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754" r:id="rId2"/>
    <p:sldId id="755" r:id="rId3"/>
    <p:sldId id="756" r:id="rId4"/>
    <p:sldId id="739" r:id="rId5"/>
    <p:sldId id="722" r:id="rId6"/>
    <p:sldId id="732" r:id="rId7"/>
    <p:sldId id="747" r:id="rId8"/>
    <p:sldId id="741" r:id="rId9"/>
    <p:sldId id="737" r:id="rId10"/>
    <p:sldId id="738" r:id="rId11"/>
    <p:sldId id="740" r:id="rId12"/>
    <p:sldId id="742" r:id="rId13"/>
    <p:sldId id="743" r:id="rId14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周藤　英" initials="周藤　英" lastIdx="1" clrIdx="0">
    <p:extLst>
      <p:ext uri="{19B8F6BF-5375-455C-9EA6-DF929625EA0E}">
        <p15:presenceInfo xmlns:p15="http://schemas.microsoft.com/office/powerpoint/2012/main" userId="S-1-5-21-161959346-1900351369-444732941-102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B28B"/>
    <a:srgbClr val="FF6699"/>
    <a:srgbClr val="E7EDEF"/>
    <a:srgbClr val="FF6600"/>
    <a:srgbClr val="99FF66"/>
    <a:srgbClr val="33CC33"/>
    <a:srgbClr val="CC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3716" autoAdjust="0"/>
  </p:normalViewPr>
  <p:slideViewPr>
    <p:cSldViewPr snapToGrid="0">
      <p:cViewPr varScale="1">
        <p:scale>
          <a:sx n="70" d="100"/>
          <a:sy n="70" d="100"/>
        </p:scale>
        <p:origin x="6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64E24C0-EAE7-42C3-A2C6-11E03F4A7047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2F0EEB81-DB16-4A68-B055-8A38956DB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2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2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765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539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76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EEB81-DB16-4A68-B055-8A38956DB51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41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125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C24B-3581-4302-A2F9-B8782FBC780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45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C24B-3581-4302-A2F9-B8782FBC780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76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A32F-0E8C-4D91-BAC6-EA2E81F1CF45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05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F179-10CB-45A6-B13C-93904DC17FE4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2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42DB-F35F-4377-94B7-B7ED4323D95B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82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3C5E-CF60-4334-9FD4-141CAC84472E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15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D1FA-B226-445F-B72F-F5654B8E355B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90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846-7A07-4EDA-B2BD-6340DA55CC0B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64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574D-5CAF-477E-894B-F08871D0771C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49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300-6663-4891-BD5D-793907E96D35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78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E0D3-56EB-460F-ABA6-3FE4DA800664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0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1D72-1EAB-4C54-83FC-667B976995F2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88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1E87-BAE2-4B8B-8BEA-3C5827EB6F87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66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00F3-FD50-4284-B304-AA55E7B077B8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4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emf"/><Relationship Id="rId10" Type="http://schemas.openxmlformats.org/officeDocument/2006/relationships/image" Target="../media/image27.png"/><Relationship Id="rId4" Type="http://schemas.openxmlformats.org/officeDocument/2006/relationships/image" Target="../media/image21.emf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4B9F2-9BFE-4A54-BFF8-6DE358A35303}"/>
              </a:ext>
            </a:extLst>
          </p:cNvPr>
          <p:cNvSpPr/>
          <p:nvPr/>
        </p:nvSpPr>
        <p:spPr>
          <a:xfrm>
            <a:off x="-4371" y="-11645"/>
            <a:ext cx="12192000" cy="5672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新規陽性者数と入院・</a:t>
            </a:r>
            <a: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療養者数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（３月</a:t>
            </a:r>
            <a:r>
              <a:rPr lang="en-US" altLang="ja-JP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17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時点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ja-JP" altLang="en-US"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563366" y="97105"/>
            <a:ext cx="1439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資料</a:t>
            </a:r>
            <a:r>
              <a:rPr lang="ja-JP" altLang="en-US" dirty="0" smtClean="0"/>
              <a:t>１－３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512431" y="6573080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5" y="664338"/>
            <a:ext cx="12004064" cy="279221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50" y="3476089"/>
            <a:ext cx="3084843" cy="340186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413" y="3476088"/>
            <a:ext cx="2926334" cy="340186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747" y="3473039"/>
            <a:ext cx="3011685" cy="34079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1432" y="3456548"/>
            <a:ext cx="2822693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367838" y="6554555"/>
            <a:ext cx="2743200" cy="365125"/>
          </a:xfrm>
        </p:spPr>
        <p:txBody>
          <a:bodyPr/>
          <a:lstStyle/>
          <a:p>
            <a:fld id="{9AE8D62C-51FD-4D41-806D-1D2DE4710F3C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0" y="-1843"/>
            <a:ext cx="12192000" cy="4682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参考</a:t>
            </a:r>
            <a:r>
              <a:rPr lang="en-US" altLang="ja-JP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】60</a:t>
            </a: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代以上の人口</a:t>
            </a:r>
            <a:r>
              <a:rPr lang="en-US" altLang="ja-JP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万人あたり新規陽性者数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と高齢化率等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日現在</a:t>
            </a: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D1BC7BD-53DF-4FC2-A62A-2E32655A3068}"/>
              </a:ext>
            </a:extLst>
          </p:cNvPr>
          <p:cNvSpPr txBox="1"/>
          <p:nvPr/>
        </p:nvSpPr>
        <p:spPr>
          <a:xfrm>
            <a:off x="5444837" y="576618"/>
            <a:ext cx="666403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出典：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厚生労働省「データからわかる－新型コロナウイルス感染症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情報」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 住民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基本台帳に基づく人口、人口動態及び世帯数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調査（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年１月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 令和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２年版高齢社会白書（全体版）／厚生労働省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国民生活基礎調査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 病院数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；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医療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施設動態調査（令和２年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月末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概数）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 高齢者施設数；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e-Start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（政府統計の総合窓口）介護サービス施設・事業所調査及び社会福祉施設等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調査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39436" y="5512979"/>
            <a:ext cx="11513128" cy="1188071"/>
          </a:xfrm>
          <a:prstGeom prst="roundRect">
            <a:avLst>
              <a:gd name="adj" fmla="val 1003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代以上人口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万人あたり新規陽性者数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250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人以上の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都道府県について分析した結果、これらの都道府県は概ね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全国比較で高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齢化率や３世代世帯割合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低い、あるいは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代以上人口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万人あたりの病院数及び高齢者施設数が少ない。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このことから、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代以上新規陽性者数</a:t>
            </a:r>
            <a:r>
              <a:rPr lang="ja-JP" altLang="en-US" sz="1600" smtClean="0">
                <a:latin typeface="Meiryo UI" panose="020B0604030504040204" pitchFamily="50" charset="-128"/>
                <a:ea typeface="Meiryo UI" panose="020B0604030504040204" pitchFamily="50" charset="-128"/>
              </a:rPr>
              <a:t>が多い一つの背景として、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人口規模（累積</a:t>
            </a:r>
            <a:r>
              <a:rPr lang="ja-JP" altLang="en-US" sz="1600" smtClean="0">
                <a:latin typeface="Meiryo UI" panose="020B0604030504040204" pitchFamily="50" charset="-128"/>
                <a:ea typeface="Meiryo UI" panose="020B0604030504040204" pitchFamily="50" charset="-128"/>
              </a:rPr>
              <a:t>新規陽性者数）との関連が想定される。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1BC7BD-53DF-4FC2-A62A-2E32655A3068}"/>
              </a:ext>
            </a:extLst>
          </p:cNvPr>
          <p:cNvSpPr txBox="1"/>
          <p:nvPr/>
        </p:nvSpPr>
        <p:spPr>
          <a:xfrm>
            <a:off x="6747164" y="5168120"/>
            <a:ext cx="45027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以上人口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万人あたりの新規陽性者数」が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250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以上の自治体を掲載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644" y="1650291"/>
            <a:ext cx="9867247" cy="334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1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1609327" y="922883"/>
            <a:ext cx="353943" cy="15029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死亡者数（死亡日別）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626749" y="878541"/>
            <a:ext cx="363818" cy="1400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60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歳以上の陽性者数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0" y="0"/>
            <a:ext cx="12192000" cy="47064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60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代以上の陽性者数と死亡者数の推移（令和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3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年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3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月</a:t>
            </a:r>
            <a:r>
              <a:rPr lang="en-US" altLang="ja-JP" sz="2000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日判明時点）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5065" y="4688099"/>
            <a:ext cx="1585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クラスター発生状況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30141" y="4439090"/>
            <a:ext cx="39966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死亡者数Ｎ＝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1040(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第二波以降の死亡者　死亡日が調査中の者を除く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21" y="4965098"/>
            <a:ext cx="11203829" cy="156286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255148" y="6345404"/>
            <a:ext cx="2743200" cy="365125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799" y="472610"/>
            <a:ext cx="8742422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706643" y="593341"/>
            <a:ext cx="1077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日以降の重症例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1,159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名について、推定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される感染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経路の７割は感染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経路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不明者。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死亡例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906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名について、推定される感染経路の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割強が施設・医療機関関連で、４割弱が感染経路不明者。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78424" y="1538635"/>
            <a:ext cx="31886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重症例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1,159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例のうち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213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例は死亡のため重複あり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2423"/>
            <a:ext cx="12192000" cy="57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【10/10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以降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重症・死亡例について推定される感染経路（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3/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判明時点）</a:t>
            </a:r>
            <a:endParaRPr lang="ja-JP" altLang="en-US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79713"/>
            <a:ext cx="2743200" cy="365125"/>
          </a:xfrm>
        </p:spPr>
        <p:txBody>
          <a:bodyPr/>
          <a:lstStyle/>
          <a:p>
            <a:fld id="{FE1BD58B-2CDE-485A-8E10-5E6FB430C5D3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186" y="2477035"/>
            <a:ext cx="1894770" cy="92756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021" y="2390983"/>
            <a:ext cx="1985429" cy="92756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9337396" y="6604084"/>
            <a:ext cx="26340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死亡率：新規陽性者に占める死亡者の割合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10" y="3946624"/>
            <a:ext cx="5405563" cy="25855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614" y="3946624"/>
            <a:ext cx="5667779" cy="257062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41" y="1254590"/>
            <a:ext cx="5066215" cy="275563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1372" y="1184145"/>
            <a:ext cx="5108891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1844"/>
            <a:ext cx="12192000" cy="4682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大阪府　医療機関・高齢者施設クラスターと死亡率（３月７日時点）</a:t>
            </a:r>
            <a:endParaRPr lang="ja-JP" altLang="en-US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10010" y="652262"/>
            <a:ext cx="589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年齢区分及び感染経路別死亡率（</a:t>
            </a:r>
            <a:r>
              <a:rPr kumimoji="1" lang="en-US" altLang="ja-JP" dirty="0" smtClean="0"/>
              <a:t>R2/10/10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R3/3/7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09798" y="6409136"/>
            <a:ext cx="11817579" cy="362444"/>
          </a:xfrm>
          <a:prstGeom prst="roundRect">
            <a:avLst>
              <a:gd name="adj" fmla="val 1003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○感染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経路に関係なく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代以上の陽性者は死亡率が高く、特に院内施設内感染（障がい者・福祉施設除く）は死亡率が高い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367838" y="6492875"/>
            <a:ext cx="2743200" cy="365125"/>
          </a:xfrm>
        </p:spPr>
        <p:txBody>
          <a:bodyPr/>
          <a:lstStyle/>
          <a:p>
            <a:fld id="{9AE8D62C-51FD-4D41-806D-1D2DE4710F3C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10010" y="5916396"/>
            <a:ext cx="41825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死亡率：新規陽性者に占める死亡者の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割合、全国は第一波からのデータ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33" y="1027824"/>
            <a:ext cx="7472273" cy="490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5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4B9F2-9BFE-4A54-BFF8-6DE358A35303}"/>
              </a:ext>
            </a:extLst>
          </p:cNvPr>
          <p:cNvSpPr/>
          <p:nvPr/>
        </p:nvSpPr>
        <p:spPr>
          <a:xfrm>
            <a:off x="8508" y="-11645"/>
            <a:ext cx="12192000" cy="5672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入院・療養状況（３月１</a:t>
            </a:r>
            <a:r>
              <a:rPr lang="en-US" altLang="ja-JP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日時点）</a:t>
            </a:r>
            <a:endParaRPr kumimoji="1" lang="ja-JP" altLang="en-US"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37950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285716" y="643288"/>
          <a:ext cx="11637583" cy="6059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169">
                  <a:extLst>
                    <a:ext uri="{9D8B030D-6E8A-4147-A177-3AD203B41FA5}">
                      <a16:colId xmlns:a16="http://schemas.microsoft.com/office/drawing/2014/main" val="4214479889"/>
                    </a:ext>
                  </a:extLst>
                </a:gridCol>
                <a:gridCol w="2445390">
                  <a:extLst>
                    <a:ext uri="{9D8B030D-6E8A-4147-A177-3AD203B41FA5}">
                      <a16:colId xmlns:a16="http://schemas.microsoft.com/office/drawing/2014/main" val="2827451945"/>
                    </a:ext>
                  </a:extLst>
                </a:gridCol>
                <a:gridCol w="2591648">
                  <a:extLst>
                    <a:ext uri="{9D8B030D-6E8A-4147-A177-3AD203B41FA5}">
                      <a16:colId xmlns:a16="http://schemas.microsoft.com/office/drawing/2014/main" val="3330282666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2446586581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2405967172"/>
                    </a:ext>
                  </a:extLst>
                </a:gridCol>
              </a:tblGrid>
              <a:tr h="31845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重症病床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軽症中等症病床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宿泊療養施設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7943038"/>
                  </a:ext>
                </a:extLst>
              </a:tr>
              <a:tr h="368220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確保</a:t>
                      </a:r>
                      <a:r>
                        <a:rPr lang="ja-JP" sz="1400" kern="100" dirty="0" smtClean="0">
                          <a:effectLst/>
                        </a:rPr>
                        <a:t>計画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400" b="1" kern="100" dirty="0" smtClean="0">
                          <a:effectLst/>
                          <a:latin typeface="+mn-lt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altLang="en-US" sz="1400" b="1" kern="100" dirty="0" smtClean="0">
                          <a:effectLst/>
                          <a:latin typeface="+mn-lt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３月</a:t>
                      </a:r>
                      <a:r>
                        <a:rPr lang="en-US" altLang="ja-JP" sz="1400" b="1" kern="100" dirty="0" smtClean="0">
                          <a:effectLst/>
                          <a:latin typeface="+mn-lt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ja-JP" altLang="en-US" sz="1400" b="1" kern="100" dirty="0" smtClean="0">
                          <a:effectLst/>
                          <a:latin typeface="+mn-lt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日改定）</a:t>
                      </a:r>
                      <a:endParaRPr lang="ja-JP" sz="1400" b="1" kern="100" dirty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フェーズ１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７５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７００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８００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4033225"/>
                  </a:ext>
                </a:extLst>
              </a:tr>
              <a:tr h="318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フェーズ２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１１０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０００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６００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1493742"/>
                  </a:ext>
                </a:extLst>
              </a:tr>
              <a:tr h="318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フェーズ３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１５０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２００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en-US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４００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0661412"/>
                  </a:ext>
                </a:extLst>
              </a:tr>
              <a:tr h="33983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フェーズ４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１８０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５００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―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3595924"/>
                  </a:ext>
                </a:extLst>
              </a:tr>
              <a:tr h="31649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effectLst/>
                        </a:rPr>
                        <a:t>フェーズ４</a:t>
                      </a:r>
                      <a:r>
                        <a:rPr lang="en-US" altLang="ja-JP" sz="1400" kern="100" dirty="0" smtClean="0">
                          <a:effectLst/>
                        </a:rPr>
                        <a:t>-</a:t>
                      </a: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２２１</a:t>
                      </a:r>
                      <a:r>
                        <a:rPr lang="ja-JP" alt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８００</a:t>
                      </a:r>
                      <a:r>
                        <a:rPr lang="ja-JP" alt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effectLst/>
                        </a:rPr>
                        <a:t>―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4773646"/>
                  </a:ext>
                </a:extLst>
              </a:tr>
              <a:tr h="1203594">
                <a:tc gridSpan="2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lt"/>
                        </a:rPr>
                        <a:t>確保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数等</a:t>
                      </a:r>
                      <a:endParaRPr lang="ja-JP" sz="140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確保数２２４床</a:t>
                      </a:r>
                      <a:endParaRPr lang="en-US" altLang="ja-JP" sz="1400" kern="100" baseline="300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確保数１</a:t>
                      </a:r>
                      <a:r>
                        <a:rPr lang="en-US" altLang="ja-JP" sz="1400" kern="100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７６５床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ja-JP" sz="1400" kern="100" dirty="0" smtClean="0">
                          <a:effectLst/>
                        </a:rPr>
                        <a:t>，</a:t>
                      </a:r>
                      <a:r>
                        <a:rPr lang="ja-JP" altLang="en-US" sz="1400" kern="100" dirty="0" smtClean="0">
                          <a:effectLst/>
                        </a:rPr>
                        <a:t>４１６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6789386"/>
                  </a:ext>
                </a:extLst>
              </a:tr>
              <a:tr h="77069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lt"/>
                        </a:rPr>
                        <a:t>入院・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療養者数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（別途、自宅療養　２４２人）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５４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４６８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２１９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0586094"/>
                  </a:ext>
                </a:extLst>
              </a:tr>
              <a:tr h="86246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lt"/>
                        </a:rPr>
                        <a:t>（使用率：入院・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療養者数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　　　　　　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／</a:t>
                      </a:r>
                      <a:r>
                        <a:rPr lang="ja-JP" sz="1400" kern="100" dirty="0">
                          <a:effectLst/>
                          <a:latin typeface="+mn-lt"/>
                        </a:rPr>
                        <a:t>確保病床・室数）</a:t>
                      </a:r>
                      <a:endParaRPr lang="ja-JP" sz="1400" kern="100" dirty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２４．１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５４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２２４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２６．５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４６８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７６５）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９．１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２１９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４１６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8953785"/>
                  </a:ext>
                </a:extLst>
              </a:tr>
              <a:tr h="124300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運用</a:t>
                      </a: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率：入院・療養者数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　　　　　　</a:t>
                      </a: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実運用</a:t>
                      </a: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病床・室数）</a:t>
                      </a:r>
                      <a:endParaRPr lang="ja-JP" altLang="ja-JP" sz="1400" kern="100" dirty="0" smtClean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２９．８％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（５４／１８１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6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うち、大阪コロナ重症センター</a:t>
                      </a:r>
                      <a:endParaRPr lang="en-US" altLang="ja-JP" sz="12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（７／２２）</a:t>
                      </a:r>
                      <a:endParaRPr lang="en-US" altLang="ja-JP" sz="12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３３．０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４６８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／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１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４１９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４０．３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２１９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／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５４４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5573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96097"/>
            <a:ext cx="5803895" cy="524301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7" y="1577750"/>
            <a:ext cx="5986791" cy="515156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881204" y="659317"/>
            <a:ext cx="5135191" cy="140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73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現在　</a:t>
            </a:r>
            <a:r>
              <a:rPr lang="ja-JP" altLang="en-US" sz="2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病床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運用率</a:t>
            </a:r>
            <a:r>
              <a:rPr lang="en-US" altLang="ja-JP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33.0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26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運用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病床数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1,419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12/4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1,034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</a:t>
            </a:r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患者数　</a:t>
            </a:r>
            <a:r>
              <a:rPr lang="en-US" altLang="ja-JP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468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lang="en-US" altLang="ja-JP" sz="1517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　　　</a:t>
            </a:r>
            <a:r>
              <a:rPr lang="en-US" altLang="ja-JP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小児・精神患者用病床等約</a:t>
            </a:r>
            <a:r>
              <a:rPr lang="en-US" altLang="ja-JP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lang="ja-JP" altLang="en-US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床含んでおり</a:t>
            </a:r>
            <a:r>
              <a:rPr lang="ja-JP" altLang="en-US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137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   　　　　一般患者に限ると病床利用率はより高くなっている。</a:t>
            </a:r>
            <a:endParaRPr lang="en-US" altLang="ja-JP" sz="1137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E71F5D7-4F36-4261-943F-CEFD73EF1004}"/>
              </a:ext>
            </a:extLst>
          </p:cNvPr>
          <p:cNvSpPr/>
          <p:nvPr/>
        </p:nvSpPr>
        <p:spPr>
          <a:xfrm>
            <a:off x="425578" y="386751"/>
            <a:ext cx="4514975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33" dirty="0" smtClean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●　</a:t>
            </a:r>
            <a:r>
              <a:rPr lang="ja-JP" altLang="en-US" sz="1733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重症</a:t>
            </a:r>
            <a:r>
              <a:rPr lang="ja-JP" altLang="en-US" sz="1733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病床運用状況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（令和２年</a:t>
            </a:r>
            <a:r>
              <a:rPr lang="en-US" altLang="ja-JP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月４日以降）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E71F5D7-4F36-4261-943F-CEFD73EF1004}"/>
              </a:ext>
            </a:extLst>
          </p:cNvPr>
          <p:cNvSpPr/>
          <p:nvPr/>
        </p:nvSpPr>
        <p:spPr>
          <a:xfrm>
            <a:off x="6611820" y="392397"/>
            <a:ext cx="5017082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33" dirty="0" smtClean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●　</a:t>
            </a:r>
            <a:r>
              <a:rPr lang="ja-JP" altLang="en-US" sz="1733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軽症</a:t>
            </a:r>
            <a:r>
              <a:rPr lang="ja-JP" altLang="en-US" sz="1733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中等症病床運用状況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（令和２年</a:t>
            </a:r>
            <a:r>
              <a:rPr lang="en-US" altLang="ja-JP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月４日以降）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3071" y="669531"/>
            <a:ext cx="4766176" cy="1033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733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現在　</a:t>
            </a:r>
            <a:r>
              <a:rPr lang="ja-JP" altLang="en-US" sz="2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病床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運用率</a:t>
            </a:r>
            <a:r>
              <a:rPr lang="en-US" altLang="ja-JP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29.8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2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運用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病床数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181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12/4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時点：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164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</a:t>
            </a:r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患者数　</a:t>
            </a:r>
            <a:r>
              <a:rPr lang="en-US" altLang="ja-JP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54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lang="en-US" altLang="ja-JP" sz="2167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08088"/>
            <a:ext cx="2743200" cy="365125"/>
          </a:xfrm>
        </p:spPr>
        <p:txBody>
          <a:bodyPr/>
          <a:lstStyle/>
          <a:p>
            <a:fld id="{F451F7C5-434F-488D-9CC2-63C640BFA45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0" y="2603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新型コロナウイルス感染症患者受入病床の確保・運用状況</a:t>
            </a:r>
          </a:p>
        </p:txBody>
      </p:sp>
    </p:spTree>
    <p:extLst>
      <p:ext uri="{BB962C8B-B14F-4D97-AF65-F5344CB8AC3E}">
        <p14:creationId xmlns:p14="http://schemas.microsoft.com/office/powerpoint/2010/main" val="9862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角丸四角形 212"/>
          <p:cNvSpPr/>
          <p:nvPr/>
        </p:nvSpPr>
        <p:spPr>
          <a:xfrm>
            <a:off x="10437278" y="2094804"/>
            <a:ext cx="1464091" cy="606081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2" name="角丸四角形 221"/>
          <p:cNvSpPr/>
          <p:nvPr/>
        </p:nvSpPr>
        <p:spPr>
          <a:xfrm>
            <a:off x="10502557" y="4517424"/>
            <a:ext cx="1425102" cy="616769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角丸四角形 95"/>
          <p:cNvSpPr/>
          <p:nvPr/>
        </p:nvSpPr>
        <p:spPr>
          <a:xfrm>
            <a:off x="7417457" y="3295850"/>
            <a:ext cx="1831442" cy="938678"/>
          </a:xfrm>
          <a:prstGeom prst="roundRect">
            <a:avLst/>
          </a:prstGeom>
          <a:solidFill>
            <a:srgbClr val="FF99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1403" y="2712083"/>
            <a:ext cx="128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陽性患者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36,613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1420183" y="2244307"/>
            <a:ext cx="703270" cy="728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405874" y="2984458"/>
            <a:ext cx="642635" cy="798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3857789" y="1540125"/>
            <a:ext cx="172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自宅・宿泊療養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459324" y="1951059"/>
            <a:ext cx="167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入院療養　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93311" y="1079238"/>
            <a:ext cx="113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療養解除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370224" y="1323751"/>
            <a:ext cx="672019" cy="267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2004730" y="2179344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軽症・調査中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996619" y="1910229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無症状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101819" y="3478724"/>
            <a:ext cx="144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303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 flipH="1" flipV="1">
            <a:off x="6368912" y="2282108"/>
            <a:ext cx="241458" cy="21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5807626" y="2637396"/>
            <a:ext cx="175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重症化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856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>
            <a:off x="3596726" y="3810401"/>
            <a:ext cx="3822977" cy="3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7346835" y="3442751"/>
            <a:ext cx="193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入院療養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1,159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 flipH="1">
            <a:off x="3592118" y="2123561"/>
            <a:ext cx="2156753" cy="12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stCxn id="72" idx="3"/>
            <a:endCxn id="222" idx="1"/>
          </p:cNvCxnSpPr>
          <p:nvPr/>
        </p:nvCxnSpPr>
        <p:spPr>
          <a:xfrm>
            <a:off x="9280600" y="3765917"/>
            <a:ext cx="1221957" cy="1059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10460893" y="3827962"/>
            <a:ext cx="147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退院・解除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814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　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04" name="直線コネクタ 103"/>
          <p:cNvCxnSpPr>
            <a:stCxn id="72" idx="3"/>
            <a:endCxn id="217" idx="1"/>
          </p:cNvCxnSpPr>
          <p:nvPr/>
        </p:nvCxnSpPr>
        <p:spPr>
          <a:xfrm>
            <a:off x="9280600" y="3765917"/>
            <a:ext cx="1180293" cy="478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/>
          <p:cNvSpPr txBox="1"/>
          <p:nvPr/>
        </p:nvSpPr>
        <p:spPr>
          <a:xfrm>
            <a:off x="10534901" y="4635911"/>
            <a:ext cx="156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213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64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12" name="直線コネクタ 111"/>
          <p:cNvCxnSpPr>
            <a:stCxn id="82" idx="1"/>
            <a:endCxn id="72" idx="3"/>
          </p:cNvCxnSpPr>
          <p:nvPr/>
        </p:nvCxnSpPr>
        <p:spPr>
          <a:xfrm flipH="1">
            <a:off x="9280600" y="3444855"/>
            <a:ext cx="1172438" cy="321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>
            <a:off x="10422874" y="3038864"/>
            <a:ext cx="1555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入院中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軽症中等症：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55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重症：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77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27" name="直線コネクタ 126"/>
          <p:cNvCxnSpPr>
            <a:stCxn id="213" idx="1"/>
            <a:endCxn id="42" idx="3"/>
          </p:cNvCxnSpPr>
          <p:nvPr/>
        </p:nvCxnSpPr>
        <p:spPr>
          <a:xfrm flipH="1" flipV="1">
            <a:off x="9195098" y="2096954"/>
            <a:ext cx="1242180" cy="3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H="1" flipV="1">
            <a:off x="9195098" y="2105567"/>
            <a:ext cx="334579" cy="51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テキスト ボックス 131"/>
          <p:cNvSpPr txBox="1"/>
          <p:nvPr/>
        </p:nvSpPr>
        <p:spPr>
          <a:xfrm>
            <a:off x="10458868" y="1590903"/>
            <a:ext cx="143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退院・解除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10460893" y="2202273"/>
            <a:ext cx="178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693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5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9079243" y="2592374"/>
            <a:ext cx="117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入院中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57" name="直線コネクタ 156"/>
          <p:cNvCxnSpPr>
            <a:stCxn id="42" idx="3"/>
            <a:endCxn id="212" idx="1"/>
          </p:cNvCxnSpPr>
          <p:nvPr/>
        </p:nvCxnSpPr>
        <p:spPr>
          <a:xfrm flipV="1">
            <a:off x="9195098" y="1778341"/>
            <a:ext cx="1243608" cy="31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 flipH="1" flipV="1">
            <a:off x="6961502" y="3131622"/>
            <a:ext cx="458202" cy="408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角丸四角形 211"/>
          <p:cNvSpPr/>
          <p:nvPr/>
        </p:nvSpPr>
        <p:spPr>
          <a:xfrm>
            <a:off x="10438706" y="1493220"/>
            <a:ext cx="1461236" cy="57024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7" name="角丸四角形 216"/>
          <p:cNvSpPr/>
          <p:nvPr/>
        </p:nvSpPr>
        <p:spPr>
          <a:xfrm>
            <a:off x="10444186" y="3758663"/>
            <a:ext cx="1479269" cy="73722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27" name="直線コネクタ 226"/>
          <p:cNvCxnSpPr/>
          <p:nvPr/>
        </p:nvCxnSpPr>
        <p:spPr>
          <a:xfrm flipH="1" flipV="1">
            <a:off x="5370224" y="1843394"/>
            <a:ext cx="411939" cy="119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角丸四角形 207"/>
          <p:cNvSpPr/>
          <p:nvPr/>
        </p:nvSpPr>
        <p:spPr>
          <a:xfrm>
            <a:off x="5764219" y="2515214"/>
            <a:ext cx="1845105" cy="61018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41" name="直線コネクタ 240"/>
          <p:cNvCxnSpPr/>
          <p:nvPr/>
        </p:nvCxnSpPr>
        <p:spPr>
          <a:xfrm flipV="1">
            <a:off x="3584304" y="1876874"/>
            <a:ext cx="884661" cy="247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角丸四角形 245"/>
          <p:cNvSpPr/>
          <p:nvPr/>
        </p:nvSpPr>
        <p:spPr>
          <a:xfrm>
            <a:off x="2117457" y="1801817"/>
            <a:ext cx="1449231" cy="95548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5" name="テキスト ボックス 244"/>
          <p:cNvSpPr txBox="1"/>
          <p:nvPr/>
        </p:nvSpPr>
        <p:spPr>
          <a:xfrm>
            <a:off x="2318522" y="1626182"/>
            <a:ext cx="1079142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診断時の症状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47" name="角丸四角形 246"/>
          <p:cNvSpPr/>
          <p:nvPr/>
        </p:nvSpPr>
        <p:spPr>
          <a:xfrm>
            <a:off x="2062818" y="3358414"/>
            <a:ext cx="1533908" cy="86782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2311804" y="3172803"/>
            <a:ext cx="10791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診断時の症状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64" name="直線コネクタ 63"/>
          <p:cNvCxnSpPr>
            <a:stCxn id="42" idx="1"/>
          </p:cNvCxnSpPr>
          <p:nvPr/>
        </p:nvCxnSpPr>
        <p:spPr>
          <a:xfrm flipH="1" flipV="1">
            <a:off x="6896854" y="2095822"/>
            <a:ext cx="1072905" cy="1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7941387" y="1913276"/>
            <a:ext cx="1300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入院療養等　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7969759" y="1743095"/>
            <a:ext cx="1225339" cy="7077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12568" y="2634266"/>
            <a:ext cx="1207615" cy="85854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539490" y="4244225"/>
            <a:ext cx="1617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重症率：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3.2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3690060" y="3236003"/>
            <a:ext cx="289557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重症の定義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重症病床における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ICU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入室、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人工呼吸器装着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endParaRPr kumimoji="1" lang="en-US" altLang="ja-JP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ECMO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使用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のいずれかとした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。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5189" y="3520244"/>
            <a:ext cx="15840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(10/10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～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3/7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判明分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-14948" y="71827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重症及び死亡例の経過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2" name="角丸四角形 81"/>
          <p:cNvSpPr/>
          <p:nvPr/>
        </p:nvSpPr>
        <p:spPr>
          <a:xfrm>
            <a:off x="10439752" y="3033508"/>
            <a:ext cx="1459141" cy="71324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0198895" y="5298159"/>
            <a:ext cx="195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906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10368461" y="5621636"/>
            <a:ext cx="1624163" cy="369332"/>
          </a:xfrm>
          <a:prstGeom prst="rect">
            <a:avLst/>
          </a:prstGeom>
          <a:ln w="41275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率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:2.5%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-14948" y="2086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【10/10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以降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】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重症及び死亡事例のまとめ（令和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3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年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3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月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7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日時点）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156742" y="64486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62D5CB-8769-475A-9BC8-A2F17E2F558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17714" y="4406971"/>
            <a:ext cx="3736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全国と大阪府の陽性者数と死亡者数（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率）の比較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8002453" y="4872774"/>
            <a:ext cx="2094627" cy="614984"/>
          </a:xfrm>
          <a:prstGeom prst="wedgeRoundRectCallout">
            <a:avLst>
              <a:gd name="adj1" fmla="val 44881"/>
              <a:gd name="adj2" fmla="val -8859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02453" y="4933776"/>
            <a:ext cx="2271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重症から死亡：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213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（死亡の割合：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18.4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21255" y="422076"/>
            <a:ext cx="3134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死亡率：新規陽性者に占める死亡者の割合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03" y="4509493"/>
            <a:ext cx="6852954" cy="19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12493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864023"/>
            <a:ext cx="380104" cy="2750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代以上の新規陽性者数と重症患者数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49562" y="864023"/>
            <a:ext cx="369332" cy="20928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重症化・軽症化・死亡の人数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99785" y="4983162"/>
            <a:ext cx="360637" cy="1611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-1" y="0"/>
            <a:ext cx="12192001" cy="5737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新規陽性者数と重症者数の推移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51" y="575143"/>
            <a:ext cx="11571211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22" y="596865"/>
            <a:ext cx="11912616" cy="6261135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976623" y="956845"/>
            <a:ext cx="673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10/19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>
            <a:off x="4314754" y="1853674"/>
            <a:ext cx="5731" cy="69923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4080680" y="1627641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12/3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角丸四角形吹き出し 46"/>
          <p:cNvSpPr/>
          <p:nvPr/>
        </p:nvSpPr>
        <p:spPr>
          <a:xfrm>
            <a:off x="2812090" y="1813492"/>
            <a:ext cx="1325979" cy="364979"/>
          </a:xfrm>
          <a:prstGeom prst="wedgeRoundRectCallout">
            <a:avLst>
              <a:gd name="adj1" fmla="val 55700"/>
              <a:gd name="adj2" fmla="val -40661"/>
              <a:gd name="adj3" fmla="val 16667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レッドステージ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移行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（赤信号点灯）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9704226" y="982778"/>
            <a:ext cx="1462260" cy="4518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未満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の新規陽性者数</a:t>
            </a:r>
            <a:endParaRPr kumimoji="1"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歳以上の新規陽性者数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1938984" y="772709"/>
            <a:ext cx="307777" cy="5010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重症者数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-41014" y="772709"/>
            <a:ext cx="307777" cy="5010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陽性者数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" y="1"/>
            <a:ext cx="12192000" cy="6267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第三波の重症者数と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歳以上の陽性者数の推移</a:t>
            </a:r>
            <a:r>
              <a:rPr kumimoji="1"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ja-JP" altLang="en-US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61357" y="6407135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6</a:t>
            </a:fld>
            <a:endParaRPr kumimoji="1" lang="ja-JP" altLang="en-US"/>
          </a:p>
        </p:txBody>
      </p:sp>
      <p:cxnSp>
        <p:nvCxnSpPr>
          <p:cNvPr id="12" name="カギ線コネクタ 11"/>
          <p:cNvCxnSpPr/>
          <p:nvPr/>
        </p:nvCxnSpPr>
        <p:spPr>
          <a:xfrm flipV="1">
            <a:off x="1214651" y="4217158"/>
            <a:ext cx="2129050" cy="1542197"/>
          </a:xfrm>
          <a:prstGeom prst="bentConnector3">
            <a:avLst>
              <a:gd name="adj1" fmla="val 0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1390401" y="4071136"/>
            <a:ext cx="1536268" cy="3270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90401" y="4088186"/>
            <a:ext cx="1483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か月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間で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9" name="カギ線コネクタ 18"/>
          <p:cNvCxnSpPr/>
          <p:nvPr/>
        </p:nvCxnSpPr>
        <p:spPr>
          <a:xfrm flipV="1">
            <a:off x="1214651" y="3624962"/>
            <a:ext cx="2415653" cy="2091889"/>
          </a:xfrm>
          <a:prstGeom prst="bentConnector3">
            <a:avLst>
              <a:gd name="adj1" fmla="val -282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1402167" y="3480696"/>
            <a:ext cx="1536268" cy="3270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365535" y="3500110"/>
            <a:ext cx="1700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間で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9" name="カギ線コネクタ 28"/>
          <p:cNvCxnSpPr/>
          <p:nvPr/>
        </p:nvCxnSpPr>
        <p:spPr>
          <a:xfrm flipV="1">
            <a:off x="1201003" y="2934269"/>
            <a:ext cx="2879677" cy="2782582"/>
          </a:xfrm>
          <a:prstGeom prst="bentConnector3">
            <a:avLst>
              <a:gd name="adj1" fmla="val 237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1373978" y="2788151"/>
            <a:ext cx="1610254" cy="3183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13335" y="2804138"/>
            <a:ext cx="171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間で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3" name="カギ線コネクタ 32"/>
          <p:cNvCxnSpPr/>
          <p:nvPr/>
        </p:nvCxnSpPr>
        <p:spPr>
          <a:xfrm rot="5400000" flipH="1" flipV="1">
            <a:off x="1143267" y="2655643"/>
            <a:ext cx="3170745" cy="3055273"/>
          </a:xfrm>
          <a:prstGeom prst="bentConnector3">
            <a:avLst>
              <a:gd name="adj1" fmla="val 99930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1375263" y="2410763"/>
            <a:ext cx="1608969" cy="3170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94449" y="243625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間で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120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5" name="カギ線コネクタ 54"/>
          <p:cNvCxnSpPr/>
          <p:nvPr/>
        </p:nvCxnSpPr>
        <p:spPr>
          <a:xfrm flipV="1">
            <a:off x="1201003" y="1194566"/>
            <a:ext cx="6141493" cy="4522285"/>
          </a:xfrm>
          <a:prstGeom prst="bentConnector3">
            <a:avLst>
              <a:gd name="adj1" fmla="val 0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3065648" y="1053021"/>
            <a:ext cx="2084294" cy="3361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42378" y="1070207"/>
            <a:ext cx="1742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か月間で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171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12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4272121" y="3292042"/>
            <a:ext cx="3845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軽症化後の情報把握のため報道提供していない事例が</a:t>
            </a:r>
            <a:r>
              <a:rPr lang="en-US" altLang="ja-JP" sz="1000" dirty="0"/>
              <a:t>7</a:t>
            </a:r>
            <a:r>
              <a:rPr kumimoji="1" lang="ja-JP" altLang="en-US" sz="1000" dirty="0" smtClean="0"/>
              <a:t>例あり</a:t>
            </a:r>
            <a:endParaRPr kumimoji="1" lang="ja-JP" altLang="en-US" sz="1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90" y="3352784"/>
            <a:ext cx="35429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kumimoji="1" lang="en-US" altLang="ja-JP" sz="1000" dirty="0" smtClean="0"/>
              <a:t>13.2%</a:t>
            </a:r>
            <a:r>
              <a:rPr kumimoji="1" lang="en-US" altLang="ja-JP" sz="800" dirty="0" smtClean="0"/>
              <a:t>(139/1,054)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の陽性者に占める重症者の割合：</a:t>
            </a:r>
            <a:r>
              <a:rPr lang="en-US" altLang="ja-JP" sz="1000" dirty="0" smtClean="0"/>
              <a:t>21.1%</a:t>
            </a:r>
            <a:r>
              <a:rPr lang="en-US" altLang="ja-JP" sz="800" dirty="0" smtClean="0"/>
              <a:t>(103/489)</a:t>
            </a:r>
            <a:endParaRPr kumimoji="1" lang="en-US" altLang="ja-JP" sz="800" dirty="0" smtClean="0"/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8.2%</a:t>
            </a:r>
            <a:r>
              <a:rPr lang="en-US" altLang="ja-JP" sz="800" dirty="0" smtClean="0"/>
              <a:t>(147/1,786)</a:t>
            </a:r>
            <a:endParaRPr kumimoji="1" lang="ja-JP" altLang="en-US" sz="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61549" y="3472751"/>
            <a:ext cx="35092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5.7</a:t>
            </a:r>
            <a:r>
              <a:rPr kumimoji="1" lang="en-US" altLang="ja-JP" sz="1000" dirty="0" smtClean="0"/>
              <a:t>%</a:t>
            </a:r>
            <a:r>
              <a:rPr kumimoji="1" lang="en-US" altLang="ja-JP" sz="800" dirty="0" smtClean="0"/>
              <a:t>(229/4,012)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9.8% </a:t>
            </a:r>
            <a:r>
              <a:rPr lang="en-US" altLang="ja-JP" sz="800" dirty="0" smtClean="0"/>
              <a:t>(177/1,805)</a:t>
            </a:r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2.5%</a:t>
            </a:r>
            <a:r>
              <a:rPr lang="en-US" altLang="ja-JP" sz="800" dirty="0" smtClean="0"/>
              <a:t>(232/9,271)</a:t>
            </a:r>
            <a:endParaRPr kumimoji="1" lang="ja-JP" altLang="en-US" sz="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7196" y="6030322"/>
            <a:ext cx="923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重症の定義：「重症病床における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ICU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入室、挿管、人工呼吸器装着、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ECMO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使用」のいずれかとした。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基礎疾患：相談・受診の目安で示されている重症化リスクの高い患者（糖尿病、心不全、呼吸器疾患（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COPD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等）、透析患者、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免疫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抑制剤や抗がん剤等を用いている患者）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6623" y="5568656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64.5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76.3%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22940" y="5653348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60.6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70.1%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2476" y="911"/>
            <a:ext cx="12192000" cy="3841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重症者のまとめ（令和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02016" y="6182813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969656" y="655680"/>
            <a:ext cx="248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第一波（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6/13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まで）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0538" y="607523"/>
            <a:ext cx="320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第二波（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6/14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10/9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261025" y="589366"/>
            <a:ext cx="3750859" cy="5430350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2" name="正方形/長方形 31"/>
          <p:cNvSpPr/>
          <p:nvPr/>
        </p:nvSpPr>
        <p:spPr>
          <a:xfrm>
            <a:off x="4272121" y="609988"/>
            <a:ext cx="3750859" cy="5409727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3" name="正方形/長方形 32"/>
          <p:cNvSpPr/>
          <p:nvPr/>
        </p:nvSpPr>
        <p:spPr>
          <a:xfrm>
            <a:off x="257196" y="609988"/>
            <a:ext cx="3750859" cy="542911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4" name="正方形/長方形 33"/>
          <p:cNvSpPr/>
          <p:nvPr/>
        </p:nvSpPr>
        <p:spPr>
          <a:xfrm>
            <a:off x="8829702" y="589365"/>
            <a:ext cx="2902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第三波（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10/10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237944" y="3292042"/>
            <a:ext cx="3903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軽症化後の情報把握のため報道提供していない事例が</a:t>
            </a:r>
            <a:r>
              <a:rPr lang="en-US" altLang="ja-JP" sz="1000" dirty="0"/>
              <a:t>4</a:t>
            </a:r>
            <a:r>
              <a:rPr kumimoji="1" lang="ja-JP" altLang="en-US" sz="1000" dirty="0" smtClean="0"/>
              <a:t>例あり</a:t>
            </a:r>
            <a:endParaRPr kumimoji="1" lang="ja-JP" altLang="en-US" sz="1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416833" y="3456450"/>
            <a:ext cx="37417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5.4</a:t>
            </a:r>
            <a:r>
              <a:rPr kumimoji="1" lang="en-US" altLang="ja-JP" sz="1000" dirty="0" smtClean="0"/>
              <a:t>% </a:t>
            </a:r>
            <a:r>
              <a:rPr kumimoji="1" lang="en-US" altLang="ja-JP" sz="800" dirty="0" smtClean="0"/>
              <a:t>(</a:t>
            </a:r>
            <a:r>
              <a:rPr lang="en-US" altLang="ja-JP" sz="800" dirty="0" smtClean="0"/>
              <a:t>1,142</a:t>
            </a:r>
            <a:r>
              <a:rPr kumimoji="1" lang="en-US" altLang="ja-JP" sz="800" dirty="0" smtClean="0"/>
              <a:t>/20,955)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の陽性者に占める重症者の割合：</a:t>
            </a:r>
            <a:r>
              <a:rPr lang="en-US" altLang="ja-JP" sz="1000" dirty="0" smtClean="0"/>
              <a:t>8.7%</a:t>
            </a:r>
            <a:r>
              <a:rPr lang="en-US" altLang="ja-JP" sz="800" dirty="0" smtClean="0"/>
              <a:t>(954/10,956)</a:t>
            </a:r>
            <a:endParaRPr kumimoji="1" lang="en-US" altLang="ja-JP" sz="800" dirty="0" smtClean="0"/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3.2%</a:t>
            </a:r>
            <a:r>
              <a:rPr lang="en-US" altLang="ja-JP" sz="800" dirty="0" smtClean="0"/>
              <a:t>(1,159/36,613)</a:t>
            </a:r>
            <a:endParaRPr kumimoji="1" lang="ja-JP" altLang="en-US" sz="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759125" y="5608871"/>
            <a:ext cx="1383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66.1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82.3%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27762" y="369371"/>
            <a:ext cx="10287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令和</a:t>
            </a:r>
            <a:r>
              <a:rPr kumimoji="1" lang="en-US" altLang="ja-JP" sz="1000" dirty="0" smtClean="0"/>
              <a:t>2</a:t>
            </a:r>
            <a:r>
              <a:rPr kumimoji="1" lang="ja-JP" altLang="en-US" sz="1000" dirty="0" smtClean="0"/>
              <a:t>年</a:t>
            </a:r>
            <a:r>
              <a:rPr kumimoji="1" lang="en-US" altLang="ja-JP" sz="1000" dirty="0" smtClean="0"/>
              <a:t>1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29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13</a:t>
            </a:r>
            <a:r>
              <a:rPr kumimoji="1" lang="ja-JP" altLang="en-US" sz="1000" dirty="0" smtClean="0"/>
              <a:t>日を「</a:t>
            </a:r>
            <a:r>
              <a:rPr kumimoji="1" lang="ja-JP" altLang="en-US" sz="1000" dirty="0"/>
              <a:t>第一波</a:t>
            </a:r>
            <a:r>
              <a:rPr kumimoji="1" lang="ja-JP" altLang="en-US" sz="1000" dirty="0" smtClean="0"/>
              <a:t>」、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14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9</a:t>
            </a:r>
            <a:r>
              <a:rPr kumimoji="1" lang="ja-JP" altLang="en-US" sz="1000" dirty="0" smtClean="0"/>
              <a:t>日を「第二波」、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日以降を「第三波」と総称して分析</a:t>
            </a:r>
            <a:endParaRPr kumimoji="1" lang="ja-JP" altLang="en-US" sz="10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97" y="984423"/>
            <a:ext cx="2834474" cy="23563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762" y="979599"/>
            <a:ext cx="2770005" cy="2326649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100013" y="6427627"/>
            <a:ext cx="11883822" cy="326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第三波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は第二波に比べ、</a:t>
            </a:r>
            <a:r>
              <a:rPr lang="en-US" altLang="ja-JP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40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代以上、</a:t>
            </a:r>
            <a:r>
              <a:rPr lang="en-US" altLang="ja-JP" sz="1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代以上いずれも重症化率は減少しているが、全陽性者に占める重症化率は第二波より高い。</a:t>
            </a:r>
            <a:endParaRPr kumimoji="1" lang="en-US" altLang="ja-JP" sz="1600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23" y="924949"/>
            <a:ext cx="2835068" cy="238129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1851" y="4054654"/>
            <a:ext cx="3450635" cy="203014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0367" y="4079411"/>
            <a:ext cx="1950889" cy="212159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8517" y="3976072"/>
            <a:ext cx="2792210" cy="216426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2764" y="3942641"/>
            <a:ext cx="2054530" cy="196917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1370" y="4091906"/>
            <a:ext cx="2145978" cy="1932599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3990" y="4102851"/>
            <a:ext cx="2267909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6298" y="2357575"/>
            <a:ext cx="361349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40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代以上の陽性者に占める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死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亡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者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の割合：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8.3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%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(87/1,054)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60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代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以上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の陽性者に占める死亡者の割合：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16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6%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(81/489)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全陽性者数に占める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死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亡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者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の割合：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4.9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%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(87/1,786)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45022" y="2300449"/>
            <a:ext cx="367761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40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代以上の陽性者に占める死亡者の割合：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3.5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%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(142/4,012)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60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代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以上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の陽性者に占める死亡者の割合：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7.6%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(138/1,805)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全陽性者数に占める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死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亡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者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の割合：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1.5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%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(142/9,271)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7196" y="6179265"/>
            <a:ext cx="101425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基礎疾患：相談・受診の目安で示されている重症化リスクの高い患者（糖尿病、心不全、呼吸器疾患（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COPD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等）、透析患者、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免疫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抑制剤や抗がん剤等を用いている患者）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28751" y="4327347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平均年齢：</a:t>
            </a: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76.8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歳</a:t>
            </a:r>
            <a:endParaRPr kumimoji="1" lang="en-US" altLang="ja-JP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60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代以上の割合：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97.2</a:t>
            </a: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%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22245" y="4401388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平均年齢：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73.8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歳</a:t>
            </a:r>
            <a:endParaRPr kumimoji="1" lang="en-US" altLang="ja-JP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60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代以上の割合：</a:t>
            </a: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93.1%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0" y="2603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死亡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者のまとめ（令和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3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年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3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月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7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日時点）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sp>
        <p:nvSpPr>
          <p:cNvPr id="2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02016" y="621434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62D5CB-8769-475A-9BC8-A2F17E2F558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043795" y="646699"/>
            <a:ext cx="248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第一波（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6/13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まで）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8383" y="675641"/>
            <a:ext cx="320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第二波（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6/14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～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10/9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）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261025" y="641518"/>
            <a:ext cx="3750859" cy="5524585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213300" y="641518"/>
            <a:ext cx="3750859" cy="5524585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57196" y="641518"/>
            <a:ext cx="3750859" cy="552458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8902360" y="666829"/>
            <a:ext cx="2902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第三波（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10/10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以降）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345857" y="2274673"/>
            <a:ext cx="37866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40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代以上の陽性者に占める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死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亡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者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の割合：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4.3%(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905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/20,955)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60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代以上の陽性者に占める死亡者の割合：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8.1%(887/10,956)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全陽性者数に占める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死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亡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者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の割合：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2.5%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(906/36,613)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653200" y="4207913"/>
            <a:ext cx="13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平均年齢：</a:t>
            </a: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78.1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歳</a:t>
            </a:r>
            <a:endParaRPr kumimoji="1" lang="en-US" altLang="ja-JP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60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代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以上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の割合：</a:t>
            </a: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98.0%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94654" y="410405"/>
            <a:ext cx="10287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令和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29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日から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13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日を「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第一波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」、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14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日から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9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日を「第二波」、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日以降を「第三波」と総称して分析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24" y="1045441"/>
            <a:ext cx="3189402" cy="133665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210" y="1024677"/>
            <a:ext cx="3097579" cy="131164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185" y="986481"/>
            <a:ext cx="3011099" cy="127502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946" y="2769067"/>
            <a:ext cx="2956816" cy="18960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93" y="4303161"/>
            <a:ext cx="2389839" cy="173751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7839" y="2643203"/>
            <a:ext cx="2889754" cy="191431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5093" y="4302884"/>
            <a:ext cx="2530059" cy="176799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0624" y="2439097"/>
            <a:ext cx="2877561" cy="224961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3185" y="4302884"/>
            <a:ext cx="2432515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0" y="2423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大阪府及び全国</a:t>
            </a: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年代</a:t>
            </a: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ごとの死亡率</a:t>
            </a:r>
            <a:r>
              <a:rPr lang="zh-TW" altLang="en-US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ja-JP" altLang="en-US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大阪：</a:t>
            </a:r>
            <a:r>
              <a:rPr lang="en-US" altLang="zh-TW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日時点、全国：</a:t>
            </a:r>
            <a:r>
              <a:rPr lang="en-US" altLang="ja-JP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</a:t>
            </a:r>
            <a:r>
              <a:rPr lang="zh-TW" altLang="en-US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zh-TW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スライド番号プレースホルダー 1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16AE56-EAD3-4706-B860-3EC2C2952B4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62800" y="508512"/>
            <a:ext cx="48768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出典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：全国のデータ；厚生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労働省「データからわかる－新型コロナウイルス感染症情報」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62800" y="706712"/>
            <a:ext cx="26340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死亡率：新規陽性者に占める死亡者の割合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332509" y="5901946"/>
            <a:ext cx="11513128" cy="652610"/>
          </a:xfrm>
          <a:prstGeom prst="roundRect">
            <a:avLst>
              <a:gd name="adj" fmla="val 1003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○大阪府の死亡率は全国より高く、特に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代以上の死亡率が高くなっている。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324" y="1323685"/>
            <a:ext cx="4671180" cy="369381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112" y="1323684"/>
            <a:ext cx="4585208" cy="369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15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8136</TotalTime>
  <Words>1834</Words>
  <Application>Microsoft Office PowerPoint</Application>
  <PresentationFormat>ワイド画面</PresentationFormat>
  <Paragraphs>218</Paragraphs>
  <Slides>13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HGPｺﾞｼｯｸE</vt:lpstr>
      <vt:lpstr>Meiryo UI</vt:lpstr>
      <vt:lpstr>UD デジタル 教科書体 NK-B</vt:lpstr>
      <vt:lpstr>UD デジタル 教科書体 NP-B</vt:lpstr>
      <vt:lpstr>游ゴシック</vt:lpstr>
      <vt:lpstr>游ゴシック Light</vt:lpstr>
      <vt:lpstr>游明朝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寶來　徳子</dc:creator>
  <cp:lastModifiedBy>周藤　英</cp:lastModifiedBy>
  <cp:revision>1124</cp:revision>
  <cp:lastPrinted>2021-02-26T03:47:26Z</cp:lastPrinted>
  <dcterms:created xsi:type="dcterms:W3CDTF">2020-08-11T02:27:27Z</dcterms:created>
  <dcterms:modified xsi:type="dcterms:W3CDTF">2021-03-18T06:22:41Z</dcterms:modified>
</cp:coreProperties>
</file>