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956" r:id="rId2"/>
    <p:sldId id="957" r:id="rId3"/>
    <p:sldId id="958" r:id="rId4"/>
    <p:sldId id="959" r:id="rId5"/>
    <p:sldId id="965" r:id="rId6"/>
    <p:sldId id="966" r:id="rId7"/>
    <p:sldId id="967" r:id="rId8"/>
    <p:sldId id="960" r:id="rId9"/>
    <p:sldId id="961" r:id="rId10"/>
    <p:sldId id="968" r:id="rId11"/>
    <p:sldId id="980" r:id="rId12"/>
    <p:sldId id="962" r:id="rId13"/>
    <p:sldId id="963" r:id="rId14"/>
    <p:sldId id="964" r:id="rId15"/>
    <p:sldId id="970" r:id="rId16"/>
    <p:sldId id="971" r:id="rId17"/>
    <p:sldId id="973" r:id="rId18"/>
    <p:sldId id="974" r:id="rId19"/>
    <p:sldId id="975" r:id="rId20"/>
    <p:sldId id="976" r:id="rId21"/>
    <p:sldId id="977" r:id="rId22"/>
    <p:sldId id="978" r:id="rId23"/>
    <p:sldId id="925" r:id="rId24"/>
    <p:sldId id="918"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2101" autoAdjust="0"/>
  </p:normalViewPr>
  <p:slideViewPr>
    <p:cSldViewPr snapToGrid="0">
      <p:cViewPr varScale="1">
        <p:scale>
          <a:sx n="68" d="100"/>
          <a:sy n="68" d="100"/>
        </p:scale>
        <p:origin x="7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2021/3/18</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285585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90084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54011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7</a:t>
            </a:fld>
            <a:endParaRPr kumimoji="1" lang="ja-JP" altLang="en-US"/>
          </a:p>
        </p:txBody>
      </p:sp>
    </p:spTree>
    <p:extLst>
      <p:ext uri="{BB962C8B-B14F-4D97-AF65-F5344CB8AC3E}">
        <p14:creationId xmlns:p14="http://schemas.microsoft.com/office/powerpoint/2010/main" val="9625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9</a:t>
            </a:fld>
            <a:endParaRPr kumimoji="1" lang="ja-JP" altLang="en-US"/>
          </a:p>
        </p:txBody>
      </p:sp>
    </p:spTree>
    <p:extLst>
      <p:ext uri="{BB962C8B-B14F-4D97-AF65-F5344CB8AC3E}">
        <p14:creationId xmlns:p14="http://schemas.microsoft.com/office/powerpoint/2010/main" val="206347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17</a:t>
            </a:fld>
            <a:endParaRPr kumimoji="1" lang="ja-JP" altLang="en-US" dirty="0"/>
          </a:p>
        </p:txBody>
      </p:sp>
    </p:spTree>
    <p:extLst>
      <p:ext uri="{BB962C8B-B14F-4D97-AF65-F5344CB8AC3E}">
        <p14:creationId xmlns:p14="http://schemas.microsoft.com/office/powerpoint/2010/main" val="51259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33958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24</a:t>
            </a:fld>
            <a:endParaRPr kumimoji="1" lang="ja-JP" altLang="en-US" dirty="0"/>
          </a:p>
        </p:txBody>
      </p:sp>
    </p:spTree>
    <p:extLst>
      <p:ext uri="{BB962C8B-B14F-4D97-AF65-F5344CB8AC3E}">
        <p14:creationId xmlns:p14="http://schemas.microsoft.com/office/powerpoint/2010/main" val="87407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2021/3/18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2021/3/18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2021/3/18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2021/3/18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2021/3/18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2021/3/18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2021/3/18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2021/3/18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2021/3/18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2021/3/18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2021/3/18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2021/3/18</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5349" y="691512"/>
            <a:ext cx="11882134" cy="381033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858552" y="454862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135143" y="454861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406084" y="4536769"/>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3675342" y="4544688"/>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3969592" y="4553413"/>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3123364" y="4536768"/>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5299415" y="4534189"/>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5656103" y="4534189"/>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4394088" y="4544684"/>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4815526" y="4544684"/>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5898871" y="4534189"/>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a:t>
            </a:r>
            <a:r>
              <a:rPr lang="ja-JP" altLang="en-US" sz="800" smtClean="0">
                <a:solidFill>
                  <a:prstClr val="black"/>
                </a:solidFill>
                <a:latin typeface="Meiryo UI" panose="020B0604030504040204" pitchFamily="50" charset="-128"/>
                <a:ea typeface="Meiryo UI" panose="020B0604030504040204" pitchFamily="50" charset="-128"/>
              </a:rPr>
              <a:t>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7447072" y="4553413"/>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レッドステージ（非常事態）２への移行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7066603" y="4553413"/>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6275785" y="4534184"/>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10711462" y="4523248"/>
            <a:ext cx="71202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（～３月</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10111671" y="4534184"/>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7" name="下矢印 26"/>
          <p:cNvSpPr/>
          <p:nvPr/>
        </p:nvSpPr>
        <p:spPr>
          <a:xfrm>
            <a:off x="4293719" y="1428799"/>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812902" y="963644"/>
            <a:ext cx="166754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（大阪市北区・中央区）</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0" name="下矢印 29"/>
          <p:cNvSpPr/>
          <p:nvPr/>
        </p:nvSpPr>
        <p:spPr>
          <a:xfrm>
            <a:off x="4720802" y="1703902"/>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605328" y="872905"/>
            <a:ext cx="1010608"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12/3</a:t>
            </a: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赤信号点灯</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（医療非常事態宣言）</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2" name="下矢印 31"/>
          <p:cNvSpPr/>
          <p:nvPr/>
        </p:nvSpPr>
        <p:spPr>
          <a:xfrm>
            <a:off x="5622796" y="1732428"/>
            <a:ext cx="167934"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668510" y="1203667"/>
            <a:ext cx="140411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4" name="下矢印 33"/>
          <p:cNvSpPr/>
          <p:nvPr/>
        </p:nvSpPr>
        <p:spPr>
          <a:xfrm>
            <a:off x="7566859" y="1033943"/>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7412615" y="602464"/>
            <a:ext cx="1584000" cy="648000"/>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9" name="下矢印 38"/>
          <p:cNvSpPr/>
          <p:nvPr/>
        </p:nvSpPr>
        <p:spPr>
          <a:xfrm>
            <a:off x="10711462" y="3009851"/>
            <a:ext cx="167934"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0563366" y="2407771"/>
            <a:ext cx="140411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79437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発症日別新規陽性者数</a:t>
            </a:r>
            <a:r>
              <a:rPr lang="ja-JP" altLang="en-US" sz="2000" b="1" dirty="0" smtClean="0">
                <a:latin typeface="UD デジタル 教科書体 NP-B" panose="02020700000000000000" pitchFamily="18" charset="-128"/>
                <a:ea typeface="UD デジタル 教科書体 NP-B" panose="02020700000000000000" pitchFamily="18" charset="-128"/>
              </a:rPr>
              <a:t>（大阪市・市外　</a:t>
            </a:r>
            <a:r>
              <a:rPr lang="en-US" altLang="ja-JP" sz="2000" b="1" dirty="0" smtClean="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日間移動平均）</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978231" y="59590"/>
            <a:ext cx="3108543" cy="461665"/>
          </a:xfrm>
          <a:prstGeom prst="rect">
            <a:avLst/>
          </a:prstGeom>
        </p:spPr>
        <p:txBody>
          <a:bodyPr wrap="none">
            <a:spAutoFit/>
          </a:bodyPr>
          <a:lstStyle/>
          <a:p>
            <a:r>
              <a:rPr lang="en-US" altLang="ja-JP" sz="1200" dirty="0" smtClean="0">
                <a:solidFill>
                  <a:schemeClr val="bg1"/>
                </a:solidFill>
                <a:latin typeface="+mn-ea"/>
              </a:rPr>
              <a:t>※</a:t>
            </a:r>
            <a:r>
              <a:rPr lang="ja-JP" altLang="en-US" sz="1200" dirty="0" smtClean="0">
                <a:solidFill>
                  <a:schemeClr val="bg1"/>
                </a:solidFill>
                <a:latin typeface="+mn-ea"/>
              </a:rPr>
              <a:t>市内外は居住地による</a:t>
            </a:r>
            <a:endParaRPr lang="en-US" altLang="ja-JP" sz="1200" dirty="0" smtClean="0">
              <a:solidFill>
                <a:schemeClr val="bg1"/>
              </a:solidFill>
              <a:latin typeface="+mn-ea"/>
            </a:endParaRPr>
          </a:p>
          <a:p>
            <a:r>
              <a:rPr lang="en-US" altLang="ja-JP" sz="1200" dirty="0" smtClean="0">
                <a:solidFill>
                  <a:schemeClr val="bg1"/>
                </a:solidFill>
                <a:latin typeface="+mn-ea"/>
              </a:rPr>
              <a:t>※</a:t>
            </a:r>
            <a:r>
              <a:rPr lang="ja-JP" altLang="en-US" sz="1200" dirty="0" smtClean="0">
                <a:solidFill>
                  <a:schemeClr val="bg1"/>
                </a:solidFill>
                <a:latin typeface="+mn-ea"/>
              </a:rPr>
              <a:t>発症日が調査中、不明、無症状等を除く</a:t>
            </a:r>
            <a:endParaRPr lang="en-US" altLang="ja-JP" sz="1200" dirty="0" smtClean="0">
              <a:solidFill>
                <a:schemeClr val="bg1"/>
              </a:solidFill>
              <a:latin typeface="+mn-ea"/>
            </a:endParaRPr>
          </a:p>
        </p:txBody>
      </p:sp>
      <p:sp>
        <p:nvSpPr>
          <p:cNvPr id="5" name="スライド番号プレースホルダー 1"/>
          <p:cNvSpPr>
            <a:spLocks noGrp="1"/>
          </p:cNvSpPr>
          <p:nvPr>
            <p:ph type="sldNum" sz="quarter" idx="12"/>
          </p:nvPr>
        </p:nvSpPr>
        <p:spPr>
          <a:xfrm>
            <a:off x="9448800" y="6459384"/>
            <a:ext cx="2743200" cy="340229"/>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9916733" y="3798661"/>
            <a:ext cx="1983345" cy="2835884"/>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706733" y="2287975"/>
            <a:ext cx="2193345"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発症から陽性判明まで７日と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仮定すると、概ねこの期間は今後、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新規陽性者の発生に伴い、増加。</a:t>
            </a:r>
            <a:endParaRPr lang="en-US" altLang="ja-JP" sz="1100" dirty="0" smtClean="0">
              <a:latin typeface="Meiryo UI" panose="020B0604030504040204" pitchFamily="50" charset="-128"/>
              <a:ea typeface="Meiryo UI" panose="020B0604030504040204" pitchFamily="50" charset="-128"/>
            </a:endParaRPr>
          </a:p>
        </p:txBody>
      </p:sp>
      <p:sp>
        <p:nvSpPr>
          <p:cNvPr id="8" name="下矢印 7"/>
          <p:cNvSpPr/>
          <p:nvPr/>
        </p:nvSpPr>
        <p:spPr>
          <a:xfrm>
            <a:off x="5448575" y="3301597"/>
            <a:ext cx="180000" cy="98848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22243" y="2839932"/>
            <a:ext cx="2460448"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3" name="下矢印 12"/>
          <p:cNvSpPr/>
          <p:nvPr/>
        </p:nvSpPr>
        <p:spPr>
          <a:xfrm>
            <a:off x="6485615" y="3928577"/>
            <a:ext cx="180000" cy="82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26127" y="3474136"/>
            <a:ext cx="1919223"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6" name="下矢印 15"/>
          <p:cNvSpPr/>
          <p:nvPr/>
        </p:nvSpPr>
        <p:spPr>
          <a:xfrm>
            <a:off x="7308415" y="4423823"/>
            <a:ext cx="216000" cy="35848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044043" y="4032044"/>
            <a:ext cx="204728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国で緊急事態措置</a:t>
            </a:r>
            <a:r>
              <a:rPr lang="ja-JP" altLang="en-US" sz="12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8" name="下矢印 17"/>
          <p:cNvSpPr/>
          <p:nvPr/>
        </p:nvSpPr>
        <p:spPr>
          <a:xfrm rot="10800000">
            <a:off x="8063169" y="4900197"/>
            <a:ext cx="180000" cy="31399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633333" y="5214189"/>
            <a:ext cx="145799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0" name="正方形/長方形 19">
            <a:extLst>
              <a:ext uri="{FF2B5EF4-FFF2-40B4-BE49-F238E27FC236}">
                <a16:creationId xmlns:a16="http://schemas.microsoft.com/office/drawing/2014/main" id="{FC024533-669C-48B1-82E7-C27042384F7F}"/>
              </a:ext>
            </a:extLst>
          </p:cNvPr>
          <p:cNvSpPr/>
          <p:nvPr/>
        </p:nvSpPr>
        <p:spPr>
          <a:xfrm>
            <a:off x="0" y="585459"/>
            <a:ext cx="12192000" cy="5359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発症日別では、大阪市内居住者は緊急事態措置解除後も横ばいから減少にあるが、市外居住者は増加に転じている。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23" name="直線矢印コネクタ 22"/>
          <p:cNvCxnSpPr/>
          <p:nvPr/>
        </p:nvCxnSpPr>
        <p:spPr>
          <a:xfrm flipH="1">
            <a:off x="10764887" y="2888139"/>
            <a:ext cx="2467" cy="84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a:stretch>
            <a:fillRect/>
          </a:stretch>
        </p:blipFill>
        <p:spPr>
          <a:xfrm>
            <a:off x="279912" y="1270316"/>
            <a:ext cx="11632176" cy="5523455"/>
          </a:xfrm>
          <a:prstGeom prst="rect">
            <a:avLst/>
          </a:prstGeom>
        </p:spPr>
      </p:pic>
    </p:spTree>
    <p:extLst>
      <p:ext uri="{BB962C8B-B14F-4D97-AF65-F5344CB8AC3E}">
        <p14:creationId xmlns:p14="http://schemas.microsoft.com/office/powerpoint/2010/main" val="3578412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1600" b="1" dirty="0">
                <a:latin typeface="UD デジタル 教科書体 NP-B" panose="02020700000000000000" pitchFamily="18" charset="-128"/>
                <a:ea typeface="UD デジタル 教科書体 NP-B" panose="02020700000000000000" pitchFamily="18" charset="-128"/>
              </a:rPr>
              <a:t>（人口</a:t>
            </a:r>
            <a:r>
              <a:rPr lang="en-US" altLang="ja-JP" sz="1600" b="1" dirty="0">
                <a:latin typeface="UD デジタル 教科書体 NP-B" panose="02020700000000000000" pitchFamily="18" charset="-128"/>
                <a:ea typeface="UD デジタル 教科書体 NP-B" panose="02020700000000000000" pitchFamily="18" charset="-128"/>
              </a:rPr>
              <a:t>10</a:t>
            </a:r>
            <a:r>
              <a:rPr lang="ja-JP" altLang="en-US" sz="1600" b="1" dirty="0">
                <a:latin typeface="UD デジタル 教科書体 NP-B" panose="02020700000000000000" pitchFamily="18" charset="-128"/>
                <a:ea typeface="UD デジタル 教科書体 NP-B" panose="02020700000000000000" pitchFamily="18" charset="-128"/>
              </a:rPr>
              <a:t>万人</a:t>
            </a:r>
            <a:r>
              <a:rPr lang="ja-JP" altLang="en-US" sz="1600" b="1" dirty="0" smtClean="0">
                <a:latin typeface="UD デジタル 教科書体 NP-B" panose="02020700000000000000" pitchFamily="18" charset="-128"/>
                <a:ea typeface="UD デジタル 教科書体 NP-B" panose="02020700000000000000" pitchFamily="18" charset="-128"/>
              </a:rPr>
              <a:t>あたり </a:t>
            </a:r>
            <a:r>
              <a:rPr lang="en-US" altLang="ja-JP" sz="1600" b="1" dirty="0" smtClean="0">
                <a:latin typeface="UD デジタル 教科書体 NP-B" panose="02020700000000000000" pitchFamily="18" charset="-128"/>
                <a:ea typeface="UD デジタル 教科書体 NP-B" panose="02020700000000000000" pitchFamily="18" charset="-128"/>
              </a:rPr>
              <a:t>7</a:t>
            </a:r>
            <a:r>
              <a:rPr lang="ja-JP" altLang="en-US" sz="1600" b="1" dirty="0" smtClean="0">
                <a:latin typeface="UD デジタル 教科書体 NP-B" panose="02020700000000000000" pitchFamily="18" charset="-128"/>
                <a:ea typeface="UD デジタル 教科書体 NP-B" panose="02020700000000000000" pitchFamily="18" charset="-128"/>
              </a:rPr>
              <a:t>日間移動平均 </a:t>
            </a:r>
            <a:r>
              <a:rPr lang="en-US" altLang="ja-JP" sz="1600" b="1" dirty="0" smtClean="0">
                <a:latin typeface="UD デジタル 教科書体 NP-B" panose="02020700000000000000" pitchFamily="18" charset="-128"/>
                <a:ea typeface="UD デジタル 教科書体 NP-B" panose="02020700000000000000" pitchFamily="18" charset="-128"/>
              </a:rPr>
              <a:t>1</a:t>
            </a:r>
            <a:r>
              <a:rPr lang="ja-JP" altLang="en-US" sz="1600" b="1" dirty="0" smtClean="0">
                <a:latin typeface="UD デジタル 教科書体 NP-B" panose="02020700000000000000" pitchFamily="18" charset="-128"/>
                <a:ea typeface="UD デジタル 教科書体 NP-B" panose="02020700000000000000" pitchFamily="18" charset="-128"/>
              </a:rPr>
              <a:t>日単位）</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80301" y="6522950"/>
            <a:ext cx="2743200" cy="365125"/>
          </a:xfrm>
        </p:spPr>
        <p:txBody>
          <a:bodyPr/>
          <a:lstStyle/>
          <a:p>
            <a:fld id="{0B62D5CB-8769-475A-9BC8-A2F17E2F558B}" type="slidenum">
              <a:rPr kumimoji="1" lang="ja-JP" altLang="en-US" smtClean="0"/>
              <a:t>11</a:t>
            </a:fld>
            <a:endParaRPr kumimoji="1" lang="ja-JP" altLang="en-US" dirty="0"/>
          </a:p>
        </p:txBody>
      </p:sp>
      <p:sp>
        <p:nvSpPr>
          <p:cNvPr id="12" name="下矢印 11"/>
          <p:cNvSpPr/>
          <p:nvPr/>
        </p:nvSpPr>
        <p:spPr>
          <a:xfrm>
            <a:off x="7568177" y="4236108"/>
            <a:ext cx="180000" cy="64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C024533-669C-48B1-82E7-C27042384F7F}"/>
              </a:ext>
            </a:extLst>
          </p:cNvPr>
          <p:cNvSpPr/>
          <p:nvPr/>
        </p:nvSpPr>
        <p:spPr>
          <a:xfrm>
            <a:off x="0" y="574609"/>
            <a:ext cx="12192000" cy="6966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判明日別の人口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万人あたり新規陽性者数（７日間移動平均）では、市外居住者は増加に転じ（直近２週間で約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市内外がほぼ同数となっている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。大阪市内</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居住者も、直近は増加に転じている。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正方形/長方形 20"/>
          <p:cNvSpPr/>
          <p:nvPr/>
        </p:nvSpPr>
        <p:spPr>
          <a:xfrm>
            <a:off x="7526215" y="4723793"/>
            <a:ext cx="4529980" cy="190009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4428670">
            <a:off x="5027733" y="5223604"/>
            <a:ext cx="180000" cy="35421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00628" y="3744597"/>
            <a:ext cx="145799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6" name="下矢印 25"/>
          <p:cNvSpPr/>
          <p:nvPr/>
        </p:nvSpPr>
        <p:spPr>
          <a:xfrm>
            <a:off x="6024384" y="4140512"/>
            <a:ext cx="180000" cy="64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80071" y="3748617"/>
            <a:ext cx="1866032"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7" name="下矢印 26"/>
          <p:cNvSpPr/>
          <p:nvPr/>
        </p:nvSpPr>
        <p:spPr>
          <a:xfrm>
            <a:off x="6866098" y="4307907"/>
            <a:ext cx="180000" cy="57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287822" y="3744597"/>
            <a:ext cx="117108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国で緊急事態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措置</a:t>
            </a:r>
            <a:r>
              <a:rPr lang="ja-JP" altLang="en-US" sz="12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2516378" y="5441047"/>
            <a:ext cx="2460448"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 name="上矢印 2"/>
          <p:cNvSpPr/>
          <p:nvPr/>
        </p:nvSpPr>
        <p:spPr>
          <a:xfrm>
            <a:off x="9704106" y="3028244"/>
            <a:ext cx="786263" cy="157171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t>前日増加比</a:t>
            </a:r>
            <a:endParaRPr kumimoji="1" lang="ja-JP" altLang="en-US" dirty="0"/>
          </a:p>
        </p:txBody>
      </p:sp>
      <p:sp>
        <p:nvSpPr>
          <p:cNvPr id="24" name="テキスト ボックス 23"/>
          <p:cNvSpPr txBox="1"/>
          <p:nvPr/>
        </p:nvSpPr>
        <p:spPr>
          <a:xfrm>
            <a:off x="5431725" y="1618274"/>
            <a:ext cx="2620416"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　前日増加比</a:t>
            </a:r>
            <a:endParaRPr lang="en-US" altLang="ja-JP" sz="14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2"/>
          <a:stretch>
            <a:fillRect/>
          </a:stretch>
        </p:blipFill>
        <p:spPr>
          <a:xfrm>
            <a:off x="1684416" y="1982860"/>
            <a:ext cx="10371779" cy="966576"/>
          </a:xfrm>
          <a:prstGeom prst="rect">
            <a:avLst/>
          </a:prstGeom>
        </p:spPr>
      </p:pic>
      <p:pic>
        <p:nvPicPr>
          <p:cNvPr id="2" name="図 1"/>
          <p:cNvPicPr>
            <a:picLocks noChangeAspect="1"/>
          </p:cNvPicPr>
          <p:nvPr/>
        </p:nvPicPr>
        <p:blipFill>
          <a:blip r:embed="rId3"/>
          <a:stretch>
            <a:fillRect/>
          </a:stretch>
        </p:blipFill>
        <p:spPr>
          <a:xfrm>
            <a:off x="151979" y="1348735"/>
            <a:ext cx="11924810" cy="5358848"/>
          </a:xfrm>
          <a:prstGeom prst="rect">
            <a:avLst/>
          </a:prstGeom>
        </p:spPr>
      </p:pic>
    </p:spTree>
    <p:extLst>
      <p:ext uri="{BB962C8B-B14F-4D97-AF65-F5344CB8AC3E}">
        <p14:creationId xmlns:p14="http://schemas.microsoft.com/office/powerpoint/2010/main" val="1556268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34724" y="1292536"/>
            <a:ext cx="11748010" cy="5200339"/>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12</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975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万人あたり新規陽性者数では、市外居住者は増加に転じ（直近２週間で約</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２</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倍）、市内外がほぼ同数となっている。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大阪市内</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居住者も直近１週間で増加に転じている。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下矢印 23"/>
          <p:cNvSpPr/>
          <p:nvPr/>
        </p:nvSpPr>
        <p:spPr>
          <a:xfrm>
            <a:off x="8993163" y="2397141"/>
            <a:ext cx="180000" cy="177820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8470295" y="1619331"/>
            <a:ext cx="2460448"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ja-JP" sz="1200" dirty="0" smtClean="0">
                <a:solidFill>
                  <a:srgbClr val="FF0000"/>
                </a:solidFill>
                <a:latin typeface="HGPｺﾞｼｯｸE" panose="020B0900000000000000" pitchFamily="50" charset="-128"/>
                <a:ea typeface="HGPｺﾞｼｯｸE" panose="020B0900000000000000" pitchFamily="50" charset="-128"/>
              </a:rPr>
              <a:t>2/23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6" name="下矢印 25"/>
          <p:cNvSpPr/>
          <p:nvPr/>
        </p:nvSpPr>
        <p:spPr>
          <a:xfrm>
            <a:off x="9700518" y="3526573"/>
            <a:ext cx="180000" cy="1083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216451" y="2704060"/>
            <a:ext cx="2766283"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2/26</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a:solidFill>
                  <a:srgbClr val="FF0000"/>
                </a:solidFill>
                <a:latin typeface="HGPｺﾞｼｯｸE" panose="020B0900000000000000" pitchFamily="50" charset="-128"/>
                <a:ea typeface="HGPｺﾞｼｯｸE" panose="020B0900000000000000" pitchFamily="50" charset="-128"/>
              </a:rPr>
              <a:t>国で緊急事態措置解除</a:t>
            </a:r>
            <a:r>
              <a:rPr lang="ja-JP" altLang="en-US" sz="1200" dirty="0" smtClean="0">
                <a:solidFill>
                  <a:srgbClr val="FF0000"/>
                </a:solidFill>
                <a:latin typeface="HGPｺﾞｼｯｸE" panose="020B0900000000000000" pitchFamily="50" charset="-128"/>
                <a:ea typeface="HGPｺﾞｼｯｸE" panose="020B0900000000000000" pitchFamily="50" charset="-128"/>
              </a:rPr>
              <a:t>決定</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zh-TW" sz="1200" dirty="0">
                <a:solidFill>
                  <a:srgbClr val="FF0000"/>
                </a:solidFill>
                <a:latin typeface="HGPｺﾞｼｯｸE" panose="020B0900000000000000" pitchFamily="50" charset="-128"/>
                <a:ea typeface="HGPｺﾞｼｯｸE" panose="020B0900000000000000" pitchFamily="50" charset="-128"/>
              </a:rPr>
              <a:t>3/1</a:t>
            </a:r>
          </a:p>
          <a:p>
            <a:r>
              <a:rPr lang="zh-TW" altLang="en-US" sz="1200" dirty="0">
                <a:solidFill>
                  <a:srgbClr val="FF0000"/>
                </a:solidFill>
                <a:latin typeface="HGPｺﾞｼｯｸE" panose="020B0900000000000000" pitchFamily="50" charset="-128"/>
                <a:ea typeface="HGPｺﾞｼｯｸE" panose="020B0900000000000000" pitchFamily="50" charset="-128"/>
              </a:rPr>
              <a:t>緊急事態措置</a:t>
            </a:r>
            <a:r>
              <a:rPr lang="zh-TW" altLang="en-US" sz="1200" dirty="0" smtClean="0">
                <a:solidFill>
                  <a:srgbClr val="FF0000"/>
                </a:solidFill>
                <a:latin typeface="HGPｺﾞｼｯｸE" panose="020B0900000000000000" pitchFamily="50" charset="-128"/>
                <a:ea typeface="HGPｺﾞｼｯｸE" panose="020B0900000000000000" pitchFamily="50" charset="-128"/>
              </a:rPr>
              <a:t>解除</a:t>
            </a:r>
            <a:endParaRPr lang="zh-TW" altLang="en-US"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72437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13</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572169"/>
            <a:ext cx="12192000" cy="5874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は、市内外ともに</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代は直近１週間で増加。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代は、市内は横ばいであるが、市外は増加傾向にある。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11187133" y="5248760"/>
            <a:ext cx="1050879" cy="461665"/>
          </a:xfrm>
          <a:prstGeom prst="rect">
            <a:avLst/>
          </a:prstGeom>
          <a:noFill/>
        </p:spPr>
        <p:txBody>
          <a:bodyPr wrap="square" rtlCol="0">
            <a:spAutoFit/>
          </a:bodyPr>
          <a:lstStyle/>
          <a:p>
            <a:r>
              <a:rPr kumimoji="1" lang="ja-JP" altLang="en-US" sz="1200" dirty="0" smtClean="0"/>
              <a:t>市内：</a:t>
            </a:r>
            <a:r>
              <a:rPr kumimoji="1" lang="en-US" altLang="ja-JP" sz="1200" dirty="0" smtClean="0"/>
              <a:t>5.38</a:t>
            </a:r>
          </a:p>
          <a:p>
            <a:r>
              <a:rPr lang="ja-JP" altLang="en-US" sz="1200" dirty="0" smtClean="0"/>
              <a:t>市外：</a:t>
            </a:r>
            <a:r>
              <a:rPr lang="en-US" altLang="ja-JP" sz="1200" dirty="0" smtClean="0"/>
              <a:t>8.07</a:t>
            </a:r>
            <a:endParaRPr kumimoji="1" lang="ja-JP" altLang="en-US" sz="1200" dirty="0"/>
          </a:p>
        </p:txBody>
      </p:sp>
      <p:pic>
        <p:nvPicPr>
          <p:cNvPr id="2" name="図 1"/>
          <p:cNvPicPr>
            <a:picLocks noChangeAspect="1"/>
          </p:cNvPicPr>
          <p:nvPr/>
        </p:nvPicPr>
        <p:blipFill>
          <a:blip r:embed="rId2"/>
          <a:stretch>
            <a:fillRect/>
          </a:stretch>
        </p:blipFill>
        <p:spPr>
          <a:xfrm>
            <a:off x="48005" y="1121925"/>
            <a:ext cx="5840474" cy="2761727"/>
          </a:xfrm>
          <a:prstGeom prst="rect">
            <a:avLst/>
          </a:prstGeom>
        </p:spPr>
      </p:pic>
      <p:pic>
        <p:nvPicPr>
          <p:cNvPr id="3" name="図 2"/>
          <p:cNvPicPr>
            <a:picLocks noChangeAspect="1"/>
          </p:cNvPicPr>
          <p:nvPr/>
        </p:nvPicPr>
        <p:blipFill>
          <a:blip r:embed="rId3"/>
          <a:stretch>
            <a:fillRect/>
          </a:stretch>
        </p:blipFill>
        <p:spPr>
          <a:xfrm>
            <a:off x="5888479" y="1065272"/>
            <a:ext cx="6218459" cy="2810500"/>
          </a:xfrm>
          <a:prstGeom prst="rect">
            <a:avLst/>
          </a:prstGeom>
        </p:spPr>
      </p:pic>
      <p:pic>
        <p:nvPicPr>
          <p:cNvPr id="4" name="図 3"/>
          <p:cNvPicPr>
            <a:picLocks noChangeAspect="1"/>
          </p:cNvPicPr>
          <p:nvPr/>
        </p:nvPicPr>
        <p:blipFill>
          <a:blip r:embed="rId4"/>
          <a:stretch>
            <a:fillRect/>
          </a:stretch>
        </p:blipFill>
        <p:spPr>
          <a:xfrm>
            <a:off x="90536" y="3870628"/>
            <a:ext cx="5840474" cy="2834886"/>
          </a:xfrm>
          <a:prstGeom prst="rect">
            <a:avLst/>
          </a:prstGeom>
        </p:spPr>
      </p:pic>
      <p:pic>
        <p:nvPicPr>
          <p:cNvPr id="6" name="図 5"/>
          <p:cNvPicPr>
            <a:picLocks noChangeAspect="1"/>
          </p:cNvPicPr>
          <p:nvPr/>
        </p:nvPicPr>
        <p:blipFill>
          <a:blip r:embed="rId5"/>
          <a:stretch>
            <a:fillRect/>
          </a:stretch>
        </p:blipFill>
        <p:spPr>
          <a:xfrm>
            <a:off x="5922009" y="3916352"/>
            <a:ext cx="6316003" cy="2743438"/>
          </a:xfrm>
          <a:prstGeom prst="rect">
            <a:avLst/>
          </a:prstGeom>
        </p:spPr>
      </p:pic>
    </p:spTree>
    <p:extLst>
      <p:ext uri="{BB962C8B-B14F-4D97-AF65-F5344CB8AC3E}">
        <p14:creationId xmlns:p14="http://schemas.microsoft.com/office/powerpoint/2010/main" val="3587899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市内外の</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近１週間で増加しており、市外が市内を上回っている。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5472751" y="2731278"/>
            <a:ext cx="1050879" cy="461665"/>
          </a:xfrm>
          <a:prstGeom prst="rect">
            <a:avLst/>
          </a:prstGeom>
          <a:noFill/>
        </p:spPr>
        <p:txBody>
          <a:bodyPr wrap="square" rtlCol="0">
            <a:spAutoFit/>
          </a:bodyPr>
          <a:lstStyle/>
          <a:p>
            <a:r>
              <a:rPr kumimoji="1" lang="ja-JP" altLang="en-US" sz="1200" dirty="0" smtClean="0"/>
              <a:t>市内：</a:t>
            </a:r>
            <a:r>
              <a:rPr kumimoji="1" lang="en-US" altLang="ja-JP" sz="1200" dirty="0" smtClean="0"/>
              <a:t>7.04</a:t>
            </a:r>
          </a:p>
          <a:p>
            <a:r>
              <a:rPr lang="ja-JP" altLang="en-US" sz="1200" dirty="0" smtClean="0"/>
              <a:t>市外：</a:t>
            </a:r>
            <a:r>
              <a:rPr lang="en-US" altLang="ja-JP" sz="1200" dirty="0" smtClean="0"/>
              <a:t>9.78</a:t>
            </a:r>
            <a:endParaRPr kumimoji="1" lang="ja-JP" altLang="en-US" sz="1200" dirty="0"/>
          </a:p>
        </p:txBody>
      </p:sp>
      <p:pic>
        <p:nvPicPr>
          <p:cNvPr id="3" name="図 2"/>
          <p:cNvPicPr>
            <a:picLocks noChangeAspect="1"/>
          </p:cNvPicPr>
          <p:nvPr/>
        </p:nvPicPr>
        <p:blipFill>
          <a:blip r:embed="rId2"/>
          <a:stretch>
            <a:fillRect/>
          </a:stretch>
        </p:blipFill>
        <p:spPr>
          <a:xfrm>
            <a:off x="135723" y="1111348"/>
            <a:ext cx="6096528" cy="3011685"/>
          </a:xfrm>
          <a:prstGeom prst="rect">
            <a:avLst/>
          </a:prstGeom>
        </p:spPr>
      </p:pic>
    </p:spTree>
    <p:extLst>
      <p:ext uri="{BB962C8B-B14F-4D97-AF65-F5344CB8AC3E}">
        <p14:creationId xmlns:p14="http://schemas.microsoft.com/office/powerpoint/2010/main" val="2072082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C024533-669C-48B1-82E7-C27042384F7F}"/>
              </a:ext>
            </a:extLst>
          </p:cNvPr>
          <p:cNvSpPr/>
          <p:nvPr/>
        </p:nvSpPr>
        <p:spPr>
          <a:xfrm>
            <a:off x="0" y="565389"/>
            <a:ext cx="12192000" cy="652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　緊急事態宣言解除要請を決定した</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月下旬以降、感染経路不明の割合が増加</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実数も直近</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日間で感染経路特定・不明者ともに増加に転じている。</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15</a:t>
            </a:fld>
            <a:endParaRPr kumimoji="1" lang="ja-JP" altLang="en-US" dirty="0"/>
          </a:p>
        </p:txBody>
      </p:sp>
      <p:sp>
        <p:nvSpPr>
          <p:cNvPr id="16" name="テキスト ボックス 15"/>
          <p:cNvSpPr txBox="1"/>
          <p:nvPr/>
        </p:nvSpPr>
        <p:spPr>
          <a:xfrm>
            <a:off x="5662815"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2815"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2" name="正方形/長方形 11"/>
          <p:cNvSpPr/>
          <p:nvPr/>
        </p:nvSpPr>
        <p:spPr>
          <a:xfrm>
            <a:off x="6443205" y="121809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46,820</a:t>
            </a:r>
            <a:r>
              <a:rPr lang="ja-JP" altLang="en-US" sz="1600" dirty="0" smtClean="0"/>
              <a:t>事例</a:t>
            </a:r>
            <a:r>
              <a:rPr lang="ja-JP" altLang="en-US" sz="1600" dirty="0"/>
              <a:t>の状況）</a:t>
            </a:r>
          </a:p>
        </p:txBody>
      </p:sp>
      <p:sp>
        <p:nvSpPr>
          <p:cNvPr id="19" name="テキスト ボックス 18"/>
          <p:cNvSpPr txBox="1"/>
          <p:nvPr/>
        </p:nvSpPr>
        <p:spPr>
          <a:xfrm>
            <a:off x="10038258" y="1525644"/>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20" name="テキスト ボックス 1"/>
          <p:cNvSpPr txBox="1"/>
          <p:nvPr/>
        </p:nvSpPr>
        <p:spPr>
          <a:xfrm rot="18857355">
            <a:off x="11148487" y="562420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1" name="テキスト ボックス 1"/>
          <p:cNvSpPr txBox="1"/>
          <p:nvPr/>
        </p:nvSpPr>
        <p:spPr>
          <a:xfrm rot="18857355">
            <a:off x="4896810" y="5653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157650" y="1657661"/>
            <a:ext cx="5505165" cy="5200339"/>
          </a:xfrm>
          <a:prstGeom prst="rect">
            <a:avLst/>
          </a:prstGeom>
        </p:spPr>
      </p:pic>
      <p:pic>
        <p:nvPicPr>
          <p:cNvPr id="4" name="図 3"/>
          <p:cNvPicPr>
            <a:picLocks noChangeAspect="1"/>
          </p:cNvPicPr>
          <p:nvPr/>
        </p:nvPicPr>
        <p:blipFill>
          <a:blip r:embed="rId3"/>
          <a:stretch>
            <a:fillRect/>
          </a:stretch>
        </p:blipFill>
        <p:spPr>
          <a:xfrm>
            <a:off x="6165258" y="1657661"/>
            <a:ext cx="5669771" cy="5200339"/>
          </a:xfrm>
          <a:prstGeom prst="rect">
            <a:avLst/>
          </a:prstGeom>
        </p:spPr>
      </p:pic>
    </p:spTree>
    <p:extLst>
      <p:ext uri="{BB962C8B-B14F-4D97-AF65-F5344CB8AC3E}">
        <p14:creationId xmlns:p14="http://schemas.microsoft.com/office/powerpoint/2010/main" val="1807328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16</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65389"/>
            <a:ext cx="12192000" cy="5370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日間における感染経路不明割合は、</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市内居住者が</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7</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割弱と急増。市外居住者は</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割程度。</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1"/>
          <p:cNvSpPr txBox="1"/>
          <p:nvPr/>
        </p:nvSpPr>
        <p:spPr>
          <a:xfrm rot="18857355">
            <a:off x="4744744" y="562576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3" name="テキスト ボックス 1"/>
          <p:cNvSpPr txBox="1"/>
          <p:nvPr/>
        </p:nvSpPr>
        <p:spPr>
          <a:xfrm rot="18857355">
            <a:off x="10739739" y="56571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63956" y="1207801"/>
            <a:ext cx="5456393" cy="5547841"/>
          </a:xfrm>
          <a:prstGeom prst="rect">
            <a:avLst/>
          </a:prstGeom>
        </p:spPr>
      </p:pic>
      <p:pic>
        <p:nvPicPr>
          <p:cNvPr id="4" name="図 3"/>
          <p:cNvPicPr>
            <a:picLocks noChangeAspect="1"/>
          </p:cNvPicPr>
          <p:nvPr/>
        </p:nvPicPr>
        <p:blipFill>
          <a:blip r:embed="rId3"/>
          <a:stretch>
            <a:fillRect/>
          </a:stretch>
        </p:blipFill>
        <p:spPr>
          <a:xfrm>
            <a:off x="6096000" y="1203323"/>
            <a:ext cx="5450296" cy="5547841"/>
          </a:xfrm>
          <a:prstGeom prst="rect">
            <a:avLst/>
          </a:prstGeom>
        </p:spPr>
      </p:pic>
    </p:spTree>
    <p:extLst>
      <p:ext uri="{BB962C8B-B14F-4D97-AF65-F5344CB8AC3E}">
        <p14:creationId xmlns:p14="http://schemas.microsoft.com/office/powerpoint/2010/main" val="3050239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17</a:t>
            </a:fld>
            <a:endParaRPr kumimoji="1" lang="ja-JP" altLang="en-US" dirty="0"/>
          </a:p>
        </p:txBody>
      </p:sp>
      <p:sp>
        <p:nvSpPr>
          <p:cNvPr id="6" name="正方形/長方形 5"/>
          <p:cNvSpPr/>
          <p:nvPr/>
        </p:nvSpPr>
        <p:spPr>
          <a:xfrm>
            <a:off x="6287912" y="618886"/>
            <a:ext cx="5766322"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37,549</a:t>
            </a:r>
            <a:r>
              <a:rPr lang="ja-JP" altLang="en-US" sz="1600" dirty="0" smtClean="0"/>
              <a:t>事例</a:t>
            </a:r>
            <a:r>
              <a:rPr lang="ja-JP" altLang="en-US" sz="1600" dirty="0"/>
              <a:t>の状況）</a:t>
            </a:r>
          </a:p>
        </p:txBody>
      </p:sp>
      <p:pic>
        <p:nvPicPr>
          <p:cNvPr id="3" name="図 2"/>
          <p:cNvPicPr>
            <a:picLocks noChangeAspect="1"/>
          </p:cNvPicPr>
          <p:nvPr/>
        </p:nvPicPr>
        <p:blipFill>
          <a:blip r:embed="rId3"/>
          <a:stretch>
            <a:fillRect/>
          </a:stretch>
        </p:blipFill>
        <p:spPr>
          <a:xfrm>
            <a:off x="316224" y="951690"/>
            <a:ext cx="6889077" cy="5681964"/>
          </a:xfrm>
          <a:prstGeom prst="rect">
            <a:avLst/>
          </a:prstGeom>
        </p:spPr>
      </p:pic>
      <p:pic>
        <p:nvPicPr>
          <p:cNvPr id="4" name="図 3"/>
          <p:cNvPicPr>
            <a:picLocks noChangeAspect="1"/>
          </p:cNvPicPr>
          <p:nvPr/>
        </p:nvPicPr>
        <p:blipFill>
          <a:blip r:embed="rId4"/>
          <a:stretch>
            <a:fillRect/>
          </a:stretch>
        </p:blipFill>
        <p:spPr>
          <a:xfrm>
            <a:off x="6875827" y="1792837"/>
            <a:ext cx="5316173" cy="4005419"/>
          </a:xfrm>
          <a:prstGeom prst="rect">
            <a:avLst/>
          </a:prstGeom>
        </p:spPr>
      </p:pic>
    </p:spTree>
    <p:extLst>
      <p:ext uri="{BB962C8B-B14F-4D97-AF65-F5344CB8AC3E}">
        <p14:creationId xmlns:p14="http://schemas.microsoft.com/office/powerpoint/2010/main" val="2361216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18</a:t>
            </a:fld>
            <a:endParaRPr kumimoji="1" lang="ja-JP" altLang="en-US" dirty="0"/>
          </a:p>
        </p:txBody>
      </p:sp>
      <p:sp>
        <p:nvSpPr>
          <p:cNvPr id="15" name="正方形/長方形 14"/>
          <p:cNvSpPr/>
          <p:nvPr/>
        </p:nvSpPr>
        <p:spPr>
          <a:xfrm>
            <a:off x="6706785" y="1053260"/>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17</a:t>
            </a:r>
            <a:r>
              <a:rPr lang="ja-JP" altLang="en-US" sz="1600" dirty="0" smtClean="0"/>
              <a:t>日までに</a:t>
            </a:r>
            <a:r>
              <a:rPr lang="ja-JP" altLang="en-US" sz="1600" dirty="0"/>
              <a:t>判明</a:t>
            </a:r>
            <a:r>
              <a:rPr lang="ja-JP" altLang="en-US" sz="1600" dirty="0" smtClean="0"/>
              <a:t>した</a:t>
            </a:r>
            <a:r>
              <a:rPr lang="en-US" altLang="ja-JP" sz="1600" dirty="0" smtClean="0"/>
              <a:t>46,820</a:t>
            </a:r>
            <a:r>
              <a:rPr lang="ja-JP" altLang="en-US" sz="1600" dirty="0" smtClean="0"/>
              <a:t>事例</a:t>
            </a:r>
            <a:r>
              <a:rPr lang="ja-JP" altLang="en-US" sz="1600" dirty="0"/>
              <a:t>の状況）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・人数は、緊急事態措置解除後、増加に転じている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1"/>
          <p:cNvSpPr txBox="1"/>
          <p:nvPr/>
        </p:nvSpPr>
        <p:spPr>
          <a:xfrm rot="18857355">
            <a:off x="4929337" y="579134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9" name="テキスト ボックス 1"/>
          <p:cNvSpPr txBox="1"/>
          <p:nvPr/>
        </p:nvSpPr>
        <p:spPr>
          <a:xfrm rot="18857355">
            <a:off x="10967025" y="578324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1" name="テキスト ボックス 10"/>
          <p:cNvSpPr txBox="1"/>
          <p:nvPr/>
        </p:nvSpPr>
        <p:spPr>
          <a:xfrm>
            <a:off x="9790383" y="1932004"/>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2"/>
          <a:stretch>
            <a:fillRect/>
          </a:stretch>
        </p:blipFill>
        <p:spPr>
          <a:xfrm>
            <a:off x="0" y="1393959"/>
            <a:ext cx="5877053" cy="5389331"/>
          </a:xfrm>
          <a:prstGeom prst="rect">
            <a:avLst/>
          </a:prstGeom>
        </p:spPr>
      </p:pic>
      <p:pic>
        <p:nvPicPr>
          <p:cNvPr id="4" name="図 3"/>
          <p:cNvPicPr>
            <a:picLocks noChangeAspect="1"/>
          </p:cNvPicPr>
          <p:nvPr/>
        </p:nvPicPr>
        <p:blipFill>
          <a:blip r:embed="rId3"/>
          <a:stretch>
            <a:fillRect/>
          </a:stretch>
        </p:blipFill>
        <p:spPr>
          <a:xfrm>
            <a:off x="5877053" y="1423386"/>
            <a:ext cx="5877053" cy="5401524"/>
          </a:xfrm>
          <a:prstGeom prst="rect">
            <a:avLst/>
          </a:prstGeom>
        </p:spPr>
      </p:pic>
    </p:spTree>
    <p:extLst>
      <p:ext uri="{BB962C8B-B14F-4D97-AF65-F5344CB8AC3E}">
        <p14:creationId xmlns:p14="http://schemas.microsoft.com/office/powerpoint/2010/main" val="33945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した感染経路不明者</a:t>
            </a:r>
            <a:r>
              <a:rPr lang="en-US" altLang="ja-JP" sz="1600" dirty="0" smtClean="0"/>
              <a:t>25,293</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19</a:t>
            </a:fld>
            <a:endParaRPr kumimoji="1" lang="ja-JP" altLang="en-US" dirty="0"/>
          </a:p>
        </p:txBody>
      </p:sp>
      <p:sp>
        <p:nvSpPr>
          <p:cNvPr id="10" name="テキスト ボックス 1"/>
          <p:cNvSpPr txBox="1"/>
          <p:nvPr/>
        </p:nvSpPr>
        <p:spPr>
          <a:xfrm rot="18857355">
            <a:off x="5027598" y="575060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11" name="テキスト ボックス 1"/>
          <p:cNvSpPr txBox="1"/>
          <p:nvPr/>
        </p:nvSpPr>
        <p:spPr>
          <a:xfrm rot="18857355">
            <a:off x="10994949" y="573999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2"/>
          <a:stretch>
            <a:fillRect/>
          </a:stretch>
        </p:blipFill>
        <p:spPr>
          <a:xfrm>
            <a:off x="39442" y="1119557"/>
            <a:ext cx="6047756" cy="5486876"/>
          </a:xfrm>
          <a:prstGeom prst="rect">
            <a:avLst/>
          </a:prstGeom>
        </p:spPr>
      </p:pic>
      <p:pic>
        <p:nvPicPr>
          <p:cNvPr id="5" name="図 4"/>
          <p:cNvPicPr>
            <a:picLocks noChangeAspect="1"/>
          </p:cNvPicPr>
          <p:nvPr/>
        </p:nvPicPr>
        <p:blipFill>
          <a:blip r:embed="rId3"/>
          <a:stretch>
            <a:fillRect/>
          </a:stretch>
        </p:blipFill>
        <p:spPr>
          <a:xfrm>
            <a:off x="6087198" y="1119557"/>
            <a:ext cx="5834378" cy="5486876"/>
          </a:xfrm>
          <a:prstGeom prst="rect">
            <a:avLst/>
          </a:prstGeom>
        </p:spPr>
      </p:pic>
    </p:spTree>
    <p:extLst>
      <p:ext uri="{BB962C8B-B14F-4D97-AF65-F5344CB8AC3E}">
        <p14:creationId xmlns:p14="http://schemas.microsoft.com/office/powerpoint/2010/main" val="420168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91635" y="1262820"/>
            <a:ext cx="11528535" cy="548687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1" name="テキスト ボックス 30"/>
          <p:cNvSpPr txBox="1"/>
          <p:nvPr/>
        </p:nvSpPr>
        <p:spPr>
          <a:xfrm>
            <a:off x="9900079" y="230572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5" name="テキスト ボックス 14"/>
          <p:cNvSpPr txBox="1"/>
          <p:nvPr/>
        </p:nvSpPr>
        <p:spPr>
          <a:xfrm>
            <a:off x="10156981" y="3160169"/>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0.58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右矢印 32"/>
          <p:cNvSpPr/>
          <p:nvPr/>
        </p:nvSpPr>
        <p:spPr>
          <a:xfrm rot="17886350">
            <a:off x="8485333" y="2351159"/>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020380" y="2022640"/>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1.65</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 name="上矢印 38"/>
          <p:cNvSpPr/>
          <p:nvPr/>
        </p:nvSpPr>
        <p:spPr>
          <a:xfrm rot="8863398">
            <a:off x="9843971" y="2608345"/>
            <a:ext cx="349631"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9712415" y="1550799"/>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.77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 name="上矢印 42"/>
          <p:cNvSpPr/>
          <p:nvPr/>
        </p:nvSpPr>
        <p:spPr>
          <a:xfrm rot="8863398">
            <a:off x="9602587" y="1771730"/>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29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緊急事態宣言解除に伴い、新規陽性者数が増加に転じて</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いる。（直近１週間の一日</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平均約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上矢印 31"/>
          <p:cNvSpPr/>
          <p:nvPr/>
        </p:nvSpPr>
        <p:spPr>
          <a:xfrm rot="8863398">
            <a:off x="10132923" y="3424955"/>
            <a:ext cx="331770"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矢印 26"/>
          <p:cNvSpPr/>
          <p:nvPr/>
        </p:nvSpPr>
        <p:spPr>
          <a:xfrm rot="4583535">
            <a:off x="11355402" y="4406744"/>
            <a:ext cx="326640" cy="26432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0320623" y="3867759"/>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.69</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p:cNvSpPr txBox="1"/>
          <p:nvPr/>
        </p:nvSpPr>
        <p:spPr>
          <a:xfrm>
            <a:off x="11285451" y="4068169"/>
            <a:ext cx="869439"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1.32</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5" name="上矢印 34"/>
          <p:cNvSpPr/>
          <p:nvPr/>
        </p:nvSpPr>
        <p:spPr>
          <a:xfrm rot="4583535">
            <a:off x="10955253" y="4562606"/>
            <a:ext cx="326640" cy="26432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矢印 37"/>
          <p:cNvSpPr/>
          <p:nvPr/>
        </p:nvSpPr>
        <p:spPr>
          <a:xfrm rot="8863398">
            <a:off x="10312755" y="4128940"/>
            <a:ext cx="331770"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606827" y="4300638"/>
            <a:ext cx="869439"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1.04</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258750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20</a:t>
            </a:fld>
            <a:endParaRPr kumimoji="1" lang="ja-JP" altLang="en-US" dirty="0"/>
          </a:p>
        </p:txBody>
      </p:sp>
      <p:sp>
        <p:nvSpPr>
          <p:cNvPr id="19" name="正方形/長方形 18"/>
          <p:cNvSpPr/>
          <p:nvPr/>
        </p:nvSpPr>
        <p:spPr>
          <a:xfrm>
            <a:off x="6486187" y="1087616"/>
            <a:ext cx="5630067"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2,969</a:t>
            </a:r>
            <a:r>
              <a:rPr lang="ja-JP" altLang="en-US" sz="1600" dirty="0" smtClean="0"/>
              <a:t>事例の</a:t>
            </a:r>
            <a:r>
              <a:rPr lang="ja-JP" altLang="en-US" sz="1600" dirty="0"/>
              <a:t>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宣言終了後、横ばいで推移している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1"/>
          <p:cNvSpPr txBox="1"/>
          <p:nvPr/>
        </p:nvSpPr>
        <p:spPr>
          <a:xfrm>
            <a:off x="11311809" y="2646953"/>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8" name="正方形/長方形 7"/>
          <p:cNvSpPr/>
          <p:nvPr/>
        </p:nvSpPr>
        <p:spPr>
          <a:xfrm>
            <a:off x="1905809" y="5632392"/>
            <a:ext cx="81741" cy="1207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445394"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32" name="正方形/長方形 31"/>
          <p:cNvSpPr/>
          <p:nvPr/>
        </p:nvSpPr>
        <p:spPr>
          <a:xfrm>
            <a:off x="3560867" y="6160053"/>
            <a:ext cx="91826"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6" name="正方形/長方形 35"/>
          <p:cNvSpPr/>
          <p:nvPr/>
        </p:nvSpPr>
        <p:spPr>
          <a:xfrm>
            <a:off x="11886339" y="5901751"/>
            <a:ext cx="82550" cy="68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テキスト ボックス 20"/>
          <p:cNvSpPr txBox="1"/>
          <p:nvPr/>
        </p:nvSpPr>
        <p:spPr>
          <a:xfrm>
            <a:off x="9875679" y="2863526"/>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22" name="正方形/長方形 21"/>
          <p:cNvSpPr/>
          <p:nvPr/>
        </p:nvSpPr>
        <p:spPr>
          <a:xfrm>
            <a:off x="10221642" y="6192056"/>
            <a:ext cx="86400"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4" name="テキスト ボックス 23"/>
          <p:cNvSpPr txBox="1"/>
          <p:nvPr/>
        </p:nvSpPr>
        <p:spPr>
          <a:xfrm>
            <a:off x="2101850"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33" name="テキスト ボックス 32"/>
          <p:cNvSpPr txBox="1"/>
          <p:nvPr/>
        </p:nvSpPr>
        <p:spPr>
          <a:xfrm>
            <a:off x="3758306"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34" name="テキスト ボックス 33"/>
          <p:cNvSpPr txBox="1"/>
          <p:nvPr/>
        </p:nvSpPr>
        <p:spPr>
          <a:xfrm>
            <a:off x="5441760"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37" name="テキスト ボックス 36"/>
          <p:cNvSpPr txBox="1"/>
          <p:nvPr/>
        </p:nvSpPr>
        <p:spPr>
          <a:xfrm>
            <a:off x="7071218"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38" name="テキスト ボックス 37"/>
          <p:cNvSpPr txBox="1"/>
          <p:nvPr/>
        </p:nvSpPr>
        <p:spPr>
          <a:xfrm>
            <a:off x="8742437"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39" name="テキスト ボックス 38"/>
          <p:cNvSpPr txBox="1"/>
          <p:nvPr/>
        </p:nvSpPr>
        <p:spPr>
          <a:xfrm>
            <a:off x="10413655" y="6205036"/>
            <a:ext cx="188576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a:t>
            </a:r>
            <a:endParaRPr kumimoji="1" lang="ja-JP" altLang="en-US" sz="1000" dirty="0">
              <a:solidFill>
                <a:schemeClr val="tx1">
                  <a:lumMod val="65000"/>
                  <a:lumOff val="35000"/>
                </a:schemeClr>
              </a:solidFill>
            </a:endParaRPr>
          </a:p>
        </p:txBody>
      </p:sp>
      <p:sp>
        <p:nvSpPr>
          <p:cNvPr id="40" name="正方形/長方形 39"/>
          <p:cNvSpPr/>
          <p:nvPr/>
        </p:nvSpPr>
        <p:spPr>
          <a:xfrm>
            <a:off x="5233238" y="6182530"/>
            <a:ext cx="86400"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3" name="正方形/長方形 22"/>
          <p:cNvSpPr/>
          <p:nvPr/>
        </p:nvSpPr>
        <p:spPr>
          <a:xfrm>
            <a:off x="8439988" y="6182530"/>
            <a:ext cx="86400"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3"/>
          <a:stretch>
            <a:fillRect/>
          </a:stretch>
        </p:blipFill>
        <p:spPr>
          <a:xfrm>
            <a:off x="0" y="1375226"/>
            <a:ext cx="12138188" cy="5218628"/>
          </a:xfrm>
          <a:prstGeom prst="rect">
            <a:avLst/>
          </a:prstGeom>
        </p:spPr>
      </p:pic>
    </p:spTree>
    <p:extLst>
      <p:ext uri="{BB962C8B-B14F-4D97-AF65-F5344CB8AC3E}">
        <p14:creationId xmlns:p14="http://schemas.microsoft.com/office/powerpoint/2010/main" val="2844622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21</a:t>
            </a:fld>
            <a:endParaRPr kumimoji="1" lang="ja-JP" altLang="en-US" dirty="0"/>
          </a:p>
        </p:txBody>
      </p:sp>
      <p:sp>
        <p:nvSpPr>
          <p:cNvPr id="6" name="テキスト ボックス 1"/>
          <p:cNvSpPr txBox="1"/>
          <p:nvPr/>
        </p:nvSpPr>
        <p:spPr>
          <a:xfrm>
            <a:off x="6432592" y="2125218"/>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8" name="正方形/長方形 7"/>
          <p:cNvSpPr/>
          <p:nvPr/>
        </p:nvSpPr>
        <p:spPr>
          <a:xfrm>
            <a:off x="8542645" y="640750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72143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2,969</a:t>
            </a:r>
            <a:r>
              <a:rPr lang="ja-JP" altLang="en-US" sz="1600" dirty="0" smtClean="0"/>
              <a:t>事例の</a:t>
            </a:r>
            <a:r>
              <a:rPr lang="ja-JP" altLang="en-US" sz="1600" dirty="0"/>
              <a:t>状況）</a:t>
            </a:r>
          </a:p>
        </p:txBody>
      </p:sp>
      <p:sp>
        <p:nvSpPr>
          <p:cNvPr id="14" name="テキスト ボックス 13"/>
          <p:cNvSpPr txBox="1"/>
          <p:nvPr/>
        </p:nvSpPr>
        <p:spPr>
          <a:xfrm>
            <a:off x="528388" y="5824863"/>
            <a:ext cx="209550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①②③④⑤⑥⑦⑧⑨⑩⑪⑫</a:t>
            </a:r>
            <a:endParaRPr kumimoji="1" lang="ja-JP" altLang="en-US" sz="1100" dirty="0">
              <a:solidFill>
                <a:schemeClr val="tx1">
                  <a:lumMod val="65000"/>
                  <a:lumOff val="35000"/>
                </a:schemeClr>
              </a:solidFill>
            </a:endParaRPr>
          </a:p>
        </p:txBody>
      </p:sp>
      <p:sp>
        <p:nvSpPr>
          <p:cNvPr id="31" name="正方形/長方形 30"/>
          <p:cNvSpPr/>
          <p:nvPr/>
        </p:nvSpPr>
        <p:spPr>
          <a:xfrm>
            <a:off x="4110714" y="5593470"/>
            <a:ext cx="99336"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3" name="正方形/長方形 32"/>
          <p:cNvSpPr/>
          <p:nvPr/>
        </p:nvSpPr>
        <p:spPr>
          <a:xfrm>
            <a:off x="11803349" y="5210175"/>
            <a:ext cx="102902"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7" name="テキスト ボックス 16"/>
          <p:cNvSpPr txBox="1"/>
          <p:nvPr/>
        </p:nvSpPr>
        <p:spPr>
          <a:xfrm>
            <a:off x="4975360" y="2372521"/>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8" name="テキスト ボックス 17"/>
          <p:cNvSpPr txBox="1"/>
          <p:nvPr/>
        </p:nvSpPr>
        <p:spPr>
          <a:xfrm>
            <a:off x="4390687" y="5824863"/>
            <a:ext cx="209550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①②③④⑤⑥⑦⑧⑨⑩⑪⑫</a:t>
            </a:r>
            <a:endParaRPr kumimoji="1" lang="ja-JP" altLang="en-US" sz="1100" dirty="0">
              <a:solidFill>
                <a:schemeClr val="tx1">
                  <a:lumMod val="65000"/>
                  <a:lumOff val="35000"/>
                </a:schemeClr>
              </a:solidFill>
            </a:endParaRPr>
          </a:p>
        </p:txBody>
      </p:sp>
      <p:sp>
        <p:nvSpPr>
          <p:cNvPr id="19" name="テキスト ボックス 18"/>
          <p:cNvSpPr txBox="1"/>
          <p:nvPr/>
        </p:nvSpPr>
        <p:spPr>
          <a:xfrm>
            <a:off x="2459538" y="5824863"/>
            <a:ext cx="209550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①②③④⑤⑥⑦⑧⑨⑩⑪⑫</a:t>
            </a:r>
            <a:endParaRPr kumimoji="1" lang="ja-JP" altLang="en-US" sz="1100" dirty="0">
              <a:solidFill>
                <a:schemeClr val="tx1">
                  <a:lumMod val="65000"/>
                  <a:lumOff val="35000"/>
                </a:schemeClr>
              </a:solidFill>
            </a:endParaRPr>
          </a:p>
        </p:txBody>
      </p:sp>
      <p:sp>
        <p:nvSpPr>
          <p:cNvPr id="20" name="テキスト ボックス 19"/>
          <p:cNvSpPr txBox="1"/>
          <p:nvPr/>
        </p:nvSpPr>
        <p:spPr>
          <a:xfrm>
            <a:off x="6299234" y="5824863"/>
            <a:ext cx="209550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①②③④⑤⑥⑦⑧⑨⑩⑪⑫</a:t>
            </a:r>
            <a:endParaRPr kumimoji="1" lang="ja-JP" altLang="en-US" sz="1100" dirty="0">
              <a:solidFill>
                <a:schemeClr val="tx1">
                  <a:lumMod val="65000"/>
                  <a:lumOff val="35000"/>
                </a:schemeClr>
              </a:solidFill>
            </a:endParaRPr>
          </a:p>
        </p:txBody>
      </p:sp>
      <p:sp>
        <p:nvSpPr>
          <p:cNvPr id="21" name="テキスト ボックス 20"/>
          <p:cNvSpPr txBox="1"/>
          <p:nvPr/>
        </p:nvSpPr>
        <p:spPr>
          <a:xfrm>
            <a:off x="8217310" y="5824863"/>
            <a:ext cx="209550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①②③④⑤⑥⑦⑧⑨⑩⑪⑫</a:t>
            </a:r>
            <a:endParaRPr kumimoji="1" lang="ja-JP" altLang="en-US" sz="1100" dirty="0">
              <a:solidFill>
                <a:schemeClr val="tx1">
                  <a:lumMod val="65000"/>
                  <a:lumOff val="35000"/>
                </a:schemeClr>
              </a:solidFill>
            </a:endParaRPr>
          </a:p>
        </p:txBody>
      </p:sp>
      <p:sp>
        <p:nvSpPr>
          <p:cNvPr id="22" name="テキスト ボックス 21"/>
          <p:cNvSpPr txBox="1"/>
          <p:nvPr/>
        </p:nvSpPr>
        <p:spPr>
          <a:xfrm>
            <a:off x="10157213" y="5824863"/>
            <a:ext cx="209550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①②③④⑤⑥⑦⑧⑨⑩⑪⑫</a:t>
            </a:r>
            <a:endParaRPr kumimoji="1" lang="ja-JP" altLang="en-US" sz="1100" dirty="0">
              <a:solidFill>
                <a:schemeClr val="tx1">
                  <a:lumMod val="65000"/>
                  <a:lumOff val="35000"/>
                </a:schemeClr>
              </a:solidFill>
            </a:endParaRPr>
          </a:p>
        </p:txBody>
      </p:sp>
      <p:sp>
        <p:nvSpPr>
          <p:cNvPr id="23" name="正方形/長方形 22"/>
          <p:cNvSpPr/>
          <p:nvPr/>
        </p:nvSpPr>
        <p:spPr>
          <a:xfrm>
            <a:off x="2181223" y="5724120"/>
            <a:ext cx="106364"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4" name="正方形/長方形 23"/>
          <p:cNvSpPr/>
          <p:nvPr/>
        </p:nvSpPr>
        <p:spPr>
          <a:xfrm>
            <a:off x="7960361" y="5614530"/>
            <a:ext cx="100013"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5" name="正方形/長方形 34"/>
          <p:cNvSpPr/>
          <p:nvPr/>
        </p:nvSpPr>
        <p:spPr>
          <a:xfrm>
            <a:off x="9880885" y="5763495"/>
            <a:ext cx="100013"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5" name="正方形/長方形 24"/>
          <p:cNvSpPr/>
          <p:nvPr/>
        </p:nvSpPr>
        <p:spPr>
          <a:xfrm>
            <a:off x="6034764" y="5658347"/>
            <a:ext cx="99336" cy="2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166209" y="1037232"/>
            <a:ext cx="11930906" cy="5303980"/>
          </a:xfrm>
          <a:prstGeom prst="rect">
            <a:avLst/>
          </a:prstGeom>
        </p:spPr>
      </p:pic>
    </p:spTree>
    <p:extLst>
      <p:ext uri="{BB962C8B-B14F-4D97-AF65-F5344CB8AC3E}">
        <p14:creationId xmlns:p14="http://schemas.microsoft.com/office/powerpoint/2010/main" val="1333989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22</a:t>
            </a:fld>
            <a:endParaRPr kumimoji="1" lang="ja-JP" altLang="en-US" dirty="0"/>
          </a:p>
        </p:txBody>
      </p:sp>
      <p:sp>
        <p:nvSpPr>
          <p:cNvPr id="6" name="テキスト ボックス 1"/>
          <p:cNvSpPr txBox="1"/>
          <p:nvPr/>
        </p:nvSpPr>
        <p:spPr>
          <a:xfrm>
            <a:off x="11293233" y="2039106"/>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0" name="正方形/長方形 9"/>
          <p:cNvSpPr/>
          <p:nvPr/>
        </p:nvSpPr>
        <p:spPr>
          <a:xfrm flipV="1">
            <a:off x="5514975" y="5153728"/>
            <a:ext cx="323850" cy="1497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2" name="正方形/長方形 11"/>
          <p:cNvSpPr/>
          <p:nvPr/>
        </p:nvSpPr>
        <p:spPr>
          <a:xfrm>
            <a:off x="6486187" y="721850"/>
            <a:ext cx="5630067"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2,969</a:t>
            </a:r>
            <a:r>
              <a:rPr lang="ja-JP" altLang="en-US" sz="1600" dirty="0" smtClean="0"/>
              <a:t>事例の</a:t>
            </a:r>
            <a:r>
              <a:rPr lang="ja-JP" altLang="en-US" sz="1600" dirty="0"/>
              <a:t>状況）</a:t>
            </a:r>
          </a:p>
        </p:txBody>
      </p:sp>
      <p:sp>
        <p:nvSpPr>
          <p:cNvPr id="14" name="テキスト ボックス 13"/>
          <p:cNvSpPr txBox="1"/>
          <p:nvPr/>
        </p:nvSpPr>
        <p:spPr>
          <a:xfrm>
            <a:off x="846305" y="5887722"/>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a:t>
            </a:r>
            <a:r>
              <a:rPr kumimoji="1" lang="ja-JP" altLang="en-US" sz="1100" dirty="0" smtClean="0">
                <a:solidFill>
                  <a:schemeClr val="tx1">
                    <a:lumMod val="65000"/>
                    <a:lumOff val="35000"/>
                  </a:schemeClr>
                </a:solidFill>
              </a:rPr>
              <a:t>②</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④</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⑤</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⑥　　</a:t>
            </a:r>
            <a:r>
              <a:rPr kumimoji="1" lang="ja-JP" altLang="en-US" sz="1100" dirty="0" smtClean="0">
                <a:solidFill>
                  <a:schemeClr val="tx1">
                    <a:lumMod val="65000"/>
                    <a:lumOff val="35000"/>
                  </a:schemeClr>
                </a:solidFill>
              </a:rPr>
              <a:t>⑦</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⑧</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⑨</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⑩ </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⑪　　⑫</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9951880" y="2318254"/>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5" name="テキスト ボックス 14"/>
          <p:cNvSpPr txBox="1"/>
          <p:nvPr/>
        </p:nvSpPr>
        <p:spPr>
          <a:xfrm>
            <a:off x="6604838" y="5900974"/>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a:t>
            </a:r>
            <a:r>
              <a:rPr kumimoji="1" lang="ja-JP" altLang="en-US" sz="1100" dirty="0" smtClean="0">
                <a:solidFill>
                  <a:schemeClr val="tx1">
                    <a:lumMod val="65000"/>
                    <a:lumOff val="35000"/>
                  </a:schemeClr>
                </a:solidFill>
              </a:rPr>
              <a:t>②</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④</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⑤</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⑥　　</a:t>
            </a:r>
            <a:r>
              <a:rPr kumimoji="1" lang="ja-JP" altLang="en-US" sz="1100" dirty="0" smtClean="0">
                <a:solidFill>
                  <a:schemeClr val="tx1">
                    <a:lumMod val="65000"/>
                    <a:lumOff val="35000"/>
                  </a:schemeClr>
                </a:solidFill>
              </a:rPr>
              <a:t>⑦</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⑧</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⑨</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⑩ </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⑪　　⑫</a:t>
            </a:r>
            <a:endParaRPr kumimoji="1" lang="ja-JP" altLang="en-US" sz="1100" dirty="0">
              <a:solidFill>
                <a:schemeClr val="tx1">
                  <a:lumMod val="65000"/>
                  <a:lumOff val="35000"/>
                </a:schemeClr>
              </a:solidFill>
            </a:endParaRPr>
          </a:p>
        </p:txBody>
      </p:sp>
      <p:sp>
        <p:nvSpPr>
          <p:cNvPr id="17" name="正方形/長方形 16"/>
          <p:cNvSpPr/>
          <p:nvPr/>
        </p:nvSpPr>
        <p:spPr>
          <a:xfrm flipV="1">
            <a:off x="11258157" y="5610928"/>
            <a:ext cx="323850"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100064" y="1039704"/>
            <a:ext cx="11991871" cy="5694158"/>
          </a:xfrm>
          <a:prstGeom prst="rect">
            <a:avLst/>
          </a:prstGeom>
        </p:spPr>
      </p:pic>
    </p:spTree>
    <p:extLst>
      <p:ext uri="{BB962C8B-B14F-4D97-AF65-F5344CB8AC3E}">
        <p14:creationId xmlns:p14="http://schemas.microsoft.com/office/powerpoint/2010/main" val="2059997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1130490"/>
          <a:ext cx="4858721" cy="1745302"/>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tblGrid>
              <a:tr h="40418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ライブ参加者</a:t>
                      </a:r>
                    </a:p>
                  </a:txBody>
                  <a:tcPr/>
                </a:tc>
                <a:tc>
                  <a:txBody>
                    <a:bodyPr/>
                    <a:lstStyle/>
                    <a:p>
                      <a:pPr algn="ctr"/>
                      <a:r>
                        <a:rPr kumimoji="1" lang="ja-JP" altLang="en-US" sz="1600" dirty="0"/>
                        <a:t>４施設</a:t>
                      </a:r>
                    </a:p>
                  </a:txBody>
                  <a:tcPr/>
                </a:tc>
                <a:tc>
                  <a:txBody>
                    <a:bodyPr/>
                    <a:lstStyle/>
                    <a:p>
                      <a:pPr algn="ctr"/>
                      <a:r>
                        <a:rPr kumimoji="1" lang="en-US" altLang="ja-JP" sz="1600" dirty="0"/>
                        <a:t>48</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大学の関係者</a:t>
                      </a:r>
                    </a:p>
                  </a:txBody>
                  <a:tcPr/>
                </a:tc>
                <a:tc>
                  <a:txBody>
                    <a:bodyPr/>
                    <a:lstStyle/>
                    <a:p>
                      <a:pPr algn="ctr"/>
                      <a:r>
                        <a:rPr kumimoji="1" lang="ja-JP" altLang="en-US" sz="1600" dirty="0"/>
                        <a:t>１大学</a:t>
                      </a:r>
                    </a:p>
                  </a:txBody>
                  <a:tcPr/>
                </a:tc>
                <a:tc>
                  <a:txBody>
                    <a:bodyPr/>
                    <a:lstStyle/>
                    <a:p>
                      <a:pPr algn="ctr"/>
                      <a:r>
                        <a:rPr kumimoji="1" lang="ja-JP" altLang="en-US" sz="1600" dirty="0"/>
                        <a:t>８</a:t>
                      </a:r>
                    </a:p>
                  </a:txBody>
                  <a:tcPr/>
                </a:tc>
                <a:extLst>
                  <a:ext uri="{0D108BD9-81ED-4DB2-BD59-A6C34878D82A}">
                    <a16:rowId xmlns:a16="http://schemas.microsoft.com/office/drawing/2014/main" val="2287436891"/>
                  </a:ext>
                </a:extLst>
              </a:tr>
              <a:tr h="328549">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ja-JP" altLang="en-US" sz="1600" dirty="0"/>
                        <a:t>６</a:t>
                      </a:r>
                      <a:r>
                        <a:rPr kumimoji="1" lang="ja-JP" altLang="en-US" sz="1200" dirty="0"/>
                        <a:t>機関</a:t>
                      </a:r>
                    </a:p>
                  </a:txBody>
                  <a:tcPr/>
                </a:tc>
                <a:tc>
                  <a:txBody>
                    <a:bodyPr/>
                    <a:lstStyle/>
                    <a:p>
                      <a:pPr algn="ctr"/>
                      <a:r>
                        <a:rPr kumimoji="1" lang="en-US" altLang="ja-JP" sz="1600" dirty="0"/>
                        <a:t>284</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340</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クラスターの発生</a:t>
            </a:r>
            <a:r>
              <a:rPr lang="ja-JP" altLang="en-US" sz="2400" b="1" dirty="0" smtClean="0">
                <a:latin typeface="UD デジタル 教科書体 NP-B" panose="02020700000000000000" pitchFamily="18" charset="-128"/>
                <a:ea typeface="UD デジタル 教科書体 NP-B" panose="02020700000000000000" pitchFamily="18" charset="-128"/>
              </a:rPr>
              <a:t>状況（３月</a:t>
            </a:r>
            <a:r>
              <a:rPr lang="en-US" altLang="ja-JP" sz="2400" b="1" dirty="0" smtClean="0">
                <a:latin typeface="UD デジタル 教科書体 NP-B" panose="02020700000000000000" pitchFamily="18" charset="-128"/>
                <a:ea typeface="UD デジタル 教科書体 NP-B" panose="02020700000000000000" pitchFamily="18" charset="-128"/>
              </a:rPr>
              <a:t>15</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679630" y="545715"/>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6973825" y="542568"/>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6816211" y="3846596"/>
            <a:ext cx="3630195" cy="338554"/>
          </a:xfrm>
          <a:prstGeom prst="rect">
            <a:avLst/>
          </a:prstGeom>
          <a:noFill/>
        </p:spPr>
        <p:txBody>
          <a:bodyPr wrap="square" rtlCol="0">
            <a:spAutoFit/>
          </a:bodyPr>
          <a:lstStyle/>
          <a:p>
            <a:r>
              <a:rPr lang="ja-JP" altLang="en-US" sz="1600" dirty="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1130490"/>
          <a:ext cx="5070621" cy="2420572"/>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tblGrid>
              <a:tr h="40889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飲食店関連</a:t>
                      </a:r>
                    </a:p>
                  </a:txBody>
                  <a:tcPr/>
                </a:tc>
                <a:tc>
                  <a:txBody>
                    <a:bodyPr/>
                    <a:lstStyle/>
                    <a:p>
                      <a:pPr algn="ctr"/>
                      <a:r>
                        <a:rPr kumimoji="1" lang="ja-JP" altLang="en-US" sz="1600" dirty="0"/>
                        <a:t>５店</a:t>
                      </a:r>
                    </a:p>
                  </a:txBody>
                  <a:tcPr/>
                </a:tc>
                <a:tc>
                  <a:txBody>
                    <a:bodyPr/>
                    <a:lstStyle/>
                    <a:p>
                      <a:pPr algn="ctr"/>
                      <a:r>
                        <a:rPr kumimoji="1" lang="en-US" altLang="ja-JP" sz="1600" dirty="0"/>
                        <a:t>45</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大学・学校関連</a:t>
                      </a:r>
                    </a:p>
                  </a:txBody>
                  <a:tcPr/>
                </a:tc>
                <a:tc>
                  <a:txBody>
                    <a:bodyPr/>
                    <a:lstStyle/>
                    <a:p>
                      <a:pPr algn="ctr"/>
                      <a:r>
                        <a:rPr kumimoji="1" lang="ja-JP" altLang="en-US" sz="1600" dirty="0"/>
                        <a:t>３校</a:t>
                      </a:r>
                    </a:p>
                  </a:txBody>
                  <a:tcPr/>
                </a:tc>
                <a:tc>
                  <a:txBody>
                    <a:bodyPr/>
                    <a:lstStyle/>
                    <a:p>
                      <a:pPr algn="ctr"/>
                      <a:r>
                        <a:rPr kumimoji="1" lang="en-US" altLang="ja-JP" sz="1600" dirty="0"/>
                        <a:t>48</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en-US" altLang="ja-JP" sz="1600" dirty="0"/>
                        <a:t>10</a:t>
                      </a:r>
                      <a:r>
                        <a:rPr kumimoji="1" lang="ja-JP" altLang="en-US" sz="1200" dirty="0"/>
                        <a:t>機関</a:t>
                      </a:r>
                    </a:p>
                  </a:txBody>
                  <a:tcPr/>
                </a:tc>
                <a:tc>
                  <a:txBody>
                    <a:bodyPr/>
                    <a:lstStyle/>
                    <a:p>
                      <a:pPr algn="ctr"/>
                      <a:r>
                        <a:rPr kumimoji="1" lang="en-US" altLang="ja-JP" sz="1600" dirty="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a:t>４</a:t>
                      </a:r>
                    </a:p>
                  </a:txBody>
                  <a:tcP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a:t>23</a:t>
                      </a:r>
                      <a:r>
                        <a:rPr kumimoji="1" lang="ja-JP" altLang="en-US" sz="1600" dirty="0"/>
                        <a:t>施設</a:t>
                      </a:r>
                    </a:p>
                  </a:txBody>
                  <a:tcPr anchor="ctr"/>
                </a:tc>
                <a:tc>
                  <a:txBody>
                    <a:bodyPr/>
                    <a:lstStyle/>
                    <a:p>
                      <a:pPr algn="ctr"/>
                      <a:r>
                        <a:rPr kumimoji="1" lang="en-US" altLang="ja-JP" sz="1600" dirty="0"/>
                        <a:t>389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a:t>５</a:t>
                      </a:r>
                    </a:p>
                  </a:txBody>
                  <a:tcPr/>
                </a:tc>
                <a:tc>
                  <a:txBody>
                    <a:bodyPr/>
                    <a:lstStyle/>
                    <a:p>
                      <a:pPr algn="l"/>
                      <a:r>
                        <a:rPr kumimoji="1" lang="ja-JP" altLang="en-US" sz="1600" dirty="0"/>
                        <a:t>その他</a:t>
                      </a:r>
                    </a:p>
                  </a:txBody>
                  <a:tcPr/>
                </a:tc>
                <a:tc>
                  <a:txBody>
                    <a:bodyPr/>
                    <a:lstStyle/>
                    <a:p>
                      <a:pPr algn="ctr"/>
                      <a:r>
                        <a:rPr kumimoji="1" lang="en-US" altLang="ja-JP" sz="1600" dirty="0"/>
                        <a:t>4</a:t>
                      </a:r>
                      <a:r>
                        <a:rPr kumimoji="1" lang="ja-JP" altLang="en-US" sz="1600" dirty="0"/>
                        <a:t>件</a:t>
                      </a:r>
                    </a:p>
                  </a:txBody>
                  <a:tcPr/>
                </a:tc>
                <a:tc>
                  <a:txBody>
                    <a:bodyPr/>
                    <a:lstStyle/>
                    <a:p>
                      <a:pPr algn="ctr"/>
                      <a:r>
                        <a:rPr kumimoji="1" lang="en-US" altLang="ja-JP" sz="1600" dirty="0"/>
                        <a:t>63</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840</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95780" y="3600375"/>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以降３月</a:t>
            </a:r>
            <a:r>
              <a:rPr lang="en-US" altLang="ja-JP" sz="1600" dirty="0" smtClean="0"/>
              <a:t>15</a:t>
            </a:r>
            <a:r>
              <a:rPr lang="ja-JP" altLang="en-US" sz="1600" dirty="0" smtClean="0"/>
              <a:t>日</a:t>
            </a:r>
            <a:r>
              <a:rPr lang="ja-JP" altLang="en-US" sz="1600" dirty="0"/>
              <a:t>まで）</a:t>
            </a:r>
            <a:endParaRPr kumimoji="1" lang="ja-JP" altLang="en-US" sz="1600" dirty="0"/>
          </a:p>
        </p:txBody>
      </p:sp>
      <p:graphicFrame>
        <p:nvGraphicFramePr>
          <p:cNvPr id="14" name="表 13"/>
          <p:cNvGraphicFramePr>
            <a:graphicFrameLocks noGrp="1"/>
          </p:cNvGraphicFramePr>
          <p:nvPr>
            <p:extLst/>
          </p:nvPr>
        </p:nvGraphicFramePr>
        <p:xfrm>
          <a:off x="152024" y="4240528"/>
          <a:ext cx="5319861" cy="2519329"/>
        </p:xfrm>
        <a:graphic>
          <a:graphicData uri="http://schemas.openxmlformats.org/drawingml/2006/table">
            <a:tbl>
              <a:tblPr firstRow="1" bandRow="1">
                <a:tableStyleId>{5C22544A-7EE6-4342-B048-85BDC9FD1C3A}</a:tableStyleId>
              </a:tblPr>
              <a:tblGrid>
                <a:gridCol w="359642">
                  <a:extLst>
                    <a:ext uri="{9D8B030D-6E8A-4147-A177-3AD203B41FA5}">
                      <a16:colId xmlns:a16="http://schemas.microsoft.com/office/drawing/2014/main" val="293234343"/>
                    </a:ext>
                  </a:extLst>
                </a:gridCol>
                <a:gridCol w="2822869">
                  <a:extLst>
                    <a:ext uri="{9D8B030D-6E8A-4147-A177-3AD203B41FA5}">
                      <a16:colId xmlns:a16="http://schemas.microsoft.com/office/drawing/2014/main" val="1060905580"/>
                    </a:ext>
                  </a:extLst>
                </a:gridCol>
                <a:gridCol w="1075847">
                  <a:extLst>
                    <a:ext uri="{9D8B030D-6E8A-4147-A177-3AD203B41FA5}">
                      <a16:colId xmlns:a16="http://schemas.microsoft.com/office/drawing/2014/main" val="3780754470"/>
                    </a:ext>
                  </a:extLst>
                </a:gridCol>
                <a:gridCol w="1061503">
                  <a:extLst>
                    <a:ext uri="{9D8B030D-6E8A-4147-A177-3AD203B41FA5}">
                      <a16:colId xmlns:a16="http://schemas.microsoft.com/office/drawing/2014/main" val="1694481235"/>
                    </a:ext>
                  </a:extLst>
                </a:gridCol>
              </a:tblGrid>
              <a:tr h="410289">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a:t>１</a:t>
                      </a:r>
                      <a:endParaRPr kumimoji="1" lang="en-US" altLang="ja-JP" sz="1600" dirty="0"/>
                    </a:p>
                  </a:txBody>
                  <a:tcPr anchor="ctr"/>
                </a:tc>
                <a:tc>
                  <a:txBody>
                    <a:bodyPr/>
                    <a:lstStyle/>
                    <a:p>
                      <a:pPr algn="l"/>
                      <a:r>
                        <a:rPr kumimoji="1" lang="ja-JP" altLang="en-US" sz="1600" dirty="0"/>
                        <a:t>飲食店関連</a:t>
                      </a:r>
                    </a:p>
                  </a:txBody>
                  <a:tcPr anchor="ctr"/>
                </a:tc>
                <a:tc>
                  <a:txBody>
                    <a:bodyPr/>
                    <a:lstStyle/>
                    <a:p>
                      <a:pPr algn="ctr"/>
                      <a:r>
                        <a:rPr kumimoji="1" lang="en-US" altLang="ja-JP" sz="1600" dirty="0" smtClean="0"/>
                        <a:t>9</a:t>
                      </a:r>
                      <a:r>
                        <a:rPr kumimoji="1" lang="ja-JP" altLang="en-US" sz="1600" dirty="0" smtClean="0"/>
                        <a:t>店</a:t>
                      </a:r>
                      <a:endParaRPr kumimoji="1" lang="ja-JP" altLang="en-US" sz="1600" dirty="0"/>
                    </a:p>
                  </a:txBody>
                  <a:tcPr anchor="ctr"/>
                </a:tc>
                <a:tc>
                  <a:txBody>
                    <a:bodyPr/>
                    <a:lstStyle/>
                    <a:p>
                      <a:pPr algn="ctr"/>
                      <a:r>
                        <a:rPr kumimoji="1" lang="en-US" altLang="ja-JP" sz="1600" dirty="0" smtClean="0"/>
                        <a:t>91</a:t>
                      </a:r>
                      <a:endParaRPr kumimoji="1" lang="ja-JP" altLang="en-US" sz="16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a:t>２</a:t>
                      </a:r>
                      <a:endParaRPr kumimoji="1" lang="en-US" altLang="ja-JP" sz="1600" dirty="0"/>
                    </a:p>
                  </a:txBody>
                  <a:tcPr anchor="ctr"/>
                </a:tc>
                <a:tc>
                  <a:txBody>
                    <a:bodyPr/>
                    <a:lstStyle/>
                    <a:p>
                      <a:pPr algn="l"/>
                      <a:r>
                        <a:rPr kumimoji="1" lang="ja-JP" altLang="en-US" sz="1600" dirty="0"/>
                        <a:t>大学・学校関連</a:t>
                      </a:r>
                    </a:p>
                  </a:txBody>
                  <a:tcPr anchor="ctr"/>
                </a:tc>
                <a:tc>
                  <a:txBody>
                    <a:bodyPr/>
                    <a:lstStyle/>
                    <a:p>
                      <a:pPr algn="ctr"/>
                      <a:r>
                        <a:rPr kumimoji="1" lang="en-US" altLang="ja-JP" sz="1600" dirty="0" smtClean="0"/>
                        <a:t>30</a:t>
                      </a:r>
                      <a:r>
                        <a:rPr kumimoji="1" lang="ja-JP" altLang="en-US" sz="1600" dirty="0" smtClean="0"/>
                        <a:t>校</a:t>
                      </a:r>
                      <a:endParaRPr kumimoji="1" lang="ja-JP" altLang="en-US" sz="1600" dirty="0"/>
                    </a:p>
                  </a:txBody>
                  <a:tcPr anchor="ctr"/>
                </a:tc>
                <a:tc>
                  <a:txBody>
                    <a:bodyPr/>
                    <a:lstStyle/>
                    <a:p>
                      <a:pPr algn="ctr"/>
                      <a:r>
                        <a:rPr kumimoji="1" lang="en-US" altLang="ja-JP" sz="1600" dirty="0" smtClean="0"/>
                        <a:t>439</a:t>
                      </a:r>
                      <a:endParaRPr kumimoji="1" lang="ja-JP" altLang="en-US" sz="16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a:t>３</a:t>
                      </a:r>
                    </a:p>
                  </a:txBody>
                  <a:tcPr anchor="ctr"/>
                </a:tc>
                <a:tc>
                  <a:txBody>
                    <a:bodyPr/>
                    <a:lstStyle/>
                    <a:p>
                      <a:pPr algn="l"/>
                      <a:r>
                        <a:rPr kumimoji="1" lang="ja-JP" altLang="en-US" sz="1600" dirty="0"/>
                        <a:t>医療機関関連</a:t>
                      </a:r>
                    </a:p>
                  </a:txBody>
                  <a:tcPr anchor="ctr"/>
                </a:tc>
                <a:tc>
                  <a:txBody>
                    <a:bodyPr/>
                    <a:lstStyle/>
                    <a:p>
                      <a:pPr algn="ctr"/>
                      <a:r>
                        <a:rPr kumimoji="1" lang="en-US" altLang="ja-JP" sz="1600" dirty="0" smtClean="0"/>
                        <a:t>66</a:t>
                      </a:r>
                      <a:r>
                        <a:rPr kumimoji="1" lang="ja-JP" altLang="en-US" sz="1200" dirty="0" smtClean="0"/>
                        <a:t>機関</a:t>
                      </a:r>
                      <a:endParaRPr kumimoji="1" lang="ja-JP" altLang="en-US" sz="1200" dirty="0"/>
                    </a:p>
                  </a:txBody>
                  <a:tcPr anchor="ctr"/>
                </a:tc>
                <a:tc>
                  <a:txBody>
                    <a:bodyPr/>
                    <a:lstStyle/>
                    <a:p>
                      <a:pPr algn="ctr"/>
                      <a:r>
                        <a:rPr kumimoji="1" lang="en-US" altLang="ja-JP" sz="1600" dirty="0" smtClean="0"/>
                        <a:t>2,142</a:t>
                      </a:r>
                      <a:endParaRPr kumimoji="1" lang="ja-JP" altLang="en-US" sz="16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a:t>４</a:t>
                      </a:r>
                    </a:p>
                  </a:txBody>
                  <a:tcPr anchor="ct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smtClean="0"/>
                        <a:t>147</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2,648</a:t>
                      </a:r>
                      <a:endParaRPr kumimoji="1" lang="ja-JP" altLang="en-US" sz="16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a:t>５</a:t>
                      </a:r>
                    </a:p>
                  </a:txBody>
                  <a:tcPr anchor="ctr"/>
                </a:tc>
                <a:tc>
                  <a:txBody>
                    <a:bodyPr/>
                    <a:lstStyle/>
                    <a:p>
                      <a:pPr algn="l"/>
                      <a:r>
                        <a:rPr kumimoji="1" lang="ja-JP" altLang="en-US" sz="1600" dirty="0"/>
                        <a:t>その他</a:t>
                      </a:r>
                    </a:p>
                  </a:txBody>
                  <a:tcPr anchor="ctr"/>
                </a:tc>
                <a:tc>
                  <a:txBody>
                    <a:bodyPr/>
                    <a:lstStyle/>
                    <a:p>
                      <a:pPr algn="ctr"/>
                      <a:r>
                        <a:rPr kumimoji="1" lang="en-US" altLang="ja-JP" sz="1600" dirty="0" smtClean="0"/>
                        <a:t>64</a:t>
                      </a:r>
                      <a:r>
                        <a:rPr kumimoji="1" lang="ja-JP" altLang="en-US" sz="1600" dirty="0" smtClean="0"/>
                        <a:t>件</a:t>
                      </a:r>
                      <a:endParaRPr kumimoji="1" lang="ja-JP" altLang="en-US" sz="1600" dirty="0"/>
                    </a:p>
                  </a:txBody>
                  <a:tcPr anchor="ctr"/>
                </a:tc>
                <a:tc>
                  <a:txBody>
                    <a:bodyPr/>
                    <a:lstStyle/>
                    <a:p>
                      <a:pPr algn="ctr"/>
                      <a:r>
                        <a:rPr kumimoji="1" lang="en-US" altLang="ja-JP" sz="1600" dirty="0" smtClean="0"/>
                        <a:t>639</a:t>
                      </a:r>
                      <a:endParaRPr kumimoji="1" lang="ja-JP" altLang="en-US" sz="16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a:t>計</a:t>
                      </a:r>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5,959</a:t>
                      </a: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nvPr>
        </p:nvGraphicFramePr>
        <p:xfrm>
          <a:off x="6095999" y="4240528"/>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5,959</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37,316</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16.0</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48800" y="6400647"/>
            <a:ext cx="2743200" cy="365125"/>
          </a:xfrm>
        </p:spPr>
        <p:txBody>
          <a:bodyPr/>
          <a:lstStyle/>
          <a:p>
            <a:fld id="{F216AE56-EAD3-4706-B860-3EC2C2952B40}" type="slidenum">
              <a:rPr kumimoji="1" lang="ja-JP" altLang="en-US" smtClean="0"/>
              <a:t>23</a:t>
            </a:fld>
            <a:endParaRPr kumimoji="1" lang="ja-JP" altLang="en-US" dirty="0"/>
          </a:p>
        </p:txBody>
      </p:sp>
    </p:spTree>
    <p:extLst>
      <p:ext uri="{BB962C8B-B14F-4D97-AF65-F5344CB8AC3E}">
        <p14:creationId xmlns:p14="http://schemas.microsoft.com/office/powerpoint/2010/main" val="146770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20170"/>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UD デジタル 教科書体 NK-B" panose="02020700000000000000" pitchFamily="18" charset="-128"/>
                <a:ea typeface="UD デジタル 教科書体 NK-B" panose="02020700000000000000" pitchFamily="18" charset="-128"/>
              </a:rPr>
              <a:t>クラスターの発生状況（</a:t>
            </a:r>
            <a:r>
              <a:rPr lang="ja-JP" altLang="en-US" sz="2400" dirty="0" smtClean="0">
                <a:latin typeface="UD デジタル 教科書体 NK-B" panose="02020700000000000000" pitchFamily="18" charset="-128"/>
                <a:ea typeface="UD デジタル 教科書体 NK-B" panose="02020700000000000000" pitchFamily="18" charset="-128"/>
              </a:rPr>
              <a:t>３</a:t>
            </a:r>
            <a:r>
              <a:rPr kumimoji="1" lang="ja-JP" altLang="en-US" sz="2400" dirty="0" smtClean="0">
                <a:latin typeface="UD デジタル 教科書体 NK-B" panose="02020700000000000000" pitchFamily="18" charset="-128"/>
                <a:ea typeface="UD デジタル 教科書体 NK-B" panose="02020700000000000000" pitchFamily="18" charset="-128"/>
              </a:rPr>
              <a:t>月</a:t>
            </a:r>
            <a:r>
              <a:rPr lang="en-US" altLang="ja-JP" sz="2400" dirty="0">
                <a:latin typeface="UD デジタル 教科書体 NK-B" panose="02020700000000000000" pitchFamily="18" charset="-128"/>
                <a:ea typeface="UD デジタル 教科書体 NK-B" panose="02020700000000000000" pitchFamily="18" charset="-128"/>
              </a:rPr>
              <a:t>15</a:t>
            </a:r>
            <a:r>
              <a:rPr kumimoji="1" lang="ja-JP" altLang="en-US" sz="2400"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75256"/>
            <a:ext cx="2743200" cy="365125"/>
          </a:xfrm>
        </p:spPr>
        <p:txBody>
          <a:bodyPr/>
          <a:lstStyle/>
          <a:p>
            <a:fld id="{F216AE56-EAD3-4706-B860-3EC2C2952B40}" type="slidenum">
              <a:rPr kumimoji="1" lang="ja-JP" altLang="en-US" smtClean="0"/>
              <a:t>24</a:t>
            </a:fld>
            <a:endParaRPr kumimoji="1" lang="ja-JP" altLang="en-US" dirty="0"/>
          </a:p>
        </p:txBody>
      </p:sp>
      <p:sp>
        <p:nvSpPr>
          <p:cNvPr id="3" name="テキスト ボックス 2"/>
          <p:cNvSpPr txBox="1"/>
          <p:nvPr/>
        </p:nvSpPr>
        <p:spPr>
          <a:xfrm>
            <a:off x="-45074" y="950997"/>
            <a:ext cx="353943" cy="515526"/>
          </a:xfrm>
          <a:prstGeom prst="rect">
            <a:avLst/>
          </a:prstGeom>
          <a:noFill/>
        </p:spPr>
        <p:txBody>
          <a:bodyPr vert="eaVert" wrap="none" rtlCol="0">
            <a:spAutoFit/>
          </a:bodyPr>
          <a:lstStyle/>
          <a:p>
            <a:r>
              <a:rPr kumimoji="1" lang="ja-JP" altLang="en-US" sz="1100" dirty="0" smtClean="0">
                <a:latin typeface="Meiryo UI" panose="020B0604030504040204" pitchFamily="50" charset="-128"/>
                <a:ea typeface="Meiryo UI" panose="020B0604030504040204" pitchFamily="50" charset="-128"/>
              </a:rPr>
              <a:t>施設数</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836104" y="903507"/>
            <a:ext cx="353943" cy="65659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陽性</a:t>
            </a:r>
            <a:r>
              <a:rPr lang="ja-JP" altLang="en-US" sz="1100" dirty="0">
                <a:latin typeface="Meiryo UI" panose="020B0604030504040204" pitchFamily="50" charset="-128"/>
                <a:ea typeface="Meiryo UI" panose="020B0604030504040204" pitchFamily="50" charset="-128"/>
              </a:rPr>
              <a:t>者</a:t>
            </a:r>
            <a:r>
              <a:rPr kumimoji="1" lang="ja-JP" altLang="en-US" sz="1100" dirty="0" smtClean="0">
                <a:latin typeface="Meiryo UI" panose="020B0604030504040204" pitchFamily="50" charset="-128"/>
                <a:ea typeface="Meiryo UI" panose="020B0604030504040204" pitchFamily="50" charset="-128"/>
              </a:rPr>
              <a:t>数</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1784992" y="809933"/>
            <a:ext cx="353943" cy="164404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一施設あたりの陽性者数</a:t>
            </a:r>
            <a:endParaRPr kumimoji="1"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218987" y="524378"/>
            <a:ext cx="5639289" cy="6316003"/>
          </a:xfrm>
          <a:prstGeom prst="rect">
            <a:avLst/>
          </a:prstGeom>
        </p:spPr>
      </p:pic>
      <p:pic>
        <p:nvPicPr>
          <p:cNvPr id="5" name="図 4"/>
          <p:cNvPicPr>
            <a:picLocks noChangeAspect="1"/>
          </p:cNvPicPr>
          <p:nvPr/>
        </p:nvPicPr>
        <p:blipFill>
          <a:blip r:embed="rId4"/>
          <a:stretch>
            <a:fillRect/>
          </a:stretch>
        </p:blipFill>
        <p:spPr>
          <a:xfrm>
            <a:off x="6013075" y="473990"/>
            <a:ext cx="5822185" cy="6316003"/>
          </a:xfrm>
          <a:prstGeom prst="rect">
            <a:avLst/>
          </a:prstGeom>
        </p:spPr>
      </p:pic>
    </p:spTree>
    <p:extLst>
      <p:ext uri="{BB962C8B-B14F-4D97-AF65-F5344CB8AC3E}">
        <p14:creationId xmlns:p14="http://schemas.microsoft.com/office/powerpoint/2010/main" val="2746193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096000" y="1098107"/>
            <a:ext cx="5779509" cy="5456393"/>
          </a:xfrm>
          <a:prstGeom prst="rect">
            <a:avLst/>
          </a:prstGeom>
        </p:spPr>
      </p:pic>
      <p:pic>
        <p:nvPicPr>
          <p:cNvPr id="3" name="図 2"/>
          <p:cNvPicPr>
            <a:picLocks noChangeAspect="1"/>
          </p:cNvPicPr>
          <p:nvPr/>
        </p:nvPicPr>
        <p:blipFill>
          <a:blip r:embed="rId4"/>
          <a:stretch>
            <a:fillRect/>
          </a:stretch>
        </p:blipFill>
        <p:spPr>
          <a:xfrm>
            <a:off x="63856" y="1104204"/>
            <a:ext cx="5749026"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50874" y="6390764"/>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3</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陽性率は、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日以降低下し、３月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09600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45338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284677" y="6474974"/>
            <a:ext cx="2743200" cy="365125"/>
          </a:xfrm>
        </p:spPr>
        <p:txBody>
          <a:bodyPr/>
          <a:lstStyle/>
          <a:p>
            <a:fld id="{F216AE56-EAD3-4706-B860-3EC2C2952B40}" type="slidenum">
              <a:rPr kumimoji="1" lang="ja-JP" altLang="en-US" smtClean="0"/>
              <a:t>4</a:t>
            </a:fld>
            <a:endParaRPr kumimoji="1" lang="ja-JP" altLang="en-US" dirty="0"/>
          </a:p>
        </p:txBody>
      </p:sp>
      <p:sp>
        <p:nvSpPr>
          <p:cNvPr id="9" name="テキスト ボックス 8"/>
          <p:cNvSpPr txBox="1"/>
          <p:nvPr/>
        </p:nvSpPr>
        <p:spPr>
          <a:xfrm>
            <a:off x="5079999" y="6353111"/>
            <a:ext cx="4310744" cy="507831"/>
          </a:xfrm>
          <a:prstGeom prst="rect">
            <a:avLst/>
          </a:prstGeom>
          <a:noFill/>
        </p:spPr>
        <p:txBody>
          <a:bodyPr wrap="square" rtlCol="0">
            <a:spAutoFit/>
          </a:bodyPr>
          <a:lstStyle/>
          <a:p>
            <a:r>
              <a:rPr lang="en-US" altLang="ja-JP" sz="900" dirty="0" smtClean="0"/>
              <a:t>2/19</a:t>
            </a:r>
            <a:r>
              <a:rPr lang="ja-JP" altLang="en-US" sz="900" dirty="0" smtClean="0"/>
              <a:t>　緊急事態宣言解除要請を決定（第</a:t>
            </a:r>
            <a:r>
              <a:rPr lang="en-US" altLang="ja-JP" sz="900" dirty="0" smtClean="0"/>
              <a:t>38</a:t>
            </a:r>
            <a:r>
              <a:rPr lang="ja-JP" altLang="en-US" sz="900" dirty="0" smtClean="0"/>
              <a:t>回対策本部会議）</a:t>
            </a:r>
            <a:endParaRPr lang="en-US" altLang="ja-JP" sz="900" dirty="0" smtClean="0"/>
          </a:p>
          <a:p>
            <a:r>
              <a:rPr lang="en-US" altLang="ja-JP" sz="900" dirty="0" smtClean="0"/>
              <a:t>2/23</a:t>
            </a:r>
            <a:r>
              <a:rPr lang="ja-JP" altLang="en-US" sz="900" dirty="0" smtClean="0"/>
              <a:t>　緊急事態措置の解除を要請</a:t>
            </a:r>
            <a:endParaRPr lang="en-US" altLang="ja-JP" sz="900" dirty="0" smtClean="0"/>
          </a:p>
          <a:p>
            <a:r>
              <a:rPr lang="en-US" altLang="ja-JP" sz="900" dirty="0" smtClean="0"/>
              <a:t>3/1 </a:t>
            </a:r>
            <a:r>
              <a:rPr lang="ja-JP" altLang="en-US" sz="900" dirty="0" smtClean="0"/>
              <a:t>　 緊急事態措置解除</a:t>
            </a:r>
            <a:endParaRPr lang="en-US" altLang="ja-JP" sz="900" dirty="0" smtClean="0"/>
          </a:p>
        </p:txBody>
      </p:sp>
      <p:pic>
        <p:nvPicPr>
          <p:cNvPr id="8" name="図 7"/>
          <p:cNvPicPr>
            <a:picLocks noChangeAspect="1"/>
          </p:cNvPicPr>
          <p:nvPr/>
        </p:nvPicPr>
        <p:blipFill>
          <a:blip r:embed="rId2"/>
          <a:stretch>
            <a:fillRect/>
          </a:stretch>
        </p:blipFill>
        <p:spPr>
          <a:xfrm>
            <a:off x="129290" y="542872"/>
            <a:ext cx="11898587" cy="5810240"/>
          </a:xfrm>
          <a:prstGeom prst="rect">
            <a:avLst/>
          </a:prstGeom>
        </p:spPr>
      </p:pic>
    </p:spTree>
    <p:extLst>
      <p:ext uri="{BB962C8B-B14F-4D97-AF65-F5344CB8AC3E}">
        <p14:creationId xmlns:p14="http://schemas.microsoft.com/office/powerpoint/2010/main" val="770292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（２月</a:t>
            </a:r>
            <a:r>
              <a:rPr lang="en-US" altLang="ja-JP" sz="2400" b="1" dirty="0" smtClean="0">
                <a:latin typeface="UD デジタル 教科書体 NK-B" panose="02020700000000000000" pitchFamily="18" charset="-128"/>
                <a:ea typeface="UD デジタル 教科書体 NK-B" panose="02020700000000000000" pitchFamily="18" charset="-128"/>
              </a:rPr>
              <a:t>19</a:t>
            </a:r>
            <a:r>
              <a:rPr lang="ja-JP" altLang="en-US" sz="2400" b="1" dirty="0" smtClean="0">
                <a:latin typeface="UD デジタル 教科書体 NK-B" panose="02020700000000000000" pitchFamily="18" charset="-128"/>
                <a:ea typeface="UD デジタル 教科書体 NK-B" panose="02020700000000000000" pitchFamily="18" charset="-128"/>
              </a:rPr>
              <a:t>日以降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5</a:t>
            </a:fld>
            <a:endParaRPr kumimoji="1" lang="ja-JP" altLang="en-US" dirty="0"/>
          </a:p>
        </p:txBody>
      </p:sp>
      <p:sp>
        <p:nvSpPr>
          <p:cNvPr id="2" name="正方形/長方形 1"/>
          <p:cNvSpPr/>
          <p:nvPr/>
        </p:nvSpPr>
        <p:spPr>
          <a:xfrm>
            <a:off x="295422" y="418906"/>
            <a:ext cx="11896578" cy="646331"/>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感染拡大の兆候をつかむため、２月</a:t>
            </a:r>
            <a:r>
              <a:rPr lang="en-US" altLang="ja-JP" b="1" dirty="0" smtClean="0">
                <a:latin typeface="Meiryo UI" panose="020B0604030504040204" pitchFamily="50" charset="-128"/>
                <a:ea typeface="Meiryo UI" panose="020B0604030504040204" pitchFamily="50" charset="-128"/>
              </a:rPr>
              <a:t>19</a:t>
            </a:r>
            <a:r>
              <a:rPr lang="ja-JP" altLang="en-US" b="1" dirty="0" smtClean="0">
                <a:latin typeface="Meiryo UI" panose="020B0604030504040204" pitchFamily="50" charset="-128"/>
                <a:ea typeface="Meiryo UI" panose="020B0604030504040204" pitchFamily="50" charset="-128"/>
              </a:rPr>
              <a:t>日以降、「見張り番指標」として、「</a:t>
            </a:r>
            <a:r>
              <a:rPr lang="en-US" altLang="ja-JP" b="1" dirty="0" smtClean="0">
                <a:latin typeface="Meiryo UI" panose="020B0604030504040204" pitchFamily="50" charset="-128"/>
                <a:ea typeface="Meiryo UI" panose="020B0604030504040204" pitchFamily="50" charset="-128"/>
              </a:rPr>
              <a:t>20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30</a:t>
            </a:r>
            <a:r>
              <a:rPr lang="ja-JP" altLang="en-US" b="1" dirty="0">
                <a:latin typeface="Meiryo UI" panose="020B0604030504040204" pitchFamily="50" charset="-128"/>
                <a:ea typeface="Meiryo UI" panose="020B0604030504040204" pitchFamily="50" charset="-128"/>
              </a:rPr>
              <a:t>代新規陽性者数７日間移動</a:t>
            </a:r>
            <a:r>
              <a:rPr lang="ja-JP" altLang="en-US" b="1" dirty="0" smtClean="0">
                <a:latin typeface="Meiryo UI" panose="020B0604030504040204" pitchFamily="50" charset="-128"/>
                <a:ea typeface="Meiryo UI" panose="020B0604030504040204" pitchFamily="50" charset="-128"/>
              </a:rPr>
              <a:t>平均前日増加比」の推移を注視</a:t>
            </a:r>
            <a:endParaRPr lang="en-US" altLang="ja-JP"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25465" y="5674350"/>
            <a:ext cx="11941070" cy="745688"/>
          </a:xfrm>
          <a:prstGeom prst="rect">
            <a:avLst/>
          </a:prstGeom>
        </p:spPr>
      </p:pic>
      <p:pic>
        <p:nvPicPr>
          <p:cNvPr id="6" name="図 5"/>
          <p:cNvPicPr>
            <a:picLocks noChangeAspect="1"/>
          </p:cNvPicPr>
          <p:nvPr/>
        </p:nvPicPr>
        <p:blipFill>
          <a:blip r:embed="rId3"/>
          <a:stretch>
            <a:fillRect/>
          </a:stretch>
        </p:blipFill>
        <p:spPr>
          <a:xfrm>
            <a:off x="123436" y="1159956"/>
            <a:ext cx="11943099" cy="4426080"/>
          </a:xfrm>
          <a:prstGeom prst="rect">
            <a:avLst/>
          </a:prstGeom>
        </p:spPr>
      </p:pic>
    </p:spTree>
    <p:extLst>
      <p:ext uri="{BB962C8B-B14F-4D97-AF65-F5344CB8AC3E}">
        <p14:creationId xmlns:p14="http://schemas.microsoft.com/office/powerpoint/2010/main" val="2905474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6</a:t>
            </a:fld>
            <a:endParaRPr kumimoji="1" lang="ja-JP" altLang="en-US" dirty="0"/>
          </a:p>
        </p:txBody>
      </p:sp>
      <p:sp>
        <p:nvSpPr>
          <p:cNvPr id="5" name="テキスト ボックス 4"/>
          <p:cNvSpPr txBox="1"/>
          <p:nvPr/>
        </p:nvSpPr>
        <p:spPr>
          <a:xfrm>
            <a:off x="9729568" y="6083180"/>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5918" y="421009"/>
            <a:ext cx="12197918" cy="8567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分科会の各指標も直近１週間で再び増加に転じている。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日時点で、病床の占有率（重症病床確保病床数の占有率を除く）、新規陽性者数前週比については、ステージ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基準を上回っている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39105" y="6627168"/>
            <a:ext cx="8883259" cy="230832"/>
          </a:xfrm>
          <a:prstGeom prst="rect">
            <a:avLst/>
          </a:prstGeom>
          <a:noFill/>
        </p:spPr>
        <p:txBody>
          <a:bodyPr wrap="square" rtlCol="0">
            <a:spAutoFit/>
          </a:bodyPr>
          <a:lstStyle/>
          <a:p>
            <a:r>
              <a:rPr lang="ja-JP" altLang="en-US" sz="900" dirty="0" smtClean="0"/>
              <a:t>病床</a:t>
            </a:r>
            <a:r>
              <a:rPr lang="ja-JP" altLang="en-US" sz="900" dirty="0"/>
              <a:t>確保計画に定める「最大確保病床</a:t>
            </a:r>
            <a:r>
              <a:rPr lang="ja-JP" altLang="en-US" sz="900" dirty="0" smtClean="0"/>
              <a:t>」を</a:t>
            </a:r>
            <a:r>
              <a:rPr lang="ja-JP" altLang="en-US" sz="900" dirty="0"/>
              <a:t>「現時点の確保病床」が上回る場合は、「現時点の確保病床数」に読み替える</a:t>
            </a:r>
            <a:r>
              <a:rPr lang="ja-JP" altLang="en-US" sz="900" dirty="0" smtClean="0"/>
              <a:t>。</a:t>
            </a:r>
            <a:endParaRPr lang="en-US" altLang="ja-JP" sz="900" dirty="0" smtClean="0"/>
          </a:p>
        </p:txBody>
      </p:sp>
      <p:sp>
        <p:nvSpPr>
          <p:cNvPr id="10" name="テキスト ボックス 9"/>
          <p:cNvSpPr txBox="1"/>
          <p:nvPr/>
        </p:nvSpPr>
        <p:spPr>
          <a:xfrm>
            <a:off x="3265267" y="6103674"/>
            <a:ext cx="4310744" cy="507831"/>
          </a:xfrm>
          <a:prstGeom prst="rect">
            <a:avLst/>
          </a:prstGeom>
          <a:noFill/>
        </p:spPr>
        <p:txBody>
          <a:bodyPr wrap="square" rtlCol="0">
            <a:spAutoFit/>
          </a:bodyPr>
          <a:lstStyle/>
          <a:p>
            <a:r>
              <a:rPr lang="en-US" altLang="ja-JP" sz="900" dirty="0" smtClean="0"/>
              <a:t>2/19</a:t>
            </a:r>
            <a:r>
              <a:rPr lang="ja-JP" altLang="en-US" sz="900" dirty="0" smtClean="0"/>
              <a:t>　緊急事態宣言解除要請を決定（第</a:t>
            </a:r>
            <a:r>
              <a:rPr lang="en-US" altLang="ja-JP" sz="900" dirty="0" smtClean="0"/>
              <a:t>38</a:t>
            </a:r>
            <a:r>
              <a:rPr lang="ja-JP" altLang="en-US" sz="900" dirty="0" smtClean="0"/>
              <a:t>回対策本部会議）</a:t>
            </a:r>
            <a:endParaRPr lang="en-US" altLang="ja-JP" sz="900" dirty="0" smtClean="0"/>
          </a:p>
          <a:p>
            <a:r>
              <a:rPr lang="en-US" altLang="ja-JP" sz="900" dirty="0" smtClean="0"/>
              <a:t>2/23</a:t>
            </a:r>
            <a:r>
              <a:rPr lang="ja-JP" altLang="en-US" sz="900" dirty="0" smtClean="0"/>
              <a:t>　緊急事態措置の解除を要請</a:t>
            </a:r>
            <a:endParaRPr lang="en-US" altLang="ja-JP" sz="900" dirty="0" smtClean="0"/>
          </a:p>
          <a:p>
            <a:r>
              <a:rPr lang="en-US" altLang="ja-JP" sz="900" dirty="0" smtClean="0"/>
              <a:t>3/1 </a:t>
            </a:r>
            <a:r>
              <a:rPr lang="ja-JP" altLang="en-US" sz="900" dirty="0" smtClean="0"/>
              <a:t>　 緊急事態措置解除</a:t>
            </a:r>
            <a:endParaRPr lang="en-US" altLang="ja-JP" sz="900" dirty="0" smtClean="0"/>
          </a:p>
        </p:txBody>
      </p:sp>
      <p:pic>
        <p:nvPicPr>
          <p:cNvPr id="4" name="図 3"/>
          <p:cNvPicPr>
            <a:picLocks noChangeAspect="1"/>
          </p:cNvPicPr>
          <p:nvPr/>
        </p:nvPicPr>
        <p:blipFill>
          <a:blip r:embed="rId2"/>
          <a:stretch>
            <a:fillRect/>
          </a:stretch>
        </p:blipFill>
        <p:spPr>
          <a:xfrm>
            <a:off x="139105" y="1325146"/>
            <a:ext cx="11928629" cy="4778528"/>
          </a:xfrm>
          <a:prstGeom prst="rect">
            <a:avLst/>
          </a:prstGeom>
        </p:spPr>
      </p:pic>
    </p:spTree>
    <p:extLst>
      <p:ext uri="{BB962C8B-B14F-4D97-AF65-F5344CB8AC3E}">
        <p14:creationId xmlns:p14="http://schemas.microsoft.com/office/powerpoint/2010/main" val="2113590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65309" y="3039208"/>
            <a:ext cx="11851651" cy="3645724"/>
          </a:xfrm>
          <a:prstGeom prst="rect">
            <a:avLst/>
          </a:prstGeom>
        </p:spPr>
      </p:pic>
      <p:pic>
        <p:nvPicPr>
          <p:cNvPr id="2" name="図 1"/>
          <p:cNvPicPr>
            <a:picLocks noChangeAspect="1"/>
          </p:cNvPicPr>
          <p:nvPr/>
        </p:nvPicPr>
        <p:blipFill>
          <a:blip r:embed="rId4"/>
          <a:stretch>
            <a:fillRect/>
          </a:stretch>
        </p:blipFill>
        <p:spPr>
          <a:xfrm>
            <a:off x="746313" y="1306444"/>
            <a:ext cx="6535478" cy="2889754"/>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２月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19</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日前後の緊急事態措置解除要請を機に、推定感染日別陽性者数が増加傾向にある。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10975" y="1015279"/>
            <a:ext cx="757005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30,988</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6,561</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46761" y="3365027"/>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210976" y="133241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17</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7422" y="6491251"/>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7</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1183816" y="5416062"/>
            <a:ext cx="850240" cy="126601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633903" y="2140116"/>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sp>
        <p:nvSpPr>
          <p:cNvPr id="33" name="下矢印 32"/>
          <p:cNvSpPr/>
          <p:nvPr/>
        </p:nvSpPr>
        <p:spPr>
          <a:xfrm>
            <a:off x="10882547" y="3924631"/>
            <a:ext cx="167934" cy="187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179112" y="3125958"/>
            <a:ext cx="1404117"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cxnSp>
        <p:nvCxnSpPr>
          <p:cNvPr id="3" name="直線矢印コネクタ 2"/>
          <p:cNvCxnSpPr/>
          <p:nvPr/>
        </p:nvCxnSpPr>
        <p:spPr>
          <a:xfrm>
            <a:off x="11697236" y="2888139"/>
            <a:ext cx="21152" cy="2423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88044" y="1412997"/>
            <a:ext cx="1782067"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日以降拡大</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9270609" y="4768947"/>
            <a:ext cx="2763448" cy="195180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9399490" flipH="1">
            <a:off x="3296132" y="2300023"/>
            <a:ext cx="72395" cy="93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19706360">
            <a:off x="4019549" y="2479756"/>
            <a:ext cx="72000" cy="43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457752" y="1804781"/>
            <a:ext cx="696248" cy="707886"/>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5" name="下矢印 34"/>
          <p:cNvSpPr/>
          <p:nvPr/>
        </p:nvSpPr>
        <p:spPr>
          <a:xfrm rot="1442871" flipH="1">
            <a:off x="4761503" y="2448421"/>
            <a:ext cx="72000" cy="684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788795" y="1799986"/>
            <a:ext cx="720000" cy="707886"/>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国で緊急事態措置</a:t>
            </a:r>
            <a:r>
              <a:rPr lang="ja-JP" altLang="en-US" sz="10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7" name="正方形/長方形 36"/>
          <p:cNvSpPr/>
          <p:nvPr/>
        </p:nvSpPr>
        <p:spPr>
          <a:xfrm>
            <a:off x="5485235" y="2535464"/>
            <a:ext cx="1815772" cy="16821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flipH="1">
            <a:off x="7301007" y="2371050"/>
            <a:ext cx="2332896" cy="28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下矢印 41"/>
          <p:cNvSpPr/>
          <p:nvPr/>
        </p:nvSpPr>
        <p:spPr>
          <a:xfrm rot="2317453" flipH="1">
            <a:off x="5368602" y="2130091"/>
            <a:ext cx="72000" cy="115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314019" y="1817052"/>
            <a:ext cx="1008000" cy="553998"/>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/19</a:t>
            </a:r>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　府、緊急事態措置解除</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要請を決定</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8" name="テキスト ボックス 37"/>
          <p:cNvSpPr txBox="1"/>
          <p:nvPr/>
        </p:nvSpPr>
        <p:spPr>
          <a:xfrm>
            <a:off x="5691256" y="1853092"/>
            <a:ext cx="1210258" cy="400110"/>
          </a:xfrm>
          <a:prstGeom prst="rect">
            <a:avLst/>
          </a:prstGeom>
          <a:solidFill>
            <a:schemeClr val="accent2">
              <a:lumMod val="20000"/>
              <a:lumOff val="80000"/>
            </a:schemeClr>
          </a:solidFill>
        </p:spPr>
        <p:txBody>
          <a:bodyPr wrap="square" rtlCol="0">
            <a:spAutoFit/>
          </a:bodyPr>
          <a:lstStyle/>
          <a:p>
            <a:r>
              <a:rPr lang="en-US" altLang="ja-JP" sz="10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0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0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0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0" name="楕円 9"/>
          <p:cNvSpPr/>
          <p:nvPr/>
        </p:nvSpPr>
        <p:spPr>
          <a:xfrm rot="19826381">
            <a:off x="3641557" y="2990916"/>
            <a:ext cx="744991" cy="3112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rot="19826381">
            <a:off x="4843618" y="3016206"/>
            <a:ext cx="634844" cy="2334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7355999" y="2782226"/>
            <a:ext cx="2496890" cy="1910945"/>
            <a:chOff x="7239112" y="2810362"/>
            <a:chExt cx="2641913" cy="1910945"/>
          </a:xfrm>
        </p:grpSpPr>
        <p:sp>
          <p:nvSpPr>
            <p:cNvPr id="12" name="下矢印 11"/>
            <p:cNvSpPr/>
            <p:nvPr/>
          </p:nvSpPr>
          <p:spPr>
            <a:xfrm rot="5400000">
              <a:off x="8289393" y="1760081"/>
              <a:ext cx="541351" cy="2641913"/>
            </a:xfrm>
            <a:prstGeom prst="downArrow">
              <a:avLst>
                <a:gd name="adj1" fmla="val 4902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b="1" dirty="0" smtClean="0"/>
                <a:t>2</a:t>
              </a:r>
              <a:r>
                <a:rPr kumimoji="1" lang="ja-JP" altLang="en-US" b="1" dirty="0" smtClean="0"/>
                <a:t>月</a:t>
              </a:r>
              <a:r>
                <a:rPr kumimoji="1" lang="en-US" altLang="ja-JP" b="1" dirty="0" smtClean="0"/>
                <a:t>1</a:t>
              </a:r>
              <a:r>
                <a:rPr kumimoji="1" lang="ja-JP" altLang="en-US" b="1" dirty="0" smtClean="0"/>
                <a:t>日以降拡大</a:t>
              </a:r>
              <a:endParaRPr kumimoji="1" lang="ja-JP" altLang="en-US" b="1" dirty="0"/>
            </a:p>
          </p:txBody>
        </p:sp>
        <p:sp>
          <p:nvSpPr>
            <p:cNvPr id="49" name="正方形/長方形 48"/>
            <p:cNvSpPr/>
            <p:nvPr/>
          </p:nvSpPr>
          <p:spPr>
            <a:xfrm>
              <a:off x="9645687" y="3164996"/>
              <a:ext cx="235338" cy="155631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6998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746010" y="1550304"/>
            <a:ext cx="6334293" cy="528569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8</a:t>
            </a:fld>
            <a:endParaRPr kumimoji="1" lang="ja-JP" altLang="en-US" dirty="0"/>
          </a:p>
        </p:txBody>
      </p:sp>
      <p:sp>
        <p:nvSpPr>
          <p:cNvPr id="9" name="正方形/長方形 8"/>
          <p:cNvSpPr/>
          <p:nvPr/>
        </p:nvSpPr>
        <p:spPr>
          <a:xfrm>
            <a:off x="6593320" y="1182308"/>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46,820</a:t>
            </a:r>
            <a:r>
              <a:rPr lang="ja-JP" altLang="en-US" sz="1600" dirty="0" smtClean="0"/>
              <a:t>事例</a:t>
            </a:r>
            <a:r>
              <a:rPr lang="ja-JP" altLang="en-US" sz="1600" dirty="0"/>
              <a:t>の状況）</a:t>
            </a:r>
          </a:p>
        </p:txBody>
      </p:sp>
      <p:sp>
        <p:nvSpPr>
          <p:cNvPr id="16" name="テキスト ボックス 15"/>
          <p:cNvSpPr txBox="1"/>
          <p:nvPr/>
        </p:nvSpPr>
        <p:spPr>
          <a:xfrm>
            <a:off x="5613387" y="2103495"/>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09576" y="4461171"/>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6431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代以上の割合が増加。実数でも各年代で増加に転じている。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
          <p:cNvSpPr txBox="1"/>
          <p:nvPr/>
        </p:nvSpPr>
        <p:spPr>
          <a:xfrm rot="19029553">
            <a:off x="4903731" y="581522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9029553">
            <a:off x="11137440" y="578378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2" name="テキスト ボックス 21"/>
          <p:cNvSpPr txBox="1"/>
          <p:nvPr/>
        </p:nvSpPr>
        <p:spPr>
          <a:xfrm>
            <a:off x="9918384" y="6443579"/>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3" name="図 2"/>
          <p:cNvPicPr>
            <a:picLocks noChangeAspect="1"/>
          </p:cNvPicPr>
          <p:nvPr/>
        </p:nvPicPr>
        <p:blipFill>
          <a:blip r:embed="rId3"/>
          <a:stretch>
            <a:fillRect/>
          </a:stretch>
        </p:blipFill>
        <p:spPr>
          <a:xfrm>
            <a:off x="3080" y="1459782"/>
            <a:ext cx="5742930" cy="5340559"/>
          </a:xfrm>
          <a:prstGeom prst="rect">
            <a:avLst/>
          </a:prstGeom>
        </p:spPr>
      </p:pic>
    </p:spTree>
    <p:extLst>
      <p:ext uri="{BB962C8B-B14F-4D97-AF65-F5344CB8AC3E}">
        <p14:creationId xmlns:p14="http://schemas.microsoft.com/office/powerpoint/2010/main" val="115798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9</a:t>
            </a:fld>
            <a:endParaRPr kumimoji="1" lang="ja-JP" altLang="en-US" dirty="0"/>
          </a:p>
        </p:txBody>
      </p:sp>
      <p:sp>
        <p:nvSpPr>
          <p:cNvPr id="16" name="テキスト ボックス 15"/>
          <p:cNvSpPr txBox="1"/>
          <p:nvPr/>
        </p:nvSpPr>
        <p:spPr>
          <a:xfrm>
            <a:off x="5778336" y="4310715"/>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3" name="テキスト ボックス 22"/>
          <p:cNvSpPr txBox="1"/>
          <p:nvPr/>
        </p:nvSpPr>
        <p:spPr>
          <a:xfrm>
            <a:off x="9927911" y="6350069"/>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023401" y="580053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305939" y="565347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6593320" y="1072967"/>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17</a:t>
            </a:r>
            <a:r>
              <a:rPr lang="ja-JP" altLang="en-US" sz="1600" dirty="0" smtClean="0"/>
              <a:t>日</a:t>
            </a:r>
            <a:r>
              <a:rPr lang="ja-JP" altLang="en-US" sz="1600" dirty="0"/>
              <a:t>までに判明</a:t>
            </a:r>
            <a:r>
              <a:rPr lang="ja-JP" altLang="en-US" sz="1600" dirty="0" smtClean="0"/>
              <a:t>した</a:t>
            </a:r>
            <a:r>
              <a:rPr lang="en-US" altLang="ja-JP" sz="1600" dirty="0" smtClean="0"/>
              <a:t>46,820</a:t>
            </a:r>
            <a:r>
              <a:rPr lang="ja-JP" altLang="en-US" sz="1600" dirty="0" smtClean="0"/>
              <a:t>事例</a:t>
            </a:r>
            <a:r>
              <a:rPr lang="ja-JP" altLang="en-US" sz="1600" dirty="0"/>
              <a:t>の状況）</a:t>
            </a:r>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大阪市外居住者の割合、実数がともに直近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日間で増加に</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転</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じている。市内居住者は減少。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91027" y="1414117"/>
            <a:ext cx="5724640" cy="5328366"/>
          </a:xfrm>
          <a:prstGeom prst="rect">
            <a:avLst/>
          </a:prstGeom>
        </p:spPr>
      </p:pic>
      <p:pic>
        <p:nvPicPr>
          <p:cNvPr id="4" name="図 3"/>
          <p:cNvPicPr>
            <a:picLocks noChangeAspect="1"/>
          </p:cNvPicPr>
          <p:nvPr/>
        </p:nvPicPr>
        <p:blipFill>
          <a:blip r:embed="rId4"/>
          <a:stretch>
            <a:fillRect/>
          </a:stretch>
        </p:blipFill>
        <p:spPr>
          <a:xfrm>
            <a:off x="6014123" y="1411521"/>
            <a:ext cx="5986791" cy="5328366"/>
          </a:xfrm>
          <a:prstGeom prst="rect">
            <a:avLst/>
          </a:prstGeom>
        </p:spPr>
      </p:pic>
    </p:spTree>
    <p:extLst>
      <p:ext uri="{BB962C8B-B14F-4D97-AF65-F5344CB8AC3E}">
        <p14:creationId xmlns:p14="http://schemas.microsoft.com/office/powerpoint/2010/main" val="3718358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9320</TotalTime>
  <Words>2719</Words>
  <Application>Microsoft Office PowerPoint</Application>
  <PresentationFormat>ワイド画面</PresentationFormat>
  <Paragraphs>386</Paragraphs>
  <Slides>24</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周藤　英</cp:lastModifiedBy>
  <cp:revision>474</cp:revision>
  <cp:lastPrinted>2021-03-18T02:42:41Z</cp:lastPrinted>
  <dcterms:created xsi:type="dcterms:W3CDTF">2020-08-11T02:27:27Z</dcterms:created>
  <dcterms:modified xsi:type="dcterms:W3CDTF">2021-03-18T06:49:02Z</dcterms:modified>
</cp:coreProperties>
</file>