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5" autoAdjust="0"/>
    <p:restoredTop sz="94216" autoAdjust="0"/>
  </p:normalViewPr>
  <p:slideViewPr>
    <p:cSldViewPr snapToGrid="0">
      <p:cViewPr varScale="1">
        <p:scale>
          <a:sx n="74" d="100"/>
          <a:sy n="74" d="100"/>
        </p:scale>
        <p:origin x="148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5" tIns="45714" rIns="91425" bIns="45714" rtlCol="0"/>
          <a:lstStyle>
            <a:lvl1pPr algn="r">
              <a:defRPr sz="1200"/>
            </a:lvl1pPr>
          </a:lstStyle>
          <a:p>
            <a:fld id="{1414EAF4-2FA1-4C50-A934-76382EFA33BE}" type="datetimeFigureOut">
              <a:rPr kumimoji="1" lang="ja-JP" altLang="en-US" smtClean="0"/>
              <a:t>2021/2/18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5" tIns="45714" rIns="91425"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8475"/>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8475"/>
          </a:xfrm>
          <a:prstGeom prst="rect">
            <a:avLst/>
          </a:prstGeom>
        </p:spPr>
        <p:txBody>
          <a:bodyPr vert="horz" lIns="91425" tIns="45714" rIns="91425" bIns="45714" rtlCol="0" anchor="b"/>
          <a:lstStyle>
            <a:lvl1pPr algn="r">
              <a:defRPr sz="1200"/>
            </a:lvl1pPr>
          </a:lstStyle>
          <a:p>
            <a:fld id="{46EED588-5406-46B2-B75E-ADBBFB028197}" type="slidenum">
              <a:rPr kumimoji="1" lang="ja-JP" altLang="en-US" smtClean="0"/>
              <a:t>‹#›</a:t>
            </a:fld>
            <a:endParaRPr kumimoji="1" lang="ja-JP" altLang="en-US"/>
          </a:p>
        </p:txBody>
      </p:sp>
    </p:spTree>
    <p:extLst>
      <p:ext uri="{BB962C8B-B14F-4D97-AF65-F5344CB8AC3E}">
        <p14:creationId xmlns:p14="http://schemas.microsoft.com/office/powerpoint/2010/main" val="17076474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2515239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419062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154285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352930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46383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134114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728933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1214722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3638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139092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29DD15D-A837-44A4-8465-72C10447A98E}"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2712897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DD15D-A837-44A4-8465-72C10447A98E}" type="datetimeFigureOut">
              <a:rPr kumimoji="1" lang="ja-JP" altLang="en-US" smtClean="0"/>
              <a:t>2021/2/18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030D5-464F-4B93-B980-A0842265DDFB}" type="slidenum">
              <a:rPr kumimoji="1" lang="ja-JP" altLang="en-US" smtClean="0"/>
              <a:t>‹#›</a:t>
            </a:fld>
            <a:endParaRPr kumimoji="1" lang="ja-JP" altLang="en-US"/>
          </a:p>
        </p:txBody>
      </p:sp>
    </p:spTree>
    <p:extLst>
      <p:ext uri="{BB962C8B-B14F-4D97-AF65-F5344CB8AC3E}">
        <p14:creationId xmlns:p14="http://schemas.microsoft.com/office/powerpoint/2010/main" val="4086373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フリーフォーム 46"/>
          <p:cNvSpPr/>
          <p:nvPr/>
        </p:nvSpPr>
        <p:spPr>
          <a:xfrm rot="5400000">
            <a:off x="2551594" y="3284379"/>
            <a:ext cx="306660" cy="1302385"/>
          </a:xfrm>
          <a:custGeom>
            <a:avLst/>
            <a:gdLst>
              <a:gd name="connsiteX0" fmla="*/ 0 w 1297460"/>
              <a:gd name="connsiteY0" fmla="*/ 0 h 988541"/>
              <a:gd name="connsiteX1" fmla="*/ 0 w 1297460"/>
              <a:gd name="connsiteY1" fmla="*/ 988541 h 988541"/>
              <a:gd name="connsiteX2" fmla="*/ 1297460 w 1297460"/>
              <a:gd name="connsiteY2" fmla="*/ 988541 h 988541"/>
            </a:gdLst>
            <a:ahLst/>
            <a:cxnLst>
              <a:cxn ang="0">
                <a:pos x="connsiteX0" y="connsiteY0"/>
              </a:cxn>
              <a:cxn ang="0">
                <a:pos x="connsiteX1" y="connsiteY1"/>
              </a:cxn>
              <a:cxn ang="0">
                <a:pos x="connsiteX2" y="connsiteY2"/>
              </a:cxn>
            </a:cxnLst>
            <a:rect l="l" t="t" r="r" b="b"/>
            <a:pathLst>
              <a:path w="1297460" h="988541">
                <a:moveTo>
                  <a:pt x="0" y="0"/>
                </a:moveTo>
                <a:lnTo>
                  <a:pt x="0" y="988541"/>
                </a:lnTo>
                <a:lnTo>
                  <a:pt x="1297460" y="988541"/>
                </a:lnTo>
              </a:path>
            </a:pathLst>
          </a:custGeom>
          <a:noFill/>
          <a:ln w="44450">
            <a:prstDash val="dash"/>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257389" y="2141144"/>
            <a:ext cx="1539881" cy="951846"/>
          </a:xfrm>
          <a:prstGeom prst="rect">
            <a:avLst/>
          </a:prstGeom>
          <a:solidFill>
            <a:schemeClr val="accent1">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375914" y="3042138"/>
            <a:ext cx="2817047" cy="1207223"/>
          </a:xfrm>
          <a:prstGeom prst="rect">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6">
            <a:extLst>
              <a:ext uri="{FF2B5EF4-FFF2-40B4-BE49-F238E27FC236}">
                <a16:creationId xmlns:a16="http://schemas.microsoft.com/office/drawing/2014/main" id="{E67696F1-BF62-4FD9-A69C-6835D4280869}"/>
              </a:ext>
            </a:extLst>
          </p:cNvPr>
          <p:cNvSpPr/>
          <p:nvPr/>
        </p:nvSpPr>
        <p:spPr>
          <a:xfrm>
            <a:off x="426095" y="-99001"/>
            <a:ext cx="90350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000" kern="100" dirty="0" smtClean="0">
                <a:solidFill>
                  <a:schemeClr val="tx1"/>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退院基準を満たした患者の円滑な転院支援による病床確保について</a:t>
            </a:r>
            <a:endParaRPr lang="ja-JP" altLang="ja-JP" sz="2000" kern="100" dirty="0">
              <a:solidFill>
                <a:schemeClr val="tx1"/>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endParaRPr>
          </a:p>
        </p:txBody>
      </p:sp>
      <p:cxnSp>
        <p:nvCxnSpPr>
          <p:cNvPr id="5" name="直線コネクタ 4">
            <a:extLst>
              <a:ext uri="{FF2B5EF4-FFF2-40B4-BE49-F238E27FC236}">
                <a16:creationId xmlns:a16="http://schemas.microsoft.com/office/drawing/2014/main" id="{B8D8506B-1F30-4928-A87F-A7ED3E650F92}"/>
              </a:ext>
            </a:extLst>
          </p:cNvPr>
          <p:cNvCxnSpPr/>
          <p:nvPr/>
        </p:nvCxnSpPr>
        <p:spPr>
          <a:xfrm flipV="1">
            <a:off x="389344" y="353034"/>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1CDA0532-FCF3-48F1-804D-D89006267126}"/>
              </a:ext>
            </a:extLst>
          </p:cNvPr>
          <p:cNvSpPr txBox="1"/>
          <p:nvPr/>
        </p:nvSpPr>
        <p:spPr>
          <a:xfrm>
            <a:off x="69819" y="426196"/>
            <a:ext cx="2326027" cy="338554"/>
          </a:xfrm>
          <a:prstGeom prst="rect">
            <a:avLst/>
          </a:prstGeom>
          <a:noFill/>
        </p:spPr>
        <p:txBody>
          <a:bodyPr wrap="square" rtlCol="0">
            <a:spAutoFit/>
          </a:bodyPr>
          <a:lstStyle/>
          <a:p>
            <a:pPr defTabSz="742950">
              <a:defRPr/>
            </a:pPr>
            <a:r>
              <a:rPr kumimoji="1" lang="ja-JP" altLang="en-US" sz="1600" b="1" dirty="0">
                <a:solidFill>
                  <a:prstClr val="black"/>
                </a:solidFill>
                <a:latin typeface="UD デジタル 教科書体 NP-B" panose="02020700000000000000" pitchFamily="18" charset="-128"/>
                <a:ea typeface="UD デジタル 教科書体 NP-B" panose="02020700000000000000" pitchFamily="18" charset="-128"/>
              </a:rPr>
              <a:t>　＜事業概要＞</a:t>
            </a:r>
          </a:p>
        </p:txBody>
      </p:sp>
      <p:sp>
        <p:nvSpPr>
          <p:cNvPr id="7" name="テキスト ボックス 6">
            <a:extLst>
              <a:ext uri="{FF2B5EF4-FFF2-40B4-BE49-F238E27FC236}">
                <a16:creationId xmlns:a16="http://schemas.microsoft.com/office/drawing/2014/main" id="{1CDA0532-FCF3-48F1-804D-D89006267126}"/>
              </a:ext>
            </a:extLst>
          </p:cNvPr>
          <p:cNvSpPr txBox="1"/>
          <p:nvPr/>
        </p:nvSpPr>
        <p:spPr>
          <a:xfrm>
            <a:off x="675161" y="742601"/>
            <a:ext cx="8900780" cy="738664"/>
          </a:xfrm>
          <a:prstGeom prst="rect">
            <a:avLst/>
          </a:prstGeom>
          <a:solidFill>
            <a:schemeClr val="accent3">
              <a:lumMod val="20000"/>
              <a:lumOff val="80000"/>
            </a:schemeClr>
          </a:solidFill>
        </p:spPr>
        <p:txBody>
          <a:bodyPr wrap="square" rtlCol="0">
            <a:spAutoFit/>
          </a:bodyPr>
          <a:lstStyle/>
          <a:p>
            <a:pPr defTabSz="742950">
              <a:defRPr/>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B" panose="02020700000000000000" pitchFamily="18" charset="-128"/>
                <a:ea typeface="UD デジタル 教科書体 NP-B" panose="02020700000000000000" pitchFamily="18" charset="-128"/>
              </a:rPr>
              <a:t>コロナ入院患者データを一元化</a:t>
            </a:r>
            <a:r>
              <a:rPr lang="ja-JP" altLang="en-US" sz="1400" dirty="0">
                <a:latin typeface="UD デジタル 教科書体 NP-R" panose="02020400000000000000" pitchFamily="18" charset="-128"/>
                <a:ea typeface="UD デジタル 教科書体 NP-R" panose="02020400000000000000" pitchFamily="18" charset="-128"/>
              </a:rPr>
              <a:t>し</a:t>
            </a:r>
            <a:r>
              <a:rPr lang="ja-JP" altLang="en-US" sz="1400" dirty="0" smtClean="0">
                <a:latin typeface="UD デジタル 教科書体 NP-R" panose="02020400000000000000" pitchFamily="18" charset="-128"/>
                <a:ea typeface="UD デジタル 教科書体 NP-R" panose="02020400000000000000" pitchFamily="18" charset="-128"/>
              </a:rPr>
              <a:t>、長期</a:t>
            </a:r>
            <a:r>
              <a:rPr lang="ja-JP" altLang="en-US" sz="1400" dirty="0">
                <a:latin typeface="UD デジタル 教科書体 NP-R" panose="02020400000000000000" pitchFamily="18" charset="-128"/>
                <a:ea typeface="UD デジタル 教科書体 NP-R" panose="02020400000000000000" pitchFamily="18" charset="-128"/>
              </a:rPr>
              <a:t>入院患者を理由別にリストアップ</a:t>
            </a:r>
            <a:endParaRPr lang="en-US" altLang="ja-JP" sz="1400" dirty="0">
              <a:latin typeface="UD デジタル 教科書体 NP-R" panose="02020400000000000000" pitchFamily="18" charset="-128"/>
              <a:ea typeface="UD デジタル 教科書体 NP-R" panose="02020400000000000000" pitchFamily="18" charset="-128"/>
            </a:endParaRPr>
          </a:p>
          <a:p>
            <a:pPr defTabSz="742950">
              <a:defRPr/>
            </a:pPr>
            <a:r>
              <a:rPr lang="ja-JP" altLang="en-US" sz="1400" dirty="0" smtClean="0">
                <a:latin typeface="UD デジタル 教科書体 NP-R" panose="02020400000000000000" pitchFamily="18" charset="-128"/>
                <a:ea typeface="UD デジタル 教科書体 NP-R" panose="02020400000000000000" pitchFamily="18" charset="-128"/>
              </a:rPr>
              <a:t>■コロナ受入病院の空床情報、日々リストの更新により</a:t>
            </a:r>
            <a:r>
              <a:rPr lang="ja-JP" altLang="en-US" sz="1400" dirty="0" smtClean="0">
                <a:latin typeface="UD デジタル 教科書体 NP-B" panose="02020700000000000000" pitchFamily="18" charset="-128"/>
                <a:ea typeface="UD デジタル 教科書体 NP-B" panose="02020700000000000000" pitchFamily="18" charset="-128"/>
              </a:rPr>
              <a:t>転院状況をモニタリング</a:t>
            </a:r>
            <a:endParaRPr lang="en-US" altLang="ja-JP" sz="1400" dirty="0">
              <a:latin typeface="UD デジタル 教科書体 NP-B" panose="02020700000000000000" pitchFamily="18" charset="-128"/>
              <a:ea typeface="UD デジタル 教科書体 NP-B" panose="02020700000000000000" pitchFamily="18" charset="-128"/>
            </a:endParaRPr>
          </a:p>
          <a:p>
            <a:pPr defTabSz="742950">
              <a:defRPr/>
            </a:pPr>
            <a:r>
              <a:rPr lang="ja-JP" altLang="en-US" sz="1400" dirty="0" smtClean="0">
                <a:latin typeface="UD デジタル 教科書体 NP-B" panose="02020700000000000000" pitchFamily="18" charset="-128"/>
                <a:ea typeface="UD デジタル 教科書体 NP-B" panose="02020700000000000000" pitchFamily="18" charset="-128"/>
              </a:rPr>
              <a:t>■アフターケア</a:t>
            </a:r>
            <a:r>
              <a:rPr lang="ja-JP" altLang="en-US" sz="1400" dirty="0">
                <a:latin typeface="UD デジタル 教科書体 NP-B" panose="02020700000000000000" pitchFamily="18" charset="-128"/>
                <a:ea typeface="UD デジタル 教科書体 NP-B" panose="02020700000000000000" pitchFamily="18" charset="-128"/>
              </a:rPr>
              <a:t>の受入を行っていただける病院</a:t>
            </a:r>
            <a:r>
              <a:rPr lang="ja-JP" altLang="en-US" sz="1400" dirty="0" smtClean="0">
                <a:latin typeface="UD デジタル 教科書体 NP-B" panose="02020700000000000000" pitchFamily="18" charset="-128"/>
                <a:ea typeface="UD デジタル 教科書体 NP-B" panose="02020700000000000000" pitchFamily="18" charset="-128"/>
              </a:rPr>
              <a:t>リストを作成し、コロナ</a:t>
            </a:r>
            <a:r>
              <a:rPr lang="ja-JP" altLang="en-US" sz="1400" dirty="0">
                <a:latin typeface="UD デジタル 教科書体 NP-B" panose="02020700000000000000" pitchFamily="18" charset="-128"/>
                <a:ea typeface="UD デジタル 教科書体 NP-B" panose="02020700000000000000" pitchFamily="18" charset="-128"/>
              </a:rPr>
              <a:t>受入病院へ情報提供</a:t>
            </a:r>
            <a:endParaRPr lang="en-US" altLang="ja-JP" sz="1400" dirty="0">
              <a:latin typeface="UD デジタル 教科書体 NP-B" panose="02020700000000000000" pitchFamily="18" charset="-128"/>
              <a:ea typeface="UD デジタル 教科書体 NP-B" panose="02020700000000000000" pitchFamily="18" charset="-128"/>
            </a:endParaRPr>
          </a:p>
        </p:txBody>
      </p:sp>
      <p:sp>
        <p:nvSpPr>
          <p:cNvPr id="8" name="テキスト ボックス 7">
            <a:extLst>
              <a:ext uri="{FF2B5EF4-FFF2-40B4-BE49-F238E27FC236}">
                <a16:creationId xmlns:a16="http://schemas.microsoft.com/office/drawing/2014/main" id="{1CDA0532-FCF3-48F1-804D-D89006267126}"/>
              </a:ext>
            </a:extLst>
          </p:cNvPr>
          <p:cNvSpPr txBox="1"/>
          <p:nvPr/>
        </p:nvSpPr>
        <p:spPr>
          <a:xfrm>
            <a:off x="69819" y="1578364"/>
            <a:ext cx="2169798" cy="338554"/>
          </a:xfrm>
          <a:prstGeom prst="rect">
            <a:avLst/>
          </a:prstGeom>
          <a:noFill/>
        </p:spPr>
        <p:txBody>
          <a:bodyPr wrap="square" rtlCol="0">
            <a:spAutoFit/>
          </a:bodyPr>
          <a:lstStyle/>
          <a:p>
            <a:pPr defTabSz="742950">
              <a:defRPr/>
            </a:pPr>
            <a:r>
              <a:rPr kumimoji="1" lang="ja-JP" altLang="en-US" sz="1600" b="1" dirty="0">
                <a:solidFill>
                  <a:prstClr val="black"/>
                </a:solidFill>
                <a:latin typeface="UD デジタル 教科書体 NP-B" panose="02020700000000000000" pitchFamily="18" charset="-128"/>
                <a:ea typeface="UD デジタル 教科書体 NP-B" panose="02020700000000000000" pitchFamily="18" charset="-128"/>
              </a:rPr>
              <a:t>　＜事業スキーム＞</a:t>
            </a:r>
          </a:p>
        </p:txBody>
      </p:sp>
      <p:sp>
        <p:nvSpPr>
          <p:cNvPr id="9" name="テキスト ボックス 8">
            <a:extLst>
              <a:ext uri="{FF2B5EF4-FFF2-40B4-BE49-F238E27FC236}">
                <a16:creationId xmlns:a16="http://schemas.microsoft.com/office/drawing/2014/main" id="{1CDA0532-FCF3-48F1-804D-D89006267126}"/>
              </a:ext>
            </a:extLst>
          </p:cNvPr>
          <p:cNvSpPr txBox="1"/>
          <p:nvPr/>
        </p:nvSpPr>
        <p:spPr>
          <a:xfrm>
            <a:off x="1257390" y="1864027"/>
            <a:ext cx="1539881" cy="276999"/>
          </a:xfrm>
          <a:prstGeom prst="rect">
            <a:avLst/>
          </a:prstGeom>
          <a:solidFill>
            <a:schemeClr val="accent5">
              <a:lumMod val="75000"/>
            </a:schemeClr>
          </a:solidFill>
        </p:spPr>
        <p:txBody>
          <a:bodyPr wrap="square" rtlCol="0">
            <a:spAutoFit/>
          </a:bodyPr>
          <a:lstStyle/>
          <a:p>
            <a:pPr algn="ctr" defTabSz="742950">
              <a:defRPr/>
            </a:pPr>
            <a:r>
              <a:rPr kumimoji="1" lang="ja-JP" altLang="en-US" sz="1200" b="1" dirty="0">
                <a:solidFill>
                  <a:schemeClr val="bg1"/>
                </a:solidFill>
                <a:latin typeface="UD デジタル 教科書体 NP-B" panose="02020700000000000000" pitchFamily="18" charset="-128"/>
                <a:ea typeface="UD デジタル 教科書体 NP-B" panose="02020700000000000000" pitchFamily="18" charset="-128"/>
              </a:rPr>
              <a:t>コロナ受入病院</a:t>
            </a:r>
          </a:p>
        </p:txBody>
      </p:sp>
      <p:grpSp>
        <p:nvGrpSpPr>
          <p:cNvPr id="13" name="グループ化 12"/>
          <p:cNvGrpSpPr/>
          <p:nvPr/>
        </p:nvGrpSpPr>
        <p:grpSpPr>
          <a:xfrm>
            <a:off x="1319738" y="2199690"/>
            <a:ext cx="1435989" cy="477632"/>
            <a:chOff x="53437" y="2851597"/>
            <a:chExt cx="1737547" cy="757156"/>
          </a:xfrm>
        </p:grpSpPr>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3030" y="2858765"/>
              <a:ext cx="538362" cy="749988"/>
            </a:xfrm>
            <a:prstGeom prst="rect">
              <a:avLst/>
            </a:prstGeom>
          </p:spPr>
        </p:pic>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437" y="2851597"/>
              <a:ext cx="538360" cy="749987"/>
            </a:xfrm>
            <a:prstGeom prst="rect">
              <a:avLst/>
            </a:prstGeom>
          </p:spPr>
        </p:pic>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623" y="2857012"/>
              <a:ext cx="538361" cy="749988"/>
            </a:xfrm>
            <a:prstGeom prst="rect">
              <a:avLst/>
            </a:prstGeom>
          </p:spPr>
        </p:pic>
      </p:grpSp>
      <p:sp>
        <p:nvSpPr>
          <p:cNvPr id="21" name="テキスト ボックス 20">
            <a:extLst>
              <a:ext uri="{FF2B5EF4-FFF2-40B4-BE49-F238E27FC236}">
                <a16:creationId xmlns:a16="http://schemas.microsoft.com/office/drawing/2014/main" id="{1CDA0532-FCF3-48F1-804D-D89006267126}"/>
              </a:ext>
            </a:extLst>
          </p:cNvPr>
          <p:cNvSpPr txBox="1"/>
          <p:nvPr/>
        </p:nvSpPr>
        <p:spPr>
          <a:xfrm>
            <a:off x="3375914" y="2738251"/>
            <a:ext cx="2817047" cy="307777"/>
          </a:xfrm>
          <a:prstGeom prst="rect">
            <a:avLst/>
          </a:prstGeom>
          <a:solidFill>
            <a:schemeClr val="accent2">
              <a:lumMod val="75000"/>
            </a:schemeClr>
          </a:solidFill>
        </p:spPr>
        <p:txBody>
          <a:bodyPr wrap="square" rtlCol="0">
            <a:spAutoFit/>
          </a:bodyPr>
          <a:lstStyle/>
          <a:p>
            <a:pPr algn="ctr" defTabSz="742950">
              <a:defRPr/>
            </a:pPr>
            <a:r>
              <a:rPr kumimoji="1" lang="ja-JP" altLang="en-US" sz="1400" b="1" dirty="0">
                <a:solidFill>
                  <a:schemeClr val="bg1"/>
                </a:solidFill>
                <a:latin typeface="UD デジタル 教科書体 NP-B" panose="02020700000000000000" pitchFamily="18" charset="-128"/>
                <a:ea typeface="UD デジタル 教科書体 NP-B" panose="02020700000000000000" pitchFamily="18" charset="-128"/>
              </a:rPr>
              <a:t>大阪府 </a:t>
            </a:r>
            <a:r>
              <a:rPr kumimoji="1" lang="en-US" altLang="ja-JP" sz="1400" b="1" dirty="0">
                <a:solidFill>
                  <a:schemeClr val="bg1"/>
                </a:solidFill>
                <a:latin typeface="UD デジタル 教科書体 NP-B" panose="02020700000000000000" pitchFamily="18" charset="-128"/>
                <a:ea typeface="UD デジタル 教科書体 NP-B" panose="02020700000000000000" pitchFamily="18" charset="-128"/>
              </a:rPr>
              <a:t>(</a:t>
            </a:r>
            <a:r>
              <a:rPr kumimoji="1" lang="ja-JP" altLang="en-US" sz="1400" b="1" dirty="0">
                <a:solidFill>
                  <a:schemeClr val="bg1"/>
                </a:solidFill>
                <a:latin typeface="UD デジタル 教科書体 NP-B" panose="02020700000000000000" pitchFamily="18" charset="-128"/>
                <a:ea typeface="UD デジタル 教科書体 NP-B" panose="02020700000000000000" pitchFamily="18" charset="-128"/>
              </a:rPr>
              <a:t>転院支援チーム）</a:t>
            </a:r>
          </a:p>
        </p:txBody>
      </p:sp>
      <p:grpSp>
        <p:nvGrpSpPr>
          <p:cNvPr id="36" name="グループ化 35"/>
          <p:cNvGrpSpPr/>
          <p:nvPr/>
        </p:nvGrpSpPr>
        <p:grpSpPr>
          <a:xfrm>
            <a:off x="3423763" y="3312829"/>
            <a:ext cx="1344914" cy="882215"/>
            <a:chOff x="2644034" y="4900326"/>
            <a:chExt cx="1437349" cy="882215"/>
          </a:xfrm>
        </p:grpSpPr>
        <p:sp>
          <p:nvSpPr>
            <p:cNvPr id="30" name="正方形/長方形 29"/>
            <p:cNvSpPr/>
            <p:nvPr/>
          </p:nvSpPr>
          <p:spPr>
            <a:xfrm>
              <a:off x="2644034" y="4900326"/>
              <a:ext cx="1437349" cy="8822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2687859" y="4940195"/>
              <a:ext cx="1358023" cy="379021"/>
            </a:xfrm>
            <a:prstGeom prst="round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bg1"/>
                  </a:solidFill>
                  <a:latin typeface="UD デジタル 教科書体 NP-B" panose="02020700000000000000" pitchFamily="18" charset="-128"/>
                  <a:ea typeface="UD デジタル 教科書体 NP-B" panose="02020700000000000000" pitchFamily="18" charset="-128"/>
                </a:rPr>
                <a:t>コロナ入院患者のリスト作成</a:t>
              </a:r>
              <a:endParaRPr kumimoji="1" lang="en-US" altLang="ja-JP" sz="10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26" name="角丸四角形 25"/>
            <p:cNvSpPr/>
            <p:nvPr/>
          </p:nvSpPr>
          <p:spPr>
            <a:xfrm>
              <a:off x="2687859" y="5357463"/>
              <a:ext cx="1358023" cy="379021"/>
            </a:xfrm>
            <a:prstGeom prst="round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bg1"/>
                  </a:solidFill>
                  <a:latin typeface="UD デジタル 教科書体 NP-B" panose="02020700000000000000" pitchFamily="18" charset="-128"/>
                  <a:ea typeface="UD デジタル 教科書体 NP-B" panose="02020700000000000000" pitchFamily="18" charset="-128"/>
                </a:rPr>
                <a:t>受入病院における</a:t>
              </a:r>
              <a:endParaRPr kumimoji="1" lang="en-US" altLang="ja-JP" sz="1000"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000" dirty="0">
                  <a:solidFill>
                    <a:schemeClr val="bg1"/>
                  </a:solidFill>
                  <a:latin typeface="UD デジタル 教科書体 NP-B" panose="02020700000000000000" pitchFamily="18" charset="-128"/>
                  <a:ea typeface="UD デジタル 教科書体 NP-B" panose="02020700000000000000" pitchFamily="18" charset="-128"/>
                </a:rPr>
                <a:t>空床情報リスト</a:t>
              </a:r>
            </a:p>
          </p:txBody>
        </p:sp>
      </p:grpSp>
      <p:sp>
        <p:nvSpPr>
          <p:cNvPr id="33" name="テキスト ボックス 32">
            <a:extLst>
              <a:ext uri="{FF2B5EF4-FFF2-40B4-BE49-F238E27FC236}">
                <a16:creationId xmlns:a16="http://schemas.microsoft.com/office/drawing/2014/main" id="{1CDA0532-FCF3-48F1-804D-D89006267126}"/>
              </a:ext>
            </a:extLst>
          </p:cNvPr>
          <p:cNvSpPr txBox="1"/>
          <p:nvPr/>
        </p:nvSpPr>
        <p:spPr>
          <a:xfrm>
            <a:off x="1677655" y="3107017"/>
            <a:ext cx="1443845" cy="507831"/>
          </a:xfrm>
          <a:prstGeom prst="rect">
            <a:avLst/>
          </a:prstGeom>
          <a:noFill/>
        </p:spPr>
        <p:txBody>
          <a:bodyPr wrap="square" rtlCol="0">
            <a:spAutoFit/>
          </a:bodyPr>
          <a:lstStyle/>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平日</a:t>
            </a:r>
            <a:r>
              <a:rPr kumimoji="1" lang="en-US" altLang="ja-JP" sz="900" b="1" dirty="0">
                <a:solidFill>
                  <a:prstClr val="black"/>
                </a:solidFill>
                <a:latin typeface="UD デジタル 教科書体 NP-B" panose="02020700000000000000" pitchFamily="18" charset="-128"/>
                <a:ea typeface="UD デジタル 教科書体 NP-B" panose="02020700000000000000" pitchFamily="18" charset="-128"/>
              </a:rPr>
              <a:t>9</a:t>
            </a: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時時点の</a:t>
            </a:r>
            <a:endParaRPr kumimoji="1" lang="en-US" altLang="ja-JP" sz="900" b="1" dirty="0">
              <a:solidFill>
                <a:prstClr val="black"/>
              </a:solidFill>
              <a:latin typeface="UD デジタル 教科書体 NP-B" panose="02020700000000000000" pitchFamily="18" charset="-128"/>
              <a:ea typeface="UD デジタル 教科書体 NP-B" panose="02020700000000000000" pitchFamily="18" charset="-128"/>
            </a:endParaRPr>
          </a:p>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実績を報告</a:t>
            </a:r>
            <a:endParaRPr kumimoji="1" lang="en-US" altLang="ja-JP" sz="900" b="1" dirty="0">
              <a:solidFill>
                <a:prstClr val="black"/>
              </a:solidFill>
              <a:latin typeface="UD デジタル 教科書体 NP-B" panose="02020700000000000000" pitchFamily="18" charset="-128"/>
              <a:ea typeface="UD デジタル 教科書体 NP-B" panose="02020700000000000000" pitchFamily="18" charset="-128"/>
            </a:endParaRPr>
          </a:p>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（患者情報・空床情報）</a:t>
            </a:r>
          </a:p>
        </p:txBody>
      </p:sp>
      <p:sp>
        <p:nvSpPr>
          <p:cNvPr id="37" name="テキスト ボックス 36">
            <a:extLst>
              <a:ext uri="{FF2B5EF4-FFF2-40B4-BE49-F238E27FC236}">
                <a16:creationId xmlns:a16="http://schemas.microsoft.com/office/drawing/2014/main" id="{1CDA0532-FCF3-48F1-804D-D89006267126}"/>
              </a:ext>
            </a:extLst>
          </p:cNvPr>
          <p:cNvSpPr txBox="1"/>
          <p:nvPr/>
        </p:nvSpPr>
        <p:spPr>
          <a:xfrm>
            <a:off x="3254401" y="3050724"/>
            <a:ext cx="1616281" cy="261610"/>
          </a:xfrm>
          <a:prstGeom prst="rect">
            <a:avLst/>
          </a:prstGeom>
          <a:noFill/>
        </p:spPr>
        <p:txBody>
          <a:bodyPr wrap="square" rtlCol="0">
            <a:spAutoFit/>
          </a:bodyPr>
          <a:lstStyle/>
          <a:p>
            <a:pPr algn="ctr" defTabSz="742950">
              <a:defRPr/>
            </a:pPr>
            <a:r>
              <a:rPr kumimoji="1" lang="ja-JP" altLang="en-US" sz="1100" b="1" dirty="0">
                <a:solidFill>
                  <a:prstClr val="black"/>
                </a:solidFill>
                <a:latin typeface="UD デジタル 教科書体 NP-B" panose="02020700000000000000" pitchFamily="18" charset="-128"/>
                <a:ea typeface="UD デジタル 教科書体 NP-B" panose="02020700000000000000" pitchFamily="18" charset="-128"/>
              </a:rPr>
              <a:t>　情報収集（役割①</a:t>
            </a:r>
            <a:r>
              <a:rPr kumimoji="1" lang="ja-JP" altLang="en-US" sz="1100" b="1" dirty="0" smtClean="0">
                <a:solidFill>
                  <a:prstClr val="black"/>
                </a:solidFill>
                <a:latin typeface="UD デジタル 教科書体 NP-B" panose="02020700000000000000" pitchFamily="18" charset="-128"/>
                <a:ea typeface="UD デジタル 教科書体 NP-B" panose="02020700000000000000" pitchFamily="18" charset="-128"/>
              </a:rPr>
              <a:t>）</a:t>
            </a:r>
            <a:endParaRPr kumimoji="1" lang="ja-JP" altLang="en-US" sz="1100" b="1" dirty="0">
              <a:solidFill>
                <a:prstClr val="black"/>
              </a:solidFill>
              <a:latin typeface="UD デジタル 教科書体 NP-B" panose="02020700000000000000" pitchFamily="18" charset="-128"/>
              <a:ea typeface="UD デジタル 教科書体 NP-B" panose="02020700000000000000" pitchFamily="18" charset="-128"/>
            </a:endParaRPr>
          </a:p>
        </p:txBody>
      </p:sp>
      <p:sp>
        <p:nvSpPr>
          <p:cNvPr id="42" name="テキスト ボックス 41">
            <a:extLst>
              <a:ext uri="{FF2B5EF4-FFF2-40B4-BE49-F238E27FC236}">
                <a16:creationId xmlns:a16="http://schemas.microsoft.com/office/drawing/2014/main" id="{1CDA0532-FCF3-48F1-804D-D89006267126}"/>
              </a:ext>
            </a:extLst>
          </p:cNvPr>
          <p:cNvSpPr txBox="1"/>
          <p:nvPr/>
        </p:nvSpPr>
        <p:spPr>
          <a:xfrm>
            <a:off x="1265934" y="4119121"/>
            <a:ext cx="1577399" cy="461665"/>
          </a:xfrm>
          <a:prstGeom prst="rect">
            <a:avLst/>
          </a:prstGeom>
          <a:solidFill>
            <a:schemeClr val="accent2">
              <a:lumMod val="75000"/>
            </a:schemeClr>
          </a:solidFill>
        </p:spPr>
        <p:txBody>
          <a:bodyPr wrap="square" rtlCol="0">
            <a:spAutoFit/>
          </a:bodyPr>
          <a:lstStyle/>
          <a:p>
            <a:pPr algn="ctr" defTabSz="742950">
              <a:defRPr/>
            </a:pPr>
            <a:r>
              <a:rPr kumimoji="1" lang="ja-JP" altLang="en-US" sz="1200" b="1" dirty="0">
                <a:solidFill>
                  <a:schemeClr val="bg1"/>
                </a:solidFill>
                <a:latin typeface="UD デジタル 教科書体 NP-B" panose="02020700000000000000" pitchFamily="18" charset="-128"/>
                <a:ea typeface="UD デジタル 教科書体 NP-B" panose="02020700000000000000" pitchFamily="18" charset="-128"/>
              </a:rPr>
              <a:t>大阪府入院フォロー</a:t>
            </a:r>
            <a:endParaRPr kumimoji="1" lang="en-US" altLang="ja-JP" sz="1200" b="1" dirty="0">
              <a:solidFill>
                <a:schemeClr val="bg1"/>
              </a:solidFill>
              <a:latin typeface="UD デジタル 教科書体 NP-B" panose="02020700000000000000" pitchFamily="18" charset="-128"/>
              <a:ea typeface="UD デジタル 教科書体 NP-B" panose="02020700000000000000" pitchFamily="18" charset="-128"/>
            </a:endParaRPr>
          </a:p>
          <a:p>
            <a:pPr algn="ctr" defTabSz="742950">
              <a:defRPr/>
            </a:pPr>
            <a:r>
              <a:rPr kumimoji="1" lang="ja-JP" altLang="en-US" sz="1200" b="1" dirty="0">
                <a:solidFill>
                  <a:schemeClr val="bg1"/>
                </a:solidFill>
                <a:latin typeface="UD デジタル 教科書体 NP-B" panose="02020700000000000000" pitchFamily="18" charset="-128"/>
                <a:ea typeface="UD デジタル 教科書体 NP-B" panose="02020700000000000000" pitchFamily="18" charset="-128"/>
              </a:rPr>
              <a:t>アップセンター</a:t>
            </a:r>
          </a:p>
        </p:txBody>
      </p:sp>
      <p:sp>
        <p:nvSpPr>
          <p:cNvPr id="45" name="テキスト ボックス 44">
            <a:extLst>
              <a:ext uri="{FF2B5EF4-FFF2-40B4-BE49-F238E27FC236}">
                <a16:creationId xmlns:a16="http://schemas.microsoft.com/office/drawing/2014/main" id="{1CDA0532-FCF3-48F1-804D-D89006267126}"/>
              </a:ext>
            </a:extLst>
          </p:cNvPr>
          <p:cNvSpPr txBox="1"/>
          <p:nvPr/>
        </p:nvSpPr>
        <p:spPr>
          <a:xfrm>
            <a:off x="2054392" y="3787951"/>
            <a:ext cx="1331915" cy="230832"/>
          </a:xfrm>
          <a:prstGeom prst="rect">
            <a:avLst/>
          </a:prstGeom>
          <a:noFill/>
        </p:spPr>
        <p:txBody>
          <a:bodyPr wrap="square" rtlCol="0">
            <a:spAutoFit/>
          </a:bodyPr>
          <a:lstStyle/>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最新の空床情報を共有</a:t>
            </a:r>
          </a:p>
        </p:txBody>
      </p:sp>
      <p:sp>
        <p:nvSpPr>
          <p:cNvPr id="46" name="フリーフォーム 45"/>
          <p:cNvSpPr/>
          <p:nvPr/>
        </p:nvSpPr>
        <p:spPr>
          <a:xfrm>
            <a:off x="1800315" y="3107016"/>
            <a:ext cx="1555801" cy="523517"/>
          </a:xfrm>
          <a:custGeom>
            <a:avLst/>
            <a:gdLst>
              <a:gd name="connsiteX0" fmla="*/ 0 w 1297460"/>
              <a:gd name="connsiteY0" fmla="*/ 0 h 988541"/>
              <a:gd name="connsiteX1" fmla="*/ 0 w 1297460"/>
              <a:gd name="connsiteY1" fmla="*/ 988541 h 988541"/>
              <a:gd name="connsiteX2" fmla="*/ 1297460 w 1297460"/>
              <a:gd name="connsiteY2" fmla="*/ 988541 h 988541"/>
            </a:gdLst>
            <a:ahLst/>
            <a:cxnLst>
              <a:cxn ang="0">
                <a:pos x="connsiteX0" y="connsiteY0"/>
              </a:cxn>
              <a:cxn ang="0">
                <a:pos x="connsiteX1" y="connsiteY1"/>
              </a:cxn>
              <a:cxn ang="0">
                <a:pos x="connsiteX2" y="connsiteY2"/>
              </a:cxn>
            </a:cxnLst>
            <a:rect l="l" t="t" r="r" b="b"/>
            <a:pathLst>
              <a:path w="1297460" h="988541">
                <a:moveTo>
                  <a:pt x="0" y="0"/>
                </a:moveTo>
                <a:lnTo>
                  <a:pt x="0" y="988541"/>
                </a:lnTo>
                <a:lnTo>
                  <a:pt x="1297460" y="988541"/>
                </a:lnTo>
              </a:path>
            </a:pathLst>
          </a:custGeom>
          <a:noFill/>
          <a:ln w="44450">
            <a:prstDash val="dash"/>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1CDA0532-FCF3-48F1-804D-D89006267126}"/>
              </a:ext>
            </a:extLst>
          </p:cNvPr>
          <p:cNvSpPr txBox="1"/>
          <p:nvPr/>
        </p:nvSpPr>
        <p:spPr>
          <a:xfrm>
            <a:off x="4655298" y="3041937"/>
            <a:ext cx="1594102" cy="261610"/>
          </a:xfrm>
          <a:prstGeom prst="rect">
            <a:avLst/>
          </a:prstGeom>
          <a:noFill/>
        </p:spPr>
        <p:txBody>
          <a:bodyPr wrap="square" rtlCol="0">
            <a:spAutoFit/>
          </a:bodyPr>
          <a:lstStyle/>
          <a:p>
            <a:pPr algn="ctr" defTabSz="742950">
              <a:defRPr/>
            </a:pPr>
            <a:r>
              <a:rPr kumimoji="1" lang="ja-JP" altLang="en-US" sz="1100" b="1" dirty="0">
                <a:solidFill>
                  <a:prstClr val="black"/>
                </a:solidFill>
                <a:latin typeface="UD デジタル 教科書体 NP-B" panose="02020700000000000000" pitchFamily="18" charset="-128"/>
                <a:ea typeface="UD デジタル 教科書体 NP-B" panose="02020700000000000000" pitchFamily="18" charset="-128"/>
              </a:rPr>
              <a:t>　転院支援（役割②）</a:t>
            </a:r>
            <a:endParaRPr kumimoji="1" lang="en-US" altLang="ja-JP" sz="1100" b="1" dirty="0">
              <a:solidFill>
                <a:prstClr val="black"/>
              </a:solidFill>
              <a:latin typeface="UD デジタル 教科書体 NP-B" panose="02020700000000000000" pitchFamily="18" charset="-128"/>
              <a:ea typeface="UD デジタル 教科書体 NP-B" panose="02020700000000000000" pitchFamily="18" charset="-128"/>
            </a:endParaRPr>
          </a:p>
        </p:txBody>
      </p:sp>
      <p:sp>
        <p:nvSpPr>
          <p:cNvPr id="54" name="正方形/長方形 53"/>
          <p:cNvSpPr/>
          <p:nvPr/>
        </p:nvSpPr>
        <p:spPr>
          <a:xfrm>
            <a:off x="6899377" y="2132618"/>
            <a:ext cx="1734697" cy="95389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1CDA0532-FCF3-48F1-804D-D89006267126}"/>
              </a:ext>
            </a:extLst>
          </p:cNvPr>
          <p:cNvSpPr txBox="1"/>
          <p:nvPr/>
        </p:nvSpPr>
        <p:spPr>
          <a:xfrm>
            <a:off x="6895045" y="1851225"/>
            <a:ext cx="1739029" cy="276999"/>
          </a:xfrm>
          <a:prstGeom prst="rect">
            <a:avLst/>
          </a:prstGeom>
          <a:solidFill>
            <a:srgbClr val="00B050"/>
          </a:solidFill>
        </p:spPr>
        <p:txBody>
          <a:bodyPr wrap="square" rtlCol="0">
            <a:spAutoFit/>
          </a:bodyPr>
          <a:lstStyle/>
          <a:p>
            <a:pPr algn="ctr" defTabSz="742950">
              <a:defRPr/>
            </a:pPr>
            <a:r>
              <a:rPr kumimoji="1" lang="ja-JP" altLang="en-US" sz="1200" b="1" dirty="0">
                <a:solidFill>
                  <a:schemeClr val="bg1"/>
                </a:solidFill>
                <a:latin typeface="UD デジタル 教科書体 NP-B" panose="02020700000000000000" pitchFamily="18" charset="-128"/>
                <a:ea typeface="UD デジタル 教科書体 NP-B" panose="02020700000000000000" pitchFamily="18" charset="-128"/>
              </a:rPr>
              <a:t>後方病院</a:t>
            </a:r>
            <a:r>
              <a:rPr kumimoji="1" lang="ja-JP" altLang="en-US" sz="800" b="1" dirty="0">
                <a:solidFill>
                  <a:schemeClr val="bg1"/>
                </a:solidFill>
                <a:latin typeface="UD デジタル 教科書体 NP-B" panose="02020700000000000000" pitchFamily="18" charset="-128"/>
                <a:ea typeface="UD デジタル 教科書体 NP-B" panose="02020700000000000000" pitchFamily="18" charset="-128"/>
              </a:rPr>
              <a:t>（アフターコロナ）</a:t>
            </a:r>
          </a:p>
        </p:txBody>
      </p:sp>
      <p:sp>
        <p:nvSpPr>
          <p:cNvPr id="57" name="フリーフォーム 56"/>
          <p:cNvSpPr/>
          <p:nvPr/>
        </p:nvSpPr>
        <p:spPr>
          <a:xfrm rot="10800000">
            <a:off x="2834788" y="2275707"/>
            <a:ext cx="1541367" cy="429421"/>
          </a:xfrm>
          <a:custGeom>
            <a:avLst/>
            <a:gdLst>
              <a:gd name="connsiteX0" fmla="*/ 0 w 1297460"/>
              <a:gd name="connsiteY0" fmla="*/ 0 h 988541"/>
              <a:gd name="connsiteX1" fmla="*/ 0 w 1297460"/>
              <a:gd name="connsiteY1" fmla="*/ 988541 h 988541"/>
              <a:gd name="connsiteX2" fmla="*/ 1297460 w 1297460"/>
              <a:gd name="connsiteY2" fmla="*/ 988541 h 988541"/>
            </a:gdLst>
            <a:ahLst/>
            <a:cxnLst>
              <a:cxn ang="0">
                <a:pos x="connsiteX0" y="connsiteY0"/>
              </a:cxn>
              <a:cxn ang="0">
                <a:pos x="connsiteX1" y="connsiteY1"/>
              </a:cxn>
              <a:cxn ang="0">
                <a:pos x="connsiteX2" y="connsiteY2"/>
              </a:cxn>
            </a:cxnLst>
            <a:rect l="l" t="t" r="r" b="b"/>
            <a:pathLst>
              <a:path w="1297460" h="988541">
                <a:moveTo>
                  <a:pt x="0" y="0"/>
                </a:moveTo>
                <a:lnTo>
                  <a:pt x="0" y="988541"/>
                </a:lnTo>
                <a:lnTo>
                  <a:pt x="1297460" y="988541"/>
                </a:lnTo>
              </a:path>
            </a:pathLst>
          </a:custGeom>
          <a:noFill/>
          <a:ln w="44450">
            <a:prstDash val="dash"/>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1CDA0532-FCF3-48F1-804D-D89006267126}"/>
              </a:ext>
            </a:extLst>
          </p:cNvPr>
          <p:cNvSpPr txBox="1"/>
          <p:nvPr/>
        </p:nvSpPr>
        <p:spPr>
          <a:xfrm>
            <a:off x="2759807" y="2336728"/>
            <a:ext cx="1684715" cy="369332"/>
          </a:xfrm>
          <a:prstGeom prst="rect">
            <a:avLst/>
          </a:prstGeom>
          <a:noFill/>
        </p:spPr>
        <p:txBody>
          <a:bodyPr wrap="square" rtlCol="0">
            <a:spAutoFit/>
          </a:bodyPr>
          <a:lstStyle/>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アフターコロナ病床を有する</a:t>
            </a:r>
            <a:endParaRPr kumimoji="1" lang="en-US" altLang="ja-JP" sz="900" b="1" dirty="0">
              <a:solidFill>
                <a:prstClr val="black"/>
              </a:solidFill>
              <a:latin typeface="UD デジタル 教科書体 NP-B" panose="02020700000000000000" pitchFamily="18" charset="-128"/>
              <a:ea typeface="UD デジタル 教科書体 NP-B" panose="02020700000000000000" pitchFamily="18" charset="-128"/>
            </a:endParaRPr>
          </a:p>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受入病院リストの共有</a:t>
            </a:r>
            <a:endParaRPr kumimoji="1" lang="en-US" altLang="ja-JP" sz="900" b="1" dirty="0">
              <a:solidFill>
                <a:prstClr val="black"/>
              </a:solidFill>
              <a:latin typeface="UD デジタル 教科書体 NP-B" panose="02020700000000000000" pitchFamily="18" charset="-128"/>
              <a:ea typeface="UD デジタル 教科書体 NP-B" panose="02020700000000000000" pitchFamily="18" charset="-128"/>
            </a:endParaRPr>
          </a:p>
        </p:txBody>
      </p:sp>
      <p:cxnSp>
        <p:nvCxnSpPr>
          <p:cNvPr id="60" name="直線矢印コネクタ 59"/>
          <p:cNvCxnSpPr/>
          <p:nvPr/>
        </p:nvCxnSpPr>
        <p:spPr>
          <a:xfrm flipV="1">
            <a:off x="2797478" y="1968321"/>
            <a:ext cx="4091141" cy="8635"/>
          </a:xfrm>
          <a:prstGeom prst="straightConnector1">
            <a:avLst/>
          </a:prstGeom>
          <a:ln w="41275">
            <a:solidFill>
              <a:schemeClr val="accent5">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1CDA0532-FCF3-48F1-804D-D89006267126}"/>
              </a:ext>
            </a:extLst>
          </p:cNvPr>
          <p:cNvSpPr txBox="1"/>
          <p:nvPr/>
        </p:nvSpPr>
        <p:spPr>
          <a:xfrm>
            <a:off x="3567042" y="1741041"/>
            <a:ext cx="2440796" cy="253916"/>
          </a:xfrm>
          <a:prstGeom prst="rect">
            <a:avLst/>
          </a:prstGeom>
          <a:noFill/>
        </p:spPr>
        <p:txBody>
          <a:bodyPr wrap="square" rtlCol="0">
            <a:spAutoFit/>
          </a:bodyPr>
          <a:lstStyle/>
          <a:p>
            <a:pPr algn="ctr" defTabSz="742950">
              <a:defRPr/>
            </a:pPr>
            <a:r>
              <a:rPr kumimoji="1" lang="ja-JP" altLang="en-US" sz="1050" b="1" dirty="0">
                <a:solidFill>
                  <a:prstClr val="black"/>
                </a:solidFill>
                <a:latin typeface="UD デジタル 教科書体 NP-B" panose="02020700000000000000" pitchFamily="18" charset="-128"/>
                <a:ea typeface="UD デジタル 教科書体 NP-B" panose="02020700000000000000" pitchFamily="18" charset="-128"/>
              </a:rPr>
              <a:t>病院間で転院調整を実施</a:t>
            </a:r>
            <a:endParaRPr kumimoji="1" lang="en-US" altLang="ja-JP" sz="1050" b="1" dirty="0">
              <a:solidFill>
                <a:prstClr val="black"/>
              </a:solidFill>
              <a:latin typeface="UD デジタル 教科書体 NP-B" panose="02020700000000000000" pitchFamily="18" charset="-128"/>
              <a:ea typeface="UD デジタル 教科書体 NP-B" panose="02020700000000000000" pitchFamily="18" charset="-128"/>
            </a:endParaRPr>
          </a:p>
        </p:txBody>
      </p:sp>
      <p:sp>
        <p:nvSpPr>
          <p:cNvPr id="63" name="テキスト ボックス 62">
            <a:extLst>
              <a:ext uri="{FF2B5EF4-FFF2-40B4-BE49-F238E27FC236}">
                <a16:creationId xmlns:a16="http://schemas.microsoft.com/office/drawing/2014/main" id="{1CDA0532-FCF3-48F1-804D-D89006267126}"/>
              </a:ext>
            </a:extLst>
          </p:cNvPr>
          <p:cNvSpPr txBox="1"/>
          <p:nvPr/>
        </p:nvSpPr>
        <p:spPr>
          <a:xfrm>
            <a:off x="6876100" y="4341178"/>
            <a:ext cx="2067544" cy="276999"/>
          </a:xfrm>
          <a:prstGeom prst="rect">
            <a:avLst/>
          </a:prstGeom>
          <a:solidFill>
            <a:schemeClr val="accent2">
              <a:lumMod val="75000"/>
            </a:schemeClr>
          </a:solidFill>
        </p:spPr>
        <p:txBody>
          <a:bodyPr wrap="square" rtlCol="0">
            <a:spAutoFit/>
          </a:bodyPr>
          <a:lstStyle/>
          <a:p>
            <a:pPr algn="ctr" defTabSz="742950">
              <a:defRPr/>
            </a:pPr>
            <a:r>
              <a:rPr kumimoji="1" lang="ja-JP" altLang="en-US" sz="1200" b="1" dirty="0">
                <a:solidFill>
                  <a:schemeClr val="bg1"/>
                </a:solidFill>
                <a:latin typeface="UD デジタル 教科書体 NP-B" panose="02020700000000000000" pitchFamily="18" charset="-128"/>
                <a:ea typeface="UD デジタル 教科書体 NP-B" panose="02020700000000000000" pitchFamily="18" charset="-128"/>
              </a:rPr>
              <a:t>大阪</a:t>
            </a:r>
            <a:r>
              <a:rPr kumimoji="1" lang="ja-JP" altLang="en-US" sz="1200" b="1" dirty="0" smtClean="0">
                <a:solidFill>
                  <a:schemeClr val="bg1"/>
                </a:solidFill>
                <a:latin typeface="UD デジタル 教科書体 NP-B" panose="02020700000000000000" pitchFamily="18" charset="-128"/>
                <a:ea typeface="UD デジタル 教科書体 NP-B" panose="02020700000000000000" pitchFamily="18" charset="-128"/>
              </a:rPr>
              <a:t>府内保健所</a:t>
            </a:r>
            <a:endParaRPr kumimoji="1" lang="ja-JP" altLang="en-US" sz="1200"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64" name="フリーフォーム 63"/>
          <p:cNvSpPr/>
          <p:nvPr/>
        </p:nvSpPr>
        <p:spPr>
          <a:xfrm>
            <a:off x="5683575" y="4256809"/>
            <a:ext cx="1205043" cy="238121"/>
          </a:xfrm>
          <a:custGeom>
            <a:avLst/>
            <a:gdLst>
              <a:gd name="connsiteX0" fmla="*/ 0 w 1297460"/>
              <a:gd name="connsiteY0" fmla="*/ 0 h 988541"/>
              <a:gd name="connsiteX1" fmla="*/ 0 w 1297460"/>
              <a:gd name="connsiteY1" fmla="*/ 988541 h 988541"/>
              <a:gd name="connsiteX2" fmla="*/ 1297460 w 1297460"/>
              <a:gd name="connsiteY2" fmla="*/ 988541 h 988541"/>
            </a:gdLst>
            <a:ahLst/>
            <a:cxnLst>
              <a:cxn ang="0">
                <a:pos x="connsiteX0" y="connsiteY0"/>
              </a:cxn>
              <a:cxn ang="0">
                <a:pos x="connsiteX1" y="connsiteY1"/>
              </a:cxn>
              <a:cxn ang="0">
                <a:pos x="connsiteX2" y="connsiteY2"/>
              </a:cxn>
            </a:cxnLst>
            <a:rect l="l" t="t" r="r" b="b"/>
            <a:pathLst>
              <a:path w="1297460" h="988541">
                <a:moveTo>
                  <a:pt x="0" y="0"/>
                </a:moveTo>
                <a:lnTo>
                  <a:pt x="0" y="988541"/>
                </a:lnTo>
                <a:lnTo>
                  <a:pt x="1297460" y="988541"/>
                </a:lnTo>
              </a:path>
            </a:pathLst>
          </a:custGeom>
          <a:noFill/>
          <a:ln w="44450">
            <a:prstDash val="dash"/>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1CDA0532-FCF3-48F1-804D-D89006267126}"/>
              </a:ext>
            </a:extLst>
          </p:cNvPr>
          <p:cNvSpPr txBox="1"/>
          <p:nvPr/>
        </p:nvSpPr>
        <p:spPr>
          <a:xfrm>
            <a:off x="5764323" y="4255907"/>
            <a:ext cx="916183" cy="239023"/>
          </a:xfrm>
          <a:prstGeom prst="rect">
            <a:avLst/>
          </a:prstGeom>
          <a:noFill/>
        </p:spPr>
        <p:txBody>
          <a:bodyPr wrap="square" rtlCol="0">
            <a:spAutoFit/>
          </a:bodyPr>
          <a:lstStyle/>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情報共有</a:t>
            </a:r>
          </a:p>
        </p:txBody>
      </p:sp>
      <p:sp>
        <p:nvSpPr>
          <p:cNvPr id="67" name="角丸四角形 66"/>
          <p:cNvSpPr/>
          <p:nvPr/>
        </p:nvSpPr>
        <p:spPr>
          <a:xfrm>
            <a:off x="1315070" y="2683034"/>
            <a:ext cx="1442180" cy="379021"/>
          </a:xfrm>
          <a:prstGeom prst="roundRect">
            <a:avLst/>
          </a:prstGeom>
          <a:solidFill>
            <a:schemeClr val="accent5">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bg1"/>
                </a:solidFill>
                <a:latin typeface="UD デジタル 教科書体 NP-B" panose="02020700000000000000" pitchFamily="18" charset="-128"/>
                <a:ea typeface="UD デジタル 教科書体 NP-B" panose="02020700000000000000" pitchFamily="18" charset="-128"/>
              </a:rPr>
              <a:t>入院患者の情報提供</a:t>
            </a:r>
            <a:endParaRPr kumimoji="1" lang="en-US" altLang="ja-JP" sz="1050"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050" dirty="0">
                <a:solidFill>
                  <a:schemeClr val="bg1"/>
                </a:solidFill>
                <a:latin typeface="UD デジタル 教科書体 NP-B" panose="02020700000000000000" pitchFamily="18" charset="-128"/>
                <a:ea typeface="UD デジタル 教科書体 NP-B" panose="02020700000000000000" pitchFamily="18" charset="-128"/>
              </a:rPr>
              <a:t>空床状況の報告</a:t>
            </a:r>
            <a:endParaRPr kumimoji="1" lang="en-US" altLang="ja-JP" sz="105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74" name="角丸四角形 73"/>
          <p:cNvSpPr/>
          <p:nvPr/>
        </p:nvSpPr>
        <p:spPr>
          <a:xfrm>
            <a:off x="6998274" y="2680256"/>
            <a:ext cx="1507714" cy="382217"/>
          </a:xfrm>
          <a:prstGeom prst="roundRect">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bg1"/>
                </a:solidFill>
                <a:latin typeface="UD デジタル 教科書体 NP-B" panose="02020700000000000000" pitchFamily="18" charset="-128"/>
                <a:ea typeface="UD デジタル 教科書体 NP-B" panose="02020700000000000000" pitchFamily="18" charset="-128"/>
              </a:rPr>
              <a:t>転院基準を満たした</a:t>
            </a:r>
            <a:endParaRPr kumimoji="1" lang="en-US" altLang="ja-JP" sz="1050"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050" dirty="0">
                <a:solidFill>
                  <a:schemeClr val="bg1"/>
                </a:solidFill>
                <a:latin typeface="UD デジタル 教科書体 NP-B" panose="02020700000000000000" pitchFamily="18" charset="-128"/>
                <a:ea typeface="UD デジタル 教科書体 NP-B" panose="02020700000000000000" pitchFamily="18" charset="-128"/>
              </a:rPr>
              <a:t>患者の受入</a:t>
            </a:r>
            <a:endParaRPr kumimoji="1" lang="en-US" altLang="ja-JP" sz="105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66" name="正方形/長方形 65"/>
          <p:cNvSpPr/>
          <p:nvPr/>
        </p:nvSpPr>
        <p:spPr>
          <a:xfrm>
            <a:off x="6800588" y="3276413"/>
            <a:ext cx="1928893" cy="90409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bg1"/>
                </a:solidFill>
                <a:latin typeface="UD デジタル 教科書体 NP-B" panose="02020700000000000000" pitchFamily="18" charset="-128"/>
                <a:ea typeface="UD デジタル 教科書体 NP-B" panose="02020700000000000000" pitchFamily="18" charset="-128"/>
              </a:rPr>
              <a:t>【</a:t>
            </a:r>
            <a:r>
              <a:rPr kumimoji="1" lang="ja-JP" altLang="en-US" sz="1050" dirty="0">
                <a:solidFill>
                  <a:schemeClr val="bg1"/>
                </a:solidFill>
                <a:latin typeface="UD デジタル 教科書体 NP-B" panose="02020700000000000000" pitchFamily="18" charset="-128"/>
                <a:ea typeface="UD デジタル 教科書体 NP-B" panose="02020700000000000000" pitchFamily="18" charset="-128"/>
              </a:rPr>
              <a:t>対象病院</a:t>
            </a:r>
            <a:r>
              <a:rPr kumimoji="1" lang="en-US" altLang="ja-JP" sz="1050" dirty="0">
                <a:solidFill>
                  <a:schemeClr val="bg1"/>
                </a:solidFill>
                <a:latin typeface="UD デジタル 教科書体 NP-B" panose="02020700000000000000" pitchFamily="18" charset="-128"/>
                <a:ea typeface="UD デジタル 教科書体 NP-B" panose="02020700000000000000" pitchFamily="18" charset="-128"/>
              </a:rPr>
              <a:t>】</a:t>
            </a:r>
          </a:p>
          <a:p>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■療養病棟入院基本料</a:t>
            </a:r>
            <a:endParaRPr kumimoji="1" lang="en-US" altLang="ja-JP" sz="900"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■地域包括ケア病棟入院料</a:t>
            </a:r>
            <a:endParaRPr kumimoji="1" lang="en-US" altLang="ja-JP" sz="900"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■回復期リハビリテーション病棟</a:t>
            </a:r>
            <a:endParaRPr kumimoji="1" lang="en-US" altLang="ja-JP" sz="900"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　入院料</a:t>
            </a:r>
            <a:endParaRPr kumimoji="1" lang="en-US" altLang="ja-JP" sz="900"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いずれかの病棟を有する医療機関</a:t>
            </a:r>
          </a:p>
        </p:txBody>
      </p:sp>
      <p:cxnSp>
        <p:nvCxnSpPr>
          <p:cNvPr id="73" name="直線矢印コネクタ 72"/>
          <p:cNvCxnSpPr/>
          <p:nvPr/>
        </p:nvCxnSpPr>
        <p:spPr>
          <a:xfrm flipV="1">
            <a:off x="6224548" y="3588971"/>
            <a:ext cx="572990" cy="9844"/>
          </a:xfrm>
          <a:prstGeom prst="straightConnector1">
            <a:avLst/>
          </a:prstGeom>
          <a:ln w="41275">
            <a:solidFill>
              <a:schemeClr val="accent5">
                <a:lumMod val="75000"/>
              </a:schemeClr>
            </a:solidFill>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1CDA0532-FCF3-48F1-804D-D89006267126}"/>
              </a:ext>
            </a:extLst>
          </p:cNvPr>
          <p:cNvSpPr txBox="1"/>
          <p:nvPr/>
        </p:nvSpPr>
        <p:spPr>
          <a:xfrm>
            <a:off x="6143876" y="3343497"/>
            <a:ext cx="683619" cy="230832"/>
          </a:xfrm>
          <a:prstGeom prst="rect">
            <a:avLst/>
          </a:prstGeom>
          <a:noFill/>
        </p:spPr>
        <p:txBody>
          <a:bodyPr wrap="square" rtlCol="0">
            <a:spAutoFit/>
          </a:bodyPr>
          <a:lstStyle/>
          <a:p>
            <a:pPr algn="ctr" defTabSz="742950">
              <a:defRPr/>
            </a:pPr>
            <a:r>
              <a:rPr kumimoji="1" lang="ja-JP" altLang="en-US" sz="900" b="1" dirty="0">
                <a:solidFill>
                  <a:prstClr val="black"/>
                </a:solidFill>
                <a:latin typeface="UD デジタル 教科書体 NP-B" panose="02020700000000000000" pitchFamily="18" charset="-128"/>
                <a:ea typeface="UD デジタル 教科書体 NP-B" panose="02020700000000000000" pitchFamily="18" charset="-128"/>
              </a:rPr>
              <a:t>協力依頼</a:t>
            </a:r>
          </a:p>
        </p:txBody>
      </p:sp>
      <p:sp>
        <p:nvSpPr>
          <p:cNvPr id="61" name="フローチャート: 組合せ 60"/>
          <p:cNvSpPr/>
          <p:nvPr/>
        </p:nvSpPr>
        <p:spPr>
          <a:xfrm rot="10800000">
            <a:off x="6847293" y="3128699"/>
            <a:ext cx="1836571" cy="140266"/>
          </a:xfrm>
          <a:prstGeom prst="flowChartMer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53" name="グループ化 52"/>
          <p:cNvGrpSpPr/>
          <p:nvPr/>
        </p:nvGrpSpPr>
        <p:grpSpPr>
          <a:xfrm>
            <a:off x="4806133" y="3312829"/>
            <a:ext cx="1344914" cy="882215"/>
            <a:chOff x="2644034" y="4900326"/>
            <a:chExt cx="1437349" cy="882215"/>
          </a:xfrm>
        </p:grpSpPr>
        <p:sp>
          <p:nvSpPr>
            <p:cNvPr id="56" name="正方形/長方形 55"/>
            <p:cNvSpPr/>
            <p:nvPr/>
          </p:nvSpPr>
          <p:spPr>
            <a:xfrm>
              <a:off x="2644034" y="4900326"/>
              <a:ext cx="1437349" cy="8822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687859" y="4940195"/>
              <a:ext cx="1358023" cy="379021"/>
            </a:xfrm>
            <a:prstGeom prst="round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bg1"/>
                  </a:solidFill>
                  <a:latin typeface="UD デジタル 教科書体 NP-B" panose="02020700000000000000" pitchFamily="18" charset="-128"/>
                  <a:ea typeface="UD デジタル 教科書体 NP-B" panose="02020700000000000000" pitchFamily="18" charset="-128"/>
                </a:rPr>
                <a:t>長期入院</a:t>
              </a:r>
              <a:r>
                <a:rPr kumimoji="1" lang="ja-JP" altLang="en-US" sz="1000" dirty="0">
                  <a:solidFill>
                    <a:schemeClr val="bg1"/>
                  </a:solidFill>
                  <a:latin typeface="UD デジタル 教科書体 NP-B" panose="02020700000000000000" pitchFamily="18" charset="-128"/>
                  <a:ea typeface="UD デジタル 教科書体 NP-B" panose="02020700000000000000" pitchFamily="18" charset="-128"/>
                </a:rPr>
                <a:t>患者</a:t>
              </a:r>
              <a:r>
                <a:rPr kumimoji="1" lang="ja-JP" altLang="en-US" sz="1000" dirty="0" smtClean="0">
                  <a:solidFill>
                    <a:schemeClr val="bg1"/>
                  </a:solidFill>
                  <a:latin typeface="UD デジタル 教科書体 NP-B" panose="02020700000000000000" pitchFamily="18" charset="-128"/>
                  <a:ea typeface="UD デジタル 教科書体 NP-B" panose="02020700000000000000" pitchFamily="18" charset="-128"/>
                </a:rPr>
                <a:t>の</a:t>
              </a:r>
              <a:endParaRPr kumimoji="1" lang="en-US" altLang="ja-JP" sz="1000" dirty="0" smtClean="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000" dirty="0" smtClean="0">
                  <a:solidFill>
                    <a:schemeClr val="bg1"/>
                  </a:solidFill>
                  <a:latin typeface="UD デジタル 教科書体 NP-B" panose="02020700000000000000" pitchFamily="18" charset="-128"/>
                  <a:ea typeface="UD デジタル 教科書体 NP-B" panose="02020700000000000000" pitchFamily="18" charset="-128"/>
                </a:rPr>
                <a:t>リスト</a:t>
              </a:r>
              <a:r>
                <a:rPr kumimoji="1" lang="ja-JP" altLang="en-US" sz="1000" dirty="0">
                  <a:solidFill>
                    <a:schemeClr val="bg1"/>
                  </a:solidFill>
                  <a:latin typeface="UD デジタル 教科書体 NP-B" panose="02020700000000000000" pitchFamily="18" charset="-128"/>
                  <a:ea typeface="UD デジタル 教科書体 NP-B" panose="02020700000000000000" pitchFamily="18" charset="-128"/>
                </a:rPr>
                <a:t>作成</a:t>
              </a:r>
              <a:endParaRPr kumimoji="1" lang="en-US" altLang="ja-JP" sz="10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72" name="角丸四角形 71"/>
            <p:cNvSpPr/>
            <p:nvPr/>
          </p:nvSpPr>
          <p:spPr>
            <a:xfrm>
              <a:off x="2687859" y="5357463"/>
              <a:ext cx="1358023" cy="379021"/>
            </a:xfrm>
            <a:prstGeom prst="round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bg1"/>
                  </a:solidFill>
                  <a:latin typeface="UD デジタル 教科書体 NP-B" panose="02020700000000000000" pitchFamily="18" charset="-128"/>
                  <a:ea typeface="UD デジタル 教科書体 NP-B" panose="02020700000000000000" pitchFamily="18" charset="-128"/>
                </a:rPr>
                <a:t>受入</a:t>
              </a:r>
              <a:r>
                <a:rPr kumimoji="1" lang="ja-JP" altLang="en-US" sz="800" dirty="0" smtClean="0">
                  <a:solidFill>
                    <a:schemeClr val="bg1"/>
                  </a:solidFill>
                  <a:latin typeface="UD デジタル 教科書体 NP-B" panose="02020700000000000000" pitchFamily="18" charset="-128"/>
                  <a:ea typeface="UD デジタル 教科書体 NP-B" panose="02020700000000000000" pitchFamily="18" charset="-128"/>
                </a:rPr>
                <a:t>病院リストの作成</a:t>
              </a:r>
              <a:endParaRPr kumimoji="1" lang="en-US" altLang="ja-JP" sz="800"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700" dirty="0" smtClean="0">
                  <a:solidFill>
                    <a:schemeClr val="bg1"/>
                  </a:solidFill>
                  <a:latin typeface="UD デジタル 教科書体 NP-B" panose="02020700000000000000" pitchFamily="18" charset="-128"/>
                  <a:ea typeface="UD デジタル 教科書体 NP-B" panose="02020700000000000000" pitchFamily="18" charset="-128"/>
                </a:rPr>
                <a:t>（アフターコロナ病床）</a:t>
              </a:r>
              <a:endParaRPr kumimoji="1" lang="ja-JP" altLang="en-US" sz="7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grpSp>
        <p:nvGrpSpPr>
          <p:cNvPr id="83" name="グループ化 82"/>
          <p:cNvGrpSpPr/>
          <p:nvPr/>
        </p:nvGrpSpPr>
        <p:grpSpPr>
          <a:xfrm>
            <a:off x="7034137" y="2196325"/>
            <a:ext cx="1435989" cy="477632"/>
            <a:chOff x="53437" y="2851597"/>
            <a:chExt cx="1737547" cy="757156"/>
          </a:xfrm>
        </p:grpSpPr>
        <p:pic>
          <p:nvPicPr>
            <p:cNvPr id="84" name="図 8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3030" y="2858765"/>
              <a:ext cx="538362" cy="749988"/>
            </a:xfrm>
            <a:prstGeom prst="rect">
              <a:avLst/>
            </a:prstGeom>
          </p:spPr>
        </p:pic>
        <p:pic>
          <p:nvPicPr>
            <p:cNvPr id="85" name="図 8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437" y="2851597"/>
              <a:ext cx="538360" cy="749987"/>
            </a:xfrm>
            <a:prstGeom prst="rect">
              <a:avLst/>
            </a:prstGeom>
          </p:spPr>
        </p:pic>
        <p:pic>
          <p:nvPicPr>
            <p:cNvPr id="86" name="図 8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623" y="2857012"/>
              <a:ext cx="538361" cy="749988"/>
            </a:xfrm>
            <a:prstGeom prst="rect">
              <a:avLst/>
            </a:prstGeom>
          </p:spPr>
        </p:pic>
      </p:grpSp>
      <p:sp>
        <p:nvSpPr>
          <p:cNvPr id="88" name="テキスト ボックス 87">
            <a:extLst>
              <a:ext uri="{FF2B5EF4-FFF2-40B4-BE49-F238E27FC236}">
                <a16:creationId xmlns:a16="http://schemas.microsoft.com/office/drawing/2014/main" id="{1CDA0532-FCF3-48F1-804D-D89006267126}"/>
              </a:ext>
            </a:extLst>
          </p:cNvPr>
          <p:cNvSpPr txBox="1"/>
          <p:nvPr/>
        </p:nvSpPr>
        <p:spPr>
          <a:xfrm>
            <a:off x="389344" y="6363572"/>
            <a:ext cx="9412941" cy="523220"/>
          </a:xfrm>
          <a:prstGeom prst="rect">
            <a:avLst/>
          </a:prstGeom>
          <a:noFill/>
        </p:spPr>
        <p:txBody>
          <a:bodyPr wrap="square" rtlCol="0" anchor="ctr" anchorCtr="1">
            <a:spAutoFit/>
          </a:bodyPr>
          <a:lstStyle/>
          <a:p>
            <a:pPr algn="ctr" defTabSz="742950">
              <a:defRPr/>
            </a:pPr>
            <a:r>
              <a:rPr lang="ja-JP" altLang="en-US" sz="2800" dirty="0" smtClean="0">
                <a:latin typeface="UD デジタル 教科書体 NP-B" panose="02020700000000000000" pitchFamily="18" charset="-128"/>
                <a:ea typeface="UD デジタル 教科書体 NP-B" panose="02020700000000000000" pitchFamily="18" charset="-128"/>
              </a:rPr>
              <a:t>➥</a:t>
            </a:r>
            <a:r>
              <a:rPr lang="en-US" altLang="ja-JP" sz="2000" dirty="0" smtClean="0">
                <a:latin typeface="UD デジタル 教科書体 NP-B" panose="02020700000000000000" pitchFamily="18" charset="-128"/>
                <a:ea typeface="UD デジタル 教科書体 NP-B" panose="02020700000000000000" pitchFamily="18" charset="-128"/>
              </a:rPr>
              <a:t>『</a:t>
            </a:r>
            <a:r>
              <a:rPr lang="ja-JP" altLang="en-US" sz="1600" dirty="0" smtClean="0">
                <a:latin typeface="UD デジタル 教科書体 NP-B" panose="02020700000000000000" pitchFamily="18" charset="-128"/>
                <a:ea typeface="UD デジタル 教科書体 NP-B" panose="02020700000000000000" pitchFamily="18" charset="-128"/>
              </a:rPr>
              <a:t>長期入院患者の</a:t>
            </a:r>
            <a:r>
              <a:rPr lang="en-US" altLang="ja-JP" sz="2000" dirty="0" smtClean="0">
                <a:solidFill>
                  <a:srgbClr val="FF0000"/>
                </a:solidFill>
                <a:latin typeface="UD デジタル 教科書体 NP-B" panose="02020700000000000000" pitchFamily="18" charset="-128"/>
                <a:ea typeface="UD デジタル 教科書体 NP-B" panose="02020700000000000000" pitchFamily="18" charset="-128"/>
              </a:rPr>
              <a:t>6</a:t>
            </a:r>
            <a:r>
              <a:rPr lang="ja-JP" altLang="en-US" sz="2000" dirty="0" smtClean="0">
                <a:solidFill>
                  <a:srgbClr val="FF0000"/>
                </a:solidFill>
                <a:latin typeface="UD デジタル 教科書体 NP-B" panose="02020700000000000000" pitchFamily="18" charset="-128"/>
                <a:ea typeface="UD デジタル 教科書体 NP-B" panose="02020700000000000000" pitchFamily="18" charset="-128"/>
              </a:rPr>
              <a:t>割</a:t>
            </a:r>
            <a:r>
              <a:rPr lang="ja-JP" altLang="en-US" sz="1600" dirty="0" smtClean="0">
                <a:latin typeface="UD デジタル 教科書体 NP-B" panose="02020700000000000000" pitchFamily="18" charset="-128"/>
                <a:ea typeface="UD デジタル 教科書体 NP-B" panose="02020700000000000000" pitchFamily="18" charset="-128"/>
              </a:rPr>
              <a:t>が「コロナ感染症の症状</a:t>
            </a:r>
            <a:r>
              <a:rPr lang="ja-JP" altLang="en-US" sz="1600" u="heavy" dirty="0" smtClean="0">
                <a:solidFill>
                  <a:srgbClr val="FF0000"/>
                </a:solidFill>
                <a:latin typeface="UD デジタル 教科書体 NP-B" panose="02020700000000000000" pitchFamily="18" charset="-128"/>
                <a:ea typeface="UD デジタル 教科書体 NP-B" panose="02020700000000000000" pitchFamily="18" charset="-128"/>
              </a:rPr>
              <a:t>以外</a:t>
            </a:r>
            <a:r>
              <a:rPr lang="ja-JP" altLang="en-US" sz="1600" dirty="0" smtClean="0">
                <a:latin typeface="UD デジタル 教科書体 NP-B" panose="02020700000000000000" pitchFamily="18" charset="-128"/>
                <a:ea typeface="UD デジタル 教科書体 NP-B" panose="02020700000000000000" pitchFamily="18" charset="-128"/>
              </a:rPr>
              <a:t>」の理由により入院を継続している</a:t>
            </a:r>
            <a:r>
              <a:rPr lang="en-US" altLang="ja-JP" sz="2000" dirty="0" smtClean="0">
                <a:latin typeface="UD デジタル 教科書体 NP-B" panose="02020700000000000000" pitchFamily="18" charset="-128"/>
                <a:ea typeface="UD デジタル 教科書体 NP-B" panose="02020700000000000000" pitchFamily="18" charset="-128"/>
              </a:rPr>
              <a:t>』</a:t>
            </a:r>
          </a:p>
        </p:txBody>
      </p:sp>
      <p:sp>
        <p:nvSpPr>
          <p:cNvPr id="89" name="フレーム 88"/>
          <p:cNvSpPr/>
          <p:nvPr/>
        </p:nvSpPr>
        <p:spPr>
          <a:xfrm>
            <a:off x="616299" y="5149167"/>
            <a:ext cx="8654593" cy="1376446"/>
          </a:xfrm>
          <a:prstGeom prst="frame">
            <a:avLst>
              <a:gd name="adj1" fmla="val 2392"/>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0" name="テキスト ボックス 89">
            <a:extLst>
              <a:ext uri="{FF2B5EF4-FFF2-40B4-BE49-F238E27FC236}">
                <a16:creationId xmlns:a16="http://schemas.microsoft.com/office/drawing/2014/main" id="{1CDA0532-FCF3-48F1-804D-D89006267126}"/>
              </a:ext>
            </a:extLst>
          </p:cNvPr>
          <p:cNvSpPr txBox="1"/>
          <p:nvPr/>
        </p:nvSpPr>
        <p:spPr>
          <a:xfrm>
            <a:off x="616299" y="4921723"/>
            <a:ext cx="4008777" cy="307777"/>
          </a:xfrm>
          <a:prstGeom prst="rect">
            <a:avLst/>
          </a:prstGeom>
          <a:solidFill>
            <a:schemeClr val="bg1">
              <a:lumMod val="65000"/>
            </a:schemeClr>
          </a:solidFill>
          <a:ln>
            <a:solidFill>
              <a:schemeClr val="tx1"/>
            </a:solidFill>
          </a:ln>
        </p:spPr>
        <p:txBody>
          <a:bodyPr wrap="square" rtlCol="0" anchor="ctr" anchorCtr="0">
            <a:spAutoFit/>
          </a:bodyPr>
          <a:lstStyle/>
          <a:p>
            <a:pPr algn="ctr" defTabSz="742950">
              <a:defRPr/>
            </a:pPr>
            <a:r>
              <a:rPr lang="ja-JP" altLang="en-US" sz="1400" dirty="0" smtClean="0">
                <a:latin typeface="UD デジタル 教科書体 NP-B" panose="02020700000000000000" pitchFamily="18" charset="-128"/>
                <a:ea typeface="UD デジタル 教科書体 NP-B" panose="02020700000000000000" pitchFamily="18" charset="-128"/>
              </a:rPr>
              <a:t>コロナ受入病院へのヒアリングからみえた実態</a:t>
            </a:r>
            <a:endParaRPr lang="en-US" altLang="ja-JP" sz="1400" dirty="0" smtClean="0">
              <a:latin typeface="UD デジタル 教科書体 NP-B" panose="02020700000000000000" pitchFamily="18" charset="-128"/>
              <a:ea typeface="UD デジタル 教科書体 NP-B" panose="02020700000000000000" pitchFamily="18" charset="-128"/>
            </a:endParaRPr>
          </a:p>
        </p:txBody>
      </p:sp>
      <p:sp>
        <p:nvSpPr>
          <p:cNvPr id="91" name="テキスト ボックス 90"/>
          <p:cNvSpPr txBox="1"/>
          <p:nvPr/>
        </p:nvSpPr>
        <p:spPr>
          <a:xfrm>
            <a:off x="4546744" y="5556012"/>
            <a:ext cx="2221028" cy="938719"/>
          </a:xfrm>
          <a:prstGeom prst="rect">
            <a:avLst/>
          </a:prstGeom>
          <a:noFill/>
        </p:spPr>
        <p:txBody>
          <a:bodyPr wrap="square" rtlCol="0">
            <a:spAutoFit/>
          </a:bodyPr>
          <a:lstStyle/>
          <a:p>
            <a:r>
              <a:rPr kumimoji="1" lang="ja-JP" altLang="en-US" sz="1100" dirty="0" smtClean="0">
                <a:latin typeface="UD デジタル 教科書体 NP-R" panose="02020400000000000000" pitchFamily="18" charset="-128"/>
                <a:ea typeface="UD デジタル 教科書体 NP-R" panose="02020400000000000000" pitchFamily="18" charset="-128"/>
              </a:rPr>
              <a:t>・</a:t>
            </a:r>
            <a:r>
              <a:rPr kumimoji="1" lang="ja-JP" altLang="en-US" sz="1100" dirty="0" smtClean="0">
                <a:latin typeface="UD デジタル 教科書体 NP-B" panose="02020700000000000000" pitchFamily="18" charset="-128"/>
                <a:ea typeface="UD デジタル 教科書体 NP-B" panose="02020700000000000000" pitchFamily="18" charset="-128"/>
              </a:rPr>
              <a:t>転院調整中　　　　　　</a:t>
            </a:r>
            <a:r>
              <a:rPr kumimoji="1" lang="en-US" altLang="ja-JP" sz="1100" dirty="0" smtClean="0">
                <a:latin typeface="UD デジタル 教科書体 NP-B" panose="02020700000000000000" pitchFamily="18" charset="-128"/>
                <a:ea typeface="UD デジタル 教科書体 NP-B" panose="02020700000000000000" pitchFamily="18" charset="-128"/>
              </a:rPr>
              <a:t>4</a:t>
            </a:r>
            <a:r>
              <a:rPr kumimoji="1" lang="en-US" altLang="ja-JP" sz="1100" dirty="0">
                <a:latin typeface="UD デジタル 教科書体 NP-B" panose="02020700000000000000" pitchFamily="18" charset="-128"/>
                <a:ea typeface="UD デジタル 教科書体 NP-B" panose="02020700000000000000" pitchFamily="18" charset="-128"/>
              </a:rPr>
              <a:t>2</a:t>
            </a:r>
            <a:r>
              <a:rPr kumimoji="1" lang="ja-JP" altLang="en-US" sz="1100" dirty="0" smtClean="0">
                <a:latin typeface="UD デジタル 教科書体 NP-B" panose="02020700000000000000" pitchFamily="18" charset="-128"/>
                <a:ea typeface="UD デジタル 教科書体 NP-B" panose="02020700000000000000" pitchFamily="18" charset="-128"/>
              </a:rPr>
              <a:t>件</a:t>
            </a:r>
            <a:endParaRPr kumimoji="1" lang="en-US" altLang="ja-JP" sz="1100" dirty="0">
              <a:latin typeface="UD デジタル 教科書体 NP-B" panose="02020700000000000000" pitchFamily="18" charset="-128"/>
              <a:ea typeface="UD デジタル 教科書体 NP-B" panose="02020700000000000000" pitchFamily="18" charset="-128"/>
            </a:endParaRPr>
          </a:p>
          <a:p>
            <a:r>
              <a:rPr kumimoji="1" lang="ja-JP" altLang="en-US" sz="1100" dirty="0" smtClean="0">
                <a:latin typeface="UD デジタル 教科書体 NP-R" panose="02020400000000000000" pitchFamily="18" charset="-128"/>
                <a:ea typeface="UD デジタル 教科書体 NP-R" panose="02020400000000000000" pitchFamily="18" charset="-128"/>
              </a:rPr>
              <a:t>・</a:t>
            </a:r>
            <a:r>
              <a:rPr kumimoji="1" lang="ja-JP" altLang="en-US" sz="1100" dirty="0" smtClean="0">
                <a:latin typeface="UD デジタル 教科書体 NP-B" panose="02020700000000000000" pitchFamily="18" charset="-128"/>
                <a:ea typeface="UD デジタル 教科書体 NP-B" panose="02020700000000000000" pitchFamily="18" charset="-128"/>
              </a:rPr>
              <a:t>受入先なし　　　　　　  </a:t>
            </a:r>
            <a:r>
              <a:rPr kumimoji="1" lang="en-US" altLang="ja-JP" sz="1100" dirty="0" smtClean="0">
                <a:latin typeface="UD デジタル 教科書体 NP-B" panose="02020700000000000000" pitchFamily="18" charset="-128"/>
                <a:ea typeface="UD デジタル 教科書体 NP-B" panose="02020700000000000000" pitchFamily="18" charset="-128"/>
              </a:rPr>
              <a:t>5</a:t>
            </a:r>
            <a:r>
              <a:rPr kumimoji="1" lang="ja-JP" altLang="en-US" sz="1100" dirty="0" smtClean="0">
                <a:latin typeface="UD デジタル 教科書体 NP-B" panose="02020700000000000000" pitchFamily="18" charset="-128"/>
                <a:ea typeface="UD デジタル 教科書体 NP-B" panose="02020700000000000000" pitchFamily="18" charset="-128"/>
              </a:rPr>
              <a:t>件</a:t>
            </a:r>
            <a:endParaRPr kumimoji="1" lang="en-US" altLang="ja-JP" sz="1100" dirty="0" smtClean="0">
              <a:latin typeface="UD デジタル 教科書体 NP-B" panose="02020700000000000000" pitchFamily="18" charset="-128"/>
              <a:ea typeface="UD デジタル 教科書体 NP-B" panose="02020700000000000000" pitchFamily="18" charset="-128"/>
            </a:endParaRPr>
          </a:p>
          <a:p>
            <a:r>
              <a:rPr kumimoji="1" lang="ja-JP" altLang="en-US" sz="1100" dirty="0" smtClean="0">
                <a:latin typeface="UD デジタル 教科書体 NP-R" panose="02020400000000000000" pitchFamily="18" charset="-128"/>
                <a:ea typeface="UD デジタル 教科書体 NP-R" panose="02020400000000000000" pitchFamily="18" charset="-128"/>
              </a:rPr>
              <a:t>・</a:t>
            </a:r>
            <a:r>
              <a:rPr kumimoji="1" lang="ja-JP" altLang="en-US" sz="1100" dirty="0" smtClean="0">
                <a:latin typeface="UD デジタル 教科書体 NP-B" panose="02020700000000000000" pitchFamily="18" charset="-128"/>
                <a:ea typeface="UD デジタル 教科書体 NP-B" panose="02020700000000000000" pitchFamily="18" charset="-128"/>
              </a:rPr>
              <a:t>コロナ以外の疾患　　   </a:t>
            </a:r>
            <a:r>
              <a:rPr kumimoji="1" lang="en-US" altLang="ja-JP" sz="1100" dirty="0" smtClean="0">
                <a:latin typeface="UD デジタル 教科書体 NP-B" panose="02020700000000000000" pitchFamily="18" charset="-128"/>
                <a:ea typeface="UD デジタル 教科書体 NP-B" panose="02020700000000000000" pitchFamily="18" charset="-128"/>
              </a:rPr>
              <a:t>2</a:t>
            </a:r>
            <a:r>
              <a:rPr kumimoji="1" lang="en-US" altLang="ja-JP" sz="1100" dirty="0">
                <a:latin typeface="UD デジタル 教科書体 NP-B" panose="02020700000000000000" pitchFamily="18" charset="-128"/>
                <a:ea typeface="UD デジタル 教科書体 NP-B" panose="02020700000000000000" pitchFamily="18" charset="-128"/>
              </a:rPr>
              <a:t>7</a:t>
            </a:r>
            <a:r>
              <a:rPr kumimoji="1" lang="ja-JP" altLang="en-US" sz="1100" dirty="0" smtClean="0">
                <a:latin typeface="UD デジタル 教科書体 NP-B" panose="02020700000000000000" pitchFamily="18" charset="-128"/>
                <a:ea typeface="UD デジタル 教科書体 NP-B" panose="02020700000000000000" pitchFamily="18" charset="-128"/>
              </a:rPr>
              <a:t>件</a:t>
            </a:r>
            <a:endParaRPr kumimoji="1" lang="en-US" altLang="ja-JP" sz="1100" dirty="0" smtClean="0">
              <a:latin typeface="UD デジタル 教科書体 NP-B" panose="02020700000000000000" pitchFamily="18" charset="-128"/>
              <a:ea typeface="UD デジタル 教科書体 NP-B" panose="02020700000000000000" pitchFamily="18" charset="-128"/>
            </a:endParaRPr>
          </a:p>
          <a:p>
            <a:r>
              <a:rPr kumimoji="1" lang="ja-JP" altLang="en-US" sz="1100" dirty="0" smtClean="0">
                <a:latin typeface="UD デジタル 教科書体 NP-R" panose="02020400000000000000" pitchFamily="18" charset="-128"/>
                <a:ea typeface="UD デジタル 教科書体 NP-R" panose="02020400000000000000" pitchFamily="18" charset="-128"/>
              </a:rPr>
              <a:t>・</a:t>
            </a:r>
            <a:r>
              <a:rPr kumimoji="1" lang="ja-JP" altLang="en-US" sz="1100" dirty="0" smtClean="0">
                <a:latin typeface="UD デジタル 教科書体 NP-B" panose="02020700000000000000" pitchFamily="18" charset="-128"/>
                <a:ea typeface="UD デジタル 教科書体 NP-B" panose="02020700000000000000" pitchFamily="18" charset="-128"/>
              </a:rPr>
              <a:t>その他　　　　　　　　</a:t>
            </a:r>
            <a:r>
              <a:rPr kumimoji="1" lang="en-US" altLang="ja-JP" sz="1100" dirty="0" smtClean="0">
                <a:latin typeface="UD デジタル 教科書体 NP-B" panose="02020700000000000000" pitchFamily="18" charset="-128"/>
                <a:ea typeface="UD デジタル 教科書体 NP-B" panose="02020700000000000000" pitchFamily="18" charset="-128"/>
              </a:rPr>
              <a:t>39</a:t>
            </a:r>
            <a:r>
              <a:rPr kumimoji="1" lang="ja-JP" altLang="en-US" sz="1100" dirty="0" smtClean="0">
                <a:latin typeface="UD デジタル 教科書体 NP-B" panose="02020700000000000000" pitchFamily="18" charset="-128"/>
                <a:ea typeface="UD デジタル 教科書体 NP-B" panose="02020700000000000000" pitchFamily="18" charset="-128"/>
              </a:rPr>
              <a:t>件</a:t>
            </a:r>
            <a:endParaRPr kumimoji="1" lang="en-US" altLang="ja-JP" sz="1100" dirty="0" smtClean="0">
              <a:latin typeface="UD デジタル 教科書体 NP-B" panose="02020700000000000000" pitchFamily="18" charset="-128"/>
              <a:ea typeface="UD デジタル 教科書体 NP-B" panose="02020700000000000000" pitchFamily="18" charset="-128"/>
            </a:endParaRPr>
          </a:p>
          <a:p>
            <a:r>
              <a:rPr kumimoji="1" lang="ja-JP" altLang="en-US" sz="1100" dirty="0" smtClean="0">
                <a:latin typeface="UD デジタル 教科書体 NP-R" panose="02020400000000000000" pitchFamily="18" charset="-128"/>
                <a:ea typeface="UD デジタル 教科書体 NP-R" panose="02020400000000000000" pitchFamily="18" charset="-128"/>
              </a:rPr>
              <a:t>・コロナ症状</a:t>
            </a:r>
            <a:r>
              <a:rPr kumimoji="1" lang="ja-JP" altLang="en-US" sz="1100" dirty="0">
                <a:latin typeface="UD デジタル 教科書体 NP-R" panose="02020400000000000000" pitchFamily="18" charset="-128"/>
                <a:ea typeface="UD デジタル 教科書体 NP-R" panose="02020400000000000000" pitchFamily="18" charset="-128"/>
              </a:rPr>
              <a:t>が</a:t>
            </a:r>
            <a:r>
              <a:rPr kumimoji="1" lang="ja-JP" altLang="en-US" sz="1100" dirty="0" smtClean="0">
                <a:latin typeface="UD デジタル 教科書体 NP-R" panose="02020400000000000000" pitchFamily="18" charset="-128"/>
                <a:ea typeface="UD デジタル 教科書体 NP-R" panose="02020400000000000000" pitchFamily="18" charset="-128"/>
              </a:rPr>
              <a:t>継続　　　</a:t>
            </a:r>
            <a:r>
              <a:rPr kumimoji="1" lang="en-US" altLang="ja-JP" sz="1100" dirty="0" smtClean="0">
                <a:latin typeface="UD デジタル 教科書体 NP-R" panose="02020400000000000000" pitchFamily="18" charset="-128"/>
                <a:ea typeface="UD デジタル 教科書体 NP-R" panose="02020400000000000000" pitchFamily="18" charset="-128"/>
              </a:rPr>
              <a:t>74</a:t>
            </a:r>
            <a:r>
              <a:rPr kumimoji="1" lang="ja-JP" altLang="en-US" sz="1100" dirty="0" smtClean="0">
                <a:latin typeface="UD デジタル 教科書体 NP-R" panose="02020400000000000000" pitchFamily="18" charset="-128"/>
                <a:ea typeface="UD デジタル 教科書体 NP-R" panose="02020400000000000000" pitchFamily="18" charset="-128"/>
              </a:rPr>
              <a:t>件</a:t>
            </a:r>
            <a:endParaRPr kumimoji="1" lang="en-US" altLang="ja-JP" sz="1100" dirty="0" smtClean="0">
              <a:latin typeface="UD デジタル 教科書体 NP-R" panose="02020400000000000000" pitchFamily="18" charset="-128"/>
              <a:ea typeface="UD デジタル 教科書体 NP-R" panose="02020400000000000000" pitchFamily="18" charset="-128"/>
            </a:endParaRPr>
          </a:p>
        </p:txBody>
      </p:sp>
      <p:sp>
        <p:nvSpPr>
          <p:cNvPr id="92" name="テキスト ボックス 91">
            <a:extLst>
              <a:ext uri="{FF2B5EF4-FFF2-40B4-BE49-F238E27FC236}">
                <a16:creationId xmlns:a16="http://schemas.microsoft.com/office/drawing/2014/main" id="{1CDA0532-FCF3-48F1-804D-D89006267126}"/>
              </a:ext>
            </a:extLst>
          </p:cNvPr>
          <p:cNvSpPr txBox="1"/>
          <p:nvPr/>
        </p:nvSpPr>
        <p:spPr>
          <a:xfrm>
            <a:off x="4372612" y="5241955"/>
            <a:ext cx="4216523" cy="276999"/>
          </a:xfrm>
          <a:prstGeom prst="rect">
            <a:avLst/>
          </a:prstGeom>
          <a:noFill/>
        </p:spPr>
        <p:txBody>
          <a:bodyPr wrap="square" rtlCol="0">
            <a:spAutoFit/>
          </a:bodyPr>
          <a:lstStyle/>
          <a:p>
            <a:pPr defTabSz="742950">
              <a:defRPr/>
            </a:pPr>
            <a:r>
              <a:rPr lang="ja-JP" altLang="en-US" sz="1200" dirty="0">
                <a:latin typeface="UD デジタル 教科書体 NP-B" panose="02020700000000000000" pitchFamily="18" charset="-128"/>
                <a:ea typeface="UD デジタル 教科書体 NP-B" panose="02020700000000000000" pitchFamily="18" charset="-128"/>
              </a:rPr>
              <a:t>➤</a:t>
            </a:r>
            <a:r>
              <a:rPr lang="ja-JP" altLang="en-US" sz="1200" u="heavy" dirty="0" smtClean="0">
                <a:latin typeface="UD デジタル 教科書体 NP-B" panose="02020700000000000000" pitchFamily="18" charset="-128"/>
                <a:ea typeface="UD デジタル 教科書体 NP-B" panose="02020700000000000000" pitchFamily="18" charset="-128"/>
              </a:rPr>
              <a:t>長期化理由について</a:t>
            </a:r>
            <a:r>
              <a:rPr lang="ja-JP" altLang="en-US" sz="1200" dirty="0" smtClean="0">
                <a:latin typeface="UD デジタル 教科書体 NP-B" panose="02020700000000000000" pitchFamily="18" charset="-128"/>
                <a:ea typeface="UD デジタル 教科書体 NP-B" panose="02020700000000000000" pitchFamily="18" charset="-128"/>
              </a:rPr>
              <a:t>（入院</a:t>
            </a:r>
            <a:r>
              <a:rPr lang="en-US" altLang="ja-JP" sz="1200" dirty="0" smtClean="0">
                <a:latin typeface="UD デジタル 教科書体 NP-B" panose="02020700000000000000" pitchFamily="18" charset="-128"/>
                <a:ea typeface="UD デジタル 教科書体 NP-B" panose="02020700000000000000" pitchFamily="18" charset="-128"/>
              </a:rPr>
              <a:t>20</a:t>
            </a:r>
            <a:r>
              <a:rPr lang="ja-JP" altLang="en-US" sz="1200" dirty="0" smtClean="0">
                <a:latin typeface="UD デジタル 教科書体 NP-B" panose="02020700000000000000" pitchFamily="18" charset="-128"/>
                <a:ea typeface="UD デジタル 教科書体 NP-B" panose="02020700000000000000" pitchFamily="18" charset="-128"/>
              </a:rPr>
              <a:t>日以上）</a:t>
            </a:r>
            <a:endParaRPr lang="en-US" altLang="ja-JP" sz="1200" dirty="0" smtClean="0">
              <a:latin typeface="UD デジタル 教科書体 NP-B" panose="02020700000000000000" pitchFamily="18" charset="-128"/>
              <a:ea typeface="UD デジタル 教科書体 NP-B" panose="02020700000000000000" pitchFamily="18" charset="-128"/>
            </a:endParaRPr>
          </a:p>
        </p:txBody>
      </p:sp>
      <p:sp>
        <p:nvSpPr>
          <p:cNvPr id="93" name="右中かっこ 92"/>
          <p:cNvSpPr/>
          <p:nvPr/>
        </p:nvSpPr>
        <p:spPr>
          <a:xfrm>
            <a:off x="6719389" y="5502022"/>
            <a:ext cx="166338" cy="650362"/>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a:latin typeface="UD デジタル 教科書体 NP-B" panose="02020700000000000000" pitchFamily="18" charset="-128"/>
              <a:ea typeface="UD デジタル 教科書体 NP-B" panose="02020700000000000000" pitchFamily="18" charset="-128"/>
            </a:endParaRPr>
          </a:p>
        </p:txBody>
      </p:sp>
      <p:sp>
        <p:nvSpPr>
          <p:cNvPr id="94" name="テキスト ボックス 93"/>
          <p:cNvSpPr txBox="1"/>
          <p:nvPr/>
        </p:nvSpPr>
        <p:spPr>
          <a:xfrm>
            <a:off x="6863582" y="5625541"/>
            <a:ext cx="2092581" cy="400110"/>
          </a:xfrm>
          <a:prstGeom prst="rect">
            <a:avLst/>
          </a:prstGeom>
          <a:noFill/>
        </p:spPr>
        <p:txBody>
          <a:bodyPr wrap="square" rtlCol="0" anchor="ctr" anchorCtr="0">
            <a:spAutoFit/>
          </a:bodyPr>
          <a:lstStyle/>
          <a:p>
            <a:r>
              <a:rPr kumimoji="1" lang="en-US" altLang="ja-JP" sz="1400" dirty="0" smtClean="0">
                <a:latin typeface="UD デジタル 教科書体 NP-B" panose="02020700000000000000" pitchFamily="18" charset="-128"/>
                <a:ea typeface="UD デジタル 教科書体 NP-B" panose="02020700000000000000" pitchFamily="18" charset="-128"/>
              </a:rPr>
              <a:t>113</a:t>
            </a:r>
            <a:r>
              <a:rPr kumimoji="1" lang="ja-JP" altLang="en-US" sz="1400" dirty="0" smtClean="0">
                <a:latin typeface="UD デジタル 教科書体 NP-B" panose="02020700000000000000" pitchFamily="18" charset="-128"/>
                <a:ea typeface="UD デジタル 教科書体 NP-B" panose="02020700000000000000" pitchFamily="18" charset="-128"/>
              </a:rPr>
              <a:t>件</a:t>
            </a:r>
            <a:r>
              <a:rPr kumimoji="1" lang="ja-JP" altLang="en-US" dirty="0" smtClean="0">
                <a:latin typeface="UD デジタル 教科書体 NP-B" panose="02020700000000000000" pitchFamily="18" charset="-128"/>
                <a:ea typeface="UD デジタル 教科書体 NP-B" panose="02020700000000000000" pitchFamily="18" charset="-128"/>
              </a:rPr>
              <a:t>（</a:t>
            </a:r>
            <a:r>
              <a:rPr kumimoji="1" lang="en-US" altLang="ja-JP" sz="2000" u="heavy" dirty="0" smtClean="0">
                <a:solidFill>
                  <a:srgbClr val="FF0000"/>
                </a:solidFill>
                <a:uFill>
                  <a:solidFill>
                    <a:srgbClr val="FF0000"/>
                  </a:solidFill>
                </a:uFill>
                <a:latin typeface="UD デジタル 教科書体 NP-B" panose="02020700000000000000" pitchFamily="18" charset="-128"/>
                <a:ea typeface="UD デジタル 教科書体 NP-B" panose="02020700000000000000" pitchFamily="18" charset="-128"/>
              </a:rPr>
              <a:t>60%</a:t>
            </a:r>
            <a:r>
              <a:rPr kumimoji="1" lang="ja-JP" altLang="en-US" dirty="0" smtClean="0">
                <a:latin typeface="UD デジタル 教科書体 NP-B" panose="02020700000000000000" pitchFamily="18" charset="-128"/>
                <a:ea typeface="UD デジタル 教科書体 NP-B" panose="02020700000000000000" pitchFamily="18" charset="-128"/>
              </a:rPr>
              <a:t>）</a:t>
            </a:r>
            <a:endParaRPr kumimoji="1" lang="en-US" altLang="ja-JP" dirty="0" smtClean="0">
              <a:latin typeface="UD デジタル 教科書体 NP-B" panose="02020700000000000000" pitchFamily="18" charset="-128"/>
              <a:ea typeface="UD デジタル 教科書体 NP-B" panose="02020700000000000000" pitchFamily="18" charset="-128"/>
            </a:endParaRPr>
          </a:p>
        </p:txBody>
      </p:sp>
      <p:sp>
        <p:nvSpPr>
          <p:cNvPr id="95" name="テキスト ボックス 94">
            <a:extLst>
              <a:ext uri="{FF2B5EF4-FFF2-40B4-BE49-F238E27FC236}">
                <a16:creationId xmlns:a16="http://schemas.microsoft.com/office/drawing/2014/main" id="{1CDA0532-FCF3-48F1-804D-D89006267126}"/>
              </a:ext>
            </a:extLst>
          </p:cNvPr>
          <p:cNvSpPr txBox="1"/>
          <p:nvPr/>
        </p:nvSpPr>
        <p:spPr>
          <a:xfrm>
            <a:off x="767528" y="5467463"/>
            <a:ext cx="2697242" cy="677108"/>
          </a:xfrm>
          <a:prstGeom prst="rect">
            <a:avLst/>
          </a:prstGeom>
          <a:noFill/>
        </p:spPr>
        <p:txBody>
          <a:bodyPr wrap="square" rtlCol="0">
            <a:spAutoFit/>
          </a:bodyPr>
          <a:lstStyle/>
          <a:p>
            <a:pPr defTabSz="742950">
              <a:defRPr/>
            </a:pPr>
            <a:r>
              <a:rPr lang="ja-JP" altLang="en-US" sz="1200" dirty="0" smtClean="0">
                <a:latin typeface="UD デジタル 教科書体 NP-B" panose="02020700000000000000" pitchFamily="18" charset="-128"/>
                <a:ea typeface="UD デジタル 教科書体 NP-B" panose="02020700000000000000" pitchFamily="18" charset="-128"/>
              </a:rPr>
              <a:t>➤</a:t>
            </a:r>
            <a:r>
              <a:rPr lang="ja-JP" altLang="en-US" sz="1200" u="heavy" dirty="0" smtClean="0">
                <a:latin typeface="UD デジタル 教科書体 NP-B" panose="02020700000000000000" pitchFamily="18" charset="-128"/>
                <a:ea typeface="UD デジタル 教科書体 NP-B" panose="02020700000000000000" pitchFamily="18" charset="-128"/>
              </a:rPr>
              <a:t>入院期間について</a:t>
            </a:r>
            <a:endParaRPr lang="en-US" altLang="ja-JP" sz="1200" u="heavy" dirty="0" smtClean="0">
              <a:latin typeface="UD デジタル 教科書体 NP-B" panose="02020700000000000000" pitchFamily="18" charset="-128"/>
              <a:ea typeface="UD デジタル 教科書体 NP-B" panose="02020700000000000000" pitchFamily="18" charset="-128"/>
            </a:endParaRPr>
          </a:p>
          <a:p>
            <a:pPr defTabSz="742950">
              <a:defRPr/>
            </a:pPr>
            <a:r>
              <a:rPr lang="ja-JP" altLang="en-US" sz="1200" dirty="0">
                <a:latin typeface="UD デジタル 教科書体 NP-B" panose="02020700000000000000" pitchFamily="18" charset="-128"/>
                <a:ea typeface="UD デジタル 教科書体 NP-B" panose="02020700000000000000" pitchFamily="18" charset="-128"/>
              </a:rPr>
              <a:t>　</a:t>
            </a:r>
            <a:r>
              <a:rPr lang="ja-JP" altLang="en-US" sz="1200" dirty="0" smtClean="0">
                <a:latin typeface="UD デジタル 教科書体 NP-R" panose="02020400000000000000" pitchFamily="18" charset="-128"/>
                <a:ea typeface="UD デジタル 教科書体 NP-R" panose="02020400000000000000" pitchFamily="18" charset="-128"/>
              </a:rPr>
              <a:t>中等症・軽症で入院した患者の</a:t>
            </a:r>
            <a:endParaRPr lang="en-US" altLang="ja-JP" sz="1200" dirty="0" smtClean="0">
              <a:latin typeface="UD デジタル 教科書体 NP-R" panose="02020400000000000000" pitchFamily="18" charset="-128"/>
              <a:ea typeface="UD デジタル 教科書体 NP-R" panose="02020400000000000000" pitchFamily="18" charset="-128"/>
            </a:endParaRPr>
          </a:p>
          <a:p>
            <a:pPr defTabSz="742950">
              <a:defRPr/>
            </a:pPr>
            <a:r>
              <a:rPr lang="ja-JP" altLang="en-US" sz="1200" dirty="0">
                <a:latin typeface="UD デジタル 教科書体 NP-R" panose="02020400000000000000" pitchFamily="18" charset="-128"/>
                <a:ea typeface="UD デジタル 教科書体 NP-R" panose="02020400000000000000" pitchFamily="18" charset="-128"/>
              </a:rPr>
              <a:t>　</a:t>
            </a:r>
            <a:r>
              <a:rPr lang="ja-JP" altLang="en-US" sz="1200" dirty="0" smtClean="0">
                <a:latin typeface="UD デジタル 教科書体 NP-R" panose="02020400000000000000" pitchFamily="18" charset="-128"/>
                <a:ea typeface="UD デジタル 教科書体 NP-R" panose="02020400000000000000" pitchFamily="18" charset="-128"/>
              </a:rPr>
              <a:t>およそ</a:t>
            </a:r>
            <a:r>
              <a:rPr lang="ja-JP" altLang="en-US" sz="1400" b="1" dirty="0" smtClean="0">
                <a:latin typeface="UD デジタル 教科書体 NP-B" panose="02020700000000000000" pitchFamily="18" charset="-128"/>
                <a:ea typeface="UD デジタル 教科書体 NP-B" panose="02020700000000000000" pitchFamily="18" charset="-128"/>
              </a:rPr>
              <a:t>３割</a:t>
            </a:r>
            <a:r>
              <a:rPr lang="en-US" altLang="ja-JP" sz="1400" b="1" baseline="30000" dirty="0" smtClean="0">
                <a:latin typeface="UD デジタル 教科書体 NP-B" panose="02020700000000000000" pitchFamily="18" charset="-128"/>
                <a:ea typeface="UD デジタル 教科書体 NP-B" panose="02020700000000000000" pitchFamily="18" charset="-128"/>
              </a:rPr>
              <a:t>※</a:t>
            </a:r>
            <a:r>
              <a:rPr lang="ja-JP" altLang="en-US" sz="1200" dirty="0" smtClean="0">
                <a:latin typeface="UD デジタル 教科書体 NP-R" panose="02020400000000000000" pitchFamily="18" charset="-128"/>
                <a:ea typeface="UD デジタル 教科書体 NP-R" panose="02020400000000000000" pitchFamily="18" charset="-128"/>
              </a:rPr>
              <a:t>が</a:t>
            </a:r>
            <a:r>
              <a:rPr lang="en-US" altLang="ja-JP" sz="1400" b="1" dirty="0" smtClean="0">
                <a:latin typeface="UD デジタル 教科書体 NP-B" panose="02020700000000000000" pitchFamily="18" charset="-128"/>
                <a:ea typeface="UD デジタル 教科書体 NP-B" panose="02020700000000000000" pitchFamily="18" charset="-128"/>
              </a:rPr>
              <a:t>15</a:t>
            </a:r>
            <a:r>
              <a:rPr lang="ja-JP" altLang="en-US" sz="1400" b="1" dirty="0" smtClean="0">
                <a:latin typeface="UD デジタル 教科書体 NP-B" panose="02020700000000000000" pitchFamily="18" charset="-128"/>
                <a:ea typeface="UD デジタル 教科書体 NP-B" panose="02020700000000000000" pitchFamily="18" charset="-128"/>
              </a:rPr>
              <a:t>日以上入院</a:t>
            </a:r>
            <a:endParaRPr lang="en-US" altLang="ja-JP" sz="1400" dirty="0" smtClean="0">
              <a:latin typeface="UD デジタル 教科書体 NP-B" panose="02020700000000000000" pitchFamily="18" charset="-128"/>
              <a:ea typeface="UD デジタル 教科書体 NP-B" panose="02020700000000000000" pitchFamily="18" charset="-128"/>
            </a:endParaRPr>
          </a:p>
        </p:txBody>
      </p:sp>
      <p:sp>
        <p:nvSpPr>
          <p:cNvPr id="96" name="テキスト ボックス 95"/>
          <p:cNvSpPr txBox="1"/>
          <p:nvPr/>
        </p:nvSpPr>
        <p:spPr>
          <a:xfrm>
            <a:off x="6724249" y="6106261"/>
            <a:ext cx="2640352" cy="215444"/>
          </a:xfrm>
          <a:prstGeom prst="rect">
            <a:avLst/>
          </a:prstGeom>
          <a:noFill/>
        </p:spPr>
        <p:txBody>
          <a:bodyPr wrap="square" rtlCol="0">
            <a:spAutoFit/>
          </a:bodyPr>
          <a:lstStyle/>
          <a:p>
            <a:r>
              <a:rPr kumimoji="1" lang="ja-JP" altLang="en-US" sz="800" dirty="0" smtClean="0">
                <a:latin typeface="UD デジタル 教科書体 NP-R" panose="02020400000000000000" pitchFamily="18" charset="-128"/>
                <a:ea typeface="UD デジタル 教科書体 NP-R" panose="02020400000000000000" pitchFamily="18" charset="-128"/>
              </a:rPr>
              <a:t>（</a:t>
            </a:r>
            <a:r>
              <a:rPr kumimoji="1" lang="en-US" altLang="ja-JP" sz="800" dirty="0" smtClean="0">
                <a:latin typeface="UD デジタル 教科書体 NP-R" panose="02020400000000000000" pitchFamily="18" charset="-128"/>
                <a:ea typeface="UD デジタル 教科書体 NP-R" panose="02020400000000000000" pitchFamily="18" charset="-128"/>
              </a:rPr>
              <a:t>2/5</a:t>
            </a:r>
            <a:r>
              <a:rPr kumimoji="1" lang="ja-JP" altLang="en-US" sz="800" dirty="0" smtClean="0">
                <a:latin typeface="UD デジタル 教科書体 NP-R" panose="02020400000000000000" pitchFamily="18" charset="-128"/>
                <a:ea typeface="UD デジタル 教科書体 NP-R" panose="02020400000000000000" pitchFamily="18" charset="-128"/>
              </a:rPr>
              <a:t>時点入院中及び退院済み患者、回答全</a:t>
            </a:r>
            <a:r>
              <a:rPr kumimoji="1" lang="en-US" altLang="ja-JP" sz="800" dirty="0" smtClean="0">
                <a:latin typeface="UD デジタル 教科書体 NP-R" panose="02020400000000000000" pitchFamily="18" charset="-128"/>
                <a:ea typeface="UD デジタル 教科書体 NP-R" panose="02020400000000000000" pitchFamily="18" charset="-128"/>
              </a:rPr>
              <a:t>187</a:t>
            </a:r>
            <a:r>
              <a:rPr kumimoji="1" lang="ja-JP" altLang="en-US" sz="800" dirty="0" smtClean="0">
                <a:latin typeface="UD デジタル 教科書体 NP-R" panose="02020400000000000000" pitchFamily="18" charset="-128"/>
                <a:ea typeface="UD デジタル 教科書体 NP-R" panose="02020400000000000000" pitchFamily="18" charset="-128"/>
              </a:rPr>
              <a:t>件）</a:t>
            </a:r>
            <a:endParaRPr kumimoji="1" lang="en-US" altLang="ja-JP" sz="800" dirty="0" smtClean="0">
              <a:latin typeface="UD デジタル 教科書体 NP-R" panose="02020400000000000000" pitchFamily="18" charset="-128"/>
              <a:ea typeface="UD デジタル 教科書体 NP-R" panose="02020400000000000000" pitchFamily="18" charset="-128"/>
            </a:endParaRPr>
          </a:p>
        </p:txBody>
      </p:sp>
      <p:sp>
        <p:nvSpPr>
          <p:cNvPr id="97" name="テキスト ボックス 96"/>
          <p:cNvSpPr txBox="1"/>
          <p:nvPr/>
        </p:nvSpPr>
        <p:spPr>
          <a:xfrm>
            <a:off x="1298479" y="6093080"/>
            <a:ext cx="3146043" cy="230832"/>
          </a:xfrm>
          <a:prstGeom prst="rect">
            <a:avLst/>
          </a:prstGeom>
          <a:noFill/>
        </p:spPr>
        <p:txBody>
          <a:bodyPr wrap="square" rtlCol="0">
            <a:spAutoFit/>
          </a:bodyPr>
          <a:lstStyle/>
          <a:p>
            <a:r>
              <a:rPr kumimoji="1" lang="en-US" altLang="ja-JP" sz="900" dirty="0" smtClean="0">
                <a:latin typeface="UD デジタル 教科書体 NP-R" panose="02020400000000000000" pitchFamily="18" charset="-128"/>
                <a:ea typeface="UD デジタル 教科書体 NP-R" panose="02020400000000000000" pitchFamily="18" charset="-128"/>
              </a:rPr>
              <a:t>※</a:t>
            </a:r>
            <a:r>
              <a:rPr kumimoji="1" lang="ja-JP" altLang="en-US" sz="900" dirty="0" smtClean="0">
                <a:latin typeface="UD デジタル 教科書体 NP-R" panose="02020400000000000000" pitchFamily="18" charset="-128"/>
                <a:ea typeface="UD デジタル 教科書体 NP-R" panose="02020400000000000000" pitchFamily="18" charset="-128"/>
              </a:rPr>
              <a:t> </a:t>
            </a:r>
            <a:r>
              <a:rPr kumimoji="1" lang="en-US" altLang="ja-JP" sz="900" dirty="0" smtClean="0">
                <a:latin typeface="UD デジタル 教科書体 NP-R" panose="02020400000000000000" pitchFamily="18" charset="-128"/>
                <a:ea typeface="UD デジタル 教科書体 NP-R" panose="02020400000000000000" pitchFamily="18" charset="-128"/>
              </a:rPr>
              <a:t>2/5</a:t>
            </a:r>
            <a:r>
              <a:rPr kumimoji="1" lang="ja-JP" altLang="en-US" sz="900" dirty="0" smtClean="0">
                <a:latin typeface="UD デジタル 教科書体 NP-R" panose="02020400000000000000" pitchFamily="18" charset="-128"/>
                <a:ea typeface="UD デジタル 教科書体 NP-R" panose="02020400000000000000" pitchFamily="18" charset="-128"/>
              </a:rPr>
              <a:t>時点退院済み患者</a:t>
            </a:r>
            <a:r>
              <a:rPr kumimoji="1" lang="en-US" altLang="ja-JP" sz="900" dirty="0" smtClean="0">
                <a:latin typeface="UD デジタル 教科書体 NP-R" panose="02020400000000000000" pitchFamily="18" charset="-128"/>
                <a:ea typeface="UD デジタル 教科書体 NP-R" panose="02020400000000000000" pitchFamily="18" charset="-128"/>
              </a:rPr>
              <a:t>1,054</a:t>
            </a:r>
            <a:r>
              <a:rPr kumimoji="1" lang="ja-JP" altLang="en-US" sz="900" dirty="0" smtClean="0">
                <a:latin typeface="UD デジタル 教科書体 NP-R" panose="02020400000000000000" pitchFamily="18" charset="-128"/>
                <a:ea typeface="UD デジタル 教科書体 NP-R" panose="02020400000000000000" pitchFamily="18" charset="-128"/>
              </a:rPr>
              <a:t>例中</a:t>
            </a:r>
            <a:r>
              <a:rPr kumimoji="1" lang="en-US" altLang="ja-JP" sz="900" dirty="0" smtClean="0">
                <a:latin typeface="UD デジタル 教科書体 NP-R" panose="02020400000000000000" pitchFamily="18" charset="-128"/>
                <a:ea typeface="UD デジタル 教科書体 NP-R" panose="02020400000000000000" pitchFamily="18" charset="-128"/>
              </a:rPr>
              <a:t>292</a:t>
            </a:r>
            <a:r>
              <a:rPr kumimoji="1" lang="ja-JP" altLang="en-US" sz="900" dirty="0" smtClean="0">
                <a:latin typeface="UD デジタル 教科書体 NP-R" panose="02020400000000000000" pitchFamily="18" charset="-128"/>
                <a:ea typeface="UD デジタル 教科書体 NP-R" panose="02020400000000000000" pitchFamily="18" charset="-128"/>
              </a:rPr>
              <a:t>例（</a:t>
            </a:r>
            <a:r>
              <a:rPr kumimoji="1" lang="en-US" altLang="ja-JP" sz="900" dirty="0" smtClean="0">
                <a:latin typeface="UD デジタル 教科書体 NP-R" panose="02020400000000000000" pitchFamily="18" charset="-128"/>
                <a:ea typeface="UD デジタル 教科書体 NP-R" panose="02020400000000000000" pitchFamily="18" charset="-128"/>
              </a:rPr>
              <a:t>27.7%</a:t>
            </a:r>
            <a:r>
              <a:rPr kumimoji="1" lang="ja-JP" altLang="en-US" sz="900" dirty="0" smtClean="0">
                <a:latin typeface="UD デジタル 教科書体 NP-R" panose="02020400000000000000" pitchFamily="18" charset="-128"/>
                <a:ea typeface="UD デジタル 教科書体 NP-R" panose="02020400000000000000" pitchFamily="18" charset="-128"/>
              </a:rPr>
              <a:t>）</a:t>
            </a:r>
            <a:endParaRPr kumimoji="1" lang="en-US" altLang="ja-JP" sz="900" dirty="0" smtClean="0">
              <a:latin typeface="UD デジタル 教科書体 NP-R" panose="02020400000000000000" pitchFamily="18" charset="-128"/>
              <a:ea typeface="UD デジタル 教科書体 NP-R" panose="02020400000000000000" pitchFamily="18" charset="-128"/>
            </a:endParaRPr>
          </a:p>
        </p:txBody>
      </p:sp>
      <p:sp>
        <p:nvSpPr>
          <p:cNvPr id="68" name="テキスト ボックス 22"/>
          <p:cNvSpPr txBox="1"/>
          <p:nvPr/>
        </p:nvSpPr>
        <p:spPr>
          <a:xfrm>
            <a:off x="8943643" y="31088"/>
            <a:ext cx="917779" cy="257401"/>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050" dirty="0" smtClean="0"/>
              <a:t>資料</a:t>
            </a:r>
            <a:r>
              <a:rPr lang="ja-JP" altLang="en-US" sz="1050" dirty="0" smtClean="0"/>
              <a:t>３－２</a:t>
            </a:r>
            <a:endParaRPr kumimoji="1" lang="ja-JP" altLang="en-US" sz="1050" dirty="0"/>
          </a:p>
        </p:txBody>
      </p:sp>
    </p:spTree>
    <p:extLst>
      <p:ext uri="{BB962C8B-B14F-4D97-AF65-F5344CB8AC3E}">
        <p14:creationId xmlns:p14="http://schemas.microsoft.com/office/powerpoint/2010/main" val="2608255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00260329"/>
              </p:ext>
            </p:extLst>
          </p:nvPr>
        </p:nvGraphicFramePr>
        <p:xfrm>
          <a:off x="6026085" y="3397974"/>
          <a:ext cx="3611519" cy="1626330"/>
        </p:xfrm>
        <a:graphic>
          <a:graphicData uri="http://schemas.openxmlformats.org/drawingml/2006/table">
            <a:tbl>
              <a:tblPr/>
              <a:tblGrid>
                <a:gridCol w="577843">
                  <a:extLst>
                    <a:ext uri="{9D8B030D-6E8A-4147-A177-3AD203B41FA5}">
                      <a16:colId xmlns:a16="http://schemas.microsoft.com/office/drawing/2014/main" val="4159971063"/>
                    </a:ext>
                  </a:extLst>
                </a:gridCol>
                <a:gridCol w="722304">
                  <a:extLst>
                    <a:ext uri="{9D8B030D-6E8A-4147-A177-3AD203B41FA5}">
                      <a16:colId xmlns:a16="http://schemas.microsoft.com/office/drawing/2014/main" val="3788957410"/>
                    </a:ext>
                  </a:extLst>
                </a:gridCol>
                <a:gridCol w="577843">
                  <a:extLst>
                    <a:ext uri="{9D8B030D-6E8A-4147-A177-3AD203B41FA5}">
                      <a16:colId xmlns:a16="http://schemas.microsoft.com/office/drawing/2014/main" val="3120702667"/>
                    </a:ext>
                  </a:extLst>
                </a:gridCol>
                <a:gridCol w="577843">
                  <a:extLst>
                    <a:ext uri="{9D8B030D-6E8A-4147-A177-3AD203B41FA5}">
                      <a16:colId xmlns:a16="http://schemas.microsoft.com/office/drawing/2014/main" val="3869010872"/>
                    </a:ext>
                  </a:extLst>
                </a:gridCol>
                <a:gridCol w="577843">
                  <a:extLst>
                    <a:ext uri="{9D8B030D-6E8A-4147-A177-3AD203B41FA5}">
                      <a16:colId xmlns:a16="http://schemas.microsoft.com/office/drawing/2014/main" val="3109587434"/>
                    </a:ext>
                  </a:extLst>
                </a:gridCol>
                <a:gridCol w="577843">
                  <a:extLst>
                    <a:ext uri="{9D8B030D-6E8A-4147-A177-3AD203B41FA5}">
                      <a16:colId xmlns:a16="http://schemas.microsoft.com/office/drawing/2014/main" val="3857041001"/>
                    </a:ext>
                  </a:extLst>
                </a:gridCol>
              </a:tblGrid>
              <a:tr h="134715">
                <a:tc>
                  <a:txBody>
                    <a:bodyPr/>
                    <a:lstStyle/>
                    <a:p>
                      <a:pPr algn="l" fontAlgn="ctr"/>
                      <a:endParaRPr lang="ja-JP" altLang="en-US" sz="11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r" fontAlgn="b"/>
                      <a:r>
                        <a:rPr 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Ｒ3.2.12</a:t>
                      </a:r>
                      <a:r>
                        <a:rPr lang="ja-JP" alt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時点</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57098175"/>
                  </a:ext>
                </a:extLst>
              </a:tr>
              <a:tr h="107772">
                <a:tc rowSpan="2">
                  <a:txBody>
                    <a:bodyPr/>
                    <a:lstStyle/>
                    <a:p>
                      <a:pPr algn="ctr" fontAlgn="ctr"/>
                      <a:r>
                        <a:rPr lang="ja-JP" alt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医療圏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受入可能</a:t>
                      </a:r>
                      <a:br>
                        <a:rPr lang="ja-JP" alt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br>
                      <a:r>
                        <a:rPr lang="ja-JP" alt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医療機関数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CN"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受入可能人数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62283682"/>
                  </a:ext>
                </a:extLst>
              </a:tr>
              <a:tr h="10777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療養病床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包括ケア</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回復リハ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0221575"/>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１豊能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6851084"/>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２三島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214167"/>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３北河内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7089085"/>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４中河内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4228337"/>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５南河内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8700342"/>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６堺市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49715"/>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７泉州</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041758"/>
                  </a:ext>
                </a:extLst>
              </a:tr>
              <a:tr h="107772">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８大阪市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210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400865"/>
                  </a:ext>
                </a:extLst>
              </a:tr>
              <a:tr h="134715">
                <a:tc>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3704322"/>
                  </a:ext>
                </a:extLst>
              </a:tr>
            </a:tbl>
          </a:graphicData>
        </a:graphic>
      </p:graphicFrame>
      <p:sp>
        <p:nvSpPr>
          <p:cNvPr id="8" name="角丸四角形 6">
            <a:extLst>
              <a:ext uri="{FF2B5EF4-FFF2-40B4-BE49-F238E27FC236}">
                <a16:creationId xmlns:a16="http://schemas.microsoft.com/office/drawing/2014/main" id="{E67696F1-BF62-4FD9-A69C-6835D4280869}"/>
              </a:ext>
            </a:extLst>
          </p:cNvPr>
          <p:cNvSpPr/>
          <p:nvPr/>
        </p:nvSpPr>
        <p:spPr>
          <a:xfrm>
            <a:off x="69159" y="0"/>
            <a:ext cx="9760642" cy="508092"/>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000" kern="100" dirty="0">
                <a:solidFill>
                  <a:schemeClr val="tx1"/>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退院基準を満たした患者の円滑な転院支援による病床確保につい</a:t>
            </a:r>
            <a:r>
              <a:rPr lang="ja-JP" altLang="en-US" sz="2000" b="1" kern="100" dirty="0" smtClean="0">
                <a:solidFill>
                  <a:sysClr val="windowText" lastClr="000000"/>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て</a:t>
            </a:r>
            <a:endParaRPr lang="ja-JP" altLang="ja-JP" sz="2000" kern="100" dirty="0">
              <a:solidFill>
                <a:schemeClr val="tx1"/>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1CDA0532-FCF3-48F1-804D-D89006267126}"/>
              </a:ext>
            </a:extLst>
          </p:cNvPr>
          <p:cNvSpPr txBox="1"/>
          <p:nvPr/>
        </p:nvSpPr>
        <p:spPr>
          <a:xfrm>
            <a:off x="275354" y="4737328"/>
            <a:ext cx="9335615" cy="1015663"/>
          </a:xfrm>
          <a:prstGeom prst="rect">
            <a:avLst/>
          </a:prstGeom>
          <a:noFill/>
        </p:spPr>
        <p:txBody>
          <a:bodyPr wrap="square" rtlCol="0">
            <a:spAutoFit/>
          </a:bodyPr>
          <a:lstStyle/>
          <a:p>
            <a:pPr defTabSz="742950">
              <a:defRPr/>
            </a:pPr>
            <a:r>
              <a:rPr lang="ja-JP" altLang="en-US" sz="1600" dirty="0" smtClean="0">
                <a:latin typeface="UD デジタル 教科書体 NP-B" panose="02020700000000000000" pitchFamily="18" charset="-128"/>
                <a:ea typeface="UD デジタル 教科書体 NP-B" panose="02020700000000000000" pitchFamily="18" charset="-128"/>
              </a:rPr>
              <a:t>➤</a:t>
            </a:r>
            <a:r>
              <a:rPr lang="ja-JP" altLang="en-US" sz="1600" u="heavy" dirty="0" smtClean="0">
                <a:latin typeface="UD デジタル 教科書体 NP-B" panose="02020700000000000000" pitchFamily="18" charset="-128"/>
                <a:ea typeface="UD デジタル 教科書体 NP-B" panose="02020700000000000000" pitchFamily="18" charset="-128"/>
              </a:rPr>
              <a:t>補助金制度の創設</a:t>
            </a:r>
            <a:r>
              <a:rPr lang="ja-JP" altLang="en-US" sz="1600" dirty="0" smtClean="0">
                <a:latin typeface="UD デジタル 教科書体 NP-B" panose="02020700000000000000" pitchFamily="18" charset="-128"/>
                <a:ea typeface="UD デジタル 教科書体 NP-B" panose="02020700000000000000" pitchFamily="18" charset="-128"/>
              </a:rPr>
              <a:t>（令和３年１月から）</a:t>
            </a:r>
            <a:endParaRPr lang="en-US" altLang="ja-JP" sz="1600" dirty="0" smtClean="0">
              <a:latin typeface="UD デジタル 教科書体 NP-B" panose="02020700000000000000" pitchFamily="18" charset="-128"/>
              <a:ea typeface="UD デジタル 教科書体 NP-B" panose="02020700000000000000" pitchFamily="18" charset="-128"/>
            </a:endParaRPr>
          </a:p>
          <a:p>
            <a:pPr defTabSz="742950">
              <a:defRPr/>
            </a:pPr>
            <a:r>
              <a:rPr lang="ja-JP" altLang="en-US" sz="1600" dirty="0" smtClean="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国の診療報酬上の加算措置に加え、大阪府独自の補助金制度を創設し、</a:t>
            </a:r>
            <a:r>
              <a:rPr lang="ja-JP" altLang="en-US" sz="1400" dirty="0" smtClean="0">
                <a:latin typeface="UD デジタル 教科書体 NP-B" panose="02020700000000000000" pitchFamily="18" charset="-128"/>
                <a:ea typeface="UD デジタル 教科書体 NP-B" panose="02020700000000000000" pitchFamily="18" charset="-128"/>
              </a:rPr>
              <a:t>療養病棟入院基本料等の届出を行っている</a:t>
            </a:r>
            <a:r>
              <a:rPr lang="ja-JP" altLang="en-US" sz="1400" b="1" dirty="0" smtClean="0">
                <a:latin typeface="UD デジタル 教科書体 NP-B" panose="02020700000000000000" pitchFamily="18" charset="-128"/>
                <a:ea typeface="UD デジタル 教科書体 NP-B" panose="02020700000000000000" pitchFamily="18" charset="-128"/>
              </a:rPr>
              <a:t>医療機関に対して</a:t>
            </a:r>
            <a:r>
              <a:rPr lang="ja-JP" altLang="en-US" sz="1400" dirty="0" smtClean="0">
                <a:latin typeface="UD デジタル 教科書体 NP-R" panose="02020400000000000000" pitchFamily="18" charset="-128"/>
                <a:ea typeface="UD デジタル 教科書体 NP-R" panose="02020400000000000000" pitchFamily="18" charset="-128"/>
              </a:rPr>
              <a:t>、退院基準到達患者１名受入にあたり</a:t>
            </a:r>
            <a:r>
              <a:rPr lang="en-US" altLang="ja-JP" sz="1400" dirty="0" smtClean="0">
                <a:latin typeface="UD デジタル 教科書体 NP-R" panose="02020400000000000000" pitchFamily="18" charset="-128"/>
                <a:ea typeface="UD デジタル 教科書体 NP-R" panose="02020400000000000000" pitchFamily="18" charset="-128"/>
              </a:rPr>
              <a:t>20</a:t>
            </a:r>
            <a:r>
              <a:rPr lang="ja-JP" altLang="en-US" sz="1400" dirty="0" smtClean="0">
                <a:latin typeface="UD デジタル 教科書体 NP-R" panose="02020400000000000000" pitchFamily="18" charset="-128"/>
                <a:ea typeface="UD デジタル 教科書体 NP-R" panose="02020400000000000000" pitchFamily="18" charset="-128"/>
              </a:rPr>
              <a:t>万円の</a:t>
            </a:r>
            <a:r>
              <a:rPr lang="ja-JP" altLang="en-US" sz="1400" b="1" dirty="0" smtClean="0">
                <a:latin typeface="UD デジタル 教科書体 NP-B" panose="02020700000000000000" pitchFamily="18" charset="-128"/>
                <a:ea typeface="UD デジタル 教科書体 NP-B" panose="02020700000000000000" pitchFamily="18" charset="-128"/>
              </a:rPr>
              <a:t>補助を実施</a:t>
            </a:r>
            <a:r>
              <a:rPr lang="ja-JP" altLang="en-US" sz="1400" dirty="0" smtClean="0">
                <a:latin typeface="UD デジタル 教科書体 NP-R" panose="02020400000000000000" pitchFamily="18" charset="-128"/>
                <a:ea typeface="UD デジタル 教科書体 NP-R" panose="02020400000000000000" pitchFamily="18" charset="-128"/>
              </a:rPr>
              <a:t>し、後方支援病院を確保することで転院を支援</a:t>
            </a:r>
            <a:endParaRPr lang="en-US" altLang="ja-JP" sz="1400" dirty="0" smtClean="0">
              <a:latin typeface="UD デジタル 教科書体 NP-R" panose="02020400000000000000" pitchFamily="18" charset="-128"/>
              <a:ea typeface="UD デジタル 教科書体 NP-R" panose="02020400000000000000" pitchFamily="18" charset="-128"/>
            </a:endParaRPr>
          </a:p>
        </p:txBody>
      </p:sp>
      <p:sp>
        <p:nvSpPr>
          <p:cNvPr id="13" name="テキスト ボックス 12">
            <a:extLst>
              <a:ext uri="{FF2B5EF4-FFF2-40B4-BE49-F238E27FC236}">
                <a16:creationId xmlns:a16="http://schemas.microsoft.com/office/drawing/2014/main" id="{1CDA0532-FCF3-48F1-804D-D89006267126}"/>
              </a:ext>
            </a:extLst>
          </p:cNvPr>
          <p:cNvSpPr txBox="1"/>
          <p:nvPr/>
        </p:nvSpPr>
        <p:spPr>
          <a:xfrm>
            <a:off x="215555" y="3576104"/>
            <a:ext cx="5843694" cy="1015663"/>
          </a:xfrm>
          <a:prstGeom prst="rect">
            <a:avLst/>
          </a:prstGeom>
          <a:noFill/>
        </p:spPr>
        <p:txBody>
          <a:bodyPr wrap="square" rtlCol="0">
            <a:spAutoFit/>
          </a:bodyPr>
          <a:lstStyle/>
          <a:p>
            <a:pPr defTabSz="742950">
              <a:defRPr/>
            </a:pPr>
            <a:r>
              <a:rPr lang="ja-JP" altLang="en-US" sz="1600" dirty="0" smtClean="0">
                <a:latin typeface="UD デジタル 教科書体 NP-B" panose="02020700000000000000" pitchFamily="18" charset="-128"/>
                <a:ea typeface="UD デジタル 教科書体 NP-B" panose="02020700000000000000" pitchFamily="18" charset="-128"/>
              </a:rPr>
              <a:t>➤</a:t>
            </a:r>
            <a:r>
              <a:rPr lang="ja-JP" altLang="en-US" sz="1600" u="heavy" dirty="0" smtClean="0">
                <a:latin typeface="UD デジタル 教科書体 NP-B" panose="02020700000000000000" pitchFamily="18" charset="-128"/>
                <a:ea typeface="UD デジタル 教科書体 NP-B" panose="02020700000000000000" pitchFamily="18" charset="-128"/>
              </a:rPr>
              <a:t>受入可能病院リストの作成（アフターコロナ病床）</a:t>
            </a:r>
            <a:endParaRPr lang="en-US" altLang="ja-JP" sz="1600" u="heavy" dirty="0" smtClean="0">
              <a:latin typeface="UD デジタル 教科書体 NP-B" panose="02020700000000000000" pitchFamily="18" charset="-128"/>
              <a:ea typeface="UD デジタル 教科書体 NP-B" panose="02020700000000000000" pitchFamily="18" charset="-128"/>
            </a:endParaRPr>
          </a:p>
          <a:p>
            <a:pPr defTabSz="742950">
              <a:defRPr/>
            </a:pP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退院基準到達患者の</a:t>
            </a:r>
            <a:r>
              <a:rPr lang="ja-JP" altLang="en-US" sz="1400" dirty="0" smtClean="0">
                <a:latin typeface="UD デジタル 教科書体 NP-B" panose="02020700000000000000" pitchFamily="18" charset="-128"/>
                <a:ea typeface="UD デジタル 教科書体 NP-B" panose="02020700000000000000" pitchFamily="18" charset="-128"/>
              </a:rPr>
              <a:t>受入可能病院リスト（療養病床等）を作成</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defTabSz="742950">
              <a:defRPr/>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コロナ受入病院に対して情報提供し、</a:t>
            </a:r>
            <a:r>
              <a:rPr lang="ja-JP" altLang="en-US" sz="1400" dirty="0" err="1" smtClean="0">
                <a:latin typeface="UD デジタル 教科書体 NP-R" panose="02020400000000000000" pitchFamily="18" charset="-128"/>
                <a:ea typeface="UD デジタル 教科書体 NP-R" panose="02020400000000000000" pitchFamily="18" charset="-128"/>
              </a:rPr>
              <a:t>病病</a:t>
            </a:r>
            <a:r>
              <a:rPr lang="ja-JP" altLang="en-US" sz="1400" dirty="0" smtClean="0">
                <a:latin typeface="UD デジタル 教科書体 NP-R" panose="02020400000000000000" pitchFamily="18" charset="-128"/>
                <a:ea typeface="UD デジタル 教科書体 NP-R" panose="02020400000000000000" pitchFamily="18" charset="-128"/>
              </a:rPr>
              <a:t>連携による転院を支援</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defTabSz="742950">
              <a:defRPr/>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en-US" altLang="ja-JP" sz="1400" dirty="0" smtClean="0">
                <a:latin typeface="UD デジタル 教科書体 NP-R" panose="02020400000000000000" pitchFamily="18" charset="-128"/>
                <a:ea typeface="UD デジタル 教科書体 NP-R" panose="02020400000000000000" pitchFamily="18" charset="-128"/>
              </a:rPr>
              <a:t>2/12</a:t>
            </a:r>
            <a:r>
              <a:rPr lang="ja-JP" altLang="en-US" sz="1400" dirty="0" smtClean="0">
                <a:latin typeface="UD デジタル 教科書体 NP-R" panose="02020400000000000000" pitchFamily="18" charset="-128"/>
                <a:ea typeface="UD デジタル 教科書体 NP-R" panose="02020400000000000000" pitchFamily="18" charset="-128"/>
              </a:rPr>
              <a:t>時点で</a:t>
            </a:r>
            <a:r>
              <a:rPr lang="en-US" altLang="ja-JP" sz="1400" dirty="0" smtClean="0">
                <a:latin typeface="UD デジタル 教科書体 NP-R" panose="02020400000000000000" pitchFamily="18" charset="-128"/>
                <a:ea typeface="UD デジタル 教科書体 NP-R" panose="02020400000000000000" pitchFamily="18" charset="-128"/>
              </a:rPr>
              <a:t>120</a:t>
            </a:r>
            <a:r>
              <a:rPr lang="ja-JP" altLang="en-US" sz="1400" dirty="0" smtClean="0">
                <a:latin typeface="UD デジタル 教科書体 NP-R" panose="02020400000000000000" pitchFamily="18" charset="-128"/>
                <a:ea typeface="UD デジタル 教科書体 NP-R" panose="02020400000000000000" pitchFamily="18" charset="-128"/>
              </a:rPr>
              <a:t>病院から協力をいただき、最大</a:t>
            </a:r>
            <a:r>
              <a:rPr lang="en-US" altLang="ja-JP" sz="1400" dirty="0" smtClean="0">
                <a:latin typeface="UD デジタル 教科書体 NP-R" panose="02020400000000000000" pitchFamily="18" charset="-128"/>
                <a:ea typeface="UD デジタル 教科書体 NP-R" panose="02020400000000000000" pitchFamily="18" charset="-128"/>
              </a:rPr>
              <a:t>784</a:t>
            </a:r>
            <a:r>
              <a:rPr lang="ja-JP" altLang="en-US" sz="1400" dirty="0" smtClean="0">
                <a:latin typeface="UD デジタル 教科書体 NP-R" panose="02020400000000000000" pitchFamily="18" charset="-128"/>
                <a:ea typeface="UD デジタル 教科書体 NP-R" panose="02020400000000000000" pitchFamily="18" charset="-128"/>
              </a:rPr>
              <a:t>床を確保）</a:t>
            </a:r>
            <a:endParaRPr lang="en-US" altLang="ja-JP" sz="1400" dirty="0" smtClean="0">
              <a:latin typeface="UD デジタル 教科書体 NP-R" panose="02020400000000000000" pitchFamily="18" charset="-128"/>
              <a:ea typeface="UD デジタル 教科書体 NP-R" panose="02020400000000000000" pitchFamily="18" charset="-128"/>
            </a:endParaRPr>
          </a:p>
        </p:txBody>
      </p:sp>
      <p:sp>
        <p:nvSpPr>
          <p:cNvPr id="14" name="テキスト ボックス 13">
            <a:extLst>
              <a:ext uri="{FF2B5EF4-FFF2-40B4-BE49-F238E27FC236}">
                <a16:creationId xmlns:a16="http://schemas.microsoft.com/office/drawing/2014/main" id="{1CDA0532-FCF3-48F1-804D-D89006267126}"/>
              </a:ext>
            </a:extLst>
          </p:cNvPr>
          <p:cNvSpPr txBox="1"/>
          <p:nvPr/>
        </p:nvSpPr>
        <p:spPr>
          <a:xfrm>
            <a:off x="187570" y="5880631"/>
            <a:ext cx="9542584" cy="769441"/>
          </a:xfrm>
          <a:prstGeom prst="rect">
            <a:avLst/>
          </a:prstGeom>
          <a:noFill/>
        </p:spPr>
        <p:txBody>
          <a:bodyPr wrap="square" rtlCol="0">
            <a:spAutoFit/>
          </a:bodyPr>
          <a:lstStyle/>
          <a:p>
            <a:pPr defTabSz="742950">
              <a:defRPr/>
            </a:pPr>
            <a:r>
              <a:rPr lang="ja-JP" altLang="en-US" sz="1600" dirty="0">
                <a:latin typeface="UD デジタル 教科書体 NP-B" panose="02020700000000000000" pitchFamily="18" charset="-128"/>
                <a:ea typeface="UD デジタル 教科書体 NP-B" panose="02020700000000000000" pitchFamily="18" charset="-128"/>
              </a:rPr>
              <a:t>＜</a:t>
            </a:r>
            <a:r>
              <a:rPr lang="ja-JP" altLang="en-US" sz="1600" dirty="0" smtClean="0">
                <a:latin typeface="UD デジタル 教科書体 NP-B" panose="02020700000000000000" pitchFamily="18" charset="-128"/>
                <a:ea typeface="UD デジタル 教科書体 NP-B" panose="02020700000000000000" pitchFamily="18" charset="-128"/>
              </a:rPr>
              <a:t>今後の取組み＞</a:t>
            </a:r>
            <a:endParaRPr lang="en-US" altLang="ja-JP" sz="1600" dirty="0" smtClean="0">
              <a:latin typeface="UD デジタル 教科書体 NP-B" panose="02020700000000000000" pitchFamily="18" charset="-128"/>
              <a:ea typeface="UD デジタル 教科書体 NP-B" panose="02020700000000000000" pitchFamily="18" charset="-128"/>
            </a:endParaRPr>
          </a:p>
          <a:p>
            <a:pPr defTabSz="742950">
              <a:defRPr/>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B" panose="02020700000000000000" pitchFamily="18" charset="-128"/>
                <a:ea typeface="UD デジタル 教科書体 NP-B" panose="02020700000000000000" pitchFamily="18" charset="-128"/>
              </a:rPr>
              <a:t>残る府内全病院</a:t>
            </a:r>
            <a:r>
              <a:rPr lang="ja-JP" altLang="en-US" sz="1400" dirty="0" smtClean="0">
                <a:latin typeface="UD デジタル 教科書体 NP-R" panose="02020400000000000000" pitchFamily="18" charset="-128"/>
                <a:ea typeface="UD デジタル 教科書体 NP-R" panose="02020400000000000000" pitchFamily="18" charset="-128"/>
              </a:rPr>
              <a:t>について、退院基準到達患者の</a:t>
            </a:r>
            <a:r>
              <a:rPr lang="ja-JP" altLang="en-US" sz="1400" dirty="0" smtClean="0">
                <a:latin typeface="UD デジタル 教科書体 NP-B" panose="02020700000000000000" pitchFamily="18" charset="-128"/>
                <a:ea typeface="UD デジタル 教科書体 NP-B" panose="02020700000000000000" pitchFamily="18" charset="-128"/>
              </a:rPr>
              <a:t>受入可能病院リスト</a:t>
            </a:r>
            <a:r>
              <a:rPr lang="ja-JP" altLang="en-US" sz="1400" dirty="0" smtClean="0">
                <a:latin typeface="UD デジタル 教科書体 NP-R" panose="02020400000000000000" pitchFamily="18" charset="-128"/>
                <a:ea typeface="UD デジタル 教科書体 NP-R" panose="02020400000000000000" pitchFamily="18" charset="-128"/>
              </a:rPr>
              <a:t>を</a:t>
            </a:r>
            <a:r>
              <a:rPr lang="ja-JP" altLang="en-US" sz="1400" dirty="0" smtClean="0">
                <a:latin typeface="UD デジタル 教科書体 NP-B" panose="02020700000000000000" pitchFamily="18" charset="-128"/>
                <a:ea typeface="UD デジタル 教科書体 NP-B" panose="02020700000000000000" pitchFamily="18" charset="-128"/>
              </a:rPr>
              <a:t>作成の上、コロナ受入病院に対して情報提供を予定するなど更なる取組みを進める。</a:t>
            </a:r>
            <a:endParaRPr lang="en-US" altLang="ja-JP" sz="1400" dirty="0" smtClean="0">
              <a:latin typeface="UD デジタル 教科書体 NP-B" panose="02020700000000000000" pitchFamily="18" charset="-128"/>
              <a:ea typeface="UD デジタル 教科書体 NP-B" panose="02020700000000000000" pitchFamily="18" charset="-128"/>
            </a:endParaRP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275354" y="510318"/>
            <a:ext cx="3986449" cy="400110"/>
          </a:xfrm>
          <a:prstGeom prst="rect">
            <a:avLst/>
          </a:prstGeom>
          <a:noFill/>
        </p:spPr>
        <p:txBody>
          <a:bodyPr wrap="square" rtlCol="0">
            <a:spAutoFit/>
          </a:bodyPr>
          <a:lstStyle/>
          <a:p>
            <a:pPr defTabSz="742950">
              <a:defRPr/>
            </a:pPr>
            <a:r>
              <a:rPr lang="ja-JP" altLang="en-US" sz="2000" dirty="0" smtClean="0">
                <a:latin typeface="UD デジタル 教科書体 NP-B" panose="02020700000000000000" pitchFamily="18" charset="-128"/>
                <a:ea typeface="UD デジタル 教科書体 NP-B" panose="02020700000000000000" pitchFamily="18" charset="-128"/>
              </a:rPr>
              <a:t>＜転院支援に向けた取組み＞</a:t>
            </a:r>
            <a:endParaRPr lang="en-US" altLang="ja-JP" sz="2000" dirty="0" smtClean="0">
              <a:latin typeface="UD デジタル 教科書体 NP-B" panose="02020700000000000000" pitchFamily="18" charset="-128"/>
              <a:ea typeface="UD デジタル 教科書体 NP-B" panose="02020700000000000000" pitchFamily="18" charset="-128"/>
            </a:endParaRPr>
          </a:p>
        </p:txBody>
      </p:sp>
      <p:sp>
        <p:nvSpPr>
          <p:cNvPr id="16" name="テキスト ボックス 15">
            <a:extLst>
              <a:ext uri="{FF2B5EF4-FFF2-40B4-BE49-F238E27FC236}">
                <a16:creationId xmlns:a16="http://schemas.microsoft.com/office/drawing/2014/main" id="{1CDA0532-FCF3-48F1-804D-D89006267126}"/>
              </a:ext>
            </a:extLst>
          </p:cNvPr>
          <p:cNvSpPr txBox="1"/>
          <p:nvPr/>
        </p:nvSpPr>
        <p:spPr>
          <a:xfrm>
            <a:off x="253850" y="2745918"/>
            <a:ext cx="9162616" cy="584775"/>
          </a:xfrm>
          <a:prstGeom prst="rect">
            <a:avLst/>
          </a:prstGeom>
          <a:noFill/>
        </p:spPr>
        <p:txBody>
          <a:bodyPr wrap="square" rtlCol="0">
            <a:spAutoFit/>
          </a:bodyPr>
          <a:lstStyle/>
          <a:p>
            <a:pPr defTabSz="742950">
              <a:defRPr/>
            </a:pPr>
            <a:r>
              <a:rPr lang="ja-JP" altLang="en-US" sz="1600" dirty="0" smtClean="0">
                <a:latin typeface="UD デジタル 教科書体 NP-B" panose="02020700000000000000" pitchFamily="18" charset="-128"/>
                <a:ea typeface="UD デジタル 教科書体 NP-B" panose="02020700000000000000" pitchFamily="18" charset="-128"/>
              </a:rPr>
              <a:t>➤</a:t>
            </a:r>
            <a:r>
              <a:rPr lang="ja-JP" altLang="en-US" sz="1600" u="heavy" dirty="0" smtClean="0">
                <a:latin typeface="UD デジタル 教科書体 NP-B" panose="02020700000000000000" pitchFamily="18" charset="-128"/>
                <a:ea typeface="UD デジタル 教科書体 NP-B" panose="02020700000000000000" pitchFamily="18" charset="-128"/>
              </a:rPr>
              <a:t>コロナ入院患者データの情報収集・精査</a:t>
            </a:r>
            <a:endParaRPr lang="en-US" altLang="ja-JP" sz="1600" u="heavy" dirty="0" smtClean="0">
              <a:latin typeface="UD デジタル 教科書体 NP-B" panose="02020700000000000000" pitchFamily="18" charset="-128"/>
              <a:ea typeface="UD デジタル 教科書体 NP-B" panose="02020700000000000000" pitchFamily="18" charset="-128"/>
            </a:endParaRPr>
          </a:p>
          <a:p>
            <a:pPr defTabSz="742950">
              <a:defRPr/>
            </a:pP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入院長期化理由の確認により退院基準到達患者を把握し、保健所と共有、管轄地域の患者の転院を支援</a:t>
            </a:r>
            <a:endParaRPr lang="en-US" altLang="ja-JP" sz="1400" dirty="0" smtClean="0">
              <a:latin typeface="UD デジタル 教科書体 NP-R" panose="02020400000000000000" pitchFamily="18" charset="-128"/>
              <a:ea typeface="UD デジタル 教科書体 NP-R" panose="02020400000000000000" pitchFamily="18" charset="-128"/>
            </a:endParaRPr>
          </a:p>
        </p:txBody>
      </p:sp>
      <p:cxnSp>
        <p:nvCxnSpPr>
          <p:cNvPr id="18" name="直線コネクタ 17">
            <a:extLst>
              <a:ext uri="{FF2B5EF4-FFF2-40B4-BE49-F238E27FC236}">
                <a16:creationId xmlns:a16="http://schemas.microsoft.com/office/drawing/2014/main" id="{B8D8506B-1F30-4928-A87F-A7ED3E650F92}"/>
              </a:ext>
            </a:extLst>
          </p:cNvPr>
          <p:cNvCxnSpPr/>
          <p:nvPr/>
        </p:nvCxnSpPr>
        <p:spPr>
          <a:xfrm flipV="1">
            <a:off x="393673" y="467527"/>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1CDA0532-FCF3-48F1-804D-D89006267126}"/>
              </a:ext>
            </a:extLst>
          </p:cNvPr>
          <p:cNvSpPr txBox="1"/>
          <p:nvPr/>
        </p:nvSpPr>
        <p:spPr>
          <a:xfrm>
            <a:off x="6247221" y="3277962"/>
            <a:ext cx="3169245" cy="261610"/>
          </a:xfrm>
          <a:prstGeom prst="rect">
            <a:avLst/>
          </a:prstGeom>
          <a:noFill/>
        </p:spPr>
        <p:txBody>
          <a:bodyPr wrap="square" rtlCol="0">
            <a:spAutoFit/>
          </a:bodyPr>
          <a:lstStyle/>
          <a:p>
            <a:pPr algn="ctr" defTabSz="742950">
              <a:defRPr/>
            </a:pPr>
            <a:r>
              <a:rPr lang="ja-JP" altLang="en-US" sz="1050" dirty="0" smtClean="0">
                <a:latin typeface="UD デジタル 教科書体 NP-B" panose="02020700000000000000" pitchFamily="18" charset="-128"/>
                <a:ea typeface="UD デジタル 教科書体 NP-B" panose="02020700000000000000" pitchFamily="18" charset="-128"/>
              </a:rPr>
              <a:t>受入可能医療機関（療養病床等） 概要</a:t>
            </a:r>
            <a:endParaRPr lang="en-US" altLang="ja-JP" sz="1050" dirty="0" smtClean="0">
              <a:latin typeface="UD デジタル 教科書体 NP-B" panose="02020700000000000000" pitchFamily="18" charset="-128"/>
              <a:ea typeface="UD デジタル 教科書体 NP-B" panose="02020700000000000000" pitchFamily="18" charset="-128"/>
            </a:endParaRPr>
          </a:p>
        </p:txBody>
      </p:sp>
      <p:sp>
        <p:nvSpPr>
          <p:cNvPr id="20" name="額縁 19"/>
          <p:cNvSpPr/>
          <p:nvPr/>
        </p:nvSpPr>
        <p:spPr>
          <a:xfrm>
            <a:off x="187570" y="852843"/>
            <a:ext cx="9619976" cy="1164388"/>
          </a:xfrm>
          <a:prstGeom prst="bevel">
            <a:avLst>
              <a:gd name="adj" fmla="val 4559"/>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受入可能病院リストを作成、新型コロナ患者受入病院へのリストの提供、患者を受け入れた病院に対する支援金の支給などの対策を組み合わせることで、</a:t>
            </a:r>
            <a:r>
              <a:rPr kumimoji="1" lang="ja-JP" altLang="en-US" sz="1600" dirty="0" err="1" smtClean="0">
                <a:solidFill>
                  <a:schemeClr val="tx1"/>
                </a:solidFill>
                <a:latin typeface="UD デジタル 教科書体 NP-B" panose="02020700000000000000" pitchFamily="18" charset="-128"/>
                <a:ea typeface="UD デジタル 教科書体 NP-B" panose="02020700000000000000" pitchFamily="18" charset="-128"/>
              </a:rPr>
              <a:t>病病</a:t>
            </a:r>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連携の推進に取り組み、長期入院患者の転退院の促進に繋げる</a:t>
            </a:r>
            <a:endPar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ja-JP" altLang="en-US" sz="16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1" name="下矢印 20"/>
          <p:cNvSpPr/>
          <p:nvPr/>
        </p:nvSpPr>
        <p:spPr>
          <a:xfrm>
            <a:off x="3941597" y="5634409"/>
            <a:ext cx="2177451" cy="28875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1CDA0532-FCF3-48F1-804D-D89006267126}"/>
              </a:ext>
            </a:extLst>
          </p:cNvPr>
          <p:cNvSpPr txBox="1"/>
          <p:nvPr/>
        </p:nvSpPr>
        <p:spPr>
          <a:xfrm>
            <a:off x="253850" y="2109223"/>
            <a:ext cx="9162616" cy="584775"/>
          </a:xfrm>
          <a:prstGeom prst="rect">
            <a:avLst/>
          </a:prstGeom>
          <a:noFill/>
        </p:spPr>
        <p:txBody>
          <a:bodyPr wrap="square" rtlCol="0">
            <a:spAutoFit/>
          </a:bodyPr>
          <a:lstStyle/>
          <a:p>
            <a:pPr defTabSz="742950">
              <a:defRPr/>
            </a:pPr>
            <a:r>
              <a:rPr lang="ja-JP" altLang="en-US" sz="1600" dirty="0" smtClean="0">
                <a:latin typeface="UD デジタル 教科書体 NP-B" panose="02020700000000000000" pitchFamily="18" charset="-128"/>
                <a:ea typeface="UD デジタル 教科書体 NP-B" panose="02020700000000000000" pitchFamily="18" charset="-128"/>
              </a:rPr>
              <a:t>➤</a:t>
            </a:r>
            <a:r>
              <a:rPr lang="ja-JP" altLang="en-US" sz="1600" u="heavy" dirty="0" smtClean="0">
                <a:latin typeface="UD デジタル 教科書体 NP-B" panose="02020700000000000000" pitchFamily="18" charset="-128"/>
                <a:ea typeface="UD デジタル 教科書体 NP-B" panose="02020700000000000000" pitchFamily="18" charset="-128"/>
              </a:rPr>
              <a:t>コロナ退院（隔離解除）基準の周知</a:t>
            </a:r>
            <a:endParaRPr lang="en-US" altLang="ja-JP" sz="1600" u="heavy" dirty="0" smtClean="0">
              <a:latin typeface="UD デジタル 教科書体 NP-B" panose="02020700000000000000" pitchFamily="18" charset="-128"/>
              <a:ea typeface="UD デジタル 教科書体 NP-B" panose="02020700000000000000" pitchFamily="18" charset="-128"/>
            </a:endParaRPr>
          </a:p>
          <a:p>
            <a:pPr defTabSz="742950">
              <a:defRPr/>
            </a:pP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dirty="0" smtClean="0">
                <a:latin typeface="UD デジタル 教科書体 NP-R" panose="02020400000000000000" pitchFamily="18" charset="-128"/>
                <a:ea typeface="UD デジタル 教科書体 NP-R" panose="02020400000000000000" pitchFamily="18" charset="-128"/>
              </a:rPr>
              <a:t>国において定めた退院（隔離解除）基準の更なる周知の徹底</a:t>
            </a:r>
            <a:endParaRPr lang="en-US" altLang="ja-JP" sz="1400" dirty="0" smtClean="0">
              <a:latin typeface="UD デジタル 教科書体 NP-R" panose="02020400000000000000" pitchFamily="18" charset="-128"/>
              <a:ea typeface="UD デジタル 教科書体 NP-R" panose="02020400000000000000" pitchFamily="18" charset="-128"/>
            </a:endParaRPr>
          </a:p>
        </p:txBody>
      </p:sp>
      <p:sp>
        <p:nvSpPr>
          <p:cNvPr id="17" name="テキスト ボックス 16"/>
          <p:cNvSpPr txBox="1"/>
          <p:nvPr/>
        </p:nvSpPr>
        <p:spPr>
          <a:xfrm>
            <a:off x="574432" y="1692388"/>
            <a:ext cx="9063172" cy="246221"/>
          </a:xfrm>
          <a:prstGeom prst="rect">
            <a:avLst/>
          </a:prstGeom>
          <a:noFill/>
        </p:spPr>
        <p:txBody>
          <a:bodyPr wrap="square" rtlCol="0">
            <a:spAutoFit/>
          </a:bodyPr>
          <a:lstStyle/>
          <a:p>
            <a:r>
              <a:rPr kumimoji="1" lang="en-US" altLang="ja-JP" sz="1000" dirty="0" smtClean="0">
                <a:latin typeface="UD デジタル 教科書体 NP-R" panose="02020400000000000000" pitchFamily="18" charset="-128"/>
                <a:ea typeface="UD デジタル 教科書体 NP-R" panose="02020400000000000000" pitchFamily="18" charset="-128"/>
              </a:rPr>
              <a:t>※</a:t>
            </a:r>
            <a:r>
              <a:rPr kumimoji="1" lang="ja-JP" altLang="en-US" sz="1000" dirty="0" smtClean="0">
                <a:latin typeface="UD デジタル 教科書体 NP-R" panose="02020400000000000000" pitchFamily="18" charset="-128"/>
                <a:ea typeface="UD デジタル 教科書体 NP-R" panose="02020400000000000000" pitchFamily="18" charset="-128"/>
              </a:rPr>
              <a:t> </a:t>
            </a:r>
            <a:r>
              <a:rPr kumimoji="1" lang="en-US" altLang="ja-JP" sz="1000" dirty="0" smtClean="0">
                <a:latin typeface="UD デジタル 教科書体 NP-R" panose="02020400000000000000" pitchFamily="18" charset="-128"/>
                <a:ea typeface="UD デジタル 教科書体 NP-R" panose="02020400000000000000" pitchFamily="18" charset="-128"/>
              </a:rPr>
              <a:t>2</a:t>
            </a:r>
            <a:r>
              <a:rPr kumimoji="1" lang="ja-JP" altLang="en-US" sz="1000" dirty="0" smtClean="0">
                <a:latin typeface="UD デジタル 教科書体 NP-R" panose="02020400000000000000" pitchFamily="18" charset="-128"/>
                <a:ea typeface="UD デジタル 教科書体 NP-R" panose="02020400000000000000" pitchFamily="18" charset="-128"/>
              </a:rPr>
              <a:t>月</a:t>
            </a:r>
            <a:r>
              <a:rPr kumimoji="1" lang="en-US" altLang="ja-JP" sz="1000" dirty="0" smtClean="0">
                <a:latin typeface="UD デジタル 教科書体 NP-R" panose="02020400000000000000" pitchFamily="18" charset="-128"/>
                <a:ea typeface="UD デジタル 教科書体 NP-R" panose="02020400000000000000" pitchFamily="18" charset="-128"/>
              </a:rPr>
              <a:t>16</a:t>
            </a:r>
            <a:r>
              <a:rPr kumimoji="1" lang="ja-JP" altLang="en-US" sz="1000" dirty="0" smtClean="0">
                <a:latin typeface="UD デジタル 教科書体 NP-R" panose="02020400000000000000" pitchFamily="18" charset="-128"/>
                <a:ea typeface="UD デジタル 教科書体 NP-R" panose="02020400000000000000" pitchFamily="18" charset="-128"/>
              </a:rPr>
              <a:t>日付け厚労省事務連絡において「転院支援の必要性と具体的な仕組み」が示され、本府の取組みが先進的取組事例として紹介されている。</a:t>
            </a:r>
            <a:endParaRPr kumimoji="1" lang="en-US" altLang="ja-JP" sz="1000" dirty="0" smtClean="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68809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1596</TotalTime>
  <Words>839</Words>
  <Application>Microsoft Office PowerPoint</Application>
  <PresentationFormat>A4 210 x 297 mm</PresentationFormat>
  <Paragraphs>134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UD デジタル 教科書体 NP-B</vt:lpstr>
      <vt:lpstr>UD デジタル 教科書体 NP-R</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矢作　啓</dc:creator>
  <cp:lastModifiedBy>周藤　英</cp:lastModifiedBy>
  <cp:revision>105</cp:revision>
  <cp:lastPrinted>2021-02-17T10:48:41Z</cp:lastPrinted>
  <dcterms:created xsi:type="dcterms:W3CDTF">2021-02-09T02:48:51Z</dcterms:created>
  <dcterms:modified xsi:type="dcterms:W3CDTF">2021-02-18T03:10:45Z</dcterms:modified>
</cp:coreProperties>
</file>