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6" r:id="rId3"/>
    <p:sldId id="287" r:id="rId4"/>
    <p:sldId id="288" r:id="rId5"/>
    <p:sldId id="289" r:id="rId6"/>
    <p:sldId id="282" r:id="rId7"/>
    <p:sldId id="283" r:id="rId8"/>
    <p:sldId id="280" r:id="rId9"/>
    <p:sldId id="275" r:id="rId10"/>
    <p:sldId id="276" r:id="rId11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9275" y="0"/>
            <a:ext cx="430847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8B7A0-C579-44EE-9337-C3D9974416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3775" y="3276600"/>
            <a:ext cx="7951788" cy="2679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465888"/>
            <a:ext cx="430688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9275" y="6465888"/>
            <a:ext cx="430847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2A64D-7BE5-4DD9-A4F0-F64F0B4BBB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81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92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760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C2A64D-7BE5-4DD9-A4F0-F64F0B4BBB4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301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109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683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73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942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805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5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2A64D-7BE5-4DD9-A4F0-F64F0B4BBB4C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368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103455"/>
              </p:ext>
            </p:extLst>
          </p:nvPr>
        </p:nvGraphicFramePr>
        <p:xfrm>
          <a:off x="125099" y="639405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①　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大阪府全域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②　期間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イエローステージ２の期間</a:t>
                      </a: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（</a:t>
                      </a:r>
                      <a:r>
                        <a:rPr kumimoji="1" lang="en-US" altLang="ja-JP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0" u="none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25</a:t>
                      </a:r>
                      <a:r>
                        <a:rPr lang="ja-JP" altLang="en-US" sz="1600" b="0" u="none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日</a:t>
                      </a: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～</a:t>
                      </a:r>
                      <a:r>
                        <a:rPr lang="en-US" altLang="ja-JP" sz="1600" b="0" u="none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0" u="none" spc="-15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日。休　</a:t>
                      </a:r>
                      <a:endParaRPr kumimoji="1" lang="en-US" altLang="ja-JP" sz="16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　　　　　  業要請の期間に合わせて期間を変更）</a:t>
                      </a:r>
                      <a:endParaRPr kumimoji="1" lang="en-US" altLang="ja-JP" sz="16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-15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③　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実施内容（特措法第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24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条第９項に基づく）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●府民への呼びかけ</a:t>
                      </a:r>
                      <a:endParaRPr lang="ja-JP" altLang="en-US" sz="11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➢府民に対し、次の内容を要請。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・「５人以上</a:t>
                      </a:r>
                      <a:r>
                        <a:rPr lang="en-US" altLang="ja-JP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※</a:t>
                      </a:r>
                      <a:r>
                        <a:rPr lang="ja-JP" altLang="en-US" sz="12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１</a:t>
                      </a:r>
                      <a:r>
                        <a:rPr lang="ja-JP" altLang="en-US" sz="1600" b="0" u="none" spc="-100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  <a:ea typeface="+mn-ea"/>
                        </a:rPr>
                        <a:t>」「２時間以上」の宴会・飲み会は控えること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１　家族や乳幼児・子ども、高齢者・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</a:rPr>
                        <a:t>障がい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</a:rPr>
                        <a:t>者の介助者などはこの限りでない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2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・</a:t>
                      </a:r>
                      <a:r>
                        <a:rPr kumimoji="1" lang="en-US" altLang="ja-JP" sz="1600" b="0" i="0" u="none" strike="noStrike" kern="1200" cap="none" spc="-10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キャンペーン事業で付与されたポイント又は既発行の食　</a:t>
                      </a:r>
                      <a:endParaRPr kumimoji="1" lang="en-US" altLang="ja-JP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事券、府少人数利用・飲食店応援キャンペーン事業で付与された</a:t>
                      </a:r>
                      <a:endParaRPr kumimoji="1" lang="en-US" altLang="ja-JP" sz="1600" b="0" i="0" u="none" strike="noStrike" kern="1200" cap="none" spc="-10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-10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ポイントを利用した飲食を控えること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　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・重症化リスクの高い方（高齢者、基礎疾患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のある方等）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は、不要不急の外出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を控えること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２　糖尿病、心不全、呼吸器疾患（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COPD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等）、透析患者、免疫抑制剤や抗が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</a:t>
                      </a:r>
                      <a:r>
                        <a:rPr lang="ja-JP" altLang="en-US" sz="1200" b="0" u="none" dirty="0" err="1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ん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剤等を用いている患者　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 </a:t>
                      </a:r>
                      <a:r>
                        <a:rPr lang="en-US" altLang="ja-JP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※</a:t>
                      </a: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３　医療機関への通院、食料・衣料品・生活必需品の買い出し、必要な職場へ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2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　　の出勤、屋外での運動や散歩など、生活の維持に必要な場合を除く</a:t>
                      </a:r>
                      <a:endParaRPr lang="en-US" altLang="ja-JP" sz="12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1" u="sng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①　（略）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②　要請期間　</a:t>
                      </a: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レッドステージ１の期間（</a:t>
                      </a:r>
                      <a:r>
                        <a:rPr lang="en-US" altLang="ja-JP" sz="1600" b="1" u="sng" spc="-13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ja-JP" altLang="en-US" sz="1600" b="1" u="sng" spc="-130" noProof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４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日～</a:t>
                      </a:r>
                      <a:r>
                        <a:rPr lang="en-US" altLang="ja-JP" sz="1600" b="1" u="sng" spc="-13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12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月</a:t>
                      </a:r>
                      <a:r>
                        <a:rPr lang="en-US" altLang="ja-JP" sz="1600" b="1" u="sng" spc="-13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</a:rPr>
                        <a:t>15</a:t>
                      </a:r>
                      <a:r>
                        <a:rPr kumimoji="1" lang="ja-JP" altLang="en-US" sz="1600" b="1" i="0" u="sng" strike="noStrike" kern="1200" cap="none" spc="-13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</a:rPr>
                        <a:t>日）</a:t>
                      </a:r>
                      <a:endParaRPr kumimoji="1" lang="en-US" altLang="ja-JP" sz="1600" b="1" i="0" u="sng" strike="noStrike" kern="1200" cap="none" spc="-13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1" i="0" u="sng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③　実施内容（特措法第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条第９項に基づく）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●府民への呼びかけ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・できる限り、不要不急の外出を自粛すること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現在、府民に呼びかけている内容については、継続して要　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請を実施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</a:t>
                      </a:r>
                      <a:endParaRPr lang="en-US" altLang="ja-JP" sz="1600" b="0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25099" y="82424"/>
            <a:ext cx="10466520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spc="-100" dirty="0" smtClean="0"/>
              <a:t>イエローステージ（警戒）</a:t>
            </a:r>
            <a:r>
              <a:rPr lang="en-US" altLang="ja-JP" sz="2000" b="1" spc="-100" dirty="0" smtClean="0"/>
              <a:t>/</a:t>
            </a:r>
            <a:r>
              <a:rPr lang="ja-JP" altLang="en-US" sz="2000" b="1" spc="-100" dirty="0" smtClean="0"/>
              <a:t>レッドステージ（非常事態）の対応方針に基づく要請</a:t>
            </a:r>
            <a:r>
              <a:rPr lang="ja-JP" altLang="en-US" sz="2000" b="1" spc="-100" dirty="0"/>
              <a:t>　</a:t>
            </a:r>
            <a:r>
              <a:rPr lang="ja-JP" altLang="en-US" sz="2000" b="1" spc="-100" dirty="0" smtClean="0"/>
              <a:t>新旧対照表</a:t>
            </a:r>
            <a:endParaRPr kumimoji="1" lang="ja-JP" altLang="en-US" sz="2000" b="1" spc="-1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658901" y="70018"/>
            <a:ext cx="14214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資料２－</a:t>
            </a:r>
            <a:r>
              <a:rPr lang="ja-JP" altLang="en-US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２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6130885" y="1060723"/>
            <a:ext cx="5129289" cy="368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b="1" dirty="0" smtClean="0">
                <a:solidFill>
                  <a:srgbClr val="FF0000"/>
                </a:solidFill>
              </a:rPr>
              <a:t>レッドステージ（非常事態）の対応方針に基づく要請</a:t>
            </a:r>
            <a:endParaRPr kumimoji="1" lang="ja-JP" altLang="en-US" sz="1600" b="1" dirty="0">
              <a:solidFill>
                <a:srgbClr val="FF0000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93339" y="1060724"/>
            <a:ext cx="5129289" cy="3684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dirty="0" smtClean="0">
                <a:solidFill>
                  <a:schemeClr val="tx1"/>
                </a:solidFill>
              </a:rPr>
              <a:t>イエロー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ステージ（警戒）の対応方針に基づく要請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538626"/>
              </p:ext>
            </p:extLst>
          </p:nvPr>
        </p:nvGraphicFramePr>
        <p:xfrm>
          <a:off x="94918" y="282479"/>
          <a:ext cx="11943332" cy="6304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68779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１．学生に対し、「５人以上」「２時間以上」の宴会・飲み会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を控えるよう求めること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２．学生に対し、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キャンペーンで付与されたポイント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又は既発行の食事券、府少人数利用・飲食店応援キャン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ペーン事業で付与されたポイントを利用した飲食を控える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よう求めること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３．学生に少しでも症状が有る場合は登校させず、検査受診を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勧めること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５．高齢者と日常的に接する学生は、感染リスクの高い環境を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避けること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６．寮やクラブ・サークル活動での感染防止対策（マスクの着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用等）を徹底すること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飲食店の利用を自粛すること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＜大学等へのお願い＞　　　　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１．学生に対し、できる限り、不要不急の外出を自粛するよう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呼びかけること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425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18858"/>
              </p:ext>
            </p:extLst>
          </p:nvPr>
        </p:nvGraphicFramePr>
        <p:xfrm>
          <a:off x="137052" y="519694"/>
          <a:ext cx="11943332" cy="53279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248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499265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・高齢者の方、高齢者と日常的に接する家族、高齢者施設・医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療機関等の職員は、感染リスクの高い環境を避け、少しでも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症状が有る場合、休暇を取得するとともに早めに検査を受診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  <a:latin typeface="游ゴシック" panose="020B0400000000000000" pitchFamily="50" charset="-128"/>
                      </a:endParaRPr>
                    </a:p>
                    <a:p>
                      <a:pPr>
                        <a:lnSpc>
                          <a:spcPts val="1800"/>
                        </a:lnSpc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  <a:latin typeface="游ゴシック" panose="020B0400000000000000" pitchFamily="50" charset="-128"/>
                        </a:rPr>
                        <a:t>　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・「静かに飲食」、「マスクの徹底」（飲食の際も会話時はマ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スクを着用）、「換気と保湿」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入）していない、接待を伴う飲食店及び酒類の提供を行う飲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食店の利用を自粛すること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・３密で唾液が飛び交う環境を避けること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※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現在、府民に呼びかけている内容については、継続して要　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請を実施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49263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37183" y="640222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329C25-BD09-4AEE-90D6-E5269A43C3B5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22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810184"/>
              </p:ext>
            </p:extLst>
          </p:nvPr>
        </p:nvGraphicFramePr>
        <p:xfrm>
          <a:off x="98543" y="136436"/>
          <a:ext cx="11943332" cy="65771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15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2881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主催者に対し、業種別ガイドラインの遵守を徹底するとともに、 国の接触確認アプリ「ＣＯＣＯＡ」、大阪コロナ追跡システムの導入、 又は名簿作成などの追跡対策の徹底を要請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業種別ガイドラインの見直しを前提に、必要な感染防止策が担保される場合は、別表のとおり</a:t>
                      </a:r>
                    </a:p>
                    <a:p>
                      <a:pPr marL="0" indent="0">
                        <a:lnSpc>
                          <a:spcPts val="2300"/>
                        </a:lnSpc>
                        <a:buFont typeface="Wingdings" panose="05000000000000000000" pitchFamily="2" charset="2"/>
                        <a:buNone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全国的な移動を伴うイベント又は参加者が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1,000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人を超えるようなイベントを開催する際には、そのイベントの開催要件等について、大阪府に事前に相談すること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lnSpc>
                          <a:spcPts val="2300"/>
                        </a:lnSpc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全国的な感染拡大やイベントでのクラスターが発生し、国が業種別ガイドラインの見直しや収容率要件・人数上限の見直しを行った場合には、国に準じて対応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>
                        <a:lnSpc>
                          <a:spcPts val="2300"/>
                        </a:lnSpc>
                        <a:buFont typeface="Wingdings" panose="05000000000000000000" pitchFamily="2" charset="2"/>
                        <a:buChar char="Ø"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適切な感染防止策が実施されていないイベントや、リスクへの対応が整っていないイベントは、開催自粛を要請することも検討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●イベントの開催について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府主催（共催）のイベントを含む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・現在の要請内容を、継続して実施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342747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92399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20730"/>
              </p:ext>
            </p:extLst>
          </p:nvPr>
        </p:nvGraphicFramePr>
        <p:xfrm>
          <a:off x="98541" y="136436"/>
          <a:ext cx="11951620" cy="66192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5810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5810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63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1552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・現在の要請内容を、継続して実施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116426" y="6061988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※</a:t>
            </a:r>
            <a:r>
              <a:rPr lang="ja-JP" altLang="en-US" sz="1100" dirty="0"/>
              <a:t>詳細：令和２年</a:t>
            </a:r>
            <a:r>
              <a:rPr lang="en-US" altLang="ja-JP" sz="1100" dirty="0"/>
              <a:t>11</a:t>
            </a:r>
            <a:r>
              <a:rPr lang="ja-JP" altLang="en-US" sz="1100" dirty="0"/>
              <a:t>月</a:t>
            </a:r>
            <a:r>
              <a:rPr lang="en-US" altLang="ja-JP" sz="1100" dirty="0"/>
              <a:t>12</a:t>
            </a:r>
            <a:r>
              <a:rPr lang="ja-JP" altLang="en-US" sz="1100" dirty="0"/>
              <a:t>日付国事務連絡「来年</a:t>
            </a:r>
            <a:r>
              <a:rPr lang="en-US" altLang="ja-JP" sz="1100" dirty="0"/>
              <a:t>2</a:t>
            </a:r>
            <a:r>
              <a:rPr lang="ja-JP" altLang="en-US" sz="1100" dirty="0"/>
              <a:t>月末までの催物の開催制限、イベント等に</a:t>
            </a:r>
            <a:r>
              <a:rPr lang="ja-JP" altLang="en-US" sz="1100" dirty="0" err="1" smtClean="0"/>
              <a:t>お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ける</a:t>
            </a:r>
            <a:r>
              <a:rPr lang="ja-JP" altLang="en-US" sz="1100" dirty="0"/>
              <a:t>感染拡大防止ガイドライン遵守徹底に向けた取組強化等について」参照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8541" y="2739687"/>
            <a:ext cx="5933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※1</a:t>
            </a:r>
            <a:r>
              <a:rPr lang="ja-JP" altLang="en-US" sz="1100" dirty="0" smtClean="0"/>
              <a:t>：異なる</a:t>
            </a:r>
            <a:r>
              <a:rPr lang="ja-JP" altLang="en-US" sz="1100" dirty="0"/>
              <a:t>グループ間では座席を１席空け、同一グループ（５人以内に限る）内では</a:t>
            </a:r>
            <a:r>
              <a:rPr lang="ja-JP" altLang="en-US" sz="1100" dirty="0" smtClean="0"/>
              <a:t>座席</a:t>
            </a:r>
            <a:endParaRPr lang="en-US" altLang="ja-JP" sz="1100" dirty="0" smtClean="0"/>
          </a:p>
          <a:p>
            <a:r>
              <a:rPr lang="ja-JP" altLang="en-US" sz="1100" dirty="0"/>
              <a:t>　</a:t>
            </a:r>
            <a:r>
              <a:rPr lang="ja-JP" altLang="en-US" sz="1100" dirty="0" smtClean="0"/>
              <a:t>　  間隔を設けなく</a:t>
            </a:r>
            <a:r>
              <a:rPr lang="ja-JP" altLang="en-US" sz="1100" dirty="0"/>
              <a:t>ともよい。すなわち、収容率は</a:t>
            </a:r>
            <a:r>
              <a:rPr lang="en-US" altLang="ja-JP" sz="1100" dirty="0"/>
              <a:t>50</a:t>
            </a:r>
            <a:r>
              <a:rPr lang="ja-JP" altLang="en-US" sz="1100" dirty="0"/>
              <a:t>％を超える場合がある。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8541" y="3170574"/>
            <a:ext cx="60372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 smtClean="0"/>
              <a:t>※2:</a:t>
            </a:r>
            <a:r>
              <a:rPr lang="ja-JP" altLang="en-US" sz="1100" dirty="0" smtClean="0"/>
              <a:t>「イベント中の食事を伴う催物」は、必要な感染防止策が担保され、イベント中の発声が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ない場合に限り、「大声での歓声・声援等がないことを前提としうるもの」と取り扱う</a:t>
            </a:r>
            <a:endParaRPr lang="en-US" altLang="ja-JP" sz="1100" dirty="0" smtClean="0"/>
          </a:p>
          <a:p>
            <a:r>
              <a:rPr lang="en-US" altLang="ja-JP" sz="1100" dirty="0"/>
              <a:t> </a:t>
            </a:r>
            <a:r>
              <a:rPr lang="en-US" altLang="ja-JP" sz="1100" dirty="0" smtClean="0"/>
              <a:t>       </a:t>
            </a:r>
            <a:r>
              <a:rPr lang="ja-JP" altLang="en-US" sz="1100" dirty="0" smtClean="0"/>
              <a:t>ことを可とする。</a:t>
            </a:r>
            <a:endParaRPr kumimoji="1" lang="ja-JP" altLang="en-US" sz="11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99" y="3944647"/>
            <a:ext cx="5780939" cy="211734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20" y="669775"/>
            <a:ext cx="5922695" cy="194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922143"/>
              </p:ext>
            </p:extLst>
          </p:nvPr>
        </p:nvGraphicFramePr>
        <p:xfrm>
          <a:off x="97804" y="71765"/>
          <a:ext cx="11943332" cy="6649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1738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073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●施設について（府有施設を含む）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１．従業員等に対し、「５人以上」「２時間以上」の宴会・飲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み会を控えるよう求めること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２．従業員等に対し、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キャンペーンで付与されたポイ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ント又は既発行の食事券、府少人数利用・飲食店応援キャ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ンペーン事業で付与されたポイントを利用した飲食を控え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</a:t>
                      </a:r>
                      <a:r>
                        <a:rPr lang="ja-JP" altLang="en-US" sz="1600" b="0" u="none" dirty="0" err="1" smtClean="0">
                          <a:solidFill>
                            <a:schemeClr val="tx1"/>
                          </a:solidFill>
                        </a:rPr>
                        <a:t>るよう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求めること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３．従業員等に少しでも症状がある場合は、休暇を取得しや</a:t>
                      </a:r>
                      <a:r>
                        <a:rPr lang="ja-JP" altLang="en-US" sz="1600" b="0" dirty="0" err="1" smtClean="0"/>
                        <a:t>す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い環境を整えるとともに検査受診を勧めること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４．業種別ガイドラインを遵守 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入）すること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５．飲食店においては以下に留意すること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・パーテーションの活用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・会話の際は、マスク・フェイスシールドを着用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 </a:t>
                      </a:r>
                      <a:r>
                        <a:rPr lang="ja-JP" altLang="en-US" sz="1600" b="0" dirty="0" smtClean="0"/>
                        <a:t>（食事中のマスクの活用を含む）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・斜め向かいに座る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　・</a:t>
                      </a:r>
                      <a:r>
                        <a:rPr lang="en-US" altLang="ja-JP" sz="1600" b="0" dirty="0" smtClean="0"/>
                        <a:t>CO</a:t>
                      </a:r>
                      <a:r>
                        <a:rPr lang="ja-JP" altLang="en-US" sz="1600" b="0" dirty="0" smtClean="0"/>
                        <a:t>２センサー等を活用し、換気状況が適切か確認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６．休憩室、喫煙所、更衣室などでのマスクを外した状態での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会話は控えること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　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７．業種別ガイドラインを遵守（感染防止宣言ステッカーの導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入）していない、接待を伴う飲食店及び酒類の提供を行う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飲食店の利用を自粛すること。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endParaRPr lang="ja-JP" altLang="en-US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８．国の接触確認アプリ「ＣＯＣＯＡ」、大阪コロナ追跡シス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en-US" altLang="ja-JP" sz="1600" b="0" dirty="0" smtClean="0"/>
                        <a:t>       </a:t>
                      </a:r>
                      <a:r>
                        <a:rPr lang="ja-JP" altLang="en-US" sz="1600" b="0" dirty="0" smtClean="0"/>
                        <a:t>テムの導入、又は名簿作成など追跡対策をとること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0" dirty="0" smtClean="0"/>
                        <a:t>●施設について（府有施設を含む）</a:t>
                      </a: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➢施設（事業者）に対し、次の内容を要請。</a:t>
                      </a: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１．従業員等に対し、できる限り、不要不急の外出を自粛する　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ts val="14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９．</a:t>
                      </a:r>
                      <a:r>
                        <a:rPr lang="ja-JP" altLang="en-US" sz="1600" b="0" dirty="0" smtClean="0"/>
                        <a:t>（略）</a:t>
                      </a: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5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80560" y="6360302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8872" y="3062912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3383"/>
              </p:ext>
            </p:extLst>
          </p:nvPr>
        </p:nvGraphicFramePr>
        <p:xfrm>
          <a:off x="180428" y="479693"/>
          <a:ext cx="11943332" cy="6063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5342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  <a:endParaRPr kumimoji="1" lang="ja-JP" alt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709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●施設について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①　区域　大阪市北区、大阪市中央区（別紙のとおり）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②　期間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日～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日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 ③　実施内容（特措法第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条第９項に基づく）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ja-JP" sz="1600" b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※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特措法施行令第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条第１項各号に掲げる施設</a:t>
                      </a:r>
                      <a:endParaRPr lang="en-US" altLang="ja-JP" sz="1600" b="0" u="none" spc="-1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dirty="0" smtClean="0"/>
                        <a:t>●施設について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dirty="0" smtClean="0"/>
                        <a:t>①　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dirty="0" smtClean="0"/>
                        <a:t>②　期間　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11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日～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月</a:t>
                      </a: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15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日（要請期間を延長）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ja-JP" altLang="en-US" sz="1600" b="0" dirty="0" smtClean="0"/>
                        <a:t>③　（略）</a:t>
                      </a:r>
                      <a:endParaRPr lang="en-US" altLang="ja-JP" sz="1600" b="0" dirty="0" smtClean="0"/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72" y="1830481"/>
            <a:ext cx="5605075" cy="24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040574"/>
              </p:ext>
            </p:extLst>
          </p:nvPr>
        </p:nvGraphicFramePr>
        <p:xfrm>
          <a:off x="98543" y="136436"/>
          <a:ext cx="11943332" cy="6356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425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9308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●対象区域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　　　　　　　　　　　　　　　　　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【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別紙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】</a:t>
                      </a: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　　　　</a:t>
                      </a: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　　　　　　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98675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49" y="1306846"/>
            <a:ext cx="5456566" cy="2675704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08749" y="872758"/>
            <a:ext cx="4346888" cy="33855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ja-JP" altLang="en-US" sz="1600" dirty="0" smtClean="0">
                <a:latin typeface="游ゴシック" panose="020F0502020204030204"/>
                <a:ea typeface="游ゴシック" panose="020B0400000000000000" pitchFamily="50" charset="-128"/>
              </a:rPr>
              <a:t>大阪市</a:t>
            </a:r>
            <a:r>
              <a:rPr kumimoji="1" lang="ja-JP" altLang="en-US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</a:rPr>
              <a:t>北区、中央区</a:t>
            </a:r>
            <a:endParaRPr kumimoji="1" lang="ja-JP" altLang="en-US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222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377498"/>
              </p:ext>
            </p:extLst>
          </p:nvPr>
        </p:nvGraphicFramePr>
        <p:xfrm>
          <a:off x="193339" y="192922"/>
          <a:ext cx="11943332" cy="65500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100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6214806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7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１．職員、施設と関わりのある業務の従業員に対し「５人以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spc="-50" baseline="0" dirty="0" smtClean="0">
                          <a:solidFill>
                            <a:schemeClr val="tx1"/>
                          </a:solidFill>
                        </a:rPr>
                        <a:t>上」「２時間以上」の宴会・飲み会は控えるよう求めること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２．職員、施設と関わりのある業務の従業員に対し、</a:t>
                      </a:r>
                      <a:r>
                        <a:rPr lang="en-US" altLang="ja-JP" sz="1600" b="0" u="none" dirty="0" err="1" smtClean="0">
                          <a:solidFill>
                            <a:schemeClr val="tx1"/>
                          </a:solidFill>
                        </a:rPr>
                        <a:t>GoToEat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キャンペーンで付与されたポイント又は既発行の食事券、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府少人数利用・飲食店応援キャンペーン事業で付与された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ポイントを利用した飲食を控えるよう求めること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游ゴシック" panose="020B0400000000000000" pitchFamily="50" charset="-128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　　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３．職員に少しでも症状がある場合は、休暇を取得しやすい環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境を整えるとともに検査を受診させること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ja-JP" altLang="en-US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４．職員、施設と関わりのある業務の従業員、入所者・入院患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者、外部から訪問される方に対し、徹底した感染防止対策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（マスクの着用、手指消毒等）を求めること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５．寒い環境においても、適度な保湿、適切な換気（</a:t>
                      </a: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CO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２セン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サーの活用による確認等）を実施すること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６．休憩室、喫煙所、更衣室などでのマスクを外した状態での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会話は控えること</a:t>
                      </a: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７．業種別ガイドラインを遵守（感染防止宣言ステッカーの導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入）していない、接待を伴う飲食店及び酒類の提供を行う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ja-JP" sz="1600" b="0" u="none" dirty="0" smtClean="0">
                          <a:solidFill>
                            <a:schemeClr val="tx1"/>
                          </a:solidFill>
                        </a:rPr>
                        <a:t>       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飲食店の利用を自粛すること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●上記要請を踏まえ、各団体等にお願いしたいこと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＜高齢者施設、医療機関等へのお願い＞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１．職員、施設と関わりのある業務の従業員に対し、できる限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り、不要不急の外出を自粛するよう求めること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lnSpc>
                          <a:spcPts val="1600"/>
                        </a:lnSpc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1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4219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339" y="282479"/>
            <a:ext cx="4172753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　　　　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7112" y="3144800"/>
            <a:ext cx="1219882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endParaRPr lang="en-US" altLang="ja-JP" b="1" dirty="0" smtClean="0"/>
          </a:p>
          <a:p>
            <a:endParaRPr lang="en-US" altLang="ja-JP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054792"/>
              </p:ext>
            </p:extLst>
          </p:nvPr>
        </p:nvGraphicFramePr>
        <p:xfrm>
          <a:off x="94918" y="282479"/>
          <a:ext cx="11943332" cy="652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71666">
                  <a:extLst>
                    <a:ext uri="{9D8B030D-6E8A-4147-A177-3AD203B41FA5}">
                      <a16:colId xmlns:a16="http://schemas.microsoft.com/office/drawing/2014/main" val="3989974363"/>
                    </a:ext>
                  </a:extLst>
                </a:gridCol>
                <a:gridCol w="5971666">
                  <a:extLst>
                    <a:ext uri="{9D8B030D-6E8A-4147-A177-3AD203B41FA5}">
                      <a16:colId xmlns:a16="http://schemas.microsoft.com/office/drawing/2014/main" val="849356273"/>
                    </a:ext>
                  </a:extLst>
                </a:gridCol>
              </a:tblGrid>
              <a:tr h="33482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旧（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25</a:t>
                      </a:r>
                      <a:r>
                        <a:rPr kumimoji="1" lang="ja-JP" altLang="en-US" sz="1600" b="1" dirty="0" smtClean="0"/>
                        <a:t>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11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1" dirty="0" smtClean="0"/>
                        <a:t>新（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月４日～</a:t>
                      </a:r>
                      <a:r>
                        <a:rPr kumimoji="1" lang="en-US" altLang="ja-JP" sz="1600" b="1" dirty="0" smtClean="0"/>
                        <a:t>12</a:t>
                      </a:r>
                      <a:r>
                        <a:rPr kumimoji="1" lang="ja-JP" altLang="en-US" sz="1600" b="1" dirty="0" smtClean="0"/>
                        <a:t>月</a:t>
                      </a:r>
                      <a:r>
                        <a:rPr kumimoji="1" lang="en-US" altLang="ja-JP" sz="1600" b="1" dirty="0" smtClean="0"/>
                        <a:t>15</a:t>
                      </a:r>
                      <a:r>
                        <a:rPr kumimoji="1" lang="ja-JP" altLang="en-US" sz="1600" b="1" dirty="0" smtClean="0"/>
                        <a:t>日）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190762"/>
                  </a:ext>
                </a:extLst>
              </a:tr>
              <a:tr h="5660665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　　　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１．従業員等に「５人以上」「２時間以上」の宴会・飲み会を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控えるよう求めること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２．従業員等に対し、</a:t>
                      </a:r>
                      <a:r>
                        <a:rPr kumimoji="1" lang="en-US" altLang="ja-JP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GoToEat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キャンペーンで付与されたポイ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ント又は既発行の食事券、府少人数利用・飲食店応援キャ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ンペーン事業で付与されたポイントを利用した飲食を控え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るよう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求めること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（要請期間の開始は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11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游ゴシック" panose="020B0400000000000000" pitchFamily="50" charset="-128"/>
                          <a:ea typeface="+mn-ea"/>
                          <a:cs typeface="+mn-cs"/>
                        </a:rPr>
                        <a:t>日から）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３．従業員等に少しでも症状が有る場合は、休暇を取得しや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す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い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環境を整えるとともに検査受診を勧めること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４．テレワークを推進すること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出勤が必要となる職場でも、ローテーション勤務、時差通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勤、自転車通勤などの取り組みを推進すること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５．寒い環境においても、適度な保湿、適切な換気（</a:t>
                      </a:r>
                      <a:r>
                        <a:rPr kumimoji="1" lang="en-US" altLang="ja-JP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２セン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サーの活用による確認等）を実施すること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６．休憩室、喫煙所、更衣室などでのマスクを外した状態での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会話は控えること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７．業種別ガイドラインを遵守（感染防止宣言ステッカーの導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入）していない、接待を伴う飲食店及び酒類の提供を行う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　　飲食店の利用を自粛すること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８．業種別ガイドラインの遵守を徹底すること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９．従業員の年末年始における休暇を分散すること　</a:t>
                      </a:r>
                      <a:endParaRPr kumimoji="1" lang="en-US" altLang="ja-JP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＜経済界へのお願い＞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１．従業員等に対し、できる限り、不要不急の外出を自粛する</a:t>
                      </a:r>
                      <a:endParaRPr lang="en-US" altLang="ja-JP" sz="1600" b="1" u="sng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none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よう求めること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　　　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２．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３．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４．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５．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６．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７．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８．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９．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u="non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b="1" u="sng" dirty="0" smtClean="0">
                          <a:solidFill>
                            <a:srgbClr val="FF0000"/>
                          </a:solidFill>
                        </a:rPr>
                        <a:t>10.</a:t>
                      </a:r>
                      <a:r>
                        <a:rPr lang="ja-JP" altLang="en-US" sz="1600" b="1" u="sng" dirty="0" smtClean="0">
                          <a:solidFill>
                            <a:srgbClr val="FF0000"/>
                          </a:solidFill>
                        </a:rPr>
                        <a:t>　</a:t>
                      </a:r>
                      <a:r>
                        <a:rPr lang="ja-JP" altLang="en-US" sz="1600" b="0" u="none" dirty="0" smtClean="0">
                          <a:solidFill>
                            <a:schemeClr val="tx1"/>
                          </a:solidFill>
                        </a:rPr>
                        <a:t>（略）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475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1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4047</TotalTime>
  <Words>2797</Words>
  <Application>Microsoft Office PowerPoint</Application>
  <PresentationFormat>ワイド画面</PresentationFormat>
  <Paragraphs>426</Paragraphs>
  <Slides>10</Slides>
  <Notes>10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游ゴシック</vt:lpstr>
      <vt:lpstr>游ゴシック Light</vt:lpstr>
      <vt:lpstr>Arial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田中　淳也</dc:creator>
  <cp:lastModifiedBy>田中　淳也</cp:lastModifiedBy>
  <cp:revision>75</cp:revision>
  <cp:lastPrinted>2020-12-03T06:29:08Z</cp:lastPrinted>
  <dcterms:created xsi:type="dcterms:W3CDTF">2020-05-20T11:17:35Z</dcterms:created>
  <dcterms:modified xsi:type="dcterms:W3CDTF">2020-12-03T07:41:38Z</dcterms:modified>
</cp:coreProperties>
</file>