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7068800" cy="96012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75" autoAdjust="0"/>
  </p:normalViewPr>
  <p:slideViewPr>
    <p:cSldViewPr snapToGrid="0">
      <p:cViewPr varScale="1">
        <p:scale>
          <a:sx n="50" d="100"/>
          <a:sy n="50" d="100"/>
        </p:scale>
        <p:origin x="7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ishidaAr\Desktop\&#36039;&#26009;1-7&#38306;&#2041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ishidaAr\Desktop\&#36039;&#26009;1-7&#38306;&#2041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64.21\share\&#20225;&#30011;&#12464;&#12523;&#12540;&#12503;\&#12467;&#12525;&#12490;&#12454;&#12451;&#12523;&#12473;&#23550;&#24540;&#38306;&#20418;\01&#24220;&#23550;&#31574;&#26412;&#37096;&#20250;&#35696;\20201112&#31532;28&#22238;\&#25163;&#25345;&#12385;\&#12464;&#12521;&#1250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64.21\share\&#20225;&#30011;&#12464;&#12523;&#12540;&#12503;\&#12467;&#12525;&#12490;&#12454;&#12451;&#12523;&#12473;&#23550;&#24540;&#38306;&#20418;\01&#24220;&#23550;&#31574;&#26412;&#37096;&#20250;&#35696;\20201112&#31532;28&#22238;\&#25163;&#25345;&#12385;\&#12464;&#12521;&#12501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19020669291339"/>
          <c:y val="0.1946481337720109"/>
          <c:w val="0.61278625328083991"/>
          <c:h val="0.73649427624363861"/>
        </c:manualLayout>
      </c:layout>
      <c:pieChart>
        <c:varyColors val="1"/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19020669291339"/>
          <c:y val="0.1946481337720109"/>
          <c:w val="0.61278625328083991"/>
          <c:h val="0.73649427624363861"/>
        </c:manualLayout>
      </c:layout>
      <c:pieChart>
        <c:varyColors val="1"/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/>
              <a:t>動画の理解度</a:t>
            </a:r>
            <a:endParaRPr lang="ja-JP" sz="14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774-448F-948C-79FCCDDFFD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774-448F-948C-79FCCDDFFD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774-448F-948C-79FCCDDFFD7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766F78AA-25EC-4D6F-AAFC-365DD9B728BD}" type="VALUE">
                      <a:rPr lang="en-US" altLang="ja-JP" sz="140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774-448F-948C-79FCCDDFFD7F}"/>
                </c:ext>
              </c:extLst>
            </c:dLbl>
            <c:dLbl>
              <c:idx val="1"/>
              <c:layout>
                <c:manualLayout>
                  <c:x val="-5.5904106364214515E-2"/>
                  <c:y val="-5.5989973571642646E-4"/>
                </c:manualLayout>
              </c:layout>
              <c:tx>
                <c:rich>
                  <a:bodyPr/>
                  <a:lstStyle/>
                  <a:p>
                    <a:fld id="{29BE8C6E-14C2-4B72-AE25-C8DE6E9CE858}" type="VALUE">
                      <a:rPr lang="en-US" altLang="ja-JP" sz="140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774-448F-948C-79FCCDDFFD7F}"/>
                </c:ext>
              </c:extLst>
            </c:dLbl>
            <c:dLbl>
              <c:idx val="2"/>
              <c:layout>
                <c:manualLayout>
                  <c:x val="0.12343617690358986"/>
                  <c:y val="-5.8705464585092956E-3"/>
                </c:manualLayout>
              </c:layout>
              <c:tx>
                <c:rich>
                  <a:bodyPr/>
                  <a:lstStyle/>
                  <a:p>
                    <a:fld id="{D8C6D2A9-A671-4C73-BE5E-1C665585F928}" type="VALUE">
                      <a:rPr lang="en-US" altLang="ja-JP" sz="140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774-448F-948C-79FCCDDFFD7F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'1110'!$E$21:$E$23</c:f>
              <c:strCache>
                <c:ptCount val="3"/>
                <c:pt idx="0">
                  <c:v>理解した</c:v>
                </c:pt>
                <c:pt idx="1">
                  <c:v>一部わかりにくかった</c:v>
                </c:pt>
                <c:pt idx="2">
                  <c:v>わからなかった</c:v>
                </c:pt>
              </c:strCache>
            </c:strRef>
          </c:cat>
          <c:val>
            <c:numRef>
              <c:f>'1110'!$F$21:$F$23</c:f>
              <c:numCache>
                <c:formatCode>General</c:formatCode>
                <c:ptCount val="3"/>
                <c:pt idx="0">
                  <c:v>98.27</c:v>
                </c:pt>
                <c:pt idx="1">
                  <c:v>1.7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74-448F-948C-79FCCDDFFD7F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862123348877907"/>
          <c:y val="0.29856653488442214"/>
          <c:w val="0.35783324331239164"/>
          <c:h val="0.582846924733795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1200"/>
              <a:t>従業員への研修動画周知状況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6C6-4F36-BAC5-A7D5258F6C00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6C6-4F36-BAC5-A7D5258F6C00}"/>
              </c:ext>
            </c:extLst>
          </c:dPt>
          <c:dPt>
            <c:idx val="2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6C6-4F36-BAC5-A7D5258F6C00}"/>
              </c:ext>
            </c:extLst>
          </c:dPt>
          <c:dLbls>
            <c:dLbl>
              <c:idx val="0"/>
              <c:spPr>
                <a:pattFill prst="pct75">
                  <a:fgClr>
                    <a:sysClr val="windowText" lastClr="000000">
                      <a:lumMod val="75000"/>
                      <a:lumOff val="25000"/>
                    </a:sysClr>
                  </a:fgClr>
                  <a:bgClr>
                    <a:sysClr val="windowText" lastClr="000000">
                      <a:lumMod val="65000"/>
                      <a:lumOff val="35000"/>
                    </a:sys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6C6-4F36-BAC5-A7D5258F6C0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DCEC3D6E-A9BB-4007-83EB-9BDA971AF752}" type="VALUE">
                      <a:rPr lang="en-US" altLang="ja-JP" sz="140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6C6-4F36-BAC5-A7D5258F6C0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35C7B85C-89DF-48E8-8F12-8B1DF4FE5062}" type="VALUE">
                      <a:rPr lang="en-US" altLang="ja-JP" sz="140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6C6-4F36-BAC5-A7D5258F6C00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'1110'!$B$10:$B$12</c:f>
              <c:strCache>
                <c:ptCount val="3"/>
                <c:pt idx="0">
                  <c:v>周知した</c:v>
                </c:pt>
                <c:pt idx="1">
                  <c:v>周知予定</c:v>
                </c:pt>
                <c:pt idx="2">
                  <c:v>周知予定なし</c:v>
                </c:pt>
              </c:strCache>
            </c:strRef>
          </c:cat>
          <c:val>
            <c:numRef>
              <c:f>'1110'!$C$10:$C$12</c:f>
              <c:numCache>
                <c:formatCode>General</c:formatCode>
                <c:ptCount val="3"/>
                <c:pt idx="0">
                  <c:v>41.66</c:v>
                </c:pt>
                <c:pt idx="1">
                  <c:v>57.44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C6-4F36-BAC5-A7D5258F6C0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1200"/>
              <a:t>感染予防策と発生を想定した対応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969-4FA0-B76A-8BF7CAA5EA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969-4FA0-B76A-8BF7CAA5EA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969-4FA0-B76A-8BF7CAA5EA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969-4FA0-B76A-8BF7CAA5EA1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'1110'!$B$14:$B$17</c:f>
              <c:strCache>
                <c:ptCount val="4"/>
                <c:pt idx="0">
                  <c:v>検討済み</c:v>
                </c:pt>
                <c:pt idx="1">
                  <c:v>検討中</c:v>
                </c:pt>
                <c:pt idx="2">
                  <c:v>1月以内に検討</c:v>
                </c:pt>
                <c:pt idx="3">
                  <c:v>未定</c:v>
                </c:pt>
              </c:strCache>
            </c:strRef>
          </c:cat>
          <c:val>
            <c:numRef>
              <c:f>'1110'!$C$14:$C$17</c:f>
              <c:numCache>
                <c:formatCode>General</c:formatCode>
                <c:ptCount val="4"/>
                <c:pt idx="0">
                  <c:v>63.1</c:v>
                </c:pt>
                <c:pt idx="1">
                  <c:v>33.26</c:v>
                </c:pt>
                <c:pt idx="2">
                  <c:v>1.82</c:v>
                </c:pt>
                <c:pt idx="3">
                  <c:v>1.82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69-4FA0-B76A-8BF7CAA5EA1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50360084299807"/>
          <c:y val="0.44732558087185931"/>
          <c:w val="0.27091170099370765"/>
          <c:h val="0.3859375211031726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>
      <cs:styleClr val="0"/>
    </cs:lnRef>
    <cs:fillRef idx="0"/>
    <cs:effectRef idx="0"/>
    <cs:fontRef idx="minor">
      <cs:styleClr val="0"/>
    </cs:fontRef>
    <cs:defRPr sz="900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>
      <cs:styleClr val="0"/>
    </cs:lnRef>
    <cs:fillRef idx="0"/>
    <cs:effectRef idx="0"/>
    <cs:fontRef idx="minor">
      <cs:styleClr val="0"/>
    </cs:fontRef>
    <cs:defRPr sz="900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58A56-9827-43A5-897C-E0E591221AF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6B464-6240-4151-891E-AD664D07E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69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74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65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47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11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42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0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3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85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06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38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8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D1BC-C1FB-4DAD-8CE3-70398D992A9C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88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5"/>
          <p:cNvSpPr txBox="1"/>
          <p:nvPr/>
        </p:nvSpPr>
        <p:spPr>
          <a:xfrm>
            <a:off x="405743" y="1185986"/>
            <a:ext cx="15667646" cy="4870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800" b="1" kern="100" dirty="0">
                <a:ea typeface="Meiryo UI" panose="020B0604030504040204" pitchFamily="50" charset="-128"/>
                <a:cs typeface="Times New Roman" panose="02020603050405020304" pitchFamily="18" charset="0"/>
              </a:rPr>
              <a:t>これまでの取組</a:t>
            </a:r>
          </a:p>
        </p:txBody>
      </p:sp>
      <p:sp>
        <p:nvSpPr>
          <p:cNvPr id="22" name="テキスト ボックス 25"/>
          <p:cNvSpPr txBox="1"/>
          <p:nvPr/>
        </p:nvSpPr>
        <p:spPr>
          <a:xfrm>
            <a:off x="397560" y="3499478"/>
            <a:ext cx="15667645" cy="4870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800" b="1" kern="100" dirty="0">
                <a:ea typeface="Meiryo UI" panose="020B0604030504040204" pitchFamily="50" charset="-128"/>
                <a:cs typeface="Times New Roman" panose="02020603050405020304" pitchFamily="18" charset="0"/>
              </a:rPr>
              <a:t>フォローアップ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7560" y="4189537"/>
            <a:ext cx="15667645" cy="4212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98500" indent="-698500" algn="just">
              <a:lnSpc>
                <a:spcPts val="2500"/>
              </a:lnSpc>
            </a:pPr>
            <a:r>
              <a:rPr lang="ja-JP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社会福祉施設等向け研修動画の理解度や感染症対策の実施状況</a:t>
            </a:r>
            <a:r>
              <a:rPr lang="ja-JP" altLang="en-US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アンケートを実施</a:t>
            </a:r>
            <a:r>
              <a:rPr lang="ja-JP" altLang="en-US" sz="2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ja-JP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令和</a:t>
            </a:r>
            <a:r>
              <a:rPr lang="en-US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lang="en-US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23</a:t>
            </a:r>
            <a:r>
              <a:rPr lang="ja-JP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日～</a:t>
            </a:r>
            <a:r>
              <a:rPr lang="en-US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11</a:t>
            </a:r>
            <a:r>
              <a:rPr lang="ja-JP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日</a:t>
            </a:r>
            <a:r>
              <a:rPr lang="ja-JP" altLang="en-US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endParaRPr lang="ja-JP" altLang="ja-JP" sz="2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197" y="1817508"/>
            <a:ext cx="156676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〇高齢者施設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向け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感染予防啓発チラシを作成、配布</a:t>
            </a:r>
            <a:endParaRPr lang="en-US" altLang="ja-JP" sz="2400" kern="0" dirty="0">
              <a:effectLst/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社会福祉施設向けの研修動画を公開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（再生回数約</a:t>
            </a:r>
            <a:r>
              <a:rPr lang="en-US" altLang="ja-JP" sz="2400" kern="0" dirty="0" smtClean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15,000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）。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府所管施設や市町村に周知。</a:t>
            </a:r>
            <a:endParaRPr lang="ja-JP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〇府の９保健所圏域ごとに府所管の入所施設向け研修会を開催（</a:t>
            </a:r>
            <a:r>
              <a:rPr lang="en-US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9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月末～</a:t>
            </a:r>
            <a:r>
              <a:rPr lang="en-US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11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月中旬、全</a:t>
            </a:r>
            <a:r>
              <a:rPr lang="en-US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11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回）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ja-JP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〇政令・中核市に対して研修素材等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を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情報提供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。政令・中核市においても独自に研修等を実施。</a:t>
            </a:r>
            <a:endParaRPr lang="ja-JP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5EA516B7-F226-4B14-8BC2-97730D7F1E20}"/>
              </a:ext>
            </a:extLst>
          </p:cNvPr>
          <p:cNvSpPr/>
          <p:nvPr/>
        </p:nvSpPr>
        <p:spPr>
          <a:xfrm>
            <a:off x="516835" y="4604607"/>
            <a:ext cx="15548370" cy="2416726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600"/>
              </a:lnSpc>
            </a:pPr>
            <a:endParaRPr lang="ja-JP" altLang="ja-JP" sz="2000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4678307" y="364485"/>
            <a:ext cx="2009493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資料５－２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5743" y="7888811"/>
            <a:ext cx="15813417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3350" algn="just"/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実施状況アンケート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未回答の施設には再度チェックリストの実施勧奨を行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い</a:t>
            </a:r>
            <a:r>
              <a:rPr lang="ja-JP" altLang="en-US" sz="2400" kern="0" dirty="0" smtClean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、重点的な</a:t>
            </a:r>
            <a:r>
              <a:rPr lang="ja-JP" altLang="ja-JP" sz="2400" kern="0" dirty="0" smtClean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啓発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を実施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ja-JP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79400" indent="-279400" algn="just"/>
            <a:r>
              <a:rPr lang="ja-JP" altLang="ja-JP" sz="2400" b="1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加えて、</a:t>
            </a:r>
            <a:r>
              <a:rPr lang="ja-JP" altLang="ja-JP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「福祉</a:t>
            </a:r>
            <a:r>
              <a:rPr lang="ja-JP" altLang="ja-JP" sz="24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施設</a:t>
            </a:r>
            <a:r>
              <a:rPr lang="ja-JP" altLang="en-US" sz="24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ja-JP" sz="24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医療</a:t>
            </a:r>
            <a:r>
              <a:rPr lang="ja-JP" altLang="ja-JP" sz="2400" kern="0" dirty="0" smtClean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機関等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職員の自己点検のための新型コロナウイルス感染症</a:t>
            </a:r>
            <a:r>
              <a:rPr lang="ja-JP" altLang="en-US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2400" kern="0" dirty="0" smtClean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集団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感染</a:t>
            </a:r>
            <a:r>
              <a:rPr lang="ja-JP" altLang="ja-JP" sz="2400" kern="0" dirty="0" smtClean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事例ケーススタディ」</a:t>
            </a:r>
            <a:endParaRPr lang="en-US" altLang="ja-JP" sz="2400" kern="0" dirty="0" smtClean="0">
              <a:effectLst/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marL="279400" indent="-279400" algn="just"/>
            <a:r>
              <a:rPr lang="ja-JP" altLang="en-US" sz="2400" ker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2400" kern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2400" kern="0" smtClean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健康医療部作成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を</a:t>
            </a:r>
            <a:r>
              <a:rPr lang="ja-JP" altLang="en-US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府所管施設や市町村に</a:t>
            </a:r>
            <a:r>
              <a:rPr lang="ja-JP" altLang="ja-JP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周知</a:t>
            </a:r>
            <a:r>
              <a:rPr lang="ja-JP" altLang="en-US" sz="24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。予防啓発を一層強化</a:t>
            </a:r>
            <a:r>
              <a:rPr lang="ja-JP" altLang="en-US" sz="2400" kern="0" dirty="0" smtClean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2400" kern="0" dirty="0" smtClean="0">
              <a:effectLst/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marL="279400" indent="-279400" algn="just"/>
            <a:r>
              <a:rPr lang="ja-JP" altLang="en-US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24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〇感染管理認定看護師（</a:t>
            </a:r>
            <a:r>
              <a:rPr lang="en-US" altLang="ja-JP" sz="24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ICN</a:t>
            </a:r>
            <a:r>
              <a:rPr lang="ja-JP" altLang="en-US" sz="24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）の施設訪問等による感染防止対策の強化も検討。</a:t>
            </a:r>
            <a:endParaRPr lang="en-US" altLang="ja-JP" sz="2400" kern="0" dirty="0" smtClean="0">
              <a:effectLst/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marL="279400" indent="-279400" algn="just"/>
            <a:endParaRPr lang="ja-JP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91" name="グラフ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832677"/>
              </p:ext>
            </p:extLst>
          </p:nvPr>
        </p:nvGraphicFramePr>
        <p:xfrm>
          <a:off x="9350173" y="-843825"/>
          <a:ext cx="1863472" cy="16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1" name="グラフ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825555"/>
              </p:ext>
            </p:extLst>
          </p:nvPr>
        </p:nvGraphicFramePr>
        <p:xfrm>
          <a:off x="9100276" y="-830243"/>
          <a:ext cx="2293317" cy="16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3" name="直線コネクタ 112"/>
          <p:cNvCxnSpPr/>
          <p:nvPr/>
        </p:nvCxnSpPr>
        <p:spPr>
          <a:xfrm>
            <a:off x="12321455" y="371945"/>
            <a:ext cx="197603" cy="777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AF89D1-57E3-43BE-A23D-87C7EE4BACF7}"/>
              </a:ext>
            </a:extLst>
          </p:cNvPr>
          <p:cNvSpPr txBox="1"/>
          <p:nvPr/>
        </p:nvSpPr>
        <p:spPr>
          <a:xfrm>
            <a:off x="397560" y="256165"/>
            <a:ext cx="14073809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高齢者施設等</a:t>
            </a:r>
            <a:r>
              <a:rPr lang="ja-JP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への主な取組状況（福祉部）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E0822F8-AA06-478E-95D0-E1A788BFF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24190"/>
              </p:ext>
            </p:extLst>
          </p:nvPr>
        </p:nvGraphicFramePr>
        <p:xfrm>
          <a:off x="1015010" y="5213584"/>
          <a:ext cx="2775939" cy="1784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9430">
                  <a:extLst>
                    <a:ext uri="{9D8B030D-6E8A-4147-A177-3AD203B41FA5}">
                      <a16:colId xmlns:a16="http://schemas.microsoft.com/office/drawing/2014/main" val="3569859191"/>
                    </a:ext>
                  </a:extLst>
                </a:gridCol>
                <a:gridCol w="836509">
                  <a:extLst>
                    <a:ext uri="{9D8B030D-6E8A-4147-A177-3AD203B41FA5}">
                      <a16:colId xmlns:a16="http://schemas.microsoft.com/office/drawing/2014/main" val="2312272996"/>
                    </a:ext>
                  </a:extLst>
                </a:gridCol>
              </a:tblGrid>
              <a:tr h="434009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ja-JP" sz="1600" kern="100" dirty="0">
                          <a:effectLst/>
                        </a:rPr>
                        <a:t>回答数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1250890"/>
                  </a:ext>
                </a:extLst>
              </a:tr>
              <a:tr h="404447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ja-JP" sz="1600" kern="100">
                          <a:effectLst/>
                        </a:rPr>
                        <a:t>府所管事業所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US" sz="1600" kern="100" dirty="0" smtClean="0">
                          <a:effectLst/>
                        </a:rPr>
                        <a:t>656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1717692"/>
                  </a:ext>
                </a:extLst>
              </a:tr>
              <a:tr h="541192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ja-JP" sz="1600" kern="100">
                          <a:effectLst/>
                        </a:rPr>
                        <a:t>市町村所管事業所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US" sz="1600" kern="100" dirty="0" smtClean="0">
                          <a:effectLst/>
                        </a:rPr>
                        <a:t>4,280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1525759"/>
                  </a:ext>
                </a:extLst>
              </a:tr>
              <a:tr h="404447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ja-JP" sz="1600" kern="100">
                          <a:effectLst/>
                        </a:rPr>
                        <a:t>合計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US" sz="1600" kern="100" dirty="0" smtClean="0">
                          <a:effectLst/>
                        </a:rPr>
                        <a:t>4,936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6297953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572FC15-CB1F-47A9-9AA7-B812124A9AAB}"/>
              </a:ext>
            </a:extLst>
          </p:cNvPr>
          <p:cNvSpPr txBox="1"/>
          <p:nvPr/>
        </p:nvSpPr>
        <p:spPr>
          <a:xfrm>
            <a:off x="692375" y="4813725"/>
            <a:ext cx="309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回答数（</a:t>
            </a:r>
            <a:r>
              <a:rPr kumimoji="1" lang="en-US" altLang="ja-JP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11/10 11</a:t>
            </a:r>
            <a:r>
              <a:rPr kumimoji="1"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時時点</a:t>
            </a:r>
            <a:r>
              <a:rPr kumimoji="1"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</a:p>
        </p:txBody>
      </p:sp>
      <p:sp>
        <p:nvSpPr>
          <p:cNvPr id="18" name="テキスト ボックス 25">
            <a:extLst>
              <a:ext uri="{FF2B5EF4-FFF2-40B4-BE49-F238E27FC236}">
                <a16:creationId xmlns:a16="http://schemas.microsoft.com/office/drawing/2014/main" id="{AE209224-B969-45C3-8B35-512AEA58020A}"/>
              </a:ext>
            </a:extLst>
          </p:cNvPr>
          <p:cNvSpPr txBox="1"/>
          <p:nvPr/>
        </p:nvSpPr>
        <p:spPr>
          <a:xfrm>
            <a:off x="384310" y="7220099"/>
            <a:ext cx="15667645" cy="4870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800" b="1" kern="100" dirty="0">
                <a:ea typeface="Meiryo UI" panose="020B0604030504040204" pitchFamily="50" charset="-128"/>
                <a:cs typeface="Times New Roman" panose="02020603050405020304" pitchFamily="18" charset="0"/>
              </a:rPr>
              <a:t>今後の取組</a:t>
            </a:r>
          </a:p>
        </p:txBody>
      </p:sp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id="{640F6A29-D139-416B-9C74-9FD3A7EDF2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300466"/>
              </p:ext>
            </p:extLst>
          </p:nvPr>
        </p:nvGraphicFramePr>
        <p:xfrm>
          <a:off x="4197054" y="4658750"/>
          <a:ext cx="3784896" cy="231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3AC22D2E-40A5-45C5-A059-5F8BD86534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938138"/>
              </p:ext>
            </p:extLst>
          </p:nvPr>
        </p:nvGraphicFramePr>
        <p:xfrm>
          <a:off x="8101225" y="4658750"/>
          <a:ext cx="3747064" cy="231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グラフ 22">
            <a:extLst>
              <a:ext uri="{FF2B5EF4-FFF2-40B4-BE49-F238E27FC236}">
                <a16:creationId xmlns:a16="http://schemas.microsoft.com/office/drawing/2014/main" id="{3C285DBA-2114-4903-8433-64D276047C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853621"/>
              </p:ext>
            </p:extLst>
          </p:nvPr>
        </p:nvGraphicFramePr>
        <p:xfrm>
          <a:off x="11967564" y="4652350"/>
          <a:ext cx="3691536" cy="2306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64826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3439</TotalTime>
  <Words>281</Words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UD デジタル 教科書体 NK-R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2020-11-10T04:00:19Z</cp:lastPrinted>
  <dcterms:created xsi:type="dcterms:W3CDTF">2020-10-09T06:28:55Z</dcterms:created>
  <dcterms:modified xsi:type="dcterms:W3CDTF">2020-11-10T08:28:05Z</dcterms:modified>
</cp:coreProperties>
</file>