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6" r:id="rId2"/>
    <p:sldId id="259" r:id="rId3"/>
    <p:sldId id="264" r:id="rId4"/>
    <p:sldId id="265" r:id="rId5"/>
    <p:sldId id="267" r:id="rId6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8B7A0-C579-44EE-9337-C3D9974416C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2A64D-7BE5-4DD9-A4F0-F64F0B4BB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943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16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47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2020/7/28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5" y="175788"/>
            <a:ext cx="7461865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イエローステージ（警戒）の対応方針に基づく要請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7052" y="831917"/>
            <a:ext cx="11902409" cy="193899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   ①　区域　</a:t>
            </a:r>
            <a:r>
              <a:rPr lang="ja-JP" altLang="en-US" sz="2000" b="1" u="sng" dirty="0" smtClean="0"/>
              <a:t>大阪府全域</a:t>
            </a:r>
            <a:endParaRPr lang="en-US" altLang="ja-JP" sz="2000" b="1" u="sng" dirty="0" smtClean="0"/>
          </a:p>
          <a:p>
            <a:r>
              <a:rPr lang="ja-JP" altLang="en-US" sz="2000" b="1" dirty="0"/>
              <a:t>　</a:t>
            </a:r>
            <a:endParaRPr lang="en-US" altLang="ja-JP" sz="2000" b="1" dirty="0" smtClean="0"/>
          </a:p>
          <a:p>
            <a:r>
              <a:rPr lang="ja-JP" altLang="en-US" sz="2000" b="1" dirty="0" smtClean="0"/>
              <a:t>   ②　期間　</a:t>
            </a:r>
            <a:r>
              <a:rPr lang="ja-JP" altLang="en-US" sz="2000" b="1" u="sng" dirty="0" smtClean="0"/>
              <a:t>イエローステージ１の期間</a:t>
            </a:r>
            <a:endParaRPr lang="en-US" altLang="ja-JP" sz="2000" b="1" u="sng" dirty="0" smtClean="0"/>
          </a:p>
          <a:p>
            <a:r>
              <a:rPr lang="ja-JP" altLang="en-US" sz="2000" b="1" dirty="0"/>
              <a:t>　</a:t>
            </a:r>
            <a:r>
              <a:rPr lang="ja-JP" altLang="en-US" sz="2000" b="1" dirty="0" smtClean="0"/>
              <a:t>　　　　</a:t>
            </a:r>
            <a:r>
              <a:rPr lang="ja-JP" altLang="en-US" sz="2000" b="1" u="sng" dirty="0" smtClean="0"/>
              <a:t>（第２次取組期間：８月</a:t>
            </a:r>
            <a:r>
              <a:rPr lang="ja-JP" altLang="en-US" sz="2000" b="1" u="sng" dirty="0"/>
              <a:t>１</a:t>
            </a:r>
            <a:r>
              <a:rPr lang="ja-JP" altLang="en-US" sz="2000" b="1" u="sng" dirty="0" smtClean="0"/>
              <a:t>日から８月</a:t>
            </a:r>
            <a:r>
              <a:rPr lang="en-US" altLang="ja-JP" sz="2000" b="1" u="sng" dirty="0" smtClean="0"/>
              <a:t>2</a:t>
            </a:r>
            <a:r>
              <a:rPr lang="en-US" altLang="ja-JP" sz="2000" b="1" u="sng" dirty="0"/>
              <a:t>0</a:t>
            </a:r>
            <a:r>
              <a:rPr lang="ja-JP" altLang="en-US" sz="2000" b="1" u="sng" dirty="0" smtClean="0"/>
              <a:t>日</a:t>
            </a:r>
            <a:r>
              <a:rPr lang="ja-JP" altLang="en-US" sz="2000" b="1" u="sng" dirty="0"/>
              <a:t>。ただし感染拡大</a:t>
            </a:r>
            <a:r>
              <a:rPr lang="ja-JP" altLang="en-US" sz="2000" b="1" u="sng" dirty="0" smtClean="0"/>
              <a:t>の状況</a:t>
            </a:r>
            <a:r>
              <a:rPr lang="ja-JP" altLang="en-US" sz="2000" b="1" u="sng" dirty="0"/>
              <a:t>に応じて判断）</a:t>
            </a:r>
            <a:endParaRPr lang="en-US" altLang="ja-JP" sz="2000" b="1" u="sng" dirty="0" smtClean="0"/>
          </a:p>
          <a:p>
            <a:r>
              <a:rPr lang="ja-JP" altLang="en-US" sz="2000" b="1" dirty="0"/>
              <a:t>  </a:t>
            </a:r>
            <a:r>
              <a:rPr lang="ja-JP" altLang="en-US" sz="2000" b="1" dirty="0" smtClean="0"/>
              <a:t> </a:t>
            </a:r>
            <a:endParaRPr lang="en-US" altLang="ja-JP" sz="2000" b="1" dirty="0" smtClean="0"/>
          </a:p>
          <a:p>
            <a:r>
              <a:rPr lang="en-US" altLang="ja-JP" sz="2000" b="1" dirty="0"/>
              <a:t> </a:t>
            </a:r>
            <a:r>
              <a:rPr lang="en-US" altLang="ja-JP" sz="2000" b="1" dirty="0" smtClean="0"/>
              <a:t>  </a:t>
            </a:r>
            <a:r>
              <a:rPr lang="ja-JP" altLang="en-US" sz="2000" b="1" dirty="0" smtClean="0"/>
              <a:t>③</a:t>
            </a:r>
            <a:r>
              <a:rPr lang="ja-JP" altLang="en-US" sz="2000" b="1" dirty="0"/>
              <a:t>　</a:t>
            </a:r>
            <a:r>
              <a:rPr lang="ja-JP" altLang="en-US" sz="2000" b="1" dirty="0" smtClean="0"/>
              <a:t>実施内容（特措法第</a:t>
            </a:r>
            <a:r>
              <a:rPr lang="en-US" altLang="ja-JP" sz="2000" b="1" dirty="0" smtClean="0"/>
              <a:t>24</a:t>
            </a:r>
            <a:r>
              <a:rPr lang="ja-JP" altLang="en-US" sz="2000" b="1" dirty="0" smtClean="0"/>
              <a:t>条第９項に基づく）</a:t>
            </a:r>
            <a:endParaRPr lang="en-US" altLang="ja-JP" sz="2000" b="1" dirty="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402228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</a:t>
            </a:fld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318238" y="143336"/>
            <a:ext cx="17212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資料３－１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2277" y="2921587"/>
            <a:ext cx="4036277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●</a:t>
            </a:r>
            <a:r>
              <a:rPr lang="ja-JP" altLang="en-US" sz="2400" b="1" u="sng" dirty="0" smtClean="0"/>
              <a:t>府民への呼びかけ</a:t>
            </a:r>
            <a:endParaRPr lang="ja-JP" altLang="en-US" sz="1600" b="1" u="sng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9245" y="3504048"/>
            <a:ext cx="11681138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2000" b="1" dirty="0" smtClean="0"/>
              <a:t>府民に対し、次の内容</a:t>
            </a:r>
            <a:r>
              <a:rPr lang="ja-JP" altLang="en-US" sz="2000" b="1" dirty="0"/>
              <a:t>を</a:t>
            </a:r>
            <a:r>
              <a:rPr lang="ja-JP" altLang="en-US" sz="2000" b="1" dirty="0" smtClean="0"/>
              <a:t>要請</a:t>
            </a:r>
            <a:r>
              <a:rPr lang="ja-JP" altLang="en-US" sz="2000" dirty="0" smtClean="0"/>
              <a:t>。</a:t>
            </a:r>
            <a:endParaRPr lang="en-US" altLang="ja-JP" sz="16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0597" y="4141036"/>
            <a:ext cx="560441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ja-JP" altLang="en-US" b="1" dirty="0" smtClean="0"/>
              <a:t>５人以上の宴会・飲み会は控えること</a:t>
            </a:r>
            <a:endParaRPr lang="ja-JP" altLang="en-US" b="1" dirty="0"/>
          </a:p>
        </p:txBody>
      </p:sp>
      <p:sp>
        <p:nvSpPr>
          <p:cNvPr id="12" name="正方形/長方形 11"/>
          <p:cNvSpPr/>
          <p:nvPr/>
        </p:nvSpPr>
        <p:spPr>
          <a:xfrm>
            <a:off x="537792" y="4645798"/>
            <a:ext cx="1178331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/>
              <a:t>・</a:t>
            </a:r>
            <a:r>
              <a:rPr lang="ja-JP" altLang="en-US" sz="1600" dirty="0" smtClean="0"/>
              <a:t>３</a:t>
            </a:r>
            <a:r>
              <a:rPr lang="ja-JP" altLang="en-US" sz="1600" dirty="0"/>
              <a:t>密で唾液が飛び交う環境を避けること。</a:t>
            </a:r>
          </a:p>
          <a:p>
            <a:pPr>
              <a:lnSpc>
                <a:spcPct val="150000"/>
              </a:lnSpc>
            </a:pPr>
            <a:r>
              <a:rPr lang="ja-JP" altLang="en-US" sz="1600" dirty="0" smtClean="0"/>
              <a:t>・業種</a:t>
            </a:r>
            <a:r>
              <a:rPr lang="ja-JP" altLang="en-US" sz="1600" dirty="0"/>
              <a:t>別ガイドラインを遵守 （感染防止宣言ステッカーの導入）していないバー、クラブ、キャバクラ</a:t>
            </a:r>
            <a:r>
              <a:rPr lang="ja-JP" altLang="en-US" sz="1600" dirty="0" smtClean="0"/>
              <a:t>、ホストクラブ等の</a:t>
            </a:r>
            <a:endParaRPr lang="en-US" altLang="ja-JP" sz="1600" dirty="0" smtClean="0"/>
          </a:p>
          <a:p>
            <a:pPr>
              <a:lnSpc>
                <a:spcPct val="150000"/>
              </a:lnSpc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夜の街のお店の</a:t>
            </a:r>
            <a:r>
              <a:rPr lang="ja-JP" altLang="en-US" sz="1600" dirty="0"/>
              <a:t>利用を自粛すること</a:t>
            </a:r>
            <a:r>
              <a:rPr lang="ja-JP" altLang="en-US" sz="1600" dirty="0" smtClean="0"/>
              <a:t>。</a:t>
            </a:r>
            <a:endParaRPr lang="ja-JP" altLang="en-US" sz="1600" dirty="0"/>
          </a:p>
          <a:p>
            <a:pPr>
              <a:lnSpc>
                <a:spcPct val="150000"/>
              </a:lnSpc>
            </a:pPr>
            <a:r>
              <a:rPr lang="ja-JP" altLang="en-US" sz="1600" dirty="0" smtClean="0"/>
              <a:t>・重症化</a:t>
            </a:r>
            <a:r>
              <a:rPr lang="ja-JP" altLang="en-US" sz="1600" dirty="0"/>
              <a:t>や死亡リスクの高い高齢者、基礎疾患のある方及びその家族は</a:t>
            </a:r>
            <a:r>
              <a:rPr lang="ja-JP" altLang="en-US" sz="1600" dirty="0" smtClean="0"/>
              <a:t>、感染</a:t>
            </a:r>
            <a:r>
              <a:rPr lang="ja-JP" altLang="en-US" sz="1600" dirty="0"/>
              <a:t>リスクの高い</a:t>
            </a:r>
            <a:r>
              <a:rPr lang="ja-JP" altLang="en-US" sz="1600" dirty="0" smtClean="0"/>
              <a:t>環境の施設（上記の店舗等）</a:t>
            </a:r>
            <a:r>
              <a:rPr lang="ja-JP" altLang="en-US" sz="1600" dirty="0" smtClean="0"/>
              <a:t>を</a:t>
            </a:r>
            <a:endParaRPr lang="en-US" altLang="ja-JP" sz="1600" dirty="0" smtClean="0"/>
          </a:p>
          <a:p>
            <a:pPr>
              <a:lnSpc>
                <a:spcPct val="150000"/>
              </a:lnSpc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避ける</a:t>
            </a:r>
            <a:r>
              <a:rPr lang="ja-JP" altLang="en-US" sz="1600" dirty="0"/>
              <a:t>こと。</a:t>
            </a:r>
          </a:p>
        </p:txBody>
      </p:sp>
    </p:spTree>
    <p:extLst>
      <p:ext uri="{BB962C8B-B14F-4D97-AF65-F5344CB8AC3E}">
        <p14:creationId xmlns:p14="http://schemas.microsoft.com/office/powerpoint/2010/main" val="60872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249119" y="438838"/>
            <a:ext cx="7489159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●</a:t>
            </a:r>
            <a:r>
              <a:rPr lang="ja-JP" altLang="en-US" sz="2400" b="1" u="sng" dirty="0" smtClean="0"/>
              <a:t>イベントの開催に</a:t>
            </a:r>
            <a:r>
              <a:rPr lang="ja-JP" altLang="en-US" sz="2400" b="1" u="sng" dirty="0"/>
              <a:t>ついて</a:t>
            </a:r>
            <a:r>
              <a:rPr lang="ja-JP" altLang="en-US" sz="1600" u="sng" dirty="0"/>
              <a:t>（府主催（共催）の</a:t>
            </a:r>
            <a:r>
              <a:rPr lang="ja-JP" altLang="en-US" sz="1600" u="sng" dirty="0" smtClean="0"/>
              <a:t>イベントを含む）</a:t>
            </a:r>
            <a:endParaRPr kumimoji="1" lang="ja-JP" altLang="en-US" sz="1600" u="sng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2</a:t>
            </a:fld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9119" y="900503"/>
            <a:ext cx="11500833" cy="193899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ja-JP" altLang="en-US" sz="2000" b="1" dirty="0" smtClean="0"/>
              <a:t>主催者に対し、業種別ガイドラインの遵守を徹底するとともに、</a:t>
            </a:r>
            <a:endParaRPr lang="en-US" altLang="ja-JP" sz="2000" b="1" dirty="0" smtClean="0"/>
          </a:p>
          <a:p>
            <a:pPr>
              <a:lnSpc>
                <a:spcPct val="150000"/>
              </a:lnSpc>
            </a:pPr>
            <a:r>
              <a:rPr lang="ja-JP" altLang="en-US" sz="2000" b="1" dirty="0"/>
              <a:t>　 </a:t>
            </a:r>
            <a:r>
              <a:rPr lang="ja-JP" altLang="en-US" sz="2000" b="1" dirty="0" smtClean="0"/>
              <a:t>国の接触</a:t>
            </a:r>
            <a:r>
              <a:rPr lang="ja-JP" altLang="en-US" sz="2000" b="1" dirty="0"/>
              <a:t>確認</a:t>
            </a:r>
            <a:r>
              <a:rPr lang="ja-JP" altLang="en-US" sz="2000" b="1" dirty="0" smtClean="0"/>
              <a:t>アプリ「</a:t>
            </a:r>
            <a:r>
              <a:rPr lang="ja-JP" altLang="en-US" sz="2000" b="1" dirty="0"/>
              <a:t>ＣＯＣＯＡ</a:t>
            </a:r>
            <a:r>
              <a:rPr lang="ja-JP" altLang="en-US" sz="2000" b="1" dirty="0" smtClean="0"/>
              <a:t>」、</a:t>
            </a:r>
            <a:r>
              <a:rPr lang="ja-JP" altLang="en-US" sz="2000" b="1" dirty="0"/>
              <a:t>大阪</a:t>
            </a:r>
            <a:r>
              <a:rPr lang="ja-JP" altLang="en-US" sz="2000" b="1" dirty="0" smtClean="0"/>
              <a:t>コロナ追跡システムの導入、</a:t>
            </a:r>
            <a:endParaRPr lang="en-US" altLang="ja-JP" sz="2000" b="1" dirty="0" smtClean="0"/>
          </a:p>
          <a:p>
            <a:pPr>
              <a:lnSpc>
                <a:spcPct val="150000"/>
              </a:lnSpc>
            </a:pPr>
            <a:r>
              <a:rPr lang="ja-JP" altLang="en-US" sz="2000" b="1" dirty="0" smtClean="0"/>
              <a:t>　 又</a:t>
            </a:r>
            <a:r>
              <a:rPr lang="ja-JP" altLang="en-US" sz="2000" b="1" dirty="0"/>
              <a:t>は名簿作成などの追跡対策の徹底を要請。</a:t>
            </a:r>
            <a:endParaRPr lang="en-US" altLang="ja-JP" sz="2000" b="1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ja-JP" altLang="en-US" sz="2000" b="1" dirty="0"/>
              <a:t>開催規模については、以下の参加人数かつ収容率の範囲内を目安とすること</a:t>
            </a:r>
            <a:r>
              <a:rPr lang="ja-JP" altLang="en-US" sz="2000" b="1" dirty="0" smtClean="0"/>
              <a:t>。</a:t>
            </a:r>
            <a:endParaRPr lang="ja-JP" altLang="en-US" sz="20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9119" y="3045778"/>
            <a:ext cx="11679024" cy="30162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/>
              <a:t>【</a:t>
            </a:r>
            <a:r>
              <a:rPr lang="ja-JP" altLang="en-US" b="1" dirty="0"/>
              <a:t>参加人数の上限</a:t>
            </a:r>
            <a:r>
              <a:rPr lang="en-US" altLang="ja-JP" b="1" dirty="0"/>
              <a:t>】</a:t>
            </a:r>
          </a:p>
          <a:p>
            <a:r>
              <a:rPr lang="ja-JP" altLang="en-US" b="1" dirty="0" smtClean="0"/>
              <a:t>  </a:t>
            </a:r>
            <a:r>
              <a:rPr lang="ja-JP" altLang="en-US" b="1" dirty="0"/>
              <a:t>○</a:t>
            </a:r>
            <a:r>
              <a:rPr lang="ja-JP" altLang="en-US" b="1" dirty="0" smtClean="0"/>
              <a:t>屋内</a:t>
            </a:r>
            <a:r>
              <a:rPr lang="ja-JP" altLang="en-US" b="1" dirty="0"/>
              <a:t>・屋外：</a:t>
            </a:r>
            <a:r>
              <a:rPr lang="en-US" altLang="ja-JP" b="1" dirty="0"/>
              <a:t>5,000</a:t>
            </a:r>
            <a:r>
              <a:rPr lang="ja-JP" altLang="en-US" b="1" dirty="0"/>
              <a:t>人以下</a:t>
            </a:r>
          </a:p>
          <a:p>
            <a:endParaRPr lang="en-US" altLang="ja-JP" b="1" dirty="0" smtClean="0"/>
          </a:p>
          <a:p>
            <a:r>
              <a:rPr lang="en-US" altLang="ja-JP" b="1" dirty="0" smtClean="0"/>
              <a:t>【</a:t>
            </a:r>
            <a:r>
              <a:rPr lang="ja-JP" altLang="en-US" b="1" dirty="0"/>
              <a:t>収容率</a:t>
            </a:r>
            <a:r>
              <a:rPr lang="en-US" altLang="ja-JP" b="1" dirty="0"/>
              <a:t>】</a:t>
            </a:r>
          </a:p>
          <a:p>
            <a:r>
              <a:rPr lang="ja-JP" altLang="en-US" b="1" dirty="0" smtClean="0"/>
              <a:t>  ○屋内</a:t>
            </a:r>
            <a:r>
              <a:rPr lang="ja-JP" altLang="en-US" b="1" dirty="0"/>
              <a:t>：収容定員の半分以内の参加人数とすること</a:t>
            </a:r>
          </a:p>
          <a:p>
            <a:r>
              <a:rPr lang="ja-JP" altLang="en-US" b="1" dirty="0" smtClean="0"/>
              <a:t>  ○屋外</a:t>
            </a:r>
            <a:r>
              <a:rPr lang="ja-JP" altLang="en-US" b="1" dirty="0"/>
              <a:t>：人と人との距離を十分に確保できる</a:t>
            </a:r>
            <a:r>
              <a:rPr lang="ja-JP" altLang="en-US" b="1" dirty="0" smtClean="0"/>
              <a:t>こと</a:t>
            </a:r>
            <a:endParaRPr lang="en-US" altLang="ja-JP" b="1" dirty="0" smtClean="0"/>
          </a:p>
          <a:p>
            <a:endParaRPr lang="en-US" altLang="ja-JP" dirty="0" smtClean="0"/>
          </a:p>
          <a:p>
            <a:r>
              <a:rPr lang="en-US" altLang="ja-JP" sz="1600" dirty="0" smtClean="0"/>
              <a:t>※</a:t>
            </a:r>
            <a:r>
              <a:rPr lang="ja-JP" altLang="en-US" sz="1600" dirty="0" smtClean="0"/>
              <a:t>全国的な移動を伴うイベント又はイベント参加者が</a:t>
            </a:r>
            <a:r>
              <a:rPr lang="en-US" altLang="ja-JP" sz="1600" dirty="0" smtClean="0"/>
              <a:t>1,000</a:t>
            </a:r>
            <a:r>
              <a:rPr lang="ja-JP" altLang="en-US" sz="1600" dirty="0" smtClean="0"/>
              <a:t>人を超えるようなイベントを開催する際には、</a:t>
            </a:r>
            <a:endParaRPr lang="en-US" altLang="ja-JP" sz="1600" dirty="0" smtClean="0"/>
          </a:p>
          <a:p>
            <a:r>
              <a:rPr lang="ja-JP" altLang="en-US" sz="1600" dirty="0"/>
              <a:t>　そのイベントの開催要件等について、大阪府</a:t>
            </a:r>
            <a:r>
              <a:rPr lang="ja-JP" altLang="en-US" sz="1600" dirty="0" smtClean="0"/>
              <a:t>に事前に相談すること。</a:t>
            </a:r>
            <a:endParaRPr lang="en-US" altLang="ja-JP" sz="1600" dirty="0" smtClean="0"/>
          </a:p>
          <a:p>
            <a:r>
              <a:rPr lang="en-US" altLang="ja-JP" sz="1600" dirty="0" smtClean="0"/>
              <a:t>※</a:t>
            </a:r>
            <a:r>
              <a:rPr lang="ja-JP" altLang="en-US" sz="1600" dirty="0" smtClean="0"/>
              <a:t>適切な感染防止策が実施されていないイベントや、リスクへの対応が整っていないイベントは、</a:t>
            </a:r>
            <a:endParaRPr lang="en-US" altLang="ja-JP" sz="1600" dirty="0" smtClean="0"/>
          </a:p>
          <a:p>
            <a:r>
              <a:rPr lang="en-US" altLang="ja-JP" sz="1600" dirty="0"/>
              <a:t> </a:t>
            </a:r>
            <a:r>
              <a:rPr lang="en-US" altLang="ja-JP" sz="1600" dirty="0" smtClean="0"/>
              <a:t>   </a:t>
            </a:r>
            <a:r>
              <a:rPr lang="ja-JP" altLang="en-US" sz="1600" dirty="0" smtClean="0"/>
              <a:t>開催自粛を要請することも検討。</a:t>
            </a:r>
          </a:p>
        </p:txBody>
      </p:sp>
    </p:spTree>
    <p:extLst>
      <p:ext uri="{BB962C8B-B14F-4D97-AF65-F5344CB8AC3E}">
        <p14:creationId xmlns:p14="http://schemas.microsoft.com/office/powerpoint/2010/main" val="390090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131277" y="634275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3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505330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/>
              <a:t>●</a:t>
            </a:r>
            <a:r>
              <a:rPr kumimoji="1" lang="ja-JP" altLang="en-US" sz="2400" b="1" u="sng" dirty="0" smtClean="0"/>
              <a:t>施設</a:t>
            </a:r>
            <a:r>
              <a:rPr lang="ja-JP" altLang="en-US" sz="2400" b="1" u="sng" dirty="0" smtClean="0"/>
              <a:t>について</a:t>
            </a:r>
            <a:r>
              <a:rPr lang="ja-JP" altLang="en-US" sz="1600" b="1" u="sng" dirty="0" smtClean="0"/>
              <a:t>（</a:t>
            </a:r>
            <a:r>
              <a:rPr lang="ja-JP" altLang="en-US" sz="1600" u="sng" dirty="0"/>
              <a:t>府有</a:t>
            </a:r>
            <a:r>
              <a:rPr lang="ja-JP" altLang="en-US" sz="1600" u="sng" dirty="0" smtClean="0"/>
              <a:t>施設を含む</a:t>
            </a:r>
            <a:r>
              <a:rPr lang="ja-JP" altLang="en-US" sz="1600" b="1" u="sng" dirty="0" smtClean="0"/>
              <a:t>）</a:t>
            </a:r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3339" y="1209614"/>
            <a:ext cx="11681138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2000" b="1" dirty="0" smtClean="0"/>
              <a:t>施設（事業者）に対し、次の内容</a:t>
            </a:r>
            <a:r>
              <a:rPr lang="ja-JP" altLang="en-US" sz="2000" b="1" dirty="0"/>
              <a:t>を</a:t>
            </a:r>
            <a:r>
              <a:rPr lang="ja-JP" altLang="en-US" sz="2000" b="1" dirty="0" smtClean="0"/>
              <a:t>要請</a:t>
            </a:r>
            <a:r>
              <a:rPr lang="ja-JP" altLang="en-US" sz="2000" dirty="0" smtClean="0"/>
              <a:t>。</a:t>
            </a:r>
            <a:endParaRPr lang="en-US" altLang="ja-JP" sz="16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5453" y="1852344"/>
            <a:ext cx="11679024" cy="23083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１．業種</a:t>
            </a:r>
            <a:r>
              <a:rPr lang="ja-JP" altLang="en-US" b="1" dirty="0"/>
              <a:t>別</a:t>
            </a:r>
            <a:r>
              <a:rPr lang="ja-JP" altLang="en-US" b="1" dirty="0" smtClean="0"/>
              <a:t>ガイドラインを遵守 （</a:t>
            </a:r>
            <a:r>
              <a:rPr lang="ja-JP" altLang="en-US" b="1" dirty="0"/>
              <a:t>感染防止宣言ステッカーの導入</a:t>
            </a:r>
            <a:r>
              <a:rPr lang="ja-JP" altLang="en-US" b="1" dirty="0" smtClean="0"/>
              <a:t>）するこ</a:t>
            </a:r>
            <a:r>
              <a:rPr lang="ja-JP" altLang="en-US" b="1" dirty="0"/>
              <a:t>と</a:t>
            </a:r>
            <a:r>
              <a:rPr lang="ja-JP" altLang="en-US" b="1" dirty="0" smtClean="0"/>
              <a:t>。</a:t>
            </a:r>
            <a:endParaRPr lang="en-US" altLang="ja-JP" b="1" dirty="0" smtClean="0"/>
          </a:p>
          <a:p>
            <a:endParaRPr lang="ja-JP" altLang="en-US" b="1" dirty="0"/>
          </a:p>
          <a:p>
            <a:r>
              <a:rPr lang="ja-JP" altLang="en-US" b="1" dirty="0" smtClean="0"/>
              <a:t>２．</a:t>
            </a:r>
            <a:r>
              <a:rPr lang="ja-JP" altLang="en-US" b="1" dirty="0"/>
              <a:t>国の接触確認アプリ「ＣＯＣＯＡ</a:t>
            </a:r>
            <a:r>
              <a:rPr lang="ja-JP" altLang="en-US" b="1" dirty="0" smtClean="0"/>
              <a:t>」、大阪コロナ追跡システムの導入、</a:t>
            </a:r>
            <a:endParaRPr lang="en-US" altLang="ja-JP" b="1" dirty="0" smtClean="0"/>
          </a:p>
          <a:p>
            <a:r>
              <a:rPr lang="ja-JP" altLang="en-US" b="1" dirty="0"/>
              <a:t>　</a:t>
            </a:r>
            <a:r>
              <a:rPr lang="ja-JP" altLang="en-US" b="1" dirty="0" smtClean="0"/>
              <a:t>　又は名簿作成など追跡対策をとること。</a:t>
            </a:r>
            <a:endParaRPr lang="en-US" altLang="ja-JP" b="1" dirty="0" smtClean="0"/>
          </a:p>
          <a:p>
            <a:endParaRPr lang="en-US" altLang="ja-JP" b="1" dirty="0" smtClean="0"/>
          </a:p>
          <a:p>
            <a:r>
              <a:rPr lang="ja-JP" altLang="en-US" b="1" dirty="0"/>
              <a:t>３</a:t>
            </a:r>
            <a:r>
              <a:rPr lang="ja-JP" altLang="en-US" b="1" dirty="0" smtClean="0"/>
              <a:t>．施設内</a:t>
            </a:r>
            <a:r>
              <a:rPr lang="ja-JP" altLang="en-US" b="1" dirty="0"/>
              <a:t>での感染拡大が懸念される高齢者施設等は、徹底した感染防止対策</a:t>
            </a:r>
            <a:r>
              <a:rPr lang="ja-JP" altLang="en-US" b="1" dirty="0" smtClean="0"/>
              <a:t>をとること。</a:t>
            </a:r>
            <a:endParaRPr lang="ja-JP" altLang="en-US" b="1" dirty="0"/>
          </a:p>
          <a:p>
            <a:endParaRPr lang="en-US" altLang="ja-JP" b="1" dirty="0" smtClean="0"/>
          </a:p>
          <a:p>
            <a:r>
              <a:rPr lang="ja-JP" altLang="en-US" b="1" dirty="0"/>
              <a:t>４</a:t>
            </a:r>
            <a:r>
              <a:rPr lang="ja-JP" altLang="en-US" b="1" dirty="0" smtClean="0"/>
              <a:t>．夜の街関連施設の従業員の方に少し</a:t>
            </a:r>
            <a:r>
              <a:rPr lang="ja-JP" altLang="en-US" b="1" dirty="0"/>
              <a:t>でも症状が有る場合</a:t>
            </a:r>
            <a:r>
              <a:rPr lang="ja-JP" altLang="en-US" b="1" dirty="0" smtClean="0"/>
              <a:t>は、検査受診を勧めること。</a:t>
            </a:r>
            <a:endParaRPr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9473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76096" y="646313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4</a:t>
            </a:fld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2440" y="421362"/>
            <a:ext cx="11679024" cy="375487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１．５人以上の</a:t>
            </a:r>
            <a:r>
              <a:rPr lang="ja-JP" altLang="en-US" b="1" dirty="0"/>
              <a:t>宴会・</a:t>
            </a:r>
            <a:r>
              <a:rPr lang="ja-JP" altLang="en-US" b="1" dirty="0" smtClean="0"/>
              <a:t>飲み会は</a:t>
            </a:r>
            <a:r>
              <a:rPr lang="ja-JP" altLang="en-US" b="1" dirty="0"/>
              <a:t>控えること。</a:t>
            </a:r>
            <a:endParaRPr lang="en-US" altLang="ja-JP" b="1" dirty="0"/>
          </a:p>
          <a:p>
            <a:endParaRPr lang="en-US" altLang="ja-JP" b="1" dirty="0"/>
          </a:p>
          <a:p>
            <a:r>
              <a:rPr lang="ja-JP" altLang="en-US" b="1" dirty="0"/>
              <a:t>２</a:t>
            </a:r>
            <a:r>
              <a:rPr lang="ja-JP" altLang="en-US" b="1" dirty="0" smtClean="0"/>
              <a:t>．業種</a:t>
            </a:r>
            <a:r>
              <a:rPr lang="ja-JP" altLang="en-US" b="1" dirty="0"/>
              <a:t>別</a:t>
            </a:r>
            <a:r>
              <a:rPr lang="ja-JP" altLang="en-US" b="1" dirty="0" smtClean="0"/>
              <a:t>ガイドラインの遵守を徹底すること。</a:t>
            </a:r>
            <a:endParaRPr lang="en-US" altLang="ja-JP" b="1" dirty="0" smtClean="0"/>
          </a:p>
          <a:p>
            <a:pPr>
              <a:lnSpc>
                <a:spcPts val="1600"/>
              </a:lnSpc>
            </a:pPr>
            <a:endParaRPr lang="en-US" altLang="ja-JP" b="1" dirty="0" smtClean="0"/>
          </a:p>
          <a:p>
            <a:r>
              <a:rPr lang="ja-JP" altLang="en-US" b="1" dirty="0"/>
              <a:t>３</a:t>
            </a:r>
            <a:r>
              <a:rPr lang="ja-JP" altLang="en-US" b="1" dirty="0" smtClean="0"/>
              <a:t>．テレワーク</a:t>
            </a:r>
            <a:r>
              <a:rPr lang="en-US" altLang="ja-JP" b="1" dirty="0" smtClean="0"/>
              <a:t>70</a:t>
            </a:r>
            <a:r>
              <a:rPr lang="ja-JP" altLang="en-US" b="1" dirty="0" smtClean="0"/>
              <a:t>％を推進すること。</a:t>
            </a:r>
            <a:endParaRPr lang="en-US" altLang="ja-JP" b="1" dirty="0" smtClean="0"/>
          </a:p>
          <a:p>
            <a:r>
              <a:rPr lang="ja-JP" altLang="en-US" b="1" dirty="0" smtClean="0"/>
              <a:t>　　出勤が必要となる職場でも、ローテーション勤務、時差通勤、自転車通勤などの取り組みを推進すること。</a:t>
            </a:r>
            <a:endParaRPr lang="en-US" altLang="ja-JP" b="1" dirty="0" smtClean="0"/>
          </a:p>
          <a:p>
            <a:pPr>
              <a:lnSpc>
                <a:spcPts val="1600"/>
              </a:lnSpc>
            </a:pPr>
            <a:endParaRPr lang="en-US" altLang="ja-JP" b="1" dirty="0" smtClean="0"/>
          </a:p>
          <a:p>
            <a:r>
              <a:rPr lang="ja-JP" altLang="en-US" b="1" dirty="0"/>
              <a:t>４</a:t>
            </a:r>
            <a:r>
              <a:rPr lang="ja-JP" altLang="en-US" b="1" dirty="0" smtClean="0"/>
              <a:t>．体調の悪い方は出勤させないこと。</a:t>
            </a:r>
            <a:endParaRPr lang="en-US" altLang="ja-JP" b="1" dirty="0" smtClean="0"/>
          </a:p>
          <a:p>
            <a:r>
              <a:rPr lang="ja-JP" altLang="en-US" b="1" dirty="0" smtClean="0"/>
              <a:t>　　体調の悪い方や少しでも症状がある方へは、検査の受診を勧めること。</a:t>
            </a:r>
            <a:endParaRPr lang="en-US" altLang="ja-JP" b="1" dirty="0" smtClean="0"/>
          </a:p>
          <a:p>
            <a:pPr>
              <a:lnSpc>
                <a:spcPts val="1600"/>
              </a:lnSpc>
            </a:pPr>
            <a:endParaRPr lang="en-US" altLang="ja-JP" b="1" dirty="0"/>
          </a:p>
          <a:p>
            <a:r>
              <a:rPr lang="ja-JP" altLang="en-US" b="1" dirty="0" smtClean="0"/>
              <a:t>５．感染拡大を防止するため、</a:t>
            </a:r>
            <a:endParaRPr lang="en-US" altLang="ja-JP" b="1" dirty="0" smtClean="0"/>
          </a:p>
          <a:p>
            <a:r>
              <a:rPr lang="ja-JP" altLang="en-US" b="1" dirty="0" smtClean="0"/>
              <a:t>　　・感染防止宣言ステッカーを掲示しているお店を選択すること。</a:t>
            </a:r>
            <a:endParaRPr lang="en-US" altLang="ja-JP" b="1" dirty="0" smtClean="0"/>
          </a:p>
          <a:p>
            <a:r>
              <a:rPr lang="ja-JP" altLang="en-US" b="1" dirty="0" smtClean="0"/>
              <a:t>　　・お店に入った後は、感染拡大防止のため、大阪コロナ追跡システムの登録・利用をすること。</a:t>
            </a:r>
            <a:endParaRPr lang="en-US" altLang="ja-JP" b="1" dirty="0"/>
          </a:p>
          <a:p>
            <a:r>
              <a:rPr lang="ja-JP" altLang="en-US" b="1" dirty="0" smtClean="0"/>
              <a:t>　　</a:t>
            </a:r>
            <a:r>
              <a:rPr lang="ja-JP" altLang="en-US" b="1" dirty="0"/>
              <a:t>・国</a:t>
            </a:r>
            <a:r>
              <a:rPr lang="ja-JP" altLang="en-US" b="1" dirty="0" smtClean="0"/>
              <a:t>の接触</a:t>
            </a:r>
            <a:r>
              <a:rPr lang="ja-JP" altLang="en-US" b="1" dirty="0"/>
              <a:t>確認アプリ「ＣＯＣＯＡ」の</a:t>
            </a:r>
            <a:r>
              <a:rPr lang="ja-JP" altLang="en-US" b="1" dirty="0" smtClean="0"/>
              <a:t>導入を促進すること。</a:t>
            </a:r>
            <a:endParaRPr lang="en-US" altLang="ja-JP" b="1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52394" y="23894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●</a:t>
            </a:r>
            <a:r>
              <a:rPr kumimoji="1" lang="ja-JP" altLang="en-US" sz="2400" b="1" u="sng" dirty="0" smtClean="0"/>
              <a:t>経済界へのお願い</a:t>
            </a:r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2393" y="4183954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●</a:t>
            </a:r>
            <a:r>
              <a:rPr kumimoji="1" lang="ja-JP" altLang="en-US" sz="2400" b="1" u="sng" dirty="0" smtClean="0"/>
              <a:t>大学等へのお願い</a:t>
            </a:r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32440" y="4591745"/>
            <a:ext cx="11679024" cy="22365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１．５人以上の</a:t>
            </a:r>
            <a:r>
              <a:rPr lang="ja-JP" altLang="en-US" b="1" dirty="0"/>
              <a:t>宴会・</a:t>
            </a:r>
            <a:r>
              <a:rPr lang="ja-JP" altLang="en-US" b="1" dirty="0" smtClean="0"/>
              <a:t>飲み会は</a:t>
            </a:r>
            <a:r>
              <a:rPr lang="ja-JP" altLang="en-US" b="1" dirty="0"/>
              <a:t>控えること。</a:t>
            </a:r>
            <a:endParaRPr lang="en-US" altLang="ja-JP" b="1" dirty="0"/>
          </a:p>
          <a:p>
            <a:endParaRPr lang="en-US" altLang="ja-JP" b="1" dirty="0" smtClean="0"/>
          </a:p>
          <a:p>
            <a:r>
              <a:rPr lang="ja-JP" altLang="en-US" b="1" dirty="0"/>
              <a:t>２</a:t>
            </a:r>
            <a:r>
              <a:rPr lang="ja-JP" altLang="en-US" b="1" dirty="0" smtClean="0"/>
              <a:t>．体調の悪い方は登校させないこと。体調の悪い方や少しでも症状がある方は、検査</a:t>
            </a:r>
            <a:r>
              <a:rPr lang="ja-JP" altLang="en-US" b="1" dirty="0"/>
              <a:t>を</a:t>
            </a:r>
            <a:r>
              <a:rPr lang="ja-JP" altLang="en-US" b="1" dirty="0" smtClean="0"/>
              <a:t>受診すること。</a:t>
            </a:r>
            <a:endParaRPr lang="en-US" altLang="ja-JP" b="1" dirty="0" smtClean="0"/>
          </a:p>
          <a:p>
            <a:pPr>
              <a:lnSpc>
                <a:spcPts val="1600"/>
              </a:lnSpc>
            </a:pPr>
            <a:endParaRPr lang="en-US" altLang="ja-JP" b="1" dirty="0"/>
          </a:p>
          <a:p>
            <a:r>
              <a:rPr lang="ja-JP" altLang="en-US" b="1" dirty="0" smtClean="0"/>
              <a:t>３．感染拡大を防止するため、</a:t>
            </a:r>
            <a:endParaRPr lang="en-US" altLang="ja-JP" b="1" dirty="0" smtClean="0"/>
          </a:p>
          <a:p>
            <a:r>
              <a:rPr lang="ja-JP" altLang="en-US" b="1" dirty="0"/>
              <a:t>　</a:t>
            </a:r>
            <a:r>
              <a:rPr lang="ja-JP" altLang="en-US" b="1" dirty="0" smtClean="0"/>
              <a:t>　・感染防止宣言ステッカーを掲示しているお店を選択すること。</a:t>
            </a:r>
            <a:endParaRPr lang="en-US" altLang="ja-JP" b="1" dirty="0" smtClean="0"/>
          </a:p>
          <a:p>
            <a:r>
              <a:rPr lang="ja-JP" altLang="en-US" b="1" dirty="0" smtClean="0"/>
              <a:t>　　・お店に入った後は、感染拡大防止のため、大阪コロナ追跡システムの登録・利用をすること。</a:t>
            </a:r>
            <a:endParaRPr lang="en-US" altLang="ja-JP" b="1" dirty="0"/>
          </a:p>
          <a:p>
            <a:r>
              <a:rPr lang="ja-JP" altLang="en-US" b="1" dirty="0" smtClean="0"/>
              <a:t>　　</a:t>
            </a:r>
            <a:r>
              <a:rPr lang="ja-JP" altLang="en-US" b="1" dirty="0"/>
              <a:t>・国</a:t>
            </a:r>
            <a:r>
              <a:rPr lang="ja-JP" altLang="en-US" b="1" dirty="0" smtClean="0"/>
              <a:t>の接触</a:t>
            </a:r>
            <a:r>
              <a:rPr lang="ja-JP" altLang="en-US" b="1" dirty="0"/>
              <a:t>確認アプリ「ＣＯＣＯＡ</a:t>
            </a:r>
            <a:r>
              <a:rPr lang="ja-JP" altLang="en-US" b="1" dirty="0" smtClean="0"/>
              <a:t>」の登録・利用をすること。</a:t>
            </a:r>
            <a:endParaRPr lang="en-US" altLang="ja-JP" b="1" dirty="0" smtClean="0"/>
          </a:p>
        </p:txBody>
      </p:sp>
    </p:spTree>
    <p:extLst>
      <p:ext uri="{BB962C8B-B14F-4D97-AF65-F5344CB8AC3E}">
        <p14:creationId xmlns:p14="http://schemas.microsoft.com/office/powerpoint/2010/main" val="42916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99245" y="366856"/>
            <a:ext cx="6793125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イエローステージ（警戒）２への移行の考え方</a:t>
            </a:r>
            <a:endParaRPr kumimoji="1" lang="ja-JP" altLang="en-US" sz="2400" b="1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391833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5</a:t>
            </a:fld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9245" y="1142987"/>
            <a:ext cx="11681138" cy="40011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2000" b="1" dirty="0"/>
              <a:t>次</a:t>
            </a:r>
            <a:r>
              <a:rPr lang="ja-JP" altLang="en-US" sz="2000" b="1" dirty="0" smtClean="0"/>
              <a:t>のいずれかの場合に、イエローステージ２へ移行</a:t>
            </a:r>
            <a:endParaRPr lang="en-US" altLang="ja-JP" sz="2000" b="1" dirty="0" smtClean="0"/>
          </a:p>
        </p:txBody>
      </p:sp>
      <p:sp>
        <p:nvSpPr>
          <p:cNvPr id="3" name="正方形/長方形 2"/>
          <p:cNvSpPr/>
          <p:nvPr/>
        </p:nvSpPr>
        <p:spPr>
          <a:xfrm>
            <a:off x="643944" y="1693225"/>
            <a:ext cx="1030309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b="1" dirty="0" smtClean="0"/>
              <a:t>①</a:t>
            </a:r>
            <a:r>
              <a:rPr lang="ja-JP" altLang="en-US" b="1" dirty="0"/>
              <a:t>　</a:t>
            </a:r>
            <a:r>
              <a:rPr lang="ja-JP" altLang="en-US" b="1" dirty="0" smtClean="0"/>
              <a:t>重症又</a:t>
            </a:r>
            <a:r>
              <a:rPr lang="ja-JP" altLang="en-US" b="1" dirty="0"/>
              <a:t>は軽症中等症のいずれかの病床使用率が以下の基準に達した場合。</a:t>
            </a:r>
            <a:endParaRPr lang="en-US" altLang="ja-JP" b="1" dirty="0"/>
          </a:p>
          <a:p>
            <a:pPr>
              <a:lnSpc>
                <a:spcPct val="150000"/>
              </a:lnSpc>
            </a:pPr>
            <a:r>
              <a:rPr lang="ja-JP" altLang="en-US" b="1" dirty="0"/>
              <a:t>　　 ・</a:t>
            </a:r>
            <a:r>
              <a:rPr lang="ja-JP" altLang="en-US" b="1" dirty="0" smtClean="0"/>
              <a:t>重症</a:t>
            </a:r>
            <a:r>
              <a:rPr lang="ja-JP" altLang="en-US" b="1" dirty="0"/>
              <a:t>病床</a:t>
            </a:r>
            <a:r>
              <a:rPr lang="ja-JP" altLang="en-US" b="1" dirty="0"/>
              <a:t>　</a:t>
            </a:r>
            <a:r>
              <a:rPr lang="ja-JP" altLang="en-US" b="1" dirty="0" smtClean="0"/>
              <a:t>　　　：</a:t>
            </a:r>
            <a:r>
              <a:rPr lang="ja-JP" altLang="en-US" b="1" dirty="0"/>
              <a:t>概ね３５％</a:t>
            </a:r>
            <a:endParaRPr lang="en-US" altLang="ja-JP" b="1" dirty="0"/>
          </a:p>
          <a:p>
            <a:pPr>
              <a:lnSpc>
                <a:spcPct val="150000"/>
              </a:lnSpc>
            </a:pPr>
            <a:r>
              <a:rPr lang="ja-JP" altLang="en-US" b="1" dirty="0"/>
              <a:t>　　 ・軽症</a:t>
            </a:r>
            <a:r>
              <a:rPr lang="ja-JP" altLang="en-US" b="1" dirty="0" smtClean="0"/>
              <a:t>中等症病床　：</a:t>
            </a:r>
            <a:r>
              <a:rPr lang="ja-JP" altLang="en-US" b="1" dirty="0"/>
              <a:t>概ね</a:t>
            </a:r>
            <a:r>
              <a:rPr lang="ja-JP" altLang="en-US" b="1" dirty="0" smtClean="0"/>
              <a:t>５０％</a:t>
            </a:r>
            <a:endParaRPr lang="en-US" altLang="ja-JP" b="1" dirty="0" smtClean="0"/>
          </a:p>
          <a:p>
            <a:pPr>
              <a:lnSpc>
                <a:spcPct val="150000"/>
              </a:lnSpc>
            </a:pPr>
            <a:endParaRPr lang="en-US" altLang="ja-JP" b="1" dirty="0"/>
          </a:p>
          <a:p>
            <a:pPr>
              <a:lnSpc>
                <a:spcPct val="150000"/>
              </a:lnSpc>
            </a:pPr>
            <a:r>
              <a:rPr lang="ja-JP" altLang="en-US" b="1" dirty="0" smtClean="0"/>
              <a:t>②　①の基準に達しない場合であっても、国や他の</a:t>
            </a:r>
            <a:r>
              <a:rPr lang="ja-JP" altLang="en-US" b="1" dirty="0"/>
              <a:t>大都市</a:t>
            </a:r>
            <a:r>
              <a:rPr lang="ja-JP" altLang="en-US" b="1" dirty="0" smtClean="0"/>
              <a:t>と協議して共同で施設の使用制限等を</a:t>
            </a:r>
            <a:endParaRPr lang="en-US" altLang="ja-JP" b="1" dirty="0" smtClean="0"/>
          </a:p>
          <a:p>
            <a:pPr>
              <a:lnSpc>
                <a:spcPct val="150000"/>
              </a:lnSpc>
            </a:pPr>
            <a:r>
              <a:rPr lang="ja-JP" altLang="en-US" b="1" dirty="0"/>
              <a:t>　</a:t>
            </a:r>
            <a:r>
              <a:rPr lang="ja-JP" altLang="en-US" b="1" dirty="0" smtClean="0"/>
              <a:t>　実施する場合</a:t>
            </a:r>
            <a:endParaRPr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65937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</TotalTime>
  <Words>923</Words>
  <PresentationFormat>ワイド画面</PresentationFormat>
  <Paragraphs>82</Paragraphs>
  <Slides>5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2020-07-28T07:06:29Z</cp:lastPrinted>
  <dcterms:created xsi:type="dcterms:W3CDTF">2020-05-20T11:17:35Z</dcterms:created>
  <dcterms:modified xsi:type="dcterms:W3CDTF">2020-07-28T07:08:18Z</dcterms:modified>
</cp:coreProperties>
</file>