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310" r:id="rId2"/>
    <p:sldId id="390" r:id="rId3"/>
    <p:sldId id="391" r:id="rId4"/>
    <p:sldId id="392" r:id="rId5"/>
    <p:sldId id="375" r:id="rId6"/>
    <p:sldId id="394" r:id="rId7"/>
    <p:sldId id="386" r:id="rId8"/>
    <p:sldId id="387" r:id="rId9"/>
    <p:sldId id="393" r:id="rId10"/>
    <p:sldId id="389" r:id="rId11"/>
    <p:sldId id="395" r:id="rId1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10"/>
            <p14:sldId id="390"/>
            <p14:sldId id="391"/>
            <p14:sldId id="392"/>
            <p14:sldId id="375"/>
            <p14:sldId id="394"/>
            <p14:sldId id="386"/>
            <p14:sldId id="387"/>
            <p14:sldId id="393"/>
            <p14:sldId id="389"/>
            <p14:sldId id="39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FF99"/>
    <a:srgbClr val="FF9966"/>
    <a:srgbClr val="FFC000"/>
    <a:srgbClr val="FFCC99"/>
    <a:srgbClr val="E54B1B"/>
    <a:srgbClr val="FFFF66"/>
    <a:srgbClr val="CCFFFF"/>
    <a:srgbClr val="5DFC24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2460" autoAdjust="0"/>
  </p:normalViewPr>
  <p:slideViewPr>
    <p:cSldViewPr snapToGrid="0">
      <p:cViewPr varScale="1">
        <p:scale>
          <a:sx n="65" d="100"/>
          <a:sy n="65" d="100"/>
        </p:scale>
        <p:origin x="8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7C765-928E-4675-AE56-075D2791C90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17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9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025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5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767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824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B98CA-D6EC-4BA5-A9B2-86EEAB6615F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90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641140-282E-4889-BDEF-30E4FD8E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675" y="42608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800" dirty="0"/>
              <a:t>令和</a:t>
            </a:r>
            <a:r>
              <a:rPr kumimoji="1" lang="ja-JP" altLang="en-US" sz="2800" dirty="0" smtClean="0"/>
              <a:t>２年７月３日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r>
              <a:rPr kumimoji="1" lang="ja-JP" altLang="en-US" sz="2800" dirty="0"/>
              <a:t>健康医療部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C96EDCCF-13D4-4A20-993C-3C3DCF242B1F}"/>
              </a:ext>
            </a:extLst>
          </p:cNvPr>
          <p:cNvSpPr txBox="1">
            <a:spLocks/>
          </p:cNvSpPr>
          <p:nvPr/>
        </p:nvSpPr>
        <p:spPr>
          <a:xfrm>
            <a:off x="1209675" y="26130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/>
              <a:t>修正</a:t>
            </a:r>
            <a:r>
              <a:rPr lang="ja-JP" altLang="en-US" dirty="0" smtClean="0"/>
              <a:t>「大阪モデル」について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446327" y="311285"/>
            <a:ext cx="12789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5348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参考指標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⑥確定診断検査における陽性率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119E579-44CD-48A7-ADBD-A14A59747DBB}"/>
              </a:ext>
            </a:extLst>
          </p:cNvPr>
          <p:cNvSpPr txBox="1"/>
          <p:nvPr/>
        </p:nvSpPr>
        <p:spPr>
          <a:xfrm>
            <a:off x="11766468" y="6436279"/>
            <a:ext cx="5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9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666"/>
            <a:ext cx="12192000" cy="597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880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参考指標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⑦新規陽性者における感染経路不明者の割合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119E579-44CD-48A7-ADBD-A14A59747DBB}"/>
              </a:ext>
            </a:extLst>
          </p:cNvPr>
          <p:cNvSpPr txBox="1"/>
          <p:nvPr/>
        </p:nvSpPr>
        <p:spPr>
          <a:xfrm>
            <a:off x="11766468" y="6436279"/>
            <a:ext cx="5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10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" y="539891"/>
            <a:ext cx="1139952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16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30844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修正「大阪モデル」の考え方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B53809-A07C-450F-8D51-7FD7F4B688B8}"/>
              </a:ext>
            </a:extLst>
          </p:cNvPr>
          <p:cNvSpPr txBox="1"/>
          <p:nvPr/>
        </p:nvSpPr>
        <p:spPr>
          <a:xfrm>
            <a:off x="11883615" y="6488668"/>
            <a:ext cx="616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F4567C2-B324-4758-820C-3B6A3BC1B6E5}"/>
              </a:ext>
            </a:extLst>
          </p:cNvPr>
          <p:cNvSpPr txBox="1"/>
          <p:nvPr/>
        </p:nvSpPr>
        <p:spPr>
          <a:xfrm>
            <a:off x="-5" y="2841959"/>
            <a:ext cx="12244424" cy="252376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１．感染拡大時におけるクラスター対策・可変的な病床確保等の取組みの充実や「新しい生活様式」の府民への定着を踏まえ、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大阪モデルの「注意喚起（黄色）」の点灯水準を現行より引き上げ、「警戒（黄色）」とする。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２．「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非常事態（赤色）」の指標を新たに設定し、想定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病床を上回る感染拡大の恐れが生じていることを府民に周知する。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感染発生状況については各指標を日々モニタリング・見える化し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、「警戒（黄色）」の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発動の有無にかかわらず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、発生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応じて病床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確保などの取組みを迅速にすすめる。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４．「警戒（黄色）」が点灯しない場合でも、感染発生状況に応じて、府民への注意喚起を行う。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５．非常事態等の解除においては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感染収束が見られることから、一定期間「解除（緑色）」を点灯させた後、消灯させる。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6583" y="980687"/>
            <a:ext cx="11571248" cy="104644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　感染拡大状況を判断するため、府独自に指標を設定し、日々モニタリング・見える化。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各指標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について、「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感染拡大の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兆候」と「感染の収束状況」を判断するための基準を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設定し、各基準の状況に応じて、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府民に周知する。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504076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＜基本的考え方</a:t>
            </a:r>
            <a:r>
              <a:rPr lang="ja-JP" altLang="en-US" sz="20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376938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＜モニタリング指標と基準、信号の点灯・消灯基準の考え方</a:t>
            </a:r>
            <a:r>
              <a:rPr lang="ja-JP" altLang="en-US" sz="2000" b="1" dirty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0115" y="5534228"/>
            <a:ext cx="11984183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＜信号の点灯・消灯基準＞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それぞれのモニタリング指標を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満たした場合　　　警戒の基準 ⇒ 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非常事態の基準 ⇒ 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赤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警戒・非常事態解除の基準 ⇒ 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緑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（ただし、一定期間経過後消灯）</a:t>
            </a:r>
            <a:endParaRPr lang="en-US" altLang="ja-JP" sz="11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922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4B6C-8432-416B-9913-69DB52C174CE}"/>
              </a:ext>
            </a:extLst>
          </p:cNvPr>
          <p:cNvSpPr txBox="1"/>
          <p:nvPr/>
        </p:nvSpPr>
        <p:spPr>
          <a:xfrm>
            <a:off x="0" y="-30844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現行「大阪モデル」から修正「大阪モデル」への修正点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B53809-A07C-450F-8D51-7FD7F4B688B8}"/>
              </a:ext>
            </a:extLst>
          </p:cNvPr>
          <p:cNvSpPr txBox="1"/>
          <p:nvPr/>
        </p:nvSpPr>
        <p:spPr>
          <a:xfrm>
            <a:off x="11883615" y="6488668"/>
            <a:ext cx="616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2366" y="807166"/>
            <a:ext cx="11782651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「自粛要請等の基準」「自粛解除の基準」を、府民に対する「警戒の基準」「非常事態の基準」「解除の基準」とする。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431265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＜修正（１）＞</a:t>
            </a:r>
            <a:endParaRPr lang="ja-JP" altLang="en-US" sz="20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0376" y="1620397"/>
            <a:ext cx="11784642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指標①「感染経路不明者の前週増加比」を、指標②「感染経路不明者数」と組み合わせた基準設定とする。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基準を「指標①２以上」「指標②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人以上」に引き上げ、急な感染拡大でない場合の「感染拡大の兆候」の探知を確実にする。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1173668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＜修正（２）＞</a:t>
            </a:r>
            <a:endParaRPr lang="ja-JP" altLang="en-US" sz="20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0375" y="2719985"/>
            <a:ext cx="11784642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指標③について、「確定診断検査における陽性率」に代わり、「７日間合計新規陽性者数」とする。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基準を「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人以上かつ後半３日間で半数以上」とすることで、「感染拡大の兆候」の早期の探知を確実にする。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2308072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＜修正（３）＞</a:t>
            </a:r>
            <a:endParaRPr lang="ja-JP" altLang="en-US" sz="20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0375" y="3814989"/>
            <a:ext cx="11784642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府民に対する「解除」のモニタリング指標を、国の解除基準の１つである「直近１週間の人口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人未満」と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す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1" y="3394748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＜修正（４）＞</a:t>
            </a:r>
            <a:endParaRPr lang="ja-JP" altLang="en-US" sz="20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2367" y="4880633"/>
            <a:ext cx="11782650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府民に対する「非常事態」のモニタリング指標を、「患者受入重症病床使用率」とする。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基準を、「警戒（黄色）」信号が点灯した日から起算して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日以内に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％以上に達した場合とする。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4440143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＜修正（５）＞</a:t>
            </a:r>
            <a:endParaRPr lang="ja-JP" altLang="en-US" sz="20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0375" y="5971252"/>
            <a:ext cx="11784642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「確定診断検査における陽性率」は、参考指標として日々のモニタリングを継続する。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感染経路不明者の割合（感染経路不明者数／新規陽性者数）を参考指標として設定し、日々モニタリングする。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5546167"/>
            <a:ext cx="9476917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＜修正（６）＞</a:t>
            </a:r>
            <a:endParaRPr lang="ja-JP" altLang="en-US" sz="2000" b="1" dirty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622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071712"/>
              </p:ext>
            </p:extLst>
          </p:nvPr>
        </p:nvGraphicFramePr>
        <p:xfrm>
          <a:off x="310694" y="738527"/>
          <a:ext cx="11570612" cy="4702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042">
                  <a:extLst>
                    <a:ext uri="{9D8B030D-6E8A-4147-A177-3AD203B41FA5}">
                      <a16:colId xmlns:a16="http://schemas.microsoft.com/office/drawing/2014/main" val="2267971377"/>
                    </a:ext>
                  </a:extLst>
                </a:gridCol>
                <a:gridCol w="2609828">
                  <a:extLst>
                    <a:ext uri="{9D8B030D-6E8A-4147-A177-3AD203B41FA5}">
                      <a16:colId xmlns:a16="http://schemas.microsoft.com/office/drawing/2014/main" val="1612148102"/>
                    </a:ext>
                  </a:extLst>
                </a:gridCol>
                <a:gridCol w="2493818">
                  <a:extLst>
                    <a:ext uri="{9D8B030D-6E8A-4147-A177-3AD203B41FA5}">
                      <a16:colId xmlns:a16="http://schemas.microsoft.com/office/drawing/2014/main" val="1756242887"/>
                    </a:ext>
                  </a:extLst>
                </a:gridCol>
                <a:gridCol w="2396836">
                  <a:extLst>
                    <a:ext uri="{9D8B030D-6E8A-4147-A177-3AD203B41FA5}">
                      <a16:colId xmlns:a16="http://schemas.microsoft.com/office/drawing/2014/main" val="396408095"/>
                    </a:ext>
                  </a:extLst>
                </a:gridCol>
                <a:gridCol w="2377088">
                  <a:extLst>
                    <a:ext uri="{9D8B030D-6E8A-4147-A177-3AD203B41FA5}">
                      <a16:colId xmlns:a16="http://schemas.microsoft.com/office/drawing/2014/main" val="1174064521"/>
                    </a:ext>
                  </a:extLst>
                </a:gridCol>
              </a:tblGrid>
              <a:tr h="5746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分析事項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警戒の基準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非常事態の基準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警戒・非常事態解除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の基準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253245"/>
                  </a:ext>
                </a:extLst>
              </a:tr>
              <a:tr h="1295046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市中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での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　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拡大状況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①新規陽性者における感染経路　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不明者７日間移動平均前週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増加比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/>
                    </a:p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②新規陽性者における感染経路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不明者数</a:t>
                      </a:r>
                      <a:r>
                        <a:rPr kumimoji="1" lang="ja-JP" altLang="en-US" sz="1400" b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７日間移動平均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２以上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かつ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30615"/>
                  </a:ext>
                </a:extLst>
              </a:tr>
              <a:tr h="70919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新規陽性患者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の拡大状況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③７日間合計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新規陽性者</a:t>
                      </a:r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かつ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後半３日間で半数以上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694321"/>
                  </a:ext>
                </a:extLst>
              </a:tr>
              <a:tr h="52418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④直近</a:t>
                      </a: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週間の人口</a:t>
                      </a: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あたり新規陽性者数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220275"/>
                  </a:ext>
                </a:extLst>
              </a:tr>
              <a:tr h="69236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病床のひっ迫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状況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⑤患者受入重症病床使用率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en-US" altLang="ja-JP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（「警戒（黄色）」信号が点灯した日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から起算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して</a:t>
                      </a: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以内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35900"/>
                  </a:ext>
                </a:extLst>
              </a:tr>
              <a:tr h="453648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参考指標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⑥確定診断検査における陽性率の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日間移動平均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9962888"/>
                  </a:ext>
                </a:extLst>
              </a:tr>
              <a:tr h="453648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参考指標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⑦新規陽性者における感染経路不明者の割合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123034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修正「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大阪モデル」　モニタリング指標と基準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の考え方（案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A3DFEF-B615-401F-BD12-B87A241B8F04}"/>
              </a:ext>
            </a:extLst>
          </p:cNvPr>
          <p:cNvSpPr txBox="1"/>
          <p:nvPr/>
        </p:nvSpPr>
        <p:spPr>
          <a:xfrm>
            <a:off x="11877669" y="6481259"/>
            <a:ext cx="628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22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4607816" y="1378800"/>
            <a:ext cx="2467877" cy="1149202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4631547" y="2641208"/>
            <a:ext cx="2420416" cy="664069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2">
            <a:extLst>
              <a:ext uri="{FF2B5EF4-FFF2-40B4-BE49-F238E27FC236}">
                <a16:creationId xmlns:a16="http://schemas.microsoft.com/office/drawing/2014/main" id="{F57A195C-8EF1-4419-B81A-CD67E0B9E011}"/>
              </a:ext>
            </a:extLst>
          </p:cNvPr>
          <p:cNvSpPr/>
          <p:nvPr/>
        </p:nvSpPr>
        <p:spPr>
          <a:xfrm>
            <a:off x="4631547" y="756167"/>
            <a:ext cx="7246122" cy="546134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8776485" y="1250876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修正（１）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6EB2F8B-37A3-46A4-A622-5CD565F58612}"/>
              </a:ext>
            </a:extLst>
          </p:cNvPr>
          <p:cNvSpPr txBox="1"/>
          <p:nvPr/>
        </p:nvSpPr>
        <p:spPr>
          <a:xfrm>
            <a:off x="6698871" y="1585376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186DB2-EE9B-495C-B337-F9BB9B98DD4A}"/>
              </a:ext>
            </a:extLst>
          </p:cNvPr>
          <p:cNvSpPr txBox="1"/>
          <p:nvPr/>
        </p:nvSpPr>
        <p:spPr>
          <a:xfrm>
            <a:off x="6698871" y="2710700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３）</a:t>
            </a:r>
          </a:p>
        </p:txBody>
      </p:sp>
      <p:sp>
        <p:nvSpPr>
          <p:cNvPr id="17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9523968" y="3305277"/>
            <a:ext cx="2353701" cy="517085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8753102" y="3407740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修正（４）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1">
            <a:extLst>
              <a:ext uri="{FF2B5EF4-FFF2-40B4-BE49-F238E27FC236}">
                <a16:creationId xmlns:a16="http://schemas.microsoft.com/office/drawing/2014/main" id="{5DC97FCA-B058-41DA-8C45-00B4936AE816}"/>
              </a:ext>
            </a:extLst>
          </p:cNvPr>
          <p:cNvSpPr/>
          <p:nvPr/>
        </p:nvSpPr>
        <p:spPr>
          <a:xfrm>
            <a:off x="7131357" y="3827871"/>
            <a:ext cx="2388973" cy="733007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6698871" y="3718016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修正（５）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四角形: 角を丸くする 8">
            <a:extLst>
              <a:ext uri="{FF2B5EF4-FFF2-40B4-BE49-F238E27FC236}">
                <a16:creationId xmlns:a16="http://schemas.microsoft.com/office/drawing/2014/main" id="{209E5E58-504A-4B20-99BB-E80C5DDE901B}"/>
              </a:ext>
            </a:extLst>
          </p:cNvPr>
          <p:cNvSpPr/>
          <p:nvPr/>
        </p:nvSpPr>
        <p:spPr>
          <a:xfrm>
            <a:off x="310695" y="4563935"/>
            <a:ext cx="4297122" cy="867120"/>
          </a:xfrm>
          <a:prstGeom prst="round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1E9DC81-C973-4E99-AEA8-FDB1CEB5F3D0}"/>
              </a:ext>
            </a:extLst>
          </p:cNvPr>
          <p:cNvSpPr txBox="1"/>
          <p:nvPr/>
        </p:nvSpPr>
        <p:spPr>
          <a:xfrm>
            <a:off x="4461507" y="4381170"/>
            <a:ext cx="11575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修正（６）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10694" y="5509881"/>
            <a:ext cx="11566975" cy="1261884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＜考慮事項＞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警戒基準引き上げにより、緩やかな感染拡大の兆候に対して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は早期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の探知が機能しない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ことから、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都道府県による社会への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協力要請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を行うべき国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が示した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準日の条件（直近１週間の人口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人）を満たした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場合には、指標①②に基づく感染経路不明者の増加傾向、及び新規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陽性患者の日々の増加傾向を踏まえて、専門家会議の構成員等の意見を聴取し、対策本部会議で「警戒（黄色）」信号点灯の要否を決定するものとする。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国による緊急事態宣言が出された場合、対策本部会議で「非常事態（赤色）」信号点灯の要否を決定するものとする。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80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0110"/>
            <a:ext cx="12192000" cy="6457889"/>
          </a:xfrm>
          <a:prstGeom prst="rect">
            <a:avLst/>
          </a:prstGeom>
        </p:spPr>
      </p:pic>
      <p:cxnSp>
        <p:nvCxnSpPr>
          <p:cNvPr id="28" name="直線コネクタ 27"/>
          <p:cNvCxnSpPr/>
          <p:nvPr/>
        </p:nvCxnSpPr>
        <p:spPr>
          <a:xfrm>
            <a:off x="498329" y="5189299"/>
            <a:ext cx="11195342" cy="23129"/>
          </a:xfrm>
          <a:prstGeom prst="line">
            <a:avLst/>
          </a:prstGeom>
          <a:ln w="15875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①感染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経路不明者の７日間移動平均の前週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増加比及び指標②感染経路不明者７日間移動平均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2A32914-A631-4E90-B018-69368C45F127}"/>
              </a:ext>
            </a:extLst>
          </p:cNvPr>
          <p:cNvSpPr txBox="1"/>
          <p:nvPr/>
        </p:nvSpPr>
        <p:spPr>
          <a:xfrm>
            <a:off x="11931444" y="6570084"/>
            <a:ext cx="42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18" name="角丸四角形吹き出し 7">
            <a:extLst>
              <a:ext uri="{FF2B5EF4-FFF2-40B4-BE49-F238E27FC236}">
                <a16:creationId xmlns:a16="http://schemas.microsoft.com/office/drawing/2014/main" id="{910C90C4-6B4A-47E1-B26A-34AA59620AB2}"/>
              </a:ext>
            </a:extLst>
          </p:cNvPr>
          <p:cNvSpPr/>
          <p:nvPr/>
        </p:nvSpPr>
        <p:spPr>
          <a:xfrm>
            <a:off x="1976766" y="3822659"/>
            <a:ext cx="3066288" cy="720436"/>
          </a:xfrm>
          <a:prstGeom prst="wedgeRoundRectCallout">
            <a:avLst>
              <a:gd name="adj1" fmla="val -35599"/>
              <a:gd name="adj2" fmla="val 6994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警戒の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基準　感染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経路不明者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解除の基準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感染経路不明者数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7714692" y="3917379"/>
            <a:ext cx="1805669" cy="473361"/>
          </a:xfrm>
          <a:prstGeom prst="wedgeRoundRectCallout">
            <a:avLst>
              <a:gd name="adj1" fmla="val -4378"/>
              <a:gd name="adj2" fmla="val 22064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警戒の基準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前週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増加比２以上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498329" y="4741845"/>
            <a:ext cx="11195342" cy="23129"/>
          </a:xfrm>
          <a:prstGeom prst="line">
            <a:avLst/>
          </a:prstGeom>
          <a:ln w="158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000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666"/>
            <a:ext cx="12192000" cy="639633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指標③　７日間合計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陽性者数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A32914-A631-4E90-B018-69368C45F127}"/>
              </a:ext>
            </a:extLst>
          </p:cNvPr>
          <p:cNvSpPr txBox="1"/>
          <p:nvPr/>
        </p:nvSpPr>
        <p:spPr>
          <a:xfrm>
            <a:off x="11805372" y="6488668"/>
            <a:ext cx="7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5</a:t>
            </a:r>
            <a:endParaRPr kumimoji="1" lang="ja-JP" altLang="en-US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921527" y="3418434"/>
            <a:ext cx="1445127" cy="810508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後半３日間で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3/30 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3/31 28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   34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吹き出し 7">
            <a:extLst>
              <a:ext uri="{FF2B5EF4-FFF2-40B4-BE49-F238E27FC236}">
                <a16:creationId xmlns:a16="http://schemas.microsoft.com/office/drawing/2014/main" id="{910C90C4-6B4A-47E1-B26A-34AA59620AB2}"/>
              </a:ext>
            </a:extLst>
          </p:cNvPr>
          <p:cNvSpPr/>
          <p:nvPr/>
        </p:nvSpPr>
        <p:spPr>
          <a:xfrm>
            <a:off x="7435457" y="3463470"/>
            <a:ext cx="3578907" cy="720436"/>
          </a:xfrm>
          <a:prstGeom prst="wedgeRoundRectCallout">
            <a:avLst>
              <a:gd name="adj1" fmla="val -35599"/>
              <a:gd name="adj2" fmla="val 6994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警戒の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基準　</a:t>
            </a:r>
            <a:r>
              <a:rPr lang="zh-TW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７日間合計新規陽性者</a:t>
            </a:r>
            <a:r>
              <a:rPr lang="zh-TW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lang="en-US" altLang="zh-TW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人以上　かつ　後半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日間で半数以上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426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1666"/>
            <a:ext cx="12122727" cy="6396334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指標④　直近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9821B59-E212-4573-962F-7E64018C7C8E}"/>
              </a:ext>
            </a:extLst>
          </p:cNvPr>
          <p:cNvSpPr txBox="1"/>
          <p:nvPr/>
        </p:nvSpPr>
        <p:spPr>
          <a:xfrm>
            <a:off x="11899301" y="6385738"/>
            <a:ext cx="675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6</a:t>
            </a:r>
            <a:endParaRPr kumimoji="1" lang="ja-JP" altLang="en-US" dirty="0"/>
          </a:p>
        </p:txBody>
      </p:sp>
      <p:sp>
        <p:nvSpPr>
          <p:cNvPr id="8" name="テキスト ボックス 2"/>
          <p:cNvSpPr txBox="1"/>
          <p:nvPr/>
        </p:nvSpPr>
        <p:spPr>
          <a:xfrm>
            <a:off x="7872974" y="3151150"/>
            <a:ext cx="3832364" cy="91443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参考値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】2.5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（直近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社会への協力要請を行うタイミングの基準日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R2.6.19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付け厚生労働省事務連絡）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681222" y="3682893"/>
            <a:ext cx="11427650" cy="93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角丸四角形吹き出し 6"/>
          <p:cNvSpPr/>
          <p:nvPr/>
        </p:nvSpPr>
        <p:spPr>
          <a:xfrm>
            <a:off x="8553812" y="4223936"/>
            <a:ext cx="3151526" cy="473361"/>
          </a:xfrm>
          <a:prstGeom prst="wedgeRoundRectCallout">
            <a:avLst>
              <a:gd name="adj1" fmla="val -26629"/>
              <a:gd name="adj2" fmla="val 11234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解除の基準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陽性者数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人未満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9947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指標⑤　患者受入重症病床使用率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19E579-44CD-48A7-ADBD-A14A59747DBB}"/>
              </a:ext>
            </a:extLst>
          </p:cNvPr>
          <p:cNvSpPr txBox="1"/>
          <p:nvPr/>
        </p:nvSpPr>
        <p:spPr>
          <a:xfrm>
            <a:off x="11838125" y="6488668"/>
            <a:ext cx="5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7</a:t>
            </a:r>
            <a:endParaRPr kumimoji="1" lang="en-US" altLang="ja-JP" dirty="0"/>
          </a:p>
        </p:txBody>
      </p:sp>
      <p:sp>
        <p:nvSpPr>
          <p:cNvPr id="9" name="楕円 8"/>
          <p:cNvSpPr/>
          <p:nvPr/>
        </p:nvSpPr>
        <p:spPr>
          <a:xfrm>
            <a:off x="203338" y="3280856"/>
            <a:ext cx="760671" cy="3886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吹き出し 13"/>
          <p:cNvSpPr/>
          <p:nvPr/>
        </p:nvSpPr>
        <p:spPr>
          <a:xfrm>
            <a:off x="8246597" y="2866435"/>
            <a:ext cx="2185875" cy="482796"/>
          </a:xfrm>
          <a:prstGeom prst="wedgeRoundRectCallout">
            <a:avLst>
              <a:gd name="adj1" fmla="val -43716"/>
              <a:gd name="adj2" fmla="val 6891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解除の基準　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％未満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43" y="461666"/>
            <a:ext cx="11918713" cy="585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79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1454556" y="6396404"/>
            <a:ext cx="9624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想定する病床使用率では、警戒の基準を満たしてから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後に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70%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を超えるが、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100%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超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えることはない。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696754" y="6405620"/>
            <a:ext cx="714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8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823265" y="1980606"/>
            <a:ext cx="10256042" cy="4381236"/>
            <a:chOff x="-654474" y="2810415"/>
            <a:chExt cx="7492952" cy="4717073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87286" y="6874884"/>
              <a:ext cx="258587" cy="5560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０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2598778" y="6821752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20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5183551" y="6807886"/>
              <a:ext cx="363818" cy="7057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40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572677" y="6794018"/>
              <a:ext cx="265801" cy="7177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50</a:t>
              </a:r>
              <a:r>
                <a:rPr kumimoji="1"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日後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線吹き出し 1 (枠付き) 8"/>
            <p:cNvSpPr/>
            <p:nvPr/>
          </p:nvSpPr>
          <p:spPr>
            <a:xfrm>
              <a:off x="-654474" y="2810415"/>
              <a:ext cx="726373" cy="395025"/>
            </a:xfrm>
            <a:prstGeom prst="borderCallout1">
              <a:avLst>
                <a:gd name="adj1" fmla="val 48209"/>
                <a:gd name="adj2" fmla="val 100878"/>
                <a:gd name="adj3" fmla="val 47824"/>
                <a:gd name="adj4" fmla="val 1106219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215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線吹き出し 1 (枠付き) 9"/>
            <p:cNvSpPr/>
            <p:nvPr/>
          </p:nvSpPr>
          <p:spPr>
            <a:xfrm>
              <a:off x="-654474" y="3857728"/>
              <a:ext cx="726372" cy="350058"/>
            </a:xfrm>
            <a:prstGeom prst="borderCallout1">
              <a:avLst>
                <a:gd name="adj1" fmla="val 48209"/>
                <a:gd name="adj2" fmla="val 100878"/>
                <a:gd name="adj3" fmla="val 48048"/>
                <a:gd name="adj4" fmla="val 1106438"/>
              </a:avLst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使用率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70%</a:t>
              </a:r>
            </a:p>
            <a:p>
              <a:pPr algn="ctr"/>
              <a:r>
                <a: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151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722344" y="711753"/>
            <a:ext cx="5683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R2.6.12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大阪府新型コロナウイルス対策本部専門家会議資料より一部修正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708489" y="934279"/>
            <a:ext cx="63730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入院患者の試算は大阪府の発生状況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日を起点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に東京都の拡大状況をかけ合わせて試算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01AB323-05F3-403D-9EE7-CAE3C32AE597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指標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　患者受入重症病床使用率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1160327"/>
            <a:ext cx="11753850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3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1469</Words>
  <Application>Microsoft Office PowerPoint</Application>
  <PresentationFormat>ワイド画面</PresentationFormat>
  <Paragraphs>154</Paragraphs>
  <Slides>11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令和２年７月３日 健康医療部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2020-07-03T09:50:33Z</dcterms:created>
  <dcterms:modified xsi:type="dcterms:W3CDTF">2020-07-03T09:51:18Z</dcterms:modified>
</cp:coreProperties>
</file>