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sldIdLst>
    <p:sldId id="261" r:id="rId5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CCCC"/>
    <a:srgbClr val="FFFF00"/>
    <a:srgbClr val="FFFFCC"/>
    <a:srgbClr val="FFFF99"/>
    <a:srgbClr val="FF99FF"/>
    <a:srgbClr val="CC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0" autoAdjust="0"/>
    <p:restoredTop sz="93255" autoAdjust="0"/>
  </p:normalViewPr>
  <p:slideViewPr>
    <p:cSldViewPr snapToGrid="0">
      <p:cViewPr varScale="1">
        <p:scale>
          <a:sx n="74" d="100"/>
          <a:sy n="74" d="100"/>
        </p:scale>
        <p:origin x="140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A113E-3A4D-BA40-8D98-42833E957C73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D87CC-A60D-9F42-9F65-03521B2E10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789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2E44-D90E-4FB5-A34B-605A890F923B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1998-DF63-450E-A186-E51D7671D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39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2E44-D90E-4FB5-A34B-605A890F923B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1998-DF63-450E-A186-E51D7671D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36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2E44-D90E-4FB5-A34B-605A890F923B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1998-DF63-450E-A186-E51D7671D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964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2E44-D90E-4FB5-A34B-605A890F923B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1998-DF63-450E-A186-E51D7671D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9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2E44-D90E-4FB5-A34B-605A890F923B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1998-DF63-450E-A186-E51D7671D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409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2E44-D90E-4FB5-A34B-605A890F923B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1998-DF63-450E-A186-E51D7671D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110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2E44-D90E-4FB5-A34B-605A890F923B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1998-DF63-450E-A186-E51D7671D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3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2E44-D90E-4FB5-A34B-605A890F923B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1998-DF63-450E-A186-E51D7671D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64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2E44-D90E-4FB5-A34B-605A890F923B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1998-DF63-450E-A186-E51D7671D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45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2E44-D90E-4FB5-A34B-605A890F923B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1998-DF63-450E-A186-E51D7671D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12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62E44-D90E-4FB5-A34B-605A890F923B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C1998-DF63-450E-A186-E51D7671D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10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62E44-D90E-4FB5-A34B-605A890F923B}" type="datetimeFigureOut">
              <a:rPr kumimoji="1" lang="ja-JP" altLang="en-US" smtClean="0"/>
              <a:t>2020/6/11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C1998-DF63-450E-A186-E51D7671D2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51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372614" y="284208"/>
            <a:ext cx="8238279" cy="8102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489"/>
              </a:lnSpc>
            </a:pP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新型コロナウイルス感染症の感染拡大防止に向けた</a:t>
            </a:r>
            <a:endParaRPr lang="en-US" altLang="ja-JP" sz="2400" b="1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ts val="2489"/>
              </a:lnSpc>
            </a:pPr>
            <a:r>
              <a:rPr lang="ja-JP" altLang="en-US" sz="2400" b="1" dirty="0">
                <a:solidFill>
                  <a:schemeClr val="tx1"/>
                </a:solidFill>
                <a:latin typeface="+mn-ea"/>
              </a:rPr>
              <a:t>共同研究、検査体制の充実に係る連携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343848" y="1575289"/>
            <a:ext cx="4134203" cy="217181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200" b="1" dirty="0">
              <a:solidFill>
                <a:schemeClr val="bg1"/>
              </a:solidFill>
              <a:latin typeface="+mn-ea"/>
            </a:endParaRPr>
          </a:p>
          <a:p>
            <a:endParaRPr lang="en-US" altLang="ja-JP" sz="1200" b="1" dirty="0">
              <a:solidFill>
                <a:schemeClr val="bg1"/>
              </a:solidFill>
              <a:latin typeface="+mn-ea"/>
            </a:endParaRPr>
          </a:p>
          <a:p>
            <a:endParaRPr lang="en-US" altLang="ja-JP" sz="1200" b="1" dirty="0">
              <a:solidFill>
                <a:schemeClr val="bg1"/>
              </a:solidFill>
              <a:latin typeface="+mn-ea"/>
            </a:endParaRPr>
          </a:p>
          <a:p>
            <a:endParaRPr lang="en-US" altLang="ja-JP" sz="1200" b="1" dirty="0">
              <a:solidFill>
                <a:schemeClr val="bg1"/>
              </a:solidFill>
              <a:latin typeface="+mn-ea"/>
            </a:endParaRPr>
          </a:p>
          <a:p>
            <a:endParaRPr lang="en-US" altLang="ja-JP" sz="1200" b="1" dirty="0">
              <a:solidFill>
                <a:schemeClr val="bg1"/>
              </a:solidFill>
              <a:latin typeface="+mn-ea"/>
            </a:endParaRPr>
          </a:p>
          <a:p>
            <a:endParaRPr lang="en-US" altLang="ja-JP" sz="1400" dirty="0">
              <a:solidFill>
                <a:schemeClr val="bg1"/>
              </a:solidFill>
              <a:latin typeface="+mn-ea"/>
            </a:endParaRPr>
          </a:p>
          <a:p>
            <a:r>
              <a:rPr lang="ja-JP" altLang="en-US" sz="1400" dirty="0">
                <a:solidFill>
                  <a:schemeClr val="bg1"/>
                </a:solidFill>
                <a:latin typeface="+mn-ea"/>
              </a:rPr>
              <a:t>　　　</a:t>
            </a:r>
            <a:endParaRPr lang="en-US" altLang="ja-JP" sz="14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928517" y="1616418"/>
            <a:ext cx="3971643" cy="217181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189" b="1" dirty="0">
              <a:solidFill>
                <a:schemeClr val="bg1"/>
              </a:solidFill>
              <a:latin typeface="+mn-ea"/>
            </a:endParaRPr>
          </a:p>
          <a:p>
            <a:endParaRPr lang="en-US" altLang="ja-JP" sz="1189" b="1" dirty="0">
              <a:solidFill>
                <a:schemeClr val="bg1"/>
              </a:solidFill>
              <a:latin typeface="+mn-ea"/>
            </a:endParaRPr>
          </a:p>
          <a:p>
            <a:endParaRPr lang="en-US" altLang="ja-JP" sz="1189" b="1" dirty="0">
              <a:solidFill>
                <a:schemeClr val="bg1"/>
              </a:solidFill>
              <a:latin typeface="+mn-ea"/>
            </a:endParaRPr>
          </a:p>
          <a:p>
            <a:endParaRPr lang="en-US" altLang="ja-JP" sz="1189" b="1" dirty="0">
              <a:solidFill>
                <a:schemeClr val="bg1"/>
              </a:solidFill>
              <a:latin typeface="+mn-ea"/>
            </a:endParaRPr>
          </a:p>
          <a:p>
            <a:endParaRPr lang="en-US" altLang="ja-JP" sz="1189" b="1" dirty="0">
              <a:solidFill>
                <a:schemeClr val="bg1"/>
              </a:solidFill>
              <a:latin typeface="+mn-ea"/>
            </a:endParaRPr>
          </a:p>
          <a:p>
            <a:endParaRPr lang="en-US" altLang="ja-JP" sz="1201" dirty="0">
              <a:solidFill>
                <a:schemeClr val="bg1"/>
              </a:solidFill>
              <a:latin typeface="+mn-ea"/>
            </a:endParaRPr>
          </a:p>
          <a:p>
            <a:r>
              <a:rPr lang="ja-JP" altLang="en-US" sz="1201" dirty="0">
                <a:solidFill>
                  <a:schemeClr val="bg1"/>
                </a:solidFill>
                <a:latin typeface="+mn-ea"/>
              </a:rPr>
              <a:t>　　</a:t>
            </a:r>
            <a:r>
              <a:rPr lang="ja-JP" altLang="en-US" sz="1287" dirty="0">
                <a:solidFill>
                  <a:schemeClr val="bg1"/>
                </a:solidFill>
                <a:latin typeface="+mn-ea"/>
              </a:rPr>
              <a:t>　</a:t>
            </a:r>
            <a:endParaRPr lang="en-US" altLang="ja-JP" sz="1287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858821" y="4409540"/>
            <a:ext cx="3887419" cy="21718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189" b="1" dirty="0">
              <a:solidFill>
                <a:schemeClr val="bg1"/>
              </a:solidFill>
              <a:latin typeface="+mn-ea"/>
            </a:endParaRPr>
          </a:p>
          <a:p>
            <a:endParaRPr lang="en-US" altLang="ja-JP" sz="1189" b="1" dirty="0">
              <a:solidFill>
                <a:schemeClr val="bg1"/>
              </a:solidFill>
              <a:latin typeface="+mn-ea"/>
            </a:endParaRPr>
          </a:p>
          <a:p>
            <a:endParaRPr lang="en-US" altLang="ja-JP" sz="1189" b="1" dirty="0">
              <a:solidFill>
                <a:schemeClr val="bg1"/>
              </a:solidFill>
              <a:latin typeface="+mn-ea"/>
            </a:endParaRPr>
          </a:p>
          <a:p>
            <a:endParaRPr lang="en-US" altLang="ja-JP" sz="1189" b="1" dirty="0">
              <a:solidFill>
                <a:schemeClr val="bg1"/>
              </a:solidFill>
              <a:latin typeface="+mn-ea"/>
            </a:endParaRPr>
          </a:p>
          <a:p>
            <a:endParaRPr lang="en-US" altLang="ja-JP" sz="1189" b="1" dirty="0">
              <a:solidFill>
                <a:schemeClr val="bg1"/>
              </a:solidFill>
              <a:latin typeface="+mn-ea"/>
            </a:endParaRPr>
          </a:p>
          <a:p>
            <a:endParaRPr lang="en-US" altLang="ja-JP" sz="1201" dirty="0">
              <a:solidFill>
                <a:schemeClr val="bg1"/>
              </a:solidFill>
              <a:latin typeface="+mn-ea"/>
            </a:endParaRPr>
          </a:p>
          <a:p>
            <a:r>
              <a:rPr lang="ja-JP" altLang="en-US" sz="1201" dirty="0">
                <a:solidFill>
                  <a:schemeClr val="bg1"/>
                </a:solidFill>
                <a:latin typeface="+mn-ea"/>
              </a:rPr>
              <a:t>　　</a:t>
            </a:r>
            <a:r>
              <a:rPr lang="ja-JP" altLang="en-US" sz="1287" dirty="0">
                <a:solidFill>
                  <a:schemeClr val="bg1"/>
                </a:solidFill>
                <a:latin typeface="+mn-ea"/>
              </a:rPr>
              <a:t>　</a:t>
            </a:r>
            <a:endParaRPr lang="en-US" altLang="ja-JP" sz="1287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" name="円/楕円 7"/>
          <p:cNvSpPr/>
          <p:nvPr/>
        </p:nvSpPr>
        <p:spPr>
          <a:xfrm>
            <a:off x="3587771" y="2867182"/>
            <a:ext cx="2273259" cy="186111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検査体制強化と疫学研究</a:t>
            </a:r>
          </a:p>
        </p:txBody>
      </p:sp>
      <p:sp>
        <p:nvSpPr>
          <p:cNvPr id="12" name="円/楕円 11"/>
          <p:cNvSpPr/>
          <p:nvPr/>
        </p:nvSpPr>
        <p:spPr>
          <a:xfrm>
            <a:off x="3509233" y="1749936"/>
            <a:ext cx="2430335" cy="87460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906800" y="4675093"/>
            <a:ext cx="1635199" cy="54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38"/>
              </a:lnSpc>
            </a:pPr>
            <a:r>
              <a:rPr lang="ja-JP" altLang="en-US" sz="1400" b="1" dirty="0">
                <a:solidFill>
                  <a:schemeClr val="tx1"/>
                </a:solidFill>
                <a:latin typeface="+mn-ea"/>
              </a:rPr>
              <a:t>行政検査結果等</a:t>
            </a:r>
            <a:endParaRPr lang="en-US" altLang="ja-JP" sz="1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995318" y="2297417"/>
            <a:ext cx="1902084" cy="874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検査系の構築</a:t>
            </a:r>
            <a:endParaRPr kumimoji="1" lang="en-US" altLang="ja-JP" sz="14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検査機器の貸与</a:t>
            </a:r>
            <a:endParaRPr kumimoji="1" lang="en-US" altLang="ja-JP" sz="14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検査・疫学研究結果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5989007" y="3031267"/>
            <a:ext cx="2455745" cy="54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38"/>
              </a:lnSpc>
            </a:pPr>
            <a:r>
              <a:rPr lang="ja-JP" altLang="en-US" sz="1400" b="1" dirty="0">
                <a:solidFill>
                  <a:schemeClr val="tx1"/>
                </a:solidFill>
                <a:latin typeface="+mn-ea"/>
              </a:rPr>
              <a:t>検査・疫学研究結果</a:t>
            </a:r>
            <a:endParaRPr lang="en-US" altLang="ja-JP" sz="1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885983" y="1926647"/>
            <a:ext cx="1800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+mn-ea"/>
              </a:rPr>
              <a:t>抗体価測定系の開発</a:t>
            </a:r>
            <a:endParaRPr kumimoji="1" lang="en-US" altLang="ja-JP" sz="1400" b="1" dirty="0">
              <a:latin typeface="+mn-ea"/>
            </a:endParaRPr>
          </a:p>
          <a:p>
            <a:r>
              <a:rPr kumimoji="1" lang="ja-JP" altLang="en-US" sz="1400" b="1" dirty="0">
                <a:latin typeface="+mn-ea"/>
              </a:rPr>
              <a:t>治療法の開発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3308276" y="5279905"/>
            <a:ext cx="2988507" cy="485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新型コロナウイルス検査センター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3308276" y="5898229"/>
            <a:ext cx="2988507" cy="485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地域の拠点医療機関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2231921" y="4187285"/>
            <a:ext cx="1373953" cy="5127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大阪府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1692396" y="1327874"/>
            <a:ext cx="1519881" cy="5127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京都大学</a:t>
            </a:r>
          </a:p>
        </p:txBody>
      </p:sp>
      <p:sp>
        <p:nvSpPr>
          <p:cNvPr id="32" name="正方形/長方形 31"/>
          <p:cNvSpPr/>
          <p:nvPr/>
        </p:nvSpPr>
        <p:spPr>
          <a:xfrm>
            <a:off x="6162344" y="1325806"/>
            <a:ext cx="1745088" cy="51277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>
                <a:solidFill>
                  <a:schemeClr val="tx1"/>
                </a:solidFill>
              </a:rPr>
              <a:t>大阪市立大学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6162344" y="2175655"/>
            <a:ext cx="2199336" cy="485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>
                <a:solidFill>
                  <a:schemeClr val="tx1"/>
                </a:solidFill>
              </a:rPr>
              <a:t>大学院医学研究科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88511" y="2182043"/>
            <a:ext cx="1584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 err="1">
                <a:solidFill>
                  <a:schemeClr val="tx1"/>
                </a:solidFill>
                <a:latin typeface="+mn-ea"/>
              </a:rPr>
              <a:t>iPS</a:t>
            </a:r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細胞研究所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388510" y="2775065"/>
            <a:ext cx="1584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医学部附属病院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140814" y="354996"/>
            <a:ext cx="9401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0595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6E2062240587B4FAC4E685A977CAFE9" ma:contentTypeVersion="4" ma:contentTypeDescription="新しいドキュメントを作成します。" ma:contentTypeScope="" ma:versionID="1993bae6afd874344efc90f41c598997">
  <xsd:schema xmlns:xsd="http://www.w3.org/2001/XMLSchema" xmlns:xs="http://www.w3.org/2001/XMLSchema" xmlns:p="http://schemas.microsoft.com/office/2006/metadata/properties" xmlns:ns3="3678171e-86b5-43bd-be76-692d664a0883" targetNamespace="http://schemas.microsoft.com/office/2006/metadata/properties" ma:root="true" ma:fieldsID="b4abc306ee6f6f029b27553a8558fe56" ns3:_="">
    <xsd:import namespace="3678171e-86b5-43bd-be76-692d664a08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78171e-86b5-43bd-be76-692d664a08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3959E1-B279-4783-8A1E-24EB4908D7AA}">
  <ds:schemaRefs>
    <ds:schemaRef ds:uri="http://schemas.microsoft.com/office/2006/metadata/properties"/>
    <ds:schemaRef ds:uri="3678171e-86b5-43bd-be76-692d664a0883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A0C3155-6F70-45FE-8B1B-02CC062A03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C7AE8A-C635-49C3-9014-A4CC502FAF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78171e-86b5-43bd-be76-692d664a0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3283</TotalTime>
  <Words>91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Yuriko</dc:creator>
  <cp:lastModifiedBy>小田　真澄</cp:lastModifiedBy>
  <cp:revision>95</cp:revision>
  <cp:lastPrinted>2020-05-07T08:17:23Z</cp:lastPrinted>
  <dcterms:created xsi:type="dcterms:W3CDTF">2020-04-27T05:04:37Z</dcterms:created>
  <dcterms:modified xsi:type="dcterms:W3CDTF">2020-06-11T08:49:45Z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0x01010046E2062240587B4FAC4E685A977CAFE9</vt:lpwstr>
  </property>
</Properties>
</file>