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24" r:id="rId2"/>
    <p:sldId id="342" r:id="rId3"/>
    <p:sldId id="335" r:id="rId4"/>
    <p:sldId id="337" r:id="rId5"/>
    <p:sldId id="336" r:id="rId6"/>
    <p:sldId id="345" r:id="rId7"/>
    <p:sldId id="329" r:id="rId8"/>
    <p:sldId id="330" r:id="rId9"/>
    <p:sldId id="331" r:id="rId10"/>
    <p:sldId id="344"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003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smtClean="0">
                <a:solidFill>
                  <a:srgbClr val="FF0000"/>
                </a:solidFill>
              </a:rPr>
              <a:t>令和５年２月</a:t>
            </a:r>
            <a:r>
              <a:rPr lang="ja-JP" altLang="en-US" sz="2000" b="1" u="sng" dirty="0">
                <a:solidFill>
                  <a:srgbClr val="FF0000"/>
                </a:solidFill>
              </a:rPr>
              <a:t>１</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78509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621599"/>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802717"/>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・座席間隔の確保（正面着座でも</a:t>
            </a:r>
            <a:r>
              <a:rPr lang="en-US" altLang="ja-JP" dirty="0">
                <a:latin typeface="UD デジタル 教科書体 NK-B" panose="02020700000000000000" pitchFamily="18" charset="-128"/>
                <a:ea typeface="UD デジタル 教科書体 NK-B" panose="02020700000000000000" pitchFamily="18" charset="-128"/>
              </a:rPr>
              <a:t>1</a:t>
            </a:r>
            <a:r>
              <a:rPr lang="ja-JP" altLang="en-US" dirty="0" err="1">
                <a:latin typeface="UD デジタル 教科書体 NK-B" panose="02020700000000000000" pitchFamily="18" charset="-128"/>
                <a:ea typeface="UD デジタル 教科書体 NK-B" panose="02020700000000000000" pitchFamily="18" charset="-128"/>
              </a:rPr>
              <a:t>ｍ</a:t>
            </a:r>
            <a:r>
              <a:rPr lang="ja-JP" altLang="en-US" dirty="0">
                <a:latin typeface="UD デジタル 教科書体 NK-B" panose="02020700000000000000" pitchFamily="18" charset="-128"/>
                <a:ea typeface="UD デジタル 教科書体 NK-B" panose="02020700000000000000" pitchFamily="18" charset="-128"/>
              </a:rPr>
              <a:t>以上の距離の確保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によりパーティション不要）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・ビュッフェスタイルでの手指消毒の徹底によるトングや</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箸の共用　　　　　　　</a:t>
            </a:r>
          </a:p>
        </p:txBody>
      </p:sp>
      <p:sp>
        <p:nvSpPr>
          <p:cNvPr id="48" name="正方形/長方形 47"/>
          <p:cNvSpPr/>
          <p:nvPr/>
        </p:nvSpPr>
        <p:spPr>
          <a:xfrm>
            <a:off x="1869504" y="5621599"/>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96319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980869"/>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927823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4862870"/>
          </a:xfrm>
          <a:prstGeom prst="rect">
            <a:avLst/>
          </a:prstGeom>
        </p:spPr>
        <p:txBody>
          <a:bodyPr wrap="square">
            <a:spAutoFit/>
          </a:bodyPr>
          <a:lstStyle/>
          <a:p>
            <a:pPr>
              <a:lnSpc>
                <a:spcPts val="2100"/>
              </a:lnSpc>
              <a:defRPr/>
            </a:pPr>
            <a:r>
              <a:rPr lang="ja-JP" altLang="en-US" b="1" dirty="0"/>
              <a:t>○　感染防止対策（３密の回避、適切なマスク着用</a:t>
            </a:r>
            <a:r>
              <a:rPr lang="en-US" altLang="ja-JP" b="1" dirty="0"/>
              <a:t> </a:t>
            </a:r>
            <a:r>
              <a:rPr lang="ja-JP" altLang="en-US" b="1" dirty="0" err="1"/>
              <a:t>、</a:t>
            </a:r>
            <a:r>
              <a:rPr lang="ja-JP" altLang="en-US" b="1" dirty="0"/>
              <a:t>手洗い、こまめな換気等）の徹底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a:t>○　早期のワクチン接種（子どものワクチン接種を含む）を</a:t>
            </a:r>
            <a:r>
              <a:rPr lang="ja-JP" altLang="en-US" b="1" dirty="0" smtClean="0"/>
              <a:t>検討する</a:t>
            </a:r>
            <a:r>
              <a:rPr lang="ja-JP" altLang="en-US" b="1" dirty="0"/>
              <a:t>こと</a:t>
            </a:r>
            <a:r>
              <a:rPr lang="ja-JP" altLang="en-US" sz="1400" b="1" dirty="0"/>
              <a:t>（</a:t>
            </a:r>
            <a:r>
              <a:rPr lang="ja-JP" altLang="en-US" sz="1400" dirty="0"/>
              <a:t>法に基づかない働きかけ）</a:t>
            </a:r>
            <a:endParaRPr lang="en-US" altLang="ja-JP" sz="1400" dirty="0"/>
          </a:p>
          <a:p>
            <a:pPr lvl="0">
              <a:lnSpc>
                <a:spcPts val="2100"/>
              </a:lnSpc>
              <a:defRPr/>
            </a:pPr>
            <a:endParaRPr lang="en-US" altLang="ja-JP" b="1" dirty="0"/>
          </a:p>
          <a:p>
            <a:pPr lvl="0">
              <a:lnSpc>
                <a:spcPts val="2100"/>
              </a:lnSpc>
              <a:defRPr/>
            </a:pPr>
            <a:r>
              <a:rPr lang="ja-JP" altLang="en-US" b="1" dirty="0"/>
              <a:t>○　高齢者の命と健康を守るため、高齢者</a:t>
            </a:r>
            <a:r>
              <a:rPr lang="en-US" altLang="ja-JP" sz="1400" b="1" dirty="0" smtClean="0"/>
              <a:t>※</a:t>
            </a:r>
            <a:r>
              <a:rPr lang="ja-JP" altLang="en-US" sz="1400" b="1" dirty="0"/>
              <a:t>１</a:t>
            </a:r>
            <a:r>
              <a:rPr lang="ja-JP" altLang="en-US" b="1" dirty="0" smtClean="0"/>
              <a:t>及び</a:t>
            </a:r>
            <a:r>
              <a:rPr lang="ja-JP" altLang="en-US" b="1" dirty="0"/>
              <a:t>同居家族等日常的に接する方は、感染リスクが高い場所への</a:t>
            </a:r>
          </a:p>
          <a:p>
            <a:pPr lvl="0">
              <a:lnSpc>
                <a:spcPts val="2100"/>
              </a:lnSpc>
              <a:defRPr/>
            </a:pPr>
            <a:r>
              <a:rPr lang="ja-JP" altLang="en-US" b="1" dirty="0"/>
              <a:t>　　外出・移動を控えること</a:t>
            </a:r>
            <a:r>
              <a:rPr lang="ja-JP" altLang="en-US" dirty="0"/>
              <a:t>　　　　</a:t>
            </a:r>
            <a:r>
              <a:rPr lang="ja-JP" altLang="en-US" sz="1400" dirty="0"/>
              <a:t>　</a:t>
            </a:r>
            <a:r>
              <a:rPr lang="en-US" altLang="ja-JP" sz="1200" dirty="0" smtClean="0"/>
              <a:t>※</a:t>
            </a:r>
            <a:r>
              <a:rPr lang="ja-JP" altLang="en-US" sz="1200" dirty="0"/>
              <a:t>１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旅行等、都道府県間の移動は、感染防止対策を徹底し、移動先での感染リスクの高い行動を</a:t>
            </a:r>
            <a:r>
              <a:rPr lang="ja-JP" altLang="en-US" dirty="0" smtClean="0"/>
              <a:t>控えること</a:t>
            </a:r>
            <a:endParaRPr lang="en-US" altLang="ja-JP"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smtClean="0"/>
              <a:t>※</a:t>
            </a:r>
            <a:r>
              <a:rPr lang="ja-JP" altLang="en-US" sz="1400" dirty="0"/>
              <a:t>１</a:t>
            </a:r>
            <a:r>
              <a:rPr lang="ja-JP" altLang="en-US" dirty="0" smtClean="0"/>
              <a:t>の</a:t>
            </a:r>
            <a:r>
              <a:rPr lang="ja-JP" altLang="en-US" dirty="0"/>
              <a:t>同居家族が感染した場合、高齢者の命を守るため、感染対策が取れない方は、積極的に</a:t>
            </a:r>
            <a:endParaRPr lang="en-US" altLang="ja-JP" dirty="0"/>
          </a:p>
          <a:p>
            <a:pPr lvl="0">
              <a:lnSpc>
                <a:spcPts val="2100"/>
              </a:lnSpc>
              <a:defRPr/>
            </a:pPr>
            <a:r>
              <a:rPr lang="ja-JP" altLang="en-US" dirty="0"/>
              <a:t>　　宿泊療養施設において療養すること</a:t>
            </a:r>
            <a:endParaRPr lang="en-US" altLang="ja-JP" strike="sngStrike" dirty="0"/>
          </a:p>
          <a:p>
            <a:pPr>
              <a:lnSpc>
                <a:spcPts val="2100"/>
              </a:lnSpc>
              <a:defRPr/>
            </a:pPr>
            <a:endParaRPr lang="en-US" altLang="ja-JP" dirty="0"/>
          </a:p>
          <a:p>
            <a:pPr>
              <a:lnSpc>
                <a:spcPts val="2100"/>
              </a:lnSpc>
              <a:defRPr/>
            </a:pPr>
            <a:r>
              <a:rPr lang="ja-JP" altLang="en-US" b="1" dirty="0"/>
              <a:t>○　</a:t>
            </a:r>
            <a:r>
              <a:rPr lang="ja-JP" altLang="en-US" dirty="0"/>
              <a:t>会食を行う際は、以下のルールを遵守すること</a:t>
            </a:r>
            <a:endParaRPr lang="en-US" altLang="ja-JP" dirty="0"/>
          </a:p>
          <a:p>
            <a:pPr lvl="0">
              <a:lnSpc>
                <a:spcPts val="2100"/>
              </a:lnSpc>
              <a:defRPr/>
            </a:pPr>
            <a:r>
              <a:rPr lang="ja-JP" altLang="en-US" dirty="0"/>
              <a:t>　　・ゴールドステッカー認証店舗を推奨　・マスク会食</a:t>
            </a:r>
            <a:r>
              <a:rPr lang="en-US" altLang="ja-JP" sz="1100" dirty="0" smtClean="0"/>
              <a:t>※</a:t>
            </a:r>
            <a:r>
              <a:rPr lang="ja-JP" altLang="en-US" sz="1100" dirty="0"/>
              <a:t>２</a:t>
            </a:r>
            <a:r>
              <a:rPr lang="ja-JP" altLang="en-US" dirty="0" smtClean="0"/>
              <a:t>の</a:t>
            </a:r>
            <a:r>
              <a:rPr lang="ja-JP" altLang="en-US" dirty="0"/>
              <a:t>徹底　 </a:t>
            </a:r>
            <a:r>
              <a:rPr lang="en-US" altLang="ja-JP" sz="1200" spc="-150" dirty="0" smtClean="0"/>
              <a:t>※</a:t>
            </a:r>
            <a:r>
              <a:rPr lang="ja-JP" altLang="en-US" sz="1200" spc="-150" dirty="0"/>
              <a:t>２　疾患等によりマスクの着用が困難な場合などはこの限りでない</a:t>
            </a:r>
            <a:r>
              <a:rPr lang="ja-JP" altLang="en-US" sz="1200" b="1" dirty="0"/>
              <a:t>　　</a:t>
            </a:r>
            <a:endParaRPr lang="en-US" altLang="ja-JP" dirty="0"/>
          </a:p>
          <a:p>
            <a:pPr lvl="0">
              <a:lnSpc>
                <a:spcPts val="1500"/>
              </a:lnSpc>
              <a:defRPr/>
            </a:pPr>
            <a:endParaRPr lang="en-US" altLang="ja-JP" sz="800" dirty="0"/>
          </a:p>
        </p:txBody>
      </p:sp>
      <p:sp>
        <p:nvSpPr>
          <p:cNvPr id="3" name="正方形/長方形 2"/>
          <p:cNvSpPr/>
          <p:nvPr/>
        </p:nvSpPr>
        <p:spPr>
          <a:xfrm>
            <a:off x="399918" y="878755"/>
            <a:ext cx="11635199" cy="181065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605294"/>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面会時を含め、</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67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400657"/>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L="342900" indent="-342900">
              <a:lnSpc>
                <a:spcPts val="2000"/>
              </a:lnSpc>
              <a:buFont typeface="游ゴシック" panose="020B0400000000000000" pitchFamily="50" charset="-128"/>
              <a:buChar char="○"/>
              <a:defRPr/>
            </a:pPr>
            <a:r>
              <a:rPr lang="ja-JP" altLang="en-US" dirty="0" smtClean="0"/>
              <a:t>基本的</a:t>
            </a:r>
            <a:r>
              <a:rPr lang="ja-JP" altLang="en-US" dirty="0"/>
              <a:t>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149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オミクロン株対応ワクチンの早期接種を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6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2377574"/>
          </a:xfrm>
          <a:prstGeom prst="rect">
            <a:avLst/>
          </a:prstGeom>
        </p:spPr>
        <p:txBody>
          <a:bodyPr wrap="square">
            <a:spAutoFit/>
          </a:bodyPr>
          <a:lstStyle/>
          <a:p>
            <a:pPr>
              <a:lnSpc>
                <a:spcPts val="1500"/>
              </a:lnSpc>
              <a:defRPr/>
            </a:pPr>
            <a:r>
              <a:rPr lang="ja-JP" altLang="en-US" b="1" dirty="0"/>
              <a:t>○　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1743527" cy="2862322"/>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solidFill>
                  <a:srgbClr val="FF0000"/>
                </a:solidFill>
              </a:rPr>
              <a:t>収容</a:t>
            </a:r>
            <a:r>
              <a:rPr lang="ja-JP" altLang="en-US" sz="1400" b="1" dirty="0">
                <a:solidFill>
                  <a:srgbClr val="FF0000"/>
                </a:solidFill>
              </a:rPr>
              <a:t>定員が設定されていない場合は</a:t>
            </a:r>
            <a:r>
              <a:rPr lang="ja-JP" altLang="en-US" sz="1400" b="1" dirty="0" smtClean="0">
                <a:solidFill>
                  <a:srgbClr val="FF0000"/>
                </a:solidFill>
              </a:rPr>
              <a:t>、人</a:t>
            </a:r>
            <a:r>
              <a:rPr lang="ja-JP" altLang="en-US" sz="1400" b="1" dirty="0">
                <a:solidFill>
                  <a:srgbClr val="FF0000"/>
                </a:solidFill>
              </a:rPr>
              <a:t>と</a:t>
            </a:r>
            <a:r>
              <a:rPr lang="ja-JP" altLang="en-US" sz="1400" b="1" dirty="0" smtClean="0">
                <a:solidFill>
                  <a:srgbClr val="FF0000"/>
                </a:solidFill>
              </a:rPr>
              <a:t>人とが</a:t>
            </a:r>
            <a:r>
              <a:rPr lang="ja-JP" altLang="en-US" sz="1400" b="1" dirty="0">
                <a:solidFill>
                  <a:srgbClr val="FF0000"/>
                </a:solidFill>
              </a:rPr>
              <a:t>触れ</a:t>
            </a:r>
            <a:r>
              <a:rPr lang="ja-JP" altLang="en-US" sz="1400" b="1" dirty="0" err="1">
                <a:solidFill>
                  <a:srgbClr val="FF0000"/>
                </a:solidFill>
              </a:rPr>
              <a:t>合</a:t>
            </a:r>
            <a:r>
              <a:rPr lang="ja-JP" altLang="en-US" sz="1400" b="1" dirty="0" err="1" smtClean="0">
                <a:solidFill>
                  <a:srgbClr val="FF0000"/>
                </a:solidFill>
              </a:rPr>
              <a:t>わ</a:t>
            </a:r>
            <a:endParaRPr lang="en-US" altLang="ja-JP" sz="1400" b="1" dirty="0" smtClean="0">
              <a:solidFill>
                <a:srgbClr val="FF0000"/>
              </a:solidFill>
            </a:endParaRPr>
          </a:p>
          <a:p>
            <a:pPr>
              <a:lnSpc>
                <a:spcPts val="2100"/>
              </a:lnSpc>
            </a:pPr>
            <a:r>
              <a:rPr lang="ja-JP" altLang="en-US" sz="1400" b="1" dirty="0"/>
              <a:t>　</a:t>
            </a:r>
            <a:r>
              <a:rPr lang="ja-JP" altLang="en-US" sz="1400" b="1" dirty="0" smtClean="0"/>
              <a:t>　　　　</a:t>
            </a:r>
            <a:r>
              <a:rPr lang="ja-JP" altLang="en-US" sz="1400" b="1" dirty="0" smtClean="0">
                <a:solidFill>
                  <a:srgbClr val="FF0000"/>
                </a:solidFill>
              </a:rPr>
              <a:t>ない</a:t>
            </a:r>
            <a:r>
              <a:rPr lang="ja-JP" altLang="en-US" sz="1400" b="1" dirty="0">
                <a:solidFill>
                  <a:srgbClr val="FF0000"/>
                </a:solidFill>
              </a:rPr>
              <a:t>程度の間隔を確保すること</a:t>
            </a:r>
            <a:endParaRPr lang="en-US" altLang="ja-JP" sz="1400" b="1" dirty="0">
              <a:solidFill>
                <a:srgbClr val="FF0000"/>
              </a:solidFill>
            </a:endParaRPr>
          </a:p>
          <a:p>
            <a:pPr>
              <a:lnSpc>
                <a:spcPts val="2100"/>
              </a:lnSpc>
            </a:pP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solidFill>
                  <a:srgbClr val="FF0000"/>
                </a:solidFill>
              </a:rPr>
              <a:t>４</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821986852"/>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solidFill>
                            <a:schemeClr val="tx1"/>
                          </a:solidFill>
                        </a:rPr>
                        <a:t>３</a:t>
                      </a:r>
                      <a:endParaRPr kumimoji="1" lang="en-US" altLang="ja-JP" sz="1400" b="1" dirty="0" smtClean="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rgbClr val="FF0000"/>
                          </a:solidFill>
                        </a:rPr>
                        <a:t>100</a:t>
                      </a:r>
                      <a:r>
                        <a:rPr kumimoji="1" lang="ja-JP" altLang="en-US" sz="1600" b="1" dirty="0" smtClean="0">
                          <a:solidFill>
                            <a:srgbClr val="FF0000"/>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41778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2188</Words>
  <Application>Microsoft Office PowerPoint</Application>
  <PresentationFormat>ワイド画面</PresentationFormat>
  <Paragraphs>227</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2023-01-31T09:49:51Z</dcterms:created>
  <dcterms:modified xsi:type="dcterms:W3CDTF">2023-01-31T09:49:55Z</dcterms:modified>
</cp:coreProperties>
</file>