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sldIdLst>
    <p:sldId id="324" r:id="rId2"/>
    <p:sldId id="332" r:id="rId3"/>
    <p:sldId id="335" r:id="rId4"/>
    <p:sldId id="337" r:id="rId5"/>
    <p:sldId id="336" r:id="rId6"/>
    <p:sldId id="328" r:id="rId7"/>
    <p:sldId id="329" r:id="rId8"/>
    <p:sldId id="330" r:id="rId9"/>
    <p:sldId id="331" r:id="rId10"/>
    <p:sldId id="322" r:id="rId11"/>
    <p:sldId id="323" r:id="rId1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2022/7/27</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078478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598632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167811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061683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6</a:t>
            </a:fld>
            <a:endParaRPr kumimoji="1" lang="ja-JP" altLang="en-US"/>
          </a:p>
        </p:txBody>
      </p:sp>
    </p:spTree>
    <p:extLst>
      <p:ext uri="{BB962C8B-B14F-4D97-AF65-F5344CB8AC3E}">
        <p14:creationId xmlns:p14="http://schemas.microsoft.com/office/powerpoint/2010/main" val="13661561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156353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9</a:t>
            </a:fld>
            <a:endParaRPr kumimoji="1" lang="ja-JP" altLang="en-US"/>
          </a:p>
        </p:txBody>
      </p:sp>
    </p:spTree>
    <p:extLst>
      <p:ext uri="{BB962C8B-B14F-4D97-AF65-F5344CB8AC3E}">
        <p14:creationId xmlns:p14="http://schemas.microsoft.com/office/powerpoint/2010/main" val="1320572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2022/7/27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56577" y="11492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a:t>
            </a:r>
            <a:r>
              <a:rPr lang="ja-JP" altLang="en-US" sz="2000" b="1" u="sng" dirty="0" smtClean="0"/>
              <a:t>４年７月</a:t>
            </a:r>
            <a:r>
              <a:rPr lang="en-US" altLang="ja-JP" sz="2000" b="1" u="sng" dirty="0"/>
              <a:t>28</a:t>
            </a:r>
            <a:r>
              <a:rPr lang="ja-JP" altLang="en-US" sz="2000" b="1" u="sng" dirty="0" smtClean="0"/>
              <a:t>日</a:t>
            </a:r>
            <a:r>
              <a:rPr lang="ja-JP" altLang="en-US" sz="2000" b="1" u="sng" dirty="0"/>
              <a:t>～</a:t>
            </a:r>
            <a:r>
              <a:rPr lang="ja-JP" altLang="en-US" sz="2000" b="1" u="sng" dirty="0" smtClean="0"/>
              <a:t>８月</a:t>
            </a:r>
            <a:r>
              <a:rPr lang="en-US" altLang="ja-JP" sz="2000" b="1" u="sng" dirty="0" smtClean="0"/>
              <a:t>27</a:t>
            </a:r>
            <a:r>
              <a:rPr lang="ja-JP" altLang="en-US" sz="2000" b="1" u="sng" dirty="0" smtClean="0"/>
              <a:t>日</a:t>
            </a:r>
            <a:endParaRPr lang="en-US" altLang="ja-JP" sz="2000" b="1" u="sng" dirty="0" smtClean="0"/>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smtClean="0"/>
              <a:t>資料</a:t>
            </a:r>
            <a:r>
              <a:rPr lang="ja-JP" altLang="en-US" sz="2400" b="1" dirty="0"/>
              <a:t>４</a:t>
            </a:r>
            <a:r>
              <a:rPr lang="ja-JP" altLang="en-US" sz="2400" b="1" smtClean="0"/>
              <a:t>－</a:t>
            </a:r>
            <a:r>
              <a:rPr lang="en-US" altLang="ja-JP" sz="2400" b="1" dirty="0" smtClean="0"/>
              <a:t>1</a:t>
            </a:r>
            <a:r>
              <a:rPr lang="ja-JP" altLang="en-US" sz="2400" b="1" dirty="0" smtClean="0"/>
              <a:t>  </a:t>
            </a:r>
            <a:endParaRPr kumimoji="1" lang="ja-JP" altLang="en-US" sz="24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a:t>
            </a:r>
            <a:r>
              <a:rPr lang="en-US" altLang="ja-JP" dirty="0" smtClean="0">
                <a:latin typeface="UD デジタル 教科書体 NP-B" panose="02020700000000000000" pitchFamily="18" charset="-128"/>
                <a:ea typeface="UD デジタル 教科書体 NP-B" panose="02020700000000000000" pitchFamily="18" charset="-128"/>
              </a:rPr>
              <a:t>6131</a:t>
            </a:r>
            <a:r>
              <a:rPr lang="ja-JP" altLang="en-US" dirty="0" err="1">
                <a:latin typeface="UD デジタル 教科書体 NP-B" panose="02020700000000000000" pitchFamily="18" charset="-128"/>
                <a:ea typeface="UD デジタル 教科書体 NP-B" panose="02020700000000000000" pitchFamily="18" charset="-128"/>
              </a:rPr>
              <a:t>－</a:t>
            </a:r>
            <a:r>
              <a:rPr lang="en-US" altLang="ja-JP" dirty="0" smtClean="0">
                <a:latin typeface="UD デジタル 教科書体 NP-B" panose="02020700000000000000" pitchFamily="18" charset="-128"/>
                <a:ea typeface="UD デジタル 教科書体 NP-B" panose="02020700000000000000" pitchFamily="18" charset="-128"/>
              </a:rPr>
              <a:t>6280</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108543"/>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smtClean="0">
                <a:latin typeface="游ゴシック" panose="020F0502020204030204"/>
                <a:ea typeface="游ゴシック" panose="020B0400000000000000" pitchFamily="50" charset="-128"/>
              </a:rPr>
              <a:t>掲載</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78462" y="30185"/>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6" name="正方形/長方形 15"/>
          <p:cNvSpPr/>
          <p:nvPr/>
        </p:nvSpPr>
        <p:spPr>
          <a:xfrm>
            <a:off x="286229" y="3755416"/>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286229" y="5008475"/>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286229" y="479478"/>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09147" y="961502"/>
            <a:ext cx="11617270" cy="5424562"/>
          </a:xfrm>
          <a:prstGeom prst="rect">
            <a:avLst/>
          </a:prstGeom>
        </p:spPr>
        <p:txBody>
          <a:bodyPr wrap="square">
            <a:spAutoFit/>
          </a:bodyPr>
          <a:lstStyle/>
          <a:p>
            <a:pPr>
              <a:lnSpc>
                <a:spcPts val="20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1200"/>
              </a:lnSpc>
              <a:defRPr/>
            </a:pPr>
            <a:endParaRPr lang="en-US" altLang="ja-JP" b="1" dirty="0" smtClean="0"/>
          </a:p>
          <a:p>
            <a:pPr>
              <a:lnSpc>
                <a:spcPts val="1500"/>
              </a:lnSpc>
              <a:defRPr/>
            </a:pPr>
            <a:r>
              <a:rPr lang="ja-JP" altLang="en-US" b="1" dirty="0"/>
              <a:t>○　</a:t>
            </a:r>
            <a:r>
              <a:rPr lang="ja-JP" altLang="en-US" b="1" dirty="0" smtClean="0"/>
              <a:t>早期の３回目のワクチン接種（高齢者は４回目）を</a:t>
            </a:r>
            <a:r>
              <a:rPr lang="ja-JP" altLang="en-US" b="1" dirty="0"/>
              <a:t>検討すること</a:t>
            </a:r>
            <a:r>
              <a:rPr lang="ja-JP" altLang="en-US" sz="1400" dirty="0" smtClean="0"/>
              <a:t>（法に基づかない働きかけ</a:t>
            </a:r>
            <a:r>
              <a:rPr lang="ja-JP" altLang="en-US" sz="1400" dirty="0"/>
              <a:t>）</a:t>
            </a:r>
            <a:endParaRPr lang="en-US" altLang="ja-JP" sz="1400" dirty="0"/>
          </a:p>
          <a:p>
            <a:pPr>
              <a:lnSpc>
                <a:spcPts val="1200"/>
              </a:lnSpc>
              <a:defRPr/>
            </a:pPr>
            <a:endParaRPr lang="en-US" altLang="ja-JP" sz="800" b="1" dirty="0"/>
          </a:p>
          <a:p>
            <a:pPr lvl="0">
              <a:defRPr/>
            </a:pPr>
            <a:r>
              <a:rPr lang="ja-JP" altLang="en-US" b="1" dirty="0"/>
              <a:t>○　</a:t>
            </a:r>
            <a:r>
              <a:rPr lang="ja-JP" altLang="en-US" b="1" dirty="0" smtClean="0"/>
              <a:t>自らの</a:t>
            </a:r>
            <a:r>
              <a:rPr lang="ja-JP" altLang="en-US" b="1" dirty="0"/>
              <a:t>命と健康を守るため、</a:t>
            </a:r>
            <a:r>
              <a:rPr lang="ja-JP" altLang="en-US" b="1" dirty="0" smtClean="0"/>
              <a:t>高齢者</a:t>
            </a:r>
            <a:r>
              <a:rPr lang="en-US" altLang="ja-JP" sz="1400" b="1" dirty="0" smtClean="0"/>
              <a:t>※1</a:t>
            </a:r>
            <a:r>
              <a:rPr lang="ja-JP" altLang="en-US" b="1" dirty="0" smtClean="0"/>
              <a:t>は、医療機関への通院、食料・衣料品・生活必需品の買い出し、</a:t>
            </a:r>
            <a:endParaRPr lang="en-US" altLang="ja-JP" b="1" dirty="0" smtClean="0"/>
          </a:p>
          <a:p>
            <a:pPr lvl="0">
              <a:defRPr/>
            </a:pPr>
            <a:r>
              <a:rPr lang="ja-JP" altLang="en-US" b="1" dirty="0"/>
              <a:t>　</a:t>
            </a:r>
            <a:r>
              <a:rPr lang="ja-JP" altLang="en-US" b="1" dirty="0" smtClean="0"/>
              <a:t>　必要な職場への出勤、屋外での運動や散歩など、生活や健康の維持のために必要なものを除き、</a:t>
            </a:r>
            <a:endParaRPr lang="en-US" altLang="ja-JP" b="1" dirty="0" smtClean="0"/>
          </a:p>
          <a:p>
            <a:pPr lvl="0">
              <a:defRPr/>
            </a:pPr>
            <a:r>
              <a:rPr lang="ja-JP" altLang="en-US" b="1" dirty="0"/>
              <a:t>　</a:t>
            </a:r>
            <a:r>
              <a:rPr lang="ja-JP" altLang="en-US" b="1" dirty="0" smtClean="0"/>
              <a:t>　不要不急の外出を控えること</a:t>
            </a:r>
            <a:r>
              <a:rPr lang="ja-JP" altLang="en-US" b="1" dirty="0"/>
              <a:t>　</a:t>
            </a:r>
            <a:r>
              <a:rPr lang="ja-JP" altLang="en-US" b="1" dirty="0" smtClean="0"/>
              <a:t>　　　</a:t>
            </a:r>
            <a:r>
              <a:rPr lang="ja-JP" altLang="en-US" sz="1400" dirty="0"/>
              <a:t>　</a:t>
            </a:r>
            <a:r>
              <a:rPr lang="en-US" altLang="ja-JP" sz="1200" dirty="0" smtClean="0"/>
              <a:t>※</a:t>
            </a:r>
            <a:r>
              <a:rPr lang="ja-JP" altLang="en-US" sz="1200" dirty="0" smtClean="0"/>
              <a:t>１　基礎</a:t>
            </a:r>
            <a:r>
              <a:rPr lang="ja-JP" altLang="en-US" sz="1200" dirty="0"/>
              <a:t>疾患のある方などの重症化リスクの高い方を</a:t>
            </a:r>
            <a:r>
              <a:rPr lang="ja-JP" altLang="en-US" sz="1200" dirty="0" smtClean="0"/>
              <a:t>含む</a:t>
            </a:r>
            <a:endParaRPr lang="en-US" altLang="ja-JP" sz="1200" b="1" dirty="0" smtClean="0"/>
          </a:p>
          <a:p>
            <a:pPr lvl="0">
              <a:lnSpc>
                <a:spcPts val="1680"/>
              </a:lnSpc>
              <a:defRPr/>
            </a:pPr>
            <a:r>
              <a:rPr lang="ja-JP" altLang="en-US" sz="1400" b="1" dirty="0"/>
              <a:t>　</a:t>
            </a:r>
            <a:r>
              <a:rPr lang="ja-JP" altLang="en-US" sz="1400" b="1" dirty="0" smtClean="0"/>
              <a:t>　　</a:t>
            </a:r>
            <a:endParaRPr lang="en-US" altLang="ja-JP" sz="1400" dirty="0"/>
          </a:p>
          <a:p>
            <a:pPr lvl="0">
              <a:lnSpc>
                <a:spcPts val="1200"/>
              </a:lnSpc>
              <a:defRPr/>
            </a:pPr>
            <a:r>
              <a:rPr lang="ja-JP" altLang="en-US" b="1" dirty="0" smtClean="0"/>
              <a:t>○</a:t>
            </a:r>
            <a:r>
              <a:rPr lang="ja-JP" altLang="en-US" b="1" dirty="0"/>
              <a:t>　</a:t>
            </a:r>
            <a:r>
              <a:rPr lang="ja-JP" altLang="en-US" b="1" dirty="0" smtClean="0"/>
              <a:t>高齢者</a:t>
            </a:r>
            <a:r>
              <a:rPr lang="en-US" altLang="ja-JP" sz="1400" b="1" dirty="0"/>
              <a:t>※1</a:t>
            </a:r>
            <a:r>
              <a:rPr lang="ja-JP" altLang="en-US" b="1" dirty="0" smtClean="0"/>
              <a:t>の</a:t>
            </a:r>
            <a:r>
              <a:rPr lang="ja-JP" altLang="en-US" b="1" dirty="0"/>
              <a:t>同居家族等、日常的</a:t>
            </a:r>
            <a:r>
              <a:rPr lang="ja-JP" altLang="en-US" b="1" dirty="0" smtClean="0"/>
              <a:t>に接する</a:t>
            </a:r>
            <a:r>
              <a:rPr lang="ja-JP" altLang="en-US" b="1" dirty="0"/>
              <a:t>方は、感染リスクが高い行動を控えること</a:t>
            </a:r>
            <a:endParaRPr lang="en-US" altLang="ja-JP" b="1" dirty="0"/>
          </a:p>
          <a:p>
            <a:pPr lvl="0">
              <a:lnSpc>
                <a:spcPts val="1200"/>
              </a:lnSpc>
              <a:defRPr/>
            </a:pPr>
            <a:endParaRPr lang="en-US" altLang="ja-JP" b="1" dirty="0"/>
          </a:p>
          <a:p>
            <a:pPr lvl="0">
              <a:lnSpc>
                <a:spcPts val="2000"/>
              </a:lnSpc>
              <a:defRPr/>
            </a:pPr>
            <a:r>
              <a:rPr lang="ja-JP" altLang="en-US" b="1" dirty="0" smtClean="0"/>
              <a:t>○　高齢者</a:t>
            </a:r>
            <a:r>
              <a:rPr lang="ja-JP" altLang="en-US" b="1" dirty="0"/>
              <a:t>施設での</a:t>
            </a:r>
            <a:r>
              <a:rPr lang="ja-JP" altLang="en-US" b="1" dirty="0" smtClean="0"/>
              <a:t>面会は原則自粛すること（面会する場合はオンラインでの面会など高齢者との接触を</a:t>
            </a:r>
            <a:endParaRPr lang="en-US" altLang="ja-JP" b="1" dirty="0" smtClean="0"/>
          </a:p>
          <a:p>
            <a:pPr lvl="0">
              <a:lnSpc>
                <a:spcPts val="2000"/>
              </a:lnSpc>
              <a:defRPr/>
            </a:pPr>
            <a:r>
              <a:rPr lang="ja-JP" altLang="en-US" b="1" dirty="0" smtClean="0"/>
              <a:t>　　行わない方法を検討すること）　</a:t>
            </a:r>
            <a:endParaRPr lang="en-US" altLang="ja-JP" b="1" dirty="0" smtClean="0"/>
          </a:p>
          <a:p>
            <a:pPr lvl="0">
              <a:lnSpc>
                <a:spcPts val="1200"/>
              </a:lnSpc>
              <a:defRPr/>
            </a:pPr>
            <a:endParaRPr lang="en-US" altLang="ja-JP" b="1" dirty="0" smtClean="0"/>
          </a:p>
          <a:p>
            <a:pPr lvl="0">
              <a:lnSpc>
                <a:spcPts val="2000"/>
              </a:lnSpc>
              <a:defRPr/>
            </a:pPr>
            <a:r>
              <a:rPr lang="ja-JP" altLang="en-US" b="1" dirty="0" smtClean="0"/>
              <a:t>○</a:t>
            </a:r>
            <a:r>
              <a:rPr lang="ja-JP" altLang="en-US" b="1" dirty="0"/>
              <a:t>　感染対策が徹底されていない飲食店等の利用を控えること</a:t>
            </a:r>
          </a:p>
          <a:p>
            <a:pPr lvl="0">
              <a:lnSpc>
                <a:spcPts val="1200"/>
              </a:lnSpc>
              <a:defRPr/>
            </a:pPr>
            <a:endParaRPr lang="ja-JP" altLang="en-US" b="1" dirty="0"/>
          </a:p>
          <a:p>
            <a:pPr lvl="0">
              <a:lnSpc>
                <a:spcPts val="2000"/>
              </a:lnSpc>
              <a:defRPr/>
            </a:pPr>
            <a:r>
              <a:rPr lang="ja-JP" altLang="en-US" b="1" dirty="0"/>
              <a:t>○　旅行等、都道府県間の移動は、感染防止対策を徹底するとともに、移動先での感染リスクの高い</a:t>
            </a:r>
          </a:p>
          <a:p>
            <a:pPr lvl="0">
              <a:lnSpc>
                <a:spcPts val="2000"/>
              </a:lnSpc>
              <a:defRPr/>
            </a:pPr>
            <a:r>
              <a:rPr lang="ja-JP" altLang="en-US" b="1" dirty="0"/>
              <a:t>　　行動を控える</a:t>
            </a:r>
            <a:r>
              <a:rPr lang="ja-JP" altLang="en-US" b="1" dirty="0" smtClean="0"/>
              <a:t>こと</a:t>
            </a:r>
            <a:endParaRPr lang="en-US" altLang="ja-JP" b="1" dirty="0" smtClean="0"/>
          </a:p>
          <a:p>
            <a:pPr lvl="0">
              <a:lnSpc>
                <a:spcPts val="2000"/>
              </a:lnSpc>
              <a:defRPr/>
            </a:pPr>
            <a:endParaRPr lang="en-US" altLang="ja-JP" dirty="0" smtClean="0"/>
          </a:p>
          <a:p>
            <a:pPr lvl="0">
              <a:lnSpc>
                <a:spcPts val="2000"/>
              </a:lnSpc>
              <a:defRPr/>
            </a:pPr>
            <a:r>
              <a:rPr lang="ja-JP" altLang="en-US" dirty="0" smtClean="0"/>
              <a:t>○　高齢者</a:t>
            </a:r>
            <a:r>
              <a:rPr lang="en-US" altLang="ja-JP" sz="1400" dirty="0"/>
              <a:t>※1</a:t>
            </a:r>
            <a:r>
              <a:rPr lang="ja-JP" altLang="en-US" dirty="0" smtClean="0"/>
              <a:t>の</a:t>
            </a:r>
            <a:r>
              <a:rPr lang="ja-JP" altLang="en-US" dirty="0"/>
              <a:t>同居家族が感染した場合、</a:t>
            </a:r>
            <a:r>
              <a:rPr lang="ja-JP" altLang="en-US" dirty="0" smtClean="0"/>
              <a:t>高齢者の</a:t>
            </a:r>
            <a:r>
              <a:rPr lang="ja-JP" altLang="en-US" dirty="0"/>
              <a:t>命を守るため</a:t>
            </a:r>
            <a:r>
              <a:rPr lang="ja-JP" altLang="en-US" dirty="0" smtClean="0"/>
              <a:t>、</a:t>
            </a:r>
            <a:r>
              <a:rPr lang="ja-JP" altLang="en-US" dirty="0"/>
              <a:t>感染対策が取れない方は、</a:t>
            </a:r>
            <a:r>
              <a:rPr lang="ja-JP" altLang="en-US" dirty="0" smtClean="0"/>
              <a:t>積極的に</a:t>
            </a:r>
            <a:endParaRPr lang="en-US" altLang="ja-JP" dirty="0" smtClean="0"/>
          </a:p>
          <a:p>
            <a:pPr lvl="0">
              <a:lnSpc>
                <a:spcPts val="2000"/>
              </a:lnSpc>
              <a:defRPr/>
            </a:pPr>
            <a:r>
              <a:rPr lang="ja-JP" altLang="en-US" dirty="0" smtClean="0"/>
              <a:t>　　宿泊療養</a:t>
            </a:r>
            <a:r>
              <a:rPr lang="ja-JP" altLang="en-US" dirty="0"/>
              <a:t>施設において療養</a:t>
            </a:r>
            <a:r>
              <a:rPr lang="ja-JP" altLang="en-US" dirty="0" smtClean="0"/>
              <a:t>すること</a:t>
            </a:r>
            <a:endParaRPr lang="en-US" altLang="ja-JP" strike="sngStrike" dirty="0" smtClean="0"/>
          </a:p>
          <a:p>
            <a:pPr>
              <a:lnSpc>
                <a:spcPts val="1200"/>
              </a:lnSpc>
              <a:defRPr/>
            </a:pPr>
            <a:endParaRPr lang="en-US" altLang="ja-JP" dirty="0" smtClean="0"/>
          </a:p>
          <a:p>
            <a:pPr>
              <a:lnSpc>
                <a:spcPts val="2000"/>
              </a:lnSpc>
              <a:defRPr/>
            </a:pPr>
            <a:r>
              <a:rPr lang="ja-JP" altLang="en-US" b="1" dirty="0" smtClean="0"/>
              <a:t>○</a:t>
            </a:r>
            <a:r>
              <a:rPr lang="ja-JP" altLang="en-US" b="1" dirty="0"/>
              <a:t>　</a:t>
            </a:r>
            <a:r>
              <a:rPr lang="ja-JP" altLang="en-US" dirty="0"/>
              <a:t>会食を行う際は、以下のルールを遵守すること</a:t>
            </a:r>
            <a:endParaRPr lang="en-US" altLang="ja-JP" dirty="0"/>
          </a:p>
          <a:p>
            <a:pPr lvl="0">
              <a:lnSpc>
                <a:spcPts val="2000"/>
              </a:lnSpc>
              <a:defRPr/>
            </a:pPr>
            <a:r>
              <a:rPr lang="ja-JP" altLang="en-US" dirty="0"/>
              <a:t>　　</a:t>
            </a:r>
            <a:r>
              <a:rPr lang="ja-JP" altLang="en-US" dirty="0" smtClean="0"/>
              <a:t>・</a:t>
            </a:r>
            <a:r>
              <a:rPr lang="ja-JP" altLang="en-US" dirty="0"/>
              <a:t>ゴールドステッカー認証店舗を推奨　</a:t>
            </a:r>
            <a:r>
              <a:rPr lang="ja-JP" altLang="en-US" dirty="0" smtClean="0"/>
              <a:t>・</a:t>
            </a:r>
            <a:r>
              <a:rPr lang="ja-JP" altLang="en-US" dirty="0"/>
              <a:t>マスク会食</a:t>
            </a:r>
            <a:r>
              <a:rPr lang="en-US" altLang="ja-JP" sz="1100" dirty="0" smtClean="0"/>
              <a:t>※</a:t>
            </a:r>
            <a:r>
              <a:rPr lang="ja-JP" altLang="en-US" sz="1100" dirty="0"/>
              <a:t>３</a:t>
            </a:r>
            <a:r>
              <a:rPr lang="ja-JP" altLang="en-US" dirty="0" smtClean="0"/>
              <a:t>の徹底　 </a:t>
            </a:r>
            <a:r>
              <a:rPr lang="en-US" altLang="ja-JP" sz="1200" spc="-150" dirty="0" smtClean="0"/>
              <a:t>※</a:t>
            </a:r>
            <a:r>
              <a:rPr lang="ja-JP" altLang="en-US" sz="1200" spc="-150" dirty="0"/>
              <a:t>３</a:t>
            </a:r>
            <a:r>
              <a:rPr lang="ja-JP" altLang="en-US" sz="1200" spc="-150" dirty="0" smtClean="0"/>
              <a:t>　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1500"/>
              </a:lnSpc>
              <a:defRPr/>
            </a:pPr>
            <a:endParaRPr lang="en-US" altLang="ja-JP" sz="800" dirty="0"/>
          </a:p>
        </p:txBody>
      </p:sp>
      <p:sp>
        <p:nvSpPr>
          <p:cNvPr id="3" name="正方形/長方形 2"/>
          <p:cNvSpPr/>
          <p:nvPr/>
        </p:nvSpPr>
        <p:spPr>
          <a:xfrm>
            <a:off x="399919" y="878755"/>
            <a:ext cx="11567964" cy="38993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6037452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9" name="テキスト ボックス 18"/>
          <p:cNvSpPr txBox="1"/>
          <p:nvPr/>
        </p:nvSpPr>
        <p:spPr>
          <a:xfrm>
            <a:off x="230388" y="2815750"/>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③</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486054" y="1162609"/>
            <a:ext cx="11219737" cy="349006"/>
          </a:xfrm>
          <a:prstGeom prst="rect">
            <a:avLst/>
          </a:prstGeom>
        </p:spPr>
        <p:txBody>
          <a:bodyPr wrap="square">
            <a:spAutoFit/>
          </a:bodyPr>
          <a:lstStyle/>
          <a:p>
            <a:pPr lvl="0">
              <a:lnSpc>
                <a:spcPts val="2000"/>
              </a:lnSpc>
              <a:defRPr/>
            </a:pPr>
            <a:r>
              <a:rPr lang="ja-JP" altLang="en-US" b="1" dirty="0"/>
              <a:t>○高齢者施設の入所者等で希望する方へのワクチン接種（４回目接種）を、早期に完了すること </a:t>
            </a:r>
          </a:p>
        </p:txBody>
      </p:sp>
      <p:sp>
        <p:nvSpPr>
          <p:cNvPr id="9" name="正方形/長方形 8"/>
          <p:cNvSpPr/>
          <p:nvPr/>
        </p:nvSpPr>
        <p:spPr>
          <a:xfrm>
            <a:off x="340249" y="3215026"/>
            <a:ext cx="11511345" cy="295538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230388" y="514027"/>
            <a:ext cx="11069867" cy="399276"/>
          </a:xfrm>
          <a:prstGeom prst="rect">
            <a:avLst/>
          </a:prstGeom>
          <a:noFill/>
          <a:ln w="19050">
            <a:noFill/>
          </a:ln>
        </p:spPr>
        <p:txBody>
          <a:bodyPr wrap="square" rtlCol="0">
            <a:spAutoFit/>
          </a:bodyPr>
          <a:lstStyle/>
          <a:p>
            <a:pPr lvl="0">
              <a:lnSpc>
                <a:spcPts val="2300"/>
              </a:lnSpc>
              <a:defRPr/>
            </a:pPr>
            <a:r>
              <a:rPr lang="ja-JP" altLang="en-US" sz="2400" b="1" dirty="0" smtClean="0">
                <a:latin typeface="游ゴシック" panose="020F0502020204030204"/>
                <a:ea typeface="游ゴシック" panose="020B0400000000000000" pitchFamily="50" charset="-128"/>
              </a:rPr>
              <a:t>②</a:t>
            </a:r>
            <a:r>
              <a:rPr lang="ja-JP" altLang="en-US" sz="2400" b="1" u="sng" dirty="0">
                <a:latin typeface="游ゴシック" panose="020F0502020204030204"/>
                <a:ea typeface="游ゴシック" panose="020B0400000000000000" pitchFamily="50" charset="-128"/>
              </a:rPr>
              <a:t>市町村</a:t>
            </a:r>
            <a:r>
              <a:rPr lang="ja-JP" altLang="en-US" sz="2400" b="1" u="sng" dirty="0" smtClean="0">
                <a:latin typeface="游ゴシック" panose="020F0502020204030204"/>
                <a:ea typeface="游ゴシック" panose="020B0400000000000000" pitchFamily="50" charset="-128"/>
              </a:rPr>
              <a:t>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effectLst/>
              <a:uLnTx/>
              <a:uFillTx/>
              <a:latin typeface="游ゴシック" panose="020F0502020204030204"/>
              <a:ea typeface="游ゴシック" panose="020B0400000000000000" pitchFamily="50" charset="-128"/>
            </a:endParaRPr>
          </a:p>
        </p:txBody>
      </p:sp>
      <p:sp>
        <p:nvSpPr>
          <p:cNvPr id="14" name="正方形/長方形 13"/>
          <p:cNvSpPr/>
          <p:nvPr/>
        </p:nvSpPr>
        <p:spPr>
          <a:xfrm>
            <a:off x="486054" y="3384006"/>
            <a:ext cx="11219737" cy="2657138"/>
          </a:xfrm>
          <a:prstGeom prst="rect">
            <a:avLst/>
          </a:prstGeom>
        </p:spPr>
        <p:txBody>
          <a:bodyPr wrap="square">
            <a:spAutoFit/>
          </a:bodyPr>
          <a:lstStyle/>
          <a:p>
            <a:pPr lvl="0">
              <a:lnSpc>
                <a:spcPts val="2000"/>
              </a:lnSpc>
              <a:defRPr/>
            </a:pPr>
            <a:r>
              <a:rPr lang="ja-JP" altLang="en-US" b="1" dirty="0" smtClean="0"/>
              <a:t>○ 面会は</a:t>
            </a:r>
            <a:r>
              <a:rPr lang="ja-JP" altLang="en-US" b="1" dirty="0"/>
              <a:t>原則自粛する</a:t>
            </a:r>
            <a:r>
              <a:rPr lang="ja-JP" altLang="en-US" b="1" dirty="0" smtClean="0"/>
              <a:t>こと</a:t>
            </a:r>
            <a:r>
              <a:rPr lang="ja-JP" altLang="en-US" b="1" dirty="0"/>
              <a:t>（面会する場合はオンラインでの面会</a:t>
            </a:r>
            <a:r>
              <a:rPr lang="ja-JP" altLang="en-US" b="1" dirty="0" smtClean="0"/>
              <a:t>など高齢者</a:t>
            </a:r>
            <a:r>
              <a:rPr lang="ja-JP" altLang="en-US" b="1" dirty="0"/>
              <a:t>との接触を</a:t>
            </a:r>
            <a:r>
              <a:rPr lang="ja-JP" altLang="en-US" b="1" dirty="0" smtClean="0"/>
              <a:t>行わない方法</a:t>
            </a:r>
            <a:endParaRPr lang="en-US" altLang="ja-JP" b="1" dirty="0" smtClean="0"/>
          </a:p>
          <a:p>
            <a:pPr lvl="0">
              <a:lnSpc>
                <a:spcPts val="2000"/>
              </a:lnSpc>
              <a:defRPr/>
            </a:pPr>
            <a:r>
              <a:rPr lang="ja-JP" altLang="en-US" b="1" dirty="0" smtClean="0"/>
              <a:t>　を検討</a:t>
            </a:r>
            <a:r>
              <a:rPr lang="ja-JP" altLang="en-US" b="1" dirty="0"/>
              <a:t>すること</a:t>
            </a:r>
            <a:r>
              <a:rPr lang="ja-JP" altLang="en-US" b="1" dirty="0" smtClean="0"/>
              <a:t>）</a:t>
            </a:r>
            <a:endParaRPr lang="en-US" altLang="ja-JP" b="1" dirty="0" smtClean="0"/>
          </a:p>
          <a:p>
            <a:pPr lvl="0">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入居系・居住系施設の従事者等への頻回検査（３日に１回）を実施すること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2000"/>
              </a:lnSpc>
              <a:buFont typeface="游ゴシック" panose="020B0400000000000000" pitchFamily="50" charset="-128"/>
              <a:buChar char="○"/>
              <a:defRPr/>
            </a:pPr>
            <a:r>
              <a:rPr lang="ja-JP" altLang="en-US" b="1" dirty="0" smtClean="0"/>
              <a:t>ワクチンの早期追加接種（４回目接種）に協力すること</a:t>
            </a:r>
            <a:endParaRPr lang="en-US" altLang="ja-JP" b="1" dirty="0" smtClean="0"/>
          </a:p>
          <a:p>
            <a:pPr>
              <a:lnSpc>
                <a:spcPts val="1500"/>
              </a:lnSpc>
              <a:defRPr/>
            </a:pPr>
            <a:endParaRPr lang="en-US" altLang="ja-JP" b="1" dirty="0"/>
          </a:p>
          <a:p>
            <a:pPr marL="285750" indent="-285750">
              <a:lnSpc>
                <a:spcPts val="2000"/>
              </a:lnSpc>
              <a:buFont typeface="游ゴシック" panose="020B0400000000000000" pitchFamily="50" charset="-128"/>
              <a:buChar char="○"/>
              <a:defRPr/>
            </a:pPr>
            <a:r>
              <a:rPr lang="ja-JP" altLang="en-US" b="1" dirty="0"/>
              <a:t>陽性者</a:t>
            </a:r>
            <a:r>
              <a:rPr lang="ja-JP" altLang="en-US" b="1" dirty="0" smtClean="0"/>
              <a:t>発生時の対応訓練実施など、施設における基本的な感染防止対策を強化・徹底すること</a:t>
            </a:r>
            <a:endParaRPr lang="en-US" altLang="ja-JP" b="1" dirty="0" smtClean="0"/>
          </a:p>
          <a:p>
            <a:pPr>
              <a:lnSpc>
                <a:spcPts val="1500"/>
              </a:lnSpc>
              <a:defRPr/>
            </a:pPr>
            <a:endParaRPr lang="en-US" altLang="ja-JP" b="1" dirty="0" smtClean="0"/>
          </a:p>
          <a:p>
            <a:pPr marL="285750" indent="-285750">
              <a:lnSpc>
                <a:spcPts val="20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p:txBody>
      </p:sp>
      <p:sp>
        <p:nvSpPr>
          <p:cNvPr id="15" name="正方形/長方形 14"/>
          <p:cNvSpPr/>
          <p:nvPr/>
        </p:nvSpPr>
        <p:spPr>
          <a:xfrm>
            <a:off x="340249" y="946527"/>
            <a:ext cx="11511345" cy="74060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4096246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62198" y="6392172"/>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0" name="テキスト ボックス 9"/>
          <p:cNvSpPr txBox="1"/>
          <p:nvPr/>
        </p:nvSpPr>
        <p:spPr>
          <a:xfrm>
            <a:off x="165993" y="927684"/>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11" name="正方形/長方形 10"/>
          <p:cNvSpPr/>
          <p:nvPr/>
        </p:nvSpPr>
        <p:spPr>
          <a:xfrm>
            <a:off x="360366" y="1842679"/>
            <a:ext cx="11330419" cy="2657138"/>
          </a:xfrm>
          <a:prstGeom prst="rect">
            <a:avLst/>
          </a:prstGeom>
        </p:spPr>
        <p:txBody>
          <a:bodyPr wrap="square">
            <a:spAutoFit/>
          </a:bodyPr>
          <a:lstStyle/>
          <a:p>
            <a:pPr marL="342900" lvl="0" indent="-342900">
              <a:lnSpc>
                <a:spcPts val="2000"/>
              </a:lnSpc>
              <a:buFont typeface="游ゴシック" panose="020B0400000000000000" pitchFamily="50" charset="-128"/>
              <a:buChar char="○"/>
              <a:defRPr/>
            </a:pPr>
            <a:r>
              <a:rPr lang="ja-JP" altLang="en-US" b="1" dirty="0" smtClean="0"/>
              <a:t>基本的</a:t>
            </a:r>
            <a:r>
              <a:rPr lang="ja-JP" altLang="en-US" b="1" dirty="0"/>
              <a:t>な感染防止対策を強化・徹底するとともに、自院入院患者が陽性と判明した場合は、当該医療機関</a:t>
            </a:r>
            <a:r>
              <a:rPr lang="ja-JP" altLang="en-US" b="1" dirty="0" smtClean="0"/>
              <a:t>で原疾患</a:t>
            </a:r>
            <a:r>
              <a:rPr lang="ja-JP" altLang="en-US" b="1" dirty="0"/>
              <a:t>とあわせコロナ治療を継続すること</a:t>
            </a: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lang="en-US" altLang="ja-JP" b="1" dirty="0" smtClean="0">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機関・往診医療機関等は、高齢者施設に対するワクチンの早期追加接種（４回目接種）に協力すること</a:t>
            </a: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な医療機関や往診医療機関は、保健所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endParaRPr lang="en-US" altLang="ja-JP" dirty="0">
              <a:latin typeface="游ゴシック" panose="020F0502020204030204"/>
              <a:ea typeface="游ゴシック" panose="020B0400000000000000" pitchFamily="50" charset="-128"/>
            </a:endParaRPr>
          </a:p>
          <a:p>
            <a:pPr marR="0" lvl="0" algn="l" defTabSz="914400" rtl="0" eaLnBrk="1" fontAlgn="auto" latinLnBrk="0" hangingPunct="1">
              <a:lnSpc>
                <a:spcPts val="2000"/>
              </a:lnSpc>
              <a:spcBef>
                <a:spcPts val="0"/>
              </a:spcBef>
              <a:spcAft>
                <a:spcPts val="0"/>
              </a:spcAft>
              <a:buClrTx/>
              <a:buSzTx/>
              <a:tabLst/>
              <a:defRPr/>
            </a:pPr>
            <a:r>
              <a:rPr lang="en-US" altLang="ja-JP" noProof="0" dirty="0" smtClean="0">
                <a:latin typeface="游ゴシック" panose="020F0502020204030204"/>
                <a:ea typeface="游ゴシック" panose="020B0400000000000000" pitchFamily="50" charset="-128"/>
              </a:rPr>
              <a:t>     </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0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360366" y="1663434"/>
            <a:ext cx="11549775" cy="150781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1573326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127714" y="265889"/>
            <a:ext cx="11069867" cy="682238"/>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320193" y="742153"/>
            <a:ext cx="12306595" cy="2913618"/>
          </a:xfrm>
          <a:prstGeom prst="rect">
            <a:avLst/>
          </a:prstGeom>
        </p:spPr>
        <p:txBody>
          <a:bodyPr wrap="square">
            <a:spAutoFit/>
          </a:bodyPr>
          <a:lstStyle/>
          <a:p>
            <a:pPr>
              <a:lnSpc>
                <a:spcPts val="2000"/>
              </a:lnSpc>
              <a:defRPr/>
            </a:pPr>
            <a:r>
              <a:rPr lang="ja-JP" altLang="en-US" b="1" dirty="0"/>
              <a:t>○　早期</a:t>
            </a:r>
            <a:r>
              <a:rPr lang="ja-JP" altLang="en-US" b="1" dirty="0" smtClean="0"/>
              <a:t>の３回目のワクチン接種を</a:t>
            </a:r>
            <a:r>
              <a:rPr lang="ja-JP" altLang="en-US" b="1" dirty="0"/>
              <a:t>検討するよう周知徹底すること</a:t>
            </a:r>
            <a:r>
              <a:rPr lang="ja-JP" altLang="en-US" sz="1400" dirty="0" smtClean="0"/>
              <a:t>（法に基づかない働きかけ）</a:t>
            </a:r>
            <a:endParaRPr lang="en-US" altLang="ja-JP" sz="1400" dirty="0" smtClean="0"/>
          </a:p>
          <a:p>
            <a:pPr>
              <a:lnSpc>
                <a:spcPts val="2000"/>
              </a:lnSpc>
              <a:defRPr/>
            </a:pPr>
            <a:endParaRPr lang="en-US" altLang="ja-JP" b="1" dirty="0"/>
          </a:p>
          <a:p>
            <a:pPr>
              <a:lnSpc>
                <a:spcPts val="2000"/>
              </a:lnSpc>
              <a:defRPr/>
            </a:pPr>
            <a:r>
              <a:rPr lang="ja-JP" altLang="en-US" b="1" dirty="0"/>
              <a:t>○　発熱等の症状がある学生は、登校や活動参加を控えるよう、周知徹底すること</a:t>
            </a:r>
          </a:p>
          <a:p>
            <a:pPr>
              <a:lnSpc>
                <a:spcPts val="2000"/>
              </a:lnSpc>
              <a:defRPr/>
            </a:pPr>
            <a:endParaRPr lang="ja-JP" altLang="en-US" b="1" dirty="0"/>
          </a:p>
          <a:p>
            <a:pPr>
              <a:lnSpc>
                <a:spcPts val="2000"/>
              </a:lnSpc>
              <a:defRPr/>
            </a:pPr>
            <a:r>
              <a:rPr lang="ja-JP" altLang="en-US" b="1" dirty="0"/>
              <a:t>○　学生に対し、感染リスクの高い以下の行動について感染防止対策を徹底すること</a:t>
            </a:r>
          </a:p>
          <a:p>
            <a:pPr>
              <a:lnSpc>
                <a:spcPts val="2000"/>
              </a:lnSpc>
              <a:defRPr/>
            </a:pPr>
            <a:r>
              <a:rPr lang="ja-JP" altLang="en-US" b="1" dirty="0"/>
              <a:t>　　　・　旅行や、自宅・友人宅での飲み会</a:t>
            </a:r>
          </a:p>
          <a:p>
            <a:pPr>
              <a:lnSpc>
                <a:spcPts val="2000"/>
              </a:lnSpc>
              <a:defRPr/>
            </a:pPr>
            <a:r>
              <a:rPr lang="ja-JP" altLang="en-US" b="1" dirty="0"/>
              <a:t>　　　・　部活動や課外活動における感染リスクの高い活動（合宿等）や前後の</a:t>
            </a:r>
            <a:r>
              <a:rPr lang="ja-JP" altLang="en-US" b="1" dirty="0" smtClean="0"/>
              <a:t>会食</a:t>
            </a:r>
            <a:endParaRPr lang="en-US" altLang="ja-JP" b="1" dirty="0" smtClean="0"/>
          </a:p>
          <a:p>
            <a:pPr>
              <a:lnSpc>
                <a:spcPts val="1300"/>
              </a:lnSpc>
              <a:defRPr/>
            </a:pPr>
            <a:endParaRPr lang="en-US" altLang="ja-JP" b="1" dirty="0" smtClean="0"/>
          </a:p>
          <a:p>
            <a:pPr>
              <a:lnSpc>
                <a:spcPts val="2000"/>
              </a:lnSpc>
              <a:defRPr/>
            </a:pPr>
            <a:r>
              <a:rPr lang="ja-JP" altLang="en-US" b="1" dirty="0"/>
              <a:t>○　療養</a:t>
            </a:r>
            <a:r>
              <a:rPr lang="ja-JP" altLang="en-US" b="1" dirty="0" smtClean="0"/>
              <a:t>証明・陰性証明の</a:t>
            </a:r>
            <a:r>
              <a:rPr lang="ja-JP" altLang="en-US" b="1" dirty="0"/>
              <a:t>提出を求めない</a:t>
            </a:r>
            <a:r>
              <a:rPr lang="ja-JP" altLang="en-US" b="1" dirty="0" smtClean="0"/>
              <a:t>こと</a:t>
            </a:r>
            <a:endParaRPr lang="en-US" altLang="ja-JP" b="1" dirty="0"/>
          </a:p>
          <a:p>
            <a:pPr>
              <a:lnSpc>
                <a:spcPts val="2000"/>
              </a:lnSpc>
              <a:defRPr/>
            </a:pPr>
            <a:endParaRPr lang="en-US" altLang="ja-JP" b="1" strike="sngStrike" dirty="0" smtClean="0"/>
          </a:p>
          <a:p>
            <a:pPr>
              <a:lnSpc>
                <a:spcPts val="2000"/>
              </a:lnSpc>
              <a:defRPr/>
            </a:pPr>
            <a:r>
              <a:rPr lang="ja-JP" altLang="en-US" spc="-100" dirty="0" smtClean="0"/>
              <a:t>○　</a:t>
            </a:r>
            <a:r>
              <a:rPr lang="ja-JP" altLang="en-US" dirty="0" smtClean="0"/>
              <a:t>学生寮における感染防止策などについて、学生に注意喚起を徹底すること</a:t>
            </a:r>
            <a:endParaRPr lang="en-US" altLang="ja-JP" dirty="0" smtClean="0"/>
          </a:p>
        </p:txBody>
      </p:sp>
      <p:sp>
        <p:nvSpPr>
          <p:cNvPr id="9" name="正方形/長方形 8"/>
          <p:cNvSpPr/>
          <p:nvPr/>
        </p:nvSpPr>
        <p:spPr>
          <a:xfrm>
            <a:off x="286227" y="701750"/>
            <a:ext cx="11806900" cy="2367727"/>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正方形/長方形 9"/>
          <p:cNvSpPr/>
          <p:nvPr/>
        </p:nvSpPr>
        <p:spPr>
          <a:xfrm>
            <a:off x="332008" y="4214953"/>
            <a:ext cx="11859992" cy="2528897"/>
          </a:xfrm>
          <a:prstGeom prst="rect">
            <a:avLst/>
          </a:prstGeom>
        </p:spPr>
        <p:txBody>
          <a:bodyPr wrap="square">
            <a:spAutoFit/>
          </a:bodyPr>
          <a:lstStyle/>
          <a:p>
            <a:pPr>
              <a:lnSpc>
                <a:spcPts val="1500"/>
              </a:lnSpc>
              <a:defRPr/>
            </a:pPr>
            <a:r>
              <a:rPr lang="ja-JP" altLang="en-US" b="1" dirty="0"/>
              <a:t>○　</a:t>
            </a:r>
            <a:r>
              <a:rPr lang="ja-JP" altLang="en-US" b="1" dirty="0" smtClean="0"/>
              <a:t>早期の３回目のワクチン接種を</a:t>
            </a:r>
            <a:r>
              <a:rPr lang="ja-JP" altLang="en-US" b="1" dirty="0"/>
              <a:t>検討するよう周知徹底する</a:t>
            </a:r>
            <a:r>
              <a:rPr lang="ja-JP" altLang="en-US" b="1" dirty="0" smtClean="0"/>
              <a:t>こと</a:t>
            </a:r>
            <a:r>
              <a:rPr lang="ja-JP" altLang="en-US" sz="1400" dirty="0" smtClean="0"/>
              <a:t>（法に基づかない働きかけ）</a:t>
            </a:r>
            <a:endParaRPr lang="en-US" altLang="ja-JP" sz="1400" dirty="0" smtClean="0"/>
          </a:p>
          <a:p>
            <a:pPr>
              <a:lnSpc>
                <a:spcPts val="1500"/>
              </a:lnSpc>
              <a:defRPr/>
            </a:pPr>
            <a:endParaRPr lang="en-US" altLang="ja-JP" sz="1400" dirty="0" smtClean="0"/>
          </a:p>
          <a:p>
            <a:pPr>
              <a:lnSpc>
                <a:spcPts val="1500"/>
              </a:lnSpc>
              <a:defRPr/>
            </a:pPr>
            <a:r>
              <a:rPr lang="ja-JP" altLang="en-US" b="1" dirty="0"/>
              <a:t>○　</a:t>
            </a:r>
            <a:r>
              <a:rPr lang="ja-JP" altLang="en-US" b="1" dirty="0" smtClean="0"/>
              <a:t>療養証明・陰性証明の</a:t>
            </a:r>
            <a:r>
              <a:rPr lang="ja-JP" altLang="en-US" b="1" dirty="0"/>
              <a:t>提出を求めないよう周知徹底すること</a:t>
            </a:r>
          </a:p>
          <a:p>
            <a:pPr>
              <a:lnSpc>
                <a:spcPts val="1500"/>
              </a:lnSpc>
              <a:defRPr/>
            </a:pPr>
            <a:endParaRPr lang="en-US" altLang="ja-JP" sz="1400" dirty="0"/>
          </a:p>
          <a:p>
            <a:pPr>
              <a:lnSpc>
                <a:spcPts val="1500"/>
              </a:lnSpc>
              <a:defRPr/>
            </a:pPr>
            <a:r>
              <a:rPr lang="ja-JP" altLang="en-US" b="1" dirty="0" smtClean="0"/>
              <a:t>○</a:t>
            </a:r>
            <a:r>
              <a:rPr lang="ja-JP" altLang="en-US" b="1" spc="-100" dirty="0"/>
              <a:t>　</a:t>
            </a:r>
            <a:r>
              <a:rPr lang="ja-JP" altLang="en-US" spc="-100" dirty="0" smtClean="0"/>
              <a:t>在宅勤務（テレワーク）の活用</a:t>
            </a:r>
            <a:r>
              <a:rPr lang="ja-JP" altLang="en-US" spc="-100" dirty="0"/>
              <a:t>、</a:t>
            </a:r>
            <a:r>
              <a:rPr lang="ja-JP" altLang="en-US" spc="-100" dirty="0" smtClean="0"/>
              <a:t>時差出勤、自転車通勤等、人との接触を低減する取組みを進めること</a:t>
            </a:r>
            <a:endParaRPr lang="en-US" altLang="ja-JP" spc="-100" dirty="0" smtClean="0"/>
          </a:p>
          <a:p>
            <a:pPr>
              <a:lnSpc>
                <a:spcPts val="1500"/>
              </a:lnSpc>
              <a:defRPr/>
            </a:pPr>
            <a:endParaRPr lang="en-US" altLang="ja-JP" spc="-100" dirty="0"/>
          </a:p>
          <a:p>
            <a:pPr>
              <a:lnSpc>
                <a:spcPts val="1500"/>
              </a:lnSpc>
              <a:defRPr/>
            </a:pPr>
            <a:r>
              <a:rPr lang="ja-JP" altLang="en-US" spc="-100" dirty="0" smtClean="0"/>
              <a:t>○　休憩室、喫煙所、更衣室などでマスクを外した会話を控えること</a:t>
            </a:r>
            <a:endParaRPr lang="en-US" altLang="ja-JP" spc="-100" dirty="0" smtClean="0"/>
          </a:p>
          <a:p>
            <a:pPr>
              <a:lnSpc>
                <a:spcPts val="1500"/>
              </a:lnSpc>
              <a:defRPr/>
            </a:pPr>
            <a:endParaRPr lang="en-US" altLang="ja-JP" spc="-100" dirty="0" smtClean="0"/>
          </a:p>
          <a:p>
            <a:pPr>
              <a:lnSpc>
                <a:spcPts val="2000"/>
              </a:lnSpc>
              <a:defRPr/>
            </a:pPr>
            <a:r>
              <a:rPr lang="ja-JP" altLang="en-US" spc="-100" dirty="0" smtClean="0"/>
              <a:t>○　高齢者や基礎疾患を有する方等、重症化リスクのある従業者、妊娠している従業者、同居家族に該当者がいる</a:t>
            </a:r>
            <a:endParaRPr lang="en-US" altLang="ja-JP" spc="-100" dirty="0" smtClean="0"/>
          </a:p>
          <a:p>
            <a:pPr>
              <a:lnSpc>
                <a:spcPts val="2000"/>
              </a:lnSpc>
              <a:defRPr/>
            </a:pPr>
            <a:r>
              <a:rPr lang="en-US" altLang="ja-JP" spc="-100" dirty="0"/>
              <a:t> </a:t>
            </a:r>
            <a:r>
              <a:rPr lang="en-US" altLang="ja-JP" spc="-100" dirty="0" smtClean="0"/>
              <a:t>       </a:t>
            </a:r>
            <a:r>
              <a:rPr lang="ja-JP" altLang="en-US" spc="-100" dirty="0" smtClean="0"/>
              <a:t>従業者について、テレワークや時差出勤等の配慮を行うこと</a:t>
            </a:r>
            <a:endParaRPr lang="en-US" altLang="ja-JP" spc="-100" dirty="0" smtClean="0"/>
          </a:p>
          <a:p>
            <a:pPr>
              <a:lnSpc>
                <a:spcPts val="1500"/>
              </a:lnSpc>
              <a:defRPr/>
            </a:pPr>
            <a:endParaRPr lang="en-US" altLang="ja-JP" spc="-100" dirty="0" smtClean="0"/>
          </a:p>
          <a:p>
            <a:pPr>
              <a:lnSpc>
                <a:spcPts val="1500"/>
              </a:lnSpc>
              <a:defRPr/>
            </a:pPr>
            <a:r>
              <a:rPr lang="ja-JP" altLang="en-US" spc="-100" dirty="0" smtClean="0"/>
              <a:t>○　業種別ガイドラインを遵守すること</a:t>
            </a:r>
            <a:endParaRPr lang="en-US" altLang="ja-JP" spc="-100" dirty="0" smtClean="0"/>
          </a:p>
        </p:txBody>
      </p:sp>
      <p:sp>
        <p:nvSpPr>
          <p:cNvPr id="11" name="テキスト ボックス 10"/>
          <p:cNvSpPr txBox="1"/>
          <p:nvPr/>
        </p:nvSpPr>
        <p:spPr>
          <a:xfrm>
            <a:off x="127714" y="3667316"/>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⑥</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
        <p:nvSpPr>
          <p:cNvPr id="12" name="正方形/長方形 11"/>
          <p:cNvSpPr/>
          <p:nvPr/>
        </p:nvSpPr>
        <p:spPr>
          <a:xfrm>
            <a:off x="286227" y="4128674"/>
            <a:ext cx="11806900" cy="7625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3206307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6</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⑦</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30867656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⑧</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271962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3842082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061962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2447</Words>
  <Application>Microsoft Office PowerPoint</Application>
  <PresentationFormat>ワイド画面</PresentationFormat>
  <Paragraphs>249</Paragraphs>
  <Slides>11</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11</vt:i4>
      </vt:variant>
    </vt:vector>
  </HeadingPairs>
  <TitlesOfParts>
    <vt:vector size="18"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2022-07-27T05:36:16Z</dcterms:created>
  <dcterms:modified xsi:type="dcterms:W3CDTF">2022-07-27T05:38:16Z</dcterms:modified>
</cp:coreProperties>
</file>