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15" r:id="rId2"/>
    <p:sldId id="319" r:id="rId3"/>
    <p:sldId id="310" r:id="rId4"/>
    <p:sldId id="292" r:id="rId5"/>
    <p:sldId id="304" r:id="rId6"/>
    <p:sldId id="307" r:id="rId7"/>
    <p:sldId id="294" r:id="rId8"/>
    <p:sldId id="320" r:id="rId9"/>
    <p:sldId id="321" r:id="rId10"/>
    <p:sldId id="322" r:id="rId11"/>
    <p:sldId id="323"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03" autoAdjust="0"/>
    <p:restoredTop sz="88510" autoAdjust="0"/>
  </p:normalViewPr>
  <p:slideViewPr>
    <p:cSldViewPr snapToGrid="0">
      <p:cViewPr varScale="1">
        <p:scale>
          <a:sx n="74" d="100"/>
          <a:sy n="74" d="100"/>
        </p:scale>
        <p:origin x="62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2022/3/18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89716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66164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88190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7379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96871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3675933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71730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3362636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2022/3/18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2022/3/18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2022/3/18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2022/3/18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楕円 19"/>
          <p:cNvSpPr/>
          <p:nvPr/>
        </p:nvSpPr>
        <p:spPr>
          <a:xfrm>
            <a:off x="608389" y="2396616"/>
            <a:ext cx="7238305" cy="255339"/>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56577" y="132128"/>
            <a:ext cx="4299514"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府民等への要請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219404" y="652845"/>
            <a:ext cx="12541718" cy="1682512"/>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21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lvl="0">
              <a:lnSpc>
                <a:spcPts val="21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000" b="1" dirty="0" smtClean="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lang="ja-JP" altLang="en-US" sz="2000" b="1" u="sng" dirty="0"/>
              <a:t>令和４年３月</a:t>
            </a:r>
            <a:r>
              <a:rPr lang="en-US" altLang="ja-JP" sz="2000" b="1" u="sng" dirty="0"/>
              <a:t>22</a:t>
            </a:r>
            <a:r>
              <a:rPr lang="ja-JP" altLang="en-US" sz="2000" b="1" u="sng" dirty="0"/>
              <a:t>日</a:t>
            </a:r>
            <a:r>
              <a:rPr lang="ja-JP" altLang="en-US" sz="2000" b="1" u="sng" dirty="0" smtClean="0"/>
              <a:t>～４月</a:t>
            </a:r>
            <a:r>
              <a:rPr lang="en-US" altLang="ja-JP" sz="2000" b="1" u="sng" dirty="0" smtClean="0"/>
              <a:t>24</a:t>
            </a:r>
            <a:r>
              <a:rPr lang="ja-JP" altLang="en-US" sz="2000" b="1" u="sng" dirty="0" smtClean="0"/>
              <a:t>日</a:t>
            </a:r>
            <a:r>
              <a:rPr lang="en-US" altLang="ja-JP" sz="2000" b="1" u="sng" dirty="0" smtClean="0"/>
              <a:t>【</a:t>
            </a:r>
            <a:r>
              <a:rPr lang="ja-JP" altLang="en-US" sz="2000" b="1" u="sng" dirty="0" smtClean="0"/>
              <a:t>年度替わりの集中警戒期間</a:t>
            </a:r>
            <a:r>
              <a:rPr lang="en-US" altLang="ja-JP" sz="2000" b="1" u="sng" dirty="0" smtClean="0"/>
              <a:t>】</a:t>
            </a:r>
          </a:p>
          <a:p>
            <a:pPr lvl="0">
              <a:lnSpc>
                <a:spcPts val="2100"/>
              </a:lnSpc>
              <a:defRPr/>
            </a:pPr>
            <a:r>
              <a:rPr lang="ja-JP" altLang="en-US" sz="2000" b="1" dirty="0"/>
              <a:t>　</a:t>
            </a:r>
            <a:r>
              <a:rPr lang="ja-JP" altLang="en-US" sz="2000" b="1" dirty="0" smtClean="0"/>
              <a:t>　　　　　　　</a:t>
            </a:r>
            <a:r>
              <a:rPr lang="ja-JP" altLang="en-US" b="1" u="sng" dirty="0" smtClean="0"/>
              <a:t>（</a:t>
            </a:r>
            <a:r>
              <a:rPr lang="ja-JP" altLang="en-US" b="1" u="sng" dirty="0"/>
              <a:t>ただし、今後の感染状況に応じて要請内容の変更を判断）</a:t>
            </a:r>
            <a:endParaRPr lang="en-US" altLang="ja-JP" b="1" u="sng" dirty="0"/>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1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３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720026" y="2878159"/>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smtClean="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696321" y="3021052"/>
            <a:ext cx="11155829" cy="3875420"/>
          </a:xfrm>
          <a:prstGeom prst="rect">
            <a:avLst/>
          </a:prstGeom>
        </p:spPr>
        <p:txBody>
          <a:bodyPr wrap="square">
            <a:spAutoFit/>
          </a:bodyPr>
          <a:lstStyle/>
          <a:p>
            <a:pPr lvl="0">
              <a:lnSpc>
                <a:spcPts val="2100"/>
              </a:lnSpc>
              <a:defRPr/>
            </a:pPr>
            <a:endParaRPr lang="en-US" altLang="ja-JP" b="1" dirty="0" smtClean="0">
              <a:solidFill>
                <a:srgbClr val="FF0000"/>
              </a:solidFill>
            </a:endParaRPr>
          </a:p>
          <a:p>
            <a:pPr marL="342900" lvl="0" indent="-342900">
              <a:lnSpc>
                <a:spcPts val="2300"/>
              </a:lnSpc>
              <a:buFont typeface="游ゴシック" panose="020B0400000000000000" pitchFamily="50" charset="-128"/>
              <a:buChar char="○"/>
              <a:defRPr/>
            </a:pPr>
            <a:r>
              <a:rPr lang="ja-JP" altLang="en-US" b="1" dirty="0" smtClean="0"/>
              <a:t>高齢者の命と健康を守るため、高齢者</a:t>
            </a:r>
            <a:r>
              <a:rPr lang="en-US" altLang="ja-JP" sz="1400" b="1" dirty="0" smtClean="0"/>
              <a:t>※</a:t>
            </a:r>
            <a:r>
              <a:rPr lang="ja-JP" altLang="en-US" b="1" dirty="0" smtClean="0"/>
              <a:t>及び</a:t>
            </a:r>
            <a:r>
              <a:rPr lang="ja-JP" altLang="en-US" b="1" dirty="0"/>
              <a:t>同居</a:t>
            </a:r>
            <a:r>
              <a:rPr lang="ja-JP" altLang="en-US" b="1" dirty="0" smtClean="0"/>
              <a:t>家族等日常的に接する方は、感染リスクが高い場所への外出・移動を自粛すること</a:t>
            </a:r>
            <a:endParaRPr lang="en-US" altLang="ja-JP" b="1" dirty="0" smtClean="0"/>
          </a:p>
          <a:p>
            <a:pPr lvl="0">
              <a:lnSpc>
                <a:spcPts val="2300"/>
              </a:lnSpc>
              <a:defRPr/>
            </a:pPr>
            <a:endParaRPr lang="en-US" altLang="ja-JP" sz="700" b="1" dirty="0"/>
          </a:p>
          <a:p>
            <a:pPr marL="342900" lvl="0" indent="-342900">
              <a:lnSpc>
                <a:spcPts val="2300"/>
              </a:lnSpc>
              <a:buFont typeface="游ゴシック" panose="020B0400000000000000" pitchFamily="50" charset="-128"/>
              <a:buChar char="○"/>
              <a:defRPr/>
            </a:pPr>
            <a:r>
              <a:rPr lang="ja-JP" altLang="en-US" b="1" dirty="0"/>
              <a:t>高齢者施設での面会は原則自粛すること</a:t>
            </a:r>
            <a:r>
              <a:rPr lang="en-US" altLang="ja-JP" b="1" dirty="0"/>
              <a:t>(</a:t>
            </a:r>
            <a:r>
              <a:rPr lang="ja-JP" altLang="en-US" b="1" dirty="0"/>
              <a:t>面会する場合はオンラインでの面会など高齢者との接触を行わない方法を検討すること</a:t>
            </a:r>
            <a:r>
              <a:rPr lang="ja-JP" altLang="en-US" b="1" dirty="0" smtClean="0"/>
              <a:t>）</a:t>
            </a:r>
            <a:endParaRPr lang="en-US" altLang="ja-JP" b="1" dirty="0" smtClean="0"/>
          </a:p>
          <a:p>
            <a:pPr marL="342900" lvl="0" indent="-342900">
              <a:lnSpc>
                <a:spcPts val="2300"/>
              </a:lnSpc>
              <a:buFont typeface="游ゴシック" panose="020B0400000000000000" pitchFamily="50" charset="-128"/>
              <a:buChar char="○"/>
              <a:defRPr/>
            </a:pPr>
            <a:endParaRPr lang="ja-JP" altLang="en-US" sz="800" b="1" dirty="0"/>
          </a:p>
          <a:p>
            <a:pPr marL="342900" indent="-342900">
              <a:lnSpc>
                <a:spcPts val="2300"/>
              </a:lnSpc>
              <a:buFont typeface="游ゴシック" panose="020B0400000000000000" pitchFamily="50" charset="-128"/>
              <a:buChar char="○"/>
              <a:defRPr/>
            </a:pPr>
            <a:r>
              <a:rPr lang="ja-JP" altLang="en-US" b="1" dirty="0" smtClean="0"/>
              <a:t>高齢者の同居家族が感染した場合、高齢者</a:t>
            </a:r>
            <a:r>
              <a:rPr lang="en-US" altLang="ja-JP" sz="1400" b="1" dirty="0" smtClean="0"/>
              <a:t>※</a:t>
            </a:r>
            <a:r>
              <a:rPr lang="ja-JP" altLang="en-US" b="1" dirty="0" smtClean="0"/>
              <a:t>の命を守るため、積極的に大規模医療・療養センターもしくは宿泊療養施設において療養すること</a:t>
            </a:r>
            <a:endParaRPr lang="en-US" altLang="ja-JP" b="1" dirty="0" smtClean="0"/>
          </a:p>
          <a:p>
            <a:pPr>
              <a:lnSpc>
                <a:spcPts val="2300"/>
              </a:lnSpc>
              <a:defRPr/>
            </a:pPr>
            <a:r>
              <a:rPr lang="en-US" altLang="ja-JP" b="1" dirty="0" smtClean="0"/>
              <a:t>   </a:t>
            </a:r>
          </a:p>
          <a:p>
            <a:pPr marL="342900" indent="-342900">
              <a:lnSpc>
                <a:spcPts val="2300"/>
              </a:lnSpc>
              <a:buFont typeface="游ゴシック" panose="020B0400000000000000" pitchFamily="50" charset="-128"/>
              <a:buChar char="○"/>
              <a:defRPr/>
            </a:pPr>
            <a:r>
              <a:rPr lang="ja-JP" altLang="en-US" b="1" dirty="0" smtClean="0"/>
              <a:t>高齢者に少しでも症状がある場合、早めに検査の受診を</a:t>
            </a:r>
            <a:r>
              <a:rPr lang="ja-JP" altLang="en-US" b="1" dirty="0"/>
              <a:t>する</a:t>
            </a:r>
            <a:r>
              <a:rPr lang="ja-JP" altLang="en-US" b="1" dirty="0" smtClean="0"/>
              <a:t>こと</a:t>
            </a:r>
            <a:endParaRPr lang="en-US" altLang="ja-JP" b="1" dirty="0" smtClean="0"/>
          </a:p>
          <a:p>
            <a:pPr>
              <a:lnSpc>
                <a:spcPts val="2300"/>
              </a:lnSpc>
              <a:defRPr/>
            </a:pPr>
            <a:r>
              <a:rPr lang="en-US" altLang="ja-JP" b="1" dirty="0" smtClean="0"/>
              <a:t>    </a:t>
            </a:r>
            <a:endParaRPr lang="en-US" altLang="ja-JP" sz="1200" b="1" dirty="0"/>
          </a:p>
          <a:p>
            <a:pPr>
              <a:lnSpc>
                <a:spcPts val="2100"/>
              </a:lnSpc>
              <a:defRPr/>
            </a:pPr>
            <a:r>
              <a:rPr lang="en-US" altLang="ja-JP" sz="1200" b="1" dirty="0" smtClean="0"/>
              <a:t>               </a:t>
            </a:r>
            <a:r>
              <a:rPr lang="en-US" altLang="ja-JP" sz="1200" dirty="0" smtClean="0"/>
              <a:t>※</a:t>
            </a:r>
            <a:r>
              <a:rPr lang="ja-JP" altLang="en-US" sz="1200" dirty="0" smtClean="0"/>
              <a:t>基礎疾患のある方などの重症化リスクの高い方を含む。</a:t>
            </a:r>
            <a:endParaRPr lang="en-US" altLang="ja-JP" dirty="0" smtClean="0"/>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a:t>
            </a:r>
            <a:r>
              <a:rPr lang="ja-JP" altLang="en-US" sz="2400" b="1" dirty="0"/>
              <a:t>１</a:t>
            </a:r>
            <a:r>
              <a:rPr lang="ja-JP" altLang="en-US" sz="2400" b="1" dirty="0" smtClean="0"/>
              <a:t>－</a:t>
            </a:r>
            <a:r>
              <a:rPr lang="en-US" altLang="ja-JP" sz="2400" b="1" dirty="0" smtClean="0"/>
              <a:t>1</a:t>
            </a:r>
            <a:r>
              <a:rPr lang="ja-JP" altLang="en-US" sz="2400" b="1" dirty="0" smtClean="0"/>
              <a:t>  </a:t>
            </a:r>
            <a:endParaRPr kumimoji="1" lang="ja-JP" altLang="en-US" sz="2400" b="1" dirty="0"/>
          </a:p>
        </p:txBody>
      </p:sp>
      <p:sp>
        <p:nvSpPr>
          <p:cNvPr id="12" name="テキスト ボックス 11"/>
          <p:cNvSpPr txBox="1"/>
          <p:nvPr/>
        </p:nvSpPr>
        <p:spPr>
          <a:xfrm>
            <a:off x="467087" y="2332477"/>
            <a:ext cx="11069867" cy="399276"/>
          </a:xfrm>
          <a:prstGeom prst="rect">
            <a:avLst/>
          </a:prstGeom>
          <a:noFill/>
          <a:ln w="19050">
            <a:noFill/>
          </a:ln>
        </p:spPr>
        <p:txBody>
          <a:bodyPr wrap="square" rtlCol="0">
            <a:spAutoFit/>
          </a:bodyPr>
          <a:lstStyle/>
          <a:p>
            <a:pPr lvl="0">
              <a:lnSpc>
                <a:spcPts val="2300"/>
              </a:lnSpc>
              <a:defRPr/>
            </a:pPr>
            <a:r>
              <a:rPr lang="ja-JP" altLang="en-US" sz="2400" b="1" noProof="0" dirty="0">
                <a:latin typeface="游ゴシック" panose="020F0502020204030204"/>
                <a:ea typeface="游ゴシック" panose="020B0400000000000000" pitchFamily="50" charset="-128"/>
              </a:rPr>
              <a:t>（１</a:t>
            </a:r>
            <a:r>
              <a:rPr lang="ja-JP" altLang="en-US" sz="2400" b="1" noProof="0" dirty="0" smtClean="0">
                <a:latin typeface="游ゴシック" panose="020F0502020204030204"/>
                <a:ea typeface="游ゴシック" panose="020B0400000000000000" pitchFamily="50" charset="-128"/>
              </a:rPr>
              <a:t>）オミクロン株の特性を踏まえた感染防止対策</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cxnSp>
        <p:nvCxnSpPr>
          <p:cNvPr id="5" name="直線コネクタ 4"/>
          <p:cNvCxnSpPr/>
          <p:nvPr/>
        </p:nvCxnSpPr>
        <p:spPr>
          <a:xfrm>
            <a:off x="608389" y="2747546"/>
            <a:ext cx="0" cy="4104000"/>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11914408" y="2747546"/>
            <a:ext cx="0" cy="4140000"/>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608389" y="2772684"/>
            <a:ext cx="11318898" cy="12879"/>
          </a:xfrm>
          <a:prstGeom prst="line">
            <a:avLst/>
          </a:prstGeom>
          <a:ln w="635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89281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電話番号：０６ー</a:t>
            </a:r>
            <a:r>
              <a:rPr lang="en-US" altLang="ja-JP" dirty="0" smtClean="0">
                <a:latin typeface="UD デジタル 教科書体 NP-B" panose="02020700000000000000" pitchFamily="18" charset="-128"/>
                <a:ea typeface="UD デジタル 教科書体 NP-B" panose="02020700000000000000" pitchFamily="18" charset="-128"/>
              </a:rPr>
              <a:t>7178</a:t>
            </a:r>
            <a:r>
              <a:rPr lang="ja-JP" altLang="en-US" dirty="0" err="1">
                <a:latin typeface="UD デジタル 教科書体 NP-B" panose="02020700000000000000" pitchFamily="18" charset="-128"/>
                <a:ea typeface="UD デジタル 教科書体 NP-B" panose="02020700000000000000" pitchFamily="18" charset="-128"/>
              </a:rPr>
              <a:t>ー</a:t>
            </a:r>
            <a:r>
              <a:rPr lang="en-US" altLang="ja-JP" dirty="0" smtClean="0">
                <a:latin typeface="UD デジタル 教科書体 NP-B" panose="02020700000000000000" pitchFamily="18" charset="-128"/>
                <a:ea typeface="UD デジタル 教科書体 NP-B" panose="02020700000000000000" pitchFamily="18" charset="-128"/>
              </a:rPr>
              <a:t>1371</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2259976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385542"/>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200" dirty="0">
                <a:latin typeface="游ゴシック" panose="020F0502020204030204"/>
                <a:ea typeface="游ゴシック" panose="020B0400000000000000" pitchFamily="50" charset="-128"/>
              </a:rPr>
              <a:t>　</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a:t>
            </a:r>
            <a:r>
              <a:rPr kumimoji="1" lang="ja-JP" altLang="en-US" sz="2200" b="1" i="0" u="none" kern="1200" cap="none" spc="0" normalizeH="0" baseline="0" noProof="0" dirty="0">
                <a:ln>
                  <a:noFill/>
                </a:ln>
                <a:effectLst/>
                <a:uLnTx/>
                <a:uFillTx/>
                <a:latin typeface="游ゴシック" panose="020F0502020204030204"/>
                <a:ea typeface="游ゴシック" panose="020B0400000000000000" pitchFamily="50" charset="-128"/>
              </a:rPr>
              <a:t>ただし</a:t>
            </a:r>
            <a:r>
              <a:rPr kumimoji="1" lang="ja-JP" altLang="en-US" sz="2200" b="1" i="0" u="none" kern="1200" cap="none" spc="0" normalizeH="0" baseline="0" noProof="0" dirty="0" smtClean="0">
                <a:ln>
                  <a:noFill/>
                </a:ln>
                <a:effectLst/>
                <a:uLnTx/>
                <a:uFillTx/>
                <a:latin typeface="游ゴシック" panose="020F0502020204030204"/>
                <a:ea typeface="游ゴシック" panose="020B0400000000000000" pitchFamily="50" charset="-128"/>
              </a:rPr>
              <a:t>、</a:t>
            </a:r>
            <a:r>
              <a:rPr lang="en-US" altLang="ja-JP" sz="2200" b="1" noProof="0" dirty="0" smtClean="0">
                <a:latin typeface="游ゴシック" panose="020F0502020204030204"/>
                <a:ea typeface="游ゴシック" panose="020B0400000000000000" pitchFamily="50" charset="-128"/>
              </a:rPr>
              <a:t>3</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/19</a:t>
            </a:r>
            <a:r>
              <a:rPr lang="en-US" altLang="ja-JP" sz="2200" b="1" dirty="0" smtClean="0">
                <a:latin typeface="游ゴシック" panose="020F0502020204030204"/>
                <a:ea typeface="游ゴシック" panose="020B0400000000000000" pitchFamily="50" charset="-128"/>
              </a:rPr>
              <a:t>(</a:t>
            </a:r>
            <a:r>
              <a:rPr kumimoji="1" lang="ja-JP" altLang="en-US" sz="2200" b="1" i="0" u="none" kern="1200" cap="none" spc="0" normalizeH="0" baseline="0" noProof="0" dirty="0" smtClean="0">
                <a:ln>
                  <a:noFill/>
                </a:ln>
                <a:effectLst/>
                <a:uLnTx/>
                <a:uFillTx/>
                <a:latin typeface="游ゴシック" panose="020F0502020204030204"/>
                <a:ea typeface="游ゴシック" panose="020B0400000000000000" pitchFamily="50" charset="-128"/>
              </a:rPr>
              <a:t>土</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a:t>
            </a:r>
            <a:r>
              <a:rPr kumimoji="1" lang="ja-JP" altLang="en-US" sz="2200" b="1" i="0" u="none" kern="1200" cap="none" spc="0" normalizeH="0" baseline="0" noProof="0" dirty="0" err="1" smtClean="0">
                <a:ln>
                  <a:noFill/>
                </a:ln>
                <a:effectLst/>
                <a:uLnTx/>
                <a:uFillTx/>
                <a:latin typeface="游ゴシック" panose="020F0502020204030204"/>
                <a:ea typeface="游ゴシック" panose="020B0400000000000000" pitchFamily="50" charset="-128"/>
              </a:rPr>
              <a:t>、</a:t>
            </a:r>
            <a:r>
              <a:rPr lang="en-US" altLang="ja-JP" sz="2200" b="1" dirty="0" smtClean="0">
                <a:latin typeface="游ゴシック" panose="020F0502020204030204"/>
                <a:ea typeface="游ゴシック" panose="020B0400000000000000" pitchFamily="50" charset="-128"/>
              </a:rPr>
              <a:t>3</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/20</a:t>
            </a:r>
            <a:r>
              <a:rPr lang="en-US" altLang="ja-JP" sz="2200" b="1" dirty="0" smtClean="0">
                <a:latin typeface="游ゴシック" panose="020F0502020204030204"/>
                <a:ea typeface="游ゴシック" panose="020B0400000000000000" pitchFamily="50" charset="-128"/>
              </a:rPr>
              <a:t>(</a:t>
            </a:r>
            <a:r>
              <a:rPr kumimoji="1" lang="ja-JP" altLang="en-US" sz="2200" b="1" i="0" u="none" kern="1200" cap="none" spc="0" normalizeH="0" baseline="0" noProof="0" dirty="0" smtClean="0">
                <a:ln>
                  <a:noFill/>
                </a:ln>
                <a:effectLst/>
                <a:uLnTx/>
                <a:uFillTx/>
                <a:latin typeface="游ゴシック" panose="020F0502020204030204"/>
                <a:ea typeface="游ゴシック" panose="020B0400000000000000" pitchFamily="50" charset="-128"/>
              </a:rPr>
              <a:t>日</a:t>
            </a:r>
            <a:r>
              <a:rPr lang="en-US" altLang="ja-JP" sz="2200" b="1" dirty="0" smtClean="0">
                <a:latin typeface="游ゴシック" panose="020F0502020204030204"/>
                <a:ea typeface="游ゴシック" panose="020B0400000000000000" pitchFamily="50" charset="-128"/>
              </a:rPr>
              <a:t>)</a:t>
            </a:r>
            <a:r>
              <a:rPr lang="ja-JP" altLang="en-US" sz="2200" b="1" dirty="0" err="1" smtClean="0">
                <a:latin typeface="游ゴシック" panose="020F0502020204030204"/>
                <a:ea typeface="游ゴシック" panose="020B0400000000000000" pitchFamily="50" charset="-128"/>
              </a:rPr>
              <a:t>、</a:t>
            </a:r>
            <a:r>
              <a:rPr lang="en-US" altLang="ja-JP" sz="2200" b="1" dirty="0" smtClean="0">
                <a:latin typeface="游ゴシック" panose="020F0502020204030204"/>
                <a:ea typeface="游ゴシック" panose="020B0400000000000000" pitchFamily="50" charset="-128"/>
              </a:rPr>
              <a:t>3/21</a:t>
            </a:r>
            <a:r>
              <a:rPr lang="ja-JP" altLang="en-US" sz="2200" b="1" dirty="0" smtClean="0">
                <a:latin typeface="游ゴシック" panose="020F0502020204030204"/>
                <a:ea typeface="游ゴシック" panose="020B0400000000000000" pitchFamily="50" charset="-128"/>
              </a:rPr>
              <a:t>（月･祝）</a:t>
            </a:r>
            <a:r>
              <a:rPr kumimoji="1" lang="ja-JP" altLang="en-US" sz="2200" b="1" i="0" u="none" kern="1200" cap="none" spc="0" normalizeH="0" baseline="0" noProof="0" dirty="0" smtClean="0">
                <a:ln>
                  <a:noFill/>
                </a:ln>
                <a:effectLst/>
                <a:uLnTx/>
                <a:uFillTx/>
                <a:latin typeface="游ゴシック" panose="020F0502020204030204"/>
                <a:ea typeface="游ゴシック" panose="020B0400000000000000" pitchFamily="50" charset="-128"/>
              </a:rPr>
              <a:t>は ９時</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30</a:t>
            </a:r>
            <a:r>
              <a:rPr kumimoji="1" lang="ja-JP" altLang="en-US" sz="2200" b="1" i="0" u="none" kern="1200" cap="none" spc="0" normalizeH="0" baseline="0" noProof="0" dirty="0" smtClean="0">
                <a:ln>
                  <a:noFill/>
                </a:ln>
                <a:effectLst/>
                <a:uLnTx/>
                <a:uFillTx/>
                <a:latin typeface="游ゴシック" panose="020F0502020204030204"/>
                <a:ea typeface="游ゴシック" panose="020B0400000000000000" pitchFamily="50" charset="-128"/>
              </a:rPr>
              <a:t>分～</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17</a:t>
            </a:r>
            <a:r>
              <a:rPr kumimoji="1" lang="ja-JP" altLang="en-US" sz="2200" b="1" i="0" u="none" kern="1200" cap="none" spc="0" normalizeH="0" baseline="0" noProof="0" dirty="0" smtClean="0">
                <a:ln>
                  <a:noFill/>
                </a:ln>
                <a:effectLst/>
                <a:uLnTx/>
                <a:uFillTx/>
                <a:latin typeface="游ゴシック" panose="020F0502020204030204"/>
                <a:ea typeface="游ゴシック" panose="020B0400000000000000" pitchFamily="50" charset="-128"/>
              </a:rPr>
              <a:t>時</a:t>
            </a:r>
            <a:r>
              <a:rPr kumimoji="1" lang="en-US" altLang="ja-JP" sz="2200" b="1" i="0" u="none" kern="1200" cap="none" spc="0" normalizeH="0" baseline="0" noProof="0" dirty="0" smtClean="0">
                <a:ln>
                  <a:noFill/>
                </a:ln>
                <a:effectLst/>
                <a:uLnTx/>
                <a:uFillTx/>
                <a:latin typeface="游ゴシック" panose="020F0502020204030204"/>
                <a:ea typeface="游ゴシック" panose="020B0400000000000000" pitchFamily="50" charset="-128"/>
              </a:rPr>
              <a:t>30</a:t>
            </a:r>
            <a:r>
              <a:rPr kumimoji="1" lang="ja-JP" altLang="en-US" sz="2200" b="1" i="0" u="none" kern="1200" cap="none" spc="0" normalizeH="0" baseline="0" noProof="0" dirty="0" smtClean="0">
                <a:ln>
                  <a:noFill/>
                </a:ln>
                <a:effectLst/>
                <a:uLnTx/>
                <a:uFillTx/>
                <a:latin typeface="游ゴシック" panose="020F0502020204030204"/>
                <a:ea typeface="游ゴシック" panose="020B0400000000000000" pitchFamily="50" charset="-128"/>
              </a:rPr>
              <a:t>分 開設</a:t>
            </a:r>
            <a:endParaRPr kumimoji="1" lang="en-US" altLang="ja-JP" sz="2200" b="1" i="0" u="none" kern="1200" cap="none" spc="0" normalizeH="0" baseline="0" noProof="0" dirty="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受付電話番号：０６ー７１７８－１３９８</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を掲載</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予定</a:t>
            </a:r>
            <a:endPar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582009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656896" y="456289"/>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②</a:t>
            </a:r>
            <a:r>
              <a:rPr lang="ja-JP" altLang="en-US" sz="2400" b="1" u="sng" dirty="0" smtClean="0">
                <a:latin typeface="游ゴシック" panose="020F0502020204030204"/>
                <a:ea typeface="游ゴシック" panose="020B0400000000000000" pitchFamily="50" charset="-128"/>
              </a:rPr>
              <a:t>高齢者施設への要請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798602" y="719613"/>
            <a:ext cx="10914131" cy="2554545"/>
          </a:xfrm>
          <a:prstGeom prst="rect">
            <a:avLst/>
          </a:prstGeom>
        </p:spPr>
        <p:txBody>
          <a:bodyPr wrap="square">
            <a:spAutoFit/>
          </a:bodyPr>
          <a:lstStyle/>
          <a:p>
            <a:pPr lvl="0">
              <a:lnSpc>
                <a:spcPts val="2100"/>
              </a:lnSpc>
              <a:defRPr/>
            </a:pPr>
            <a:endParaRPr lang="en-US" altLang="ja-JP" b="1" dirty="0" smtClean="0">
              <a:solidFill>
                <a:srgbClr val="FF0000"/>
              </a:solidFill>
            </a:endParaRPr>
          </a:p>
          <a:p>
            <a:pPr marL="285750" indent="-285750">
              <a:lnSpc>
                <a:spcPts val="2500"/>
              </a:lnSpc>
              <a:buFont typeface="游ゴシック" panose="020B0400000000000000" pitchFamily="50" charset="-128"/>
              <a:buChar char="○"/>
              <a:defRPr/>
            </a:pPr>
            <a:r>
              <a:rPr lang="ja-JP" altLang="en-US" b="1" dirty="0"/>
              <a:t>施設で</a:t>
            </a:r>
            <a:r>
              <a:rPr lang="ja-JP" altLang="en-US" b="1" dirty="0" smtClean="0"/>
              <a:t>の</a:t>
            </a:r>
            <a:r>
              <a:rPr lang="ja-JP" altLang="en-US" b="1" dirty="0"/>
              <a:t>感染防止対策</a:t>
            </a:r>
            <a:r>
              <a:rPr lang="ja-JP" altLang="en-US" b="1" dirty="0" smtClean="0"/>
              <a:t>を徹底し、面会</a:t>
            </a:r>
            <a:r>
              <a:rPr lang="ja-JP" altLang="en-US" b="1" dirty="0"/>
              <a:t>は原則自粛すること</a:t>
            </a:r>
            <a:r>
              <a:rPr lang="en-US" altLang="ja-JP" b="1" dirty="0"/>
              <a:t>(</a:t>
            </a:r>
            <a:r>
              <a:rPr lang="ja-JP" altLang="en-US" b="1" dirty="0"/>
              <a:t>面会する場合はオンラインでの面会など高齢者との接触を行わない方法を検討すること</a:t>
            </a:r>
            <a:r>
              <a:rPr lang="ja-JP" altLang="en-US" b="1" dirty="0" smtClean="0"/>
              <a:t>）</a:t>
            </a:r>
            <a:endParaRPr lang="en-US" altLang="ja-JP" b="1" u="sng" dirty="0" smtClean="0"/>
          </a:p>
          <a:p>
            <a:pPr marL="342900" lvl="0" indent="-342900">
              <a:lnSpc>
                <a:spcPts val="2500"/>
              </a:lnSpc>
              <a:buFont typeface="游ゴシック" panose="020B0400000000000000" pitchFamily="50" charset="-128"/>
              <a:buChar char="○"/>
              <a:defRPr/>
            </a:pPr>
            <a:endParaRPr lang="en-US" altLang="ja-JP" sz="800" b="1" dirty="0"/>
          </a:p>
          <a:p>
            <a:pPr marL="342900" lvl="0" indent="-342900">
              <a:lnSpc>
                <a:spcPts val="2500"/>
              </a:lnSpc>
              <a:buFont typeface="游ゴシック" panose="020B0400000000000000" pitchFamily="50" charset="-128"/>
              <a:buChar char="○"/>
              <a:defRPr/>
            </a:pPr>
            <a:r>
              <a:rPr lang="ja-JP" altLang="en-US" b="1" dirty="0"/>
              <a:t>施設で陽性者や疑似症患者が発生した場合には、施設管理者は配置医師や連携医療機関、往診医療機関等と連携し速やかな</a:t>
            </a:r>
            <a:r>
              <a:rPr lang="ja-JP" altLang="en-US" b="1" dirty="0" smtClean="0"/>
              <a:t>治療に協力すること</a:t>
            </a:r>
            <a:endParaRPr lang="en-US" altLang="ja-JP" b="1" dirty="0" smtClean="0"/>
          </a:p>
          <a:p>
            <a:pPr marL="342900" lvl="0" indent="-342900">
              <a:lnSpc>
                <a:spcPts val="2300"/>
              </a:lnSpc>
              <a:buFont typeface="游ゴシック" panose="020B0400000000000000" pitchFamily="50" charset="-128"/>
              <a:buChar char="○"/>
              <a:defRPr/>
            </a:pPr>
            <a:endParaRPr lang="en-US" altLang="ja-JP" sz="800" b="1" dirty="0"/>
          </a:p>
          <a:p>
            <a:pPr marL="342900" lvl="0" indent="-342900">
              <a:lnSpc>
                <a:spcPts val="2300"/>
              </a:lnSpc>
              <a:buFont typeface="游ゴシック" panose="020B0400000000000000" pitchFamily="50" charset="-128"/>
              <a:buChar char="○"/>
              <a:defRPr/>
            </a:pPr>
            <a:endParaRPr lang="ja-JP" altLang="en-US" sz="800" b="1" dirty="0"/>
          </a:p>
        </p:txBody>
      </p:sp>
      <p:sp>
        <p:nvSpPr>
          <p:cNvPr id="13" name="テキスト ボックス 12"/>
          <p:cNvSpPr txBox="1"/>
          <p:nvPr/>
        </p:nvSpPr>
        <p:spPr>
          <a:xfrm>
            <a:off x="720733" y="3703695"/>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医療機関への要請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15" name="正方形/長方形 14"/>
          <p:cNvSpPr/>
          <p:nvPr/>
        </p:nvSpPr>
        <p:spPr>
          <a:xfrm>
            <a:off x="782817" y="3984038"/>
            <a:ext cx="10914131" cy="1964640"/>
          </a:xfrm>
          <a:prstGeom prst="rect">
            <a:avLst/>
          </a:prstGeom>
        </p:spPr>
        <p:txBody>
          <a:bodyPr wrap="square">
            <a:spAutoFit/>
          </a:bodyPr>
          <a:lstStyle/>
          <a:p>
            <a:pPr lvl="0">
              <a:lnSpc>
                <a:spcPts val="2300"/>
              </a:lnSpc>
              <a:defRPr/>
            </a:pPr>
            <a:endParaRPr lang="ja-JP" altLang="en-US" sz="800" b="1" dirty="0"/>
          </a:p>
          <a:p>
            <a:pPr marL="342900" lvl="0" indent="-342900">
              <a:lnSpc>
                <a:spcPts val="2500"/>
              </a:lnSpc>
              <a:buFont typeface="游ゴシック" panose="020B0400000000000000" pitchFamily="50" charset="-128"/>
              <a:buChar char="○"/>
              <a:defRPr/>
            </a:pPr>
            <a:r>
              <a:rPr lang="ja-JP" altLang="en-US" b="1" dirty="0"/>
              <a:t>地域</a:t>
            </a:r>
            <a:r>
              <a:rPr lang="ja-JP" altLang="en-US" b="1" dirty="0" smtClean="0"/>
              <a:t>の中核的</a:t>
            </a:r>
            <a:r>
              <a:rPr lang="ja-JP" altLang="en-US" b="1" dirty="0"/>
              <a:t>な医療機関や往診医療機関は、保健所</a:t>
            </a:r>
            <a:r>
              <a:rPr lang="ja-JP" altLang="en-US" b="1" dirty="0" smtClean="0"/>
              <a:t>から高齢者施設への往診</a:t>
            </a:r>
            <a:r>
              <a:rPr lang="ja-JP" altLang="en-US" b="1" dirty="0"/>
              <a:t>依頼があった場合には、地域単位での往診体制の確保など協力を行う</a:t>
            </a:r>
            <a:r>
              <a:rPr lang="ja-JP" altLang="en-US" b="1" dirty="0" smtClean="0"/>
              <a:t>こと</a:t>
            </a:r>
            <a:endParaRPr lang="en-US" altLang="ja-JP" b="1" dirty="0" smtClean="0"/>
          </a:p>
          <a:p>
            <a:pPr marL="342900" lvl="0" indent="-342900">
              <a:lnSpc>
                <a:spcPts val="2500"/>
              </a:lnSpc>
              <a:buFont typeface="游ゴシック" panose="020B0400000000000000" pitchFamily="50" charset="-128"/>
              <a:buChar char="○"/>
              <a:defRPr/>
            </a:pPr>
            <a:endParaRPr lang="ja-JP" altLang="en-US" sz="800" b="1" dirty="0"/>
          </a:p>
          <a:p>
            <a:pPr marL="342900" lvl="0" indent="-342900">
              <a:lnSpc>
                <a:spcPts val="2500"/>
              </a:lnSpc>
              <a:buFont typeface="游ゴシック" panose="020B0400000000000000" pitchFamily="50" charset="-128"/>
              <a:buChar char="○"/>
              <a:defRPr/>
            </a:pPr>
            <a:r>
              <a:rPr lang="ja-JP" altLang="en-US" b="1" dirty="0"/>
              <a:t>地域</a:t>
            </a:r>
            <a:r>
              <a:rPr lang="ja-JP" altLang="en-US" b="1" dirty="0" smtClean="0"/>
              <a:t>の感染症の中核的</a:t>
            </a:r>
            <a:r>
              <a:rPr lang="ja-JP" altLang="en-US" b="1" dirty="0"/>
              <a:t>な医療機関等は</a:t>
            </a:r>
            <a:r>
              <a:rPr lang="ja-JP" altLang="en-US" b="1" dirty="0" smtClean="0"/>
              <a:t>、高齢者施設の感染</a:t>
            </a:r>
            <a:r>
              <a:rPr lang="ja-JP" altLang="en-US" b="1" dirty="0"/>
              <a:t>制御の</a:t>
            </a:r>
            <a:r>
              <a:rPr lang="ja-JP" altLang="en-US" b="1" dirty="0" smtClean="0"/>
              <a:t>支援を</a:t>
            </a:r>
            <a:r>
              <a:rPr lang="ja-JP" altLang="en-US" b="1" dirty="0"/>
              <a:t>推進する</a:t>
            </a:r>
            <a:r>
              <a:rPr lang="ja-JP" altLang="en-US" b="1" dirty="0" smtClean="0"/>
              <a:t>こと</a:t>
            </a:r>
            <a:endParaRPr lang="en-US" altLang="ja-JP" b="1" dirty="0" smtClean="0"/>
          </a:p>
          <a:p>
            <a:pPr lvl="0">
              <a:lnSpc>
                <a:spcPts val="2300"/>
              </a:lnSpc>
              <a:defRPr/>
            </a:pPr>
            <a:endParaRPr lang="en-US" altLang="ja-JP" sz="800" b="1" dirty="0" smtClean="0"/>
          </a:p>
        </p:txBody>
      </p:sp>
      <p:cxnSp>
        <p:nvCxnSpPr>
          <p:cNvPr id="20" name="直線コネクタ 19"/>
          <p:cNvCxnSpPr/>
          <p:nvPr/>
        </p:nvCxnSpPr>
        <p:spPr>
          <a:xfrm>
            <a:off x="390564" y="329167"/>
            <a:ext cx="0" cy="6452796"/>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11884254" y="329167"/>
            <a:ext cx="0" cy="6452796"/>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390564" y="6754667"/>
            <a:ext cx="11493690" cy="4588"/>
          </a:xfrm>
          <a:prstGeom prst="line">
            <a:avLst/>
          </a:prstGeom>
          <a:ln w="635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4517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楕円 17"/>
          <p:cNvSpPr/>
          <p:nvPr/>
        </p:nvSpPr>
        <p:spPr>
          <a:xfrm>
            <a:off x="227021" y="266017"/>
            <a:ext cx="4072023" cy="255536"/>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6" name="正方形/長方形 25"/>
          <p:cNvSpPr/>
          <p:nvPr/>
        </p:nvSpPr>
        <p:spPr>
          <a:xfrm>
            <a:off x="713796" y="892405"/>
            <a:ext cx="11199162" cy="5799023"/>
          </a:xfrm>
          <a:prstGeom prst="rect">
            <a:avLst/>
          </a:prstGeom>
        </p:spPr>
        <p:txBody>
          <a:bodyPr wrap="square">
            <a:spAutoFit/>
          </a:bodyPr>
          <a:lstStyle/>
          <a:p>
            <a:pPr lvl="0">
              <a:lnSpc>
                <a:spcPts val="2100"/>
              </a:lnSpc>
              <a:defRPr/>
            </a:pPr>
            <a:endParaRPr lang="en-US" altLang="ja-JP" sz="800" dirty="0"/>
          </a:p>
          <a:p>
            <a:pPr lvl="0">
              <a:lnSpc>
                <a:spcPts val="2500"/>
              </a:lnSpc>
              <a:defRPr/>
            </a:pPr>
            <a:r>
              <a:rPr lang="ja-JP" altLang="en-US" sz="2000" dirty="0"/>
              <a:t>○　</a:t>
            </a:r>
            <a:r>
              <a:rPr lang="ja-JP" altLang="en-US" sz="2000" b="1" dirty="0"/>
              <a:t>会食を行う際は、４</a:t>
            </a:r>
            <a:r>
              <a:rPr lang="ja-JP" altLang="en-US" sz="2000" b="1" dirty="0" smtClean="0"/>
              <a:t>ルールを遵守すること</a:t>
            </a:r>
            <a:endParaRPr lang="en-US" altLang="ja-JP" sz="1400" b="1" dirty="0"/>
          </a:p>
          <a:p>
            <a:pPr lvl="0">
              <a:lnSpc>
                <a:spcPts val="2500"/>
              </a:lnSpc>
              <a:defRPr/>
            </a:pPr>
            <a:r>
              <a:rPr lang="ja-JP" altLang="en-US" sz="2000" b="1" dirty="0" smtClean="0"/>
              <a:t>　　特に、歓送迎会、謝恩会、宴会をともなう花見は、感染リスクが高いため、感染防止対策を</a:t>
            </a:r>
            <a:endParaRPr lang="en-US" altLang="ja-JP" sz="2000" b="1" dirty="0" smtClean="0"/>
          </a:p>
          <a:p>
            <a:pPr lvl="0">
              <a:lnSpc>
                <a:spcPts val="2500"/>
              </a:lnSpc>
              <a:defRPr/>
            </a:pPr>
            <a:r>
              <a:rPr lang="ja-JP" altLang="en-US" sz="2000" b="1" dirty="0" smtClean="0"/>
              <a:t>　　徹底すること</a:t>
            </a:r>
            <a:endParaRPr lang="en-US" altLang="ja-JP" sz="2000" b="1" dirty="0"/>
          </a:p>
          <a:p>
            <a:pPr lvl="0">
              <a:lnSpc>
                <a:spcPts val="2500"/>
              </a:lnSpc>
              <a:defRPr/>
            </a:pPr>
            <a:r>
              <a:rPr lang="ja-JP" altLang="en-US" sz="2000" b="1" dirty="0"/>
              <a:t>　　　・同一テーブル４人</a:t>
            </a:r>
            <a:r>
              <a:rPr lang="ja-JP" altLang="en-US" sz="2000" b="1" dirty="0" smtClean="0"/>
              <a:t>以内</a:t>
            </a:r>
            <a:r>
              <a:rPr lang="ja-JP" altLang="en-US" sz="2000" b="1" dirty="0"/>
              <a:t>　　　　　　　</a:t>
            </a:r>
            <a:r>
              <a:rPr lang="ja-JP" altLang="en-US" sz="2000" b="1" dirty="0" smtClean="0"/>
              <a:t>　   </a:t>
            </a:r>
            <a:r>
              <a:rPr lang="ja-JP" altLang="en-US" sz="2000" b="1" dirty="0"/>
              <a:t>・２時間程度以内での飲食</a:t>
            </a:r>
            <a:endParaRPr lang="en-US" altLang="ja-JP" sz="2000" b="1" dirty="0"/>
          </a:p>
          <a:p>
            <a:pPr lvl="0">
              <a:lnSpc>
                <a:spcPts val="2500"/>
              </a:lnSpc>
              <a:defRPr/>
            </a:pPr>
            <a:r>
              <a:rPr lang="ja-JP" altLang="en-US" sz="2000" b="1" dirty="0"/>
              <a:t>　　　・ゴールドステッカー認証店舗を推奨　　　・マスク会食</a:t>
            </a:r>
            <a:r>
              <a:rPr lang="en-US" altLang="ja-JP" sz="1200" b="1" dirty="0" smtClean="0"/>
              <a:t>※</a:t>
            </a:r>
            <a:r>
              <a:rPr lang="ja-JP" altLang="en-US" sz="2000" b="1" dirty="0" smtClean="0"/>
              <a:t>の</a:t>
            </a:r>
            <a:r>
              <a:rPr lang="ja-JP" altLang="en-US" sz="2000" b="1" dirty="0"/>
              <a:t>徹底</a:t>
            </a:r>
            <a:endParaRPr lang="en-US" altLang="ja-JP" sz="2000" b="1" dirty="0"/>
          </a:p>
          <a:p>
            <a:pPr lvl="0">
              <a:lnSpc>
                <a:spcPts val="2500"/>
              </a:lnSpc>
              <a:defRPr/>
            </a:pPr>
            <a:r>
              <a:rPr lang="ja-JP" altLang="en-US" sz="1600" dirty="0"/>
              <a:t>　　</a:t>
            </a:r>
            <a:r>
              <a:rPr lang="ja-JP" altLang="en-US" sz="1400" spc="-150" dirty="0"/>
              <a:t>　　　　　</a:t>
            </a:r>
            <a:r>
              <a:rPr lang="en-US" altLang="ja-JP" sz="1400" spc="-150" dirty="0" smtClean="0"/>
              <a:t>※</a:t>
            </a:r>
            <a:r>
              <a:rPr lang="ja-JP" altLang="en-US" sz="1400" spc="-150" dirty="0"/>
              <a:t>　疾患等によりマスクの着用が困難な場合などはこの限りで</a:t>
            </a:r>
            <a:r>
              <a:rPr lang="ja-JP" altLang="en-US" sz="1400" spc="-150" dirty="0" smtClean="0"/>
              <a:t>ない</a:t>
            </a:r>
            <a:endParaRPr lang="en-US" altLang="ja-JP" sz="2000" u="sng" dirty="0" smtClean="0"/>
          </a:p>
          <a:p>
            <a:pPr>
              <a:lnSpc>
                <a:spcPts val="2100"/>
              </a:lnSpc>
              <a:defRPr/>
            </a:pPr>
            <a:endParaRPr lang="en-US" altLang="ja-JP" sz="2000" dirty="0"/>
          </a:p>
          <a:p>
            <a:pPr>
              <a:lnSpc>
                <a:spcPts val="2100"/>
              </a:lnSpc>
              <a:defRPr/>
            </a:pPr>
            <a:r>
              <a:rPr lang="ja-JP" altLang="en-US" sz="2000" dirty="0" smtClean="0"/>
              <a:t>○　感染防止対策（３密の回避、マスク着用、手洗い、こまめな換気等）の徹底</a:t>
            </a:r>
            <a:endParaRPr lang="en-US" altLang="ja-JP" sz="2000" dirty="0" smtClean="0"/>
          </a:p>
          <a:p>
            <a:pPr>
              <a:lnSpc>
                <a:spcPts val="2100"/>
              </a:lnSpc>
              <a:defRPr/>
            </a:pPr>
            <a:r>
              <a:rPr lang="ja-JP" altLang="en-US" sz="2000" dirty="0"/>
              <a:t>　</a:t>
            </a:r>
            <a:r>
              <a:rPr lang="ja-JP" altLang="en-US" sz="2000" dirty="0" smtClean="0"/>
              <a:t>　特に、子どもの感染防止対策を徹底すること</a:t>
            </a:r>
            <a:endParaRPr lang="en-US" altLang="ja-JP" sz="1400" dirty="0" smtClean="0"/>
          </a:p>
          <a:p>
            <a:pPr>
              <a:lnSpc>
                <a:spcPts val="2100"/>
              </a:lnSpc>
              <a:defRPr/>
            </a:pPr>
            <a:endParaRPr lang="en-US" altLang="ja-JP" sz="2000" dirty="0" smtClean="0"/>
          </a:p>
          <a:p>
            <a:pPr lvl="0">
              <a:lnSpc>
                <a:spcPts val="2500"/>
              </a:lnSpc>
              <a:defRPr/>
            </a:pPr>
            <a:r>
              <a:rPr lang="ja-JP" altLang="en-US" sz="2000" dirty="0" smtClean="0"/>
              <a:t>○　</a:t>
            </a:r>
            <a:r>
              <a:rPr lang="ja-JP" altLang="en-US" sz="2000" dirty="0"/>
              <a:t>都道府県間の移動は、基本的な感染防止対策を徹底するとともに、移動先での感染リスク</a:t>
            </a:r>
            <a:r>
              <a:rPr lang="ja-JP" altLang="en-US" sz="2000" dirty="0" smtClean="0"/>
              <a:t>の</a:t>
            </a:r>
            <a:endParaRPr lang="en-US" altLang="ja-JP" sz="2000" dirty="0" smtClean="0"/>
          </a:p>
          <a:p>
            <a:pPr lvl="0">
              <a:lnSpc>
                <a:spcPts val="2500"/>
              </a:lnSpc>
              <a:defRPr/>
            </a:pPr>
            <a:r>
              <a:rPr lang="ja-JP" altLang="en-US" sz="2000" dirty="0"/>
              <a:t>　</a:t>
            </a:r>
            <a:r>
              <a:rPr lang="ja-JP" altLang="en-US" sz="2000" dirty="0" smtClean="0"/>
              <a:t>　高い行動を</a:t>
            </a:r>
            <a:r>
              <a:rPr lang="ja-JP" altLang="en-US" sz="2000" dirty="0"/>
              <a:t>控える</a:t>
            </a:r>
            <a:r>
              <a:rPr lang="ja-JP" altLang="en-US" sz="2000" dirty="0" smtClean="0"/>
              <a:t>こと</a:t>
            </a:r>
            <a:r>
              <a:rPr lang="ja-JP" altLang="en-US" sz="1400" dirty="0"/>
              <a:t>　　</a:t>
            </a:r>
          </a:p>
          <a:p>
            <a:pPr lvl="0">
              <a:lnSpc>
                <a:spcPts val="2100"/>
              </a:lnSpc>
              <a:defRPr/>
            </a:pPr>
            <a:endParaRPr lang="en-US" altLang="ja-JP" sz="2000" dirty="0"/>
          </a:p>
          <a:p>
            <a:pPr>
              <a:lnSpc>
                <a:spcPts val="2500"/>
              </a:lnSpc>
              <a:defRPr/>
            </a:pPr>
            <a:r>
              <a:rPr lang="ja-JP" altLang="en-US" sz="2000" b="1" dirty="0" smtClean="0"/>
              <a:t>○　</a:t>
            </a:r>
            <a:r>
              <a:rPr lang="ja-JP" altLang="en-US" sz="2000" dirty="0" smtClean="0"/>
              <a:t>少し</a:t>
            </a:r>
            <a:r>
              <a:rPr lang="ja-JP" altLang="en-US" sz="2000" dirty="0"/>
              <a:t>でも症状がある場合、早めに検査を受診すること</a:t>
            </a:r>
            <a:endParaRPr lang="en-US" altLang="ja-JP" sz="2000" dirty="0"/>
          </a:p>
          <a:p>
            <a:pPr>
              <a:lnSpc>
                <a:spcPts val="2500"/>
              </a:lnSpc>
              <a:defRPr/>
            </a:pPr>
            <a:r>
              <a:rPr lang="ja-JP" altLang="en-US" sz="2000" dirty="0"/>
              <a:t>　　感染不安を感じる無症状者についても、検査を受診すること</a:t>
            </a:r>
            <a:r>
              <a:rPr lang="ja-JP" altLang="en-US" sz="1600" dirty="0"/>
              <a:t>（無料検査事業を</a:t>
            </a:r>
            <a:r>
              <a:rPr lang="ja-JP" altLang="en-US" sz="1600" dirty="0" smtClean="0"/>
              <a:t>実施</a:t>
            </a:r>
            <a:r>
              <a:rPr lang="en-US" altLang="ja-JP" sz="1600" dirty="0" smtClean="0"/>
              <a:t>)</a:t>
            </a:r>
            <a:endParaRPr lang="en-US" altLang="ja-JP" sz="1400" dirty="0" smtClean="0"/>
          </a:p>
          <a:p>
            <a:pPr>
              <a:lnSpc>
                <a:spcPts val="2500"/>
              </a:lnSpc>
              <a:defRPr/>
            </a:pPr>
            <a:endParaRPr lang="en-US" altLang="ja-JP" sz="2000" dirty="0"/>
          </a:p>
          <a:p>
            <a:pPr lvl="0">
              <a:lnSpc>
                <a:spcPts val="2500"/>
              </a:lnSpc>
              <a:defRPr/>
            </a:pPr>
            <a:r>
              <a:rPr lang="ja-JP" altLang="en-US" sz="2000" dirty="0" smtClean="0"/>
              <a:t>○　感染対策が徹底されていない飲食店等の利用を自粛すること</a:t>
            </a:r>
            <a:endParaRPr lang="en-US" altLang="ja-JP" sz="2000" dirty="0" smtClean="0"/>
          </a:p>
          <a:p>
            <a:pPr>
              <a:lnSpc>
                <a:spcPts val="1900"/>
              </a:lnSpc>
              <a:defRPr/>
            </a:pPr>
            <a:r>
              <a:rPr lang="ja-JP" altLang="en-US" sz="2000" dirty="0" smtClean="0">
                <a:solidFill>
                  <a:srgbClr val="FF0000"/>
                </a:solidFill>
              </a:rPr>
              <a:t>　</a:t>
            </a:r>
            <a:endParaRPr lang="en-US" altLang="ja-JP" sz="2000" spc="-150" dirty="0" smtClean="0">
              <a:solidFill>
                <a:srgbClr val="FF0000"/>
              </a:solidFill>
            </a:endParaRPr>
          </a:p>
        </p:txBody>
      </p:sp>
      <p:sp>
        <p:nvSpPr>
          <p:cNvPr id="13" name="テキスト ボックス 12"/>
          <p:cNvSpPr txBox="1"/>
          <p:nvPr/>
        </p:nvSpPr>
        <p:spPr>
          <a:xfrm>
            <a:off x="0" y="266017"/>
            <a:ext cx="11069867" cy="399276"/>
          </a:xfrm>
          <a:prstGeom prst="rect">
            <a:avLst/>
          </a:prstGeom>
          <a:noFill/>
          <a:ln w="19050">
            <a:noFill/>
          </a:ln>
        </p:spPr>
        <p:txBody>
          <a:bodyPr wrap="square" rtlCol="0">
            <a:spAutoFit/>
          </a:bodyPr>
          <a:lstStyle/>
          <a:p>
            <a:pPr lvl="0">
              <a:lnSpc>
                <a:spcPts val="2300"/>
              </a:lnSpc>
              <a:defRPr/>
            </a:pPr>
            <a:r>
              <a:rPr lang="ja-JP" altLang="en-US" sz="2400" b="1" noProof="0" dirty="0" smtClean="0">
                <a:latin typeface="游ゴシック" panose="020F0502020204030204"/>
                <a:ea typeface="游ゴシック" panose="020B0400000000000000" pitchFamily="50" charset="-128"/>
              </a:rPr>
              <a:t>（２）継続した感染防止対策</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15" name="テキスト ボックス 14"/>
          <p:cNvSpPr txBox="1"/>
          <p:nvPr/>
        </p:nvSpPr>
        <p:spPr>
          <a:xfrm>
            <a:off x="595510" y="661343"/>
            <a:ext cx="9939408"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smtClean="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4" name="正方形/長方形 3"/>
          <p:cNvSpPr/>
          <p:nvPr/>
        </p:nvSpPr>
        <p:spPr>
          <a:xfrm>
            <a:off x="713796" y="1099256"/>
            <a:ext cx="11199162" cy="2842714"/>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00811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493809" y="632181"/>
            <a:ext cx="11069867" cy="682238"/>
          </a:xfrm>
          <a:prstGeom prst="rect">
            <a:avLst/>
          </a:prstGeom>
          <a:noFill/>
          <a:ln w="19050">
            <a:noFill/>
          </a:ln>
        </p:spPr>
        <p:txBody>
          <a:bodyPr wrap="square" rtlCol="0">
            <a:spAutoFit/>
          </a:bodyPr>
          <a:lstStyle/>
          <a:p>
            <a:pPr>
              <a:lnSpc>
                <a:spcPts val="2300"/>
              </a:lnSpc>
              <a:defRPr/>
            </a:pPr>
            <a:r>
              <a:rPr lang="ja-JP" altLang="en-US" sz="2400" b="1" noProof="0" dirty="0">
                <a:latin typeface="游ゴシック" panose="020F0502020204030204"/>
                <a:ea typeface="游ゴシック" panose="020B0400000000000000" pitchFamily="50" charset="-128"/>
              </a:rPr>
              <a:t>②</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595510" y="1343945"/>
            <a:ext cx="11188659" cy="3785652"/>
          </a:xfrm>
          <a:prstGeom prst="rect">
            <a:avLst/>
          </a:prstGeom>
        </p:spPr>
        <p:txBody>
          <a:bodyPr wrap="square">
            <a:spAutoFit/>
          </a:bodyPr>
          <a:lstStyle/>
          <a:p>
            <a:pPr>
              <a:lnSpc>
                <a:spcPct val="150000"/>
              </a:lnSpc>
              <a:defRPr/>
            </a:pPr>
            <a:r>
              <a:rPr lang="ja-JP" altLang="en-US" sz="2000" b="1" dirty="0" smtClean="0"/>
              <a:t>○</a:t>
            </a:r>
            <a:r>
              <a:rPr lang="ja-JP" altLang="en-US" sz="2000" b="1" dirty="0"/>
              <a:t>　</a:t>
            </a:r>
            <a:r>
              <a:rPr lang="ja-JP" altLang="en-US" sz="2000" dirty="0"/>
              <a:t>発熱等の症状がある学生は、登校や活動参加を控えるよう、周知徹底する</a:t>
            </a:r>
            <a:r>
              <a:rPr lang="ja-JP" altLang="en-US" sz="2000" dirty="0" smtClean="0"/>
              <a:t>こと</a:t>
            </a:r>
            <a:endParaRPr lang="en-US" altLang="ja-JP" sz="2000" dirty="0" smtClean="0"/>
          </a:p>
          <a:p>
            <a:pPr>
              <a:lnSpc>
                <a:spcPct val="150000"/>
              </a:lnSpc>
              <a:defRPr/>
            </a:pPr>
            <a:endParaRPr lang="en-US" altLang="ja-JP" sz="2000" spc="-130" dirty="0"/>
          </a:p>
          <a:p>
            <a:pPr>
              <a:lnSpc>
                <a:spcPct val="150000"/>
              </a:lnSpc>
              <a:defRPr/>
            </a:pPr>
            <a:r>
              <a:rPr lang="ja-JP" altLang="en-US" sz="2000" dirty="0" smtClean="0"/>
              <a:t>○　学生に対し、感染リスクの高い以下の行動について感染防止対策を徹底すること</a:t>
            </a:r>
            <a:endParaRPr lang="en-US" altLang="ja-JP" sz="2000" dirty="0" smtClean="0"/>
          </a:p>
          <a:p>
            <a:pPr>
              <a:lnSpc>
                <a:spcPct val="150000"/>
              </a:lnSpc>
              <a:defRPr/>
            </a:pPr>
            <a:r>
              <a:rPr lang="ja-JP" altLang="en-US" sz="2000" dirty="0"/>
              <a:t>　</a:t>
            </a:r>
            <a:r>
              <a:rPr lang="ja-JP" altLang="en-US" sz="2000" dirty="0" smtClean="0"/>
              <a:t>　　・　旅行や、自宅・友人宅での飲み会</a:t>
            </a:r>
            <a:endParaRPr lang="en-US" altLang="ja-JP" sz="2000" dirty="0" smtClean="0"/>
          </a:p>
          <a:p>
            <a:pPr>
              <a:lnSpc>
                <a:spcPct val="150000"/>
              </a:lnSpc>
              <a:defRPr/>
            </a:pPr>
            <a:r>
              <a:rPr lang="ja-JP" altLang="en-US" sz="2000" dirty="0"/>
              <a:t>　</a:t>
            </a:r>
            <a:r>
              <a:rPr lang="ja-JP" altLang="en-US" sz="2000" dirty="0" smtClean="0"/>
              <a:t>　　・　特に、歓送迎会、謝恩会、宴会をともなう花見など、多人数が集まる会食</a:t>
            </a:r>
            <a:endParaRPr lang="en-US" altLang="ja-JP" sz="2000" dirty="0" smtClean="0"/>
          </a:p>
          <a:p>
            <a:pPr>
              <a:lnSpc>
                <a:spcPct val="150000"/>
              </a:lnSpc>
              <a:defRPr/>
            </a:pPr>
            <a:r>
              <a:rPr lang="ja-JP" altLang="en-US" sz="2000" dirty="0"/>
              <a:t>　</a:t>
            </a:r>
            <a:r>
              <a:rPr lang="ja-JP" altLang="en-US" sz="2000" dirty="0" smtClean="0"/>
              <a:t>　　・　</a:t>
            </a:r>
            <a:r>
              <a:rPr lang="ja-JP" altLang="en-US" sz="2000" dirty="0"/>
              <a:t>部活動や課外活動における感染リスクの高い活動（合宿等）や前後</a:t>
            </a:r>
            <a:r>
              <a:rPr lang="ja-JP" altLang="en-US" sz="2000" dirty="0" smtClean="0"/>
              <a:t>の会食</a:t>
            </a:r>
            <a:endParaRPr lang="en-US" altLang="ja-JP" sz="2000" dirty="0" smtClean="0"/>
          </a:p>
          <a:p>
            <a:pPr>
              <a:lnSpc>
                <a:spcPct val="150000"/>
              </a:lnSpc>
              <a:defRPr/>
            </a:pPr>
            <a:endParaRPr lang="en-US" altLang="ja-JP" sz="2000" spc="-100" dirty="0"/>
          </a:p>
          <a:p>
            <a:pPr>
              <a:lnSpc>
                <a:spcPct val="150000"/>
              </a:lnSpc>
              <a:defRPr/>
            </a:pPr>
            <a:r>
              <a:rPr lang="ja-JP" altLang="en-US" sz="2000" spc="-100" dirty="0" smtClean="0"/>
              <a:t>○　</a:t>
            </a:r>
            <a:r>
              <a:rPr lang="ja-JP" altLang="en-US" sz="2000" dirty="0" smtClean="0"/>
              <a:t>学生寮における感染防止策などについて、学生に注意喚起を徹底すること</a:t>
            </a:r>
            <a:endParaRPr lang="en-US" altLang="ja-JP" sz="2000" dirty="0" smtClean="0"/>
          </a:p>
        </p:txBody>
      </p:sp>
    </p:spTree>
    <p:extLst>
      <p:ext uri="{BB962C8B-B14F-4D97-AF65-F5344CB8AC3E}">
        <p14:creationId xmlns:p14="http://schemas.microsoft.com/office/powerpoint/2010/main" val="1451544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8" name="正方形/長方形 7"/>
          <p:cNvSpPr/>
          <p:nvPr/>
        </p:nvSpPr>
        <p:spPr>
          <a:xfrm>
            <a:off x="595510" y="1108984"/>
            <a:ext cx="11463651" cy="3901068"/>
          </a:xfrm>
          <a:prstGeom prst="rect">
            <a:avLst/>
          </a:prstGeom>
        </p:spPr>
        <p:txBody>
          <a:bodyPr wrap="square">
            <a:spAutoFit/>
          </a:bodyPr>
          <a:lstStyle/>
          <a:p>
            <a:pPr>
              <a:lnSpc>
                <a:spcPts val="2700"/>
              </a:lnSpc>
              <a:defRPr/>
            </a:pPr>
            <a:r>
              <a:rPr lang="ja-JP" altLang="en-US" sz="2000" b="1" dirty="0" smtClean="0"/>
              <a:t>○</a:t>
            </a:r>
            <a:r>
              <a:rPr lang="ja-JP" altLang="en-US" sz="2000" b="1" spc="-100" dirty="0"/>
              <a:t>　</a:t>
            </a:r>
            <a:r>
              <a:rPr lang="ja-JP" altLang="en-US" sz="2000" spc="-100" dirty="0" smtClean="0"/>
              <a:t>在宅勤務（テレワーク）の活用</a:t>
            </a:r>
            <a:r>
              <a:rPr lang="ja-JP" altLang="en-US" sz="2000" spc="-100" dirty="0"/>
              <a:t>、</a:t>
            </a:r>
            <a:r>
              <a:rPr lang="ja-JP" altLang="en-US" sz="2000" spc="-100" dirty="0" smtClean="0"/>
              <a:t>時差出勤、自転車通勤等、人との接触を低減する取組みを進める　</a:t>
            </a:r>
            <a:endParaRPr lang="en-US" altLang="ja-JP" sz="2000" spc="-100" dirty="0" smtClean="0"/>
          </a:p>
          <a:p>
            <a:pPr>
              <a:lnSpc>
                <a:spcPts val="2700"/>
              </a:lnSpc>
              <a:defRPr/>
            </a:pPr>
            <a:r>
              <a:rPr lang="ja-JP" altLang="en-US" sz="2000" spc="-100" dirty="0" smtClean="0"/>
              <a:t>　　こと</a:t>
            </a:r>
            <a:endParaRPr lang="en-US" altLang="ja-JP" sz="2000" spc="-100" dirty="0" smtClean="0"/>
          </a:p>
          <a:p>
            <a:pPr>
              <a:lnSpc>
                <a:spcPts val="2700"/>
              </a:lnSpc>
              <a:defRPr/>
            </a:pPr>
            <a:endParaRPr lang="en-US" altLang="ja-JP" sz="2000" spc="-100" dirty="0"/>
          </a:p>
          <a:p>
            <a:pPr>
              <a:lnSpc>
                <a:spcPts val="2700"/>
              </a:lnSpc>
              <a:defRPr/>
            </a:pPr>
            <a:r>
              <a:rPr lang="ja-JP" altLang="en-US" sz="2000" spc="-100" dirty="0" smtClean="0"/>
              <a:t>○　歓送迎会や宴会をともなう花見など、多人数が集まる会食では、感染防止対策を徹底すること</a:t>
            </a:r>
            <a:endParaRPr lang="en-US" altLang="ja-JP" sz="2000" spc="-100" dirty="0" smtClean="0"/>
          </a:p>
          <a:p>
            <a:pPr>
              <a:lnSpc>
                <a:spcPts val="2700"/>
              </a:lnSpc>
              <a:defRPr/>
            </a:pPr>
            <a:endParaRPr lang="en-US" altLang="ja-JP" sz="2000" spc="-100" dirty="0"/>
          </a:p>
          <a:p>
            <a:pPr>
              <a:lnSpc>
                <a:spcPts val="2700"/>
              </a:lnSpc>
              <a:defRPr/>
            </a:pPr>
            <a:r>
              <a:rPr lang="ja-JP" altLang="en-US" sz="2000" spc="-100" dirty="0" smtClean="0"/>
              <a:t>○　休憩室、喫煙所、更衣室などでマスクを外した会話を控えること</a:t>
            </a:r>
            <a:endParaRPr lang="en-US" altLang="ja-JP" sz="2000" spc="-100" dirty="0" smtClean="0"/>
          </a:p>
          <a:p>
            <a:pPr>
              <a:lnSpc>
                <a:spcPts val="2700"/>
              </a:lnSpc>
              <a:defRPr/>
            </a:pPr>
            <a:endParaRPr lang="en-US" altLang="ja-JP" sz="2000" spc="-100" dirty="0" smtClean="0"/>
          </a:p>
          <a:p>
            <a:pPr>
              <a:lnSpc>
                <a:spcPts val="2700"/>
              </a:lnSpc>
              <a:defRPr/>
            </a:pPr>
            <a:r>
              <a:rPr lang="ja-JP" altLang="en-US" sz="2000" spc="-100" dirty="0" smtClean="0"/>
              <a:t>○　高齢者や基礎疾患を有する方等、重症化リスクのある従業者、妊娠している従業者、同居家族に該</a:t>
            </a:r>
            <a:endParaRPr lang="en-US" altLang="ja-JP" sz="2000" spc="-100" dirty="0" smtClean="0"/>
          </a:p>
          <a:p>
            <a:pPr>
              <a:lnSpc>
                <a:spcPts val="2700"/>
              </a:lnSpc>
              <a:defRPr/>
            </a:pPr>
            <a:r>
              <a:rPr lang="ja-JP" altLang="en-US" sz="2000" spc="-100" dirty="0" smtClean="0"/>
              <a:t>　　当者がいる従業者について、テレワークや時差出勤等の配慮を行うこと</a:t>
            </a:r>
            <a:endParaRPr lang="en-US" altLang="ja-JP" sz="2000" spc="-100" dirty="0" smtClean="0"/>
          </a:p>
          <a:p>
            <a:pPr>
              <a:lnSpc>
                <a:spcPts val="2700"/>
              </a:lnSpc>
              <a:defRPr/>
            </a:pPr>
            <a:endParaRPr lang="en-US" altLang="ja-JP" sz="2000" spc="-100" dirty="0" smtClean="0"/>
          </a:p>
          <a:p>
            <a:pPr>
              <a:lnSpc>
                <a:spcPts val="2700"/>
              </a:lnSpc>
              <a:defRPr/>
            </a:pPr>
            <a:r>
              <a:rPr lang="ja-JP" altLang="en-US" sz="2000" spc="-100" dirty="0" smtClean="0"/>
              <a:t>○　業種別ガイドラインを遵守すること</a:t>
            </a:r>
            <a:endParaRPr lang="en-US" altLang="ja-JP" sz="2000" spc="-100" dirty="0" smtClean="0"/>
          </a:p>
        </p:txBody>
      </p:sp>
      <p:sp>
        <p:nvSpPr>
          <p:cNvPr id="9" name="テキスト ボックス 8"/>
          <p:cNvSpPr txBox="1"/>
          <p:nvPr/>
        </p:nvSpPr>
        <p:spPr>
          <a:xfrm>
            <a:off x="393996" y="467709"/>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Tree>
    <p:extLst>
      <p:ext uri="{BB962C8B-B14F-4D97-AF65-F5344CB8AC3E}">
        <p14:creationId xmlns:p14="http://schemas.microsoft.com/office/powerpoint/2010/main" val="950920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491098"/>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9" name="テキスト ボックス 18"/>
          <p:cNvSpPr txBox="1"/>
          <p:nvPr/>
        </p:nvSpPr>
        <p:spPr>
          <a:xfrm>
            <a:off x="196889" y="203719"/>
            <a:ext cx="8614918" cy="461665"/>
          </a:xfrm>
          <a:prstGeom prst="rect">
            <a:avLst/>
          </a:prstGeom>
          <a:noFill/>
          <a:ln w="19050">
            <a:noFill/>
          </a:ln>
        </p:spPr>
        <p:txBody>
          <a:bodyPr wrap="square" rtlCol="0">
            <a:spAutoFit/>
          </a:bodyPr>
          <a:lstStyle/>
          <a:p>
            <a:r>
              <a:rPr lang="ja-JP" altLang="en-US" sz="2400" b="1" dirty="0"/>
              <a:t>④</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662099"/>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smtClean="0"/>
              <a:t>主催者等に</a:t>
            </a:r>
            <a:r>
              <a:rPr lang="ja-JP" altLang="en-US" sz="2000" b="1" u="sng" dirty="0"/>
              <a:t>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267006"/>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287756" y="1659870"/>
            <a:ext cx="12104382" cy="5109091"/>
          </a:xfrm>
          <a:prstGeom prst="rect">
            <a:avLst/>
          </a:prstGeom>
          <a:noFill/>
          <a:ln w="19050">
            <a:noFill/>
          </a:ln>
        </p:spPr>
        <p:txBody>
          <a:bodyPr wrap="square" rtlCol="0">
            <a:spAutoFit/>
          </a:bodyPr>
          <a:lstStyle/>
          <a:p>
            <a:endParaRPr lang="en-US" altLang="ja-JP" dirty="0" smtClean="0"/>
          </a:p>
          <a:p>
            <a:endParaRPr kumimoji="1" lang="en-US" altLang="ja-JP" b="1" u="sng" dirty="0" smtClean="0"/>
          </a:p>
          <a:p>
            <a:pPr>
              <a:lnSpc>
                <a:spcPts val="2100"/>
              </a:lnSpc>
            </a:pPr>
            <a:endParaRPr lang="en-US" altLang="ja-JP" sz="1400" b="1" dirty="0" smtClean="0"/>
          </a:p>
          <a:p>
            <a:pPr>
              <a:lnSpc>
                <a:spcPts val="2100"/>
              </a:lnSpc>
            </a:pPr>
            <a:r>
              <a:rPr lang="ja-JP" altLang="en-US" sz="1600" b="1" dirty="0"/>
              <a:t>　</a:t>
            </a:r>
            <a:endParaRPr lang="en-US" altLang="ja-JP" sz="1600" b="1" dirty="0" smtClean="0"/>
          </a:p>
          <a:p>
            <a:pPr>
              <a:lnSpc>
                <a:spcPts val="2300"/>
              </a:lnSpc>
            </a:pPr>
            <a:r>
              <a:rPr lang="ja-JP" altLang="en-US" sz="1600" b="1" dirty="0"/>
              <a:t>　</a:t>
            </a:r>
            <a:r>
              <a:rPr lang="ja-JP" altLang="en-US" sz="1600" b="1" dirty="0" smtClean="0"/>
              <a:t>　</a:t>
            </a:r>
            <a:endParaRPr lang="en-US" altLang="ja-JP" sz="1600" b="1" dirty="0" smtClean="0"/>
          </a:p>
          <a:p>
            <a:pPr>
              <a:lnSpc>
                <a:spcPts val="2300"/>
              </a:lnSpc>
            </a:pPr>
            <a:r>
              <a:rPr lang="en-US" altLang="ja-JP" sz="1600" b="1" dirty="0"/>
              <a:t> </a:t>
            </a:r>
            <a:r>
              <a:rPr lang="en-US" altLang="ja-JP" sz="1600" b="1" dirty="0" smtClean="0"/>
              <a:t>      </a:t>
            </a:r>
            <a:r>
              <a:rPr lang="ja-JP" altLang="en-US" sz="1600" b="1" dirty="0" smtClean="0"/>
              <a:t>◆　感染防止安全計画は、イベント開催日の２週間前までを目途に大阪府に提出すること</a:t>
            </a:r>
            <a:endParaRPr lang="en-US" altLang="ja-JP" sz="1600" b="1" dirty="0" smtClean="0"/>
          </a:p>
          <a:p>
            <a:pPr>
              <a:lnSpc>
                <a:spcPts val="2300"/>
              </a:lnSpc>
            </a:pPr>
            <a:r>
              <a:rPr lang="ja-JP" altLang="en-US" sz="1600" b="1" dirty="0"/>
              <a:t>　</a:t>
            </a: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3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300"/>
              </a:lnSpc>
            </a:pPr>
            <a:r>
              <a:rPr lang="ja-JP" altLang="en-US" sz="1600" b="1" dirty="0" smtClean="0"/>
              <a:t>　　◆</a:t>
            </a:r>
            <a:r>
              <a:rPr lang="ja-JP" altLang="en-US" sz="1600" b="1" dirty="0"/>
              <a:t>　国の接触確認アプリ「</a:t>
            </a:r>
            <a:r>
              <a:rPr lang="en-US" altLang="ja-JP" sz="1600" b="1" dirty="0"/>
              <a:t>COCOA</a:t>
            </a:r>
            <a:r>
              <a:rPr lang="ja-JP" altLang="en-US" sz="1600" b="1" dirty="0"/>
              <a:t>」、大阪コロナ追跡システムの導入、又は名簿作成などの追跡対策の</a:t>
            </a:r>
            <a:r>
              <a:rPr lang="ja-JP" altLang="en-US" sz="1600" b="1" dirty="0" smtClean="0"/>
              <a:t>徹底</a:t>
            </a:r>
            <a:endParaRPr lang="en-US" altLang="ja-JP" sz="1600" b="1" dirty="0" smtClean="0"/>
          </a:p>
          <a:p>
            <a:pPr>
              <a:lnSpc>
                <a:spcPts val="2300"/>
              </a:lnSpc>
            </a:pPr>
            <a:r>
              <a:rPr lang="ja-JP" altLang="en-US" sz="1600" b="1" dirty="0"/>
              <a:t>　</a:t>
            </a:r>
            <a:r>
              <a:rPr lang="ja-JP" altLang="en-US" sz="1600" b="1" dirty="0" smtClean="0"/>
              <a:t>　</a:t>
            </a:r>
            <a:r>
              <a:rPr lang="ja-JP" altLang="en-US" sz="1600" b="1" dirty="0"/>
              <a:t>◆　</a:t>
            </a:r>
            <a:r>
              <a:rPr lang="ja-JP" altLang="en-US" sz="1600" b="1" dirty="0" smtClean="0"/>
              <a:t>イベントの参加者は、イベント前後</a:t>
            </a:r>
            <a:r>
              <a:rPr lang="ja-JP" altLang="en-US" sz="1600" b="1" dirty="0"/>
              <a:t>の活動における基本的な感染対策の徹底や直行</a:t>
            </a:r>
            <a:r>
              <a:rPr lang="ja-JP" altLang="en-US" sz="1600" b="1" dirty="0" smtClean="0"/>
              <a:t>直帰を行うこと</a:t>
            </a:r>
            <a:endParaRPr lang="en-US" altLang="ja-JP" sz="1600" b="1" dirty="0"/>
          </a:p>
          <a:p>
            <a:pPr>
              <a:lnSpc>
                <a:spcPts val="2100"/>
              </a:lnSpc>
            </a:pP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定員が設定されていない場合は、大声あり：十分</a:t>
            </a:r>
            <a:r>
              <a:rPr lang="ja-JP" altLang="en-US" sz="1400" b="1" dirty="0" smtClean="0"/>
              <a:t>な</a:t>
            </a:r>
            <a:endParaRPr lang="en-US" altLang="ja-JP" sz="1400" b="1" dirty="0" smtClean="0"/>
          </a:p>
          <a:p>
            <a:pPr>
              <a:lnSpc>
                <a:spcPts val="2100"/>
              </a:lnSpc>
            </a:pPr>
            <a:r>
              <a:rPr lang="ja-JP" altLang="en-US" sz="1400" b="1" dirty="0"/>
              <a:t>　</a:t>
            </a:r>
            <a:r>
              <a:rPr lang="ja-JP" altLang="en-US" sz="1400" b="1" dirty="0" smtClean="0"/>
              <a:t>　　　　人</a:t>
            </a:r>
            <a:r>
              <a:rPr lang="ja-JP" altLang="en-US" sz="1400" b="1" dirty="0"/>
              <a:t>と人との間隔（できるだけ２ｍ、最低１ｍ）を確保し、大声なし：人と</a:t>
            </a:r>
            <a:r>
              <a:rPr lang="ja-JP" altLang="en-US" sz="1400" b="1" dirty="0" smtClean="0"/>
              <a:t>人とが</a:t>
            </a:r>
            <a:r>
              <a:rPr lang="ja-JP" altLang="en-US" sz="1400" b="1" dirty="0"/>
              <a:t>触れ合わない程度の間隔を確保すること</a:t>
            </a:r>
            <a:endParaRPr lang="en-US" altLang="ja-JP" sz="1400" b="1" dirty="0"/>
          </a:p>
          <a:p>
            <a:pPr>
              <a:lnSpc>
                <a:spcPts val="2100"/>
              </a:lnSpc>
            </a:pPr>
            <a:r>
              <a:rPr lang="ja-JP" altLang="en-US" sz="1400" b="1" dirty="0"/>
              <a:t>　</a:t>
            </a: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r>
              <a:rPr lang="ja-JP" altLang="en-US" sz="1400" b="1" dirty="0" smtClean="0"/>
              <a:t>　　</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４</a:t>
            </a:r>
            <a:r>
              <a:rPr kumimoji="1" lang="ja-JP" altLang="en-US" sz="1400" b="1" dirty="0" smtClean="0"/>
              <a:t>　安全計画策定イベントでは、「大声なし」の担保が前提</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５</a:t>
            </a:r>
            <a:r>
              <a:rPr lang="ja-JP" altLang="en-US" sz="1400" b="1" dirty="0" smtClean="0"/>
              <a:t>　「大声あり」は、「観客等が通常よりも大きな声量で、反復・継続的に声を発すること」と定義</a:t>
            </a:r>
            <a:endParaRPr lang="en-US" altLang="ja-JP" sz="1400" b="1" dirty="0" smtClean="0"/>
          </a:p>
          <a:p>
            <a:pPr>
              <a:lnSpc>
                <a:spcPts val="2100"/>
              </a:lnSpc>
            </a:pPr>
            <a:r>
              <a:rPr lang="ja-JP" altLang="en-US" sz="1400" b="1" dirty="0" smtClean="0"/>
              <a:t>　　</a:t>
            </a:r>
            <a:r>
              <a:rPr lang="en-US" altLang="ja-JP" sz="1400" b="1" dirty="0" smtClean="0"/>
              <a:t>※</a:t>
            </a:r>
            <a:r>
              <a:rPr lang="ja-JP" altLang="en-US" sz="1400" b="1" dirty="0"/>
              <a:t>６</a:t>
            </a:r>
            <a:r>
              <a:rPr lang="ja-JP" altLang="en-US" sz="1400" b="1" dirty="0" smtClean="0"/>
              <a:t>　</a:t>
            </a:r>
            <a:r>
              <a:rPr lang="ja-JP" altLang="en-US" sz="1400" b="1" dirty="0" smtClean="0">
                <a:latin typeface="+mn-ea"/>
              </a:rPr>
              <a:t>飲食提供する場合、業種</a:t>
            </a:r>
            <a:r>
              <a:rPr lang="ja-JP" altLang="en-US" sz="1400" b="1" dirty="0">
                <a:latin typeface="+mn-ea"/>
              </a:rPr>
              <a:t>別</a:t>
            </a:r>
            <a:r>
              <a:rPr lang="ja-JP" altLang="en-US" sz="1400" b="1" dirty="0" smtClean="0">
                <a:latin typeface="+mn-ea"/>
              </a:rPr>
              <a:t>ガイドラインの遵守、同一テーブル４人以内など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243621"/>
            <a:ext cx="11629623" cy="55049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2247961431"/>
              </p:ext>
            </p:extLst>
          </p:nvPr>
        </p:nvGraphicFramePr>
        <p:xfrm>
          <a:off x="573276" y="1355057"/>
          <a:ext cx="10726874" cy="1555569"/>
        </p:xfrm>
        <a:graphic>
          <a:graphicData uri="http://schemas.openxmlformats.org/drawingml/2006/table">
            <a:tbl>
              <a:tblPr firstRow="1" bandRow="1">
                <a:tableStyleId>{5940675A-B579-460E-94D1-54222C63F5DA}</a:tableStyleId>
              </a:tblPr>
              <a:tblGrid>
                <a:gridCol w="1737421">
                  <a:extLst>
                    <a:ext uri="{9D8B030D-6E8A-4147-A177-3AD203B41FA5}">
                      <a16:colId xmlns:a16="http://schemas.microsoft.com/office/drawing/2014/main" val="3236061322"/>
                    </a:ext>
                  </a:extLst>
                </a:gridCol>
                <a:gridCol w="4520485">
                  <a:extLst>
                    <a:ext uri="{9D8B030D-6E8A-4147-A177-3AD203B41FA5}">
                      <a16:colId xmlns:a16="http://schemas.microsoft.com/office/drawing/2014/main" val="923517487"/>
                    </a:ext>
                  </a:extLst>
                </a:gridCol>
                <a:gridCol w="4468968">
                  <a:extLst>
                    <a:ext uri="{9D8B030D-6E8A-4147-A177-3AD203B41FA5}">
                      <a16:colId xmlns:a16="http://schemas.microsoft.com/office/drawing/2014/main" val="3784394699"/>
                    </a:ext>
                  </a:extLst>
                </a:gridCol>
              </a:tblGrid>
              <a:tr h="405066">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t>３</a:t>
                      </a:r>
                      <a:endParaRPr kumimoji="1" lang="en-US" altLang="ja-JP" sz="1400" b="1" dirty="0" smtClean="0"/>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745437">
                <a:tc>
                  <a:txBody>
                    <a:bodyPr/>
                    <a:lstStyle/>
                    <a:p>
                      <a:pPr algn="ctr"/>
                      <a:r>
                        <a:rPr kumimoji="1" lang="ja-JP" altLang="en-US" sz="1600" b="1" dirty="0" smtClean="0"/>
                        <a:t>人数上限</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ja-JP" altLang="en-US" sz="1600" b="1" dirty="0" smtClean="0">
                          <a:solidFill>
                            <a:schemeClr val="tx1"/>
                          </a:solidFill>
                        </a:rPr>
                        <a:t>収容定員まで</a:t>
                      </a:r>
                      <a:endParaRPr kumimoji="1" lang="en-US" altLang="ja-JP" sz="1600" b="1" dirty="0" smtClean="0">
                        <a:solidFill>
                          <a:schemeClr val="tx1"/>
                        </a:solidFill>
                      </a:endParaRPr>
                    </a:p>
                  </a:txBody>
                  <a:tcPr anchor="ctr"/>
                </a:tc>
                <a:tc>
                  <a:txBody>
                    <a:bodyPr/>
                    <a:lstStyle/>
                    <a:p>
                      <a:pPr algn="ctr"/>
                      <a:r>
                        <a:rPr kumimoji="1" lang="en-US" altLang="ja-JP" sz="1600" b="1" dirty="0" smtClean="0">
                          <a:solidFill>
                            <a:schemeClr val="tx1"/>
                          </a:solidFill>
                        </a:rPr>
                        <a:t>5000</a:t>
                      </a:r>
                      <a:r>
                        <a:rPr kumimoji="1" lang="ja-JP" altLang="en-US" sz="1600" b="1" dirty="0" smtClean="0">
                          <a:solidFill>
                            <a:schemeClr val="tx1"/>
                          </a:solidFill>
                        </a:rPr>
                        <a:t>人又は収容定員５０％の</a:t>
                      </a:r>
                      <a:endParaRPr kumimoji="1" lang="en-US" altLang="ja-JP" sz="1600" b="1" dirty="0" smtClean="0">
                        <a:solidFill>
                          <a:schemeClr val="tx1"/>
                        </a:solidFill>
                      </a:endParaRPr>
                    </a:p>
                    <a:p>
                      <a:pPr algn="ctr"/>
                      <a:r>
                        <a:rPr kumimoji="1" lang="ja-JP" altLang="en-US" sz="1600" b="1" dirty="0" smtClean="0">
                          <a:solidFill>
                            <a:schemeClr val="tx1"/>
                          </a:solidFill>
                        </a:rPr>
                        <a:t>いずれか大きい方</a:t>
                      </a:r>
                      <a:endParaRPr kumimoji="1" lang="ja-JP" altLang="en-US" sz="1600" b="1" dirty="0">
                        <a:solidFill>
                          <a:schemeClr val="tx1"/>
                        </a:solidFill>
                      </a:endParaRPr>
                    </a:p>
                  </a:txBody>
                  <a:tcPr anchor="ctr"/>
                </a:tc>
                <a:extLst>
                  <a:ext uri="{0D108BD9-81ED-4DB2-BD59-A6C34878D82A}">
                    <a16:rowId xmlns:a16="http://schemas.microsoft.com/office/drawing/2014/main" val="2136347690"/>
                  </a:ext>
                </a:extLst>
              </a:tr>
              <a:tr h="405066">
                <a:tc>
                  <a:txBody>
                    <a:bodyPr/>
                    <a:lstStyle/>
                    <a:p>
                      <a:pPr algn="ctr"/>
                      <a:r>
                        <a:rPr kumimoji="1" lang="ja-JP" altLang="en-US" sz="1600" b="1" dirty="0" smtClean="0"/>
                        <a:t>収容率</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ja-JP" altLang="en-US" sz="1600" b="1" dirty="0" smtClean="0"/>
                        <a:t>１００％</a:t>
                      </a:r>
                      <a:r>
                        <a:rPr kumimoji="1" lang="ja-JP" altLang="en-US" sz="1400" b="1" dirty="0" smtClean="0"/>
                        <a:t>　</a:t>
                      </a:r>
                      <a:r>
                        <a:rPr kumimoji="1" lang="en-US" altLang="ja-JP" sz="1400" b="1" dirty="0" smtClean="0"/>
                        <a:t>※</a:t>
                      </a:r>
                      <a:r>
                        <a:rPr kumimoji="1" lang="ja-JP" altLang="en-US" sz="1400" b="1" dirty="0" smtClean="0"/>
                        <a:t>４</a:t>
                      </a:r>
                      <a:endParaRPr kumimoji="1" lang="ja-JP" altLang="en-US" sz="1400" b="1" dirty="0"/>
                    </a:p>
                  </a:txBody>
                  <a:tcPr anchor="ctr"/>
                </a:tc>
                <a:tc>
                  <a:txBody>
                    <a:bodyPr/>
                    <a:lstStyle/>
                    <a:p>
                      <a:pPr algn="ctr"/>
                      <a:r>
                        <a:rPr kumimoji="1" lang="ja-JP" altLang="en-US" sz="1600" b="1" dirty="0" smtClean="0"/>
                        <a:t>大声なし：</a:t>
                      </a:r>
                      <a:r>
                        <a:rPr kumimoji="1" lang="en-US" altLang="ja-JP" sz="1600" b="1" dirty="0" smtClean="0"/>
                        <a:t>100</a:t>
                      </a:r>
                      <a:r>
                        <a:rPr kumimoji="1" lang="ja-JP" altLang="en-US" sz="1600" b="1" dirty="0" smtClean="0"/>
                        <a:t>％、大声あり：</a:t>
                      </a:r>
                      <a:r>
                        <a:rPr kumimoji="1" lang="en-US" altLang="ja-JP" sz="1600" b="1" dirty="0" smtClean="0"/>
                        <a:t>50</a:t>
                      </a:r>
                      <a:r>
                        <a:rPr kumimoji="1" lang="ja-JP" altLang="en-US" sz="1600" b="1" dirty="0" smtClean="0"/>
                        <a:t>％</a:t>
                      </a:r>
                      <a:r>
                        <a:rPr kumimoji="1" lang="ja-JP" altLang="en-US" sz="1400" b="1" dirty="0" smtClean="0"/>
                        <a:t>　</a:t>
                      </a:r>
                      <a:r>
                        <a:rPr kumimoji="1" lang="en-US" altLang="ja-JP" sz="1400" b="1" dirty="0" smtClean="0"/>
                        <a:t>※</a:t>
                      </a:r>
                      <a:r>
                        <a:rPr kumimoji="1" lang="ja-JP" altLang="en-US" sz="1400" b="1" dirty="0" smtClean="0"/>
                        <a:t>５</a:t>
                      </a:r>
                      <a:endParaRPr kumimoji="1" lang="en-US" altLang="ja-JP" sz="1400" b="1" dirty="0" smtClean="0"/>
                    </a:p>
                  </a:txBody>
                  <a:tcPr anchor="ct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10978526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⑤</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1948460511"/>
              </p:ext>
            </p:extLst>
          </p:nvPr>
        </p:nvGraphicFramePr>
        <p:xfrm>
          <a:off x="443836" y="539205"/>
          <a:ext cx="11602069" cy="4084310"/>
        </p:xfrm>
        <a:graphic>
          <a:graphicData uri="http://schemas.openxmlformats.org/drawingml/2006/table">
            <a:tbl>
              <a:tblPr firstRow="1" bandRow="1">
                <a:tableStyleId>{5940675A-B579-460E-94D1-54222C63F5DA}</a:tableStyleId>
              </a:tblPr>
              <a:tblGrid>
                <a:gridCol w="4050891">
                  <a:extLst>
                    <a:ext uri="{9D8B030D-6E8A-4147-A177-3AD203B41FA5}">
                      <a16:colId xmlns:a16="http://schemas.microsoft.com/office/drawing/2014/main" val="1129165588"/>
                    </a:ext>
                  </a:extLst>
                </a:gridCol>
                <a:gridCol w="3928056">
                  <a:extLst>
                    <a:ext uri="{9D8B030D-6E8A-4147-A177-3AD203B41FA5}">
                      <a16:colId xmlns:a16="http://schemas.microsoft.com/office/drawing/2014/main" val="2135128828"/>
                    </a:ext>
                  </a:extLst>
                </a:gridCol>
                <a:gridCol w="3623122">
                  <a:extLst>
                    <a:ext uri="{9D8B030D-6E8A-4147-A177-3AD203B41FA5}">
                      <a16:colId xmlns:a16="http://schemas.microsoft.com/office/drawing/2014/main" val="3438338224"/>
                    </a:ext>
                  </a:extLst>
                </a:gridCol>
              </a:tblGrid>
              <a:tr h="330799">
                <a:tc rowSpan="2">
                  <a:txBody>
                    <a:bodyPr/>
                    <a:lstStyle/>
                    <a:p>
                      <a:pPr algn="ctr"/>
                      <a:r>
                        <a:rPr kumimoji="1" lang="ja-JP" altLang="en-US" sz="1800" b="1" dirty="0" smtClean="0"/>
                        <a:t>施　設</a:t>
                      </a:r>
                      <a:endParaRPr kumimoji="1" lang="ja-JP" altLang="en-US" sz="1800" b="1" dirty="0"/>
                    </a:p>
                  </a:txBody>
                  <a:tcPr anchor="ctr">
                    <a:solidFill>
                      <a:schemeClr val="accent2">
                        <a:lumMod val="60000"/>
                        <a:lumOff val="40000"/>
                      </a:schemeClr>
                    </a:solidFill>
                  </a:tcPr>
                </a:tc>
                <a:tc gridSpan="2">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3155963503"/>
                  </a:ext>
                </a:extLst>
              </a:tr>
              <a:tr h="479804">
                <a:tc vMerge="1">
                  <a:txBody>
                    <a:bodyPr/>
                    <a:lstStyle/>
                    <a:p>
                      <a:pPr algn="ct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ゴールドステッカー認証店舗</a:t>
                      </a:r>
                      <a:endParaRPr kumimoji="1" lang="en-US" altLang="ja-JP" sz="1800" b="1" dirty="0" smtClean="0"/>
                    </a:p>
                  </a:txBody>
                  <a:tcPr anchor="ctr">
                    <a:solidFill>
                      <a:schemeClr val="accent2">
                        <a:lumMod val="60000"/>
                        <a:lumOff val="40000"/>
                      </a:schemeClr>
                    </a:solidFill>
                  </a:tcPr>
                </a:tc>
                <a:tc>
                  <a:txBody>
                    <a:bodyPr/>
                    <a:lstStyle/>
                    <a:p>
                      <a:pPr algn="ctr"/>
                      <a:r>
                        <a:rPr kumimoji="1" lang="ja-JP" altLang="en-US" sz="1800" b="1" dirty="0" smtClean="0"/>
                        <a:t>その他の店舗</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924133108"/>
                  </a:ext>
                </a:extLst>
              </a:tr>
              <a:tr h="3238746">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飲食店</a:t>
                      </a:r>
                      <a:r>
                        <a:rPr kumimoji="1" lang="en-US" altLang="ja-JP" sz="1600" b="1"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solidFill>
                            <a:schemeClr val="tx1"/>
                          </a:solidFill>
                        </a:rPr>
                        <a:t>飲食店（居酒屋を含む）、喫茶店等</a:t>
                      </a:r>
                      <a:r>
                        <a:rPr kumimoji="1" lang="en-US" altLang="ja-JP" sz="1600" spc="0" dirty="0" smtClean="0">
                          <a:solidFill>
                            <a:schemeClr val="tx1"/>
                          </a:solidFill>
                        </a:rPr>
                        <a:t>(</a:t>
                      </a:r>
                      <a:r>
                        <a:rPr kumimoji="1" lang="ja-JP" altLang="en-US" sz="1600" spc="0" dirty="0" smtClean="0">
                          <a:solidFill>
                            <a:schemeClr val="tx1"/>
                          </a:solidFill>
                        </a:rPr>
                        <a:t>宅配・テイクアウトサービスを除く</a:t>
                      </a:r>
                      <a:r>
                        <a:rPr kumimoji="1" lang="en-US" altLang="ja-JP" sz="1600"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ja-JP" altLang="en-US" sz="1600" spc="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遊興施設</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baseline="0" dirty="0" smtClean="0">
                          <a:solidFill>
                            <a:schemeClr val="tx1"/>
                          </a:solidFill>
                        </a:rPr>
                        <a:t>【</a:t>
                      </a:r>
                      <a:r>
                        <a:rPr kumimoji="1" lang="ja-JP" altLang="en-US" sz="1600" b="1" spc="0" baseline="0" dirty="0" smtClean="0">
                          <a:solidFill>
                            <a:schemeClr val="tx1"/>
                          </a:solidFill>
                        </a:rPr>
                        <a:t>結婚式場等</a:t>
                      </a:r>
                      <a:r>
                        <a:rPr kumimoji="1" lang="en-US" altLang="ja-JP" sz="1600" b="1" spc="0" baseline="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tc>
                  <a:txBody>
                    <a:bodyPr/>
                    <a:lstStyle/>
                    <a:p>
                      <a:pPr>
                        <a:lnSpc>
                          <a:spcPts val="1800"/>
                        </a:lnSpc>
                      </a:pPr>
                      <a:endParaRPr lang="en-US" altLang="ja-JP" sz="1600" b="1" spc="0" baseline="0" dirty="0" smtClean="0">
                        <a:solidFill>
                          <a:schemeClr val="tx1"/>
                        </a:solidFill>
                      </a:endParaRPr>
                    </a:p>
                    <a:p>
                      <a:pPr>
                        <a:lnSpc>
                          <a:spcPts val="1800"/>
                        </a:lnSpc>
                      </a:pPr>
                      <a:r>
                        <a:rPr lang="ja-JP" altLang="en-US" sz="1600" b="1" spc="0" baseline="0" dirty="0" smtClean="0">
                          <a:solidFill>
                            <a:schemeClr val="tx1"/>
                          </a:solidFill>
                        </a:rPr>
                        <a:t>○同一テーブル４人以内</a:t>
                      </a:r>
                      <a:endParaRPr lang="en-US" altLang="ja-JP" sz="1400" b="1" spc="-70" baseline="0" dirty="0" smtClean="0">
                        <a:solidFill>
                          <a:schemeClr val="tx1"/>
                        </a:solidFill>
                      </a:endParaRPr>
                    </a:p>
                    <a:p>
                      <a:pPr>
                        <a:lnSpc>
                          <a:spcPts val="1800"/>
                        </a:lnSpc>
                      </a:pPr>
                      <a:r>
                        <a:rPr lang="ja-JP" altLang="en-US" sz="1400" b="1" spc="-70" baseline="0" dirty="0" smtClean="0">
                          <a:solidFill>
                            <a:schemeClr val="tx1"/>
                          </a:solidFill>
                        </a:rPr>
                        <a:t>　（５人以上のグループの場合、テーブルを２つ</a:t>
                      </a:r>
                      <a:endParaRPr lang="en-US" altLang="ja-JP" sz="1400" b="1" spc="-70" baseline="0" dirty="0" smtClean="0">
                        <a:solidFill>
                          <a:schemeClr val="tx1"/>
                        </a:solidFill>
                      </a:endParaRPr>
                    </a:p>
                    <a:p>
                      <a:pPr>
                        <a:lnSpc>
                          <a:spcPts val="1800"/>
                        </a:lnSpc>
                      </a:pPr>
                      <a:r>
                        <a:rPr lang="ja-JP" altLang="en-US" sz="1400" b="1" spc="-70" baseline="0" dirty="0" smtClean="0">
                          <a:solidFill>
                            <a:schemeClr val="tx1"/>
                          </a:solidFill>
                        </a:rPr>
                        <a:t>　以上に分けること）</a:t>
                      </a:r>
                      <a:endParaRPr lang="en-US" altLang="ja-JP" sz="1400" b="1" spc="-70" baseline="0" dirty="0" smtClean="0">
                        <a:solidFill>
                          <a:schemeClr val="tx1"/>
                        </a:solidFill>
                      </a:endParaRPr>
                    </a:p>
                    <a:p>
                      <a:pPr>
                        <a:lnSpc>
                          <a:spcPts val="1700"/>
                        </a:lnSpc>
                      </a:pPr>
                      <a:r>
                        <a:rPr lang="ja-JP" altLang="en-US" sz="1400" b="1" spc="-70" baseline="0" dirty="0" smtClean="0">
                          <a:solidFill>
                            <a:schemeClr val="tx1"/>
                          </a:solidFill>
                        </a:rPr>
                        <a:t>　  </a:t>
                      </a:r>
                      <a:r>
                        <a:rPr lang="ja-JP" altLang="en-US" sz="1200" b="1" spc="-70" baseline="0" dirty="0" smtClean="0">
                          <a:solidFill>
                            <a:schemeClr val="tx1"/>
                          </a:solidFill>
                        </a:rPr>
                        <a:t>ただし、対象者全員検査で陰性を確認した場合</a:t>
                      </a:r>
                      <a:r>
                        <a:rPr lang="en-US" altLang="ja-JP" sz="1200" b="1" spc="-70" baseline="0" dirty="0" smtClean="0">
                          <a:solidFill>
                            <a:schemeClr val="tx1"/>
                          </a:solidFill>
                        </a:rPr>
                        <a:t>※</a:t>
                      </a:r>
                      <a:r>
                        <a:rPr lang="ja-JP" altLang="en-US" sz="1200" b="1" spc="-70" baseline="0" dirty="0" smtClean="0">
                          <a:solidFill>
                            <a:schemeClr val="tx1"/>
                          </a:solidFill>
                        </a:rPr>
                        <a:t>は　</a:t>
                      </a:r>
                      <a:endParaRPr lang="en-US" altLang="ja-JP" sz="1200" b="1" spc="-70" baseline="0" dirty="0" smtClean="0">
                        <a:solidFill>
                          <a:schemeClr val="tx1"/>
                        </a:solidFill>
                      </a:endParaRPr>
                    </a:p>
                    <a:p>
                      <a:pPr>
                        <a:lnSpc>
                          <a:spcPts val="1700"/>
                        </a:lnSpc>
                      </a:pPr>
                      <a:r>
                        <a:rPr lang="ja-JP" altLang="en-US" sz="1200" b="1" spc="-70" baseline="0" dirty="0" smtClean="0">
                          <a:solidFill>
                            <a:schemeClr val="tx1"/>
                          </a:solidFill>
                        </a:rPr>
                        <a:t>　　同一テーブル５人以上の案内も可</a:t>
                      </a:r>
                      <a:endParaRPr lang="en-US" altLang="ja-JP" sz="1200" b="1" spc="-70" baseline="0" dirty="0" smtClean="0">
                        <a:solidFill>
                          <a:schemeClr val="tx1"/>
                        </a:solidFill>
                      </a:endParaRPr>
                    </a:p>
                  </a:txBody>
                  <a:tcPr/>
                </a:tc>
                <a:tc>
                  <a:txBody>
                    <a:bodyPr/>
                    <a:lstStyle/>
                    <a:p>
                      <a:pPr>
                        <a:lnSpc>
                          <a:spcPts val="2100"/>
                        </a:lnSpc>
                      </a:pP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○同一グループ・同一テーブル</a:t>
                      </a: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　４人以内</a:t>
                      </a:r>
                      <a:endParaRPr lang="en-US" altLang="ja-JP" sz="1400" b="1" spc="-70" baseline="0" dirty="0" smtClean="0">
                        <a:solidFill>
                          <a:schemeClr val="tx1"/>
                        </a:solidFill>
                      </a:endParaRPr>
                    </a:p>
                    <a:p>
                      <a:pPr>
                        <a:lnSpc>
                          <a:spcPts val="2100"/>
                        </a:lnSpc>
                      </a:pPr>
                      <a:r>
                        <a:rPr lang="ja-JP" altLang="en-US" sz="1400" b="1" spc="-70" baseline="0" dirty="0" smtClean="0">
                          <a:solidFill>
                            <a:schemeClr val="tx1"/>
                          </a:solidFill>
                        </a:rPr>
                        <a:t>　（５人以上の入店案内は控えること）</a:t>
                      </a:r>
                      <a:endParaRPr lang="en-US" altLang="ja-JP" sz="1600" b="1" dirty="0" smtClean="0">
                        <a:solidFill>
                          <a:schemeClr val="tx1"/>
                        </a:solidFill>
                      </a:endParaRPr>
                    </a:p>
                  </a:txBody>
                  <a:tcP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2669320" cy="387286"/>
          </a:xfrm>
          <a:prstGeom prst="rect">
            <a:avLst/>
          </a:prstGeom>
        </p:spPr>
        <p:txBody>
          <a:bodyPr wrap="none">
            <a:spAutoFit/>
          </a:bodyPr>
          <a:lstStyle/>
          <a:p>
            <a:pPr lvl="0">
              <a:lnSpc>
                <a:spcPts val="2300"/>
              </a:lnSpc>
              <a:defRPr/>
            </a:pPr>
            <a:r>
              <a:rPr lang="ja-JP" altLang="en-US" sz="1600" dirty="0" smtClean="0"/>
              <a:t>（第</a:t>
            </a:r>
            <a:r>
              <a:rPr lang="en-US" altLang="ja-JP" sz="1600" dirty="0" smtClean="0"/>
              <a:t>24</a:t>
            </a:r>
            <a:r>
              <a:rPr lang="ja-JP" altLang="en-US" sz="1600" dirty="0" smtClean="0"/>
              <a:t>条第９項に基づく）</a:t>
            </a:r>
            <a:endParaRPr lang="ja-JP" altLang="en-US" sz="1600" u="sng" dirty="0"/>
          </a:p>
        </p:txBody>
      </p:sp>
      <p:sp>
        <p:nvSpPr>
          <p:cNvPr id="14" name="正方形/長方形 13"/>
          <p:cNvSpPr/>
          <p:nvPr/>
        </p:nvSpPr>
        <p:spPr>
          <a:xfrm>
            <a:off x="126183" y="5476868"/>
            <a:ext cx="12134348" cy="1169551"/>
          </a:xfrm>
          <a:prstGeom prst="rect">
            <a:avLst/>
          </a:prstGeom>
        </p:spPr>
        <p:txBody>
          <a:bodyPr wrap="square">
            <a:spAutoFit/>
          </a:bodyPr>
          <a:lstStyle/>
          <a:p>
            <a:pPr lvl="0">
              <a:lnSpc>
                <a:spcPts val="2100"/>
              </a:lnSpc>
              <a:defRPr/>
            </a:pPr>
            <a:r>
              <a:rPr lang="en-US" altLang="ja-JP" sz="1600" b="1" dirty="0" smtClean="0"/>
              <a:t>【</a:t>
            </a:r>
            <a:r>
              <a:rPr lang="ja-JP" altLang="en-US" sz="1600" b="1" dirty="0"/>
              <a:t>全て</a:t>
            </a:r>
            <a:r>
              <a:rPr lang="ja-JP" altLang="en-US" sz="1600" b="1" dirty="0" smtClean="0"/>
              <a:t>の飲食店等への要請</a:t>
            </a:r>
            <a:r>
              <a:rPr lang="en-US" altLang="ja-JP" sz="1600" b="1" dirty="0" smtClean="0"/>
              <a:t>】</a:t>
            </a:r>
          </a:p>
          <a:p>
            <a:pPr lvl="0">
              <a:lnSpc>
                <a:spcPts val="2100"/>
              </a:lnSpc>
              <a:defRPr/>
            </a:pPr>
            <a:r>
              <a:rPr lang="ja-JP" altLang="en-US" sz="1600" b="1" dirty="0"/>
              <a:t>　</a:t>
            </a:r>
            <a:r>
              <a:rPr lang="ja-JP" altLang="en-US" sz="1600" b="1" dirty="0" smtClean="0"/>
              <a:t>○利用者に対し、２時間程度以内での利用、マスク会食の徹底を求めること</a:t>
            </a:r>
            <a:endParaRPr lang="en-US" altLang="ja-JP" sz="1600" b="1" dirty="0"/>
          </a:p>
          <a:p>
            <a:pPr>
              <a:lnSpc>
                <a:spcPts val="2100"/>
              </a:lnSpc>
              <a:defRPr/>
            </a:pPr>
            <a:r>
              <a:rPr lang="ja-JP" altLang="en-US" sz="1600" b="1" dirty="0"/>
              <a:t>　</a:t>
            </a: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徹底すること</a:t>
            </a:r>
            <a:endParaRPr lang="en-US" altLang="ja-JP" sz="1600" b="1" dirty="0"/>
          </a:p>
          <a:p>
            <a:pPr lvl="0">
              <a:lnSpc>
                <a:spcPts val="2100"/>
              </a:lnSpc>
              <a:defRPr/>
            </a:pPr>
            <a:endParaRPr lang="en-US" altLang="ja-JP" sz="1400" b="1" dirty="0">
              <a:solidFill>
                <a:srgbClr val="FF0000"/>
              </a:solidFill>
            </a:endParaRPr>
          </a:p>
        </p:txBody>
      </p:sp>
      <p:sp>
        <p:nvSpPr>
          <p:cNvPr id="13" name="正方形/長方形 12"/>
          <p:cNvSpPr/>
          <p:nvPr/>
        </p:nvSpPr>
        <p:spPr>
          <a:xfrm>
            <a:off x="443836" y="4913819"/>
            <a:ext cx="12134348" cy="310341"/>
          </a:xfrm>
          <a:prstGeom prst="rect">
            <a:avLst/>
          </a:prstGeom>
        </p:spPr>
        <p:txBody>
          <a:bodyPr wrap="square">
            <a:spAutoFit/>
          </a:bodyPr>
          <a:lstStyle/>
          <a:p>
            <a:pPr lvl="0">
              <a:lnSpc>
                <a:spcPts val="1700"/>
              </a:lnSpc>
              <a:defRPr/>
            </a:pPr>
            <a:r>
              <a:rPr lang="en-US" altLang="ja-JP" sz="1400" dirty="0" smtClean="0"/>
              <a:t>※</a:t>
            </a:r>
            <a:r>
              <a:rPr lang="ja-JP" altLang="en-US" sz="1400" dirty="0" smtClean="0"/>
              <a:t>　対象者</a:t>
            </a:r>
            <a:r>
              <a:rPr lang="ja-JP" altLang="en-US" sz="1400" dirty="0"/>
              <a:t>全員検査により行動制限の緩和の適用を</a:t>
            </a:r>
            <a:r>
              <a:rPr lang="ja-JP" altLang="en-US" sz="1400" dirty="0" smtClean="0"/>
              <a:t>受けよう</a:t>
            </a:r>
            <a:r>
              <a:rPr lang="ja-JP" altLang="en-US" sz="1400" dirty="0"/>
              <a:t>とする事業者は、府に登録が</a:t>
            </a:r>
            <a:r>
              <a:rPr lang="ja-JP" altLang="en-US" sz="1400" dirty="0" smtClean="0"/>
              <a:t>必要</a:t>
            </a:r>
            <a:endParaRPr lang="ja-JP" altLang="en-US" sz="1400" dirty="0"/>
          </a:p>
        </p:txBody>
      </p:sp>
    </p:spTree>
    <p:extLst>
      <p:ext uri="{BB962C8B-B14F-4D97-AF65-F5344CB8AC3E}">
        <p14:creationId xmlns:p14="http://schemas.microsoft.com/office/powerpoint/2010/main" val="3055576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663735729"/>
              </p:ext>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103464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ext uri="{D42A27DB-BD31-4B8C-83A1-F6EECF244321}">
                <p14:modId xmlns:p14="http://schemas.microsoft.com/office/powerpoint/2010/main" val="3303182510"/>
              </p:ext>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人数上限・収容率</a:t>
                      </a:r>
                      <a:r>
                        <a:rPr kumimoji="1" lang="en-US" altLang="ja-JP" sz="1600" b="1" dirty="0" smtClean="0">
                          <a:solidFill>
                            <a:schemeClr val="tx1"/>
                          </a:solidFill>
                        </a:rPr>
                        <a:t>】</a:t>
                      </a:r>
                      <a:endParaRPr lang="en-US" altLang="ja-JP" sz="1600" b="1"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13143728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9080</TotalTime>
  <Words>2445</Words>
  <Application>Microsoft Office PowerPoint</Application>
  <PresentationFormat>ワイド画面</PresentationFormat>
  <Paragraphs>256</Paragraphs>
  <Slides>11</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馬場　祐二</cp:lastModifiedBy>
  <cp:revision>640</cp:revision>
  <cp:lastPrinted>2022-03-18T03:03:51Z</cp:lastPrinted>
  <dcterms:created xsi:type="dcterms:W3CDTF">2020-04-06T02:06:27Z</dcterms:created>
  <dcterms:modified xsi:type="dcterms:W3CDTF">2022-03-18T05:41:56Z</dcterms:modified>
</cp:coreProperties>
</file>