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0" r:id="rId3"/>
    <p:sldId id="271" r:id="rId4"/>
    <p:sldId id="272" r:id="rId5"/>
    <p:sldId id="276" r:id="rId6"/>
    <p:sldId id="275" r:id="rId7"/>
    <p:sldId id="277" r:id="rId8"/>
    <p:sldId id="278" r:id="rId9"/>
    <p:sldId id="273" r:id="rId10"/>
    <p:sldId id="274" r:id="rId11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1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5125" cy="39131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4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8FB9-FA80-47DB-80C5-29E87AC47F19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B127-5247-4366-ABCE-3B1D7342902E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0712-07A3-41AD-A578-7A0C9FC8F99A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1B07-2FEF-4AD2-88F4-9AF84C9E24E2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5376-94BD-4446-87F7-243C82CDE5E5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FDA-EED9-4537-B3F1-1EE40A8836CC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7541-B417-4BD0-9662-88B52F4979F7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9BB3-A98C-48A0-B574-AD6288A9B2D3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CE1D-5552-4605-B498-35780BDD5277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69B6-5487-4704-BFC1-3DFBD735F466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94-52E1-45B9-8DD4-B3ACFB775535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FEF0-307A-43FB-B5AF-AC6DB657226C}" type="datetime1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5434" y="241812"/>
            <a:ext cx="1105305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Outline of the Emergency Measures of Osaka Prefecture after May 16</a:t>
            </a:r>
            <a:endParaRPr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732" y="794598"/>
            <a:ext cx="11938715" cy="616579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  ①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Area   :    All parts of Osaka Prefecture</a:t>
            </a: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  ②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Period:   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From May 16 to 31, 2020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  ③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 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 present measures are to be lifted based on the【Osaka Model】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The following measures are taken to prevent the spread of the novel coronavirus based on the article 45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and 24 of the *Act on Special Measures against Pandemic Influenza.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Hereinafter  referred to as the “Act”</a:t>
            </a:r>
          </a:p>
          <a:p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 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staying at home</a:t>
            </a:r>
            <a:r>
              <a:rPr lang="ja-JP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Article 45, Clause1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 Osaka residents are requested to refrain from going out, aiming to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“reduce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social contact by at least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 70%, hopefully 80%.”</a:t>
            </a:r>
            <a:r>
              <a:rPr lang="ja-JP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Above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all, the</a:t>
            </a:r>
            <a:r>
              <a:rPr lang="ja-JP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ja-JP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ja-JP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strongly requested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１．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Refraining from travels over prefectures, such as nonessential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homecoming visits or trips.</a:t>
            </a:r>
            <a:endParaRPr lang="ja-JP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２．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Refraining from going out to downtown at night, such as going to eateries with hospitality services.</a:t>
            </a:r>
            <a:endParaRPr lang="ja-JP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　３．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Thoroughly avoiding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“*Three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Cs”, as well as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practicing “New Lifestyle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” to prevent infections from spreading.</a:t>
            </a: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　　　　　　（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e.g. Promoting to work from home (teleworking),  registering at the “Osaka coronavirus tracking system” and</a:t>
            </a:r>
          </a:p>
          <a:p>
            <a:pPr>
              <a:lnSpc>
                <a:spcPts val="2000"/>
              </a:lnSpc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using it effectively, etc.)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*Three Cs : Closed spaces, Crowded places and Close-contact settings</a:t>
            </a:r>
          </a:p>
          <a:p>
            <a:pPr>
              <a:lnSpc>
                <a:spcPts val="2000"/>
              </a:lnSpc>
            </a:pP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●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cancelation of events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Article 24, Clause 9 )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Organizers are requested to refrain from holding events, regardless of their scale and location.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●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facility use restrictions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Article 24, Clause 9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Managers of facilities used by many people are requested to restrict their use, etc.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2243617" y="1874826"/>
            <a:ext cx="8327740" cy="3291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14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10" y="959025"/>
            <a:ext cx="9007163" cy="577242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289" y="128648"/>
            <a:ext cx="11787671" cy="80021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Example of practicing "New </a:t>
            </a:r>
            <a:r>
              <a:rPr lang="en-US" altLang="ja-JP" b="1" dirty="0" smtClean="0"/>
              <a:t>Lifestyle“</a:t>
            </a:r>
          </a:p>
          <a:p>
            <a:r>
              <a:rPr lang="ja-JP" altLang="en-US" sz="1400" b="1" dirty="0" smtClean="0"/>
              <a:t>（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extracted from the Expert Meeting on the Novel Coronavirus Disease Control “Analysis of the Response to the Novel Coronavirus (COVID-19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and Recommendations” (May 4, 2020)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400" b="1" dirty="0"/>
              <a:t>　</a:t>
            </a:r>
            <a:endParaRPr kumimoji="1" lang="ja-JP" altLang="en-US" sz="14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57D67A-4065-45EA-A774-493C496A5AD0}"/>
              </a:ext>
            </a:extLst>
          </p:cNvPr>
          <p:cNvSpPr txBox="1"/>
          <p:nvPr/>
        </p:nvSpPr>
        <p:spPr>
          <a:xfrm>
            <a:off x="10118015" y="128648"/>
            <a:ext cx="207398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【Attached sheet】</a:t>
            </a:r>
            <a:r>
              <a:rPr lang="ja-JP" altLang="en-US" b="1" dirty="0"/>
              <a:t>　　　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56621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1042858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　　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 for staying at home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Article 45, Clause1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246" y="1820142"/>
            <a:ext cx="11500833" cy="46833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【Self-restraint requests】</a:t>
            </a: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１．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Refraining from travels over prefectures, such as nonessential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homecoming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visits or trips.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２．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Refraining from going out to downtown at night, such as going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to eateries with hospitality services.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３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Thoroughly avoiding “Three Cs”, as well as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practicing “New Lifestyle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” to prevent infections from</a:t>
            </a:r>
          </a:p>
          <a:p>
            <a:pPr>
              <a:lnSpc>
                <a:spcPts val="20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     spreading.</a:t>
            </a:r>
          </a:p>
          <a:p>
            <a:pPr>
              <a:lnSpc>
                <a:spcPts val="20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“Examples of practicing “New Lifestyle”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【See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attached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sheet】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Keeping social distance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Keep possibly 2 meters between persons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　　②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Wearing a mask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Wear a mask even if you have no symptoms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　　③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Washing hands (Wash your hands and face upon coming home.  Wash your hands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carefully using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soap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and water for about 30 seconds)</a:t>
            </a:r>
          </a:p>
          <a:p>
            <a:pPr>
              <a:lnSpc>
                <a:spcPts val="2500"/>
              </a:lnSpc>
            </a:pP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　　④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Practicing measures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such as teleworking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as much as possible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⑤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Registering at the “Osaka coronavirus tracking system” and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using it effectively, etc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17163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2</a:t>
            </a:fld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4176" y="928628"/>
            <a:ext cx="11957824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Osaka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residents are requested to refrain from going out, aiming to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“reduce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social contact </a:t>
            </a:r>
            <a:endParaRPr lang="en-US" altLang="ja-JP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at least 70%, hopefully 80%.”</a:t>
            </a:r>
            <a:r>
              <a:rPr lang="ja-JP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Above all, the</a:t>
            </a:r>
            <a:r>
              <a:rPr lang="ja-JP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ja-JP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ja-JP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strongly requested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0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34177" y="300829"/>
            <a:ext cx="865554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 for cancelation of events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Article 24, Clause 9 )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4177" y="1101739"/>
            <a:ext cx="11957824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Organizers are requested to refrain from holding events, regardless of their scale and location.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4177" y="1826817"/>
            <a:ext cx="11500833" cy="42473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【Self-restraint requests】</a:t>
            </a: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every scale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indoor and outdoor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Classification/Contents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All events except those necessary for daily lives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festivals/local events, cultural events such as concerts, theater and recital, exhibitions, ceremonies,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  lectures and workshops, sporting events, etc.</a:t>
            </a:r>
          </a:p>
          <a:p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※Events which are necessary for daily lives such as information sessions/lotteries for residential tenants 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   of public housing, small workshops for particular business sectors can be held by taking the measures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    against the infection spread 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3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2452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5272" y="1219180"/>
            <a:ext cx="11598996" cy="542728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>
              <a:lnSpc>
                <a:spcPts val="2200"/>
              </a:lnSpc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１　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NOT requested to close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【Facilities essential for social lives,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welfare facilities, etc.】</a:t>
            </a: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　　⇒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Requested to take appropriate infection prevention measures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(Article24, Clause 9)</a:t>
            </a:r>
          </a:p>
          <a:p>
            <a:pPr>
              <a:lnSpc>
                <a:spcPts val="1200"/>
              </a:lnSpc>
            </a:pP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２　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requested to </a:t>
            </a:r>
            <a:r>
              <a:rPr lang="en-US" altLang="ja-JP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close based on the Act </a:t>
            </a:r>
            <a:endParaRPr lang="en-US" altLang="ja-JP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　 </a:t>
            </a:r>
            <a:r>
              <a:rPr lang="ja-JP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where clusters occurred nationwide and similar facilities</a:t>
            </a: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　 ・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Among the facility categories where clusters occurred, large-scale ones other than the above</a:t>
            </a: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　 ・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Facilities to be requested to refrain from holding events there</a:t>
            </a: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　 ・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Facilities that were determined to request to continue closures at the Osaka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coronavirus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control headquarters meeting on May 5</a:t>
            </a: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　 　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⇒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Facility use restrictions request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Article 24, Clause 9 of the Act 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　 　⇒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If they don’t obey, an individual request/instruction will be considered based on the Article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45, Clause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2 and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of the Act </a:t>
            </a:r>
          </a:p>
          <a:p>
            <a:pPr>
              <a:lnSpc>
                <a:spcPts val="2300"/>
              </a:lnSpc>
            </a:pP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(Facilities’ names will be publicized)</a:t>
            </a:r>
          </a:p>
          <a:p>
            <a:pPr>
              <a:lnSpc>
                <a:spcPts val="2300"/>
              </a:lnSpc>
            </a:pP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３．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to be asked cooperation </a:t>
            </a:r>
            <a:r>
              <a:rPr lang="en-US" altLang="ja-JP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based on the Act</a:t>
            </a:r>
            <a:r>
              <a:rPr lang="ja-JP" alt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to which the closure request </a:t>
            </a:r>
            <a:r>
              <a:rPr lang="en-US" altLang="ja-JP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 to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be lifted from May 16</a:t>
            </a:r>
            <a:r>
              <a:rPr lang="ja-JP" alt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Requested cooperation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in taking appropriate measures to prevent infection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spreading in accordance with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</a:p>
          <a:p>
            <a:pPr>
              <a:lnSpc>
                <a:spcPts val="2300"/>
              </a:lnSpc>
            </a:pP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   ⇒</a:t>
            </a:r>
            <a:r>
              <a:rPr lang="en-US" altLang="ja-JP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closure request is to be lifted provided the facilities comply with the standard </a:t>
            </a:r>
            <a:r>
              <a:rPr lang="en-US" altLang="ja-JP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measures determined </a:t>
            </a:r>
            <a:r>
              <a:rPr lang="en-US" altLang="ja-JP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by the prefecture.</a:t>
            </a:r>
            <a:r>
              <a:rPr lang="en-US" altLang="ja-JP" sz="1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However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if the industry-specific guidelines are posted on the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government’s website, those guidelines will prevail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2300"/>
              </a:lnSpc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used by many and unspecified people are requested to introduce Osaka coronavirus tracking system.</a:t>
            </a:r>
          </a:p>
          <a:p>
            <a:pPr>
              <a:lnSpc>
                <a:spcPts val="2300"/>
              </a:lnSpc>
            </a:pPr>
            <a:r>
              <a:rPr lang="ja-JP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⇒</a:t>
            </a:r>
            <a:r>
              <a:rPr lang="en-US" altLang="ja-JP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that don’t comply with guidelines or those where clusters occur in the future might be requested facility use </a:t>
            </a:r>
          </a:p>
          <a:p>
            <a:pPr>
              <a:lnSpc>
                <a:spcPts val="2300"/>
              </a:lnSpc>
            </a:pP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altLang="ja-JP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restrictions based on the Article 24, Clause 9 of the Act.</a:t>
            </a:r>
            <a:endParaRPr lang="ja-JP" altLang="ja-JP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3544" y="100366"/>
            <a:ext cx="564471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 for facility use restrictions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309991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4</a:t>
            </a:fld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3544" y="655294"/>
            <a:ext cx="11500833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u="sng" dirty="0"/>
              <a:t>Managers of facilities used by many people are requested to restrict their use.</a:t>
            </a:r>
          </a:p>
        </p:txBody>
      </p:sp>
    </p:spTree>
    <p:extLst>
      <p:ext uri="{BB962C8B-B14F-4D97-AF65-F5344CB8AC3E}">
        <p14:creationId xmlns:p14="http://schemas.microsoft.com/office/powerpoint/2010/main" val="294604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20465" y="75878"/>
            <a:ext cx="527672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　　  </a:t>
            </a:r>
            <a:r>
              <a:rPr lang="en-US" altLang="ja-JP" sz="2400" b="1" dirty="0"/>
              <a:t>Details of the measures</a:t>
            </a:r>
            <a:endParaRPr lang="ja-JP" altLang="en-US" sz="2400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10194"/>
              </p:ext>
            </p:extLst>
          </p:nvPr>
        </p:nvGraphicFramePr>
        <p:xfrm>
          <a:off x="144780" y="1139092"/>
          <a:ext cx="11931991" cy="3949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731">
                  <a:extLst>
                    <a:ext uri="{9D8B030D-6E8A-4147-A177-3AD203B41FA5}">
                      <a16:colId xmlns:a16="http://schemas.microsoft.com/office/drawing/2014/main" val="3642093723"/>
                    </a:ext>
                  </a:extLst>
                </a:gridCol>
                <a:gridCol w="9558260">
                  <a:extLst>
                    <a:ext uri="{9D8B030D-6E8A-4147-A177-3AD203B41FA5}">
                      <a16:colId xmlns:a16="http://schemas.microsoft.com/office/drawing/2014/main" val="942760574"/>
                    </a:ext>
                  </a:extLst>
                </a:gridCol>
              </a:tblGrid>
              <a:tr h="3269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54771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</a:t>
                      </a: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institutions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hospitals,</a:t>
                      </a: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clinics, pharmacies, etc.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2844"/>
                  </a:ext>
                </a:extLst>
              </a:tr>
              <a:tr h="505311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 necessities</a:t>
                      </a: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stores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wholesale markets, grocery stores/corners, daily necessities corners at department stores and supermarkets, convenience stores, etc.</a:t>
                      </a:r>
                    </a:p>
                    <a:p>
                      <a:r>
                        <a:rPr kumimoji="1" lang="en-US" altLang="ja-JP" sz="12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</a:t>
                      </a:r>
                      <a:r>
                        <a:rPr kumimoji="1" lang="en-US" altLang="ja-JP" sz="12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stores and supermarkets, etc. are requested for cooperation in taking measures to prevent infections from spreading based on the guidelines, etc.</a:t>
                      </a:r>
                      <a:endParaRPr kumimoji="1" lang="ja-JP" altLang="en-US" sz="120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40317"/>
                  </a:ext>
                </a:extLst>
              </a:tr>
              <a:tr h="713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Meal service facilities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Restaurants (including pubs), restaurants with amusement services, cafés, etc</a:t>
                      </a:r>
                      <a:r>
                        <a:rPr kumimoji="1" lang="en-US" altLang="ja-JP" sz="12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(including delivery/take-out services)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</a:t>
                      </a:r>
                      <a:r>
                        <a:rPr kumimoji="1" lang="en-US" altLang="ja-JP" sz="12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hours: 5:00am to 10:00.  Alcoholic beverage service: Until 9:00pm</a:t>
                      </a:r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excluding delivery/take-out services)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</a:t>
                      </a:r>
                      <a:r>
                        <a:rPr kumimoji="1" lang="en-US" altLang="ja-JP" sz="1200" b="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Restaurants, etc. are requested for introduction of the </a:t>
                      </a:r>
                      <a:r>
                        <a:rPr lang="en-US" altLang="ja-JP" sz="1200" b="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Osaka coronavirus tracking system and cooperation in taking measures to prevent infections from spreading based on the guidelines, etc.</a:t>
                      </a:r>
                      <a:endParaRPr kumimoji="1" lang="ja-JP" altLang="en-US" sz="1200" b="0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69798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Housing, lodging facilities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 and inns, apartment houses, boarding houses, etc.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016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buses,</a:t>
                      </a: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taxies, rent-a-cars, </a:t>
                      </a: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railways, ships, aircraft, logistics services(delivery service),</a:t>
                      </a: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289635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Factories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factories,</a:t>
                      </a: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working places, etc.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53046"/>
                  </a:ext>
                </a:extLst>
              </a:tr>
              <a:tr h="310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institutions,</a:t>
                      </a: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 offices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banks, stock markets, </a:t>
                      </a: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brokerage firms, insurance</a:t>
                      </a:r>
                      <a:r>
                        <a:rPr kumimoji="1" lang="en-US" altLang="ja-JP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companies, public offices, etc.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52755"/>
                  </a:ext>
                </a:extLst>
              </a:tr>
              <a:tr h="297242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 organizations, funeral halls, public bathhouses, pawn shops, veterinary clinics, barbers/hair salons, laundries,  waste treatment-related companies, etc.</a:t>
                      </a:r>
                      <a:endParaRPr kumimoji="1" lang="ja-JP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5162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8690" y="5397807"/>
            <a:ext cx="3786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（２）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Social welfare facilities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643349"/>
              </p:ext>
            </p:extLst>
          </p:nvPr>
        </p:nvGraphicFramePr>
        <p:xfrm>
          <a:off x="131616" y="5727220"/>
          <a:ext cx="11956306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753">
                  <a:extLst>
                    <a:ext uri="{9D8B030D-6E8A-4147-A177-3AD203B41FA5}">
                      <a16:colId xmlns:a16="http://schemas.microsoft.com/office/drawing/2014/main" val="3881408904"/>
                    </a:ext>
                  </a:extLst>
                </a:gridCol>
                <a:gridCol w="9888553">
                  <a:extLst>
                    <a:ext uri="{9D8B030D-6E8A-4147-A177-3AD203B41FA5}">
                      <a16:colId xmlns:a16="http://schemas.microsoft.com/office/drawing/2014/main" val="3040870154"/>
                    </a:ext>
                  </a:extLst>
                </a:gridCol>
              </a:tblGrid>
              <a:tr h="2990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Facility details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030565"/>
                  </a:ext>
                </a:extLst>
              </a:tr>
              <a:tr h="330799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welfare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nurseries, after-school nurseries, long-term care facilities,</a:t>
                      </a:r>
                      <a:r>
                        <a:rPr kumimoji="1"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other facilities related to these welfare services, facilities providing health and medical services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220658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44722" y="658066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5</a:t>
            </a:fld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0465" y="814244"/>
            <a:ext cx="733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（１）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essential for social lives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0465" y="546672"/>
            <a:ext cx="1102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Facilities NOT requested to close     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※Requested to take appropriate infection prevention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(Article24, Clause 9)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05763" y="5082591"/>
            <a:ext cx="112117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※(“Facilities essential for social lives” are determined based on the “Basic response policies for the novel coronavirus control” revised on </a:t>
            </a:r>
            <a:r>
              <a:rPr lang="en-US" altLang="ja-JP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May 14, 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2020)</a:t>
            </a:r>
            <a:endParaRPr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9140" y="6596390"/>
            <a:ext cx="11801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⇒</a:t>
            </a:r>
            <a:r>
              <a:rPr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Day-care or short-period users are requested to refrain from visiting facilities as much as possible, if their family can care  them.(</a:t>
            </a:r>
            <a:r>
              <a:rPr lang="en-US" altLang="ja-JP" sz="800" dirty="0">
                <a:latin typeface="Arial" panose="020B0604020202020204" pitchFamily="34" charset="0"/>
                <a:cs typeface="Arial" panose="020B0604020202020204" pitchFamily="34" charset="0"/>
              </a:rPr>
              <a:t>Article24, (Clause 9 of the Act</a:t>
            </a:r>
            <a:r>
              <a:rPr lang="ja-JP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ja-JP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1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0090" y="256411"/>
            <a:ext cx="11431885" cy="885252"/>
          </a:xfrm>
          <a:prstGeom prst="rect">
            <a:avLst/>
          </a:prstGeom>
          <a:ln w="19050">
            <a:noFill/>
          </a:ln>
        </p:spPr>
        <p:txBody>
          <a:bodyPr wrap="square">
            <a:noAutofit/>
          </a:bodyPr>
          <a:lstStyle/>
          <a:p>
            <a:pPr>
              <a:lnSpc>
                <a:spcPts val="2800"/>
              </a:lnSpc>
            </a:pPr>
            <a:r>
              <a:rPr lang="ja-JP" altLang="en-US" b="1" dirty="0"/>
              <a:t>２．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 Facilities requested to close based on the Act</a:t>
            </a:r>
          </a:p>
          <a:p>
            <a:pPr>
              <a:lnSpc>
                <a:spcPts val="2800"/>
              </a:lnSpc>
            </a:pPr>
            <a:r>
              <a:rPr lang="ja-JP" altLang="en-US" b="1" dirty="0"/>
              <a:t>　➢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where clusters occurred nationwide and similar facilities</a:t>
            </a:r>
            <a:endParaRPr lang="en-US" altLang="ja-JP" b="1" u="sng" dirty="0"/>
          </a:p>
          <a:p>
            <a:pPr>
              <a:lnSpc>
                <a:spcPts val="2800"/>
              </a:lnSpc>
            </a:pPr>
            <a:endParaRPr lang="en-US" altLang="ja-JP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1481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6</a:t>
            </a:fld>
            <a:endParaRPr kumimoji="1" lang="ja-JP" altLang="en-US" sz="1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45305"/>
              </p:ext>
            </p:extLst>
          </p:nvPr>
        </p:nvGraphicFramePr>
        <p:xfrm>
          <a:off x="320040" y="1112209"/>
          <a:ext cx="11417438" cy="260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380">
                  <a:extLst>
                    <a:ext uri="{9D8B030D-6E8A-4147-A177-3AD203B41FA5}">
                      <a16:colId xmlns:a16="http://schemas.microsoft.com/office/drawing/2014/main" val="499874542"/>
                    </a:ext>
                  </a:extLst>
                </a:gridCol>
                <a:gridCol w="5398092">
                  <a:extLst>
                    <a:ext uri="{9D8B030D-6E8A-4147-A177-3AD203B41FA5}">
                      <a16:colId xmlns:a16="http://schemas.microsoft.com/office/drawing/2014/main" val="3166808478"/>
                    </a:ext>
                  </a:extLst>
                </a:gridCol>
                <a:gridCol w="4121966">
                  <a:extLst>
                    <a:ext uri="{9D8B030D-6E8A-4147-A177-3AD203B41FA5}">
                      <a16:colId xmlns:a16="http://schemas.microsoft.com/office/drawing/2014/main" val="3128533242"/>
                    </a:ext>
                  </a:extLst>
                </a:gridCol>
              </a:tblGrid>
              <a:tr h="3933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20363734"/>
                  </a:ext>
                </a:extLst>
              </a:tr>
              <a:tr h="1203076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</a:t>
                      </a:r>
                      <a:r>
                        <a:rPr kumimoji="1" lang="en-US" altLang="ja-JP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0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eateries with hospitality services such </a:t>
                      </a:r>
                      <a:r>
                        <a:rPr lang="en-US" altLang="ja-JP" sz="1400" b="0" u="none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 cabarets, night </a:t>
                      </a:r>
                      <a:r>
                        <a:rPr lang="en-US" altLang="ja-JP" sz="1400" b="0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clubs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400" b="0" u="none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0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bars</a:t>
                      </a:r>
                      <a:r>
                        <a:rPr lang="en-US" altLang="ja-JP" sz="1400" b="0" u="none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pubs, dance halls, karaoke boxes, and music clubs, </a:t>
                      </a:r>
                      <a:r>
                        <a:rPr lang="en-US" altLang="ja-JP" sz="1400" b="0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adult entertainment facilities</a:t>
                      </a:r>
                      <a:endParaRPr lang="ja-JP" sz="1400" b="0" u="none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 rowSpan="2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facility use restrictions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(Article24, Clause 9 of the Act</a:t>
                      </a:r>
                      <a:r>
                        <a:rPr kumimoji="1" lang="ja-JP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⇒ </a:t>
                      </a: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they don’t obey: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individual request/instruction</a:t>
                      </a: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be considered based on the Article 45,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Clause 2 and 3 of the Act)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Facilities’ names will be publicized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3955076658"/>
                  </a:ext>
                </a:extLst>
              </a:tr>
              <a:tr h="988289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Sports/amusement facilities</a:t>
                      </a:r>
                      <a:endParaRPr kumimoji="1" lang="ja-JP" altLang="en-US" sz="15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0" u="none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Indoor sports facilities such as gymnasiums, swimming pools, bowling alleys, skating rinks, fitness center, and sporting clubs</a:t>
                      </a:r>
                      <a:endParaRPr lang="ja-JP" sz="1400" b="0" u="none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88563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306102" y="3931361"/>
            <a:ext cx="11079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➢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Among the facility categories where clusters occurred, large-scale ones other than the above</a:t>
            </a:r>
            <a:endParaRPr lang="ja-JP" alt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Following facilities with </a:t>
            </a:r>
            <a:r>
              <a:rPr lang="en-US" altLang="ja-JP" b="1" kern="100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en-US" altLang="ja-JP" kern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kern="100" dirty="0">
                <a:latin typeface="Arial" panose="020B0604020202020204" pitchFamily="34" charset="0"/>
                <a:cs typeface="Arial" panose="020B0604020202020204" pitchFamily="34" charset="0"/>
              </a:rPr>
              <a:t>floor areas of 1000</a:t>
            </a:r>
            <a:r>
              <a:rPr lang="ja-JP" altLang="en-US" b="1" kern="100" dirty="0">
                <a:latin typeface="Arial" panose="020B0604020202020204" pitchFamily="34" charset="0"/>
                <a:cs typeface="Arial" panose="020B0604020202020204" pitchFamily="34" charset="0"/>
              </a:rPr>
              <a:t>㎡ </a:t>
            </a:r>
            <a:r>
              <a:rPr lang="en-US" altLang="ja-JP" b="1" kern="100" dirty="0">
                <a:latin typeface="Arial" panose="020B0604020202020204" pitchFamily="34" charset="0"/>
                <a:cs typeface="Arial" panose="020B0604020202020204" pitchFamily="34" charset="0"/>
              </a:rPr>
              <a:t>or above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） 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58704"/>
              </p:ext>
            </p:extLst>
          </p:nvPr>
        </p:nvGraphicFramePr>
        <p:xfrm>
          <a:off x="320040" y="4647885"/>
          <a:ext cx="11417818" cy="19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431">
                  <a:extLst>
                    <a:ext uri="{9D8B030D-6E8A-4147-A177-3AD203B41FA5}">
                      <a16:colId xmlns:a16="http://schemas.microsoft.com/office/drawing/2014/main" val="3895554389"/>
                    </a:ext>
                  </a:extLst>
                </a:gridCol>
                <a:gridCol w="5411071">
                  <a:extLst>
                    <a:ext uri="{9D8B030D-6E8A-4147-A177-3AD203B41FA5}">
                      <a16:colId xmlns:a16="http://schemas.microsoft.com/office/drawing/2014/main" val="460337300"/>
                    </a:ext>
                  </a:extLst>
                </a:gridCol>
                <a:gridCol w="4107316">
                  <a:extLst>
                    <a:ext uri="{9D8B030D-6E8A-4147-A177-3AD203B41FA5}">
                      <a16:colId xmlns:a16="http://schemas.microsoft.com/office/drawing/2014/main" val="3400493138"/>
                    </a:ext>
                  </a:extLst>
                </a:gridCol>
              </a:tblGrid>
              <a:tr h="213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  <a:endParaRPr lang="ja-JP" alt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details</a:t>
                      </a:r>
                      <a:endParaRPr lang="ja-JP" alt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256764962"/>
                  </a:ext>
                </a:extLst>
              </a:tr>
              <a:tr h="687705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Entertainment</a:t>
                      </a:r>
                      <a:r>
                        <a:rPr kumimoji="1" lang="en-US" altLang="ja-JP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private movie theaters, Internet cafés, manga cafés, shooting saloons, horse parlors, ticket counters for bike race outside the stadium, etc.</a:t>
                      </a:r>
                      <a:endParaRPr lang="ja-JP" sz="1400" b="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</a:t>
                      </a:r>
                      <a:r>
                        <a:rPr lang="en-US" altLang="ja-JP" sz="1400" b="1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same as above</a:t>
                      </a:r>
                      <a:r>
                        <a:rPr lang="ja-JP" sz="1400" b="1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</a:t>
                      </a: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1984576094"/>
                  </a:ext>
                </a:extLst>
              </a:tr>
              <a:tr h="634365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Sports/amusement facilities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mah-jong game parlors</a:t>
                      </a:r>
                      <a:r>
                        <a:rPr lang="ja-JP" sz="14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en-US" altLang="ja-JP" sz="14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pachinko parlors, game centers, theme parks, amusement parks, outdoor swimming facilities, etc.</a:t>
                      </a:r>
                      <a:endParaRPr lang="ja-JP" sz="1400" b="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597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48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00570" y="749379"/>
            <a:ext cx="11431885" cy="666311"/>
          </a:xfrm>
          <a:prstGeom prst="rect">
            <a:avLst/>
          </a:prstGeom>
          <a:ln w="19050">
            <a:noFill/>
          </a:ln>
        </p:spPr>
        <p:txBody>
          <a:bodyPr wrap="square">
            <a:noAutofit/>
          </a:bodyPr>
          <a:lstStyle/>
          <a:p>
            <a:pPr>
              <a:lnSpc>
                <a:spcPts val="2800"/>
              </a:lnSpc>
            </a:pPr>
            <a:r>
              <a:rPr lang="ja-JP" altLang="en-US" b="1" dirty="0"/>
              <a:t>　➢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to be requested to refrain from holding events there</a:t>
            </a:r>
            <a:endParaRPr lang="en-US" altLang="ja-JP" b="1" u="sng" dirty="0"/>
          </a:p>
          <a:p>
            <a:pPr>
              <a:lnSpc>
                <a:spcPts val="2800"/>
              </a:lnSpc>
            </a:pPr>
            <a:endParaRPr lang="en-US" altLang="ja-JP" b="1" dirty="0"/>
          </a:p>
          <a:p>
            <a:pPr>
              <a:lnSpc>
                <a:spcPts val="2800"/>
              </a:lnSpc>
            </a:pPr>
            <a:endParaRPr lang="en-US" altLang="ja-JP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7</a:t>
            </a:fld>
            <a:endParaRPr kumimoji="1" lang="ja-JP" altLang="en-US" sz="14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69850"/>
              </p:ext>
            </p:extLst>
          </p:nvPr>
        </p:nvGraphicFramePr>
        <p:xfrm>
          <a:off x="861060" y="1264874"/>
          <a:ext cx="10871395" cy="251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696">
                  <a:extLst>
                    <a:ext uri="{9D8B030D-6E8A-4147-A177-3AD203B41FA5}">
                      <a16:colId xmlns:a16="http://schemas.microsoft.com/office/drawing/2014/main" val="166423244"/>
                    </a:ext>
                  </a:extLst>
                </a:gridCol>
                <a:gridCol w="4726745">
                  <a:extLst>
                    <a:ext uri="{9D8B030D-6E8A-4147-A177-3AD203B41FA5}">
                      <a16:colId xmlns:a16="http://schemas.microsoft.com/office/drawing/2014/main" val="4061263029"/>
                    </a:ext>
                  </a:extLst>
                </a:gridCol>
                <a:gridCol w="3938954">
                  <a:extLst>
                    <a:ext uri="{9D8B030D-6E8A-4147-A177-3AD203B41FA5}">
                      <a16:colId xmlns:a16="http://schemas.microsoft.com/office/drawing/2014/main" val="77198336"/>
                    </a:ext>
                  </a:extLst>
                </a:gridCol>
              </a:tblGrid>
              <a:tr h="213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+mn-ea"/>
                          <a:ea typeface="+mn-ea"/>
                        </a:rPr>
                        <a:t>Facilities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+mn-ea"/>
                          <a:ea typeface="+mn-ea"/>
                        </a:rPr>
                        <a:t>Request details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1878899245"/>
                  </a:ext>
                </a:extLst>
              </a:tr>
              <a:tr h="213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Meeting/exhibition</a:t>
                      </a:r>
                      <a:r>
                        <a:rPr lang="en-US" altLang="ja-JP" sz="1800" u="none" kern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8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8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except rental meeting rooms</a:t>
                      </a:r>
                      <a:r>
                        <a:rPr lang="ja-JP" sz="18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lang="ja-JP" sz="18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 rooms, auditoriums, exhibition halls,  </a:t>
                      </a:r>
                      <a:r>
                        <a:rPr lang="en-US" altLang="ja-JP" sz="18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multipurpose </a:t>
                      </a: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halls, cultural halls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for facility use restrictions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(Article24, Clause 9 of the Act</a:t>
                      </a:r>
                      <a:r>
                        <a:rPr kumimoji="1" lang="ja-JP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⇒ </a:t>
                      </a: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they don’t obey: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individual request/instruction</a:t>
                      </a: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be considered based on the Article 45,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en-US" altLang="ja-JP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Clause 2 and 3 of the Act)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（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Facilities’ names will be publicized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3659275152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48088" y="4000796"/>
            <a:ext cx="11316809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b="1" dirty="0">
                <a:latin typeface="+mn-ea"/>
              </a:rPr>
              <a:t>➢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Facilities that were determined to request to continue closures at the Osaka coronavirus</a:t>
            </a:r>
          </a:p>
          <a:p>
            <a:pPr>
              <a:lnSpc>
                <a:spcPts val="2300"/>
              </a:lnSpc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control headquarters meeting on May 5</a:t>
            </a:r>
          </a:p>
          <a:p>
            <a:endParaRPr lang="ja-JP" altLang="en-US" b="1" u="sng" dirty="0">
              <a:latin typeface="+mn-ea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03337"/>
              </p:ext>
            </p:extLst>
          </p:nvPr>
        </p:nvGraphicFramePr>
        <p:xfrm>
          <a:off x="849067" y="4679414"/>
          <a:ext cx="10902480" cy="111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622">
                  <a:extLst>
                    <a:ext uri="{9D8B030D-6E8A-4147-A177-3AD203B41FA5}">
                      <a16:colId xmlns:a16="http://schemas.microsoft.com/office/drawing/2014/main" val="240905250"/>
                    </a:ext>
                  </a:extLst>
                </a:gridCol>
                <a:gridCol w="4740813">
                  <a:extLst>
                    <a:ext uri="{9D8B030D-6E8A-4147-A177-3AD203B41FA5}">
                      <a16:colId xmlns:a16="http://schemas.microsoft.com/office/drawing/2014/main" val="3634242149"/>
                    </a:ext>
                  </a:extLst>
                </a:gridCol>
                <a:gridCol w="3958045">
                  <a:extLst>
                    <a:ext uri="{9D8B030D-6E8A-4147-A177-3AD203B41FA5}">
                      <a16:colId xmlns:a16="http://schemas.microsoft.com/office/drawing/2014/main" val="1533456427"/>
                    </a:ext>
                  </a:extLst>
                </a:gridCol>
              </a:tblGrid>
              <a:tr h="2139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endParaRPr lang="ja-JP" alt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Request details</a:t>
                      </a:r>
                      <a:endParaRPr lang="ja-JP" alt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2197587357"/>
                  </a:ext>
                </a:extLst>
              </a:tr>
              <a:tr h="213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en-US" altLang="ja-JP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r>
                        <a:rPr kumimoji="1" lang="en-US" altLang="ja-JP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</a:t>
                      </a:r>
                      <a:endParaRPr lang="ja-JP" sz="1800" b="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schools</a:t>
                      </a:r>
                      <a:r>
                        <a:rPr lang="ja-JP" sz="18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8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except universities, etc.</a:t>
                      </a:r>
                      <a:r>
                        <a:rPr lang="ja-JP" sz="18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ja-JP" sz="1800" b="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</a:t>
                      </a:r>
                      <a:r>
                        <a:rPr lang="en-US" altLang="ja-JP" sz="1600" b="1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same as above</a:t>
                      </a:r>
                      <a:r>
                        <a:rPr lang="ja-JP" sz="1600" b="1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</a:t>
                      </a:r>
                    </a:p>
                  </a:txBody>
                  <a:tcPr marL="72000" marR="72000" marT="72000" marB="72000"/>
                </a:tc>
                <a:extLst>
                  <a:ext uri="{0D108BD9-81ED-4DB2-BD59-A6C34878D82A}">
                    <a16:rowId xmlns:a16="http://schemas.microsoft.com/office/drawing/2014/main" val="3440574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48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5" y="1"/>
            <a:ext cx="11737424" cy="1307484"/>
          </a:xfrm>
          <a:prstGeom prst="rect">
            <a:avLst/>
          </a:prstGeom>
          <a:ln w="19050">
            <a:noFill/>
          </a:ln>
        </p:spPr>
        <p:txBody>
          <a:bodyPr wrap="square">
            <a:noAutofit/>
          </a:bodyPr>
          <a:lstStyle/>
          <a:p>
            <a:pPr>
              <a:lnSpc>
                <a:spcPts val="2500"/>
              </a:lnSpc>
            </a:pPr>
            <a:r>
              <a:rPr lang="ja-JP" altLang="en-US" b="1" dirty="0"/>
              <a:t>３</a:t>
            </a:r>
            <a:r>
              <a:rPr lang="ja-JP" altLang="en-US" b="1" dirty="0" smtClean="0"/>
              <a:t>．</a:t>
            </a:r>
            <a:r>
              <a:rPr lang="en-US" altLang="ja-JP" b="1" u="sng" dirty="0"/>
              <a:t>Facilities to be asked cooperation not based on the </a:t>
            </a:r>
            <a:r>
              <a:rPr lang="en-US" altLang="ja-JP" b="1" u="sng" dirty="0" smtClean="0"/>
              <a:t>Act</a:t>
            </a:r>
          </a:p>
          <a:p>
            <a:pPr>
              <a:lnSpc>
                <a:spcPts val="2500"/>
              </a:lnSpc>
            </a:pPr>
            <a:r>
              <a:rPr lang="en-US" altLang="ja-JP" b="1" dirty="0"/>
              <a:t> </a:t>
            </a:r>
            <a:r>
              <a:rPr lang="en-US" altLang="ja-JP" b="1" dirty="0" smtClean="0"/>
              <a:t>    </a:t>
            </a:r>
            <a:r>
              <a:rPr lang="ja-JP" altLang="en-US" b="1" u="sng" dirty="0" smtClean="0"/>
              <a:t>（</a:t>
            </a:r>
            <a:r>
              <a:rPr lang="en-US" altLang="ja-JP" b="1" u="sng" dirty="0" smtClean="0"/>
              <a:t>Facilities </a:t>
            </a:r>
            <a:r>
              <a:rPr lang="en-US" altLang="ja-JP" b="1" u="sng" dirty="0"/>
              <a:t>to which the closure request is to be lifted from May 16</a:t>
            </a:r>
            <a:r>
              <a:rPr lang="ja-JP" altLang="en-US" b="1" u="sng" dirty="0"/>
              <a:t>）</a:t>
            </a:r>
          </a:p>
          <a:p>
            <a:pPr>
              <a:lnSpc>
                <a:spcPts val="2500"/>
              </a:lnSpc>
            </a:pPr>
            <a:r>
              <a:rPr lang="ja-JP" altLang="en-US" b="1" dirty="0"/>
              <a:t>　　</a:t>
            </a:r>
            <a:r>
              <a:rPr lang="en-US" altLang="ja-JP" b="1" dirty="0"/>
              <a:t>Requested cooperation in taking appropriate measures to prevent infection from spreading </a:t>
            </a:r>
            <a:endParaRPr lang="en-US" altLang="ja-JP" b="1" dirty="0" smtClean="0"/>
          </a:p>
          <a:p>
            <a:pPr>
              <a:lnSpc>
                <a:spcPts val="2500"/>
              </a:lnSpc>
            </a:pPr>
            <a:r>
              <a:rPr lang="en-US" altLang="ja-JP" b="1" dirty="0"/>
              <a:t> </a:t>
            </a:r>
            <a:r>
              <a:rPr lang="en-US" altLang="ja-JP" b="1" dirty="0" smtClean="0"/>
              <a:t>      in </a:t>
            </a:r>
            <a:r>
              <a:rPr lang="en-US" altLang="ja-JP" b="1" dirty="0"/>
              <a:t>accordance with guidelines, etc.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8</a:t>
            </a:fld>
            <a:endParaRPr kumimoji="1" lang="ja-JP" altLang="en-US" sz="1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283664"/>
              </p:ext>
            </p:extLst>
          </p:nvPr>
        </p:nvGraphicFramePr>
        <p:xfrm>
          <a:off x="493615" y="1307484"/>
          <a:ext cx="11431884" cy="543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765">
                  <a:extLst>
                    <a:ext uri="{9D8B030D-6E8A-4147-A177-3AD203B41FA5}">
                      <a16:colId xmlns:a16="http://schemas.microsoft.com/office/drawing/2014/main" val="1026215953"/>
                    </a:ext>
                  </a:extLst>
                </a:gridCol>
                <a:gridCol w="4140640">
                  <a:extLst>
                    <a:ext uri="{9D8B030D-6E8A-4147-A177-3AD203B41FA5}">
                      <a16:colId xmlns:a16="http://schemas.microsoft.com/office/drawing/2014/main" val="1612625830"/>
                    </a:ext>
                  </a:extLst>
                </a:gridCol>
                <a:gridCol w="3573479">
                  <a:extLst>
                    <a:ext uri="{9D8B030D-6E8A-4147-A177-3AD203B41FA5}">
                      <a16:colId xmlns:a16="http://schemas.microsoft.com/office/drawing/2014/main" val="2321014209"/>
                    </a:ext>
                  </a:extLst>
                </a:gridCol>
              </a:tblGrid>
              <a:tr h="217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  <a:endParaRPr kumimoji="1" lang="ja-JP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Request details</a:t>
                      </a:r>
                      <a:endParaRPr lang="ja-JP" sz="18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1240504550"/>
                  </a:ext>
                </a:extLst>
              </a:tr>
              <a:tr h="4679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Theaters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theaters</a:t>
                      </a:r>
                      <a:r>
                        <a:rPr lang="en-US" altLang="ja-JP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movie </a:t>
                      </a: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theaters, variety theaters,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rowSpan="8"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ja-JP" altLang="en-US" sz="1400" b="1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closure request is to be lifted provided the facilities comply with the standard measures determined by the prefecture. </a:t>
                      </a:r>
                    </a:p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altLang="ja-JP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However, if the industry-specific guidelines are posted on the national government’s website, those guidelines will prevail.</a:t>
                      </a:r>
                      <a:endParaRPr lang="ja-JP" altLang="ja-JP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b="1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・</a:t>
                      </a:r>
                      <a:r>
                        <a:rPr lang="en-US" altLang="ja-JP" sz="1400" b="1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used by many and unspecified people are requested to introduce Osaka coronavirus tracking system.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b="1" u="none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ja-JP" sz="1400" b="1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⇒</a:t>
                      </a:r>
                      <a:r>
                        <a:rPr lang="en-US" altLang="ja-JP" sz="1400" b="1" u="none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that don’t comply with guidelines or those where clusters occur in the future might be requested facility use restrictions based on the Article 24, Clause 9 of the Act.</a:t>
                      </a:r>
                      <a:endParaRPr lang="en-US" altLang="ja-JP" sz="1400" b="1" u="none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extLst>
                  <a:ext uri="{0D108BD9-81ED-4DB2-BD59-A6C34878D82A}">
                    <a16:rowId xmlns:a16="http://schemas.microsoft.com/office/drawing/2014/main" val="2337997607"/>
                  </a:ext>
                </a:extLst>
              </a:tr>
              <a:tr h="3244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Meeting/exhibition facilities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rental meeting rooms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362831"/>
                  </a:ext>
                </a:extLst>
              </a:tr>
              <a:tr h="9358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Universities/tutoring schools, etc.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education facilities such as universities, special training schools, miscellaneous schools, etc., driving schools, tutoring schools,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033877"/>
                  </a:ext>
                </a:extLst>
              </a:tr>
              <a:tr h="380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Museums, etc.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museums, art museums, libraries,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575725"/>
                  </a:ext>
                </a:extLst>
              </a:tr>
              <a:tr h="391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Hotels and inns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hotels, inns (meeting spaces ONLY)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28980"/>
                  </a:ext>
                </a:extLst>
              </a:tr>
              <a:tr h="7018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Commercial facilities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stores other than daily necessities retailers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stores offering services NOT essential in daily lives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252"/>
                  </a:ext>
                </a:extLst>
              </a:tr>
              <a:tr h="8923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Entertainment facilities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floor areas of 1000</a:t>
                      </a:r>
                      <a:r>
                        <a:rPr lang="ja-JP" altLang="en-US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㎡ </a:t>
                      </a: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under,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than those where a cluster occurred)</a:t>
                      </a: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private movie theaters, Internet cafés,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manga cafés, shooting saloons,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93605"/>
                  </a:ext>
                </a:extLst>
              </a:tr>
              <a:tr h="9764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Sports/amusement facilities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floor areas of 1000</a:t>
                      </a:r>
                      <a:r>
                        <a:rPr lang="ja-JP" altLang="en-US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㎡ </a:t>
                      </a: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under,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u="none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than those where a cluster occurred)</a:t>
                      </a:r>
                    </a:p>
                  </a:txBody>
                  <a:tcPr marL="61851" marR="6185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60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mah-jong game parlors, pachinko parlors, game centers, outdoor swimming facilities, etc.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851" marR="61851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92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76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289" y="128648"/>
            <a:ext cx="11787671" cy="80021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Example of practicing "New </a:t>
            </a:r>
            <a:r>
              <a:rPr lang="en-US" altLang="ja-JP" b="1" dirty="0" smtClean="0"/>
              <a:t>Lifestyle“</a:t>
            </a:r>
          </a:p>
          <a:p>
            <a:r>
              <a:rPr lang="ja-JP" altLang="en-US" sz="1400" b="1" dirty="0" smtClean="0"/>
              <a:t>（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extracted from the Expert Meeting on the Novel Coronavirus Disease Control “Analysis of the Response to the Novel Coronavirus (COVID-19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and Recommendations” (May 4, 2020)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1400" b="1" dirty="0"/>
              <a:t>　</a:t>
            </a:r>
            <a:endParaRPr kumimoji="1" lang="ja-JP" altLang="en-US" sz="14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230" y="927195"/>
            <a:ext cx="7923785" cy="593080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57D67A-4065-45EA-A774-493C496A5AD0}"/>
              </a:ext>
            </a:extLst>
          </p:cNvPr>
          <p:cNvSpPr txBox="1"/>
          <p:nvPr/>
        </p:nvSpPr>
        <p:spPr>
          <a:xfrm>
            <a:off x="10118015" y="128648"/>
            <a:ext cx="207398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【Attached sheet】</a:t>
            </a:r>
            <a:r>
              <a:rPr lang="ja-JP" altLang="en-US" b="1" dirty="0"/>
              <a:t>　　　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23657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1099</Words>
  <PresentationFormat>ワイド画面</PresentationFormat>
  <Paragraphs>214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Arial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2020-05-15T08:15:46Z</cp:lastPrinted>
  <dcterms:created xsi:type="dcterms:W3CDTF">2020-04-06T02:06:27Z</dcterms:created>
  <dcterms:modified xsi:type="dcterms:W3CDTF">2020-05-15T08:38:07Z</dcterms:modified>
</cp:coreProperties>
</file>