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
  </p:notesMasterIdLst>
  <p:sldIdLst>
    <p:sldId id="266" r:id="rId2"/>
    <p:sldId id="273" r:id="rId3"/>
    <p:sldId id="275" r:id="rId4"/>
    <p:sldId id="276" r:id="rId5"/>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99FF"/>
    <a:srgbClr val="FF99FF"/>
    <a:srgbClr val="52CE70"/>
    <a:srgbClr val="4F81BD"/>
    <a:srgbClr val="FF00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434" autoAdjust="0"/>
  </p:normalViewPr>
  <p:slideViewPr>
    <p:cSldViewPr>
      <p:cViewPr varScale="1">
        <p:scale>
          <a:sx n="63" d="100"/>
          <a:sy n="63" d="100"/>
        </p:scale>
        <p:origin x="2477" y="8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50529" cy="497524"/>
          </a:xfrm>
          <a:prstGeom prst="rect">
            <a:avLst/>
          </a:prstGeom>
        </p:spPr>
        <p:txBody>
          <a:bodyPr vert="horz" lIns="91545" tIns="45773" rIns="91545" bIns="4577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084" y="2"/>
            <a:ext cx="2950529" cy="497524"/>
          </a:xfrm>
          <a:prstGeom prst="rect">
            <a:avLst/>
          </a:prstGeom>
        </p:spPr>
        <p:txBody>
          <a:bodyPr vert="horz" lIns="91545" tIns="45773" rIns="91545" bIns="45773" rtlCol="0"/>
          <a:lstStyle>
            <a:lvl1pPr algn="r">
              <a:defRPr sz="1200"/>
            </a:lvl1pPr>
          </a:lstStyle>
          <a:p>
            <a:fld id="{49C077FF-2953-486A-8C74-5EA520E5BCC9}"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545" tIns="45773" rIns="91545" bIns="45773" rtlCol="0" anchor="ctr"/>
          <a:lstStyle/>
          <a:p>
            <a:endParaRPr lang="ja-JP" altLang="en-US"/>
          </a:p>
        </p:txBody>
      </p:sp>
      <p:sp>
        <p:nvSpPr>
          <p:cNvPr id="5" name="ノート プレースホルダー 4"/>
          <p:cNvSpPr>
            <a:spLocks noGrp="1"/>
          </p:cNvSpPr>
          <p:nvPr>
            <p:ph type="body" sz="quarter" idx="3"/>
          </p:nvPr>
        </p:nvSpPr>
        <p:spPr>
          <a:xfrm>
            <a:off x="680403" y="4782902"/>
            <a:ext cx="5446396" cy="3913425"/>
          </a:xfrm>
          <a:prstGeom prst="rect">
            <a:avLst/>
          </a:prstGeom>
        </p:spPr>
        <p:txBody>
          <a:bodyPr vert="horz" lIns="91545" tIns="45773" rIns="91545" bIns="4577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1814"/>
            <a:ext cx="2950529" cy="497524"/>
          </a:xfrm>
          <a:prstGeom prst="rect">
            <a:avLst/>
          </a:prstGeom>
        </p:spPr>
        <p:txBody>
          <a:bodyPr vert="horz" lIns="91545" tIns="45773" rIns="91545" bIns="4577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084" y="9441814"/>
            <a:ext cx="2950529" cy="497524"/>
          </a:xfrm>
          <a:prstGeom prst="rect">
            <a:avLst/>
          </a:prstGeom>
        </p:spPr>
        <p:txBody>
          <a:bodyPr vert="horz" lIns="91545" tIns="45773" rIns="91545" bIns="45773" rtlCol="0" anchor="b"/>
          <a:lstStyle>
            <a:lvl1pPr algn="r">
              <a:defRPr sz="1200"/>
            </a:lvl1pPr>
          </a:lstStyle>
          <a:p>
            <a:fld id="{08889A5B-815B-4561-B4CE-01372F52EFB6}" type="slidenum">
              <a:rPr kumimoji="1" lang="ja-JP" altLang="en-US" smtClean="0"/>
              <a:t>‹#›</a:t>
            </a:fld>
            <a:endParaRPr kumimoji="1" lang="ja-JP" altLang="en-US"/>
          </a:p>
        </p:txBody>
      </p:sp>
    </p:spTree>
    <p:extLst>
      <p:ext uri="{BB962C8B-B14F-4D97-AF65-F5344CB8AC3E}">
        <p14:creationId xmlns:p14="http://schemas.microsoft.com/office/powerpoint/2010/main" val="40986139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16520" indent="0" algn="ctr">
              <a:buNone/>
              <a:defRPr>
                <a:solidFill>
                  <a:schemeClr val="tx1">
                    <a:tint val="75000"/>
                  </a:schemeClr>
                </a:solidFill>
              </a:defRPr>
            </a:lvl2pPr>
            <a:lvl3pPr marL="633039" indent="0" algn="ctr">
              <a:buNone/>
              <a:defRPr>
                <a:solidFill>
                  <a:schemeClr val="tx1">
                    <a:tint val="75000"/>
                  </a:schemeClr>
                </a:solidFill>
              </a:defRPr>
            </a:lvl3pPr>
            <a:lvl4pPr marL="949559" indent="0" algn="ctr">
              <a:buNone/>
              <a:defRPr>
                <a:solidFill>
                  <a:schemeClr val="tx1">
                    <a:tint val="75000"/>
                  </a:schemeClr>
                </a:solidFill>
              </a:defRPr>
            </a:lvl4pPr>
            <a:lvl5pPr marL="1266078" indent="0" algn="ctr">
              <a:buNone/>
              <a:defRPr>
                <a:solidFill>
                  <a:schemeClr val="tx1">
                    <a:tint val="75000"/>
                  </a:schemeClr>
                </a:solidFill>
              </a:defRPr>
            </a:lvl5pPr>
            <a:lvl6pPr marL="1582598" indent="0" algn="ctr">
              <a:buNone/>
              <a:defRPr>
                <a:solidFill>
                  <a:schemeClr val="tx1">
                    <a:tint val="75000"/>
                  </a:schemeClr>
                </a:solidFill>
              </a:defRPr>
            </a:lvl6pPr>
            <a:lvl7pPr marL="1899117" indent="0" algn="ctr">
              <a:buNone/>
              <a:defRPr>
                <a:solidFill>
                  <a:schemeClr val="tx1">
                    <a:tint val="75000"/>
                  </a:schemeClr>
                </a:solidFill>
              </a:defRPr>
            </a:lvl7pPr>
            <a:lvl8pPr marL="2215637" indent="0" algn="ctr">
              <a:buNone/>
              <a:defRPr>
                <a:solidFill>
                  <a:schemeClr val="tx1">
                    <a:tint val="75000"/>
                  </a:schemeClr>
                </a:solidFill>
              </a:defRPr>
            </a:lvl8pPr>
            <a:lvl9pPr marL="2532156"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354711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1483161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4"/>
            <a:ext cx="5829300" cy="1967442"/>
          </a:xfrm>
        </p:spPr>
        <p:txBody>
          <a:bodyPr anchor="t"/>
          <a:lstStyle>
            <a:lvl1pPr algn="l">
              <a:defRPr sz="2769"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6"/>
            <a:ext cx="5829300" cy="2166937"/>
          </a:xfrm>
        </p:spPr>
        <p:txBody>
          <a:bodyPr anchor="b"/>
          <a:lstStyle>
            <a:lvl1pPr marL="0" indent="0">
              <a:buNone/>
              <a:defRPr sz="1385">
                <a:solidFill>
                  <a:schemeClr val="tx1">
                    <a:tint val="75000"/>
                  </a:schemeClr>
                </a:solidFill>
              </a:defRPr>
            </a:lvl1pPr>
            <a:lvl2pPr marL="316520" indent="0">
              <a:buNone/>
              <a:defRPr sz="1246">
                <a:solidFill>
                  <a:schemeClr val="tx1">
                    <a:tint val="75000"/>
                  </a:schemeClr>
                </a:solidFill>
              </a:defRPr>
            </a:lvl2pPr>
            <a:lvl3pPr marL="633039" indent="0">
              <a:buNone/>
              <a:defRPr sz="1108">
                <a:solidFill>
                  <a:schemeClr val="tx1">
                    <a:tint val="75000"/>
                  </a:schemeClr>
                </a:solidFill>
              </a:defRPr>
            </a:lvl3pPr>
            <a:lvl4pPr marL="949559" indent="0">
              <a:buNone/>
              <a:defRPr sz="969">
                <a:solidFill>
                  <a:schemeClr val="tx1">
                    <a:tint val="75000"/>
                  </a:schemeClr>
                </a:solidFill>
              </a:defRPr>
            </a:lvl4pPr>
            <a:lvl5pPr marL="1266078" indent="0">
              <a:buNone/>
              <a:defRPr sz="969">
                <a:solidFill>
                  <a:schemeClr val="tx1">
                    <a:tint val="75000"/>
                  </a:schemeClr>
                </a:solidFill>
              </a:defRPr>
            </a:lvl5pPr>
            <a:lvl6pPr marL="1582598" indent="0">
              <a:buNone/>
              <a:defRPr sz="969">
                <a:solidFill>
                  <a:schemeClr val="tx1">
                    <a:tint val="75000"/>
                  </a:schemeClr>
                </a:solidFill>
              </a:defRPr>
            </a:lvl6pPr>
            <a:lvl7pPr marL="1899117" indent="0">
              <a:buNone/>
              <a:defRPr sz="969">
                <a:solidFill>
                  <a:schemeClr val="tx1">
                    <a:tint val="75000"/>
                  </a:schemeClr>
                </a:solidFill>
              </a:defRPr>
            </a:lvl7pPr>
            <a:lvl8pPr marL="2215637" indent="0">
              <a:buNone/>
              <a:defRPr sz="969">
                <a:solidFill>
                  <a:schemeClr val="tx1">
                    <a:tint val="75000"/>
                  </a:schemeClr>
                </a:solidFill>
              </a:defRPr>
            </a:lvl8pPr>
            <a:lvl9pPr marL="2532156" indent="0">
              <a:buNone/>
              <a:defRPr sz="969">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1562279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71475" y="2311402"/>
            <a:ext cx="3286125"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771900" y="2311402"/>
            <a:ext cx="3286125"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820644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1662" b="1"/>
            </a:lvl1pPr>
            <a:lvl2pPr marL="316520" indent="0">
              <a:buNone/>
              <a:defRPr sz="1385" b="1"/>
            </a:lvl2pPr>
            <a:lvl3pPr marL="633039" indent="0">
              <a:buNone/>
              <a:defRPr sz="1246" b="1"/>
            </a:lvl3pPr>
            <a:lvl4pPr marL="949559" indent="0">
              <a:buNone/>
              <a:defRPr sz="1108" b="1"/>
            </a:lvl4pPr>
            <a:lvl5pPr marL="1266078" indent="0">
              <a:buNone/>
              <a:defRPr sz="1108" b="1"/>
            </a:lvl5pPr>
            <a:lvl6pPr marL="1582598" indent="0">
              <a:buNone/>
              <a:defRPr sz="1108" b="1"/>
            </a:lvl6pPr>
            <a:lvl7pPr marL="1899117" indent="0">
              <a:buNone/>
              <a:defRPr sz="1108" b="1"/>
            </a:lvl7pPr>
            <a:lvl8pPr marL="2215637" indent="0">
              <a:buNone/>
              <a:defRPr sz="1108" b="1"/>
            </a:lvl8pPr>
            <a:lvl9pPr marL="2532156" indent="0">
              <a:buNone/>
              <a:defRPr sz="110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2217385"/>
            <a:ext cx="3031332" cy="924101"/>
          </a:xfrm>
        </p:spPr>
        <p:txBody>
          <a:bodyPr anchor="b"/>
          <a:lstStyle>
            <a:lvl1pPr marL="0" indent="0">
              <a:buNone/>
              <a:defRPr sz="1662" b="1"/>
            </a:lvl1pPr>
            <a:lvl2pPr marL="316520" indent="0">
              <a:buNone/>
              <a:defRPr sz="1385" b="1"/>
            </a:lvl2pPr>
            <a:lvl3pPr marL="633039" indent="0">
              <a:buNone/>
              <a:defRPr sz="1246" b="1"/>
            </a:lvl3pPr>
            <a:lvl4pPr marL="949559" indent="0">
              <a:buNone/>
              <a:defRPr sz="1108" b="1"/>
            </a:lvl4pPr>
            <a:lvl5pPr marL="1266078" indent="0">
              <a:buNone/>
              <a:defRPr sz="1108" b="1"/>
            </a:lvl5pPr>
            <a:lvl6pPr marL="1582598" indent="0">
              <a:buNone/>
              <a:defRPr sz="1108" b="1"/>
            </a:lvl6pPr>
            <a:lvl7pPr marL="1899117" indent="0">
              <a:buNone/>
              <a:defRPr sz="1108" b="1"/>
            </a:lvl7pPr>
            <a:lvl8pPr marL="2215637" indent="0">
              <a:buNone/>
              <a:defRPr sz="1108" b="1"/>
            </a:lvl8pPr>
            <a:lvl9pPr marL="2532156" indent="0">
              <a:buNone/>
              <a:defRPr sz="110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3141486"/>
            <a:ext cx="3031332"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1235536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686274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1989545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4405"/>
            <a:ext cx="2256235" cy="1678517"/>
          </a:xfrm>
        </p:spPr>
        <p:txBody>
          <a:bodyPr anchor="b"/>
          <a:lstStyle>
            <a:lvl1pPr algn="l">
              <a:defRPr sz="1385"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8"/>
            <a:ext cx="3833812" cy="8454497"/>
          </a:xfrm>
        </p:spPr>
        <p:txBody>
          <a:bodyPr/>
          <a:lstStyle>
            <a:lvl1pPr>
              <a:defRPr sz="2215"/>
            </a:lvl1pPr>
            <a:lvl2pPr>
              <a:defRPr sz="1938"/>
            </a:lvl2pPr>
            <a:lvl3pPr>
              <a:defRPr sz="1662"/>
            </a:lvl3pPr>
            <a:lvl4pPr>
              <a:defRPr sz="1385"/>
            </a:lvl4pPr>
            <a:lvl5pPr>
              <a:defRPr sz="1385"/>
            </a:lvl5pPr>
            <a:lvl6pPr>
              <a:defRPr sz="1385"/>
            </a:lvl6pPr>
            <a:lvl7pPr>
              <a:defRPr sz="1385"/>
            </a:lvl7pPr>
            <a:lvl8pPr>
              <a:defRPr sz="1385"/>
            </a:lvl8pPr>
            <a:lvl9pPr>
              <a:defRPr sz="138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2072924"/>
            <a:ext cx="2256235" cy="6775980"/>
          </a:xfrm>
        </p:spPr>
        <p:txBody>
          <a:bodyPr/>
          <a:lstStyle>
            <a:lvl1pPr marL="0" indent="0">
              <a:buNone/>
              <a:defRPr sz="969"/>
            </a:lvl1pPr>
            <a:lvl2pPr marL="316520" indent="0">
              <a:buNone/>
              <a:defRPr sz="831"/>
            </a:lvl2pPr>
            <a:lvl3pPr marL="633039" indent="0">
              <a:buNone/>
              <a:defRPr sz="692"/>
            </a:lvl3pPr>
            <a:lvl4pPr marL="949559" indent="0">
              <a:buNone/>
              <a:defRPr sz="623"/>
            </a:lvl4pPr>
            <a:lvl5pPr marL="1266078" indent="0">
              <a:buNone/>
              <a:defRPr sz="623"/>
            </a:lvl5pPr>
            <a:lvl6pPr marL="1582598" indent="0">
              <a:buNone/>
              <a:defRPr sz="623"/>
            </a:lvl6pPr>
            <a:lvl7pPr marL="1899117" indent="0">
              <a:buNone/>
              <a:defRPr sz="623"/>
            </a:lvl7pPr>
            <a:lvl8pPr marL="2215637" indent="0">
              <a:buNone/>
              <a:defRPr sz="623"/>
            </a:lvl8pPr>
            <a:lvl9pPr marL="2532156"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261905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1385"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2215"/>
            </a:lvl1pPr>
            <a:lvl2pPr marL="316520" indent="0">
              <a:buNone/>
              <a:defRPr sz="1938"/>
            </a:lvl2pPr>
            <a:lvl3pPr marL="633039" indent="0">
              <a:buNone/>
              <a:defRPr sz="1662"/>
            </a:lvl3pPr>
            <a:lvl4pPr marL="949559" indent="0">
              <a:buNone/>
              <a:defRPr sz="1385"/>
            </a:lvl4pPr>
            <a:lvl5pPr marL="1266078" indent="0">
              <a:buNone/>
              <a:defRPr sz="1385"/>
            </a:lvl5pPr>
            <a:lvl6pPr marL="1582598" indent="0">
              <a:buNone/>
              <a:defRPr sz="1385"/>
            </a:lvl6pPr>
            <a:lvl7pPr marL="1899117" indent="0">
              <a:buNone/>
              <a:defRPr sz="1385"/>
            </a:lvl7pPr>
            <a:lvl8pPr marL="2215637" indent="0">
              <a:buNone/>
              <a:defRPr sz="1385"/>
            </a:lvl8pPr>
            <a:lvl9pPr marL="2532156" indent="0">
              <a:buNone/>
              <a:defRPr sz="1385"/>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969"/>
            </a:lvl1pPr>
            <a:lvl2pPr marL="316520" indent="0">
              <a:buNone/>
              <a:defRPr sz="831"/>
            </a:lvl2pPr>
            <a:lvl3pPr marL="633039" indent="0">
              <a:buNone/>
              <a:defRPr sz="692"/>
            </a:lvl3pPr>
            <a:lvl4pPr marL="949559" indent="0">
              <a:buNone/>
              <a:defRPr sz="623"/>
            </a:lvl4pPr>
            <a:lvl5pPr marL="1266078" indent="0">
              <a:buNone/>
              <a:defRPr sz="623"/>
            </a:lvl5pPr>
            <a:lvl6pPr marL="1582598" indent="0">
              <a:buNone/>
              <a:defRPr sz="623"/>
            </a:lvl6pPr>
            <a:lvl7pPr marL="1899117" indent="0">
              <a:buNone/>
              <a:defRPr sz="623"/>
            </a:lvl7pPr>
            <a:lvl8pPr marL="2215637" indent="0">
              <a:buNone/>
              <a:defRPr sz="623"/>
            </a:lvl8pPr>
            <a:lvl9pPr marL="2532156"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162990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4100137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5386387" y="396701"/>
            <a:ext cx="1671638" cy="845220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71475" y="396701"/>
            <a:ext cx="4900613" cy="845220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928A3B-63C2-4EEF-8249-E157E6B76C30}" type="datetimeFigureOut">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3222859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7"/>
            <a:ext cx="1600200" cy="527403"/>
          </a:xfrm>
          <a:prstGeom prst="rect">
            <a:avLst/>
          </a:prstGeom>
        </p:spPr>
        <p:txBody>
          <a:bodyPr vert="horz" lIns="91440" tIns="45720" rIns="91440" bIns="45720" rtlCol="0" anchor="ctr"/>
          <a:lstStyle>
            <a:lvl1pPr algn="l">
              <a:defRPr sz="831">
                <a:solidFill>
                  <a:schemeClr val="tx1">
                    <a:tint val="75000"/>
                  </a:schemeClr>
                </a:solidFill>
              </a:defRPr>
            </a:lvl1pPr>
          </a:lstStyle>
          <a:p>
            <a:fld id="{2A928A3B-63C2-4EEF-8249-E157E6B76C30}" type="datetimeFigureOut">
              <a:rPr kumimoji="1" lang="ja-JP" altLang="en-US" smtClean="0"/>
              <a:t>2026/9/28</a:t>
            </a:fld>
            <a:endParaRPr kumimoji="1" lang="ja-JP" altLang="en-US"/>
          </a:p>
        </p:txBody>
      </p:sp>
      <p:sp>
        <p:nvSpPr>
          <p:cNvPr id="5" name="フッター プレースホルダー 4"/>
          <p:cNvSpPr>
            <a:spLocks noGrp="1"/>
          </p:cNvSpPr>
          <p:nvPr>
            <p:ph type="ftr" sz="quarter" idx="3"/>
          </p:nvPr>
        </p:nvSpPr>
        <p:spPr>
          <a:xfrm>
            <a:off x="2343150" y="9181397"/>
            <a:ext cx="2171700" cy="527403"/>
          </a:xfrm>
          <a:prstGeom prst="rect">
            <a:avLst/>
          </a:prstGeom>
        </p:spPr>
        <p:txBody>
          <a:bodyPr vert="horz" lIns="91440" tIns="45720" rIns="91440" bIns="45720" rtlCol="0" anchor="ctr"/>
          <a:lstStyle>
            <a:lvl1pPr algn="ctr">
              <a:defRPr sz="831">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7"/>
            <a:ext cx="1600200" cy="527403"/>
          </a:xfrm>
          <a:prstGeom prst="rect">
            <a:avLst/>
          </a:prstGeom>
        </p:spPr>
        <p:txBody>
          <a:bodyPr vert="horz" lIns="91440" tIns="45720" rIns="91440" bIns="45720" rtlCol="0" anchor="ctr"/>
          <a:lstStyle>
            <a:lvl1pPr algn="r">
              <a:defRPr sz="831">
                <a:solidFill>
                  <a:schemeClr val="tx1">
                    <a:tint val="75000"/>
                  </a:schemeClr>
                </a:solidFill>
              </a:defRPr>
            </a:lvl1pPr>
          </a:lstStyle>
          <a:p>
            <a:fld id="{72E344B6-4CDB-406B-B167-6E072F82B7B7}" type="slidenum">
              <a:rPr kumimoji="1" lang="ja-JP" altLang="en-US" smtClean="0"/>
              <a:t>‹#›</a:t>
            </a:fld>
            <a:endParaRPr kumimoji="1" lang="ja-JP" altLang="en-US"/>
          </a:p>
        </p:txBody>
      </p:sp>
    </p:spTree>
    <p:extLst>
      <p:ext uri="{BB962C8B-B14F-4D97-AF65-F5344CB8AC3E}">
        <p14:creationId xmlns:p14="http://schemas.microsoft.com/office/powerpoint/2010/main" val="3591721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33039" rtl="0" eaLnBrk="1" latinLnBrk="0" hangingPunct="1">
        <a:spcBef>
          <a:spcPct val="0"/>
        </a:spcBef>
        <a:buNone/>
        <a:defRPr kumimoji="1" sz="3046" kern="1200">
          <a:solidFill>
            <a:schemeClr val="tx1"/>
          </a:solidFill>
          <a:latin typeface="+mj-lt"/>
          <a:ea typeface="+mj-ea"/>
          <a:cs typeface="+mj-cs"/>
        </a:defRPr>
      </a:lvl1pPr>
    </p:titleStyle>
    <p:bodyStyle>
      <a:lvl1pPr marL="237390" indent="-237390" algn="l" defTabSz="633039"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44" indent="-197825" algn="l" defTabSz="633039"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99" indent="-158260" algn="l" defTabSz="633039"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818" indent="-158260" algn="l" defTabSz="633039"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338" indent="-158260" algn="l" defTabSz="633039"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858" indent="-158260" algn="l" defTabSz="633039"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377" indent="-158260" algn="l" defTabSz="633039"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897" indent="-158260" algn="l" defTabSz="633039"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416" indent="-158260" algn="l" defTabSz="633039"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p:bodyStyle>
    <p:otherStyle>
      <a:defPPr>
        <a:defRPr lang="ja-JP"/>
      </a:defPPr>
      <a:lvl1pPr marL="0" algn="l" defTabSz="633039" rtl="0" eaLnBrk="1" latinLnBrk="0" hangingPunct="1">
        <a:defRPr kumimoji="1" sz="1246" kern="1200">
          <a:solidFill>
            <a:schemeClr val="tx1"/>
          </a:solidFill>
          <a:latin typeface="+mn-lt"/>
          <a:ea typeface="+mn-ea"/>
          <a:cs typeface="+mn-cs"/>
        </a:defRPr>
      </a:lvl1pPr>
      <a:lvl2pPr marL="316520" algn="l" defTabSz="633039" rtl="0" eaLnBrk="1" latinLnBrk="0" hangingPunct="1">
        <a:defRPr kumimoji="1" sz="1246" kern="1200">
          <a:solidFill>
            <a:schemeClr val="tx1"/>
          </a:solidFill>
          <a:latin typeface="+mn-lt"/>
          <a:ea typeface="+mn-ea"/>
          <a:cs typeface="+mn-cs"/>
        </a:defRPr>
      </a:lvl2pPr>
      <a:lvl3pPr marL="633039" algn="l" defTabSz="633039" rtl="0" eaLnBrk="1" latinLnBrk="0" hangingPunct="1">
        <a:defRPr kumimoji="1" sz="1246" kern="1200">
          <a:solidFill>
            <a:schemeClr val="tx1"/>
          </a:solidFill>
          <a:latin typeface="+mn-lt"/>
          <a:ea typeface="+mn-ea"/>
          <a:cs typeface="+mn-cs"/>
        </a:defRPr>
      </a:lvl3pPr>
      <a:lvl4pPr marL="949559" algn="l" defTabSz="633039" rtl="0" eaLnBrk="1" latinLnBrk="0" hangingPunct="1">
        <a:defRPr kumimoji="1" sz="1246" kern="1200">
          <a:solidFill>
            <a:schemeClr val="tx1"/>
          </a:solidFill>
          <a:latin typeface="+mn-lt"/>
          <a:ea typeface="+mn-ea"/>
          <a:cs typeface="+mn-cs"/>
        </a:defRPr>
      </a:lvl4pPr>
      <a:lvl5pPr marL="1266078" algn="l" defTabSz="633039" rtl="0" eaLnBrk="1" latinLnBrk="0" hangingPunct="1">
        <a:defRPr kumimoji="1" sz="1246" kern="1200">
          <a:solidFill>
            <a:schemeClr val="tx1"/>
          </a:solidFill>
          <a:latin typeface="+mn-lt"/>
          <a:ea typeface="+mn-ea"/>
          <a:cs typeface="+mn-cs"/>
        </a:defRPr>
      </a:lvl5pPr>
      <a:lvl6pPr marL="1582598" algn="l" defTabSz="633039" rtl="0" eaLnBrk="1" latinLnBrk="0" hangingPunct="1">
        <a:defRPr kumimoji="1" sz="1246" kern="1200">
          <a:solidFill>
            <a:schemeClr val="tx1"/>
          </a:solidFill>
          <a:latin typeface="+mn-lt"/>
          <a:ea typeface="+mn-ea"/>
          <a:cs typeface="+mn-cs"/>
        </a:defRPr>
      </a:lvl6pPr>
      <a:lvl7pPr marL="1899117" algn="l" defTabSz="633039" rtl="0" eaLnBrk="1" latinLnBrk="0" hangingPunct="1">
        <a:defRPr kumimoji="1" sz="1246" kern="1200">
          <a:solidFill>
            <a:schemeClr val="tx1"/>
          </a:solidFill>
          <a:latin typeface="+mn-lt"/>
          <a:ea typeface="+mn-ea"/>
          <a:cs typeface="+mn-cs"/>
        </a:defRPr>
      </a:lvl7pPr>
      <a:lvl8pPr marL="2215637" algn="l" defTabSz="633039" rtl="0" eaLnBrk="1" latinLnBrk="0" hangingPunct="1">
        <a:defRPr kumimoji="1" sz="1246" kern="1200">
          <a:solidFill>
            <a:schemeClr val="tx1"/>
          </a:solidFill>
          <a:latin typeface="+mn-lt"/>
          <a:ea typeface="+mn-ea"/>
          <a:cs typeface="+mn-cs"/>
        </a:defRPr>
      </a:lvl8pPr>
      <a:lvl9pPr marL="2532156" algn="l" defTabSz="633039" rtl="0" eaLnBrk="1" latinLnBrk="0" hangingPunct="1">
        <a:defRPr kumimoji="1" sz="12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descr="D:\NakagawaYos\Desktop\2998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872713" y="273763"/>
            <a:ext cx="5112568" cy="2880319"/>
          </a:xfrm>
          <a:prstGeom prst="rect">
            <a:avLst/>
          </a:prstGeom>
          <a:noFill/>
          <a:ln>
            <a:noFill/>
          </a:ln>
        </p:spPr>
      </p:pic>
      <p:sp>
        <p:nvSpPr>
          <p:cNvPr id="31" name="正方形/長方形 30"/>
          <p:cNvSpPr/>
          <p:nvPr/>
        </p:nvSpPr>
        <p:spPr>
          <a:xfrm>
            <a:off x="1641936" y="1218473"/>
            <a:ext cx="3661057" cy="1531830"/>
          </a:xfrm>
          <a:prstGeom prst="rect">
            <a:avLst/>
          </a:prstGeom>
        </p:spPr>
        <p:txBody>
          <a:bodyPr wrap="square">
            <a:spAutoFit/>
          </a:bodyPr>
          <a:lstStyle/>
          <a:p>
            <a:pPr algn="ctr"/>
            <a:r>
              <a:rPr lang="ja-JP" altLang="en-US" sz="1400" dirty="0">
                <a:ln>
                  <a:solidFill>
                    <a:schemeClr val="tx1"/>
                  </a:solidFill>
                </a:ln>
                <a:latin typeface="HG丸ｺﾞｼｯｸM-PRO" panose="020F0600000000000000" pitchFamily="50" charset="-128"/>
                <a:ea typeface="HG丸ｺﾞｼｯｸM-PRO" panose="020F0600000000000000" pitchFamily="50" charset="-128"/>
              </a:rPr>
              <a:t>将来、子どもを産み育てることを望む</a:t>
            </a:r>
            <a:endParaRPr lang="en-US" altLang="ja-JP" sz="1400" dirty="0">
              <a:ln>
                <a:solidFill>
                  <a:schemeClr val="tx1"/>
                </a:solidFill>
              </a:ln>
              <a:latin typeface="HG丸ｺﾞｼｯｸM-PRO" panose="020F0600000000000000" pitchFamily="50" charset="-128"/>
              <a:ea typeface="HG丸ｺﾞｼｯｸM-PRO" panose="020F0600000000000000" pitchFamily="50" charset="-128"/>
            </a:endParaRPr>
          </a:p>
          <a:p>
            <a:pPr algn="ctr"/>
            <a:r>
              <a:rPr lang="ja-JP" altLang="en-US" sz="1400" dirty="0">
                <a:ln>
                  <a:solidFill>
                    <a:schemeClr val="tx1"/>
                  </a:solidFill>
                </a:ln>
                <a:latin typeface="HG丸ｺﾞｼｯｸM-PRO" panose="020F0600000000000000" pitchFamily="50" charset="-128"/>
                <a:ea typeface="HG丸ｺﾞｼｯｸM-PRO" panose="020F0600000000000000" pitchFamily="50" charset="-128"/>
              </a:rPr>
              <a:t>がん患者さんへ</a:t>
            </a:r>
            <a:endParaRPr lang="en-US" altLang="ja-JP" sz="1400" dirty="0">
              <a:ln>
                <a:solidFill>
                  <a:schemeClr val="tx1"/>
                </a:solidFill>
              </a:ln>
              <a:latin typeface="HG丸ｺﾞｼｯｸM-PRO" panose="020F0600000000000000" pitchFamily="50" charset="-128"/>
              <a:ea typeface="HG丸ｺﾞｼｯｸM-PRO" panose="020F0600000000000000" pitchFamily="50" charset="-128"/>
            </a:endParaRPr>
          </a:p>
          <a:p>
            <a:pPr algn="ctr"/>
            <a:endParaRPr lang="en-US" altLang="ja-JP" sz="554" dirty="0">
              <a:ln>
                <a:solidFill>
                  <a:schemeClr val="tx1"/>
                </a:solidFill>
              </a:ln>
              <a:latin typeface="HG丸ｺﾞｼｯｸM-PRO" panose="020F0600000000000000" pitchFamily="50" charset="-128"/>
              <a:ea typeface="HG丸ｺﾞｼｯｸM-PRO" panose="020F0600000000000000" pitchFamily="50" charset="-128"/>
            </a:endParaRPr>
          </a:p>
          <a:p>
            <a:pPr algn="ctr"/>
            <a:r>
              <a:rPr lang="ja-JP" altLang="en-US" sz="2000" dirty="0">
                <a:ln>
                  <a:solidFill>
                    <a:sysClr val="windowText" lastClr="000000"/>
                  </a:solidFill>
                </a:ln>
                <a:latin typeface="HG丸ｺﾞｼｯｸM-PRO" panose="020F0600000000000000" pitchFamily="50" charset="-128"/>
                <a:ea typeface="HG丸ｺﾞｼｯｸM-PRO" panose="020F0600000000000000" pitchFamily="50" charset="-128"/>
              </a:rPr>
              <a:t>大阪府がん患者等妊よう性</a:t>
            </a:r>
            <a:endParaRPr lang="en-US" altLang="ja-JP" sz="2000" dirty="0">
              <a:ln>
                <a:solidFill>
                  <a:sysClr val="windowText" lastClr="000000"/>
                </a:solidFill>
              </a:ln>
              <a:latin typeface="HG丸ｺﾞｼｯｸM-PRO" panose="020F0600000000000000" pitchFamily="50" charset="-128"/>
              <a:ea typeface="HG丸ｺﾞｼｯｸM-PRO" panose="020F0600000000000000" pitchFamily="50" charset="-128"/>
            </a:endParaRPr>
          </a:p>
          <a:p>
            <a:pPr algn="ctr"/>
            <a:r>
              <a:rPr lang="ja-JP" altLang="en-US" sz="2000" dirty="0">
                <a:ln>
                  <a:solidFill>
                    <a:sysClr val="windowText" lastClr="000000"/>
                  </a:solidFill>
                </a:ln>
                <a:latin typeface="HG丸ｺﾞｼｯｸM-PRO" panose="020F0600000000000000" pitchFamily="50" charset="-128"/>
                <a:ea typeface="HG丸ｺﾞｼｯｸM-PRO" panose="020F0600000000000000" pitchFamily="50" charset="-128"/>
              </a:rPr>
              <a:t>温存治療費等助成事業の</a:t>
            </a:r>
            <a:endParaRPr lang="en-US" altLang="ja-JP" sz="2000" dirty="0">
              <a:ln>
                <a:solidFill>
                  <a:sysClr val="windowText" lastClr="000000"/>
                </a:solidFill>
              </a:ln>
              <a:latin typeface="HG丸ｺﾞｼｯｸM-PRO" panose="020F0600000000000000" pitchFamily="50" charset="-128"/>
              <a:ea typeface="HG丸ｺﾞｼｯｸM-PRO" panose="020F0600000000000000" pitchFamily="50" charset="-128"/>
            </a:endParaRPr>
          </a:p>
          <a:p>
            <a:pPr algn="ctr"/>
            <a:r>
              <a:rPr lang="ja-JP" altLang="en-US" sz="2000" dirty="0">
                <a:ln>
                  <a:solidFill>
                    <a:sysClr val="windowText" lastClr="000000"/>
                  </a:solidFill>
                </a:ln>
                <a:latin typeface="HG丸ｺﾞｼｯｸM-PRO" panose="020F0600000000000000" pitchFamily="50" charset="-128"/>
                <a:ea typeface="HG丸ｺﾞｼｯｸM-PRO" panose="020F0600000000000000" pitchFamily="50" charset="-128"/>
              </a:rPr>
              <a:t>ごあんない</a:t>
            </a:r>
          </a:p>
        </p:txBody>
      </p:sp>
      <p:sp>
        <p:nvSpPr>
          <p:cNvPr id="32" name="テキスト ボックス 1"/>
          <p:cNvSpPr txBox="1"/>
          <p:nvPr/>
        </p:nvSpPr>
        <p:spPr>
          <a:xfrm>
            <a:off x="136355" y="6050790"/>
            <a:ext cx="6585289" cy="2790642"/>
          </a:xfrm>
          <a:prstGeom prst="rect">
            <a:avLst/>
          </a:prstGeom>
          <a:solidFill>
            <a:sysClr val="window" lastClr="FFFFFF"/>
          </a:solidFill>
          <a:ln w="9525" cmpd="sng">
            <a:solidFill>
              <a:schemeClr val="tx1"/>
            </a:solidFill>
            <a:prstDash val="dash"/>
          </a:ln>
          <a:effectLst/>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33039">
              <a:defRPr/>
            </a:pPr>
            <a:endParaRPr lang="en-US" altLang="ja-JP" sz="1400" kern="0" dirty="0">
              <a:ln>
                <a:solidFill>
                  <a:sysClr val="windowText" lastClr="000000"/>
                </a:solidFill>
              </a:ln>
              <a:latin typeface="HG丸ｺﾞｼｯｸM-PRO" panose="020F0600000000000000" pitchFamily="50" charset="-128"/>
              <a:ea typeface="HG丸ｺﾞｼｯｸM-PRO" panose="020F0600000000000000" pitchFamily="50" charset="-128"/>
            </a:endParaRPr>
          </a:p>
          <a:p>
            <a:pPr defTabSz="633039">
              <a:defRPr/>
            </a:pPr>
            <a:r>
              <a:rPr lang="ja-JP" altLang="en-US" sz="1400" kern="0" dirty="0">
                <a:ln>
                  <a:solidFill>
                    <a:sysClr val="windowText" lastClr="000000"/>
                  </a:solidFill>
                </a:ln>
                <a:latin typeface="HG丸ｺﾞｼｯｸM-PRO" panose="020F0600000000000000" pitchFamily="50" charset="-128"/>
                <a:ea typeface="HG丸ｺﾞｼｯｸM-PRO" panose="020F0600000000000000" pitchFamily="50" charset="-128"/>
              </a:rPr>
              <a:t>大阪府では、将来子どもを産み育てることを望む小児・思春期及び若年のがん患者さんが希望をもってがん治療に取り組めるように、将来子どもを授かることができる可能性を温存するための</a:t>
            </a:r>
            <a:r>
              <a:rPr lang="ja-JP" altLang="en-US" sz="1400" u="sng" kern="0" dirty="0">
                <a:ln>
                  <a:solidFill>
                    <a:sysClr val="windowText" lastClr="000000"/>
                  </a:solidFill>
                </a:ln>
                <a:latin typeface="HG丸ｺﾞｼｯｸM-PRO" panose="020F0600000000000000" pitchFamily="50" charset="-128"/>
                <a:ea typeface="HG丸ｺﾞｼｯｸM-PRO" panose="020F0600000000000000" pitchFamily="50" charset="-128"/>
              </a:rPr>
              <a:t>妊よう性温存治療、凍結保存の維持及び温存後生殖補助医療に要する費用の一部を助成</a:t>
            </a:r>
            <a:r>
              <a:rPr lang="ja-JP" altLang="en-US" sz="1400" kern="0" dirty="0">
                <a:ln>
                  <a:solidFill>
                    <a:sysClr val="windowText" lastClr="000000"/>
                  </a:solidFill>
                </a:ln>
                <a:latin typeface="HG丸ｺﾞｼｯｸM-PRO" panose="020F0600000000000000" pitchFamily="50" charset="-128"/>
                <a:ea typeface="HG丸ｺﾞｼｯｸM-PRO" panose="020F0600000000000000" pitchFamily="50" charset="-128"/>
              </a:rPr>
              <a:t>しています。</a:t>
            </a:r>
            <a:endParaRPr lang="en-US" altLang="ja-JP" sz="1400" kern="0" dirty="0">
              <a:ln>
                <a:solidFill>
                  <a:sysClr val="windowText" lastClr="000000"/>
                </a:solidFill>
              </a:ln>
              <a:latin typeface="HG丸ｺﾞｼｯｸM-PRO" panose="020F0600000000000000" pitchFamily="50" charset="-128"/>
              <a:ea typeface="HG丸ｺﾞｼｯｸM-PRO" panose="020F0600000000000000" pitchFamily="50" charset="-128"/>
            </a:endParaRPr>
          </a:p>
          <a:p>
            <a:pPr defTabSz="633039">
              <a:defRPr/>
            </a:pPr>
            <a:endParaRPr lang="en-US" altLang="ja-JP" sz="1400" kern="0" dirty="0">
              <a:ln>
                <a:solidFill>
                  <a:sysClr val="windowText" lastClr="000000"/>
                </a:solidFill>
              </a:ln>
              <a:latin typeface="HG丸ｺﾞｼｯｸM-PRO" panose="020F0600000000000000" pitchFamily="50" charset="-128"/>
              <a:ea typeface="HG丸ｺﾞｼｯｸM-PRO" panose="020F0600000000000000" pitchFamily="50" charset="-128"/>
            </a:endParaRPr>
          </a:p>
          <a:p>
            <a:pPr defTabSz="633039">
              <a:defRPr/>
            </a:pPr>
            <a:endParaRPr lang="en-US" altLang="ja-JP" sz="1400" kern="0" dirty="0">
              <a:ln>
                <a:solidFill>
                  <a:sysClr val="windowText" lastClr="000000"/>
                </a:solidFill>
              </a:ln>
              <a:latin typeface="HG丸ｺﾞｼｯｸM-PRO" panose="020F0600000000000000" pitchFamily="50" charset="-128"/>
              <a:ea typeface="HG丸ｺﾞｼｯｸM-PRO" panose="020F0600000000000000" pitchFamily="50" charset="-128"/>
            </a:endParaRPr>
          </a:p>
          <a:p>
            <a:pPr defTabSz="633039">
              <a:defRPr/>
            </a:pPr>
            <a:r>
              <a:rPr lang="ja-JP" altLang="en-US" sz="1400" kern="0" dirty="0">
                <a:ln>
                  <a:solidFill>
                    <a:sysClr val="windowText" lastClr="000000"/>
                  </a:solidFill>
                </a:ln>
                <a:latin typeface="Meiryo UI" panose="020B0604030504040204" pitchFamily="50" charset="-128"/>
                <a:ea typeface="Meiryo UI" panose="020B0604030504040204" pitchFamily="50" charset="-128"/>
              </a:rPr>
              <a:t>～妊よう性温存治療とは～</a:t>
            </a:r>
            <a:endParaRPr lang="en-US" altLang="ja-JP" sz="1400" kern="0" dirty="0">
              <a:ln>
                <a:solidFill>
                  <a:sysClr val="windowText" lastClr="000000"/>
                </a:solidFill>
              </a:ln>
              <a:latin typeface="Meiryo UI" panose="020B0604030504040204" pitchFamily="50" charset="-128"/>
              <a:ea typeface="Meiryo UI" panose="020B0604030504040204" pitchFamily="50" charset="-128"/>
            </a:endParaRPr>
          </a:p>
          <a:p>
            <a:pPr lvl="0"/>
            <a:r>
              <a:rPr lang="ja-JP" altLang="en-US" sz="1400" dirty="0">
                <a:solidFill>
                  <a:prstClr val="black"/>
                </a:solidFill>
                <a:latin typeface="Meiryo UI" panose="020B0604030504040204" pitchFamily="50" charset="-128"/>
                <a:ea typeface="Meiryo UI" panose="020B0604030504040204" pitchFamily="50" charset="-128"/>
              </a:rPr>
              <a:t>　がん治療（化学療法、放射線療法等）の副作用により、主に卵巣、精巣等の機能に影響を及ぼし、生殖機能が低下する又は失われることがあります。</a:t>
            </a:r>
            <a:endParaRPr lang="en-US" altLang="ja-JP" sz="1400" dirty="0">
              <a:solidFill>
                <a:prstClr val="black"/>
              </a:solidFill>
              <a:latin typeface="Meiryo UI" panose="020B0604030504040204" pitchFamily="50" charset="-128"/>
              <a:ea typeface="Meiryo UI" panose="020B0604030504040204" pitchFamily="50" charset="-128"/>
            </a:endParaRPr>
          </a:p>
          <a:p>
            <a:pPr lvl="0"/>
            <a:r>
              <a:rPr lang="ja-JP" altLang="en-US" sz="1400" dirty="0">
                <a:solidFill>
                  <a:prstClr val="black"/>
                </a:solidFill>
                <a:latin typeface="Meiryo UI" panose="020B0604030504040204" pitchFamily="50" charset="-128"/>
                <a:ea typeface="Meiryo UI" panose="020B0604030504040204" pitchFamily="50" charset="-128"/>
              </a:rPr>
              <a:t>　そのため、がん治療の前に胚（受精卵）、卵子、卵巣組織、精子を採取し長期的に凍結し保存するものです。</a:t>
            </a:r>
          </a:p>
          <a:p>
            <a:pPr defTabSz="633039">
              <a:defRPr/>
            </a:pPr>
            <a:endParaRPr lang="en-US" altLang="ja-JP" sz="1400" kern="0" dirty="0">
              <a:ln>
                <a:solidFill>
                  <a:sysClr val="windowText" lastClr="000000"/>
                </a:solidFill>
              </a:ln>
              <a:latin typeface="HG丸ｺﾞｼｯｸM-PRO" panose="020F0600000000000000" pitchFamily="50" charset="-128"/>
              <a:ea typeface="HG丸ｺﾞｼｯｸM-PRO" panose="020F0600000000000000" pitchFamily="50" charset="-128"/>
            </a:endParaRPr>
          </a:p>
        </p:txBody>
      </p:sp>
      <p:pic>
        <p:nvPicPr>
          <p:cNvPr id="4" name="図 3"/>
          <p:cNvPicPr>
            <a:picLocks noChangeAspect="1"/>
          </p:cNvPicPr>
          <p:nvPr/>
        </p:nvPicPr>
        <p:blipFill>
          <a:blip r:embed="rId3"/>
          <a:stretch>
            <a:fillRect/>
          </a:stretch>
        </p:blipFill>
        <p:spPr>
          <a:xfrm>
            <a:off x="2240866" y="3195874"/>
            <a:ext cx="2412270" cy="2412270"/>
          </a:xfrm>
          <a:prstGeom prst="rect">
            <a:avLst/>
          </a:prstGeom>
        </p:spPr>
      </p:pic>
      <p:sp>
        <p:nvSpPr>
          <p:cNvPr id="15" name="テキスト ボックス 1">
            <a:extLst>
              <a:ext uri="{FF2B5EF4-FFF2-40B4-BE49-F238E27FC236}">
                <a16:creationId xmlns:a16="http://schemas.microsoft.com/office/drawing/2014/main" id="{57967C0F-1F33-4500-9CCB-2E434BC8F9C5}"/>
              </a:ext>
            </a:extLst>
          </p:cNvPr>
          <p:cNvSpPr txBox="1"/>
          <p:nvPr/>
        </p:nvSpPr>
        <p:spPr>
          <a:xfrm>
            <a:off x="1282813" y="9520443"/>
            <a:ext cx="4292373" cy="385557"/>
          </a:xfrm>
          <a:prstGeom prst="rect">
            <a:avLst/>
          </a:prstGeom>
          <a:noFill/>
          <a:ln w="9525" cmpd="sng">
            <a:noFill/>
            <a:prstDash val="dash"/>
          </a:ln>
          <a:effectLst/>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633039">
              <a:defRPr/>
            </a:pPr>
            <a:r>
              <a:rPr lang="ja-JP" altLang="en-US" sz="1400" kern="0" dirty="0">
                <a:ln>
                  <a:solidFill>
                    <a:sysClr val="windowText" lastClr="000000"/>
                  </a:solidFill>
                </a:ln>
                <a:latin typeface="HG丸ｺﾞｼｯｸM-PRO" panose="020F0600000000000000" pitchFamily="50" charset="-128"/>
                <a:ea typeface="HG丸ｺﾞｼｯｸM-PRO" panose="020F0600000000000000" pitchFamily="50" charset="-128"/>
              </a:rPr>
              <a:t>大阪府　健康医療部　健康推進室　健康づくり課</a:t>
            </a:r>
            <a:endParaRPr lang="en-US" altLang="ja-JP" sz="1400" kern="0" dirty="0">
              <a:ln>
                <a:solidFill>
                  <a:sysClr val="windowText" lastClr="000000"/>
                </a:solidFill>
              </a:ln>
              <a:latin typeface="HG丸ｺﾞｼｯｸM-PRO" panose="020F0600000000000000" pitchFamily="50" charset="-128"/>
              <a:ea typeface="HG丸ｺﾞｼｯｸM-PRO" panose="020F0600000000000000" pitchFamily="50" charset="-128"/>
            </a:endParaRPr>
          </a:p>
          <a:p>
            <a:pPr defTabSz="633039">
              <a:defRPr/>
            </a:pPr>
            <a:endParaRPr lang="en-US" altLang="ja-JP" sz="831" kern="0" dirty="0">
              <a:ln>
                <a:solidFill>
                  <a:sysClr val="windowText" lastClr="000000"/>
                </a:solidFill>
              </a:ln>
              <a:latin typeface="Meiryo UI" panose="020B0604030504040204" pitchFamily="50" charset="-128"/>
              <a:ea typeface="Meiryo UI" panose="020B0604030504040204" pitchFamily="50" charset="-128"/>
            </a:endParaRPr>
          </a:p>
        </p:txBody>
      </p:sp>
      <p:pic>
        <p:nvPicPr>
          <p:cNvPr id="16" name="図 15" descr="A4サイズチラシ用マスター">
            <a:extLst>
              <a:ext uri="{FF2B5EF4-FFF2-40B4-BE49-F238E27FC236}">
                <a16:creationId xmlns:a16="http://schemas.microsoft.com/office/drawing/2014/main" id="{8DD5F8B2-EC33-4101-B6C3-214E7276ACF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803" y="139652"/>
            <a:ext cx="1092965" cy="348852"/>
          </a:xfrm>
          <a:prstGeom prst="rect">
            <a:avLst/>
          </a:prstGeom>
          <a:noFill/>
          <a:ln>
            <a:noFill/>
          </a:ln>
        </p:spPr>
      </p:pic>
    </p:spTree>
    <p:extLst>
      <p:ext uri="{BB962C8B-B14F-4D97-AF65-F5344CB8AC3E}">
        <p14:creationId xmlns:p14="http://schemas.microsoft.com/office/powerpoint/2010/main" val="2525882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AD95BFA-755E-4B86-BCA9-C2C8C75DCD7A}"/>
              </a:ext>
            </a:extLst>
          </p:cNvPr>
          <p:cNvSpPr txBox="1"/>
          <p:nvPr/>
        </p:nvSpPr>
        <p:spPr>
          <a:xfrm>
            <a:off x="188640" y="96999"/>
            <a:ext cx="6408712" cy="6012696"/>
          </a:xfrm>
          <a:prstGeom prst="rect">
            <a:avLst/>
          </a:prstGeom>
          <a:solidFill>
            <a:schemeClr val="bg1"/>
          </a:solidFill>
        </p:spPr>
        <p:txBody>
          <a:bodyPr wrap="square" rtlCol="0">
            <a:spAutoFit/>
          </a:bodyPr>
          <a:lstStyle/>
          <a:p>
            <a:endParaRPr kumimoji="1" lang="ja-JP" altLang="en-US" dirty="0"/>
          </a:p>
        </p:txBody>
      </p:sp>
      <p:sp>
        <p:nvSpPr>
          <p:cNvPr id="5" name="角丸四角形 61">
            <a:extLst>
              <a:ext uri="{FF2B5EF4-FFF2-40B4-BE49-F238E27FC236}">
                <a16:creationId xmlns:a16="http://schemas.microsoft.com/office/drawing/2014/main" id="{CEB032B2-8EB3-4D55-A466-433776C22626}"/>
              </a:ext>
            </a:extLst>
          </p:cNvPr>
          <p:cNvSpPr/>
          <p:nvPr/>
        </p:nvSpPr>
        <p:spPr>
          <a:xfrm>
            <a:off x="440668" y="203847"/>
            <a:ext cx="5976664" cy="432048"/>
          </a:xfrm>
          <a:prstGeom prst="round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err="1">
                <a:ln>
                  <a:solidFill>
                    <a:schemeClr val="tx1"/>
                  </a:solidFill>
                </a:ln>
                <a:solidFill>
                  <a:schemeClr val="tx1"/>
                </a:solidFill>
                <a:latin typeface="Meiryo UI" panose="020B0604030504040204" pitchFamily="50" charset="-128"/>
                <a:ea typeface="Meiryo UI" panose="020B0604030504040204" pitchFamily="50" charset="-128"/>
              </a:rPr>
              <a:t>妊よう</a:t>
            </a:r>
            <a:r>
              <a:rPr lang="ja-JP" altLang="en-US" sz="1600" dirty="0">
                <a:ln>
                  <a:solidFill>
                    <a:schemeClr val="tx1"/>
                  </a:solidFill>
                </a:ln>
                <a:solidFill>
                  <a:schemeClr val="tx1"/>
                </a:solidFill>
                <a:latin typeface="Meiryo UI" panose="020B0604030504040204" pitchFamily="50" charset="-128"/>
                <a:ea typeface="Meiryo UI" panose="020B0604030504040204" pitchFamily="50" charset="-128"/>
              </a:rPr>
              <a:t>性温存治療費助成</a:t>
            </a:r>
          </a:p>
        </p:txBody>
      </p:sp>
      <p:sp>
        <p:nvSpPr>
          <p:cNvPr id="6" name="正方形/長方形 5">
            <a:extLst>
              <a:ext uri="{FF2B5EF4-FFF2-40B4-BE49-F238E27FC236}">
                <a16:creationId xmlns:a16="http://schemas.microsoft.com/office/drawing/2014/main" id="{A29BA022-E0D9-44B8-984B-25BC19DCDB93}"/>
              </a:ext>
            </a:extLst>
          </p:cNvPr>
          <p:cNvSpPr/>
          <p:nvPr/>
        </p:nvSpPr>
        <p:spPr>
          <a:xfrm>
            <a:off x="543361" y="635895"/>
            <a:ext cx="5873971" cy="234619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対象者</a:t>
            </a:r>
            <a:r>
              <a:rPr lang="en-US" altLang="ja-JP" sz="1050" b="1" dirty="0">
                <a:solidFill>
                  <a:schemeClr val="tx1"/>
                </a:solidFill>
                <a:latin typeface="Meiryo UI" panose="020B0604030504040204" pitchFamily="50" charset="-128"/>
                <a:ea typeface="Meiryo UI" panose="020B0604030504040204" pitchFamily="50" charset="-128"/>
              </a:rPr>
              <a:t>】</a:t>
            </a:r>
          </a:p>
          <a:p>
            <a:r>
              <a:rPr lang="ja-JP" altLang="en-US" sz="1050" dirty="0">
                <a:solidFill>
                  <a:schemeClr val="tx1"/>
                </a:solidFill>
                <a:latin typeface="Meiryo UI" panose="020B0604030504040204" pitchFamily="50" charset="-128"/>
                <a:ea typeface="Meiryo UI" panose="020B0604030504040204" pitchFamily="50" charset="-128"/>
              </a:rPr>
              <a:t>　</a:t>
            </a:r>
            <a:r>
              <a:rPr lang="ja-JP" altLang="ja-JP" sz="1050" dirty="0">
                <a:solidFill>
                  <a:schemeClr val="tx1"/>
                </a:solidFill>
                <a:latin typeface="Meiryo UI" panose="020B0604030504040204" pitchFamily="50" charset="-128"/>
                <a:ea typeface="Meiryo UI" panose="020B0604030504040204" pitchFamily="50" charset="-128"/>
              </a:rPr>
              <a:t>以下の要件を</a:t>
            </a:r>
            <a:r>
              <a:rPr lang="ja-JP" altLang="ja-JP" sz="1050" u="sng" dirty="0">
                <a:ln>
                  <a:solidFill>
                    <a:schemeClr val="tx1"/>
                  </a:solidFill>
                </a:ln>
                <a:solidFill>
                  <a:schemeClr val="tx1"/>
                </a:solidFill>
                <a:latin typeface="Meiryo UI" panose="020B0604030504040204" pitchFamily="50" charset="-128"/>
                <a:ea typeface="Meiryo UI" panose="020B0604030504040204" pitchFamily="50" charset="-128"/>
              </a:rPr>
              <a:t>全て</a:t>
            </a:r>
            <a:r>
              <a:rPr lang="ja-JP" altLang="ja-JP" sz="1050" dirty="0">
                <a:solidFill>
                  <a:schemeClr val="tx1"/>
                </a:solidFill>
                <a:latin typeface="Meiryo UI" panose="020B0604030504040204" pitchFamily="50" charset="-128"/>
                <a:ea typeface="Meiryo UI" panose="020B0604030504040204" pitchFamily="50" charset="-128"/>
              </a:rPr>
              <a:t>満たす</a:t>
            </a:r>
            <a:r>
              <a:rPr lang="ja-JP" altLang="en-US" sz="1050" dirty="0">
                <a:solidFill>
                  <a:schemeClr val="tx1"/>
                </a:solidFill>
                <a:latin typeface="Meiryo UI" panose="020B0604030504040204" pitchFamily="50" charset="-128"/>
                <a:ea typeface="Meiryo UI" panose="020B0604030504040204" pitchFamily="50" charset="-128"/>
              </a:rPr>
              <a:t>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1</a:t>
            </a:r>
            <a:r>
              <a:rPr lang="ja-JP" altLang="en-US" sz="1050" dirty="0">
                <a:solidFill>
                  <a:schemeClr val="tx1"/>
                </a:solidFill>
                <a:latin typeface="Meiryo UI" panose="020B0604030504040204" pitchFamily="50" charset="-128"/>
                <a:ea typeface="Meiryo UI" panose="020B0604030504040204" pitchFamily="50" charset="-128"/>
              </a:rPr>
              <a:t>）申請時に府内に住所を有し、</a:t>
            </a:r>
            <a:r>
              <a:rPr lang="ja-JP" altLang="en-US" sz="1050" dirty="0" err="1">
                <a:solidFill>
                  <a:schemeClr val="tx1"/>
                </a:solidFill>
                <a:latin typeface="Meiryo UI" panose="020B0604030504040204" pitchFamily="50" charset="-128"/>
                <a:ea typeface="Meiryo UI" panose="020B0604030504040204" pitchFamily="50" charset="-128"/>
              </a:rPr>
              <a:t>妊よう</a:t>
            </a:r>
            <a:r>
              <a:rPr lang="ja-JP" altLang="en-US" sz="1050" dirty="0">
                <a:solidFill>
                  <a:schemeClr val="tx1"/>
                </a:solidFill>
                <a:latin typeface="Meiryo UI" panose="020B0604030504040204" pitchFamily="50" charset="-128"/>
                <a:ea typeface="Meiryo UI" panose="020B0604030504040204" pitchFamily="50" charset="-128"/>
              </a:rPr>
              <a:t>性温存治療実施日</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凍結保存日</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に年齢が満</a:t>
            </a:r>
            <a:r>
              <a:rPr lang="en-US" altLang="ja-JP" sz="1050" dirty="0">
                <a:solidFill>
                  <a:schemeClr val="tx1"/>
                </a:solidFill>
                <a:latin typeface="Meiryo UI" panose="020B0604030504040204" pitchFamily="50" charset="-128"/>
                <a:ea typeface="Meiryo UI" panose="020B0604030504040204" pitchFamily="50" charset="-128"/>
              </a:rPr>
              <a:t>43</a:t>
            </a:r>
            <a:r>
              <a:rPr lang="ja-JP" altLang="en-US" sz="1050" dirty="0">
                <a:solidFill>
                  <a:schemeClr val="tx1"/>
                </a:solidFill>
                <a:latin typeface="Meiryo UI" panose="020B0604030504040204" pitchFamily="50" charset="-128"/>
                <a:ea typeface="Meiryo UI" panose="020B0604030504040204" pitchFamily="50" charset="-128"/>
              </a:rPr>
              <a:t>歳未満の方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2</a:t>
            </a:r>
            <a:r>
              <a:rPr lang="ja-JP" altLang="en-US" sz="1050" dirty="0">
                <a:solidFill>
                  <a:schemeClr val="tx1"/>
                </a:solidFill>
                <a:latin typeface="Meiryo UI" panose="020B0604030504040204" pitchFamily="50" charset="-128"/>
                <a:ea typeface="Meiryo UI" panose="020B0604030504040204" pitchFamily="50" charset="-128"/>
              </a:rPr>
              <a:t>）原疾患の治療内容が</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もしくは</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の方</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ガイドライン</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１</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err="1">
                <a:solidFill>
                  <a:schemeClr val="tx1"/>
                </a:solidFill>
                <a:latin typeface="Meiryo UI" panose="020B0604030504040204" pitchFamily="50" charset="-128"/>
                <a:ea typeface="Meiryo UI" panose="020B0604030504040204" pitchFamily="50" charset="-128"/>
              </a:rPr>
              <a:t>の妊よう</a:t>
            </a:r>
            <a:r>
              <a:rPr lang="ja-JP" altLang="en-US" sz="1050" dirty="0">
                <a:solidFill>
                  <a:schemeClr val="tx1"/>
                </a:solidFill>
                <a:latin typeface="Meiryo UI" panose="020B0604030504040204" pitchFamily="50" charset="-128"/>
                <a:ea typeface="Meiryo UI" panose="020B0604030504040204" pitchFamily="50" charset="-128"/>
              </a:rPr>
              <a:t>性低下リスク分類に示された治療のうち、高・中間・低リスクの治療    </a:t>
            </a:r>
            <a:br>
              <a:rPr lang="en-US" altLang="ja-JP" sz="1050" dirty="0">
                <a:solidFill>
                  <a:schemeClr val="tx1"/>
                </a:solidFill>
                <a:latin typeface="Meiryo UI" panose="020B0604030504040204" pitchFamily="50" charset="-128"/>
                <a:ea typeface="Meiryo UI" panose="020B0604030504040204" pitchFamily="50" charset="-128"/>
              </a:rPr>
            </a:br>
            <a:r>
              <a:rPr lang="en-US" altLang="ja-JP" sz="105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（治療内容はがん治療医にご確認ください）</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乳がんに対するホルモン療法等の長期間の治療によって卵巣予備能の低下が想定される治療</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3</a:t>
            </a:r>
            <a:r>
              <a:rPr lang="ja-JP" altLang="en-US" sz="1050" dirty="0">
                <a:solidFill>
                  <a:schemeClr val="tx1"/>
                </a:solidFill>
                <a:latin typeface="Meiryo UI" panose="020B0604030504040204" pitchFamily="50" charset="-128"/>
                <a:ea typeface="Meiryo UI" panose="020B0604030504040204" pitchFamily="50" charset="-128"/>
              </a:rPr>
              <a:t>）妊よう性温存治療府指定医療機関（</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２）において表１の妊よう性温存治療を受け、令和３年</a:t>
            </a:r>
            <a:endParaRPr lang="en-US" altLang="ja-JP" sz="1050" dirty="0">
              <a:solidFill>
                <a:schemeClr val="tx1"/>
              </a:solidFill>
              <a:latin typeface="Meiryo UI" panose="020B0604030504040204" pitchFamily="50" charset="-128"/>
              <a:ea typeface="Meiryo UI" panose="020B0604030504040204" pitchFamily="50" charset="-128"/>
            </a:endParaRPr>
          </a:p>
          <a:p>
            <a:r>
              <a:rPr lang="en-US" altLang="ja-JP" sz="105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４月１日以降に凍結保存を行った方　　　</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4</a:t>
            </a:r>
            <a:r>
              <a:rPr lang="ja-JP" altLang="en-US" sz="1050" dirty="0">
                <a:solidFill>
                  <a:schemeClr val="tx1"/>
                </a:solidFill>
                <a:latin typeface="Meiryo UI" panose="020B0604030504040204" pitchFamily="50" charset="-128"/>
                <a:ea typeface="Meiryo UI" panose="020B0604030504040204" pitchFamily="50" charset="-128"/>
              </a:rPr>
              <a:t>）担当医師により、妊よう性温存治療に伴う影響について評価を行い、生命予後に与える影響が許</a:t>
            </a:r>
            <a:endParaRPr lang="en-US" altLang="ja-JP" sz="1050" dirty="0">
              <a:solidFill>
                <a:schemeClr val="tx1"/>
              </a:solidFill>
              <a:latin typeface="Meiryo UI" panose="020B0604030504040204" pitchFamily="50" charset="-128"/>
              <a:ea typeface="Meiryo UI" panose="020B0604030504040204" pitchFamily="50" charset="-128"/>
            </a:endParaRPr>
          </a:p>
          <a:p>
            <a:r>
              <a:rPr lang="en-US" altLang="ja-JP" sz="105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容されると認められた方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5</a:t>
            </a:r>
            <a:r>
              <a:rPr lang="ja-JP" altLang="en-US" sz="1050" dirty="0">
                <a:solidFill>
                  <a:schemeClr val="tx1"/>
                </a:solidFill>
                <a:latin typeface="Meiryo UI" panose="020B0604030504040204" pitchFamily="50" charset="-128"/>
                <a:ea typeface="Meiryo UI" panose="020B0604030504040204" pitchFamily="50" charset="-128"/>
              </a:rPr>
              <a:t>）国の研究</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３</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に参加できる方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6</a:t>
            </a:r>
            <a:r>
              <a:rPr lang="ja-JP" altLang="en-US" sz="1050" dirty="0">
                <a:solidFill>
                  <a:schemeClr val="tx1"/>
                </a:solidFill>
                <a:latin typeface="Meiryo UI" panose="020B0604030504040204" pitchFamily="50" charset="-128"/>
                <a:ea typeface="Meiryo UI" panose="020B0604030504040204" pitchFamily="50" charset="-128"/>
              </a:rPr>
              <a:t>）助成対象費用に対し、他制度の助成を受けていない方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7</a:t>
            </a:r>
            <a:r>
              <a:rPr lang="ja-JP" altLang="en-US" sz="1050" dirty="0">
                <a:solidFill>
                  <a:schemeClr val="tx1"/>
                </a:solidFill>
                <a:latin typeface="Meiryo UI" panose="020B0604030504040204" pitchFamily="50" charset="-128"/>
                <a:ea typeface="Meiryo UI" panose="020B0604030504040204" pitchFamily="50" charset="-128"/>
              </a:rPr>
              <a:t>）［胚</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受精卵</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凍結の場合］婚姻関係の確認ができる女性の方</a:t>
            </a:r>
          </a:p>
          <a:p>
            <a:endParaRPr lang="ja-JP" altLang="en-US" sz="1050" dirty="0">
              <a:solidFill>
                <a:schemeClr val="tx1"/>
              </a:solidFill>
              <a:latin typeface="Meiryo UI" panose="020B0604030504040204" pitchFamily="50" charset="-128"/>
              <a:ea typeface="Meiryo UI" panose="020B0604030504040204" pitchFamily="50" charset="-128"/>
            </a:endParaRPr>
          </a:p>
          <a:p>
            <a:endParaRPr lang="en-US" altLang="ja-JP" sz="623" dirty="0">
              <a:solidFill>
                <a:prstClr val="black"/>
              </a:solidFill>
              <a:latin typeface="Meiryo UI" panose="020B0604030504040204" pitchFamily="50" charset="-128"/>
              <a:ea typeface="Meiryo UI" panose="020B0604030504040204" pitchFamily="50" charset="-128"/>
            </a:endParaRPr>
          </a:p>
          <a:p>
            <a:endParaRPr lang="en-US" altLang="ja-JP" sz="623" dirty="0">
              <a:solidFill>
                <a:schemeClr val="tx1"/>
              </a:solidFill>
              <a:latin typeface="Meiryo UI" panose="020B0604030504040204" pitchFamily="50" charset="-128"/>
              <a:ea typeface="Meiryo UI" panose="020B0604030504040204" pitchFamily="50" charset="-128"/>
            </a:endParaRPr>
          </a:p>
          <a:p>
            <a:endParaRPr lang="en-US" altLang="ja-JP" sz="623" dirty="0">
              <a:solidFill>
                <a:schemeClr val="tx1"/>
              </a:solidFill>
              <a:latin typeface="Meiryo UI" panose="020B0604030504040204" pitchFamily="50" charset="-128"/>
              <a:ea typeface="Meiryo UI" panose="020B0604030504040204" pitchFamily="50" charset="-128"/>
            </a:endParaRPr>
          </a:p>
          <a:p>
            <a:endParaRPr lang="en-US" altLang="ja-JP" sz="623" dirty="0">
              <a:solidFill>
                <a:prstClr val="black"/>
              </a:solidFill>
              <a:latin typeface="Meiryo UI" panose="020B0604030504040204" pitchFamily="50" charset="-128"/>
              <a:ea typeface="Meiryo UI" panose="020B0604030504040204" pitchFamily="50" charset="-128"/>
            </a:endParaRPr>
          </a:p>
          <a:p>
            <a:r>
              <a:rPr lang="ja-JP" altLang="en-US" sz="623" b="1" dirty="0">
                <a:solidFill>
                  <a:schemeClr val="tx1"/>
                </a:solidFill>
                <a:latin typeface="Meiryo UI" panose="020B0604030504040204" pitchFamily="50" charset="-128"/>
                <a:ea typeface="Meiryo UI" panose="020B0604030504040204" pitchFamily="50" charset="-128"/>
              </a:rPr>
              <a:t>　</a:t>
            </a:r>
            <a:endParaRPr lang="en-US" altLang="ja-JP" sz="623" dirty="0">
              <a:solidFill>
                <a:schemeClr val="tx1"/>
              </a:solidFill>
              <a:latin typeface="Meiryo UI" panose="020B0604030504040204" pitchFamily="50" charset="-128"/>
              <a:ea typeface="Meiryo UI" panose="020B0604030504040204" pitchFamily="50" charset="-128"/>
            </a:endParaRPr>
          </a:p>
          <a:p>
            <a:endParaRPr lang="ja-JP" altLang="en-US" sz="623" dirty="0">
              <a:solidFill>
                <a:schemeClr val="tx1"/>
              </a:solidFill>
              <a:latin typeface="Meiryo UI" panose="020B0604030504040204" pitchFamily="50" charset="-128"/>
              <a:ea typeface="Meiryo UI" panose="020B0604030504040204" pitchFamily="50" charset="-128"/>
            </a:endParaRPr>
          </a:p>
          <a:p>
            <a:pPr marL="63744" indent="-63744" fontAlgn="base"/>
            <a:endParaRPr lang="ja-JP" altLang="ja-JP" sz="623" dirty="0">
              <a:solidFill>
                <a:schemeClr val="tx1"/>
              </a:solidFill>
              <a:latin typeface="Meiryo UI" panose="020B0604030504040204" pitchFamily="50" charset="-128"/>
              <a:ea typeface="Meiryo UI" panose="020B0604030504040204" pitchFamily="50" charset="-128"/>
            </a:endParaRPr>
          </a:p>
          <a:p>
            <a:pPr algn="l"/>
            <a:endParaRPr lang="ja-JP" altLang="en-US" sz="623" dirty="0">
              <a:solidFill>
                <a:schemeClr val="tx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C3313B79-981A-4465-84DE-4F6D6CD4E32E}"/>
              </a:ext>
            </a:extLst>
          </p:cNvPr>
          <p:cNvSpPr txBox="1"/>
          <p:nvPr/>
        </p:nvSpPr>
        <p:spPr>
          <a:xfrm>
            <a:off x="556471" y="2953328"/>
            <a:ext cx="2674475" cy="430887"/>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対象治療、対象経費、助成上限額</a:t>
            </a:r>
            <a:r>
              <a:rPr lang="en-US" altLang="ja-JP" sz="1100" b="1" dirty="0">
                <a:latin typeface="Meiryo UI" panose="020B0604030504040204" pitchFamily="50" charset="-128"/>
                <a:ea typeface="Meiryo UI" panose="020B0604030504040204" pitchFamily="50" charset="-128"/>
              </a:rPr>
              <a:t>】</a:t>
            </a:r>
          </a:p>
          <a:p>
            <a:r>
              <a:rPr lang="ja-JP" altLang="en-US" sz="1100" dirty="0">
                <a:latin typeface="Meiryo UI" panose="020B0604030504040204" pitchFamily="50" charset="-128"/>
                <a:ea typeface="Meiryo UI" panose="020B0604030504040204" pitchFamily="50" charset="-128"/>
              </a:rPr>
              <a:t>　表１</a:t>
            </a:r>
            <a:endParaRPr lang="en-US" altLang="ja-JP" sz="11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A3CB5CAF-6780-44C2-AE8F-EAAF7C4AD130}"/>
              </a:ext>
            </a:extLst>
          </p:cNvPr>
          <p:cNvSpPr txBox="1"/>
          <p:nvPr/>
        </p:nvSpPr>
        <p:spPr>
          <a:xfrm>
            <a:off x="425698" y="5871490"/>
            <a:ext cx="2808312" cy="261610"/>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　　対象者一人に対して通算２回まで</a:t>
            </a:r>
          </a:p>
        </p:txBody>
      </p:sp>
      <p:graphicFrame>
        <p:nvGraphicFramePr>
          <p:cNvPr id="9" name="表 8">
            <a:extLst>
              <a:ext uri="{FF2B5EF4-FFF2-40B4-BE49-F238E27FC236}">
                <a16:creationId xmlns:a16="http://schemas.microsoft.com/office/drawing/2014/main" id="{F9DF1387-81A0-4FFD-AC2E-32E0D1DB2A74}"/>
              </a:ext>
            </a:extLst>
          </p:cNvPr>
          <p:cNvGraphicFramePr>
            <a:graphicFrameLocks noGrp="1"/>
          </p:cNvGraphicFramePr>
          <p:nvPr>
            <p:extLst>
              <p:ext uri="{D42A27DB-BD31-4B8C-83A1-F6EECF244321}">
                <p14:modId xmlns:p14="http://schemas.microsoft.com/office/powerpoint/2010/main" val="3968929461"/>
              </p:ext>
            </p:extLst>
          </p:nvPr>
        </p:nvGraphicFramePr>
        <p:xfrm>
          <a:off x="640404" y="3347889"/>
          <a:ext cx="5776928" cy="2360978"/>
        </p:xfrm>
        <a:graphic>
          <a:graphicData uri="http://schemas.openxmlformats.org/drawingml/2006/table">
            <a:tbl>
              <a:tblPr firstRow="1" firstCol="1" bandRow="1">
                <a:tableStyleId>{5C22544A-7EE6-4342-B048-85BDC9FD1C3A}</a:tableStyleId>
              </a:tblPr>
              <a:tblGrid>
                <a:gridCol w="2180990">
                  <a:extLst>
                    <a:ext uri="{9D8B030D-6E8A-4147-A177-3AD203B41FA5}">
                      <a16:colId xmlns:a16="http://schemas.microsoft.com/office/drawing/2014/main" val="2413688093"/>
                    </a:ext>
                  </a:extLst>
                </a:gridCol>
                <a:gridCol w="2119774">
                  <a:extLst>
                    <a:ext uri="{9D8B030D-6E8A-4147-A177-3AD203B41FA5}">
                      <a16:colId xmlns:a16="http://schemas.microsoft.com/office/drawing/2014/main" val="3432943172"/>
                    </a:ext>
                  </a:extLst>
                </a:gridCol>
                <a:gridCol w="1476164">
                  <a:extLst>
                    <a:ext uri="{9D8B030D-6E8A-4147-A177-3AD203B41FA5}">
                      <a16:colId xmlns:a16="http://schemas.microsoft.com/office/drawing/2014/main" val="1653096012"/>
                    </a:ext>
                  </a:extLst>
                </a:gridCol>
              </a:tblGrid>
              <a:tr h="315290">
                <a:tc>
                  <a:txBody>
                    <a:bodyPr/>
                    <a:lstStyle/>
                    <a:p>
                      <a:pPr algn="ctr">
                        <a:lnSpc>
                          <a:spcPct val="100000"/>
                        </a:lnSpc>
                        <a:spcAft>
                          <a:spcPts val="0"/>
                        </a:spcAft>
                      </a:pPr>
                      <a:r>
                        <a:rPr lang="ja-JP" sz="1100" b="0" kern="0" dirty="0">
                          <a:effectLst/>
                          <a:latin typeface="Meiryo UI" panose="020B0604030504040204" pitchFamily="50" charset="-128"/>
                          <a:ea typeface="Meiryo UI" panose="020B0604030504040204" pitchFamily="50" charset="-128"/>
                        </a:rPr>
                        <a:t>対象となる治療</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a:txBody>
                    <a:bodyPr/>
                    <a:lstStyle/>
                    <a:p>
                      <a:pPr algn="ctr">
                        <a:lnSpc>
                          <a:spcPct val="100000"/>
                        </a:lnSpc>
                        <a:spcAft>
                          <a:spcPts val="0"/>
                        </a:spcAft>
                      </a:pPr>
                      <a:r>
                        <a:rPr lang="ja-JP" sz="1100" b="0" kern="0" dirty="0">
                          <a:effectLst/>
                          <a:latin typeface="Meiryo UI" panose="020B0604030504040204" pitchFamily="50" charset="-128"/>
                          <a:ea typeface="Meiryo UI" panose="020B0604030504040204" pitchFamily="50" charset="-128"/>
                        </a:rPr>
                        <a:t>対象となる経費</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a:txBody>
                    <a:bodyPr/>
                    <a:lstStyle/>
                    <a:p>
                      <a:pPr algn="ctr">
                        <a:lnSpc>
                          <a:spcPct val="100000"/>
                        </a:lnSpc>
                        <a:spcAft>
                          <a:spcPts val="0"/>
                        </a:spcAft>
                      </a:pPr>
                      <a:r>
                        <a:rPr lang="ja-JP" sz="1100" b="0" kern="0" dirty="0">
                          <a:effectLst/>
                          <a:latin typeface="Meiryo UI" panose="020B0604030504040204" pitchFamily="50" charset="-128"/>
                          <a:ea typeface="Meiryo UI" panose="020B0604030504040204" pitchFamily="50" charset="-128"/>
                        </a:rPr>
                        <a:t>助成上限額</a:t>
                      </a:r>
                      <a:r>
                        <a:rPr lang="en-US" altLang="ja-JP" sz="1100" b="0" kern="0" dirty="0">
                          <a:effectLst/>
                          <a:latin typeface="Meiryo UI" panose="020B0604030504040204" pitchFamily="50" charset="-128"/>
                          <a:ea typeface="Meiryo UI" panose="020B0604030504040204" pitchFamily="50" charset="-128"/>
                        </a:rPr>
                        <a:t>/</a:t>
                      </a:r>
                      <a:r>
                        <a:rPr lang="ja-JP" altLang="en-US" sz="1100" b="0" kern="0" dirty="0">
                          <a:effectLst/>
                          <a:latin typeface="Meiryo UI" panose="020B0604030504040204" pitchFamily="50" charset="-128"/>
                          <a:ea typeface="Meiryo UI" panose="020B0604030504040204" pitchFamily="50" charset="-128"/>
                        </a:rPr>
                        <a:t>１回</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1483018654"/>
                  </a:ext>
                </a:extLst>
              </a:tr>
              <a:tr h="536107">
                <a:tc>
                  <a:txBody>
                    <a:bodyPr/>
                    <a:lstStyle/>
                    <a:p>
                      <a:pPr algn="just">
                        <a:lnSpc>
                          <a:spcPts val="1400"/>
                        </a:lnSpc>
                        <a:spcBef>
                          <a:spcPts val="0"/>
                        </a:spcBef>
                        <a:spcAft>
                          <a:spcPts val="0"/>
                        </a:spcAft>
                      </a:pPr>
                      <a:r>
                        <a:rPr lang="ja-JP" altLang="en-US" sz="1100" b="0" kern="0" dirty="0">
                          <a:effectLst/>
                          <a:latin typeface="Meiryo UI" panose="020B0604030504040204" pitchFamily="50" charset="-128"/>
                          <a:ea typeface="Meiryo UI" panose="020B0604030504040204" pitchFamily="50" charset="-128"/>
                        </a:rPr>
                        <a:t>①</a:t>
                      </a:r>
                      <a:r>
                        <a:rPr lang="ja-JP" sz="1100" b="0" kern="0" dirty="0">
                          <a:effectLst/>
                          <a:latin typeface="Meiryo UI" panose="020B0604030504040204" pitchFamily="50" charset="-128"/>
                          <a:ea typeface="Meiryo UI" panose="020B0604030504040204" pitchFamily="50" charset="-128"/>
                        </a:rPr>
                        <a:t>胚（受精卵）凍結に係る治療</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rowSpan="5">
                  <a:txBody>
                    <a:bodyPr/>
                    <a:lstStyle/>
                    <a:p>
                      <a:pPr algn="just">
                        <a:lnSpc>
                          <a:spcPct val="100000"/>
                        </a:lnSpc>
                        <a:spcAft>
                          <a:spcPts val="0"/>
                        </a:spcAft>
                      </a:pPr>
                      <a:r>
                        <a:rPr lang="ja-JP" sz="1100" kern="100" dirty="0">
                          <a:effectLst/>
                          <a:latin typeface="Meiryo UI" panose="020B0604030504040204" pitchFamily="50" charset="-128"/>
                          <a:ea typeface="Meiryo UI" panose="020B0604030504040204" pitchFamily="50" charset="-128"/>
                        </a:rPr>
                        <a:t>対象治療に係る治療費</a:t>
                      </a:r>
                      <a:r>
                        <a:rPr lang="ja-JP" altLang="en-US" sz="1100" kern="100" dirty="0">
                          <a:effectLst/>
                          <a:latin typeface="Meiryo UI" panose="020B0604030504040204" pitchFamily="50" charset="-128"/>
                          <a:ea typeface="Meiryo UI" panose="020B0604030504040204" pitchFamily="50" charset="-128"/>
                        </a:rPr>
                        <a:t>及び</a:t>
                      </a:r>
                      <a:r>
                        <a:rPr lang="ja-JP" sz="1100" kern="100" dirty="0">
                          <a:effectLst/>
                          <a:latin typeface="Meiryo UI" panose="020B0604030504040204" pitchFamily="50" charset="-128"/>
                          <a:ea typeface="Meiryo UI" panose="020B0604030504040204" pitchFamily="50" charset="-128"/>
                        </a:rPr>
                        <a:t>初回の凍結保存に要した医療保険適用外費用</a:t>
                      </a:r>
                      <a:endParaRPr lang="en-US" altLang="ja-JP" sz="1100" kern="100" dirty="0">
                        <a:effectLst/>
                        <a:latin typeface="Meiryo UI" panose="020B0604030504040204" pitchFamily="50" charset="-128"/>
                        <a:ea typeface="Meiryo UI" panose="020B0604030504040204" pitchFamily="50" charset="-128"/>
                      </a:endParaRPr>
                    </a:p>
                    <a:p>
                      <a:pPr>
                        <a:lnSpc>
                          <a:spcPct val="100000"/>
                        </a:lnSpc>
                      </a:pPr>
                      <a:endParaRPr lang="en-US" altLang="ja-JP" sz="1100" kern="100" dirty="0">
                        <a:effectLst/>
                        <a:latin typeface="Meiryo UI" panose="020B0604030504040204" pitchFamily="50" charset="-128"/>
                        <a:ea typeface="Meiryo UI" panose="020B0604030504040204" pitchFamily="50" charset="-128"/>
                      </a:endParaRPr>
                    </a:p>
                  </a:txBody>
                  <a:tcPr marL="47478" marR="47478" marT="0" marB="0" anchor="ctr"/>
                </a:tc>
                <a:tc>
                  <a:txBody>
                    <a:bodyPr/>
                    <a:lstStyle/>
                    <a:p>
                      <a:pPr algn="r">
                        <a:lnSpc>
                          <a:spcPct val="100000"/>
                        </a:lnSpc>
                        <a:spcAft>
                          <a:spcPts val="0"/>
                        </a:spcAft>
                      </a:pPr>
                      <a:r>
                        <a:rPr lang="ja-JP" sz="1100" b="0" kern="0" dirty="0">
                          <a:effectLst/>
                          <a:latin typeface="Meiryo UI" panose="020B0604030504040204" pitchFamily="50" charset="-128"/>
                          <a:ea typeface="Meiryo UI" panose="020B0604030504040204" pitchFamily="50" charset="-128"/>
                        </a:rPr>
                        <a:t>３５万円</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266069517"/>
                  </a:ext>
                </a:extLst>
              </a:tr>
              <a:tr h="228299">
                <a:tc>
                  <a:txBody>
                    <a:bodyPr/>
                    <a:lstStyle/>
                    <a:p>
                      <a:pPr algn="just">
                        <a:lnSpc>
                          <a:spcPts val="1300"/>
                        </a:lnSpc>
                        <a:spcAft>
                          <a:spcPts val="0"/>
                        </a:spcAft>
                      </a:pPr>
                      <a:r>
                        <a:rPr lang="ja-JP" altLang="en-US" sz="1100" b="0" kern="0" dirty="0">
                          <a:effectLst/>
                          <a:latin typeface="Meiryo UI" panose="020B0604030504040204" pitchFamily="50" charset="-128"/>
                          <a:ea typeface="Meiryo UI" panose="020B0604030504040204" pitchFamily="50" charset="-128"/>
                        </a:rPr>
                        <a:t>②</a:t>
                      </a:r>
                      <a:r>
                        <a:rPr lang="ja-JP" sz="1100" b="0" kern="0" dirty="0">
                          <a:effectLst/>
                          <a:latin typeface="Meiryo UI" panose="020B0604030504040204" pitchFamily="50" charset="-128"/>
                          <a:ea typeface="Meiryo UI" panose="020B0604030504040204" pitchFamily="50" charset="-128"/>
                        </a:rPr>
                        <a:t>未受精卵子凍結に係る治療</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sz="1100" b="0" kern="0" dirty="0">
                          <a:effectLst/>
                          <a:latin typeface="Meiryo UI" panose="020B0604030504040204" pitchFamily="50" charset="-128"/>
                          <a:ea typeface="Meiryo UI" panose="020B0604030504040204" pitchFamily="50" charset="-128"/>
                        </a:rPr>
                        <a:t>２０万円</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1536773902"/>
                  </a:ext>
                </a:extLst>
              </a:tr>
              <a:tr h="454597">
                <a:tc>
                  <a:txBody>
                    <a:bodyPr/>
                    <a:lstStyle/>
                    <a:p>
                      <a:pPr algn="just">
                        <a:lnSpc>
                          <a:spcPct val="100000"/>
                        </a:lnSpc>
                        <a:spcAft>
                          <a:spcPts val="0"/>
                        </a:spcAft>
                      </a:pPr>
                      <a:r>
                        <a:rPr lang="ja-JP" altLang="en-US" sz="1100" b="0" kern="0" dirty="0">
                          <a:effectLst/>
                          <a:latin typeface="Meiryo UI" panose="020B0604030504040204" pitchFamily="50" charset="-128"/>
                          <a:ea typeface="Meiryo UI" panose="020B0604030504040204" pitchFamily="50" charset="-128"/>
                        </a:rPr>
                        <a:t>③</a:t>
                      </a:r>
                      <a:r>
                        <a:rPr lang="ja-JP" sz="1100" b="0" kern="0" dirty="0">
                          <a:effectLst/>
                          <a:latin typeface="Meiryo UI" panose="020B0604030504040204" pitchFamily="50" charset="-128"/>
                          <a:ea typeface="Meiryo UI" panose="020B0604030504040204" pitchFamily="50" charset="-128"/>
                        </a:rPr>
                        <a:t>卵巣組織凍結に係る治療</a:t>
                      </a:r>
                      <a:endParaRPr lang="en-US" altLang="ja-JP" sz="1100" b="0" kern="0" dirty="0">
                        <a:effectLst/>
                        <a:latin typeface="Meiryo UI" panose="020B0604030504040204" pitchFamily="50" charset="-128"/>
                        <a:ea typeface="Meiryo UI" panose="020B0604030504040204" pitchFamily="50" charset="-128"/>
                      </a:endParaRPr>
                    </a:p>
                    <a:p>
                      <a:pPr algn="just">
                        <a:lnSpc>
                          <a:spcPct val="100000"/>
                        </a:lnSpc>
                        <a:spcAft>
                          <a:spcPts val="0"/>
                        </a:spcAft>
                      </a:pPr>
                      <a:r>
                        <a:rPr lang="ja-JP" altLang="en-US" sz="1100" b="0" kern="0" dirty="0">
                          <a:effectLst/>
                          <a:latin typeface="Meiryo UI" panose="020B0604030504040204" pitchFamily="50" charset="-128"/>
                          <a:ea typeface="Meiryo UI" panose="020B0604030504040204" pitchFamily="50" charset="-128"/>
                        </a:rPr>
                        <a:t> （組織の再移植を含む）</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sz="1100" b="0" kern="0" dirty="0">
                          <a:effectLst/>
                          <a:latin typeface="Meiryo UI" panose="020B0604030504040204" pitchFamily="50" charset="-128"/>
                          <a:ea typeface="Meiryo UI" panose="020B0604030504040204" pitchFamily="50" charset="-128"/>
                        </a:rPr>
                        <a:t>４０万円</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3924341201"/>
                  </a:ext>
                </a:extLst>
              </a:tr>
              <a:tr h="228299">
                <a:tc>
                  <a:txBody>
                    <a:bodyPr/>
                    <a:lstStyle/>
                    <a:p>
                      <a:pPr algn="just">
                        <a:lnSpc>
                          <a:spcPts val="1300"/>
                        </a:lnSpc>
                        <a:spcAft>
                          <a:spcPts val="0"/>
                        </a:spcAft>
                      </a:pPr>
                      <a:r>
                        <a:rPr lang="ja-JP" altLang="en-US" sz="1100" b="0" kern="0" dirty="0">
                          <a:effectLst/>
                          <a:latin typeface="Meiryo UI" panose="020B0604030504040204" pitchFamily="50" charset="-128"/>
                          <a:ea typeface="Meiryo UI" panose="020B0604030504040204" pitchFamily="50" charset="-128"/>
                        </a:rPr>
                        <a:t>④</a:t>
                      </a:r>
                      <a:r>
                        <a:rPr lang="ja-JP" sz="1100" b="0" kern="0" dirty="0">
                          <a:effectLst/>
                          <a:latin typeface="Meiryo UI" panose="020B0604030504040204" pitchFamily="50" charset="-128"/>
                          <a:ea typeface="Meiryo UI" panose="020B0604030504040204" pitchFamily="50" charset="-128"/>
                        </a:rPr>
                        <a:t>精子凍結に係る治療</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sz="1100" b="0" kern="0" dirty="0">
                          <a:effectLst/>
                          <a:latin typeface="Meiryo UI" panose="020B0604030504040204" pitchFamily="50" charset="-128"/>
                          <a:ea typeface="Meiryo UI" panose="020B0604030504040204" pitchFamily="50" charset="-128"/>
                        </a:rPr>
                        <a:t>２万５千円</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1584794523"/>
                  </a:ext>
                </a:extLst>
              </a:tr>
              <a:tr h="598386">
                <a:tc>
                  <a:txBody>
                    <a:bodyPr/>
                    <a:lstStyle/>
                    <a:p>
                      <a:pPr algn="just">
                        <a:lnSpc>
                          <a:spcPct val="100000"/>
                        </a:lnSpc>
                        <a:spcAft>
                          <a:spcPts val="0"/>
                        </a:spcAft>
                      </a:pPr>
                      <a:r>
                        <a:rPr lang="ja-JP" altLang="en-US" sz="1100" b="0" kern="0" dirty="0">
                          <a:effectLst/>
                          <a:latin typeface="Meiryo UI" panose="020B0604030504040204" pitchFamily="50" charset="-128"/>
                          <a:ea typeface="Meiryo UI" panose="020B0604030504040204" pitchFamily="50" charset="-128"/>
                        </a:rPr>
                        <a:t>⑤</a:t>
                      </a:r>
                      <a:r>
                        <a:rPr lang="ja-JP" sz="1100" b="0" kern="0" dirty="0">
                          <a:effectLst/>
                          <a:latin typeface="Meiryo UI" panose="020B0604030504040204" pitchFamily="50" charset="-128"/>
                          <a:ea typeface="Meiryo UI" panose="020B0604030504040204" pitchFamily="50" charset="-128"/>
                        </a:rPr>
                        <a:t>精巣内精子採取術による精子</a:t>
                      </a:r>
                      <a:endParaRPr lang="en-US" altLang="ja-JP" sz="1100" b="0" kern="0" dirty="0">
                        <a:effectLst/>
                        <a:latin typeface="Meiryo UI" panose="020B0604030504040204" pitchFamily="50" charset="-128"/>
                        <a:ea typeface="Meiryo UI" panose="020B0604030504040204" pitchFamily="50" charset="-128"/>
                      </a:endParaRPr>
                    </a:p>
                    <a:p>
                      <a:pPr algn="just">
                        <a:lnSpc>
                          <a:spcPct val="100000"/>
                        </a:lnSpc>
                        <a:spcAft>
                          <a:spcPts val="0"/>
                        </a:spcAft>
                      </a:pPr>
                      <a:r>
                        <a:rPr lang="en-US" altLang="ja-JP" sz="1100" b="0" kern="0" dirty="0">
                          <a:effectLst/>
                          <a:latin typeface="Meiryo UI" panose="020B0604030504040204" pitchFamily="50" charset="-128"/>
                          <a:ea typeface="Meiryo UI" panose="020B0604030504040204" pitchFamily="50" charset="-128"/>
                        </a:rPr>
                        <a:t>   </a:t>
                      </a:r>
                      <a:r>
                        <a:rPr lang="ja-JP" sz="1100" b="0" kern="0" dirty="0">
                          <a:effectLst/>
                          <a:latin typeface="Meiryo UI" panose="020B0604030504040204" pitchFamily="50" charset="-128"/>
                          <a:ea typeface="Meiryo UI" panose="020B0604030504040204" pitchFamily="50" charset="-128"/>
                        </a:rPr>
                        <a:t>凍結に係る治療</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sz="1100" b="0" kern="0" dirty="0">
                          <a:effectLst/>
                          <a:latin typeface="Meiryo UI" panose="020B0604030504040204" pitchFamily="50" charset="-128"/>
                          <a:ea typeface="Meiryo UI" panose="020B0604030504040204" pitchFamily="50" charset="-128"/>
                        </a:rPr>
                        <a:t>３５万円</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364069224"/>
                  </a:ext>
                </a:extLst>
              </a:tr>
            </a:tbl>
          </a:graphicData>
        </a:graphic>
      </p:graphicFrame>
      <p:sp>
        <p:nvSpPr>
          <p:cNvPr id="10" name="テキスト ボックス 9">
            <a:extLst>
              <a:ext uri="{FF2B5EF4-FFF2-40B4-BE49-F238E27FC236}">
                <a16:creationId xmlns:a16="http://schemas.microsoft.com/office/drawing/2014/main" id="{0D148421-9835-4FB6-B821-00506F7DC025}"/>
              </a:ext>
            </a:extLst>
          </p:cNvPr>
          <p:cNvSpPr txBox="1"/>
          <p:nvPr/>
        </p:nvSpPr>
        <p:spPr>
          <a:xfrm>
            <a:off x="188640" y="6215161"/>
            <a:ext cx="6408712" cy="3593840"/>
          </a:xfrm>
          <a:prstGeom prst="rect">
            <a:avLst/>
          </a:prstGeom>
          <a:solidFill>
            <a:schemeClr val="bg1"/>
          </a:solidFill>
        </p:spPr>
        <p:txBody>
          <a:bodyPr wrap="square" rtlCol="0">
            <a:spAutoFit/>
          </a:bodyPr>
          <a:lstStyle/>
          <a:p>
            <a:endParaRPr kumimoji="1" lang="ja-JP" altLang="en-US" dirty="0"/>
          </a:p>
        </p:txBody>
      </p:sp>
      <p:sp>
        <p:nvSpPr>
          <p:cNvPr id="11" name="角丸四角形 61">
            <a:extLst>
              <a:ext uri="{FF2B5EF4-FFF2-40B4-BE49-F238E27FC236}">
                <a16:creationId xmlns:a16="http://schemas.microsoft.com/office/drawing/2014/main" id="{BA53ED4E-2B1F-4A4E-B7E7-D86D9E73DD85}"/>
              </a:ext>
            </a:extLst>
          </p:cNvPr>
          <p:cNvSpPr/>
          <p:nvPr/>
        </p:nvSpPr>
        <p:spPr>
          <a:xfrm>
            <a:off x="641442" y="6353109"/>
            <a:ext cx="5698811" cy="432048"/>
          </a:xfrm>
          <a:prstGeom prst="round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n>
                  <a:solidFill>
                    <a:schemeClr val="tx1"/>
                  </a:solidFill>
                </a:ln>
                <a:solidFill>
                  <a:schemeClr val="tx1"/>
                </a:solidFill>
                <a:latin typeface="Meiryo UI" panose="020B0604030504040204" pitchFamily="50" charset="-128"/>
                <a:ea typeface="Meiryo UI" panose="020B0604030504040204" pitchFamily="50" charset="-128"/>
              </a:rPr>
              <a:t>カウンセリング費用助成</a:t>
            </a:r>
          </a:p>
        </p:txBody>
      </p:sp>
      <p:sp>
        <p:nvSpPr>
          <p:cNvPr id="12" name="正方形/長方形 11">
            <a:extLst>
              <a:ext uri="{FF2B5EF4-FFF2-40B4-BE49-F238E27FC236}">
                <a16:creationId xmlns:a16="http://schemas.microsoft.com/office/drawing/2014/main" id="{190F3AA3-10C5-4A2D-BEBE-8E876672A347}"/>
              </a:ext>
            </a:extLst>
          </p:cNvPr>
          <p:cNvSpPr/>
          <p:nvPr/>
        </p:nvSpPr>
        <p:spPr>
          <a:xfrm>
            <a:off x="630229" y="6785594"/>
            <a:ext cx="6050205" cy="169317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対象者</a:t>
            </a:r>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　</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r>
              <a:rPr lang="ja-JP" altLang="ja-JP" sz="1050" dirty="0">
                <a:solidFill>
                  <a:schemeClr val="tx1"/>
                </a:solidFill>
                <a:latin typeface="Meiryo UI" panose="020B0604030504040204" pitchFamily="50" charset="-128"/>
                <a:ea typeface="Meiryo UI" panose="020B0604030504040204" pitchFamily="50" charset="-128"/>
              </a:rPr>
              <a:t>以下の要件を</a:t>
            </a:r>
            <a:r>
              <a:rPr lang="ja-JP" altLang="ja-JP" sz="1050" u="sng" dirty="0">
                <a:ln>
                  <a:solidFill>
                    <a:schemeClr val="tx1"/>
                  </a:solidFill>
                </a:ln>
                <a:solidFill>
                  <a:schemeClr val="tx1"/>
                </a:solidFill>
                <a:latin typeface="Meiryo UI" panose="020B0604030504040204" pitchFamily="50" charset="-128"/>
                <a:ea typeface="Meiryo UI" panose="020B0604030504040204" pitchFamily="50" charset="-128"/>
              </a:rPr>
              <a:t>全て</a:t>
            </a:r>
            <a:r>
              <a:rPr lang="ja-JP" altLang="ja-JP" sz="1050" dirty="0">
                <a:solidFill>
                  <a:schemeClr val="tx1"/>
                </a:solidFill>
                <a:latin typeface="Meiryo UI" panose="020B0604030504040204" pitchFamily="50" charset="-128"/>
                <a:ea typeface="Meiryo UI" panose="020B0604030504040204" pitchFamily="50" charset="-128"/>
              </a:rPr>
              <a:t>満たす</a:t>
            </a:r>
            <a:r>
              <a:rPr lang="ja-JP" altLang="en-US" sz="1050" dirty="0">
                <a:solidFill>
                  <a:schemeClr val="tx1"/>
                </a:solidFill>
                <a:latin typeface="Meiryo UI" panose="020B0604030504040204" pitchFamily="50" charset="-128"/>
                <a:ea typeface="Meiryo UI" panose="020B0604030504040204" pitchFamily="50" charset="-128"/>
              </a:rPr>
              <a:t>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1</a:t>
            </a:r>
            <a:r>
              <a:rPr lang="ja-JP" altLang="en-US" sz="1050" dirty="0">
                <a:solidFill>
                  <a:schemeClr val="tx1"/>
                </a:solidFill>
                <a:latin typeface="Meiryo UI" panose="020B0604030504040204" pitchFamily="50" charset="-128"/>
                <a:ea typeface="Meiryo UI" panose="020B0604030504040204" pitchFamily="50" charset="-128"/>
              </a:rPr>
              <a:t>）カウンセリング実施日に府内に住所を有し、年齢が満</a:t>
            </a:r>
            <a:r>
              <a:rPr lang="en-US" altLang="ja-JP" sz="1050" dirty="0">
                <a:solidFill>
                  <a:schemeClr val="tx1"/>
                </a:solidFill>
                <a:latin typeface="Meiryo UI" panose="020B0604030504040204" pitchFamily="50" charset="-128"/>
                <a:ea typeface="Meiryo UI" panose="020B0604030504040204" pitchFamily="50" charset="-128"/>
              </a:rPr>
              <a:t>43</a:t>
            </a:r>
            <a:r>
              <a:rPr lang="ja-JP" altLang="en-US" sz="1050" dirty="0">
                <a:solidFill>
                  <a:schemeClr val="tx1"/>
                </a:solidFill>
                <a:latin typeface="Meiryo UI" panose="020B0604030504040204" pitchFamily="50" charset="-128"/>
                <a:ea typeface="Meiryo UI" panose="020B0604030504040204" pitchFamily="50" charset="-128"/>
              </a:rPr>
              <a:t>歳未満の方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2</a:t>
            </a:r>
            <a:r>
              <a:rPr lang="ja-JP" altLang="en-US" sz="1050" dirty="0">
                <a:solidFill>
                  <a:schemeClr val="tx1"/>
                </a:solidFill>
                <a:latin typeface="Meiryo UI" panose="020B0604030504040204" pitchFamily="50" charset="-128"/>
                <a:ea typeface="Meiryo UI" panose="020B0604030504040204" pitchFamily="50" charset="-128"/>
              </a:rPr>
              <a:t>）原疾患の治療内容が</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もしくは</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の方</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ガイドライン</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１</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err="1">
                <a:solidFill>
                  <a:schemeClr val="tx1"/>
                </a:solidFill>
                <a:latin typeface="Meiryo UI" panose="020B0604030504040204" pitchFamily="50" charset="-128"/>
                <a:ea typeface="Meiryo UI" panose="020B0604030504040204" pitchFamily="50" charset="-128"/>
              </a:rPr>
              <a:t>の妊よう</a:t>
            </a:r>
            <a:r>
              <a:rPr lang="ja-JP" altLang="en-US" sz="1050" dirty="0">
                <a:solidFill>
                  <a:schemeClr val="tx1"/>
                </a:solidFill>
                <a:latin typeface="Meiryo UI" panose="020B0604030504040204" pitchFamily="50" charset="-128"/>
                <a:ea typeface="Meiryo UI" panose="020B0604030504040204" pitchFamily="50" charset="-128"/>
              </a:rPr>
              <a:t>性低下リスク分類に示された治療のうち、高・中間・低リスクの治療</a:t>
            </a:r>
            <a:br>
              <a:rPr lang="en-US" altLang="ja-JP" sz="1050" dirty="0">
                <a:solidFill>
                  <a:schemeClr val="tx1"/>
                </a:solidFill>
                <a:latin typeface="Meiryo UI" panose="020B0604030504040204" pitchFamily="50" charset="-128"/>
                <a:ea typeface="Meiryo UI" panose="020B0604030504040204" pitchFamily="50" charset="-128"/>
              </a:rPr>
            </a:br>
            <a:r>
              <a:rPr lang="ja-JP" altLang="en-US" sz="1050" dirty="0">
                <a:solidFill>
                  <a:schemeClr val="tx1"/>
                </a:solidFill>
                <a:latin typeface="Meiryo UI" panose="020B0604030504040204" pitchFamily="50" charset="-128"/>
                <a:ea typeface="Meiryo UI" panose="020B0604030504040204" pitchFamily="50" charset="-128"/>
              </a:rPr>
              <a:t>　　  　　（治療内容はがん治療医にご確認ください）　　   </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乳がんに対するホルモン療法等の長期間の治療によって卵巣予備能の低下が想定される治療</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3</a:t>
            </a:r>
            <a:r>
              <a:rPr lang="ja-JP" altLang="en-US" sz="1050" dirty="0">
                <a:solidFill>
                  <a:schemeClr val="tx1"/>
                </a:solidFill>
                <a:latin typeface="Meiryo UI" panose="020B0604030504040204" pitchFamily="50" charset="-128"/>
                <a:ea typeface="Meiryo UI" panose="020B0604030504040204" pitchFamily="50" charset="-128"/>
              </a:rPr>
              <a:t>）担当医師により、</a:t>
            </a:r>
            <a:r>
              <a:rPr lang="ja-JP" altLang="en-US" sz="1050" dirty="0" err="1">
                <a:solidFill>
                  <a:schemeClr val="tx1"/>
                </a:solidFill>
                <a:latin typeface="Meiryo UI" panose="020B0604030504040204" pitchFamily="50" charset="-128"/>
                <a:ea typeface="Meiryo UI" panose="020B0604030504040204" pitchFamily="50" charset="-128"/>
              </a:rPr>
              <a:t>妊よう</a:t>
            </a:r>
            <a:r>
              <a:rPr lang="ja-JP" altLang="en-US" sz="1050" dirty="0">
                <a:solidFill>
                  <a:schemeClr val="tx1"/>
                </a:solidFill>
                <a:latin typeface="Meiryo UI" panose="020B0604030504040204" pitchFamily="50" charset="-128"/>
                <a:ea typeface="Meiryo UI" panose="020B0604030504040204" pitchFamily="50" charset="-128"/>
              </a:rPr>
              <a:t>性温存治療に伴う影響について評価を行い、生命予後に与える影響が許</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r>
              <a:rPr lang="ja-JP" altLang="en-US" sz="1050" dirty="0" err="1">
                <a:solidFill>
                  <a:schemeClr val="tx1"/>
                </a:solidFill>
                <a:latin typeface="Meiryo UI" panose="020B0604030504040204" pitchFamily="50" charset="-128"/>
                <a:ea typeface="Meiryo UI" panose="020B0604030504040204" pitchFamily="50" charset="-128"/>
              </a:rPr>
              <a:t>容されると</a:t>
            </a:r>
            <a:r>
              <a:rPr lang="ja-JP" altLang="en-US" sz="1050" dirty="0">
                <a:solidFill>
                  <a:schemeClr val="tx1"/>
                </a:solidFill>
                <a:latin typeface="Meiryo UI" panose="020B0604030504040204" pitchFamily="50" charset="-128"/>
                <a:ea typeface="Meiryo UI" panose="020B0604030504040204" pitchFamily="50" charset="-128"/>
              </a:rPr>
              <a:t>認められた方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4</a:t>
            </a:r>
            <a:r>
              <a:rPr lang="ja-JP" altLang="en-US" sz="1050" dirty="0">
                <a:solidFill>
                  <a:schemeClr val="tx1"/>
                </a:solidFill>
                <a:latin typeface="Meiryo UI" panose="020B0604030504040204" pitchFamily="50" charset="-128"/>
                <a:ea typeface="Meiryo UI" panose="020B0604030504040204" pitchFamily="50" charset="-128"/>
              </a:rPr>
              <a:t>）令和３年４月１日以降にカウンセリングを受けた結果、</a:t>
            </a:r>
            <a:r>
              <a:rPr lang="ja-JP" altLang="en-US" sz="1050" b="1" u="sng" dirty="0">
                <a:solidFill>
                  <a:schemeClr val="tx1"/>
                </a:solidFill>
                <a:latin typeface="Meiryo UI" panose="020B0604030504040204" pitchFamily="50" charset="-128"/>
                <a:ea typeface="Meiryo UI" panose="020B0604030504040204" pitchFamily="50" charset="-128"/>
              </a:rPr>
              <a:t>妊よう性温存治療を受けるに至らなかった方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5</a:t>
            </a:r>
            <a:r>
              <a:rPr lang="ja-JP" altLang="en-US" sz="1050" dirty="0">
                <a:solidFill>
                  <a:schemeClr val="tx1"/>
                </a:solidFill>
                <a:latin typeface="Meiryo UI" panose="020B0604030504040204" pitchFamily="50" charset="-128"/>
                <a:ea typeface="Meiryo UI" panose="020B0604030504040204" pitchFamily="50" charset="-128"/>
              </a:rPr>
              <a:t>）助成対象費用に対し、他制度の助成を受けていない方</a:t>
            </a:r>
          </a:p>
        </p:txBody>
      </p:sp>
      <p:graphicFrame>
        <p:nvGraphicFramePr>
          <p:cNvPr id="13" name="表 12">
            <a:extLst>
              <a:ext uri="{FF2B5EF4-FFF2-40B4-BE49-F238E27FC236}">
                <a16:creationId xmlns:a16="http://schemas.microsoft.com/office/drawing/2014/main" id="{34F536D9-AF92-4B1F-914B-E7C9AE1F65BD}"/>
              </a:ext>
            </a:extLst>
          </p:cNvPr>
          <p:cNvGraphicFramePr>
            <a:graphicFrameLocks noGrp="1"/>
          </p:cNvGraphicFramePr>
          <p:nvPr>
            <p:extLst>
              <p:ext uri="{D42A27DB-BD31-4B8C-83A1-F6EECF244321}">
                <p14:modId xmlns:p14="http://schemas.microsoft.com/office/powerpoint/2010/main" val="2777816917"/>
              </p:ext>
            </p:extLst>
          </p:nvPr>
        </p:nvGraphicFramePr>
        <p:xfrm>
          <a:off x="744203" y="8851920"/>
          <a:ext cx="5472608" cy="531020"/>
        </p:xfrm>
        <a:graphic>
          <a:graphicData uri="http://schemas.openxmlformats.org/drawingml/2006/table">
            <a:tbl>
              <a:tblPr firstRow="1" bandRow="1">
                <a:tableStyleId>{5C22544A-7EE6-4342-B048-85BDC9FD1C3A}</a:tableStyleId>
              </a:tblPr>
              <a:tblGrid>
                <a:gridCol w="1461841">
                  <a:extLst>
                    <a:ext uri="{9D8B030D-6E8A-4147-A177-3AD203B41FA5}">
                      <a16:colId xmlns:a16="http://schemas.microsoft.com/office/drawing/2014/main" val="651015342"/>
                    </a:ext>
                  </a:extLst>
                </a:gridCol>
                <a:gridCol w="2312270">
                  <a:extLst>
                    <a:ext uri="{9D8B030D-6E8A-4147-A177-3AD203B41FA5}">
                      <a16:colId xmlns:a16="http://schemas.microsoft.com/office/drawing/2014/main" val="2358599984"/>
                    </a:ext>
                  </a:extLst>
                </a:gridCol>
                <a:gridCol w="1698497">
                  <a:extLst>
                    <a:ext uri="{9D8B030D-6E8A-4147-A177-3AD203B41FA5}">
                      <a16:colId xmlns:a16="http://schemas.microsoft.com/office/drawing/2014/main" val="670201108"/>
                    </a:ext>
                  </a:extLst>
                </a:gridCol>
              </a:tblGrid>
              <a:tr h="251548">
                <a:tc>
                  <a:txBody>
                    <a:bodyPr/>
                    <a:lstStyle/>
                    <a:p>
                      <a:r>
                        <a:rPr kumimoji="1" lang="ja-JP" altLang="en-US" sz="1100" b="0" dirty="0">
                          <a:latin typeface="Meiryo UI" panose="020B0604030504040204" pitchFamily="50" charset="-128"/>
                          <a:ea typeface="Meiryo UI" panose="020B0604030504040204" pitchFamily="50" charset="-128"/>
                        </a:rPr>
                        <a:t>対象となる治療</a:t>
                      </a:r>
                    </a:p>
                  </a:txBody>
                  <a:tcPr marL="63305" marR="63305" marT="31652" marB="31652" anchor="ctr"/>
                </a:tc>
                <a:tc>
                  <a:txBody>
                    <a:bodyPr/>
                    <a:lstStyle/>
                    <a:p>
                      <a:r>
                        <a:rPr kumimoji="1" lang="ja-JP" altLang="en-US" sz="1100" b="0" dirty="0">
                          <a:latin typeface="Meiryo UI" panose="020B0604030504040204" pitchFamily="50" charset="-128"/>
                          <a:ea typeface="Meiryo UI" panose="020B0604030504040204" pitchFamily="50" charset="-128"/>
                        </a:rPr>
                        <a:t>対象となる経費</a:t>
                      </a:r>
                    </a:p>
                  </a:txBody>
                  <a:tcPr marL="63305" marR="63305" marT="31652" marB="31652" anchor="ctr"/>
                </a:tc>
                <a:tc>
                  <a:txBody>
                    <a:bodyPr/>
                    <a:lstStyle/>
                    <a:p>
                      <a:r>
                        <a:rPr kumimoji="1" lang="ja-JP" altLang="en-US" sz="1100" b="0" dirty="0">
                          <a:latin typeface="Meiryo UI" panose="020B0604030504040204" pitchFamily="50" charset="-128"/>
                          <a:ea typeface="Meiryo UI" panose="020B0604030504040204" pitchFamily="50" charset="-128"/>
                        </a:rPr>
                        <a:t>助成上限額</a:t>
                      </a:r>
                      <a:r>
                        <a:rPr kumimoji="1" lang="en-US" altLang="ja-JP" sz="1100" b="0" dirty="0">
                          <a:latin typeface="Meiryo UI" panose="020B0604030504040204" pitchFamily="50" charset="-128"/>
                          <a:ea typeface="Meiryo UI" panose="020B0604030504040204" pitchFamily="50" charset="-128"/>
                        </a:rPr>
                        <a:t>/</a:t>
                      </a:r>
                      <a:r>
                        <a:rPr kumimoji="1" lang="ja-JP" altLang="en-US" sz="1100" b="0" dirty="0">
                          <a:latin typeface="Meiryo UI" panose="020B0604030504040204" pitchFamily="50" charset="-128"/>
                          <a:ea typeface="Meiryo UI" panose="020B0604030504040204" pitchFamily="50" charset="-128"/>
                        </a:rPr>
                        <a:t>１回</a:t>
                      </a:r>
                    </a:p>
                  </a:txBody>
                  <a:tcPr marL="63305" marR="63305" marT="31652" marB="31652" anchor="ctr"/>
                </a:tc>
                <a:extLst>
                  <a:ext uri="{0D108BD9-81ED-4DB2-BD59-A6C34878D82A}">
                    <a16:rowId xmlns:a16="http://schemas.microsoft.com/office/drawing/2014/main" val="2715581610"/>
                  </a:ext>
                </a:extLst>
              </a:tr>
              <a:tr h="279472">
                <a:tc>
                  <a:txBody>
                    <a:bodyPr/>
                    <a:lstStyle/>
                    <a:p>
                      <a:r>
                        <a:rPr kumimoji="1" lang="ja-JP" altLang="en-US" sz="1100" b="0" dirty="0">
                          <a:solidFill>
                            <a:schemeClr val="bg1"/>
                          </a:solidFill>
                          <a:latin typeface="Meiryo UI" panose="020B0604030504040204" pitchFamily="50" charset="-128"/>
                          <a:ea typeface="Meiryo UI" panose="020B0604030504040204" pitchFamily="50" charset="-128"/>
                        </a:rPr>
                        <a:t>カウンセリング</a:t>
                      </a:r>
                    </a:p>
                  </a:txBody>
                  <a:tcPr marL="63305" marR="63305" marT="31652" marB="31652" anchor="ctr">
                    <a:solidFill>
                      <a:srgbClr val="4F81BD"/>
                    </a:solidFill>
                  </a:tcPr>
                </a:tc>
                <a:tc>
                  <a:txBody>
                    <a:bodyPr/>
                    <a:lstStyle/>
                    <a:p>
                      <a:r>
                        <a:rPr kumimoji="1" lang="ja-JP" altLang="en-US" sz="1100" b="0" dirty="0">
                          <a:latin typeface="Meiryo UI" panose="020B0604030504040204" pitchFamily="50" charset="-128"/>
                          <a:ea typeface="Meiryo UI" panose="020B0604030504040204" pitchFamily="50" charset="-128"/>
                        </a:rPr>
                        <a:t>カウンセリング費用</a:t>
                      </a:r>
                    </a:p>
                  </a:txBody>
                  <a:tcPr marL="63305" marR="63305" marT="31652" marB="31652" anchor="ctr"/>
                </a:tc>
                <a:tc>
                  <a:txBody>
                    <a:bodyPr/>
                    <a:lstStyle/>
                    <a:p>
                      <a:pPr algn="r"/>
                      <a:r>
                        <a:rPr kumimoji="1" lang="ja-JP" altLang="en-US" sz="1100" b="0" dirty="0">
                          <a:latin typeface="Meiryo UI" panose="020B0604030504040204" pitchFamily="50" charset="-128"/>
                          <a:ea typeface="Meiryo UI" panose="020B0604030504040204" pitchFamily="50" charset="-128"/>
                        </a:rPr>
                        <a:t>５千円</a:t>
                      </a:r>
                    </a:p>
                  </a:txBody>
                  <a:tcPr marL="63305" marR="63305" marT="31652" marB="31652" anchor="ctr"/>
                </a:tc>
                <a:extLst>
                  <a:ext uri="{0D108BD9-81ED-4DB2-BD59-A6C34878D82A}">
                    <a16:rowId xmlns:a16="http://schemas.microsoft.com/office/drawing/2014/main" val="1734736652"/>
                  </a:ext>
                </a:extLst>
              </a:tr>
            </a:tbl>
          </a:graphicData>
        </a:graphic>
      </p:graphicFrame>
      <p:sp>
        <p:nvSpPr>
          <p:cNvPr id="14" name="テキスト ボックス 13">
            <a:extLst>
              <a:ext uri="{FF2B5EF4-FFF2-40B4-BE49-F238E27FC236}">
                <a16:creationId xmlns:a16="http://schemas.microsoft.com/office/drawing/2014/main" id="{98C28B35-19CF-4A2B-96FA-01147080ADAF}"/>
              </a:ext>
            </a:extLst>
          </p:cNvPr>
          <p:cNvSpPr txBox="1"/>
          <p:nvPr/>
        </p:nvSpPr>
        <p:spPr>
          <a:xfrm>
            <a:off x="618813" y="8622234"/>
            <a:ext cx="2674475" cy="430887"/>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対象治療、対象経費、助成上限額</a:t>
            </a:r>
            <a:r>
              <a:rPr lang="en-US" altLang="ja-JP" sz="1100" b="1" dirty="0">
                <a:latin typeface="Meiryo UI" panose="020B0604030504040204" pitchFamily="50" charset="-128"/>
                <a:ea typeface="Meiryo UI" panose="020B0604030504040204" pitchFamily="50" charset="-128"/>
              </a:rPr>
              <a:t>】</a:t>
            </a:r>
          </a:p>
          <a:p>
            <a:endParaRPr lang="en-US" altLang="ja-JP" sz="11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D191D15A-62AE-49D4-AE7C-F938D13C1FC9}"/>
              </a:ext>
            </a:extLst>
          </p:cNvPr>
          <p:cNvSpPr txBox="1"/>
          <p:nvPr/>
        </p:nvSpPr>
        <p:spPr>
          <a:xfrm>
            <a:off x="651596" y="9540204"/>
            <a:ext cx="1980291" cy="261610"/>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対象者一人に対して１回限り</a:t>
            </a:r>
          </a:p>
        </p:txBody>
      </p:sp>
      <p:sp>
        <p:nvSpPr>
          <p:cNvPr id="3" name="テキスト ボックス 2">
            <a:extLst>
              <a:ext uri="{FF2B5EF4-FFF2-40B4-BE49-F238E27FC236}">
                <a16:creationId xmlns:a16="http://schemas.microsoft.com/office/drawing/2014/main" id="{F76CB656-882C-3792-2B38-33A8257936C1}"/>
              </a:ext>
            </a:extLst>
          </p:cNvPr>
          <p:cNvSpPr txBox="1"/>
          <p:nvPr/>
        </p:nvSpPr>
        <p:spPr>
          <a:xfrm>
            <a:off x="556471" y="5678808"/>
            <a:ext cx="1365880" cy="430887"/>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助成上限回数</a:t>
            </a:r>
            <a:r>
              <a:rPr lang="en-US" altLang="ja-JP" sz="1100" b="1" dirty="0">
                <a:latin typeface="Meiryo UI" panose="020B0604030504040204" pitchFamily="50" charset="-128"/>
                <a:ea typeface="Meiryo UI" panose="020B0604030504040204" pitchFamily="50" charset="-128"/>
              </a:rPr>
              <a:t>】</a:t>
            </a:r>
          </a:p>
          <a:p>
            <a:endParaRPr lang="en-US" altLang="ja-JP" sz="1100"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546DB7F1-C7EC-03D5-4F79-0646C9885423}"/>
              </a:ext>
            </a:extLst>
          </p:cNvPr>
          <p:cNvSpPr txBox="1"/>
          <p:nvPr/>
        </p:nvSpPr>
        <p:spPr>
          <a:xfrm>
            <a:off x="630229" y="9348767"/>
            <a:ext cx="1365880" cy="430887"/>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助成上限回数</a:t>
            </a:r>
            <a:r>
              <a:rPr lang="en-US" altLang="ja-JP" sz="1100" b="1" dirty="0">
                <a:latin typeface="Meiryo UI" panose="020B0604030504040204" pitchFamily="50" charset="-128"/>
                <a:ea typeface="Meiryo UI" panose="020B0604030504040204" pitchFamily="50" charset="-128"/>
              </a:rPr>
              <a:t>】</a:t>
            </a:r>
          </a:p>
          <a:p>
            <a:endParaRPr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40313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AD95BFA-755E-4B86-BCA9-C2C8C75DCD7A}"/>
              </a:ext>
            </a:extLst>
          </p:cNvPr>
          <p:cNvSpPr txBox="1"/>
          <p:nvPr/>
        </p:nvSpPr>
        <p:spPr>
          <a:xfrm>
            <a:off x="188640" y="129180"/>
            <a:ext cx="6423195" cy="8279338"/>
          </a:xfrm>
          <a:prstGeom prst="rect">
            <a:avLst/>
          </a:prstGeom>
          <a:solidFill>
            <a:schemeClr val="bg1"/>
          </a:solidFill>
        </p:spPr>
        <p:txBody>
          <a:bodyPr wrap="square" rtlCol="0">
            <a:spAutoFit/>
          </a:bodyPr>
          <a:lstStyle/>
          <a:p>
            <a:endParaRPr kumimoji="1" lang="ja-JP" altLang="en-US" dirty="0"/>
          </a:p>
        </p:txBody>
      </p:sp>
      <p:sp>
        <p:nvSpPr>
          <p:cNvPr id="16" name="正方形/長方形 15">
            <a:extLst>
              <a:ext uri="{FF2B5EF4-FFF2-40B4-BE49-F238E27FC236}">
                <a16:creationId xmlns:a16="http://schemas.microsoft.com/office/drawing/2014/main" id="{C681CE8F-1937-4A47-A249-344399A42392}"/>
              </a:ext>
            </a:extLst>
          </p:cNvPr>
          <p:cNvSpPr/>
          <p:nvPr/>
        </p:nvSpPr>
        <p:spPr>
          <a:xfrm>
            <a:off x="538501" y="839457"/>
            <a:ext cx="5873971" cy="310770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対象者</a:t>
            </a:r>
            <a:r>
              <a:rPr lang="en-US" altLang="ja-JP" sz="1050" b="1" dirty="0">
                <a:solidFill>
                  <a:schemeClr val="tx1"/>
                </a:solidFill>
                <a:latin typeface="Meiryo UI" panose="020B0604030504040204" pitchFamily="50" charset="-128"/>
                <a:ea typeface="Meiryo UI" panose="020B0604030504040204" pitchFamily="50" charset="-128"/>
              </a:rPr>
              <a:t>】</a:t>
            </a:r>
          </a:p>
          <a:p>
            <a:r>
              <a:rPr lang="ja-JP" altLang="en-US" sz="1050" dirty="0">
                <a:solidFill>
                  <a:schemeClr val="tx1"/>
                </a:solidFill>
                <a:latin typeface="Meiryo UI" panose="020B0604030504040204" pitchFamily="50" charset="-128"/>
                <a:ea typeface="Meiryo UI" panose="020B0604030504040204" pitchFamily="50" charset="-128"/>
              </a:rPr>
              <a:t>　</a:t>
            </a:r>
            <a:r>
              <a:rPr lang="ja-JP" altLang="ja-JP" sz="1050" dirty="0">
                <a:solidFill>
                  <a:schemeClr val="tx1"/>
                </a:solidFill>
                <a:latin typeface="Meiryo UI" panose="020B0604030504040204" pitchFamily="50" charset="-128"/>
                <a:ea typeface="Meiryo UI" panose="020B0604030504040204" pitchFamily="50" charset="-128"/>
              </a:rPr>
              <a:t>以下の要件を</a:t>
            </a:r>
            <a:r>
              <a:rPr lang="ja-JP" altLang="ja-JP" sz="1050" u="sng" dirty="0">
                <a:ln>
                  <a:solidFill>
                    <a:schemeClr val="tx1"/>
                  </a:solidFill>
                </a:ln>
                <a:solidFill>
                  <a:schemeClr val="tx1"/>
                </a:solidFill>
                <a:latin typeface="Meiryo UI" panose="020B0604030504040204" pitchFamily="50" charset="-128"/>
                <a:ea typeface="Meiryo UI" panose="020B0604030504040204" pitchFamily="50" charset="-128"/>
              </a:rPr>
              <a:t>全て</a:t>
            </a:r>
            <a:r>
              <a:rPr lang="ja-JP" altLang="ja-JP" sz="1050" dirty="0">
                <a:solidFill>
                  <a:schemeClr val="tx1"/>
                </a:solidFill>
                <a:latin typeface="Meiryo UI" panose="020B0604030504040204" pitchFamily="50" charset="-128"/>
                <a:ea typeface="Meiryo UI" panose="020B0604030504040204" pitchFamily="50" charset="-128"/>
              </a:rPr>
              <a:t>満たす</a:t>
            </a:r>
            <a:r>
              <a:rPr lang="ja-JP" altLang="en-US" sz="1050" dirty="0">
                <a:solidFill>
                  <a:schemeClr val="tx1"/>
                </a:solidFill>
                <a:latin typeface="Meiryo UI" panose="020B0604030504040204" pitchFamily="50" charset="-128"/>
                <a:ea typeface="Meiryo UI" panose="020B0604030504040204" pitchFamily="50" charset="-128"/>
              </a:rPr>
              <a:t>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(1</a:t>
            </a:r>
            <a:r>
              <a:rPr lang="ja-JP" altLang="en-US" sz="1050" dirty="0">
                <a:solidFill>
                  <a:schemeClr val="tx1"/>
                </a:solidFill>
                <a:latin typeface="Meiryo UI" panose="020B0604030504040204" pitchFamily="50" charset="-128"/>
                <a:ea typeface="Meiryo UI" panose="020B0604030504040204" pitchFamily="50" charset="-128"/>
              </a:rPr>
              <a:t>） 温存後生殖補助医療費助成の申請時において、夫婦のいずれかが大阪府内に住所を有すること</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2</a:t>
            </a:r>
            <a:r>
              <a:rPr lang="ja-JP" altLang="en-US" sz="1050" dirty="0">
                <a:solidFill>
                  <a:schemeClr val="tx1"/>
                </a:solidFill>
                <a:latin typeface="Meiryo UI" panose="020B0604030504040204" pitchFamily="50" charset="-128"/>
                <a:ea typeface="Meiryo UI" panose="020B0604030504040204" pitchFamily="50" charset="-128"/>
              </a:rPr>
              <a:t>） 温存後生殖補助医療に係る治療期間の初日における妻の年齢が</a:t>
            </a:r>
            <a:r>
              <a:rPr lang="en-US" altLang="ja-JP" sz="1050" dirty="0">
                <a:solidFill>
                  <a:schemeClr val="tx1"/>
                </a:solidFill>
                <a:latin typeface="Meiryo UI" panose="020B0604030504040204" pitchFamily="50" charset="-128"/>
                <a:ea typeface="Meiryo UI" panose="020B0604030504040204" pitchFamily="50" charset="-128"/>
              </a:rPr>
              <a:t>43</a:t>
            </a:r>
            <a:r>
              <a:rPr lang="ja-JP" altLang="en-US" sz="1050" dirty="0">
                <a:solidFill>
                  <a:schemeClr val="tx1"/>
                </a:solidFill>
                <a:latin typeface="Meiryo UI" panose="020B0604030504040204" pitchFamily="50" charset="-128"/>
                <a:ea typeface="Meiryo UI" panose="020B0604030504040204" pitchFamily="50" charset="-128"/>
              </a:rPr>
              <a:t>歳未満である夫婦</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3</a:t>
            </a:r>
            <a:r>
              <a:rPr lang="ja-JP" altLang="en-US" sz="1050" dirty="0">
                <a:solidFill>
                  <a:schemeClr val="tx1"/>
                </a:solidFill>
                <a:latin typeface="Meiryo UI" panose="020B0604030504040204" pitchFamily="50" charset="-128"/>
                <a:ea typeface="Meiryo UI" panose="020B0604030504040204" pitchFamily="50" charset="-128"/>
              </a:rPr>
              <a:t>） 妊よう性温存治療府指定医療機関において表１の妊よう性温存治療により凍結保存を行った方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4</a:t>
            </a:r>
            <a:r>
              <a:rPr lang="ja-JP" altLang="en-US" sz="1050" dirty="0">
                <a:solidFill>
                  <a:schemeClr val="tx1"/>
                </a:solidFill>
                <a:latin typeface="Meiryo UI" panose="020B0604030504040204" pitchFamily="50" charset="-128"/>
                <a:ea typeface="Meiryo UI" panose="020B0604030504040204" pitchFamily="50" charset="-128"/>
              </a:rPr>
              <a:t>） 温存後生殖補助医療府指定医療機関（</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２）において令和４年４月１日以降に表３の温存後</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生殖補助医療に係る治療を開始（</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４）した方。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5</a:t>
            </a:r>
            <a:r>
              <a:rPr lang="ja-JP" altLang="en-US" sz="1050" dirty="0">
                <a:solidFill>
                  <a:schemeClr val="tx1"/>
                </a:solidFill>
                <a:latin typeface="Meiryo UI" panose="020B0604030504040204" pitchFamily="50" charset="-128"/>
                <a:ea typeface="Meiryo UI" panose="020B0604030504040204" pitchFamily="50" charset="-128"/>
              </a:rPr>
              <a:t>） 表３の治療以外の治療法によっては妊娠の見込みがない又は極めて少ないと医師に診断された方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6</a:t>
            </a:r>
            <a:r>
              <a:rPr lang="ja-JP" altLang="en-US" sz="1050" dirty="0">
                <a:solidFill>
                  <a:schemeClr val="tx1"/>
                </a:solidFill>
                <a:latin typeface="Meiryo UI" panose="020B0604030504040204" pitchFamily="50" charset="-128"/>
                <a:ea typeface="Meiryo UI" panose="020B0604030504040204" pitchFamily="50" charset="-128"/>
              </a:rPr>
              <a:t>） 妊よう性温存治療を受けた方の年齢が、凍結保存日に満</a:t>
            </a:r>
            <a:r>
              <a:rPr lang="en-US" altLang="ja-JP" sz="1050" dirty="0">
                <a:solidFill>
                  <a:schemeClr val="tx1"/>
                </a:solidFill>
                <a:latin typeface="Meiryo UI" panose="020B0604030504040204" pitchFamily="50" charset="-128"/>
                <a:ea typeface="Meiryo UI" panose="020B0604030504040204" pitchFamily="50" charset="-128"/>
              </a:rPr>
              <a:t>43</a:t>
            </a:r>
            <a:r>
              <a:rPr lang="ja-JP" altLang="en-US" sz="1050" dirty="0">
                <a:solidFill>
                  <a:schemeClr val="tx1"/>
                </a:solidFill>
                <a:latin typeface="Meiryo UI" panose="020B0604030504040204" pitchFamily="50" charset="-128"/>
                <a:ea typeface="Meiryo UI" panose="020B0604030504040204" pitchFamily="50" charset="-128"/>
              </a:rPr>
              <a:t>歳未満であり、原疾患の治療内容が</a:t>
            </a:r>
            <a:br>
              <a:rPr lang="en-US" altLang="ja-JP" sz="1050" dirty="0">
                <a:solidFill>
                  <a:schemeClr val="tx1"/>
                </a:solidFill>
                <a:latin typeface="Meiryo UI" panose="020B0604030504040204" pitchFamily="50" charset="-128"/>
                <a:ea typeface="Meiryo UI" panose="020B0604030504040204" pitchFamily="50" charset="-128"/>
              </a:rPr>
            </a:br>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もしくは</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の方</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ガイドライン</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１</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の妊よう性低下リスク分類に示された治療のうち、高・中間・低リスクの治療</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（治療内容はがん治療医にご確認ください）</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乳がんに対するホルモン療法等の長期間の治療によって卵巣予備能の低下が想定される治療　　　　　　</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7</a:t>
            </a:r>
            <a:r>
              <a:rPr lang="ja-JP" altLang="en-US" sz="1050" dirty="0">
                <a:solidFill>
                  <a:schemeClr val="tx1"/>
                </a:solidFill>
                <a:latin typeface="Meiryo UI" panose="020B0604030504040204" pitchFamily="50" charset="-128"/>
                <a:ea typeface="Meiryo UI" panose="020B0604030504040204" pitchFamily="50" charset="-128"/>
              </a:rPr>
              <a:t>） 担当医師により、妊よう性温存治療及び温存後生殖補助医療に伴う影響について評価を行い、</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生命予後に与える影響が許容されると認められた方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8</a:t>
            </a:r>
            <a:r>
              <a:rPr lang="ja-JP" altLang="en-US" sz="1050" dirty="0">
                <a:solidFill>
                  <a:schemeClr val="tx1"/>
                </a:solidFill>
                <a:latin typeface="Meiryo UI" panose="020B0604030504040204" pitchFamily="50" charset="-128"/>
                <a:ea typeface="Meiryo UI" panose="020B0604030504040204" pitchFamily="50" charset="-128"/>
              </a:rPr>
              <a:t>） 国の研究</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３</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に参加できる方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9</a:t>
            </a:r>
            <a:r>
              <a:rPr lang="ja-JP" altLang="en-US" sz="1050" dirty="0">
                <a:solidFill>
                  <a:schemeClr val="tx1"/>
                </a:solidFill>
                <a:latin typeface="Meiryo UI" panose="020B0604030504040204" pitchFamily="50" charset="-128"/>
                <a:ea typeface="Meiryo UI" panose="020B0604030504040204" pitchFamily="50" charset="-128"/>
              </a:rPr>
              <a:t>） 助成対象費用に対し、他制度の助成を受けていない方</a:t>
            </a:r>
          </a:p>
          <a:p>
            <a:r>
              <a:rPr lang="en-US" altLang="ja-JP" sz="1050" dirty="0">
                <a:solidFill>
                  <a:schemeClr val="tx1"/>
                </a:solidFill>
                <a:latin typeface="Meiryo UI" panose="020B0604030504040204" pitchFamily="50" charset="-128"/>
                <a:ea typeface="Meiryo UI" panose="020B0604030504040204" pitchFamily="50" charset="-128"/>
              </a:rPr>
              <a:t> (10)  </a:t>
            </a:r>
            <a:r>
              <a:rPr lang="ja-JP" altLang="en-US" sz="1050" dirty="0">
                <a:solidFill>
                  <a:schemeClr val="tx1"/>
                </a:solidFill>
                <a:latin typeface="Meiryo UI" panose="020B0604030504040204" pitchFamily="50" charset="-128"/>
                <a:ea typeface="Meiryo UI" panose="020B0604030504040204" pitchFamily="50" charset="-128"/>
              </a:rPr>
              <a:t>婚姻関係の確認ができる方</a:t>
            </a:r>
          </a:p>
          <a:p>
            <a:pPr marL="63744" indent="-63744" fontAlgn="base"/>
            <a:endParaRPr lang="ja-JP" altLang="ja-JP" sz="623" dirty="0">
              <a:solidFill>
                <a:schemeClr val="tx1"/>
              </a:solidFill>
              <a:latin typeface="Meiryo UI" panose="020B0604030504040204" pitchFamily="50" charset="-128"/>
              <a:ea typeface="Meiryo UI" panose="020B0604030504040204" pitchFamily="50" charset="-128"/>
            </a:endParaRPr>
          </a:p>
          <a:p>
            <a:pPr algn="l"/>
            <a:endParaRPr lang="ja-JP" altLang="en-US" sz="623" dirty="0">
              <a:solidFill>
                <a:schemeClr val="tx1"/>
              </a:solidFill>
              <a:latin typeface="Meiryo UI" panose="020B0604030504040204" pitchFamily="50" charset="-128"/>
              <a:ea typeface="Meiryo UI" panose="020B0604030504040204" pitchFamily="50" charset="-128"/>
            </a:endParaRPr>
          </a:p>
        </p:txBody>
      </p:sp>
      <p:sp>
        <p:nvSpPr>
          <p:cNvPr id="17" name="角丸四角形 61">
            <a:extLst>
              <a:ext uri="{FF2B5EF4-FFF2-40B4-BE49-F238E27FC236}">
                <a16:creationId xmlns:a16="http://schemas.microsoft.com/office/drawing/2014/main" id="{5E964F57-30BB-4BCD-AB20-6643D34944E7}"/>
              </a:ext>
            </a:extLst>
          </p:cNvPr>
          <p:cNvSpPr/>
          <p:nvPr/>
        </p:nvSpPr>
        <p:spPr>
          <a:xfrm>
            <a:off x="487154" y="265426"/>
            <a:ext cx="5976664" cy="432048"/>
          </a:xfrm>
          <a:prstGeom prst="round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n>
                  <a:solidFill>
                    <a:schemeClr val="tx1"/>
                  </a:solidFill>
                </a:ln>
                <a:solidFill>
                  <a:schemeClr val="tx1"/>
                </a:solidFill>
                <a:latin typeface="Meiryo UI" panose="020B0604030504040204" pitchFamily="50" charset="-128"/>
                <a:ea typeface="Meiryo UI" panose="020B0604030504040204" pitchFamily="50" charset="-128"/>
              </a:rPr>
              <a:t>温存後生殖補助医療費助成</a:t>
            </a:r>
          </a:p>
        </p:txBody>
      </p:sp>
      <p:sp>
        <p:nvSpPr>
          <p:cNvPr id="18" name="テキスト ボックス 17">
            <a:extLst>
              <a:ext uri="{FF2B5EF4-FFF2-40B4-BE49-F238E27FC236}">
                <a16:creationId xmlns:a16="http://schemas.microsoft.com/office/drawing/2014/main" id="{288D0D1A-22DF-4760-A48B-FFF17DF41809}"/>
              </a:ext>
            </a:extLst>
          </p:cNvPr>
          <p:cNvSpPr txBox="1"/>
          <p:nvPr/>
        </p:nvSpPr>
        <p:spPr>
          <a:xfrm>
            <a:off x="501289" y="3901616"/>
            <a:ext cx="5873971" cy="600164"/>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対象治療、対象経費、助成上限額</a:t>
            </a:r>
            <a:r>
              <a:rPr lang="en-US" altLang="ja-JP" sz="1100" b="1" dirty="0">
                <a:latin typeface="Meiryo UI" panose="020B0604030504040204" pitchFamily="50" charset="-128"/>
                <a:ea typeface="Meiryo UI" panose="020B0604030504040204" pitchFamily="50" charset="-128"/>
              </a:rPr>
              <a:t>】</a:t>
            </a:r>
          </a:p>
          <a:p>
            <a:r>
              <a:rPr lang="ja-JP" altLang="en-US" sz="1100" dirty="0">
                <a:latin typeface="Meiryo UI" panose="020B0604030504040204" pitchFamily="50" charset="-128"/>
                <a:ea typeface="Meiryo UI" panose="020B0604030504040204" pitchFamily="50" charset="-128"/>
              </a:rPr>
              <a:t>　表３ </a:t>
            </a:r>
            <a:endParaRPr lang="en-US" altLang="ja-JP" sz="1100" dirty="0">
              <a:solidFill>
                <a:schemeClr val="tx1"/>
              </a:solidFill>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p:txBody>
      </p:sp>
      <p:graphicFrame>
        <p:nvGraphicFramePr>
          <p:cNvPr id="19" name="表 18">
            <a:extLst>
              <a:ext uri="{FF2B5EF4-FFF2-40B4-BE49-F238E27FC236}">
                <a16:creationId xmlns:a16="http://schemas.microsoft.com/office/drawing/2014/main" id="{F439191A-EBB8-4571-B2AF-60BC6EA81BE3}"/>
              </a:ext>
            </a:extLst>
          </p:cNvPr>
          <p:cNvGraphicFramePr>
            <a:graphicFrameLocks noGrp="1"/>
          </p:cNvGraphicFramePr>
          <p:nvPr>
            <p:extLst>
              <p:ext uri="{D42A27DB-BD31-4B8C-83A1-F6EECF244321}">
                <p14:modId xmlns:p14="http://schemas.microsoft.com/office/powerpoint/2010/main" val="489742221"/>
              </p:ext>
            </p:extLst>
          </p:nvPr>
        </p:nvGraphicFramePr>
        <p:xfrm>
          <a:off x="602902" y="4286728"/>
          <a:ext cx="5772357" cy="2259847"/>
        </p:xfrm>
        <a:graphic>
          <a:graphicData uri="http://schemas.openxmlformats.org/drawingml/2006/table">
            <a:tbl>
              <a:tblPr firstRow="1" firstCol="1" bandRow="1">
                <a:tableStyleId>{5C22544A-7EE6-4342-B048-85BDC9FD1C3A}</a:tableStyleId>
              </a:tblPr>
              <a:tblGrid>
                <a:gridCol w="2490040">
                  <a:extLst>
                    <a:ext uri="{9D8B030D-6E8A-4147-A177-3AD203B41FA5}">
                      <a16:colId xmlns:a16="http://schemas.microsoft.com/office/drawing/2014/main" val="2413688093"/>
                    </a:ext>
                  </a:extLst>
                </a:gridCol>
                <a:gridCol w="2023557">
                  <a:extLst>
                    <a:ext uri="{9D8B030D-6E8A-4147-A177-3AD203B41FA5}">
                      <a16:colId xmlns:a16="http://schemas.microsoft.com/office/drawing/2014/main" val="3432943172"/>
                    </a:ext>
                  </a:extLst>
                </a:gridCol>
                <a:gridCol w="1258760">
                  <a:extLst>
                    <a:ext uri="{9D8B030D-6E8A-4147-A177-3AD203B41FA5}">
                      <a16:colId xmlns:a16="http://schemas.microsoft.com/office/drawing/2014/main" val="1653096012"/>
                    </a:ext>
                  </a:extLst>
                </a:gridCol>
              </a:tblGrid>
              <a:tr h="301079">
                <a:tc>
                  <a:txBody>
                    <a:bodyPr/>
                    <a:lstStyle/>
                    <a:p>
                      <a:pPr algn="ctr">
                        <a:lnSpc>
                          <a:spcPct val="100000"/>
                        </a:lnSpc>
                        <a:spcAft>
                          <a:spcPts val="0"/>
                        </a:spcAft>
                      </a:pPr>
                      <a:r>
                        <a:rPr lang="ja-JP" sz="1050" b="0" kern="0" dirty="0">
                          <a:effectLst/>
                          <a:latin typeface="Meiryo UI" panose="020B0604030504040204" pitchFamily="50" charset="-128"/>
                          <a:ea typeface="Meiryo UI" panose="020B0604030504040204" pitchFamily="50" charset="-128"/>
                        </a:rPr>
                        <a:t>対象となる治療</a:t>
                      </a:r>
                      <a:endParaRPr lang="en-US" altLang="ja-JP" sz="1050" b="0" kern="0" dirty="0">
                        <a:effectLst/>
                        <a:latin typeface="Meiryo UI" panose="020B0604030504040204" pitchFamily="50" charset="-128"/>
                        <a:ea typeface="Meiryo UI" panose="020B0604030504040204" pitchFamily="50" charset="-128"/>
                      </a:endParaRPr>
                    </a:p>
                  </a:txBody>
                  <a:tcPr marL="47478" marR="47478" marT="0" marB="0" anchor="ctr"/>
                </a:tc>
                <a:tc>
                  <a:txBody>
                    <a:bodyPr/>
                    <a:lstStyle/>
                    <a:p>
                      <a:pPr algn="ctr">
                        <a:lnSpc>
                          <a:spcPct val="100000"/>
                        </a:lnSpc>
                        <a:spcAft>
                          <a:spcPts val="0"/>
                        </a:spcAft>
                      </a:pPr>
                      <a:r>
                        <a:rPr lang="ja-JP" sz="1050" b="0" kern="0" dirty="0">
                          <a:effectLst/>
                          <a:latin typeface="Meiryo UI" panose="020B0604030504040204" pitchFamily="50" charset="-128"/>
                          <a:ea typeface="Meiryo UI" panose="020B0604030504040204" pitchFamily="50" charset="-128"/>
                        </a:rPr>
                        <a:t>対象となる経費</a:t>
                      </a:r>
                      <a:endParaRPr lang="en-US" altLang="ja-JP" sz="1050" b="0" kern="0" dirty="0">
                        <a:effectLst/>
                        <a:latin typeface="Meiryo UI" panose="020B0604030504040204" pitchFamily="50" charset="-128"/>
                        <a:ea typeface="Meiryo UI" panose="020B0604030504040204" pitchFamily="50" charset="-128"/>
                      </a:endParaRPr>
                    </a:p>
                  </a:txBody>
                  <a:tcPr marL="47478" marR="47478" marT="0" marB="0" anchor="ctr"/>
                </a:tc>
                <a:tc>
                  <a:txBody>
                    <a:bodyPr/>
                    <a:lstStyle/>
                    <a:p>
                      <a:pPr algn="ctr">
                        <a:lnSpc>
                          <a:spcPct val="100000"/>
                        </a:lnSpc>
                        <a:spcAft>
                          <a:spcPts val="0"/>
                        </a:spcAft>
                      </a:pPr>
                      <a:r>
                        <a:rPr lang="ja-JP" sz="1050" b="0" kern="0" dirty="0">
                          <a:effectLst/>
                          <a:latin typeface="Meiryo UI" panose="020B0604030504040204" pitchFamily="50" charset="-128"/>
                          <a:ea typeface="Meiryo UI" panose="020B0604030504040204" pitchFamily="50" charset="-128"/>
                        </a:rPr>
                        <a:t>助成上限額</a:t>
                      </a:r>
                      <a:r>
                        <a:rPr lang="en-US" altLang="ja-JP" sz="1050" b="0" kern="0" dirty="0">
                          <a:effectLst/>
                          <a:latin typeface="Meiryo UI" panose="020B0604030504040204" pitchFamily="50" charset="-128"/>
                          <a:ea typeface="Meiryo UI" panose="020B0604030504040204" pitchFamily="50" charset="-128"/>
                        </a:rPr>
                        <a:t>/</a:t>
                      </a:r>
                      <a:r>
                        <a:rPr lang="ja-JP" altLang="en-US" sz="1050" b="0" kern="0" dirty="0">
                          <a:effectLst/>
                          <a:latin typeface="Meiryo UI" panose="020B0604030504040204" pitchFamily="50" charset="-128"/>
                          <a:ea typeface="Meiryo UI" panose="020B0604030504040204" pitchFamily="50" charset="-128"/>
                        </a:rPr>
                        <a:t>１回</a:t>
                      </a:r>
                      <a:endParaRPr lang="en-US" altLang="ja-JP" sz="1050" b="0" kern="0" dirty="0">
                        <a:effectLst/>
                        <a:latin typeface="Meiryo UI" panose="020B0604030504040204" pitchFamily="50" charset="-128"/>
                        <a:ea typeface="Meiryo UI" panose="020B0604030504040204" pitchFamily="50" charset="-128"/>
                      </a:endParaRPr>
                    </a:p>
                  </a:txBody>
                  <a:tcPr marL="47478" marR="47478" marT="0" marB="0" anchor="ctr"/>
                </a:tc>
                <a:extLst>
                  <a:ext uri="{0D108BD9-81ED-4DB2-BD59-A6C34878D82A}">
                    <a16:rowId xmlns:a16="http://schemas.microsoft.com/office/drawing/2014/main" val="1483018654"/>
                  </a:ext>
                </a:extLst>
              </a:tr>
              <a:tr h="489692">
                <a:tc>
                  <a:txBody>
                    <a:bodyPr/>
                    <a:lstStyle/>
                    <a:p>
                      <a:pPr algn="just">
                        <a:lnSpc>
                          <a:spcPts val="13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表</a:t>
                      </a:r>
                      <a:r>
                        <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rPr>
                        <a:t>1</a:t>
                      </a: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①の治療で凍結した胚（受精卵）を</a:t>
                      </a:r>
                      <a:endPar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000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用いた生殖補助医療</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rowSpan="4">
                  <a:txBody>
                    <a:bodyPr/>
                    <a:lstStyle/>
                    <a:p>
                      <a:pPr algn="just">
                        <a:lnSpc>
                          <a:spcPct val="100000"/>
                        </a:lnSpc>
                        <a:spcAft>
                          <a:spcPts val="0"/>
                        </a:spcAft>
                      </a:pPr>
                      <a:r>
                        <a:rPr lang="ja-JP" sz="1050" b="0" kern="100" dirty="0">
                          <a:effectLst/>
                          <a:latin typeface="Meiryo UI" panose="020B0604030504040204" pitchFamily="50" charset="-128"/>
                          <a:ea typeface="Meiryo UI" panose="020B0604030504040204" pitchFamily="50" charset="-128"/>
                        </a:rPr>
                        <a:t>対象治療に係る医療保険適用外費用</a:t>
                      </a:r>
                      <a:endParaRPr kumimoji="1" lang="ja-JP" altLang="ja-JP" sz="1050" b="0" kern="1200" dirty="0">
                        <a:solidFill>
                          <a:schemeClr val="dk1"/>
                        </a:solidFill>
                        <a:effectLst/>
                        <a:latin typeface="Meiryo UI" panose="020B0604030504040204" pitchFamily="50" charset="-128"/>
                        <a:ea typeface="Meiryo UI" panose="020B0604030504040204" pitchFamily="50" charset="-128"/>
                        <a:cs typeface="+mn-cs"/>
                      </a:endParaRPr>
                    </a:p>
                  </a:txBody>
                  <a:tcPr marL="47478" marR="47478" marT="0" marB="0" anchor="ctr"/>
                </a:tc>
                <a:tc>
                  <a:txBody>
                    <a:bodyPr/>
                    <a:lstStyle/>
                    <a:p>
                      <a:pPr algn="r">
                        <a:lnSpc>
                          <a:spcPct val="100000"/>
                        </a:lnSpc>
                        <a:spcAft>
                          <a:spcPts val="0"/>
                        </a:spcAft>
                      </a:pPr>
                      <a:r>
                        <a:rPr lang="ja-JP" altLang="en-US" sz="1050" b="0" kern="0" dirty="0">
                          <a:effectLst/>
                          <a:latin typeface="Meiryo UI" panose="020B0604030504040204" pitchFamily="50" charset="-128"/>
                          <a:ea typeface="Meiryo UI" panose="020B0604030504040204" pitchFamily="50" charset="-128"/>
                        </a:rPr>
                        <a:t>１０</a:t>
                      </a:r>
                      <a:r>
                        <a:rPr lang="ja-JP" sz="1050" b="0" kern="0" dirty="0">
                          <a:effectLst/>
                          <a:latin typeface="Meiryo UI" panose="020B0604030504040204" pitchFamily="50" charset="-128"/>
                          <a:ea typeface="Meiryo UI" panose="020B0604030504040204" pitchFamily="50" charset="-128"/>
                        </a:rPr>
                        <a:t>万円</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266069517"/>
                  </a:ext>
                </a:extLst>
              </a:tr>
              <a:tr h="489692">
                <a:tc>
                  <a:txBody>
                    <a:bodyPr/>
                    <a:lstStyle/>
                    <a:p>
                      <a:pPr algn="just">
                        <a:lnSpc>
                          <a:spcPts val="13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表</a:t>
                      </a:r>
                      <a:r>
                        <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rPr>
                        <a:t>1</a:t>
                      </a: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②の治療で凍結した未受精卵子を</a:t>
                      </a:r>
                      <a:endPar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3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用いた生殖補助医療</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altLang="en-US" sz="1050" b="0" kern="0" dirty="0">
                          <a:effectLst/>
                          <a:latin typeface="Meiryo UI" panose="020B0604030504040204" pitchFamily="50" charset="-128"/>
                          <a:ea typeface="Meiryo UI" panose="020B0604030504040204" pitchFamily="50" charset="-128"/>
                        </a:rPr>
                        <a:t>２５</a:t>
                      </a:r>
                      <a:r>
                        <a:rPr lang="ja-JP" sz="1050" b="0" kern="0" dirty="0">
                          <a:effectLst/>
                          <a:latin typeface="Meiryo UI" panose="020B0604030504040204" pitchFamily="50" charset="-128"/>
                          <a:ea typeface="Meiryo UI" panose="020B0604030504040204" pitchFamily="50" charset="-128"/>
                        </a:rPr>
                        <a:t>万円</a:t>
                      </a:r>
                      <a:endParaRPr lang="en-US" altLang="ja-JP" sz="1050" b="0" kern="0" dirty="0">
                        <a:effectLst/>
                        <a:latin typeface="Meiryo UI" panose="020B0604030504040204" pitchFamily="50" charset="-128"/>
                        <a:ea typeface="Meiryo UI" panose="020B0604030504040204" pitchFamily="50" charset="-128"/>
                      </a:endParaRPr>
                    </a:p>
                    <a:p>
                      <a:pPr algn="r">
                        <a:lnSpc>
                          <a:spcPct val="100000"/>
                        </a:lnSpc>
                        <a:spcAft>
                          <a:spcPts val="0"/>
                        </a:spcAft>
                      </a:pPr>
                      <a:r>
                        <a:rPr lang="ja-JP" altLang="en-US" sz="1050" b="0" kern="0" dirty="0">
                          <a:effectLst/>
                          <a:latin typeface="Meiryo UI" panose="020B0604030504040204" pitchFamily="50" charset="-128"/>
                          <a:ea typeface="Meiryo UI" panose="020B0604030504040204" pitchFamily="50" charset="-128"/>
                          <a:cs typeface="Times New Roman" panose="02020603050405020304" pitchFamily="18" charset="0"/>
                        </a:rPr>
                        <a:t>＊備考１</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710263980"/>
                  </a:ext>
                </a:extLst>
              </a:tr>
              <a:tr h="489692">
                <a:tc>
                  <a:txBody>
                    <a:bodyPr/>
                    <a:lstStyle/>
                    <a:p>
                      <a:pPr algn="just">
                        <a:lnSpc>
                          <a:spcPts val="13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表</a:t>
                      </a:r>
                      <a:r>
                        <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rPr>
                        <a:t>1</a:t>
                      </a: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③の治療で凍結した卵巣組織再移植</a:t>
                      </a:r>
                      <a:endPar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ts val="13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後の生殖補助医療</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altLang="en-US" sz="1050" b="0" kern="0" dirty="0">
                          <a:effectLst/>
                          <a:latin typeface="Meiryo UI" panose="020B0604030504040204" pitchFamily="50" charset="-128"/>
                          <a:ea typeface="Meiryo UI" panose="020B0604030504040204" pitchFamily="50" charset="-128"/>
                        </a:rPr>
                        <a:t>３０</a:t>
                      </a:r>
                      <a:r>
                        <a:rPr lang="ja-JP" sz="1050" b="0" kern="0" dirty="0">
                          <a:effectLst/>
                          <a:latin typeface="Meiryo UI" panose="020B0604030504040204" pitchFamily="50" charset="-128"/>
                          <a:ea typeface="Meiryo UI" panose="020B0604030504040204" pitchFamily="50" charset="-128"/>
                        </a:rPr>
                        <a:t>万円</a:t>
                      </a:r>
                      <a:endParaRPr lang="en-US" altLang="ja-JP" sz="1050" b="0" kern="0" dirty="0">
                        <a:effectLst/>
                        <a:latin typeface="Meiryo UI" panose="020B0604030504040204" pitchFamily="50" charset="-128"/>
                        <a:ea typeface="Meiryo UI" panose="020B0604030504040204" pitchFamily="50" charset="-128"/>
                      </a:endParaRPr>
                    </a:p>
                    <a:p>
                      <a:pPr algn="r">
                        <a:lnSpc>
                          <a:spcPct val="100000"/>
                        </a:lnSpc>
                        <a:spcAft>
                          <a:spcPts val="0"/>
                        </a:spcAft>
                      </a:pPr>
                      <a:r>
                        <a:rPr lang="ja-JP" altLang="en-US" sz="1050" b="0" kern="0" dirty="0">
                          <a:effectLst/>
                          <a:latin typeface="Meiryo UI" panose="020B0604030504040204" pitchFamily="50" charset="-128"/>
                          <a:ea typeface="Meiryo UI" panose="020B0604030504040204" pitchFamily="50" charset="-128"/>
                          <a:cs typeface="Times New Roman" panose="02020603050405020304" pitchFamily="18" charset="0"/>
                        </a:rPr>
                        <a:t>＊備考１～４</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243803724"/>
                  </a:ext>
                </a:extLst>
              </a:tr>
              <a:tr h="489692">
                <a:tc>
                  <a:txBody>
                    <a:bodyPr/>
                    <a:lstStyle/>
                    <a:p>
                      <a:pPr algn="just">
                        <a:lnSpc>
                          <a:spcPts val="13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表</a:t>
                      </a:r>
                      <a:r>
                        <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rPr>
                        <a:t>1</a:t>
                      </a: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④又は⑤の治療で凍結した精子を</a:t>
                      </a:r>
                      <a:endPar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just">
                        <a:lnSpc>
                          <a:spcPct val="1000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用いた生殖補助医療</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a:p>
                  </a:txBody>
                  <a:tcPr/>
                </a:tc>
                <a:tc>
                  <a:txBody>
                    <a:bodyPr/>
                    <a:lstStyle/>
                    <a:p>
                      <a:pPr algn="r">
                        <a:lnSpc>
                          <a:spcPct val="1000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３０万円</a:t>
                      </a:r>
                      <a:endParaRPr lang="en-US" alt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p>
                      <a:pPr algn="r">
                        <a:lnSpc>
                          <a:spcPct val="100000"/>
                        </a:lnSpc>
                        <a:spcAft>
                          <a:spcPts val="0"/>
                        </a:spcAft>
                      </a:pPr>
                      <a:r>
                        <a:rPr lang="ja-JP" altLang="en-US" sz="1050" b="0" kern="100" dirty="0">
                          <a:effectLst/>
                          <a:latin typeface="Meiryo UI" panose="020B0604030504040204" pitchFamily="50" charset="-128"/>
                          <a:ea typeface="Meiryo UI" panose="020B0604030504040204" pitchFamily="50" charset="-128"/>
                          <a:cs typeface="Times New Roman" panose="02020603050405020304" pitchFamily="18" charset="0"/>
                        </a:rPr>
                        <a:t>＊備考１～４</a:t>
                      </a:r>
                      <a:endParaRPr lang="ja-JP" sz="105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2355624562"/>
                  </a:ext>
                </a:extLst>
              </a:tr>
            </a:tbl>
          </a:graphicData>
        </a:graphic>
      </p:graphicFrame>
      <p:sp>
        <p:nvSpPr>
          <p:cNvPr id="20" name="正方形/長方形 19">
            <a:extLst>
              <a:ext uri="{FF2B5EF4-FFF2-40B4-BE49-F238E27FC236}">
                <a16:creationId xmlns:a16="http://schemas.microsoft.com/office/drawing/2014/main" id="{F5118AA8-5A02-4986-A910-2921532A452F}"/>
              </a:ext>
            </a:extLst>
          </p:cNvPr>
          <p:cNvSpPr/>
          <p:nvPr/>
        </p:nvSpPr>
        <p:spPr>
          <a:xfrm>
            <a:off x="602903" y="7379614"/>
            <a:ext cx="6103808" cy="82200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ja-JP" altLang="en-US" sz="1050" dirty="0">
                <a:solidFill>
                  <a:prstClr val="black"/>
                </a:solidFill>
                <a:latin typeface="Meiryo UI" panose="020B0604030504040204" pitchFamily="50" charset="-128"/>
                <a:ea typeface="Meiryo UI" panose="020B0604030504040204" pitchFamily="50" charset="-128"/>
              </a:rPr>
              <a:t>＊備考１ 以前に凍結した胚を解凍して胚移植を実施する場合は</a:t>
            </a:r>
            <a:r>
              <a:rPr lang="en-US" altLang="ja-JP" sz="1050" dirty="0">
                <a:solidFill>
                  <a:prstClr val="black"/>
                </a:solidFill>
                <a:latin typeface="Meiryo UI" panose="020B0604030504040204" pitchFamily="50" charset="-128"/>
                <a:ea typeface="Meiryo UI" panose="020B0604030504040204" pitchFamily="50" charset="-128"/>
              </a:rPr>
              <a:t>10</a:t>
            </a:r>
            <a:r>
              <a:rPr lang="ja-JP" altLang="en-US" sz="1050" dirty="0">
                <a:solidFill>
                  <a:prstClr val="black"/>
                </a:solidFill>
                <a:latin typeface="Meiryo UI" panose="020B0604030504040204" pitchFamily="50" charset="-128"/>
                <a:ea typeface="Meiryo UI" panose="020B0604030504040204" pitchFamily="50" charset="-128"/>
              </a:rPr>
              <a:t>万円</a:t>
            </a:r>
          </a:p>
          <a:p>
            <a:r>
              <a:rPr lang="ja-JP" altLang="en-US" sz="1050" dirty="0">
                <a:solidFill>
                  <a:prstClr val="black"/>
                </a:solidFill>
                <a:latin typeface="Meiryo UI" panose="020B0604030504040204" pitchFamily="50" charset="-128"/>
                <a:ea typeface="Meiryo UI" panose="020B0604030504040204" pitchFamily="50" charset="-128"/>
              </a:rPr>
              <a:t>＊備考２ 人工授精を実施する場合は１万円</a:t>
            </a:r>
          </a:p>
          <a:p>
            <a:r>
              <a:rPr lang="ja-JP" altLang="en-US" sz="1050" dirty="0">
                <a:solidFill>
                  <a:prstClr val="black"/>
                </a:solidFill>
                <a:latin typeface="Meiryo UI" panose="020B0604030504040204" pitchFamily="50" charset="-128"/>
                <a:ea typeface="Meiryo UI" panose="020B0604030504040204" pitchFamily="50" charset="-128"/>
              </a:rPr>
              <a:t>＊備考３ 採卵したが卵が得られない、又は状態の良い卵が得られないため中止した場合は</a:t>
            </a:r>
            <a:r>
              <a:rPr lang="en-US" altLang="ja-JP" sz="1050" dirty="0">
                <a:solidFill>
                  <a:prstClr val="black"/>
                </a:solidFill>
                <a:latin typeface="Meiryo UI" panose="020B0604030504040204" pitchFamily="50" charset="-128"/>
                <a:ea typeface="Meiryo UI" panose="020B0604030504040204" pitchFamily="50" charset="-128"/>
              </a:rPr>
              <a:t>10</a:t>
            </a:r>
            <a:r>
              <a:rPr lang="ja-JP" altLang="en-US" sz="1050" dirty="0">
                <a:solidFill>
                  <a:prstClr val="black"/>
                </a:solidFill>
                <a:latin typeface="Meiryo UI" panose="020B0604030504040204" pitchFamily="50" charset="-128"/>
                <a:ea typeface="Meiryo UI" panose="020B0604030504040204" pitchFamily="50" charset="-128"/>
              </a:rPr>
              <a:t>万円</a:t>
            </a:r>
          </a:p>
          <a:p>
            <a:r>
              <a:rPr lang="ja-JP" altLang="en-US" sz="1050" dirty="0">
                <a:solidFill>
                  <a:prstClr val="black"/>
                </a:solidFill>
                <a:latin typeface="Meiryo UI" panose="020B0604030504040204" pitchFamily="50" charset="-128"/>
                <a:ea typeface="Meiryo UI" panose="020B0604030504040204" pitchFamily="50" charset="-128"/>
              </a:rPr>
              <a:t>＊備考４ 卵胞が発達しない、又は排卵終了のため中止した場合及び排卵準備中、体調不良等により治療</a:t>
            </a:r>
            <a:endParaRPr lang="en-US" altLang="ja-JP" sz="1050" dirty="0">
              <a:solidFill>
                <a:prstClr val="black"/>
              </a:solidFill>
              <a:latin typeface="Meiryo UI" panose="020B0604030504040204" pitchFamily="50" charset="-128"/>
              <a:ea typeface="Meiryo UI" panose="020B0604030504040204" pitchFamily="50" charset="-128"/>
            </a:endParaRPr>
          </a:p>
          <a:p>
            <a:r>
              <a:rPr lang="ja-JP" altLang="en-US" sz="1050" dirty="0">
                <a:solidFill>
                  <a:prstClr val="black"/>
                </a:solidFill>
                <a:latin typeface="Meiryo UI" panose="020B0604030504040204" pitchFamily="50" charset="-128"/>
                <a:ea typeface="Meiryo UI" panose="020B0604030504040204" pitchFamily="50" charset="-128"/>
              </a:rPr>
              <a:t>　　　　　　 中止した場合は対象外</a:t>
            </a:r>
            <a:endParaRPr lang="en-US" altLang="ja-JP" sz="1050" dirty="0">
              <a:solidFill>
                <a:prstClr val="black"/>
              </a:solidFill>
              <a:latin typeface="Meiryo UI" panose="020B0604030504040204" pitchFamily="50" charset="-128"/>
              <a:ea typeface="Meiryo UI" panose="020B0604030504040204" pitchFamily="50" charset="-128"/>
            </a:endParaRPr>
          </a:p>
          <a:p>
            <a:endParaRPr lang="en-US" altLang="ja-JP" sz="623" dirty="0">
              <a:solidFill>
                <a:prstClr val="black"/>
              </a:solidFill>
              <a:latin typeface="Meiryo UI" panose="020B0604030504040204" pitchFamily="50" charset="-128"/>
              <a:ea typeface="Meiryo UI" panose="020B0604030504040204" pitchFamily="50" charset="-128"/>
            </a:endParaRPr>
          </a:p>
          <a:p>
            <a:endParaRPr lang="en-US" altLang="ja-JP" sz="623" dirty="0">
              <a:solidFill>
                <a:schemeClr val="tx1"/>
              </a:solidFill>
              <a:latin typeface="Meiryo UI" panose="020B0604030504040204" pitchFamily="50" charset="-128"/>
              <a:ea typeface="Meiryo UI" panose="020B0604030504040204" pitchFamily="50" charset="-128"/>
            </a:endParaRPr>
          </a:p>
          <a:p>
            <a:endParaRPr lang="en-US" altLang="ja-JP" sz="623" dirty="0">
              <a:solidFill>
                <a:schemeClr val="tx1"/>
              </a:solidFill>
              <a:latin typeface="Meiryo UI" panose="020B0604030504040204" pitchFamily="50" charset="-128"/>
              <a:ea typeface="Meiryo UI" panose="020B0604030504040204" pitchFamily="50" charset="-128"/>
            </a:endParaRPr>
          </a:p>
          <a:p>
            <a:endParaRPr lang="en-US" altLang="ja-JP" sz="623" dirty="0">
              <a:solidFill>
                <a:schemeClr val="tx1"/>
              </a:solidFill>
              <a:latin typeface="Meiryo UI" panose="020B0604030504040204" pitchFamily="50" charset="-128"/>
              <a:ea typeface="Meiryo UI" panose="020B0604030504040204" pitchFamily="50" charset="-128"/>
            </a:endParaRPr>
          </a:p>
          <a:p>
            <a:endParaRPr lang="en-US" altLang="ja-JP" sz="623" dirty="0">
              <a:solidFill>
                <a:prstClr val="black"/>
              </a:solidFill>
              <a:latin typeface="Meiryo UI" panose="020B0604030504040204" pitchFamily="50" charset="-128"/>
              <a:ea typeface="Meiryo UI" panose="020B0604030504040204" pitchFamily="50" charset="-128"/>
            </a:endParaRPr>
          </a:p>
          <a:p>
            <a:r>
              <a:rPr lang="ja-JP" altLang="en-US" sz="623" b="1" dirty="0">
                <a:solidFill>
                  <a:schemeClr val="tx1"/>
                </a:solidFill>
                <a:latin typeface="Meiryo UI" panose="020B0604030504040204" pitchFamily="50" charset="-128"/>
                <a:ea typeface="Meiryo UI" panose="020B0604030504040204" pitchFamily="50" charset="-128"/>
              </a:rPr>
              <a:t>　</a:t>
            </a:r>
            <a:endParaRPr lang="en-US" altLang="ja-JP" sz="623" dirty="0">
              <a:solidFill>
                <a:schemeClr val="tx1"/>
              </a:solidFill>
              <a:latin typeface="Meiryo UI" panose="020B0604030504040204" pitchFamily="50" charset="-128"/>
              <a:ea typeface="Meiryo UI" panose="020B0604030504040204" pitchFamily="50" charset="-128"/>
            </a:endParaRPr>
          </a:p>
          <a:p>
            <a:endParaRPr lang="ja-JP" altLang="en-US" sz="623" dirty="0">
              <a:solidFill>
                <a:schemeClr val="tx1"/>
              </a:solidFill>
              <a:latin typeface="Meiryo UI" panose="020B0604030504040204" pitchFamily="50" charset="-128"/>
              <a:ea typeface="Meiryo UI" panose="020B0604030504040204" pitchFamily="50" charset="-128"/>
            </a:endParaRPr>
          </a:p>
          <a:p>
            <a:pPr marL="63744" indent="-63744" fontAlgn="base"/>
            <a:endParaRPr lang="ja-JP" altLang="ja-JP" sz="623" dirty="0">
              <a:solidFill>
                <a:schemeClr val="tx1"/>
              </a:solidFill>
              <a:latin typeface="Meiryo UI" panose="020B0604030504040204" pitchFamily="50" charset="-128"/>
              <a:ea typeface="Meiryo UI" panose="020B0604030504040204" pitchFamily="50" charset="-128"/>
            </a:endParaRPr>
          </a:p>
          <a:p>
            <a:pPr algn="l"/>
            <a:endParaRPr lang="ja-JP" altLang="en-US" sz="623" dirty="0">
              <a:solidFill>
                <a:schemeClr val="tx1"/>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C20E5D59-1220-E698-594D-10A163DAFA07}"/>
              </a:ext>
            </a:extLst>
          </p:cNvPr>
          <p:cNvSpPr/>
          <p:nvPr/>
        </p:nvSpPr>
        <p:spPr>
          <a:xfrm>
            <a:off x="605153" y="8471853"/>
            <a:ext cx="6006682" cy="144527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１</a:t>
            </a: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　「小児、思春期・若年がん患者の妊孕性温存に関する診療ガイドライン」　</a:t>
            </a:r>
          </a:p>
          <a:p>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２</a:t>
            </a: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妊よう性温存治療府指定医療機関、温存後生殖補助医療府指定医療機関</a:t>
            </a:r>
            <a:r>
              <a:rPr lang="ja-JP" altLang="en-US" sz="900" dirty="0">
                <a:solidFill>
                  <a:prstClr val="black"/>
                </a:solidFill>
                <a:latin typeface="Meiryo UI" panose="020B0604030504040204" pitchFamily="50" charset="-128"/>
                <a:ea typeface="Meiryo UI" panose="020B0604030504040204" pitchFamily="50" charset="-128"/>
              </a:rPr>
              <a:t>については、がん治療医にご確認いただく　　　</a:t>
            </a:r>
            <a:endParaRPr lang="en-US" altLang="ja-JP" sz="900" dirty="0">
              <a:solidFill>
                <a:prstClr val="black"/>
              </a:solidFill>
              <a:latin typeface="Meiryo UI" panose="020B0604030504040204" pitchFamily="50" charset="-128"/>
              <a:ea typeface="Meiryo UI" panose="020B0604030504040204" pitchFamily="50" charset="-128"/>
            </a:endParaRPr>
          </a:p>
          <a:p>
            <a:r>
              <a:rPr lang="ja-JP" altLang="en-US" sz="900" dirty="0">
                <a:solidFill>
                  <a:prstClr val="black"/>
                </a:solidFill>
                <a:latin typeface="Meiryo UI" panose="020B0604030504040204" pitchFamily="50" charset="-128"/>
                <a:ea typeface="Meiryo UI" panose="020B0604030504040204" pitchFamily="50" charset="-128"/>
              </a:rPr>
              <a:t>　　　　   かこちらのＵＲＬでご確認ください。</a:t>
            </a:r>
            <a:endParaRPr lang="en-US" altLang="ja-JP" sz="900" dirty="0">
              <a:solidFill>
                <a:prstClr val="black"/>
              </a:solidFill>
              <a:latin typeface="Meiryo UI" panose="020B0604030504040204" pitchFamily="50" charset="-128"/>
              <a:ea typeface="Meiryo UI" panose="020B0604030504040204" pitchFamily="50" charset="-128"/>
            </a:endParaRPr>
          </a:p>
          <a:p>
            <a:r>
              <a:rPr lang="ja-JP" altLang="en-US" sz="900" dirty="0">
                <a:solidFill>
                  <a:prstClr val="black"/>
                </a:solidFill>
                <a:latin typeface="Meiryo UI" panose="020B0604030504040204" pitchFamily="50" charset="-128"/>
                <a:ea typeface="Meiryo UI" panose="020B0604030504040204" pitchFamily="50" charset="-128"/>
              </a:rPr>
              <a:t>　　　　 　</a:t>
            </a:r>
            <a:r>
              <a:rPr lang="en-US" altLang="ja-JP" sz="900" u="sng" dirty="0">
                <a:solidFill>
                  <a:schemeClr val="tx1"/>
                </a:solidFill>
                <a:latin typeface="Meiryo UI" panose="020B0604030504040204" pitchFamily="50" charset="-128"/>
                <a:ea typeface="Meiryo UI" panose="020B0604030504040204" pitchFamily="50" charset="-128"/>
              </a:rPr>
              <a:t>http://www.pref.osaka.lg.jp/kenkozukuri/ninyosei/index.html</a:t>
            </a:r>
            <a:endParaRPr lang="ja-JP" altLang="en-US" sz="900" u="sng" dirty="0">
              <a:solidFill>
                <a:schemeClr val="tx1"/>
              </a:solidFill>
              <a:latin typeface="Meiryo UI" panose="020B0604030504040204" pitchFamily="50" charset="-128"/>
              <a:ea typeface="Meiryo UI" panose="020B0604030504040204" pitchFamily="50" charset="-128"/>
            </a:endParaRPr>
          </a:p>
          <a:p>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３</a:t>
            </a:r>
            <a:r>
              <a:rPr lang="en-US" altLang="ja-JP" sz="900" dirty="0">
                <a:solidFill>
                  <a:prstClr val="black"/>
                </a:solidFill>
                <a:latin typeface="Meiryo UI" panose="020B0604030504040204" pitchFamily="50" charset="-128"/>
                <a:ea typeface="Meiryo UI" panose="020B0604030504040204" pitchFamily="50" charset="-128"/>
              </a:rPr>
              <a:t>)</a:t>
            </a:r>
            <a:r>
              <a:rPr lang="ja-JP" altLang="en-US" sz="900" dirty="0">
                <a:solidFill>
                  <a:prstClr val="black"/>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国の小児・ＡＹＡ世代のがん患者等の妊孕性温存療法研究促進事業に基づく、患者からの臨床情報等のデータを収   </a:t>
            </a:r>
            <a:endParaRPr lang="en-US" altLang="ja-JP" sz="900" dirty="0">
              <a:solidFill>
                <a:schemeClr val="tx1"/>
              </a:solidFill>
              <a:latin typeface="Meiryo UI" panose="020B0604030504040204" pitchFamily="50" charset="-128"/>
              <a:ea typeface="Meiryo UI" panose="020B0604030504040204" pitchFamily="50" charset="-128"/>
            </a:endParaRPr>
          </a:p>
          <a:p>
            <a:r>
              <a:rPr lang="en-US" altLang="ja-JP" sz="900" dirty="0">
                <a:solidFill>
                  <a:schemeClr val="tx1"/>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集し、妊よう性温存療法及び温存後</a:t>
            </a:r>
            <a:endParaRPr lang="en-US" altLang="ja-JP" sz="900" dirty="0">
              <a:solidFill>
                <a:schemeClr val="tx1"/>
              </a:solidFill>
              <a:latin typeface="Meiryo UI" panose="020B0604030504040204" pitchFamily="50" charset="-128"/>
              <a:ea typeface="Meiryo UI" panose="020B0604030504040204" pitchFamily="50" charset="-128"/>
            </a:endParaRPr>
          </a:p>
          <a:p>
            <a:r>
              <a:rPr lang="ja-JP" altLang="en-US" sz="900" dirty="0">
                <a:solidFill>
                  <a:schemeClr val="tx1"/>
                </a:solidFill>
                <a:latin typeface="Meiryo UI" panose="020B0604030504040204" pitchFamily="50" charset="-128"/>
                <a:ea typeface="Meiryo UI" panose="020B0604030504040204" pitchFamily="50" charset="-128"/>
              </a:rPr>
              <a:t>　　　　　 生殖補助医療の有効性・安全性のエビデンス創出や長期にわたる検体保存のガイドライン作成等の妊よう性温存療法   </a:t>
            </a:r>
            <a:endParaRPr lang="en-US" altLang="ja-JP" sz="900" dirty="0">
              <a:solidFill>
                <a:schemeClr val="tx1"/>
              </a:solidFill>
              <a:latin typeface="Meiryo UI" panose="020B0604030504040204" pitchFamily="50" charset="-128"/>
              <a:ea typeface="Meiryo UI" panose="020B0604030504040204" pitchFamily="50" charset="-128"/>
            </a:endParaRPr>
          </a:p>
          <a:p>
            <a:r>
              <a:rPr lang="en-US" altLang="ja-JP" sz="900" dirty="0">
                <a:solidFill>
                  <a:schemeClr val="tx1"/>
                </a:solidFill>
                <a:latin typeface="Meiryo UI" panose="020B0604030504040204" pitchFamily="50" charset="-128"/>
                <a:ea typeface="Meiryo UI" panose="020B0604030504040204" pitchFamily="50" charset="-128"/>
              </a:rPr>
              <a:t>           </a:t>
            </a:r>
            <a:r>
              <a:rPr lang="ja-JP" altLang="en-US" sz="900" dirty="0">
                <a:solidFill>
                  <a:schemeClr val="tx1"/>
                </a:solidFill>
                <a:latin typeface="Meiryo UI" panose="020B0604030504040204" pitchFamily="50" charset="-128"/>
                <a:ea typeface="Meiryo UI" panose="020B0604030504040204" pitchFamily="50" charset="-128"/>
              </a:rPr>
              <a:t>及び温存後生殖補助医療の研究</a:t>
            </a:r>
            <a:endParaRPr lang="en-US" altLang="ja-JP" sz="900" dirty="0">
              <a:solidFill>
                <a:schemeClr val="tx1"/>
              </a:solidFill>
              <a:latin typeface="Meiryo UI" panose="020B0604030504040204" pitchFamily="50" charset="-128"/>
              <a:ea typeface="Meiryo UI" panose="020B0604030504040204" pitchFamily="50" charset="-128"/>
            </a:endParaRPr>
          </a:p>
          <a:p>
            <a:r>
              <a:rPr lang="en-US" altLang="ja-JP" sz="900" dirty="0">
                <a:solidFill>
                  <a:schemeClr val="tx1"/>
                </a:solidFill>
                <a:latin typeface="Meiryo UI" panose="020B0604030504040204" pitchFamily="50" charset="-128"/>
                <a:ea typeface="Meiryo UI" panose="020B0604030504040204" pitchFamily="50" charset="-128"/>
              </a:rPr>
              <a:t>(※</a:t>
            </a:r>
            <a:r>
              <a:rPr lang="ja-JP" altLang="en-US" sz="900" dirty="0">
                <a:solidFill>
                  <a:schemeClr val="tx1"/>
                </a:solidFill>
                <a:latin typeface="Meiryo UI" panose="020B0604030504040204" pitchFamily="50" charset="-128"/>
                <a:ea typeface="Meiryo UI" panose="020B0604030504040204" pitchFamily="50" charset="-128"/>
              </a:rPr>
              <a:t>４</a:t>
            </a:r>
            <a:r>
              <a:rPr lang="en-US" altLang="ja-JP" sz="900" dirty="0">
                <a:solidFill>
                  <a:schemeClr val="tx1"/>
                </a:solidFill>
                <a:latin typeface="Meiryo UI" panose="020B0604030504040204" pitchFamily="50" charset="-128"/>
                <a:ea typeface="Meiryo UI" panose="020B0604030504040204" pitchFamily="50" charset="-128"/>
              </a:rPr>
              <a:t>)</a:t>
            </a:r>
            <a:r>
              <a:rPr lang="ja-JP" altLang="en-US" sz="900" dirty="0">
                <a:solidFill>
                  <a:schemeClr val="tx1"/>
                </a:solidFill>
                <a:latin typeface="Meiryo UI" panose="020B0604030504040204" pitchFamily="50" charset="-128"/>
                <a:ea typeface="Meiryo UI" panose="020B0604030504040204" pitchFamily="50" charset="-128"/>
              </a:rPr>
              <a:t>　治療期間の初日は、助成対象の温存後生殖補助医療の各治療ステージにおいて最初の治療を行った日とします。</a:t>
            </a:r>
          </a:p>
          <a:p>
            <a:endParaRPr lang="en-US" altLang="ja-JP" sz="554" dirty="0">
              <a:solidFill>
                <a:schemeClr val="tx1"/>
              </a:solidFill>
              <a:latin typeface="Meiryo UI" panose="020B0604030504040204" pitchFamily="50" charset="-128"/>
              <a:ea typeface="Meiryo UI" panose="020B0604030504040204" pitchFamily="50" charset="-128"/>
            </a:endParaRPr>
          </a:p>
          <a:p>
            <a:endParaRPr lang="ja-JP" altLang="en-US" sz="554" dirty="0">
              <a:solidFill>
                <a:schemeClr val="tx1"/>
              </a:solidFill>
              <a:latin typeface="Meiryo UI" panose="020B0604030504040204" pitchFamily="50" charset="-128"/>
              <a:ea typeface="Meiryo UI" panose="020B0604030504040204" pitchFamily="50" charset="-128"/>
            </a:endParaRPr>
          </a:p>
          <a:p>
            <a:endParaRPr lang="en-US" altLang="ja-JP" sz="554" dirty="0">
              <a:solidFill>
                <a:schemeClr val="tx1"/>
              </a:solidFill>
              <a:latin typeface="Meiryo UI" panose="020B0604030504040204" pitchFamily="50" charset="-128"/>
              <a:ea typeface="Meiryo UI" panose="020B0604030504040204" pitchFamily="50" charset="-128"/>
            </a:endParaRPr>
          </a:p>
          <a:p>
            <a:endParaRPr lang="en-US" altLang="ja-JP" sz="554" dirty="0">
              <a:solidFill>
                <a:schemeClr val="tx1"/>
              </a:solidFill>
              <a:latin typeface="Meiryo UI" panose="020B0604030504040204" pitchFamily="50" charset="-128"/>
              <a:ea typeface="Meiryo UI" panose="020B0604030504040204" pitchFamily="50" charset="-128"/>
            </a:endParaRPr>
          </a:p>
          <a:p>
            <a:endParaRPr lang="en-US" altLang="ja-JP" sz="554" dirty="0">
              <a:solidFill>
                <a:schemeClr val="tx1"/>
              </a:solidFill>
              <a:latin typeface="Meiryo UI" panose="020B0604030504040204" pitchFamily="50" charset="-128"/>
              <a:ea typeface="Meiryo UI" panose="020B0604030504040204" pitchFamily="50" charset="-128"/>
            </a:endParaRPr>
          </a:p>
          <a:p>
            <a:endParaRPr lang="en-US" altLang="ja-JP" sz="554" dirty="0">
              <a:solidFill>
                <a:prstClr val="black"/>
              </a:solidFill>
              <a:latin typeface="Meiryo UI" panose="020B0604030504040204" pitchFamily="50" charset="-128"/>
              <a:ea typeface="Meiryo UI" panose="020B0604030504040204" pitchFamily="50" charset="-128"/>
            </a:endParaRPr>
          </a:p>
          <a:p>
            <a:r>
              <a:rPr lang="ja-JP" altLang="en-US" sz="554" b="1" dirty="0">
                <a:solidFill>
                  <a:schemeClr val="tx1"/>
                </a:solidFill>
                <a:latin typeface="Meiryo UI" panose="020B0604030504040204" pitchFamily="50" charset="-128"/>
                <a:ea typeface="Meiryo UI" panose="020B0604030504040204" pitchFamily="50" charset="-128"/>
              </a:rPr>
              <a:t>　</a:t>
            </a:r>
            <a:endParaRPr lang="en-US" altLang="ja-JP" sz="554" dirty="0">
              <a:solidFill>
                <a:schemeClr val="tx1"/>
              </a:solidFill>
              <a:latin typeface="Meiryo UI" panose="020B0604030504040204" pitchFamily="50" charset="-128"/>
              <a:ea typeface="Meiryo UI" panose="020B0604030504040204" pitchFamily="50" charset="-128"/>
            </a:endParaRPr>
          </a:p>
          <a:p>
            <a:endParaRPr lang="ja-JP" altLang="en-US" sz="554" dirty="0">
              <a:solidFill>
                <a:schemeClr val="tx1"/>
              </a:solidFill>
              <a:latin typeface="Meiryo UI" panose="020B0604030504040204" pitchFamily="50" charset="-128"/>
              <a:ea typeface="Meiryo UI" panose="020B0604030504040204" pitchFamily="50" charset="-128"/>
            </a:endParaRPr>
          </a:p>
          <a:p>
            <a:pPr marL="63744" indent="-63744" fontAlgn="base"/>
            <a:endParaRPr lang="ja-JP" altLang="ja-JP" sz="554" dirty="0">
              <a:solidFill>
                <a:schemeClr val="tx1"/>
              </a:solidFill>
              <a:latin typeface="Meiryo UI" panose="020B0604030504040204" pitchFamily="50" charset="-128"/>
              <a:ea typeface="Meiryo UI" panose="020B0604030504040204" pitchFamily="50" charset="-128"/>
            </a:endParaRPr>
          </a:p>
          <a:p>
            <a:pPr algn="l"/>
            <a:endParaRPr lang="ja-JP" altLang="en-US" sz="554" dirty="0">
              <a:solidFill>
                <a:schemeClr val="tx1"/>
              </a:solidFill>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AD82D384-F2B1-05BF-9CE9-5E597CD6FACC}"/>
              </a:ext>
            </a:extLst>
          </p:cNvPr>
          <p:cNvSpPr txBox="1"/>
          <p:nvPr/>
        </p:nvSpPr>
        <p:spPr>
          <a:xfrm>
            <a:off x="536251" y="6689757"/>
            <a:ext cx="1365880" cy="430887"/>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助成上限回数</a:t>
            </a:r>
            <a:r>
              <a:rPr lang="en-US" altLang="ja-JP" sz="1100" b="1" dirty="0">
                <a:latin typeface="Meiryo UI" panose="020B0604030504040204" pitchFamily="50" charset="-128"/>
                <a:ea typeface="Meiryo UI" panose="020B0604030504040204" pitchFamily="50" charset="-128"/>
              </a:rPr>
              <a:t>】</a:t>
            </a:r>
          </a:p>
          <a:p>
            <a:endParaRPr lang="en-US" altLang="ja-JP" sz="11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93D23372-6AF0-B702-A986-A7726F586765}"/>
              </a:ext>
            </a:extLst>
          </p:cNvPr>
          <p:cNvSpPr txBox="1"/>
          <p:nvPr/>
        </p:nvSpPr>
        <p:spPr>
          <a:xfrm>
            <a:off x="501289" y="6878487"/>
            <a:ext cx="5873971" cy="600164"/>
          </a:xfrm>
          <a:prstGeom prst="rect">
            <a:avLst/>
          </a:prstGeom>
          <a:noFill/>
        </p:spPr>
        <p:txBody>
          <a:bodyPr wrap="square" rtlCol="0">
            <a:spAutoFit/>
          </a:bodyPr>
          <a:lstStyle/>
          <a:p>
            <a:r>
              <a:rPr lang="ja-JP" altLang="en-US" sz="1100" dirty="0">
                <a:latin typeface="Meiryo UI" panose="020B0604030504040204" pitchFamily="50" charset="-128"/>
                <a:ea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rPr>
              <a:t>初めて温存後生殖補助医療の助成を受けた際の治療期間の初日における妻の年齢が</a:t>
            </a:r>
            <a:r>
              <a:rPr lang="en-US" altLang="ja-JP" sz="1100" dirty="0">
                <a:solidFill>
                  <a:schemeClr val="tx1"/>
                </a:solidFill>
                <a:latin typeface="Meiryo UI" panose="020B0604030504040204" pitchFamily="50" charset="-128"/>
                <a:ea typeface="Meiryo UI" panose="020B0604030504040204" pitchFamily="50" charset="-128"/>
              </a:rPr>
              <a:t>40</a:t>
            </a:r>
            <a:r>
              <a:rPr lang="ja-JP" altLang="en-US" sz="1100" dirty="0">
                <a:solidFill>
                  <a:schemeClr val="tx1"/>
                </a:solidFill>
                <a:latin typeface="Meiryo UI" panose="020B0604030504040204" pitchFamily="50" charset="-128"/>
                <a:ea typeface="Meiryo UI" panose="020B0604030504040204" pitchFamily="50" charset="-128"/>
              </a:rPr>
              <a:t>歳未満で　　</a:t>
            </a:r>
            <a:endParaRPr lang="en-US" altLang="ja-JP" sz="1100" dirty="0">
              <a:solidFill>
                <a:schemeClr val="tx1"/>
              </a:solidFill>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　</a:t>
            </a:r>
            <a:r>
              <a:rPr lang="ja-JP" altLang="en-US" sz="1100" dirty="0">
                <a:solidFill>
                  <a:schemeClr val="tx1"/>
                </a:solidFill>
                <a:latin typeface="Meiryo UI" panose="020B0604030504040204" pitchFamily="50" charset="-128"/>
                <a:ea typeface="Meiryo UI" panose="020B0604030504040204" pitchFamily="50" charset="-128"/>
              </a:rPr>
              <a:t>ある場合、通算６回（</a:t>
            </a:r>
            <a:r>
              <a:rPr lang="en-US" altLang="ja-JP" sz="1100" dirty="0">
                <a:solidFill>
                  <a:schemeClr val="tx1"/>
                </a:solidFill>
                <a:latin typeface="Meiryo UI" panose="020B0604030504040204" pitchFamily="50" charset="-128"/>
                <a:ea typeface="Meiryo UI" panose="020B0604030504040204" pitchFamily="50" charset="-128"/>
              </a:rPr>
              <a:t>40</a:t>
            </a:r>
            <a:r>
              <a:rPr lang="ja-JP" altLang="en-US" sz="1100" dirty="0">
                <a:solidFill>
                  <a:schemeClr val="tx1"/>
                </a:solidFill>
                <a:latin typeface="Meiryo UI" panose="020B0604030504040204" pitchFamily="50" charset="-128"/>
                <a:ea typeface="Meiryo UI" panose="020B0604030504040204" pitchFamily="50" charset="-128"/>
              </a:rPr>
              <a:t>歳以上</a:t>
            </a:r>
            <a:r>
              <a:rPr lang="en-US" altLang="ja-JP" sz="1100" dirty="0">
                <a:solidFill>
                  <a:schemeClr val="tx1"/>
                </a:solidFill>
                <a:latin typeface="Meiryo UI" panose="020B0604030504040204" pitchFamily="50" charset="-128"/>
                <a:ea typeface="Meiryo UI" panose="020B0604030504040204" pitchFamily="50" charset="-128"/>
              </a:rPr>
              <a:t>43</a:t>
            </a:r>
            <a:r>
              <a:rPr lang="ja-JP" altLang="en-US" sz="1100" dirty="0">
                <a:solidFill>
                  <a:schemeClr val="tx1"/>
                </a:solidFill>
                <a:latin typeface="Meiryo UI" panose="020B0604030504040204" pitchFamily="50" charset="-128"/>
                <a:ea typeface="Meiryo UI" panose="020B0604030504040204" pitchFamily="50" charset="-128"/>
              </a:rPr>
              <a:t>歳未満であるときは通算３回）まで</a:t>
            </a:r>
            <a:endParaRPr lang="en-US" altLang="ja-JP" sz="1100" dirty="0">
              <a:solidFill>
                <a:schemeClr val="tx1"/>
              </a:solidFill>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78345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D142EB5-64BA-0E87-E7E4-311AF3509CDA}"/>
              </a:ext>
            </a:extLst>
          </p:cNvPr>
          <p:cNvSpPr txBox="1"/>
          <p:nvPr/>
        </p:nvSpPr>
        <p:spPr>
          <a:xfrm>
            <a:off x="338778" y="6239804"/>
            <a:ext cx="6290172" cy="3408553"/>
          </a:xfrm>
          <a:prstGeom prst="rect">
            <a:avLst/>
          </a:prstGeom>
          <a:solidFill>
            <a:schemeClr val="bg1"/>
          </a:solidFill>
        </p:spPr>
        <p:txBody>
          <a:bodyPr wrap="square" rtlCol="0">
            <a:spAutoFit/>
          </a:bodyPr>
          <a:lstStyle/>
          <a:p>
            <a:endParaRPr kumimoji="1" lang="ja-JP" altLang="en-US" dirty="0"/>
          </a:p>
        </p:txBody>
      </p:sp>
      <p:sp>
        <p:nvSpPr>
          <p:cNvPr id="4" name="テキスト ボックス 3">
            <a:extLst>
              <a:ext uri="{FF2B5EF4-FFF2-40B4-BE49-F238E27FC236}">
                <a16:creationId xmlns:a16="http://schemas.microsoft.com/office/drawing/2014/main" id="{0AD95BFA-755E-4B86-BCA9-C2C8C75DCD7A}"/>
              </a:ext>
            </a:extLst>
          </p:cNvPr>
          <p:cNvSpPr txBox="1"/>
          <p:nvPr/>
        </p:nvSpPr>
        <p:spPr>
          <a:xfrm>
            <a:off x="333986" y="186733"/>
            <a:ext cx="6287005" cy="5819096"/>
          </a:xfrm>
          <a:prstGeom prst="rect">
            <a:avLst/>
          </a:prstGeom>
          <a:solidFill>
            <a:schemeClr val="bg1"/>
          </a:solidFill>
        </p:spPr>
        <p:txBody>
          <a:bodyPr wrap="square" rtlCol="0">
            <a:spAutoFit/>
          </a:bodyPr>
          <a:lstStyle/>
          <a:p>
            <a:endParaRPr kumimoji="1" lang="ja-JP" altLang="en-US" dirty="0"/>
          </a:p>
        </p:txBody>
      </p:sp>
      <p:sp>
        <p:nvSpPr>
          <p:cNvPr id="8" name="テキスト ボックス 7">
            <a:extLst>
              <a:ext uri="{FF2B5EF4-FFF2-40B4-BE49-F238E27FC236}">
                <a16:creationId xmlns:a16="http://schemas.microsoft.com/office/drawing/2014/main" id="{20032364-9CA8-48B9-9606-B6057FEB1CA4}"/>
              </a:ext>
            </a:extLst>
          </p:cNvPr>
          <p:cNvSpPr txBox="1"/>
          <p:nvPr/>
        </p:nvSpPr>
        <p:spPr>
          <a:xfrm>
            <a:off x="555162" y="3516859"/>
            <a:ext cx="2674475" cy="430887"/>
          </a:xfrm>
          <a:prstGeom prst="rect">
            <a:avLst/>
          </a:prstGeom>
          <a:noFill/>
        </p:spPr>
        <p:txBody>
          <a:bodyPr wrap="square" rtlCol="0">
            <a:spAutoFit/>
          </a:bodyPr>
          <a:lstStyle/>
          <a:p>
            <a:r>
              <a:rPr lang="en-US" altLang="ja-JP" sz="1100" b="1" dirty="0">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対象治療、対象経費、助成上限額</a:t>
            </a:r>
            <a:r>
              <a:rPr lang="en-US" altLang="ja-JP" sz="1100" b="1" dirty="0">
                <a:latin typeface="Meiryo UI" panose="020B0604030504040204" pitchFamily="50" charset="-128"/>
                <a:ea typeface="Meiryo UI" panose="020B0604030504040204" pitchFamily="50" charset="-128"/>
              </a:rPr>
              <a:t>】</a:t>
            </a:r>
          </a:p>
          <a:p>
            <a:r>
              <a:rPr lang="ja-JP" altLang="en-US" sz="1100" dirty="0">
                <a:latin typeface="Meiryo UI" panose="020B0604030504040204" pitchFamily="50" charset="-128"/>
                <a:ea typeface="Meiryo UI" panose="020B0604030504040204" pitchFamily="50" charset="-128"/>
              </a:rPr>
              <a:t>表４</a:t>
            </a:r>
            <a:endParaRPr lang="en-US" altLang="ja-JP" sz="1100" dirty="0">
              <a:latin typeface="Meiryo UI" panose="020B0604030504040204" pitchFamily="50" charset="-128"/>
              <a:ea typeface="Meiryo UI" panose="020B0604030504040204" pitchFamily="50" charset="-128"/>
            </a:endParaRPr>
          </a:p>
        </p:txBody>
      </p:sp>
      <p:sp>
        <p:nvSpPr>
          <p:cNvPr id="9" name="角丸四角形 61">
            <a:extLst>
              <a:ext uri="{FF2B5EF4-FFF2-40B4-BE49-F238E27FC236}">
                <a16:creationId xmlns:a16="http://schemas.microsoft.com/office/drawing/2014/main" id="{A9C3DD61-F55C-4C68-9B4C-579A4D62FD49}"/>
              </a:ext>
            </a:extLst>
          </p:cNvPr>
          <p:cNvSpPr/>
          <p:nvPr/>
        </p:nvSpPr>
        <p:spPr>
          <a:xfrm>
            <a:off x="586811" y="257642"/>
            <a:ext cx="5698811" cy="432048"/>
          </a:xfrm>
          <a:prstGeom prst="round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n>
                  <a:solidFill>
                    <a:schemeClr val="tx1"/>
                  </a:solidFill>
                </a:ln>
                <a:solidFill>
                  <a:schemeClr val="tx1"/>
                </a:solidFill>
                <a:latin typeface="Meiryo UI" panose="020B0604030504040204" pitchFamily="50" charset="-128"/>
                <a:ea typeface="Meiryo UI" panose="020B0604030504040204" pitchFamily="50" charset="-128"/>
              </a:rPr>
              <a:t>凍結保存の維持費助成</a:t>
            </a:r>
          </a:p>
        </p:txBody>
      </p:sp>
      <p:sp>
        <p:nvSpPr>
          <p:cNvPr id="10" name="正方形/長方形 9">
            <a:extLst>
              <a:ext uri="{FF2B5EF4-FFF2-40B4-BE49-F238E27FC236}">
                <a16:creationId xmlns:a16="http://schemas.microsoft.com/office/drawing/2014/main" id="{9D2C5D15-F47D-4B9C-8A92-F65618155134}"/>
              </a:ext>
            </a:extLst>
          </p:cNvPr>
          <p:cNvSpPr/>
          <p:nvPr/>
        </p:nvSpPr>
        <p:spPr>
          <a:xfrm>
            <a:off x="555162" y="818600"/>
            <a:ext cx="6050205" cy="246159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対象者</a:t>
            </a:r>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　</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r>
              <a:rPr lang="ja-JP" altLang="ja-JP" sz="1050" dirty="0">
                <a:solidFill>
                  <a:schemeClr val="tx1"/>
                </a:solidFill>
                <a:latin typeface="Meiryo UI" panose="020B0604030504040204" pitchFamily="50" charset="-128"/>
                <a:ea typeface="Meiryo UI" panose="020B0604030504040204" pitchFamily="50" charset="-128"/>
              </a:rPr>
              <a:t>以下の要件を</a:t>
            </a:r>
            <a:r>
              <a:rPr lang="ja-JP" altLang="ja-JP" sz="1050" u="sng" dirty="0">
                <a:ln>
                  <a:solidFill>
                    <a:schemeClr val="tx1"/>
                  </a:solidFill>
                </a:ln>
                <a:solidFill>
                  <a:schemeClr val="tx1"/>
                </a:solidFill>
                <a:latin typeface="Meiryo UI" panose="020B0604030504040204" pitchFamily="50" charset="-128"/>
                <a:ea typeface="Meiryo UI" panose="020B0604030504040204" pitchFamily="50" charset="-128"/>
              </a:rPr>
              <a:t>全て</a:t>
            </a:r>
            <a:r>
              <a:rPr lang="ja-JP" altLang="ja-JP" sz="1050" dirty="0">
                <a:solidFill>
                  <a:schemeClr val="tx1"/>
                </a:solidFill>
                <a:latin typeface="Meiryo UI" panose="020B0604030504040204" pitchFamily="50" charset="-128"/>
                <a:ea typeface="Meiryo UI" panose="020B0604030504040204" pitchFamily="50" charset="-128"/>
              </a:rPr>
              <a:t>満たす</a:t>
            </a:r>
            <a:r>
              <a:rPr lang="ja-JP" altLang="en-US" sz="1050" dirty="0">
                <a:solidFill>
                  <a:schemeClr val="tx1"/>
                </a:solidFill>
                <a:latin typeface="Meiryo UI" panose="020B0604030504040204" pitchFamily="50" charset="-128"/>
                <a:ea typeface="Meiryo UI" panose="020B0604030504040204" pitchFamily="50" charset="-128"/>
              </a:rPr>
              <a:t>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1</a:t>
            </a:r>
            <a:r>
              <a:rPr lang="ja-JP" altLang="en-US" sz="1050" dirty="0">
                <a:solidFill>
                  <a:schemeClr val="tx1"/>
                </a:solidFill>
                <a:latin typeface="Meiryo UI" panose="020B0604030504040204" pitchFamily="50" charset="-128"/>
                <a:ea typeface="Meiryo UI" panose="020B0604030504040204" pitchFamily="50" charset="-128"/>
              </a:rPr>
              <a:t>）申請時に府内に住所を有し、妊よう性温存治療実施日（凍結保存日）に年齢が満</a:t>
            </a:r>
            <a:r>
              <a:rPr lang="en-US" altLang="ja-JP" sz="1050" dirty="0">
                <a:solidFill>
                  <a:schemeClr val="tx1"/>
                </a:solidFill>
                <a:latin typeface="Meiryo UI" panose="020B0604030504040204" pitchFamily="50" charset="-128"/>
                <a:ea typeface="Meiryo UI" panose="020B0604030504040204" pitchFamily="50" charset="-128"/>
              </a:rPr>
              <a:t>43</a:t>
            </a:r>
            <a:r>
              <a:rPr lang="ja-JP" altLang="en-US" sz="1050" dirty="0">
                <a:solidFill>
                  <a:schemeClr val="tx1"/>
                </a:solidFill>
                <a:latin typeface="Meiryo UI" panose="020B0604030504040204" pitchFamily="50" charset="-128"/>
                <a:ea typeface="Meiryo UI" panose="020B0604030504040204" pitchFamily="50" charset="-128"/>
              </a:rPr>
              <a:t>歳未満の方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2</a:t>
            </a:r>
            <a:r>
              <a:rPr lang="ja-JP" altLang="en-US" sz="1050" dirty="0">
                <a:solidFill>
                  <a:schemeClr val="tx1"/>
                </a:solidFill>
                <a:latin typeface="Meiryo UI" panose="020B0604030504040204" pitchFamily="50" charset="-128"/>
                <a:ea typeface="Meiryo UI" panose="020B0604030504040204" pitchFamily="50" charset="-128"/>
              </a:rPr>
              <a:t>）原疾患の治療内容が</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もしくは</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の方</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(a)</a:t>
            </a:r>
            <a:r>
              <a:rPr lang="ja-JP" altLang="en-US" sz="1050" dirty="0">
                <a:solidFill>
                  <a:schemeClr val="tx1"/>
                </a:solidFill>
                <a:latin typeface="Meiryo UI" panose="020B0604030504040204" pitchFamily="50" charset="-128"/>
                <a:ea typeface="Meiryo UI" panose="020B0604030504040204" pitchFamily="50" charset="-128"/>
              </a:rPr>
              <a:t>ガイドライン</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１</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err="1">
                <a:solidFill>
                  <a:schemeClr val="tx1"/>
                </a:solidFill>
                <a:latin typeface="Meiryo UI" panose="020B0604030504040204" pitchFamily="50" charset="-128"/>
                <a:ea typeface="Meiryo UI" panose="020B0604030504040204" pitchFamily="50" charset="-128"/>
              </a:rPr>
              <a:t>の妊よう</a:t>
            </a:r>
            <a:r>
              <a:rPr lang="ja-JP" altLang="en-US" sz="1050" dirty="0">
                <a:solidFill>
                  <a:schemeClr val="tx1"/>
                </a:solidFill>
                <a:latin typeface="Meiryo UI" panose="020B0604030504040204" pitchFamily="50" charset="-128"/>
                <a:ea typeface="Meiryo UI" panose="020B0604030504040204" pitchFamily="50" charset="-128"/>
              </a:rPr>
              <a:t>性低下リスク分類に示された治療のうち、高・中間・低リスクの治療</a:t>
            </a:r>
            <a:br>
              <a:rPr lang="en-US" altLang="ja-JP" sz="1050" dirty="0">
                <a:solidFill>
                  <a:schemeClr val="tx1"/>
                </a:solidFill>
                <a:latin typeface="Meiryo UI" panose="020B0604030504040204" pitchFamily="50" charset="-128"/>
                <a:ea typeface="Meiryo UI" panose="020B0604030504040204" pitchFamily="50" charset="-128"/>
              </a:rPr>
            </a:br>
            <a:r>
              <a:rPr lang="ja-JP" altLang="en-US" sz="1050" dirty="0">
                <a:solidFill>
                  <a:schemeClr val="tx1"/>
                </a:solidFill>
                <a:latin typeface="Meiryo UI" panose="020B0604030504040204" pitchFamily="50" charset="-128"/>
                <a:ea typeface="Meiryo UI" panose="020B0604030504040204" pitchFamily="50" charset="-128"/>
              </a:rPr>
              <a:t>　　  　　 （治療内容はがん治療医にご確認ください）　　   </a:t>
            </a: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(b)</a:t>
            </a:r>
            <a:r>
              <a:rPr lang="ja-JP" altLang="en-US" sz="1050" dirty="0">
                <a:solidFill>
                  <a:schemeClr val="tx1"/>
                </a:solidFill>
                <a:latin typeface="Meiryo UI" panose="020B0604030504040204" pitchFamily="50" charset="-128"/>
                <a:ea typeface="Meiryo UI" panose="020B0604030504040204" pitchFamily="50" charset="-128"/>
              </a:rPr>
              <a:t>乳がんに対するホルモン療法等の長期間の治療によって卵巣予備能の低下が想定される治療</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3</a:t>
            </a:r>
            <a:r>
              <a:rPr lang="ja-JP" altLang="en-US" sz="1050" dirty="0">
                <a:solidFill>
                  <a:schemeClr val="tx1"/>
                </a:solidFill>
                <a:latin typeface="Meiryo UI" panose="020B0604030504040204" pitchFamily="50" charset="-128"/>
                <a:ea typeface="Meiryo UI" panose="020B0604030504040204" pitchFamily="50" charset="-128"/>
              </a:rPr>
              <a:t>）妊よう性温存治療府指定医療機関又は温存後生殖補助医療府指定医療機関（</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２）において</a:t>
            </a:r>
            <a:endParaRPr lang="en-US" altLang="ja-JP" sz="1050" dirty="0">
              <a:solidFill>
                <a:schemeClr val="tx1"/>
              </a:solidFill>
              <a:latin typeface="Meiryo UI" panose="020B0604030504040204" pitchFamily="50" charset="-128"/>
              <a:ea typeface="Meiryo UI" panose="020B0604030504040204" pitchFamily="50" charset="-128"/>
            </a:endParaRPr>
          </a:p>
          <a:p>
            <a:r>
              <a:rPr lang="en-US" altLang="ja-JP" sz="1050" b="1" dirty="0">
                <a:solidFill>
                  <a:schemeClr val="tx1"/>
                </a:solidFill>
                <a:latin typeface="Meiryo UI" panose="020B0604030504040204" pitchFamily="50" charset="-128"/>
                <a:ea typeface="Meiryo UI" panose="020B0604030504040204" pitchFamily="50" charset="-128"/>
              </a:rPr>
              <a:t>        </a:t>
            </a:r>
            <a:r>
              <a:rPr lang="ja-JP" altLang="en-US" sz="1050" b="1" dirty="0">
                <a:solidFill>
                  <a:schemeClr val="tx1"/>
                </a:solidFill>
                <a:latin typeface="Meiryo UI" panose="020B0604030504040204" pitchFamily="50" charset="-128"/>
                <a:ea typeface="Meiryo UI" panose="020B0604030504040204" pitchFamily="50" charset="-128"/>
              </a:rPr>
              <a:t>本事業の助成を受け令和</a:t>
            </a:r>
            <a:r>
              <a:rPr lang="en-US" altLang="ja-JP" sz="1050" b="1" dirty="0">
                <a:solidFill>
                  <a:schemeClr val="tx1"/>
                </a:solidFill>
                <a:latin typeface="Meiryo UI" panose="020B0604030504040204" pitchFamily="50" charset="-128"/>
                <a:ea typeface="Meiryo UI" panose="020B0604030504040204" pitchFamily="50" charset="-128"/>
              </a:rPr>
              <a:t>7</a:t>
            </a:r>
            <a:r>
              <a:rPr lang="ja-JP" altLang="en-US" sz="1050" b="1" dirty="0">
                <a:solidFill>
                  <a:schemeClr val="tx1"/>
                </a:solidFill>
                <a:latin typeface="Meiryo UI" panose="020B0604030504040204" pitchFamily="50" charset="-128"/>
                <a:ea typeface="Meiryo UI" panose="020B0604030504040204" pitchFamily="50" charset="-128"/>
              </a:rPr>
              <a:t>年</a:t>
            </a:r>
            <a:r>
              <a:rPr lang="en-US" altLang="ja-JP" sz="1050" b="1" dirty="0">
                <a:solidFill>
                  <a:schemeClr val="tx1"/>
                </a:solidFill>
                <a:latin typeface="Meiryo UI" panose="020B0604030504040204" pitchFamily="50" charset="-128"/>
                <a:ea typeface="Meiryo UI" panose="020B0604030504040204" pitchFamily="50" charset="-128"/>
              </a:rPr>
              <a:t>4</a:t>
            </a:r>
            <a:r>
              <a:rPr lang="ja-JP" altLang="en-US" sz="1050" b="1" dirty="0">
                <a:solidFill>
                  <a:schemeClr val="tx1"/>
                </a:solidFill>
                <a:latin typeface="Meiryo UI" panose="020B0604030504040204" pitchFamily="50" charset="-128"/>
                <a:ea typeface="Meiryo UI" panose="020B0604030504040204" pitchFamily="50" charset="-128"/>
              </a:rPr>
              <a:t>月</a:t>
            </a:r>
            <a:r>
              <a:rPr lang="en-US" altLang="ja-JP" sz="1050" b="1" dirty="0">
                <a:solidFill>
                  <a:schemeClr val="tx1"/>
                </a:solidFill>
                <a:latin typeface="Meiryo UI" panose="020B0604030504040204" pitchFamily="50" charset="-128"/>
                <a:ea typeface="Meiryo UI" panose="020B0604030504040204" pitchFamily="50" charset="-128"/>
              </a:rPr>
              <a:t>1</a:t>
            </a:r>
            <a:r>
              <a:rPr lang="ja-JP" altLang="en-US" sz="1050" b="1" dirty="0">
                <a:solidFill>
                  <a:schemeClr val="tx1"/>
                </a:solidFill>
                <a:latin typeface="Meiryo UI" panose="020B0604030504040204" pitchFamily="50" charset="-128"/>
                <a:ea typeface="Meiryo UI" panose="020B0604030504040204" pitchFamily="50" charset="-128"/>
              </a:rPr>
              <a:t>日以降に凍結保存を行った後に、凍結保存日の翌年度以降に</a:t>
            </a:r>
            <a:endParaRPr lang="en-US" altLang="ja-JP" sz="1050" b="1" dirty="0">
              <a:solidFill>
                <a:schemeClr val="tx1"/>
              </a:solidFill>
              <a:latin typeface="Meiryo UI" panose="020B0604030504040204" pitchFamily="50" charset="-128"/>
              <a:ea typeface="Meiryo UI" panose="020B0604030504040204" pitchFamily="50" charset="-128"/>
            </a:endParaRPr>
          </a:p>
          <a:p>
            <a:r>
              <a:rPr lang="en-US" altLang="ja-JP" sz="1050" b="1" dirty="0">
                <a:solidFill>
                  <a:schemeClr val="tx1"/>
                </a:solidFill>
                <a:latin typeface="Meiryo UI" panose="020B0604030504040204" pitchFamily="50" charset="-128"/>
                <a:ea typeface="Meiryo UI" panose="020B0604030504040204" pitchFamily="50" charset="-128"/>
              </a:rPr>
              <a:t>        </a:t>
            </a:r>
            <a:r>
              <a:rPr lang="ja-JP" altLang="en-US" sz="1050" b="1" dirty="0">
                <a:solidFill>
                  <a:schemeClr val="tx1"/>
                </a:solidFill>
                <a:latin typeface="Meiryo UI" panose="020B0604030504040204" pitchFamily="50" charset="-128"/>
                <a:ea typeface="Meiryo UI" panose="020B0604030504040204" pitchFamily="50" charset="-128"/>
              </a:rPr>
              <a:t>表４に掲げる凍結保存の維持を行うもの　</a:t>
            </a:r>
            <a:endParaRPr lang="en-US" altLang="ja-JP" sz="1050" b="1"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4</a:t>
            </a:r>
            <a:r>
              <a:rPr lang="ja-JP" altLang="en-US" sz="1050" dirty="0">
                <a:solidFill>
                  <a:schemeClr val="tx1"/>
                </a:solidFill>
                <a:latin typeface="Meiryo UI" panose="020B0604030504040204" pitchFamily="50" charset="-128"/>
                <a:ea typeface="Meiryo UI" panose="020B0604030504040204" pitchFamily="50" charset="-128"/>
              </a:rPr>
              <a:t>）担当医師により、妊よう性温存治療に伴う影響について評価を行い、生命予後に与える影響が許</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r>
              <a:rPr lang="ja-JP" altLang="en-US" sz="1050" dirty="0" err="1">
                <a:solidFill>
                  <a:schemeClr val="tx1"/>
                </a:solidFill>
                <a:latin typeface="Meiryo UI" panose="020B0604030504040204" pitchFamily="50" charset="-128"/>
                <a:ea typeface="Meiryo UI" panose="020B0604030504040204" pitchFamily="50" charset="-128"/>
              </a:rPr>
              <a:t>容されると</a:t>
            </a:r>
            <a:r>
              <a:rPr lang="ja-JP" altLang="en-US" sz="1050" dirty="0">
                <a:solidFill>
                  <a:schemeClr val="tx1"/>
                </a:solidFill>
                <a:latin typeface="Meiryo UI" panose="020B0604030504040204" pitchFamily="50" charset="-128"/>
                <a:ea typeface="Meiryo UI" panose="020B0604030504040204" pitchFamily="50" charset="-128"/>
              </a:rPr>
              <a:t>認められた方</a:t>
            </a: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5</a:t>
            </a:r>
            <a:r>
              <a:rPr lang="ja-JP" altLang="en-US" sz="1050" dirty="0">
                <a:solidFill>
                  <a:schemeClr val="tx1"/>
                </a:solidFill>
                <a:latin typeface="Meiryo UI" panose="020B0604030504040204" pitchFamily="50" charset="-128"/>
                <a:ea typeface="Meiryo UI" panose="020B0604030504040204" pitchFamily="50" charset="-128"/>
              </a:rPr>
              <a:t>）国の研究（</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３）に参加できる方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6</a:t>
            </a:r>
            <a:r>
              <a:rPr lang="ja-JP" altLang="en-US" sz="1050" dirty="0">
                <a:solidFill>
                  <a:schemeClr val="tx1"/>
                </a:solidFill>
                <a:latin typeface="Meiryo UI" panose="020B0604030504040204" pitchFamily="50" charset="-128"/>
                <a:ea typeface="Meiryo UI" panose="020B0604030504040204" pitchFamily="50" charset="-128"/>
              </a:rPr>
              <a:t>）助成対象費用に対し、他制度の助成を受けていない方</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a:t>
            </a:r>
            <a:r>
              <a:rPr lang="en-US" altLang="ja-JP" sz="1050" dirty="0">
                <a:solidFill>
                  <a:schemeClr val="tx1"/>
                </a:solidFill>
                <a:latin typeface="Meiryo UI" panose="020B0604030504040204" pitchFamily="50" charset="-128"/>
                <a:ea typeface="Meiryo UI" panose="020B0604030504040204" pitchFamily="50" charset="-128"/>
              </a:rPr>
              <a:t>7</a:t>
            </a:r>
            <a:r>
              <a:rPr lang="ja-JP" altLang="en-US" sz="1050" dirty="0">
                <a:solidFill>
                  <a:schemeClr val="tx1"/>
                </a:solidFill>
                <a:latin typeface="Meiryo UI" panose="020B0604030504040204" pitchFamily="50" charset="-128"/>
                <a:ea typeface="Meiryo UI" panose="020B0604030504040204" pitchFamily="50" charset="-128"/>
              </a:rPr>
              <a:t>）［胚</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受精卵</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凍結の場合］婚姻関係の確認ができる方</a:t>
            </a:r>
          </a:p>
          <a:p>
            <a:endParaRPr lang="ja-JP" altLang="en-US" sz="1050" dirty="0">
              <a:solidFill>
                <a:schemeClr val="tx1"/>
              </a:solidFill>
              <a:latin typeface="Meiryo UI" panose="020B0604030504040204" pitchFamily="50" charset="-128"/>
              <a:ea typeface="Meiryo UI" panose="020B0604030504040204" pitchFamily="50" charset="-128"/>
            </a:endParaRPr>
          </a:p>
          <a:p>
            <a:endParaRPr lang="ja-JP" altLang="en-US" sz="1050" dirty="0">
              <a:solidFill>
                <a:schemeClr val="tx1"/>
              </a:solidFill>
              <a:latin typeface="Meiryo UI" panose="020B0604030504040204" pitchFamily="50" charset="-128"/>
              <a:ea typeface="Meiryo UI" panose="020B0604030504040204" pitchFamily="50" charset="-128"/>
            </a:endParaRPr>
          </a:p>
        </p:txBody>
      </p:sp>
      <p:graphicFrame>
        <p:nvGraphicFramePr>
          <p:cNvPr id="11" name="表 10">
            <a:extLst>
              <a:ext uri="{FF2B5EF4-FFF2-40B4-BE49-F238E27FC236}">
                <a16:creationId xmlns:a16="http://schemas.microsoft.com/office/drawing/2014/main" id="{CAE354F0-F7AC-487B-97AE-AB46839CDED7}"/>
              </a:ext>
            </a:extLst>
          </p:cNvPr>
          <p:cNvGraphicFramePr>
            <a:graphicFrameLocks noGrp="1"/>
          </p:cNvGraphicFramePr>
          <p:nvPr>
            <p:extLst>
              <p:ext uri="{D42A27DB-BD31-4B8C-83A1-F6EECF244321}">
                <p14:modId xmlns:p14="http://schemas.microsoft.com/office/powerpoint/2010/main" val="3800306904"/>
              </p:ext>
            </p:extLst>
          </p:nvPr>
        </p:nvGraphicFramePr>
        <p:xfrm>
          <a:off x="606100" y="3921837"/>
          <a:ext cx="5776928" cy="1901263"/>
        </p:xfrm>
        <a:graphic>
          <a:graphicData uri="http://schemas.openxmlformats.org/drawingml/2006/table">
            <a:tbl>
              <a:tblPr firstRow="1" firstCol="1" bandRow="1">
                <a:tableStyleId>{5C22544A-7EE6-4342-B048-85BDC9FD1C3A}</a:tableStyleId>
              </a:tblPr>
              <a:tblGrid>
                <a:gridCol w="2462860">
                  <a:extLst>
                    <a:ext uri="{9D8B030D-6E8A-4147-A177-3AD203B41FA5}">
                      <a16:colId xmlns:a16="http://schemas.microsoft.com/office/drawing/2014/main" val="2413688093"/>
                    </a:ext>
                  </a:extLst>
                </a:gridCol>
                <a:gridCol w="2001223">
                  <a:extLst>
                    <a:ext uri="{9D8B030D-6E8A-4147-A177-3AD203B41FA5}">
                      <a16:colId xmlns:a16="http://schemas.microsoft.com/office/drawing/2014/main" val="3432943172"/>
                    </a:ext>
                  </a:extLst>
                </a:gridCol>
                <a:gridCol w="1312845">
                  <a:extLst>
                    <a:ext uri="{9D8B030D-6E8A-4147-A177-3AD203B41FA5}">
                      <a16:colId xmlns:a16="http://schemas.microsoft.com/office/drawing/2014/main" val="1653096012"/>
                    </a:ext>
                  </a:extLst>
                </a:gridCol>
              </a:tblGrid>
              <a:tr h="300504">
                <a:tc>
                  <a:txBody>
                    <a:bodyPr/>
                    <a:lstStyle/>
                    <a:p>
                      <a:pPr algn="ctr">
                        <a:lnSpc>
                          <a:spcPct val="100000"/>
                        </a:lnSpc>
                        <a:spcAft>
                          <a:spcPts val="0"/>
                        </a:spcAft>
                      </a:pPr>
                      <a:r>
                        <a:rPr lang="ja-JP" sz="1100" b="0" kern="0" dirty="0">
                          <a:effectLst/>
                          <a:latin typeface="Meiryo UI" panose="020B0604030504040204" pitchFamily="50" charset="-128"/>
                          <a:ea typeface="Meiryo UI" panose="020B0604030504040204" pitchFamily="50" charset="-128"/>
                        </a:rPr>
                        <a:t>対象となる</a:t>
                      </a:r>
                      <a:r>
                        <a:rPr lang="ja-JP" altLang="en-US" sz="1100" b="0" kern="0" dirty="0">
                          <a:effectLst/>
                          <a:latin typeface="Meiryo UI" panose="020B0604030504040204" pitchFamily="50" charset="-128"/>
                          <a:ea typeface="Meiryo UI" panose="020B0604030504040204" pitchFamily="50" charset="-128"/>
                        </a:rPr>
                        <a:t>凍結保存の維持</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a:txBody>
                    <a:bodyPr/>
                    <a:lstStyle/>
                    <a:p>
                      <a:pPr algn="ctr">
                        <a:lnSpc>
                          <a:spcPct val="100000"/>
                        </a:lnSpc>
                        <a:spcAft>
                          <a:spcPts val="0"/>
                        </a:spcAft>
                      </a:pPr>
                      <a:r>
                        <a:rPr lang="ja-JP" sz="1100" b="0" kern="0" dirty="0">
                          <a:effectLst/>
                          <a:latin typeface="Meiryo UI" panose="020B0604030504040204" pitchFamily="50" charset="-128"/>
                          <a:ea typeface="Meiryo UI" panose="020B0604030504040204" pitchFamily="50" charset="-128"/>
                        </a:rPr>
                        <a:t>対象となる経費</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a:txBody>
                    <a:bodyPr/>
                    <a:lstStyle/>
                    <a:p>
                      <a:pPr algn="ctr">
                        <a:lnSpc>
                          <a:spcPct val="100000"/>
                        </a:lnSpc>
                        <a:spcAft>
                          <a:spcPts val="0"/>
                        </a:spcAft>
                      </a:pPr>
                      <a:r>
                        <a:rPr lang="ja-JP" sz="1100" b="0" kern="0" dirty="0">
                          <a:effectLst/>
                          <a:latin typeface="Meiryo UI" panose="020B0604030504040204" pitchFamily="50" charset="-128"/>
                          <a:ea typeface="Meiryo UI" panose="020B0604030504040204" pitchFamily="50" charset="-128"/>
                        </a:rPr>
                        <a:t>助成上限額</a:t>
                      </a:r>
                      <a:r>
                        <a:rPr lang="en-US" altLang="ja-JP" sz="1100" b="0" kern="0" dirty="0">
                          <a:effectLst/>
                          <a:latin typeface="Meiryo UI" panose="020B0604030504040204" pitchFamily="50" charset="-128"/>
                          <a:ea typeface="Meiryo UI" panose="020B0604030504040204" pitchFamily="50" charset="-128"/>
                        </a:rPr>
                        <a:t>/</a:t>
                      </a:r>
                      <a:r>
                        <a:rPr lang="ja-JP" altLang="en-US" sz="1100" b="0" kern="0" dirty="0">
                          <a:effectLst/>
                          <a:latin typeface="Meiryo UI" panose="020B0604030504040204" pitchFamily="50" charset="-128"/>
                          <a:ea typeface="Meiryo UI" panose="020B0604030504040204" pitchFamily="50" charset="-128"/>
                        </a:rPr>
                        <a:t>１年</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1483018654"/>
                  </a:ext>
                </a:extLst>
              </a:tr>
              <a:tr h="420815">
                <a:tc>
                  <a:txBody>
                    <a:bodyPr/>
                    <a:lstStyle/>
                    <a:p>
                      <a:pPr algn="just">
                        <a:lnSpc>
                          <a:spcPts val="1400"/>
                        </a:lnSpc>
                        <a:spcBef>
                          <a:spcPts val="0"/>
                        </a:spcBef>
                        <a:spcAft>
                          <a:spcPts val="0"/>
                        </a:spcAft>
                      </a:pPr>
                      <a:r>
                        <a:rPr lang="ja-JP" altLang="en-US" sz="1100" b="0" kern="0" dirty="0">
                          <a:effectLst/>
                          <a:latin typeface="Meiryo UI" panose="020B0604030504040204" pitchFamily="50" charset="-128"/>
                          <a:ea typeface="Meiryo UI" panose="020B0604030504040204" pitchFamily="50" charset="-128"/>
                        </a:rPr>
                        <a:t>表</a:t>
                      </a:r>
                      <a:r>
                        <a:rPr lang="en-US" altLang="ja-JP" sz="1100" b="0" kern="0" dirty="0">
                          <a:effectLst/>
                          <a:latin typeface="Meiryo UI" panose="020B0604030504040204" pitchFamily="50" charset="-128"/>
                          <a:ea typeface="Meiryo UI" panose="020B0604030504040204" pitchFamily="50" charset="-128"/>
                        </a:rPr>
                        <a:t>1</a:t>
                      </a:r>
                      <a:r>
                        <a:rPr lang="ja-JP" altLang="en-US" sz="1100" b="0" kern="0" dirty="0">
                          <a:effectLst/>
                          <a:latin typeface="Meiryo UI" panose="020B0604030504040204" pitchFamily="50" charset="-128"/>
                          <a:ea typeface="Meiryo UI" panose="020B0604030504040204" pitchFamily="50" charset="-128"/>
                        </a:rPr>
                        <a:t>①の治療で凍結した</a:t>
                      </a:r>
                      <a:r>
                        <a:rPr lang="ja-JP" sz="1100" b="0" kern="0" dirty="0">
                          <a:effectLst/>
                          <a:latin typeface="Meiryo UI" panose="020B0604030504040204" pitchFamily="50" charset="-128"/>
                          <a:ea typeface="Meiryo UI" panose="020B0604030504040204" pitchFamily="50" charset="-128"/>
                        </a:rPr>
                        <a:t>胚（受精卵）</a:t>
                      </a:r>
                      <a:r>
                        <a:rPr lang="ja-JP" altLang="en-US" sz="1100" b="0" kern="0" dirty="0">
                          <a:effectLst/>
                          <a:latin typeface="Meiryo UI" panose="020B0604030504040204" pitchFamily="50" charset="-128"/>
                          <a:ea typeface="Meiryo UI" panose="020B0604030504040204" pitchFamily="50" charset="-128"/>
                        </a:rPr>
                        <a:t>の</a:t>
                      </a:r>
                      <a:r>
                        <a:rPr lang="ja-JP" sz="1100" b="0" kern="0" dirty="0">
                          <a:effectLst/>
                          <a:latin typeface="Meiryo UI" panose="020B0604030504040204" pitchFamily="50" charset="-128"/>
                          <a:ea typeface="Meiryo UI" panose="020B0604030504040204" pitchFamily="50" charset="-128"/>
                        </a:rPr>
                        <a:t>凍結</a:t>
                      </a:r>
                      <a:r>
                        <a:rPr lang="ja-JP" altLang="en-US" sz="1100" b="0" kern="0" dirty="0">
                          <a:effectLst/>
                          <a:latin typeface="Meiryo UI" panose="020B0604030504040204" pitchFamily="50" charset="-128"/>
                          <a:ea typeface="Meiryo UI" panose="020B0604030504040204" pitchFamily="50" charset="-128"/>
                        </a:rPr>
                        <a:t>保存の維持</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rowSpan="4">
                  <a:txBody>
                    <a:bodyPr/>
                    <a:lstStyle/>
                    <a:p>
                      <a:pPr algn="just">
                        <a:lnSpc>
                          <a:spcPct val="100000"/>
                        </a:lnSpc>
                        <a:spcAft>
                          <a:spcPts val="0"/>
                        </a:spcAft>
                      </a:pPr>
                      <a:r>
                        <a:rPr lang="ja-JP" sz="1100" kern="100" dirty="0">
                          <a:effectLst/>
                          <a:latin typeface="Meiryo UI" panose="020B0604030504040204" pitchFamily="50" charset="-128"/>
                          <a:ea typeface="Meiryo UI" panose="020B0604030504040204" pitchFamily="50" charset="-128"/>
                        </a:rPr>
                        <a:t>対象治療</a:t>
                      </a:r>
                      <a:r>
                        <a:rPr lang="ja-JP" altLang="en-US" sz="1100" kern="100" dirty="0">
                          <a:effectLst/>
                          <a:latin typeface="Meiryo UI" panose="020B0604030504040204" pitchFamily="50" charset="-128"/>
                          <a:ea typeface="Meiryo UI" panose="020B0604030504040204" pitchFamily="50" charset="-128"/>
                        </a:rPr>
                        <a:t>となる凍結保存の維持に係る</a:t>
                      </a:r>
                      <a:r>
                        <a:rPr lang="ja-JP" sz="1100" kern="100" dirty="0">
                          <a:effectLst/>
                          <a:latin typeface="Meiryo UI" panose="020B0604030504040204" pitchFamily="50" charset="-128"/>
                          <a:ea typeface="Meiryo UI" panose="020B0604030504040204" pitchFamily="50" charset="-128"/>
                        </a:rPr>
                        <a:t>医療保険適用外費用</a:t>
                      </a:r>
                      <a:endParaRPr lang="en-US" altLang="ja-JP" sz="1100" kern="100" dirty="0">
                        <a:effectLst/>
                        <a:latin typeface="Meiryo UI" panose="020B0604030504040204" pitchFamily="50" charset="-128"/>
                        <a:ea typeface="Meiryo UI" panose="020B0604030504040204" pitchFamily="50" charset="-128"/>
                      </a:endParaRPr>
                    </a:p>
                    <a:p>
                      <a:pPr>
                        <a:lnSpc>
                          <a:spcPct val="100000"/>
                        </a:lnSpc>
                      </a:pPr>
                      <a:endParaRPr lang="en-US" altLang="ja-JP" sz="1100" kern="100" dirty="0">
                        <a:effectLst/>
                        <a:latin typeface="Meiryo UI" panose="020B0604030504040204" pitchFamily="50" charset="-128"/>
                        <a:ea typeface="Meiryo UI" panose="020B0604030504040204" pitchFamily="50" charset="-128"/>
                      </a:endParaRPr>
                    </a:p>
                  </a:txBody>
                  <a:tcPr marL="47478" marR="47478" marT="0" marB="0" anchor="ctr"/>
                </a:tc>
                <a:tc rowSpan="4">
                  <a:txBody>
                    <a:bodyPr/>
                    <a:lstStyle/>
                    <a:p>
                      <a:pPr algn="r">
                        <a:lnSpc>
                          <a:spcPct val="100000"/>
                        </a:lnSpc>
                        <a:spcAft>
                          <a:spcPts val="0"/>
                        </a:spcAft>
                      </a:pPr>
                      <a:r>
                        <a:rPr lang="ja-JP" altLang="en-US" sz="1100" b="0" kern="0" dirty="0">
                          <a:effectLst/>
                          <a:latin typeface="Meiryo UI" panose="020B0604030504040204" pitchFamily="50" charset="-128"/>
                          <a:ea typeface="Meiryo UI" panose="020B0604030504040204" pitchFamily="50" charset="-128"/>
                        </a:rPr>
                        <a:t>３万円</a:t>
                      </a:r>
                      <a:endParaRPr lang="ja-JP" altLang="en-US"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266069517"/>
                  </a:ext>
                </a:extLst>
              </a:tr>
              <a:tr h="360040">
                <a:tc>
                  <a:txBody>
                    <a:bodyPr/>
                    <a:lstStyle/>
                    <a:p>
                      <a:pPr algn="just">
                        <a:lnSpc>
                          <a:spcPts val="1300"/>
                        </a:lnSpc>
                        <a:spcAft>
                          <a:spcPts val="0"/>
                        </a:spcAft>
                      </a:pPr>
                      <a:r>
                        <a:rPr lang="ja-JP" altLang="en-US" sz="1100" b="0" kern="0" dirty="0">
                          <a:effectLst/>
                          <a:latin typeface="Meiryo UI" panose="020B0604030504040204" pitchFamily="50" charset="-128"/>
                          <a:ea typeface="Meiryo UI" panose="020B0604030504040204" pitchFamily="50" charset="-128"/>
                        </a:rPr>
                        <a:t>表</a:t>
                      </a:r>
                      <a:r>
                        <a:rPr lang="en-US" altLang="ja-JP" sz="1100" b="0" kern="0" dirty="0">
                          <a:effectLst/>
                          <a:latin typeface="Meiryo UI" panose="020B0604030504040204" pitchFamily="50" charset="-128"/>
                          <a:ea typeface="Meiryo UI" panose="020B0604030504040204" pitchFamily="50" charset="-128"/>
                        </a:rPr>
                        <a:t>1</a:t>
                      </a:r>
                      <a:r>
                        <a:rPr lang="ja-JP" altLang="en-US" sz="1100" b="0" kern="0" dirty="0">
                          <a:effectLst/>
                          <a:latin typeface="Meiryo UI" panose="020B0604030504040204" pitchFamily="50" charset="-128"/>
                          <a:ea typeface="Meiryo UI" panose="020B0604030504040204" pitchFamily="50" charset="-128"/>
                        </a:rPr>
                        <a:t>②の治療で凍結した</a:t>
                      </a:r>
                      <a:r>
                        <a:rPr lang="ja-JP" sz="1100" b="0" kern="0" dirty="0">
                          <a:effectLst/>
                          <a:latin typeface="Meiryo UI" panose="020B0604030504040204" pitchFamily="50" charset="-128"/>
                          <a:ea typeface="Meiryo UI" panose="020B0604030504040204" pitchFamily="50" charset="-128"/>
                        </a:rPr>
                        <a:t>未受精卵子</a:t>
                      </a:r>
                      <a:r>
                        <a:rPr lang="ja-JP" altLang="en-US" sz="1100" b="0" kern="0" dirty="0">
                          <a:effectLst/>
                          <a:latin typeface="Meiryo UI" panose="020B0604030504040204" pitchFamily="50" charset="-128"/>
                          <a:ea typeface="Meiryo UI" panose="020B0604030504040204" pitchFamily="50" charset="-128"/>
                        </a:rPr>
                        <a:t>の</a:t>
                      </a:r>
                      <a:endParaRPr lang="en-US" altLang="ja-JP" sz="1100" b="0" kern="0" dirty="0">
                        <a:effectLst/>
                        <a:latin typeface="Meiryo UI" panose="020B0604030504040204" pitchFamily="50" charset="-128"/>
                        <a:ea typeface="Meiryo UI" panose="020B0604030504040204" pitchFamily="50" charset="-128"/>
                      </a:endParaRPr>
                    </a:p>
                    <a:p>
                      <a:pPr algn="just">
                        <a:lnSpc>
                          <a:spcPts val="1300"/>
                        </a:lnSpc>
                        <a:spcAft>
                          <a:spcPts val="0"/>
                        </a:spcAft>
                      </a:pPr>
                      <a:r>
                        <a:rPr lang="ja-JP" sz="1100" b="0" kern="0" dirty="0">
                          <a:effectLst/>
                          <a:latin typeface="Meiryo UI" panose="020B0604030504040204" pitchFamily="50" charset="-128"/>
                          <a:ea typeface="Meiryo UI" panose="020B0604030504040204" pitchFamily="50" charset="-128"/>
                        </a:rPr>
                        <a:t>凍結</a:t>
                      </a:r>
                      <a:r>
                        <a:rPr lang="ja-JP" altLang="en-US" sz="1100" b="0" kern="0" dirty="0">
                          <a:effectLst/>
                          <a:latin typeface="Meiryo UI" panose="020B0604030504040204" pitchFamily="50" charset="-128"/>
                          <a:ea typeface="Meiryo UI" panose="020B0604030504040204" pitchFamily="50" charset="-128"/>
                        </a:rPr>
                        <a:t>保存の維持</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dirty="0"/>
                    </a:p>
                  </a:txBody>
                  <a:tcPr marL="47478" marR="47478" marT="0" marB="0" anchor="ctr"/>
                </a:tc>
                <a:tc vMerge="1">
                  <a:txBody>
                    <a:bodyPr/>
                    <a:lstStyle/>
                    <a:p>
                      <a:pPr algn="r">
                        <a:lnSpc>
                          <a:spcPct val="100000"/>
                        </a:lnSpc>
                        <a:spcAft>
                          <a:spcPts val="0"/>
                        </a:spcAft>
                      </a:pP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1536773902"/>
                  </a:ext>
                </a:extLst>
              </a:tr>
              <a:tr h="432048">
                <a:tc>
                  <a:txBody>
                    <a:bodyPr/>
                    <a:lstStyle/>
                    <a:p>
                      <a:pPr algn="just">
                        <a:lnSpc>
                          <a:spcPct val="100000"/>
                        </a:lnSpc>
                        <a:spcAft>
                          <a:spcPts val="0"/>
                        </a:spcAft>
                      </a:pPr>
                      <a:r>
                        <a:rPr lang="ja-JP" altLang="en-US" sz="1100" b="0" kern="0" dirty="0">
                          <a:effectLst/>
                          <a:latin typeface="Meiryo UI" panose="020B0604030504040204" pitchFamily="50" charset="-128"/>
                          <a:ea typeface="Meiryo UI" panose="020B0604030504040204" pitchFamily="50" charset="-128"/>
                        </a:rPr>
                        <a:t>表</a:t>
                      </a:r>
                      <a:r>
                        <a:rPr lang="en-US" altLang="ja-JP" sz="1100" b="0" kern="0" dirty="0">
                          <a:effectLst/>
                          <a:latin typeface="Meiryo UI" panose="020B0604030504040204" pitchFamily="50" charset="-128"/>
                          <a:ea typeface="Meiryo UI" panose="020B0604030504040204" pitchFamily="50" charset="-128"/>
                        </a:rPr>
                        <a:t>1</a:t>
                      </a:r>
                      <a:r>
                        <a:rPr lang="ja-JP" altLang="en-US" sz="1100" b="0" kern="0" dirty="0">
                          <a:effectLst/>
                          <a:latin typeface="Meiryo UI" panose="020B0604030504040204" pitchFamily="50" charset="-128"/>
                          <a:ea typeface="Meiryo UI" panose="020B0604030504040204" pitchFamily="50" charset="-128"/>
                        </a:rPr>
                        <a:t>③の治療で凍結した</a:t>
                      </a:r>
                      <a:r>
                        <a:rPr lang="ja-JP" sz="1100" b="0" kern="0" dirty="0">
                          <a:effectLst/>
                          <a:latin typeface="Meiryo UI" panose="020B0604030504040204" pitchFamily="50" charset="-128"/>
                          <a:ea typeface="Meiryo UI" panose="020B0604030504040204" pitchFamily="50" charset="-128"/>
                        </a:rPr>
                        <a:t>卵巣組織</a:t>
                      </a:r>
                      <a:r>
                        <a:rPr lang="ja-JP" altLang="en-US" sz="1100" b="0" kern="0" dirty="0">
                          <a:effectLst/>
                          <a:latin typeface="Meiryo UI" panose="020B0604030504040204" pitchFamily="50" charset="-128"/>
                          <a:ea typeface="Meiryo UI" panose="020B0604030504040204" pitchFamily="50" charset="-128"/>
                        </a:rPr>
                        <a:t>の</a:t>
                      </a:r>
                      <a:endParaRPr lang="en-US" altLang="ja-JP" sz="1100" b="0" kern="0" dirty="0">
                        <a:effectLst/>
                        <a:latin typeface="Meiryo UI" panose="020B0604030504040204" pitchFamily="50" charset="-128"/>
                        <a:ea typeface="Meiryo UI" panose="020B0604030504040204" pitchFamily="50" charset="-128"/>
                      </a:endParaRPr>
                    </a:p>
                    <a:p>
                      <a:pPr algn="just">
                        <a:lnSpc>
                          <a:spcPct val="100000"/>
                        </a:lnSpc>
                        <a:spcAft>
                          <a:spcPts val="0"/>
                        </a:spcAft>
                      </a:pPr>
                      <a:r>
                        <a:rPr lang="ja-JP" altLang="en-US" sz="1100" b="0" kern="0" dirty="0">
                          <a:effectLst/>
                          <a:latin typeface="Meiryo UI" panose="020B0604030504040204" pitchFamily="50" charset="-128"/>
                          <a:ea typeface="Meiryo UI" panose="020B0604030504040204" pitchFamily="50" charset="-128"/>
                        </a:rPr>
                        <a:t>凍結保存の維持</a:t>
                      </a:r>
                      <a:endParaRPr lang="en-US" altLang="ja-JP" sz="1100" b="0" kern="0" dirty="0">
                        <a:effectLst/>
                        <a:latin typeface="Meiryo UI" panose="020B0604030504040204" pitchFamily="50" charset="-128"/>
                        <a:ea typeface="Meiryo UI" panose="020B0604030504040204" pitchFamily="50" charset="-128"/>
                      </a:endParaRPr>
                    </a:p>
                  </a:txBody>
                  <a:tcPr marL="47478" marR="47478" marT="0" marB="0" anchor="ctr"/>
                </a:tc>
                <a:tc vMerge="1">
                  <a:txBody>
                    <a:bodyPr/>
                    <a:lstStyle/>
                    <a:p>
                      <a:endParaRPr kumimoji="1" lang="ja-JP" altLang="en-US" dirty="0"/>
                    </a:p>
                  </a:txBody>
                  <a:tcPr marL="47478" marR="47478" marT="0" marB="0" anchor="ctr"/>
                </a:tc>
                <a:tc vMerge="1">
                  <a:txBody>
                    <a:bodyPr/>
                    <a:lstStyle/>
                    <a:p>
                      <a:pPr algn="r">
                        <a:lnSpc>
                          <a:spcPct val="100000"/>
                        </a:lnSpc>
                        <a:spcAft>
                          <a:spcPts val="0"/>
                        </a:spcAft>
                      </a:pP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3916132064"/>
                  </a:ext>
                </a:extLst>
              </a:tr>
              <a:tr h="387856">
                <a:tc>
                  <a:txBody>
                    <a:bodyPr/>
                    <a:lstStyle/>
                    <a:p>
                      <a:pPr algn="just">
                        <a:lnSpc>
                          <a:spcPts val="1300"/>
                        </a:lnSpc>
                        <a:spcAft>
                          <a:spcPts val="0"/>
                        </a:spcAft>
                      </a:pPr>
                      <a:r>
                        <a:rPr lang="ja-JP" altLang="en-US" sz="1100" b="0" kern="0" dirty="0">
                          <a:effectLst/>
                          <a:latin typeface="Meiryo UI" panose="020B0604030504040204" pitchFamily="50" charset="-128"/>
                          <a:ea typeface="Meiryo UI" panose="020B0604030504040204" pitchFamily="50" charset="-128"/>
                        </a:rPr>
                        <a:t>表</a:t>
                      </a:r>
                      <a:r>
                        <a:rPr lang="en-US" altLang="ja-JP" sz="1100" b="0" kern="0" dirty="0">
                          <a:effectLst/>
                          <a:latin typeface="Meiryo UI" panose="020B0604030504040204" pitchFamily="50" charset="-128"/>
                          <a:ea typeface="Meiryo UI" panose="020B0604030504040204" pitchFamily="50" charset="-128"/>
                        </a:rPr>
                        <a:t>1</a:t>
                      </a:r>
                      <a:r>
                        <a:rPr lang="ja-JP" altLang="en-US" sz="1100" b="0" kern="0" dirty="0">
                          <a:effectLst/>
                          <a:latin typeface="Meiryo UI" panose="020B0604030504040204" pitchFamily="50" charset="-128"/>
                          <a:ea typeface="Meiryo UI" panose="020B0604030504040204" pitchFamily="50" charset="-128"/>
                        </a:rPr>
                        <a:t>④又は⑤の治療で凍結した</a:t>
                      </a:r>
                      <a:r>
                        <a:rPr lang="ja-JP" sz="1100" b="0" kern="0" dirty="0">
                          <a:effectLst/>
                          <a:latin typeface="Meiryo UI" panose="020B0604030504040204" pitchFamily="50" charset="-128"/>
                          <a:ea typeface="Meiryo UI" panose="020B0604030504040204" pitchFamily="50" charset="-128"/>
                        </a:rPr>
                        <a:t>精子</a:t>
                      </a:r>
                      <a:r>
                        <a:rPr lang="ja-JP" altLang="en-US" sz="1100" b="0" kern="0" dirty="0">
                          <a:effectLst/>
                          <a:latin typeface="Meiryo UI" panose="020B0604030504040204" pitchFamily="50" charset="-128"/>
                          <a:ea typeface="Meiryo UI" panose="020B0604030504040204" pitchFamily="50" charset="-128"/>
                        </a:rPr>
                        <a:t>の</a:t>
                      </a:r>
                      <a:endParaRPr lang="en-US" altLang="ja-JP" sz="1100" b="0" kern="0" dirty="0">
                        <a:effectLst/>
                        <a:latin typeface="Meiryo UI" panose="020B0604030504040204" pitchFamily="50" charset="-128"/>
                        <a:ea typeface="Meiryo UI" panose="020B0604030504040204" pitchFamily="50" charset="-128"/>
                      </a:endParaRPr>
                    </a:p>
                    <a:p>
                      <a:pPr algn="just">
                        <a:lnSpc>
                          <a:spcPts val="1300"/>
                        </a:lnSpc>
                        <a:spcAft>
                          <a:spcPts val="0"/>
                        </a:spcAft>
                      </a:pPr>
                      <a:r>
                        <a:rPr lang="ja-JP" altLang="en-US" sz="1100" b="0" kern="0" dirty="0">
                          <a:effectLst/>
                          <a:latin typeface="Meiryo UI" panose="020B0604030504040204" pitchFamily="50" charset="-128"/>
                          <a:ea typeface="Meiryo UI" panose="020B0604030504040204" pitchFamily="50" charset="-128"/>
                        </a:rPr>
                        <a:t>凍結保存の維持</a:t>
                      </a: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tc vMerge="1">
                  <a:txBody>
                    <a:bodyPr/>
                    <a:lstStyle/>
                    <a:p>
                      <a:endParaRPr kumimoji="1" lang="ja-JP" altLang="en-US" dirty="0"/>
                    </a:p>
                  </a:txBody>
                  <a:tcPr marL="47478" marR="47478" marT="0" marB="0" anchor="ctr"/>
                </a:tc>
                <a:tc vMerge="1">
                  <a:txBody>
                    <a:bodyPr/>
                    <a:lstStyle/>
                    <a:p>
                      <a:pPr algn="r">
                        <a:lnSpc>
                          <a:spcPct val="100000"/>
                        </a:lnSpc>
                        <a:spcAft>
                          <a:spcPts val="0"/>
                        </a:spcAft>
                      </a:pPr>
                      <a:endParaRPr lang="ja-JP" sz="1100" b="0" kern="100" dirty="0">
                        <a:effectLst/>
                        <a:latin typeface="Meiryo UI" panose="020B0604030504040204" pitchFamily="50" charset="-128"/>
                        <a:ea typeface="Meiryo UI" panose="020B0604030504040204" pitchFamily="50" charset="-128"/>
                        <a:cs typeface="Times New Roman" panose="02020603050405020304" pitchFamily="18" charset="0"/>
                      </a:endParaRPr>
                    </a:p>
                  </a:txBody>
                  <a:tcPr marL="47478" marR="47478" marT="0" marB="0" anchor="ctr"/>
                </a:tc>
                <a:extLst>
                  <a:ext uri="{0D108BD9-81ED-4DB2-BD59-A6C34878D82A}">
                    <a16:rowId xmlns:a16="http://schemas.microsoft.com/office/drawing/2014/main" val="3529098482"/>
                  </a:ext>
                </a:extLst>
              </a:tr>
            </a:tbl>
          </a:graphicData>
        </a:graphic>
      </p:graphicFrame>
      <p:sp>
        <p:nvSpPr>
          <p:cNvPr id="12" name="テキスト ボックス 11">
            <a:extLst>
              <a:ext uri="{FF2B5EF4-FFF2-40B4-BE49-F238E27FC236}">
                <a16:creationId xmlns:a16="http://schemas.microsoft.com/office/drawing/2014/main" id="{A66109CD-2F09-49FA-99F1-3012C406299A}"/>
              </a:ext>
            </a:extLst>
          </p:cNvPr>
          <p:cNvSpPr txBox="1"/>
          <p:nvPr/>
        </p:nvSpPr>
        <p:spPr>
          <a:xfrm>
            <a:off x="4146717" y="3687861"/>
            <a:ext cx="2287249" cy="253916"/>
          </a:xfrm>
          <a:prstGeom prst="rect">
            <a:avLst/>
          </a:prstGeom>
          <a:noFill/>
        </p:spPr>
        <p:txBody>
          <a:bodyPr wrap="square" rtlCol="0">
            <a:spAutoFit/>
          </a:bodyPr>
          <a:lstStyle/>
          <a:p>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助成年限は令和</a:t>
            </a:r>
            <a:r>
              <a:rPr lang="en-US" altLang="ja-JP" sz="1050" dirty="0">
                <a:latin typeface="Meiryo UI" panose="020B0604030504040204" pitchFamily="50" charset="-128"/>
                <a:ea typeface="Meiryo UI" panose="020B0604030504040204" pitchFamily="50" charset="-128"/>
              </a:rPr>
              <a:t>12</a:t>
            </a:r>
            <a:r>
              <a:rPr lang="ja-JP" altLang="en-US" sz="1050" dirty="0">
                <a:latin typeface="Meiryo UI" panose="020B0604030504040204" pitchFamily="50" charset="-128"/>
                <a:ea typeface="Meiryo UI" panose="020B0604030504040204" pitchFamily="50" charset="-128"/>
              </a:rPr>
              <a:t>年</a:t>
            </a:r>
            <a:r>
              <a:rPr lang="en-US" altLang="ja-JP" sz="1050" dirty="0">
                <a:latin typeface="Meiryo UI" panose="020B0604030504040204" pitchFamily="50" charset="-128"/>
                <a:ea typeface="Meiryo UI" panose="020B0604030504040204" pitchFamily="50" charset="-128"/>
              </a:rPr>
              <a:t>3</a:t>
            </a:r>
            <a:r>
              <a:rPr lang="ja-JP" altLang="en-US" sz="1050" dirty="0">
                <a:latin typeface="Meiryo UI" panose="020B0604030504040204" pitchFamily="50" charset="-128"/>
                <a:ea typeface="Meiryo UI" panose="020B0604030504040204" pitchFamily="50" charset="-128"/>
              </a:rPr>
              <a:t>月</a:t>
            </a:r>
            <a:r>
              <a:rPr lang="en-US" altLang="ja-JP" sz="1050" dirty="0">
                <a:latin typeface="Meiryo UI" panose="020B0604030504040204" pitchFamily="50" charset="-128"/>
                <a:ea typeface="Meiryo UI" panose="020B0604030504040204" pitchFamily="50" charset="-128"/>
              </a:rPr>
              <a:t>31</a:t>
            </a:r>
            <a:r>
              <a:rPr lang="ja-JP" altLang="en-US" sz="1050" dirty="0">
                <a:latin typeface="Meiryo UI" panose="020B0604030504040204" pitchFamily="50" charset="-128"/>
                <a:ea typeface="Meiryo UI" panose="020B0604030504040204" pitchFamily="50" charset="-128"/>
              </a:rPr>
              <a:t>日まで</a:t>
            </a:r>
          </a:p>
        </p:txBody>
      </p:sp>
      <p:sp>
        <p:nvSpPr>
          <p:cNvPr id="13" name="テキスト ボックス 12">
            <a:extLst>
              <a:ext uri="{FF2B5EF4-FFF2-40B4-BE49-F238E27FC236}">
                <a16:creationId xmlns:a16="http://schemas.microsoft.com/office/drawing/2014/main" id="{FBC6DDA6-1DA2-4CDA-B384-8D66755E6F78}"/>
              </a:ext>
            </a:extLst>
          </p:cNvPr>
          <p:cNvSpPr txBox="1"/>
          <p:nvPr/>
        </p:nvSpPr>
        <p:spPr>
          <a:xfrm>
            <a:off x="436583" y="9301489"/>
            <a:ext cx="6271381" cy="253916"/>
          </a:xfrm>
          <a:prstGeom prst="rect">
            <a:avLst/>
          </a:prstGeom>
          <a:noFill/>
        </p:spPr>
        <p:txBody>
          <a:bodyPr wrap="square" rtlCol="0">
            <a:spAutoFit/>
          </a:bodyPr>
          <a:lstStyle/>
          <a:p>
            <a:r>
              <a:rPr lang="ja-JP" altLang="en-US" sz="1050" dirty="0">
                <a:latin typeface="Meiryo UI" panose="020B0604030504040204" pitchFamily="50" charset="-128"/>
                <a:ea typeface="Meiryo UI" panose="020B0604030504040204" pitchFamily="50" charset="-128"/>
              </a:rPr>
              <a:t>＊非</a:t>
            </a:r>
            <a:r>
              <a:rPr lang="ja-JP" altLang="ja-JP" sz="1050" dirty="0">
                <a:latin typeface="Meiryo UI" panose="020B0604030504040204" pitchFamily="50" charset="-128"/>
                <a:ea typeface="Meiryo UI" panose="020B0604030504040204" pitchFamily="50" charset="-128"/>
              </a:rPr>
              <a:t>がん疾患の方は、</a:t>
            </a:r>
            <a:r>
              <a:rPr lang="ja-JP" altLang="en-US" sz="1050" dirty="0">
                <a:latin typeface="Meiryo UI" panose="020B0604030504040204" pitchFamily="50" charset="-128"/>
                <a:ea typeface="Meiryo UI" panose="020B0604030504040204" pitchFamily="50" charset="-128"/>
              </a:rPr>
              <a:t>地域保健課　疾病対策・援護グループ</a:t>
            </a:r>
            <a:r>
              <a:rPr lang="ja-JP" altLang="ja-JP" sz="1050" dirty="0">
                <a:latin typeface="Meiryo UI" panose="020B0604030504040204" pitchFamily="50" charset="-128"/>
                <a:ea typeface="Meiryo UI" panose="020B0604030504040204" pitchFamily="50" charset="-128"/>
              </a:rPr>
              <a:t> （内線</a:t>
            </a:r>
            <a:r>
              <a:rPr lang="ja-JP" altLang="en-US" sz="1050" dirty="0">
                <a:latin typeface="Meiryo UI" panose="020B0604030504040204" pitchFamily="50" charset="-128"/>
                <a:ea typeface="Meiryo UI" panose="020B0604030504040204" pitchFamily="50" charset="-128"/>
              </a:rPr>
              <a:t>２５４７</a:t>
            </a:r>
            <a:r>
              <a:rPr lang="ja-JP" altLang="ja-JP" sz="1050" dirty="0">
                <a:latin typeface="Meiryo UI" panose="020B0604030504040204" pitchFamily="50" charset="-128"/>
                <a:ea typeface="Meiryo UI" panose="020B0604030504040204" pitchFamily="50" charset="-128"/>
              </a:rPr>
              <a:t>） までお問</a:t>
            </a:r>
            <a:r>
              <a:rPr lang="ja-JP" altLang="en-US" sz="1050" dirty="0">
                <a:latin typeface="Meiryo UI" panose="020B0604030504040204" pitchFamily="50" charset="-128"/>
                <a:ea typeface="Meiryo UI" panose="020B0604030504040204" pitchFamily="50" charset="-128"/>
              </a:rPr>
              <a:t>い</a:t>
            </a:r>
            <a:r>
              <a:rPr lang="ja-JP" altLang="ja-JP" sz="1050" dirty="0">
                <a:latin typeface="Meiryo UI" panose="020B0604030504040204" pitchFamily="50" charset="-128"/>
                <a:ea typeface="Meiryo UI" panose="020B0604030504040204" pitchFamily="50" charset="-128"/>
              </a:rPr>
              <a:t>合わせください。</a:t>
            </a:r>
            <a:endParaRPr kumimoji="1" lang="ja-JP" altLang="en-US" sz="1050" dirty="0">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95C03813-7690-453C-A6A0-8922F7AF65EC}"/>
              </a:ext>
            </a:extLst>
          </p:cNvPr>
          <p:cNvSpPr/>
          <p:nvPr/>
        </p:nvSpPr>
        <p:spPr>
          <a:xfrm>
            <a:off x="473809" y="6824569"/>
            <a:ext cx="6050205" cy="89239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b="1" dirty="0">
                <a:solidFill>
                  <a:schemeClr val="tx1"/>
                </a:solidFill>
                <a:latin typeface="Meiryo UI" panose="020B0604030504040204" pitchFamily="50" charset="-128"/>
                <a:ea typeface="Meiryo UI" panose="020B0604030504040204" pitchFamily="50" charset="-128"/>
              </a:rPr>
              <a:t>【</a:t>
            </a:r>
            <a:r>
              <a:rPr lang="ja-JP" altLang="en-US" b="1" dirty="0">
                <a:solidFill>
                  <a:schemeClr val="tx1"/>
                </a:solidFill>
                <a:latin typeface="Meiryo UI" panose="020B0604030504040204" pitchFamily="50" charset="-128"/>
                <a:ea typeface="Meiryo UI" panose="020B0604030504040204" pitchFamily="50" charset="-128"/>
              </a:rPr>
              <a:t>提出方法</a:t>
            </a:r>
            <a:r>
              <a:rPr lang="en-US" altLang="ja-JP" b="1" dirty="0">
                <a:solidFill>
                  <a:schemeClr val="tx1"/>
                </a:solidFill>
                <a:latin typeface="Meiryo UI" panose="020B0604030504040204" pitchFamily="50" charset="-128"/>
                <a:ea typeface="Meiryo UI" panose="020B0604030504040204" pitchFamily="50" charset="-128"/>
              </a:rPr>
              <a:t>】</a:t>
            </a:r>
          </a:p>
          <a:p>
            <a:r>
              <a:rPr lang="ja-JP" altLang="en-US" sz="1050" dirty="0">
                <a:solidFill>
                  <a:schemeClr val="tx1"/>
                </a:solidFill>
                <a:latin typeface="Meiryo UI" panose="020B0604030504040204" pitchFamily="50" charset="-128"/>
                <a:ea typeface="Meiryo UI" panose="020B0604030504040204" pitchFamily="50" charset="-128"/>
              </a:rPr>
              <a:t>　①申請書様式を大阪府ホームページ「</a:t>
            </a:r>
            <a:r>
              <a:rPr lang="ja-JP" altLang="en-US" sz="1050" i="0" dirty="0">
                <a:solidFill>
                  <a:srgbClr val="222222"/>
                </a:solidFill>
                <a:effectLst/>
                <a:latin typeface="Meiryo UI" panose="020B0604030504040204" pitchFamily="50" charset="-128"/>
                <a:ea typeface="Meiryo UI" panose="020B0604030504040204" pitchFamily="50" charset="-128"/>
              </a:rPr>
              <a:t>大阪府がん患者等妊よう性温存治療費等助成事業</a:t>
            </a:r>
            <a:r>
              <a:rPr lang="en-US" altLang="ja-JP" sz="1050" i="0" dirty="0">
                <a:solidFill>
                  <a:srgbClr val="222222"/>
                </a:solidFill>
                <a:effectLst/>
                <a:latin typeface="Meiryo UI" panose="020B0604030504040204" pitchFamily="50" charset="-128"/>
                <a:ea typeface="Meiryo UI" panose="020B0604030504040204" pitchFamily="50" charset="-128"/>
              </a:rPr>
              <a:t>(</a:t>
            </a:r>
            <a:r>
              <a:rPr lang="ja-JP" altLang="en-US" sz="1050" i="0" dirty="0">
                <a:solidFill>
                  <a:srgbClr val="222222"/>
                </a:solidFill>
                <a:effectLst/>
                <a:latin typeface="Meiryo UI" panose="020B0604030504040204" pitchFamily="50" charset="-128"/>
                <a:ea typeface="Meiryo UI" panose="020B0604030504040204" pitchFamily="50" charset="-128"/>
              </a:rPr>
              <a:t>がん疾患</a:t>
            </a:r>
            <a:r>
              <a:rPr lang="en-US" altLang="ja-JP" sz="1050" i="0" dirty="0">
                <a:solidFill>
                  <a:srgbClr val="222222"/>
                </a:solidFill>
                <a:effectLst/>
                <a:latin typeface="Meiryo UI" panose="020B0604030504040204" pitchFamily="50" charset="-128"/>
                <a:ea typeface="Meiryo UI" panose="020B0604030504040204" pitchFamily="50" charset="-128"/>
              </a:rPr>
              <a:t>)</a:t>
            </a:r>
            <a:r>
              <a:rPr lang="ja-JP" altLang="en-US" sz="1050" i="0" dirty="0">
                <a:solidFill>
                  <a:srgbClr val="222222"/>
                </a:solidFill>
                <a:effectLst/>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より</a:t>
            </a:r>
            <a:endParaRPr lang="en-US" altLang="ja-JP" sz="1050" dirty="0">
              <a:solidFill>
                <a:schemeClr val="tx1"/>
              </a:solidFill>
              <a:latin typeface="Meiryo UI" panose="020B0604030504040204" pitchFamily="50" charset="-128"/>
              <a:ea typeface="Meiryo UI" panose="020B0604030504040204" pitchFamily="50" charset="-128"/>
            </a:endParaRPr>
          </a:p>
          <a:p>
            <a:r>
              <a:rPr lang="en-US" altLang="ja-JP" sz="1050" dirty="0">
                <a:solidFill>
                  <a:schemeClr val="tx1"/>
                </a:solidFill>
                <a:latin typeface="Meiryo UI" panose="020B0604030504040204" pitchFamily="50" charset="-128"/>
                <a:ea typeface="Meiryo UI" panose="020B0604030504040204" pitchFamily="50" charset="-128"/>
              </a:rPr>
              <a:t>   </a:t>
            </a:r>
            <a:r>
              <a:rPr lang="ja-JP" altLang="en-US" sz="1050" dirty="0">
                <a:solidFill>
                  <a:schemeClr val="tx1"/>
                </a:solidFill>
                <a:latin typeface="Meiryo UI" panose="020B0604030504040204" pitchFamily="50" charset="-128"/>
                <a:ea typeface="Meiryo UI" panose="020B0604030504040204" pitchFamily="50" charset="-128"/>
              </a:rPr>
              <a:t>　ダウンロード。（ダウンロードができない場合は、ご相談ください。）</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②申請書類を全て揃えて、大阪府　健康づくり課あてご郵送ください。</a:t>
            </a:r>
            <a:endParaRPr lang="en-US" altLang="ja-JP" sz="1050" dirty="0">
              <a:solidFill>
                <a:schemeClr val="tx1"/>
              </a:solidFill>
              <a:latin typeface="Meiryo UI" panose="020B0604030504040204" pitchFamily="50" charset="-128"/>
              <a:ea typeface="Meiryo UI" panose="020B0604030504040204" pitchFamily="50" charset="-128"/>
            </a:endParaRPr>
          </a:p>
          <a:p>
            <a:endParaRPr lang="en-US" altLang="ja-JP" sz="1050" dirty="0">
              <a:solidFill>
                <a:schemeClr val="tx1"/>
              </a:solidFill>
              <a:latin typeface="Meiryo UI" panose="020B0604030504040204" pitchFamily="50" charset="-128"/>
              <a:ea typeface="Meiryo UI" panose="020B0604030504040204" pitchFamily="50" charset="-128"/>
            </a:endParaRPr>
          </a:p>
          <a:p>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p>
        </p:txBody>
      </p:sp>
      <p:sp>
        <p:nvSpPr>
          <p:cNvPr id="15" name="角丸四角形 61">
            <a:extLst>
              <a:ext uri="{FF2B5EF4-FFF2-40B4-BE49-F238E27FC236}">
                <a16:creationId xmlns:a16="http://schemas.microsoft.com/office/drawing/2014/main" id="{4D265EC9-EEB8-4BAA-8BD0-434C96E7974D}"/>
              </a:ext>
            </a:extLst>
          </p:cNvPr>
          <p:cNvSpPr/>
          <p:nvPr/>
        </p:nvSpPr>
        <p:spPr>
          <a:xfrm>
            <a:off x="1896285" y="6323802"/>
            <a:ext cx="3065430" cy="432048"/>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n>
                  <a:solidFill>
                    <a:schemeClr val="tx1"/>
                  </a:solidFill>
                </a:ln>
                <a:solidFill>
                  <a:schemeClr val="tx1"/>
                </a:solidFill>
                <a:latin typeface="Meiryo UI" panose="020B0604030504040204" pitchFamily="50" charset="-128"/>
                <a:ea typeface="Meiryo UI" panose="020B0604030504040204" pitchFamily="50" charset="-128"/>
              </a:rPr>
              <a:t>提出方法・提出先</a:t>
            </a:r>
          </a:p>
        </p:txBody>
      </p:sp>
      <p:sp>
        <p:nvSpPr>
          <p:cNvPr id="21" name="正方形/長方形 20">
            <a:extLst>
              <a:ext uri="{FF2B5EF4-FFF2-40B4-BE49-F238E27FC236}">
                <a16:creationId xmlns:a16="http://schemas.microsoft.com/office/drawing/2014/main" id="{8F3FF4CE-577F-47E4-BE80-C8FE49DD1C37}"/>
              </a:ext>
            </a:extLst>
          </p:cNvPr>
          <p:cNvSpPr/>
          <p:nvPr/>
        </p:nvSpPr>
        <p:spPr>
          <a:xfrm>
            <a:off x="489441" y="7542969"/>
            <a:ext cx="6050205" cy="116955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altLang="ja-JP" b="1" i="0" dirty="0">
                <a:solidFill>
                  <a:srgbClr val="222222"/>
                </a:solidFill>
                <a:effectLst/>
                <a:latin typeface="Meiryo UI" panose="020B0604030504040204" pitchFamily="50" charset="-128"/>
                <a:ea typeface="Meiryo UI" panose="020B0604030504040204" pitchFamily="50" charset="-128"/>
              </a:rPr>
              <a:t>【</a:t>
            </a:r>
            <a:r>
              <a:rPr lang="ja-JP" altLang="en-US" b="1" dirty="0">
                <a:solidFill>
                  <a:srgbClr val="222222"/>
                </a:solidFill>
                <a:latin typeface="Meiryo UI" panose="020B0604030504040204" pitchFamily="50" charset="-128"/>
                <a:ea typeface="Meiryo UI" panose="020B0604030504040204" pitchFamily="50" charset="-128"/>
              </a:rPr>
              <a:t>提出</a:t>
            </a:r>
            <a:r>
              <a:rPr lang="ja-JP" altLang="en-US" b="1" i="0" dirty="0">
                <a:solidFill>
                  <a:srgbClr val="222222"/>
                </a:solidFill>
                <a:effectLst/>
                <a:latin typeface="Meiryo UI" panose="020B0604030504040204" pitchFamily="50" charset="-128"/>
                <a:ea typeface="Meiryo UI" panose="020B0604030504040204" pitchFamily="50" charset="-128"/>
              </a:rPr>
              <a:t>期限</a:t>
            </a:r>
            <a:r>
              <a:rPr lang="en-US" altLang="ja-JP" b="1" i="0" dirty="0">
                <a:solidFill>
                  <a:srgbClr val="222222"/>
                </a:solidFill>
                <a:effectLst/>
                <a:latin typeface="Meiryo UI" panose="020B0604030504040204" pitchFamily="50" charset="-128"/>
                <a:ea typeface="Meiryo UI" panose="020B0604030504040204" pitchFamily="50" charset="-128"/>
              </a:rPr>
              <a:t>】</a:t>
            </a:r>
          </a:p>
          <a:p>
            <a:r>
              <a:rPr lang="ja-JP" altLang="en-US" sz="1050" b="0" i="0" dirty="0">
                <a:solidFill>
                  <a:srgbClr val="222222"/>
                </a:solidFill>
                <a:effectLst/>
                <a:latin typeface="Meiryo UI" panose="020B0604030504040204" pitchFamily="50" charset="-128"/>
                <a:ea typeface="Meiryo UI" panose="020B0604030504040204" pitchFamily="50" charset="-128"/>
              </a:rPr>
              <a:t>　助成対象</a:t>
            </a:r>
            <a:r>
              <a:rPr lang="ja-JP" altLang="en-US" sz="1050" dirty="0">
                <a:solidFill>
                  <a:srgbClr val="222222"/>
                </a:solidFill>
                <a:latin typeface="Meiryo UI" panose="020B0604030504040204" pitchFamily="50" charset="-128"/>
                <a:ea typeface="Meiryo UI" panose="020B0604030504040204" pitchFamily="50" charset="-128"/>
              </a:rPr>
              <a:t>となる</a:t>
            </a:r>
            <a:r>
              <a:rPr lang="ja-JP" altLang="en-US" sz="1050" b="0" i="0" dirty="0">
                <a:solidFill>
                  <a:srgbClr val="222222"/>
                </a:solidFill>
                <a:effectLst/>
                <a:latin typeface="Meiryo UI" panose="020B0604030504040204" pitchFamily="50" charset="-128"/>
                <a:ea typeface="Meiryo UI" panose="020B0604030504040204" pitchFamily="50" charset="-128"/>
              </a:rPr>
              <a:t>費用の支払日の属する年度内に行ってください。</a:t>
            </a:r>
            <a:br>
              <a:rPr lang="ja-JP" altLang="en-US" sz="1050" dirty="0">
                <a:latin typeface="Meiryo UI" panose="020B0604030504040204" pitchFamily="50" charset="-128"/>
                <a:ea typeface="Meiryo UI" panose="020B0604030504040204" pitchFamily="50" charset="-128"/>
              </a:rPr>
            </a:br>
            <a:r>
              <a:rPr lang="ja-JP" altLang="en-US" sz="1050" dirty="0">
                <a:latin typeface="Meiryo UI" panose="020B0604030504040204" pitchFamily="50" charset="-128"/>
                <a:ea typeface="Meiryo UI" panose="020B0604030504040204" pitchFamily="50" charset="-128"/>
              </a:rPr>
              <a:t>　</a:t>
            </a:r>
            <a:r>
              <a:rPr lang="ja-JP" altLang="ja-JP" sz="1050" b="0" i="0" dirty="0">
                <a:solidFill>
                  <a:srgbClr val="222222"/>
                </a:solidFill>
                <a:effectLst/>
                <a:latin typeface="Meiryo UI" panose="020B0604030504040204" pitchFamily="50" charset="-128"/>
                <a:ea typeface="Meiryo UI" panose="020B0604030504040204" pitchFamily="50" charset="-128"/>
              </a:rPr>
              <a:t>やむを得ない事情により当該年度内に申請が困難であった場合は翌年度に行うことができます</a:t>
            </a:r>
            <a:r>
              <a:rPr lang="ja-JP" altLang="en-US" sz="1050" b="0" i="0" dirty="0">
                <a:solidFill>
                  <a:srgbClr val="222222"/>
                </a:solidFill>
                <a:effectLst/>
                <a:latin typeface="Meiryo UI" panose="020B0604030504040204" pitchFamily="50" charset="-128"/>
                <a:ea typeface="Meiryo UI" panose="020B0604030504040204" pitchFamily="50" charset="-128"/>
              </a:rPr>
              <a:t>。</a:t>
            </a:r>
            <a:endParaRPr lang="en-US" altLang="ja-JP" sz="1050" b="0" i="0" dirty="0">
              <a:solidFill>
                <a:srgbClr val="222222"/>
              </a:solidFill>
              <a:effectLst/>
              <a:latin typeface="Meiryo UI" panose="020B0604030504040204" pitchFamily="50" charset="-128"/>
              <a:ea typeface="Meiryo UI" panose="020B0604030504040204" pitchFamily="50" charset="-128"/>
            </a:endParaRPr>
          </a:p>
          <a:p>
            <a:r>
              <a:rPr lang="ja-JP" altLang="ja-JP" sz="1050" b="0" i="0" dirty="0">
                <a:solidFill>
                  <a:srgbClr val="222222"/>
                </a:solidFill>
                <a:effectLst/>
                <a:latin typeface="Meiryo UI" panose="020B0604030504040204" pitchFamily="50" charset="-128"/>
                <a:ea typeface="Meiryo UI" panose="020B0604030504040204" pitchFamily="50" charset="-128"/>
              </a:rPr>
              <a:t>（ただし、令和11年度中に支払った凍結保存の維持費にかかる申請を除く。）</a:t>
            </a:r>
            <a:endParaRPr lang="en-US" altLang="ja-JP" sz="1050" dirty="0">
              <a:solidFill>
                <a:schemeClr val="tx1"/>
              </a:solidFill>
              <a:latin typeface="Meiryo UI" panose="020B0604030504040204" pitchFamily="50" charset="-128"/>
              <a:ea typeface="Meiryo UI" panose="020B0604030504040204" pitchFamily="50" charset="-128"/>
            </a:endParaRPr>
          </a:p>
          <a:p>
            <a:endParaRPr lang="ja-JP" altLang="en-US" sz="1050" dirty="0">
              <a:solidFill>
                <a:schemeClr val="tx1"/>
              </a:solidFill>
              <a:latin typeface="Meiryo UI" panose="020B0604030504040204" pitchFamily="50" charset="-128"/>
              <a:ea typeface="Meiryo UI" panose="020B0604030504040204" pitchFamily="50" charset="-128"/>
            </a:endParaRPr>
          </a:p>
        </p:txBody>
      </p:sp>
      <p:pic>
        <p:nvPicPr>
          <p:cNvPr id="22" name="図 21">
            <a:extLst>
              <a:ext uri="{FF2B5EF4-FFF2-40B4-BE49-F238E27FC236}">
                <a16:creationId xmlns:a16="http://schemas.microsoft.com/office/drawing/2014/main" id="{8233F354-C03A-4213-921C-BF99B6880B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1823" y="8461841"/>
            <a:ext cx="792088" cy="792088"/>
          </a:xfrm>
          <a:prstGeom prst="rect">
            <a:avLst/>
          </a:prstGeom>
        </p:spPr>
      </p:pic>
      <p:sp>
        <p:nvSpPr>
          <p:cNvPr id="23" name="正方形/長方形 22">
            <a:extLst>
              <a:ext uri="{FF2B5EF4-FFF2-40B4-BE49-F238E27FC236}">
                <a16:creationId xmlns:a16="http://schemas.microsoft.com/office/drawing/2014/main" id="{959DE455-DF42-45E7-AEB3-83F8A9516771}"/>
              </a:ext>
            </a:extLst>
          </p:cNvPr>
          <p:cNvSpPr/>
          <p:nvPr/>
        </p:nvSpPr>
        <p:spPr>
          <a:xfrm>
            <a:off x="4804234" y="8158963"/>
            <a:ext cx="1824716" cy="4541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3305" tIns="31652" rIns="63305" bIns="31652"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ja-JP" altLang="en-US" sz="1050" dirty="0">
                <a:solidFill>
                  <a:schemeClr val="tx1"/>
                </a:solidFill>
                <a:latin typeface="Meiryo UI" panose="020B0604030504040204" pitchFamily="50" charset="-128"/>
                <a:ea typeface="Meiryo UI" panose="020B0604030504040204" pitchFamily="50" charset="-128"/>
              </a:rPr>
              <a:t>申請書類のダウンロードはこちら</a:t>
            </a:r>
            <a:endParaRPr lang="en-US" altLang="ja-JP" sz="1050" dirty="0">
              <a:solidFill>
                <a:schemeClr val="tx1"/>
              </a:solidFill>
              <a:latin typeface="Meiryo UI" panose="020B0604030504040204" pitchFamily="50" charset="-128"/>
              <a:ea typeface="Meiryo UI" panose="020B0604030504040204" pitchFamily="50" charset="-128"/>
            </a:endParaRPr>
          </a:p>
          <a:p>
            <a:r>
              <a:rPr lang="ja-JP" altLang="en-US" sz="1050" dirty="0">
                <a:solidFill>
                  <a:schemeClr val="tx1"/>
                </a:solidFill>
                <a:latin typeface="Meiryo UI" panose="020B0604030504040204" pitchFamily="50" charset="-128"/>
                <a:ea typeface="Meiryo UI" panose="020B0604030504040204" pitchFamily="50" charset="-128"/>
              </a:rPr>
              <a:t>　　</a:t>
            </a:r>
            <a:r>
              <a:rPr lang="en-US" altLang="ja-JP" sz="1050" dirty="0">
                <a:solidFill>
                  <a:schemeClr val="tx1"/>
                </a:solidFill>
                <a:latin typeface="Meiryo UI" panose="020B0604030504040204" pitchFamily="50" charset="-128"/>
                <a:ea typeface="Meiryo UI" panose="020B0604030504040204" pitchFamily="50" charset="-128"/>
              </a:rPr>
              <a:t>【</a:t>
            </a:r>
            <a:r>
              <a:rPr lang="ja-JP" altLang="en-US" sz="1050" dirty="0">
                <a:solidFill>
                  <a:schemeClr val="tx1"/>
                </a:solidFill>
                <a:latin typeface="Meiryo UI" panose="020B0604030504040204" pitchFamily="50" charset="-128"/>
                <a:ea typeface="Meiryo UI" panose="020B0604030504040204" pitchFamily="50" charset="-128"/>
              </a:rPr>
              <a:t>大阪府ホームページ</a:t>
            </a:r>
            <a:r>
              <a:rPr lang="en-US" altLang="ja-JP" sz="1050" dirty="0">
                <a:solidFill>
                  <a:schemeClr val="tx1"/>
                </a:solidFill>
                <a:latin typeface="Meiryo UI" panose="020B0604030504040204" pitchFamily="50" charset="-128"/>
                <a:ea typeface="Meiryo UI" panose="020B0604030504040204" pitchFamily="50" charset="-128"/>
              </a:rPr>
              <a:t>】</a:t>
            </a:r>
          </a:p>
          <a:p>
            <a:endParaRPr lang="en-US" altLang="ja-JP" sz="1050" dirty="0">
              <a:solidFill>
                <a:schemeClr val="tx1"/>
              </a:solidFill>
              <a:latin typeface="Meiryo UI" panose="020B0604030504040204" pitchFamily="50" charset="-128"/>
              <a:ea typeface="Meiryo UI" panose="020B0604030504040204" pitchFamily="50" charset="-128"/>
            </a:endParaRPr>
          </a:p>
          <a:p>
            <a:endParaRPr lang="ja-JP" altLang="en-US" sz="1050" dirty="0">
              <a:solidFill>
                <a:schemeClr val="tx1"/>
              </a:solidFill>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E8D721BF-BC74-460A-8F5C-C76B967DD07C}"/>
              </a:ext>
            </a:extLst>
          </p:cNvPr>
          <p:cNvSpPr/>
          <p:nvPr/>
        </p:nvSpPr>
        <p:spPr>
          <a:xfrm>
            <a:off x="436583" y="8317816"/>
            <a:ext cx="5458308" cy="1046440"/>
          </a:xfrm>
          <a:prstGeom prst="rect">
            <a:avLst/>
          </a:prstGeom>
        </p:spPr>
        <p:txBody>
          <a:bodyPr wrap="square">
            <a:spAutoFit/>
          </a:bodyPr>
          <a:lstStyle/>
          <a:p>
            <a:r>
              <a:rPr lang="en-US" altLang="ja-JP" sz="1100" b="1" dirty="0">
                <a:solidFill>
                  <a:schemeClr val="tx1"/>
                </a:solidFill>
                <a:latin typeface="Meiryo UI" panose="020B0604030504040204" pitchFamily="50" charset="-128"/>
                <a:ea typeface="Meiryo UI" panose="020B0604030504040204" pitchFamily="50" charset="-128"/>
              </a:rPr>
              <a:t>【</a:t>
            </a:r>
            <a:r>
              <a:rPr lang="ja-JP" altLang="en-US" sz="1100" b="1" dirty="0">
                <a:solidFill>
                  <a:schemeClr val="tx1"/>
                </a:solidFill>
                <a:latin typeface="Meiryo UI" panose="020B0604030504040204" pitchFamily="50" charset="-128"/>
                <a:ea typeface="Meiryo UI" panose="020B0604030504040204" pitchFamily="50" charset="-128"/>
              </a:rPr>
              <a:t>提出・問い合わせ先</a:t>
            </a:r>
            <a:r>
              <a:rPr lang="en-US" altLang="ja-JP" sz="1100" b="1" dirty="0">
                <a:solidFill>
                  <a:schemeClr val="tx1"/>
                </a:solidFill>
                <a:latin typeface="Meiryo UI" panose="020B0604030504040204" pitchFamily="50" charset="-128"/>
                <a:ea typeface="Meiryo UI" panose="020B0604030504040204" pitchFamily="50" charset="-128"/>
              </a:rPr>
              <a:t>】</a:t>
            </a:r>
          </a:p>
          <a:p>
            <a:r>
              <a:rPr lang="ja-JP" altLang="en-US" sz="1000" dirty="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大阪府　健康医療部　健康推進室　健康づくり課　生活習慣病・がん対策グループ</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住所：〒５４０</a:t>
            </a:r>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８５７０　大阪府</a:t>
            </a:r>
            <a:r>
              <a:rPr lang="zh-CN" altLang="en-US" sz="1050" dirty="0">
                <a:latin typeface="Meiryo UI" panose="020B0604030504040204" pitchFamily="50" charset="-128"/>
                <a:ea typeface="Meiryo UI" panose="020B0604030504040204" pitchFamily="50" charset="-128"/>
              </a:rPr>
              <a:t>大阪市中央区大手前２丁目１－２２</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a:t>
            </a:r>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封筒に「助成事業申請書在中」と記載してください。</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　電話：０６－６９４１－０３５１（代表）（内線２５２８）</a:t>
            </a:r>
          </a:p>
          <a:p>
            <a:endParaRPr lang="en-US" altLang="ja-JP"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3068623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2211</Words>
  <Application>Microsoft Office PowerPoint</Application>
  <PresentationFormat>A4 210 x 297 mm</PresentationFormat>
  <Paragraphs>195</Paragraphs>
  <Slides>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HG丸ｺﾞｼｯｸM-PRO</vt:lpstr>
      <vt:lpstr>Meiryo UI</vt:lpstr>
      <vt:lpstr>游ゴシック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2026-09-28T00:32:52Z</dcterms:modified>
</cp:coreProperties>
</file>