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241" r:id="rId1"/>
  </p:sldMasterIdLst>
  <p:notesMasterIdLst>
    <p:notesMasterId r:id="rId4"/>
  </p:notesMasterIdLst>
  <p:handoutMasterIdLst>
    <p:handoutMasterId r:id="rId5"/>
  </p:handoutMasterIdLst>
  <p:sldIdLst>
    <p:sldId id="304" r:id="rId2"/>
    <p:sldId id="303" r:id="rId3"/>
  </p:sldIdLst>
  <p:sldSz cx="7559675" cy="10691813"/>
  <p:notesSz cx="6807200" cy="9939338"/>
  <p:defaultTextStyle>
    <a:defPPr>
      <a:defRPr lang="en-US"/>
    </a:defPPr>
    <a:lvl1pPr marL="0" algn="l" defTabSz="497724" rtl="0" eaLnBrk="1" latinLnBrk="0" hangingPunct="1">
      <a:defRPr sz="1960" kern="1200">
        <a:solidFill>
          <a:schemeClr val="tx1"/>
        </a:solidFill>
        <a:latin typeface="+mn-lt"/>
        <a:ea typeface="+mn-ea"/>
        <a:cs typeface="+mn-cs"/>
      </a:defRPr>
    </a:lvl1pPr>
    <a:lvl2pPr marL="497724" algn="l" defTabSz="497724" rtl="0" eaLnBrk="1" latinLnBrk="0" hangingPunct="1">
      <a:defRPr sz="1960" kern="1200">
        <a:solidFill>
          <a:schemeClr val="tx1"/>
        </a:solidFill>
        <a:latin typeface="+mn-lt"/>
        <a:ea typeface="+mn-ea"/>
        <a:cs typeface="+mn-cs"/>
      </a:defRPr>
    </a:lvl2pPr>
    <a:lvl3pPr marL="995450" algn="l" defTabSz="497724" rtl="0" eaLnBrk="1" latinLnBrk="0" hangingPunct="1">
      <a:defRPr sz="1960" kern="1200">
        <a:solidFill>
          <a:schemeClr val="tx1"/>
        </a:solidFill>
        <a:latin typeface="+mn-lt"/>
        <a:ea typeface="+mn-ea"/>
        <a:cs typeface="+mn-cs"/>
      </a:defRPr>
    </a:lvl3pPr>
    <a:lvl4pPr marL="1493174" algn="l" defTabSz="497724" rtl="0" eaLnBrk="1" latinLnBrk="0" hangingPunct="1">
      <a:defRPr sz="1960" kern="1200">
        <a:solidFill>
          <a:schemeClr val="tx1"/>
        </a:solidFill>
        <a:latin typeface="+mn-lt"/>
        <a:ea typeface="+mn-ea"/>
        <a:cs typeface="+mn-cs"/>
      </a:defRPr>
    </a:lvl4pPr>
    <a:lvl5pPr marL="1990899" algn="l" defTabSz="497724" rtl="0" eaLnBrk="1" latinLnBrk="0" hangingPunct="1">
      <a:defRPr sz="1960" kern="1200">
        <a:solidFill>
          <a:schemeClr val="tx1"/>
        </a:solidFill>
        <a:latin typeface="+mn-lt"/>
        <a:ea typeface="+mn-ea"/>
        <a:cs typeface="+mn-cs"/>
      </a:defRPr>
    </a:lvl5pPr>
    <a:lvl6pPr marL="2488622" algn="l" defTabSz="497724" rtl="0" eaLnBrk="1" latinLnBrk="0" hangingPunct="1">
      <a:defRPr sz="1960" kern="1200">
        <a:solidFill>
          <a:schemeClr val="tx1"/>
        </a:solidFill>
        <a:latin typeface="+mn-lt"/>
        <a:ea typeface="+mn-ea"/>
        <a:cs typeface="+mn-cs"/>
      </a:defRPr>
    </a:lvl6pPr>
    <a:lvl7pPr marL="2986349" algn="l" defTabSz="497724" rtl="0" eaLnBrk="1" latinLnBrk="0" hangingPunct="1">
      <a:defRPr sz="1960" kern="1200">
        <a:solidFill>
          <a:schemeClr val="tx1"/>
        </a:solidFill>
        <a:latin typeface="+mn-lt"/>
        <a:ea typeface="+mn-ea"/>
        <a:cs typeface="+mn-cs"/>
      </a:defRPr>
    </a:lvl7pPr>
    <a:lvl8pPr marL="3484073" algn="l" defTabSz="497724" rtl="0" eaLnBrk="1" latinLnBrk="0" hangingPunct="1">
      <a:defRPr sz="1960" kern="1200">
        <a:solidFill>
          <a:schemeClr val="tx1"/>
        </a:solidFill>
        <a:latin typeface="+mn-lt"/>
        <a:ea typeface="+mn-ea"/>
        <a:cs typeface="+mn-cs"/>
      </a:defRPr>
    </a:lvl8pPr>
    <a:lvl9pPr marL="3981798" algn="l" defTabSz="497724" rtl="0" eaLnBrk="1" latinLnBrk="0" hangingPunct="1">
      <a:defRPr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00"/>
    <a:srgbClr val="003300"/>
    <a:srgbClr val="FFFFCC"/>
    <a:srgbClr val="FFFF99"/>
    <a:srgbClr val="159B52"/>
    <a:srgbClr val="FFFCFB"/>
    <a:srgbClr val="DAFEFD"/>
    <a:srgbClr val="FFFFFF"/>
    <a:srgbClr val="E4E44C"/>
    <a:srgbClr val="C9CA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91" autoAdjust="0"/>
    <p:restoredTop sz="98597" autoAdjust="0"/>
  </p:normalViewPr>
  <p:slideViewPr>
    <p:cSldViewPr snapToGrid="0">
      <p:cViewPr varScale="1">
        <p:scale>
          <a:sx n="71" d="100"/>
          <a:sy n="71" d="100"/>
        </p:scale>
        <p:origin x="2203" y="77"/>
      </p:cViewPr>
      <p:guideLst>
        <p:guide orient="horz" pos="3368"/>
        <p:guide pos="2381"/>
      </p:guideLst>
    </p:cSldViewPr>
  </p:slideViewPr>
  <p:notesTextViewPr>
    <p:cViewPr>
      <p:scale>
        <a:sx n="1" d="1"/>
        <a:sy n="1" d="1"/>
      </p:scale>
      <p:origin x="0" y="0"/>
    </p:cViewPr>
  </p:notesTextViewPr>
  <p:sorterViewPr>
    <p:cViewPr>
      <p:scale>
        <a:sx n="200" d="100"/>
        <a:sy n="200" d="100"/>
      </p:scale>
      <p:origin x="0" y="0"/>
    </p:cViewPr>
  </p:sorterViewPr>
  <p:notesViewPr>
    <p:cSldViewPr snapToGrid="0">
      <p:cViewPr varScale="1">
        <p:scale>
          <a:sx n="48" d="100"/>
          <a:sy n="48" d="100"/>
        </p:scale>
        <p:origin x="-2982" y="-10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5"/>
            <a:ext cx="2950280" cy="496741"/>
          </a:xfrm>
          <a:prstGeom prst="rect">
            <a:avLst/>
          </a:prstGeom>
        </p:spPr>
        <p:txBody>
          <a:bodyPr vert="horz" lIns="84902" tIns="42452" rIns="84902" bIns="42452" rtlCol="0"/>
          <a:lstStyle>
            <a:lvl1pPr algn="l">
              <a:defRPr sz="1400"/>
            </a:lvl1pPr>
          </a:lstStyle>
          <a:p>
            <a:endParaRPr kumimoji="1" lang="ja-JP" altLang="en-US"/>
          </a:p>
        </p:txBody>
      </p:sp>
      <p:sp>
        <p:nvSpPr>
          <p:cNvPr id="3" name="日付プレースホルダー 2"/>
          <p:cNvSpPr>
            <a:spLocks noGrp="1"/>
          </p:cNvSpPr>
          <p:nvPr>
            <p:ph type="dt" sz="quarter" idx="1"/>
          </p:nvPr>
        </p:nvSpPr>
        <p:spPr>
          <a:xfrm>
            <a:off x="3855450" y="5"/>
            <a:ext cx="2950280" cy="496741"/>
          </a:xfrm>
          <a:prstGeom prst="rect">
            <a:avLst/>
          </a:prstGeom>
        </p:spPr>
        <p:txBody>
          <a:bodyPr vert="horz" lIns="84902" tIns="42452" rIns="84902" bIns="42452" rtlCol="0"/>
          <a:lstStyle>
            <a:lvl1pPr algn="r">
              <a:defRPr sz="1400"/>
            </a:lvl1pPr>
          </a:lstStyle>
          <a:p>
            <a:fld id="{EA4C0380-2DE9-498B-B68D-60B46204BA80}" type="datetimeFigureOut">
              <a:rPr kumimoji="1" lang="ja-JP" altLang="en-US" smtClean="0"/>
              <a:t>2026/7/17</a:t>
            </a:fld>
            <a:endParaRPr kumimoji="1" lang="ja-JP" altLang="en-US"/>
          </a:p>
        </p:txBody>
      </p:sp>
      <p:sp>
        <p:nvSpPr>
          <p:cNvPr id="4" name="フッター プレースホルダー 3"/>
          <p:cNvSpPr>
            <a:spLocks noGrp="1"/>
          </p:cNvSpPr>
          <p:nvPr>
            <p:ph type="ftr" sz="quarter" idx="2"/>
          </p:nvPr>
        </p:nvSpPr>
        <p:spPr>
          <a:xfrm>
            <a:off x="3" y="9441093"/>
            <a:ext cx="2950280" cy="496740"/>
          </a:xfrm>
          <a:prstGeom prst="rect">
            <a:avLst/>
          </a:prstGeom>
        </p:spPr>
        <p:txBody>
          <a:bodyPr vert="horz" lIns="84902" tIns="42452" rIns="84902" bIns="42452" rtlCol="0" anchor="b"/>
          <a:lstStyle>
            <a:lvl1pPr algn="l">
              <a:defRPr sz="1400"/>
            </a:lvl1pPr>
          </a:lstStyle>
          <a:p>
            <a:endParaRPr kumimoji="1" lang="ja-JP" altLang="en-US"/>
          </a:p>
        </p:txBody>
      </p:sp>
      <p:sp>
        <p:nvSpPr>
          <p:cNvPr id="5" name="スライド番号プレースホルダー 4"/>
          <p:cNvSpPr>
            <a:spLocks noGrp="1"/>
          </p:cNvSpPr>
          <p:nvPr>
            <p:ph type="sldNum" sz="quarter" idx="3"/>
          </p:nvPr>
        </p:nvSpPr>
        <p:spPr>
          <a:xfrm>
            <a:off x="3855450" y="9441093"/>
            <a:ext cx="2950280" cy="496740"/>
          </a:xfrm>
          <a:prstGeom prst="rect">
            <a:avLst/>
          </a:prstGeom>
        </p:spPr>
        <p:txBody>
          <a:bodyPr vert="horz" lIns="84902" tIns="42452" rIns="84902" bIns="42452" rtlCol="0" anchor="b"/>
          <a:lstStyle>
            <a:lvl1pPr algn="r">
              <a:defRPr sz="1400"/>
            </a:lvl1pPr>
          </a:lstStyle>
          <a:p>
            <a:fld id="{78A262EF-70DF-4926-8929-0A60A2E81DC8}" type="slidenum">
              <a:rPr kumimoji="1" lang="ja-JP" altLang="en-US" smtClean="0"/>
              <a:t>‹#›</a:t>
            </a:fld>
            <a:endParaRPr kumimoji="1" lang="ja-JP" altLang="en-US"/>
          </a:p>
        </p:txBody>
      </p:sp>
    </p:spTree>
    <p:extLst>
      <p:ext uri="{BB962C8B-B14F-4D97-AF65-F5344CB8AC3E}">
        <p14:creationId xmlns:p14="http://schemas.microsoft.com/office/powerpoint/2010/main" val="3854052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8"/>
            <a:ext cx="2949787" cy="498693"/>
          </a:xfrm>
          <a:prstGeom prst="rect">
            <a:avLst/>
          </a:prstGeom>
        </p:spPr>
        <p:txBody>
          <a:bodyPr vert="horz" lIns="90217" tIns="45111" rIns="90217" bIns="45111" rtlCol="0"/>
          <a:lstStyle>
            <a:lvl1pPr algn="l">
              <a:defRPr sz="1400"/>
            </a:lvl1pPr>
          </a:lstStyle>
          <a:p>
            <a:endParaRPr kumimoji="1" lang="ja-JP" altLang="en-US"/>
          </a:p>
        </p:txBody>
      </p:sp>
      <p:sp>
        <p:nvSpPr>
          <p:cNvPr id="3" name="日付プレースホルダー 2"/>
          <p:cNvSpPr>
            <a:spLocks noGrp="1"/>
          </p:cNvSpPr>
          <p:nvPr>
            <p:ph type="dt" idx="1"/>
          </p:nvPr>
        </p:nvSpPr>
        <p:spPr>
          <a:xfrm>
            <a:off x="3855845" y="8"/>
            <a:ext cx="2949787" cy="498693"/>
          </a:xfrm>
          <a:prstGeom prst="rect">
            <a:avLst/>
          </a:prstGeom>
        </p:spPr>
        <p:txBody>
          <a:bodyPr vert="horz" lIns="90217" tIns="45111" rIns="90217" bIns="45111" rtlCol="0"/>
          <a:lstStyle>
            <a:lvl1pPr algn="r">
              <a:defRPr sz="1400"/>
            </a:lvl1pPr>
          </a:lstStyle>
          <a:p>
            <a:fld id="{70F99883-74AE-4A2C-81B7-5B86A08198C0}" type="datetimeFigureOut">
              <a:rPr kumimoji="1" lang="ja-JP" altLang="en-US" smtClean="0"/>
              <a:t>2026/7/17</a:t>
            </a:fld>
            <a:endParaRPr kumimoji="1" lang="ja-JP" altLang="en-US"/>
          </a:p>
        </p:txBody>
      </p:sp>
      <p:sp>
        <p:nvSpPr>
          <p:cNvPr id="4" name="スライド イメージ プレースホルダー 3"/>
          <p:cNvSpPr>
            <a:spLocks noGrp="1" noRot="1" noChangeAspect="1"/>
          </p:cNvSpPr>
          <p:nvPr>
            <p:ph type="sldImg" idx="2"/>
          </p:nvPr>
        </p:nvSpPr>
        <p:spPr>
          <a:xfrm>
            <a:off x="2217738" y="1241425"/>
            <a:ext cx="2371725" cy="3355975"/>
          </a:xfrm>
          <a:prstGeom prst="rect">
            <a:avLst/>
          </a:prstGeom>
          <a:noFill/>
          <a:ln w="12700">
            <a:solidFill>
              <a:prstClr val="black"/>
            </a:solidFill>
          </a:ln>
        </p:spPr>
        <p:txBody>
          <a:bodyPr vert="horz" lIns="90217" tIns="45111" rIns="90217" bIns="45111" rtlCol="0" anchor="ctr"/>
          <a:lstStyle/>
          <a:p>
            <a:endParaRPr lang="ja-JP" altLang="en-US"/>
          </a:p>
        </p:txBody>
      </p:sp>
      <p:sp>
        <p:nvSpPr>
          <p:cNvPr id="5" name="ノート プレースホルダー 4"/>
          <p:cNvSpPr>
            <a:spLocks noGrp="1"/>
          </p:cNvSpPr>
          <p:nvPr>
            <p:ph type="body" sz="quarter" idx="3"/>
          </p:nvPr>
        </p:nvSpPr>
        <p:spPr>
          <a:xfrm>
            <a:off x="680720" y="4783317"/>
            <a:ext cx="5445760" cy="3913613"/>
          </a:xfrm>
          <a:prstGeom prst="rect">
            <a:avLst/>
          </a:prstGeom>
        </p:spPr>
        <p:txBody>
          <a:bodyPr vert="horz" lIns="90217" tIns="45111" rIns="90217" bIns="451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440651"/>
            <a:ext cx="2949787" cy="498692"/>
          </a:xfrm>
          <a:prstGeom prst="rect">
            <a:avLst/>
          </a:prstGeom>
        </p:spPr>
        <p:txBody>
          <a:bodyPr vert="horz" lIns="90217" tIns="45111" rIns="90217" bIns="45111" rtlCol="0" anchor="b"/>
          <a:lstStyle>
            <a:lvl1pPr algn="l">
              <a:defRPr sz="1400"/>
            </a:lvl1pPr>
          </a:lstStyle>
          <a:p>
            <a:endParaRPr kumimoji="1" lang="ja-JP" altLang="en-US"/>
          </a:p>
        </p:txBody>
      </p:sp>
      <p:sp>
        <p:nvSpPr>
          <p:cNvPr id="7" name="スライド番号プレースホルダー 6"/>
          <p:cNvSpPr>
            <a:spLocks noGrp="1"/>
          </p:cNvSpPr>
          <p:nvPr>
            <p:ph type="sldNum" sz="quarter" idx="5"/>
          </p:nvPr>
        </p:nvSpPr>
        <p:spPr>
          <a:xfrm>
            <a:off x="3855845" y="9440651"/>
            <a:ext cx="2949787" cy="498692"/>
          </a:xfrm>
          <a:prstGeom prst="rect">
            <a:avLst/>
          </a:prstGeom>
        </p:spPr>
        <p:txBody>
          <a:bodyPr vert="horz" lIns="90217" tIns="45111" rIns="90217" bIns="45111" rtlCol="0" anchor="b"/>
          <a:lstStyle>
            <a:lvl1pPr algn="r">
              <a:defRPr sz="14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995290" rtl="0" eaLnBrk="1" latinLnBrk="0" hangingPunct="1">
      <a:defRPr kumimoji="1" sz="1306" kern="1200">
        <a:solidFill>
          <a:schemeClr val="tx1"/>
        </a:solidFill>
        <a:latin typeface="+mn-lt"/>
        <a:ea typeface="+mn-ea"/>
        <a:cs typeface="+mn-cs"/>
      </a:defRPr>
    </a:lvl1pPr>
    <a:lvl2pPr marL="497646" algn="l" defTabSz="995290" rtl="0" eaLnBrk="1" latinLnBrk="0" hangingPunct="1">
      <a:defRPr kumimoji="1" sz="1306" kern="1200">
        <a:solidFill>
          <a:schemeClr val="tx1"/>
        </a:solidFill>
        <a:latin typeface="+mn-lt"/>
        <a:ea typeface="+mn-ea"/>
        <a:cs typeface="+mn-cs"/>
      </a:defRPr>
    </a:lvl2pPr>
    <a:lvl3pPr marL="995290" algn="l" defTabSz="995290" rtl="0" eaLnBrk="1" latinLnBrk="0" hangingPunct="1">
      <a:defRPr kumimoji="1" sz="1306" kern="1200">
        <a:solidFill>
          <a:schemeClr val="tx1"/>
        </a:solidFill>
        <a:latin typeface="+mn-lt"/>
        <a:ea typeface="+mn-ea"/>
        <a:cs typeface="+mn-cs"/>
      </a:defRPr>
    </a:lvl3pPr>
    <a:lvl4pPr marL="1492934" algn="l" defTabSz="995290" rtl="0" eaLnBrk="1" latinLnBrk="0" hangingPunct="1">
      <a:defRPr kumimoji="1" sz="1306" kern="1200">
        <a:solidFill>
          <a:schemeClr val="tx1"/>
        </a:solidFill>
        <a:latin typeface="+mn-lt"/>
        <a:ea typeface="+mn-ea"/>
        <a:cs typeface="+mn-cs"/>
      </a:defRPr>
    </a:lvl4pPr>
    <a:lvl5pPr marL="1990580" algn="l" defTabSz="995290" rtl="0" eaLnBrk="1" latinLnBrk="0" hangingPunct="1">
      <a:defRPr kumimoji="1" sz="1306" kern="1200">
        <a:solidFill>
          <a:schemeClr val="tx1"/>
        </a:solidFill>
        <a:latin typeface="+mn-lt"/>
        <a:ea typeface="+mn-ea"/>
        <a:cs typeface="+mn-cs"/>
      </a:defRPr>
    </a:lvl5pPr>
    <a:lvl6pPr marL="2488225" algn="l" defTabSz="995290" rtl="0" eaLnBrk="1" latinLnBrk="0" hangingPunct="1">
      <a:defRPr kumimoji="1" sz="1306" kern="1200">
        <a:solidFill>
          <a:schemeClr val="tx1"/>
        </a:solidFill>
        <a:latin typeface="+mn-lt"/>
        <a:ea typeface="+mn-ea"/>
        <a:cs typeface="+mn-cs"/>
      </a:defRPr>
    </a:lvl6pPr>
    <a:lvl7pPr marL="2985870" algn="l" defTabSz="995290" rtl="0" eaLnBrk="1" latinLnBrk="0" hangingPunct="1">
      <a:defRPr kumimoji="1" sz="1306" kern="1200">
        <a:solidFill>
          <a:schemeClr val="tx1"/>
        </a:solidFill>
        <a:latin typeface="+mn-lt"/>
        <a:ea typeface="+mn-ea"/>
        <a:cs typeface="+mn-cs"/>
      </a:defRPr>
    </a:lvl7pPr>
    <a:lvl8pPr marL="3483514" algn="l" defTabSz="995290" rtl="0" eaLnBrk="1" latinLnBrk="0" hangingPunct="1">
      <a:defRPr kumimoji="1" sz="1306" kern="1200">
        <a:solidFill>
          <a:schemeClr val="tx1"/>
        </a:solidFill>
        <a:latin typeface="+mn-lt"/>
        <a:ea typeface="+mn-ea"/>
        <a:cs typeface="+mn-cs"/>
      </a:defRPr>
    </a:lvl8pPr>
    <a:lvl9pPr marL="3981159" algn="l" defTabSz="995290" rtl="0" eaLnBrk="1" latinLnBrk="0" hangingPunct="1">
      <a:defRPr kumimoji="1" sz="130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6" name="Rectangle 15"/>
          <p:cNvSpPr/>
          <p:nvPr/>
        </p:nvSpPr>
        <p:spPr>
          <a:xfrm>
            <a:off x="0" y="0"/>
            <a:ext cx="7559675" cy="10691813"/>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810948" y="1987800"/>
            <a:ext cx="5937782" cy="6716214"/>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899602" y="2159746"/>
            <a:ext cx="5760472" cy="6372321"/>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137265" y="1976429"/>
            <a:ext cx="1285145" cy="99790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212862" y="1976429"/>
            <a:ext cx="1133951" cy="85534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968341" y="3260337"/>
            <a:ext cx="5622996" cy="4039130"/>
          </a:xfrm>
        </p:spPr>
        <p:txBody>
          <a:bodyPr tIns="45720" bIns="45720" anchor="ctr">
            <a:noAutofit/>
          </a:bodyPr>
          <a:lstStyle>
            <a:lvl1pPr algn="ctr">
              <a:lnSpc>
                <a:spcPct val="83000"/>
              </a:lnSpc>
              <a:defRPr lang="en-US" sz="4914" b="0" kern="1200" cap="all" spc="-79"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968583" y="7299465"/>
            <a:ext cx="5624398" cy="784066"/>
          </a:xfrm>
        </p:spPr>
        <p:txBody>
          <a:bodyPr>
            <a:normAutofit/>
          </a:bodyPr>
          <a:lstStyle>
            <a:lvl1pPr marL="0" indent="0" algn="ctr">
              <a:spcBef>
                <a:spcPts val="0"/>
              </a:spcBef>
              <a:buNone/>
              <a:defRPr sz="1110" spc="64" baseline="0">
                <a:solidFill>
                  <a:schemeClr val="tx1"/>
                </a:solidFill>
              </a:defRPr>
            </a:lvl1pPr>
            <a:lvl2pPr marL="362372" indent="0" algn="ctr">
              <a:buNone/>
              <a:defRPr sz="1110"/>
            </a:lvl2pPr>
            <a:lvl3pPr marL="724745" indent="0" algn="ctr">
              <a:buNone/>
              <a:defRPr sz="1110"/>
            </a:lvl3pPr>
            <a:lvl4pPr marL="1087116" indent="0" algn="ctr">
              <a:buNone/>
              <a:defRPr sz="1110"/>
            </a:lvl4pPr>
            <a:lvl5pPr marL="1449489" indent="0" algn="ctr">
              <a:buNone/>
              <a:defRPr sz="1110"/>
            </a:lvl5pPr>
            <a:lvl6pPr marL="1811861" indent="0" algn="ctr">
              <a:buNone/>
              <a:defRPr sz="1110"/>
            </a:lvl6pPr>
            <a:lvl7pPr marL="2174234" indent="0" algn="ctr">
              <a:buNone/>
              <a:defRPr sz="1110"/>
            </a:lvl7pPr>
            <a:lvl8pPr marL="2536605" indent="0" algn="ctr">
              <a:buNone/>
              <a:defRPr sz="1110"/>
            </a:lvl8pPr>
            <a:lvl9pPr marL="2898978" indent="0" algn="ctr">
              <a:buNone/>
              <a:defRPr sz="1110"/>
            </a:lvl9pPr>
          </a:lstStyle>
          <a:p>
            <a:r>
              <a:rPr lang="ja-JP" altLang="en-US"/>
              <a:t>マスター サブタイトルの書式設定</a:t>
            </a:r>
            <a:endParaRPr lang="en-US" dirty="0"/>
          </a:p>
        </p:txBody>
      </p:sp>
      <p:sp>
        <p:nvSpPr>
          <p:cNvPr id="20" name="Date Placeholder 19"/>
          <p:cNvSpPr>
            <a:spLocks noGrp="1"/>
          </p:cNvSpPr>
          <p:nvPr>
            <p:ph type="dt" sz="half" idx="10"/>
          </p:nvPr>
        </p:nvSpPr>
        <p:spPr>
          <a:xfrm>
            <a:off x="3250660" y="2069122"/>
            <a:ext cx="1058355" cy="712788"/>
          </a:xfrm>
        </p:spPr>
        <p:txBody>
          <a:bodyPr/>
          <a:lstStyle>
            <a:lvl1pPr algn="ctr">
              <a:defRPr sz="871" spc="0" baseline="0">
                <a:solidFill>
                  <a:schemeClr val="tx1"/>
                </a:solidFill>
                <a:latin typeface="+mn-lt"/>
              </a:defRPr>
            </a:lvl1pPr>
          </a:lstStyle>
          <a:p>
            <a:pPr>
              <a:defRPr/>
            </a:pPr>
            <a:fld id="{694A3B7E-DD21-4048-88F3-59665D8E8CDB}" type="datetimeFigureOut">
              <a:rPr lang="en-US" smtClean="0">
                <a:solidFill>
                  <a:prstClr val="black">
                    <a:tint val="75000"/>
                  </a:prstClr>
                </a:solidFill>
              </a:rPr>
              <a:pPr>
                <a:defRPr/>
              </a:pPr>
              <a:t>7/17/2026</a:t>
            </a:fld>
            <a:endParaRPr lang="en-US" dirty="0">
              <a:solidFill>
                <a:prstClr val="black">
                  <a:tint val="75000"/>
                </a:prstClr>
              </a:solidFill>
            </a:endParaRPr>
          </a:p>
        </p:txBody>
      </p:sp>
      <p:sp>
        <p:nvSpPr>
          <p:cNvPr id="21" name="Footer Placeholder 20"/>
          <p:cNvSpPr>
            <a:spLocks noGrp="1"/>
          </p:cNvSpPr>
          <p:nvPr>
            <p:ph type="ftr" sz="quarter" idx="11"/>
          </p:nvPr>
        </p:nvSpPr>
        <p:spPr>
          <a:xfrm>
            <a:off x="913490" y="8124188"/>
            <a:ext cx="3661718" cy="356394"/>
          </a:xfrm>
        </p:spPr>
        <p:txBody>
          <a:bodyPr/>
          <a:lstStyle>
            <a:lvl1pPr algn="l">
              <a:defRPr sz="713">
                <a:solidFill>
                  <a:schemeClr val="tx1">
                    <a:lumMod val="75000"/>
                    <a:lumOff val="25000"/>
                  </a:schemeClr>
                </a:solidFill>
              </a:defRPr>
            </a:lvl1pPr>
          </a:lstStyle>
          <a:p>
            <a:pPr>
              <a:defRPr/>
            </a:pPr>
            <a:endParaRPr lang="en-US">
              <a:solidFill>
                <a:prstClr val="black">
                  <a:tint val="75000"/>
                </a:prstClr>
              </a:solidFill>
            </a:endParaRPr>
          </a:p>
        </p:txBody>
      </p:sp>
      <p:sp>
        <p:nvSpPr>
          <p:cNvPr id="22" name="Slide Number Placeholder 21"/>
          <p:cNvSpPr>
            <a:spLocks noGrp="1"/>
          </p:cNvSpPr>
          <p:nvPr>
            <p:ph type="sldNum" sz="quarter" idx="12"/>
          </p:nvPr>
        </p:nvSpPr>
        <p:spPr>
          <a:xfrm>
            <a:off x="5336742" y="8125778"/>
            <a:ext cx="1309476" cy="356394"/>
          </a:xfrm>
        </p:spPr>
        <p:txBody>
          <a:bodyPr/>
          <a:lstStyle>
            <a:lvl1pPr>
              <a:defRPr>
                <a:solidFill>
                  <a:schemeClr val="tx1">
                    <a:lumMod val="75000"/>
                    <a:lumOff val="25000"/>
                  </a:schemeClr>
                </a:solidFill>
              </a:defRPr>
            </a:lvl1pPr>
          </a:lstStyle>
          <a:p>
            <a:pPr>
              <a:defRPr/>
            </a:pPr>
            <a:fld id="{84903F17-9641-4B84-A974-7D55D06F189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7775910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57294DBB-917B-4186-A703-7409F7CF8E54}" type="datetimeFigureOut">
              <a:rPr lang="en-US" smtClean="0">
                <a:solidFill>
                  <a:prstClr val="black">
                    <a:tint val="75000"/>
                  </a:prstClr>
                </a:solidFill>
              </a:rPr>
              <a:pPr>
                <a:defRPr/>
              </a:pPr>
              <a:t>7/17/2026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552B72EE-4B45-425F-B500-026DA88CB77F}"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411820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5260" y="1187979"/>
            <a:ext cx="1464688" cy="819705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31" y="1187979"/>
            <a:ext cx="5008285" cy="819705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C64D20DD-EE55-4DDE-BB8B-8D151B9371C9}" type="datetimeFigureOut">
              <a:rPr lang="en-US" smtClean="0">
                <a:solidFill>
                  <a:prstClr val="black">
                    <a:tint val="75000"/>
                  </a:prstClr>
                </a:solidFill>
              </a:rPr>
              <a:pPr>
                <a:defRPr/>
              </a:pPr>
              <a:t>7/17/2026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EF60586A-009D-4946-86B1-6BEB0D580BF8}"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05289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850582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fld id="{6AE7DE13-46BE-4B37-9FBB-8FA2A87D7224}" type="datetimeFigureOut">
              <a:rPr lang="en-US" smtClean="0">
                <a:solidFill>
                  <a:prstClr val="black">
                    <a:tint val="75000"/>
                  </a:prstClr>
                </a:solidFill>
              </a:rPr>
              <a:pPr>
                <a:defRPr/>
              </a:pPr>
              <a:t>7/17/2026</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9A7FC707-0A99-4B85-9C38-B64E72987C1E}"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739923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2" name="Rectangle 21"/>
          <p:cNvSpPr/>
          <p:nvPr/>
        </p:nvSpPr>
        <p:spPr>
          <a:xfrm>
            <a:off x="0" y="0"/>
            <a:ext cx="7559675" cy="10691813"/>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810948" y="1987800"/>
            <a:ext cx="5937782" cy="6716214"/>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899602" y="2159746"/>
            <a:ext cx="5760472" cy="6372321"/>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137265" y="1976429"/>
            <a:ext cx="1285145" cy="99790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212862" y="1976429"/>
            <a:ext cx="1133951" cy="85534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69528" y="3265086"/>
            <a:ext cx="5624398" cy="4034377"/>
          </a:xfrm>
        </p:spPr>
        <p:txBody>
          <a:bodyPr anchor="ctr">
            <a:noAutofit/>
          </a:bodyPr>
          <a:lstStyle>
            <a:lvl1pPr algn="ctr">
              <a:lnSpc>
                <a:spcPct val="83000"/>
              </a:lnSpc>
              <a:defRPr lang="en-US" sz="4914" kern="1200" cap="all" spc="-79"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69529" y="7299465"/>
            <a:ext cx="5624398" cy="784066"/>
          </a:xfrm>
        </p:spPr>
        <p:txBody>
          <a:bodyPr anchor="t">
            <a:normAutofit/>
          </a:bodyPr>
          <a:lstStyle>
            <a:lvl1pPr marL="0" indent="0" algn="ctr">
              <a:buNone/>
              <a:defRPr sz="1110">
                <a:solidFill>
                  <a:schemeClr val="tx1"/>
                </a:solidFill>
                <a:effectLst/>
              </a:defRPr>
            </a:lvl1pPr>
            <a:lvl2pPr marL="362372" indent="0">
              <a:buNone/>
              <a:defRPr sz="1110">
                <a:solidFill>
                  <a:schemeClr val="tx1">
                    <a:tint val="75000"/>
                  </a:schemeClr>
                </a:solidFill>
              </a:defRPr>
            </a:lvl2pPr>
            <a:lvl3pPr marL="724745" indent="0">
              <a:buNone/>
              <a:defRPr sz="1110">
                <a:solidFill>
                  <a:schemeClr val="tx1">
                    <a:tint val="75000"/>
                  </a:schemeClr>
                </a:solidFill>
              </a:defRPr>
            </a:lvl3pPr>
            <a:lvl4pPr marL="1087116" indent="0">
              <a:buNone/>
              <a:defRPr sz="1110">
                <a:solidFill>
                  <a:schemeClr val="tx1">
                    <a:tint val="75000"/>
                  </a:schemeClr>
                </a:solidFill>
              </a:defRPr>
            </a:lvl4pPr>
            <a:lvl5pPr marL="1449489" indent="0">
              <a:buNone/>
              <a:defRPr sz="1110">
                <a:solidFill>
                  <a:schemeClr val="tx1">
                    <a:tint val="75000"/>
                  </a:schemeClr>
                </a:solidFill>
              </a:defRPr>
            </a:lvl5pPr>
            <a:lvl6pPr marL="1811861" indent="0">
              <a:buNone/>
              <a:defRPr sz="1110">
                <a:solidFill>
                  <a:schemeClr val="tx1">
                    <a:tint val="75000"/>
                  </a:schemeClr>
                </a:solidFill>
              </a:defRPr>
            </a:lvl6pPr>
            <a:lvl7pPr marL="2174234" indent="0">
              <a:buNone/>
              <a:defRPr sz="1110">
                <a:solidFill>
                  <a:schemeClr val="tx1">
                    <a:tint val="75000"/>
                  </a:schemeClr>
                </a:solidFill>
              </a:defRPr>
            </a:lvl7pPr>
            <a:lvl8pPr marL="2536605" indent="0">
              <a:buNone/>
              <a:defRPr sz="1110">
                <a:solidFill>
                  <a:schemeClr val="tx1">
                    <a:tint val="75000"/>
                  </a:schemeClr>
                </a:solidFill>
              </a:defRPr>
            </a:lvl8pPr>
            <a:lvl9pPr marL="2898978" indent="0">
              <a:buNone/>
              <a:defRPr sz="111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3250660" y="2067084"/>
            <a:ext cx="1058355" cy="712788"/>
          </a:xfrm>
        </p:spPr>
        <p:txBody>
          <a:bodyPr/>
          <a:lstStyle>
            <a:lvl1pPr algn="ctr">
              <a:defRPr lang="en-US" sz="871" kern="1200" spc="0" baseline="0">
                <a:solidFill>
                  <a:schemeClr val="tx1"/>
                </a:solidFill>
                <a:latin typeface="+mn-lt"/>
                <a:ea typeface="+mn-ea"/>
                <a:cs typeface="+mn-cs"/>
              </a:defRPr>
            </a:lvl1pPr>
          </a:lstStyle>
          <a:p>
            <a:pPr>
              <a:defRPr/>
            </a:pPr>
            <a:fld id="{8184D596-71CB-401C-BE2A-FF96587D8E95}" type="datetimeFigureOut">
              <a:rPr lang="en-US" smtClean="0">
                <a:solidFill>
                  <a:prstClr val="black">
                    <a:tint val="75000"/>
                  </a:prstClr>
                </a:solidFill>
              </a:rPr>
              <a:pPr>
                <a:defRPr/>
              </a:pPr>
              <a:t>7/17/2026</a:t>
            </a:fld>
            <a:endParaRPr lang="en-US" dirty="0">
              <a:solidFill>
                <a:prstClr val="black">
                  <a:tint val="75000"/>
                </a:prstClr>
              </a:solidFill>
            </a:endParaRPr>
          </a:p>
        </p:txBody>
      </p:sp>
      <p:sp>
        <p:nvSpPr>
          <p:cNvPr id="5" name="Footer Placeholder 4"/>
          <p:cNvSpPr>
            <a:spLocks noGrp="1"/>
          </p:cNvSpPr>
          <p:nvPr>
            <p:ph type="ftr" sz="quarter" idx="11"/>
          </p:nvPr>
        </p:nvSpPr>
        <p:spPr>
          <a:xfrm>
            <a:off x="913280" y="8124188"/>
            <a:ext cx="3662663" cy="356394"/>
          </a:xfrm>
        </p:spPr>
        <p:txBody>
          <a:bodyPr/>
          <a:lstStyle>
            <a:lvl1pPr algn="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335243" y="8124188"/>
            <a:ext cx="1309714" cy="356394"/>
          </a:xfrm>
        </p:spPr>
        <p:txBody>
          <a:bodyPr/>
          <a:lstStyle/>
          <a:p>
            <a:pPr>
              <a:defRPr/>
            </a:pPr>
            <a:fld id="{3D9CCBC2-8C21-4C9A-A2A0-C4F7CFD13B61}"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0410717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4774" y="3278825"/>
            <a:ext cx="3023870" cy="6129973"/>
          </a:xfrm>
        </p:spPr>
        <p:txBody>
          <a:bodyPr/>
          <a:lstStyle>
            <a:lvl1pPr>
              <a:defRPr sz="1427"/>
            </a:lvl1pPr>
            <a:lvl2pPr>
              <a:defRPr sz="1268"/>
            </a:lvl2pPr>
            <a:lvl3pPr>
              <a:defRPr sz="1110"/>
            </a:lvl3pPr>
            <a:lvl4pPr>
              <a:defRPr sz="1110"/>
            </a:lvl4pPr>
            <a:lvl5pPr>
              <a:defRPr sz="1110"/>
            </a:lvl5pPr>
            <a:lvl6pPr>
              <a:defRPr sz="1110"/>
            </a:lvl6pPr>
            <a:lvl7pPr>
              <a:defRPr sz="1110"/>
            </a:lvl7pPr>
            <a:lvl8pPr>
              <a:defRPr sz="1110"/>
            </a:lvl8pPr>
            <a:lvl9pPr>
              <a:defRPr sz="111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1031" y="3278825"/>
            <a:ext cx="3023870" cy="6129973"/>
          </a:xfrm>
        </p:spPr>
        <p:txBody>
          <a:bodyPr/>
          <a:lstStyle>
            <a:lvl1pPr>
              <a:defRPr sz="1427"/>
            </a:lvl1pPr>
            <a:lvl2pPr>
              <a:defRPr sz="1268"/>
            </a:lvl2pPr>
            <a:lvl3pPr>
              <a:defRPr sz="1110"/>
            </a:lvl3pPr>
            <a:lvl4pPr>
              <a:defRPr sz="1110"/>
            </a:lvl4pPr>
            <a:lvl5pPr>
              <a:defRPr sz="1110"/>
            </a:lvl5pPr>
            <a:lvl6pPr>
              <a:defRPr sz="1110"/>
            </a:lvl6pPr>
            <a:lvl7pPr>
              <a:defRPr sz="1110"/>
            </a:lvl7pPr>
            <a:lvl8pPr>
              <a:defRPr sz="1110"/>
            </a:lvl8pPr>
            <a:lvl9pPr>
              <a:defRPr sz="111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6655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4774" y="3233944"/>
            <a:ext cx="3023870" cy="997903"/>
          </a:xfrm>
        </p:spPr>
        <p:txBody>
          <a:bodyPr anchor="ctr">
            <a:normAutofit/>
          </a:bodyPr>
          <a:lstStyle>
            <a:lvl1pPr marL="0" indent="0" algn="ctr">
              <a:spcBef>
                <a:spcPts val="0"/>
              </a:spcBef>
              <a:buNone/>
              <a:defRPr sz="1506" b="0">
                <a:solidFill>
                  <a:schemeClr val="tx2"/>
                </a:solidFill>
                <a:latin typeface="+mn-lt"/>
              </a:defRPr>
            </a:lvl1pPr>
            <a:lvl2pPr marL="362372" indent="0">
              <a:buNone/>
              <a:defRPr sz="1506" b="1"/>
            </a:lvl2pPr>
            <a:lvl3pPr marL="724745" indent="0">
              <a:buNone/>
              <a:defRPr sz="1427" b="1"/>
            </a:lvl3pPr>
            <a:lvl4pPr marL="1087116" indent="0">
              <a:buNone/>
              <a:defRPr sz="1268" b="1"/>
            </a:lvl4pPr>
            <a:lvl5pPr marL="1449489" indent="0">
              <a:buNone/>
              <a:defRPr sz="1268" b="1"/>
            </a:lvl5pPr>
            <a:lvl6pPr marL="1811861" indent="0">
              <a:buNone/>
              <a:defRPr sz="1268" b="1"/>
            </a:lvl6pPr>
            <a:lvl7pPr marL="2174234" indent="0">
              <a:buNone/>
              <a:defRPr sz="1268" b="1"/>
            </a:lvl7pPr>
            <a:lvl8pPr marL="2536605" indent="0">
              <a:buNone/>
              <a:defRPr sz="1268" b="1"/>
            </a:lvl8pPr>
            <a:lvl9pPr marL="2898978" indent="0">
              <a:buNone/>
              <a:defRPr sz="1268" b="1"/>
            </a:lvl9pPr>
          </a:lstStyle>
          <a:p>
            <a:pPr lvl="0"/>
            <a:r>
              <a:rPr lang="ja-JP" altLang="en-US"/>
              <a:t>マスター テキストの書式設定</a:t>
            </a:r>
          </a:p>
        </p:txBody>
      </p:sp>
      <p:sp>
        <p:nvSpPr>
          <p:cNvPr id="4" name="Content Placeholder 3"/>
          <p:cNvSpPr>
            <a:spLocks noGrp="1"/>
          </p:cNvSpPr>
          <p:nvPr>
            <p:ph sz="half" idx="2"/>
          </p:nvPr>
        </p:nvSpPr>
        <p:spPr>
          <a:xfrm>
            <a:off x="604774" y="4296522"/>
            <a:ext cx="3023870" cy="4989513"/>
          </a:xfrm>
        </p:spPr>
        <p:txBody>
          <a:bodyPr/>
          <a:lstStyle>
            <a:lvl1pPr>
              <a:defRPr sz="1427"/>
            </a:lvl1pPr>
            <a:lvl2pPr>
              <a:defRPr sz="1268"/>
            </a:lvl2pPr>
            <a:lvl3pPr>
              <a:defRPr sz="1110"/>
            </a:lvl3pPr>
            <a:lvl4pPr>
              <a:defRPr sz="1110"/>
            </a:lvl4pPr>
            <a:lvl5pPr>
              <a:defRPr sz="1110"/>
            </a:lvl5pPr>
            <a:lvl6pPr>
              <a:defRPr sz="1110"/>
            </a:lvl6pPr>
            <a:lvl7pPr>
              <a:defRPr sz="1110"/>
            </a:lvl7pPr>
            <a:lvl8pPr>
              <a:defRPr sz="1110"/>
            </a:lvl8pPr>
            <a:lvl9pPr>
              <a:defRPr sz="111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1031" y="3233944"/>
            <a:ext cx="3023870" cy="997903"/>
          </a:xfrm>
        </p:spPr>
        <p:txBody>
          <a:bodyPr anchor="ctr">
            <a:normAutofit/>
          </a:bodyPr>
          <a:lstStyle>
            <a:lvl1pPr marL="0" indent="0" algn="ctr">
              <a:spcBef>
                <a:spcPts val="0"/>
              </a:spcBef>
              <a:buNone/>
              <a:defRPr sz="1506" b="0">
                <a:solidFill>
                  <a:schemeClr val="tx2"/>
                </a:solidFill>
              </a:defRPr>
            </a:lvl1pPr>
            <a:lvl2pPr marL="362372" indent="0">
              <a:buNone/>
              <a:defRPr sz="1506" b="1"/>
            </a:lvl2pPr>
            <a:lvl3pPr marL="724745" indent="0">
              <a:buNone/>
              <a:defRPr sz="1427" b="1"/>
            </a:lvl3pPr>
            <a:lvl4pPr marL="1087116" indent="0">
              <a:buNone/>
              <a:defRPr sz="1268" b="1"/>
            </a:lvl4pPr>
            <a:lvl5pPr marL="1449489" indent="0">
              <a:buNone/>
              <a:defRPr sz="1268" b="1"/>
            </a:lvl5pPr>
            <a:lvl6pPr marL="1811861" indent="0">
              <a:buNone/>
              <a:defRPr sz="1268" b="1"/>
            </a:lvl6pPr>
            <a:lvl7pPr marL="2174234" indent="0">
              <a:buNone/>
              <a:defRPr sz="1268" b="1"/>
            </a:lvl7pPr>
            <a:lvl8pPr marL="2536605" indent="0">
              <a:buNone/>
              <a:defRPr sz="1268" b="1"/>
            </a:lvl8pPr>
            <a:lvl9pPr marL="2898978" indent="0">
              <a:buNone/>
              <a:defRPr sz="1268" b="1"/>
            </a:lvl9pPr>
          </a:lstStyle>
          <a:p>
            <a:pPr lvl="0"/>
            <a:r>
              <a:rPr lang="ja-JP" altLang="en-US"/>
              <a:t>マスター テキストの書式設定</a:t>
            </a:r>
          </a:p>
        </p:txBody>
      </p:sp>
      <p:sp>
        <p:nvSpPr>
          <p:cNvPr id="6" name="Content Placeholder 5"/>
          <p:cNvSpPr>
            <a:spLocks noGrp="1"/>
          </p:cNvSpPr>
          <p:nvPr>
            <p:ph sz="quarter" idx="4"/>
          </p:nvPr>
        </p:nvSpPr>
        <p:spPr>
          <a:xfrm>
            <a:off x="3931031" y="4297586"/>
            <a:ext cx="3023870" cy="4989513"/>
          </a:xfrm>
        </p:spPr>
        <p:txBody>
          <a:bodyPr/>
          <a:lstStyle>
            <a:lvl1pPr>
              <a:defRPr sz="1427"/>
            </a:lvl1pPr>
            <a:lvl2pPr>
              <a:defRPr sz="1268"/>
            </a:lvl2pPr>
            <a:lvl3pPr>
              <a:defRPr sz="1110"/>
            </a:lvl3pPr>
            <a:lvl4pPr>
              <a:defRPr sz="1110"/>
            </a:lvl4pPr>
            <a:lvl5pPr>
              <a:defRPr sz="1110"/>
            </a:lvl5pPr>
            <a:lvl6pPr>
              <a:defRPr sz="1110"/>
            </a:lvl6pPr>
            <a:lvl7pPr>
              <a:defRPr sz="1110"/>
            </a:lvl7pPr>
            <a:lvl8pPr>
              <a:defRPr sz="1110"/>
            </a:lvl8pPr>
            <a:lvl9pPr>
              <a:defRPr sz="111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3478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fld id="{1E3C5F0A-E814-4F5B-8509-4826EF6EAFAD}" type="datetimeFigureOut">
              <a:rPr lang="en-US" smtClean="0">
                <a:solidFill>
                  <a:prstClr val="black">
                    <a:tint val="75000"/>
                  </a:prstClr>
                </a:solidFill>
              </a:rPr>
              <a:pPr>
                <a:defRPr/>
              </a:pPr>
              <a:t>7/17/2026</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F8C3135D-753B-4641-9B40-F5C756AB03B8}"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84911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449F838-D727-4C3D-981F-C91357BA9725}" type="datetimeFigureOut">
              <a:rPr lang="en-US" smtClean="0">
                <a:solidFill>
                  <a:prstClr val="black">
                    <a:tint val="75000"/>
                  </a:prstClr>
                </a:solidFill>
              </a:rPr>
              <a:pPr>
                <a:defRPr/>
              </a:pPr>
              <a:t>7/17/2026</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2E37CFDE-7B0F-4037-894D-A6CABA6358C6}"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873804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16" name="Rectangle 15"/>
          <p:cNvSpPr/>
          <p:nvPr/>
        </p:nvSpPr>
        <p:spPr>
          <a:xfrm>
            <a:off x="152243" y="270860"/>
            <a:ext cx="5289883" cy="1015009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5593110" y="270860"/>
            <a:ext cx="1814322" cy="1015009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764252" y="946941"/>
            <a:ext cx="1507210" cy="2566035"/>
          </a:xfrm>
        </p:spPr>
        <p:txBody>
          <a:bodyPr anchor="b">
            <a:normAutofit/>
          </a:bodyPr>
          <a:lstStyle>
            <a:lvl1pPr algn="l" defTabSz="724745" rtl="0" eaLnBrk="1" latinLnBrk="0" hangingPunct="1">
              <a:lnSpc>
                <a:spcPct val="90000"/>
              </a:lnSpc>
              <a:spcBef>
                <a:spcPct val="0"/>
              </a:spcBef>
              <a:buNone/>
              <a:defRPr lang="en-US" sz="1903" b="0" kern="1200" cap="none" spc="0" baseline="0" dirty="0">
                <a:solidFill>
                  <a:srgbClr val="FFFFFF"/>
                </a:solidFill>
                <a:effectLst/>
                <a:latin typeface="+mj-lt"/>
                <a:ea typeface="+mn-ea"/>
                <a:cs typeface="+mn-cs"/>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553069" y="1414264"/>
            <a:ext cx="4488231" cy="7863291"/>
          </a:xfrm>
        </p:spPr>
        <p:txBody>
          <a:bodyPr/>
          <a:lstStyle>
            <a:lvl1pPr>
              <a:defRPr sz="1427"/>
            </a:lvl1pPr>
            <a:lvl2pPr>
              <a:defRPr sz="1268"/>
            </a:lvl2pPr>
            <a:lvl3pPr>
              <a:defRPr sz="1110"/>
            </a:lvl3pPr>
            <a:lvl4pPr>
              <a:defRPr sz="1110"/>
            </a:lvl4pPr>
            <a:lvl5pPr>
              <a:defRPr sz="1110"/>
            </a:lvl5pPr>
            <a:lvl6pPr>
              <a:defRPr sz="1110"/>
            </a:lvl6pPr>
            <a:lvl7pPr>
              <a:defRPr sz="1110"/>
            </a:lvl7pPr>
            <a:lvl8pPr>
              <a:defRPr sz="1110"/>
            </a:lvl8pPr>
            <a:lvl9pPr>
              <a:defRPr sz="111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64252" y="3563940"/>
            <a:ext cx="1507210" cy="5464705"/>
          </a:xfrm>
        </p:spPr>
        <p:txBody>
          <a:bodyPr>
            <a:normAutofit/>
          </a:bodyPr>
          <a:lstStyle>
            <a:lvl1pPr marL="0" indent="0">
              <a:lnSpc>
                <a:spcPct val="110000"/>
              </a:lnSpc>
              <a:spcBef>
                <a:spcPts val="635"/>
              </a:spcBef>
              <a:buNone/>
              <a:defRPr sz="1030">
                <a:solidFill>
                  <a:srgbClr val="FFFFFF"/>
                </a:solidFill>
              </a:defRPr>
            </a:lvl1pPr>
            <a:lvl2pPr marL="362372" indent="0">
              <a:buNone/>
              <a:defRPr sz="951"/>
            </a:lvl2pPr>
            <a:lvl3pPr marL="724745" indent="0">
              <a:buNone/>
              <a:defRPr sz="792"/>
            </a:lvl3pPr>
            <a:lvl4pPr marL="1087116" indent="0">
              <a:buNone/>
              <a:defRPr sz="713"/>
            </a:lvl4pPr>
            <a:lvl5pPr marL="1449489" indent="0">
              <a:buNone/>
              <a:defRPr sz="713"/>
            </a:lvl5pPr>
            <a:lvl6pPr marL="1811861" indent="0">
              <a:buNone/>
              <a:defRPr sz="713"/>
            </a:lvl6pPr>
            <a:lvl7pPr marL="2174234" indent="0">
              <a:buNone/>
              <a:defRPr sz="713"/>
            </a:lvl7pPr>
            <a:lvl8pPr marL="2536605" indent="0">
              <a:buNone/>
              <a:defRPr sz="713"/>
            </a:lvl8pPr>
            <a:lvl9pPr marL="2898978" indent="0">
              <a:buNone/>
              <a:defRPr sz="713"/>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pPr>
              <a:defRPr/>
            </a:pPr>
            <a:fld id="{61578700-CC02-43A7-8D67-617F0C9B34C3}" type="datetimeFigureOut">
              <a:rPr lang="en-US" smtClean="0">
                <a:solidFill>
                  <a:prstClr val="black">
                    <a:tint val="75000"/>
                  </a:prstClr>
                </a:solidFill>
              </a:rPr>
              <a:pPr>
                <a:defRPr/>
              </a:pPr>
              <a:t>7/17/2026</a:t>
            </a:fld>
            <a:endParaRPr lang="en-US" dirty="0">
              <a:solidFill>
                <a:prstClr val="black">
                  <a:tint val="75000"/>
                </a:prstClr>
              </a:solidFill>
            </a:endParaRPr>
          </a:p>
        </p:txBody>
      </p:sp>
      <p:sp>
        <p:nvSpPr>
          <p:cNvPr id="9" name="Footer Placeholder 8"/>
          <p:cNvSpPr>
            <a:spLocks noGrp="1"/>
          </p:cNvSpPr>
          <p:nvPr>
            <p:ph type="ftr" sz="quarter" idx="11"/>
          </p:nvPr>
        </p:nvSpPr>
        <p:spPr/>
        <p:txBody>
          <a:bodyPr/>
          <a:lstStyle>
            <a:lvl1pPr algn="r">
              <a:defRPr/>
            </a:lvl1pPr>
          </a:lstStyle>
          <a:p>
            <a:pPr>
              <a:defRPr/>
            </a:pPr>
            <a:endParaRPr lang="en-US">
              <a:solidFill>
                <a:prstClr val="black">
                  <a:tint val="75000"/>
                </a:prstClr>
              </a:solidFill>
            </a:endParaRPr>
          </a:p>
        </p:txBody>
      </p:sp>
      <p:sp>
        <p:nvSpPr>
          <p:cNvPr id="11" name="Slide Number Placeholder 10"/>
          <p:cNvSpPr>
            <a:spLocks noGrp="1"/>
          </p:cNvSpPr>
          <p:nvPr>
            <p:ph type="sldNum" sz="quarter" idx="12"/>
          </p:nvPr>
        </p:nvSpPr>
        <p:spPr>
          <a:xfrm>
            <a:off x="6444624" y="9837601"/>
            <a:ext cx="907161" cy="427673"/>
          </a:xfrm>
        </p:spPr>
        <p:txBody>
          <a:bodyPr/>
          <a:lstStyle>
            <a:lvl1pPr>
              <a:defRPr>
                <a:solidFill>
                  <a:srgbClr val="FFFFFF"/>
                </a:solidFill>
              </a:defRPr>
            </a:lvl1pPr>
          </a:lstStyle>
          <a:p>
            <a:pPr>
              <a:defRPr/>
            </a:pPr>
            <a:fld id="{717CBD56-090A-4AA6-BB18-0A87B6BE4240}" type="slidenum">
              <a:rPr lang="en-US" smtClean="0">
                <a:solidFill>
                  <a:prstClr val="black">
                    <a:tint val="75000"/>
                  </a:prstClr>
                </a:solidFill>
              </a:rPr>
              <a:pPr>
                <a:defRPr/>
              </a:pPr>
              <a:t>‹#›</a:t>
            </a:fld>
            <a:endParaRPr lang="en-US" dirty="0">
              <a:solidFill>
                <a:prstClr val="black">
                  <a:tint val="75000"/>
                </a:prstClr>
              </a:solidFill>
            </a:endParaRPr>
          </a:p>
        </p:txBody>
      </p:sp>
      <p:sp>
        <p:nvSpPr>
          <p:cNvPr id="12" name="Rectangle 11"/>
          <p:cNvSpPr/>
          <p:nvPr/>
        </p:nvSpPr>
        <p:spPr>
          <a:xfrm>
            <a:off x="5678159" y="427673"/>
            <a:ext cx="1644229" cy="9836468"/>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4890440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4" name="Rectangle 13"/>
          <p:cNvSpPr/>
          <p:nvPr/>
        </p:nvSpPr>
        <p:spPr>
          <a:xfrm>
            <a:off x="5593110" y="270860"/>
            <a:ext cx="1814322" cy="1015009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764255" y="940882"/>
            <a:ext cx="1508155" cy="2566035"/>
          </a:xfrm>
        </p:spPr>
        <p:txBody>
          <a:bodyPr anchor="b">
            <a:noAutofit/>
          </a:bodyPr>
          <a:lstStyle>
            <a:lvl1pPr algn="l">
              <a:defRPr sz="1903" b="0">
                <a:solidFill>
                  <a:srgbClr val="FFFFFF"/>
                </a:solidFill>
                <a:latin typeface="+mj-lt"/>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41743" y="270860"/>
            <a:ext cx="5289883" cy="10150094"/>
          </a:xfrm>
          <a:solidFill>
            <a:schemeClr val="accent1">
              <a:lumMod val="60000"/>
              <a:lumOff val="40000"/>
            </a:schemeClr>
          </a:solidFill>
          <a:ln>
            <a:noFill/>
          </a:ln>
        </p:spPr>
        <p:txBody>
          <a:bodyPr anchor="t"/>
          <a:lstStyle>
            <a:lvl1pPr marL="0" indent="0">
              <a:buNone/>
              <a:defRPr sz="2536"/>
            </a:lvl1pPr>
            <a:lvl2pPr marL="362372" indent="0">
              <a:buNone/>
              <a:defRPr sz="2220"/>
            </a:lvl2pPr>
            <a:lvl3pPr marL="724745" indent="0">
              <a:buNone/>
              <a:defRPr sz="1903"/>
            </a:lvl3pPr>
            <a:lvl4pPr marL="1087116" indent="0">
              <a:buNone/>
              <a:defRPr sz="1585"/>
            </a:lvl4pPr>
            <a:lvl5pPr marL="1449489" indent="0">
              <a:buNone/>
              <a:defRPr sz="1585"/>
            </a:lvl5pPr>
            <a:lvl6pPr marL="1811861" indent="0">
              <a:buNone/>
              <a:defRPr sz="1585"/>
            </a:lvl6pPr>
            <a:lvl7pPr marL="2174234" indent="0">
              <a:buNone/>
              <a:defRPr sz="1585"/>
            </a:lvl7pPr>
            <a:lvl8pPr marL="2536605" indent="0">
              <a:buNone/>
              <a:defRPr sz="1585"/>
            </a:lvl8pPr>
            <a:lvl9pPr marL="2898978" indent="0">
              <a:buNone/>
              <a:defRPr sz="1585"/>
            </a:lvl9pPr>
          </a:lstStyle>
          <a:p>
            <a:r>
              <a:rPr lang="ja-JP" altLang="en-US"/>
              <a:t>図を追加</a:t>
            </a:r>
            <a:endParaRPr lang="en-US" dirty="0"/>
          </a:p>
        </p:txBody>
      </p:sp>
      <p:sp>
        <p:nvSpPr>
          <p:cNvPr id="4" name="Text Placeholder 3"/>
          <p:cNvSpPr>
            <a:spLocks noGrp="1"/>
          </p:cNvSpPr>
          <p:nvPr>
            <p:ph type="body" sz="half" idx="2"/>
          </p:nvPr>
        </p:nvSpPr>
        <p:spPr>
          <a:xfrm>
            <a:off x="5764255" y="3563937"/>
            <a:ext cx="1508155" cy="5459953"/>
          </a:xfrm>
        </p:spPr>
        <p:txBody>
          <a:bodyPr>
            <a:normAutofit/>
          </a:bodyPr>
          <a:lstStyle>
            <a:lvl1pPr marL="0" indent="0" algn="l">
              <a:lnSpc>
                <a:spcPct val="110000"/>
              </a:lnSpc>
              <a:spcBef>
                <a:spcPts val="635"/>
              </a:spcBef>
              <a:buNone/>
              <a:defRPr sz="1030">
                <a:solidFill>
                  <a:srgbClr val="FFFFFF"/>
                </a:solidFill>
              </a:defRPr>
            </a:lvl1pPr>
            <a:lvl2pPr marL="362372" indent="0">
              <a:buNone/>
              <a:defRPr sz="951"/>
            </a:lvl2pPr>
            <a:lvl3pPr marL="724745" indent="0">
              <a:buNone/>
              <a:defRPr sz="792"/>
            </a:lvl3pPr>
            <a:lvl4pPr marL="1087116" indent="0">
              <a:buNone/>
              <a:defRPr sz="713"/>
            </a:lvl4pPr>
            <a:lvl5pPr marL="1449489" indent="0">
              <a:buNone/>
              <a:defRPr sz="713"/>
            </a:lvl5pPr>
            <a:lvl6pPr marL="1811861" indent="0">
              <a:buNone/>
              <a:defRPr sz="713"/>
            </a:lvl6pPr>
            <a:lvl7pPr marL="2174234" indent="0">
              <a:buNone/>
              <a:defRPr sz="713"/>
            </a:lvl7pPr>
            <a:lvl8pPr marL="2536605" indent="0">
              <a:buNone/>
              <a:defRPr sz="713"/>
            </a:lvl8pPr>
            <a:lvl9pPr marL="2898978" indent="0">
              <a:buNone/>
              <a:defRPr sz="71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B61BEF0D-F0BB-DE4B-95CE-6DB70DBA9567}" type="datetimeFigureOut">
              <a:rPr lang="en-US" smtClean="0"/>
              <a:pPr/>
              <a:t>7/17/2026</a:t>
            </a:fld>
            <a:endParaRPr lang="en-US" dirty="0"/>
          </a:p>
        </p:txBody>
      </p:sp>
      <p:sp>
        <p:nvSpPr>
          <p:cNvPr id="6" name="Footer Placeholder 5"/>
          <p:cNvSpPr>
            <a:spLocks noGrp="1"/>
          </p:cNvSpPr>
          <p:nvPr>
            <p:ph type="ftr" sz="quarter" idx="11"/>
          </p:nvPr>
        </p:nvSpPr>
        <p:spPr/>
        <p:txBody>
          <a:bodyPr/>
          <a:lstStyle>
            <a:lvl1pPr marL="0" algn="r" defTabSz="724745" rtl="0" eaLnBrk="1" latinLnBrk="0" hangingPunct="1">
              <a:defRPr lang="en-US" sz="713"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6446513" y="9836470"/>
            <a:ext cx="907161" cy="427673"/>
          </a:xfrm>
        </p:spPr>
        <p:txBody>
          <a:bodyPr/>
          <a:lstStyle>
            <a:lvl1pPr>
              <a:defRPr>
                <a:solidFill>
                  <a:srgbClr val="FFFFFF"/>
                </a:solidFill>
              </a:defRPr>
            </a:lvl1pPr>
          </a:lstStyle>
          <a:p>
            <a:fld id="{D57F1E4F-1CFF-5643-939E-217C01CDF565}" type="slidenum">
              <a:rPr lang="en-US" smtClean="0"/>
              <a:pPr/>
              <a:t>‹#›</a:t>
            </a:fld>
            <a:endParaRPr lang="en-US" dirty="0"/>
          </a:p>
        </p:txBody>
      </p:sp>
      <p:sp>
        <p:nvSpPr>
          <p:cNvPr id="11" name="Rectangle 10"/>
          <p:cNvSpPr/>
          <p:nvPr/>
        </p:nvSpPr>
        <p:spPr>
          <a:xfrm>
            <a:off x="5678159" y="427673"/>
            <a:ext cx="1644229" cy="9836468"/>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80886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45527" y="270860"/>
            <a:ext cx="7268628" cy="10150094"/>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604774" y="1001821"/>
            <a:ext cx="6350127" cy="21383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4774" y="3278825"/>
            <a:ext cx="6350127" cy="61299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94091" y="9836470"/>
            <a:ext cx="1700927" cy="427673"/>
          </a:xfrm>
          <a:prstGeom prst="rect">
            <a:avLst/>
          </a:prstGeom>
        </p:spPr>
        <p:txBody>
          <a:bodyPr vert="horz" lIns="91440" tIns="45720" rIns="91440" bIns="45720" rtlCol="0" anchor="b"/>
          <a:lstStyle>
            <a:lvl1pPr algn="l">
              <a:defRPr sz="713">
                <a:solidFill>
                  <a:schemeClr val="tx1">
                    <a:lumMod val="75000"/>
                    <a:lumOff val="25000"/>
                  </a:schemeClr>
                </a:solidFill>
              </a:defRPr>
            </a:lvl1pPr>
          </a:lstStyle>
          <a:p>
            <a:fld id="{B61BEF0D-F0BB-DE4B-95CE-6DB70DBA9567}" type="datetimeFigureOut">
              <a:rPr lang="en-US" smtClean="0"/>
              <a:pPr/>
              <a:t>7/17/2026</a:t>
            </a:fld>
            <a:endParaRPr lang="en-US" dirty="0"/>
          </a:p>
        </p:txBody>
      </p:sp>
      <p:sp>
        <p:nvSpPr>
          <p:cNvPr id="5" name="Footer Placeholder 4"/>
          <p:cNvSpPr>
            <a:spLocks noGrp="1"/>
          </p:cNvSpPr>
          <p:nvPr>
            <p:ph type="ftr" sz="quarter" idx="3"/>
          </p:nvPr>
        </p:nvSpPr>
        <p:spPr>
          <a:xfrm>
            <a:off x="2146948" y="9836470"/>
            <a:ext cx="3265780" cy="427673"/>
          </a:xfrm>
          <a:prstGeom prst="rect">
            <a:avLst/>
          </a:prstGeom>
        </p:spPr>
        <p:txBody>
          <a:bodyPr vert="horz" lIns="91440" tIns="45720" rIns="91440" bIns="45720" rtlCol="0" anchor="b"/>
          <a:lstStyle>
            <a:lvl1pPr algn="ctr">
              <a:defRPr sz="713">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6467873" y="9836470"/>
            <a:ext cx="907161" cy="427673"/>
          </a:xfrm>
          <a:prstGeom prst="rect">
            <a:avLst/>
          </a:prstGeom>
        </p:spPr>
        <p:txBody>
          <a:bodyPr vert="horz" lIns="91440" tIns="45720" rIns="91440" bIns="45720" rtlCol="0" anchor="b"/>
          <a:lstStyle>
            <a:lvl1pPr algn="r">
              <a:defRPr sz="713">
                <a:solidFill>
                  <a:schemeClr val="tx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4859986"/>
      </p:ext>
    </p:extLst>
  </p:cSld>
  <p:clrMap bg1="lt1" tx1="dk1" bg2="lt2" tx2="dk2" accent1="accent1" accent2="accent2" accent3="accent3" accent4="accent4" accent5="accent5" accent6="accent6" hlink="hlink" folHlink="folHlink"/>
  <p:sldLayoutIdLst>
    <p:sldLayoutId id="2147484242" r:id="rId1"/>
    <p:sldLayoutId id="2147484243" r:id="rId2"/>
    <p:sldLayoutId id="2147484244" r:id="rId3"/>
    <p:sldLayoutId id="2147484245" r:id="rId4"/>
    <p:sldLayoutId id="2147484246" r:id="rId5"/>
    <p:sldLayoutId id="2147484247" r:id="rId6"/>
    <p:sldLayoutId id="2147484248" r:id="rId7"/>
    <p:sldLayoutId id="2147484249" r:id="rId8"/>
    <p:sldLayoutId id="2147484250" r:id="rId9"/>
    <p:sldLayoutId id="2147484251" r:id="rId10"/>
    <p:sldLayoutId id="2147484252" r:id="rId11"/>
    <p:sldLayoutId id="2147484253" r:id="rId12"/>
  </p:sldLayoutIdLst>
  <p:txStyles>
    <p:titleStyle>
      <a:lvl1pPr algn="l" defTabSz="724745" rtl="0" eaLnBrk="1" latinLnBrk="0" hangingPunct="1">
        <a:lnSpc>
          <a:spcPct val="90000"/>
        </a:lnSpc>
        <a:spcBef>
          <a:spcPct val="0"/>
        </a:spcBef>
        <a:buNone/>
        <a:defRPr kumimoji="1" lang="en-US" sz="3171" kern="1200" cap="none" spc="0" baseline="0" dirty="0">
          <a:solidFill>
            <a:schemeClr val="tx1">
              <a:lumMod val="85000"/>
              <a:lumOff val="15000"/>
            </a:schemeClr>
          </a:solidFill>
          <a:effectLst/>
          <a:latin typeface="+mj-lt"/>
          <a:ea typeface="+mn-ea"/>
          <a:cs typeface="+mn-cs"/>
        </a:defRPr>
      </a:lvl1pPr>
    </p:titleStyle>
    <p:bodyStyle>
      <a:lvl1pPr marL="144949" indent="-144949" algn="l" defTabSz="724745" rtl="0" eaLnBrk="1" latinLnBrk="0" hangingPunct="1">
        <a:lnSpc>
          <a:spcPct val="100000"/>
        </a:lnSpc>
        <a:spcBef>
          <a:spcPts val="713"/>
        </a:spcBef>
        <a:spcAft>
          <a:spcPts val="0"/>
        </a:spcAft>
        <a:buClr>
          <a:schemeClr val="tx1">
            <a:lumMod val="85000"/>
            <a:lumOff val="15000"/>
          </a:schemeClr>
        </a:buClr>
        <a:buFont typeface="Garamond" pitchFamily="18" charset="0"/>
        <a:buChar char="◦"/>
        <a:defRPr kumimoji="1" sz="1427" kern="1200">
          <a:solidFill>
            <a:schemeClr val="tx1"/>
          </a:solidFill>
          <a:latin typeface="+mn-lt"/>
          <a:ea typeface="+mn-ea"/>
          <a:cs typeface="+mn-cs"/>
        </a:defRPr>
      </a:lvl1pPr>
      <a:lvl2pPr marL="362372" indent="-144949" algn="l" defTabSz="724745" rtl="0" eaLnBrk="1" latinLnBrk="0" hangingPunct="1">
        <a:lnSpc>
          <a:spcPct val="100000"/>
        </a:lnSpc>
        <a:spcBef>
          <a:spcPts val="396"/>
        </a:spcBef>
        <a:buClr>
          <a:schemeClr val="tx1">
            <a:lumMod val="85000"/>
            <a:lumOff val="15000"/>
          </a:schemeClr>
        </a:buClr>
        <a:buFont typeface="Garamond" pitchFamily="18" charset="0"/>
        <a:buChar char="◦"/>
        <a:defRPr kumimoji="1" sz="1268" kern="1200">
          <a:solidFill>
            <a:schemeClr val="tx1"/>
          </a:solidFill>
          <a:latin typeface="+mn-lt"/>
          <a:ea typeface="+mn-ea"/>
          <a:cs typeface="+mn-cs"/>
        </a:defRPr>
      </a:lvl2pPr>
      <a:lvl3pPr marL="579796" indent="-144949" algn="l" defTabSz="724745" rtl="0" eaLnBrk="1" latinLnBrk="0" hangingPunct="1">
        <a:lnSpc>
          <a:spcPct val="100000"/>
        </a:lnSpc>
        <a:spcBef>
          <a:spcPts val="396"/>
        </a:spcBef>
        <a:buClr>
          <a:schemeClr val="tx1">
            <a:lumMod val="85000"/>
            <a:lumOff val="15000"/>
          </a:schemeClr>
        </a:buClr>
        <a:buFont typeface="Garamond" pitchFamily="18" charset="0"/>
        <a:buChar char="◦"/>
        <a:defRPr kumimoji="1" sz="1110" kern="1200">
          <a:solidFill>
            <a:schemeClr val="tx1"/>
          </a:solidFill>
          <a:latin typeface="+mn-lt"/>
          <a:ea typeface="+mn-ea"/>
          <a:cs typeface="+mn-cs"/>
        </a:defRPr>
      </a:lvl3pPr>
      <a:lvl4pPr marL="797218" indent="-144949" algn="l" defTabSz="724745" rtl="0" eaLnBrk="1" latinLnBrk="0" hangingPunct="1">
        <a:lnSpc>
          <a:spcPct val="100000"/>
        </a:lnSpc>
        <a:spcBef>
          <a:spcPts val="396"/>
        </a:spcBef>
        <a:buClr>
          <a:schemeClr val="tx1">
            <a:lumMod val="85000"/>
            <a:lumOff val="15000"/>
          </a:schemeClr>
        </a:buClr>
        <a:buFont typeface="Garamond" pitchFamily="18" charset="0"/>
        <a:buChar char="◦"/>
        <a:defRPr kumimoji="1" sz="1110" kern="1200">
          <a:solidFill>
            <a:schemeClr val="tx1"/>
          </a:solidFill>
          <a:latin typeface="+mn-lt"/>
          <a:ea typeface="+mn-ea"/>
          <a:cs typeface="+mn-cs"/>
        </a:defRPr>
      </a:lvl4pPr>
      <a:lvl5pPr marL="1014642" indent="-144949" algn="l" defTabSz="724745" rtl="0" eaLnBrk="1" latinLnBrk="0" hangingPunct="1">
        <a:lnSpc>
          <a:spcPct val="100000"/>
        </a:lnSpc>
        <a:spcBef>
          <a:spcPts val="396"/>
        </a:spcBef>
        <a:buClr>
          <a:schemeClr val="tx1">
            <a:lumMod val="85000"/>
            <a:lumOff val="15000"/>
          </a:schemeClr>
        </a:buClr>
        <a:buFont typeface="Garamond" pitchFamily="18" charset="0"/>
        <a:buChar char="◦"/>
        <a:defRPr kumimoji="1" sz="1110" kern="1200">
          <a:solidFill>
            <a:schemeClr val="tx1"/>
          </a:solidFill>
          <a:latin typeface="+mn-lt"/>
          <a:ea typeface="+mn-ea"/>
          <a:cs typeface="+mn-cs"/>
        </a:defRPr>
      </a:lvl5pPr>
      <a:lvl6pPr marL="1268144" indent="-181186" algn="l" defTabSz="724745" rtl="0" eaLnBrk="1" latinLnBrk="0" hangingPunct="1">
        <a:lnSpc>
          <a:spcPct val="100000"/>
        </a:lnSpc>
        <a:spcBef>
          <a:spcPts val="396"/>
        </a:spcBef>
        <a:buClr>
          <a:schemeClr val="tx1">
            <a:lumMod val="85000"/>
            <a:lumOff val="15000"/>
          </a:schemeClr>
        </a:buClr>
        <a:buFont typeface="Garamond" pitchFamily="18" charset="0"/>
        <a:buChar char="◦"/>
        <a:defRPr kumimoji="1" sz="1110" kern="1200">
          <a:solidFill>
            <a:schemeClr val="tx1"/>
          </a:solidFill>
          <a:latin typeface="+mn-lt"/>
          <a:ea typeface="+mn-ea"/>
          <a:cs typeface="+mn-cs"/>
        </a:defRPr>
      </a:lvl6pPr>
      <a:lvl7pPr marL="1505921" indent="-181186" algn="l" defTabSz="724745" rtl="0" eaLnBrk="1" latinLnBrk="0" hangingPunct="1">
        <a:lnSpc>
          <a:spcPct val="100000"/>
        </a:lnSpc>
        <a:spcBef>
          <a:spcPts val="396"/>
        </a:spcBef>
        <a:buClr>
          <a:schemeClr val="tx1">
            <a:lumMod val="85000"/>
            <a:lumOff val="15000"/>
          </a:schemeClr>
        </a:buClr>
        <a:buFont typeface="Garamond" pitchFamily="18" charset="0"/>
        <a:buChar char="◦"/>
        <a:defRPr kumimoji="1" sz="1110" kern="1200">
          <a:solidFill>
            <a:schemeClr val="tx1"/>
          </a:solidFill>
          <a:latin typeface="+mn-lt"/>
          <a:ea typeface="+mn-ea"/>
          <a:cs typeface="+mn-cs"/>
        </a:defRPr>
      </a:lvl7pPr>
      <a:lvl8pPr marL="1743699" indent="-181186" algn="l" defTabSz="724745" rtl="0" eaLnBrk="1" latinLnBrk="0" hangingPunct="1">
        <a:lnSpc>
          <a:spcPct val="100000"/>
        </a:lnSpc>
        <a:spcBef>
          <a:spcPts val="396"/>
        </a:spcBef>
        <a:buClr>
          <a:schemeClr val="tx1">
            <a:lumMod val="85000"/>
            <a:lumOff val="15000"/>
          </a:schemeClr>
        </a:buClr>
        <a:buFont typeface="Garamond" pitchFamily="18" charset="0"/>
        <a:buChar char="◦"/>
        <a:defRPr kumimoji="1" sz="1110" kern="1200">
          <a:solidFill>
            <a:schemeClr val="tx1"/>
          </a:solidFill>
          <a:latin typeface="+mn-lt"/>
          <a:ea typeface="+mn-ea"/>
          <a:cs typeface="+mn-cs"/>
        </a:defRPr>
      </a:lvl8pPr>
      <a:lvl9pPr marL="1981476" indent="-181186" algn="l" defTabSz="724745" rtl="0" eaLnBrk="1" latinLnBrk="0" hangingPunct="1">
        <a:lnSpc>
          <a:spcPct val="100000"/>
        </a:lnSpc>
        <a:spcBef>
          <a:spcPts val="396"/>
        </a:spcBef>
        <a:buClr>
          <a:schemeClr val="tx1">
            <a:lumMod val="85000"/>
            <a:lumOff val="15000"/>
          </a:schemeClr>
        </a:buClr>
        <a:buFont typeface="Garamond" pitchFamily="18" charset="0"/>
        <a:buChar char="◦"/>
        <a:defRPr kumimoji="1" sz="1110" kern="1200">
          <a:solidFill>
            <a:schemeClr val="tx1"/>
          </a:solidFill>
          <a:latin typeface="+mn-lt"/>
          <a:ea typeface="+mn-ea"/>
          <a:cs typeface="+mn-cs"/>
        </a:defRPr>
      </a:lvl9pPr>
    </p:bodyStyle>
    <p:otherStyle>
      <a:defPPr>
        <a:defRPr lang="en-US"/>
      </a:defPPr>
      <a:lvl1pPr marL="0" algn="l" defTabSz="724745" rtl="0" eaLnBrk="1" latinLnBrk="0" hangingPunct="1">
        <a:defRPr kumimoji="1" sz="1427" kern="1200">
          <a:solidFill>
            <a:schemeClr val="tx1"/>
          </a:solidFill>
          <a:latin typeface="+mn-lt"/>
          <a:ea typeface="+mn-ea"/>
          <a:cs typeface="+mn-cs"/>
        </a:defRPr>
      </a:lvl1pPr>
      <a:lvl2pPr marL="362372" algn="l" defTabSz="724745" rtl="0" eaLnBrk="1" latinLnBrk="0" hangingPunct="1">
        <a:defRPr kumimoji="1" sz="1427" kern="1200">
          <a:solidFill>
            <a:schemeClr val="tx1"/>
          </a:solidFill>
          <a:latin typeface="+mn-lt"/>
          <a:ea typeface="+mn-ea"/>
          <a:cs typeface="+mn-cs"/>
        </a:defRPr>
      </a:lvl2pPr>
      <a:lvl3pPr marL="724745" algn="l" defTabSz="724745" rtl="0" eaLnBrk="1" latinLnBrk="0" hangingPunct="1">
        <a:defRPr kumimoji="1" sz="1427" kern="1200">
          <a:solidFill>
            <a:schemeClr val="tx1"/>
          </a:solidFill>
          <a:latin typeface="+mn-lt"/>
          <a:ea typeface="+mn-ea"/>
          <a:cs typeface="+mn-cs"/>
        </a:defRPr>
      </a:lvl3pPr>
      <a:lvl4pPr marL="1087116" algn="l" defTabSz="724745" rtl="0" eaLnBrk="1" latinLnBrk="0" hangingPunct="1">
        <a:defRPr kumimoji="1" sz="1427" kern="1200">
          <a:solidFill>
            <a:schemeClr val="tx1"/>
          </a:solidFill>
          <a:latin typeface="+mn-lt"/>
          <a:ea typeface="+mn-ea"/>
          <a:cs typeface="+mn-cs"/>
        </a:defRPr>
      </a:lvl4pPr>
      <a:lvl5pPr marL="1449489" algn="l" defTabSz="724745" rtl="0" eaLnBrk="1" latinLnBrk="0" hangingPunct="1">
        <a:defRPr kumimoji="1" sz="1427" kern="1200">
          <a:solidFill>
            <a:schemeClr val="tx1"/>
          </a:solidFill>
          <a:latin typeface="+mn-lt"/>
          <a:ea typeface="+mn-ea"/>
          <a:cs typeface="+mn-cs"/>
        </a:defRPr>
      </a:lvl5pPr>
      <a:lvl6pPr marL="1811861" algn="l" defTabSz="724745" rtl="0" eaLnBrk="1" latinLnBrk="0" hangingPunct="1">
        <a:defRPr kumimoji="1" sz="1427" kern="1200">
          <a:solidFill>
            <a:schemeClr val="tx1"/>
          </a:solidFill>
          <a:latin typeface="+mn-lt"/>
          <a:ea typeface="+mn-ea"/>
          <a:cs typeface="+mn-cs"/>
        </a:defRPr>
      </a:lvl6pPr>
      <a:lvl7pPr marL="2174234" algn="l" defTabSz="724745" rtl="0" eaLnBrk="1" latinLnBrk="0" hangingPunct="1">
        <a:defRPr kumimoji="1" sz="1427" kern="1200">
          <a:solidFill>
            <a:schemeClr val="tx1"/>
          </a:solidFill>
          <a:latin typeface="+mn-lt"/>
          <a:ea typeface="+mn-ea"/>
          <a:cs typeface="+mn-cs"/>
        </a:defRPr>
      </a:lvl7pPr>
      <a:lvl8pPr marL="2536605" algn="l" defTabSz="724745" rtl="0" eaLnBrk="1" latinLnBrk="0" hangingPunct="1">
        <a:defRPr kumimoji="1" sz="1427" kern="1200">
          <a:solidFill>
            <a:schemeClr val="tx1"/>
          </a:solidFill>
          <a:latin typeface="+mn-lt"/>
          <a:ea typeface="+mn-ea"/>
          <a:cs typeface="+mn-cs"/>
        </a:defRPr>
      </a:lvl8pPr>
      <a:lvl9pPr marL="2898978" algn="l" defTabSz="724745" rtl="0" eaLnBrk="1" latinLnBrk="0" hangingPunct="1">
        <a:defRPr kumimoji="1" sz="1427"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houman.jp/" TargetMode="Externa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フローチャート: 代替処理 27"/>
          <p:cNvSpPr/>
          <p:nvPr/>
        </p:nvSpPr>
        <p:spPr>
          <a:xfrm>
            <a:off x="256801" y="590398"/>
            <a:ext cx="7020000" cy="1590580"/>
          </a:xfrm>
          <a:prstGeom prst="flowChartAlternateProcess">
            <a:avLst/>
          </a:prstGeom>
          <a:ln w="38100" cmpd="dbl">
            <a:solidFill>
              <a:srgbClr val="002060">
                <a:alpha val="61000"/>
              </a:srgbClr>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dirty="0">
                <a:latin typeface="BIZ UDPゴシック" panose="020B0400000000000000" pitchFamily="50" charset="-128"/>
                <a:ea typeface="BIZ UDPゴシック" panose="020B0400000000000000" pitchFamily="50" charset="-128"/>
              </a:rPr>
              <a:t>現在お持ちの受給者証の有効期間以降も医療費助成を希望される場合は、</a:t>
            </a:r>
            <a:r>
              <a:rPr lang="ja-JP" altLang="en-US" sz="1200" b="1" u="sng" dirty="0">
                <a:latin typeface="BIZ UDPゴシック" panose="020B0400000000000000" pitchFamily="50" charset="-128"/>
                <a:ea typeface="BIZ UDPゴシック" panose="020B0400000000000000" pitchFamily="50" charset="-128"/>
              </a:rPr>
              <a:t>有効期間内に継続申請</a:t>
            </a:r>
            <a:r>
              <a:rPr lang="ja-JP" altLang="en-US" sz="1100" dirty="0">
                <a:latin typeface="BIZ UDPゴシック" panose="020B0400000000000000" pitchFamily="50" charset="-128"/>
                <a:ea typeface="BIZ UDPゴシック" panose="020B0400000000000000" pitchFamily="50" charset="-128"/>
              </a:rPr>
              <a:t>を行う</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必要があります。必要書類をご準備いただき、</a:t>
            </a:r>
            <a:r>
              <a:rPr lang="ja-JP" altLang="en-US" sz="1200" b="1" u="sng" dirty="0">
                <a:latin typeface="BIZ UDPゴシック" panose="020B0400000000000000" pitchFamily="50" charset="-128"/>
                <a:ea typeface="BIZ UDPゴシック" panose="020B0400000000000000" pitchFamily="50" charset="-128"/>
              </a:rPr>
              <a:t>住所地を管轄する保健所で</a:t>
            </a:r>
            <a:r>
              <a:rPr lang="ja-JP" altLang="en-US" sz="1100" dirty="0">
                <a:latin typeface="BIZ UDPゴシック" panose="020B0400000000000000" pitchFamily="50" charset="-128"/>
                <a:ea typeface="BIZ UDPゴシック" panose="020B0400000000000000" pitchFamily="50" charset="-128"/>
              </a:rPr>
              <a:t>継続申請を行ってください。</a:t>
            </a:r>
            <a:endParaRPr lang="en-US" altLang="ja-JP" sz="1100" dirty="0">
              <a:latin typeface="BIZ UDPゴシック" panose="020B0400000000000000" pitchFamily="50" charset="-128"/>
              <a:ea typeface="BIZ UDPゴシック" panose="020B0400000000000000" pitchFamily="50" charset="-128"/>
            </a:endParaRPr>
          </a:p>
          <a:p>
            <a:r>
              <a:rPr lang="ja-JP" altLang="en-US" sz="1100" b="1" i="1" dirty="0">
                <a:latin typeface="BIZ UDPゴシック" panose="020B0400000000000000" pitchFamily="50" charset="-128"/>
                <a:ea typeface="BIZ UDPゴシック" panose="020B0400000000000000" pitchFamily="50" charset="-128"/>
              </a:rPr>
              <a:t>有効期間の終了日より後に手続きをされた場合は新規申請となります。</a:t>
            </a:r>
            <a:endParaRPr lang="en-US" altLang="ja-JP" sz="1000" dirty="0">
              <a:latin typeface="BIZ UDPゴシック" panose="020B0400000000000000" pitchFamily="50" charset="-128"/>
              <a:ea typeface="BIZ UDPゴシック" panose="020B0400000000000000" pitchFamily="50" charset="-128"/>
            </a:endParaRPr>
          </a:p>
          <a:p>
            <a:r>
              <a:rPr lang="en-US" altLang="ja-JP" sz="1000" dirty="0">
                <a:latin typeface="BIZ UDPゴシック" panose="020B0400000000000000" pitchFamily="50" charset="-128"/>
                <a:ea typeface="BIZ UDPゴシック" panose="020B0400000000000000" pitchFamily="50" charset="-128"/>
              </a:rPr>
              <a:t>※</a:t>
            </a:r>
            <a:r>
              <a:rPr lang="ja-JP" altLang="en-US" sz="1000" dirty="0">
                <a:solidFill>
                  <a:schemeClr val="tx1"/>
                </a:solidFill>
                <a:latin typeface="BIZ UDPゴシック" panose="020B0400000000000000" pitchFamily="50" charset="-128"/>
                <a:ea typeface="BIZ UDPゴシック" panose="020B0400000000000000" pitchFamily="50" charset="-128"/>
              </a:rPr>
              <a:t> 「成長ホルモン治療」の認定について令和</a:t>
            </a:r>
            <a:r>
              <a:rPr lang="en-US" altLang="ja-JP" sz="1000" dirty="0">
                <a:solidFill>
                  <a:schemeClr val="tx1"/>
                </a:solidFill>
                <a:latin typeface="BIZ UDPゴシック" panose="020B0400000000000000" pitchFamily="50" charset="-128"/>
                <a:ea typeface="BIZ UDPゴシック" panose="020B0400000000000000" pitchFamily="50" charset="-128"/>
              </a:rPr>
              <a:t>6</a:t>
            </a:r>
            <a:r>
              <a:rPr lang="ja-JP" altLang="en-US" sz="1000" dirty="0">
                <a:solidFill>
                  <a:schemeClr val="tx1"/>
                </a:solidFill>
                <a:latin typeface="BIZ UDPゴシック" panose="020B0400000000000000" pitchFamily="50" charset="-128"/>
                <a:ea typeface="BIZ UDPゴシック" panose="020B0400000000000000" pitchFamily="50" charset="-128"/>
              </a:rPr>
              <a:t>年</a:t>
            </a:r>
            <a:r>
              <a:rPr lang="en-US" altLang="ja-JP" sz="1000" dirty="0">
                <a:solidFill>
                  <a:schemeClr val="tx1"/>
                </a:solidFill>
                <a:latin typeface="BIZ UDPゴシック" panose="020B0400000000000000" pitchFamily="50" charset="-128"/>
                <a:ea typeface="BIZ UDPゴシック" panose="020B0400000000000000" pitchFamily="50" charset="-128"/>
              </a:rPr>
              <a:t>4</a:t>
            </a:r>
            <a:r>
              <a:rPr lang="ja-JP" altLang="en-US" sz="1000" dirty="0">
                <a:solidFill>
                  <a:schemeClr val="tx1"/>
                </a:solidFill>
                <a:latin typeface="BIZ UDPゴシック" panose="020B0400000000000000" pitchFamily="50" charset="-128"/>
                <a:ea typeface="BIZ UDPゴシック" panose="020B0400000000000000" pitchFamily="50" charset="-128"/>
              </a:rPr>
              <a:t>月</a:t>
            </a:r>
            <a:r>
              <a:rPr lang="en-US" altLang="ja-JP" sz="1000" dirty="0">
                <a:solidFill>
                  <a:schemeClr val="tx1"/>
                </a:solidFill>
                <a:latin typeface="BIZ UDPゴシック" panose="020B0400000000000000" pitchFamily="50" charset="-128"/>
                <a:ea typeface="BIZ UDPゴシック" panose="020B0400000000000000" pitchFamily="50" charset="-128"/>
              </a:rPr>
              <a:t>1</a:t>
            </a:r>
            <a:r>
              <a:rPr lang="ja-JP" altLang="en-US" sz="1000" dirty="0">
                <a:solidFill>
                  <a:schemeClr val="tx1"/>
                </a:solidFill>
                <a:latin typeface="BIZ UDPゴシック" panose="020B0400000000000000" pitchFamily="50" charset="-128"/>
                <a:ea typeface="BIZ UDPゴシック" panose="020B0400000000000000" pitchFamily="50" charset="-128"/>
              </a:rPr>
              <a:t>日から基準が廃止されました。</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継続申請をされ、申請が認定された場合、</a:t>
            </a:r>
            <a:r>
              <a:rPr lang="ja-JP" altLang="en-US" sz="1000" b="1" u="sng" dirty="0">
                <a:latin typeface="BIZ UDPゴシック" panose="020B0400000000000000" pitchFamily="50" charset="-128"/>
                <a:ea typeface="BIZ UDPゴシック" panose="020B0400000000000000" pitchFamily="50" charset="-128"/>
              </a:rPr>
              <a:t>受給者証の交付まで２～３カ月程度かかります</a:t>
            </a:r>
            <a:r>
              <a:rPr lang="ja-JP" altLang="en-US" sz="1000" dirty="0">
                <a:latin typeface="BIZ UDPゴシック" panose="020B0400000000000000" pitchFamily="50" charset="-128"/>
                <a:ea typeface="BIZ UDPゴシック" panose="020B0400000000000000" pitchFamily="50" charset="-128"/>
              </a:rPr>
              <a:t>ので、余裕をもって申請して</a:t>
            </a:r>
            <a:endParaRPr lang="en-US" altLang="ja-JP" sz="1000" dirty="0">
              <a:latin typeface="BIZ UDPゴシック" panose="020B0400000000000000" pitchFamily="50" charset="-128"/>
              <a:ea typeface="BIZ UDPゴシック" panose="020B0400000000000000" pitchFamily="50" charset="-128"/>
            </a:endParaRPr>
          </a:p>
          <a:p>
            <a:r>
              <a:rPr lang="en-US" altLang="ja-JP" sz="1000" dirty="0">
                <a:latin typeface="BIZ UDPゴシック" panose="020B0400000000000000" pitchFamily="50" charset="-128"/>
                <a:ea typeface="BIZ UDPゴシック" panose="020B0400000000000000" pitchFamily="50" charset="-128"/>
              </a:rPr>
              <a:t> </a:t>
            </a:r>
            <a:r>
              <a:rPr lang="ja-JP" altLang="en-US" sz="1000" dirty="0">
                <a:latin typeface="BIZ UDPゴシック" panose="020B0400000000000000" pitchFamily="50" charset="-128"/>
                <a:ea typeface="BIZ UDPゴシック" panose="020B0400000000000000" pitchFamily="50" charset="-128"/>
              </a:rPr>
              <a:t>　ください。</a:t>
            </a:r>
            <a:endParaRPr lang="en-US" altLang="ja-JP" sz="1000" dirty="0">
              <a:latin typeface="BIZ UDPゴシック" panose="020B0400000000000000" pitchFamily="50" charset="-128"/>
              <a:ea typeface="BIZ UDPゴシック" panose="020B0400000000000000" pitchFamily="50" charset="-128"/>
            </a:endParaRPr>
          </a:p>
          <a:p>
            <a:endParaRPr lang="en-US" altLang="ja-JP" sz="1000" dirty="0">
              <a:latin typeface="BIZ UDPゴシック" panose="020B0400000000000000" pitchFamily="50" charset="-128"/>
              <a:ea typeface="BIZ UDPゴシック" panose="020B0400000000000000" pitchFamily="50" charset="-128"/>
            </a:endParaRPr>
          </a:p>
        </p:txBody>
      </p:sp>
      <p:sp>
        <p:nvSpPr>
          <p:cNvPr id="25" name="角丸四角形 24"/>
          <p:cNvSpPr/>
          <p:nvPr/>
        </p:nvSpPr>
        <p:spPr>
          <a:xfrm>
            <a:off x="0" y="116706"/>
            <a:ext cx="7559675" cy="425378"/>
          </a:xfrm>
          <a:prstGeom prst="roundRect">
            <a:avLst>
              <a:gd name="adj" fmla="val 0"/>
            </a:avLst>
          </a:prstGeom>
          <a:solidFill>
            <a:schemeClr val="accent1"/>
          </a:solidFill>
          <a:ln w="19050" cap="flat" cmpd="sng" algn="ctr">
            <a:noFill/>
            <a:prstDash val="solid"/>
          </a:ln>
          <a:effectLst/>
        </p:spPr>
        <p:txBody>
          <a:bodyPr rot="0" spcFirstLastPara="0" vert="horz" wrap="square" lIns="96635" tIns="48318" rIns="96635" bIns="48318" numCol="1" spcCol="0" rtlCol="0" fromWordArt="0" anchor="ctr" anchorCtr="0" forceAA="0" compatLnSpc="1">
            <a:prstTxWarp prst="textNoShape">
              <a:avLst/>
            </a:prstTxWarp>
            <a:noAutofit/>
          </a:bodyPr>
          <a:lstStyle/>
          <a:p>
            <a:pPr algn="ctr">
              <a:lnSpc>
                <a:spcPts val="2220"/>
              </a:lnSpc>
            </a:pPr>
            <a:r>
              <a:rPr lang="ja-JP" altLang="en-US" sz="1800" b="1" kern="100" dirty="0">
                <a:solidFill>
                  <a:schemeClr val="bg1"/>
                </a:solidFill>
                <a:effectLst>
                  <a:glow rad="63500">
                    <a:schemeClr val="tx2">
                      <a:lumMod val="25000"/>
                      <a:alpha val="59000"/>
                    </a:schemeClr>
                  </a:glow>
                </a:effectLst>
                <a:latin typeface="BIZ UDPゴシック" panose="020B0400000000000000" pitchFamily="50" charset="-128"/>
                <a:ea typeface="BIZ UDPゴシック" panose="020B0400000000000000" pitchFamily="50" charset="-128"/>
                <a:cs typeface="Times New Roman" panose="02020603050405020304" pitchFamily="18" charset="0"/>
              </a:rPr>
              <a:t>大阪府小児慢性特定疾病医療費助成制度 </a:t>
            </a:r>
            <a:r>
              <a:rPr lang="ja-JP" altLang="en-US" sz="2400" b="1" kern="100" spc="100" dirty="0">
                <a:solidFill>
                  <a:schemeClr val="bg1"/>
                </a:solidFill>
                <a:effectLst>
                  <a:glow rad="63500">
                    <a:schemeClr val="tx2">
                      <a:lumMod val="25000"/>
                      <a:alpha val="59000"/>
                    </a:schemeClr>
                  </a:glow>
                </a:effectLst>
                <a:latin typeface="BIZ UDPゴシック" panose="020B0400000000000000" pitchFamily="50" charset="-128"/>
                <a:ea typeface="BIZ UDPゴシック" panose="020B0400000000000000" pitchFamily="50" charset="-128"/>
                <a:cs typeface="Times New Roman" panose="02020603050405020304" pitchFamily="18" charset="0"/>
              </a:rPr>
              <a:t>継続申請</a:t>
            </a:r>
            <a:r>
              <a:rPr lang="ja-JP" altLang="en-US" sz="1800" b="1" kern="100" dirty="0">
                <a:solidFill>
                  <a:schemeClr val="bg1"/>
                </a:solidFill>
                <a:effectLst>
                  <a:glow rad="63500">
                    <a:schemeClr val="tx2">
                      <a:lumMod val="25000"/>
                      <a:alpha val="59000"/>
                    </a:schemeClr>
                  </a:glow>
                </a:effectLst>
                <a:latin typeface="BIZ UDPゴシック" panose="020B0400000000000000" pitchFamily="50" charset="-128"/>
                <a:ea typeface="BIZ UDPゴシック" panose="020B0400000000000000" pitchFamily="50" charset="-128"/>
                <a:cs typeface="Times New Roman" panose="02020603050405020304" pitchFamily="18" charset="0"/>
              </a:rPr>
              <a:t> のご案内</a:t>
            </a:r>
            <a:endParaRPr lang="en-US" altLang="ja-JP" sz="2000" b="1" kern="100" dirty="0">
              <a:solidFill>
                <a:schemeClr val="bg1"/>
              </a:solidFill>
              <a:effectLst>
                <a:glow rad="63500">
                  <a:schemeClr val="tx2">
                    <a:lumMod val="25000"/>
                    <a:alpha val="59000"/>
                  </a:schemeClr>
                </a:glow>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0" name="角丸四角形 29"/>
          <p:cNvSpPr/>
          <p:nvPr/>
        </p:nvSpPr>
        <p:spPr>
          <a:xfrm>
            <a:off x="404378" y="2278033"/>
            <a:ext cx="1739381" cy="202484"/>
          </a:xfrm>
          <a:prstGeom prst="roundRect">
            <a:avLst>
              <a:gd name="adj" fmla="val 49282"/>
            </a:avLst>
          </a:prstGeom>
          <a:solidFill>
            <a:schemeClr val="accent1">
              <a:lumMod val="20000"/>
              <a:lumOff val="80000"/>
            </a:schemeClr>
          </a:solidFill>
          <a:ln>
            <a:solidFill>
              <a:srgbClr val="00206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a:solidFill>
                  <a:srgbClr val="002060"/>
                </a:solidFill>
                <a:latin typeface="BIZ UDPゴシック" panose="020B0400000000000000" pitchFamily="50" charset="-128"/>
                <a:ea typeface="BIZ UDPゴシック" panose="020B0400000000000000" pitchFamily="50" charset="-128"/>
              </a:rPr>
              <a:t>継続申請に必要な書類</a:t>
            </a:r>
          </a:p>
        </p:txBody>
      </p:sp>
      <p:graphicFrame>
        <p:nvGraphicFramePr>
          <p:cNvPr id="5" name="表 4"/>
          <p:cNvGraphicFramePr>
            <a:graphicFrameLocks noGrp="1"/>
          </p:cNvGraphicFramePr>
          <p:nvPr>
            <p:extLst>
              <p:ext uri="{D42A27DB-BD31-4B8C-83A1-F6EECF244321}">
                <p14:modId xmlns:p14="http://schemas.microsoft.com/office/powerpoint/2010/main" val="2242829400"/>
              </p:ext>
            </p:extLst>
          </p:nvPr>
        </p:nvGraphicFramePr>
        <p:xfrm>
          <a:off x="307607" y="2480517"/>
          <a:ext cx="6944460" cy="7010400"/>
        </p:xfrm>
        <a:graphic>
          <a:graphicData uri="http://schemas.openxmlformats.org/drawingml/2006/table">
            <a:tbl>
              <a:tblPr firstRow="1" bandRow="1">
                <a:tableStyleId>{5C22544A-7EE6-4342-B048-85BDC9FD1C3A}</a:tableStyleId>
              </a:tblPr>
              <a:tblGrid>
                <a:gridCol w="2010238">
                  <a:extLst>
                    <a:ext uri="{9D8B030D-6E8A-4147-A177-3AD203B41FA5}">
                      <a16:colId xmlns:a16="http://schemas.microsoft.com/office/drawing/2014/main" val="948811773"/>
                    </a:ext>
                  </a:extLst>
                </a:gridCol>
                <a:gridCol w="4934222">
                  <a:extLst>
                    <a:ext uri="{9D8B030D-6E8A-4147-A177-3AD203B41FA5}">
                      <a16:colId xmlns:a16="http://schemas.microsoft.com/office/drawing/2014/main" val="1240733997"/>
                    </a:ext>
                  </a:extLst>
                </a:gridCol>
              </a:tblGrid>
              <a:tr h="226876">
                <a:tc>
                  <a:txBody>
                    <a:bodyPr/>
                    <a:lstStyle/>
                    <a:p>
                      <a:pPr algn="ctr"/>
                      <a:r>
                        <a:rPr lang="ja-JP" altLang="en-US" sz="900" dirty="0">
                          <a:solidFill>
                            <a:schemeClr val="bg1"/>
                          </a:solidFill>
                          <a:latin typeface="BIZ UDPゴシック" panose="020B0400000000000000" pitchFamily="50" charset="-128"/>
                          <a:ea typeface="BIZ UDPゴシック" panose="020B0400000000000000" pitchFamily="50" charset="-128"/>
                        </a:rPr>
                        <a:t>必要な書類</a:t>
                      </a:r>
                    </a:p>
                  </a:txBody>
                  <a:tcPr anchor="ctr"/>
                </a:tc>
                <a:tc>
                  <a:txBody>
                    <a:bodyPr/>
                    <a:lstStyle/>
                    <a:p>
                      <a:pPr marL="0" marR="0" lvl="0" indent="0" algn="ctr" defTabSz="724745"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BIZ UDPゴシック" panose="020B0400000000000000" pitchFamily="50" charset="-128"/>
                          <a:ea typeface="BIZ UDPゴシック" panose="020B0400000000000000" pitchFamily="50" charset="-128"/>
                        </a:rPr>
                        <a:t>備考</a:t>
                      </a:r>
                    </a:p>
                  </a:txBody>
                  <a:tcPr anchor="ctr"/>
                </a:tc>
                <a:extLst>
                  <a:ext uri="{0D108BD9-81ED-4DB2-BD59-A6C34878D82A}">
                    <a16:rowId xmlns:a16="http://schemas.microsoft.com/office/drawing/2014/main" val="2907453570"/>
                  </a:ext>
                </a:extLst>
              </a:tr>
              <a:tr h="226876">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①医療費支給認定申請書兼同意書</a:t>
                      </a:r>
                    </a:p>
                  </a:txBody>
                  <a:tcPr anchor="ctr"/>
                </a:tc>
                <a:tc>
                  <a:txBody>
                    <a:bodyPr/>
                    <a:lstStyle/>
                    <a:p>
                      <a:r>
                        <a:rPr kumimoji="1" lang="ja-JP" altLang="en-US" sz="900" b="0" dirty="0">
                          <a:latin typeface="BIZ UDPゴシック" panose="020B0400000000000000" pitchFamily="50" charset="-128"/>
                          <a:ea typeface="BIZ UDPゴシック" panose="020B0400000000000000" pitchFamily="50" charset="-128"/>
                        </a:rPr>
                        <a:t>本案内に様式を同封しています（最新の様式についてはホームページをご確認ください）</a:t>
                      </a:r>
                    </a:p>
                  </a:txBody>
                  <a:tcPr anchor="ctr"/>
                </a:tc>
                <a:extLst>
                  <a:ext uri="{0D108BD9-81ED-4DB2-BD59-A6C34878D82A}">
                    <a16:rowId xmlns:a16="http://schemas.microsoft.com/office/drawing/2014/main" val="3771066351"/>
                  </a:ext>
                </a:extLst>
              </a:tr>
              <a:tr h="226876">
                <a:tc>
                  <a:txBody>
                    <a:bodyPr/>
                    <a:lstStyle/>
                    <a:p>
                      <a:r>
                        <a:rPr kumimoji="1" lang="ja-JP" altLang="en-US" sz="900" b="0" dirty="0">
                          <a:solidFill>
                            <a:schemeClr val="tx1"/>
                          </a:solidFill>
                          <a:latin typeface="BIZ UDPゴシック" panose="020B0400000000000000" pitchFamily="50" charset="-128"/>
                          <a:ea typeface="BIZ UDPゴシック" panose="020B0400000000000000" pitchFamily="50" charset="-128"/>
                        </a:rPr>
                        <a:t>②世帯調書</a:t>
                      </a:r>
                      <a:endParaRPr kumimoji="1" lang="ja-JP" altLang="en-US" sz="9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900" b="0" dirty="0">
                          <a:latin typeface="BIZ UDPゴシック" panose="020B0400000000000000" pitchFamily="50" charset="-128"/>
                          <a:ea typeface="BIZ UDPゴシック" panose="020B0400000000000000" pitchFamily="50" charset="-128"/>
                        </a:rPr>
                        <a:t>本案内に様式を同封しています（最新の様式についてはホームページをご確認ください）</a:t>
                      </a:r>
                    </a:p>
                  </a:txBody>
                  <a:tcPr anchor="ctr"/>
                </a:tc>
                <a:extLst>
                  <a:ext uri="{0D108BD9-81ED-4DB2-BD59-A6C34878D82A}">
                    <a16:rowId xmlns:a16="http://schemas.microsoft.com/office/drawing/2014/main" val="2523624123"/>
                  </a:ext>
                </a:extLst>
              </a:tr>
              <a:tr h="499128">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③小児慢性特定疾病医療意見書　</a:t>
                      </a:r>
                      <a:endParaRPr kumimoji="1" lang="en-US" altLang="ja-JP" sz="9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　　（指定医が作成したもの）</a:t>
                      </a:r>
                    </a:p>
                  </a:txBody>
                  <a:tcPr anchor="ctr"/>
                </a:tc>
                <a:tc>
                  <a:txBody>
                    <a:bodyPr/>
                    <a:lstStyle/>
                    <a:p>
                      <a:r>
                        <a:rPr kumimoji="1" lang="ja-JP" altLang="en-US" sz="900" b="0" dirty="0">
                          <a:latin typeface="BIZ UDPゴシック" panose="020B0400000000000000" pitchFamily="50" charset="-128"/>
                          <a:ea typeface="BIZ UDPゴシック" panose="020B0400000000000000" pitchFamily="50" charset="-128"/>
                        </a:rPr>
                        <a:t>医療機関に作成を依頼してください</a:t>
                      </a:r>
                      <a:endParaRPr kumimoji="1" lang="en-US" altLang="ja-JP" sz="900" b="0" dirty="0">
                        <a:latin typeface="BIZ UDPゴシック" panose="020B0400000000000000" pitchFamily="50" charset="-128"/>
                        <a:ea typeface="BIZ UDPゴシック" panose="020B0400000000000000" pitchFamily="50" charset="-128"/>
                      </a:endParaRPr>
                    </a:p>
                    <a:p>
                      <a:r>
                        <a:rPr kumimoji="1" lang="ja-JP" altLang="en-US" sz="900" b="0" dirty="0">
                          <a:latin typeface="BIZ UDPゴシック" panose="020B0400000000000000" pitchFamily="50" charset="-128"/>
                          <a:ea typeface="BIZ UDPゴシック" panose="020B0400000000000000" pitchFamily="50" charset="-128"/>
                        </a:rPr>
                        <a:t>様式は</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小児慢性特定疾病情報センター</a:t>
                      </a: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のホームページに掲載しています</a:t>
                      </a:r>
                      <a:endParaRPr kumimoji="1" lang="en-US" altLang="ja-JP" sz="900" b="0" dirty="0">
                        <a:latin typeface="BIZ UDPゴシック" panose="020B0400000000000000" pitchFamily="50" charset="-128"/>
                        <a:ea typeface="BIZ UDPゴシック" panose="020B0400000000000000" pitchFamily="50" charset="-128"/>
                      </a:endParaRPr>
                    </a:p>
                    <a:p>
                      <a:r>
                        <a:rPr kumimoji="1" lang="en-US" altLang="ja-JP" sz="900" b="0" dirty="0">
                          <a:solidFill>
                            <a:schemeClr val="tx1"/>
                          </a:solidFill>
                          <a:latin typeface="BIZ UDPゴシック" panose="020B0400000000000000" pitchFamily="50" charset="-128"/>
                          <a:ea typeface="BIZ UDPゴシック" panose="020B0400000000000000" pitchFamily="50" charset="-128"/>
                          <a:hlinkClick r:id="rId2"/>
                        </a:rPr>
                        <a:t>https://www.shouman.jp</a:t>
                      </a:r>
                      <a:endParaRPr kumimoji="1" lang="en-US" altLang="ja-JP" sz="900" b="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250814565"/>
                  </a:ext>
                </a:extLst>
              </a:tr>
              <a:tr h="499128">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BIZ UDPゴシック" panose="020B0400000000000000" pitchFamily="50" charset="-128"/>
                          <a:ea typeface="BIZ UDPゴシック" panose="020B0400000000000000" pitchFamily="50" charset="-128"/>
                        </a:rPr>
                        <a:t>④</a:t>
                      </a:r>
                      <a:r>
                        <a:rPr kumimoji="1" lang="ja-JP" altLang="en-US" sz="900" b="0" dirty="0">
                          <a:solidFill>
                            <a:schemeClr val="tx1"/>
                          </a:solidFill>
                          <a:latin typeface="BIZ UDPゴシック" panose="020B0400000000000000" pitchFamily="50" charset="-128"/>
                          <a:ea typeface="BIZ UDPゴシック" panose="020B0400000000000000" pitchFamily="50" charset="-128"/>
                        </a:rPr>
                        <a:t>医療意見書別紙</a:t>
                      </a:r>
                      <a:endParaRPr kumimoji="1" lang="en-US" altLang="ja-JP" sz="9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　</a:t>
                      </a:r>
                      <a:r>
                        <a:rPr kumimoji="1" lang="en-US" altLang="ja-JP" sz="900" b="0" dirty="0">
                          <a:solidFill>
                            <a:schemeClr val="tx1"/>
                          </a:solidFill>
                          <a:latin typeface="BIZ UDPゴシック" panose="020B0400000000000000" pitchFamily="50" charset="-128"/>
                          <a:ea typeface="BIZ UDPゴシック" panose="020B0400000000000000" pitchFamily="50" charset="-128"/>
                        </a:rPr>
                        <a:t>【</a:t>
                      </a:r>
                      <a:r>
                        <a:rPr kumimoji="1" lang="ja-JP" altLang="en-US" sz="900" b="0" dirty="0">
                          <a:solidFill>
                            <a:schemeClr val="tx1"/>
                          </a:solidFill>
                          <a:latin typeface="BIZ UDPゴシック" panose="020B0400000000000000" pitchFamily="50" charset="-128"/>
                          <a:ea typeface="BIZ UDPゴシック" panose="020B0400000000000000" pitchFamily="50" charset="-128"/>
                        </a:rPr>
                        <a:t>該当者のみ</a:t>
                      </a:r>
                      <a:r>
                        <a:rPr kumimoji="1" lang="en-US" altLang="ja-JP" sz="900" b="0" dirty="0">
                          <a:solidFill>
                            <a:schemeClr val="tx1"/>
                          </a:solidFill>
                          <a:latin typeface="BIZ UDPゴシック" panose="020B0400000000000000" pitchFamily="50" charset="-128"/>
                          <a:ea typeface="BIZ UDPゴシック" panose="020B0400000000000000" pitchFamily="50" charset="-128"/>
                        </a:rPr>
                        <a:t>】</a:t>
                      </a:r>
                    </a:p>
                  </a:txBody>
                  <a:tcPr anchor="ctr"/>
                </a:tc>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latin typeface="BIZ UDPゴシック" panose="020B0400000000000000" pitchFamily="50" charset="-128"/>
                          <a:ea typeface="BIZ UDPゴシック" panose="020B0400000000000000" pitchFamily="50" charset="-128"/>
                        </a:rPr>
                        <a:t>医療機関に</a:t>
                      </a:r>
                      <a:r>
                        <a:rPr kumimoji="1" lang="ja-JP" altLang="en-US" sz="900" b="1" u="sng" dirty="0">
                          <a:latin typeface="BIZ UDPゴシック" panose="020B0400000000000000" pitchFamily="50" charset="-128"/>
                          <a:ea typeface="BIZ UDPゴシック" panose="020B0400000000000000" pitchFamily="50" charset="-128"/>
                        </a:rPr>
                        <a:t>大阪府指定様式</a:t>
                      </a:r>
                      <a:r>
                        <a:rPr kumimoji="1" lang="ja-JP" altLang="en-US" sz="900" b="0" dirty="0">
                          <a:latin typeface="BIZ UDPゴシック" panose="020B0400000000000000" pitchFamily="50" charset="-128"/>
                          <a:ea typeface="BIZ UDPゴシック" panose="020B0400000000000000" pitchFamily="50" charset="-128"/>
                        </a:rPr>
                        <a:t>での作成を依頼してください</a:t>
                      </a: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latin typeface="BIZ UDPゴシック" panose="020B0400000000000000" pitchFamily="50" charset="-128"/>
                          <a:ea typeface="BIZ UDPゴシック" panose="020B0400000000000000" pitchFamily="50" charset="-128"/>
                        </a:rPr>
                        <a:t>重症患者認定基準または人工呼吸器等装着者基準を満たす場合のみ必要です</a:t>
                      </a:r>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latin typeface="BIZ UDPゴシック" panose="020B0400000000000000" pitchFamily="50" charset="-128"/>
                          <a:ea typeface="BIZ UDPゴシック" panose="020B0400000000000000" pitchFamily="50" charset="-128"/>
                        </a:rPr>
                        <a:t>様式は下記大阪府ホームページからダウンロードできます</a:t>
                      </a:r>
                      <a:endParaRPr kumimoji="1" lang="en-US" altLang="ja-JP" sz="9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257169343"/>
                  </a:ext>
                </a:extLst>
              </a:tr>
              <a:tr h="1588135">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latin typeface="BIZ UDPゴシック" panose="020B0400000000000000" pitchFamily="50" charset="-128"/>
                          <a:ea typeface="BIZ UDPゴシック" panose="020B0400000000000000" pitchFamily="50" charset="-128"/>
                        </a:rPr>
                        <a:t>⑤支給認定世帯確認書類</a:t>
                      </a:r>
                      <a:endParaRPr kumimoji="1" lang="en-US" altLang="ja-JP" sz="900" b="0" dirty="0">
                        <a:latin typeface="BIZ UDPゴシック" panose="020B0400000000000000" pitchFamily="50" charset="-128"/>
                        <a:ea typeface="BIZ UDPゴシック" panose="020B0400000000000000" pitchFamily="50" charset="-128"/>
                      </a:endParaRPr>
                    </a:p>
                  </a:txBody>
                  <a:tcPr anchor="ctr"/>
                </a:tc>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latin typeface="BIZ UDPゴシック" panose="020B0400000000000000" pitchFamily="50" charset="-128"/>
                          <a:ea typeface="BIZ UDPゴシック" panose="020B0400000000000000" pitchFamily="50" charset="-128"/>
                        </a:rPr>
                        <a:t>必要な書類は加入している健康保険によって異なります</a:t>
                      </a: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r>
                        <a:rPr lang="en-US" altLang="ja-JP" sz="900" dirty="0">
                          <a:solidFill>
                            <a:schemeClr val="tx1"/>
                          </a:solidFill>
                          <a:latin typeface="BIZ UDPゴシック" panose="020B0400000000000000" pitchFamily="50" charset="-128"/>
                          <a:ea typeface="BIZ UDPゴシック" panose="020B0400000000000000" pitchFamily="50" charset="-128"/>
                        </a:rPr>
                        <a:t>* </a:t>
                      </a:r>
                      <a:r>
                        <a:rPr lang="ja-JP" altLang="en-US" sz="900" dirty="0">
                          <a:solidFill>
                            <a:schemeClr val="tx1"/>
                          </a:solidFill>
                          <a:latin typeface="BIZ UDPゴシック" panose="020B0400000000000000" pitchFamily="50" charset="-128"/>
                          <a:ea typeface="BIZ UDPゴシック" panose="020B0400000000000000" pitchFamily="50" charset="-128"/>
                        </a:rPr>
                        <a:t>「資格情報のお知らせ」・「資格確認書」・「マイナポータル画面」の写し等をご提出ください</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en-US" altLang="ja-JP" sz="900" dirty="0">
                          <a:solidFill>
                            <a:schemeClr val="tx1"/>
                          </a:solidFill>
                          <a:latin typeface="BIZ UDPゴシック" panose="020B0400000000000000" pitchFamily="50" charset="-128"/>
                          <a:ea typeface="BIZ UDPゴシック" panose="020B0400000000000000" pitchFamily="50" charset="-128"/>
                        </a:rPr>
                        <a:t>* </a:t>
                      </a:r>
                      <a:r>
                        <a:rPr lang="ja-JP" altLang="en-US" sz="900" dirty="0">
                          <a:solidFill>
                            <a:schemeClr val="tx1"/>
                          </a:solidFill>
                          <a:latin typeface="BIZ UDPゴシック" panose="020B0400000000000000" pitchFamily="50" charset="-128"/>
                          <a:ea typeface="BIZ UDPゴシック" panose="020B0400000000000000" pitchFamily="50" charset="-128"/>
                        </a:rPr>
                        <a:t>生活保護を受給されている場合は、生活保護受給証明書</a:t>
                      </a:r>
                      <a:r>
                        <a:rPr lang="ja-JP" altLang="en-US" sz="700" dirty="0">
                          <a:solidFill>
                            <a:schemeClr val="tx1"/>
                          </a:solidFill>
                          <a:latin typeface="BIZ UDPゴシック" panose="020B0400000000000000" pitchFamily="50" charset="-128"/>
                          <a:ea typeface="BIZ UDPゴシック" panose="020B0400000000000000" pitchFamily="50" charset="-128"/>
                        </a:rPr>
                        <a:t>（発行から１カ月以内のもの）</a:t>
                      </a:r>
                      <a:r>
                        <a:rPr lang="ja-JP" altLang="en-US" sz="900" dirty="0">
                          <a:solidFill>
                            <a:schemeClr val="tx1"/>
                          </a:solidFill>
                          <a:latin typeface="BIZ UDPゴシック" panose="020B0400000000000000" pitchFamily="50" charset="-128"/>
                          <a:ea typeface="BIZ UDPゴシック" panose="020B0400000000000000" pitchFamily="50" charset="-128"/>
                        </a:rPr>
                        <a:t>が必要です</a:t>
                      </a:r>
                    </a:p>
                  </a:txBody>
                  <a:tcPr anchor="ctr"/>
                </a:tc>
                <a:extLst>
                  <a:ext uri="{0D108BD9-81ED-4DB2-BD59-A6C34878D82A}">
                    <a16:rowId xmlns:a16="http://schemas.microsoft.com/office/drawing/2014/main" val="2513431314"/>
                  </a:ext>
                </a:extLst>
              </a:tr>
              <a:tr h="1875512">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⑥住民税額等の証明書類</a:t>
                      </a:r>
                      <a:endParaRPr kumimoji="1" lang="en-US" altLang="ja-JP" sz="900" b="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latin typeface="BIZ UDPゴシック" panose="020B0400000000000000" pitchFamily="50" charset="-128"/>
                          <a:ea typeface="BIZ UDPゴシック" panose="020B0400000000000000" pitchFamily="50" charset="-128"/>
                        </a:rPr>
                        <a:t>現年度分の課税証明書または特別徴収税額決定通知書</a:t>
                      </a:r>
                      <a:r>
                        <a:rPr kumimoji="1" lang="ja-JP" altLang="en-US" sz="900" b="0" dirty="0">
                          <a:solidFill>
                            <a:schemeClr val="tx1"/>
                          </a:solidFill>
                          <a:latin typeface="BIZ UDPゴシック" panose="020B0400000000000000" pitchFamily="50" charset="-128"/>
                          <a:ea typeface="BIZ UDPゴシック" panose="020B0400000000000000" pitchFamily="50" charset="-128"/>
                        </a:rPr>
                        <a:t>の写し</a:t>
                      </a:r>
                      <a:r>
                        <a:rPr kumimoji="1" lang="ja-JP" altLang="en-US" sz="900" b="0" dirty="0">
                          <a:latin typeface="BIZ UDPゴシック" panose="020B0400000000000000" pitchFamily="50" charset="-128"/>
                          <a:ea typeface="BIZ UDPゴシック" panose="020B0400000000000000" pitchFamily="50" charset="-128"/>
                        </a:rPr>
                        <a:t>等（</a:t>
                      </a:r>
                      <a:r>
                        <a:rPr kumimoji="1" lang="en-US" altLang="ja-JP" sz="900" b="0" dirty="0">
                          <a:latin typeface="BIZ UDPゴシック" panose="020B0400000000000000" pitchFamily="50" charset="-128"/>
                          <a:ea typeface="BIZ UDPゴシック" panose="020B0400000000000000" pitchFamily="50" charset="-128"/>
                        </a:rPr>
                        <a:t>4</a:t>
                      </a:r>
                      <a:r>
                        <a:rPr kumimoji="1" lang="ja-JP" altLang="en-US" sz="900" b="0" dirty="0">
                          <a:latin typeface="BIZ UDPゴシック" panose="020B0400000000000000" pitchFamily="50" charset="-128"/>
                          <a:ea typeface="BIZ UDPゴシック" panose="020B0400000000000000" pitchFamily="50" charset="-128"/>
                        </a:rPr>
                        <a:t>～</a:t>
                      </a:r>
                      <a:r>
                        <a:rPr kumimoji="1" lang="en-US" altLang="ja-JP" sz="900" b="0" dirty="0">
                          <a:latin typeface="BIZ UDPゴシック" panose="020B0400000000000000" pitchFamily="50" charset="-128"/>
                          <a:ea typeface="BIZ UDPゴシック" panose="020B0400000000000000" pitchFamily="50" charset="-128"/>
                        </a:rPr>
                        <a:t>6</a:t>
                      </a:r>
                      <a:r>
                        <a:rPr kumimoji="1" lang="ja-JP" altLang="en-US" sz="900" b="0" dirty="0">
                          <a:latin typeface="BIZ UDPゴシック" panose="020B0400000000000000" pitchFamily="50" charset="-128"/>
                          <a:ea typeface="BIZ UDPゴシック" panose="020B0400000000000000" pitchFamily="50" charset="-128"/>
                        </a:rPr>
                        <a:t>月の申請は前年度分）</a:t>
                      </a: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latin typeface="BIZ UDPゴシック" panose="020B0400000000000000" pitchFamily="50" charset="-128"/>
                          <a:ea typeface="BIZ UDPゴシック" panose="020B0400000000000000" pitchFamily="50" charset="-128"/>
                        </a:rPr>
                        <a:t>　</a:t>
                      </a: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9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en-US" altLang="ja-JP" sz="900" b="0" dirty="0">
                          <a:latin typeface="BIZ UDPゴシック" panose="020B0400000000000000" pitchFamily="50" charset="-128"/>
                          <a:ea typeface="BIZ UDPゴシック" panose="020B0400000000000000" pitchFamily="50" charset="-128"/>
                        </a:rPr>
                        <a:t>※</a:t>
                      </a:r>
                      <a:r>
                        <a:rPr kumimoji="1" lang="ja-JP" altLang="en-US" sz="900" b="0" dirty="0">
                          <a:latin typeface="BIZ UDPゴシック" panose="020B0400000000000000" pitchFamily="50" charset="-128"/>
                          <a:ea typeface="BIZ UDPゴシック" panose="020B0400000000000000" pitchFamily="50" charset="-128"/>
                        </a:rPr>
                        <a:t>特別徴収税額決定</a:t>
                      </a:r>
                      <a:r>
                        <a:rPr kumimoji="1" lang="ja-JP" altLang="en-US" sz="900" b="0" dirty="0">
                          <a:solidFill>
                            <a:schemeClr val="tx1"/>
                          </a:solidFill>
                          <a:latin typeface="BIZ UDPゴシック" panose="020B0400000000000000" pitchFamily="50" charset="-128"/>
                          <a:ea typeface="BIZ UDPゴシック" panose="020B0400000000000000" pitchFamily="50" charset="-128"/>
                        </a:rPr>
                        <a:t>通知書の写しを</a:t>
                      </a:r>
                      <a:r>
                        <a:rPr kumimoji="1" lang="ja-JP" altLang="en-US" sz="900" b="0" dirty="0">
                          <a:latin typeface="BIZ UDPゴシック" panose="020B0400000000000000" pitchFamily="50" charset="-128"/>
                          <a:ea typeface="BIZ UDPゴシック" panose="020B0400000000000000" pitchFamily="50" charset="-128"/>
                        </a:rPr>
                        <a:t>提出される場合は申し立てが必要です</a:t>
                      </a:r>
                      <a:r>
                        <a:rPr kumimoji="1" lang="ja-JP" altLang="en-US" sz="900" b="0" i="0" u="none" strike="noStrike" kern="1200" baseline="0" dirty="0">
                          <a:solidFill>
                            <a:schemeClr val="dk1"/>
                          </a:solidFill>
                          <a:latin typeface="BIZ UDPゴシック" panose="020B0400000000000000" pitchFamily="50" charset="-128"/>
                          <a:ea typeface="BIZ UDPゴシック" panose="020B0400000000000000" pitchFamily="50" charset="-128"/>
                          <a:cs typeface="+mn-cs"/>
                        </a:rPr>
                        <a:t>　　　　　</a:t>
                      </a:r>
                    </a:p>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en-US" altLang="ja-JP" sz="10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72758573"/>
                  </a:ext>
                </a:extLst>
              </a:tr>
              <a:tr h="726004">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⑦申請者（保護者または成年患者）</a:t>
                      </a:r>
                      <a:endParaRPr kumimoji="1" lang="en-US" altLang="ja-JP" sz="9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　 の住所確認書類</a:t>
                      </a:r>
                    </a:p>
                  </a:txBody>
                  <a:tcPr anchor="ctr"/>
                </a:tc>
                <a:tc>
                  <a:txBody>
                    <a:bodyPr/>
                    <a:lstStyle/>
                    <a:p>
                      <a:r>
                        <a:rPr kumimoji="1" lang="ja-JP" altLang="en-US" sz="900" b="0" dirty="0">
                          <a:latin typeface="BIZ UDPゴシック" panose="020B0400000000000000" pitchFamily="50" charset="-128"/>
                          <a:ea typeface="BIZ UDPゴシック" panose="020B0400000000000000" pitchFamily="50" charset="-128"/>
                        </a:rPr>
                        <a:t>公的機関が発行したもの</a:t>
                      </a:r>
                      <a:endParaRPr kumimoji="1" lang="en-US" altLang="ja-JP" sz="900" b="0" dirty="0">
                        <a:latin typeface="BIZ UDPゴシック" panose="020B0400000000000000" pitchFamily="50" charset="-128"/>
                        <a:ea typeface="BIZ UDPゴシック" panose="020B0400000000000000" pitchFamily="50" charset="-128"/>
                      </a:endParaRPr>
                    </a:p>
                    <a:p>
                      <a:r>
                        <a:rPr kumimoji="1" lang="ja-JP" altLang="en-US" sz="900" b="0" dirty="0">
                          <a:latin typeface="BIZ UDPゴシック" panose="020B0400000000000000" pitchFamily="50" charset="-128"/>
                          <a:ea typeface="BIZ UDPゴシック" panose="020B0400000000000000" pitchFamily="50" charset="-128"/>
                        </a:rPr>
                        <a:t>（例：運転免許証の写し、住民票、マイナンバーカード（顔写真あり）の写し等）</a:t>
                      </a:r>
                      <a:endParaRPr kumimoji="1" lang="en-US" altLang="ja-JP" sz="900" b="0" dirty="0">
                        <a:latin typeface="BIZ UDPゴシック" panose="020B0400000000000000" pitchFamily="50" charset="-128"/>
                        <a:ea typeface="BIZ UDPゴシック" panose="020B0400000000000000" pitchFamily="50" charset="-128"/>
                      </a:endParaRPr>
                    </a:p>
                    <a:p>
                      <a:r>
                        <a:rPr kumimoji="1" lang="en-US" altLang="ja-JP" sz="800" b="0" dirty="0">
                          <a:latin typeface="BIZ UDPゴシック" panose="020B0400000000000000" pitchFamily="50" charset="-128"/>
                          <a:ea typeface="BIZ UDPゴシック" panose="020B0400000000000000" pitchFamily="50" charset="-128"/>
                        </a:rPr>
                        <a:t>※</a:t>
                      </a:r>
                      <a:r>
                        <a:rPr kumimoji="1" lang="ja-JP" altLang="en-US" sz="800" b="0" dirty="0">
                          <a:latin typeface="BIZ UDPゴシック" panose="020B0400000000000000" pitchFamily="50" charset="-128"/>
                          <a:ea typeface="BIZ UDPゴシック" panose="020B0400000000000000" pitchFamily="50" charset="-128"/>
                        </a:rPr>
                        <a:t>受診者（成年患者を除く）が大阪府（指定都市・中核市を除く）在住で、申請者が大阪府外や</a:t>
                      </a:r>
                      <a:endParaRPr kumimoji="1" lang="en-US" altLang="ja-JP" sz="800" b="0" dirty="0">
                        <a:latin typeface="BIZ UDPゴシック" panose="020B0400000000000000" pitchFamily="50" charset="-128"/>
                        <a:ea typeface="BIZ UDPゴシック" panose="020B0400000000000000" pitchFamily="50" charset="-128"/>
                      </a:endParaRPr>
                    </a:p>
                    <a:p>
                      <a:r>
                        <a:rPr kumimoji="1" lang="ja-JP" altLang="en-US" sz="800" b="0" dirty="0">
                          <a:latin typeface="BIZ UDPゴシック" panose="020B0400000000000000" pitchFamily="50" charset="-128"/>
                          <a:ea typeface="BIZ UDPゴシック" panose="020B0400000000000000" pitchFamily="50" charset="-128"/>
                        </a:rPr>
                        <a:t>　 大阪府内の指定都市・中核市在住の場合は、受診者の住所確認書類も必要です</a:t>
                      </a:r>
                      <a:endParaRPr kumimoji="1" lang="en-US" altLang="ja-JP" sz="800" b="0" dirty="0">
                        <a:latin typeface="BIZ UDPゴシック" panose="020B0400000000000000" pitchFamily="50" charset="-128"/>
                        <a:ea typeface="BIZ UDPゴシック" panose="020B0400000000000000" pitchFamily="50" charset="-128"/>
                      </a:endParaRPr>
                    </a:p>
                    <a:p>
                      <a:r>
                        <a:rPr kumimoji="1" lang="en-US" altLang="ja-JP" sz="800" b="0" dirty="0">
                          <a:latin typeface="BIZ UDPゴシック" panose="020B0400000000000000" pitchFamily="50" charset="-128"/>
                          <a:ea typeface="BIZ UDPゴシック" panose="020B0400000000000000" pitchFamily="50" charset="-128"/>
                        </a:rPr>
                        <a:t>※</a:t>
                      </a:r>
                      <a:r>
                        <a:rPr kumimoji="1" lang="ja-JP" altLang="en-US" sz="800" b="0" dirty="0">
                          <a:latin typeface="BIZ UDPゴシック" panose="020B0400000000000000" pitchFamily="50" charset="-128"/>
                          <a:ea typeface="BIZ UDPゴシック" panose="020B0400000000000000" pitchFamily="50" charset="-128"/>
                        </a:rPr>
                        <a:t>受診者（成年患者は除く）児童と申請者の住所が同じ場合は、受診者のこども医療証の写しでも可能です</a:t>
                      </a:r>
                    </a:p>
                  </a:txBody>
                  <a:tcPr anchor="ctr"/>
                </a:tc>
                <a:extLst>
                  <a:ext uri="{0D108BD9-81ED-4DB2-BD59-A6C34878D82A}">
                    <a16:rowId xmlns:a16="http://schemas.microsoft.com/office/drawing/2014/main" val="973565860"/>
                  </a:ext>
                </a:extLst>
              </a:tr>
              <a:tr h="363002">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⑧自己負担上限額管理票の写し</a:t>
                      </a:r>
                      <a:endParaRPr kumimoji="1" lang="en-US" altLang="ja-JP" sz="9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　</a:t>
                      </a:r>
                      <a:r>
                        <a:rPr kumimoji="1" lang="en-US" altLang="ja-JP" sz="900" b="0" dirty="0">
                          <a:solidFill>
                            <a:schemeClr val="tx1"/>
                          </a:solidFill>
                          <a:latin typeface="BIZ UDPゴシック" panose="020B0400000000000000" pitchFamily="50" charset="-128"/>
                          <a:ea typeface="BIZ UDPゴシック" panose="020B0400000000000000" pitchFamily="50" charset="-128"/>
                        </a:rPr>
                        <a:t>【</a:t>
                      </a:r>
                      <a:r>
                        <a:rPr kumimoji="1" lang="ja-JP" altLang="en-US" sz="900" b="0" dirty="0">
                          <a:solidFill>
                            <a:schemeClr val="tx1"/>
                          </a:solidFill>
                          <a:latin typeface="BIZ UDPゴシック" panose="020B0400000000000000" pitchFamily="50" charset="-128"/>
                          <a:ea typeface="BIZ UDPゴシック" panose="020B0400000000000000" pitchFamily="50" charset="-128"/>
                        </a:rPr>
                        <a:t>該当者のみ</a:t>
                      </a:r>
                      <a:r>
                        <a:rPr kumimoji="1" lang="en-US" altLang="ja-JP" sz="900" b="0" dirty="0">
                          <a:solidFill>
                            <a:schemeClr val="tx1"/>
                          </a:solidFill>
                          <a:latin typeface="BIZ UDPゴシック" panose="020B0400000000000000" pitchFamily="50" charset="-128"/>
                          <a:ea typeface="BIZ UDPゴシック" panose="020B0400000000000000" pitchFamily="50" charset="-128"/>
                        </a:rPr>
                        <a:t>】</a:t>
                      </a:r>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900" b="0" dirty="0">
                          <a:latin typeface="BIZ UDPゴシック" panose="020B0400000000000000" pitchFamily="50" charset="-128"/>
                          <a:ea typeface="BIZ UDPゴシック" panose="020B0400000000000000" pitchFamily="50" charset="-128"/>
                        </a:rPr>
                        <a:t>高額かつ長期を申請される場合は必要です</a:t>
                      </a:r>
                    </a:p>
                  </a:txBody>
                  <a:tcPr anchor="ctr"/>
                </a:tc>
                <a:extLst>
                  <a:ext uri="{0D108BD9-81ED-4DB2-BD59-A6C34878D82A}">
                    <a16:rowId xmlns:a16="http://schemas.microsoft.com/office/drawing/2014/main" val="2094717018"/>
                  </a:ext>
                </a:extLst>
              </a:tr>
              <a:tr h="363002">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⑨按分相手の受給者証の写し</a:t>
                      </a:r>
                      <a:endParaRPr kumimoji="1" lang="en-US" altLang="ja-JP" sz="9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　</a:t>
                      </a:r>
                      <a:r>
                        <a:rPr kumimoji="1" lang="en-US" altLang="ja-JP" sz="900" b="0" dirty="0">
                          <a:solidFill>
                            <a:schemeClr val="tx1"/>
                          </a:solidFill>
                          <a:latin typeface="BIZ UDPゴシック" panose="020B0400000000000000" pitchFamily="50" charset="-128"/>
                          <a:ea typeface="BIZ UDPゴシック" panose="020B0400000000000000" pitchFamily="50" charset="-128"/>
                        </a:rPr>
                        <a:t>【</a:t>
                      </a:r>
                      <a:r>
                        <a:rPr kumimoji="1" lang="ja-JP" altLang="en-US" sz="900" b="0" dirty="0">
                          <a:solidFill>
                            <a:schemeClr val="tx1"/>
                          </a:solidFill>
                          <a:latin typeface="BIZ UDPゴシック" panose="020B0400000000000000" pitchFamily="50" charset="-128"/>
                          <a:ea typeface="BIZ UDPゴシック" panose="020B0400000000000000" pitchFamily="50" charset="-128"/>
                        </a:rPr>
                        <a:t>該当者のみ</a:t>
                      </a:r>
                      <a:r>
                        <a:rPr kumimoji="1" lang="en-US" altLang="ja-JP" sz="900" b="0" dirty="0">
                          <a:solidFill>
                            <a:schemeClr val="tx1"/>
                          </a:solidFill>
                          <a:latin typeface="BIZ UDPゴシック" panose="020B0400000000000000" pitchFamily="50" charset="-128"/>
                          <a:ea typeface="BIZ UDPゴシック" panose="020B0400000000000000" pitchFamily="50" charset="-128"/>
                        </a:rPr>
                        <a:t>】</a:t>
                      </a:r>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900" b="0" dirty="0">
                          <a:latin typeface="BIZ UDPゴシック" panose="020B0400000000000000" pitchFamily="50" charset="-128"/>
                          <a:ea typeface="BIZ UDPゴシック" panose="020B0400000000000000" pitchFamily="50" charset="-128"/>
                        </a:rPr>
                        <a:t>按分申請をされる場合は必要です（按分相手が申請中の場合は申請書の写し）</a:t>
                      </a:r>
                    </a:p>
                  </a:txBody>
                  <a:tcPr anchor="ctr"/>
                </a:tc>
                <a:extLst>
                  <a:ext uri="{0D108BD9-81ED-4DB2-BD59-A6C34878D82A}">
                    <a16:rowId xmlns:a16="http://schemas.microsoft.com/office/drawing/2014/main" val="1291389840"/>
                  </a:ext>
                </a:extLst>
              </a:tr>
              <a:tr h="363002">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BIZ UDPゴシック" panose="020B0400000000000000" pitchFamily="50" charset="-128"/>
                          <a:ea typeface="BIZ UDPゴシック" panose="020B0400000000000000" pitchFamily="50" charset="-128"/>
                        </a:rPr>
                        <a:t>⑩受給者証の写し</a:t>
                      </a:r>
                    </a:p>
                  </a:txBody>
                  <a:tcPr anchor="ctr"/>
                </a:tc>
                <a:tc>
                  <a:txBody>
                    <a:bodyPr/>
                    <a:lstStyle/>
                    <a:p>
                      <a:r>
                        <a:rPr kumimoji="1" lang="ja-JP" altLang="en-US" sz="900" b="0" dirty="0">
                          <a:latin typeface="BIZ UDPゴシック" panose="020B0400000000000000" pitchFamily="50" charset="-128"/>
                          <a:ea typeface="BIZ UDPゴシック" panose="020B0400000000000000" pitchFamily="50" charset="-128"/>
                        </a:rPr>
                        <a:t>現在お持ちの受給者証の写し</a:t>
                      </a:r>
                      <a:endParaRPr kumimoji="1" lang="en-US" altLang="ja-JP" sz="900" b="0" dirty="0">
                        <a:latin typeface="BIZ UDPゴシック" panose="020B0400000000000000" pitchFamily="50" charset="-128"/>
                        <a:ea typeface="BIZ UDPゴシック" panose="020B0400000000000000" pitchFamily="50" charset="-128"/>
                      </a:endParaRPr>
                    </a:p>
                    <a:p>
                      <a:endParaRPr kumimoji="1" lang="ja-JP" altLang="en-US" sz="9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7945665"/>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926484471"/>
              </p:ext>
            </p:extLst>
          </p:nvPr>
        </p:nvGraphicFramePr>
        <p:xfrm>
          <a:off x="2436488" y="6045724"/>
          <a:ext cx="4716001" cy="1097280"/>
        </p:xfrm>
        <a:graphic>
          <a:graphicData uri="http://schemas.openxmlformats.org/drawingml/2006/table">
            <a:tbl>
              <a:tblPr firstRow="1" bandRow="1">
                <a:tableStyleId>{5940675A-B579-460E-94D1-54222C63F5DA}</a:tableStyleId>
              </a:tblPr>
              <a:tblGrid>
                <a:gridCol w="1332000">
                  <a:extLst>
                    <a:ext uri="{9D8B030D-6E8A-4147-A177-3AD203B41FA5}">
                      <a16:colId xmlns:a16="http://schemas.microsoft.com/office/drawing/2014/main" val="3489447894"/>
                    </a:ext>
                  </a:extLst>
                </a:gridCol>
                <a:gridCol w="3384001">
                  <a:extLst>
                    <a:ext uri="{9D8B030D-6E8A-4147-A177-3AD203B41FA5}">
                      <a16:colId xmlns:a16="http://schemas.microsoft.com/office/drawing/2014/main" val="2122862133"/>
                    </a:ext>
                  </a:extLst>
                </a:gridCol>
              </a:tblGrid>
              <a:tr h="150725">
                <a:tc>
                  <a:txBody>
                    <a:bodyPr/>
                    <a:lstStyle/>
                    <a:p>
                      <a:pPr algn="ctr"/>
                      <a:r>
                        <a:rPr kumimoji="1" lang="ja-JP" altLang="en-US" sz="800" dirty="0">
                          <a:solidFill>
                            <a:schemeClr val="bg1"/>
                          </a:solidFill>
                          <a:latin typeface="BIZ UDPゴシック" panose="020B0400000000000000" pitchFamily="50" charset="-128"/>
                          <a:ea typeface="BIZ UDPゴシック" panose="020B0400000000000000" pitchFamily="50" charset="-128"/>
                        </a:rPr>
                        <a:t>加入している健康保険</a:t>
                      </a:r>
                      <a:endParaRPr kumimoji="1" lang="ja-JP" altLang="en-US" sz="800" b="0" dirty="0">
                        <a:solidFill>
                          <a:schemeClr val="bg1"/>
                        </a:solidFill>
                        <a:latin typeface="BIZ UDPゴシック" panose="020B0400000000000000" pitchFamily="50" charset="-128"/>
                        <a:ea typeface="BIZ UDPゴシック" panose="020B0400000000000000" pitchFamily="50" charset="-128"/>
                      </a:endParaRPr>
                    </a:p>
                  </a:txBody>
                  <a:tcPr anchor="ctr">
                    <a:solidFill>
                      <a:schemeClr val="accent2">
                        <a:lumMod val="50000"/>
                      </a:schemeClr>
                    </a:solidFill>
                  </a:tcPr>
                </a:tc>
                <a:tc>
                  <a:txBody>
                    <a:bodyPr/>
                    <a:lstStyle/>
                    <a:p>
                      <a:pPr marL="0" marR="0" lvl="0" indent="0" algn="ctr" defTabSz="724745" rtl="0" eaLnBrk="1" fontAlgn="auto" latinLnBrk="0" hangingPunct="1">
                        <a:lnSpc>
                          <a:spcPct val="100000"/>
                        </a:lnSpc>
                        <a:spcBef>
                          <a:spcPts val="0"/>
                        </a:spcBef>
                        <a:spcAft>
                          <a:spcPts val="0"/>
                        </a:spcAft>
                        <a:buClrTx/>
                        <a:buSzTx/>
                        <a:buFontTx/>
                        <a:buNone/>
                        <a:tabLst/>
                        <a:defRPr/>
                      </a:pPr>
                      <a:r>
                        <a:rPr kumimoji="1" lang="ja-JP" altLang="en-US" sz="800" dirty="0">
                          <a:solidFill>
                            <a:schemeClr val="bg1"/>
                          </a:solidFill>
                          <a:latin typeface="BIZ UDPゴシック" panose="020B0400000000000000" pitchFamily="50" charset="-128"/>
                          <a:ea typeface="BIZ UDPゴシック" panose="020B0400000000000000" pitchFamily="50" charset="-128"/>
                        </a:rPr>
                        <a:t>住民税額等の証明書類が必要な方</a:t>
                      </a:r>
                      <a:endParaRPr kumimoji="1" lang="en-US" altLang="ja-JP" sz="800" dirty="0">
                        <a:solidFill>
                          <a:schemeClr val="bg1"/>
                        </a:solidFill>
                        <a:latin typeface="BIZ UDPゴシック" panose="020B0400000000000000" pitchFamily="50" charset="-128"/>
                        <a:ea typeface="BIZ UDPゴシック" panose="020B0400000000000000" pitchFamily="50" charset="-128"/>
                      </a:endParaRPr>
                    </a:p>
                  </a:txBody>
                  <a:tcPr anchor="ctr">
                    <a:solidFill>
                      <a:schemeClr val="accent2">
                        <a:lumMod val="50000"/>
                      </a:schemeClr>
                    </a:solidFill>
                  </a:tcPr>
                </a:tc>
                <a:extLst>
                  <a:ext uri="{0D108BD9-81ED-4DB2-BD59-A6C34878D82A}">
                    <a16:rowId xmlns:a16="http://schemas.microsoft.com/office/drawing/2014/main" val="614883964"/>
                  </a:ext>
                </a:extLst>
              </a:tr>
              <a:tr h="320005">
                <a:tc>
                  <a:txBody>
                    <a:bodyPr/>
                    <a:lstStyle/>
                    <a:p>
                      <a:r>
                        <a:rPr kumimoji="1" lang="ja-JP" altLang="en-US" sz="800" dirty="0">
                          <a:latin typeface="BIZ UDPゴシック" panose="020B0400000000000000" pitchFamily="50" charset="-128"/>
                          <a:ea typeface="BIZ UDPゴシック" panose="020B0400000000000000" pitchFamily="50" charset="-128"/>
                        </a:rPr>
                        <a:t>市町村国民健康保険</a:t>
                      </a:r>
                      <a:endParaRPr kumimoji="1" lang="en-US" altLang="ja-JP" sz="800" dirty="0">
                        <a:latin typeface="BIZ UDPゴシック" panose="020B0400000000000000" pitchFamily="50" charset="-128"/>
                        <a:ea typeface="BIZ UDPゴシック" panose="020B0400000000000000" pitchFamily="50" charset="-128"/>
                      </a:endParaRPr>
                    </a:p>
                  </a:txBody>
                  <a:tcPr anchor="ctr"/>
                </a:tc>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受診者と同じ健康保険に加入している方全員</a:t>
                      </a: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en-US" altLang="ja-JP" sz="700" b="0" dirty="0">
                          <a:solidFill>
                            <a:schemeClr val="tx1"/>
                          </a:solidFill>
                          <a:latin typeface="BIZ UDPゴシック" panose="020B0400000000000000" pitchFamily="50" charset="-128"/>
                          <a:ea typeface="BIZ UDPゴシック" panose="020B0400000000000000" pitchFamily="50" charset="-128"/>
                        </a:rPr>
                        <a:t>※</a:t>
                      </a:r>
                      <a:r>
                        <a:rPr kumimoji="1" lang="ja-JP" altLang="en-US" sz="700" b="0" dirty="0">
                          <a:solidFill>
                            <a:schemeClr val="tx1"/>
                          </a:solidFill>
                          <a:latin typeface="BIZ UDPゴシック" panose="020B0400000000000000" pitchFamily="50" charset="-128"/>
                          <a:ea typeface="BIZ UDPゴシック" panose="020B0400000000000000" pitchFamily="50" charset="-128"/>
                        </a:rPr>
                        <a:t>課税される年度において収入のない</a:t>
                      </a:r>
                      <a:r>
                        <a:rPr kumimoji="1" lang="en-US" altLang="ja-JP" sz="700" b="0" dirty="0">
                          <a:solidFill>
                            <a:schemeClr val="tx1"/>
                          </a:solidFill>
                          <a:latin typeface="BIZ UDPゴシック" panose="020B0400000000000000" pitchFamily="50" charset="-128"/>
                          <a:ea typeface="BIZ UDPゴシック" panose="020B0400000000000000" pitchFamily="50" charset="-128"/>
                        </a:rPr>
                        <a:t>16</a:t>
                      </a:r>
                      <a:r>
                        <a:rPr kumimoji="1" lang="ja-JP" altLang="en-US" sz="700" b="0" dirty="0">
                          <a:solidFill>
                            <a:schemeClr val="tx1"/>
                          </a:solidFill>
                          <a:latin typeface="BIZ UDPゴシック" panose="020B0400000000000000" pitchFamily="50" charset="-128"/>
                          <a:ea typeface="BIZ UDPゴシック" panose="020B0400000000000000" pitchFamily="50" charset="-128"/>
                        </a:rPr>
                        <a:t>歳未満の方は省略可</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txBody>
                  <a:tcPr anchor="ctr">
                    <a:lnB w="12700" cmpd="sng">
                      <a:noFill/>
                    </a:lnB>
                  </a:tcPr>
                </a:tc>
                <a:extLst>
                  <a:ext uri="{0D108BD9-81ED-4DB2-BD59-A6C34878D82A}">
                    <a16:rowId xmlns:a16="http://schemas.microsoft.com/office/drawing/2014/main" val="3995261399"/>
                  </a:ext>
                </a:extLst>
              </a:tr>
              <a:tr h="203117">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800" dirty="0">
                          <a:latin typeface="BIZ UDPゴシック" panose="020B0400000000000000" pitchFamily="50" charset="-128"/>
                          <a:ea typeface="BIZ UDPゴシック" panose="020B0400000000000000" pitchFamily="50" charset="-128"/>
                        </a:rPr>
                        <a:t>業種別国民健康保険組合</a:t>
                      </a:r>
                      <a:endParaRPr kumimoji="1" lang="ja-JP" altLang="en-US" sz="800" b="0"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endParaRPr kumimoji="1" lang="ja-JP" altLang="en-US" sz="900" b="0" baseline="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96422490"/>
                  </a:ext>
                </a:extLst>
              </a:tr>
              <a:tr h="335243">
                <a:tc>
                  <a:txBody>
                    <a:bodyPr/>
                    <a:lstStyle/>
                    <a:p>
                      <a:r>
                        <a:rPr kumimoji="1" lang="ja-JP" altLang="en-US" sz="800" dirty="0">
                          <a:latin typeface="BIZ UDPゴシック" panose="020B0400000000000000" pitchFamily="50" charset="-128"/>
                          <a:ea typeface="BIZ UDPゴシック" panose="020B0400000000000000" pitchFamily="50" charset="-128"/>
                        </a:rPr>
                        <a:t>被用者保険</a:t>
                      </a:r>
                      <a:endParaRPr kumimoji="1" lang="en-US" altLang="ja-JP" sz="800" dirty="0">
                        <a:latin typeface="BIZ UDPゴシック" panose="020B0400000000000000" pitchFamily="50" charset="-128"/>
                        <a:ea typeface="BIZ UDPゴシック" panose="020B0400000000000000" pitchFamily="50" charset="-128"/>
                      </a:endParaRPr>
                    </a:p>
                    <a:p>
                      <a:r>
                        <a:rPr kumimoji="1" lang="ja-JP" altLang="en-US" sz="800" dirty="0">
                          <a:latin typeface="BIZ UDPゴシック" panose="020B0400000000000000" pitchFamily="50" charset="-128"/>
                          <a:ea typeface="BIZ UDPゴシック" panose="020B0400000000000000" pitchFamily="50" charset="-128"/>
                        </a:rPr>
                        <a:t>（健康保険組合・共済等）</a:t>
                      </a:r>
                      <a:endParaRPr kumimoji="1" lang="ja-JP" altLang="en-US" sz="800" b="0"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algn="l"/>
                      <a:r>
                        <a:rPr kumimoji="1" lang="ja-JP" altLang="en-US" sz="800" b="0" dirty="0">
                          <a:latin typeface="BIZ UDPゴシック" panose="020B0400000000000000" pitchFamily="50" charset="-128"/>
                          <a:ea typeface="BIZ UDPゴシック" panose="020B0400000000000000" pitchFamily="50" charset="-128"/>
                        </a:rPr>
                        <a:t>被保険者</a:t>
                      </a:r>
                      <a:endParaRPr kumimoji="1" lang="en-US" altLang="ja-JP" sz="800" b="0" dirty="0">
                        <a:latin typeface="BIZ UDPゴシック" panose="020B0400000000000000" pitchFamily="50" charset="-128"/>
                        <a:ea typeface="BIZ UDPゴシック" panose="020B0400000000000000" pitchFamily="50" charset="-128"/>
                      </a:endParaRPr>
                    </a:p>
                    <a:p>
                      <a:pPr algn="l"/>
                      <a:endParaRPr kumimoji="1" lang="en-US" altLang="ja-JP" sz="700" b="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32263140"/>
                  </a:ext>
                </a:extLst>
              </a:tr>
            </a:tbl>
          </a:graphicData>
        </a:graphic>
      </p:graphicFrame>
      <p:sp>
        <p:nvSpPr>
          <p:cNvPr id="13" name="角丸四角形 12"/>
          <p:cNvSpPr/>
          <p:nvPr/>
        </p:nvSpPr>
        <p:spPr>
          <a:xfrm>
            <a:off x="213699" y="9594662"/>
            <a:ext cx="4142090" cy="271573"/>
          </a:xfrm>
          <a:prstGeom prst="round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8BE1159E-D93B-4C92-B11C-1FE79C6AAFEA}"/>
              </a:ext>
            </a:extLst>
          </p:cNvPr>
          <p:cNvPicPr>
            <a:picLocks noChangeAspect="1"/>
          </p:cNvPicPr>
          <p:nvPr/>
        </p:nvPicPr>
        <p:blipFill>
          <a:blip r:embed="rId3"/>
          <a:stretch>
            <a:fillRect/>
          </a:stretch>
        </p:blipFill>
        <p:spPr>
          <a:xfrm>
            <a:off x="6378704" y="3322778"/>
            <a:ext cx="426143" cy="426143"/>
          </a:xfrm>
          <a:prstGeom prst="rect">
            <a:avLst/>
          </a:prstGeom>
        </p:spPr>
      </p:pic>
      <p:pic>
        <p:nvPicPr>
          <p:cNvPr id="7" name="図 6">
            <a:extLst>
              <a:ext uri="{FF2B5EF4-FFF2-40B4-BE49-F238E27FC236}">
                <a16:creationId xmlns:a16="http://schemas.microsoft.com/office/drawing/2014/main" id="{787F8BA7-7AC9-4A10-B9F4-5B06331031BC}"/>
              </a:ext>
            </a:extLst>
          </p:cNvPr>
          <p:cNvPicPr>
            <a:picLocks noChangeAspect="1"/>
          </p:cNvPicPr>
          <p:nvPr/>
        </p:nvPicPr>
        <p:blipFill>
          <a:blip r:embed="rId4"/>
          <a:stretch>
            <a:fillRect/>
          </a:stretch>
        </p:blipFill>
        <p:spPr>
          <a:xfrm>
            <a:off x="6591775" y="10054037"/>
            <a:ext cx="560714" cy="560714"/>
          </a:xfrm>
          <a:prstGeom prst="rect">
            <a:avLst/>
          </a:prstGeom>
        </p:spPr>
      </p:pic>
      <p:grpSp>
        <p:nvGrpSpPr>
          <p:cNvPr id="8" name="グループ化 7">
            <a:extLst>
              <a:ext uri="{FF2B5EF4-FFF2-40B4-BE49-F238E27FC236}">
                <a16:creationId xmlns:a16="http://schemas.microsoft.com/office/drawing/2014/main" id="{E40A74DB-2A47-4B0F-9E35-E493AA04481A}"/>
              </a:ext>
            </a:extLst>
          </p:cNvPr>
          <p:cNvGrpSpPr/>
          <p:nvPr/>
        </p:nvGrpSpPr>
        <p:grpSpPr>
          <a:xfrm>
            <a:off x="4858013" y="10336844"/>
            <a:ext cx="1620000" cy="180000"/>
            <a:chOff x="8827186" y="10448901"/>
            <a:chExt cx="1620000" cy="180000"/>
          </a:xfrm>
        </p:grpSpPr>
        <p:sp>
          <p:nvSpPr>
            <p:cNvPr id="23" name="四角形: 角を丸くする 22">
              <a:extLst>
                <a:ext uri="{FF2B5EF4-FFF2-40B4-BE49-F238E27FC236}">
                  <a16:creationId xmlns:a16="http://schemas.microsoft.com/office/drawing/2014/main" id="{6801A9B8-128E-4DB7-9418-536F0DFEC328}"/>
                </a:ext>
              </a:extLst>
            </p:cNvPr>
            <p:cNvSpPr/>
            <p:nvPr/>
          </p:nvSpPr>
          <p:spPr>
            <a:xfrm>
              <a:off x="8827186" y="10448901"/>
              <a:ext cx="1332000" cy="180000"/>
            </a:xfrm>
            <a:prstGeom prst="roundRect">
              <a:avLst>
                <a:gd name="adj" fmla="val 0"/>
              </a:avLst>
            </a:prstGeom>
            <a:solidFill>
              <a:sysClr val="window" lastClr="FFFFFF"/>
            </a:solidFill>
            <a:ln w="6350" cap="flat" cmpd="sng" algn="ctr">
              <a:solidFill>
                <a:srgbClr val="44546A">
                  <a:lumMod val="75000"/>
                </a:srgbClr>
              </a:solidFill>
              <a:prstDash val="solid"/>
              <a:miter lim="800000"/>
            </a:ln>
            <a:effectLst/>
          </p:spPr>
          <p:txBody>
            <a:bodyPr wrap="none" lIns="54000" tIns="90000" rIns="72000" bIns="7200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700" b="1" i="0" u="none" strike="noStrike" kern="0" cap="none" spc="0" normalizeH="0" baseline="0" noProof="0" dirty="0">
                  <a:ln>
                    <a:noFill/>
                  </a:ln>
                  <a:solidFill>
                    <a:srgbClr val="44546A">
                      <a:lumMod val="75000"/>
                    </a:srgbClr>
                  </a:solidFill>
                  <a:effectLst/>
                  <a:uLnTx/>
                  <a:uFillTx/>
                  <a:latin typeface="メイリオ" panose="020B0604030504040204" pitchFamily="50" charset="-128"/>
                  <a:ea typeface="メイリオ" panose="020B0604030504040204" pitchFamily="50" charset="-128"/>
                  <a:cs typeface="+mn-cs"/>
                </a:rPr>
                <a:t>大阪府 小児慢性特定疾病 申請</a:t>
              </a:r>
              <a:endParaRPr kumimoji="1" lang="ja-JP" altLang="en-US" sz="700" b="1" i="0" u="sng" strike="noStrike" kern="0" cap="none" spc="0" normalizeH="0" baseline="0" noProof="0" dirty="0">
                <a:ln>
                  <a:noFill/>
                </a:ln>
                <a:solidFill>
                  <a:srgbClr val="44546A">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24" name="四角形: 角を丸くする 23">
              <a:extLst>
                <a:ext uri="{FF2B5EF4-FFF2-40B4-BE49-F238E27FC236}">
                  <a16:creationId xmlns:a16="http://schemas.microsoft.com/office/drawing/2014/main" id="{FCAEF725-73AD-4147-B7EB-DD5992979A84}"/>
                </a:ext>
              </a:extLst>
            </p:cNvPr>
            <p:cNvSpPr/>
            <p:nvPr/>
          </p:nvSpPr>
          <p:spPr>
            <a:xfrm>
              <a:off x="10159186" y="10448901"/>
              <a:ext cx="288000" cy="180000"/>
            </a:xfrm>
            <a:prstGeom prst="roundRect">
              <a:avLst>
                <a:gd name="adj" fmla="val 0"/>
              </a:avLst>
            </a:prstGeom>
            <a:solidFill>
              <a:srgbClr val="44546A">
                <a:lumMod val="75000"/>
              </a:srgbClr>
            </a:solidFill>
            <a:ln w="6350" cap="flat" cmpd="sng" algn="ctr">
              <a:solidFill>
                <a:srgbClr val="44546A">
                  <a:lumMod val="75000"/>
                </a:srgbClr>
              </a:solidFill>
              <a:prstDash val="solid"/>
              <a:miter lim="800000"/>
            </a:ln>
            <a:effectLst/>
          </p:spPr>
          <p:txBody>
            <a:bodyPr wrap="none" lIns="72000" tIns="90000" rIns="72000" bIns="7200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7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検</a:t>
              </a:r>
              <a:r>
                <a:rPr kumimoji="1" lang="ja-JP" altLang="en-US" sz="5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700" b="1"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索</a:t>
              </a:r>
              <a:endParaRPr kumimoji="1" lang="ja-JP" altLang="en-US" sz="700" b="1" i="0" u="sng"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sp>
        <p:nvSpPr>
          <p:cNvPr id="9" name="正方形/長方形 8"/>
          <p:cNvSpPr/>
          <p:nvPr/>
        </p:nvSpPr>
        <p:spPr>
          <a:xfrm>
            <a:off x="220801" y="10057504"/>
            <a:ext cx="7092000" cy="540000"/>
          </a:xfrm>
          <a:prstGeom prst="rect">
            <a:avLst/>
          </a:prstGeom>
          <a:noFill/>
          <a:ln w="34925" cmpd="dbl">
            <a:solidFill>
              <a:schemeClr val="accent1">
                <a:shade val="50000"/>
                <a:alpha val="98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635" tIns="48318" rIns="96635" bIns="48318" numCol="1" spcCol="0" rtlCol="0" fromWordArt="0" anchor="ctr" anchorCtr="0" forceAA="0" compatLnSpc="1">
            <a:prstTxWarp prst="textNoShape">
              <a:avLst/>
            </a:prstTxWarp>
            <a:noAutofit/>
          </a:bodyPr>
          <a:lstStyle/>
          <a:p>
            <a:r>
              <a:rPr lang="ja-JP" altLang="en-US" sz="800" dirty="0">
                <a:solidFill>
                  <a:schemeClr val="tx1"/>
                </a:solidFill>
                <a:latin typeface="BIZ UDPゴシック" panose="020B0400000000000000" pitchFamily="50" charset="-128"/>
                <a:ea typeface="BIZ UDPゴシック" panose="020B0400000000000000" pitchFamily="50" charset="-128"/>
              </a:rPr>
              <a:t>制度・手続き詳細や</a:t>
            </a:r>
            <a:r>
              <a:rPr lang="ja-JP" altLang="ja-JP" sz="800" dirty="0">
                <a:solidFill>
                  <a:schemeClr val="tx1"/>
                </a:solidFill>
                <a:latin typeface="BIZ UDPゴシック" panose="020B0400000000000000" pitchFamily="50" charset="-128"/>
                <a:ea typeface="BIZ UDPゴシック" panose="020B0400000000000000" pitchFamily="50" charset="-128"/>
              </a:rPr>
              <a:t>申請書等の様式は大阪府ホームページ</a:t>
            </a:r>
            <a:r>
              <a:rPr lang="ja-JP" altLang="en-US" sz="800" dirty="0">
                <a:solidFill>
                  <a:schemeClr val="tx1"/>
                </a:solidFill>
                <a:latin typeface="BIZ UDPゴシック" panose="020B0400000000000000" pitchFamily="50" charset="-128"/>
                <a:ea typeface="BIZ UDPゴシック" panose="020B0400000000000000" pitchFamily="50" charset="-128"/>
              </a:rPr>
              <a:t>に掲載しています　</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b="1" u="heavy" dirty="0">
                <a:solidFill>
                  <a:schemeClr val="tx1"/>
                </a:solidFill>
                <a:latin typeface="BIZ UDPゴシック" panose="020B0400000000000000" pitchFamily="50" charset="-128"/>
                <a:ea typeface="BIZ UDPゴシック" panose="020B0400000000000000" pitchFamily="50" charset="-128"/>
              </a:rPr>
              <a:t>提出書類に変更が生じる場合がありますので、最新の情報については</a:t>
            </a:r>
            <a:r>
              <a:rPr lang="ja-JP" altLang="ja-JP" sz="800" b="1" u="heavy" dirty="0">
                <a:solidFill>
                  <a:schemeClr val="tx1"/>
                </a:solidFill>
                <a:latin typeface="BIZ UDPゴシック" panose="020B0400000000000000" pitchFamily="50" charset="-128"/>
                <a:ea typeface="BIZ UDPゴシック" panose="020B0400000000000000" pitchFamily="50" charset="-128"/>
              </a:rPr>
              <a:t>ホームページ</a:t>
            </a:r>
            <a:r>
              <a:rPr lang="ja-JP" altLang="en-US" sz="800" b="1" u="heavy" dirty="0">
                <a:solidFill>
                  <a:schemeClr val="tx1"/>
                </a:solidFill>
                <a:latin typeface="BIZ UDPゴシック" panose="020B0400000000000000" pitchFamily="50" charset="-128"/>
                <a:ea typeface="BIZ UDPゴシック" panose="020B0400000000000000" pitchFamily="50" charset="-128"/>
              </a:rPr>
              <a:t>をご確認ください</a:t>
            </a:r>
            <a:endParaRPr lang="en-US" altLang="ja-JP" sz="800" b="1" u="heavy" dirty="0">
              <a:solidFill>
                <a:schemeClr val="tx1"/>
              </a:solidFill>
              <a:latin typeface="BIZ UDPゴシック" panose="020B0400000000000000" pitchFamily="50" charset="-128"/>
              <a:ea typeface="BIZ UDPゴシック" panose="020B0400000000000000" pitchFamily="50" charset="-128"/>
            </a:endParaRPr>
          </a:p>
          <a:p>
            <a:r>
              <a:rPr lang="en-US" altLang="ja-JP" sz="800" dirty="0">
                <a:solidFill>
                  <a:schemeClr val="tx1"/>
                </a:solidFill>
                <a:latin typeface="BIZ UDPゴシック" panose="020B0400000000000000" pitchFamily="50" charset="-128"/>
                <a:ea typeface="BIZ UDPゴシック" panose="020B0400000000000000" pitchFamily="50" charset="-128"/>
              </a:rPr>
              <a:t>https://www.pref.osaka.lg.jp/chikikansen/shoumanshippei/seidokaisei.html</a:t>
            </a:r>
          </a:p>
        </p:txBody>
      </p:sp>
      <p:graphicFrame>
        <p:nvGraphicFramePr>
          <p:cNvPr id="17" name="表 16">
            <a:extLst>
              <a:ext uri="{FF2B5EF4-FFF2-40B4-BE49-F238E27FC236}">
                <a16:creationId xmlns:a16="http://schemas.microsoft.com/office/drawing/2014/main" id="{2EF4BB0C-D8E2-4773-8424-4B321AE10DF6}"/>
              </a:ext>
            </a:extLst>
          </p:cNvPr>
          <p:cNvGraphicFramePr>
            <a:graphicFrameLocks noGrp="1"/>
          </p:cNvGraphicFramePr>
          <p:nvPr>
            <p:extLst>
              <p:ext uri="{D42A27DB-BD31-4B8C-83A1-F6EECF244321}">
                <p14:modId xmlns:p14="http://schemas.microsoft.com/office/powerpoint/2010/main" val="2933212063"/>
              </p:ext>
            </p:extLst>
          </p:nvPr>
        </p:nvGraphicFramePr>
        <p:xfrm>
          <a:off x="2436489" y="4407884"/>
          <a:ext cx="4716000" cy="983280"/>
        </p:xfrm>
        <a:graphic>
          <a:graphicData uri="http://schemas.openxmlformats.org/drawingml/2006/table">
            <a:tbl>
              <a:tblPr firstRow="1" bandRow="1">
                <a:tableStyleId>{5940675A-B579-460E-94D1-54222C63F5DA}</a:tableStyleId>
              </a:tblPr>
              <a:tblGrid>
                <a:gridCol w="1798886">
                  <a:extLst>
                    <a:ext uri="{9D8B030D-6E8A-4147-A177-3AD203B41FA5}">
                      <a16:colId xmlns:a16="http://schemas.microsoft.com/office/drawing/2014/main" val="3489447894"/>
                    </a:ext>
                  </a:extLst>
                </a:gridCol>
                <a:gridCol w="2917114">
                  <a:extLst>
                    <a:ext uri="{9D8B030D-6E8A-4147-A177-3AD203B41FA5}">
                      <a16:colId xmlns:a16="http://schemas.microsoft.com/office/drawing/2014/main" val="402388602"/>
                    </a:ext>
                  </a:extLst>
                </a:gridCol>
              </a:tblGrid>
              <a:tr h="216000">
                <a:tc>
                  <a:txBody>
                    <a:bodyPr/>
                    <a:lstStyle/>
                    <a:p>
                      <a:pPr algn="ctr"/>
                      <a:r>
                        <a:rPr kumimoji="1" lang="ja-JP" altLang="en-US" sz="800" dirty="0">
                          <a:solidFill>
                            <a:schemeClr val="bg1"/>
                          </a:solidFill>
                          <a:latin typeface="BIZ UDPゴシック" panose="020B0400000000000000" pitchFamily="50" charset="-128"/>
                          <a:ea typeface="BIZ UDPゴシック" panose="020B0400000000000000" pitchFamily="50" charset="-128"/>
                        </a:rPr>
                        <a:t>加入している健康保険</a:t>
                      </a:r>
                      <a:endParaRPr kumimoji="1" lang="ja-JP" altLang="en-US" sz="800" b="0" dirty="0">
                        <a:solidFill>
                          <a:schemeClr val="bg1"/>
                        </a:solidFill>
                        <a:latin typeface="BIZ UDPゴシック" panose="020B0400000000000000" pitchFamily="50" charset="-128"/>
                        <a:ea typeface="BIZ UDPゴシック" panose="020B0400000000000000" pitchFamily="50" charset="-128"/>
                      </a:endParaRPr>
                    </a:p>
                  </a:txBody>
                  <a:tcPr anchor="ctr">
                    <a:solidFill>
                      <a:schemeClr val="accent2">
                        <a:lumMod val="50000"/>
                      </a:schemeClr>
                    </a:solidFill>
                  </a:tcPr>
                </a:tc>
                <a:tc>
                  <a:txBody>
                    <a:bodyPr/>
                    <a:lstStyle/>
                    <a:p>
                      <a:pPr marL="0" marR="0" lvl="0" indent="0" algn="ctr" defTabSz="724745" rtl="0" eaLnBrk="1" fontAlgn="auto" latinLnBrk="0" hangingPunct="1">
                        <a:lnSpc>
                          <a:spcPct val="100000"/>
                        </a:lnSpc>
                        <a:spcBef>
                          <a:spcPts val="0"/>
                        </a:spcBef>
                        <a:spcAft>
                          <a:spcPts val="0"/>
                        </a:spcAft>
                        <a:buClrTx/>
                        <a:buSzTx/>
                        <a:buFontTx/>
                        <a:buNone/>
                        <a:tabLst/>
                        <a:defRPr/>
                      </a:pPr>
                      <a:r>
                        <a:rPr kumimoji="1" lang="ja-JP" altLang="en-US" sz="800" dirty="0">
                          <a:solidFill>
                            <a:schemeClr val="bg1"/>
                          </a:solidFill>
                          <a:latin typeface="BIZ UDPゴシック" panose="020B0400000000000000" pitchFamily="50" charset="-128"/>
                          <a:ea typeface="BIZ UDPゴシック" panose="020B0400000000000000" pitchFamily="50" charset="-128"/>
                        </a:rPr>
                        <a:t>支給認定世帯確認書類</a:t>
                      </a:r>
                    </a:p>
                  </a:txBody>
                  <a:tcPr anchor="ctr">
                    <a:solidFill>
                      <a:schemeClr val="accent2">
                        <a:lumMod val="50000"/>
                      </a:schemeClr>
                    </a:solidFill>
                  </a:tcPr>
                </a:tc>
                <a:extLst>
                  <a:ext uri="{0D108BD9-81ED-4DB2-BD59-A6C34878D82A}">
                    <a16:rowId xmlns:a16="http://schemas.microsoft.com/office/drawing/2014/main" val="614883964"/>
                  </a:ext>
                </a:extLst>
              </a:tr>
              <a:tr h="216000">
                <a:tc>
                  <a:txBody>
                    <a:bodyPr/>
                    <a:lstStyle/>
                    <a:p>
                      <a:r>
                        <a:rPr kumimoji="1" lang="ja-JP" altLang="en-US" sz="800" dirty="0">
                          <a:latin typeface="BIZ UDPゴシック" panose="020B0400000000000000" pitchFamily="50" charset="-128"/>
                          <a:ea typeface="BIZ UDPゴシック" panose="020B0400000000000000" pitchFamily="50" charset="-128"/>
                        </a:rPr>
                        <a:t>市町村国民健康保険</a:t>
                      </a:r>
                      <a:endParaRPr kumimoji="1" lang="en-US" altLang="ja-JP" sz="800" dirty="0">
                        <a:latin typeface="BIZ UDPゴシック" panose="020B0400000000000000" pitchFamily="50" charset="-128"/>
                        <a:ea typeface="BIZ UDPゴシック" panose="020B0400000000000000" pitchFamily="50" charset="-128"/>
                      </a:endParaRPr>
                    </a:p>
                  </a:txBody>
                  <a:tcPr anchor="ctr"/>
                </a:tc>
                <a:tc rowSpan="2">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800" dirty="0">
                          <a:latin typeface="BIZ UDPゴシック" panose="020B0400000000000000" pitchFamily="50" charset="-128"/>
                          <a:ea typeface="BIZ UDPゴシック" panose="020B0400000000000000" pitchFamily="50" charset="-128"/>
                        </a:rPr>
                        <a:t>・世帯全員の医療保険の資格情報確認資料</a:t>
                      </a:r>
                      <a:r>
                        <a:rPr kumimoji="1" lang="ja-JP" altLang="en-US" sz="800" baseline="30000" dirty="0">
                          <a:latin typeface="BIZ UDPゴシック" panose="020B0400000000000000" pitchFamily="50" charset="-128"/>
                          <a:ea typeface="BIZ UDPゴシック" panose="020B0400000000000000" pitchFamily="50" charset="-128"/>
                        </a:rPr>
                        <a:t>＊</a:t>
                      </a:r>
                      <a:endParaRPr kumimoji="1" lang="en-US" altLang="ja-JP" sz="80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800" dirty="0">
                          <a:latin typeface="BIZ UDPゴシック" panose="020B0400000000000000" pitchFamily="50" charset="-128"/>
                          <a:ea typeface="BIZ UDPゴシック" panose="020B0400000000000000" pitchFamily="50" charset="-128"/>
                        </a:rPr>
                        <a:t>・住民票（世帯全員が記載されたもの）</a:t>
                      </a:r>
                      <a:endParaRPr kumimoji="1" lang="ja-JP" altLang="en-US" sz="800" b="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995261399"/>
                  </a:ext>
                </a:extLst>
              </a:tr>
              <a:tr h="216000">
                <a:tc>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800" dirty="0">
                          <a:latin typeface="BIZ UDPゴシック" panose="020B0400000000000000" pitchFamily="50" charset="-128"/>
                          <a:ea typeface="BIZ UDPゴシック" panose="020B0400000000000000" pitchFamily="50" charset="-128"/>
                        </a:rPr>
                        <a:t>業種別国民健康保険組合</a:t>
                      </a:r>
                      <a:endParaRPr kumimoji="1" lang="ja-JP" altLang="en-US" sz="800" b="0" dirty="0">
                        <a:latin typeface="BIZ UDPゴシック" panose="020B0400000000000000" pitchFamily="50" charset="-128"/>
                        <a:ea typeface="BIZ UDPゴシック" panose="020B0400000000000000" pitchFamily="50" charset="-128"/>
                      </a:endParaRPr>
                    </a:p>
                  </a:txBody>
                  <a:tcPr anchor="ctr"/>
                </a:tc>
                <a:tc vMerge="1">
                  <a:txBody>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dirty="0">
                          <a:latin typeface="BIZ UDPゴシック" panose="020B0400000000000000" pitchFamily="50" charset="-128"/>
                          <a:ea typeface="BIZ UDPゴシック" panose="020B0400000000000000" pitchFamily="50" charset="-128"/>
                        </a:rPr>
                        <a:t>・世帯全員の医療保険の資格情報確認資料</a:t>
                      </a:r>
                      <a:r>
                        <a:rPr kumimoji="1" lang="ja-JP" altLang="en-US" sz="900" baseline="30000" dirty="0">
                          <a:latin typeface="BIZ UDPゴシック" panose="020B0400000000000000" pitchFamily="50" charset="-128"/>
                          <a:ea typeface="BIZ UDPゴシック" panose="020B0400000000000000" pitchFamily="50" charset="-128"/>
                        </a:rPr>
                        <a:t>＊</a:t>
                      </a:r>
                      <a:endParaRPr kumimoji="1" lang="en-US" altLang="ja-JP" sz="90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900" dirty="0">
                          <a:latin typeface="BIZ UDPゴシック" panose="020B0400000000000000" pitchFamily="50" charset="-128"/>
                          <a:ea typeface="BIZ UDPゴシック" panose="020B0400000000000000" pitchFamily="50" charset="-128"/>
                        </a:rPr>
                        <a:t>・住民票（世帯全員分）</a:t>
                      </a:r>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5">
                        <a:lumMod val="60000"/>
                        <a:lumOff val="40000"/>
                      </a:schemeClr>
                    </a:solidFill>
                  </a:tcPr>
                </a:tc>
                <a:extLst>
                  <a:ext uri="{0D108BD9-81ED-4DB2-BD59-A6C34878D82A}">
                    <a16:rowId xmlns:a16="http://schemas.microsoft.com/office/drawing/2014/main" val="2596422490"/>
                  </a:ext>
                </a:extLst>
              </a:tr>
              <a:tr h="288000">
                <a:tc>
                  <a:txBody>
                    <a:bodyPr/>
                    <a:lstStyle/>
                    <a:p>
                      <a:r>
                        <a:rPr kumimoji="1" lang="ja-JP" altLang="en-US" sz="800" dirty="0">
                          <a:latin typeface="BIZ UDPゴシック" panose="020B0400000000000000" pitchFamily="50" charset="-128"/>
                          <a:ea typeface="BIZ UDPゴシック" panose="020B0400000000000000" pitchFamily="50" charset="-128"/>
                        </a:rPr>
                        <a:t>被用者保険</a:t>
                      </a:r>
                      <a:endParaRPr kumimoji="1" lang="en-US" altLang="ja-JP" sz="800" dirty="0">
                        <a:latin typeface="BIZ UDPゴシック" panose="020B0400000000000000" pitchFamily="50" charset="-128"/>
                        <a:ea typeface="BIZ UDPゴシック" panose="020B0400000000000000" pitchFamily="50" charset="-128"/>
                      </a:endParaRPr>
                    </a:p>
                    <a:p>
                      <a:r>
                        <a:rPr kumimoji="1" lang="ja-JP" altLang="en-US" sz="800" dirty="0">
                          <a:latin typeface="BIZ UDPゴシック" panose="020B0400000000000000" pitchFamily="50" charset="-128"/>
                          <a:ea typeface="BIZ UDPゴシック" panose="020B0400000000000000" pitchFamily="50" charset="-128"/>
                        </a:rPr>
                        <a:t>（健康保険組合・共済等）</a:t>
                      </a:r>
                      <a:endParaRPr kumimoji="1" lang="ja-JP" altLang="en-US" sz="8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800" dirty="0">
                          <a:latin typeface="BIZ UDPゴシック" panose="020B0400000000000000" pitchFamily="50" charset="-128"/>
                          <a:ea typeface="BIZ UDPゴシック" panose="020B0400000000000000" pitchFamily="50" charset="-128"/>
                        </a:rPr>
                        <a:t>・受診者の医療保険の資格情報確認資料</a:t>
                      </a:r>
                      <a:r>
                        <a:rPr kumimoji="1" lang="ja-JP" altLang="en-US" sz="800" baseline="30000" dirty="0">
                          <a:latin typeface="BIZ UDPゴシック" panose="020B0400000000000000" pitchFamily="50" charset="-128"/>
                          <a:ea typeface="BIZ UDPゴシック" panose="020B0400000000000000" pitchFamily="50" charset="-128"/>
                        </a:rPr>
                        <a:t>＊</a:t>
                      </a:r>
                      <a:endParaRPr kumimoji="1" lang="en-US" altLang="ja-JP" sz="800" baseline="30000" dirty="0">
                        <a:latin typeface="BIZ UDPゴシック" panose="020B0400000000000000" pitchFamily="50" charset="-128"/>
                        <a:ea typeface="BIZ UDPゴシック" panose="020B0400000000000000" pitchFamily="50" charset="-128"/>
                      </a:endParaRPr>
                    </a:p>
                    <a:p>
                      <a:r>
                        <a:rPr kumimoji="1" lang="ja-JP" altLang="en-US" sz="800" dirty="0">
                          <a:latin typeface="BIZ UDPゴシック" panose="020B0400000000000000" pitchFamily="50" charset="-128"/>
                          <a:ea typeface="BIZ UDPゴシック" panose="020B0400000000000000" pitchFamily="50" charset="-128"/>
                        </a:rPr>
                        <a:t>　（受診者及び被保険者の名前を確認できるもの）</a:t>
                      </a:r>
                      <a:endParaRPr kumimoji="1" lang="ja-JP" altLang="en-US" sz="8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332263140"/>
                  </a:ext>
                </a:extLst>
              </a:tr>
            </a:tbl>
          </a:graphicData>
        </a:graphic>
      </p:graphicFrame>
      <p:sp>
        <p:nvSpPr>
          <p:cNvPr id="2" name="テキスト ボックス 1">
            <a:extLst>
              <a:ext uri="{FF2B5EF4-FFF2-40B4-BE49-F238E27FC236}">
                <a16:creationId xmlns:a16="http://schemas.microsoft.com/office/drawing/2014/main" id="{B8CC256B-F4D6-4FE3-9A9A-2E9B7E8791C8}"/>
              </a:ext>
            </a:extLst>
          </p:cNvPr>
          <p:cNvSpPr txBox="1"/>
          <p:nvPr/>
        </p:nvSpPr>
        <p:spPr>
          <a:xfrm>
            <a:off x="629920" y="9490916"/>
            <a:ext cx="6083766" cy="707886"/>
          </a:xfrm>
          <a:prstGeom prst="rect">
            <a:avLst/>
          </a:prstGeom>
          <a:noFill/>
        </p:spPr>
        <p:txBody>
          <a:bodyPr wrap="square" rtlCol="0">
            <a:spAutoFit/>
          </a:bodyPr>
          <a:lstStyle/>
          <a:p>
            <a:pPr marL="0" marR="0" lvl="0" indent="0" algn="l" defTabSz="724745" rtl="0" eaLnBrk="1" fontAlgn="auto" latinLnBrk="0" hangingPunct="1">
              <a:lnSpc>
                <a:spcPct val="100000"/>
              </a:lnSpc>
              <a:spcBef>
                <a:spcPts val="0"/>
              </a:spcBef>
              <a:spcAft>
                <a:spcPts val="0"/>
              </a:spcAft>
              <a:buClrTx/>
              <a:buSzTx/>
              <a:buFontTx/>
              <a:buNone/>
              <a:tabLst/>
              <a:defRPr/>
            </a:pPr>
            <a:r>
              <a:rPr kumimoji="1" lang="en-US" altLang="ja-JP" sz="1200" b="0" dirty="0">
                <a:latin typeface="BIZ UDPゴシック" panose="020B0400000000000000" pitchFamily="50" charset="-128"/>
                <a:ea typeface="BIZ UDPゴシック" panose="020B0400000000000000" pitchFamily="50" charset="-128"/>
              </a:rPr>
              <a:t>※</a:t>
            </a:r>
            <a:r>
              <a:rPr kumimoji="1" lang="ja-JP" altLang="en-US" sz="1200" b="0" dirty="0">
                <a:latin typeface="BIZ UDPゴシック" panose="020B0400000000000000" pitchFamily="50" charset="-128"/>
                <a:ea typeface="BIZ UDPゴシック" panose="020B0400000000000000" pitchFamily="50" charset="-128"/>
              </a:rPr>
              <a:t>個人番号（マイナンバー）提出により、住民票・課税証明書及び医療保険の資格情報が確認できる資料の省略が可となっています。　</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800" b="0" dirty="0">
                <a:latin typeface="BIZ UDPゴシック" panose="020B0400000000000000" pitchFamily="50" charset="-128"/>
                <a:ea typeface="BIZ UDPゴシック" panose="020B0400000000000000" pitchFamily="50" charset="-128"/>
              </a:rPr>
              <a:t>　</a:t>
            </a:r>
            <a:endParaRPr kumimoji="1" lang="en-US" altLang="ja-JP" sz="800" b="0" dirty="0">
              <a:latin typeface="BIZ UDPゴシック" panose="020B0400000000000000" pitchFamily="50" charset="-128"/>
              <a:ea typeface="BIZ UDPゴシック" panose="020B0400000000000000" pitchFamily="50" charset="-128"/>
            </a:endParaRPr>
          </a:p>
          <a:p>
            <a:pPr marL="0" marR="0" lvl="0" indent="0" algn="l" defTabSz="724745" rtl="0" eaLnBrk="1" fontAlgn="auto" latinLnBrk="0" hangingPunct="1">
              <a:lnSpc>
                <a:spcPct val="100000"/>
              </a:lnSpc>
              <a:spcBef>
                <a:spcPts val="0"/>
              </a:spcBef>
              <a:spcAft>
                <a:spcPts val="0"/>
              </a:spcAft>
              <a:buClrTx/>
              <a:buSzTx/>
              <a:buFontTx/>
              <a:buNone/>
              <a:tabLst/>
              <a:defRPr/>
            </a:pPr>
            <a:r>
              <a:rPr kumimoji="1" lang="ja-JP" altLang="en-US" sz="800" b="0" dirty="0">
                <a:latin typeface="BIZ UDPゴシック" panose="020B0400000000000000" pitchFamily="50" charset="-128"/>
                <a:ea typeface="BIZ UDPゴシック" panose="020B0400000000000000" pitchFamily="50" charset="-128"/>
              </a:rPr>
              <a:t>　</a:t>
            </a:r>
            <a:endParaRPr kumimoji="1" lang="ja-JP" altLang="en-US" sz="800" dirty="0"/>
          </a:p>
        </p:txBody>
      </p:sp>
      <p:sp>
        <p:nvSpPr>
          <p:cNvPr id="12" name="テキスト ボックス 11">
            <a:extLst>
              <a:ext uri="{FF2B5EF4-FFF2-40B4-BE49-F238E27FC236}">
                <a16:creationId xmlns:a16="http://schemas.microsoft.com/office/drawing/2014/main" id="{AD1D46B0-C849-4505-BB8F-55C8E673BCC9}"/>
              </a:ext>
            </a:extLst>
          </p:cNvPr>
          <p:cNvSpPr txBox="1"/>
          <p:nvPr/>
        </p:nvSpPr>
        <p:spPr>
          <a:xfrm>
            <a:off x="392745" y="1852015"/>
            <a:ext cx="6748111" cy="461665"/>
          </a:xfrm>
          <a:prstGeom prst="rect">
            <a:avLst/>
          </a:prstGeom>
          <a:noFill/>
        </p:spPr>
        <p:txBody>
          <a:bodyPr wrap="square" rtlCol="0">
            <a:spAutoFit/>
          </a:bodyPr>
          <a:lstStyle/>
          <a:p>
            <a:r>
              <a:rPr lang="en-US" altLang="ja-JP" sz="1200" dirty="0">
                <a:highlight>
                  <a:srgbClr val="FFFF00"/>
                </a:highlight>
                <a:latin typeface="BIZ UDPゴシック" panose="020B0400000000000000" pitchFamily="50" charset="-128"/>
                <a:ea typeface="BIZ UDPゴシック" panose="020B0400000000000000" pitchFamily="50" charset="-128"/>
              </a:rPr>
              <a:t>※</a:t>
            </a:r>
            <a:r>
              <a:rPr lang="ja-JP" altLang="en-US" sz="1200" b="1" dirty="0">
                <a:highlight>
                  <a:srgbClr val="FFFF00"/>
                </a:highlight>
                <a:latin typeface="BIZ UDPゴシック" panose="020B0400000000000000" pitchFamily="50" charset="-128"/>
                <a:ea typeface="BIZ UDPゴシック" panose="020B0400000000000000" pitchFamily="50" charset="-128"/>
              </a:rPr>
              <a:t>制度等の</a:t>
            </a:r>
            <a:r>
              <a:rPr lang="ja-JP" altLang="en-US" sz="1200" b="1" dirty="0">
                <a:solidFill>
                  <a:schemeClr val="tx1"/>
                </a:solidFill>
                <a:highlight>
                  <a:srgbClr val="FFFF00"/>
                </a:highlight>
                <a:latin typeface="BIZ UDPゴシック" panose="020B0400000000000000" pitchFamily="50" charset="-128"/>
                <a:ea typeface="BIZ UDPゴシック" panose="020B0400000000000000" pitchFamily="50" charset="-128"/>
              </a:rPr>
              <a:t>詳細や最新の様式、提出書類については下記大阪府ホームページをご確認ください。</a:t>
            </a:r>
            <a:endParaRPr lang="en-US" altLang="ja-JP" sz="1200" b="1" dirty="0">
              <a:solidFill>
                <a:schemeClr val="tx1"/>
              </a:solidFill>
              <a:highlight>
                <a:srgbClr val="FFFF00"/>
              </a:highlight>
              <a:latin typeface="BIZ UDPゴシック" panose="020B0400000000000000" pitchFamily="50" charset="-128"/>
              <a:ea typeface="BIZ UDPゴシック" panose="020B0400000000000000" pitchFamily="50" charset="-128"/>
            </a:endParaRPr>
          </a:p>
          <a:p>
            <a:endParaRPr kumimoji="1" lang="ja-JP" altLang="en-US" sz="1200" dirty="0">
              <a:highlight>
                <a:srgbClr val="FFFF00"/>
              </a:highlight>
            </a:endParaRPr>
          </a:p>
        </p:txBody>
      </p:sp>
    </p:spTree>
    <p:extLst>
      <p:ext uri="{BB962C8B-B14F-4D97-AF65-F5344CB8AC3E}">
        <p14:creationId xmlns:p14="http://schemas.microsoft.com/office/powerpoint/2010/main" val="3775167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 name="角丸四角形 17"/>
          <p:cNvSpPr/>
          <p:nvPr/>
        </p:nvSpPr>
        <p:spPr>
          <a:xfrm>
            <a:off x="261462" y="6474733"/>
            <a:ext cx="4921239" cy="278856"/>
          </a:xfrm>
          <a:prstGeom prst="roundRect">
            <a:avLst/>
          </a:prstGeom>
          <a:solidFill>
            <a:schemeClr val="accent1">
              <a:lumMod val="20000"/>
              <a:lumOff val="80000"/>
            </a:schemeClr>
          </a:solidFill>
          <a:ln>
            <a:solidFill>
              <a:srgbClr val="00206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40" b="1" dirty="0">
                <a:solidFill>
                  <a:srgbClr val="002060"/>
                </a:solidFill>
                <a:latin typeface="BIZ UDPゴシック" panose="020B0400000000000000" pitchFamily="50" charset="-128"/>
                <a:ea typeface="BIZ UDPゴシック" panose="020B0400000000000000" pitchFamily="50" charset="-128"/>
              </a:rPr>
              <a:t>大阪府保健所一覧</a:t>
            </a:r>
            <a:r>
              <a:rPr kumimoji="1" lang="en-US" altLang="ja-JP" sz="1440" b="1" dirty="0">
                <a:solidFill>
                  <a:srgbClr val="002060"/>
                </a:solidFill>
                <a:latin typeface="BIZ UDPゴシック" panose="020B0400000000000000" pitchFamily="50" charset="-128"/>
                <a:ea typeface="BIZ UDPゴシック" panose="020B0400000000000000" pitchFamily="50" charset="-128"/>
              </a:rPr>
              <a:t>(</a:t>
            </a:r>
            <a:r>
              <a:rPr kumimoji="1" lang="ja-JP" altLang="en-US" sz="1440" b="1" dirty="0">
                <a:solidFill>
                  <a:srgbClr val="002060"/>
                </a:solidFill>
                <a:latin typeface="BIZ UDPゴシック" panose="020B0400000000000000" pitchFamily="50" charset="-128"/>
                <a:ea typeface="BIZ UDPゴシック" panose="020B0400000000000000" pitchFamily="50" charset="-128"/>
              </a:rPr>
              <a:t>申請書類は保健所に提出してください</a:t>
            </a:r>
            <a:r>
              <a:rPr kumimoji="1" lang="en-US" altLang="ja-JP" sz="1440" b="1" dirty="0">
                <a:solidFill>
                  <a:srgbClr val="002060"/>
                </a:solidFill>
                <a:latin typeface="BIZ UDPゴシック" panose="020B0400000000000000" pitchFamily="50" charset="-128"/>
                <a:ea typeface="BIZ UDPゴシック" panose="020B0400000000000000" pitchFamily="50" charset="-128"/>
              </a:rPr>
              <a:t>)</a:t>
            </a:r>
            <a:endParaRPr kumimoji="1" lang="ja-JP" altLang="en-US" sz="1440" b="1" dirty="0">
              <a:solidFill>
                <a:srgbClr val="002060"/>
              </a:solidFill>
              <a:latin typeface="BIZ UDPゴシック" panose="020B0400000000000000" pitchFamily="50" charset="-128"/>
              <a:ea typeface="BIZ UDPゴシック" panose="020B04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287920514"/>
              </p:ext>
            </p:extLst>
          </p:nvPr>
        </p:nvGraphicFramePr>
        <p:xfrm>
          <a:off x="261463" y="6783548"/>
          <a:ext cx="7036749" cy="3574759"/>
        </p:xfrm>
        <a:graphic>
          <a:graphicData uri="http://schemas.openxmlformats.org/drawingml/2006/table">
            <a:tbl>
              <a:tblPr firstRow="1">
                <a:tableStyleId>{5C22544A-7EE6-4342-B048-85BDC9FD1C3A}</a:tableStyleId>
              </a:tblPr>
              <a:tblGrid>
                <a:gridCol w="953504">
                  <a:extLst>
                    <a:ext uri="{9D8B030D-6E8A-4147-A177-3AD203B41FA5}">
                      <a16:colId xmlns:a16="http://schemas.microsoft.com/office/drawing/2014/main" val="267433015"/>
                    </a:ext>
                  </a:extLst>
                </a:gridCol>
                <a:gridCol w="1790210">
                  <a:extLst>
                    <a:ext uri="{9D8B030D-6E8A-4147-A177-3AD203B41FA5}">
                      <a16:colId xmlns:a16="http://schemas.microsoft.com/office/drawing/2014/main" val="2271842541"/>
                    </a:ext>
                  </a:extLst>
                </a:gridCol>
                <a:gridCol w="1392922">
                  <a:extLst>
                    <a:ext uri="{9D8B030D-6E8A-4147-A177-3AD203B41FA5}">
                      <a16:colId xmlns:a16="http://schemas.microsoft.com/office/drawing/2014/main" val="4034595786"/>
                    </a:ext>
                  </a:extLst>
                </a:gridCol>
                <a:gridCol w="1454606">
                  <a:extLst>
                    <a:ext uri="{9D8B030D-6E8A-4147-A177-3AD203B41FA5}">
                      <a16:colId xmlns:a16="http://schemas.microsoft.com/office/drawing/2014/main" val="934595373"/>
                    </a:ext>
                  </a:extLst>
                </a:gridCol>
                <a:gridCol w="1445507">
                  <a:extLst>
                    <a:ext uri="{9D8B030D-6E8A-4147-A177-3AD203B41FA5}">
                      <a16:colId xmlns:a16="http://schemas.microsoft.com/office/drawing/2014/main" val="2906121529"/>
                    </a:ext>
                  </a:extLst>
                </a:gridCol>
              </a:tblGrid>
              <a:tr h="147326">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保健所名</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所在地</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TEL</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FAX</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所管市町村</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0331631"/>
                  </a:ext>
                </a:extLst>
              </a:tr>
              <a:tr h="352858">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池田保健所</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724745" rtl="0" eaLnBrk="1" fontAlgn="auto" latinLnBrk="0" hangingPunct="1">
                        <a:lnSpc>
                          <a:spcPts val="1200"/>
                        </a:lnSpc>
                        <a:spcBef>
                          <a:spcPts val="0"/>
                        </a:spcBef>
                        <a:spcAft>
                          <a:spcPts val="0"/>
                        </a:spcAft>
                        <a:buClrTx/>
                        <a:buSzTx/>
                        <a:buFontTx/>
                        <a:buNone/>
                        <a:tabLst/>
                        <a:defRPr/>
                      </a:pPr>
                      <a:r>
                        <a:rPr lang="ja-JP" altLang="ja-JP" sz="900" kern="100" dirty="0">
                          <a:effectLst/>
                          <a:latin typeface="BIZ UDPゴシック" panose="020B0400000000000000" pitchFamily="50" charset="-128"/>
                          <a:ea typeface="BIZ UDPゴシック" panose="020B0400000000000000" pitchFamily="50" charset="-128"/>
                        </a:rPr>
                        <a:t>〒</a:t>
                      </a:r>
                      <a:r>
                        <a:rPr lang="en-US" altLang="ja-JP" sz="900" kern="100" dirty="0">
                          <a:effectLst/>
                          <a:latin typeface="BIZ UDPゴシック" panose="020B0400000000000000" pitchFamily="50" charset="-128"/>
                          <a:ea typeface="BIZ UDPゴシック" panose="020B0400000000000000" pitchFamily="50" charset="-128"/>
                        </a:rPr>
                        <a:t>563-0041</a:t>
                      </a:r>
                      <a:endParaRPr lang="ja-JP"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池田市満寿美町</a:t>
                      </a:r>
                      <a:r>
                        <a:rPr lang="en-US" sz="900" kern="100" dirty="0">
                          <a:effectLst/>
                          <a:latin typeface="BIZ UDPゴシック" panose="020B0400000000000000" pitchFamily="50" charset="-128"/>
                          <a:ea typeface="BIZ UDPゴシック" panose="020B0400000000000000" pitchFamily="50" charset="-128"/>
                        </a:rPr>
                        <a:t>3-19</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072-751-2990</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072-751-3234</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池田市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箕面市</a:t>
                      </a:r>
                      <a:r>
                        <a:rPr lang="ja-JP" altLang="en-US" sz="900" kern="100">
                          <a:effectLst/>
                          <a:latin typeface="BIZ UDPゴシック" panose="020B0400000000000000" pitchFamily="50" charset="-128"/>
                          <a:ea typeface="BIZ UDPゴシック" panose="020B0400000000000000" pitchFamily="50" charset="-128"/>
                        </a:rPr>
                        <a:t> </a:t>
                      </a:r>
                      <a:endParaRPr lang="en-US" altLang="ja-JP" sz="900" kern="100" dirty="0">
                        <a:effectLst/>
                        <a:latin typeface="BIZ UDPゴシック" panose="020B0400000000000000" pitchFamily="50" charset="-128"/>
                        <a:ea typeface="BIZ UDPゴシック" panose="020B0400000000000000" pitchFamily="50" charset="-128"/>
                      </a:endParaRPr>
                    </a:p>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豊能町</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能勢町</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8006055"/>
                  </a:ext>
                </a:extLst>
              </a:tr>
              <a:tr h="336028">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茨木保健所</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just" defTabSz="724745" rtl="0" eaLnBrk="1" fontAlgn="auto" latinLnBrk="0" hangingPunct="1">
                        <a:lnSpc>
                          <a:spcPts val="1200"/>
                        </a:lnSpc>
                        <a:spcBef>
                          <a:spcPts val="0"/>
                        </a:spcBef>
                        <a:spcAft>
                          <a:spcPts val="0"/>
                        </a:spcAft>
                        <a:buClrTx/>
                        <a:buSzTx/>
                        <a:buFontTx/>
                        <a:buNone/>
                        <a:tabLst/>
                        <a:defRPr/>
                      </a:pPr>
                      <a:r>
                        <a:rPr lang="ja-JP" altLang="ja-JP" sz="900" kern="100" dirty="0">
                          <a:effectLst/>
                          <a:latin typeface="BIZ UDPゴシック" panose="020B0400000000000000" pitchFamily="50" charset="-128"/>
                          <a:ea typeface="BIZ UDPゴシック" panose="020B0400000000000000" pitchFamily="50" charset="-128"/>
                        </a:rPr>
                        <a:t>〒</a:t>
                      </a:r>
                      <a:r>
                        <a:rPr lang="en-US" altLang="ja-JP" sz="900" kern="100" dirty="0">
                          <a:effectLst/>
                          <a:latin typeface="BIZ UDPゴシック" panose="020B0400000000000000" pitchFamily="50" charset="-128"/>
                          <a:ea typeface="BIZ UDPゴシック" panose="020B0400000000000000" pitchFamily="50" charset="-128"/>
                        </a:rPr>
                        <a:t>567-8585</a:t>
                      </a:r>
                      <a:endParaRPr lang="ja-JP"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茨木市大住町</a:t>
                      </a:r>
                      <a:r>
                        <a:rPr lang="en-US" sz="900" kern="100" dirty="0">
                          <a:effectLst/>
                          <a:latin typeface="BIZ UDPゴシック" panose="020B0400000000000000" pitchFamily="50" charset="-128"/>
                          <a:ea typeface="BIZ UDPゴシック" panose="020B0400000000000000" pitchFamily="50" charset="-128"/>
                        </a:rPr>
                        <a:t>8-11</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kern="100">
                          <a:effectLst/>
                          <a:latin typeface="BIZ UDPゴシック" panose="020B0400000000000000" pitchFamily="50" charset="-128"/>
                          <a:ea typeface="BIZ UDPゴシック" panose="020B0400000000000000" pitchFamily="50" charset="-128"/>
                        </a:rPr>
                        <a:t>072-624-4668</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kern="100">
                          <a:effectLst/>
                          <a:latin typeface="BIZ UDPゴシック" panose="020B0400000000000000" pitchFamily="50" charset="-128"/>
                          <a:ea typeface="BIZ UDPゴシック" panose="020B0400000000000000" pitchFamily="50" charset="-128"/>
                        </a:rPr>
                        <a:t>072-623-6856</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茨木市</a:t>
                      </a:r>
                      <a:r>
                        <a:rPr lang="ja-JP" altLang="en-US" sz="900" kern="100" dirty="0">
                          <a:effectLst/>
                          <a:latin typeface="BIZ UDPゴシック" panose="020B0400000000000000" pitchFamily="50" charset="-128"/>
                          <a:ea typeface="BIZ UDPゴシック" panose="020B0400000000000000" pitchFamily="50" charset="-128"/>
                        </a:rPr>
                        <a:t> </a:t>
                      </a:r>
                      <a:r>
                        <a:rPr lang="ja-JP" sz="900" kern="100" dirty="0">
                          <a:effectLst/>
                          <a:latin typeface="BIZ UDPゴシック" panose="020B0400000000000000" pitchFamily="50" charset="-128"/>
                          <a:ea typeface="BIZ UDPゴシック" panose="020B0400000000000000" pitchFamily="50" charset="-128"/>
                        </a:rPr>
                        <a:t>摂津市</a:t>
                      </a:r>
                      <a:r>
                        <a:rPr lang="ja-JP" altLang="en-US" sz="900" kern="100" dirty="0">
                          <a:effectLst/>
                          <a:latin typeface="BIZ UDPゴシック" panose="020B0400000000000000" pitchFamily="50" charset="-128"/>
                          <a:ea typeface="BIZ UDPゴシック" panose="020B0400000000000000" pitchFamily="50" charset="-128"/>
                        </a:rPr>
                        <a:t> </a:t>
                      </a:r>
                      <a:endParaRPr lang="en-US" altLang="ja-JP" sz="900" kern="100" dirty="0">
                        <a:effectLst/>
                        <a:latin typeface="BIZ UDPゴシック" panose="020B0400000000000000" pitchFamily="50" charset="-128"/>
                        <a:ea typeface="BIZ UDPゴシック" panose="020B0400000000000000" pitchFamily="50" charset="-128"/>
                      </a:endParaRP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島本町</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021149002"/>
                  </a:ext>
                </a:extLst>
              </a:tr>
              <a:tr h="418811">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守口保健所</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724745" rtl="0" eaLnBrk="1" fontAlgn="auto" latinLnBrk="0" hangingPunct="1">
                        <a:lnSpc>
                          <a:spcPts val="1200"/>
                        </a:lnSpc>
                        <a:spcBef>
                          <a:spcPts val="0"/>
                        </a:spcBef>
                        <a:spcAft>
                          <a:spcPts val="0"/>
                        </a:spcAft>
                        <a:buClrTx/>
                        <a:buSzTx/>
                        <a:buFontTx/>
                        <a:buNone/>
                        <a:tabLst/>
                        <a:defRPr/>
                      </a:pPr>
                      <a:r>
                        <a:rPr lang="ja-JP" altLang="ja-JP" sz="900" kern="100" dirty="0">
                          <a:effectLst/>
                          <a:latin typeface="BIZ UDPゴシック" panose="020B0400000000000000" pitchFamily="50" charset="-128"/>
                          <a:ea typeface="BIZ UDPゴシック" panose="020B0400000000000000" pitchFamily="50" charset="-128"/>
                        </a:rPr>
                        <a:t>〒</a:t>
                      </a:r>
                      <a:r>
                        <a:rPr lang="en-US" altLang="ja-JP" sz="900" kern="100" dirty="0">
                          <a:effectLst/>
                          <a:latin typeface="BIZ UDPゴシック" panose="020B0400000000000000" pitchFamily="50" charset="-128"/>
                          <a:ea typeface="BIZ UDPゴシック" panose="020B0400000000000000" pitchFamily="50" charset="-128"/>
                        </a:rPr>
                        <a:t>570-0083</a:t>
                      </a:r>
                      <a:endParaRPr lang="ja-JP"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守口市京阪本通</a:t>
                      </a:r>
                      <a:r>
                        <a:rPr lang="en-US" sz="900" kern="100" dirty="0">
                          <a:effectLst/>
                          <a:latin typeface="BIZ UDPゴシック" panose="020B0400000000000000" pitchFamily="50" charset="-128"/>
                          <a:ea typeface="BIZ UDPゴシック" panose="020B0400000000000000" pitchFamily="50" charset="-128"/>
                        </a:rPr>
                        <a:t>2-5-5</a:t>
                      </a: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（守口市庁舎</a:t>
                      </a:r>
                      <a:r>
                        <a:rPr lang="en-US" sz="900" kern="100" dirty="0">
                          <a:effectLst/>
                          <a:latin typeface="BIZ UDPゴシック" panose="020B0400000000000000" pitchFamily="50" charset="-128"/>
                          <a:ea typeface="BIZ UDPゴシック" panose="020B0400000000000000" pitchFamily="50" charset="-128"/>
                        </a:rPr>
                        <a:t>8</a:t>
                      </a:r>
                      <a:r>
                        <a:rPr lang="ja-JP" sz="900" kern="100" dirty="0">
                          <a:effectLst/>
                          <a:latin typeface="BIZ UDPゴシック" panose="020B0400000000000000" pitchFamily="50" charset="-128"/>
                          <a:ea typeface="BIZ UDPゴシック" panose="020B0400000000000000" pitchFamily="50" charset="-128"/>
                        </a:rPr>
                        <a:t>階）</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06-6993-3132</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06-6993-3136</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守口市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門真市</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9803425"/>
                  </a:ext>
                </a:extLst>
              </a:tr>
              <a:tr h="357887">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四條畷保健所</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ts val="1200"/>
                        </a:lnSpc>
                        <a:spcAft>
                          <a:spcPts val="0"/>
                        </a:spcAft>
                      </a:pPr>
                      <a:r>
                        <a:rPr lang="ja-JP" altLang="ja-JP" sz="900" kern="100" dirty="0">
                          <a:effectLst/>
                          <a:latin typeface="BIZ UDPゴシック" panose="020B0400000000000000" pitchFamily="50" charset="-128"/>
                          <a:ea typeface="BIZ UDPゴシック" panose="020B0400000000000000" pitchFamily="50" charset="-128"/>
                        </a:rPr>
                        <a:t>〒</a:t>
                      </a:r>
                      <a:r>
                        <a:rPr lang="en-US" altLang="ja-JP" sz="900" kern="100" dirty="0">
                          <a:effectLst/>
                          <a:latin typeface="BIZ UDPゴシック" panose="020B0400000000000000" pitchFamily="50" charset="-128"/>
                          <a:ea typeface="BIZ UDPゴシック" panose="020B0400000000000000" pitchFamily="50" charset="-128"/>
                        </a:rPr>
                        <a:t>575-0034</a:t>
                      </a: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四條畷市江瀬美町</a:t>
                      </a:r>
                      <a:r>
                        <a:rPr lang="en-US" sz="900" kern="100" dirty="0">
                          <a:effectLst/>
                          <a:latin typeface="BIZ UDPゴシック" panose="020B0400000000000000" pitchFamily="50" charset="-128"/>
                          <a:ea typeface="BIZ UDPゴシック" panose="020B0400000000000000" pitchFamily="50" charset="-128"/>
                        </a:rPr>
                        <a:t>1-16</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072-878-1042</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072-876-4484</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大東市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四條畷市</a:t>
                      </a:r>
                      <a:r>
                        <a:rPr lang="ja-JP" altLang="en-US" sz="900" kern="100">
                          <a:effectLst/>
                          <a:latin typeface="BIZ UDPゴシック" panose="020B0400000000000000" pitchFamily="50" charset="-128"/>
                          <a:ea typeface="BIZ UDPゴシック" panose="020B0400000000000000" pitchFamily="50" charset="-128"/>
                        </a:rPr>
                        <a:t> </a:t>
                      </a:r>
                      <a:endParaRPr lang="en-US" altLang="ja-JP" sz="900" kern="100" dirty="0">
                        <a:effectLst/>
                        <a:latin typeface="BIZ UDPゴシック" panose="020B0400000000000000" pitchFamily="50" charset="-128"/>
                        <a:ea typeface="BIZ UDPゴシック" panose="020B0400000000000000" pitchFamily="50" charset="-128"/>
                      </a:endParaRP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交野市</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611779807"/>
                  </a:ext>
                </a:extLst>
              </a:tr>
              <a:tr h="358413">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藤井寺保健所</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724745" rtl="0" eaLnBrk="1" fontAlgn="auto" latinLnBrk="0" hangingPunct="1">
                        <a:lnSpc>
                          <a:spcPts val="1200"/>
                        </a:lnSpc>
                        <a:spcBef>
                          <a:spcPts val="0"/>
                        </a:spcBef>
                        <a:spcAft>
                          <a:spcPts val="0"/>
                        </a:spcAft>
                        <a:buClrTx/>
                        <a:buSzTx/>
                        <a:buFontTx/>
                        <a:buNone/>
                        <a:tabLst/>
                        <a:defRPr/>
                      </a:pPr>
                      <a:r>
                        <a:rPr lang="ja-JP" altLang="ja-JP" sz="900" kern="100" dirty="0">
                          <a:effectLst/>
                          <a:latin typeface="BIZ UDPゴシック" panose="020B0400000000000000" pitchFamily="50" charset="-128"/>
                          <a:ea typeface="BIZ UDPゴシック" panose="020B0400000000000000" pitchFamily="50" charset="-128"/>
                        </a:rPr>
                        <a:t>〒</a:t>
                      </a:r>
                      <a:r>
                        <a:rPr lang="en-US" altLang="ja-JP" sz="900" kern="100" dirty="0">
                          <a:effectLst/>
                          <a:latin typeface="BIZ UDPゴシック" panose="020B0400000000000000" pitchFamily="50" charset="-128"/>
                          <a:ea typeface="BIZ UDPゴシック" panose="020B0400000000000000" pitchFamily="50" charset="-128"/>
                        </a:rPr>
                        <a:t>583-0024</a:t>
                      </a:r>
                      <a:endParaRPr lang="ja-JP"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藤井寺市藤井寺</a:t>
                      </a:r>
                      <a:r>
                        <a:rPr lang="en-US" sz="900" kern="100" dirty="0">
                          <a:effectLst/>
                          <a:latin typeface="BIZ UDPゴシック" panose="020B0400000000000000" pitchFamily="50" charset="-128"/>
                          <a:ea typeface="BIZ UDPゴシック" panose="020B0400000000000000" pitchFamily="50" charset="-128"/>
                        </a:rPr>
                        <a:t>1-8-36</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072-955-4181</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072-939-6479</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松原市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柏原市</a:t>
                      </a:r>
                      <a:r>
                        <a:rPr lang="ja-JP" altLang="en-US" sz="900" kern="100">
                          <a:effectLst/>
                          <a:latin typeface="BIZ UDPゴシック" panose="020B0400000000000000" pitchFamily="50" charset="-128"/>
                          <a:ea typeface="BIZ UDPゴシック" panose="020B0400000000000000" pitchFamily="50" charset="-128"/>
                        </a:rPr>
                        <a:t> </a:t>
                      </a:r>
                      <a:endParaRPr lang="en-US" altLang="ja-JP" sz="900" kern="100" dirty="0">
                        <a:effectLst/>
                        <a:latin typeface="BIZ UDPゴシック" panose="020B0400000000000000" pitchFamily="50" charset="-128"/>
                        <a:ea typeface="BIZ UDPゴシック" panose="020B0400000000000000" pitchFamily="50" charset="-128"/>
                      </a:endParaRPr>
                    </a:p>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羽曳野市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藤井寺市</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072817"/>
                  </a:ext>
                </a:extLst>
              </a:tr>
              <a:tr h="418811">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富田林保健所</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just" defTabSz="724745" rtl="0" eaLnBrk="1" fontAlgn="auto" latinLnBrk="0" hangingPunct="1">
                        <a:lnSpc>
                          <a:spcPts val="1200"/>
                        </a:lnSpc>
                        <a:spcBef>
                          <a:spcPts val="0"/>
                        </a:spcBef>
                        <a:spcAft>
                          <a:spcPts val="0"/>
                        </a:spcAft>
                        <a:buClrTx/>
                        <a:buSzTx/>
                        <a:buFontTx/>
                        <a:buNone/>
                        <a:tabLst/>
                        <a:defRPr/>
                      </a:pPr>
                      <a:r>
                        <a:rPr lang="ja-JP" altLang="ja-JP" sz="900" kern="100" dirty="0">
                          <a:effectLst/>
                          <a:latin typeface="BIZ UDPゴシック" panose="020B0400000000000000" pitchFamily="50" charset="-128"/>
                          <a:ea typeface="BIZ UDPゴシック" panose="020B0400000000000000" pitchFamily="50" charset="-128"/>
                        </a:rPr>
                        <a:t>〒</a:t>
                      </a:r>
                      <a:r>
                        <a:rPr lang="en-US" altLang="ja-JP" sz="900" kern="100" dirty="0">
                          <a:effectLst/>
                          <a:latin typeface="BIZ UDPゴシック" panose="020B0400000000000000" pitchFamily="50" charset="-128"/>
                          <a:ea typeface="BIZ UDPゴシック" panose="020B0400000000000000" pitchFamily="50" charset="-128"/>
                        </a:rPr>
                        <a:t>584-0031</a:t>
                      </a:r>
                      <a:endParaRPr lang="ja-JP"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富田林寿町</a:t>
                      </a:r>
                      <a:r>
                        <a:rPr lang="en-US" sz="900" kern="100" dirty="0">
                          <a:effectLst/>
                          <a:latin typeface="BIZ UDPゴシック" panose="020B0400000000000000" pitchFamily="50" charset="-128"/>
                          <a:ea typeface="BIZ UDPゴシック" panose="020B0400000000000000" pitchFamily="50" charset="-128"/>
                        </a:rPr>
                        <a:t>3-1-35</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kern="100">
                          <a:effectLst/>
                          <a:latin typeface="BIZ UDPゴシック" panose="020B0400000000000000" pitchFamily="50" charset="-128"/>
                          <a:ea typeface="BIZ UDPゴシック" panose="020B0400000000000000" pitchFamily="50" charset="-128"/>
                        </a:rPr>
                        <a:t>0721-23-2684</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0721-24-7940</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富田林市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河内長野市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大阪狭山市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太子町</a:t>
                      </a:r>
                      <a:endParaRPr lang="ja-JP" sz="900" kern="100" dirty="0">
                        <a:effectLst/>
                        <a:latin typeface="BIZ UDPゴシック" panose="020B0400000000000000" pitchFamily="50" charset="-128"/>
                        <a:ea typeface="BIZ UDPゴシック" panose="020B0400000000000000" pitchFamily="50" charset="-128"/>
                      </a:endParaRPr>
                    </a:p>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河南町</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千早赤阪村</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051101004"/>
                  </a:ext>
                </a:extLst>
              </a:tr>
              <a:tr h="361153">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和泉保健所</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spcAft>
                          <a:spcPts val="0"/>
                        </a:spcAft>
                      </a:pPr>
                      <a:r>
                        <a:rPr lang="ja-JP" altLang="ja-JP" sz="900" kern="100" dirty="0">
                          <a:effectLst/>
                          <a:latin typeface="BIZ UDPゴシック" panose="020B0400000000000000" pitchFamily="50" charset="-128"/>
                          <a:ea typeface="BIZ UDPゴシック" panose="020B0400000000000000" pitchFamily="50" charset="-128"/>
                        </a:rPr>
                        <a:t>〒</a:t>
                      </a:r>
                      <a:r>
                        <a:rPr lang="en-US" altLang="ja-JP" sz="900" kern="100" dirty="0">
                          <a:effectLst/>
                          <a:latin typeface="BIZ UDPゴシック" panose="020B0400000000000000" pitchFamily="50" charset="-128"/>
                          <a:ea typeface="BIZ UDPゴシック" panose="020B0400000000000000" pitchFamily="50" charset="-128"/>
                        </a:rPr>
                        <a:t>594-0071</a:t>
                      </a: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和泉市府中町</a:t>
                      </a:r>
                      <a:r>
                        <a:rPr lang="en-US" sz="900" kern="100" dirty="0">
                          <a:effectLst/>
                          <a:latin typeface="BIZ UDPゴシック" panose="020B0400000000000000" pitchFamily="50" charset="-128"/>
                          <a:ea typeface="BIZ UDPゴシック" panose="020B0400000000000000" pitchFamily="50" charset="-128"/>
                        </a:rPr>
                        <a:t>6-12-3</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a:effectLst/>
                          <a:latin typeface="BIZ UDPゴシック" panose="020B0400000000000000" pitchFamily="50" charset="-128"/>
                          <a:ea typeface="BIZ UDPゴシック" panose="020B0400000000000000" pitchFamily="50" charset="-128"/>
                        </a:rPr>
                        <a:t>0725-41-1389</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0725-43-9136</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和泉市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泉大津市</a:t>
                      </a:r>
                      <a:r>
                        <a:rPr lang="ja-JP" altLang="en-US" sz="900" kern="100">
                          <a:effectLst/>
                          <a:latin typeface="BIZ UDPゴシック" panose="020B0400000000000000" pitchFamily="50" charset="-128"/>
                          <a:ea typeface="BIZ UDPゴシック" panose="020B0400000000000000" pitchFamily="50" charset="-128"/>
                        </a:rPr>
                        <a:t> </a:t>
                      </a:r>
                      <a:endParaRPr lang="en-US" altLang="ja-JP" sz="900" kern="100" dirty="0">
                        <a:effectLst/>
                        <a:latin typeface="BIZ UDPゴシック" panose="020B0400000000000000" pitchFamily="50" charset="-128"/>
                        <a:ea typeface="BIZ UDPゴシック" panose="020B0400000000000000" pitchFamily="50" charset="-128"/>
                      </a:endParaRPr>
                    </a:p>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高石市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忠岡町</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14725338"/>
                  </a:ext>
                </a:extLst>
              </a:tr>
              <a:tr h="354453">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岸和田保健所</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ts val="1200"/>
                        </a:lnSpc>
                        <a:spcAft>
                          <a:spcPts val="0"/>
                        </a:spcAft>
                      </a:pPr>
                      <a:r>
                        <a:rPr lang="ja-JP" altLang="ja-JP" sz="900" kern="100" dirty="0">
                          <a:effectLst/>
                          <a:latin typeface="BIZ UDPゴシック" panose="020B0400000000000000" pitchFamily="50" charset="-128"/>
                          <a:ea typeface="BIZ UDPゴシック" panose="020B0400000000000000" pitchFamily="50" charset="-128"/>
                        </a:rPr>
                        <a:t>〒</a:t>
                      </a:r>
                      <a:r>
                        <a:rPr lang="en-US" altLang="ja-JP" sz="900" kern="100" dirty="0">
                          <a:effectLst/>
                          <a:latin typeface="BIZ UDPゴシック" panose="020B0400000000000000" pitchFamily="50" charset="-128"/>
                          <a:ea typeface="BIZ UDPゴシック" panose="020B0400000000000000" pitchFamily="50" charset="-128"/>
                        </a:rPr>
                        <a:t>596-0076</a:t>
                      </a: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岸和田市野田町</a:t>
                      </a:r>
                      <a:r>
                        <a:rPr lang="en-US" sz="900" kern="100" dirty="0">
                          <a:effectLst/>
                          <a:latin typeface="BIZ UDPゴシック" panose="020B0400000000000000" pitchFamily="50" charset="-128"/>
                          <a:ea typeface="BIZ UDPゴシック" panose="020B0400000000000000" pitchFamily="50" charset="-128"/>
                        </a:rPr>
                        <a:t>3-13-1</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072-422-6071</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072-422-7501</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ts val="1200"/>
                        </a:lnSpc>
                        <a:spcAft>
                          <a:spcPts val="0"/>
                        </a:spcAft>
                      </a:pPr>
                      <a:r>
                        <a:rPr lang="ja-JP" sz="900" kern="100">
                          <a:effectLst/>
                          <a:latin typeface="BIZ UDPゴシック" panose="020B0400000000000000" pitchFamily="50" charset="-128"/>
                          <a:ea typeface="BIZ UDPゴシック" panose="020B0400000000000000" pitchFamily="50" charset="-128"/>
                        </a:rPr>
                        <a:t>岸和田市</a:t>
                      </a:r>
                      <a:r>
                        <a:rPr lang="ja-JP" altLang="en-US" sz="900" kern="100">
                          <a:effectLst/>
                          <a:latin typeface="BIZ UDPゴシック" panose="020B0400000000000000" pitchFamily="50" charset="-128"/>
                          <a:ea typeface="BIZ UDPゴシック" panose="020B0400000000000000" pitchFamily="50" charset="-128"/>
                        </a:rPr>
                        <a:t> </a:t>
                      </a:r>
                      <a:r>
                        <a:rPr lang="ja-JP" sz="900" kern="100">
                          <a:effectLst/>
                          <a:latin typeface="BIZ UDPゴシック" panose="020B0400000000000000" pitchFamily="50" charset="-128"/>
                          <a:ea typeface="BIZ UDPゴシック" panose="020B0400000000000000" pitchFamily="50" charset="-128"/>
                        </a:rPr>
                        <a:t>貝塚市</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322375811"/>
                  </a:ext>
                </a:extLst>
              </a:tr>
              <a:tr h="418811">
                <a:tc>
                  <a:txBody>
                    <a:bodyPr/>
                    <a:lstStyle/>
                    <a:p>
                      <a:pPr algn="ctr">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泉佐野保健所</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spcAft>
                          <a:spcPts val="0"/>
                        </a:spcAft>
                      </a:pPr>
                      <a:r>
                        <a:rPr lang="ja-JP" altLang="ja-JP" sz="900" kern="100" dirty="0">
                          <a:effectLst/>
                          <a:latin typeface="BIZ UDPゴシック" panose="020B0400000000000000" pitchFamily="50" charset="-128"/>
                          <a:ea typeface="BIZ UDPゴシック" panose="020B0400000000000000" pitchFamily="50" charset="-128"/>
                        </a:rPr>
                        <a:t>〒</a:t>
                      </a:r>
                      <a:r>
                        <a:rPr lang="en-US" altLang="ja-JP" sz="900" kern="100" dirty="0">
                          <a:effectLst/>
                          <a:latin typeface="BIZ UDPゴシック" panose="020B0400000000000000" pitchFamily="50" charset="-128"/>
                          <a:ea typeface="BIZ UDPゴシック" panose="020B0400000000000000" pitchFamily="50" charset="-128"/>
                        </a:rPr>
                        <a:t>598-0001</a:t>
                      </a: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泉佐野市上瓦屋</a:t>
                      </a:r>
                      <a:r>
                        <a:rPr lang="en-US" sz="900" kern="100" dirty="0">
                          <a:effectLst/>
                          <a:latin typeface="BIZ UDPゴシック" panose="020B0400000000000000" pitchFamily="50" charset="-128"/>
                          <a:ea typeface="BIZ UDPゴシック" panose="020B0400000000000000" pitchFamily="50" charset="-128"/>
                        </a:rPr>
                        <a:t>583-1</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072-462-7703</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en-US" sz="900" kern="100" dirty="0">
                          <a:effectLst/>
                          <a:latin typeface="BIZ UDPゴシック" panose="020B0400000000000000" pitchFamily="50" charset="-128"/>
                          <a:ea typeface="BIZ UDPゴシック" panose="020B0400000000000000" pitchFamily="50" charset="-128"/>
                        </a:rPr>
                        <a:t>072-462-5426</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泉佐野市</a:t>
                      </a:r>
                      <a:r>
                        <a:rPr lang="ja-JP" altLang="en-US" sz="900" kern="100" dirty="0">
                          <a:effectLst/>
                          <a:latin typeface="BIZ UDPゴシック" panose="020B0400000000000000" pitchFamily="50" charset="-128"/>
                          <a:ea typeface="BIZ UDPゴシック" panose="020B0400000000000000" pitchFamily="50" charset="-128"/>
                        </a:rPr>
                        <a:t> </a:t>
                      </a:r>
                      <a:r>
                        <a:rPr lang="ja-JP" sz="900" kern="100" dirty="0">
                          <a:effectLst/>
                          <a:latin typeface="BIZ UDPゴシック" panose="020B0400000000000000" pitchFamily="50" charset="-128"/>
                          <a:ea typeface="BIZ UDPゴシック" panose="020B0400000000000000" pitchFamily="50" charset="-128"/>
                        </a:rPr>
                        <a:t>泉南市</a:t>
                      </a:r>
                      <a:endParaRPr lang="en-US" altLang="ja-JP" sz="900" kern="100" dirty="0">
                        <a:effectLst/>
                        <a:latin typeface="BIZ UDPゴシック" panose="020B0400000000000000" pitchFamily="50" charset="-128"/>
                        <a:ea typeface="BIZ UDPゴシック" panose="020B0400000000000000" pitchFamily="50" charset="-128"/>
                      </a:endParaRP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阪南市</a:t>
                      </a:r>
                      <a:r>
                        <a:rPr lang="ja-JP" altLang="en-US" sz="900" kern="100" dirty="0">
                          <a:effectLst/>
                          <a:latin typeface="BIZ UDPゴシック" panose="020B0400000000000000" pitchFamily="50" charset="-128"/>
                          <a:ea typeface="BIZ UDPゴシック" panose="020B0400000000000000" pitchFamily="50" charset="-128"/>
                        </a:rPr>
                        <a:t> </a:t>
                      </a:r>
                      <a:r>
                        <a:rPr lang="ja-JP" sz="900" kern="100" dirty="0">
                          <a:effectLst/>
                          <a:latin typeface="BIZ UDPゴシック" panose="020B0400000000000000" pitchFamily="50" charset="-128"/>
                          <a:ea typeface="BIZ UDPゴシック" panose="020B0400000000000000" pitchFamily="50" charset="-128"/>
                        </a:rPr>
                        <a:t>熊取町</a:t>
                      </a:r>
                      <a:r>
                        <a:rPr lang="ja-JP" altLang="en-US" sz="900" kern="100" dirty="0">
                          <a:effectLst/>
                          <a:latin typeface="BIZ UDPゴシック" panose="020B0400000000000000" pitchFamily="50" charset="-128"/>
                          <a:ea typeface="BIZ UDPゴシック" panose="020B0400000000000000" pitchFamily="50" charset="-128"/>
                        </a:rPr>
                        <a:t> </a:t>
                      </a:r>
                      <a:endParaRPr lang="en-US" altLang="ja-JP" sz="900" kern="100" dirty="0">
                        <a:effectLst/>
                        <a:latin typeface="BIZ UDPゴシック" panose="020B0400000000000000" pitchFamily="50" charset="-128"/>
                        <a:ea typeface="BIZ UDPゴシック" panose="020B0400000000000000" pitchFamily="50" charset="-128"/>
                      </a:endParaRPr>
                    </a:p>
                    <a:p>
                      <a:pPr algn="just">
                        <a:lnSpc>
                          <a:spcPts val="1200"/>
                        </a:lnSpc>
                        <a:spcAft>
                          <a:spcPts val="0"/>
                        </a:spcAft>
                      </a:pPr>
                      <a:r>
                        <a:rPr lang="ja-JP" sz="900" kern="100" dirty="0">
                          <a:effectLst/>
                          <a:latin typeface="BIZ UDPゴシック" panose="020B0400000000000000" pitchFamily="50" charset="-128"/>
                          <a:ea typeface="BIZ UDPゴシック" panose="020B0400000000000000" pitchFamily="50" charset="-128"/>
                        </a:rPr>
                        <a:t>田尻町</a:t>
                      </a:r>
                      <a:r>
                        <a:rPr lang="ja-JP" altLang="en-US" sz="900" kern="100" dirty="0">
                          <a:effectLst/>
                          <a:latin typeface="BIZ UDPゴシック" panose="020B0400000000000000" pitchFamily="50" charset="-128"/>
                          <a:ea typeface="BIZ UDPゴシック" panose="020B0400000000000000" pitchFamily="50" charset="-128"/>
                        </a:rPr>
                        <a:t> </a:t>
                      </a:r>
                      <a:r>
                        <a:rPr lang="ja-JP" sz="900" kern="100" dirty="0">
                          <a:effectLst/>
                          <a:latin typeface="BIZ UDPゴシック" panose="020B0400000000000000" pitchFamily="50" charset="-128"/>
                          <a:ea typeface="BIZ UDPゴシック" panose="020B0400000000000000" pitchFamily="50" charset="-128"/>
                        </a:rPr>
                        <a:t>岬町</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45942" marR="459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3173308"/>
                  </a:ext>
                </a:extLst>
              </a:tr>
            </a:tbl>
          </a:graphicData>
        </a:graphic>
      </p:graphicFrame>
      <p:sp>
        <p:nvSpPr>
          <p:cNvPr id="15" name="正方形/長方形 14"/>
          <p:cNvSpPr/>
          <p:nvPr/>
        </p:nvSpPr>
        <p:spPr>
          <a:xfrm>
            <a:off x="253066" y="1585683"/>
            <a:ext cx="7036748" cy="1800000"/>
          </a:xfrm>
          <a:prstGeom prst="rect">
            <a:avLst/>
          </a:prstGeom>
          <a:solidFill>
            <a:schemeClr val="bg1"/>
          </a:solidFill>
          <a:ln w="34925" cmpd="dbl">
            <a:solidFill>
              <a:schemeClr val="accent1">
                <a:shade val="50000"/>
                <a:alpha val="98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635" tIns="48318" rIns="96635" bIns="48318" numCol="1" spcCol="0" rtlCol="0" fromWordArt="0" anchor="ctr" anchorCtr="0" forceAA="0" compatLnSpc="1">
            <a:prstTxWarp prst="textNoShape">
              <a:avLst/>
            </a:prstTxWarp>
            <a:noAutofit/>
          </a:bodyPr>
          <a:lstStyle/>
          <a:p>
            <a:pPr>
              <a:spcAft>
                <a:spcPts val="300"/>
              </a:spcAft>
            </a:pPr>
            <a:r>
              <a:rPr lang="ja-JP" altLang="en-US" sz="1100" dirty="0">
                <a:solidFill>
                  <a:schemeClr val="tx1"/>
                </a:solidFill>
                <a:latin typeface="BIZ UDPゴシック" panose="020B0400000000000000" pitchFamily="50" charset="-128"/>
                <a:ea typeface="BIZ UDPゴシック" panose="020B0400000000000000" pitchFamily="50" charset="-128"/>
              </a:rPr>
              <a:t>令和４年度から成人年齢が</a:t>
            </a:r>
            <a:r>
              <a:rPr lang="en-US" altLang="ja-JP" sz="1100" dirty="0">
                <a:solidFill>
                  <a:schemeClr val="tx1"/>
                </a:solidFill>
                <a:latin typeface="BIZ UDPゴシック" panose="020B0400000000000000" pitchFamily="50" charset="-128"/>
                <a:ea typeface="BIZ UDPゴシック" panose="020B0400000000000000" pitchFamily="50" charset="-128"/>
              </a:rPr>
              <a:t>20</a:t>
            </a:r>
            <a:r>
              <a:rPr lang="ja-JP" altLang="en-US" sz="1100" dirty="0">
                <a:solidFill>
                  <a:schemeClr val="tx1"/>
                </a:solidFill>
                <a:latin typeface="BIZ UDPゴシック" panose="020B0400000000000000" pitchFamily="50" charset="-128"/>
                <a:ea typeface="BIZ UDPゴシック" panose="020B0400000000000000" pitchFamily="50" charset="-128"/>
              </a:rPr>
              <a:t>歳から</a:t>
            </a:r>
            <a:r>
              <a:rPr lang="en-US" altLang="ja-JP" sz="1100" dirty="0">
                <a:solidFill>
                  <a:schemeClr val="tx1"/>
                </a:solidFill>
                <a:latin typeface="BIZ UDPゴシック" panose="020B0400000000000000" pitchFamily="50" charset="-128"/>
                <a:ea typeface="BIZ UDPゴシック" panose="020B0400000000000000" pitchFamily="50" charset="-128"/>
              </a:rPr>
              <a:t>18</a:t>
            </a:r>
            <a:r>
              <a:rPr lang="ja-JP" altLang="en-US" sz="1100" dirty="0">
                <a:solidFill>
                  <a:schemeClr val="tx1"/>
                </a:solidFill>
                <a:latin typeface="BIZ UDPゴシック" panose="020B0400000000000000" pitchFamily="50" charset="-128"/>
                <a:ea typeface="BIZ UDPゴシック" panose="020B0400000000000000" pitchFamily="50" charset="-128"/>
              </a:rPr>
              <a:t>歳に引き下げられましたが、小児慢性特定疾病医療費助成の対象年齢に変更はありません（</a:t>
            </a:r>
            <a:r>
              <a:rPr lang="en-US" altLang="ja-JP" sz="1100" dirty="0">
                <a:solidFill>
                  <a:schemeClr val="tx1"/>
                </a:solidFill>
                <a:latin typeface="BIZ UDPゴシック" panose="020B0400000000000000" pitchFamily="50" charset="-128"/>
                <a:ea typeface="BIZ UDPゴシック" panose="020B0400000000000000" pitchFamily="50" charset="-128"/>
              </a:rPr>
              <a:t>0</a:t>
            </a:r>
            <a:r>
              <a:rPr lang="ja-JP" altLang="en-US" sz="1100" dirty="0">
                <a:solidFill>
                  <a:schemeClr val="tx1"/>
                </a:solidFill>
                <a:latin typeface="BIZ UDPゴシック" panose="020B0400000000000000" pitchFamily="50" charset="-128"/>
                <a:ea typeface="BIZ UDPゴシック" panose="020B0400000000000000" pitchFamily="50" charset="-128"/>
              </a:rPr>
              <a:t>歳～</a:t>
            </a:r>
            <a:r>
              <a:rPr lang="en-US" altLang="ja-JP" sz="1100" dirty="0">
                <a:solidFill>
                  <a:schemeClr val="tx1"/>
                </a:solidFill>
                <a:latin typeface="BIZ UDPゴシック" panose="020B0400000000000000" pitchFamily="50" charset="-128"/>
                <a:ea typeface="BIZ UDPゴシック" panose="020B0400000000000000" pitchFamily="50" charset="-128"/>
              </a:rPr>
              <a:t>20</a:t>
            </a:r>
            <a:r>
              <a:rPr lang="ja-JP" altLang="en-US" sz="1100" dirty="0">
                <a:solidFill>
                  <a:schemeClr val="tx1"/>
                </a:solidFill>
                <a:latin typeface="BIZ UDPゴシック" panose="020B0400000000000000" pitchFamily="50" charset="-128"/>
                <a:ea typeface="BIZ UDPゴシック" panose="020B0400000000000000" pitchFamily="50" charset="-128"/>
              </a:rPr>
              <a:t>歳到達の前日まで）。</a:t>
            </a:r>
            <a:br>
              <a:rPr lang="en-US" altLang="ja-JP" sz="1100" dirty="0">
                <a:solidFill>
                  <a:schemeClr val="tx1"/>
                </a:solidFill>
                <a:latin typeface="BIZ UDPゴシック" panose="020B0400000000000000" pitchFamily="50" charset="-128"/>
                <a:ea typeface="BIZ UDPゴシック" panose="020B0400000000000000" pitchFamily="50" charset="-128"/>
              </a:rPr>
            </a:br>
            <a:r>
              <a:rPr lang="ja-JP" altLang="en-US" sz="1100" dirty="0">
                <a:solidFill>
                  <a:schemeClr val="tx1"/>
                </a:solidFill>
                <a:latin typeface="BIZ UDPゴシック" panose="020B0400000000000000" pitchFamily="50" charset="-128"/>
                <a:ea typeface="BIZ UDPゴシック" panose="020B0400000000000000" pitchFamily="50" charset="-128"/>
              </a:rPr>
              <a:t>ただし、</a:t>
            </a:r>
            <a:r>
              <a:rPr lang="en-US" altLang="ja-JP" sz="1100" b="1" dirty="0">
                <a:solidFill>
                  <a:schemeClr val="tx1"/>
                </a:solidFill>
                <a:latin typeface="BIZ UDPゴシック" panose="020B0400000000000000" pitchFamily="50" charset="-128"/>
                <a:ea typeface="BIZ UDPゴシック" panose="020B0400000000000000" pitchFamily="50" charset="-128"/>
              </a:rPr>
              <a:t>18</a:t>
            </a:r>
            <a:r>
              <a:rPr lang="ja-JP" altLang="en-US" sz="1100" b="1" dirty="0">
                <a:solidFill>
                  <a:schemeClr val="tx1"/>
                </a:solidFill>
                <a:latin typeface="BIZ UDPゴシック" panose="020B0400000000000000" pitchFamily="50" charset="-128"/>
                <a:ea typeface="BIZ UDPゴシック" panose="020B0400000000000000" pitchFamily="50" charset="-128"/>
              </a:rPr>
              <a:t>歳以上の成年患者は本人名義で申請</a:t>
            </a:r>
            <a:r>
              <a:rPr lang="ja-JP" altLang="en-US" sz="1100" dirty="0">
                <a:solidFill>
                  <a:schemeClr val="tx1"/>
                </a:solidFill>
                <a:latin typeface="BIZ UDPゴシック" panose="020B0400000000000000" pitchFamily="50" charset="-128"/>
                <a:ea typeface="BIZ UDPゴシック" panose="020B0400000000000000" pitchFamily="50" charset="-128"/>
              </a:rPr>
              <a:t>手続きをする必要があります。</a:t>
            </a:r>
            <a:endParaRPr lang="en-US" altLang="ja-JP" sz="500" dirty="0">
              <a:solidFill>
                <a:schemeClr val="tx1"/>
              </a:solidFill>
              <a:latin typeface="BIZ UDPゴシック" panose="020B0400000000000000" pitchFamily="50" charset="-128"/>
              <a:ea typeface="BIZ UDPゴシック" panose="020B0400000000000000" pitchFamily="50" charset="-128"/>
            </a:endParaRPr>
          </a:p>
          <a:p>
            <a:r>
              <a:rPr lang="en-US" altLang="ja-JP" sz="1000" dirty="0">
                <a:solidFill>
                  <a:schemeClr val="tx1"/>
                </a:solidFill>
                <a:latin typeface="BIZ UDPゴシック" panose="020B0400000000000000" pitchFamily="50" charset="-128"/>
                <a:ea typeface="BIZ UDPゴシック" panose="020B0400000000000000" pitchFamily="50" charset="-128"/>
              </a:rPr>
              <a:t>※</a:t>
            </a:r>
            <a:r>
              <a:rPr lang="ja-JP" altLang="en-US" sz="1000" dirty="0">
                <a:solidFill>
                  <a:schemeClr val="tx1"/>
                </a:solidFill>
                <a:latin typeface="BIZ UDPゴシック" panose="020B0400000000000000" pitchFamily="50" charset="-128"/>
                <a:ea typeface="BIZ UDPゴシック" panose="020B0400000000000000" pitchFamily="50" charset="-128"/>
              </a:rPr>
              <a:t>成年患者以外の方が申請する場合は委任が必要です（申請書に委任欄を設けています）。</a:t>
            </a:r>
          </a:p>
          <a:p>
            <a:r>
              <a:rPr lang="en-US" altLang="ja-JP" sz="1000" dirty="0">
                <a:solidFill>
                  <a:schemeClr val="tx1"/>
                </a:solidFill>
                <a:latin typeface="BIZ UDPゴシック" panose="020B0400000000000000" pitchFamily="50" charset="-128"/>
                <a:ea typeface="BIZ UDPゴシック" panose="020B0400000000000000" pitchFamily="50" charset="-128"/>
              </a:rPr>
              <a:t>※18</a:t>
            </a:r>
            <a:r>
              <a:rPr lang="ja-JP" altLang="en-US" sz="1000" dirty="0">
                <a:solidFill>
                  <a:schemeClr val="tx1"/>
                </a:solidFill>
                <a:latin typeface="BIZ UDPゴシック" panose="020B0400000000000000" pitchFamily="50" charset="-128"/>
                <a:ea typeface="BIZ UDPゴシック" panose="020B0400000000000000" pitchFamily="50" charset="-128"/>
              </a:rPr>
              <a:t>歳を超えての新規申請及び疾病の追加・変更申請はできません。ただし令和</a:t>
            </a:r>
            <a:r>
              <a:rPr lang="en-US" altLang="ja-JP" sz="1000" dirty="0">
                <a:solidFill>
                  <a:schemeClr val="tx1"/>
                </a:solidFill>
                <a:latin typeface="BIZ UDPゴシック" panose="020B0400000000000000" pitchFamily="50" charset="-128"/>
                <a:ea typeface="BIZ UDPゴシック" panose="020B0400000000000000" pitchFamily="50" charset="-128"/>
              </a:rPr>
              <a:t>5</a:t>
            </a:r>
            <a:r>
              <a:rPr lang="ja-JP" altLang="en-US" sz="1000" dirty="0">
                <a:solidFill>
                  <a:schemeClr val="tx1"/>
                </a:solidFill>
                <a:latin typeface="BIZ UDPゴシック" panose="020B0400000000000000" pitchFamily="50" charset="-128"/>
                <a:ea typeface="BIZ UDPゴシック" panose="020B0400000000000000" pitchFamily="50" charset="-128"/>
              </a:rPr>
              <a:t>年</a:t>
            </a:r>
            <a:r>
              <a:rPr lang="en-US" altLang="ja-JP" sz="1000" dirty="0">
                <a:solidFill>
                  <a:schemeClr val="tx1"/>
                </a:solidFill>
                <a:latin typeface="BIZ UDPゴシック" panose="020B0400000000000000" pitchFamily="50" charset="-128"/>
                <a:ea typeface="BIZ UDPゴシック" panose="020B0400000000000000" pitchFamily="50" charset="-128"/>
              </a:rPr>
              <a:t>10</a:t>
            </a:r>
            <a:r>
              <a:rPr lang="ja-JP" altLang="en-US" sz="1000" dirty="0">
                <a:solidFill>
                  <a:schemeClr val="tx1"/>
                </a:solidFill>
                <a:latin typeface="BIZ UDPゴシック" panose="020B0400000000000000" pitchFamily="50" charset="-128"/>
                <a:ea typeface="BIZ UDPゴシック" panose="020B0400000000000000" pitchFamily="50" charset="-128"/>
              </a:rPr>
              <a:t>月から、申請日時点で</a:t>
            </a:r>
            <a:r>
              <a:rPr lang="en-US" altLang="ja-JP" sz="1000" dirty="0">
                <a:solidFill>
                  <a:schemeClr val="tx1"/>
                </a:solidFill>
                <a:latin typeface="BIZ UDPゴシック" panose="020B0400000000000000" pitchFamily="50" charset="-128"/>
                <a:ea typeface="BIZ UDPゴシック" panose="020B0400000000000000" pitchFamily="50" charset="-128"/>
              </a:rPr>
              <a:t>18</a:t>
            </a:r>
            <a:r>
              <a:rPr lang="ja-JP" altLang="en-US" sz="1000" dirty="0">
                <a:solidFill>
                  <a:schemeClr val="tx1"/>
                </a:solidFill>
                <a:latin typeface="BIZ UDPゴシック" panose="020B0400000000000000" pitchFamily="50" charset="-128"/>
                <a:ea typeface="BIZ UDPゴシック" panose="020B0400000000000000" pitchFamily="50" charset="-128"/>
              </a:rPr>
              <a:t>歳以上で</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en-US" altLang="ja-JP"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あっても、診断年月日の時点が</a:t>
            </a:r>
            <a:r>
              <a:rPr lang="en-US" altLang="ja-JP" sz="1000" dirty="0">
                <a:solidFill>
                  <a:schemeClr val="tx1"/>
                </a:solidFill>
                <a:latin typeface="BIZ UDPゴシック" panose="020B0400000000000000" pitchFamily="50" charset="-128"/>
                <a:ea typeface="BIZ UDPゴシック" panose="020B0400000000000000" pitchFamily="50" charset="-128"/>
              </a:rPr>
              <a:t>18</a:t>
            </a:r>
            <a:r>
              <a:rPr lang="ja-JP" altLang="en-US" sz="1000" dirty="0">
                <a:solidFill>
                  <a:schemeClr val="tx1"/>
                </a:solidFill>
                <a:latin typeface="BIZ UDPゴシック" panose="020B0400000000000000" pitchFamily="50" charset="-128"/>
                <a:ea typeface="BIZ UDPゴシック" panose="020B0400000000000000" pitchFamily="50" charset="-128"/>
              </a:rPr>
              <a:t>歳未満であり、当該時点まで遡って認定することが適当と判断される場合には遡って</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en-US" altLang="ja-JP"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認定することができます。</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en-US" altLang="ja-JP" sz="1000" dirty="0">
                <a:solidFill>
                  <a:schemeClr val="tx1"/>
                </a:solidFill>
                <a:latin typeface="BIZ UDPゴシック" panose="020B0400000000000000" pitchFamily="50" charset="-128"/>
                <a:ea typeface="BIZ UDPゴシック" panose="020B0400000000000000" pitchFamily="50" charset="-128"/>
              </a:rPr>
              <a:t>※18</a:t>
            </a:r>
            <a:r>
              <a:rPr lang="ja-JP" altLang="en-US" sz="1000" dirty="0">
                <a:solidFill>
                  <a:schemeClr val="tx1"/>
                </a:solidFill>
                <a:latin typeface="BIZ UDPゴシック" panose="020B0400000000000000" pitchFamily="50" charset="-128"/>
                <a:ea typeface="BIZ UDPゴシック" panose="020B0400000000000000" pitchFamily="50" charset="-128"/>
              </a:rPr>
              <a:t>歳まで大阪府で支給認定を受けていた方が、</a:t>
            </a:r>
            <a:r>
              <a:rPr lang="ja-JP" altLang="en-US" sz="1000" b="1" u="sng" dirty="0">
                <a:solidFill>
                  <a:schemeClr val="tx1"/>
                </a:solidFill>
                <a:latin typeface="BIZ UDPゴシック" panose="020B0400000000000000" pitchFamily="50" charset="-128"/>
                <a:ea typeface="BIZ UDPゴシック" panose="020B0400000000000000" pitchFamily="50" charset="-128"/>
              </a:rPr>
              <a:t>就職や進学等で他の実施自治体が管轄する住所に住民登録地を変更した</a:t>
            </a:r>
            <a:endParaRPr lang="en-US" altLang="ja-JP" sz="1000" b="1" u="sng" dirty="0">
              <a:solidFill>
                <a:schemeClr val="tx1"/>
              </a:solidFill>
              <a:latin typeface="BIZ UDPゴシック" panose="020B0400000000000000" pitchFamily="50" charset="-128"/>
              <a:ea typeface="BIZ UDPゴシック" panose="020B0400000000000000" pitchFamily="50" charset="-128"/>
            </a:endParaRPr>
          </a:p>
          <a:p>
            <a:r>
              <a:rPr lang="en-US" altLang="ja-JP" sz="1000" b="1" dirty="0">
                <a:solidFill>
                  <a:schemeClr val="tx1"/>
                </a:solidFill>
                <a:latin typeface="BIZ UDPゴシック" panose="020B0400000000000000" pitchFamily="50" charset="-128"/>
                <a:ea typeface="BIZ UDPゴシック" panose="020B0400000000000000" pitchFamily="50" charset="-128"/>
              </a:rPr>
              <a:t>   </a:t>
            </a:r>
            <a:r>
              <a:rPr lang="ja-JP" altLang="en-US" sz="1000" b="1" u="sng" dirty="0">
                <a:solidFill>
                  <a:schemeClr val="tx1"/>
                </a:solidFill>
                <a:latin typeface="BIZ UDPゴシック" panose="020B0400000000000000" pitchFamily="50" charset="-128"/>
                <a:ea typeface="BIZ UDPゴシック" panose="020B0400000000000000" pitchFamily="50" charset="-128"/>
              </a:rPr>
              <a:t>場合、変更先の実施自治体で継続申請を行う必要があります。</a:t>
            </a:r>
            <a:r>
              <a:rPr lang="en-US" altLang="ja-JP" sz="1000" dirty="0">
                <a:solidFill>
                  <a:schemeClr val="tx1"/>
                </a:solidFill>
                <a:latin typeface="BIZ UDPゴシック" panose="020B0400000000000000" pitchFamily="50" charset="-128"/>
                <a:ea typeface="BIZ UDPゴシック" panose="020B0400000000000000" pitchFamily="50" charset="-128"/>
              </a:rPr>
              <a:t>18</a:t>
            </a:r>
            <a:r>
              <a:rPr lang="ja-JP" altLang="en-US" sz="1000" dirty="0">
                <a:solidFill>
                  <a:schemeClr val="tx1"/>
                </a:solidFill>
                <a:latin typeface="BIZ UDPゴシック" panose="020B0400000000000000" pitchFamily="50" charset="-128"/>
                <a:ea typeface="BIZ UDPゴシック" panose="020B0400000000000000" pitchFamily="50" charset="-128"/>
              </a:rPr>
              <a:t>歳を超えて住民登録地を変更した場合は、変更後の住所</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en-US" altLang="ja-JP"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を管轄する保健所等にご相談ください。</a:t>
            </a:r>
            <a:endParaRPr lang="ja-JP" altLang="en-US" sz="1100" dirty="0">
              <a:solidFill>
                <a:schemeClr val="tx1"/>
              </a:solidFill>
              <a:latin typeface="BIZ UDPゴシック" panose="020B0400000000000000" pitchFamily="50" charset="-128"/>
              <a:ea typeface="BIZ UDPゴシック" panose="020B0400000000000000" pitchFamily="50" charset="-128"/>
            </a:endParaRPr>
          </a:p>
        </p:txBody>
      </p:sp>
      <p:sp>
        <p:nvSpPr>
          <p:cNvPr id="17" name="角丸四角形 16"/>
          <p:cNvSpPr/>
          <p:nvPr/>
        </p:nvSpPr>
        <p:spPr>
          <a:xfrm>
            <a:off x="231847" y="1255967"/>
            <a:ext cx="2388200" cy="283052"/>
          </a:xfrm>
          <a:prstGeom prst="roundRect">
            <a:avLst/>
          </a:prstGeom>
          <a:solidFill>
            <a:schemeClr val="accent1">
              <a:lumMod val="20000"/>
              <a:lumOff val="80000"/>
            </a:schemeClr>
          </a:solidFill>
          <a:ln>
            <a:solidFill>
              <a:srgbClr val="00206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00" b="1" dirty="0">
                <a:solidFill>
                  <a:srgbClr val="002060"/>
                </a:solidFill>
                <a:latin typeface="BIZ UDPゴシック" panose="020B0400000000000000" pitchFamily="50" charset="-128"/>
                <a:ea typeface="BIZ UDPゴシック" panose="020B0400000000000000" pitchFamily="50" charset="-128"/>
              </a:rPr>
              <a:t>18</a:t>
            </a:r>
            <a:r>
              <a:rPr kumimoji="1" lang="ja-JP" altLang="en-US" sz="1300" b="1" dirty="0">
                <a:solidFill>
                  <a:srgbClr val="002060"/>
                </a:solidFill>
                <a:latin typeface="BIZ UDPゴシック" panose="020B0400000000000000" pitchFamily="50" charset="-128"/>
                <a:ea typeface="BIZ UDPゴシック" panose="020B0400000000000000" pitchFamily="50" charset="-128"/>
              </a:rPr>
              <a:t>歳以上の方の申請手続き</a:t>
            </a:r>
          </a:p>
        </p:txBody>
      </p:sp>
      <p:sp>
        <p:nvSpPr>
          <p:cNvPr id="21" name="正方形/長方形 20"/>
          <p:cNvSpPr/>
          <p:nvPr/>
        </p:nvSpPr>
        <p:spPr>
          <a:xfrm>
            <a:off x="261463" y="3798477"/>
            <a:ext cx="7036749" cy="2646297"/>
          </a:xfrm>
          <a:prstGeom prst="rect">
            <a:avLst/>
          </a:prstGeom>
          <a:solidFill>
            <a:schemeClr val="bg1"/>
          </a:solidFill>
          <a:ln w="34925" cmpd="dbl">
            <a:solidFill>
              <a:schemeClr val="accent1">
                <a:shade val="50000"/>
                <a:alpha val="98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635" tIns="48318" rIns="96635" bIns="48318" numCol="1" spcCol="0" rtlCol="0" fromWordArt="0" anchor="ctr" anchorCtr="0" forceAA="0" compatLnSpc="1">
            <a:prstTxWarp prst="textNoShape">
              <a:avLst/>
            </a:prstTxWarp>
            <a:noAutofit/>
          </a:bodyPr>
          <a:lstStyle/>
          <a:p>
            <a:endParaRPr lang="en-US" altLang="ja-JP" sz="800" b="1" dirty="0">
              <a:solidFill>
                <a:schemeClr val="tx1"/>
              </a:solidFill>
              <a:latin typeface="BIZ UDPゴシック" panose="020B0400000000000000" pitchFamily="50" charset="-128"/>
              <a:ea typeface="BIZ UDPゴシック" panose="020B0400000000000000" pitchFamily="50" charset="-128"/>
            </a:endParaRPr>
          </a:p>
          <a:p>
            <a:endParaRPr lang="en-US" altLang="ja-JP" sz="800" b="1" dirty="0">
              <a:solidFill>
                <a:schemeClr val="tx1"/>
              </a:solidFill>
              <a:latin typeface="BIZ UDPゴシック" panose="020B0400000000000000" pitchFamily="50" charset="-128"/>
              <a:ea typeface="BIZ UDPゴシック" panose="020B0400000000000000" pitchFamily="50" charset="-128"/>
            </a:endParaRPr>
          </a:p>
          <a:p>
            <a:r>
              <a:rPr lang="ja-JP" altLang="en-US" sz="800" b="1" dirty="0">
                <a:solidFill>
                  <a:schemeClr val="tx1"/>
                </a:solidFill>
                <a:latin typeface="BIZ UDPゴシック" panose="020B0400000000000000" pitchFamily="50" charset="-128"/>
                <a:ea typeface="BIZ UDPゴシック" panose="020B0400000000000000" pitchFamily="50" charset="-128"/>
              </a:rPr>
              <a:t>○</a:t>
            </a:r>
            <a:r>
              <a:rPr lang="ja-JP" altLang="en-US" sz="800" b="1" u="sng" dirty="0">
                <a:solidFill>
                  <a:schemeClr val="tx1"/>
                </a:solidFill>
                <a:latin typeface="BIZ UDPゴシック" panose="020B0400000000000000" pitchFamily="50" charset="-128"/>
                <a:ea typeface="BIZ UDPゴシック" panose="020B0400000000000000" pitchFamily="50" charset="-128"/>
              </a:rPr>
              <a:t>令和７年</a:t>
            </a:r>
            <a:r>
              <a:rPr lang="en-US" altLang="ja-JP" sz="800" b="1" u="sng" dirty="0">
                <a:solidFill>
                  <a:schemeClr val="tx1"/>
                </a:solidFill>
                <a:latin typeface="BIZ UDPゴシック" panose="020B0400000000000000" pitchFamily="50" charset="-128"/>
                <a:ea typeface="BIZ UDPゴシック" panose="020B0400000000000000" pitchFamily="50" charset="-128"/>
              </a:rPr>
              <a:t>12</a:t>
            </a:r>
            <a:r>
              <a:rPr lang="ja-JP" altLang="en-US" sz="800" b="1" u="sng" dirty="0">
                <a:solidFill>
                  <a:schemeClr val="tx1"/>
                </a:solidFill>
                <a:latin typeface="BIZ UDPゴシック" panose="020B0400000000000000" pitchFamily="50" charset="-128"/>
                <a:ea typeface="BIZ UDPゴシック" panose="020B0400000000000000" pitchFamily="50" charset="-128"/>
              </a:rPr>
              <a:t>月２日以降、加入健康保険の確認書類として「健康保険証」が使用できません。</a:t>
            </a:r>
            <a:endParaRPr lang="en-US" altLang="ja-JP" sz="800" b="1" u="sng" dirty="0">
              <a:solidFill>
                <a:schemeClr val="tx1"/>
              </a:solidFill>
              <a:latin typeface="BIZ UDPゴシック" panose="020B0400000000000000" pitchFamily="50" charset="-128"/>
              <a:ea typeface="BIZ UDPゴシック" panose="020B0400000000000000" pitchFamily="50" charset="-128"/>
            </a:endParaRPr>
          </a:p>
          <a:p>
            <a:endParaRPr lang="en-US" altLang="ja-JP" sz="800" b="1" dirty="0">
              <a:solidFill>
                <a:schemeClr val="tx1"/>
              </a:solidFill>
              <a:latin typeface="BIZ UDPゴシック" panose="020B0400000000000000" pitchFamily="50" charset="-128"/>
              <a:ea typeface="BIZ UDPゴシック" panose="020B0400000000000000" pitchFamily="50" charset="-128"/>
            </a:endParaRPr>
          </a:p>
          <a:p>
            <a:r>
              <a:rPr lang="ja-JP" altLang="en-US" sz="800" b="1" dirty="0">
                <a:solidFill>
                  <a:schemeClr val="tx1"/>
                </a:solidFill>
                <a:latin typeface="BIZ UDPゴシック" panose="020B0400000000000000" pitchFamily="50" charset="-128"/>
                <a:ea typeface="BIZ UDPゴシック" panose="020B0400000000000000" pitchFamily="50" charset="-128"/>
              </a:rPr>
              <a:t>○令和</a:t>
            </a:r>
            <a:r>
              <a:rPr lang="en-US" altLang="ja-JP" sz="800" b="1" dirty="0">
                <a:solidFill>
                  <a:schemeClr val="tx1"/>
                </a:solidFill>
                <a:latin typeface="BIZ UDPゴシック" panose="020B0400000000000000" pitchFamily="50" charset="-128"/>
                <a:ea typeface="BIZ UDPゴシック" panose="020B0400000000000000" pitchFamily="50" charset="-128"/>
              </a:rPr>
              <a:t>8</a:t>
            </a:r>
            <a:r>
              <a:rPr lang="ja-JP" altLang="en-US" sz="800" b="1" dirty="0">
                <a:solidFill>
                  <a:schemeClr val="tx1"/>
                </a:solidFill>
                <a:latin typeface="BIZ UDPゴシック" panose="020B0400000000000000" pitchFamily="50" charset="-128"/>
                <a:ea typeface="BIZ UDPゴシック" panose="020B0400000000000000" pitchFamily="50" charset="-128"/>
              </a:rPr>
              <a:t>年７月１日から</a:t>
            </a:r>
            <a:r>
              <a:rPr lang="ja-JP" altLang="en-US" sz="800" b="1" u="sng" dirty="0">
                <a:solidFill>
                  <a:schemeClr val="tx1"/>
                </a:solidFill>
                <a:latin typeface="BIZ UDPゴシック" panose="020B0400000000000000" pitchFamily="50" charset="-128"/>
                <a:ea typeface="BIZ UDPゴシック" panose="020B0400000000000000" pitchFamily="50" charset="-128"/>
              </a:rPr>
              <a:t>非課税世帯の階層区分基準額が、</a:t>
            </a:r>
            <a:r>
              <a:rPr lang="en-US" altLang="ja-JP" sz="800" b="1" u="sng" dirty="0">
                <a:solidFill>
                  <a:schemeClr val="tx1"/>
                </a:solidFill>
                <a:latin typeface="BIZ UDPゴシック" panose="020B0400000000000000" pitchFamily="50" charset="-128"/>
                <a:ea typeface="BIZ UDPゴシック" panose="020B0400000000000000" pitchFamily="50" charset="-128"/>
              </a:rPr>
              <a:t>80</a:t>
            </a:r>
            <a:r>
              <a:rPr lang="ja-JP" altLang="en-US" sz="800" b="1" u="sng" dirty="0">
                <a:solidFill>
                  <a:schemeClr val="tx1"/>
                </a:solidFill>
                <a:latin typeface="BIZ UDPゴシック" panose="020B0400000000000000" pitchFamily="50" charset="-128"/>
                <a:ea typeface="BIZ UDPゴシック" panose="020B0400000000000000" pitchFamily="50" charset="-128"/>
              </a:rPr>
              <a:t>万９千円以下から</a:t>
            </a:r>
            <a:r>
              <a:rPr lang="en-US" altLang="ja-JP" sz="800" b="1" u="sng" dirty="0">
                <a:solidFill>
                  <a:schemeClr val="tx1"/>
                </a:solidFill>
                <a:latin typeface="BIZ UDPゴシック" panose="020B0400000000000000" pitchFamily="50" charset="-128"/>
                <a:ea typeface="BIZ UDPゴシック" panose="020B0400000000000000" pitchFamily="50" charset="-128"/>
              </a:rPr>
              <a:t>82</a:t>
            </a:r>
            <a:r>
              <a:rPr lang="ja-JP" altLang="en-US" sz="800" b="1" u="sng" dirty="0">
                <a:solidFill>
                  <a:schemeClr val="tx1"/>
                </a:solidFill>
                <a:latin typeface="BIZ UDPゴシック" panose="020B0400000000000000" pitchFamily="50" charset="-128"/>
                <a:ea typeface="BIZ UDPゴシック" panose="020B0400000000000000" pitchFamily="50" charset="-128"/>
              </a:rPr>
              <a:t>万</a:t>
            </a:r>
            <a:r>
              <a:rPr lang="en-US" altLang="ja-JP" sz="800" b="1" u="sng" dirty="0">
                <a:solidFill>
                  <a:schemeClr val="tx1"/>
                </a:solidFill>
                <a:latin typeface="BIZ UDPゴシック" panose="020B0400000000000000" pitchFamily="50" charset="-128"/>
                <a:ea typeface="BIZ UDPゴシック" panose="020B0400000000000000" pitchFamily="50" charset="-128"/>
              </a:rPr>
              <a:t>6,500</a:t>
            </a:r>
            <a:r>
              <a:rPr lang="ja-JP" altLang="en-US" sz="800" b="1" u="sng" dirty="0">
                <a:solidFill>
                  <a:schemeClr val="tx1"/>
                </a:solidFill>
                <a:latin typeface="BIZ UDPゴシック" panose="020B0400000000000000" pitchFamily="50" charset="-128"/>
                <a:ea typeface="BIZ UDPゴシック" panose="020B0400000000000000" pitchFamily="50" charset="-128"/>
              </a:rPr>
              <a:t>円以下に変更</a:t>
            </a:r>
            <a:r>
              <a:rPr lang="ja-JP" altLang="en-US" sz="800" b="1" dirty="0">
                <a:solidFill>
                  <a:schemeClr val="tx1"/>
                </a:solidFill>
                <a:latin typeface="BIZ UDPゴシック" panose="020B0400000000000000" pitchFamily="50" charset="-128"/>
                <a:ea typeface="BIZ UDPゴシック" panose="020B0400000000000000" pitchFamily="50" charset="-128"/>
              </a:rPr>
              <a:t>となりました。</a:t>
            </a:r>
            <a:endParaRPr lang="en-US" altLang="ja-JP" sz="800" b="1" dirty="0">
              <a:solidFill>
                <a:schemeClr val="tx1"/>
              </a:solidFill>
              <a:latin typeface="BIZ UDPゴシック" panose="020B0400000000000000" pitchFamily="50" charset="-128"/>
              <a:ea typeface="BIZ UDPゴシック" panose="020B0400000000000000" pitchFamily="50" charset="-128"/>
            </a:endParaRPr>
          </a:p>
          <a:p>
            <a:r>
              <a:rPr lang="ja-JP" altLang="en-US" sz="800" b="1" dirty="0">
                <a:solidFill>
                  <a:schemeClr val="tx1"/>
                </a:solidFill>
                <a:latin typeface="BIZ UDPゴシック" panose="020B0400000000000000" pitchFamily="50" charset="-128"/>
                <a:ea typeface="BIZ UDPゴシック" panose="020B0400000000000000" pitchFamily="50" charset="-128"/>
              </a:rPr>
              <a:t>　 申立て時、ご注意ください。</a:t>
            </a:r>
            <a:endParaRPr lang="en-US" altLang="ja-JP" sz="800" b="1" dirty="0">
              <a:solidFill>
                <a:schemeClr val="tx1"/>
              </a:solidFill>
              <a:latin typeface="BIZ UDPゴシック" panose="020B0400000000000000" pitchFamily="50" charset="-128"/>
              <a:ea typeface="BIZ UDPゴシック" panose="020B0400000000000000" pitchFamily="50" charset="-128"/>
            </a:endParaRPr>
          </a:p>
          <a:p>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〇申請が認定された場合、受給者証は申請後２～３ヶ月で、申請された住所へ普通郵便で送付します。</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　（保健所窓口での受け取りを希望される場合、申請書の該当箇所に☑を入れてください）</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〇受給者証の交付が有効期間の始期日以降になったことにより、受診時に受給者証を提示できなかった場合、</a:t>
            </a:r>
            <a:br>
              <a:rPr lang="en-US" altLang="ja-JP" sz="800" dirty="0">
                <a:solidFill>
                  <a:schemeClr val="tx1"/>
                </a:solidFill>
                <a:latin typeface="BIZ UDPゴシック" panose="020B0400000000000000" pitchFamily="50" charset="-128"/>
                <a:ea typeface="BIZ UDPゴシック" panose="020B0400000000000000" pitchFamily="50" charset="-128"/>
              </a:rPr>
            </a:br>
            <a:r>
              <a:rPr lang="en-US" altLang="ja-JP" sz="800" dirty="0">
                <a:solidFill>
                  <a:schemeClr val="tx1"/>
                </a:solidFill>
                <a:latin typeface="BIZ UDPゴシック" panose="020B0400000000000000" pitchFamily="50" charset="-128"/>
                <a:ea typeface="BIZ UDPゴシック" panose="020B0400000000000000" pitchFamily="50" charset="-128"/>
              </a:rPr>
              <a:t>   </a:t>
            </a:r>
            <a:r>
              <a:rPr lang="ja-JP" altLang="en-US" sz="800" dirty="0">
                <a:solidFill>
                  <a:schemeClr val="tx1"/>
                </a:solidFill>
                <a:latin typeface="BIZ UDPゴシック" panose="020B0400000000000000" pitchFamily="50" charset="-128"/>
                <a:ea typeface="BIZ UDPゴシック" panose="020B0400000000000000" pitchFamily="50" charset="-128"/>
              </a:rPr>
              <a:t>本来医療費助成を受けられた金額について、還付請求（償還払い請求）をすることができます。</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en-US" altLang="ja-JP" sz="800" dirty="0">
                <a:solidFill>
                  <a:schemeClr val="tx1"/>
                </a:solidFill>
                <a:latin typeface="BIZ UDPゴシック" panose="020B0400000000000000" pitchFamily="50" charset="-128"/>
                <a:ea typeface="BIZ UDPゴシック" panose="020B0400000000000000" pitchFamily="50" charset="-128"/>
              </a:rPr>
              <a:t>   </a:t>
            </a:r>
            <a:r>
              <a:rPr lang="ja-JP" altLang="en-US" sz="800" dirty="0">
                <a:solidFill>
                  <a:schemeClr val="tx1"/>
                </a:solidFill>
                <a:latin typeface="BIZ UDPゴシック" panose="020B0400000000000000" pitchFamily="50" charset="-128"/>
                <a:ea typeface="BIZ UDPゴシック" panose="020B0400000000000000" pitchFamily="50" charset="-128"/>
              </a:rPr>
              <a:t>手続き等詳細については、大阪府のホームページをご確認ください。　</a:t>
            </a:r>
          </a:p>
          <a:p>
            <a:r>
              <a:rPr lang="ja-JP" altLang="en-US" sz="800" dirty="0">
                <a:solidFill>
                  <a:schemeClr val="tx1"/>
                </a:solidFill>
                <a:latin typeface="BIZ UDPゴシック" panose="020B0400000000000000" pitchFamily="50" charset="-128"/>
                <a:ea typeface="BIZ UDPゴシック" panose="020B0400000000000000" pitchFamily="50" charset="-128"/>
              </a:rPr>
              <a:t>　 </a:t>
            </a:r>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他の医療費助成</a:t>
            </a:r>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乳幼児医療等</a:t>
            </a:r>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を適用した支払いや</a:t>
            </a:r>
            <a:r>
              <a:rPr lang="en-US" altLang="ja-JP" sz="800" dirty="0">
                <a:solidFill>
                  <a:schemeClr val="tx1"/>
                </a:solidFill>
                <a:latin typeface="BIZ UDPゴシック" panose="020B0400000000000000" pitchFamily="50" charset="-128"/>
                <a:ea typeface="BIZ UDPゴシック" panose="020B0400000000000000" pitchFamily="50" charset="-128"/>
              </a:rPr>
              <a:t>10</a:t>
            </a:r>
            <a:r>
              <a:rPr lang="ja-JP" altLang="en-US" sz="800" dirty="0">
                <a:solidFill>
                  <a:schemeClr val="tx1"/>
                </a:solidFill>
                <a:latin typeface="BIZ UDPゴシック" panose="020B0400000000000000" pitchFamily="50" charset="-128"/>
                <a:ea typeface="BIZ UDPゴシック" panose="020B0400000000000000" pitchFamily="50" charset="-128"/>
              </a:rPr>
              <a:t>割負担をした支払いは還付の対象になりません。</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　 </a:t>
            </a:r>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他の医療費助成（乳幼児医療等）を適用した場合でも、入院時食事療養費は対象となる場合があります。</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〇本案内が届いた時点で既に継続申請をされている場合は、行き違いですので、追加のお手続きは不要です。</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〇国の制度変更に伴い、令和</a:t>
            </a:r>
            <a:r>
              <a:rPr lang="en-US" altLang="ja-JP" sz="800" dirty="0">
                <a:solidFill>
                  <a:schemeClr val="tx1"/>
                </a:solidFill>
                <a:latin typeface="BIZ UDPゴシック" panose="020B0400000000000000" pitchFamily="50" charset="-128"/>
                <a:ea typeface="BIZ UDPゴシック" panose="020B0400000000000000" pitchFamily="50" charset="-128"/>
              </a:rPr>
              <a:t>8</a:t>
            </a:r>
            <a:r>
              <a:rPr lang="ja-JP" altLang="en-US" sz="800" dirty="0">
                <a:solidFill>
                  <a:schemeClr val="tx1"/>
                </a:solidFill>
                <a:latin typeface="BIZ UDPゴシック" panose="020B0400000000000000" pitchFamily="50" charset="-128"/>
                <a:ea typeface="BIZ UDPゴシック" panose="020B0400000000000000" pitchFamily="50" charset="-128"/>
              </a:rPr>
              <a:t>年</a:t>
            </a:r>
            <a:r>
              <a:rPr lang="en-US" altLang="ja-JP" sz="800" dirty="0">
                <a:solidFill>
                  <a:schemeClr val="tx1"/>
                </a:solidFill>
                <a:latin typeface="BIZ UDPゴシック" panose="020B0400000000000000" pitchFamily="50" charset="-128"/>
                <a:ea typeface="BIZ UDPゴシック" panose="020B0400000000000000" pitchFamily="50" charset="-128"/>
              </a:rPr>
              <a:t>4</a:t>
            </a:r>
            <a:r>
              <a:rPr lang="ja-JP" altLang="en-US" sz="800" dirty="0">
                <a:solidFill>
                  <a:schemeClr val="tx1"/>
                </a:solidFill>
                <a:latin typeface="BIZ UDPゴシック" panose="020B0400000000000000" pitchFamily="50" charset="-128"/>
                <a:ea typeface="BIZ UDPゴシック" panose="020B0400000000000000" pitchFamily="50" charset="-128"/>
              </a:rPr>
              <a:t>月</a:t>
            </a:r>
            <a:r>
              <a:rPr lang="en-US" altLang="ja-JP" sz="800" dirty="0">
                <a:solidFill>
                  <a:schemeClr val="tx1"/>
                </a:solidFill>
                <a:latin typeface="BIZ UDPゴシック" panose="020B0400000000000000" pitchFamily="50" charset="-128"/>
                <a:ea typeface="BIZ UDPゴシック" panose="020B0400000000000000" pitchFamily="50" charset="-128"/>
              </a:rPr>
              <a:t>1</a:t>
            </a:r>
            <a:r>
              <a:rPr lang="ja-JP" altLang="en-US" sz="800" dirty="0">
                <a:solidFill>
                  <a:schemeClr val="tx1"/>
                </a:solidFill>
                <a:latin typeface="BIZ UDPゴシック" panose="020B0400000000000000" pitchFamily="50" charset="-128"/>
                <a:ea typeface="BIZ UDPゴシック" panose="020B0400000000000000" pitchFamily="50" charset="-128"/>
              </a:rPr>
              <a:t>日以降に交付される受給者証には、保険者名、記号・番号及び適用区分の記載欄が廃止されています。　</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 　暫定的に令和</a:t>
            </a:r>
            <a:r>
              <a:rPr lang="en-US" altLang="ja-JP" sz="800" dirty="0">
                <a:solidFill>
                  <a:schemeClr val="tx1"/>
                </a:solidFill>
                <a:latin typeface="BIZ UDPゴシック" panose="020B0400000000000000" pitchFamily="50" charset="-128"/>
                <a:ea typeface="BIZ UDPゴシック" panose="020B0400000000000000" pitchFamily="50" charset="-128"/>
              </a:rPr>
              <a:t>8</a:t>
            </a:r>
            <a:r>
              <a:rPr lang="ja-JP" altLang="en-US" sz="800" dirty="0">
                <a:solidFill>
                  <a:schemeClr val="tx1"/>
                </a:solidFill>
                <a:latin typeface="BIZ UDPゴシック" panose="020B0400000000000000" pitchFamily="50" charset="-128"/>
                <a:ea typeface="BIZ UDPゴシック" panose="020B0400000000000000" pitchFamily="50" charset="-128"/>
              </a:rPr>
              <a:t>年</a:t>
            </a:r>
            <a:r>
              <a:rPr lang="en-US" altLang="ja-JP" sz="800" dirty="0">
                <a:solidFill>
                  <a:schemeClr val="tx1"/>
                </a:solidFill>
                <a:latin typeface="BIZ UDPゴシック" panose="020B0400000000000000" pitchFamily="50" charset="-128"/>
                <a:ea typeface="BIZ UDPゴシック" panose="020B0400000000000000" pitchFamily="50" charset="-128"/>
              </a:rPr>
              <a:t>2</a:t>
            </a:r>
            <a:r>
              <a:rPr lang="ja-JP" altLang="en-US" sz="800" dirty="0">
                <a:solidFill>
                  <a:schemeClr val="tx1"/>
                </a:solidFill>
                <a:latin typeface="BIZ UDPゴシック" panose="020B0400000000000000" pitchFamily="50" charset="-128"/>
                <a:ea typeface="BIZ UDPゴシック" panose="020B0400000000000000" pitchFamily="50" charset="-128"/>
              </a:rPr>
              <a:t>月</a:t>
            </a:r>
            <a:r>
              <a:rPr lang="en-US" altLang="ja-JP" sz="800" dirty="0">
                <a:solidFill>
                  <a:schemeClr val="tx1"/>
                </a:solidFill>
                <a:latin typeface="BIZ UDPゴシック" panose="020B0400000000000000" pitchFamily="50" charset="-128"/>
                <a:ea typeface="BIZ UDPゴシック" panose="020B0400000000000000" pitchFamily="50" charset="-128"/>
              </a:rPr>
              <a:t>12</a:t>
            </a:r>
            <a:r>
              <a:rPr lang="ja-JP" altLang="en-US" sz="800" dirty="0">
                <a:solidFill>
                  <a:schemeClr val="tx1"/>
                </a:solidFill>
                <a:latin typeface="BIZ UDPゴシック" panose="020B0400000000000000" pitchFamily="50" charset="-128"/>
                <a:ea typeface="BIZ UDPゴシック" panose="020B0400000000000000" pitchFamily="50" charset="-128"/>
              </a:rPr>
              <a:t>日以降に交付された受給者証の適用区分欄には「＊（アスタリスク）」が記載されています。</a:t>
            </a:r>
          </a:p>
          <a:p>
            <a:r>
              <a:rPr lang="ja-JP" altLang="en-US" sz="800" dirty="0">
                <a:solidFill>
                  <a:schemeClr val="tx1"/>
                </a:solidFill>
                <a:latin typeface="BIZ UDPゴシック" panose="020B0400000000000000" pitchFamily="50" charset="-128"/>
                <a:ea typeface="BIZ UDPゴシック" panose="020B0400000000000000" pitchFamily="50" charset="-128"/>
              </a:rPr>
              <a:t>　 なお、既に発行済みの保険者名等が記載された受給者証についても、引き続きそのままご使用いただけます。</a:t>
            </a:r>
          </a:p>
          <a:p>
            <a:r>
              <a:rPr lang="ja-JP" altLang="en-US" sz="800" dirty="0">
                <a:solidFill>
                  <a:schemeClr val="tx1"/>
                </a:solidFill>
                <a:latin typeface="BIZ UDPゴシック" panose="020B0400000000000000" pitchFamily="50" charset="-128"/>
                <a:ea typeface="BIZ UDPゴシック" panose="020B0400000000000000" pitchFamily="50" charset="-128"/>
              </a:rPr>
              <a:t>　 令和</a:t>
            </a:r>
            <a:r>
              <a:rPr lang="en-US" altLang="ja-JP" sz="800" dirty="0">
                <a:solidFill>
                  <a:schemeClr val="tx1"/>
                </a:solidFill>
                <a:latin typeface="BIZ UDPゴシック" panose="020B0400000000000000" pitchFamily="50" charset="-128"/>
                <a:ea typeface="BIZ UDPゴシック" panose="020B0400000000000000" pitchFamily="50" charset="-128"/>
              </a:rPr>
              <a:t>8</a:t>
            </a:r>
            <a:r>
              <a:rPr lang="ja-JP" altLang="en-US" sz="800" dirty="0">
                <a:solidFill>
                  <a:schemeClr val="tx1"/>
                </a:solidFill>
                <a:latin typeface="BIZ UDPゴシック" panose="020B0400000000000000" pitchFamily="50" charset="-128"/>
                <a:ea typeface="BIZ UDPゴシック" panose="020B0400000000000000" pitchFamily="50" charset="-128"/>
              </a:rPr>
              <a:t>年</a:t>
            </a:r>
            <a:r>
              <a:rPr lang="en-US" altLang="ja-JP" sz="800" dirty="0">
                <a:solidFill>
                  <a:schemeClr val="tx1"/>
                </a:solidFill>
                <a:latin typeface="BIZ UDPゴシック" panose="020B0400000000000000" pitchFamily="50" charset="-128"/>
                <a:ea typeface="BIZ UDPゴシック" panose="020B0400000000000000" pitchFamily="50" charset="-128"/>
              </a:rPr>
              <a:t>4</a:t>
            </a:r>
            <a:r>
              <a:rPr lang="ja-JP" altLang="en-US" sz="800" dirty="0">
                <a:solidFill>
                  <a:schemeClr val="tx1"/>
                </a:solidFill>
                <a:latin typeface="BIZ UDPゴシック" panose="020B0400000000000000" pitchFamily="50" charset="-128"/>
                <a:ea typeface="BIZ UDPゴシック" panose="020B0400000000000000" pitchFamily="50" charset="-128"/>
              </a:rPr>
              <a:t>月</a:t>
            </a:r>
            <a:r>
              <a:rPr lang="en-US" altLang="ja-JP" sz="800" dirty="0">
                <a:solidFill>
                  <a:schemeClr val="tx1"/>
                </a:solidFill>
                <a:latin typeface="BIZ UDPゴシック" panose="020B0400000000000000" pitchFamily="50" charset="-128"/>
                <a:ea typeface="BIZ UDPゴシック" panose="020B0400000000000000" pitchFamily="50" charset="-128"/>
              </a:rPr>
              <a:t>1</a:t>
            </a:r>
            <a:r>
              <a:rPr lang="ja-JP" altLang="en-US" sz="800" dirty="0">
                <a:solidFill>
                  <a:schemeClr val="tx1"/>
                </a:solidFill>
                <a:latin typeface="BIZ UDPゴシック" panose="020B0400000000000000" pitchFamily="50" charset="-128"/>
                <a:ea typeface="BIZ UDPゴシック" panose="020B0400000000000000" pitchFamily="50" charset="-128"/>
              </a:rPr>
              <a:t>日以降も、加入する医療保険が変更になった場合は、お住まいの地域を管轄する保健所で変更の手続きが必要です。</a:t>
            </a:r>
          </a:p>
          <a:p>
            <a:r>
              <a:rPr lang="ja-JP" altLang="en-US" sz="800" dirty="0">
                <a:solidFill>
                  <a:schemeClr val="tx1"/>
                </a:solidFill>
                <a:latin typeface="BIZ UDPゴシック" panose="020B0400000000000000" pitchFamily="50" charset="-128"/>
                <a:ea typeface="BIZ UDPゴシック" panose="020B0400000000000000" pitchFamily="50" charset="-128"/>
              </a:rPr>
              <a:t>　 </a:t>
            </a:r>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制度、詳細については変更が生じる場合がありますので、最新の情報についてはホームページをご確認ください。</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endParaRPr lang="en-US" altLang="ja-JP" sz="800" dirty="0">
              <a:solidFill>
                <a:schemeClr val="tx1"/>
              </a:solidFill>
              <a:latin typeface="BIZ UDPゴシック" panose="020B0400000000000000" pitchFamily="50" charset="-128"/>
              <a:ea typeface="BIZ UDPゴシック" panose="020B0400000000000000" pitchFamily="50" charset="-128"/>
            </a:endParaRPr>
          </a:p>
          <a:p>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22" name="角丸四角形 21"/>
          <p:cNvSpPr/>
          <p:nvPr/>
        </p:nvSpPr>
        <p:spPr>
          <a:xfrm>
            <a:off x="253066" y="3429132"/>
            <a:ext cx="3006723" cy="283052"/>
          </a:xfrm>
          <a:prstGeom prst="roundRect">
            <a:avLst/>
          </a:prstGeom>
          <a:solidFill>
            <a:schemeClr val="accent1">
              <a:lumMod val="20000"/>
              <a:lumOff val="80000"/>
            </a:schemeClr>
          </a:solidFill>
          <a:ln>
            <a:solidFill>
              <a:srgbClr val="00206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rgbClr val="002060"/>
                </a:solidFill>
                <a:latin typeface="BIZ UDPゴシック" panose="020B0400000000000000" pitchFamily="50" charset="-128"/>
                <a:ea typeface="BIZ UDPゴシック" panose="020B0400000000000000" pitchFamily="50" charset="-128"/>
              </a:rPr>
              <a:t>その他（継続申請に関する注意事項等）</a:t>
            </a:r>
          </a:p>
        </p:txBody>
      </p:sp>
      <p:sp>
        <p:nvSpPr>
          <p:cNvPr id="11" name="正方形/長方形 10">
            <a:extLst>
              <a:ext uri="{FF2B5EF4-FFF2-40B4-BE49-F238E27FC236}">
                <a16:creationId xmlns:a16="http://schemas.microsoft.com/office/drawing/2014/main" id="{D439FF31-5DB5-4EE2-98B0-15A58B76DF53}"/>
              </a:ext>
            </a:extLst>
          </p:cNvPr>
          <p:cNvSpPr/>
          <p:nvPr/>
        </p:nvSpPr>
        <p:spPr>
          <a:xfrm>
            <a:off x="231848" y="511750"/>
            <a:ext cx="7036749" cy="720000"/>
          </a:xfrm>
          <a:prstGeom prst="rect">
            <a:avLst/>
          </a:prstGeom>
          <a:solidFill>
            <a:schemeClr val="bg1"/>
          </a:solidFill>
          <a:ln w="34925" cmpd="dbl">
            <a:solidFill>
              <a:schemeClr val="accent1">
                <a:shade val="50000"/>
                <a:alpha val="98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635" tIns="48318" rIns="96635" bIns="48318" numCol="1" spcCol="0" rtlCol="0" fromWordArt="0" anchor="ctr" anchorCtr="0" forceAA="0" compatLnSpc="1">
            <a:prstTxWarp prst="textNoShape">
              <a:avLst/>
            </a:prstTxWarp>
            <a:noAutofit/>
          </a:bodyPr>
          <a:lstStyle/>
          <a:p>
            <a:r>
              <a:rPr lang="ja-JP" altLang="en-US" sz="1100" dirty="0">
                <a:solidFill>
                  <a:schemeClr val="tx1"/>
                </a:solidFill>
                <a:latin typeface="BIZ UDPゴシック" panose="020B0400000000000000" pitchFamily="50" charset="-128"/>
                <a:ea typeface="BIZ UDPゴシック" panose="020B0400000000000000" pitchFamily="50" charset="-128"/>
              </a:rPr>
              <a:t>令和７年４月１日から</a:t>
            </a:r>
            <a:r>
              <a:rPr lang="ja-JP" altLang="en-US" sz="1100" b="1" u="sng" dirty="0">
                <a:solidFill>
                  <a:schemeClr val="tx1"/>
                </a:solidFill>
                <a:latin typeface="BIZ UDPゴシック" panose="020B0400000000000000" pitchFamily="50" charset="-128"/>
                <a:ea typeface="BIZ UDPゴシック" panose="020B0400000000000000" pitchFamily="50" charset="-128"/>
              </a:rPr>
              <a:t>小児慢性特定疾病医療費助成の対象となる疾病が「</a:t>
            </a:r>
            <a:r>
              <a:rPr lang="en-US" altLang="ja-JP" sz="1100" b="1" u="sng" dirty="0">
                <a:solidFill>
                  <a:schemeClr val="tx1"/>
                </a:solidFill>
                <a:latin typeface="BIZ UDPゴシック" panose="020B0400000000000000" pitchFamily="50" charset="-128"/>
                <a:ea typeface="BIZ UDPゴシック" panose="020B0400000000000000" pitchFamily="50" charset="-128"/>
              </a:rPr>
              <a:t>16</a:t>
            </a:r>
            <a:r>
              <a:rPr lang="ja-JP" altLang="en-US" sz="1100" b="1" u="sng" dirty="0">
                <a:solidFill>
                  <a:schemeClr val="tx1"/>
                </a:solidFill>
                <a:latin typeface="BIZ UDPゴシック" panose="020B0400000000000000" pitchFamily="50" charset="-128"/>
                <a:ea typeface="BIZ UDPゴシック" panose="020B0400000000000000" pitchFamily="50" charset="-128"/>
              </a:rPr>
              <a:t>疾患群・</a:t>
            </a:r>
            <a:r>
              <a:rPr lang="en-US" altLang="ja-JP" sz="1100" b="1" u="sng" dirty="0">
                <a:solidFill>
                  <a:schemeClr val="tx1"/>
                </a:solidFill>
                <a:latin typeface="BIZ UDPゴシック" panose="020B0400000000000000" pitchFamily="50" charset="-128"/>
                <a:ea typeface="BIZ UDPゴシック" panose="020B0400000000000000" pitchFamily="50" charset="-128"/>
              </a:rPr>
              <a:t>788</a:t>
            </a:r>
            <a:r>
              <a:rPr lang="ja-JP" altLang="en-US" sz="1100" b="1" u="sng" dirty="0">
                <a:solidFill>
                  <a:schemeClr val="tx1"/>
                </a:solidFill>
                <a:latin typeface="BIZ UDPゴシック" panose="020B0400000000000000" pitchFamily="50" charset="-128"/>
                <a:ea typeface="BIZ UDPゴシック" panose="020B0400000000000000" pitchFamily="50" charset="-128"/>
              </a:rPr>
              <a:t>疾病」から「</a:t>
            </a:r>
            <a:r>
              <a:rPr lang="en-US" altLang="ja-JP" sz="1100" b="1" u="sng" dirty="0">
                <a:solidFill>
                  <a:schemeClr val="tx1"/>
                </a:solidFill>
                <a:latin typeface="BIZ UDPゴシック" panose="020B0400000000000000" pitchFamily="50" charset="-128"/>
                <a:ea typeface="BIZ UDPゴシック" panose="020B0400000000000000" pitchFamily="50" charset="-128"/>
              </a:rPr>
              <a:t>16</a:t>
            </a:r>
            <a:r>
              <a:rPr lang="ja-JP" altLang="en-US" sz="1100" b="1" u="sng" dirty="0">
                <a:solidFill>
                  <a:schemeClr val="tx1"/>
                </a:solidFill>
                <a:latin typeface="BIZ UDPゴシック" panose="020B0400000000000000" pitchFamily="50" charset="-128"/>
                <a:ea typeface="BIZ UDPゴシック" panose="020B0400000000000000" pitchFamily="50" charset="-128"/>
              </a:rPr>
              <a:t>疾患群・</a:t>
            </a:r>
            <a:r>
              <a:rPr lang="en-US" altLang="ja-JP" sz="1100" b="1" u="sng" dirty="0">
                <a:solidFill>
                  <a:schemeClr val="tx1"/>
                </a:solidFill>
                <a:latin typeface="BIZ UDPゴシック" panose="020B0400000000000000" pitchFamily="50" charset="-128"/>
                <a:ea typeface="BIZ UDPゴシック" panose="020B0400000000000000" pitchFamily="50" charset="-128"/>
              </a:rPr>
              <a:t>801</a:t>
            </a:r>
            <a:r>
              <a:rPr lang="ja-JP" altLang="en-US" sz="1100" b="1" u="sng" dirty="0">
                <a:solidFill>
                  <a:schemeClr val="tx1"/>
                </a:solidFill>
                <a:latin typeface="BIZ UDPゴシック" panose="020B0400000000000000" pitchFamily="50" charset="-128"/>
                <a:ea typeface="BIZ UDPゴシック" panose="020B0400000000000000" pitchFamily="50" charset="-128"/>
              </a:rPr>
              <a:t>疾病」に変更</a:t>
            </a:r>
            <a:r>
              <a:rPr lang="ja-JP" altLang="en-US" sz="1100" dirty="0">
                <a:solidFill>
                  <a:schemeClr val="tx1"/>
                </a:solidFill>
                <a:latin typeface="BIZ UDPゴシック" panose="020B0400000000000000" pitchFamily="50" charset="-128"/>
                <a:ea typeface="BIZ UDPゴシック" panose="020B0400000000000000" pitchFamily="50" charset="-128"/>
              </a:rPr>
              <a:t>となりました。詳細については、大阪府のホームページをご確認ください。なお、この変更に伴い、令和７年４月１日以降、</a:t>
            </a:r>
            <a:r>
              <a:rPr lang="ja-JP" altLang="en-US" sz="1100" b="1" dirty="0">
                <a:solidFill>
                  <a:schemeClr val="tx1"/>
                </a:solidFill>
                <a:latin typeface="BIZ UDPゴシック" panose="020B0400000000000000" pitchFamily="50" charset="-128"/>
                <a:ea typeface="BIZ UDPゴシック" panose="020B0400000000000000" pitchFamily="50" charset="-128"/>
              </a:rPr>
              <a:t>交付する受給者証の「疾病名」に記載する疾病番号が一部変更が生じています。</a:t>
            </a:r>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13" name="角丸四角形 13">
            <a:extLst>
              <a:ext uri="{FF2B5EF4-FFF2-40B4-BE49-F238E27FC236}">
                <a16:creationId xmlns:a16="http://schemas.microsoft.com/office/drawing/2014/main" id="{41E52486-FE5E-4060-94C4-CC7EE52E14E4}"/>
              </a:ext>
            </a:extLst>
          </p:cNvPr>
          <p:cNvSpPr/>
          <p:nvPr/>
        </p:nvSpPr>
        <p:spPr>
          <a:xfrm>
            <a:off x="253066" y="165808"/>
            <a:ext cx="2388200" cy="283052"/>
          </a:xfrm>
          <a:prstGeom prst="roundRect">
            <a:avLst/>
          </a:prstGeom>
          <a:solidFill>
            <a:schemeClr val="accent1">
              <a:lumMod val="20000"/>
              <a:lumOff val="80000"/>
            </a:schemeClr>
          </a:solidFill>
          <a:ln>
            <a:solidFill>
              <a:srgbClr val="00206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a:solidFill>
                  <a:srgbClr val="002060"/>
                </a:solidFill>
                <a:latin typeface="BIZ UDPゴシック" panose="020B0400000000000000" pitchFamily="50" charset="-128"/>
                <a:ea typeface="BIZ UDPゴシック" panose="020B0400000000000000" pitchFamily="50" charset="-128"/>
              </a:rPr>
              <a:t>対象疾病の拡充について</a:t>
            </a:r>
          </a:p>
        </p:txBody>
      </p:sp>
    </p:spTree>
    <p:extLst>
      <p:ext uri="{BB962C8B-B14F-4D97-AF65-F5344CB8AC3E}">
        <p14:creationId xmlns:p14="http://schemas.microsoft.com/office/powerpoint/2010/main" val="5521243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シャボン">
  <a:themeElements>
    <a:clrScheme name="ユーザー定義 20">
      <a:dk1>
        <a:sysClr val="windowText" lastClr="000000"/>
      </a:dk1>
      <a:lt1>
        <a:sysClr val="window" lastClr="FFFFFF"/>
      </a:lt1>
      <a:dk2>
        <a:srgbClr val="DBEFF9"/>
      </a:dk2>
      <a:lt2>
        <a:srgbClr val="EAF6FC"/>
      </a:lt2>
      <a:accent1>
        <a:srgbClr val="2190C8"/>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シャボン">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シャボン">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TM03457510[[fn=シャボン]]</Template>
  <TotalTime>0</TotalTime>
  <Words>1749</Words>
  <Application>Microsoft Office PowerPoint</Application>
  <PresentationFormat>ユーザー設定</PresentationFormat>
  <Paragraphs>194</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メイリオ</vt:lpstr>
      <vt:lpstr>Calibri</vt:lpstr>
      <vt:lpstr>Century Gothic</vt:lpstr>
      <vt:lpstr>Garamond</vt:lpstr>
      <vt:lpstr>シャボン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2026-07-17T02:40:25Z</dcterms:created>
  <dcterms:modified xsi:type="dcterms:W3CDTF">2026-07-17T04:15:29Z</dcterms:modified>
</cp:coreProperties>
</file>