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4"/>
  </p:notesMasterIdLst>
  <p:sldIdLst>
    <p:sldId id="256" r:id="rId2"/>
    <p:sldId id="257" r:id="rId3"/>
  </p:sldIdLst>
  <p:sldSz cx="7559675" cy="106918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580" autoAdjust="0"/>
    <p:restoredTop sz="86410"/>
  </p:normalViewPr>
  <p:slideViewPr>
    <p:cSldViewPr snapToGrid="0">
      <p:cViewPr varScale="1">
        <p:scale>
          <a:sx n="71" d="100"/>
          <a:sy n="71" d="100"/>
        </p:scale>
        <p:origin x="1742" y="6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1" d="100"/>
          <a:sy n="61" d="100"/>
        </p:scale>
        <p:origin x="2781" y="5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8693"/>
          </a:xfrm>
          <a:prstGeom prst="rect">
            <a:avLst/>
          </a:prstGeom>
        </p:spPr>
        <p:txBody>
          <a:bodyPr vert="horz" lIns="95688" tIns="47844" rIns="95688" bIns="47844"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5688" tIns="47844" rIns="95688" bIns="47844" rtlCol="0"/>
          <a:lstStyle>
            <a:lvl1pPr algn="r">
              <a:defRPr sz="1300"/>
            </a:lvl1pPr>
          </a:lstStyle>
          <a:p>
            <a:fld id="{0C1EAF87-FC2B-4A2F-87F5-CB3D1DCCA1C6}" type="datetimeFigureOut">
              <a:rPr kumimoji="1" lang="ja-JP" altLang="en-US" smtClean="0"/>
              <a:t>2026/4/3</a:t>
            </a:fld>
            <a:endParaRPr kumimoji="1" lang="ja-JP" altLang="en-US"/>
          </a:p>
        </p:txBody>
      </p:sp>
      <p:sp>
        <p:nvSpPr>
          <p:cNvPr id="4" name="スライド イメージ プレースホルダー 3"/>
          <p:cNvSpPr>
            <a:spLocks noGrp="1" noRot="1" noChangeAspect="1"/>
          </p:cNvSpPr>
          <p:nvPr>
            <p:ph type="sldImg" idx="2"/>
          </p:nvPr>
        </p:nvSpPr>
        <p:spPr>
          <a:xfrm>
            <a:off x="2219325" y="1243013"/>
            <a:ext cx="2368550" cy="3352800"/>
          </a:xfrm>
          <a:prstGeom prst="rect">
            <a:avLst/>
          </a:prstGeom>
          <a:noFill/>
          <a:ln w="12700">
            <a:solidFill>
              <a:prstClr val="black"/>
            </a:solidFill>
          </a:ln>
        </p:spPr>
        <p:txBody>
          <a:bodyPr vert="horz" lIns="95688" tIns="47844" rIns="95688" bIns="47844"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5688" tIns="47844" rIns="95688" bIns="4784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7" cy="498692"/>
          </a:xfrm>
          <a:prstGeom prst="rect">
            <a:avLst/>
          </a:prstGeom>
        </p:spPr>
        <p:txBody>
          <a:bodyPr vert="horz" lIns="95688" tIns="47844" rIns="95688" bIns="47844"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5688" tIns="47844" rIns="95688" bIns="47844" rtlCol="0" anchor="b"/>
          <a:lstStyle>
            <a:lvl1pPr algn="r">
              <a:defRPr sz="1300"/>
            </a:lvl1pPr>
          </a:lstStyle>
          <a:p>
            <a:fld id="{0916282A-F013-4CB5-82DB-7967BFAB6D37}" type="slidenum">
              <a:rPr kumimoji="1" lang="ja-JP" altLang="en-US" smtClean="0"/>
              <a:t>‹#›</a:t>
            </a:fld>
            <a:endParaRPr kumimoji="1" lang="ja-JP" altLang="en-US"/>
          </a:p>
        </p:txBody>
      </p:sp>
    </p:spTree>
    <p:extLst>
      <p:ext uri="{BB962C8B-B14F-4D97-AF65-F5344CB8AC3E}">
        <p14:creationId xmlns:p14="http://schemas.microsoft.com/office/powerpoint/2010/main" val="3703126598"/>
      </p:ext>
    </p:extLst>
  </p:cSld>
  <p:clrMap bg1="lt1" tx1="dk1" bg2="lt2" tx2="dk2" accent1="accent1" accent2="accent2" accent3="accent3" accent4="accent4" accent5="accent5" accent6="accent6" hlink="hlink" folHlink="folHlink"/>
  <p:notesStyle>
    <a:lvl1pPr marL="0" algn="l" defTabSz="985266" rtl="0" eaLnBrk="1" latinLnBrk="0" hangingPunct="1">
      <a:defRPr kumimoji="1" sz="1293" kern="1200">
        <a:solidFill>
          <a:schemeClr val="tx1"/>
        </a:solidFill>
        <a:latin typeface="+mn-lt"/>
        <a:ea typeface="+mn-ea"/>
        <a:cs typeface="+mn-cs"/>
      </a:defRPr>
    </a:lvl1pPr>
    <a:lvl2pPr marL="492633" algn="l" defTabSz="985266" rtl="0" eaLnBrk="1" latinLnBrk="0" hangingPunct="1">
      <a:defRPr kumimoji="1" sz="1293" kern="1200">
        <a:solidFill>
          <a:schemeClr val="tx1"/>
        </a:solidFill>
        <a:latin typeface="+mn-lt"/>
        <a:ea typeface="+mn-ea"/>
        <a:cs typeface="+mn-cs"/>
      </a:defRPr>
    </a:lvl2pPr>
    <a:lvl3pPr marL="985266" algn="l" defTabSz="985266" rtl="0" eaLnBrk="1" latinLnBrk="0" hangingPunct="1">
      <a:defRPr kumimoji="1" sz="1293" kern="1200">
        <a:solidFill>
          <a:schemeClr val="tx1"/>
        </a:solidFill>
        <a:latin typeface="+mn-lt"/>
        <a:ea typeface="+mn-ea"/>
        <a:cs typeface="+mn-cs"/>
      </a:defRPr>
    </a:lvl3pPr>
    <a:lvl4pPr marL="1477899" algn="l" defTabSz="985266" rtl="0" eaLnBrk="1" latinLnBrk="0" hangingPunct="1">
      <a:defRPr kumimoji="1" sz="1293" kern="1200">
        <a:solidFill>
          <a:schemeClr val="tx1"/>
        </a:solidFill>
        <a:latin typeface="+mn-lt"/>
        <a:ea typeface="+mn-ea"/>
        <a:cs typeface="+mn-cs"/>
      </a:defRPr>
    </a:lvl4pPr>
    <a:lvl5pPr marL="1970532" algn="l" defTabSz="985266" rtl="0" eaLnBrk="1" latinLnBrk="0" hangingPunct="1">
      <a:defRPr kumimoji="1" sz="1293" kern="1200">
        <a:solidFill>
          <a:schemeClr val="tx1"/>
        </a:solidFill>
        <a:latin typeface="+mn-lt"/>
        <a:ea typeface="+mn-ea"/>
        <a:cs typeface="+mn-cs"/>
      </a:defRPr>
    </a:lvl5pPr>
    <a:lvl6pPr marL="2463165" algn="l" defTabSz="985266" rtl="0" eaLnBrk="1" latinLnBrk="0" hangingPunct="1">
      <a:defRPr kumimoji="1" sz="1293" kern="1200">
        <a:solidFill>
          <a:schemeClr val="tx1"/>
        </a:solidFill>
        <a:latin typeface="+mn-lt"/>
        <a:ea typeface="+mn-ea"/>
        <a:cs typeface="+mn-cs"/>
      </a:defRPr>
    </a:lvl6pPr>
    <a:lvl7pPr marL="2955798" algn="l" defTabSz="985266" rtl="0" eaLnBrk="1" latinLnBrk="0" hangingPunct="1">
      <a:defRPr kumimoji="1" sz="1293" kern="1200">
        <a:solidFill>
          <a:schemeClr val="tx1"/>
        </a:solidFill>
        <a:latin typeface="+mn-lt"/>
        <a:ea typeface="+mn-ea"/>
        <a:cs typeface="+mn-cs"/>
      </a:defRPr>
    </a:lvl7pPr>
    <a:lvl8pPr marL="3448431" algn="l" defTabSz="985266" rtl="0" eaLnBrk="1" latinLnBrk="0" hangingPunct="1">
      <a:defRPr kumimoji="1" sz="1293" kern="1200">
        <a:solidFill>
          <a:schemeClr val="tx1"/>
        </a:solidFill>
        <a:latin typeface="+mn-lt"/>
        <a:ea typeface="+mn-ea"/>
        <a:cs typeface="+mn-cs"/>
      </a:defRPr>
    </a:lvl8pPr>
    <a:lvl9pPr marL="3941064" algn="l" defTabSz="985266" rtl="0" eaLnBrk="1" latinLnBrk="0" hangingPunct="1">
      <a:defRPr kumimoji="1" sz="129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5"/>
          </p:nvPr>
        </p:nvSpPr>
        <p:spPr/>
        <p:txBody>
          <a:bodyPr/>
          <a:lstStyle/>
          <a:p>
            <a:fld id="{0916282A-F013-4CB5-82DB-7967BFAB6D37}" type="slidenum">
              <a:rPr kumimoji="1" lang="ja-JP" altLang="en-US" smtClean="0"/>
              <a:t>1</a:t>
            </a:fld>
            <a:endParaRPr kumimoji="1" lang="ja-JP" altLang="en-US" dirty="0"/>
          </a:p>
        </p:txBody>
      </p:sp>
      <p:sp>
        <p:nvSpPr>
          <p:cNvPr id="7" name="ノート プレースホルダー 6">
            <a:extLst>
              <a:ext uri="{FF2B5EF4-FFF2-40B4-BE49-F238E27FC236}">
                <a16:creationId xmlns:a16="http://schemas.microsoft.com/office/drawing/2014/main" id="{6E82E9EB-1342-4061-AA54-6DB37823121D}"/>
              </a:ext>
            </a:extLst>
          </p:cNvPr>
          <p:cNvSpPr>
            <a:spLocks noGrp="1"/>
          </p:cNvSpPr>
          <p:nvPr>
            <p:ph type="body" sz="quarter" idx="3"/>
          </p:nvPr>
        </p:nvSpPr>
        <p:spPr/>
        <p:txBody>
          <a:bodyPr/>
          <a:lstStyle/>
          <a:p>
            <a:endParaRPr kumimoji="1" lang="ja-JP" altLang="en-US"/>
          </a:p>
        </p:txBody>
      </p:sp>
    </p:spTree>
    <p:extLst>
      <p:ext uri="{BB962C8B-B14F-4D97-AF65-F5344CB8AC3E}">
        <p14:creationId xmlns:p14="http://schemas.microsoft.com/office/powerpoint/2010/main" val="981153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5"/>
          </p:nvPr>
        </p:nvSpPr>
        <p:spPr/>
        <p:txBody>
          <a:bodyPr/>
          <a:lstStyle/>
          <a:p>
            <a:fld id="{0916282A-F013-4CB5-82DB-7967BFAB6D37}" type="slidenum">
              <a:rPr kumimoji="1" lang="ja-JP" altLang="en-US" smtClean="0"/>
              <a:t>2</a:t>
            </a:fld>
            <a:endParaRPr kumimoji="1" lang="ja-JP" altLang="en-US"/>
          </a:p>
        </p:txBody>
      </p:sp>
    </p:spTree>
    <p:extLst>
      <p:ext uri="{BB962C8B-B14F-4D97-AF65-F5344CB8AC3E}">
        <p14:creationId xmlns:p14="http://schemas.microsoft.com/office/powerpoint/2010/main" val="38220788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DE7A768-442A-4805-8242-CBEE62D82FC7}" type="datetimeFigureOut">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1004549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E7A768-442A-4805-8242-CBEE62D82FC7}" type="datetimeFigureOut">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2799971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E7A768-442A-4805-8242-CBEE62D82FC7}" type="datetimeFigureOut">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225692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DE7A768-442A-4805-8242-CBEE62D82FC7}" type="datetimeFigureOut">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800017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DE7A768-442A-4805-8242-CBEE62D82FC7}" type="datetimeFigureOut">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1613993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DE7A768-442A-4805-8242-CBEE62D82FC7}" type="datetimeFigureOut">
              <a:rPr kumimoji="1" lang="ja-JP" altLang="en-US" smtClean="0"/>
              <a:t>2026/4/3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3388808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DE7A768-442A-4805-8242-CBEE62D82FC7}" type="datetimeFigureOut">
              <a:rPr kumimoji="1" lang="ja-JP" altLang="en-US" smtClean="0"/>
              <a:t>2026/4/3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2578328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DE7A768-442A-4805-8242-CBEE62D82FC7}" type="datetimeFigureOut">
              <a:rPr kumimoji="1" lang="ja-JP" altLang="en-US" smtClean="0"/>
              <a:t>2026/4/3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184692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E7A768-442A-4805-8242-CBEE62D82FC7}" type="datetimeFigureOut">
              <a:rPr kumimoji="1" lang="ja-JP" altLang="en-US" smtClean="0"/>
              <a:t>2026/4/3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1774895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DE7A768-442A-4805-8242-CBEE62D82FC7}" type="datetimeFigureOut">
              <a:rPr kumimoji="1" lang="ja-JP" altLang="en-US" smtClean="0"/>
              <a:t>2026/4/3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4271441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DE7A768-442A-4805-8242-CBEE62D82FC7}" type="datetimeFigureOut">
              <a:rPr kumimoji="1" lang="ja-JP" altLang="en-US" smtClean="0"/>
              <a:t>2026/4/3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886993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7DE7A768-442A-4805-8242-CBEE62D82FC7}" type="datetimeFigureOut">
              <a:rPr kumimoji="1" lang="ja-JP" altLang="en-US" smtClean="0"/>
              <a:t>2026/4/3</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D573DF62-E7BE-446D-8635-47E653D92FE3}" type="slidenum">
              <a:rPr kumimoji="1" lang="ja-JP" altLang="en-US" smtClean="0"/>
              <a:t>‹#›</a:t>
            </a:fld>
            <a:endParaRPr kumimoji="1" lang="ja-JP" altLang="en-US"/>
          </a:p>
        </p:txBody>
      </p:sp>
    </p:spTree>
    <p:extLst>
      <p:ext uri="{BB962C8B-B14F-4D97-AF65-F5344CB8AC3E}">
        <p14:creationId xmlns:p14="http://schemas.microsoft.com/office/powerpoint/2010/main" val="380089253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ノート プレースホルダー 2">
            <a:extLst>
              <a:ext uri="{FF2B5EF4-FFF2-40B4-BE49-F238E27FC236}">
                <a16:creationId xmlns:a16="http://schemas.microsoft.com/office/drawing/2014/main" id="{2C855633-C7C1-45B5-9806-144A7C1A5F8C}"/>
              </a:ext>
            </a:extLst>
          </p:cNvPr>
          <p:cNvSpPr txBox="1">
            <a:spLocks/>
          </p:cNvSpPr>
          <p:nvPr/>
        </p:nvSpPr>
        <p:spPr>
          <a:xfrm>
            <a:off x="1285958" y="754076"/>
            <a:ext cx="5373026" cy="652717"/>
          </a:xfrm>
          <a:prstGeom prst="rect">
            <a:avLst/>
          </a:prstGeom>
        </p:spPr>
        <p:txBody>
          <a:bodyPr vert="horz" lIns="96984" tIns="48492" rIns="96984" bIns="48492" rtlCol="0">
            <a:normAutofit fontScale="40000" lnSpcReduction="20000"/>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lnSpc>
                <a:spcPct val="120000"/>
              </a:lnSpc>
            </a:pPr>
            <a:r>
              <a:rPr lang="ja-JP" altLang="en-US" sz="3000" b="1" dirty="0">
                <a:latin typeface="UD デジタル 教科書体 NK-R" panose="02020400000000000000" pitchFamily="18" charset="-128"/>
                <a:ea typeface="UD デジタル 教科書体 NK-R" panose="02020400000000000000" pitchFamily="18" charset="-128"/>
              </a:rPr>
              <a:t>　マイナンバーの取得に伴い、住民票、課税証明書及び医療保険の資格情報が確認できる書類の省略が可能となる場合があります。書類省略を希望される場合、必ずご熟読いただきますようお願いいたします</a:t>
            </a:r>
            <a:r>
              <a:rPr lang="ja-JP" altLang="en-US" sz="1908" b="1" dirty="0">
                <a:latin typeface="UD デジタル 教科書体 NK-R" panose="02020400000000000000" pitchFamily="18" charset="-128"/>
                <a:ea typeface="UD デジタル 教科書体 NK-R" panose="02020400000000000000" pitchFamily="18" charset="-128"/>
              </a:rPr>
              <a:t>。</a:t>
            </a:r>
            <a:endParaRPr lang="ja-JP" altLang="en-US" sz="1908" dirty="0">
              <a:latin typeface="UD デジタル 教科書体 NK-R" panose="02020400000000000000" pitchFamily="18" charset="-128"/>
              <a:ea typeface="UD デジタル 教科書体 NK-R" panose="02020400000000000000" pitchFamily="18" charset="-128"/>
            </a:endParaRPr>
          </a:p>
        </p:txBody>
      </p:sp>
      <p:sp>
        <p:nvSpPr>
          <p:cNvPr id="27" name="正方形/長方形 26">
            <a:extLst>
              <a:ext uri="{FF2B5EF4-FFF2-40B4-BE49-F238E27FC236}">
                <a16:creationId xmlns:a16="http://schemas.microsoft.com/office/drawing/2014/main" id="{68DAD53D-37ED-4BDB-B0C5-11B5789E7ABB}"/>
              </a:ext>
            </a:extLst>
          </p:cNvPr>
          <p:cNvSpPr/>
          <p:nvPr/>
        </p:nvSpPr>
        <p:spPr>
          <a:xfrm>
            <a:off x="-1" y="0"/>
            <a:ext cx="7559675" cy="729574"/>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101490" tIns="50745" rIns="101490" bIns="50745" rtlCol="0" anchor="ctr"/>
          <a:lstStyle/>
          <a:p>
            <a:pPr algn="ctr"/>
            <a:r>
              <a:rPr kumimoji="1" lang="ja-JP" altLang="en-US" sz="1908" dirty="0">
                <a:latin typeface="UD デジタル 教科書体 N-B" panose="02020700000000000000" pitchFamily="17" charset="-128"/>
                <a:ea typeface="UD デジタル 教科書体 N-B" panose="02020700000000000000" pitchFamily="17" charset="-128"/>
              </a:rPr>
              <a:t>書類省略について</a:t>
            </a:r>
          </a:p>
          <a:p>
            <a:pPr algn="ctr"/>
            <a:r>
              <a:rPr lang="ja-JP" altLang="en-US" sz="1697" dirty="0">
                <a:latin typeface="UD デジタル 教科書体 N-B" panose="02020700000000000000" pitchFamily="17" charset="-128"/>
                <a:ea typeface="UD デジタル 教科書体 N-B" panose="02020700000000000000" pitchFamily="17" charset="-128"/>
              </a:rPr>
              <a:t>～省略される方は必ずお読みください</a:t>
            </a:r>
            <a:r>
              <a:rPr kumimoji="1" lang="ja-JP" altLang="en-US" sz="1697" dirty="0">
                <a:latin typeface="UD デジタル 教科書体 N-B" panose="02020700000000000000" pitchFamily="17" charset="-128"/>
                <a:ea typeface="UD デジタル 教科書体 N-B" panose="02020700000000000000" pitchFamily="17" charset="-128"/>
              </a:rPr>
              <a:t>～</a:t>
            </a:r>
          </a:p>
        </p:txBody>
      </p:sp>
      <p:sp>
        <p:nvSpPr>
          <p:cNvPr id="28" name="ノート プレースホルダー 2">
            <a:extLst>
              <a:ext uri="{FF2B5EF4-FFF2-40B4-BE49-F238E27FC236}">
                <a16:creationId xmlns:a16="http://schemas.microsoft.com/office/drawing/2014/main" id="{B455B2ED-F07B-4F63-948F-D37192900A09}"/>
              </a:ext>
            </a:extLst>
          </p:cNvPr>
          <p:cNvSpPr txBox="1">
            <a:spLocks/>
          </p:cNvSpPr>
          <p:nvPr/>
        </p:nvSpPr>
        <p:spPr>
          <a:xfrm>
            <a:off x="-31752" y="1444030"/>
            <a:ext cx="7219920" cy="774174"/>
          </a:xfrm>
          <a:prstGeom prst="rect">
            <a:avLst/>
          </a:prstGeom>
        </p:spPr>
        <p:txBody>
          <a:bodyPr vert="horz" lIns="101490" tIns="50745" rIns="101490" bIns="50745" rtlCol="0"/>
          <a:lst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a:lstStyle>
          <a:p>
            <a:endParaRPr lang="en-US" altLang="ja-JP" sz="1273" dirty="0"/>
          </a:p>
        </p:txBody>
      </p:sp>
      <p:sp>
        <p:nvSpPr>
          <p:cNvPr id="29" name="ノート プレースホルダー 14">
            <a:extLst>
              <a:ext uri="{FF2B5EF4-FFF2-40B4-BE49-F238E27FC236}">
                <a16:creationId xmlns:a16="http://schemas.microsoft.com/office/drawing/2014/main" id="{8AA63551-7035-4954-8A58-6CEC7E754718}"/>
              </a:ext>
            </a:extLst>
          </p:cNvPr>
          <p:cNvSpPr txBox="1">
            <a:spLocks/>
          </p:cNvSpPr>
          <p:nvPr/>
        </p:nvSpPr>
        <p:spPr>
          <a:xfrm>
            <a:off x="266931" y="7669244"/>
            <a:ext cx="6954792" cy="2186186"/>
          </a:xfrm>
          <a:prstGeom prst="rect">
            <a:avLst/>
          </a:prstGeom>
        </p:spPr>
        <p:txBody>
          <a:bodyPr vert="horz" lIns="101490" tIns="50745" rIns="101490" bIns="50745" rtlCol="0"/>
          <a:lst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a:lstStyle>
          <a:p>
            <a:r>
              <a:rPr lang="ja-JP" altLang="en-US" sz="1273" u="sng" dirty="0">
                <a:latin typeface="UD デジタル 教科書体 NK-R" panose="02020400000000000000" pitchFamily="18" charset="-128"/>
                <a:ea typeface="UD デジタル 教科書体 NK-R" panose="02020400000000000000" pitchFamily="18" charset="-128"/>
              </a:rPr>
              <a:t>（参考）マイナポータルから市町村民税の税額等を確認する方法</a:t>
            </a:r>
            <a:endParaRPr lang="en-US" altLang="ja-JP" sz="1273" u="sng" dirty="0">
              <a:latin typeface="UD デジタル 教科書体 NK-R" panose="02020400000000000000" pitchFamily="18" charset="-128"/>
              <a:ea typeface="UD デジタル 教科書体 NK-R" panose="02020400000000000000" pitchFamily="18" charset="-128"/>
            </a:endParaRPr>
          </a:p>
          <a:p>
            <a:r>
              <a:rPr lang="ja-JP" altLang="en-US" sz="1273" dirty="0"/>
              <a:t>　　</a:t>
            </a:r>
            <a:r>
              <a:rPr lang="en-US" altLang="ja-JP" sz="1273" dirty="0">
                <a:latin typeface="UD デジタル 教科書体 NK-R" panose="02020400000000000000" pitchFamily="18" charset="-128"/>
                <a:ea typeface="UD デジタル 教科書体 NK-R" panose="02020400000000000000" pitchFamily="18" charset="-128"/>
              </a:rPr>
              <a:t>step</a:t>
            </a:r>
            <a:r>
              <a:rPr lang="ja-JP" altLang="en-US" sz="1273" dirty="0">
                <a:latin typeface="UD デジタル 教科書体 NK-R" panose="02020400000000000000" pitchFamily="18" charset="-128"/>
                <a:ea typeface="UD デジタル 教科書体 NK-R" panose="02020400000000000000" pitchFamily="18" charset="-128"/>
              </a:rPr>
              <a:t>１ マイナポータルにログイン。</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273" dirty="0">
                <a:latin typeface="UD デジタル 教科書体 NK-R" panose="02020400000000000000" pitchFamily="18" charset="-128"/>
                <a:ea typeface="UD デジタル 教科書体 NK-R" panose="02020400000000000000" pitchFamily="18" charset="-128"/>
              </a:rPr>
              <a:t>step</a:t>
            </a:r>
            <a:r>
              <a:rPr lang="ja-JP" altLang="en-US" sz="1273" dirty="0">
                <a:latin typeface="UD デジタル 教科書体 NK-R" panose="02020400000000000000" pitchFamily="18" charset="-128"/>
                <a:ea typeface="UD デジタル 教科書体 NK-R" panose="02020400000000000000" pitchFamily="18" charset="-128"/>
              </a:rPr>
              <a:t>２ その他わたしの情報を選択。</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273" dirty="0">
                <a:latin typeface="UD デジタル 教科書体 NK-R" panose="02020400000000000000" pitchFamily="18" charset="-128"/>
                <a:ea typeface="UD デジタル 教科書体 NK-R" panose="02020400000000000000" pitchFamily="18" charset="-128"/>
              </a:rPr>
              <a:t>step</a:t>
            </a:r>
            <a:r>
              <a:rPr lang="ja-JP" altLang="en-US" sz="1273" dirty="0">
                <a:latin typeface="UD デジタル 教科書体 NK-R" panose="02020400000000000000" pitchFamily="18" charset="-128"/>
                <a:ea typeface="UD デジタル 教科書体 NK-R" panose="02020400000000000000" pitchFamily="18" charset="-128"/>
              </a:rPr>
              <a:t>３ 税・所得・口座情報を選択。</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273" dirty="0">
                <a:latin typeface="UD デジタル 教科書体 NK-R" panose="02020400000000000000" pitchFamily="18" charset="-128"/>
                <a:ea typeface="UD デジタル 教科書体 NK-R" panose="02020400000000000000" pitchFamily="18" charset="-128"/>
              </a:rPr>
              <a:t>step</a:t>
            </a:r>
            <a:r>
              <a:rPr lang="ja-JP" altLang="en-US" sz="1273" dirty="0">
                <a:latin typeface="UD デジタル 教科書体 NK-R" panose="02020400000000000000" pitchFamily="18" charset="-128"/>
                <a:ea typeface="UD デジタル 教科書体 NK-R" panose="02020400000000000000" pitchFamily="18" charset="-128"/>
              </a:rPr>
              <a:t>４ 税・所得を選択。</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273" dirty="0">
                <a:latin typeface="UD デジタル 教科書体 NK-R" panose="02020400000000000000" pitchFamily="18" charset="-128"/>
                <a:ea typeface="UD デジタル 教科書体 NK-R" panose="02020400000000000000" pitchFamily="18" charset="-128"/>
              </a:rPr>
              <a:t>step</a:t>
            </a:r>
            <a:r>
              <a:rPr lang="ja-JP" altLang="en-US" sz="1273" dirty="0">
                <a:latin typeface="UD デジタル 教科書体 NK-R" panose="02020400000000000000" pitchFamily="18" charset="-128"/>
                <a:ea typeface="UD デジタル 教科書体 NK-R" panose="02020400000000000000" pitchFamily="18" charset="-128"/>
              </a:rPr>
              <a:t>５ 年度を指定して、確認するを選択。</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273" dirty="0">
                <a:latin typeface="UD デジタル 教科書体 NK-R" panose="02020400000000000000" pitchFamily="18" charset="-128"/>
                <a:ea typeface="UD デジタル 教科書体 NK-R" panose="02020400000000000000" pitchFamily="18" charset="-128"/>
              </a:rPr>
              <a:t>※</a:t>
            </a:r>
            <a:r>
              <a:rPr lang="ja-JP" altLang="en-US" sz="1273" dirty="0">
                <a:latin typeface="UD デジタル 教科書体 NK-R" panose="02020400000000000000" pitchFamily="18" charset="-128"/>
                <a:ea typeface="UD デジタル 教科書体 NK-R" panose="02020400000000000000" pitchFamily="18" charset="-128"/>
              </a:rPr>
              <a:t>６月以前の申請の場合は、昨年度を選択。</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７月以降の申請の場合は、今年度を選択。</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273" dirty="0">
                <a:latin typeface="UD デジタル 教科書体 NK-R" panose="02020400000000000000" pitchFamily="18" charset="-128"/>
                <a:ea typeface="UD デジタル 教科書体 NK-R" panose="02020400000000000000" pitchFamily="18" charset="-128"/>
              </a:rPr>
              <a:t>step</a:t>
            </a:r>
            <a:r>
              <a:rPr lang="ja-JP" altLang="en-US" sz="1273" dirty="0">
                <a:latin typeface="UD デジタル 教科書体 NK-R" panose="02020400000000000000" pitchFamily="18" charset="-128"/>
                <a:ea typeface="UD デジタル 教科書体 NK-R" panose="02020400000000000000" pitchFamily="18" charset="-128"/>
              </a:rPr>
              <a:t>６ 回答結果一覧から、階層区分の基準に応じて確認。</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詳しくは　　　　　　　　　　　　　　　　　　　　　　　　　　　　　　　で検索</a:t>
            </a:r>
            <a:endParaRPr lang="en-US" altLang="ja-JP" sz="1273" dirty="0">
              <a:latin typeface="UD デジタル 教科書体 NK-R" panose="02020400000000000000" pitchFamily="18" charset="-128"/>
              <a:ea typeface="UD デジタル 教科書体 NK-R" panose="02020400000000000000" pitchFamily="18" charset="-128"/>
            </a:endParaRPr>
          </a:p>
          <a:p>
            <a:endParaRPr lang="en-US" altLang="ja-JP" sz="1273" dirty="0">
              <a:latin typeface="UD デジタル 教科書体 NK-R" panose="02020400000000000000" pitchFamily="18" charset="-128"/>
              <a:ea typeface="UD デジタル 教科書体 NK-R" panose="02020400000000000000" pitchFamily="18" charset="-128"/>
            </a:endParaRPr>
          </a:p>
          <a:p>
            <a:endParaRPr lang="en-US" altLang="ja-JP" sz="1273" dirty="0">
              <a:latin typeface="UD デジタル 教科書体 NK-R" panose="02020400000000000000" pitchFamily="18" charset="-128"/>
              <a:ea typeface="UD デジタル 教科書体 NK-R" panose="02020400000000000000" pitchFamily="18" charset="-128"/>
            </a:endParaRPr>
          </a:p>
        </p:txBody>
      </p:sp>
      <p:sp>
        <p:nvSpPr>
          <p:cNvPr id="30" name="正方形/長方形 29">
            <a:extLst>
              <a:ext uri="{FF2B5EF4-FFF2-40B4-BE49-F238E27FC236}">
                <a16:creationId xmlns:a16="http://schemas.microsoft.com/office/drawing/2014/main" id="{A71DCAC1-EF12-4262-8D8A-6E9860E08618}"/>
              </a:ext>
            </a:extLst>
          </p:cNvPr>
          <p:cNvSpPr/>
          <p:nvPr/>
        </p:nvSpPr>
        <p:spPr>
          <a:xfrm>
            <a:off x="149121" y="1244943"/>
            <a:ext cx="1227858" cy="381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6052" tIns="48026" rIns="96052" bIns="48026" rtlCol="0" anchor="ctr"/>
          <a:lstStyle/>
          <a:p>
            <a:pPr algn="ctr"/>
            <a:r>
              <a:rPr lang="ja-JP" altLang="en-US" sz="1273" dirty="0">
                <a:latin typeface="UD デジタル 教科書体 NK-R" panose="02020400000000000000" pitchFamily="18" charset="-128"/>
                <a:ea typeface="UD デジタル 教科書体 NK-R" panose="02020400000000000000" pitchFamily="18" charset="-128"/>
              </a:rPr>
              <a:t>書類省略方法</a:t>
            </a:r>
          </a:p>
        </p:txBody>
      </p:sp>
      <p:sp>
        <p:nvSpPr>
          <p:cNvPr id="31" name="テキスト ボックス 30">
            <a:extLst>
              <a:ext uri="{FF2B5EF4-FFF2-40B4-BE49-F238E27FC236}">
                <a16:creationId xmlns:a16="http://schemas.microsoft.com/office/drawing/2014/main" id="{D1B76EE8-8092-4B35-B2F8-2963BFB190C6}"/>
              </a:ext>
            </a:extLst>
          </p:cNvPr>
          <p:cNvSpPr txBox="1"/>
          <p:nvPr/>
        </p:nvSpPr>
        <p:spPr>
          <a:xfrm>
            <a:off x="2873" y="1627171"/>
            <a:ext cx="7219920" cy="2186729"/>
          </a:xfrm>
          <a:prstGeom prst="rect">
            <a:avLst/>
          </a:prstGeom>
          <a:noFill/>
        </p:spPr>
        <p:txBody>
          <a:bodyPr wrap="square" lIns="96052" tIns="48026" rIns="96052" bIns="48026" rtlCol="0">
            <a:spAutoFit/>
          </a:bodyPr>
          <a:lstStyle/>
          <a:p>
            <a:pPr>
              <a:lnSpc>
                <a:spcPct val="150000"/>
              </a:lnSpc>
            </a:pPr>
            <a:r>
              <a:rPr lang="ja-JP" altLang="en-US" sz="1167" dirty="0">
                <a:latin typeface="UD デジタル 教科書体 NK-R" panose="02020400000000000000" pitchFamily="18" charset="-128"/>
                <a:ea typeface="UD デジタル 教科書体 NK-R" panose="02020400000000000000" pitchFamily="18" charset="-128"/>
              </a:rPr>
              <a:t>　　</a:t>
            </a:r>
            <a:r>
              <a:rPr lang="ja-JP" altLang="en-US" sz="1273" dirty="0">
                <a:latin typeface="UD デジタル 教科書体 NK-R" panose="02020400000000000000" pitchFamily="18" charset="-128"/>
                <a:ea typeface="UD デジタル 教科書体 NK-R" panose="02020400000000000000" pitchFamily="18" charset="-128"/>
              </a:rPr>
              <a:t>□申請書の「マイナンバー連携（一部書類の提出省略）を希望する」にチェックする。</a:t>
            </a:r>
            <a:endParaRPr lang="en-US" altLang="ja-JP" sz="1273" dirty="0">
              <a:latin typeface="UD デジタル 教科書体 NK-R" panose="02020400000000000000" pitchFamily="18" charset="-128"/>
              <a:ea typeface="UD デジタル 教科書体 NK-R" panose="02020400000000000000" pitchFamily="18" charset="-128"/>
            </a:endParaRPr>
          </a:p>
          <a:p>
            <a:pPr>
              <a:lnSpc>
                <a:spcPct val="150000"/>
              </a:lnSpc>
            </a:pPr>
            <a:r>
              <a:rPr lang="ja-JP" altLang="en-US" sz="1273" dirty="0">
                <a:latin typeface="UD デジタル 教科書体 NK-R" panose="02020400000000000000" pitchFamily="18" charset="-128"/>
                <a:ea typeface="UD デジタル 教科書体 NK-R" panose="02020400000000000000" pitchFamily="18" charset="-128"/>
              </a:rPr>
              <a:t>　　□世帯調書に受診者および支給認定基準世帯員</a:t>
            </a:r>
            <a:r>
              <a:rPr lang="en-US" altLang="ja-JP" sz="1273" dirty="0">
                <a:latin typeface="UD デジタル 教科書体 NK-R" panose="02020400000000000000" pitchFamily="18" charset="-128"/>
                <a:ea typeface="UD デジタル 教科書体 NK-R" panose="02020400000000000000" pitchFamily="18" charset="-128"/>
              </a:rPr>
              <a:t>(※)</a:t>
            </a:r>
            <a:r>
              <a:rPr lang="ja-JP" altLang="en-US" sz="1273" dirty="0">
                <a:latin typeface="UD デジタル 教科書体 NK-R" panose="02020400000000000000" pitchFamily="18" charset="-128"/>
                <a:ea typeface="UD デジタル 教科書体 NK-R" panose="02020400000000000000" pitchFamily="18" charset="-128"/>
              </a:rPr>
              <a:t>のマイナンバーを記載する。</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167" dirty="0">
                <a:latin typeface="UD デジタル 教科書体 NK-R" panose="02020400000000000000" pitchFamily="18" charset="-128"/>
                <a:ea typeface="UD デジタル 教科書体 NK-R" panose="02020400000000000000" pitchFamily="18" charset="-128"/>
              </a:rPr>
              <a:t>　　　</a:t>
            </a:r>
            <a:r>
              <a:rPr lang="en-US" altLang="ja-JP" sz="1167" dirty="0">
                <a:latin typeface="UD デジタル 教科書体 NK-R" panose="02020400000000000000" pitchFamily="18" charset="-128"/>
                <a:ea typeface="UD デジタル 教科書体 NK-R" panose="02020400000000000000" pitchFamily="18" charset="-128"/>
              </a:rPr>
              <a:t>※</a:t>
            </a:r>
            <a:r>
              <a:rPr lang="ja-JP" altLang="en-US" sz="1167" dirty="0">
                <a:latin typeface="UD デジタル 教科書体 NK-R" panose="02020400000000000000" pitchFamily="18" charset="-128"/>
                <a:ea typeface="UD デジタル 教科書体 NK-R" panose="02020400000000000000" pitchFamily="18" charset="-128"/>
              </a:rPr>
              <a:t>市町村名は、１月～６月までに申請する場合は、前年の１月１日時点の住所、</a:t>
            </a:r>
          </a:p>
          <a:p>
            <a:r>
              <a:rPr lang="ja-JP" altLang="en-US" sz="1167" dirty="0">
                <a:latin typeface="UD デジタル 教科書体 NK-R" panose="02020400000000000000" pitchFamily="18" charset="-128"/>
                <a:ea typeface="UD デジタル 教科書体 NK-R" panose="02020400000000000000" pitchFamily="18" charset="-128"/>
              </a:rPr>
              <a:t>　　　　　７月～</a:t>
            </a:r>
            <a:r>
              <a:rPr lang="en-US" altLang="ja-JP" sz="1167" dirty="0">
                <a:latin typeface="UD デジタル 教科書体 NK-R" panose="02020400000000000000" pitchFamily="18" charset="-128"/>
                <a:ea typeface="UD デジタル 教科書体 NK-R" panose="02020400000000000000" pitchFamily="18" charset="-128"/>
              </a:rPr>
              <a:t>12</a:t>
            </a:r>
            <a:r>
              <a:rPr lang="ja-JP" altLang="en-US" sz="1167" dirty="0">
                <a:latin typeface="UD デジタル 教科書体 NK-R" panose="02020400000000000000" pitchFamily="18" charset="-128"/>
                <a:ea typeface="UD デジタル 教科書体 NK-R" panose="02020400000000000000" pitchFamily="18" charset="-128"/>
              </a:rPr>
              <a:t>月に申請する場合は、申請年の</a:t>
            </a:r>
            <a:r>
              <a:rPr lang="en-US" altLang="ja-JP" sz="1167" dirty="0">
                <a:latin typeface="UD デジタル 教科書体 NK-R" panose="02020400000000000000" pitchFamily="18" charset="-128"/>
                <a:ea typeface="UD デジタル 教科書体 NK-R" panose="02020400000000000000" pitchFamily="18" charset="-128"/>
              </a:rPr>
              <a:t>1</a:t>
            </a:r>
            <a:r>
              <a:rPr lang="ja-JP" altLang="en-US" sz="1167" dirty="0">
                <a:latin typeface="UD デジタル 教科書体 NK-R" panose="02020400000000000000" pitchFamily="18" charset="-128"/>
                <a:ea typeface="UD デジタル 教科書体 NK-R" panose="02020400000000000000" pitchFamily="18" charset="-128"/>
              </a:rPr>
              <a:t>月</a:t>
            </a:r>
            <a:r>
              <a:rPr lang="en-US" altLang="ja-JP" sz="1167" dirty="0">
                <a:latin typeface="UD デジタル 教科書体 NK-R" panose="02020400000000000000" pitchFamily="18" charset="-128"/>
                <a:ea typeface="UD デジタル 教科書体 NK-R" panose="02020400000000000000" pitchFamily="18" charset="-128"/>
              </a:rPr>
              <a:t>1</a:t>
            </a:r>
            <a:r>
              <a:rPr lang="ja-JP" altLang="en-US" sz="1167" dirty="0">
                <a:latin typeface="UD デジタル 教科書体 NK-R" panose="02020400000000000000" pitchFamily="18" charset="-128"/>
                <a:ea typeface="UD デジタル 教科書体 NK-R" panose="02020400000000000000" pitchFamily="18" charset="-128"/>
              </a:rPr>
              <a:t>日時点の住所を記載してください。</a:t>
            </a:r>
            <a:endParaRPr lang="en-US" altLang="ja-JP" sz="1167" dirty="0">
              <a:latin typeface="UD デジタル 教科書体 NK-R" panose="02020400000000000000" pitchFamily="18" charset="-128"/>
              <a:ea typeface="UD デジタル 教科書体 NK-R" panose="02020400000000000000" pitchFamily="18" charset="-128"/>
            </a:endParaRPr>
          </a:p>
          <a:p>
            <a:r>
              <a:rPr lang="ja-JP" altLang="en-US" sz="1167" dirty="0">
                <a:latin typeface="UD デジタル 教科書体 NK-R" panose="02020400000000000000" pitchFamily="18" charset="-128"/>
                <a:ea typeface="UD デジタル 教科書体 NK-R" panose="02020400000000000000" pitchFamily="18" charset="-128"/>
              </a:rPr>
              <a:t>　　　</a:t>
            </a:r>
            <a:r>
              <a:rPr lang="en-US" altLang="ja-JP" sz="1167" dirty="0">
                <a:latin typeface="UD デジタル 教科書体 NK-R" panose="02020400000000000000" pitchFamily="18" charset="-128"/>
                <a:ea typeface="UD デジタル 教科書体 NK-R" panose="02020400000000000000" pitchFamily="18" charset="-128"/>
              </a:rPr>
              <a:t>※</a:t>
            </a:r>
            <a:r>
              <a:rPr lang="ja-JP" altLang="en-US" sz="1167" dirty="0">
                <a:latin typeface="UD デジタル 教科書体 NK-R" panose="02020400000000000000" pitchFamily="18" charset="-128"/>
                <a:ea typeface="UD デジタル 教科書体 NK-R" panose="02020400000000000000" pitchFamily="18" charset="-128"/>
              </a:rPr>
              <a:t>住民票のみの省略を希望される場合は、受診者の情報のみを記載してください。</a:t>
            </a:r>
            <a:endParaRPr lang="en-US" altLang="ja-JP" sz="1167" dirty="0">
              <a:latin typeface="UD デジタル 教科書体 NK-R" panose="02020400000000000000" pitchFamily="18" charset="-128"/>
              <a:ea typeface="UD デジタル 教科書体 NK-R" panose="02020400000000000000" pitchFamily="18" charset="-128"/>
            </a:endParaRPr>
          </a:p>
          <a:p>
            <a:pPr>
              <a:lnSpc>
                <a:spcPct val="150000"/>
              </a:lnSpc>
            </a:pPr>
            <a:r>
              <a:rPr lang="ja-JP" altLang="en-US" sz="1273" dirty="0">
                <a:latin typeface="UD デジタル 教科書体 NK-R" panose="02020400000000000000" pitchFamily="18" charset="-128"/>
                <a:ea typeface="UD デジタル 教科書体 NK-R" panose="02020400000000000000" pitchFamily="18" charset="-128"/>
              </a:rPr>
              <a:t>　　□受診者の個人番号カード（裏面）を提示する。</a:t>
            </a:r>
            <a:endParaRPr lang="en-US" altLang="ja-JP" sz="1273" dirty="0">
              <a:latin typeface="UD デジタル 教科書体 NK-R" panose="02020400000000000000" pitchFamily="18" charset="-128"/>
              <a:ea typeface="UD デジタル 教科書体 NK-R" panose="02020400000000000000" pitchFamily="18" charset="-128"/>
            </a:endParaRPr>
          </a:p>
          <a:p>
            <a:pPr>
              <a:lnSpc>
                <a:spcPct val="150000"/>
              </a:lnSpc>
            </a:pPr>
            <a:r>
              <a:rPr lang="ja-JP" altLang="en-US" sz="1273" dirty="0">
                <a:latin typeface="UD デジタル 教科書体 NK-R" panose="02020400000000000000" pitchFamily="18" charset="-128"/>
                <a:ea typeface="UD デジタル 教科書体 NK-R" panose="02020400000000000000" pitchFamily="18" charset="-128"/>
              </a:rPr>
              <a:t>　　□申請者の身元確認書類を提示する。</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a:t>
            </a:r>
            <a:r>
              <a:rPr lang="en-US" altLang="ja-JP" sz="1167" dirty="0">
                <a:latin typeface="UD デジタル 教科書体 NK-R" panose="02020400000000000000" pitchFamily="18" charset="-128"/>
                <a:ea typeface="UD デジタル 教科書体 NK-R" panose="02020400000000000000" pitchFamily="18" charset="-128"/>
              </a:rPr>
              <a:t>※</a:t>
            </a:r>
            <a:r>
              <a:rPr lang="ja-JP" altLang="en-US" sz="1167" dirty="0">
                <a:latin typeface="UD デジタル 教科書体 NK-R" panose="02020400000000000000" pitchFamily="18" charset="-128"/>
                <a:ea typeface="UD デジタル 教科書体 NK-R" panose="02020400000000000000" pitchFamily="18" charset="-128"/>
              </a:rPr>
              <a:t>個人番号の確認・身元確認については、</a:t>
            </a:r>
            <a:endParaRPr lang="en-US" altLang="ja-JP" sz="1167" dirty="0">
              <a:latin typeface="UD デジタル 教科書体 NK-R" panose="02020400000000000000" pitchFamily="18" charset="-128"/>
              <a:ea typeface="UD デジタル 教科書体 NK-R" panose="02020400000000000000" pitchFamily="18" charset="-128"/>
            </a:endParaRPr>
          </a:p>
          <a:p>
            <a:r>
              <a:rPr lang="ja-JP" altLang="en-US" sz="1167" dirty="0">
                <a:latin typeface="UD デジタル 教科書体 NK-R" panose="02020400000000000000" pitchFamily="18" charset="-128"/>
                <a:ea typeface="UD デジタル 教科書体 NK-R" panose="02020400000000000000" pitchFamily="18" charset="-128"/>
              </a:rPr>
              <a:t>　　　　　別紙「マイナンバー（個人番号）の記載について」をご参照ください。</a:t>
            </a:r>
            <a:endParaRPr lang="en-US" altLang="ja-JP" sz="1273" dirty="0">
              <a:latin typeface="UD デジタル 教科書体 NK-R" panose="02020400000000000000" pitchFamily="18" charset="-128"/>
              <a:ea typeface="UD デジタル 教科書体 NK-R" panose="02020400000000000000" pitchFamily="18" charset="-128"/>
            </a:endParaRPr>
          </a:p>
        </p:txBody>
      </p:sp>
      <p:pic>
        <p:nvPicPr>
          <p:cNvPr id="32" name="図 31">
            <a:extLst>
              <a:ext uri="{FF2B5EF4-FFF2-40B4-BE49-F238E27FC236}">
                <a16:creationId xmlns:a16="http://schemas.microsoft.com/office/drawing/2014/main" id="{26F60FBF-5949-4042-B080-C453FA69384C}"/>
              </a:ext>
            </a:extLst>
          </p:cNvPr>
          <p:cNvPicPr>
            <a:picLocks noChangeAspect="1"/>
          </p:cNvPicPr>
          <p:nvPr/>
        </p:nvPicPr>
        <p:blipFill>
          <a:blip r:embed="rId3"/>
          <a:stretch>
            <a:fillRect/>
          </a:stretch>
        </p:blipFill>
        <p:spPr>
          <a:xfrm>
            <a:off x="6810511" y="754076"/>
            <a:ext cx="755313" cy="713490"/>
          </a:xfrm>
          <a:prstGeom prst="rect">
            <a:avLst/>
          </a:prstGeom>
        </p:spPr>
      </p:pic>
      <p:pic>
        <p:nvPicPr>
          <p:cNvPr id="33" name="図 177">
            <a:extLst>
              <a:ext uri="{FF2B5EF4-FFF2-40B4-BE49-F238E27FC236}">
                <a16:creationId xmlns:a16="http://schemas.microsoft.com/office/drawing/2014/main" id="{9107E7D7-14F0-4A4F-B88B-E805C6800ED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72571" y="3687794"/>
            <a:ext cx="3260348" cy="1700450"/>
          </a:xfrm>
          <a:prstGeom prst="rect">
            <a:avLst/>
          </a:prstGeom>
          <a:noFill/>
          <a:extLst>
            <a:ext uri="{909E8E84-426E-40DD-AFC4-6F175D3DCCD1}">
              <a14:hiddenFill xmlns:a14="http://schemas.microsoft.com/office/drawing/2010/main">
                <a:solidFill>
                  <a:srgbClr val="FFFFFF"/>
                </a:solidFill>
              </a14:hiddenFill>
            </a:ext>
          </a:extLst>
        </p:spPr>
      </p:pic>
      <p:sp>
        <p:nvSpPr>
          <p:cNvPr id="34" name="ノート プレースホルダー 2">
            <a:extLst>
              <a:ext uri="{FF2B5EF4-FFF2-40B4-BE49-F238E27FC236}">
                <a16:creationId xmlns:a16="http://schemas.microsoft.com/office/drawing/2014/main" id="{71180AB0-3472-4205-9E4F-5C4EF10548B8}"/>
              </a:ext>
            </a:extLst>
          </p:cNvPr>
          <p:cNvSpPr txBox="1">
            <a:spLocks/>
          </p:cNvSpPr>
          <p:nvPr/>
        </p:nvSpPr>
        <p:spPr>
          <a:xfrm>
            <a:off x="358488" y="3897673"/>
            <a:ext cx="3816992" cy="1359990"/>
          </a:xfrm>
          <a:prstGeom prst="rect">
            <a:avLst/>
          </a:prstGeom>
        </p:spPr>
        <p:txBody>
          <a:bodyPr vert="horz" lIns="101490" tIns="50745" rIns="101490" bIns="50745" rtlCol="0"/>
          <a:lst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a:lstStyle>
          <a:p>
            <a:r>
              <a:rPr lang="en-US" altLang="ja-JP" sz="1273" dirty="0">
                <a:latin typeface="UD デジタル 教科書体 NK-R" panose="02020400000000000000" pitchFamily="18" charset="-128"/>
                <a:ea typeface="UD デジタル 教科書体 NK-R" panose="02020400000000000000" pitchFamily="18" charset="-128"/>
              </a:rPr>
              <a:t>※</a:t>
            </a:r>
            <a:r>
              <a:rPr lang="ja-JP" altLang="en-US" sz="1273" dirty="0">
                <a:latin typeface="UD デジタル 教科書体 NK-R" panose="02020400000000000000" pitchFamily="18" charset="-128"/>
                <a:ea typeface="UD デジタル 教科書体 NK-R" panose="02020400000000000000" pitchFamily="18" charset="-128"/>
              </a:rPr>
              <a:t>支給認定基準世帯とは</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住民票上の世帯とは異なります。</a:t>
            </a:r>
          </a:p>
          <a:p>
            <a:r>
              <a:rPr lang="ja-JP" altLang="en-US" sz="1273" dirty="0">
                <a:latin typeface="UD デジタル 教科書体 NK-R" panose="02020400000000000000" pitchFamily="18" charset="-128"/>
                <a:ea typeface="UD デジタル 教科書体 NK-R" panose="02020400000000000000" pitchFamily="18" charset="-128"/>
              </a:rPr>
              <a:t>　　原則は、患者と同じ医療保険に加入している方が、</a:t>
            </a:r>
            <a:endParaRPr lang="en-US" altLang="ja-JP" sz="1273" dirty="0">
              <a:latin typeface="UD デジタル 教科書体 NK-R" panose="02020400000000000000" pitchFamily="18" charset="-128"/>
              <a:ea typeface="UD デジタル 教科書体 NK-R" panose="02020400000000000000" pitchFamily="18" charset="-128"/>
            </a:endParaRPr>
          </a:p>
          <a:p>
            <a:r>
              <a:rPr lang="ja-JP" altLang="en-US" sz="1273" dirty="0">
                <a:latin typeface="UD デジタル 教科書体 NK-R" panose="02020400000000000000" pitchFamily="18" charset="-128"/>
                <a:ea typeface="UD デジタル 教科書体 NK-R" panose="02020400000000000000" pitchFamily="18" charset="-128"/>
              </a:rPr>
              <a:t>　支給認定基準「世帯」となります。</a:t>
            </a:r>
          </a:p>
          <a:p>
            <a:r>
              <a:rPr lang="ja-JP" altLang="en-US" sz="1273" dirty="0">
                <a:latin typeface="UD デジタル 教科書体 NK-R" panose="02020400000000000000" pitchFamily="18" charset="-128"/>
                <a:ea typeface="UD デジタル 教科書体 NK-R" panose="02020400000000000000" pitchFamily="18" charset="-128"/>
              </a:rPr>
              <a:t>　（住民票上同じ世帯であっても、加入している医療保険が異なる方は、支給認定基準世帯には含みません）</a:t>
            </a:r>
            <a:endParaRPr lang="en-US" altLang="ja-JP" sz="1273" dirty="0">
              <a:latin typeface="UD デジタル 教科書体 NK-R" panose="02020400000000000000" pitchFamily="18" charset="-128"/>
              <a:ea typeface="UD デジタル 教科書体 NK-R" panose="02020400000000000000" pitchFamily="18" charset="-128"/>
            </a:endParaRPr>
          </a:p>
          <a:p>
            <a:endParaRPr lang="en-US" altLang="ja-JP" sz="1273"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r>
              <a:rPr lang="ja-JP" altLang="en-US" sz="1273" b="1" dirty="0">
                <a:latin typeface="UD デジタル 教科書体 NK-R" panose="02020400000000000000" pitchFamily="18" charset="-128"/>
                <a:ea typeface="UD デジタル 教科書体 NK-R" panose="02020400000000000000" pitchFamily="18" charset="-128"/>
              </a:rPr>
              <a:t>　　　</a:t>
            </a:r>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en-US" altLang="ja-JP" sz="1273" b="1" dirty="0">
              <a:latin typeface="UD デジタル 教科書体 NK-R" panose="02020400000000000000" pitchFamily="18" charset="-128"/>
              <a:ea typeface="UD デジタル 教科書体 NK-R" panose="02020400000000000000" pitchFamily="18" charset="-128"/>
            </a:endParaRPr>
          </a:p>
          <a:p>
            <a:endParaRPr lang="ja-JP" altLang="en-US" sz="1273" b="1" dirty="0">
              <a:latin typeface="UD デジタル 教科書体 NK-R" panose="02020400000000000000" pitchFamily="18" charset="-128"/>
              <a:ea typeface="UD デジタル 教科書体 NK-R" panose="02020400000000000000" pitchFamily="18" charset="-128"/>
            </a:endParaRPr>
          </a:p>
        </p:txBody>
      </p:sp>
      <p:graphicFrame>
        <p:nvGraphicFramePr>
          <p:cNvPr id="35" name="表 34">
            <a:extLst>
              <a:ext uri="{FF2B5EF4-FFF2-40B4-BE49-F238E27FC236}">
                <a16:creationId xmlns:a16="http://schemas.microsoft.com/office/drawing/2014/main" id="{8D323B8D-B7C8-41B8-96D3-A6895720FDA5}"/>
              </a:ext>
            </a:extLst>
          </p:cNvPr>
          <p:cNvGraphicFramePr>
            <a:graphicFrameLocks noGrp="1"/>
          </p:cNvGraphicFramePr>
          <p:nvPr>
            <p:extLst>
              <p:ext uri="{D42A27DB-BD31-4B8C-83A1-F6EECF244321}">
                <p14:modId xmlns:p14="http://schemas.microsoft.com/office/powerpoint/2010/main" val="248470106"/>
              </p:ext>
            </p:extLst>
          </p:nvPr>
        </p:nvGraphicFramePr>
        <p:xfrm>
          <a:off x="337951" y="5328198"/>
          <a:ext cx="6881969" cy="2343392"/>
        </p:xfrm>
        <a:graphic>
          <a:graphicData uri="http://schemas.openxmlformats.org/drawingml/2006/table">
            <a:tbl>
              <a:tblPr firstRow="1" firstCol="1" bandRow="1">
                <a:tableStyleId>{5C22544A-7EE6-4342-B048-85BDC9FD1C3A}</a:tableStyleId>
              </a:tblPr>
              <a:tblGrid>
                <a:gridCol w="1603433">
                  <a:extLst>
                    <a:ext uri="{9D8B030D-6E8A-4147-A177-3AD203B41FA5}">
                      <a16:colId xmlns:a16="http://schemas.microsoft.com/office/drawing/2014/main" val="3022167158"/>
                    </a:ext>
                  </a:extLst>
                </a:gridCol>
                <a:gridCol w="2011634">
                  <a:extLst>
                    <a:ext uri="{9D8B030D-6E8A-4147-A177-3AD203B41FA5}">
                      <a16:colId xmlns:a16="http://schemas.microsoft.com/office/drawing/2014/main" val="1300838121"/>
                    </a:ext>
                  </a:extLst>
                </a:gridCol>
                <a:gridCol w="3266902">
                  <a:extLst>
                    <a:ext uri="{9D8B030D-6E8A-4147-A177-3AD203B41FA5}">
                      <a16:colId xmlns:a16="http://schemas.microsoft.com/office/drawing/2014/main" val="3561935730"/>
                    </a:ext>
                  </a:extLst>
                </a:gridCol>
              </a:tblGrid>
              <a:tr h="200725">
                <a:tc gridSpan="2">
                  <a:txBody>
                    <a:bodyPr/>
                    <a:lstStyle/>
                    <a:p>
                      <a:pPr algn="just">
                        <a:tabLst>
                          <a:tab pos="201930" algn="l"/>
                        </a:tabLst>
                      </a:pPr>
                      <a:r>
                        <a:rPr lang="ja-JP" sz="1300" kern="100" dirty="0">
                          <a:effectLst/>
                          <a:latin typeface="UD デジタル 教科書体 NK-R" panose="02020400000000000000" pitchFamily="18" charset="-128"/>
                          <a:ea typeface="UD デジタル 教科書体 NK-R" panose="02020400000000000000" pitchFamily="18" charset="-128"/>
                        </a:rPr>
                        <a:t>医療保険の種類</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tc hMerge="1">
                  <a:txBody>
                    <a:bodyPr/>
                    <a:lstStyle/>
                    <a:p>
                      <a:endParaRPr kumimoji="1" lang="ja-JP" altLang="en-US"/>
                    </a:p>
                  </a:txBody>
                  <a:tcPr/>
                </a:tc>
                <a:tc>
                  <a:txBody>
                    <a:bodyPr/>
                    <a:lstStyle/>
                    <a:p>
                      <a:pPr algn="just">
                        <a:tabLst>
                          <a:tab pos="201930" algn="l"/>
                        </a:tabLst>
                      </a:pPr>
                      <a:r>
                        <a:rPr lang="ja-JP" alt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支給認定基準世帯員の範囲</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extLst>
                  <a:ext uri="{0D108BD9-81ED-4DB2-BD59-A6C34878D82A}">
                    <a16:rowId xmlns:a16="http://schemas.microsoft.com/office/drawing/2014/main" val="4148694587"/>
                  </a:ext>
                </a:extLst>
              </a:tr>
              <a:tr h="717137">
                <a:tc gridSpan="2">
                  <a:txBody>
                    <a:bodyPr/>
                    <a:lstStyle/>
                    <a:p>
                      <a:pPr algn="just">
                        <a:lnSpc>
                          <a:spcPts val="1600"/>
                        </a:lnSpc>
                        <a:tabLst>
                          <a:tab pos="201930" algn="l"/>
                        </a:tabLst>
                      </a:pPr>
                      <a:r>
                        <a:rPr lang="ja-JP" sz="1500" kern="100" dirty="0">
                          <a:effectLst/>
                          <a:latin typeface="UD デジタル 教科書体 NK-R" panose="02020400000000000000" pitchFamily="18" charset="-128"/>
                          <a:ea typeface="UD デジタル 教科書体 NK-R" panose="02020400000000000000" pitchFamily="18" charset="-128"/>
                        </a:rPr>
                        <a:t>□</a:t>
                      </a:r>
                      <a:r>
                        <a:rPr lang="ja-JP" sz="1300" kern="100" dirty="0">
                          <a:effectLst/>
                          <a:latin typeface="UD デジタル 教科書体 NK-R" panose="02020400000000000000" pitchFamily="18" charset="-128"/>
                          <a:ea typeface="UD デジタル 教科書体 NK-R" panose="02020400000000000000" pitchFamily="18" charset="-128"/>
                        </a:rPr>
                        <a:t>国民健康保険（市町村国保）</a:t>
                      </a:r>
                    </a:p>
                    <a:p>
                      <a:pPr algn="just">
                        <a:lnSpc>
                          <a:spcPts val="1600"/>
                        </a:lnSpc>
                        <a:tabLst>
                          <a:tab pos="201930" algn="l"/>
                        </a:tabLst>
                      </a:pPr>
                      <a:r>
                        <a:rPr lang="ja-JP" sz="1500" kern="100" dirty="0">
                          <a:effectLst/>
                          <a:latin typeface="UD デジタル 教科書体 NK-R" panose="02020400000000000000" pitchFamily="18" charset="-128"/>
                          <a:ea typeface="UD デジタル 教科書体 NK-R" panose="02020400000000000000" pitchFamily="18" charset="-128"/>
                        </a:rPr>
                        <a:t>□</a:t>
                      </a:r>
                      <a:r>
                        <a:rPr lang="ja-JP" sz="1300" kern="100" dirty="0">
                          <a:effectLst/>
                          <a:latin typeface="UD デジタル 教科書体 NK-R" panose="02020400000000000000" pitchFamily="18" charset="-128"/>
                          <a:ea typeface="UD デジタル 教科書体 NK-R" panose="02020400000000000000" pitchFamily="18" charset="-128"/>
                        </a:rPr>
                        <a:t>業種別国民健康保険組合</a:t>
                      </a:r>
                      <a:r>
                        <a:rPr lang="ja-JP" sz="1100" kern="100" dirty="0">
                          <a:effectLst/>
                          <a:latin typeface="UD デジタル 教科書体 NK-R" panose="02020400000000000000" pitchFamily="18" charset="-128"/>
                          <a:ea typeface="UD デジタル 教科書体 NK-R" panose="02020400000000000000" pitchFamily="18" charset="-128"/>
                        </a:rPr>
                        <a:t>（土建国保、建設国保、医師国保など）</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tc hMerge="1">
                  <a:txBody>
                    <a:bodyPr/>
                    <a:lstStyle/>
                    <a:p>
                      <a:endParaRPr kumimoji="1" lang="ja-JP" altLang="en-US"/>
                    </a:p>
                  </a:txBody>
                  <a:tcPr/>
                </a:tc>
                <a:tc>
                  <a:txBody>
                    <a:bodyPr/>
                    <a:lstStyle/>
                    <a:p>
                      <a:pPr algn="just">
                        <a:lnSpc>
                          <a:spcPts val="1600"/>
                        </a:lnSpc>
                        <a:tabLst>
                          <a:tab pos="201930" algn="l"/>
                        </a:tabLst>
                      </a:pPr>
                      <a:r>
                        <a:rPr lang="ja-JP" sz="1300" kern="100" dirty="0">
                          <a:effectLst/>
                          <a:latin typeface="UD デジタル 教科書体 NK-R" panose="02020400000000000000" pitchFamily="18" charset="-128"/>
                          <a:ea typeface="UD デジタル 教科書体 NK-R" panose="02020400000000000000" pitchFamily="18" charset="-128"/>
                        </a:rPr>
                        <a:t>同一保険加入者</a:t>
                      </a:r>
                      <a:r>
                        <a:rPr lang="ja-JP" altLang="en-US" sz="1300" kern="100" dirty="0">
                          <a:effectLst/>
                          <a:latin typeface="UD デジタル 教科書体 NK-R" panose="02020400000000000000" pitchFamily="18" charset="-128"/>
                          <a:ea typeface="UD デジタル 教科書体 NK-R" panose="02020400000000000000" pitchFamily="18" charset="-128"/>
                        </a:rPr>
                        <a:t>（</a:t>
                      </a:r>
                      <a:r>
                        <a:rPr lang="ja-JP" sz="1300" kern="100" dirty="0">
                          <a:effectLst/>
                          <a:latin typeface="UD デジタル 教科書体 NK-R" panose="02020400000000000000" pitchFamily="18" charset="-128"/>
                          <a:ea typeface="UD デジタル 教科書体 NK-R" panose="02020400000000000000" pitchFamily="18" charset="-128"/>
                        </a:rPr>
                        <a:t>記号・番号が同じ）</a:t>
                      </a:r>
                    </a:p>
                    <a:p>
                      <a:pPr algn="just">
                        <a:lnSpc>
                          <a:spcPts val="1600"/>
                        </a:lnSpc>
                        <a:tabLst>
                          <a:tab pos="201930" algn="l"/>
                        </a:tabLst>
                      </a:pPr>
                      <a:r>
                        <a:rPr lang="ja-JP" sz="1300" kern="100" dirty="0">
                          <a:effectLst/>
                          <a:latin typeface="UD デジタル 教科書体 NK-R" panose="02020400000000000000" pitchFamily="18" charset="-128"/>
                          <a:ea typeface="UD デジタル 教科書体 NK-R" panose="02020400000000000000" pitchFamily="18" charset="-128"/>
                        </a:rPr>
                        <a:t>（ただし、本人以外の</a:t>
                      </a:r>
                      <a:r>
                        <a:rPr lang="en-US" sz="1300" kern="100" dirty="0">
                          <a:effectLst/>
                          <a:latin typeface="UD デジタル 教科書体 NK-R" panose="02020400000000000000" pitchFamily="18" charset="-128"/>
                          <a:ea typeface="UD デジタル 教科書体 NK-R" panose="02020400000000000000" pitchFamily="18" charset="-128"/>
                        </a:rPr>
                        <a:t>16</a:t>
                      </a:r>
                      <a:r>
                        <a:rPr lang="ja-JP" sz="1300" kern="100" dirty="0">
                          <a:effectLst/>
                          <a:latin typeface="UD デジタル 教科書体 NK-R" panose="02020400000000000000" pitchFamily="18" charset="-128"/>
                          <a:ea typeface="UD デジタル 教科書体 NK-R" panose="02020400000000000000" pitchFamily="18" charset="-128"/>
                        </a:rPr>
                        <a:t>歳未満の方</a:t>
                      </a:r>
                      <a:r>
                        <a:rPr lang="ja-JP" altLang="en-US" sz="1300" kern="100" dirty="0">
                          <a:effectLst/>
                          <a:latin typeface="UD デジタル 教科書体 NK-R" panose="02020400000000000000" pitchFamily="18" charset="-128"/>
                          <a:ea typeface="UD デジタル 教科書体 NK-R" panose="02020400000000000000" pitchFamily="18" charset="-128"/>
                        </a:rPr>
                        <a:t>を除く</a:t>
                      </a:r>
                      <a:r>
                        <a:rPr lang="ja-JP" sz="1300" kern="100" dirty="0">
                          <a:effectLst/>
                          <a:latin typeface="UD デジタル 教科書体 NK-R" panose="02020400000000000000" pitchFamily="18" charset="-128"/>
                          <a:ea typeface="UD デジタル 教科書体 NK-R" panose="02020400000000000000" pitchFamily="18" charset="-128"/>
                        </a:rPr>
                        <a:t>）</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extLst>
                  <a:ext uri="{0D108BD9-81ED-4DB2-BD59-A6C34878D82A}">
                    <a16:rowId xmlns:a16="http://schemas.microsoft.com/office/drawing/2014/main" val="1173592456"/>
                  </a:ext>
                </a:extLst>
              </a:tr>
              <a:tr h="473833">
                <a:tc gridSpan="2">
                  <a:txBody>
                    <a:bodyPr/>
                    <a:lstStyle/>
                    <a:p>
                      <a:pPr algn="just">
                        <a:lnSpc>
                          <a:spcPts val="1600"/>
                        </a:lnSpc>
                        <a:tabLst>
                          <a:tab pos="201930" algn="l"/>
                        </a:tabLst>
                      </a:pPr>
                      <a:r>
                        <a:rPr lang="ja-JP" sz="1500" kern="100" dirty="0">
                          <a:effectLst/>
                          <a:latin typeface="UD デジタル 教科書体 NK-R" panose="02020400000000000000" pitchFamily="18" charset="-128"/>
                          <a:ea typeface="UD デジタル 教科書体 NK-R" panose="02020400000000000000" pitchFamily="18" charset="-128"/>
                        </a:rPr>
                        <a:t>□</a:t>
                      </a:r>
                      <a:r>
                        <a:rPr lang="ja-JP" sz="1300" kern="100" dirty="0">
                          <a:effectLst/>
                          <a:latin typeface="UD デジタル 教科書体 NK-R" panose="02020400000000000000" pitchFamily="18" charset="-128"/>
                          <a:ea typeface="UD デジタル 教科書体 NK-R" panose="02020400000000000000" pitchFamily="18" charset="-128"/>
                        </a:rPr>
                        <a:t>後期高齢者医療広域連合</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tc hMerge="1">
                  <a:txBody>
                    <a:bodyPr/>
                    <a:lstStyle/>
                    <a:p>
                      <a:endParaRPr kumimoji="1" lang="ja-JP" altLang="en-US"/>
                    </a:p>
                  </a:txBody>
                  <a:tcPr/>
                </a:tc>
                <a:tc>
                  <a:txBody>
                    <a:bodyPr/>
                    <a:lstStyle/>
                    <a:p>
                      <a:pPr algn="just">
                        <a:lnSpc>
                          <a:spcPts val="1600"/>
                        </a:lnSpc>
                        <a:tabLst>
                          <a:tab pos="201930" algn="l"/>
                        </a:tabLst>
                      </a:pPr>
                      <a:r>
                        <a:rPr lang="ja-JP" sz="1300" kern="100" dirty="0">
                          <a:effectLst/>
                          <a:latin typeface="UD デジタル 教科書体 NK-R" panose="02020400000000000000" pitchFamily="18" charset="-128"/>
                          <a:ea typeface="UD デジタル 教科書体 NK-R" panose="02020400000000000000" pitchFamily="18" charset="-128"/>
                        </a:rPr>
                        <a:t>同じ世帯で後期高齢に加入されている方全員</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extLst>
                  <a:ext uri="{0D108BD9-81ED-4DB2-BD59-A6C34878D82A}">
                    <a16:rowId xmlns:a16="http://schemas.microsoft.com/office/drawing/2014/main" val="1693357002"/>
                  </a:ext>
                </a:extLst>
              </a:tr>
              <a:tr h="368969">
                <a:tc rowSpan="2">
                  <a:txBody>
                    <a:bodyPr/>
                    <a:lstStyle/>
                    <a:p>
                      <a:pPr algn="just">
                        <a:lnSpc>
                          <a:spcPts val="1600"/>
                        </a:lnSpc>
                        <a:tabLst>
                          <a:tab pos="201930" algn="l"/>
                        </a:tabLst>
                      </a:pPr>
                      <a:r>
                        <a:rPr lang="ja-JP" sz="1500" kern="100" dirty="0">
                          <a:effectLst/>
                          <a:latin typeface="UD デジタル 教科書体 NK-R" panose="02020400000000000000" pitchFamily="18" charset="-128"/>
                          <a:ea typeface="UD デジタル 教科書体 NK-R" panose="02020400000000000000" pitchFamily="18" charset="-128"/>
                        </a:rPr>
                        <a:t>□</a:t>
                      </a:r>
                      <a:r>
                        <a:rPr lang="ja-JP" sz="1300" kern="100" dirty="0">
                          <a:effectLst/>
                          <a:latin typeface="UD デジタル 教科書体 NK-R" panose="02020400000000000000" pitchFamily="18" charset="-128"/>
                          <a:ea typeface="UD デジタル 教科書体 NK-R" panose="02020400000000000000" pitchFamily="18" charset="-128"/>
                        </a:rPr>
                        <a:t>被用者保険</a:t>
                      </a:r>
                    </a:p>
                    <a:p>
                      <a:pPr algn="just">
                        <a:lnSpc>
                          <a:spcPts val="1600"/>
                        </a:lnSpc>
                        <a:tabLst>
                          <a:tab pos="201930" algn="l"/>
                        </a:tabLst>
                      </a:pPr>
                      <a:r>
                        <a:rPr lang="ja-JP" sz="1100" kern="100" dirty="0">
                          <a:effectLst/>
                          <a:latin typeface="UD デジタル 教科書体 NK-R" panose="02020400000000000000" pitchFamily="18" charset="-128"/>
                          <a:ea typeface="UD デジタル 教科書体 NK-R" panose="02020400000000000000" pitchFamily="18" charset="-128"/>
                        </a:rPr>
                        <a:t>（全国健康保険協会、健康保険組合、共済組合など）</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tc>
                  <a:txBody>
                    <a:bodyPr/>
                    <a:lstStyle/>
                    <a:p>
                      <a:pPr algn="l">
                        <a:lnSpc>
                          <a:spcPts val="1600"/>
                        </a:lnSpc>
                      </a:pPr>
                      <a:r>
                        <a:rPr lang="ja-JP" sz="1500" kern="100" dirty="0">
                          <a:effectLst/>
                          <a:latin typeface="UD デジタル 教科書体 NK-R" panose="02020400000000000000" pitchFamily="18" charset="-128"/>
                          <a:ea typeface="UD デジタル 教科書体 NK-R" panose="02020400000000000000" pitchFamily="18" charset="-128"/>
                        </a:rPr>
                        <a:t>□</a:t>
                      </a:r>
                      <a:r>
                        <a:rPr lang="ja-JP" sz="1300" kern="100" dirty="0">
                          <a:effectLst/>
                          <a:latin typeface="UD デジタル 教科書体 NK-R" panose="02020400000000000000" pitchFamily="18" charset="-128"/>
                          <a:ea typeface="UD デジタル 教科書体 NK-R" panose="02020400000000000000" pitchFamily="18" charset="-128"/>
                        </a:rPr>
                        <a:t>受診者が被保険者</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tc>
                  <a:txBody>
                    <a:bodyPr/>
                    <a:lstStyle/>
                    <a:p>
                      <a:pPr algn="just">
                        <a:lnSpc>
                          <a:spcPts val="1600"/>
                        </a:lnSpc>
                        <a:tabLst>
                          <a:tab pos="201930" algn="l"/>
                        </a:tabLst>
                      </a:pPr>
                      <a:r>
                        <a:rPr lang="ja-JP" sz="1300" kern="100" dirty="0">
                          <a:effectLst/>
                          <a:latin typeface="UD デジタル 教科書体 NK-R" panose="02020400000000000000" pitchFamily="18" charset="-128"/>
                          <a:ea typeface="UD デジタル 教科書体 NK-R" panose="02020400000000000000" pitchFamily="18" charset="-128"/>
                        </a:rPr>
                        <a:t>受診者本人</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extLst>
                  <a:ext uri="{0D108BD9-81ED-4DB2-BD59-A6C34878D82A}">
                    <a16:rowId xmlns:a16="http://schemas.microsoft.com/office/drawing/2014/main" val="3222089506"/>
                  </a:ext>
                </a:extLst>
              </a:tr>
              <a:tr h="582728">
                <a:tc vMerge="1">
                  <a:txBody>
                    <a:bodyPr/>
                    <a:lstStyle/>
                    <a:p>
                      <a:endParaRPr kumimoji="1" lang="ja-JP" altLang="en-US"/>
                    </a:p>
                  </a:txBody>
                  <a:tcPr/>
                </a:tc>
                <a:tc>
                  <a:txBody>
                    <a:bodyPr/>
                    <a:lstStyle/>
                    <a:p>
                      <a:pPr algn="just">
                        <a:lnSpc>
                          <a:spcPts val="1600"/>
                        </a:lnSpc>
                        <a:tabLst>
                          <a:tab pos="201930" algn="l"/>
                        </a:tabLst>
                      </a:pPr>
                      <a:r>
                        <a:rPr lang="ja-JP" sz="1500" kern="100" dirty="0">
                          <a:effectLst/>
                          <a:latin typeface="UD デジタル 教科書体 NK-R" panose="02020400000000000000" pitchFamily="18" charset="-128"/>
                          <a:ea typeface="UD デジタル 教科書体 NK-R" panose="02020400000000000000" pitchFamily="18" charset="-128"/>
                        </a:rPr>
                        <a:t>□</a:t>
                      </a:r>
                      <a:r>
                        <a:rPr lang="ja-JP" sz="1300" kern="100" dirty="0">
                          <a:effectLst/>
                          <a:latin typeface="UD デジタル 教科書体 NK-R" panose="02020400000000000000" pitchFamily="18" charset="-128"/>
                          <a:ea typeface="UD デジタル 教科書体 NK-R" panose="02020400000000000000" pitchFamily="18" charset="-128"/>
                        </a:rPr>
                        <a:t>受診者以外が被保険者</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tc>
                  <a:txBody>
                    <a:bodyPr/>
                    <a:lstStyle/>
                    <a:p>
                      <a:pPr algn="just">
                        <a:lnSpc>
                          <a:spcPts val="1600"/>
                        </a:lnSpc>
                        <a:tabLst>
                          <a:tab pos="201930" algn="l"/>
                        </a:tabLst>
                      </a:pPr>
                      <a:r>
                        <a:rPr lang="ja-JP" sz="1300" kern="100" dirty="0">
                          <a:effectLst/>
                          <a:latin typeface="UD デジタル 教科書体 NK-R" panose="02020400000000000000" pitchFamily="18" charset="-128"/>
                          <a:ea typeface="UD デジタル 教科書体 NK-R" panose="02020400000000000000" pitchFamily="18" charset="-128"/>
                        </a:rPr>
                        <a:t>受診者本人及び被保険者</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72199" marR="72199" marT="0" marB="0"/>
                </a:tc>
                <a:extLst>
                  <a:ext uri="{0D108BD9-81ED-4DB2-BD59-A6C34878D82A}">
                    <a16:rowId xmlns:a16="http://schemas.microsoft.com/office/drawing/2014/main" val="1206559107"/>
                  </a:ext>
                </a:extLst>
              </a:tr>
            </a:tbl>
          </a:graphicData>
        </a:graphic>
      </p:graphicFrame>
      <p:sp>
        <p:nvSpPr>
          <p:cNvPr id="36" name="楕円 35">
            <a:extLst>
              <a:ext uri="{FF2B5EF4-FFF2-40B4-BE49-F238E27FC236}">
                <a16:creationId xmlns:a16="http://schemas.microsoft.com/office/drawing/2014/main" id="{AF3EAE0E-03AA-4104-9861-EFF48C1690D2}"/>
              </a:ext>
            </a:extLst>
          </p:cNvPr>
          <p:cNvSpPr/>
          <p:nvPr/>
        </p:nvSpPr>
        <p:spPr>
          <a:xfrm>
            <a:off x="345795" y="9696909"/>
            <a:ext cx="7019130" cy="926415"/>
          </a:xfrm>
          <a:prstGeom prst="ellips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101490" tIns="50745" rIns="101490" bIns="50745" rtlCol="0" anchor="ctr"/>
          <a:lstStyle/>
          <a:p>
            <a:pPr algn="ctr"/>
            <a:endParaRPr lang="ja-JP" altLang="en-US" sz="1167" dirty="0"/>
          </a:p>
        </p:txBody>
      </p:sp>
      <p:sp>
        <p:nvSpPr>
          <p:cNvPr id="37" name="ノート プレースホルダー 2">
            <a:extLst>
              <a:ext uri="{FF2B5EF4-FFF2-40B4-BE49-F238E27FC236}">
                <a16:creationId xmlns:a16="http://schemas.microsoft.com/office/drawing/2014/main" id="{6925D180-3847-4DE3-AF29-BCA65BDD2F12}"/>
              </a:ext>
            </a:extLst>
          </p:cNvPr>
          <p:cNvSpPr txBox="1">
            <a:spLocks/>
          </p:cNvSpPr>
          <p:nvPr/>
        </p:nvSpPr>
        <p:spPr>
          <a:xfrm>
            <a:off x="-31752" y="9856559"/>
            <a:ext cx="7591426" cy="645445"/>
          </a:xfrm>
          <a:prstGeom prst="rect">
            <a:avLst/>
          </a:prstGeom>
        </p:spPr>
        <p:txBody>
          <a:bodyPr vert="horz" lIns="101490" tIns="50745" rIns="101490" bIns="50745" rtlCol="0"/>
          <a:lst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a:lstStyle>
          <a:p>
            <a:pPr algn="ctr"/>
            <a:r>
              <a:rPr lang="ja-JP" altLang="en-US" sz="1485" dirty="0">
                <a:latin typeface="UD デジタル 教科書体 NK-R" panose="02020400000000000000" pitchFamily="18" charset="-128"/>
                <a:ea typeface="UD デジタル 教科書体 NK-R" panose="02020400000000000000" pitchFamily="18" charset="-128"/>
              </a:rPr>
              <a:t>　</a:t>
            </a:r>
            <a:r>
              <a:rPr lang="ja-JP" altLang="en-US" sz="1485" b="1" dirty="0">
                <a:solidFill>
                  <a:srgbClr val="FF0000"/>
                </a:solidFill>
                <a:latin typeface="UD デジタル 教科書体 NK-R" panose="02020400000000000000" pitchFamily="18" charset="-128"/>
                <a:ea typeface="UD デジタル 教科書体 NK-R" panose="02020400000000000000" pitchFamily="18" charset="-128"/>
              </a:rPr>
              <a:t>必ず裏面の</a:t>
            </a:r>
            <a:endParaRPr lang="en-US" altLang="ja-JP" sz="1485" b="1" dirty="0">
              <a:solidFill>
                <a:srgbClr val="FF0000"/>
              </a:solidFill>
              <a:latin typeface="UD デジタル 教科書体 NK-R" panose="02020400000000000000" pitchFamily="18" charset="-128"/>
              <a:ea typeface="UD デジタル 教科書体 NK-R" panose="02020400000000000000" pitchFamily="18" charset="-128"/>
            </a:endParaRPr>
          </a:p>
          <a:p>
            <a:pPr algn="ctr"/>
            <a:r>
              <a:rPr lang="ja-JP" altLang="en-US" sz="1485" b="1" dirty="0">
                <a:solidFill>
                  <a:srgbClr val="FF0000"/>
                </a:solidFill>
                <a:latin typeface="UD デジタル 教科書体 NK-R" panose="02020400000000000000" pitchFamily="18" charset="-128"/>
                <a:ea typeface="UD デジタル 教科書体 NK-R" panose="02020400000000000000" pitchFamily="18" charset="-128"/>
              </a:rPr>
              <a:t>「マイナンバー（個人番号）による書類省略に関する留意事項」もご確認ください。</a:t>
            </a:r>
            <a:endParaRPr lang="ja-JP" altLang="en-US" sz="1485"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38" name="正方形/長方形 37">
            <a:extLst>
              <a:ext uri="{FF2B5EF4-FFF2-40B4-BE49-F238E27FC236}">
                <a16:creationId xmlns:a16="http://schemas.microsoft.com/office/drawing/2014/main" id="{AD54B4EC-DECD-4165-A12D-5E287A68E942}"/>
              </a:ext>
            </a:extLst>
          </p:cNvPr>
          <p:cNvSpPr/>
          <p:nvPr/>
        </p:nvSpPr>
        <p:spPr>
          <a:xfrm>
            <a:off x="1285958" y="9458313"/>
            <a:ext cx="2458369" cy="170107"/>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167" dirty="0">
                <a:latin typeface="HGSｺﾞｼｯｸE" panose="020B0900000000000000" pitchFamily="50" charset="-128"/>
                <a:ea typeface="HGSｺﾞｼｯｸE" panose="020B0900000000000000" pitchFamily="50" charset="-128"/>
              </a:rPr>
              <a:t>マイナポータル　操作マニュアル</a:t>
            </a:r>
          </a:p>
        </p:txBody>
      </p:sp>
      <p:sp>
        <p:nvSpPr>
          <p:cNvPr id="15" name="スライド番号プレースホルダー 3">
            <a:extLst>
              <a:ext uri="{FF2B5EF4-FFF2-40B4-BE49-F238E27FC236}">
                <a16:creationId xmlns:a16="http://schemas.microsoft.com/office/drawing/2014/main" id="{5881C37F-9106-423B-A86A-7C76084057D8}"/>
              </a:ext>
            </a:extLst>
          </p:cNvPr>
          <p:cNvSpPr txBox="1">
            <a:spLocks/>
          </p:cNvSpPr>
          <p:nvPr/>
        </p:nvSpPr>
        <p:spPr>
          <a:xfrm>
            <a:off x="7148975" y="10320790"/>
            <a:ext cx="294814" cy="37102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916282A-F013-4CB5-82DB-7967BFAB6D37}" type="slidenum">
              <a:rPr kumimoji="1" lang="ja-JP" altLang="en-US" smtClean="0"/>
              <a:pPr/>
              <a:t>1</a:t>
            </a:fld>
            <a:endParaRPr kumimoji="1" lang="ja-JP" altLang="en-US" dirty="0"/>
          </a:p>
        </p:txBody>
      </p:sp>
    </p:spTree>
    <p:extLst>
      <p:ext uri="{BB962C8B-B14F-4D97-AF65-F5344CB8AC3E}">
        <p14:creationId xmlns:p14="http://schemas.microsoft.com/office/powerpoint/2010/main" val="2248017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03982C02-0C98-4ECE-8BD8-52F4A4784D04}"/>
              </a:ext>
            </a:extLst>
          </p:cNvPr>
          <p:cNvSpPr/>
          <p:nvPr/>
        </p:nvSpPr>
        <p:spPr>
          <a:xfrm>
            <a:off x="156804" y="201308"/>
            <a:ext cx="4772383" cy="4128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0562" tIns="45281" rIns="90562" bIns="45281" rtlCol="0" anchor="ctr"/>
          <a:lstStyle/>
          <a:p>
            <a:pPr algn="ctr"/>
            <a:r>
              <a:rPr lang="ja-JP" altLang="en-US" sz="1400" dirty="0">
                <a:latin typeface="UD デジタル 教科書体 NK-R" panose="02020400000000000000" pitchFamily="18" charset="-128"/>
                <a:ea typeface="UD デジタル 教科書体 NK-R" panose="02020400000000000000" pitchFamily="18" charset="-128"/>
              </a:rPr>
              <a:t>マイナンバー（個人番号）による書類省略に関する留意事項</a:t>
            </a:r>
          </a:p>
        </p:txBody>
      </p:sp>
      <p:sp>
        <p:nvSpPr>
          <p:cNvPr id="3" name="テキスト ボックス 2">
            <a:extLst>
              <a:ext uri="{FF2B5EF4-FFF2-40B4-BE49-F238E27FC236}">
                <a16:creationId xmlns:a16="http://schemas.microsoft.com/office/drawing/2014/main" id="{245F5FDA-5F9B-46CE-992B-719324BECC32}"/>
              </a:ext>
            </a:extLst>
          </p:cNvPr>
          <p:cNvSpPr txBox="1"/>
          <p:nvPr/>
        </p:nvSpPr>
        <p:spPr>
          <a:xfrm>
            <a:off x="0" y="1237350"/>
            <a:ext cx="7559674" cy="5944908"/>
          </a:xfrm>
          <a:prstGeom prst="rect">
            <a:avLst/>
          </a:prstGeom>
          <a:noFill/>
        </p:spPr>
        <p:txBody>
          <a:bodyPr wrap="square" lIns="90562" tIns="45281" rIns="90562" bIns="45281" rtlCol="0">
            <a:spAutoFit/>
          </a:bodyPr>
          <a:lstStyle/>
          <a:p>
            <a:r>
              <a:rPr lang="ja-JP" altLang="en-US" sz="1200" dirty="0">
                <a:latin typeface="UD デジタル 教科書体 NK-R" panose="02020400000000000000" pitchFamily="18" charset="-128"/>
                <a:ea typeface="UD デジタル 教科書体 NK-R" panose="02020400000000000000" pitchFamily="18" charset="-128"/>
              </a:rPr>
              <a:t>　　</a:t>
            </a:r>
            <a:r>
              <a:rPr lang="ja-JP" altLang="en-US" sz="1300" dirty="0">
                <a:latin typeface="UD デジタル 教科書体 NK-R" panose="02020400000000000000" pitchFamily="18" charset="-128"/>
                <a:ea typeface="UD デジタル 教科書体 NK-R" panose="02020400000000000000" pitchFamily="18" charset="-128"/>
              </a:rPr>
              <a:t>□省略できるのは、世帯調書に個人番号の記載がある方の課税証明書及び住民票となります。</a:t>
            </a:r>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（住民票の省略のみ希望される場合は、受診者本人のみの記載で構いません。）</a:t>
            </a:r>
            <a:endParaRPr lang="en-US" altLang="ja-JP" sz="1300" dirty="0">
              <a:latin typeface="UD デジタル 教科書体 NK-R" panose="02020400000000000000" pitchFamily="18" charset="-128"/>
              <a:ea typeface="UD デジタル 教科書体 NK-R" panose="02020400000000000000" pitchFamily="18" charset="-128"/>
            </a:endParaRPr>
          </a:p>
          <a:p>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□支給認定基準世帯員の個人番号は、申請者が個人番号カード等で確認しながら間違いがないよう　</a:t>
            </a:r>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自己の責任で記載してください。</a:t>
            </a:r>
            <a:endParaRPr lang="en-US" altLang="ja-JP" sz="1300" dirty="0">
              <a:latin typeface="UD デジタル 教科書体 NK-R" panose="02020400000000000000" pitchFamily="18" charset="-128"/>
              <a:ea typeface="UD デジタル 教科書体 NK-R" panose="02020400000000000000" pitchFamily="18" charset="-128"/>
            </a:endParaRPr>
          </a:p>
          <a:p>
            <a:pPr>
              <a:lnSpc>
                <a:spcPct val="200000"/>
              </a:lnSpc>
            </a:pPr>
            <a:r>
              <a:rPr lang="ja-JP" altLang="en-US" sz="1300" dirty="0">
                <a:latin typeface="UD デジタル 教科書体 NK-R" panose="02020400000000000000" pitchFamily="18" charset="-128"/>
                <a:ea typeface="UD デジタル 教科書体 NK-R" panose="02020400000000000000" pitchFamily="18" charset="-128"/>
              </a:rPr>
              <a:t>　　□</a:t>
            </a:r>
            <a:r>
              <a:rPr lang="ja-JP" altLang="en-US" sz="1300" u="sng" dirty="0">
                <a:latin typeface="UD デジタル 教科書体 NK-R" panose="02020400000000000000" pitchFamily="18" charset="-128"/>
                <a:ea typeface="UD デジタル 教科書体 NK-R" panose="02020400000000000000" pitchFamily="18" charset="-128"/>
              </a:rPr>
              <a:t>市町村民税の申告をしていない場合、課税情報の取得ができません。</a:t>
            </a:r>
            <a:endParaRPr lang="en-US" altLang="ja-JP" sz="1300" u="sng" dirty="0">
              <a:latin typeface="UD デジタル 教科書体 NK-R" panose="02020400000000000000" pitchFamily="18" charset="-128"/>
              <a:ea typeface="UD デジタル 教科書体 NK-R" panose="02020400000000000000" pitchFamily="18" charset="-128"/>
            </a:endParaRPr>
          </a:p>
          <a:p>
            <a:pPr>
              <a:lnSpc>
                <a:spcPct val="200000"/>
              </a:lnSpc>
            </a:pPr>
            <a:r>
              <a:rPr lang="ja-JP" altLang="en-US" sz="1300" dirty="0">
                <a:latin typeface="UD デジタル 教科書体 NK-R" panose="02020400000000000000" pitchFamily="18" charset="-128"/>
                <a:ea typeface="UD デジタル 教科書体 NK-R" panose="02020400000000000000" pitchFamily="18" charset="-128"/>
              </a:rPr>
              <a:t>　　□税未申告等により</a:t>
            </a:r>
            <a:r>
              <a:rPr lang="ja-JP" altLang="en-US" sz="1300" u="sng" dirty="0">
                <a:latin typeface="UD デジタル 教科書体 NK-R" panose="02020400000000000000" pitchFamily="18" charset="-128"/>
                <a:ea typeface="UD デジタル 教科書体 NK-R" panose="02020400000000000000" pitchFamily="18" charset="-128"/>
              </a:rPr>
              <a:t>個人番号で情報を取得できなかった場合は、後日、書類の提出を求める場合があ　　</a:t>
            </a:r>
            <a:endParaRPr lang="en-US" altLang="ja-JP" sz="1300" u="sng"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a:t>
            </a:r>
            <a:r>
              <a:rPr lang="ja-JP" altLang="en-US" sz="1300" u="sng" dirty="0">
                <a:latin typeface="UD デジタル 教科書体 NK-R" panose="02020400000000000000" pitchFamily="18" charset="-128"/>
                <a:ea typeface="UD デジタル 教科書体 NK-R" panose="02020400000000000000" pitchFamily="18" charset="-128"/>
              </a:rPr>
              <a:t>ります。</a:t>
            </a:r>
            <a:endParaRPr lang="en-US" altLang="ja-JP" sz="1300" u="sng"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a:t>
            </a:r>
            <a:r>
              <a:rPr lang="en-US" altLang="ja-JP" sz="1300" dirty="0">
                <a:latin typeface="UD デジタル 教科書体 NK-R" panose="02020400000000000000" pitchFamily="18" charset="-128"/>
                <a:ea typeface="UD デジタル 教科書体 NK-R" panose="02020400000000000000" pitchFamily="18" charset="-128"/>
              </a:rPr>
              <a:t>※</a:t>
            </a:r>
            <a:r>
              <a:rPr lang="ja-JP" altLang="en-US" sz="1300" u="sng" dirty="0">
                <a:latin typeface="UD デジタル 教科書体 NK-R" panose="02020400000000000000" pitchFamily="18" charset="-128"/>
                <a:ea typeface="UD デジタル 教科書体 NK-R" panose="02020400000000000000" pitchFamily="18" charset="-128"/>
              </a:rPr>
              <a:t>提出がない場合は上位所得（</a:t>
            </a:r>
            <a:r>
              <a:rPr lang="en-US" altLang="ja-JP" sz="1300" u="sng" dirty="0">
                <a:latin typeface="UD デジタル 教科書体 NK-R" panose="02020400000000000000" pitchFamily="18" charset="-128"/>
                <a:ea typeface="UD デジタル 教科書体 NK-R" panose="02020400000000000000" pitchFamily="18" charset="-128"/>
              </a:rPr>
              <a:t>D</a:t>
            </a:r>
            <a:r>
              <a:rPr lang="ja-JP" altLang="en-US" sz="1300" u="sng" dirty="0">
                <a:latin typeface="UD デジタル 教科書体 NK-R" panose="02020400000000000000" pitchFamily="18" charset="-128"/>
                <a:ea typeface="UD デジタル 教科書体 NK-R" panose="02020400000000000000" pitchFamily="18" charset="-128"/>
              </a:rPr>
              <a:t>）として取り扱います。</a:t>
            </a:r>
            <a:endParaRPr lang="en-US" altLang="ja-JP" sz="1300" u="sng" dirty="0">
              <a:latin typeface="UD デジタル 教科書体 NK-R" panose="02020400000000000000" pitchFamily="18" charset="-128"/>
              <a:ea typeface="UD デジタル 教科書体 NK-R" panose="02020400000000000000" pitchFamily="18" charset="-128"/>
            </a:endParaRPr>
          </a:p>
          <a:p>
            <a:pPr>
              <a:lnSpc>
                <a:spcPct val="200000"/>
              </a:lnSpc>
            </a:pPr>
            <a:r>
              <a:rPr lang="ja-JP" altLang="en-US" sz="1300" dirty="0">
                <a:latin typeface="UD デジタル 教科書体 NK-R" panose="02020400000000000000" pitchFamily="18" charset="-128"/>
                <a:ea typeface="UD デジタル 教科書体 NK-R" panose="02020400000000000000" pitchFamily="18" charset="-128"/>
              </a:rPr>
              <a:t>　　□</a:t>
            </a:r>
            <a:r>
              <a:rPr lang="ja-JP" altLang="en-US" sz="1300" u="sng" dirty="0">
                <a:latin typeface="UD デジタル 教科書体 NK-R" panose="02020400000000000000" pitchFamily="18" charset="-128"/>
                <a:ea typeface="UD デジタル 教科書体 NK-R" panose="02020400000000000000" pitchFamily="18" charset="-128"/>
              </a:rPr>
              <a:t>非課税であった場合は、課税情報に記載されていない収入に関して申請書内「申立欄」の「市町村　　</a:t>
            </a:r>
            <a:endParaRPr lang="en-US" altLang="ja-JP" sz="1300" u="sng"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a:t>
            </a:r>
            <a:r>
              <a:rPr lang="ja-JP" altLang="en-US" sz="1300" u="sng" dirty="0">
                <a:latin typeface="UD デジタル 教科書体 NK-R" panose="02020400000000000000" pitchFamily="18" charset="-128"/>
                <a:ea typeface="UD デジタル 教科書体 NK-R" panose="02020400000000000000" pitchFamily="18" charset="-128"/>
              </a:rPr>
              <a:t>民税が非課税であって収入金額が基準額</a:t>
            </a:r>
            <a:r>
              <a:rPr lang="en-US" altLang="ja-JP" sz="1300" u="sng" dirty="0">
                <a:latin typeface="UD デジタル 教科書体 NK-R" panose="02020400000000000000" pitchFamily="18" charset="-128"/>
                <a:ea typeface="UD デジタル 教科書体 NK-R" panose="02020400000000000000" pitchFamily="18" charset="-128"/>
              </a:rPr>
              <a:t>※</a:t>
            </a:r>
            <a:r>
              <a:rPr lang="ja-JP" altLang="en-US" sz="1300" u="sng" dirty="0">
                <a:latin typeface="UD デジタル 教科書体 NK-R" panose="02020400000000000000" pitchFamily="18" charset="-128"/>
                <a:ea typeface="UD デジタル 教科書体 NK-R" panose="02020400000000000000" pitchFamily="18" charset="-128"/>
              </a:rPr>
              <a:t>以下である」に☑がない場合は、</a:t>
            </a:r>
            <a:r>
              <a:rPr lang="en-US" altLang="ja-JP" sz="1300" u="sng" dirty="0">
                <a:latin typeface="UD デジタル 教科書体 NK-R" panose="02020400000000000000" pitchFamily="18" charset="-128"/>
                <a:ea typeface="UD デジタル 教科書体 NK-R" panose="02020400000000000000" pitchFamily="18" charset="-128"/>
              </a:rPr>
              <a:t>B2</a:t>
            </a:r>
            <a:r>
              <a:rPr lang="ja-JP" altLang="en-US" sz="1300" u="sng" dirty="0">
                <a:latin typeface="UD デジタル 教科書体 NK-R" panose="02020400000000000000" pitchFamily="18" charset="-128"/>
                <a:ea typeface="UD デジタル 教科書体 NK-R" panose="02020400000000000000" pitchFamily="18" charset="-128"/>
              </a:rPr>
              <a:t>になります。</a:t>
            </a:r>
            <a:endParaRPr lang="en-US" altLang="ja-JP" sz="1300" u="sng" dirty="0">
              <a:latin typeface="UD デジタル 教科書体 NK-R" panose="02020400000000000000" pitchFamily="18" charset="-128"/>
              <a:ea typeface="UD デジタル 教科書体 NK-R" panose="02020400000000000000" pitchFamily="18" charset="-128"/>
            </a:endParaRPr>
          </a:p>
          <a:p>
            <a:pPr>
              <a:lnSpc>
                <a:spcPct val="200000"/>
              </a:lnSpc>
            </a:pPr>
            <a:r>
              <a:rPr lang="ja-JP" altLang="en-US" sz="1300" dirty="0">
                <a:latin typeface="UD デジタル 教科書体 NK-R" panose="02020400000000000000" pitchFamily="18" charset="-128"/>
                <a:ea typeface="UD デジタル 教科書体 NK-R" panose="02020400000000000000" pitchFamily="18" charset="-128"/>
              </a:rPr>
              <a:t>　　□</a:t>
            </a:r>
            <a:r>
              <a:rPr lang="ja-JP" altLang="en-US" sz="1300" u="sng" dirty="0">
                <a:latin typeface="UD デジタル 教科書体 NK-R" panose="02020400000000000000" pitchFamily="18" charset="-128"/>
                <a:ea typeface="UD デジタル 教科書体 NK-R" panose="02020400000000000000" pitchFamily="18" charset="-128"/>
              </a:rPr>
              <a:t>省略した場合、受付時に階層の確認ができないため、階層区分の変更申請案内は行いません。</a:t>
            </a:r>
            <a:endParaRPr lang="en-US" altLang="ja-JP" sz="1300" u="sng"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マイナポータルなどからご自身でご確認のうえ、あらかじめ変更申請書の提出をお願いします。</a:t>
            </a:r>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a:t>
            </a:r>
            <a:r>
              <a:rPr lang="en-US" altLang="ja-JP" sz="1300" dirty="0">
                <a:latin typeface="UD デジタル 教科書体 NK-R" panose="02020400000000000000" pitchFamily="18" charset="-128"/>
                <a:ea typeface="UD デジタル 教科書体 NK-R" panose="02020400000000000000" pitchFamily="18" charset="-128"/>
              </a:rPr>
              <a:t>※</a:t>
            </a:r>
            <a:r>
              <a:rPr lang="ja-JP" altLang="en-US" sz="1300" dirty="0">
                <a:latin typeface="UD デジタル 教科書体 NK-R" panose="02020400000000000000" pitchFamily="18" charset="-128"/>
                <a:ea typeface="UD デジタル 教科書体 NK-R" panose="02020400000000000000" pitchFamily="18" charset="-128"/>
              </a:rPr>
              <a:t>生活保護等（</a:t>
            </a:r>
            <a:r>
              <a:rPr lang="en-US" altLang="ja-JP" sz="1300" dirty="0">
                <a:latin typeface="UD デジタル 教科書体 NK-R" panose="02020400000000000000" pitchFamily="18" charset="-128"/>
                <a:ea typeface="UD デジタル 教科書体 NK-R" panose="02020400000000000000" pitchFamily="18" charset="-128"/>
              </a:rPr>
              <a:t>A</a:t>
            </a:r>
            <a:r>
              <a:rPr lang="ja-JP" altLang="en-US" sz="1300" dirty="0">
                <a:latin typeface="UD デジタル 教科書体 NK-R" panose="02020400000000000000" pitchFamily="18" charset="-128"/>
                <a:ea typeface="UD デジタル 教科書体 NK-R" panose="02020400000000000000" pitchFamily="18" charset="-128"/>
              </a:rPr>
              <a:t>）に移行する場合を除き、現在の階層区分が生活保護等（</a:t>
            </a:r>
            <a:r>
              <a:rPr lang="en-US" altLang="ja-JP" sz="1300" dirty="0">
                <a:latin typeface="UD デジタル 教科書体 NK-R" panose="02020400000000000000" pitchFamily="18" charset="-128"/>
                <a:ea typeface="UD デジタル 教科書体 NK-R" panose="02020400000000000000" pitchFamily="18" charset="-128"/>
              </a:rPr>
              <a:t>A</a:t>
            </a:r>
            <a:r>
              <a:rPr lang="ja-JP" altLang="en-US" sz="1300" dirty="0">
                <a:latin typeface="UD デジタル 教科書体 NK-R" panose="02020400000000000000" pitchFamily="18" charset="-128"/>
                <a:ea typeface="UD デジタル 教科書体 NK-R" panose="02020400000000000000" pitchFamily="18" charset="-128"/>
              </a:rPr>
              <a:t>）及び低所得</a:t>
            </a:r>
            <a:r>
              <a:rPr lang="en-US" altLang="ja-JP" sz="1300" dirty="0">
                <a:latin typeface="UD デジタル 教科書体 NK-R" panose="02020400000000000000" pitchFamily="18" charset="-128"/>
                <a:ea typeface="UD デジタル 教科書体 NK-R" panose="02020400000000000000" pitchFamily="18" charset="-128"/>
              </a:rPr>
              <a:t>1</a:t>
            </a:r>
            <a:r>
              <a:rPr lang="ja-JP" altLang="en-US" sz="1300" dirty="0">
                <a:latin typeface="UD デジタル 教科書体 NK-R" panose="02020400000000000000" pitchFamily="18" charset="-128"/>
                <a:ea typeface="UD デジタル 教科書体 NK-R" panose="02020400000000000000" pitchFamily="18" charset="-128"/>
              </a:rPr>
              <a:t>（</a:t>
            </a:r>
            <a:r>
              <a:rPr lang="en-US" altLang="ja-JP" sz="1300" dirty="0">
                <a:latin typeface="UD デジタル 教科書体 NK-R" panose="02020400000000000000" pitchFamily="18" charset="-128"/>
                <a:ea typeface="UD デジタル 教科書体 NK-R" panose="02020400000000000000" pitchFamily="18" charset="-128"/>
              </a:rPr>
              <a:t>B1</a:t>
            </a:r>
            <a:r>
              <a:rPr lang="ja-JP" altLang="en-US" sz="1300" dirty="0">
                <a:latin typeface="UD デジタル 教科書体 NK-R" panose="02020400000000000000" pitchFamily="18" charset="-128"/>
                <a:ea typeface="UD デジタル 教科書体 NK-R" panose="02020400000000000000" pitchFamily="18" charset="-128"/>
              </a:rPr>
              <a:t>）に</a:t>
            </a:r>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ついては、変更申請の提出は必要ありません。（自己負担上限額が下がる場合がないため。）</a:t>
            </a:r>
            <a:endParaRPr lang="en-US" altLang="ja-JP" sz="1300" dirty="0">
              <a:latin typeface="UD デジタル 教科書体 NK-R" panose="02020400000000000000" pitchFamily="18" charset="-128"/>
              <a:ea typeface="UD デジタル 教科書体 NK-R" panose="02020400000000000000" pitchFamily="18" charset="-128"/>
            </a:endParaRPr>
          </a:p>
          <a:p>
            <a:pPr>
              <a:lnSpc>
                <a:spcPct val="200000"/>
              </a:lnSpc>
            </a:pPr>
            <a:r>
              <a:rPr lang="ja-JP" altLang="en-US" sz="1300" dirty="0">
                <a:latin typeface="UD デジタル 教科書体 NK-R" panose="02020400000000000000" pitchFamily="18" charset="-128"/>
                <a:ea typeface="UD デジタル 教科書体 NK-R" panose="02020400000000000000" pitchFamily="18" charset="-128"/>
              </a:rPr>
              <a:t>　　□</a:t>
            </a:r>
            <a:r>
              <a:rPr lang="en-US" altLang="ja-JP" sz="1300" dirty="0">
                <a:latin typeface="UD デジタル 教科書体 NK-R" panose="02020400000000000000" pitchFamily="18" charset="-128"/>
                <a:ea typeface="UD デジタル 教科書体 NK-R" panose="02020400000000000000" pitchFamily="18" charset="-128"/>
              </a:rPr>
              <a:t>6</a:t>
            </a:r>
            <a:r>
              <a:rPr lang="ja-JP" altLang="en-US" sz="1300" dirty="0">
                <a:latin typeface="UD デジタル 教科書体 NK-R" panose="02020400000000000000" pitchFamily="18" charset="-128"/>
                <a:ea typeface="UD デジタル 教科書体 NK-R" panose="02020400000000000000" pitchFamily="18" charset="-128"/>
              </a:rPr>
              <a:t>月以前の申請の場合は「昨年度」、</a:t>
            </a:r>
            <a:r>
              <a:rPr lang="en-US" altLang="ja-JP" sz="1300" dirty="0">
                <a:latin typeface="UD デジタル 教科書体 NK-R" panose="02020400000000000000" pitchFamily="18" charset="-128"/>
                <a:ea typeface="UD デジタル 教科書体 NK-R" panose="02020400000000000000" pitchFamily="18" charset="-128"/>
              </a:rPr>
              <a:t>7</a:t>
            </a:r>
            <a:r>
              <a:rPr lang="ja-JP" altLang="en-US" sz="1300" dirty="0">
                <a:latin typeface="UD デジタル 教科書体 NK-R" panose="02020400000000000000" pitchFamily="18" charset="-128"/>
                <a:ea typeface="UD デジタル 教科書体 NK-R" panose="02020400000000000000" pitchFamily="18" charset="-128"/>
              </a:rPr>
              <a:t>月以降の申請の場合は「新年度」の課税情報で判定します。</a:t>
            </a:r>
            <a:endParaRPr lang="en-US" altLang="ja-JP" sz="1300" dirty="0">
              <a:latin typeface="UD デジタル 教科書体 NK-R" panose="02020400000000000000" pitchFamily="18" charset="-128"/>
              <a:ea typeface="UD デジタル 教科書体 NK-R" panose="02020400000000000000" pitchFamily="18" charset="-128"/>
            </a:endParaRPr>
          </a:p>
          <a:p>
            <a:pPr>
              <a:lnSpc>
                <a:spcPct val="200000"/>
              </a:lnSpc>
            </a:pPr>
            <a:r>
              <a:rPr lang="ja-JP" altLang="en-US" sz="1300" dirty="0">
                <a:latin typeface="UD デジタル 教科書体 NK-R" panose="02020400000000000000" pitchFamily="18" charset="-128"/>
                <a:ea typeface="UD デジタル 教科書体 NK-R" panose="02020400000000000000" pitchFamily="18" charset="-128"/>
              </a:rPr>
              <a:t>　　□情報連携には数日を要します。そのため、省略した場合、書類を添付して申請する場合より受給者証　</a:t>
            </a:r>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交付までに時間がかかる可能性があります。</a:t>
            </a:r>
            <a:endParaRPr lang="en-US" altLang="ja-JP" sz="1300" dirty="0">
              <a:latin typeface="UD デジタル 教科書体 NK-R" panose="02020400000000000000" pitchFamily="18" charset="-128"/>
              <a:ea typeface="UD デジタル 教科書体 NK-R" panose="02020400000000000000" pitchFamily="18" charset="-128"/>
            </a:endParaRPr>
          </a:p>
          <a:p>
            <a:endParaRPr lang="en-US" altLang="ja-JP" sz="1300" dirty="0">
              <a:latin typeface="UD デジタル 教科書体 NK-R" panose="02020400000000000000" pitchFamily="18" charset="-128"/>
              <a:ea typeface="UD デジタル 教科書体 NK-R" panose="02020400000000000000" pitchFamily="18" charset="-128"/>
            </a:endParaRPr>
          </a:p>
          <a:p>
            <a:endParaRPr lang="en-US" altLang="ja-JP" sz="1300" dirty="0">
              <a:latin typeface="UD デジタル 教科書体 NK-R" panose="02020400000000000000" pitchFamily="18" charset="-128"/>
              <a:ea typeface="UD デジタル 教科書体 NK-R" panose="02020400000000000000" pitchFamily="18" charset="-128"/>
            </a:endParaRPr>
          </a:p>
          <a:p>
            <a:r>
              <a:rPr lang="ja-JP" altLang="en-US" sz="1300" dirty="0">
                <a:latin typeface="UD デジタル 教科書体 NK-R" panose="02020400000000000000" pitchFamily="18" charset="-128"/>
                <a:ea typeface="UD デジタル 教科書体 NK-R" panose="02020400000000000000" pitchFamily="18" charset="-128"/>
              </a:rPr>
              <a:t>　</a:t>
            </a:r>
            <a:r>
              <a:rPr lang="en-US" altLang="ja-JP" sz="1300" dirty="0">
                <a:latin typeface="UD デジタル 教科書体 NK-R" panose="02020400000000000000" pitchFamily="18" charset="-128"/>
                <a:ea typeface="UD デジタル 教科書体 NK-R" panose="02020400000000000000" pitchFamily="18" charset="-128"/>
              </a:rPr>
              <a:t>※</a:t>
            </a:r>
            <a:r>
              <a:rPr lang="ja-JP" altLang="en-US" sz="1300" dirty="0">
                <a:latin typeface="UD デジタル 教科書体 NK-R" panose="02020400000000000000" pitchFamily="18" charset="-128"/>
                <a:ea typeface="UD デジタル 教科書体 NK-R" panose="02020400000000000000" pitchFamily="18" charset="-128"/>
              </a:rPr>
              <a:t>本人収入の基準額は令和８年６月３０日まで「８０万９０００円」、令和８年７月１日以降「８２万６５００円」と　　なります。</a:t>
            </a:r>
            <a:endParaRPr lang="en-US" altLang="ja-JP" sz="1300" dirty="0">
              <a:latin typeface="UD デジタル 教科書体 NK-R" panose="02020400000000000000" pitchFamily="18" charset="-128"/>
              <a:ea typeface="UD デジタル 教科書体 NK-R" panose="02020400000000000000" pitchFamily="18" charset="-128"/>
            </a:endParaRPr>
          </a:p>
          <a:p>
            <a:pPr>
              <a:lnSpc>
                <a:spcPct val="150000"/>
              </a:lnSpc>
            </a:pPr>
            <a:endParaRPr lang="en-US" altLang="ja-JP" sz="1200" u="sng"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4" name="ノート プレースホルダー 2">
            <a:extLst>
              <a:ext uri="{FF2B5EF4-FFF2-40B4-BE49-F238E27FC236}">
                <a16:creationId xmlns:a16="http://schemas.microsoft.com/office/drawing/2014/main" id="{F3A3D2F3-DEE4-4858-BD89-5F8EBB9EFB9F}"/>
              </a:ext>
            </a:extLst>
          </p:cNvPr>
          <p:cNvSpPr txBox="1">
            <a:spLocks/>
          </p:cNvSpPr>
          <p:nvPr/>
        </p:nvSpPr>
        <p:spPr>
          <a:xfrm>
            <a:off x="1" y="773029"/>
            <a:ext cx="7559674" cy="412835"/>
          </a:xfrm>
          <a:prstGeom prst="rect">
            <a:avLst/>
          </a:prstGeom>
        </p:spPr>
        <p:txBody>
          <a:bodyPr vert="horz" lIns="95688" tIns="47844" rIns="95688" bIns="47844" rtlCol="0"/>
          <a:lst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a:lstStyle>
          <a:p>
            <a:pPr algn="ctr"/>
            <a:r>
              <a:rPr lang="ja-JP" altLang="en-US" sz="1400" dirty="0">
                <a:latin typeface="UD デジタル 教科書体 NK-R" panose="02020400000000000000" pitchFamily="18" charset="-128"/>
                <a:ea typeface="UD デジタル 教科書体 NK-R" panose="02020400000000000000" pitchFamily="18" charset="-128"/>
              </a:rPr>
              <a:t>　</a:t>
            </a:r>
            <a:r>
              <a:rPr lang="ja-JP" altLang="en-US" sz="2000" dirty="0">
                <a:solidFill>
                  <a:srgbClr val="FF0000"/>
                </a:solidFill>
                <a:latin typeface="UD デジタル 教科書体 NK-R" panose="02020400000000000000" pitchFamily="18" charset="-128"/>
                <a:ea typeface="UD デジタル 教科書体 NK-R" panose="02020400000000000000" pitchFamily="18" charset="-128"/>
              </a:rPr>
              <a:t>❕</a:t>
            </a:r>
            <a:r>
              <a:rPr lang="ja-JP" altLang="en-US" sz="2000" b="1" dirty="0">
                <a:solidFill>
                  <a:srgbClr val="FF0000"/>
                </a:solidFill>
                <a:latin typeface="UD デジタル 教科書体 NK-R" panose="02020400000000000000" pitchFamily="18" charset="-128"/>
                <a:ea typeface="UD デジタル 教科書体 NK-R" panose="02020400000000000000" pitchFamily="18" charset="-128"/>
              </a:rPr>
              <a:t>書類省略を行うにあたり、以下の点にご留意ください</a:t>
            </a:r>
            <a:r>
              <a:rPr lang="ja-JP" altLang="en-US" sz="2000" dirty="0">
                <a:solidFill>
                  <a:srgbClr val="FF0000"/>
                </a:solidFill>
                <a:latin typeface="UD デジタル 教科書体 NK-R" panose="02020400000000000000" pitchFamily="18" charset="-128"/>
                <a:ea typeface="UD デジタル 教科書体 NK-R" panose="02020400000000000000" pitchFamily="18" charset="-128"/>
              </a:rPr>
              <a:t>❕</a:t>
            </a:r>
            <a:endParaRPr lang="ja-JP" altLang="en-US" sz="1400"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5" name="スライド番号プレースホルダー 3">
            <a:extLst>
              <a:ext uri="{FF2B5EF4-FFF2-40B4-BE49-F238E27FC236}">
                <a16:creationId xmlns:a16="http://schemas.microsoft.com/office/drawing/2014/main" id="{3E454EC0-BF80-458F-BD84-3C891517BEA5}"/>
              </a:ext>
            </a:extLst>
          </p:cNvPr>
          <p:cNvSpPr txBox="1">
            <a:spLocks/>
          </p:cNvSpPr>
          <p:nvPr/>
        </p:nvSpPr>
        <p:spPr>
          <a:xfrm>
            <a:off x="7148975" y="10320790"/>
            <a:ext cx="294814" cy="371023"/>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916282A-F013-4CB5-82DB-7967BFAB6D37}" type="slidenum">
              <a:rPr kumimoji="1" lang="ja-JP" altLang="en-US" smtClean="0"/>
              <a:pPr/>
              <a:t>2</a:t>
            </a:fld>
            <a:endParaRPr kumimoji="1" lang="ja-JP" altLang="en-US" dirty="0"/>
          </a:p>
        </p:txBody>
      </p:sp>
    </p:spTree>
    <p:extLst>
      <p:ext uri="{BB962C8B-B14F-4D97-AF65-F5344CB8AC3E}">
        <p14:creationId xmlns:p14="http://schemas.microsoft.com/office/powerpoint/2010/main" val="42001094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1064</Words>
  <Application>Microsoft Office PowerPoint</Application>
  <PresentationFormat>ユーザー設定</PresentationFormat>
  <Paragraphs>96</Paragraphs>
  <Slides>2</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HGSｺﾞｼｯｸE</vt:lpstr>
      <vt:lpstr>UD デジタル 教科書体 N-B</vt:lpstr>
      <vt:lpstr>UD デジタル 教科書体 NK-R</vt: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2025-03-18T11:28:12Z</dcterms:created>
  <dcterms:modified xsi:type="dcterms:W3CDTF">2026-04-03T01:10:50Z</dcterms:modified>
</cp:coreProperties>
</file>