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4" d="100"/>
          <a:sy n="64" d="100"/>
        </p:scale>
        <p:origin x="34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7A88CB-BBEC-4C21-A9F8-554E8F2EB03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31A56D6-2A79-40ED-ADC3-8791BB8E81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09AE018-96AA-4F09-8ECE-4CA5C0CED821}"/>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0232707D-7FDB-4C05-8A49-994E74FD5A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D7CBAC-933D-4DB3-A06C-B3A8DB250CBB}"/>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759403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865AC7-F747-4181-AA6F-DF64C207DEA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6B00906-981E-4F39-B2A6-DE8323FB3E0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30CB01-F87E-4C01-8819-C16134DD3BA8}"/>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C5799E4B-EE9D-456D-AC52-DDF773B97C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487E67-AF88-4786-A81E-5959B253B587}"/>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1879671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0C1D2FC-00D7-401A-A0CD-7D65BA65CA8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F3D9D8D-9880-4668-B457-5E408278D25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884D1D-3C58-4BC9-8F39-860B7FB56598}"/>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04ACF92F-2743-44D5-B0BE-693C6000A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3C9BF0-3E90-4F3B-AB66-95FFD8BEC1E8}"/>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1289397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0948C1-645D-4901-8C92-636FD2420BD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B8C206-DB02-4660-9CD4-1514C5733D7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15755C0-4C61-4B59-A10C-5C2BBA5FECEA}"/>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DD2B3E2C-4C9C-481A-8545-DE4A054374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A52910-E74F-4511-A130-6B6C260261EE}"/>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2600064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682BE6-35FD-4ECA-B230-32F5FFB4124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13E0C2-F781-41E1-AFF7-BB19BC49BA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4D31D02-F8AA-4367-A9E3-7266F28AB133}"/>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6D6EBAA6-4D67-492E-AE00-E72788630E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40F1D0-ABF5-4D7E-9579-B8389162C434}"/>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3762328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A77B0B-9452-40D6-87D6-94B834EF526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9A7FC8-4B6E-4E7A-AD8D-9AD1B24EF2E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D719A3F-CC5A-4CF0-898C-B7DEB7E9EB7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7A6E026-B33C-4122-94FB-915C95BFD954}"/>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6" name="フッター プレースホルダー 5">
            <a:extLst>
              <a:ext uri="{FF2B5EF4-FFF2-40B4-BE49-F238E27FC236}">
                <a16:creationId xmlns:a16="http://schemas.microsoft.com/office/drawing/2014/main" id="{06FE41ED-941D-46D9-B5FE-B44CEB7E5E5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FDE217-6B4A-46A0-910A-E4F5C48CDEE6}"/>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378250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DE06B2-2A97-42E4-8EF5-52C42C75855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EA3A24-6170-4EB3-8165-5138DA2AE6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49A99CE-6EB7-4126-A164-52AD6ABA60A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EB93886-99F2-4D88-A493-CA98DDE49B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D754173-AACB-476E-95C8-B712B6FA31D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32C7748-42AF-4DB8-8002-7B63DA02028D}"/>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8" name="フッター プレースホルダー 7">
            <a:extLst>
              <a:ext uri="{FF2B5EF4-FFF2-40B4-BE49-F238E27FC236}">
                <a16:creationId xmlns:a16="http://schemas.microsoft.com/office/drawing/2014/main" id="{BD98967F-04F7-4396-AE6B-2CDD2D5CD7D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1F2D6D5-6151-49ED-9698-39810198DCC5}"/>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3139258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296248-5AD3-4D09-A482-9ADFE427159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8D55D42-C37B-48D9-BCE2-A51A6F57E96B}"/>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4" name="フッター プレースホルダー 3">
            <a:extLst>
              <a:ext uri="{FF2B5EF4-FFF2-40B4-BE49-F238E27FC236}">
                <a16:creationId xmlns:a16="http://schemas.microsoft.com/office/drawing/2014/main" id="{CD5B8AE8-0D87-4397-B584-2BCB2D8FEBA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6D0CD5A-F7AD-4ECC-A606-2F895DA21392}"/>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221716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D7614E1-9303-415B-B34B-95EDC1502ADD}"/>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3" name="フッター プレースホルダー 2">
            <a:extLst>
              <a:ext uri="{FF2B5EF4-FFF2-40B4-BE49-F238E27FC236}">
                <a16:creationId xmlns:a16="http://schemas.microsoft.com/office/drawing/2014/main" id="{995D8E21-B749-4FA7-A77E-67D37F68B2A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5604C34-7A64-4119-836C-A9B303777105}"/>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418491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0243F1-627F-4475-B0A4-7811BE53AE3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EFB7C8E-7569-4A9B-9B18-EA6E234FE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27327FC-8A91-4BF2-B66B-39090388D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634D39-EF24-4069-89EA-737CDC26B334}"/>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6" name="フッター プレースホルダー 5">
            <a:extLst>
              <a:ext uri="{FF2B5EF4-FFF2-40B4-BE49-F238E27FC236}">
                <a16:creationId xmlns:a16="http://schemas.microsoft.com/office/drawing/2014/main" id="{0C205142-1405-4EAB-A304-D35272990B5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54AF41-2285-425C-9728-9AD1218AB676}"/>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3858077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CB9AB2-D817-4142-9186-CE053A9843E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6231A9-7347-42BA-B163-82C7E1F2C1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301F530-4BC1-4074-8169-2145458333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238941E-C1D1-45A0-9C2A-EE411F20F42C}"/>
              </a:ext>
            </a:extLst>
          </p:cNvPr>
          <p:cNvSpPr>
            <a:spLocks noGrp="1"/>
          </p:cNvSpPr>
          <p:nvPr>
            <p:ph type="dt" sz="half" idx="10"/>
          </p:nvPr>
        </p:nvSpPr>
        <p:spPr/>
        <p:txBody>
          <a:bodyPr/>
          <a:lstStyle/>
          <a:p>
            <a:fld id="{7612B3A2-9C69-4976-8E56-135BA75CEC93}" type="datetimeFigureOut">
              <a:rPr kumimoji="1" lang="ja-JP" altLang="en-US" smtClean="0"/>
              <a:t>2025/8/6</a:t>
            </a:fld>
            <a:endParaRPr kumimoji="1" lang="ja-JP" altLang="en-US"/>
          </a:p>
        </p:txBody>
      </p:sp>
      <p:sp>
        <p:nvSpPr>
          <p:cNvPr id="6" name="フッター プレースホルダー 5">
            <a:extLst>
              <a:ext uri="{FF2B5EF4-FFF2-40B4-BE49-F238E27FC236}">
                <a16:creationId xmlns:a16="http://schemas.microsoft.com/office/drawing/2014/main" id="{D7334B6D-9AFB-4512-BAEC-BFAB90F886C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06B5F1-4411-4C11-B9DE-1B270603D3BB}"/>
              </a:ext>
            </a:extLst>
          </p:cNvPr>
          <p:cNvSpPr>
            <a:spLocks noGrp="1"/>
          </p:cNvSpPr>
          <p:nvPr>
            <p:ph type="sldNum" sz="quarter" idx="12"/>
          </p:nvPr>
        </p:nvSpPr>
        <p:spPr/>
        <p:txBody>
          <a:body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2637979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028F8AD-ECB2-4187-A5EB-4FF220E571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F24505-65A1-4171-B8D5-4273E8B91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CA6B0C-CF8B-4FED-A43E-48570438E5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12B3A2-9C69-4976-8E56-135BA75CEC93}" type="datetimeFigureOut">
              <a:rPr kumimoji="1" lang="ja-JP" altLang="en-US" smtClean="0"/>
              <a:t>2025/8/6</a:t>
            </a:fld>
            <a:endParaRPr kumimoji="1" lang="ja-JP" altLang="en-US"/>
          </a:p>
        </p:txBody>
      </p:sp>
      <p:sp>
        <p:nvSpPr>
          <p:cNvPr id="5" name="フッター プレースホルダー 4">
            <a:extLst>
              <a:ext uri="{FF2B5EF4-FFF2-40B4-BE49-F238E27FC236}">
                <a16:creationId xmlns:a16="http://schemas.microsoft.com/office/drawing/2014/main" id="{EA653452-5390-4AC7-88B2-039ACBD162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28893DA-3B18-45A0-BDC3-F145A1FBA2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C9928D-EDCB-41B2-AA5F-696A08F69324}" type="slidenum">
              <a:rPr kumimoji="1" lang="ja-JP" altLang="en-US" smtClean="0"/>
              <a:t>‹#›</a:t>
            </a:fld>
            <a:endParaRPr kumimoji="1" lang="ja-JP" altLang="en-US"/>
          </a:p>
        </p:txBody>
      </p:sp>
    </p:spTree>
    <p:extLst>
      <p:ext uri="{BB962C8B-B14F-4D97-AF65-F5344CB8AC3E}">
        <p14:creationId xmlns:p14="http://schemas.microsoft.com/office/powerpoint/2010/main" val="976908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okennjoitirann.xlsx" TargetMode="External"/><Relationship Id="rId2" Type="http://schemas.openxmlformats.org/officeDocument/2006/relationships/hyperlink" Target="https://www.pref.osaka.lg.jp/o100040/kenkozukuri/atarasiiiryouhizyose/hennkoutetuduki.html"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okennjoitirann.xlsx" TargetMode="External"/><Relationship Id="rId2" Type="http://schemas.openxmlformats.org/officeDocument/2006/relationships/hyperlink" Target="https://www.pref.osaka.lg.jp/o100040/kenkozukuri/atarasiiiryouhizyose/syoukannbarai.html" TargetMode="External"/><Relationship Id="rId1" Type="http://schemas.openxmlformats.org/officeDocument/2006/relationships/slideLayout" Target="../slideLayouts/slideLayout4.xml"/><Relationship Id="rId4" Type="http://schemas.openxmlformats.org/officeDocument/2006/relationships/hyperlink" Target="https://www.pref.osaka.lg.jp/documents/4292/sousitutodoke.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pref.osaka.lg.jp/o100040/kenkozukuri/atarasiiiryouhizyose/hennkoutetuduki.html" TargetMode="External"/><Relationship Id="rId2" Type="http://schemas.openxmlformats.org/officeDocument/2006/relationships/hyperlink" Target="hokennjoitirann.xlsx" TargetMode="External"/><Relationship Id="rId1" Type="http://schemas.openxmlformats.org/officeDocument/2006/relationships/slideLayout" Target="../slideLayouts/slideLayout4.xml"/><Relationship Id="rId4" Type="http://schemas.openxmlformats.org/officeDocument/2006/relationships/hyperlink" Target="https://www.pref.osaka.lg.jp/documents/4292/sousitutodoke.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F5B42897-59D9-448B-B43C-87DF040F9C9C}"/>
              </a:ext>
            </a:extLst>
          </p:cNvPr>
          <p:cNvSpPr/>
          <p:nvPr/>
        </p:nvSpPr>
        <p:spPr>
          <a:xfrm>
            <a:off x="0" y="0"/>
            <a:ext cx="12192000" cy="68103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HGPｺﾞｼｯｸE" panose="020B0900000000000000" pitchFamily="50" charset="-128"/>
                <a:ea typeface="HGPｺﾞｼｯｸE" panose="020B0900000000000000" pitchFamily="50" charset="-128"/>
              </a:rPr>
              <a:t>よくある質問</a:t>
            </a:r>
          </a:p>
        </p:txBody>
      </p:sp>
      <p:graphicFrame>
        <p:nvGraphicFramePr>
          <p:cNvPr id="10" name="表 10">
            <a:extLst>
              <a:ext uri="{FF2B5EF4-FFF2-40B4-BE49-F238E27FC236}">
                <a16:creationId xmlns:a16="http://schemas.microsoft.com/office/drawing/2014/main" id="{2308953A-7282-46FD-816F-6E7C8C68F42E}"/>
              </a:ext>
            </a:extLst>
          </p:cNvPr>
          <p:cNvGraphicFramePr>
            <a:graphicFrameLocks noGrp="1"/>
          </p:cNvGraphicFramePr>
          <p:nvPr>
            <p:extLst>
              <p:ext uri="{D42A27DB-BD31-4B8C-83A1-F6EECF244321}">
                <p14:modId xmlns:p14="http://schemas.microsoft.com/office/powerpoint/2010/main" val="1393390271"/>
              </p:ext>
            </p:extLst>
          </p:nvPr>
        </p:nvGraphicFramePr>
        <p:xfrm>
          <a:off x="0" y="681037"/>
          <a:ext cx="12184049" cy="6152382"/>
        </p:xfrm>
        <a:graphic>
          <a:graphicData uri="http://schemas.openxmlformats.org/drawingml/2006/table">
            <a:tbl>
              <a:tblPr firstRow="1" bandRow="1">
                <a:tableStyleId>{5940675A-B579-460E-94D1-54222C63F5DA}</a:tableStyleId>
              </a:tblPr>
              <a:tblGrid>
                <a:gridCol w="546992">
                  <a:extLst>
                    <a:ext uri="{9D8B030D-6E8A-4147-A177-3AD203B41FA5}">
                      <a16:colId xmlns:a16="http://schemas.microsoft.com/office/drawing/2014/main" val="3981434148"/>
                    </a:ext>
                  </a:extLst>
                </a:gridCol>
                <a:gridCol w="4054505">
                  <a:extLst>
                    <a:ext uri="{9D8B030D-6E8A-4147-A177-3AD203B41FA5}">
                      <a16:colId xmlns:a16="http://schemas.microsoft.com/office/drawing/2014/main" val="2296968677"/>
                    </a:ext>
                  </a:extLst>
                </a:gridCol>
                <a:gridCol w="7582552">
                  <a:extLst>
                    <a:ext uri="{9D8B030D-6E8A-4147-A177-3AD203B41FA5}">
                      <a16:colId xmlns:a16="http://schemas.microsoft.com/office/drawing/2014/main" val="3395363093"/>
                    </a:ext>
                  </a:extLst>
                </a:gridCol>
              </a:tblGrid>
              <a:tr h="1339908">
                <a:tc>
                  <a:txBody>
                    <a:bodyPr/>
                    <a:lstStyle/>
                    <a:p>
                      <a:pPr algn="ctr"/>
                      <a:endParaRPr kumimoji="1" lang="en-US" altLang="ja-JP" dirty="0">
                        <a:latin typeface="+mn-lt"/>
                        <a:ea typeface="+mn-ea"/>
                      </a:endParaRPr>
                    </a:p>
                    <a:p>
                      <a:pPr algn="ctr"/>
                      <a:r>
                        <a:rPr kumimoji="1" lang="en-US" altLang="ja-JP" dirty="0">
                          <a:latin typeface="HGPｺﾞｼｯｸE" panose="020B0900000000000000" pitchFamily="50" charset="-128"/>
                          <a:ea typeface="HGPｺﾞｼｯｸE" panose="020B0900000000000000" pitchFamily="50" charset="-128"/>
                        </a:rPr>
                        <a:t>Q1</a:t>
                      </a:r>
                    </a:p>
                  </a:txBody>
                  <a:tcPr anchor="ctr"/>
                </a:tc>
                <a:tc>
                  <a:txBody>
                    <a:bodyPr/>
                    <a:lstStyle/>
                    <a:p>
                      <a:endParaRPr kumimoji="1" lang="en-US" altLang="ja-JP" sz="1600" dirty="0">
                        <a:latin typeface="HGPｺﾞｼｯｸE" panose="020B0900000000000000" pitchFamily="50" charset="-128"/>
                        <a:ea typeface="HGPｺﾞｼｯｸE" panose="020B0900000000000000" pitchFamily="50" charset="-128"/>
                      </a:endParaRPr>
                    </a:p>
                    <a:p>
                      <a:r>
                        <a:rPr kumimoji="1" lang="ja-JP" altLang="en-US" sz="1600" dirty="0">
                          <a:latin typeface="HGPｺﾞｼｯｸE" panose="020B0900000000000000" pitchFamily="50" charset="-128"/>
                          <a:ea typeface="HGPｺﾞｼｯｸE" panose="020B0900000000000000" pitchFamily="50" charset="-128"/>
                        </a:rPr>
                        <a:t>健康保険証が変わった。どうしたらよいか。</a:t>
                      </a:r>
                    </a:p>
                  </a:txBody>
                  <a:tcPr anchor="ctr"/>
                </a:tc>
                <a:tc>
                  <a:txBody>
                    <a:bodyPr/>
                    <a:lstStyle/>
                    <a:p>
                      <a:pPr>
                        <a:lnSpc>
                          <a:spcPct val="150000"/>
                        </a:lnSpc>
                      </a:pP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2"/>
                        </a:rPr>
                        <a:t>変更届</a:t>
                      </a:r>
                      <a:r>
                        <a:rPr kumimoji="1" lang="ja-JP" altLang="en-US" sz="1400" dirty="0">
                          <a:latin typeface="HGPｺﾞｼｯｸE" panose="020B0900000000000000" pitchFamily="50" charset="-128"/>
                          <a:ea typeface="HGPｺﾞｼｯｸE" panose="020B0900000000000000" pitchFamily="50" charset="-128"/>
                        </a:rPr>
                        <a:t>が必要です。</a:t>
                      </a:r>
                      <a:r>
                        <a:rPr kumimoji="1" lang="ja-JP" altLang="en-US" sz="1400" dirty="0">
                          <a:latin typeface="HGPｺﾞｼｯｸE" panose="020B0900000000000000" pitchFamily="50" charset="-128"/>
                          <a:ea typeface="HGPｺﾞｼｯｸE" panose="020B0900000000000000" pitchFamily="50" charset="-128"/>
                          <a:hlinkClick r:id="rId3"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へ変更届を提出してください。</a:t>
                      </a:r>
                    </a:p>
                  </a:txBody>
                  <a:tcPr anchor="ctr"/>
                </a:tc>
                <a:extLst>
                  <a:ext uri="{0D108BD9-81ED-4DB2-BD59-A6C34878D82A}">
                    <a16:rowId xmlns:a16="http://schemas.microsoft.com/office/drawing/2014/main" val="3191578019"/>
                  </a:ext>
                </a:extLst>
              </a:tr>
              <a:tr h="2059442">
                <a:tc>
                  <a:txBody>
                    <a:bodyPr/>
                    <a:lstStyle/>
                    <a:p>
                      <a:r>
                        <a:rPr kumimoji="1" lang="en-US" altLang="ja-JP" dirty="0">
                          <a:latin typeface="HGPｺﾞｼｯｸE" panose="020B0900000000000000" pitchFamily="50" charset="-128"/>
                          <a:ea typeface="HGPｺﾞｼｯｸE" panose="020B0900000000000000" pitchFamily="50" charset="-128"/>
                        </a:rPr>
                        <a:t>Q2</a:t>
                      </a:r>
                      <a:endParaRPr kumimoji="1" lang="ja-JP" altLang="en-US"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〇月〇日に申請書を出したが、受給者証がまだ届かない。</a:t>
                      </a:r>
                    </a:p>
                  </a:txBody>
                  <a:tcPr anchor="ctr"/>
                </a:tc>
                <a:tc>
                  <a:txBody>
                    <a:bodyPr/>
                    <a:lstStyle/>
                    <a:p>
                      <a:pPr>
                        <a:lnSpc>
                          <a:spcPct val="150000"/>
                        </a:lnSpc>
                      </a:pPr>
                      <a:r>
                        <a:rPr kumimoji="1" lang="ja-JP" altLang="en-US" sz="1400" dirty="0">
                          <a:solidFill>
                            <a:schemeClr val="accent1">
                              <a:lumMod val="75000"/>
                            </a:schemeClr>
                          </a:solidFill>
                          <a:latin typeface="HGPｺﾞｼｯｸE" panose="020B0900000000000000" pitchFamily="50" charset="-128"/>
                          <a:ea typeface="HGPｺﾞｼｯｸE" panose="020B0900000000000000" pitchFamily="50" charset="-128"/>
                        </a:rPr>
                        <a:t>（新規、更新）</a:t>
                      </a:r>
                      <a:endParaRPr kumimoji="1" lang="en-US" altLang="ja-JP" sz="1400" dirty="0">
                        <a:solidFill>
                          <a:schemeClr val="accent1">
                            <a:lumMod val="75000"/>
                          </a:schemeClr>
                        </a:solidFill>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申請書は提出いただいてから交付まで、およそ</a:t>
                      </a:r>
                      <a:r>
                        <a:rPr kumimoji="1" lang="en-US" altLang="ja-JP" sz="1400" dirty="0">
                          <a:latin typeface="HGPｺﾞｼｯｸE" panose="020B0900000000000000" pitchFamily="50" charset="-128"/>
                          <a:ea typeface="HGPｺﾞｼｯｸE" panose="020B0900000000000000" pitchFamily="50" charset="-128"/>
                        </a:rPr>
                        <a:t>3</a:t>
                      </a:r>
                      <a:r>
                        <a:rPr kumimoji="1" lang="ja-JP" altLang="en-US" sz="1400" dirty="0">
                          <a:latin typeface="HGPｺﾞｼｯｸE" panose="020B0900000000000000" pitchFamily="50" charset="-128"/>
                          <a:ea typeface="HGPｺﾞｼｯｸE" panose="020B0900000000000000" pitchFamily="50" charset="-128"/>
                        </a:rPr>
                        <a:t>か月程度いただいています。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solidFill>
                            <a:schemeClr val="accent1">
                              <a:lumMod val="75000"/>
                            </a:schemeClr>
                          </a:solidFill>
                          <a:latin typeface="HGPｺﾞｼｯｸE" panose="020B0900000000000000" pitchFamily="50" charset="-128"/>
                          <a:ea typeface="HGPｺﾞｼｯｸE" panose="020B0900000000000000" pitchFamily="50" charset="-128"/>
                        </a:rPr>
                        <a:t>（変更）</a:t>
                      </a:r>
                      <a:endParaRPr kumimoji="1" lang="en-US" altLang="ja-JP" sz="1400" dirty="0">
                        <a:solidFill>
                          <a:schemeClr val="accent1">
                            <a:lumMod val="75000"/>
                          </a:schemeClr>
                        </a:solidFill>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申請書は提出いただいてから交付まで、およそ</a:t>
                      </a:r>
                      <a:r>
                        <a:rPr kumimoji="1" lang="en-US" altLang="ja-JP" sz="1400" dirty="0">
                          <a:latin typeface="HGPｺﾞｼｯｸE" panose="020B0900000000000000" pitchFamily="50" charset="-128"/>
                          <a:ea typeface="HGPｺﾞｼｯｸE" panose="020B0900000000000000" pitchFamily="50" charset="-128"/>
                        </a:rPr>
                        <a:t>2</a:t>
                      </a:r>
                      <a:r>
                        <a:rPr kumimoji="1" lang="ja-JP" altLang="en-US" sz="1400" dirty="0">
                          <a:latin typeface="HGPｺﾞｼｯｸE" panose="020B0900000000000000" pitchFamily="50" charset="-128"/>
                          <a:ea typeface="HGPｺﾞｼｯｸE" panose="020B0900000000000000" pitchFamily="50" charset="-128"/>
                        </a:rPr>
                        <a:t>か月程度いただいています。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solidFill>
                            <a:schemeClr val="accent1">
                              <a:lumMod val="75000"/>
                            </a:schemeClr>
                          </a:solidFill>
                          <a:latin typeface="HGPｺﾞｼｯｸE" panose="020B0900000000000000" pitchFamily="50" charset="-128"/>
                          <a:ea typeface="HGPｺﾞｼｯｸE" panose="020B0900000000000000" pitchFamily="50" charset="-128"/>
                        </a:rPr>
                        <a:t>（再交付）</a:t>
                      </a:r>
                      <a:endParaRPr kumimoji="1" lang="en-US" altLang="ja-JP" sz="1400" dirty="0">
                        <a:solidFill>
                          <a:schemeClr val="accent1">
                            <a:lumMod val="75000"/>
                          </a:schemeClr>
                        </a:solidFill>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申請書は提出いただいてから交付まで、およそ１か月程度いただいています。</a:t>
                      </a:r>
                    </a:p>
                  </a:txBody>
                  <a:tcPr anchor="ctr"/>
                </a:tc>
                <a:extLst>
                  <a:ext uri="{0D108BD9-81ED-4DB2-BD59-A6C34878D82A}">
                    <a16:rowId xmlns:a16="http://schemas.microsoft.com/office/drawing/2014/main" val="560600339"/>
                  </a:ext>
                </a:extLst>
              </a:tr>
              <a:tr h="963561">
                <a:tc>
                  <a:txBody>
                    <a:bodyPr/>
                    <a:lstStyle/>
                    <a:p>
                      <a:r>
                        <a:rPr kumimoji="1" lang="en-US" altLang="ja-JP" dirty="0">
                          <a:latin typeface="HGPｺﾞｼｯｸE" panose="020B0900000000000000" pitchFamily="50" charset="-128"/>
                          <a:ea typeface="HGPｺﾞｼｯｸE" panose="020B0900000000000000" pitchFamily="50" charset="-128"/>
                        </a:rPr>
                        <a:t>Q3</a:t>
                      </a:r>
                      <a:endParaRPr kumimoji="1" lang="ja-JP" altLang="en-US"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受給者証を無くした。どうしたらよいか。</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2"/>
                        </a:rPr>
                        <a:t>再交付申請</a:t>
                      </a:r>
                      <a:r>
                        <a:rPr kumimoji="1" lang="ja-JP" altLang="en-US" sz="1400" dirty="0">
                          <a:latin typeface="HGPｺﾞｼｯｸE" panose="020B0900000000000000" pitchFamily="50" charset="-128"/>
                          <a:ea typeface="HGPｺﾞｼｯｸE" panose="020B0900000000000000" pitchFamily="50" charset="-128"/>
                        </a:rPr>
                        <a:t>すれば、交付できます。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3"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へ再交付申請してください。</a:t>
                      </a:r>
                    </a:p>
                  </a:txBody>
                  <a:tcPr anchor="ctr"/>
                </a:tc>
                <a:extLst>
                  <a:ext uri="{0D108BD9-81ED-4DB2-BD59-A6C34878D82A}">
                    <a16:rowId xmlns:a16="http://schemas.microsoft.com/office/drawing/2014/main" val="2858389358"/>
                  </a:ext>
                </a:extLst>
              </a:tr>
              <a:tr h="1789471">
                <a:tc>
                  <a:txBody>
                    <a:bodyPr/>
                    <a:lstStyle/>
                    <a:p>
                      <a:r>
                        <a:rPr kumimoji="1" lang="en-US" altLang="ja-JP" dirty="0">
                          <a:latin typeface="HGPｺﾞｼｯｸE" panose="020B0900000000000000" pitchFamily="50" charset="-128"/>
                          <a:ea typeface="HGPｺﾞｼｯｸE" panose="020B0900000000000000" pitchFamily="50" charset="-128"/>
                        </a:rPr>
                        <a:t>Q4</a:t>
                      </a:r>
                      <a:endParaRPr kumimoji="1" lang="ja-JP" altLang="en-US"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自己負担上限額管理表がいっぱいになった。新しいものをもらえるのか。</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3"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で受け取ることができます。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endParaRPr kumimoji="1" lang="ja-JP" altLang="en-US"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もしくは、大阪府地域保健課難病認定グループあて送付依頼</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（電話番号：</a:t>
                      </a:r>
                      <a:r>
                        <a:rPr kumimoji="1" lang="en-US" altLang="ja-JP" sz="1400" dirty="0">
                          <a:solidFill>
                            <a:srgbClr val="FF0000"/>
                          </a:solidFill>
                          <a:latin typeface="HGPｺﾞｼｯｸE" panose="020B0900000000000000" pitchFamily="50" charset="-128"/>
                          <a:ea typeface="HGPｺﾞｼｯｸE" panose="020B0900000000000000" pitchFamily="50" charset="-128"/>
                        </a:rPr>
                        <a:t>06</a:t>
                      </a:r>
                      <a:r>
                        <a:rPr kumimoji="1" lang="ja-JP" altLang="en-US" sz="1400" dirty="0">
                          <a:solidFill>
                            <a:srgbClr val="FF0000"/>
                          </a:solidFill>
                          <a:latin typeface="HGPｺﾞｼｯｸE" panose="020B0900000000000000" pitchFamily="50" charset="-128"/>
                          <a:ea typeface="HGPｺﾞｼｯｸE" panose="020B0900000000000000" pitchFamily="50" charset="-128"/>
                        </a:rPr>
                        <a:t>－</a:t>
                      </a:r>
                      <a:r>
                        <a:rPr kumimoji="1" lang="en-US" altLang="ja-JP" sz="1400" dirty="0">
                          <a:solidFill>
                            <a:srgbClr val="FF0000"/>
                          </a:solidFill>
                          <a:latin typeface="HGPｺﾞｼｯｸE" panose="020B0900000000000000" pitchFamily="50" charset="-128"/>
                          <a:ea typeface="HGPｺﾞｼｯｸE" panose="020B0900000000000000" pitchFamily="50" charset="-128"/>
                        </a:rPr>
                        <a:t>6941</a:t>
                      </a:r>
                      <a:r>
                        <a:rPr kumimoji="1" lang="ja-JP" altLang="en-US" sz="1400" dirty="0">
                          <a:solidFill>
                            <a:srgbClr val="FF0000"/>
                          </a:solidFill>
                          <a:latin typeface="HGPｺﾞｼｯｸE" panose="020B0900000000000000" pitchFamily="50" charset="-128"/>
                          <a:ea typeface="HGPｺﾞｼｯｸE" panose="020B0900000000000000" pitchFamily="50" charset="-128"/>
                        </a:rPr>
                        <a:t>－</a:t>
                      </a:r>
                      <a:r>
                        <a:rPr kumimoji="1" lang="en-US" altLang="ja-JP" sz="1400" dirty="0">
                          <a:solidFill>
                            <a:srgbClr val="FF0000"/>
                          </a:solidFill>
                          <a:latin typeface="HGPｺﾞｼｯｸE" panose="020B0900000000000000" pitchFamily="50" charset="-128"/>
                          <a:ea typeface="HGPｺﾞｼｯｸE" panose="020B0900000000000000" pitchFamily="50" charset="-128"/>
                        </a:rPr>
                        <a:t>0351</a:t>
                      </a:r>
                      <a:r>
                        <a:rPr kumimoji="1" lang="ja-JP" altLang="en-US" sz="1400" dirty="0">
                          <a:latin typeface="HGPｺﾞｼｯｸE" panose="020B0900000000000000" pitchFamily="50" charset="-128"/>
                          <a:ea typeface="HGPｺﾞｼｯｸE" panose="020B0900000000000000" pitchFamily="50" charset="-128"/>
                        </a:rPr>
                        <a:t>（代表）難病認定グループあて）いただければ、郵送でお届けします。</a:t>
                      </a:r>
                    </a:p>
                  </a:txBody>
                  <a:tcPr anchor="ctr"/>
                </a:tc>
                <a:extLst>
                  <a:ext uri="{0D108BD9-81ED-4DB2-BD59-A6C34878D82A}">
                    <a16:rowId xmlns:a16="http://schemas.microsoft.com/office/drawing/2014/main" val="1827238442"/>
                  </a:ext>
                </a:extLst>
              </a:tr>
            </a:tbl>
          </a:graphicData>
        </a:graphic>
      </p:graphicFrame>
    </p:spTree>
    <p:extLst>
      <p:ext uri="{BB962C8B-B14F-4D97-AF65-F5344CB8AC3E}">
        <p14:creationId xmlns:p14="http://schemas.microsoft.com/office/powerpoint/2010/main" val="225911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688492E-D8D1-4B05-8898-2C53A80E9ABA}"/>
              </a:ext>
            </a:extLst>
          </p:cNvPr>
          <p:cNvSpPr/>
          <p:nvPr/>
        </p:nvSpPr>
        <p:spPr>
          <a:xfrm>
            <a:off x="0" y="0"/>
            <a:ext cx="12192000" cy="68103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HGPｺﾞｼｯｸE" panose="020B0900000000000000" pitchFamily="50" charset="-128"/>
                <a:ea typeface="HGPｺﾞｼｯｸE" panose="020B0900000000000000" pitchFamily="50" charset="-128"/>
              </a:rPr>
              <a:t>よくある質問</a:t>
            </a:r>
          </a:p>
        </p:txBody>
      </p:sp>
      <p:graphicFrame>
        <p:nvGraphicFramePr>
          <p:cNvPr id="6" name="表 6">
            <a:extLst>
              <a:ext uri="{FF2B5EF4-FFF2-40B4-BE49-F238E27FC236}">
                <a16:creationId xmlns:a16="http://schemas.microsoft.com/office/drawing/2014/main" id="{3E36BE3E-2599-4942-9570-417D18A0A875}"/>
              </a:ext>
            </a:extLst>
          </p:cNvPr>
          <p:cNvGraphicFramePr>
            <a:graphicFrameLocks noGrp="1"/>
          </p:cNvGraphicFramePr>
          <p:nvPr>
            <p:extLst>
              <p:ext uri="{D42A27DB-BD31-4B8C-83A1-F6EECF244321}">
                <p14:modId xmlns:p14="http://schemas.microsoft.com/office/powerpoint/2010/main" val="2082162509"/>
              </p:ext>
            </p:extLst>
          </p:nvPr>
        </p:nvGraphicFramePr>
        <p:xfrm>
          <a:off x="19664" y="681037"/>
          <a:ext cx="12172336" cy="6176963"/>
        </p:xfrm>
        <a:graphic>
          <a:graphicData uri="http://schemas.openxmlformats.org/drawingml/2006/table">
            <a:tbl>
              <a:tblPr firstRow="1" bandRow="1">
                <a:tableStyleId>{5940675A-B579-460E-94D1-54222C63F5DA}</a:tableStyleId>
              </a:tblPr>
              <a:tblGrid>
                <a:gridCol w="600738">
                  <a:extLst>
                    <a:ext uri="{9D8B030D-6E8A-4147-A177-3AD203B41FA5}">
                      <a16:colId xmlns:a16="http://schemas.microsoft.com/office/drawing/2014/main" val="1757216687"/>
                    </a:ext>
                  </a:extLst>
                </a:gridCol>
                <a:gridCol w="3863107">
                  <a:extLst>
                    <a:ext uri="{9D8B030D-6E8A-4147-A177-3AD203B41FA5}">
                      <a16:colId xmlns:a16="http://schemas.microsoft.com/office/drawing/2014/main" val="3412059766"/>
                    </a:ext>
                  </a:extLst>
                </a:gridCol>
                <a:gridCol w="7708491">
                  <a:extLst>
                    <a:ext uri="{9D8B030D-6E8A-4147-A177-3AD203B41FA5}">
                      <a16:colId xmlns:a16="http://schemas.microsoft.com/office/drawing/2014/main" val="1031773712"/>
                    </a:ext>
                  </a:extLst>
                </a:gridCol>
              </a:tblGrid>
              <a:tr h="1895621">
                <a:tc>
                  <a:txBody>
                    <a:bodyPr/>
                    <a:lstStyle/>
                    <a:p>
                      <a:r>
                        <a:rPr kumimoji="1" lang="en-US" altLang="ja-JP" dirty="0">
                          <a:latin typeface="HGPｺﾞｼｯｸE" panose="020B0900000000000000" pitchFamily="50" charset="-128"/>
                          <a:ea typeface="HGPｺﾞｼｯｸE" panose="020B0900000000000000" pitchFamily="50" charset="-128"/>
                        </a:rPr>
                        <a:t>Q</a:t>
                      </a:r>
                      <a:r>
                        <a:rPr kumimoji="1" lang="ja-JP" altLang="en-US" dirty="0">
                          <a:latin typeface="HGPｺﾞｼｯｸE" panose="020B0900000000000000" pitchFamily="50" charset="-128"/>
                          <a:ea typeface="HGPｺﾞｼｯｸE" panose="020B0900000000000000" pitchFamily="50" charset="-128"/>
                        </a:rPr>
                        <a:t>５</a:t>
                      </a: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償還払い請求の手続きをしたい。</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rPr>
                        <a:t>償還払いの対象になる方に関しましては、</a:t>
                      </a:r>
                      <a:r>
                        <a:rPr kumimoji="1" lang="en-US" altLang="ja-JP" sz="1400" dirty="0">
                          <a:latin typeface="HGPｺﾞｼｯｸE" panose="020B0900000000000000" pitchFamily="50" charset="-128"/>
                          <a:ea typeface="HGPｺﾞｼｯｸE" panose="020B0900000000000000" pitchFamily="50" charset="-128"/>
                          <a:hlinkClick r:id="rId2"/>
                        </a:rPr>
                        <a:t>『</a:t>
                      </a:r>
                      <a:r>
                        <a:rPr kumimoji="1" lang="ja-JP" altLang="en-US" sz="1400" dirty="0">
                          <a:latin typeface="HGPｺﾞｼｯｸE" panose="020B0900000000000000" pitchFamily="50" charset="-128"/>
                          <a:ea typeface="HGPｺﾞｼｯｸE" panose="020B0900000000000000" pitchFamily="50" charset="-128"/>
                          <a:hlinkClick r:id="rId2"/>
                        </a:rPr>
                        <a:t>特定医療費（指定難病）償還払いのご案内</a:t>
                      </a:r>
                      <a:r>
                        <a:rPr kumimoji="1" lang="en-US" altLang="ja-JP" sz="1400" dirty="0">
                          <a:latin typeface="HGPｺﾞｼｯｸE" panose="020B0900000000000000" pitchFamily="50" charset="-128"/>
                          <a:ea typeface="HGPｺﾞｼｯｸE" panose="020B0900000000000000" pitchFamily="50" charset="-128"/>
                          <a:hlinkClick r:id="rId2"/>
                        </a:rPr>
                        <a:t>』</a:t>
                      </a:r>
                      <a:r>
                        <a:rPr kumimoji="1" lang="ja-JP" altLang="en-US" sz="1400" dirty="0">
                          <a:latin typeface="HGPｺﾞｼｯｸE" panose="020B0900000000000000" pitchFamily="50" charset="-128"/>
                          <a:ea typeface="HGPｺﾞｼｯｸE" panose="020B0900000000000000" pitchFamily="50" charset="-128"/>
                        </a:rPr>
                        <a:t>をお送りしております。</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特定医療費（指定難病）請求書</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の太枠内のすべての項目を必ず記入し、</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特定医療費（指定難病）証明書</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と併せて大阪府地域保健課難病認定グループまで送付してください。</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なお、</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特定医療費（指定難病）証明書</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は、受診した指定医療機関や薬局等毎に作成いただく必要がありますので、必要枚数をコピーのうえ、作成依頼してください。</a:t>
                      </a:r>
                    </a:p>
                  </a:txBody>
                  <a:tcPr anchor="ctr"/>
                </a:tc>
                <a:extLst>
                  <a:ext uri="{0D108BD9-81ED-4DB2-BD59-A6C34878D82A}">
                    <a16:rowId xmlns:a16="http://schemas.microsoft.com/office/drawing/2014/main" val="1644979680"/>
                  </a:ext>
                </a:extLst>
              </a:tr>
              <a:tr h="2160188">
                <a:tc>
                  <a:txBody>
                    <a:bodyPr/>
                    <a:lstStyle/>
                    <a:p>
                      <a:r>
                        <a:rPr kumimoji="1" lang="en-US" altLang="ja-JP" dirty="0">
                          <a:latin typeface="HGPｺﾞｼｯｸE" panose="020B0900000000000000" pitchFamily="50" charset="-128"/>
                          <a:ea typeface="HGPｺﾞｼｯｸE" panose="020B0900000000000000" pitchFamily="50" charset="-128"/>
                        </a:rPr>
                        <a:t>Q</a:t>
                      </a:r>
                      <a:r>
                        <a:rPr kumimoji="1" lang="ja-JP" altLang="en-US" dirty="0">
                          <a:latin typeface="HGPｺﾞｼｯｸE" panose="020B0900000000000000" pitchFamily="50" charset="-128"/>
                          <a:ea typeface="HGPｺﾞｼｯｸE" panose="020B0900000000000000" pitchFamily="50" charset="-128"/>
                        </a:rPr>
                        <a:t>６</a:t>
                      </a:r>
                    </a:p>
                  </a:txBody>
                  <a:tcPr anchor="ctr"/>
                </a:tc>
                <a:tc>
                  <a:txBody>
                    <a:bodyPr/>
                    <a:lstStyle/>
                    <a:p>
                      <a:pPr>
                        <a:lnSpc>
                          <a:spcPct val="150000"/>
                        </a:lnSpc>
                      </a:pPr>
                      <a:r>
                        <a:rPr kumimoji="1" lang="ja-JP" altLang="en-US" sz="1600" dirty="0">
                          <a:latin typeface="HGPｺﾞｼｯｸE" panose="020B0900000000000000" pitchFamily="50" charset="-128"/>
                          <a:ea typeface="HGPｺﾞｼｯｸE" panose="020B0900000000000000" pitchFamily="50" charset="-128"/>
                        </a:rPr>
                        <a:t>初めて申請した受給者証が届いたが、封入物が多く、何をどうすればよいかわからない。</a:t>
                      </a:r>
                    </a:p>
                    <a:p>
                      <a:endParaRPr kumimoji="1" lang="ja-JP" altLang="en-US" sz="1600" dirty="0">
                        <a:latin typeface="HGPｺﾞｼｯｸE" panose="020B0900000000000000" pitchFamily="50" charset="-128"/>
                        <a:ea typeface="HGPｺﾞｼｯｸE" panose="020B0900000000000000" pitchFamily="50" charset="-128"/>
                      </a:endParaRP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rPr>
                        <a:t>上限</a:t>
                      </a:r>
                      <a:r>
                        <a:rPr kumimoji="1" lang="ja-JP" altLang="en-US" sz="1400">
                          <a:latin typeface="HGPｺﾞｼｯｸE" panose="020B0900000000000000" pitchFamily="50" charset="-128"/>
                          <a:ea typeface="HGPｺﾞｼｯｸE" panose="020B0900000000000000" pitchFamily="50" charset="-128"/>
                        </a:rPr>
                        <a:t>額管理表の</a:t>
                      </a:r>
                      <a:r>
                        <a:rPr kumimoji="1" lang="ja-JP" altLang="en-US" sz="1400" dirty="0">
                          <a:latin typeface="HGPｺﾞｼｯｸE" panose="020B0900000000000000" pitchFamily="50" charset="-128"/>
                          <a:ea typeface="HGPｺﾞｼｯｸE" panose="020B0900000000000000" pitchFamily="50" charset="-128"/>
                        </a:rPr>
                        <a:t>表紙の受給者氏名と受給者証番号を記入してください。受給者証と上限額管理表は、医療機関受診の際に毎回窓口で提示してください。</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上限額管理表は指定医療機関が記入します。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latin typeface="HGPｺﾞｼｯｸE" panose="020B0900000000000000" pitchFamily="50" charset="-128"/>
                          <a:ea typeface="HGPｺﾞｼｯｸE" panose="020B0900000000000000" pitchFamily="50" charset="-128"/>
                        </a:rPr>
                        <a:t>償還払い請求が必要な場合は、</a:t>
                      </a:r>
                      <a:r>
                        <a:rPr kumimoji="1" lang="en-US" altLang="ja-JP" sz="1400" dirty="0">
                          <a:latin typeface="HGPｺﾞｼｯｸE" panose="020B0900000000000000" pitchFamily="50" charset="-128"/>
                          <a:ea typeface="HGPｺﾞｼｯｸE" panose="020B0900000000000000" pitchFamily="50" charset="-128"/>
                          <a:hlinkClick r:id="rId2"/>
                        </a:rPr>
                        <a:t>『</a:t>
                      </a:r>
                      <a:r>
                        <a:rPr kumimoji="1" lang="ja-JP" altLang="en-US" sz="1400" dirty="0">
                          <a:latin typeface="HGPｺﾞｼｯｸE" panose="020B0900000000000000" pitchFamily="50" charset="-128"/>
                          <a:ea typeface="HGPｺﾞｼｯｸE" panose="020B0900000000000000" pitchFamily="50" charset="-128"/>
                          <a:hlinkClick r:id="rId2"/>
                        </a:rPr>
                        <a:t>特定医療費（指定難病）償還払い請求のご案内</a:t>
                      </a:r>
                      <a:r>
                        <a:rPr kumimoji="1" lang="en-US" altLang="ja-JP" sz="1400" dirty="0">
                          <a:latin typeface="HGPｺﾞｼｯｸE" panose="020B0900000000000000" pitchFamily="50" charset="-128"/>
                          <a:ea typeface="HGPｺﾞｼｯｸE" panose="020B0900000000000000" pitchFamily="50" charset="-128"/>
                          <a:hlinkClick r:id="rId2"/>
                        </a:rPr>
                        <a:t>』</a:t>
                      </a:r>
                      <a:r>
                        <a:rPr kumimoji="1" lang="ja-JP" altLang="en-US" sz="1400" dirty="0">
                          <a:latin typeface="HGPｺﾞｼｯｸE" panose="020B0900000000000000" pitchFamily="50" charset="-128"/>
                          <a:ea typeface="HGPｺﾞｼｯｸE" panose="020B0900000000000000" pitchFamily="50" charset="-128"/>
                        </a:rPr>
                        <a:t>をご確認ください。</a:t>
                      </a:r>
                    </a:p>
                    <a:p>
                      <a:endParaRPr kumimoji="1" lang="ja-JP" altLang="en-US" sz="1400" dirty="0">
                        <a:latin typeface="HGPｺﾞｼｯｸE" panose="020B0900000000000000" pitchFamily="50" charset="-128"/>
                        <a:ea typeface="HGPｺﾞｼｯｸE" panose="020B0900000000000000" pitchFamily="50" charset="-128"/>
                      </a:endParaRPr>
                    </a:p>
                  </a:txBody>
                  <a:tcPr anchor="ctr"/>
                </a:tc>
                <a:extLst>
                  <a:ext uri="{0D108BD9-81ED-4DB2-BD59-A6C34878D82A}">
                    <a16:rowId xmlns:a16="http://schemas.microsoft.com/office/drawing/2014/main" val="4134274965"/>
                  </a:ext>
                </a:extLst>
              </a:tr>
              <a:tr h="2121154">
                <a:tc>
                  <a:txBody>
                    <a:bodyPr/>
                    <a:lstStyle/>
                    <a:p>
                      <a:r>
                        <a:rPr kumimoji="1" lang="en-US" altLang="ja-JP" dirty="0">
                          <a:latin typeface="HGPｺﾞｼｯｸE" panose="020B0900000000000000" pitchFamily="50" charset="-128"/>
                          <a:ea typeface="HGPｺﾞｼｯｸE" panose="020B0900000000000000" pitchFamily="50" charset="-128"/>
                        </a:rPr>
                        <a:t>Q</a:t>
                      </a:r>
                      <a:r>
                        <a:rPr kumimoji="1" lang="ja-JP" altLang="en-US" dirty="0">
                          <a:latin typeface="HGPｺﾞｼｯｸE" panose="020B0900000000000000" pitchFamily="50" charset="-128"/>
                          <a:ea typeface="HGPｺﾞｼｯｸE" panose="020B0900000000000000" pitchFamily="50" charset="-128"/>
                        </a:rPr>
                        <a:t>７</a:t>
                      </a: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受給者が死亡した。</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3"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に、</a:t>
                      </a:r>
                      <a:r>
                        <a:rPr kumimoji="1" lang="en-US" altLang="ja-JP" sz="1400" dirty="0">
                          <a:latin typeface="HGPｺﾞｼｯｸE" panose="020B0900000000000000" pitchFamily="50" charset="-128"/>
                          <a:ea typeface="HGPｺﾞｼｯｸE" panose="020B0900000000000000" pitchFamily="50" charset="-128"/>
                          <a:hlinkClick r:id="rId4"/>
                        </a:rPr>
                        <a:t>『</a:t>
                      </a:r>
                      <a:r>
                        <a:rPr kumimoji="1" lang="ja-JP" altLang="en-US" sz="1400" dirty="0">
                          <a:latin typeface="HGPｺﾞｼｯｸE" panose="020B0900000000000000" pitchFamily="50" charset="-128"/>
                          <a:ea typeface="HGPｺﾞｼｯｸE" panose="020B0900000000000000" pitchFamily="50" charset="-128"/>
                          <a:hlinkClick r:id="rId4"/>
                        </a:rPr>
                        <a:t>喪失届</a:t>
                      </a:r>
                      <a:r>
                        <a:rPr kumimoji="1" lang="en-US" altLang="ja-JP" sz="1400" dirty="0">
                          <a:latin typeface="HGPｺﾞｼｯｸE" panose="020B0900000000000000" pitchFamily="50" charset="-128"/>
                          <a:ea typeface="HGPｺﾞｼｯｸE" panose="020B0900000000000000" pitchFamily="50" charset="-128"/>
                          <a:hlinkClick r:id="rId4"/>
                        </a:rPr>
                        <a:t>』</a:t>
                      </a:r>
                      <a:r>
                        <a:rPr kumimoji="1" lang="ja-JP" altLang="en-US" sz="1400" dirty="0">
                          <a:latin typeface="HGPｺﾞｼｯｸE" panose="020B0900000000000000" pitchFamily="50" charset="-128"/>
                          <a:ea typeface="HGPｺﾞｼｯｸE" panose="020B0900000000000000" pitchFamily="50" charset="-128"/>
                        </a:rPr>
                        <a:t>を提出いただくとともに受給者証の返還が必要です。</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喪失届</a:t>
                      </a:r>
                      <a:r>
                        <a:rPr kumimoji="1" lang="en-US" altLang="ja-JP" sz="1400" dirty="0">
                          <a:latin typeface="HGPｺﾞｼｯｸE" panose="020B0900000000000000" pitchFamily="50" charset="-128"/>
                          <a:ea typeface="HGPｺﾞｼｯｸE" panose="020B0900000000000000" pitchFamily="50" charset="-128"/>
                        </a:rPr>
                        <a:t>』</a:t>
                      </a:r>
                      <a:r>
                        <a:rPr kumimoji="1" lang="ja-JP" altLang="en-US" sz="1400" dirty="0">
                          <a:latin typeface="HGPｺﾞｼｯｸE" panose="020B0900000000000000" pitchFamily="50" charset="-128"/>
                          <a:ea typeface="HGPｺﾞｼｯｸE" panose="020B0900000000000000" pitchFamily="50" charset="-128"/>
                        </a:rPr>
                        <a:t>の提出方法等については、お住まいを管轄する保健所に事前にご相談ください。</a:t>
                      </a:r>
                      <a:endParaRPr kumimoji="1" lang="en-US" altLang="ja-JP" sz="1400" dirty="0">
                        <a:latin typeface="HGPｺﾞｼｯｸE" panose="020B0900000000000000" pitchFamily="50" charset="-128"/>
                        <a:ea typeface="HGPｺﾞｼｯｸE" panose="020B0900000000000000" pitchFamily="50" charset="-128"/>
                      </a:endParaRPr>
                    </a:p>
                  </a:txBody>
                  <a:tcPr anchor="ctr"/>
                </a:tc>
                <a:extLst>
                  <a:ext uri="{0D108BD9-81ED-4DB2-BD59-A6C34878D82A}">
                    <a16:rowId xmlns:a16="http://schemas.microsoft.com/office/drawing/2014/main" val="3121744001"/>
                  </a:ext>
                </a:extLst>
              </a:tr>
            </a:tbl>
          </a:graphicData>
        </a:graphic>
      </p:graphicFrame>
    </p:spTree>
    <p:extLst>
      <p:ext uri="{BB962C8B-B14F-4D97-AF65-F5344CB8AC3E}">
        <p14:creationId xmlns:p14="http://schemas.microsoft.com/office/powerpoint/2010/main" val="2603536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1B886DD-9D47-4C27-92EC-2CD85C91C1CF}"/>
              </a:ext>
            </a:extLst>
          </p:cNvPr>
          <p:cNvSpPr/>
          <p:nvPr/>
        </p:nvSpPr>
        <p:spPr>
          <a:xfrm>
            <a:off x="0" y="0"/>
            <a:ext cx="12192000" cy="68103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HGPｺﾞｼｯｸE" panose="020B0900000000000000" pitchFamily="50" charset="-128"/>
                <a:ea typeface="HGPｺﾞｼｯｸE" panose="020B0900000000000000" pitchFamily="50" charset="-128"/>
              </a:rPr>
              <a:t>よくある質問</a:t>
            </a:r>
          </a:p>
        </p:txBody>
      </p:sp>
      <p:graphicFrame>
        <p:nvGraphicFramePr>
          <p:cNvPr id="6" name="表 6">
            <a:extLst>
              <a:ext uri="{FF2B5EF4-FFF2-40B4-BE49-F238E27FC236}">
                <a16:creationId xmlns:a16="http://schemas.microsoft.com/office/drawing/2014/main" id="{566B71DA-7A3F-4566-8FF1-766177C43C21}"/>
              </a:ext>
            </a:extLst>
          </p:cNvPr>
          <p:cNvGraphicFramePr>
            <a:graphicFrameLocks noGrp="1"/>
          </p:cNvGraphicFramePr>
          <p:nvPr>
            <p:extLst>
              <p:ext uri="{D42A27DB-BD31-4B8C-83A1-F6EECF244321}">
                <p14:modId xmlns:p14="http://schemas.microsoft.com/office/powerpoint/2010/main" val="778195307"/>
              </p:ext>
            </p:extLst>
          </p:nvPr>
        </p:nvGraphicFramePr>
        <p:xfrm>
          <a:off x="9832" y="681036"/>
          <a:ext cx="12182168" cy="6176963"/>
        </p:xfrm>
        <a:graphic>
          <a:graphicData uri="http://schemas.openxmlformats.org/drawingml/2006/table">
            <a:tbl>
              <a:tblPr firstRow="1" bandRow="1">
                <a:tableStyleId>{5940675A-B579-460E-94D1-54222C63F5DA}</a:tableStyleId>
              </a:tblPr>
              <a:tblGrid>
                <a:gridCol w="727587">
                  <a:extLst>
                    <a:ext uri="{9D8B030D-6E8A-4147-A177-3AD203B41FA5}">
                      <a16:colId xmlns:a16="http://schemas.microsoft.com/office/drawing/2014/main" val="3535152896"/>
                    </a:ext>
                  </a:extLst>
                </a:gridCol>
                <a:gridCol w="3618271">
                  <a:extLst>
                    <a:ext uri="{9D8B030D-6E8A-4147-A177-3AD203B41FA5}">
                      <a16:colId xmlns:a16="http://schemas.microsoft.com/office/drawing/2014/main" val="1033364047"/>
                    </a:ext>
                  </a:extLst>
                </a:gridCol>
                <a:gridCol w="7836310">
                  <a:extLst>
                    <a:ext uri="{9D8B030D-6E8A-4147-A177-3AD203B41FA5}">
                      <a16:colId xmlns:a16="http://schemas.microsoft.com/office/drawing/2014/main" val="455461671"/>
                    </a:ext>
                  </a:extLst>
                </a:gridCol>
              </a:tblGrid>
              <a:tr h="2547277">
                <a:tc>
                  <a:txBody>
                    <a:bodyPr/>
                    <a:lstStyle/>
                    <a:p>
                      <a:r>
                        <a:rPr kumimoji="1" lang="en-US" altLang="ja-JP" sz="1800" dirty="0">
                          <a:latin typeface="HGPｺﾞｼｯｸE" panose="020B0900000000000000" pitchFamily="50" charset="-128"/>
                          <a:ea typeface="HGPｺﾞｼｯｸE" panose="020B0900000000000000" pitchFamily="50" charset="-128"/>
                        </a:rPr>
                        <a:t>Q8</a:t>
                      </a:r>
                      <a:endParaRPr kumimoji="1" lang="ja-JP" altLang="en-US" sz="1800"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引越し（もしくは住民票を異動）したが、何か手続きが必要か。</a:t>
                      </a:r>
                    </a:p>
                  </a:txBody>
                  <a:tcPr anchor="ctr"/>
                </a:tc>
                <a:tc>
                  <a:txBody>
                    <a:bodyPr/>
                    <a:lstStyle/>
                    <a:p>
                      <a:pPr>
                        <a:lnSpc>
                          <a:spcPct val="150000"/>
                        </a:lnSpc>
                      </a:pPr>
                      <a:r>
                        <a:rPr kumimoji="1" lang="ja-JP" altLang="en-US" sz="1400" dirty="0">
                          <a:solidFill>
                            <a:schemeClr val="accent1">
                              <a:lumMod val="75000"/>
                            </a:schemeClr>
                          </a:solidFill>
                          <a:latin typeface="HGPｺﾞｼｯｸE" panose="020B0900000000000000" pitchFamily="50" charset="-128"/>
                          <a:ea typeface="HGPｺﾞｼｯｸE" panose="020B0900000000000000" pitchFamily="50" charset="-128"/>
                        </a:rPr>
                        <a:t>（引越し先が府管轄の場合）</a:t>
                      </a:r>
                      <a:r>
                        <a:rPr kumimoji="1" lang="ja-JP" altLang="en-US" sz="1400" dirty="0">
                          <a:latin typeface="HGPｺﾞｼｯｸE" panose="020B0900000000000000" pitchFamily="50" charset="-128"/>
                          <a:ea typeface="HGPｺﾞｼｯｸE" panose="020B0900000000000000" pitchFamily="50" charset="-128"/>
                        </a:rPr>
                        <a:t>引越し先の</a:t>
                      </a:r>
                      <a:r>
                        <a:rPr kumimoji="1" lang="ja-JP" altLang="en-US" sz="1400" dirty="0">
                          <a:latin typeface="HGPｺﾞｼｯｸE" panose="020B0900000000000000" pitchFamily="50" charset="-128"/>
                          <a:ea typeface="HGPｺﾞｼｯｸE" panose="020B0900000000000000" pitchFamily="50" charset="-128"/>
                          <a:hlinkClick r:id="rId2"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で住所</a:t>
                      </a:r>
                      <a:r>
                        <a:rPr kumimoji="1" lang="ja-JP" altLang="en-US" sz="1400" dirty="0">
                          <a:latin typeface="HGPｺﾞｼｯｸE" panose="020B0900000000000000" pitchFamily="50" charset="-128"/>
                          <a:ea typeface="HGPｺﾞｼｯｸE" panose="020B0900000000000000" pitchFamily="50" charset="-128"/>
                          <a:hlinkClick r:id="rId3"/>
                        </a:rPr>
                        <a:t>変更の届</a:t>
                      </a:r>
                      <a:r>
                        <a:rPr kumimoji="1" lang="ja-JP" altLang="en-US" sz="1400" dirty="0">
                          <a:latin typeface="HGPｺﾞｼｯｸE" panose="020B0900000000000000" pitchFamily="50" charset="-128"/>
                          <a:ea typeface="HGPｺﾞｼｯｸE" panose="020B0900000000000000" pitchFamily="50" charset="-128"/>
                        </a:rPr>
                        <a:t>を提出をお願いします。</a:t>
                      </a: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endParaRPr kumimoji="1" lang="en-US" altLang="ja-JP" sz="1400" dirty="0">
                        <a:latin typeface="HGPｺﾞｼｯｸE" panose="020B0900000000000000" pitchFamily="50" charset="-128"/>
                        <a:ea typeface="HGPｺﾞｼｯｸE" panose="020B0900000000000000" pitchFamily="50" charset="-128"/>
                      </a:endParaRPr>
                    </a:p>
                    <a:p>
                      <a:pPr>
                        <a:lnSpc>
                          <a:spcPct val="150000"/>
                        </a:lnSpc>
                      </a:pPr>
                      <a:r>
                        <a:rPr kumimoji="1" lang="ja-JP" altLang="en-US" sz="1400" dirty="0">
                          <a:solidFill>
                            <a:schemeClr val="accent1">
                              <a:lumMod val="75000"/>
                            </a:schemeClr>
                          </a:solidFill>
                          <a:latin typeface="HGPｺﾞｼｯｸE" panose="020B0900000000000000" pitchFamily="50" charset="-128"/>
                          <a:ea typeface="HGPｺﾞｼｯｸE" panose="020B0900000000000000" pitchFamily="50" charset="-128"/>
                        </a:rPr>
                        <a:t>（引越しが府管轄外の場合）</a:t>
                      </a:r>
                      <a:r>
                        <a:rPr kumimoji="1" lang="ja-JP" altLang="en-US" sz="1400" dirty="0">
                          <a:latin typeface="HGPｺﾞｼｯｸE" panose="020B0900000000000000" pitchFamily="50" charset="-128"/>
                          <a:ea typeface="HGPｺﾞｼｯｸE" panose="020B0900000000000000" pitchFamily="50" charset="-128"/>
                        </a:rPr>
                        <a:t>引越し先の自治体で新規申請の手続きが必要です。手続き方法は、自治体にご確認ください。また、新しい自治体で新規申請を提出されましたら、</a:t>
                      </a:r>
                      <a:r>
                        <a:rPr kumimoji="1" lang="ja-JP" altLang="en-US" sz="1400" dirty="0">
                          <a:latin typeface="HGPｺﾞｼｯｸE" panose="020B0900000000000000" pitchFamily="50" charset="-128"/>
                          <a:ea typeface="HGPｺﾞｼｯｸE" panose="020B0900000000000000" pitchFamily="50" charset="-128"/>
                          <a:hlinkClick r:id="rId2"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に、</a:t>
                      </a:r>
                      <a:r>
                        <a:rPr kumimoji="1" lang="ja-JP" altLang="en-US" sz="1400" dirty="0">
                          <a:latin typeface="HGPｺﾞｼｯｸE" panose="020B0900000000000000" pitchFamily="50" charset="-128"/>
                          <a:ea typeface="HGPｺﾞｼｯｸE" panose="020B0900000000000000" pitchFamily="50" charset="-128"/>
                          <a:hlinkClick r:id="rId4"/>
                        </a:rPr>
                        <a:t>喪失届</a:t>
                      </a:r>
                      <a:r>
                        <a:rPr kumimoji="1" lang="ja-JP" altLang="en-US" sz="1400" dirty="0">
                          <a:latin typeface="HGPｺﾞｼｯｸE" panose="020B0900000000000000" pitchFamily="50" charset="-128"/>
                          <a:ea typeface="HGPｺﾞｼｯｸE" panose="020B0900000000000000" pitchFamily="50" charset="-128"/>
                        </a:rPr>
                        <a:t>を提出いただくとともに受給者証の返還が必要です。喪失届の提出方法等については、お住まいを管轄する保健所に事前にご相談ください。</a:t>
                      </a:r>
                    </a:p>
                  </a:txBody>
                  <a:tcPr anchor="ctr"/>
                </a:tc>
                <a:extLst>
                  <a:ext uri="{0D108BD9-81ED-4DB2-BD59-A6C34878D82A}">
                    <a16:rowId xmlns:a16="http://schemas.microsoft.com/office/drawing/2014/main" val="2473601249"/>
                  </a:ext>
                </a:extLst>
              </a:tr>
              <a:tr h="1814843">
                <a:tc>
                  <a:txBody>
                    <a:bodyPr/>
                    <a:lstStyle/>
                    <a:p>
                      <a:r>
                        <a:rPr kumimoji="1" lang="en-US" altLang="ja-JP" sz="1800" dirty="0">
                          <a:latin typeface="HGPｺﾞｼｯｸE" panose="020B0900000000000000" pitchFamily="50" charset="-128"/>
                          <a:ea typeface="HGPｺﾞｼｯｸE" panose="020B0900000000000000" pitchFamily="50" charset="-128"/>
                        </a:rPr>
                        <a:t>Q9</a:t>
                      </a:r>
                      <a:endParaRPr kumimoji="1" lang="ja-JP" altLang="en-US" sz="1800"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適用区分が異なると言われた。</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rPr>
                        <a:t>適用区分については、保険者が決めているため、保険者へご確認ください。また、適用区分の変更については、保険者から大阪府庁へ連絡をいただき、修正した新しい受給者証を発行するため、受給者による変更の手続きは必要ありません。</a:t>
                      </a:r>
                    </a:p>
                  </a:txBody>
                  <a:tcPr anchor="ctr"/>
                </a:tc>
                <a:extLst>
                  <a:ext uri="{0D108BD9-81ED-4DB2-BD59-A6C34878D82A}">
                    <a16:rowId xmlns:a16="http://schemas.microsoft.com/office/drawing/2014/main" val="1337186892"/>
                  </a:ext>
                </a:extLst>
              </a:tr>
              <a:tr h="1814843">
                <a:tc>
                  <a:txBody>
                    <a:bodyPr/>
                    <a:lstStyle/>
                    <a:p>
                      <a:r>
                        <a:rPr kumimoji="1" lang="en-US" altLang="ja-JP" sz="1800" dirty="0">
                          <a:latin typeface="HGPｺﾞｼｯｸE" panose="020B0900000000000000" pitchFamily="50" charset="-128"/>
                          <a:ea typeface="HGPｺﾞｼｯｸE" panose="020B0900000000000000" pitchFamily="50" charset="-128"/>
                        </a:rPr>
                        <a:t>Q10</a:t>
                      </a:r>
                      <a:endParaRPr kumimoji="1" lang="ja-JP" altLang="en-US" sz="1800" dirty="0">
                        <a:latin typeface="HGPｺﾞｼｯｸE" panose="020B0900000000000000" pitchFamily="50" charset="-128"/>
                        <a:ea typeface="HGPｺﾞｼｯｸE" panose="020B0900000000000000" pitchFamily="50" charset="-128"/>
                      </a:endParaRPr>
                    </a:p>
                  </a:txBody>
                  <a:tcPr anchor="ctr"/>
                </a:tc>
                <a:tc>
                  <a:txBody>
                    <a:bodyPr/>
                    <a:lstStyle/>
                    <a:p>
                      <a:r>
                        <a:rPr kumimoji="1" lang="ja-JP" altLang="en-US" sz="1600" dirty="0">
                          <a:latin typeface="HGPｺﾞｼｯｸE" panose="020B0900000000000000" pitchFamily="50" charset="-128"/>
                          <a:ea typeface="HGPｺﾞｼｯｸE" panose="020B0900000000000000" pitchFamily="50" charset="-128"/>
                        </a:rPr>
                        <a:t>例年今頃（</a:t>
                      </a:r>
                      <a:r>
                        <a:rPr kumimoji="1" lang="en-US" altLang="ja-JP" sz="1600" dirty="0">
                          <a:latin typeface="HGPｺﾞｼｯｸE" panose="020B0900000000000000" pitchFamily="50" charset="-128"/>
                          <a:ea typeface="HGPｺﾞｼｯｸE" panose="020B0900000000000000" pitchFamily="50" charset="-128"/>
                        </a:rPr>
                        <a:t>6</a:t>
                      </a:r>
                      <a:r>
                        <a:rPr kumimoji="1" lang="ja-JP" altLang="en-US" sz="1600" dirty="0">
                          <a:latin typeface="HGPｺﾞｼｯｸE" panose="020B0900000000000000" pitchFamily="50" charset="-128"/>
                          <a:ea typeface="HGPｺﾞｼｯｸE" panose="020B0900000000000000" pitchFamily="50" charset="-128"/>
                        </a:rPr>
                        <a:t>月頃）に届いているはずの、更新案内が届かない。</a:t>
                      </a:r>
                    </a:p>
                  </a:txBody>
                  <a:tcPr anchor="ctr"/>
                </a:tc>
                <a:tc>
                  <a:txBody>
                    <a:bodyPr/>
                    <a:lstStyle/>
                    <a:p>
                      <a:pPr>
                        <a:lnSpc>
                          <a:spcPct val="150000"/>
                        </a:lnSpc>
                      </a:pPr>
                      <a:r>
                        <a:rPr kumimoji="1" lang="ja-JP" altLang="en-US" sz="1400" dirty="0">
                          <a:latin typeface="HGPｺﾞｼｯｸE" panose="020B0900000000000000" pitchFamily="50" charset="-128"/>
                          <a:ea typeface="HGPｺﾞｼｯｸE" panose="020B0900000000000000" pitchFamily="50" charset="-128"/>
                          <a:hlinkClick r:id="rId2" action="ppaction://hlinkfile"/>
                        </a:rPr>
                        <a:t>お住まいを管轄する保健所</a:t>
                      </a:r>
                      <a:r>
                        <a:rPr kumimoji="1" lang="ja-JP" altLang="en-US" sz="1400" dirty="0">
                          <a:latin typeface="HGPｺﾞｼｯｸE" panose="020B0900000000000000" pitchFamily="50" charset="-128"/>
                          <a:ea typeface="HGPｺﾞｼｯｸE" panose="020B0900000000000000" pitchFamily="50" charset="-128"/>
                        </a:rPr>
                        <a:t>から、案内が送付されます。発送時期については、保健所にお問い合わせください。</a:t>
                      </a:r>
                    </a:p>
                  </a:txBody>
                  <a:tcPr anchor="ctr"/>
                </a:tc>
                <a:extLst>
                  <a:ext uri="{0D108BD9-81ED-4DB2-BD59-A6C34878D82A}">
                    <a16:rowId xmlns:a16="http://schemas.microsoft.com/office/drawing/2014/main" val="1652622423"/>
                  </a:ext>
                </a:extLst>
              </a:tr>
            </a:tbl>
          </a:graphicData>
        </a:graphic>
      </p:graphicFrame>
    </p:spTree>
    <p:extLst>
      <p:ext uri="{BB962C8B-B14F-4D97-AF65-F5344CB8AC3E}">
        <p14:creationId xmlns:p14="http://schemas.microsoft.com/office/powerpoint/2010/main" val="137638300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B0B263F7E9E40499D8C5C0524821A26" ma:contentTypeVersion="4" ma:contentTypeDescription="新しいドキュメントを作成します。" ma:contentTypeScope="" ma:versionID="f12c4f360d59a223c0b58a11a1a8f6ea">
  <xsd:schema xmlns:xsd="http://www.w3.org/2001/XMLSchema" xmlns:xs="http://www.w3.org/2001/XMLSchema" xmlns:p="http://schemas.microsoft.com/office/2006/metadata/properties" xmlns:ns3="3ff389c0-5e21-4d51-ba80-64468d2f418a" targetNamespace="http://schemas.microsoft.com/office/2006/metadata/properties" ma:root="true" ma:fieldsID="b5d0062ed5acacdfa1aeecc59258cd3c" ns3:_="">
    <xsd:import namespace="3ff389c0-5e21-4d51-ba80-64468d2f418a"/>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f389c0-5e21-4d51-ba80-64468d2f418a"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09D2DD-5E98-4002-BAD6-326FDC15D7D4}">
  <ds:schemaRefs>
    <ds:schemaRef ds:uri="http://www.w3.org/XML/1998/namespace"/>
    <ds:schemaRef ds:uri="http://purl.org/dc/elements/1.1/"/>
    <ds:schemaRef ds:uri="http://purl.org/dc/dcmitype/"/>
    <ds:schemaRef ds:uri="3ff389c0-5e21-4d51-ba80-64468d2f418a"/>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59F4342-624C-483C-9E73-58EAB8CB34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f389c0-5e21-4d51-ba80-64468d2f4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3B7D23-EFE9-49F0-96F2-66EA21445C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336</TotalTime>
  <Words>704</Words>
  <Application>Microsoft Office PowerPoint</Application>
  <PresentationFormat>ワイド画面</PresentationFormat>
  <Paragraphs>50</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HGPｺﾞｼｯｸE</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石川　晴菜</dc:creator>
  <cp:lastModifiedBy>石川　晴菜</cp:lastModifiedBy>
  <cp:revision>32</cp:revision>
  <cp:lastPrinted>2025-07-18T08:12:17Z</cp:lastPrinted>
  <dcterms:created xsi:type="dcterms:W3CDTF">2025-07-07T02:30:44Z</dcterms:created>
  <dcterms:modified xsi:type="dcterms:W3CDTF">2025-08-06T02:03:33Z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0x0101006B0B263F7E9E40499D8C5C0524821A26</vt:lpwstr>
  </property>
</Properties>
</file>