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4"/>
  </p:sldMasterIdLst>
  <p:notesMasterIdLst>
    <p:notesMasterId r:id="rId6"/>
  </p:notesMasterIdLst>
  <p:sldIdLst>
    <p:sldId id="358" r:id="rId5"/>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80" userDrawn="1">
          <p15:clr>
            <a:srgbClr val="A4A3A4"/>
          </p15:clr>
        </p15:guide>
        <p15:guide id="3" orient="horz" pos="4955" userDrawn="1">
          <p15:clr>
            <a:srgbClr val="A4A3A4"/>
          </p15:clr>
        </p15:guide>
        <p15:guide id="4" pos="238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E9FF"/>
    <a:srgbClr val="E5EEF7"/>
    <a:srgbClr val="005CAF"/>
    <a:srgbClr val="FF9900"/>
    <a:srgbClr val="E1F1FF"/>
    <a:srgbClr val="FDFDFD"/>
    <a:srgbClr val="FBFDFF"/>
    <a:srgbClr val="E4E2ED"/>
    <a:srgbClr val="C6C6C6"/>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6205C6-002B-4F72-80C3-E8CFC2BA829E}" v="2" dt="2026-01-06T02:43:46.12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91" autoAdjust="0"/>
    <p:restoredTop sz="92795" autoAdjust="0"/>
  </p:normalViewPr>
  <p:slideViewPr>
    <p:cSldViewPr>
      <p:cViewPr varScale="1">
        <p:scale>
          <a:sx n="58" d="100"/>
          <a:sy n="58" d="100"/>
        </p:scale>
        <p:origin x="2760" y="77"/>
      </p:cViewPr>
      <p:guideLst>
        <p:guide orient="horz" pos="1780"/>
        <p:guide orient="horz" pos="4955"/>
        <p:guide pos="2381"/>
      </p:guideLst>
    </p:cSldViewPr>
  </p:slideViewPr>
  <p:notesTextViewPr>
    <p:cViewPr>
      <p:scale>
        <a:sx n="100" d="100"/>
        <a:sy n="100" d="100"/>
      </p:scale>
      <p:origin x="0" y="0"/>
    </p:cViewPr>
  </p:notesTextViewPr>
  <p:sorterViewPr>
    <p:cViewPr>
      <p:scale>
        <a:sx n="100" d="100"/>
        <a:sy n="100" d="100"/>
      </p:scale>
      <p:origin x="0" y="-1248"/>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20" tIns="45710" rIns="91420" bIns="4571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lIns="91420" tIns="45710" rIns="91420" bIns="45710" rtlCol="0"/>
          <a:lstStyle>
            <a:lvl1pPr algn="r" fontAlgn="auto">
              <a:spcBef>
                <a:spcPts val="0"/>
              </a:spcBef>
              <a:spcAft>
                <a:spcPts val="0"/>
              </a:spcAft>
              <a:defRPr sz="1200">
                <a:latin typeface="+mn-lt"/>
                <a:ea typeface="+mn-ea"/>
              </a:defRPr>
            </a:lvl1pPr>
          </a:lstStyle>
          <a:p>
            <a:pPr>
              <a:defRPr/>
            </a:pPr>
            <a:fld id="{EFCDD667-C0D1-4F24-A2BA-DA4A0D61B7FB}" type="datetimeFigureOut">
              <a:rPr lang="ja-JP" altLang="en-US"/>
              <a:pPr>
                <a:defRPr/>
              </a:pPr>
              <a:t>2026/3/25</a:t>
            </a:fld>
            <a:endParaRPr lang="ja-JP" altLang="en-US"/>
          </a:p>
        </p:txBody>
      </p:sp>
      <p:sp>
        <p:nvSpPr>
          <p:cNvPr id="4" name="スライド イメージ プレースホルダ 3"/>
          <p:cNvSpPr>
            <a:spLocks noGrp="1" noRot="1" noChangeAspect="1"/>
          </p:cNvSpPr>
          <p:nvPr>
            <p:ph type="sldImg" idx="2"/>
          </p:nvPr>
        </p:nvSpPr>
        <p:spPr>
          <a:xfrm>
            <a:off x="2087563" y="746125"/>
            <a:ext cx="2633662" cy="3725863"/>
          </a:xfrm>
          <a:prstGeom prst="rect">
            <a:avLst/>
          </a:prstGeom>
          <a:noFill/>
          <a:ln w="12700">
            <a:solidFill>
              <a:prstClr val="black"/>
            </a:solidFill>
          </a:ln>
        </p:spPr>
        <p:txBody>
          <a:bodyPr vert="horz" lIns="91420" tIns="45710" rIns="91420" bIns="45710" rtlCol="0" anchor="ctr"/>
          <a:lstStyle/>
          <a:p>
            <a:pPr lvl="0"/>
            <a:endParaRPr lang="ja-JP" altLang="en-US" noProof="0"/>
          </a:p>
        </p:txBody>
      </p:sp>
      <p:sp>
        <p:nvSpPr>
          <p:cNvPr id="5" name="ノート プレースホルダ 4"/>
          <p:cNvSpPr>
            <a:spLocks noGrp="1"/>
          </p:cNvSpPr>
          <p:nvPr>
            <p:ph type="body" sz="quarter" idx="3"/>
          </p:nvPr>
        </p:nvSpPr>
        <p:spPr>
          <a:xfrm>
            <a:off x="681040" y="4721227"/>
            <a:ext cx="5445125" cy="4471988"/>
          </a:xfrm>
          <a:prstGeom prst="rect">
            <a:avLst/>
          </a:prstGeom>
        </p:spPr>
        <p:txBody>
          <a:bodyPr vert="horz" lIns="91420" tIns="45710" rIns="91420" bIns="4571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2" y="9440863"/>
            <a:ext cx="2949575" cy="496887"/>
          </a:xfrm>
          <a:prstGeom prst="rect">
            <a:avLst/>
          </a:prstGeom>
        </p:spPr>
        <p:txBody>
          <a:bodyPr vert="horz" lIns="91420" tIns="45710" rIns="91420" bIns="4571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lIns="91420" tIns="45710" rIns="91420" bIns="45710" rtlCol="0" anchor="b"/>
          <a:lstStyle>
            <a:lvl1pPr algn="r" fontAlgn="auto">
              <a:spcBef>
                <a:spcPts val="0"/>
              </a:spcBef>
              <a:spcAft>
                <a:spcPts val="0"/>
              </a:spcAft>
              <a:defRPr sz="1200">
                <a:latin typeface="+mn-lt"/>
                <a:ea typeface="+mn-ea"/>
              </a:defRPr>
            </a:lvl1pPr>
          </a:lstStyle>
          <a:p>
            <a:pPr>
              <a:defRPr/>
            </a:pPr>
            <a:fld id="{4FD50DAE-D9FA-4C1D-B58E-9A59EEBF9CBC}" type="slidenum">
              <a:rPr lang="ja-JP" altLang="en-US"/>
              <a:pPr>
                <a:defRPr/>
              </a:pPr>
              <a:t>‹#›</a:t>
            </a:fld>
            <a:endParaRPr lang="ja-JP" altLang="en-US"/>
          </a:p>
        </p:txBody>
      </p:sp>
    </p:spTree>
    <p:extLst>
      <p:ext uri="{BB962C8B-B14F-4D97-AF65-F5344CB8AC3E}">
        <p14:creationId xmlns:p14="http://schemas.microsoft.com/office/powerpoint/2010/main" val="36692979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306" kern="1200">
        <a:solidFill>
          <a:schemeClr val="tx1"/>
        </a:solidFill>
        <a:latin typeface="+mn-lt"/>
        <a:ea typeface="+mn-ea"/>
        <a:cs typeface="+mn-cs"/>
      </a:defRPr>
    </a:lvl1pPr>
    <a:lvl2pPr marL="497739" algn="l" rtl="0" eaLnBrk="0" fontAlgn="base" hangingPunct="0">
      <a:spcBef>
        <a:spcPct val="30000"/>
      </a:spcBef>
      <a:spcAft>
        <a:spcPct val="0"/>
      </a:spcAft>
      <a:defRPr kumimoji="1" sz="1306" kern="1200">
        <a:solidFill>
          <a:schemeClr val="tx1"/>
        </a:solidFill>
        <a:latin typeface="+mn-lt"/>
        <a:ea typeface="+mn-ea"/>
        <a:cs typeface="+mn-cs"/>
      </a:defRPr>
    </a:lvl2pPr>
    <a:lvl3pPr marL="995478" algn="l" rtl="0" eaLnBrk="0" fontAlgn="base" hangingPunct="0">
      <a:spcBef>
        <a:spcPct val="30000"/>
      </a:spcBef>
      <a:spcAft>
        <a:spcPct val="0"/>
      </a:spcAft>
      <a:defRPr kumimoji="1" sz="1306" kern="1200">
        <a:solidFill>
          <a:schemeClr val="tx1"/>
        </a:solidFill>
        <a:latin typeface="+mn-lt"/>
        <a:ea typeface="+mn-ea"/>
        <a:cs typeface="+mn-cs"/>
      </a:defRPr>
    </a:lvl3pPr>
    <a:lvl4pPr marL="1493217" algn="l" rtl="0" eaLnBrk="0" fontAlgn="base" hangingPunct="0">
      <a:spcBef>
        <a:spcPct val="30000"/>
      </a:spcBef>
      <a:spcAft>
        <a:spcPct val="0"/>
      </a:spcAft>
      <a:defRPr kumimoji="1" sz="1306" kern="1200">
        <a:solidFill>
          <a:schemeClr val="tx1"/>
        </a:solidFill>
        <a:latin typeface="+mn-lt"/>
        <a:ea typeface="+mn-ea"/>
        <a:cs typeface="+mn-cs"/>
      </a:defRPr>
    </a:lvl4pPr>
    <a:lvl5pPr marL="1990957" algn="l" rtl="0" eaLnBrk="0" fontAlgn="base" hangingPunct="0">
      <a:spcBef>
        <a:spcPct val="30000"/>
      </a:spcBef>
      <a:spcAft>
        <a:spcPct val="0"/>
      </a:spcAft>
      <a:defRPr kumimoji="1" sz="1306" kern="1200">
        <a:solidFill>
          <a:schemeClr val="tx1"/>
        </a:solidFill>
        <a:latin typeface="+mn-lt"/>
        <a:ea typeface="+mn-ea"/>
        <a:cs typeface="+mn-cs"/>
      </a:defRPr>
    </a:lvl5pPr>
    <a:lvl6pPr marL="2488695" algn="l" defTabSz="995478" rtl="0" eaLnBrk="1" latinLnBrk="0" hangingPunct="1">
      <a:defRPr kumimoji="1" sz="1306" kern="1200">
        <a:solidFill>
          <a:schemeClr val="tx1"/>
        </a:solidFill>
        <a:latin typeface="+mn-lt"/>
        <a:ea typeface="+mn-ea"/>
        <a:cs typeface="+mn-cs"/>
      </a:defRPr>
    </a:lvl6pPr>
    <a:lvl7pPr marL="2986435" algn="l" defTabSz="995478" rtl="0" eaLnBrk="1" latinLnBrk="0" hangingPunct="1">
      <a:defRPr kumimoji="1" sz="1306" kern="1200">
        <a:solidFill>
          <a:schemeClr val="tx1"/>
        </a:solidFill>
        <a:latin typeface="+mn-lt"/>
        <a:ea typeface="+mn-ea"/>
        <a:cs typeface="+mn-cs"/>
      </a:defRPr>
    </a:lvl7pPr>
    <a:lvl8pPr marL="3484174" algn="l" defTabSz="995478" rtl="0" eaLnBrk="1" latinLnBrk="0" hangingPunct="1">
      <a:defRPr kumimoji="1" sz="1306" kern="1200">
        <a:solidFill>
          <a:schemeClr val="tx1"/>
        </a:solidFill>
        <a:latin typeface="+mn-lt"/>
        <a:ea typeface="+mn-ea"/>
        <a:cs typeface="+mn-cs"/>
      </a:defRPr>
    </a:lvl8pPr>
    <a:lvl9pPr marL="3981914" algn="l" defTabSz="995478"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C41AA-2F97-8C6C-2DE2-A0C28A51979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2F5F5F-C200-2CDF-1D9A-106F8221DB38}"/>
              </a:ext>
            </a:extLst>
          </p:cNvPr>
          <p:cNvSpPr>
            <a:spLocks noGrp="1" noRot="1" noChangeAspect="1"/>
          </p:cNvSpPr>
          <p:nvPr>
            <p:ph type="sldImg"/>
          </p:nvPr>
        </p:nvSpPr>
        <p:spPr>
          <a:xfrm>
            <a:off x="2087563" y="746125"/>
            <a:ext cx="2633662" cy="3725863"/>
          </a:xfrm>
        </p:spPr>
      </p:sp>
      <p:sp>
        <p:nvSpPr>
          <p:cNvPr id="3" name="ノート プレースホルダー 2">
            <a:extLst>
              <a:ext uri="{FF2B5EF4-FFF2-40B4-BE49-F238E27FC236}">
                <a16:creationId xmlns:a16="http://schemas.microsoft.com/office/drawing/2014/main" id="{73413B4B-942D-6E8E-7188-6DE5673570E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88D063A-02F7-965E-6046-EF98A5353935}"/>
              </a:ext>
            </a:extLst>
          </p:cNvPr>
          <p:cNvSpPr>
            <a:spLocks noGrp="1"/>
          </p:cNvSpPr>
          <p:nvPr>
            <p:ph type="sldNum" sz="quarter" idx="10"/>
          </p:nvPr>
        </p:nvSpPr>
        <p:spPr/>
        <p:txBody>
          <a:bodyPr/>
          <a:lstStyle/>
          <a:p>
            <a:pPr>
              <a:defRPr/>
            </a:pPr>
            <a:fld id="{4FD50DAE-D9FA-4C1D-B58E-9A59EEBF9CBC}" type="slidenum">
              <a:rPr lang="ja-JP" altLang="en-US" smtClean="0">
                <a:solidFill>
                  <a:prstClr val="black"/>
                </a:solidFill>
              </a:rPr>
              <a:pPr>
                <a:defRPr/>
              </a:pPr>
              <a:t>1</a:t>
            </a:fld>
            <a:endParaRPr lang="ja-JP" altLang="en-US">
              <a:solidFill>
                <a:prstClr val="black"/>
              </a:solidFill>
            </a:endParaRPr>
          </a:p>
        </p:txBody>
      </p:sp>
    </p:spTree>
    <p:extLst>
      <p:ext uri="{BB962C8B-B14F-4D97-AF65-F5344CB8AC3E}">
        <p14:creationId xmlns:p14="http://schemas.microsoft.com/office/powerpoint/2010/main" val="3723097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白紙">
    <p:spTree>
      <p:nvGrpSpPr>
        <p:cNvPr id="1" name=""/>
        <p:cNvGrpSpPr/>
        <p:nvPr/>
      </p:nvGrpSpPr>
      <p:grpSpPr>
        <a:xfrm>
          <a:off x="0" y="0"/>
          <a:ext cx="0" cy="0"/>
          <a:chOff x="0" y="0"/>
          <a:chExt cx="0" cy="0"/>
        </a:xfrm>
      </p:grpSpPr>
      <p:sp>
        <p:nvSpPr>
          <p:cNvPr id="2" name="スライド番号プレースホルダ 5">
            <a:extLst>
              <a:ext uri="{FF2B5EF4-FFF2-40B4-BE49-F238E27FC236}">
                <a16:creationId xmlns:a16="http://schemas.microsoft.com/office/drawing/2014/main" id="{3CFCC9D0-9A76-7E92-72C1-6D6E2B17ABA9}"/>
              </a:ext>
            </a:extLst>
          </p:cNvPr>
          <p:cNvSpPr>
            <a:spLocks noGrp="1"/>
          </p:cNvSpPr>
          <p:nvPr>
            <p:ph type="sldNum" sz="quarter" idx="4"/>
          </p:nvPr>
        </p:nvSpPr>
        <p:spPr>
          <a:xfrm>
            <a:off x="2897876" y="10313988"/>
            <a:ext cx="1763924" cy="377825"/>
          </a:xfrm>
          <a:prstGeom prst="rect">
            <a:avLst/>
          </a:prstGeom>
        </p:spPr>
        <p:txBody>
          <a:bodyPr vert="horz" lIns="91440" tIns="45720" rIns="91440" bIns="45720" rtlCol="0" anchor="ctr"/>
          <a:lstStyle>
            <a:lvl1pPr algn="ctr" fontAlgn="auto">
              <a:spcBef>
                <a:spcPts val="0"/>
              </a:spcBef>
              <a:spcAft>
                <a:spcPts val="0"/>
              </a:spcAft>
              <a:defRPr sz="1100" b="0">
                <a:solidFill>
                  <a:schemeClr val="tx1">
                    <a:tint val="75000"/>
                  </a:schemeClr>
                </a:solidFill>
                <a:latin typeface="BIZ UDPゴシック" panose="020B0400000000000000" pitchFamily="50" charset="-128"/>
                <a:ea typeface="BIZ UDPゴシック" panose="020B0400000000000000" pitchFamily="50" charset="-128"/>
              </a:defRPr>
            </a:lvl1pPr>
          </a:lstStyle>
          <a:p>
            <a:pPr>
              <a:defRPr/>
            </a:pPr>
            <a:fld id="{B84E1369-47A2-4319-BE3C-909AF31181CC}" type="slidenum">
              <a:rPr lang="ja-JP" altLang="en-US" smtClean="0"/>
              <a:pPr>
                <a:defRPr/>
              </a:pPr>
              <a:t>‹#›</a:t>
            </a:fld>
            <a:endParaRPr lang="ja-JP" altLang="en-US" dirty="0"/>
          </a:p>
        </p:txBody>
      </p:sp>
    </p:spTree>
    <p:extLst>
      <p:ext uri="{BB962C8B-B14F-4D97-AF65-F5344CB8AC3E}">
        <p14:creationId xmlns:p14="http://schemas.microsoft.com/office/powerpoint/2010/main" val="830581376"/>
      </p:ext>
    </p:extLst>
  </p:cSld>
  <p:clrMapOvr>
    <a:masterClrMapping/>
  </p:clrMapOvr>
  <p:extLst>
    <p:ext uri="{DCECCB84-F9BA-43D5-87BE-67443E8EF086}">
      <p15:sldGuideLst xmlns:p15="http://schemas.microsoft.com/office/powerpoint/2012/main">
        <p15:guide id="1" orient="horz" pos="3368">
          <p15:clr>
            <a:srgbClr val="FBAE40"/>
          </p15:clr>
        </p15:guide>
        <p15:guide id="2" pos="2381">
          <p15:clr>
            <a:srgbClr val="FBAE40"/>
          </p15:clr>
        </p15:guide>
        <p15:guide id="3" pos="249">
          <p15:clr>
            <a:srgbClr val="FBAE40"/>
          </p15:clr>
        </p15:guide>
        <p15:guide id="4" pos="4513">
          <p15:clr>
            <a:srgbClr val="FBAE40"/>
          </p15:clr>
        </p15:guide>
        <p15:guide id="5" orient="horz" pos="238">
          <p15:clr>
            <a:srgbClr val="FBAE40"/>
          </p15:clr>
        </p15:guide>
        <p15:guide id="6" orient="horz" pos="6497">
          <p15:clr>
            <a:srgbClr val="FBAE40"/>
          </p15:clr>
        </p15:guide>
        <p15:guide id="7" pos="2313" userDrawn="1">
          <p15:clr>
            <a:srgbClr val="FBAE40"/>
          </p15:clr>
        </p15:guide>
        <p15:guide id="8" pos="2449"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4333830"/>
      </p:ext>
    </p:extLst>
  </p:cSld>
  <p:clrMap bg1="lt1" tx1="dk1" bg2="lt2" tx2="dk2" accent1="accent1" accent2="accent2" accent3="accent3" accent4="accent4" accent5="accent5" accent6="accent6" hlink="hlink" folHlink="folHlink"/>
  <p:sldLayoutIdLst>
    <p:sldLayoutId id="2147483684" r:id="rId1"/>
  </p:sldLayoutIdLst>
  <p:hf hdr="0" ftr="0" dt="0"/>
  <p:txStyles>
    <p:titleStyle>
      <a:lvl1pPr algn="l" defTabSz="697779" rtl="0" eaLnBrk="1" latinLnBrk="0" hangingPunct="1">
        <a:lnSpc>
          <a:spcPct val="90000"/>
        </a:lnSpc>
        <a:spcBef>
          <a:spcPct val="0"/>
        </a:spcBef>
        <a:buNone/>
        <a:defRPr kumimoji="1" lang="en-US" altLang="en-US" sz="1384" b="1" i="0" kern="1200" spc="208" dirty="0">
          <a:solidFill>
            <a:schemeClr val="bg1"/>
          </a:solidFill>
          <a:latin typeface="Meiryo" panose="020B0604030504040204" pitchFamily="34" charset="-128"/>
          <a:ea typeface="Meiryo" panose="020B0604030504040204" pitchFamily="34" charset="-128"/>
          <a:cs typeface="+mn-cs"/>
        </a:defRPr>
      </a:lvl1pPr>
    </p:titleStyle>
    <p:bodyStyle>
      <a:lvl1pPr marL="138102" indent="-138102" algn="l" defTabSz="697779" rtl="0" eaLnBrk="1" latinLnBrk="0" hangingPunct="1">
        <a:lnSpc>
          <a:spcPct val="130000"/>
        </a:lnSpc>
        <a:spcBef>
          <a:spcPts val="763"/>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1pPr>
      <a:lvl2pPr marL="272570"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2pPr>
      <a:lvl3pPr marL="478512"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3pPr>
      <a:lvl4pPr marL="616614"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4pPr>
      <a:lvl5pPr marL="751081"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5pPr>
      <a:lvl6pPr marL="191889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6pPr>
      <a:lvl7pPr marL="226778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7pPr>
      <a:lvl8pPr marL="2616670"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8pPr>
      <a:lvl9pPr marL="2965559"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9pPr>
    </p:bodyStyle>
    <p:otherStyle>
      <a:defPPr>
        <a:defRPr lang="en-US"/>
      </a:defPPr>
      <a:lvl1pPr marL="0" algn="l" defTabSz="697779" rtl="0" eaLnBrk="1" latinLnBrk="0" hangingPunct="1">
        <a:defRPr kumimoji="1" sz="1374" kern="1200">
          <a:solidFill>
            <a:schemeClr val="tx1"/>
          </a:solidFill>
          <a:latin typeface="+mn-lt"/>
          <a:ea typeface="+mn-ea"/>
          <a:cs typeface="+mn-cs"/>
        </a:defRPr>
      </a:lvl1pPr>
      <a:lvl2pPr marL="348889" algn="l" defTabSz="697779" rtl="0" eaLnBrk="1" latinLnBrk="0" hangingPunct="1">
        <a:defRPr kumimoji="1" sz="1374" kern="1200">
          <a:solidFill>
            <a:schemeClr val="tx1"/>
          </a:solidFill>
          <a:latin typeface="+mn-lt"/>
          <a:ea typeface="+mn-ea"/>
          <a:cs typeface="+mn-cs"/>
        </a:defRPr>
      </a:lvl2pPr>
      <a:lvl3pPr marL="697779" algn="l" defTabSz="697779" rtl="0" eaLnBrk="1" latinLnBrk="0" hangingPunct="1">
        <a:defRPr kumimoji="1" sz="1374" kern="1200">
          <a:solidFill>
            <a:schemeClr val="tx1"/>
          </a:solidFill>
          <a:latin typeface="+mn-lt"/>
          <a:ea typeface="+mn-ea"/>
          <a:cs typeface="+mn-cs"/>
        </a:defRPr>
      </a:lvl3pPr>
      <a:lvl4pPr marL="1046668" algn="l" defTabSz="697779" rtl="0" eaLnBrk="1" latinLnBrk="0" hangingPunct="1">
        <a:defRPr kumimoji="1" sz="1374" kern="1200">
          <a:solidFill>
            <a:schemeClr val="tx1"/>
          </a:solidFill>
          <a:latin typeface="+mn-lt"/>
          <a:ea typeface="+mn-ea"/>
          <a:cs typeface="+mn-cs"/>
        </a:defRPr>
      </a:lvl4pPr>
      <a:lvl5pPr marL="1395557" algn="l" defTabSz="697779" rtl="0" eaLnBrk="1" latinLnBrk="0" hangingPunct="1">
        <a:defRPr kumimoji="1" sz="1374" kern="1200">
          <a:solidFill>
            <a:schemeClr val="tx1"/>
          </a:solidFill>
          <a:latin typeface="+mn-lt"/>
          <a:ea typeface="+mn-ea"/>
          <a:cs typeface="+mn-cs"/>
        </a:defRPr>
      </a:lvl5pPr>
      <a:lvl6pPr marL="1744447" algn="l" defTabSz="697779" rtl="0" eaLnBrk="1" latinLnBrk="0" hangingPunct="1">
        <a:defRPr kumimoji="1" sz="1374" kern="1200">
          <a:solidFill>
            <a:schemeClr val="tx1"/>
          </a:solidFill>
          <a:latin typeface="+mn-lt"/>
          <a:ea typeface="+mn-ea"/>
          <a:cs typeface="+mn-cs"/>
        </a:defRPr>
      </a:lvl6pPr>
      <a:lvl7pPr marL="2093336" algn="l" defTabSz="697779" rtl="0" eaLnBrk="1" latinLnBrk="0" hangingPunct="1">
        <a:defRPr kumimoji="1" sz="1374" kern="1200">
          <a:solidFill>
            <a:schemeClr val="tx1"/>
          </a:solidFill>
          <a:latin typeface="+mn-lt"/>
          <a:ea typeface="+mn-ea"/>
          <a:cs typeface="+mn-cs"/>
        </a:defRPr>
      </a:lvl7pPr>
      <a:lvl8pPr marL="2442225" algn="l" defTabSz="697779" rtl="0" eaLnBrk="1" latinLnBrk="0" hangingPunct="1">
        <a:defRPr kumimoji="1" sz="1374" kern="1200">
          <a:solidFill>
            <a:schemeClr val="tx1"/>
          </a:solidFill>
          <a:latin typeface="+mn-lt"/>
          <a:ea typeface="+mn-ea"/>
          <a:cs typeface="+mn-cs"/>
        </a:defRPr>
      </a:lvl8pPr>
      <a:lvl9pPr marL="2791115" algn="l" defTabSz="697779" rtl="0" eaLnBrk="1" latinLnBrk="0" hangingPunct="1">
        <a:defRPr kumimoji="1" sz="1374"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367" userDrawn="1">
          <p15:clr>
            <a:srgbClr val="F26B43"/>
          </p15:clr>
        </p15:guide>
        <p15:guide id="4" pos="2381" userDrawn="1">
          <p15:clr>
            <a:srgbClr val="F26B43"/>
          </p15:clr>
        </p15:guide>
        <p15:guide id="5" pos="249" userDrawn="1">
          <p15:clr>
            <a:srgbClr val="F26B43"/>
          </p15:clr>
        </p15:guide>
        <p15:guide id="6" pos="4513" userDrawn="1">
          <p15:clr>
            <a:srgbClr val="F26B43"/>
          </p15:clr>
        </p15:guide>
        <p15:guide id="7" orient="horz" pos="238" userDrawn="1">
          <p15:clr>
            <a:srgbClr val="F26B43"/>
          </p15:clr>
        </p15:guide>
        <p15:guide id="8" orient="horz" pos="6497" userDrawn="1">
          <p15:clr>
            <a:srgbClr val="F26B43"/>
          </p15:clr>
        </p15:guide>
        <p15:guide id="9" pos="385" userDrawn="1">
          <p15:clr>
            <a:srgbClr val="F26B43"/>
          </p15:clr>
        </p15:guide>
        <p15:guide id="10" pos="437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84949-430A-8E75-BFD6-793663F619F4}"/>
            </a:ext>
          </a:extLst>
        </p:cNvPr>
        <p:cNvGrpSpPr/>
        <p:nvPr/>
      </p:nvGrpSpPr>
      <p:grpSpPr>
        <a:xfrm>
          <a:off x="0" y="0"/>
          <a:ext cx="0" cy="0"/>
          <a:chOff x="0" y="0"/>
          <a:chExt cx="0" cy="0"/>
        </a:xfrm>
      </p:grpSpPr>
      <p:sp>
        <p:nvSpPr>
          <p:cNvPr id="48" name="正方形/長方形 47">
            <a:extLst>
              <a:ext uri="{FF2B5EF4-FFF2-40B4-BE49-F238E27FC236}">
                <a16:creationId xmlns:a16="http://schemas.microsoft.com/office/drawing/2014/main" id="{7DAEA486-3093-E2F5-E83F-243C9F17436A}"/>
              </a:ext>
            </a:extLst>
          </p:cNvPr>
          <p:cNvSpPr/>
          <p:nvPr/>
        </p:nvSpPr>
        <p:spPr>
          <a:xfrm>
            <a:off x="0" y="1241450"/>
            <a:ext cx="7549777" cy="1656184"/>
          </a:xfrm>
          <a:prstGeom prst="rect">
            <a:avLst/>
          </a:prstGeom>
          <a:pattFill prst="ltUpDiag">
            <a:fgClr>
              <a:srgbClr val="D1E9F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7" name="テキスト ボックス 36">
            <a:extLst>
              <a:ext uri="{FF2B5EF4-FFF2-40B4-BE49-F238E27FC236}">
                <a16:creationId xmlns:a16="http://schemas.microsoft.com/office/drawing/2014/main" id="{9DBF6D46-961C-0561-FEB8-128BB6AF6ED1}"/>
              </a:ext>
            </a:extLst>
          </p:cNvPr>
          <p:cNvSpPr txBox="1"/>
          <p:nvPr/>
        </p:nvSpPr>
        <p:spPr>
          <a:xfrm>
            <a:off x="611485" y="8370242"/>
            <a:ext cx="6353028" cy="960663"/>
          </a:xfrm>
          <a:prstGeom prst="rect">
            <a:avLst/>
          </a:prstGeom>
          <a:noFill/>
        </p:spPr>
        <p:txBody>
          <a:bodyPr wrap="square" lIns="0" tIns="49347" rIns="0" bIns="49347" rtlCol="0" anchor="ctr" anchorCtr="0">
            <a:spAutoFit/>
          </a:bodyPr>
          <a:lstStyle/>
          <a:p>
            <a:pPr marL="252000" indent="-252000" algn="just">
              <a:lnSpc>
                <a:spcPct val="110000"/>
              </a:lnSpc>
              <a:spcAft>
                <a:spcPts val="300"/>
              </a:spcAft>
              <a:defRPr/>
            </a:pPr>
            <a:r>
              <a:rPr kumimoji="1" lang="en-US" altLang="ja-JP" sz="1000" spc="30" dirty="0">
                <a:latin typeface="BIZ UDPゴシック" panose="020B0400000000000000" pitchFamily="50" charset="-128"/>
                <a:ea typeface="BIZ UDPゴシック" panose="020B0400000000000000" pitchFamily="50" charset="-128"/>
              </a:rPr>
              <a:t>※１	②③</a:t>
            </a:r>
            <a:r>
              <a:rPr kumimoji="1" lang="ja-JP" altLang="en-US" sz="1000" spc="30" dirty="0">
                <a:latin typeface="BIZ UDPゴシック" panose="020B0400000000000000" pitchFamily="50" charset="-128"/>
                <a:ea typeface="BIZ UDPゴシック" panose="020B0400000000000000" pitchFamily="50" charset="-128"/>
              </a:rPr>
              <a:t>の「適用区分一般」とは、レセプト記載要領に基づき</a:t>
            </a:r>
            <a:r>
              <a:rPr kumimoji="1" lang="ja-JP" altLang="en-US" sz="1000" b="1" spc="30" dirty="0">
                <a:latin typeface="BIZ UDPゴシック" panose="020B0400000000000000" pitchFamily="50" charset="-128"/>
                <a:ea typeface="BIZ UDPゴシック" panose="020B0400000000000000" pitchFamily="50" charset="-128"/>
              </a:rPr>
              <a:t>、後期高齢者医療を除く</a:t>
            </a:r>
            <a:r>
              <a:rPr kumimoji="1" lang="en-US" altLang="ja-JP" sz="1000" b="1" spc="30" dirty="0">
                <a:latin typeface="BIZ UDPゴシック" panose="020B0400000000000000" pitchFamily="50" charset="-128"/>
                <a:ea typeface="BIZ UDPゴシック" panose="020B0400000000000000" pitchFamily="50" charset="-128"/>
              </a:rPr>
              <a:t>70</a:t>
            </a:r>
            <a:r>
              <a:rPr kumimoji="1" lang="ja-JP" altLang="en-US" sz="1000" b="1" spc="30" dirty="0">
                <a:latin typeface="BIZ UDPゴシック" panose="020B0400000000000000" pitchFamily="50" charset="-128"/>
                <a:ea typeface="BIZ UDPゴシック" panose="020B0400000000000000" pitchFamily="50" charset="-128"/>
              </a:rPr>
              <a:t>歳以上の者（２割負担）は「適用区分エ」、後期高齢者医療被保険者（２割負担）は「適用区分カ」、後期高齢者医療被保険者（１割負担）は「適用区分キ」</a:t>
            </a:r>
            <a:r>
              <a:rPr kumimoji="1" lang="ja-JP" altLang="en-US" sz="1000" spc="30" dirty="0">
                <a:latin typeface="BIZ UDPゴシック" panose="020B0400000000000000" pitchFamily="50" charset="-128"/>
                <a:ea typeface="BIZ UDPゴシック" panose="020B0400000000000000" pitchFamily="50" charset="-128"/>
              </a:rPr>
              <a:t>を指します。</a:t>
            </a:r>
            <a:endParaRPr lang="ja-JP" altLang="en-US" sz="1000" spc="30" dirty="0">
              <a:latin typeface="BIZ UDPゴシック" panose="020B0400000000000000" pitchFamily="50" charset="-128"/>
              <a:ea typeface="BIZ UDPゴシック" panose="020B0400000000000000" pitchFamily="50" charset="-128"/>
            </a:endParaRPr>
          </a:p>
          <a:p>
            <a:pPr marL="252000" indent="-252000" algn="just">
              <a:lnSpc>
                <a:spcPct val="110000"/>
              </a:lnSpc>
              <a:spcAft>
                <a:spcPts val="300"/>
              </a:spcAft>
              <a:defRPr/>
            </a:pPr>
            <a:r>
              <a:rPr kumimoji="1" lang="en-US" altLang="ja-JP" sz="1000" spc="30" dirty="0">
                <a:latin typeface="BIZ UDPゴシック" panose="020B0400000000000000" pitchFamily="50" charset="-128"/>
                <a:ea typeface="BIZ UDPゴシック" panose="020B0400000000000000" pitchFamily="50" charset="-128"/>
              </a:rPr>
              <a:t>※２	④</a:t>
            </a:r>
            <a:r>
              <a:rPr kumimoji="1" lang="ja-JP" altLang="en-US" sz="1000" spc="30" dirty="0">
                <a:latin typeface="BIZ UDPゴシック" panose="020B0400000000000000" pitchFamily="50" charset="-128"/>
                <a:ea typeface="BIZ UDPゴシック" panose="020B0400000000000000" pitchFamily="50" charset="-128"/>
              </a:rPr>
              <a:t>は、高齢受給者証等の提示により、指定医療機関において、</a:t>
            </a:r>
            <a:r>
              <a:rPr kumimoji="1" lang="ja-JP" altLang="en-US" sz="1000" b="1" spc="30" dirty="0">
                <a:latin typeface="BIZ UDPゴシック" panose="020B0400000000000000" pitchFamily="50" charset="-128"/>
                <a:ea typeface="BIZ UDPゴシック" panose="020B0400000000000000" pitchFamily="50" charset="-128"/>
              </a:rPr>
              <a:t>現役並み所得者であることが確認できた場合</a:t>
            </a:r>
            <a:r>
              <a:rPr kumimoji="1" lang="ja-JP" altLang="en-US" sz="1000" spc="30" dirty="0">
                <a:latin typeface="BIZ UDPゴシック" panose="020B0400000000000000" pitchFamily="50" charset="-128"/>
                <a:ea typeface="BIZ UDPゴシック" panose="020B0400000000000000" pitchFamily="50" charset="-128"/>
              </a:rPr>
              <a:t>となります。</a:t>
            </a:r>
            <a:endParaRPr lang="ja-JP" altLang="en-US" sz="1000" spc="30" dirty="0">
              <a:latin typeface="BIZ UDPゴシック" panose="020B0400000000000000" pitchFamily="50" charset="-128"/>
              <a:ea typeface="BIZ UDPゴシック" panose="020B0400000000000000" pitchFamily="50" charset="-128"/>
            </a:endParaRPr>
          </a:p>
        </p:txBody>
      </p:sp>
      <p:sp>
        <p:nvSpPr>
          <p:cNvPr id="39" name="テキスト ボックス 38">
            <a:extLst>
              <a:ext uri="{FF2B5EF4-FFF2-40B4-BE49-F238E27FC236}">
                <a16:creationId xmlns:a16="http://schemas.microsoft.com/office/drawing/2014/main" id="{B02B9B40-3ECC-B7F2-7632-37397FF08023}"/>
              </a:ext>
            </a:extLst>
          </p:cNvPr>
          <p:cNvSpPr txBox="1"/>
          <p:nvPr/>
        </p:nvSpPr>
        <p:spPr>
          <a:xfrm>
            <a:off x="503473" y="5633938"/>
            <a:ext cx="6337300" cy="678599"/>
          </a:xfrm>
          <a:prstGeom prst="rect">
            <a:avLst/>
          </a:prstGeom>
          <a:noFill/>
        </p:spPr>
        <p:txBody>
          <a:bodyPr wrap="square" lIns="0" tIns="49347" rIns="0" bIns="49347" rtlCol="0" anchor="t">
            <a:spAutoFit/>
          </a:bodyPr>
          <a:lstStyle/>
          <a:p>
            <a:pPr algn="just">
              <a:lnSpc>
                <a:spcPct val="120000"/>
              </a:lnSpc>
            </a:pPr>
            <a:r>
              <a:rPr kumimoji="1" lang="ja-JP" altLang="en-US" sz="1100" spc="80" dirty="0">
                <a:latin typeface="BIZ UDPゴシック" panose="020B0400000000000000" pitchFamily="50" charset="-128"/>
                <a:ea typeface="BIZ UDPゴシック" panose="020B0400000000000000" pitchFamily="50" charset="-128"/>
              </a:rPr>
              <a:t>オンライン資格確認未導入の医療機関、資格確認書を提示した患者が限度額適用区分情報の提供に不同意の場合や</a:t>
            </a:r>
            <a:r>
              <a:rPr kumimoji="1" lang="ja-JP" altLang="en-US" sz="1100" spc="80" dirty="0">
                <a:solidFill>
                  <a:schemeClr val="accent1">
                    <a:lumMod val="60000"/>
                    <a:lumOff val="40000"/>
                  </a:schemeClr>
                </a:solidFill>
                <a:latin typeface="BIZ UDPゴシック" panose="020B0400000000000000" pitchFamily="50" charset="-128"/>
                <a:ea typeface="BIZ UDPゴシック" panose="020B0400000000000000" pitchFamily="50" charset="-128"/>
              </a:rPr>
              <a:t>、</a:t>
            </a:r>
            <a:r>
              <a:rPr kumimoji="1" lang="ja-JP" altLang="en-US" sz="1100" spc="80" dirty="0">
                <a:latin typeface="BIZ UDPゴシック" panose="020B0400000000000000" pitchFamily="50" charset="-128"/>
                <a:ea typeface="BIZ UDPゴシック" panose="020B0400000000000000" pitchFamily="50" charset="-128"/>
              </a:rPr>
              <a:t>患者からの限度額適用認定証等の提示がない場合等、適用区分が確認できない場合は、以下の取り扱いをお願いします。</a:t>
            </a:r>
          </a:p>
        </p:txBody>
      </p:sp>
      <p:cxnSp>
        <p:nvCxnSpPr>
          <p:cNvPr id="41" name="直線コネクタ 40">
            <a:extLst>
              <a:ext uri="{FF2B5EF4-FFF2-40B4-BE49-F238E27FC236}">
                <a16:creationId xmlns:a16="http://schemas.microsoft.com/office/drawing/2014/main" id="{DFC01F5C-4C9A-1E2B-EA9E-03E1CB01FE21}"/>
              </a:ext>
            </a:extLst>
          </p:cNvPr>
          <p:cNvCxnSpPr>
            <a:cxnSpLocks/>
          </p:cNvCxnSpPr>
          <p:nvPr/>
        </p:nvCxnSpPr>
        <p:spPr>
          <a:xfrm>
            <a:off x="287449" y="5543726"/>
            <a:ext cx="6765228" cy="0"/>
          </a:xfrm>
          <a:prstGeom prst="line">
            <a:avLst/>
          </a:prstGeom>
          <a:ln w="22225">
            <a:solidFill>
              <a:schemeClr val="accent1"/>
            </a:solidFill>
          </a:ln>
        </p:spPr>
        <p:style>
          <a:lnRef idx="2">
            <a:schemeClr val="accent1"/>
          </a:lnRef>
          <a:fillRef idx="0">
            <a:schemeClr val="accent1"/>
          </a:fillRef>
          <a:effectRef idx="1">
            <a:schemeClr val="accent1"/>
          </a:effectRef>
          <a:fontRef idx="minor">
            <a:schemeClr val="tx1"/>
          </a:fontRef>
        </p:style>
      </p:cxnSp>
      <p:sp>
        <p:nvSpPr>
          <p:cNvPr id="46" name="テキスト ボックス 45">
            <a:extLst>
              <a:ext uri="{FF2B5EF4-FFF2-40B4-BE49-F238E27FC236}">
                <a16:creationId xmlns:a16="http://schemas.microsoft.com/office/drawing/2014/main" id="{E06ED336-D482-69FE-D825-F1F21771C9DB}"/>
              </a:ext>
            </a:extLst>
          </p:cNvPr>
          <p:cNvSpPr txBox="1"/>
          <p:nvPr/>
        </p:nvSpPr>
        <p:spPr>
          <a:xfrm>
            <a:off x="359457" y="5129882"/>
            <a:ext cx="3278414" cy="433941"/>
          </a:xfrm>
          <a:prstGeom prst="rect">
            <a:avLst/>
          </a:prstGeom>
          <a:noFill/>
          <a:ln w="57150">
            <a:noFill/>
          </a:ln>
        </p:spPr>
        <p:txBody>
          <a:bodyPr wrap="square" lIns="0" tIns="77712" rIns="0" bIns="77712" rtlCol="0" anchor="ctr" anchorCtr="0">
            <a:spAutoFit/>
          </a:bodyPr>
          <a:lstStyle/>
          <a:p>
            <a:pPr defTabSz="493456">
              <a:defRPr/>
            </a:pPr>
            <a:r>
              <a:rPr kumimoji="1" lang="ja-JP" altLang="en-US" b="1" spc="120" dirty="0">
                <a:solidFill>
                  <a:schemeClr val="accent1"/>
                </a:solidFill>
                <a:latin typeface="BIZ UDPゴシック" panose="020B0400000000000000" pitchFamily="50" charset="-128"/>
                <a:ea typeface="BIZ UDPゴシック" panose="020B0400000000000000" pitchFamily="50" charset="-128"/>
              </a:rPr>
              <a:t>適用区分が確認できない場合</a:t>
            </a:r>
            <a:endParaRPr kumimoji="1" lang="en-US" altLang="ja-JP" b="1" spc="120" dirty="0">
              <a:solidFill>
                <a:schemeClr val="accent1"/>
              </a:solidFill>
              <a:latin typeface="BIZ UDPゴシック" panose="020B0400000000000000" pitchFamily="50" charset="-128"/>
              <a:ea typeface="BIZ UDPゴシック" panose="020B0400000000000000" pitchFamily="50" charset="-128"/>
            </a:endParaRPr>
          </a:p>
        </p:txBody>
      </p:sp>
      <p:graphicFrame>
        <p:nvGraphicFramePr>
          <p:cNvPr id="51" name="Table 2">
            <a:extLst>
              <a:ext uri="{FF2B5EF4-FFF2-40B4-BE49-F238E27FC236}">
                <a16:creationId xmlns:a16="http://schemas.microsoft.com/office/drawing/2014/main" id="{DAEBC57A-6308-3FE0-B25F-94D630D3103B}"/>
              </a:ext>
            </a:extLst>
          </p:cNvPr>
          <p:cNvGraphicFramePr>
            <a:graphicFrameLocks noGrp="1"/>
          </p:cNvGraphicFramePr>
          <p:nvPr>
            <p:extLst>
              <p:ext uri="{D42A27DB-BD31-4B8C-83A1-F6EECF244321}">
                <p14:modId xmlns:p14="http://schemas.microsoft.com/office/powerpoint/2010/main" val="2227795415"/>
              </p:ext>
            </p:extLst>
          </p:nvPr>
        </p:nvGraphicFramePr>
        <p:xfrm>
          <a:off x="611485" y="6354018"/>
          <a:ext cx="6337301" cy="1976056"/>
        </p:xfrm>
        <a:graphic>
          <a:graphicData uri="http://schemas.openxmlformats.org/drawingml/2006/table">
            <a:tbl>
              <a:tblPr firstRow="1" bandRow="1">
                <a:tableStyleId>{5C22544A-7EE6-4342-B048-85BDC9FD1C3A}</a:tableStyleId>
              </a:tblPr>
              <a:tblGrid>
                <a:gridCol w="2700597">
                  <a:extLst>
                    <a:ext uri="{9D8B030D-6E8A-4147-A177-3AD203B41FA5}">
                      <a16:colId xmlns:a16="http://schemas.microsoft.com/office/drawing/2014/main" val="2953724988"/>
                    </a:ext>
                  </a:extLst>
                </a:gridCol>
                <a:gridCol w="1818352">
                  <a:extLst>
                    <a:ext uri="{9D8B030D-6E8A-4147-A177-3AD203B41FA5}">
                      <a16:colId xmlns:a16="http://schemas.microsoft.com/office/drawing/2014/main" val="384622261"/>
                    </a:ext>
                  </a:extLst>
                </a:gridCol>
                <a:gridCol w="1818352">
                  <a:extLst>
                    <a:ext uri="{9D8B030D-6E8A-4147-A177-3AD203B41FA5}">
                      <a16:colId xmlns:a16="http://schemas.microsoft.com/office/drawing/2014/main" val="1158155030"/>
                    </a:ext>
                  </a:extLst>
                </a:gridCol>
              </a:tblGrid>
              <a:tr h="269167">
                <a:tc>
                  <a:txBody>
                    <a:bodyPr/>
                    <a:lstStyle/>
                    <a:p>
                      <a:pPr algn="l"/>
                      <a:endParaRPr lang="ja-JP" altLang="en-US" sz="1050" dirty="0">
                        <a:ea typeface="BIZ UDPゴシック"/>
                      </a:endParaRPr>
                    </a:p>
                  </a:txBody>
                  <a:tcPr marL="98694" marR="98694" marT="49347" marB="49347">
                    <a:lnL w="12700" cmpd="sng">
                      <a:noFill/>
                    </a:lnL>
                    <a:lnR w="12700" cap="flat" cmpd="sng" algn="ctr">
                      <a:solidFill>
                        <a:schemeClr val="tx2"/>
                      </a:solidFill>
                      <a:prstDash val="solid"/>
                      <a:round/>
                      <a:headEnd type="none" w="med" len="med"/>
                      <a:tailEnd type="none" w="med" len="med"/>
                    </a:lnR>
                    <a:lnT w="12700" cmpd="sng">
                      <a:noFill/>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indent="0" algn="ctr"/>
                      <a:r>
                        <a:rPr lang="ja-JP" altLang="en-US" sz="1100" b="1" spc="200" baseline="0" dirty="0">
                          <a:ea typeface="BIZ UDPゴシック"/>
                        </a:rPr>
                        <a:t>適用区分</a:t>
                      </a:r>
                      <a:endParaRPr lang="en-US" sz="1100" b="1" spc="200" baseline="0" dirty="0">
                        <a:ea typeface="BIZ UDPゴシック"/>
                      </a:endParaRPr>
                    </a:p>
                  </a:txBody>
                  <a:tcPr marL="98694" marR="98694" marT="72000" marB="72000">
                    <a:lnL w="12700" cap="flat" cmpd="sng" algn="ctr">
                      <a:solidFill>
                        <a:schemeClr val="tx2"/>
                      </a:solidFill>
                      <a:prstDash val="solid"/>
                      <a:round/>
                      <a:headEnd type="none" w="med" len="med"/>
                      <a:tailEnd type="none" w="med" len="med"/>
                    </a:lnL>
                    <a:lnR w="19050"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ja-JP" altLang="en-US" sz="1100" b="1" spc="200" baseline="0" dirty="0">
                          <a:ea typeface="BIZ UDPゴシック"/>
                        </a:rPr>
                        <a:t>特記事項への記載</a:t>
                      </a:r>
                    </a:p>
                  </a:txBody>
                  <a:tcPr marL="98694" marR="98694" marT="72000" marB="72000">
                    <a:lnL w="19050" cap="flat" cmpd="sng" algn="ctr">
                      <a:solidFill>
                        <a:schemeClr val="bg1"/>
                      </a:solidFill>
                      <a:prstDash val="solid"/>
                      <a:round/>
                      <a:headEnd type="none" w="med" len="med"/>
                      <a:tailEnd type="none" w="med" len="med"/>
                    </a:lnL>
                    <a:lnR w="12700" cap="flat" cmpd="sng" algn="ctr">
                      <a:solidFill>
                        <a:schemeClr val="tx2"/>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860537293"/>
                  </a:ext>
                </a:extLst>
              </a:tr>
              <a:tr h="413474">
                <a:tc>
                  <a:txBody>
                    <a:bodyPr/>
                    <a:lstStyle/>
                    <a:p>
                      <a:pPr marL="0" indent="0" algn="l"/>
                      <a:r>
                        <a:rPr lang="en-US" sz="1100" b="1" spc="100" baseline="0" dirty="0">
                          <a:latin typeface="BIZ UDPゴシック" panose="020B0400000000000000" pitchFamily="50" charset="-128"/>
                          <a:ea typeface="BIZ UDPゴシック" panose="020B0400000000000000" pitchFamily="50" charset="-128"/>
                        </a:rPr>
                        <a:t>①</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歳未満の者</a:t>
                      </a:r>
                      <a:endParaRPr lang="en-US" altLang="ja-JP" sz="1100" b="1" spc="100" baseline="0" dirty="0">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marL="0" indent="273050" algn="l"/>
                      <a:r>
                        <a:rPr lang="ja-JP" altLang="en-US" sz="1050" b="1" spc="100" baseline="0" dirty="0">
                          <a:ea typeface="BIZ UDPゴシック"/>
                        </a:rPr>
                        <a:t>適用区分ウ</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algn="ctr"/>
                      <a:r>
                        <a:rPr lang="ja-JP" altLang="en-US" sz="1050" b="1" spc="100" baseline="0" dirty="0">
                          <a:ea typeface="BIZ UDPゴシック"/>
                        </a:rPr>
                        <a:t>不要</a:t>
                      </a: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extLst>
                  <a:ext uri="{0D108BD9-81ED-4DB2-BD59-A6C34878D82A}">
                    <a16:rowId xmlns:a16="http://schemas.microsoft.com/office/drawing/2014/main" val="3035646202"/>
                  </a:ext>
                </a:extLst>
              </a:tr>
              <a:tr h="413474">
                <a:tc>
                  <a:txBody>
                    <a:bodyPr/>
                    <a:lstStyle/>
                    <a:p>
                      <a:pPr marL="0" lvl="0" indent="0" algn="l">
                        <a:buNone/>
                      </a:pPr>
                      <a:r>
                        <a:rPr lang="en-US" sz="1100" b="1" spc="100" baseline="0" dirty="0">
                          <a:latin typeface="BIZ UDPゴシック" panose="020B0400000000000000" pitchFamily="50" charset="-128"/>
                          <a:ea typeface="BIZ UDPゴシック" panose="020B0400000000000000" pitchFamily="50" charset="-128"/>
                        </a:rPr>
                        <a:t>②</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歳以上の者（入院療養）</a:t>
                      </a:r>
                      <a:endParaRPr lang="en-US" altLang="ja-JP" sz="1100" b="1" spc="100" baseline="0" dirty="0">
                        <a:latin typeface="BIZ UDPゴシック" panose="020B0400000000000000" pitchFamily="50" charset="-128"/>
                        <a:ea typeface="BIZ UDPゴシック" panose="020B0400000000000000" pitchFamily="50" charset="-128"/>
                      </a:endParaRPr>
                    </a:p>
                    <a:p>
                      <a:pPr marL="0" lvl="0" indent="0" algn="l">
                        <a:buNone/>
                      </a:pPr>
                      <a:r>
                        <a:rPr lang="ja-JP" altLang="en-US" sz="1000" spc="100" baseline="0" dirty="0">
                          <a:latin typeface="BIZ UDPゴシック" panose="020B0400000000000000" pitchFamily="50" charset="-128"/>
                          <a:ea typeface="BIZ UDPゴシック" panose="020B0400000000000000" pitchFamily="50" charset="-128"/>
                        </a:rPr>
                        <a:t>　　</a:t>
                      </a:r>
                      <a:r>
                        <a:rPr lang="ja-JP" altLang="en-US" sz="900" spc="100" baseline="0" dirty="0">
                          <a:latin typeface="BIZ UDPゴシック" panose="020B0400000000000000" pitchFamily="50" charset="-128"/>
                          <a:ea typeface="BIZ UDPゴシック" panose="020B0400000000000000" pitchFamily="50" charset="-128"/>
                        </a:rPr>
                        <a:t>　</a:t>
                      </a:r>
                      <a:r>
                        <a:rPr lang="ja-JP" altLang="en-US" sz="900" spc="100" baseline="0" dirty="0">
                          <a:solidFill>
                            <a:schemeClr val="tx1"/>
                          </a:solidFill>
                          <a:latin typeface="BIZ UDPゴシック" panose="020B0400000000000000" pitchFamily="50" charset="-128"/>
                          <a:ea typeface="BIZ UDPゴシック" panose="020B0400000000000000" pitchFamily="50" charset="-128"/>
                        </a:rPr>
                        <a:t>（ただし、④の者を除く）</a:t>
                      </a:r>
                      <a:endParaRPr lang="ja-JP" altLang="en-US" sz="1000" spc="100" baseline="0" dirty="0">
                        <a:solidFill>
                          <a:schemeClr val="tx1"/>
                        </a:solidFill>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0" indent="268288" algn="l">
                        <a:buNone/>
                        <a:tabLst>
                          <a:tab pos="296863" algn="l"/>
                        </a:tabLst>
                      </a:pPr>
                      <a:r>
                        <a:rPr lang="ja-JP" altLang="en-US" sz="1050" b="1" spc="100" baseline="0" dirty="0">
                          <a:ea typeface="BIZ UDPゴシック"/>
                        </a:rPr>
                        <a:t>適用区分一般</a:t>
                      </a:r>
                      <a:r>
                        <a:rPr lang="ja-JP" altLang="en-US" sz="800" b="1" spc="100" baseline="0" dirty="0">
                          <a:ea typeface="BIZ UDPゴシック"/>
                        </a:rPr>
                        <a:t>　※１</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lvl="0" algn="ctr">
                        <a:buNone/>
                      </a:pPr>
                      <a:r>
                        <a:rPr lang="ja-JP" altLang="en-US" sz="1050" b="1" spc="100" baseline="0" dirty="0">
                          <a:ea typeface="BIZ UDPゴシック"/>
                        </a:rPr>
                        <a:t>要</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58222116"/>
                  </a:ext>
                </a:extLst>
              </a:tr>
              <a:tr h="413474">
                <a:tc>
                  <a:txBody>
                    <a:bodyPr/>
                    <a:lstStyle/>
                    <a:p>
                      <a:pPr marL="0" indent="0" algn="l"/>
                      <a:r>
                        <a:rPr lang="en-US" sz="1100" b="1" spc="100" baseline="0" dirty="0">
                          <a:latin typeface="BIZ UDPゴシック" panose="020B0400000000000000" pitchFamily="50" charset="-128"/>
                          <a:ea typeface="BIZ UDPゴシック" panose="020B0400000000000000" pitchFamily="50" charset="-128"/>
                        </a:rPr>
                        <a:t>③</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歳以上の者（外来療養）</a:t>
                      </a:r>
                      <a:endParaRPr lang="en-US" altLang="ja-JP" sz="1100" b="1" spc="100" baseline="0" dirty="0">
                        <a:latin typeface="BIZ UDPゴシック" panose="020B0400000000000000" pitchFamily="50" charset="-128"/>
                        <a:ea typeface="BIZ UDPゴシック" panose="020B0400000000000000" pitchFamily="50" charset="-128"/>
                      </a:endParaRPr>
                    </a:p>
                    <a:p>
                      <a:pPr marL="0" lvl="0" indent="0" algn="l">
                        <a:buNone/>
                      </a:pPr>
                      <a:r>
                        <a:rPr lang="ja-JP" altLang="en-US" sz="1000" spc="100" baseline="0" dirty="0">
                          <a:solidFill>
                            <a:schemeClr val="tx1"/>
                          </a:solidFill>
                          <a:latin typeface="BIZ UDPゴシック" panose="020B0400000000000000" pitchFamily="50" charset="-128"/>
                          <a:ea typeface="BIZ UDPゴシック" panose="020B0400000000000000" pitchFamily="50" charset="-128"/>
                        </a:rPr>
                        <a:t>　　</a:t>
                      </a:r>
                      <a:r>
                        <a:rPr lang="ja-JP" altLang="en-US" sz="900" spc="100" baseline="0" dirty="0">
                          <a:solidFill>
                            <a:schemeClr val="tx1"/>
                          </a:solidFill>
                          <a:latin typeface="BIZ UDPゴシック" panose="020B0400000000000000" pitchFamily="50" charset="-128"/>
                          <a:ea typeface="BIZ UDPゴシック" panose="020B0400000000000000" pitchFamily="50" charset="-128"/>
                        </a:rPr>
                        <a:t>　（ただし、④の者を除く）</a:t>
                      </a:r>
                      <a:endParaRPr lang="ja-JP" altLang="en-US" sz="1000" spc="100" baseline="0" dirty="0">
                        <a:solidFill>
                          <a:schemeClr val="tx1"/>
                        </a:solidFill>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marL="0" indent="268288" algn="l"/>
                      <a:r>
                        <a:rPr lang="ja-JP" altLang="en-US" sz="1050" b="1" spc="100" baseline="0" dirty="0">
                          <a:ea typeface="BIZ UDPゴシック"/>
                        </a:rPr>
                        <a:t>適用区分一般</a:t>
                      </a:r>
                      <a:r>
                        <a:rPr lang="ja-JP" altLang="en-US" sz="800" b="1" spc="100" baseline="0" dirty="0">
                          <a:ea typeface="BIZ UDPゴシック"/>
                        </a:rPr>
                        <a:t>　※１</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algn="ctr"/>
                      <a:r>
                        <a:rPr lang="ja-JP" altLang="en-US" sz="1050" b="1" spc="100" baseline="0" dirty="0">
                          <a:ea typeface="BIZ UDPゴシック"/>
                        </a:rPr>
                        <a:t>要</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extLst>
                  <a:ext uri="{0D108BD9-81ED-4DB2-BD59-A6C34878D82A}">
                    <a16:rowId xmlns:a16="http://schemas.microsoft.com/office/drawing/2014/main" val="2566529521"/>
                  </a:ext>
                </a:extLst>
              </a:tr>
              <a:tr h="413474">
                <a:tc>
                  <a:txBody>
                    <a:bodyPr/>
                    <a:lstStyle/>
                    <a:p>
                      <a:pPr marL="0" indent="0" algn="l"/>
                      <a:r>
                        <a:rPr lang="en-US" sz="1100" b="1" spc="100" baseline="0" dirty="0">
                          <a:latin typeface="BIZ UDPゴシック" panose="020B0400000000000000" pitchFamily="50" charset="-128"/>
                          <a:ea typeface="BIZ UDPゴシック" panose="020B0400000000000000" pitchFamily="50" charset="-128"/>
                        </a:rPr>
                        <a:t>④</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歳以上の現役並み所得者</a:t>
                      </a:r>
                      <a:endParaRPr lang="en-US" sz="1100" b="1" spc="100" baseline="0" dirty="0">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indent="257175" algn="l"/>
                      <a:r>
                        <a:rPr lang="ja-JP" altLang="en-US" sz="1050" b="1" spc="100" baseline="0" dirty="0">
                          <a:ea typeface="BIZ UDPゴシック"/>
                        </a:rPr>
                        <a:t>適用区分ア　</a:t>
                      </a:r>
                      <a:r>
                        <a:rPr lang="ja-JP" altLang="en-US" sz="800" b="1" spc="100" baseline="0" dirty="0">
                          <a:ea typeface="BIZ UDPゴシック"/>
                        </a:rPr>
                        <a:t>※２</a:t>
                      </a:r>
                      <a:endParaRPr lang="ja-JP" alt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r>
                        <a:rPr lang="ja-JP" altLang="en-US" sz="1050" b="1" spc="100" baseline="0" dirty="0">
                          <a:ea typeface="BIZ UDPゴシック"/>
                        </a:rPr>
                        <a:t>要</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32681129"/>
                  </a:ext>
                </a:extLst>
              </a:tr>
            </a:tbl>
          </a:graphicData>
        </a:graphic>
      </p:graphicFrame>
      <p:sp>
        <p:nvSpPr>
          <p:cNvPr id="14" name="テキスト ボックス 13">
            <a:extLst>
              <a:ext uri="{FF2B5EF4-FFF2-40B4-BE49-F238E27FC236}">
                <a16:creationId xmlns:a16="http://schemas.microsoft.com/office/drawing/2014/main" id="{70F15E9A-7829-0470-7066-F9DB55068718}"/>
              </a:ext>
            </a:extLst>
          </p:cNvPr>
          <p:cNvSpPr txBox="1"/>
          <p:nvPr/>
        </p:nvSpPr>
        <p:spPr>
          <a:xfrm>
            <a:off x="0" y="1385466"/>
            <a:ext cx="7287457" cy="1586219"/>
          </a:xfrm>
          <a:prstGeom prst="rect">
            <a:avLst/>
          </a:prstGeom>
          <a:noFill/>
          <a:ln>
            <a:noFill/>
          </a:ln>
        </p:spPr>
        <p:txBody>
          <a:bodyPr wrap="square" lIns="0" tIns="49347" rIns="0" bIns="49347" rtlCol="0" anchor="ctr" anchorCtr="0">
            <a:spAutoFit/>
          </a:bodyPr>
          <a:lstStyle/>
          <a:p>
            <a:pPr marL="176213" indent="-176213" defTabSz="493456">
              <a:lnSpc>
                <a:spcPct val="120000"/>
              </a:lnSpc>
              <a:defRPr/>
            </a:pPr>
            <a:r>
              <a:rPr kumimoji="1" lang="ja-JP" altLang="en-US" sz="1200" b="1" spc="80" dirty="0">
                <a:latin typeface="BIZ UDPゴシック" panose="020B0400000000000000" pitchFamily="50" charset="-128"/>
                <a:ea typeface="BIZ UDPゴシック" panose="020B0400000000000000" pitchFamily="50" charset="-128"/>
              </a:rPr>
              <a:t>   　難病・小児慢性特定疾病の医療受給者証から、保険者名・記号及び番号・高額療養費の適用区分の記載が廃止となっています。所得区分の確認のため、オンライン資格確認等システムの活用をお願いします。</a:t>
            </a:r>
            <a:endParaRPr kumimoji="1" lang="en-US" altLang="ja-JP" sz="1200" b="1" spc="80" dirty="0">
              <a:latin typeface="BIZ UDPゴシック" panose="020B0400000000000000" pitchFamily="50" charset="-128"/>
              <a:ea typeface="BIZ UDPゴシック" panose="020B0400000000000000" pitchFamily="50" charset="-128"/>
            </a:endParaRPr>
          </a:p>
          <a:p>
            <a:pPr marL="176213" indent="-176213" defTabSz="493456">
              <a:lnSpc>
                <a:spcPct val="120000"/>
              </a:lnSpc>
              <a:defRPr/>
            </a:pPr>
            <a:r>
              <a:rPr kumimoji="1" lang="ja-JP" altLang="en-US" sz="1200" b="1" spc="80" dirty="0">
                <a:latin typeface="BIZ UDPゴシック" panose="020B0400000000000000" pitchFamily="50" charset="-128"/>
                <a:ea typeface="BIZ UDPゴシック" panose="020B0400000000000000" pitchFamily="50" charset="-128"/>
              </a:rPr>
              <a:t>　 　なお、</a:t>
            </a:r>
            <a:r>
              <a:rPr kumimoji="1" lang="ja-JP" altLang="en-US" sz="1200" b="1" u="wavyHeavy" spc="80" dirty="0">
                <a:latin typeface="BIZ UDPゴシック" panose="020B0400000000000000" pitchFamily="50" charset="-128"/>
                <a:ea typeface="BIZ UDPゴシック" panose="020B0400000000000000" pitchFamily="50" charset="-128"/>
              </a:rPr>
              <a:t>既に発行済みの保険者名等が記載された医療受給者証についても、引き続きそのままご使用いただけます</a:t>
            </a:r>
            <a:r>
              <a:rPr kumimoji="1" lang="ja-JP" altLang="en-US" sz="1200" b="1" spc="80" dirty="0">
                <a:latin typeface="BIZ UDPゴシック" panose="020B0400000000000000" pitchFamily="50" charset="-128"/>
                <a:ea typeface="BIZ UDPゴシック" panose="020B0400000000000000" pitchFamily="50" charset="-128"/>
              </a:rPr>
              <a:t>。</a:t>
            </a:r>
            <a:endParaRPr kumimoji="1" lang="en-US" altLang="ja-JP" sz="1200" b="1" spc="80" dirty="0">
              <a:latin typeface="BIZ UDPゴシック" panose="020B0400000000000000" pitchFamily="50" charset="-128"/>
              <a:ea typeface="BIZ UDPゴシック" panose="020B0400000000000000" pitchFamily="50" charset="-128"/>
            </a:endParaRPr>
          </a:p>
          <a:p>
            <a:pPr marL="176213" indent="-176213" defTabSz="493456">
              <a:lnSpc>
                <a:spcPct val="120000"/>
              </a:lnSpc>
              <a:defRPr/>
            </a:pPr>
            <a:r>
              <a:rPr kumimoji="1" lang="en-US" altLang="ja-JP" sz="1200" b="1" spc="80" dirty="0">
                <a:latin typeface="BIZ UDPゴシック" panose="020B0400000000000000" pitchFamily="50" charset="-128"/>
                <a:ea typeface="BIZ UDPゴシック" panose="020B0400000000000000" pitchFamily="50" charset="-128"/>
              </a:rPr>
              <a:t>   ※</a:t>
            </a:r>
            <a:r>
              <a:rPr kumimoji="1" lang="ja-JP" altLang="en-US" sz="1200" b="1" spc="80" dirty="0">
                <a:latin typeface="BIZ UDPゴシック" panose="020B0400000000000000" pitchFamily="50" charset="-128"/>
                <a:ea typeface="BIZ UDPゴシック" panose="020B0400000000000000" pitchFamily="50" charset="-128"/>
              </a:rPr>
              <a:t>大阪府内の中核市が交付する小児慢性特定疾病医療受給者証については、廃止時期が異なります。</a:t>
            </a:r>
            <a:endParaRPr kumimoji="1" lang="en-US" altLang="ja-JP" sz="1200" b="1" spc="80" dirty="0">
              <a:latin typeface="BIZ UDPゴシック" panose="020B0400000000000000" pitchFamily="50" charset="-128"/>
              <a:ea typeface="BIZ UDPゴシック" panose="020B0400000000000000" pitchFamily="50" charset="-128"/>
            </a:endParaRPr>
          </a:p>
          <a:p>
            <a:pPr marL="176213" indent="-176213" defTabSz="493456">
              <a:lnSpc>
                <a:spcPct val="120000"/>
              </a:lnSpc>
              <a:defRPr/>
            </a:pPr>
            <a:endParaRPr kumimoji="1" lang="ja-JP" altLang="en-US" sz="1000" spc="8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84CE659E-9763-74A9-F966-31A25DB61D5E}"/>
              </a:ext>
            </a:extLst>
          </p:cNvPr>
          <p:cNvSpPr txBox="1"/>
          <p:nvPr/>
        </p:nvSpPr>
        <p:spPr>
          <a:xfrm>
            <a:off x="326965" y="2859954"/>
            <a:ext cx="4827474" cy="366870"/>
          </a:xfrm>
          <a:prstGeom prst="rect">
            <a:avLst/>
          </a:prstGeom>
          <a:noFill/>
          <a:ln>
            <a:noFill/>
          </a:ln>
        </p:spPr>
        <p:txBody>
          <a:bodyPr wrap="square" lIns="0" tIns="77712" rIns="0" bIns="77712" rtlCol="0" anchor="ctr" anchorCtr="0">
            <a:spAutoFit/>
          </a:bodyPr>
          <a:lstStyle/>
          <a:p>
            <a:pPr defTabSz="493456">
              <a:buSzPct val="120000"/>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◎患者さんがマイナ保険証を利用できる場合</a:t>
            </a:r>
          </a:p>
        </p:txBody>
      </p:sp>
      <p:sp>
        <p:nvSpPr>
          <p:cNvPr id="16" name="テキスト ボックス 15">
            <a:extLst>
              <a:ext uri="{FF2B5EF4-FFF2-40B4-BE49-F238E27FC236}">
                <a16:creationId xmlns:a16="http://schemas.microsoft.com/office/drawing/2014/main" id="{1697B30C-2EEF-1B92-CBB7-E1DFE9C14A9B}"/>
              </a:ext>
            </a:extLst>
          </p:cNvPr>
          <p:cNvSpPr txBox="1"/>
          <p:nvPr/>
        </p:nvSpPr>
        <p:spPr>
          <a:xfrm>
            <a:off x="326965" y="3508026"/>
            <a:ext cx="4827474" cy="366870"/>
          </a:xfrm>
          <a:prstGeom prst="rect">
            <a:avLst/>
          </a:prstGeom>
          <a:noFill/>
          <a:ln>
            <a:noFill/>
          </a:ln>
        </p:spPr>
        <p:txBody>
          <a:bodyPr wrap="square" lIns="0" tIns="77712" rIns="0" bIns="77712" rtlCol="0" anchor="ctr" anchorCtr="0">
            <a:spAutoFit/>
          </a:bodyPr>
          <a:lstStyle/>
          <a:p>
            <a:pPr defTabSz="493456">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◎患者さんが資格確認書を持参された場合</a:t>
            </a:r>
          </a:p>
        </p:txBody>
      </p:sp>
      <p:sp>
        <p:nvSpPr>
          <p:cNvPr id="21" name="テキスト ボックス 20">
            <a:extLst>
              <a:ext uri="{FF2B5EF4-FFF2-40B4-BE49-F238E27FC236}">
                <a16:creationId xmlns:a16="http://schemas.microsoft.com/office/drawing/2014/main" id="{7945ABF4-D3F2-BAE9-90D3-3F470DB01A29}"/>
              </a:ext>
            </a:extLst>
          </p:cNvPr>
          <p:cNvSpPr txBox="1"/>
          <p:nvPr/>
        </p:nvSpPr>
        <p:spPr>
          <a:xfrm>
            <a:off x="326965" y="4622468"/>
            <a:ext cx="5021439" cy="366870"/>
          </a:xfrm>
          <a:prstGeom prst="rect">
            <a:avLst/>
          </a:prstGeom>
          <a:noFill/>
          <a:ln>
            <a:noFill/>
          </a:ln>
        </p:spPr>
        <p:txBody>
          <a:bodyPr wrap="square" lIns="0" tIns="77712" rIns="0" bIns="77712" rtlCol="0" anchor="ctr" anchorCtr="0">
            <a:spAutoFit/>
          </a:bodyPr>
          <a:lstStyle/>
          <a:p>
            <a:pPr defTabSz="493456">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◎患者さんが限度額適用認定証等を持参された場合</a:t>
            </a:r>
          </a:p>
        </p:txBody>
      </p:sp>
      <p:sp>
        <p:nvSpPr>
          <p:cNvPr id="38" name="テキスト ボックス 37">
            <a:extLst>
              <a:ext uri="{FF2B5EF4-FFF2-40B4-BE49-F238E27FC236}">
                <a16:creationId xmlns:a16="http://schemas.microsoft.com/office/drawing/2014/main" id="{0CECE537-90C1-01B6-A4DF-AA64E82AD1D7}"/>
              </a:ext>
            </a:extLst>
          </p:cNvPr>
          <p:cNvSpPr txBox="1"/>
          <p:nvPr/>
        </p:nvSpPr>
        <p:spPr>
          <a:xfrm>
            <a:off x="470981" y="3147986"/>
            <a:ext cx="6801244" cy="463494"/>
          </a:xfrm>
          <a:prstGeom prst="rect">
            <a:avLst/>
          </a:prstGeom>
          <a:noFill/>
          <a:ln>
            <a:noFill/>
          </a:ln>
        </p:spPr>
        <p:txBody>
          <a:bodyPr wrap="square" rtlCol="0" anchor="ctr" anchorCtr="0">
            <a:spAutoFit/>
          </a:bodyPr>
          <a:lstStyle/>
          <a:p>
            <a:pPr defTabSz="493456">
              <a:lnSpc>
                <a:spcPct val="120000"/>
              </a:lnSpc>
              <a:defRPr/>
            </a:pPr>
            <a:r>
              <a:rPr kumimoji="1" lang="ja-JP" altLang="en-US" sz="1050" spc="80" dirty="0">
                <a:latin typeface="BIZ UDPゴシック" panose="020B0400000000000000" pitchFamily="50" charset="-128"/>
                <a:ea typeface="BIZ UDPゴシック" panose="020B0400000000000000" pitchFamily="50" charset="-128"/>
              </a:rPr>
              <a:t>患者さんがマイナンバーカードをカードリーダーに置くことで、オンライン資格確認等システムから資格情報の取得・取り込みができ、限度額適用区分情報を含めて確認できます。</a:t>
            </a:r>
          </a:p>
        </p:txBody>
      </p:sp>
      <p:sp>
        <p:nvSpPr>
          <p:cNvPr id="40" name="テキスト ボックス 39">
            <a:extLst>
              <a:ext uri="{FF2B5EF4-FFF2-40B4-BE49-F238E27FC236}">
                <a16:creationId xmlns:a16="http://schemas.microsoft.com/office/drawing/2014/main" id="{50D500C7-0FE9-9522-194C-CA69AAF1F53D}"/>
              </a:ext>
            </a:extLst>
          </p:cNvPr>
          <p:cNvSpPr txBox="1"/>
          <p:nvPr/>
        </p:nvSpPr>
        <p:spPr>
          <a:xfrm>
            <a:off x="287449" y="269342"/>
            <a:ext cx="7303215" cy="276999"/>
          </a:xfrm>
          <a:prstGeom prst="rect">
            <a:avLst/>
          </a:prstGeom>
          <a:noFill/>
        </p:spPr>
        <p:txBody>
          <a:bodyPr wrap="square" rtlCol="0" anchor="ctr" anchorCtr="0">
            <a:spAutoFit/>
          </a:bodyPr>
          <a:lstStyle/>
          <a:p>
            <a:r>
              <a:rPr kumimoji="1" lang="ja-JP" altLang="en-US" sz="1200" b="1" spc="30" dirty="0">
                <a:latin typeface="BIZ UDPゴシック" panose="020B0400000000000000" pitchFamily="50" charset="-128"/>
                <a:ea typeface="BIZ UDPゴシック" panose="020B0400000000000000" pitchFamily="50" charset="-128"/>
              </a:rPr>
              <a:t>難病・小児指定医療機関の皆さまへ</a:t>
            </a:r>
          </a:p>
        </p:txBody>
      </p:sp>
      <p:sp>
        <p:nvSpPr>
          <p:cNvPr id="44" name="テキスト ボックス 43">
            <a:extLst>
              <a:ext uri="{FF2B5EF4-FFF2-40B4-BE49-F238E27FC236}">
                <a16:creationId xmlns:a16="http://schemas.microsoft.com/office/drawing/2014/main" id="{F42BDA5C-7609-FD3E-A00D-CE1223221861}"/>
              </a:ext>
            </a:extLst>
          </p:cNvPr>
          <p:cNvSpPr txBox="1"/>
          <p:nvPr/>
        </p:nvSpPr>
        <p:spPr>
          <a:xfrm>
            <a:off x="457875" y="3786972"/>
            <a:ext cx="6814350" cy="887139"/>
          </a:xfrm>
          <a:prstGeom prst="rect">
            <a:avLst/>
          </a:prstGeom>
          <a:noFill/>
          <a:ln>
            <a:noFill/>
          </a:ln>
        </p:spPr>
        <p:txBody>
          <a:bodyPr wrap="square" lIns="98694" tIns="49347" rIns="98694" bIns="49347" rtlCol="0" anchor="ctr" anchorCtr="0">
            <a:spAutoFit/>
          </a:bodyPr>
          <a:lstStyle/>
          <a:p>
            <a:pPr>
              <a:lnSpc>
                <a:spcPct val="120000"/>
              </a:lnSpc>
            </a:pPr>
            <a:r>
              <a:rPr kumimoji="1" lang="ja-JP" altLang="en-US" sz="1050" spc="80" dirty="0">
                <a:latin typeface="BIZ UDPゴシック" panose="020B0400000000000000" pitchFamily="50" charset="-128"/>
                <a:ea typeface="BIZ UDPゴシック" panose="020B0400000000000000" pitchFamily="50" charset="-128"/>
              </a:rPr>
              <a:t>患者さんが提示した資格確認書を確認し、資格確認端末等でオンライン資格確認等システムに、保険者番号を入力することにより、資格情報の取得・取り込みができます。</a:t>
            </a:r>
            <a:endParaRPr kumimoji="1" lang="en-US" altLang="ja-JP" sz="1050" spc="8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050" spc="80" dirty="0">
                <a:latin typeface="BIZ UDPゴシック" panose="020B0400000000000000" pitchFamily="50" charset="-128"/>
                <a:ea typeface="BIZ UDPゴシック" panose="020B0400000000000000" pitchFamily="50" charset="-128"/>
              </a:rPr>
              <a:t>この場合、限度額適用区分情報の提供については、</a:t>
            </a:r>
            <a:r>
              <a:rPr kumimoji="1" lang="ja-JP" altLang="en-US" sz="1100" b="1" spc="80" dirty="0">
                <a:latin typeface="BIZ UDPゴシック" panose="020B0400000000000000" pitchFamily="50" charset="-128"/>
                <a:ea typeface="BIZ UDPゴシック" panose="020B0400000000000000" pitchFamily="50" charset="-128"/>
              </a:rPr>
              <a:t>毎回窓口職員等が口頭等で患者さんから同意を取得する必要があります</a:t>
            </a:r>
            <a:r>
              <a:rPr kumimoji="1" lang="ja-JP" altLang="en-US" sz="1100" spc="80" dirty="0">
                <a:latin typeface="BIZ UDPゴシック" panose="020B0400000000000000" pitchFamily="50" charset="-128"/>
                <a:ea typeface="BIZ UDPゴシック" panose="020B0400000000000000" pitchFamily="50" charset="-128"/>
              </a:rPr>
              <a:t>。</a:t>
            </a:r>
            <a:endParaRPr lang="ja-JP" altLang="en-US" sz="1100" spc="80" dirty="0">
              <a:latin typeface="BIZ UDPゴシック" panose="020B0400000000000000" pitchFamily="50" charset="-128"/>
              <a:ea typeface="BIZ UDPゴシック" panose="020B0400000000000000" pitchFamily="50" charset="-128"/>
            </a:endParaRPr>
          </a:p>
        </p:txBody>
      </p:sp>
      <p:sp>
        <p:nvSpPr>
          <p:cNvPr id="45" name="テキスト ボックス 44">
            <a:extLst>
              <a:ext uri="{FF2B5EF4-FFF2-40B4-BE49-F238E27FC236}">
                <a16:creationId xmlns:a16="http://schemas.microsoft.com/office/drawing/2014/main" id="{56AC0CA8-2B85-82A2-79F8-C0ADC96C360D}"/>
              </a:ext>
            </a:extLst>
          </p:cNvPr>
          <p:cNvSpPr txBox="1"/>
          <p:nvPr/>
        </p:nvSpPr>
        <p:spPr>
          <a:xfrm>
            <a:off x="467469" y="4913858"/>
            <a:ext cx="7265412" cy="260938"/>
          </a:xfrm>
          <a:prstGeom prst="rect">
            <a:avLst/>
          </a:prstGeom>
          <a:noFill/>
          <a:ln>
            <a:noFill/>
          </a:ln>
        </p:spPr>
        <p:txBody>
          <a:bodyPr wrap="square" rtlCol="0" anchor="ctr" anchorCtr="0">
            <a:spAutoFit/>
          </a:bodyPr>
          <a:lstStyle/>
          <a:p>
            <a:r>
              <a:rPr kumimoji="1" lang="ja-JP" altLang="en-US" sz="1050" spc="80" dirty="0">
                <a:latin typeface="BIZ UDPゴシック" panose="020B0400000000000000" pitchFamily="50" charset="-128"/>
                <a:ea typeface="BIZ UDPゴシック" panose="020B0400000000000000" pitchFamily="50" charset="-128"/>
              </a:rPr>
              <a:t>限度額適用認定証等に記載された適用区分を確認します。</a:t>
            </a:r>
            <a:endParaRPr kumimoji="1" lang="en-US" altLang="ja-JP" sz="1050" spc="80" dirty="0">
              <a:latin typeface="BIZ UDPゴシック" panose="020B0400000000000000" pitchFamily="50" charset="-128"/>
              <a:ea typeface="BIZ UDPゴシック" panose="020B0400000000000000" pitchFamily="50" charset="-128"/>
            </a:endParaRPr>
          </a:p>
        </p:txBody>
      </p:sp>
      <p:sp>
        <p:nvSpPr>
          <p:cNvPr id="24" name="正方形/長方形 23">
            <a:extLst>
              <a:ext uri="{FF2B5EF4-FFF2-40B4-BE49-F238E27FC236}">
                <a16:creationId xmlns:a16="http://schemas.microsoft.com/office/drawing/2014/main" id="{1C434C79-9498-4961-8DA8-B45C63D9A448}"/>
              </a:ext>
            </a:extLst>
          </p:cNvPr>
          <p:cNvSpPr/>
          <p:nvPr/>
        </p:nvSpPr>
        <p:spPr>
          <a:xfrm>
            <a:off x="21794" y="9330706"/>
            <a:ext cx="7522018" cy="1352833"/>
          </a:xfrm>
          <a:prstGeom prst="rect">
            <a:avLst/>
          </a:prstGeom>
          <a:pattFill prst="ltUpDiag">
            <a:fgClr>
              <a:srgbClr val="D1E9F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648"/>
              </a:spcAft>
              <a:buClrTx/>
              <a:buSzTx/>
              <a:buFontTx/>
              <a:buNone/>
              <a:tabLst/>
              <a:defRPr/>
            </a:pPr>
            <a:r>
              <a:rPr kumimoji="0" lang="ja-JP" altLang="en-US" sz="12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お問合せ先：大阪府健康医療部保健医療室地域保健課難病認定グループ　</a:t>
            </a:r>
            <a:r>
              <a:rPr kumimoji="0" lang="en-US" altLang="ja-JP" sz="12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06-6944-6397</a:t>
            </a:r>
          </a:p>
          <a:p>
            <a:pPr marL="0" marR="0" lvl="0" indent="0" defTabSz="457200" rtl="0" eaLnBrk="1" fontAlgn="auto" latinLnBrk="0" hangingPunct="1">
              <a:lnSpc>
                <a:spcPct val="100000"/>
              </a:lnSpc>
              <a:spcBef>
                <a:spcPts val="0"/>
              </a:spcBef>
              <a:spcAft>
                <a:spcPts val="648"/>
              </a:spcAft>
              <a:buClrTx/>
              <a:buSzTx/>
              <a:buFontTx/>
              <a:buNone/>
              <a:tabLst/>
              <a:defRPr/>
            </a:pPr>
            <a:r>
              <a:rPr lang="ja-JP" altLang="en-US" sz="1200" b="1" spc="150" dirty="0">
                <a:solidFill>
                  <a:srgbClr val="000000"/>
                </a:solidFill>
                <a:latin typeface="BIZ UDPゴシック" panose="020B0400000000000000" pitchFamily="50" charset="-128"/>
                <a:ea typeface="BIZ UDPゴシック" panose="020B0400000000000000" pitchFamily="50" charset="-128"/>
              </a:rPr>
              <a:t>　　　　　　　　　大阪市健康局大阪市保健所管理課保健事業グループ</a:t>
            </a:r>
            <a:endParaRPr lang="en-US" altLang="ja-JP" sz="1200" b="1" spc="150" dirty="0">
              <a:solidFill>
                <a:srgbClr val="000000"/>
              </a:solidFill>
              <a:latin typeface="BIZ UDPゴシック" panose="020B0400000000000000" pitchFamily="50" charset="-128"/>
              <a:ea typeface="BIZ UDPゴシック" panose="020B0400000000000000" pitchFamily="50" charset="-128"/>
            </a:endParaRPr>
          </a:p>
          <a:p>
            <a:pPr marL="0" marR="0" lvl="0" indent="0" defTabSz="457200" rtl="0" eaLnBrk="1" fontAlgn="auto" latinLnBrk="0" hangingPunct="1">
              <a:lnSpc>
                <a:spcPct val="100000"/>
              </a:lnSpc>
              <a:spcBef>
                <a:spcPts val="0"/>
              </a:spcBef>
              <a:spcAft>
                <a:spcPts val="648"/>
              </a:spcAft>
              <a:buClrTx/>
              <a:buSzTx/>
              <a:buFontTx/>
              <a:buNone/>
              <a:tabLst/>
              <a:defRPr/>
            </a:pPr>
            <a:r>
              <a:rPr lang="ja-JP" altLang="en-US" sz="1200" b="1" spc="150" dirty="0">
                <a:solidFill>
                  <a:srgbClr val="000000"/>
                </a:solidFill>
                <a:latin typeface="BIZ UDPゴシック" panose="020B0400000000000000" pitchFamily="50" charset="-128"/>
                <a:ea typeface="BIZ UDPゴシック" panose="020B0400000000000000" pitchFamily="50" charset="-128"/>
              </a:rPr>
              <a:t>　　　　　　　　　（指定難病）　</a:t>
            </a:r>
            <a:r>
              <a:rPr lang="en-US" altLang="ja-JP" sz="1200" b="1" spc="150" dirty="0">
                <a:solidFill>
                  <a:srgbClr val="000000"/>
                </a:solidFill>
                <a:latin typeface="BIZ UDPゴシック" panose="020B0400000000000000" pitchFamily="50" charset="-128"/>
                <a:ea typeface="BIZ UDPゴシック" panose="020B0400000000000000" pitchFamily="50" charset="-128"/>
              </a:rPr>
              <a:t>06-6647-0923</a:t>
            </a:r>
            <a:r>
              <a:rPr lang="ja-JP" altLang="en-US" sz="1200" b="1" spc="150" dirty="0">
                <a:solidFill>
                  <a:srgbClr val="000000"/>
                </a:solidFill>
                <a:latin typeface="BIZ UDPゴシック" panose="020B0400000000000000" pitchFamily="50" charset="-128"/>
                <a:ea typeface="BIZ UDPゴシック" panose="020B0400000000000000" pitchFamily="50" charset="-128"/>
              </a:rPr>
              <a:t> 　　（小児慢性）　</a:t>
            </a:r>
            <a:r>
              <a:rPr lang="en-US" altLang="ja-JP" sz="1200" b="1" spc="150" dirty="0">
                <a:solidFill>
                  <a:srgbClr val="000000"/>
                </a:solidFill>
                <a:latin typeface="BIZ UDPゴシック" panose="020B0400000000000000" pitchFamily="50" charset="-128"/>
                <a:ea typeface="BIZ UDPゴシック" panose="020B0400000000000000" pitchFamily="50" charset="-128"/>
              </a:rPr>
              <a:t>06-6647-0654</a:t>
            </a:r>
          </a:p>
          <a:p>
            <a:pPr marL="0" marR="0" lvl="0" indent="0" algn="ctr" defTabSz="457200" rtl="0" eaLnBrk="1" fontAlgn="auto" latinLnBrk="0" hangingPunct="1">
              <a:lnSpc>
                <a:spcPct val="100000"/>
              </a:lnSpc>
              <a:spcBef>
                <a:spcPts val="0"/>
              </a:spcBef>
              <a:spcAft>
                <a:spcPts val="648"/>
              </a:spcAft>
              <a:buClrTx/>
              <a:buSzTx/>
              <a:buFontTx/>
              <a:buNone/>
              <a:tabLst/>
              <a:defRPr/>
            </a:pPr>
            <a:r>
              <a:rPr kumimoji="0" lang="ja-JP" altLang="en-US" sz="12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堺市</a:t>
            </a:r>
            <a:r>
              <a:rPr lang="ja-JP" altLang="en-US" sz="1200" b="1" spc="150" dirty="0">
                <a:solidFill>
                  <a:srgbClr val="000000"/>
                </a:solidFill>
                <a:latin typeface="BIZ UDPゴシック" panose="020B0400000000000000" pitchFamily="50" charset="-128"/>
                <a:ea typeface="BIZ UDPゴシック" panose="020B0400000000000000" pitchFamily="50" charset="-128"/>
              </a:rPr>
              <a:t>健康福祉局保健所</a:t>
            </a:r>
            <a:r>
              <a:rPr lang="ja-JP" altLang="en-US" sz="1200" b="1" spc="150">
                <a:solidFill>
                  <a:srgbClr val="000000"/>
                </a:solidFill>
                <a:latin typeface="BIZ UDPゴシック" panose="020B0400000000000000" pitchFamily="50" charset="-128"/>
                <a:ea typeface="BIZ UDPゴシック" panose="020B0400000000000000" pitchFamily="50" charset="-128"/>
              </a:rPr>
              <a:t>保健医療薬務課指定</a:t>
            </a:r>
            <a:r>
              <a:rPr lang="ja-JP" altLang="en-US" sz="1200" b="1" spc="150" dirty="0">
                <a:solidFill>
                  <a:srgbClr val="000000"/>
                </a:solidFill>
                <a:latin typeface="BIZ UDPゴシック" panose="020B0400000000000000" pitchFamily="50" charset="-128"/>
                <a:ea typeface="BIZ UDPゴシック" panose="020B0400000000000000" pitchFamily="50" charset="-128"/>
              </a:rPr>
              <a:t>難病係　</a:t>
            </a:r>
            <a:r>
              <a:rPr lang="en-US" altLang="ja-JP" sz="1200" b="1" spc="150" dirty="0">
                <a:solidFill>
                  <a:srgbClr val="000000"/>
                </a:solidFill>
                <a:latin typeface="BIZ UDPゴシック" panose="020B0400000000000000" pitchFamily="50" charset="-128"/>
                <a:ea typeface="BIZ UDPゴシック" panose="020B0400000000000000" pitchFamily="50" charset="-128"/>
              </a:rPr>
              <a:t>072-228-7582</a:t>
            </a:r>
            <a:endParaRPr kumimoji="0" lang="ja-JP" altLang="en-US" sz="1200" b="0"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27" name="正方形/長方形 26">
            <a:extLst>
              <a:ext uri="{FF2B5EF4-FFF2-40B4-BE49-F238E27FC236}">
                <a16:creationId xmlns:a16="http://schemas.microsoft.com/office/drawing/2014/main" id="{AC0E4C2C-FCE2-493B-AE45-267B31803E01}"/>
              </a:ext>
            </a:extLst>
          </p:cNvPr>
          <p:cNvSpPr/>
          <p:nvPr/>
        </p:nvSpPr>
        <p:spPr>
          <a:xfrm>
            <a:off x="-1" y="583215"/>
            <a:ext cx="7559675" cy="750055"/>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1188000" tIns="49347" rIns="98694" bIns="49347" rtlCol="0" anchor="ctr" anchorCtr="0"/>
          <a:lstStyle/>
          <a:p>
            <a:pPr algn="ctr">
              <a:spcAft>
                <a:spcPts val="648"/>
              </a:spcAft>
              <a:defRPr/>
            </a:pPr>
            <a:r>
              <a:rPr kumimoji="1" lang="ja-JP" altLang="en-US" b="1" spc="60" dirty="0">
                <a:solidFill>
                  <a:schemeClr val="bg1"/>
                </a:solidFill>
                <a:latin typeface="BIZ UDPゴシック" panose="020B0400000000000000" pitchFamily="50" charset="-128"/>
                <a:ea typeface="BIZ UDPゴシック" panose="020B0400000000000000" pitchFamily="50" charset="-128"/>
              </a:rPr>
              <a:t>保険者名・記号及び番号・適用区分</a:t>
            </a:r>
            <a:r>
              <a:rPr kumimoji="1" lang="ja-JP" altLang="en-US" sz="1600" b="1" spc="60" dirty="0">
                <a:solidFill>
                  <a:schemeClr val="bg1"/>
                </a:solidFill>
                <a:latin typeface="BIZ UDPゴシック" panose="020B0400000000000000" pitchFamily="50" charset="-128"/>
                <a:ea typeface="BIZ UDPゴシック" panose="020B0400000000000000" pitchFamily="50" charset="-128"/>
              </a:rPr>
              <a:t>の記載を廃止しています</a:t>
            </a:r>
            <a:endParaRPr lang="ja-JP" altLang="en-US" sz="1600" b="1" spc="60" dirty="0">
              <a:solidFill>
                <a:schemeClr val="bg1"/>
              </a:solidFill>
              <a:latin typeface="BIZ UDPゴシック" panose="020B0400000000000000" pitchFamily="50" charset="-128"/>
              <a:ea typeface="BIZ UDPゴシック" panose="020B0400000000000000" pitchFamily="50" charset="-128"/>
            </a:endParaRPr>
          </a:p>
        </p:txBody>
      </p:sp>
      <p:sp>
        <p:nvSpPr>
          <p:cNvPr id="28" name="テキスト ボックス 27">
            <a:extLst>
              <a:ext uri="{FF2B5EF4-FFF2-40B4-BE49-F238E27FC236}">
                <a16:creationId xmlns:a16="http://schemas.microsoft.com/office/drawing/2014/main" id="{E0816B25-E813-4E12-8FD2-5B8105B0C453}"/>
              </a:ext>
            </a:extLst>
          </p:cNvPr>
          <p:cNvSpPr txBox="1"/>
          <p:nvPr/>
        </p:nvSpPr>
        <p:spPr>
          <a:xfrm>
            <a:off x="287449" y="665386"/>
            <a:ext cx="936277" cy="585976"/>
          </a:xfrm>
          <a:prstGeom prst="rect">
            <a:avLst/>
          </a:prstGeom>
          <a:solidFill>
            <a:schemeClr val="bg1"/>
          </a:solidFill>
        </p:spPr>
        <p:txBody>
          <a:bodyPr wrap="square" lIns="36000" tIns="72000" rIns="36000" bIns="72000" rtlCol="0">
            <a:spAutoFit/>
          </a:bodyPr>
          <a:lstStyle/>
          <a:p>
            <a:pPr algn="ctr">
              <a:lnSpc>
                <a:spcPct val="110000"/>
              </a:lnSpc>
              <a:buClr>
                <a:schemeClr val="tx2"/>
              </a:buClr>
            </a:pPr>
            <a:r>
              <a:rPr kumimoji="1" lang="ja-JP" altLang="en-US" sz="1400" b="1" spc="200" dirty="0">
                <a:solidFill>
                  <a:schemeClr val="tx2"/>
                </a:solidFill>
              </a:rPr>
              <a:t>医療</a:t>
            </a:r>
            <a:endParaRPr kumimoji="1" lang="en-US" altLang="ja-JP" sz="1400" b="1" spc="200" dirty="0">
              <a:solidFill>
                <a:schemeClr val="tx2"/>
              </a:solidFill>
            </a:endParaRPr>
          </a:p>
          <a:p>
            <a:pPr algn="ctr">
              <a:lnSpc>
                <a:spcPct val="110000"/>
              </a:lnSpc>
              <a:buClr>
                <a:schemeClr val="tx2"/>
              </a:buClr>
            </a:pPr>
            <a:r>
              <a:rPr kumimoji="1" lang="ja-JP" altLang="en-US" sz="1400" b="1" spc="200" dirty="0">
                <a:solidFill>
                  <a:schemeClr val="tx2"/>
                </a:solidFill>
              </a:rPr>
              <a:t>受給者証</a:t>
            </a:r>
          </a:p>
        </p:txBody>
      </p:sp>
    </p:spTree>
    <p:extLst>
      <p:ext uri="{BB962C8B-B14F-4D97-AF65-F5344CB8AC3E}">
        <p14:creationId xmlns:p14="http://schemas.microsoft.com/office/powerpoint/2010/main" val="2789920444"/>
      </p:ext>
    </p:extLst>
  </p:cSld>
  <p:clrMapOvr>
    <a:masterClrMapping/>
  </p:clrMapOvr>
</p:sld>
</file>

<file path=ppt/theme/theme1.xml><?xml version="1.0" encoding="utf-8"?>
<a:theme xmlns:a="http://schemas.openxmlformats.org/drawingml/2006/main" name="テーマ1">
  <a:themeElements>
    <a:clrScheme name="厚生労働省カラースキーム">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厚生労働省推奨フォント">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テーマ1" id="{B8680BF0-AF34-4D4D-A58A-6EE543DC5A41}" vid="{2011E3C7-A2DA-4E89-9333-0F9C6FC8E3D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60C5C969E2DF947BA91295019A5A22E" ma:contentTypeVersion="3" ma:contentTypeDescription="新しいドキュメントを作成します。" ma:contentTypeScope="" ma:versionID="556df5f2173d1200e4bfc2f847160d53">
  <xsd:schema xmlns:xsd="http://www.w3.org/2001/XMLSchema" xmlns:xs="http://www.w3.org/2001/XMLSchema" xmlns:p="http://schemas.microsoft.com/office/2006/metadata/properties" xmlns:ns2="488c314d-f596-4bd7-ae01-793b439b900f" targetNamespace="http://schemas.microsoft.com/office/2006/metadata/properties" ma:root="true" ma:fieldsID="d79ac54e6c8b054d384f4fc62e7d83b3" ns2:_="">
    <xsd:import namespace="488c314d-f596-4bd7-ae01-793b439b900f"/>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8c314d-f596-4bd7-ae01-793b439b90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2F62C6-BB4D-491D-80C3-DAEEEADD5F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8c314d-f596-4bd7-ae01-793b439b90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D665F32-FA56-4F98-B277-0823034A040C}">
  <ds:schemaRefs>
    <ds:schemaRef ds:uri="http://purl.org/dc/terms/"/>
    <ds:schemaRef ds:uri="http://schemas.microsoft.com/office/2006/documentManagement/types"/>
    <ds:schemaRef ds:uri="http://purl.org/dc/dcmitype/"/>
    <ds:schemaRef ds:uri="488c314d-f596-4bd7-ae01-793b439b900f"/>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306E7941-E540-4535-B3B9-0A3FCC7F163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テーマ1</Template>
  <TotalTime>3572</TotalTime>
  <Words>599</Words>
  <Application>Microsoft Office PowerPoint</Application>
  <PresentationFormat>ユーザー設定</PresentationFormat>
  <Paragraphs>39</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Meiryo</vt:lpstr>
      <vt:lpstr>Arial</vt:lpstr>
      <vt:lpstr>Calibri</vt:lpstr>
      <vt:lpstr>テーマ1</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中西 里菜(nakanishi-rina.9x1)</dc:creator>
  <cp:lastModifiedBy>河谷　昌俊</cp:lastModifiedBy>
  <cp:revision>73</cp:revision>
  <cp:lastPrinted>2026-03-23T00:51:29Z</cp:lastPrinted>
  <dcterms:created xsi:type="dcterms:W3CDTF">2019-07-03T05:37:38Z</dcterms:created>
  <dcterms:modified xsi:type="dcterms:W3CDTF">2026-03-25T11:51:49Z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0x010100C60C5C969E2DF947BA91295019A5A22E</vt:lpwstr>
  </property>
  <property fmtid="{D5CDD505-2E9C-101B-9397-08002B2CF9AE}" pid="3" name="MediaServiceImageTags">
    <vt:lpwstr/>
  </property>
  <property fmtid="{D5CDD505-2E9C-101B-9397-08002B2CF9AE}" pid="4" name="ComplianceAssetId">
    <vt:lpwstr/>
  </property>
  <property fmtid="{D5CDD505-2E9C-101B-9397-08002B2CF9AE}" pid="5" name="TriggerFlowInfo">
    <vt:lpwstr/>
  </property>
</Properties>
</file>