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9601200" cy="12801600" type="A3"/>
  <p:notesSz cx="9939338" cy="143684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956" autoAdjust="0"/>
    <p:restoredTop sz="94710" autoAdjust="0"/>
  </p:normalViewPr>
  <p:slideViewPr>
    <p:cSldViewPr snapToGrid="0">
      <p:cViewPr>
        <p:scale>
          <a:sx n="100" d="100"/>
          <a:sy n="100" d="100"/>
        </p:scale>
        <p:origin x="816" y="-4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Sheet2!$F$4</c:f>
              <c:strCache>
                <c:ptCount val="1"/>
                <c:pt idx="0">
                  <c:v>最大</c:v>
                </c:pt>
              </c:strCache>
            </c:strRef>
          </c:tx>
          <c:dPt>
            <c:idx val="0"/>
            <c:bubble3D val="0"/>
            <c:explosion val="14"/>
            <c:spPr>
              <a:solidFill>
                <a:schemeClr val="accent5">
                  <a:shade val="76000"/>
                </a:schemeClr>
              </a:solidFill>
              <a:ln w="19050">
                <a:solidFill>
                  <a:schemeClr val="lt1"/>
                </a:solidFill>
              </a:ln>
              <a:effectLst/>
            </c:spPr>
            <c:extLst>
              <c:ext xmlns:c16="http://schemas.microsoft.com/office/drawing/2014/chart" uri="{C3380CC4-5D6E-409C-BE32-E72D297353CC}">
                <c16:uniqueId val="{00000001-F3E5-4D98-972D-89EDDF622349}"/>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F3E5-4D98-972D-89EDDF622349}"/>
              </c:ext>
            </c:extLst>
          </c:dPt>
          <c:dLbls>
            <c:dLbl>
              <c:idx val="0"/>
              <c:layout>
                <c:manualLayout>
                  <c:x val="-0.30575871380136077"/>
                  <c:y val="-2.1045765754218325E-3"/>
                </c:manualLayout>
              </c:layout>
              <c:tx>
                <c:rich>
                  <a:bodyPr/>
                  <a:lstStyle/>
                  <a:p>
                    <a:fld id="{15DA9B63-D3E6-4A0A-AC31-A1FB9C449578}" type="CATEGORYNAME">
                      <a:rPr lang="zh-TW" altLang="en-US" sz="1000" b="1"/>
                      <a:pPr/>
                      <a:t>[分類名]</a:t>
                    </a:fld>
                    <a:r>
                      <a:rPr lang="zh-TW" altLang="en-US" sz="1000" b="1" baseline="0" dirty="0"/>
                      <a:t>
</a:t>
                    </a:r>
                    <a:fld id="{4A643148-CA6E-4691-A485-70F0994BAE49}" type="PERCENTAGE">
                      <a:rPr lang="en-US" altLang="zh-TW" sz="1000" b="1" baseline="0"/>
                      <a:pPr/>
                      <a:t>[パーセンテージ]</a:t>
                    </a:fld>
                    <a:endParaRPr lang="zh-TW" altLang="en-US" sz="1000" b="1" baseline="0" dirty="0"/>
                  </a:p>
                </c:rich>
              </c:tx>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1-F3E5-4D98-972D-89EDDF622349}"/>
                </c:ext>
              </c:extLst>
            </c:dLbl>
            <c:dLbl>
              <c:idx val="1"/>
              <c:layout>
                <c:manualLayout>
                  <c:x val="6.2414118504047822E-2"/>
                  <c:y val="0.17457519545634734"/>
                </c:manualLayout>
              </c:layout>
              <c:tx>
                <c:rich>
                  <a:bodyPr/>
                  <a:lstStyle/>
                  <a:p>
                    <a:fld id="{98830116-1C4C-49BD-84ED-312765271698}" type="CATEGORYNAME">
                      <a:rPr lang="zh-TW" altLang="en-US" sz="1000"/>
                      <a:pPr/>
                      <a:t>[分類名]</a:t>
                    </a:fld>
                    <a:r>
                      <a:rPr lang="zh-TW" altLang="en-US" sz="1000" baseline="0" dirty="0"/>
                      <a:t>
</a:t>
                    </a:r>
                    <a:fld id="{B37D9334-2556-472A-BB8A-808C93B77878}" type="PERCENTAGE">
                      <a:rPr lang="en-US" altLang="zh-TW" sz="1000" baseline="0"/>
                      <a:pPr/>
                      <a:t>[パーセンテージ]</a:t>
                    </a:fld>
                    <a:endParaRPr lang="zh-TW" altLang="en-US" sz="1000" baseline="0" dirty="0"/>
                  </a:p>
                </c:rich>
              </c:tx>
              <c:showLegendKey val="0"/>
              <c:showVal val="0"/>
              <c:showCatName val="1"/>
              <c:showSerName val="0"/>
              <c:showPercent val="1"/>
              <c:showBubbleSize val="0"/>
              <c:extLst>
                <c:ext xmlns:c15="http://schemas.microsoft.com/office/drawing/2012/chart" uri="{CE6537A1-D6FC-4f65-9D91-7224C49458BB}">
                  <c15:layout>
                    <c:manualLayout>
                      <c:w val="0.4767936895645784"/>
                      <c:h val="0.42672459743575736"/>
                    </c:manualLayout>
                  </c15:layout>
                  <c15:dlblFieldTable/>
                  <c15:showDataLabelsRange val="0"/>
                </c:ext>
                <c:ext xmlns:c16="http://schemas.microsoft.com/office/drawing/2014/chart" uri="{C3380CC4-5D6E-409C-BE32-E72D297353CC}">
                  <c16:uniqueId val="{00000003-F3E5-4D98-972D-89EDDF62234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Sheet2!$E$5:$E$6</c:f>
              <c:strCache>
                <c:ptCount val="2"/>
                <c:pt idx="0">
                  <c:v>医療分</c:v>
                </c:pt>
                <c:pt idx="1">
                  <c:v>後期分+介護分</c:v>
                </c:pt>
              </c:strCache>
            </c:strRef>
          </c:cat>
          <c:val>
            <c:numRef>
              <c:f>Sheet2!$F$5:$F$6</c:f>
              <c:numCache>
                <c:formatCode>#,##0_);[Red]\(#,##0\)</c:formatCode>
                <c:ptCount val="2"/>
                <c:pt idx="0">
                  <c:v>129376</c:v>
                </c:pt>
                <c:pt idx="1">
                  <c:v>78495</c:v>
                </c:pt>
              </c:numCache>
            </c:numRef>
          </c:val>
          <c:extLst>
            <c:ext xmlns:c16="http://schemas.microsoft.com/office/drawing/2014/chart" uri="{C3380CC4-5D6E-409C-BE32-E72D297353CC}">
              <c16:uniqueId val="{00000004-F3E5-4D98-972D-89EDDF622349}"/>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5016824734076376"/>
          <c:y val="7.5211613005300215E-2"/>
          <c:w val="0.49644661616306951"/>
          <c:h val="0.78347865704483066"/>
        </c:manualLayout>
      </c:layout>
      <c:pieChart>
        <c:varyColors val="1"/>
        <c:ser>
          <c:idx val="0"/>
          <c:order val="0"/>
          <c:tx>
            <c:strRef>
              <c:f>Sheet2!$F$7</c:f>
              <c:strCache>
                <c:ptCount val="1"/>
                <c:pt idx="0">
                  <c:v>最小</c:v>
                </c:pt>
              </c:strCache>
            </c:strRef>
          </c:tx>
          <c:explosion val="4"/>
          <c:dPt>
            <c:idx val="0"/>
            <c:bubble3D val="0"/>
            <c:explosion val="8"/>
            <c:spPr>
              <a:solidFill>
                <a:schemeClr val="accent5">
                  <a:shade val="76000"/>
                </a:schemeClr>
              </a:solidFill>
              <a:ln w="19050">
                <a:solidFill>
                  <a:schemeClr val="lt1"/>
                </a:solidFill>
              </a:ln>
              <a:effectLst/>
            </c:spPr>
            <c:extLst>
              <c:ext xmlns:c16="http://schemas.microsoft.com/office/drawing/2014/chart" uri="{C3380CC4-5D6E-409C-BE32-E72D297353CC}">
                <c16:uniqueId val="{00000001-A54B-4EB2-9B6A-9EE084388FA0}"/>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A54B-4EB2-9B6A-9EE084388FA0}"/>
              </c:ext>
            </c:extLst>
          </c:dPt>
          <c:dLbls>
            <c:dLbl>
              <c:idx val="0"/>
              <c:layout>
                <c:manualLayout>
                  <c:x val="-0.29896525484414421"/>
                  <c:y val="-3.8061304126924267E-2"/>
                </c:manualLayout>
              </c:layout>
              <c:tx>
                <c:rich>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fld id="{6E5C6EC6-584D-4D82-86D4-4D42CE1136FD}" type="CATEGORYNAME">
                      <a:rPr lang="zh-TW" altLang="en-US" sz="1000" b="1">
                        <a:effectLst/>
                        <a:latin typeface="Meiryo UI" panose="020B0604030504040204" pitchFamily="50" charset="-128"/>
                        <a:ea typeface="Meiryo UI" panose="020B0604030504040204" pitchFamily="50" charset="-128"/>
                      </a:rPr>
                      <a:pPr>
                        <a:defRPr sz="1050" b="1">
                          <a:effectLst/>
                          <a:latin typeface="Meiryo UI" panose="020B0604030504040204" pitchFamily="50" charset="-128"/>
                          <a:ea typeface="Meiryo UI" panose="020B0604030504040204" pitchFamily="50" charset="-128"/>
                        </a:defRPr>
                      </a:pPr>
                      <a:t>[分類名]</a:t>
                    </a:fld>
                    <a:r>
                      <a:rPr lang="zh-TW" altLang="en-US" sz="1000" b="1" baseline="0" dirty="0">
                        <a:effectLst/>
                        <a:latin typeface="Meiryo UI" panose="020B0604030504040204" pitchFamily="50" charset="-128"/>
                        <a:ea typeface="Meiryo UI" panose="020B0604030504040204" pitchFamily="50" charset="-128"/>
                      </a:rPr>
                      <a:t>
</a:t>
                    </a:r>
                    <a:fld id="{2F93D269-D09C-486A-A399-4D0F243EB566}" type="PERCENTAGE">
                      <a:rPr lang="en-US" altLang="zh-TW" sz="1000" b="1" baseline="0">
                        <a:effectLst/>
                        <a:latin typeface="Meiryo UI" panose="020B0604030504040204" pitchFamily="50" charset="-128"/>
                        <a:ea typeface="Meiryo UI" panose="020B0604030504040204" pitchFamily="50" charset="-128"/>
                      </a:rPr>
                      <a:pPr>
                        <a:defRPr sz="1050" b="1">
                          <a:effectLst/>
                          <a:latin typeface="Meiryo UI" panose="020B0604030504040204" pitchFamily="50" charset="-128"/>
                          <a:ea typeface="Meiryo UI" panose="020B0604030504040204" pitchFamily="50" charset="-128"/>
                        </a:defRPr>
                      </a:pPr>
                      <a:t>[パーセンテージ]</a:t>
                    </a:fld>
                    <a:endParaRPr lang="zh-TW" altLang="en-US" sz="1000" b="1" baseline="0" dirty="0">
                      <a:effectLst/>
                      <a:latin typeface="Meiryo UI" panose="020B0604030504040204" pitchFamily="50" charset="-128"/>
                      <a:ea typeface="Meiryo UI" panose="020B0604030504040204" pitchFamily="50" charset="-128"/>
                    </a:endParaRPr>
                  </a:p>
                </c:rich>
              </c:tx>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24996229680996829"/>
                      <c:h val="0.47804330173059278"/>
                    </c:manualLayout>
                  </c15:layout>
                  <c15:dlblFieldTable/>
                  <c15:showDataLabelsRange val="0"/>
                </c:ext>
                <c:ext xmlns:c16="http://schemas.microsoft.com/office/drawing/2014/chart" uri="{C3380CC4-5D6E-409C-BE32-E72D297353CC}">
                  <c16:uniqueId val="{00000001-A54B-4EB2-9B6A-9EE084388FA0}"/>
                </c:ext>
              </c:extLst>
            </c:dLbl>
            <c:dLbl>
              <c:idx val="1"/>
              <c:layout>
                <c:manualLayout>
                  <c:x val="0.11901744411896953"/>
                  <c:y val="0.14790458680997501"/>
                </c:manualLayout>
              </c:layout>
              <c:tx>
                <c:rich>
                  <a:bodyPr/>
                  <a:lstStyle/>
                  <a:p>
                    <a:fld id="{6EFC6D06-9C9B-44CD-8774-6AB568CFF485}" type="CATEGORYNAME">
                      <a:rPr lang="zh-TW" altLang="en-US" sz="1000" b="1">
                        <a:latin typeface="Meiryo UI" panose="020B0604030504040204" pitchFamily="50" charset="-128"/>
                        <a:ea typeface="Meiryo UI" panose="020B0604030504040204" pitchFamily="50" charset="-128"/>
                      </a:rPr>
                      <a:pPr/>
                      <a:t>[分類名]</a:t>
                    </a:fld>
                    <a:r>
                      <a:rPr lang="zh-TW" altLang="en-US" sz="1000" b="1" baseline="0" dirty="0">
                        <a:latin typeface="Meiryo UI" panose="020B0604030504040204" pitchFamily="50" charset="-128"/>
                        <a:ea typeface="Meiryo UI" panose="020B0604030504040204" pitchFamily="50" charset="-128"/>
                      </a:rPr>
                      <a:t>
</a:t>
                    </a:r>
                    <a:fld id="{D006B1BE-D047-4720-8767-CA2445BD546B}" type="PERCENTAGE">
                      <a:rPr lang="en-US" altLang="zh-TW" sz="1000" b="1" baseline="0">
                        <a:latin typeface="Meiryo UI" panose="020B0604030504040204" pitchFamily="50" charset="-128"/>
                        <a:ea typeface="Meiryo UI" panose="020B0604030504040204" pitchFamily="50" charset="-128"/>
                      </a:rPr>
                      <a:pPr/>
                      <a:t>[パーセンテージ]</a:t>
                    </a:fld>
                    <a:endParaRPr lang="zh-TW" altLang="en-US" sz="1000" b="1" baseline="0" dirty="0">
                      <a:latin typeface="Meiryo UI" panose="020B0604030504040204" pitchFamily="50" charset="-128"/>
                      <a:ea typeface="Meiryo UI" panose="020B0604030504040204" pitchFamily="50" charset="-128"/>
                    </a:endParaRPr>
                  </a:p>
                </c:rich>
              </c:tx>
              <c:dLblPos val="bestFit"/>
              <c:showLegendKey val="0"/>
              <c:showVal val="0"/>
              <c:showCatName val="1"/>
              <c:showSerName val="0"/>
              <c:showPercent val="1"/>
              <c:showBubbleSize val="0"/>
              <c:extLst>
                <c:ext xmlns:c15="http://schemas.microsoft.com/office/drawing/2012/chart" uri="{CE6537A1-D6FC-4f65-9D91-7224C49458BB}">
                  <c15:layout>
                    <c:manualLayout>
                      <c:w val="0.4124791366950486"/>
                      <c:h val="0.41107654111472525"/>
                    </c:manualLayout>
                  </c15:layout>
                  <c15:dlblFieldTable/>
                  <c15:showDataLabelsRange val="0"/>
                </c:ext>
                <c:ext xmlns:c16="http://schemas.microsoft.com/office/drawing/2014/chart" uri="{C3380CC4-5D6E-409C-BE32-E72D297353CC}">
                  <c16:uniqueId val="{00000003-A54B-4EB2-9B6A-9EE084388FA0}"/>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effectLst/>
                    <a:latin typeface="Meiryo UI" panose="020B0604030504040204" pitchFamily="50" charset="-128"/>
                    <a:ea typeface="Meiryo UI" panose="020B0604030504040204" pitchFamily="50" charset="-128"/>
                    <a:cs typeface="+mn-cs"/>
                  </a:defRPr>
                </a:pPr>
                <a:endParaRPr lang="ja-JP"/>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Sheet2!$E$8:$E$9</c:f>
              <c:strCache>
                <c:ptCount val="2"/>
                <c:pt idx="0">
                  <c:v>医療分</c:v>
                </c:pt>
                <c:pt idx="1">
                  <c:v>後期分+介護分</c:v>
                </c:pt>
              </c:strCache>
            </c:strRef>
          </c:cat>
          <c:val>
            <c:numRef>
              <c:f>Sheet2!$F$8:$F$9</c:f>
              <c:numCache>
                <c:formatCode>#,##0_);[Red]\(#,##0\)</c:formatCode>
                <c:ptCount val="2"/>
                <c:pt idx="0">
                  <c:v>110145</c:v>
                </c:pt>
                <c:pt idx="1">
                  <c:v>69551</c:v>
                </c:pt>
              </c:numCache>
            </c:numRef>
          </c:val>
          <c:extLst>
            <c:ext xmlns:c16="http://schemas.microsoft.com/office/drawing/2014/chart" uri="{C3380CC4-5D6E-409C-BE32-E72D297353CC}">
              <c16:uniqueId val="{00000004-A54B-4EB2-9B6A-9EE084388FA0}"/>
            </c:ext>
          </c:extLst>
        </c:ser>
        <c:dLbls>
          <c:dLblPos val="ctr"/>
          <c:showLegendKey val="0"/>
          <c:showVal val="0"/>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Sheet2!$F$4</c:f>
              <c:strCache>
                <c:ptCount val="1"/>
                <c:pt idx="0">
                  <c:v>最大</c:v>
                </c:pt>
              </c:strCache>
            </c:strRef>
          </c:tx>
          <c:dPt>
            <c:idx val="0"/>
            <c:bubble3D val="0"/>
            <c:explosion val="14"/>
            <c:spPr>
              <a:solidFill>
                <a:schemeClr val="accent5">
                  <a:shade val="76000"/>
                </a:schemeClr>
              </a:solidFill>
              <a:ln w="19050">
                <a:solidFill>
                  <a:schemeClr val="lt1"/>
                </a:solidFill>
              </a:ln>
              <a:effectLst/>
            </c:spPr>
            <c:extLst>
              <c:ext xmlns:c16="http://schemas.microsoft.com/office/drawing/2014/chart" uri="{C3380CC4-5D6E-409C-BE32-E72D297353CC}">
                <c16:uniqueId val="{00000001-DF25-487C-8943-5D510058A482}"/>
              </c:ext>
            </c:extLst>
          </c:dPt>
          <c:dPt>
            <c:idx val="1"/>
            <c:bubble3D val="0"/>
            <c:spPr>
              <a:solidFill>
                <a:schemeClr val="accent5">
                  <a:tint val="77000"/>
                </a:schemeClr>
              </a:solidFill>
              <a:ln w="19050">
                <a:solidFill>
                  <a:schemeClr val="lt1"/>
                </a:solidFill>
              </a:ln>
              <a:effectLst/>
            </c:spPr>
            <c:extLst>
              <c:ext xmlns:c16="http://schemas.microsoft.com/office/drawing/2014/chart" uri="{C3380CC4-5D6E-409C-BE32-E72D297353CC}">
                <c16:uniqueId val="{00000003-DF25-487C-8943-5D510058A482}"/>
              </c:ext>
            </c:extLst>
          </c:dPt>
          <c:dLbls>
            <c:dLbl>
              <c:idx val="0"/>
              <c:layout>
                <c:manualLayout>
                  <c:x val="-0.29218416497853944"/>
                  <c:y val="2.9023206677999267E-2"/>
                </c:manualLayout>
              </c:layout>
              <c:tx>
                <c:rich>
                  <a:bodyPr/>
                  <a:lstStyle/>
                  <a:p>
                    <a:fld id="{15DA9B63-D3E6-4A0A-AC31-A1FB9C449578}" type="CATEGORYNAME">
                      <a:rPr lang="zh-TW" altLang="en-US" sz="1000" b="1"/>
                      <a:pPr/>
                      <a:t>[分類名]</a:t>
                    </a:fld>
                    <a:r>
                      <a:rPr lang="zh-TW" altLang="en-US" sz="1000" b="1" baseline="0" dirty="0"/>
                      <a:t>
</a:t>
                    </a:r>
                    <a:fld id="{4A643148-CA6E-4691-A485-70F0994BAE49}" type="PERCENTAGE">
                      <a:rPr lang="en-US" altLang="zh-TW" sz="1000" b="1" baseline="0"/>
                      <a:pPr/>
                      <a:t>[パーセンテージ]</a:t>
                    </a:fld>
                    <a:endParaRPr lang="zh-TW" altLang="en-US" sz="1000" b="1" baseline="0" dirty="0"/>
                  </a:p>
                </c:rich>
              </c:tx>
              <c:showLegendKey val="0"/>
              <c:showVal val="0"/>
              <c:showCatName val="1"/>
              <c:showSerName val="0"/>
              <c:showPercent val="1"/>
              <c:showBubbleSize val="0"/>
              <c:extLst>
                <c:ext xmlns:c15="http://schemas.microsoft.com/office/drawing/2012/chart" uri="{CE6537A1-D6FC-4f65-9D91-7224C49458BB}">
                  <c15:layout>
                    <c:manualLayout>
                      <c:w val="0.19714221404677082"/>
                      <c:h val="0.29735931377519842"/>
                    </c:manualLayout>
                  </c15:layout>
                  <c15:dlblFieldTable/>
                  <c15:showDataLabelsRange val="0"/>
                </c:ext>
                <c:ext xmlns:c16="http://schemas.microsoft.com/office/drawing/2014/chart" uri="{C3380CC4-5D6E-409C-BE32-E72D297353CC}">
                  <c16:uniqueId val="{00000001-DF25-487C-8943-5D510058A482}"/>
                </c:ext>
              </c:extLst>
            </c:dLbl>
            <c:dLbl>
              <c:idx val="1"/>
              <c:layout>
                <c:manualLayout>
                  <c:x val="5.6678580576058867E-2"/>
                  <c:y val="0.11847908163555369"/>
                </c:manualLayout>
              </c:layout>
              <c:tx>
                <c:rich>
                  <a:bodyPr/>
                  <a:lstStyle/>
                  <a:p>
                    <a:fld id="{98830116-1C4C-49BD-84ED-312765271698}" type="CATEGORYNAME">
                      <a:rPr lang="zh-TW" altLang="en-US" sz="1000"/>
                      <a:pPr/>
                      <a:t>[分類名]</a:t>
                    </a:fld>
                    <a:r>
                      <a:rPr lang="zh-TW" altLang="en-US" sz="1000" baseline="0" dirty="0"/>
                      <a:t>
</a:t>
                    </a:r>
                    <a:fld id="{B37D9334-2556-472A-BB8A-808C93B77878}" type="PERCENTAGE">
                      <a:rPr lang="en-US" altLang="zh-TW" sz="1000" baseline="0"/>
                      <a:pPr/>
                      <a:t>[パーセンテージ]</a:t>
                    </a:fld>
                    <a:endParaRPr lang="zh-TW" altLang="en-US" sz="1000" baseline="0" dirty="0"/>
                  </a:p>
                </c:rich>
              </c:tx>
              <c:showLegendKey val="0"/>
              <c:showVal val="0"/>
              <c:showCatName val="1"/>
              <c:showSerName val="0"/>
              <c:showPercent val="1"/>
              <c:showBubbleSize val="0"/>
              <c:extLst>
                <c:ext xmlns:c15="http://schemas.microsoft.com/office/drawing/2012/chart" uri="{CE6537A1-D6FC-4f65-9D91-7224C49458BB}">
                  <c15:layout>
                    <c:manualLayout>
                      <c:w val="0.51129376518344305"/>
                      <c:h val="0.42672460798901818"/>
                    </c:manualLayout>
                  </c15:layout>
                  <c15:dlblFieldTable/>
                  <c15:showDataLabelsRange val="0"/>
                </c:ext>
                <c:ext xmlns:c16="http://schemas.microsoft.com/office/drawing/2014/chart" uri="{C3380CC4-5D6E-409C-BE32-E72D297353CC}">
                  <c16:uniqueId val="{00000003-DF25-487C-8943-5D510058A48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Sheet2!$E$5:$E$6</c:f>
              <c:strCache>
                <c:ptCount val="2"/>
                <c:pt idx="0">
                  <c:v>医療分</c:v>
                </c:pt>
                <c:pt idx="1">
                  <c:v>後期分+介護分</c:v>
                </c:pt>
              </c:strCache>
            </c:strRef>
          </c:cat>
          <c:val>
            <c:numRef>
              <c:f>Sheet2!$F$5:$F$6</c:f>
              <c:numCache>
                <c:formatCode>#,##0_);[Red]\(#,##0\)</c:formatCode>
                <c:ptCount val="2"/>
                <c:pt idx="0" formatCode="#,##0">
                  <c:v>82507</c:v>
                </c:pt>
                <c:pt idx="1">
                  <c:v>57162</c:v>
                </c:pt>
              </c:numCache>
            </c:numRef>
          </c:val>
          <c:extLst>
            <c:ext xmlns:c16="http://schemas.microsoft.com/office/drawing/2014/chart" uri="{C3380CC4-5D6E-409C-BE32-E72D297353CC}">
              <c16:uniqueId val="{00000004-DF25-487C-8943-5D510058A482}"/>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23319159040599E-2"/>
          <c:y val="5.905874697985232E-2"/>
          <c:w val="0.78957674136560585"/>
          <c:h val="0.57331171741192266"/>
        </c:manualLayout>
      </c:layout>
      <c:areaChart>
        <c:grouping val="stacked"/>
        <c:varyColors val="0"/>
        <c:ser>
          <c:idx val="3"/>
          <c:order val="3"/>
          <c:spPr>
            <a:noFill/>
            <a:ln>
              <a:noFill/>
            </a:ln>
            <a:effectLst/>
          </c:spPr>
          <c:cat>
            <c:strRef>
              <c:f>グラフ作成!$B$4:$B$9</c:f>
              <c:strCache>
                <c:ptCount val="6"/>
                <c:pt idx="0">
                  <c:v>R１</c:v>
                </c:pt>
                <c:pt idx="1">
                  <c:v>R２</c:v>
                </c:pt>
                <c:pt idx="2">
                  <c:v>Ｒ３</c:v>
                </c:pt>
                <c:pt idx="3">
                  <c:v>Ｒ４</c:v>
                </c:pt>
                <c:pt idx="4">
                  <c:v>Ｒ５</c:v>
                </c:pt>
                <c:pt idx="5">
                  <c:v>Ｒ６</c:v>
                </c:pt>
              </c:strCache>
            </c:strRef>
          </c:cat>
          <c:val>
            <c:numRef>
              <c:f>グラフ作成!$F$4:$F$9</c:f>
              <c:numCache>
                <c:formatCode>#,##0_);[Red]\(#,##0\)</c:formatCode>
                <c:ptCount val="6"/>
                <c:pt idx="0">
                  <c:v>139669</c:v>
                </c:pt>
                <c:pt idx="1">
                  <c:v>148247</c:v>
                </c:pt>
                <c:pt idx="2">
                  <c:v>154153</c:v>
                </c:pt>
                <c:pt idx="3">
                  <c:v>164734</c:v>
                </c:pt>
                <c:pt idx="4">
                  <c:v>172348</c:v>
                </c:pt>
                <c:pt idx="5">
                  <c:v>179696</c:v>
                </c:pt>
              </c:numCache>
            </c:numRef>
          </c:val>
          <c:extLst>
            <c:ext xmlns:c16="http://schemas.microsoft.com/office/drawing/2014/chart" uri="{C3380CC4-5D6E-409C-BE32-E72D297353CC}">
              <c16:uniqueId val="{00000000-444A-4D6F-8F01-93BFB988E448}"/>
            </c:ext>
          </c:extLst>
        </c:ser>
        <c:ser>
          <c:idx val="4"/>
          <c:order val="4"/>
          <c:spPr>
            <a:solidFill>
              <a:schemeClr val="bg2">
                <a:lumMod val="50000"/>
              </a:schemeClr>
            </a:solidFill>
            <a:ln>
              <a:noFill/>
            </a:ln>
            <a:effectLst/>
          </c:spPr>
          <c:cat>
            <c:strRef>
              <c:f>グラフ作成!$B$4:$B$9</c:f>
              <c:strCache>
                <c:ptCount val="6"/>
                <c:pt idx="0">
                  <c:v>R１</c:v>
                </c:pt>
                <c:pt idx="1">
                  <c:v>R２</c:v>
                </c:pt>
                <c:pt idx="2">
                  <c:v>Ｒ３</c:v>
                </c:pt>
                <c:pt idx="3">
                  <c:v>Ｒ４</c:v>
                </c:pt>
                <c:pt idx="4">
                  <c:v>Ｒ５</c:v>
                </c:pt>
                <c:pt idx="5">
                  <c:v>Ｒ６</c:v>
                </c:pt>
              </c:strCache>
            </c:strRef>
          </c:cat>
          <c:val>
            <c:numRef>
              <c:f>グラフ作成!$G$4:$G$9</c:f>
              <c:numCache>
                <c:formatCode>#,##0_);[Red]\(#,##0\)</c:formatCode>
                <c:ptCount val="6"/>
                <c:pt idx="0">
                  <c:v>0</c:v>
                </c:pt>
                <c:pt idx="1">
                  <c:v>0</c:v>
                </c:pt>
                <c:pt idx="2">
                  <c:v>9963</c:v>
                </c:pt>
                <c:pt idx="3">
                  <c:v>15778</c:v>
                </c:pt>
                <c:pt idx="4">
                  <c:v>21865</c:v>
                </c:pt>
                <c:pt idx="5">
                  <c:v>28175</c:v>
                </c:pt>
              </c:numCache>
            </c:numRef>
          </c:val>
          <c:extLst>
            <c:ext xmlns:c16="http://schemas.microsoft.com/office/drawing/2014/chart" uri="{C3380CC4-5D6E-409C-BE32-E72D297353CC}">
              <c16:uniqueId val="{00000001-444A-4D6F-8F01-93BFB988E448}"/>
            </c:ext>
          </c:extLst>
        </c:ser>
        <c:dLbls>
          <c:showLegendKey val="0"/>
          <c:showVal val="0"/>
          <c:showCatName val="0"/>
          <c:showSerName val="0"/>
          <c:showPercent val="0"/>
          <c:showBubbleSize val="0"/>
        </c:dLbls>
        <c:axId val="68465215"/>
        <c:axId val="68470623"/>
      </c:areaChart>
      <c:lineChart>
        <c:grouping val="standard"/>
        <c:varyColors val="0"/>
        <c:ser>
          <c:idx val="0"/>
          <c:order val="0"/>
          <c:tx>
            <c:v>A</c:v>
          </c:tx>
          <c:spPr>
            <a:ln w="28575" cap="rnd">
              <a:solidFill>
                <a:schemeClr val="accent5">
                  <a:lumMod val="75000"/>
                </a:schemeClr>
              </a:solidFill>
              <a:round/>
            </a:ln>
            <a:effectLst/>
          </c:spPr>
          <c:marker>
            <c:symbol val="diamond"/>
            <c:size val="10"/>
            <c:spPr>
              <a:solidFill>
                <a:schemeClr val="accent1"/>
              </a:solidFill>
              <a:ln w="28575">
                <a:solidFill>
                  <a:schemeClr val="accent5">
                    <a:lumMod val="75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グラフ作成!$C$4:$C$9</c:f>
              <c:numCache>
                <c:formatCode>#,##0_);[Red]\(#,##0\)</c:formatCode>
                <c:ptCount val="6"/>
                <c:pt idx="0">
                  <c:v>139669</c:v>
                </c:pt>
                <c:pt idx="1">
                  <c:v>148247</c:v>
                </c:pt>
                <c:pt idx="2">
                  <c:v>154153</c:v>
                </c:pt>
                <c:pt idx="3">
                  <c:v>164734</c:v>
                </c:pt>
                <c:pt idx="4">
                  <c:v>172348</c:v>
                </c:pt>
                <c:pt idx="5">
                  <c:v>179696</c:v>
                </c:pt>
              </c:numCache>
            </c:numRef>
          </c:val>
          <c:smooth val="0"/>
          <c:extLst>
            <c:ext xmlns:c16="http://schemas.microsoft.com/office/drawing/2014/chart" uri="{C3380CC4-5D6E-409C-BE32-E72D297353CC}">
              <c16:uniqueId val="{00000002-444A-4D6F-8F01-93BFB988E448}"/>
            </c:ext>
          </c:extLst>
        </c:ser>
        <c:ser>
          <c:idx val="1"/>
          <c:order val="1"/>
          <c:tx>
            <c:v>B</c:v>
          </c:tx>
          <c:spPr>
            <a:ln w="28575" cap="rnd">
              <a:solidFill>
                <a:schemeClr val="accent2">
                  <a:lumMod val="75000"/>
                </a:schemeClr>
              </a:solidFill>
              <a:round/>
            </a:ln>
            <a:effectLst/>
          </c:spPr>
          <c:marker>
            <c:symbol val="square"/>
            <c:size val="10"/>
            <c:spPr>
              <a:solidFill>
                <a:schemeClr val="accent2"/>
              </a:solidFill>
              <a:ln w="28575">
                <a:solidFill>
                  <a:schemeClr val="accent2">
                    <a:lumMod val="75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グラフ作成!$D$4:$D$9</c:f>
              <c:numCache>
                <c:formatCode>#,##0_);[Red]\(#,##0\)</c:formatCode>
                <c:ptCount val="6"/>
                <c:pt idx="0">
                  <c:v>139669</c:v>
                </c:pt>
                <c:pt idx="1">
                  <c:v>148247</c:v>
                </c:pt>
                <c:pt idx="2">
                  <c:v>162111</c:v>
                </c:pt>
                <c:pt idx="3">
                  <c:v>176387</c:v>
                </c:pt>
                <c:pt idx="4">
                  <c:v>187847</c:v>
                </c:pt>
                <c:pt idx="5">
                  <c:v>199138</c:v>
                </c:pt>
              </c:numCache>
            </c:numRef>
          </c:val>
          <c:smooth val="0"/>
          <c:extLst>
            <c:ext xmlns:c16="http://schemas.microsoft.com/office/drawing/2014/chart" uri="{C3380CC4-5D6E-409C-BE32-E72D297353CC}">
              <c16:uniqueId val="{00000003-444A-4D6F-8F01-93BFB988E448}"/>
            </c:ext>
          </c:extLst>
        </c:ser>
        <c:ser>
          <c:idx val="2"/>
          <c:order val="2"/>
          <c:tx>
            <c:v>C</c:v>
          </c:tx>
          <c:spPr>
            <a:ln w="28575" cap="rnd">
              <a:solidFill>
                <a:schemeClr val="tx2">
                  <a:lumMod val="50000"/>
                </a:schemeClr>
              </a:solidFill>
              <a:round/>
            </a:ln>
            <a:effectLst/>
          </c:spPr>
          <c:marker>
            <c:symbol val="circle"/>
            <c:size val="10"/>
            <c:spPr>
              <a:solidFill>
                <a:schemeClr val="accent3"/>
              </a:solidFill>
              <a:ln w="28575">
                <a:solidFill>
                  <a:schemeClr val="tx2">
                    <a:lumMod val="50000"/>
                  </a:schemeClr>
                </a:solidFill>
              </a:ln>
              <a:effectLst/>
            </c:spPr>
          </c:marker>
          <c:cat>
            <c:strRef>
              <c:f>グラフ作成!$B$4:$B$9</c:f>
              <c:strCache>
                <c:ptCount val="6"/>
                <c:pt idx="0">
                  <c:v>R１</c:v>
                </c:pt>
                <c:pt idx="1">
                  <c:v>R２</c:v>
                </c:pt>
                <c:pt idx="2">
                  <c:v>Ｒ３</c:v>
                </c:pt>
                <c:pt idx="3">
                  <c:v>Ｒ４</c:v>
                </c:pt>
                <c:pt idx="4">
                  <c:v>Ｒ５</c:v>
                </c:pt>
                <c:pt idx="5">
                  <c:v>Ｒ６</c:v>
                </c:pt>
              </c:strCache>
            </c:strRef>
          </c:cat>
          <c:val>
            <c:numRef>
              <c:f>グラフ作成!$E$4:$E$9</c:f>
              <c:numCache>
                <c:formatCode>#,##0_);[Red]\(#,##0\)</c:formatCode>
                <c:ptCount val="6"/>
                <c:pt idx="0">
                  <c:v>139669</c:v>
                </c:pt>
                <c:pt idx="1">
                  <c:v>148247</c:v>
                </c:pt>
                <c:pt idx="2">
                  <c:v>164115</c:v>
                </c:pt>
                <c:pt idx="3">
                  <c:v>180512</c:v>
                </c:pt>
                <c:pt idx="4">
                  <c:v>194213</c:v>
                </c:pt>
                <c:pt idx="5">
                  <c:v>207871</c:v>
                </c:pt>
              </c:numCache>
            </c:numRef>
          </c:val>
          <c:smooth val="0"/>
          <c:extLst>
            <c:ext xmlns:c16="http://schemas.microsoft.com/office/drawing/2014/chart" uri="{C3380CC4-5D6E-409C-BE32-E72D297353CC}">
              <c16:uniqueId val="{00000004-444A-4D6F-8F01-93BFB988E448}"/>
            </c:ext>
          </c:extLst>
        </c:ser>
        <c:dLbls>
          <c:showLegendKey val="0"/>
          <c:showVal val="0"/>
          <c:showCatName val="0"/>
          <c:showSerName val="0"/>
          <c:showPercent val="0"/>
          <c:showBubbleSize val="0"/>
        </c:dLbls>
        <c:marker val="1"/>
        <c:smooth val="0"/>
        <c:axId val="68465215"/>
        <c:axId val="68470623"/>
      </c:lineChart>
      <c:catAx>
        <c:axId val="684652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000" b="1" i="0" u="none" strike="noStrike" kern="1200" baseline="0">
                <a:solidFill>
                  <a:schemeClr val="tx1">
                    <a:lumMod val="65000"/>
                    <a:lumOff val="35000"/>
                  </a:schemeClr>
                </a:solidFill>
                <a:effectLst/>
                <a:latin typeface="Meiryo UI" panose="020B0604030504040204" pitchFamily="50" charset="-128"/>
                <a:ea typeface="Meiryo UI" panose="020B0604030504040204" pitchFamily="50" charset="-128"/>
                <a:cs typeface="+mn-cs"/>
              </a:defRPr>
            </a:pPr>
            <a:endParaRPr lang="ja-JP"/>
          </a:p>
        </c:txPr>
        <c:crossAx val="68470623"/>
        <c:crosses val="autoZero"/>
        <c:auto val="1"/>
        <c:lblAlgn val="ctr"/>
        <c:lblOffset val="100"/>
        <c:noMultiLvlLbl val="0"/>
      </c:catAx>
      <c:valAx>
        <c:axId val="68470623"/>
        <c:scaling>
          <c:orientation val="minMax"/>
          <c:max val="210000"/>
          <c:min val="135000"/>
        </c:scaling>
        <c:delete val="0"/>
        <c:axPos val="l"/>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effectLst/>
                <a:latin typeface="Arial Unicode MS" panose="020B0604020202020204" pitchFamily="50" charset="-128"/>
                <a:ea typeface="Arial Unicode MS" panose="020B0604020202020204" pitchFamily="50" charset="-128"/>
                <a:cs typeface="Arial Unicode MS" panose="020B0604020202020204" pitchFamily="50" charset="-128"/>
              </a:defRPr>
            </a:pPr>
            <a:endParaRPr lang="ja-JP"/>
          </a:p>
        </c:txPr>
        <c:crossAx val="68465215"/>
        <c:crosses val="autoZero"/>
        <c:crossBetween val="between"/>
        <c:majorUnit val="10000"/>
      </c:valAx>
      <c:spPr>
        <a:noFill/>
        <a:ln>
          <a:noFill/>
        </a:ln>
        <a:effectLst/>
      </c:spPr>
    </c:plotArea>
    <c:legend>
      <c:legendPos val="r"/>
      <c:legendEntry>
        <c:idx val="0"/>
        <c:delete val="1"/>
      </c:legendEntry>
      <c:legendEntry>
        <c:idx val="1"/>
        <c:delete val="1"/>
      </c:legendEntry>
      <c:legendEntry>
        <c:idx val="2"/>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egendEntry>
        <c:idx val="3"/>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egendEntry>
        <c:idx val="4"/>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Entry>
      <c:layout>
        <c:manualLayout>
          <c:xMode val="edge"/>
          <c:yMode val="edge"/>
          <c:x val="8.9324413435977815E-2"/>
          <c:y val="0.18739222109109324"/>
          <c:w val="0.43404483241741826"/>
          <c:h val="7.2408682627247839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8">
  <a:schemeClr val="accent5"/>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8">
  <a:schemeClr val="accent5"/>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0.89296</cdr:x>
      <cdr:y>0.27253</cdr:y>
    </cdr:from>
    <cdr:to>
      <cdr:x>0.95244</cdr:x>
      <cdr:y>0.3676</cdr:y>
    </cdr:to>
    <cdr:sp macro="" textlink="">
      <cdr:nvSpPr>
        <cdr:cNvPr id="3" name="テキスト ボックス 2"/>
        <cdr:cNvSpPr txBox="1"/>
      </cdr:nvSpPr>
      <cdr:spPr>
        <a:xfrm xmlns:a="http://schemas.openxmlformats.org/drawingml/2006/main">
          <a:off x="4377944" y="1308574"/>
          <a:ext cx="291616" cy="45647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r>
            <a:rPr lang="en-US" altLang="ja-JP" sz="1600" dirty="0" smtClean="0">
              <a:latin typeface="HGPｺﾞｼｯｸE" panose="020B0900000000000000" pitchFamily="50" charset="-128"/>
              <a:ea typeface="HGPｺﾞｼｯｸE" panose="020B0900000000000000" pitchFamily="50" charset="-128"/>
            </a:rPr>
            <a:t>A</a:t>
          </a:r>
          <a:endParaRPr lang="ja-JP" altLang="en-US" sz="1600" dirty="0">
            <a:latin typeface="HGPｺﾞｼｯｸE" panose="020B0900000000000000" pitchFamily="50" charset="-128"/>
            <a:ea typeface="HGPｺﾞｼｯｸE" panose="020B0900000000000000" pitchFamily="50" charset="-128"/>
          </a:endParaRPr>
        </a:p>
      </cdr:txBody>
    </cdr:sp>
  </cdr:relSizeAnchor>
  <cdr:relSizeAnchor xmlns:cdr="http://schemas.openxmlformats.org/drawingml/2006/chartDrawing">
    <cdr:from>
      <cdr:x>0.89038</cdr:x>
      <cdr:y>0.12205</cdr:y>
    </cdr:from>
    <cdr:to>
      <cdr:x>0.94986</cdr:x>
      <cdr:y>0.208</cdr:y>
    </cdr:to>
    <cdr:sp macro="" textlink="">
      <cdr:nvSpPr>
        <cdr:cNvPr id="4" name="テキスト ボックス 1"/>
        <cdr:cNvSpPr txBox="1"/>
      </cdr:nvSpPr>
      <cdr:spPr>
        <a:xfrm xmlns:a="http://schemas.openxmlformats.org/drawingml/2006/main">
          <a:off x="4365301" y="586041"/>
          <a:ext cx="291615" cy="41268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altLang="ja-JP" sz="1600" dirty="0" smtClean="0">
              <a:latin typeface="HGPｺﾞｼｯｸE" panose="020B0900000000000000" pitchFamily="50" charset="-128"/>
              <a:ea typeface="HGPｺﾞｼｯｸE" panose="020B0900000000000000" pitchFamily="50" charset="-128"/>
            </a:rPr>
            <a:t>B</a:t>
          </a:r>
        </a:p>
      </cdr:txBody>
    </cdr:sp>
  </cdr:relSizeAnchor>
  <cdr:relSizeAnchor xmlns:cdr="http://schemas.openxmlformats.org/drawingml/2006/chartDrawing">
    <cdr:from>
      <cdr:x>0.88861</cdr:x>
      <cdr:y>0.02202</cdr:y>
    </cdr:from>
    <cdr:to>
      <cdr:x>0.94809</cdr:x>
      <cdr:y>0.10797</cdr:y>
    </cdr:to>
    <cdr:sp macro="" textlink="">
      <cdr:nvSpPr>
        <cdr:cNvPr id="5" name="テキスト ボックス 1"/>
        <cdr:cNvSpPr txBox="1"/>
      </cdr:nvSpPr>
      <cdr:spPr>
        <a:xfrm xmlns:a="http://schemas.openxmlformats.org/drawingml/2006/main">
          <a:off x="4356641" y="105718"/>
          <a:ext cx="291616" cy="41268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latin typeface="HGPｺﾞｼｯｸE" panose="020B0900000000000000" pitchFamily="50" charset="-128"/>
              <a:ea typeface="HGPｺﾞｼｯｸE" panose="020B0900000000000000" pitchFamily="50" charset="-128"/>
            </a:rPr>
            <a:t>C</a:t>
          </a:r>
        </a:p>
      </cdr:txBody>
    </cdr:sp>
  </cdr:relSizeAnchor>
  <cdr:relSizeAnchor xmlns:cdr="http://schemas.openxmlformats.org/drawingml/2006/chartDrawing">
    <cdr:from>
      <cdr:x>0.21769</cdr:x>
      <cdr:y>0.58467</cdr:y>
    </cdr:from>
    <cdr:to>
      <cdr:x>0.42925</cdr:x>
      <cdr:y>0.63915</cdr:y>
    </cdr:to>
    <cdr:sp macro="" textlink="">
      <cdr:nvSpPr>
        <cdr:cNvPr id="6" name="テキスト ボックス 7"/>
        <cdr:cNvSpPr txBox="1"/>
      </cdr:nvSpPr>
      <cdr:spPr>
        <a:xfrm xmlns:a="http://schemas.openxmlformats.org/drawingml/2006/main">
          <a:off x="1067286" y="2807267"/>
          <a:ext cx="1037229"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1050" dirty="0" smtClean="0">
              <a:latin typeface="Meiryo UI" panose="020B0604030504040204" pitchFamily="50" charset="-128"/>
              <a:ea typeface="Meiryo UI" panose="020B0604030504040204" pitchFamily="50" charset="-128"/>
            </a:rPr>
            <a:t>13.9</a:t>
          </a:r>
          <a:r>
            <a:rPr kumimoji="1"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0.34603</cdr:x>
      <cdr:y>0.53401</cdr:y>
    </cdr:from>
    <cdr:to>
      <cdr:x>0.51562</cdr:x>
      <cdr:y>0.58689</cdr:y>
    </cdr:to>
    <cdr:sp macro="" textlink="">
      <cdr:nvSpPr>
        <cdr:cNvPr id="7" name="テキスト ボックス 8"/>
        <cdr:cNvSpPr txBox="1"/>
      </cdr:nvSpPr>
      <cdr:spPr>
        <a:xfrm xmlns:a="http://schemas.openxmlformats.org/drawingml/2006/main">
          <a:off x="1696498" y="2564047"/>
          <a:ext cx="831456"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en-US" altLang="ja-JP" sz="1050" dirty="0" smtClean="0">
              <a:latin typeface="Meiryo UI" panose="020B0604030504040204" pitchFamily="50" charset="-128"/>
              <a:ea typeface="Meiryo UI" panose="020B0604030504040204" pitchFamily="50" charset="-128"/>
            </a:rPr>
            <a:t>14.</a:t>
          </a:r>
          <a:r>
            <a:rPr kumimoji="1" lang="ja-JP" altLang="en-US" sz="1050" dirty="0" smtClean="0">
              <a:latin typeface="Meiryo UI" panose="020B0604030504040204" pitchFamily="50" charset="-128"/>
              <a:ea typeface="Meiryo UI" panose="020B0604030504040204" pitchFamily="50" charset="-128"/>
            </a:rPr>
            <a:t>８万円</a:t>
          </a:r>
          <a:endParaRPr kumimoji="1" lang="ja-JP" altLang="en-US" sz="1050" dirty="0">
            <a:latin typeface="Meiryo UI" panose="020B0604030504040204" pitchFamily="50" charset="-128"/>
            <a:ea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737" cy="720603"/>
          </a:xfrm>
          <a:prstGeom prst="rect">
            <a:avLst/>
          </a:prstGeom>
        </p:spPr>
        <p:txBody>
          <a:bodyPr vert="horz" lIns="132685" tIns="66342" rIns="132685" bIns="66342"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30292" y="8"/>
            <a:ext cx="4306737" cy="720603"/>
          </a:xfrm>
          <a:prstGeom prst="rect">
            <a:avLst/>
          </a:prstGeom>
        </p:spPr>
        <p:txBody>
          <a:bodyPr vert="horz" lIns="132685" tIns="66342" rIns="132685" bIns="66342" rtlCol="0"/>
          <a:lstStyle>
            <a:lvl1pPr algn="r">
              <a:defRPr sz="1700"/>
            </a:lvl1pPr>
          </a:lstStyle>
          <a:p>
            <a:fld id="{55285770-D1D2-4DE9-A114-72CA6E664DB4}" type="datetimeFigureOut">
              <a:rPr kumimoji="1" lang="ja-JP" altLang="en-US" smtClean="0"/>
              <a:t>2020/3/17</a:t>
            </a:fld>
            <a:endParaRPr kumimoji="1" lang="ja-JP" altLang="en-US"/>
          </a:p>
        </p:txBody>
      </p:sp>
      <p:sp>
        <p:nvSpPr>
          <p:cNvPr id="4" name="フッター プレースホルダー 3"/>
          <p:cNvSpPr>
            <a:spLocks noGrp="1"/>
          </p:cNvSpPr>
          <p:nvPr>
            <p:ph type="ftr" sz="quarter" idx="2"/>
          </p:nvPr>
        </p:nvSpPr>
        <p:spPr>
          <a:xfrm>
            <a:off x="8" y="13647868"/>
            <a:ext cx="4306737" cy="720603"/>
          </a:xfrm>
          <a:prstGeom prst="rect">
            <a:avLst/>
          </a:prstGeom>
        </p:spPr>
        <p:txBody>
          <a:bodyPr vert="horz" lIns="132685" tIns="66342" rIns="132685" bIns="66342"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30292" y="13647868"/>
            <a:ext cx="4306737" cy="720603"/>
          </a:xfrm>
          <a:prstGeom prst="rect">
            <a:avLst/>
          </a:prstGeom>
        </p:spPr>
        <p:txBody>
          <a:bodyPr vert="horz" lIns="132685" tIns="66342" rIns="132685" bIns="66342" rtlCol="0" anchor="b"/>
          <a:lstStyle>
            <a:lvl1pPr algn="r">
              <a:defRPr sz="1700"/>
            </a:lvl1pPr>
          </a:lstStyle>
          <a:p>
            <a:fld id="{FE7FC668-7BFD-4FA6-88ED-9A290D0704E2}" type="slidenum">
              <a:rPr kumimoji="1" lang="ja-JP" altLang="en-US" smtClean="0"/>
              <a:t>‹#›</a:t>
            </a:fld>
            <a:endParaRPr kumimoji="1" lang="ja-JP" altLang="en-US"/>
          </a:p>
        </p:txBody>
      </p:sp>
    </p:spTree>
    <p:extLst>
      <p:ext uri="{BB962C8B-B14F-4D97-AF65-F5344CB8AC3E}">
        <p14:creationId xmlns:p14="http://schemas.microsoft.com/office/powerpoint/2010/main" val="3615793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8"/>
            <a:ext cx="4306737" cy="720603"/>
          </a:xfrm>
          <a:prstGeom prst="rect">
            <a:avLst/>
          </a:prstGeom>
        </p:spPr>
        <p:txBody>
          <a:bodyPr vert="horz" lIns="132685" tIns="66342" rIns="132685" bIns="66342"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92" y="8"/>
            <a:ext cx="4306737" cy="720603"/>
          </a:xfrm>
          <a:prstGeom prst="rect">
            <a:avLst/>
          </a:prstGeom>
        </p:spPr>
        <p:txBody>
          <a:bodyPr vert="horz" lIns="132685" tIns="66342" rIns="132685" bIns="66342" rtlCol="0"/>
          <a:lstStyle>
            <a:lvl1pPr algn="r">
              <a:defRPr sz="1700"/>
            </a:lvl1pPr>
          </a:lstStyle>
          <a:p>
            <a:fld id="{1BAAEFD3-0F14-4D46-9010-D3E7B6A6C039}" type="datetimeFigureOut">
              <a:rPr kumimoji="1" lang="ja-JP" altLang="en-US" smtClean="0"/>
              <a:t>2020/3/17</a:t>
            </a:fld>
            <a:endParaRPr kumimoji="1" lang="ja-JP" altLang="en-US"/>
          </a:p>
        </p:txBody>
      </p:sp>
      <p:sp>
        <p:nvSpPr>
          <p:cNvPr id="4" name="スライド イメージ プレースホルダー 3"/>
          <p:cNvSpPr>
            <a:spLocks noGrp="1" noRot="1" noChangeAspect="1"/>
          </p:cNvSpPr>
          <p:nvPr>
            <p:ph type="sldImg" idx="2"/>
          </p:nvPr>
        </p:nvSpPr>
        <p:spPr>
          <a:xfrm>
            <a:off x="3151188" y="1797050"/>
            <a:ext cx="3636962" cy="4849813"/>
          </a:xfrm>
          <a:prstGeom prst="rect">
            <a:avLst/>
          </a:prstGeom>
          <a:noFill/>
          <a:ln w="12700">
            <a:solidFill>
              <a:prstClr val="black"/>
            </a:solidFill>
          </a:ln>
        </p:spPr>
        <p:txBody>
          <a:bodyPr vert="horz" lIns="132685" tIns="66342" rIns="132685" bIns="66342" rtlCol="0" anchor="ctr"/>
          <a:lstStyle/>
          <a:p>
            <a:endParaRPr lang="ja-JP" altLang="en-US"/>
          </a:p>
        </p:txBody>
      </p:sp>
      <p:sp>
        <p:nvSpPr>
          <p:cNvPr id="5" name="ノート プレースホルダー 4"/>
          <p:cNvSpPr>
            <a:spLocks noGrp="1"/>
          </p:cNvSpPr>
          <p:nvPr>
            <p:ph type="body" sz="quarter" idx="3"/>
          </p:nvPr>
        </p:nvSpPr>
        <p:spPr>
          <a:xfrm>
            <a:off x="994406" y="6914587"/>
            <a:ext cx="7950543" cy="5656965"/>
          </a:xfrm>
          <a:prstGeom prst="rect">
            <a:avLst/>
          </a:prstGeom>
        </p:spPr>
        <p:txBody>
          <a:bodyPr vert="horz" lIns="132685" tIns="66342" rIns="132685" bIns="6634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13647868"/>
            <a:ext cx="4306737" cy="720603"/>
          </a:xfrm>
          <a:prstGeom prst="rect">
            <a:avLst/>
          </a:prstGeom>
        </p:spPr>
        <p:txBody>
          <a:bodyPr vert="horz" lIns="132685" tIns="66342" rIns="132685" bIns="66342"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92" y="13647868"/>
            <a:ext cx="4306737" cy="720603"/>
          </a:xfrm>
          <a:prstGeom prst="rect">
            <a:avLst/>
          </a:prstGeom>
        </p:spPr>
        <p:txBody>
          <a:bodyPr vert="horz" lIns="132685" tIns="66342" rIns="132685" bIns="66342" rtlCol="0" anchor="b"/>
          <a:lstStyle>
            <a:lvl1pPr algn="r">
              <a:defRPr sz="1700"/>
            </a:lvl1pPr>
          </a:lstStyle>
          <a:p>
            <a:fld id="{49CEB714-98C3-4FA3-AD2C-323F4C182A97}" type="slidenum">
              <a:rPr kumimoji="1" lang="ja-JP" altLang="en-US" smtClean="0"/>
              <a:t>‹#›</a:t>
            </a:fld>
            <a:endParaRPr kumimoji="1" lang="ja-JP" altLang="en-US"/>
          </a:p>
        </p:txBody>
      </p:sp>
    </p:spTree>
    <p:extLst>
      <p:ext uri="{BB962C8B-B14F-4D97-AF65-F5344CB8AC3E}">
        <p14:creationId xmlns:p14="http://schemas.microsoft.com/office/powerpoint/2010/main" val="3900411904"/>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51188" y="1797050"/>
            <a:ext cx="3636962" cy="48498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707058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80"/>
            <a:ext cx="8161020" cy="4456853"/>
          </a:xfrm>
        </p:spPr>
        <p:txBody>
          <a:bodyPr anchor="b"/>
          <a:lstStyle>
            <a:lvl1pPr algn="ctr">
              <a:defRPr sz="6301"/>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94" indent="0" algn="ctr">
              <a:buNone/>
              <a:defRPr sz="2100"/>
            </a:lvl2pPr>
            <a:lvl3pPr marL="960189" indent="0" algn="ctr">
              <a:buNone/>
              <a:defRPr sz="1890"/>
            </a:lvl3pPr>
            <a:lvl4pPr marL="1440283" indent="0" algn="ctr">
              <a:buNone/>
              <a:defRPr sz="1680"/>
            </a:lvl4pPr>
            <a:lvl5pPr marL="1920378" indent="0" algn="ctr">
              <a:buNone/>
              <a:defRPr sz="1680"/>
            </a:lvl5pPr>
            <a:lvl6pPr marL="2400472" indent="0" algn="ctr">
              <a:buNone/>
              <a:defRPr sz="1680"/>
            </a:lvl6pPr>
            <a:lvl7pPr marL="2880567" indent="0" algn="ctr">
              <a:buNone/>
              <a:defRPr sz="1680"/>
            </a:lvl7pPr>
            <a:lvl8pPr marL="3360661" indent="0" algn="ctr">
              <a:buNone/>
              <a:defRPr sz="1680"/>
            </a:lvl8pPr>
            <a:lvl9pPr marL="3840756"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EC1CC11-3AD3-4AA8-A5D5-21E551E10CB4}" type="datetime1">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879261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ACD9EE0-7924-42F6-8DF2-9E4C36BEF85D}" type="datetime1">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184840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60" y="681567"/>
            <a:ext cx="2070259"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60084" y="681567"/>
            <a:ext cx="6090761"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8467755-F31E-46E6-A4C6-FD8BE8BF468B}" type="datetime1">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1382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E1E09D5-D0E0-46B5-A776-E73A09B5ABB2}" type="datetime1">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586887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6"/>
            <a:ext cx="8281035" cy="5325109"/>
          </a:xfrm>
        </p:spPr>
        <p:txBody>
          <a:bodyPr anchor="b"/>
          <a:lstStyle>
            <a:lvl1pPr>
              <a:defRPr sz="6301"/>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55082" y="8567002"/>
            <a:ext cx="8281035" cy="2800349"/>
          </a:xfrm>
        </p:spPr>
        <p:txBody>
          <a:bodyPr/>
          <a:lstStyle>
            <a:lvl1pPr marL="0" indent="0">
              <a:buNone/>
              <a:defRPr sz="2520">
                <a:solidFill>
                  <a:schemeClr val="tx1"/>
                </a:solidFill>
              </a:defRPr>
            </a:lvl1pPr>
            <a:lvl2pPr marL="480094" indent="0">
              <a:buNone/>
              <a:defRPr sz="2100">
                <a:solidFill>
                  <a:schemeClr val="tx1">
                    <a:tint val="75000"/>
                  </a:schemeClr>
                </a:solidFill>
              </a:defRPr>
            </a:lvl2pPr>
            <a:lvl3pPr marL="960189" indent="0">
              <a:buNone/>
              <a:defRPr sz="1890">
                <a:solidFill>
                  <a:schemeClr val="tx1">
                    <a:tint val="75000"/>
                  </a:schemeClr>
                </a:solidFill>
              </a:defRPr>
            </a:lvl3pPr>
            <a:lvl4pPr marL="1440283" indent="0">
              <a:buNone/>
              <a:defRPr sz="1680">
                <a:solidFill>
                  <a:schemeClr val="tx1">
                    <a:tint val="75000"/>
                  </a:schemeClr>
                </a:solidFill>
              </a:defRPr>
            </a:lvl4pPr>
            <a:lvl5pPr marL="1920378" indent="0">
              <a:buNone/>
              <a:defRPr sz="1680">
                <a:solidFill>
                  <a:schemeClr val="tx1">
                    <a:tint val="75000"/>
                  </a:schemeClr>
                </a:solidFill>
              </a:defRPr>
            </a:lvl5pPr>
            <a:lvl6pPr marL="2400472" indent="0">
              <a:buNone/>
              <a:defRPr sz="1680">
                <a:solidFill>
                  <a:schemeClr val="tx1">
                    <a:tint val="75000"/>
                  </a:schemeClr>
                </a:solidFill>
              </a:defRPr>
            </a:lvl6pPr>
            <a:lvl7pPr marL="2880567" indent="0">
              <a:buNone/>
              <a:defRPr sz="1680">
                <a:solidFill>
                  <a:schemeClr val="tx1">
                    <a:tint val="75000"/>
                  </a:schemeClr>
                </a:solidFill>
              </a:defRPr>
            </a:lvl7pPr>
            <a:lvl8pPr marL="3360661" indent="0">
              <a:buNone/>
              <a:defRPr sz="1680">
                <a:solidFill>
                  <a:schemeClr val="tx1">
                    <a:tint val="75000"/>
                  </a:schemeClr>
                </a:solidFill>
              </a:defRPr>
            </a:lvl8pPr>
            <a:lvl9pPr marL="3840756"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A6B5AC-39C0-4C80-8476-90CA0A247521}" type="datetime1">
              <a:rPr kumimoji="1" lang="ja-JP" altLang="en-US" smtClean="0"/>
              <a:t>2020/3/17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69045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DF1F755-3403-4DED-9B38-F353511B6F13}" type="datetime1">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2791906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1335" y="3138173"/>
            <a:ext cx="4061757" cy="1537969"/>
          </a:xfrm>
        </p:spPr>
        <p:txBody>
          <a:bodyPr anchor="b"/>
          <a:lstStyle>
            <a:lvl1pPr marL="0" indent="0">
              <a:buNone/>
              <a:defRPr sz="2520" b="1"/>
            </a:lvl1pPr>
            <a:lvl2pPr marL="480094" indent="0">
              <a:buNone/>
              <a:defRPr sz="2100" b="1"/>
            </a:lvl2pPr>
            <a:lvl3pPr marL="960189" indent="0">
              <a:buNone/>
              <a:defRPr sz="1890" b="1"/>
            </a:lvl3pPr>
            <a:lvl4pPr marL="1440283" indent="0">
              <a:buNone/>
              <a:defRPr sz="1680" b="1"/>
            </a:lvl4pPr>
            <a:lvl5pPr marL="1920378" indent="0">
              <a:buNone/>
              <a:defRPr sz="1680" b="1"/>
            </a:lvl5pPr>
            <a:lvl6pPr marL="2400472" indent="0">
              <a:buNone/>
              <a:defRPr sz="1680" b="1"/>
            </a:lvl6pPr>
            <a:lvl7pPr marL="2880567" indent="0">
              <a:buNone/>
              <a:defRPr sz="1680" b="1"/>
            </a:lvl7pPr>
            <a:lvl8pPr marL="3360661" indent="0">
              <a:buNone/>
              <a:defRPr sz="1680" b="1"/>
            </a:lvl8pPr>
            <a:lvl9pPr marL="3840756"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61335" y="4676140"/>
            <a:ext cx="4061757"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860609" y="3138173"/>
            <a:ext cx="4081761" cy="1537969"/>
          </a:xfrm>
        </p:spPr>
        <p:txBody>
          <a:bodyPr anchor="b"/>
          <a:lstStyle>
            <a:lvl1pPr marL="0" indent="0">
              <a:buNone/>
              <a:defRPr sz="2520" b="1"/>
            </a:lvl1pPr>
            <a:lvl2pPr marL="480094" indent="0">
              <a:buNone/>
              <a:defRPr sz="2100" b="1"/>
            </a:lvl2pPr>
            <a:lvl3pPr marL="960189" indent="0">
              <a:buNone/>
              <a:defRPr sz="1890" b="1"/>
            </a:lvl3pPr>
            <a:lvl4pPr marL="1440283" indent="0">
              <a:buNone/>
              <a:defRPr sz="1680" b="1"/>
            </a:lvl4pPr>
            <a:lvl5pPr marL="1920378" indent="0">
              <a:buNone/>
              <a:defRPr sz="1680" b="1"/>
            </a:lvl5pPr>
            <a:lvl6pPr marL="2400472" indent="0">
              <a:buNone/>
              <a:defRPr sz="1680" b="1"/>
            </a:lvl6pPr>
            <a:lvl7pPr marL="2880567" indent="0">
              <a:buNone/>
              <a:defRPr sz="1680" b="1"/>
            </a:lvl7pPr>
            <a:lvl8pPr marL="3360661" indent="0">
              <a:buNone/>
              <a:defRPr sz="1680" b="1"/>
            </a:lvl8pPr>
            <a:lvl9pPr marL="3840756"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860609" y="4676140"/>
            <a:ext cx="4081761" cy="687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6E0131-CF45-4D7A-8817-D9EA9233E083}" type="datetime1">
              <a:rPr kumimoji="1" lang="ja-JP" altLang="en-US" smtClean="0"/>
              <a:t>2020/3/17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95190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2FDEE43-48BC-48E2-ACA8-5BA80CE900AC}" type="datetime1">
              <a:rPr kumimoji="1" lang="ja-JP" altLang="en-US" smtClean="0"/>
              <a:t>2020/3/17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90801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F1A4F-B455-4E86-BBCF-816D98AEB798}" type="datetime1">
              <a:rPr kumimoji="1" lang="ja-JP" altLang="en-US" smtClean="0"/>
              <a:t>2020/3/17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4075667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081760" y="1843198"/>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61334" y="3840480"/>
            <a:ext cx="3096637" cy="7114964"/>
          </a:xfrm>
        </p:spPr>
        <p:txBody>
          <a:bodyPr/>
          <a:lstStyle>
            <a:lvl1pPr marL="0" indent="0">
              <a:buNone/>
              <a:defRPr sz="1680"/>
            </a:lvl1pPr>
            <a:lvl2pPr marL="480094" indent="0">
              <a:buNone/>
              <a:defRPr sz="1470"/>
            </a:lvl2pPr>
            <a:lvl3pPr marL="960189" indent="0">
              <a:buNone/>
              <a:defRPr sz="1260"/>
            </a:lvl3pPr>
            <a:lvl4pPr marL="1440283" indent="0">
              <a:buNone/>
              <a:defRPr sz="1050"/>
            </a:lvl4pPr>
            <a:lvl5pPr marL="1920378" indent="0">
              <a:buNone/>
              <a:defRPr sz="1050"/>
            </a:lvl5pPr>
            <a:lvl6pPr marL="2400472" indent="0">
              <a:buNone/>
              <a:defRPr sz="1050"/>
            </a:lvl6pPr>
            <a:lvl7pPr marL="2880567" indent="0">
              <a:buNone/>
              <a:defRPr sz="1050"/>
            </a:lvl7pPr>
            <a:lvl8pPr marL="3360661" indent="0">
              <a:buNone/>
              <a:defRPr sz="1050"/>
            </a:lvl8pPr>
            <a:lvl9pPr marL="3840756"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2F3A3D-B63E-4F3F-843E-8D4B06B797E8}" type="datetime1">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86111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4" y="853440"/>
            <a:ext cx="3096637" cy="2987040"/>
          </a:xfrm>
        </p:spPr>
        <p:txBody>
          <a:bodyPr anchor="b"/>
          <a:lstStyle>
            <a:lvl1pPr>
              <a:defRPr sz="336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081760" y="1843198"/>
            <a:ext cx="4860608" cy="9097433"/>
          </a:xfrm>
        </p:spPr>
        <p:txBody>
          <a:bodyPr anchor="t"/>
          <a:lstStyle>
            <a:lvl1pPr marL="0" indent="0">
              <a:buNone/>
              <a:defRPr sz="3360"/>
            </a:lvl1pPr>
            <a:lvl2pPr marL="480094" indent="0">
              <a:buNone/>
              <a:defRPr sz="2940"/>
            </a:lvl2pPr>
            <a:lvl3pPr marL="960189" indent="0">
              <a:buNone/>
              <a:defRPr sz="2520"/>
            </a:lvl3pPr>
            <a:lvl4pPr marL="1440283" indent="0">
              <a:buNone/>
              <a:defRPr sz="2100"/>
            </a:lvl4pPr>
            <a:lvl5pPr marL="1920378" indent="0">
              <a:buNone/>
              <a:defRPr sz="2100"/>
            </a:lvl5pPr>
            <a:lvl6pPr marL="2400472" indent="0">
              <a:buNone/>
              <a:defRPr sz="2100"/>
            </a:lvl6pPr>
            <a:lvl7pPr marL="2880567" indent="0">
              <a:buNone/>
              <a:defRPr sz="2100"/>
            </a:lvl7pPr>
            <a:lvl8pPr marL="3360661" indent="0">
              <a:buNone/>
              <a:defRPr sz="2100"/>
            </a:lvl8pPr>
            <a:lvl9pPr marL="3840756"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61334" y="3840480"/>
            <a:ext cx="3096637" cy="7114964"/>
          </a:xfrm>
        </p:spPr>
        <p:txBody>
          <a:bodyPr/>
          <a:lstStyle>
            <a:lvl1pPr marL="0" indent="0">
              <a:buNone/>
              <a:defRPr sz="1680"/>
            </a:lvl1pPr>
            <a:lvl2pPr marL="480094" indent="0">
              <a:buNone/>
              <a:defRPr sz="1470"/>
            </a:lvl2pPr>
            <a:lvl3pPr marL="960189" indent="0">
              <a:buNone/>
              <a:defRPr sz="1260"/>
            </a:lvl3pPr>
            <a:lvl4pPr marL="1440283" indent="0">
              <a:buNone/>
              <a:defRPr sz="1050"/>
            </a:lvl4pPr>
            <a:lvl5pPr marL="1920378" indent="0">
              <a:buNone/>
              <a:defRPr sz="1050"/>
            </a:lvl5pPr>
            <a:lvl6pPr marL="2400472" indent="0">
              <a:buNone/>
              <a:defRPr sz="1050"/>
            </a:lvl6pPr>
            <a:lvl7pPr marL="2880567" indent="0">
              <a:buNone/>
              <a:defRPr sz="1050"/>
            </a:lvl7pPr>
            <a:lvl8pPr marL="3360661" indent="0">
              <a:buNone/>
              <a:defRPr sz="1050"/>
            </a:lvl8pPr>
            <a:lvl9pPr marL="3840756"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E53FA5-35CE-43E1-BBD3-0975C788587D}" type="datetime1">
              <a:rPr kumimoji="1" lang="ja-JP" altLang="en-US" smtClean="0"/>
              <a:t>2020/3/17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352542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60083" y="11865191"/>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71F8E277-7007-4CAC-8167-052864FECDDC}" type="datetime1">
              <a:rPr kumimoji="1" lang="ja-JP" altLang="en-US" smtClean="0"/>
              <a:t>2020/3/17</a:t>
            </a:fld>
            <a:endParaRPr kumimoji="1" lang="ja-JP" altLang="en-US"/>
          </a:p>
        </p:txBody>
      </p:sp>
      <p:sp>
        <p:nvSpPr>
          <p:cNvPr id="5" name="Footer Placeholder 4"/>
          <p:cNvSpPr>
            <a:spLocks noGrp="1"/>
          </p:cNvSpPr>
          <p:nvPr>
            <p:ph type="ftr" sz="quarter" idx="3"/>
          </p:nvPr>
        </p:nvSpPr>
        <p:spPr>
          <a:xfrm>
            <a:off x="3180398" y="11865191"/>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91"/>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BB67B231-56A2-48B5-8342-3C4338C62A56}" type="slidenum">
              <a:rPr kumimoji="1" lang="ja-JP" altLang="en-US" smtClean="0"/>
              <a:t>‹#›</a:t>
            </a:fld>
            <a:endParaRPr kumimoji="1" lang="ja-JP" altLang="en-US"/>
          </a:p>
        </p:txBody>
      </p:sp>
    </p:spTree>
    <p:extLst>
      <p:ext uri="{BB962C8B-B14F-4D97-AF65-F5344CB8AC3E}">
        <p14:creationId xmlns:p14="http://schemas.microsoft.com/office/powerpoint/2010/main" val="19020122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60189"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47" indent="-240047" algn="l" defTabSz="960189"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142" indent="-240047" algn="l" defTabSz="960189"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236" indent="-240047" algn="l" defTabSz="960189"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331"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425"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519"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614"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709"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803" indent="-240047" algn="l" defTabSz="960189"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89" rtl="0" eaLnBrk="1" latinLnBrk="0" hangingPunct="1">
        <a:defRPr kumimoji="1" sz="1890" kern="1200">
          <a:solidFill>
            <a:schemeClr val="tx1"/>
          </a:solidFill>
          <a:latin typeface="+mn-lt"/>
          <a:ea typeface="+mn-ea"/>
          <a:cs typeface="+mn-cs"/>
        </a:defRPr>
      </a:lvl1pPr>
      <a:lvl2pPr marL="480094" algn="l" defTabSz="960189" rtl="0" eaLnBrk="1" latinLnBrk="0" hangingPunct="1">
        <a:defRPr kumimoji="1" sz="1890" kern="1200">
          <a:solidFill>
            <a:schemeClr val="tx1"/>
          </a:solidFill>
          <a:latin typeface="+mn-lt"/>
          <a:ea typeface="+mn-ea"/>
          <a:cs typeface="+mn-cs"/>
        </a:defRPr>
      </a:lvl2pPr>
      <a:lvl3pPr marL="960189" algn="l" defTabSz="960189" rtl="0" eaLnBrk="1" latinLnBrk="0" hangingPunct="1">
        <a:defRPr kumimoji="1" sz="1890" kern="1200">
          <a:solidFill>
            <a:schemeClr val="tx1"/>
          </a:solidFill>
          <a:latin typeface="+mn-lt"/>
          <a:ea typeface="+mn-ea"/>
          <a:cs typeface="+mn-cs"/>
        </a:defRPr>
      </a:lvl3pPr>
      <a:lvl4pPr marL="1440283" algn="l" defTabSz="960189" rtl="0" eaLnBrk="1" latinLnBrk="0" hangingPunct="1">
        <a:defRPr kumimoji="1" sz="1890" kern="1200">
          <a:solidFill>
            <a:schemeClr val="tx1"/>
          </a:solidFill>
          <a:latin typeface="+mn-lt"/>
          <a:ea typeface="+mn-ea"/>
          <a:cs typeface="+mn-cs"/>
        </a:defRPr>
      </a:lvl4pPr>
      <a:lvl5pPr marL="1920378" algn="l" defTabSz="960189" rtl="0" eaLnBrk="1" latinLnBrk="0" hangingPunct="1">
        <a:defRPr kumimoji="1" sz="1890" kern="1200">
          <a:solidFill>
            <a:schemeClr val="tx1"/>
          </a:solidFill>
          <a:latin typeface="+mn-lt"/>
          <a:ea typeface="+mn-ea"/>
          <a:cs typeface="+mn-cs"/>
        </a:defRPr>
      </a:lvl5pPr>
      <a:lvl6pPr marL="2400472" algn="l" defTabSz="960189" rtl="0" eaLnBrk="1" latinLnBrk="0" hangingPunct="1">
        <a:defRPr kumimoji="1" sz="1890" kern="1200">
          <a:solidFill>
            <a:schemeClr val="tx1"/>
          </a:solidFill>
          <a:latin typeface="+mn-lt"/>
          <a:ea typeface="+mn-ea"/>
          <a:cs typeface="+mn-cs"/>
        </a:defRPr>
      </a:lvl6pPr>
      <a:lvl7pPr marL="2880567" algn="l" defTabSz="960189" rtl="0" eaLnBrk="1" latinLnBrk="0" hangingPunct="1">
        <a:defRPr kumimoji="1" sz="1890" kern="1200">
          <a:solidFill>
            <a:schemeClr val="tx1"/>
          </a:solidFill>
          <a:latin typeface="+mn-lt"/>
          <a:ea typeface="+mn-ea"/>
          <a:cs typeface="+mn-cs"/>
        </a:defRPr>
      </a:lvl7pPr>
      <a:lvl8pPr marL="3360661" algn="l" defTabSz="960189" rtl="0" eaLnBrk="1" latinLnBrk="0" hangingPunct="1">
        <a:defRPr kumimoji="1" sz="1890" kern="1200">
          <a:solidFill>
            <a:schemeClr val="tx1"/>
          </a:solidFill>
          <a:latin typeface="+mn-lt"/>
          <a:ea typeface="+mn-ea"/>
          <a:cs typeface="+mn-cs"/>
        </a:defRPr>
      </a:lvl8pPr>
      <a:lvl9pPr marL="3840756" algn="l" defTabSz="960189"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504" y="-56720"/>
            <a:ext cx="9601200" cy="814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2400" dirty="0">
                <a:latin typeface="Meiryo UI" panose="020B0604030504040204" pitchFamily="50" charset="-128"/>
                <a:ea typeface="Meiryo UI" panose="020B0604030504040204" pitchFamily="50" charset="-128"/>
              </a:rPr>
              <a:t>大阪府一人当たり保険料額の傾向分析（推計</a:t>
            </a:r>
            <a:r>
              <a:rPr lang="ja-JP" altLang="en-US" sz="24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資料</a:t>
            </a:r>
            <a:r>
              <a:rPr lang="en-US" altLang="ja-JP" sz="1600" dirty="0" smtClean="0">
                <a:latin typeface="Meiryo UI" panose="020B0604030504040204" pitchFamily="50" charset="-128"/>
                <a:ea typeface="Meiryo UI" panose="020B0604030504040204" pitchFamily="50" charset="-128"/>
              </a:rPr>
              <a:t>11</a:t>
            </a:r>
            <a:endParaRPr lang="ja-JP" alt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8162925" y="440827"/>
            <a:ext cx="1391423" cy="1791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050" dirty="0"/>
          </a:p>
          <a:p>
            <a:pPr algn="r"/>
            <a:r>
              <a:rPr kumimoji="1" lang="ja-JP" altLang="en-US" sz="1400" b="1" dirty="0">
                <a:latin typeface="HG丸ｺﾞｼｯｸM-PRO" panose="020F0600000000000000" pitchFamily="50" charset="-128"/>
                <a:ea typeface="HG丸ｺﾞｼｯｸM-PRO" panose="020F0600000000000000" pitchFamily="50" charset="-128"/>
              </a:rPr>
              <a:t>令和２年１月</a:t>
            </a:r>
            <a:endParaRPr kumimoji="1" lang="en-US" altLang="ja-JP" sz="1400" b="1"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18139" y="2983208"/>
            <a:ext cx="4399855" cy="5000997"/>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t" anchorCtr="0" forceAA="0" compatLnSpc="1">
            <a:prstTxWarp prst="textNoShape">
              <a:avLst/>
            </a:prstTxWarp>
            <a:noAutofit/>
          </a:bodyPr>
          <a:lstStyle/>
          <a:p>
            <a:endParaRPr lang="en-US" altLang="zh-TW" sz="1103" dirty="0">
              <a:latin typeface="Meiryo UI" panose="020B0604030504040204" pitchFamily="50" charset="-128"/>
              <a:ea typeface="Meiryo UI" panose="020B0604030504040204" pitchFamily="50" charset="-128"/>
            </a:endParaRPr>
          </a:p>
          <a:p>
            <a:endParaRPr lang="en-US" altLang="zh-TW" sz="1155" b="1" dirty="0">
              <a:latin typeface="Meiryo UI" panose="020B0604030504040204" pitchFamily="50" charset="-128"/>
              <a:ea typeface="Meiryo UI" panose="020B0604030504040204" pitchFamily="50" charset="-128"/>
            </a:endParaRPr>
          </a:p>
          <a:p>
            <a:r>
              <a:rPr lang="en-US" altLang="zh-TW" sz="1400" b="1" dirty="0">
                <a:latin typeface="Meiryo UI" panose="020B0604030504040204" pitchFamily="50" charset="-128"/>
                <a:ea typeface="Meiryo UI" panose="020B0604030504040204" pitchFamily="50" charset="-128"/>
              </a:rPr>
              <a:t>【</a:t>
            </a:r>
            <a:r>
              <a:rPr lang="zh-TW" altLang="en-US" sz="1400" b="1" dirty="0">
                <a:latin typeface="Meiryo UI" panose="020B0604030504040204" pitchFamily="50" charset="-128"/>
                <a:ea typeface="Meiryo UI" panose="020B0604030504040204" pitchFamily="50" charset="-128"/>
              </a:rPr>
              <a:t>令和</a:t>
            </a:r>
            <a:r>
              <a:rPr lang="en-US" altLang="zh-TW" sz="1400" b="1" dirty="0">
                <a:latin typeface="Meiryo UI" panose="020B0604030504040204" pitchFamily="50" charset="-128"/>
                <a:ea typeface="Meiryo UI" panose="020B0604030504040204" pitchFamily="50" charset="-128"/>
              </a:rPr>
              <a:t>6</a:t>
            </a:r>
            <a:r>
              <a:rPr lang="zh-TW" altLang="en-US" sz="1400" b="1" dirty="0">
                <a:latin typeface="Meiryo UI" panose="020B0604030504040204" pitchFamily="50" charset="-128"/>
                <a:ea typeface="Meiryo UI" panose="020B0604030504040204" pitchFamily="50" charset="-128"/>
              </a:rPr>
              <a:t>年度大阪府</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a:t>
            </a:r>
            <a:r>
              <a:rPr lang="zh-TW" altLang="en-US" sz="1400" b="1" dirty="0">
                <a:latin typeface="Meiryo UI" panose="020B0604030504040204" pitchFamily="50" charset="-128"/>
                <a:ea typeface="Meiryo UI" panose="020B0604030504040204" pitchFamily="50" charset="-128"/>
              </a:rPr>
              <a:t>保険料</a:t>
            </a:r>
            <a:r>
              <a:rPr lang="ja-JP" altLang="en-US" sz="1400" b="1" dirty="0">
                <a:latin typeface="Meiryo UI" panose="020B0604030504040204" pitchFamily="50" charset="-128"/>
                <a:ea typeface="Meiryo UI" panose="020B0604030504040204" pitchFamily="50" charset="-128"/>
              </a:rPr>
              <a:t>額</a:t>
            </a:r>
            <a:r>
              <a:rPr lang="zh-TW" altLang="en-US" sz="1400" b="1" dirty="0">
                <a:latin typeface="Meiryo UI" panose="020B0604030504040204" pitchFamily="50" charset="-128"/>
                <a:ea typeface="Meiryo UI" panose="020B0604030504040204" pitchFamily="50" charset="-128"/>
              </a:rPr>
              <a:t>（推計値）</a:t>
            </a:r>
            <a:r>
              <a:rPr lang="en-US" altLang="zh-TW" sz="1400" b="1" dirty="0">
                <a:latin typeface="Meiryo UI" panose="020B0604030504040204" pitchFamily="50" charset="-128"/>
                <a:ea typeface="Meiryo UI" panose="020B0604030504040204" pitchFamily="50" charset="-128"/>
              </a:rPr>
              <a:t>】</a:t>
            </a:r>
          </a:p>
          <a:p>
            <a:endParaRPr lang="en-US" altLang="zh-TW" sz="1400" b="1" dirty="0">
              <a:latin typeface="Meiryo UI" panose="020B0604030504040204" pitchFamily="50" charset="-128"/>
              <a:ea typeface="Meiryo UI" panose="020B0604030504040204" pitchFamily="50" charset="-128"/>
            </a:endParaRPr>
          </a:p>
          <a:p>
            <a:endParaRPr lang="en-US" altLang="zh-TW" sz="1155" b="1"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endParaRPr lang="en-US" altLang="ja-JP" sz="1155" dirty="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参考＞</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［令和元年度</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人当たり保険料</a:t>
            </a:r>
            <a:r>
              <a:rPr lang="ja-JP" altLang="en-US" sz="1400" b="1" dirty="0" smtClean="0">
                <a:latin typeface="Meiryo UI" panose="020B0604030504040204" pitchFamily="50" charset="-128"/>
                <a:ea typeface="Meiryo UI" panose="020B0604030504040204" pitchFamily="50" charset="-128"/>
              </a:rPr>
              <a:t>額］</a:t>
            </a:r>
            <a:endParaRPr lang="en-US" altLang="ja-JP" sz="1400" b="1" dirty="0">
              <a:latin typeface="Meiryo UI" panose="020B0604030504040204" pitchFamily="50" charset="-128"/>
              <a:ea typeface="Meiryo UI" panose="020B0604030504040204" pitchFamily="50" charset="-128"/>
            </a:endParaRPr>
          </a:p>
          <a:p>
            <a:r>
              <a:rPr lang="ja-JP" altLang="en-US" sz="1155" dirty="0">
                <a:latin typeface="Meiryo UI" panose="020B0604030504040204" pitchFamily="50" charset="-128"/>
                <a:ea typeface="Meiryo UI" panose="020B0604030504040204" pitchFamily="50" charset="-128"/>
              </a:rPr>
              <a:t>　</a:t>
            </a:r>
            <a:endParaRPr lang="en-US" altLang="ja-JP" sz="1155" dirty="0">
              <a:latin typeface="Meiryo UI" panose="020B0604030504040204" pitchFamily="50" charset="-128"/>
              <a:ea typeface="Meiryo UI" panose="020B0604030504040204" pitchFamily="50" charset="-128"/>
            </a:endParaRPr>
          </a:p>
          <a:p>
            <a:r>
              <a:rPr lang="ja-JP" altLang="en-US" sz="1155"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１人当たり：</a:t>
            </a:r>
            <a:r>
              <a:rPr lang="en-US" altLang="ja-JP" sz="1200" dirty="0" smtClean="0">
                <a:latin typeface="Meiryo UI" panose="020B0604030504040204" pitchFamily="50" charset="-128"/>
                <a:ea typeface="Meiryo UI" panose="020B0604030504040204" pitchFamily="50" charset="-128"/>
              </a:rPr>
              <a:t>13.9</a:t>
            </a:r>
            <a:r>
              <a:rPr lang="ja-JP" altLang="en-US" sz="1200" dirty="0" smtClean="0">
                <a:latin typeface="Meiryo UI" panose="020B0604030504040204" pitchFamily="50" charset="-128"/>
                <a:ea typeface="Meiryo UI" panose="020B0604030504040204" pitchFamily="50" charset="-128"/>
              </a:rPr>
              <a:t>万円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（内訳）医療分：　</a:t>
            </a:r>
            <a:r>
              <a:rPr lang="en-US" altLang="ja-JP" sz="1200" dirty="0" smtClean="0">
                <a:latin typeface="Meiryo UI" panose="020B0604030504040204" pitchFamily="50" charset="-128"/>
                <a:ea typeface="Meiryo UI" panose="020B0604030504040204" pitchFamily="50" charset="-128"/>
              </a:rPr>
              <a:t>8.2</a:t>
            </a:r>
            <a:r>
              <a:rPr lang="ja-JP" altLang="en-US" sz="1200" dirty="0" smtClean="0">
                <a:latin typeface="Meiryo UI" panose="020B0604030504040204" pitchFamily="50" charset="-128"/>
                <a:ea typeface="Meiryo UI" panose="020B0604030504040204" pitchFamily="50" charset="-128"/>
              </a:rPr>
              <a:t>万円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2.6</a:t>
            </a:r>
            <a:r>
              <a:rPr lang="ja-JP" altLang="en-US" sz="1200" dirty="0" smtClean="0">
                <a:latin typeface="Meiryo UI" panose="020B0604030504040204" pitchFamily="50" charset="-128"/>
                <a:ea typeface="Meiryo UI" panose="020B0604030504040204" pitchFamily="50" charset="-128"/>
              </a:rPr>
              <a:t>万円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介護分：　</a:t>
            </a:r>
            <a:r>
              <a:rPr lang="en-US" altLang="ja-JP" sz="1200" dirty="0" smtClean="0">
                <a:latin typeface="Meiryo UI" panose="020B0604030504040204" pitchFamily="50" charset="-128"/>
                <a:ea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rPr>
              <a:t>万円</a:t>
            </a:r>
            <a:endParaRPr lang="en-US" altLang="ja-JP" sz="1200"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114380" y="8082019"/>
            <a:ext cx="9345306" cy="2087588"/>
            <a:chOff x="122930" y="4138435"/>
            <a:chExt cx="8900292" cy="1550021"/>
          </a:xfrm>
        </p:grpSpPr>
        <p:sp>
          <p:nvSpPr>
            <p:cNvPr id="21" name="正方形/長方形 20" title="生活習慣病等の重症化予防、がんの予防及び早期発見"/>
            <p:cNvSpPr/>
            <p:nvPr/>
          </p:nvSpPr>
          <p:spPr>
            <a:xfrm>
              <a:off x="122930" y="4333898"/>
              <a:ext cx="8900292" cy="1354558"/>
            </a:xfrm>
            <a:prstGeom prst="rect">
              <a:avLst/>
            </a:prstGeom>
            <a:ln/>
          </p:spPr>
          <p:style>
            <a:lnRef idx="2">
              <a:schemeClr val="dk1"/>
            </a:lnRef>
            <a:fillRef idx="1">
              <a:schemeClr val="lt1"/>
            </a:fillRef>
            <a:effectRef idx="0">
              <a:schemeClr val="dk1"/>
            </a:effectRef>
            <a:fontRef idx="minor">
              <a:schemeClr val="dk1"/>
            </a:fontRef>
          </p:style>
          <p:txBody>
            <a:bodyPr rot="0" spcFirstLastPara="0" vert="horz" wrap="square" lIns="37800" tIns="48006" rIns="37800" bIns="48006" numCol="1" spcCol="0" rtlCol="0" fromWordArt="0" anchor="b" anchorCtr="0" forceAA="0" compatLnSpc="1">
              <a:prstTxWarp prst="textNoShape">
                <a:avLst/>
              </a:prstTxWarp>
              <a:noAutofit/>
            </a:bodyPr>
            <a:lstStyle/>
            <a:p>
              <a:pPr>
                <a:lnSpc>
                  <a:spcPts val="1260"/>
                </a:lnSpc>
              </a:pPr>
              <a:endParaRPr lang="en-US" altLang="ja-JP" sz="1000" b="1" kern="100" spc="-42" dirty="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１</a:t>
              </a:r>
              <a:r>
                <a:rPr lang="en-US" altLang="ja-JP" sz="1000" b="1" kern="100" spc="-42" dirty="0" smtClean="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被</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保険者数：</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国立社会保障･人口問題研究所「推計人口」を基に、直近の</a:t>
              </a:r>
              <a:r>
                <a:rPr lang="en-US" altLang="ja-JP" sz="1000" kern="100" spc="-42" dirty="0">
                  <a:solidFill>
                    <a:srgbClr val="000000"/>
                  </a:solidFill>
                  <a:latin typeface="Meiryo UI" panose="020B0604030504040204" pitchFamily="50" charset="-128"/>
                  <a:ea typeface="Meiryo UI" panose="020B0604030504040204" pitchFamily="50" charset="-128"/>
                  <a:cs typeface="Meiryo UI"/>
                </a:rPr>
                <a:t>5</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歳階層別被保険者数をコーホート推計し、</a:t>
              </a:r>
              <a:r>
                <a:rPr lang="en-US" altLang="ja-JP" sz="1000" kern="100" spc="-42" dirty="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２事業費納付金算定で用いた単年度伸び率</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で補正</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して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kern="100" spc="-42" dirty="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２</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医　療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：①</a:t>
              </a:r>
              <a:r>
                <a:rPr lang="en-US" altLang="zh-TW" sz="1000" kern="100" spc="-42" dirty="0">
                  <a:solidFill>
                    <a:srgbClr val="000000"/>
                  </a:solidFill>
                  <a:latin typeface="Meiryo UI" panose="020B0604030504040204" pitchFamily="50" charset="-128"/>
                  <a:ea typeface="Meiryo UI" panose="020B0604030504040204" pitchFamily="50" charset="-128"/>
                  <a:cs typeface="Meiryo UI"/>
                </a:rPr>
                <a:t>R</a:t>
              </a:r>
              <a:r>
                <a:rPr lang="zh-TW" altLang="en-US" sz="1000" kern="100" spc="-42" dirty="0">
                  <a:solidFill>
                    <a:srgbClr val="000000"/>
                  </a:solidFill>
                  <a:latin typeface="Meiryo UI" panose="020B0604030504040204" pitchFamily="50" charset="-128"/>
                  <a:ea typeface="Meiryo UI" panose="020B0604030504040204" pitchFamily="50" charset="-128"/>
                  <a:cs typeface="Meiryo UI"/>
                </a:rPr>
                <a:t>２事業費納付金</a:t>
              </a:r>
              <a:r>
                <a:rPr lang="zh-TW" altLang="en-US" sz="1000" kern="100" spc="-42" dirty="0" smtClean="0">
                  <a:solidFill>
                    <a:srgbClr val="000000"/>
                  </a:solidFill>
                  <a:latin typeface="Meiryo UI" panose="020B0604030504040204" pitchFamily="50" charset="-128"/>
                  <a:ea typeface="Meiryo UI" panose="020B0604030504040204" pitchFamily="50" charset="-128"/>
                  <a:cs typeface="Meiryo UI"/>
                </a:rPr>
                <a:t>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で用いた平成</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28</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年度からの一人当たり医療費の伸び率を用いて医療費を算定し、算定ガイドラインに基づき推計</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❷直近</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3</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か年の一人当たり医療費の平均伸び率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を用いて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医療費の増加傾向を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算定し、算定ガイドラインに基づき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３</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後　期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：③</a:t>
              </a:r>
              <a:r>
                <a:rPr lang="ja-JP" altLang="ja-JP" sz="1000" dirty="0">
                  <a:latin typeface="Meiryo UI" panose="020B0604030504040204" pitchFamily="50" charset="-128"/>
                  <a:ea typeface="Meiryo UI" panose="020B0604030504040204" pitchFamily="50" charset="-128"/>
                </a:rPr>
                <a:t>社会保険診療報酬支払</a:t>
              </a:r>
              <a:r>
                <a:rPr lang="ja-JP" altLang="ja-JP" sz="1000" dirty="0" smtClean="0">
                  <a:latin typeface="Meiryo UI" panose="020B0604030504040204" pitchFamily="50" charset="-128"/>
                  <a:ea typeface="Meiryo UI" panose="020B0604030504040204" pitchFamily="50" charset="-128"/>
                </a:rPr>
                <a:t>基金</a:t>
              </a:r>
              <a:r>
                <a:rPr lang="ja-JP" altLang="en-US" sz="1000" dirty="0" smtClean="0">
                  <a:latin typeface="Meiryo UI" panose="020B0604030504040204" pitchFamily="50" charset="-128"/>
                  <a:ea typeface="Meiryo UI" panose="020B0604030504040204" pitchFamily="50" charset="-128"/>
                </a:rPr>
                <a:t>が示す</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後期高齢者支援</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金額の過去</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5</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年の平均伸び率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用いて</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概算後期高齢者支援金額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に基づき推計</a:t>
              </a: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❹</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社会保険診療報酬支払基金が示す</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後期高齢者支援金額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の直近３年の</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平均</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伸び率</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を用いて概算後期高齢者支援</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金額の増加傾向を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ガイドラインに</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pPr>
                <a:lnSpc>
                  <a:spcPts val="1260"/>
                </a:lnSpc>
              </a:pP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基づき</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推計</a:t>
              </a:r>
            </a:p>
            <a:p>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４</a:t>
              </a:r>
              <a:r>
                <a:rPr lang="en-US" altLang="ja-JP" sz="1000" b="1" kern="100" spc="-42" dirty="0">
                  <a:solidFill>
                    <a:srgbClr val="000000"/>
                  </a:solidFill>
                  <a:latin typeface="Meiryo UI" panose="020B0604030504040204" pitchFamily="50" charset="-128"/>
                  <a:ea typeface="Meiryo UI" panose="020B0604030504040204" pitchFamily="50" charset="-128"/>
                  <a:cs typeface="Meiryo UI"/>
                </a:rPr>
                <a:t>.</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介　護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分　：⑤</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社会保険診療報酬支払基金が示す概算介護納付金の単年度</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伸び率を用いて概算</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介護納付金を算定し、算定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に基づき</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推計</a:t>
              </a:r>
              <a:endParaRPr lang="en-US" altLang="ja-JP" sz="1000" b="1" kern="100" spc="-42" dirty="0">
                <a:solidFill>
                  <a:srgbClr val="000000"/>
                </a:solidFill>
                <a:latin typeface="Meiryo UI" panose="020B0604030504040204" pitchFamily="50" charset="-128"/>
                <a:ea typeface="Meiryo UI" panose="020B0604030504040204" pitchFamily="50" charset="-128"/>
                <a:cs typeface="Meiryo UI"/>
              </a:endParaRPr>
            </a:p>
            <a:p>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b="1" kern="100" spc="-42" dirty="0" smtClean="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❻⑤の推計方法に、</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２と</a:t>
              </a:r>
              <a:r>
                <a:rPr lang="en-US" altLang="ja-JP" sz="1000" kern="100" spc="-42" dirty="0" smtClean="0">
                  <a:solidFill>
                    <a:srgbClr val="000000"/>
                  </a:solidFill>
                  <a:latin typeface="Meiryo UI" panose="020B0604030504040204" pitchFamily="50" charset="-128"/>
                  <a:ea typeface="Meiryo UI" panose="020B0604030504040204" pitchFamily="50" charset="-128"/>
                  <a:cs typeface="Meiryo UI"/>
                </a:rPr>
                <a:t>R</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１の事業費</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納付金算定で用いた一人当たり負担</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見込額の単年度伸び率を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活用して概算介護納付</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金の増加傾向を</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算定し、算定</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ガイドラインに</a:t>
              </a:r>
              <a:endParaRPr lang="en-US" altLang="ja-JP" sz="1000" kern="100" spc="-42" dirty="0" smtClean="0">
                <a:solidFill>
                  <a:srgbClr val="000000"/>
                </a:solidFill>
                <a:latin typeface="Meiryo UI" panose="020B0604030504040204" pitchFamily="50" charset="-128"/>
                <a:ea typeface="Meiryo UI" panose="020B0604030504040204" pitchFamily="50" charset="-128"/>
                <a:cs typeface="Meiryo UI"/>
              </a:endParaRPr>
            </a:p>
            <a:p>
              <a:r>
                <a:rPr lang="ja-JP" altLang="en-US" sz="1000" kern="100" spc="-42" dirty="0">
                  <a:solidFill>
                    <a:srgbClr val="000000"/>
                  </a:solidFill>
                  <a:latin typeface="Meiryo UI" panose="020B0604030504040204" pitchFamily="50" charset="-128"/>
                  <a:ea typeface="Meiryo UI" panose="020B0604030504040204" pitchFamily="50" charset="-128"/>
                  <a:cs typeface="Meiryo UI"/>
                </a:rPr>
                <a:t>　</a:t>
              </a:r>
              <a:r>
                <a:rPr lang="ja-JP" altLang="en-US" sz="1000" kern="100" spc="-42" dirty="0" smtClean="0">
                  <a:solidFill>
                    <a:srgbClr val="000000"/>
                  </a:solidFill>
                  <a:latin typeface="Meiryo UI" panose="020B0604030504040204" pitchFamily="50" charset="-128"/>
                  <a:ea typeface="Meiryo UI" panose="020B0604030504040204" pitchFamily="50" charset="-128"/>
                  <a:cs typeface="Meiryo UI"/>
                </a:rPr>
                <a:t>　　　　　　　　　　　　　基づき</a:t>
              </a:r>
              <a:r>
                <a:rPr lang="ja-JP" altLang="en-US" sz="1000" kern="100" spc="-42" dirty="0">
                  <a:solidFill>
                    <a:srgbClr val="000000"/>
                  </a:solidFill>
                  <a:latin typeface="Meiryo UI" panose="020B0604030504040204" pitchFamily="50" charset="-128"/>
                  <a:ea typeface="Meiryo UI" panose="020B0604030504040204" pitchFamily="50" charset="-128"/>
                  <a:cs typeface="Meiryo UI"/>
                </a:rPr>
                <a:t>推計</a:t>
              </a:r>
            </a:p>
          </p:txBody>
        </p:sp>
        <p:sp>
          <p:nvSpPr>
            <p:cNvPr id="22" name="ホームベース 21"/>
            <p:cNvSpPr/>
            <p:nvPr/>
          </p:nvSpPr>
          <p:spPr>
            <a:xfrm>
              <a:off x="172357" y="4138435"/>
              <a:ext cx="1420069" cy="39681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算定方法</a:t>
              </a:r>
              <a:endParaRPr lang="en-US" altLang="ja-JP" sz="1400" b="1" dirty="0">
                <a:latin typeface="Meiryo UI" panose="020B0604030504040204" pitchFamily="50" charset="-128"/>
                <a:ea typeface="Meiryo UI" panose="020B0604030504040204" pitchFamily="50" charset="-128"/>
              </a:endParaRPr>
            </a:p>
          </p:txBody>
        </p:sp>
      </p:grpSp>
      <p:grpSp>
        <p:nvGrpSpPr>
          <p:cNvPr id="23" name="グループ化 22"/>
          <p:cNvGrpSpPr/>
          <p:nvPr/>
        </p:nvGrpSpPr>
        <p:grpSpPr>
          <a:xfrm>
            <a:off x="105720" y="921755"/>
            <a:ext cx="9353970" cy="1751354"/>
            <a:chOff x="426277" y="5466678"/>
            <a:chExt cx="8745250" cy="748445"/>
          </a:xfrm>
        </p:grpSpPr>
        <p:sp>
          <p:nvSpPr>
            <p:cNvPr id="28" name="正方形/長方形 27"/>
            <p:cNvSpPr/>
            <p:nvPr/>
          </p:nvSpPr>
          <p:spPr>
            <a:xfrm>
              <a:off x="426277" y="5542523"/>
              <a:ext cx="8745250" cy="6726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b" anchorCtr="0" forceAA="0" compatLnSpc="1">
              <a:prstTxWarp prst="textNoShape">
                <a:avLst/>
              </a:prstTxWarp>
              <a:noAutofit/>
            </a:bodyPr>
            <a:lstStyle/>
            <a:p>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現在（</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）の国民健康保険制度及び所得水準を前提として、将来的な保険料水準の傾向を分析するため、納付金算定ガイドラインに基づき、一人当たり保険料額を算出。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令和６年度における大阪府一人当たり保険料額は令和元年度の一人当たり保険料額と比較して、最大</a:t>
              </a:r>
              <a:r>
                <a:rPr lang="ja-JP" altLang="en-US" sz="1200" dirty="0" smtClean="0">
                  <a:latin typeface="Meiryo UI" panose="020B0604030504040204" pitchFamily="50" charset="-128"/>
                  <a:ea typeface="Meiryo UI" panose="020B0604030504040204" pitchFamily="50" charset="-128"/>
                </a:rPr>
                <a:t>約</a:t>
              </a:r>
              <a:r>
                <a:rPr lang="en-US" altLang="ja-JP" sz="1200" dirty="0" smtClean="0">
                  <a:latin typeface="Meiryo UI" panose="020B0604030504040204" pitchFamily="50" charset="-128"/>
                  <a:ea typeface="Meiryo UI" panose="020B0604030504040204" pitchFamily="50" charset="-128"/>
                </a:rPr>
                <a:t>49.6%</a:t>
              </a:r>
              <a:r>
                <a:rPr lang="ja-JP" altLang="en-US" sz="1200" dirty="0" err="1"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最小でも</a:t>
              </a:r>
              <a:r>
                <a:rPr lang="ja-JP" altLang="en-US" sz="1200" dirty="0" smtClean="0">
                  <a:latin typeface="Meiryo UI" panose="020B0604030504040204" pitchFamily="50" charset="-128"/>
                  <a:ea typeface="Meiryo UI" panose="020B0604030504040204" pitchFamily="50" charset="-128"/>
                </a:rPr>
                <a:t>約</a:t>
              </a:r>
              <a:r>
                <a:rPr lang="en-US" altLang="ja-JP" sz="1200" dirty="0" smtClean="0">
                  <a:latin typeface="Meiryo UI" panose="020B0604030504040204" pitchFamily="50" charset="-128"/>
                  <a:ea typeface="Meiryo UI" panose="020B0604030504040204" pitchFamily="50" charset="-128"/>
                </a:rPr>
                <a:t>28.7%</a:t>
              </a:r>
              <a:r>
                <a:rPr lang="ja-JP" altLang="en-US" sz="1200" dirty="0" smtClean="0">
                  <a:latin typeface="Meiryo UI" panose="020B0604030504040204" pitchFamily="50" charset="-128"/>
                  <a:ea typeface="Meiryo UI" panose="020B0604030504040204" pitchFamily="50" charset="-128"/>
                </a:rPr>
                <a:t>増加</a:t>
              </a:r>
              <a:r>
                <a:rPr lang="ja-JP" altLang="en-US" sz="1200" dirty="0">
                  <a:latin typeface="Meiryo UI" panose="020B0604030504040204" pitchFamily="50" charset="-128"/>
                  <a:ea typeface="Meiryo UI" panose="020B0604030504040204" pitchFamily="50" charset="-128"/>
                </a:rPr>
                <a:t>する見込み。</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団塊の世代」が後期高齢者に移行することに伴い、支援金等の増加が見込まれる。また、団塊ジュニア世代の高齢化に伴い、医療費の増加傾向も想定される。そのため、被保険者の減少と相俟って、被保険者一人当たりの負担は増加傾向にあることが見込まれる。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algn="r"/>
              <a:r>
                <a:rPr lang="en-US" altLang="zh-TW" sz="1050" dirty="0" smtClean="0">
                  <a:latin typeface="HGPｺﾞｼｯｸM" panose="020B0600000000000000" pitchFamily="50" charset="-128"/>
                  <a:ea typeface="HGPｺﾞｼｯｸM" panose="020B0600000000000000" pitchFamily="50" charset="-128"/>
                </a:rPr>
                <a:t>※</a:t>
              </a:r>
              <a:r>
                <a:rPr lang="zh-TW" altLang="en-US" sz="1050" dirty="0">
                  <a:latin typeface="HGPｺﾞｼｯｸM" panose="020B0600000000000000" pitchFamily="50" charset="-128"/>
                  <a:ea typeface="HGPｺﾞｼｯｸM" panose="020B0600000000000000" pitchFamily="50" charset="-128"/>
                </a:rPr>
                <a:t>推計時点令和２年１月</a:t>
              </a:r>
              <a:r>
                <a:rPr lang="en-US" altLang="zh-TW" sz="1050" dirty="0" smtClean="0">
                  <a:latin typeface="HGPｺﾞｼｯｸM" panose="020B0600000000000000" pitchFamily="50" charset="-128"/>
                  <a:ea typeface="HGPｺﾞｼｯｸM" panose="020B0600000000000000" pitchFamily="50" charset="-128"/>
                </a:rPr>
                <a:t>14</a:t>
              </a:r>
              <a:r>
                <a:rPr lang="zh-TW" altLang="en-US" sz="1050" dirty="0" smtClean="0">
                  <a:latin typeface="HGPｺﾞｼｯｸM" panose="020B0600000000000000" pitchFamily="50" charset="-128"/>
                  <a:ea typeface="HGPｺﾞｼｯｸM" panose="020B0600000000000000" pitchFamily="50" charset="-128"/>
                </a:rPr>
                <a:t>日</a:t>
              </a:r>
              <a:r>
                <a:rPr lang="ja-JP" altLang="en-US" sz="1200" dirty="0">
                  <a:latin typeface="Meiryo UI" panose="020B0604030504040204" pitchFamily="50" charset="-128"/>
                  <a:ea typeface="Meiryo UI" panose="020B0604030504040204" pitchFamily="50" charset="-128"/>
                </a:rPr>
                <a:t>　　　　　　　　　　　　　　　　　　　　　　　　　　　　　　　　　　　　　　　　　　　　　　　　　　　　　　　　　　　　　　　　　　　</a:t>
              </a:r>
              <a:endParaRPr lang="ja-JP" altLang="en-US" sz="1100" dirty="0">
                <a:latin typeface="+mn-ea"/>
              </a:endParaRPr>
            </a:p>
          </p:txBody>
        </p:sp>
        <p:sp>
          <p:nvSpPr>
            <p:cNvPr id="29" name="ホームベース 28"/>
            <p:cNvSpPr/>
            <p:nvPr/>
          </p:nvSpPr>
          <p:spPr>
            <a:xfrm>
              <a:off x="482895" y="5466678"/>
              <a:ext cx="2903741" cy="17129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大阪府</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人当たり保険料額の傾向</a:t>
              </a:r>
            </a:p>
          </p:txBody>
        </p:sp>
      </p:grpSp>
      <p:grpSp>
        <p:nvGrpSpPr>
          <p:cNvPr id="10" name="グループ化 9"/>
          <p:cNvGrpSpPr/>
          <p:nvPr/>
        </p:nvGrpSpPr>
        <p:grpSpPr>
          <a:xfrm>
            <a:off x="105720" y="2719516"/>
            <a:ext cx="4763958" cy="5428612"/>
            <a:chOff x="12012" y="1143211"/>
            <a:chExt cx="4763958" cy="4316301"/>
          </a:xfrm>
        </p:grpSpPr>
        <p:sp>
          <p:nvSpPr>
            <p:cNvPr id="17" name="ホームベース 16"/>
            <p:cNvSpPr/>
            <p:nvPr/>
          </p:nvSpPr>
          <p:spPr>
            <a:xfrm>
              <a:off x="72570" y="1143211"/>
              <a:ext cx="1345021" cy="4126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算定結果</a:t>
              </a:r>
            </a:p>
          </p:txBody>
        </p:sp>
        <p:graphicFrame>
          <p:nvGraphicFramePr>
            <p:cNvPr id="18" name="グラフ 17"/>
            <p:cNvGraphicFramePr>
              <a:graphicFrameLocks/>
            </p:cNvGraphicFramePr>
            <p:nvPr>
              <p:extLst>
                <p:ext uri="{D42A27DB-BD31-4B8C-83A1-F6EECF244321}">
                  <p14:modId xmlns:p14="http://schemas.microsoft.com/office/powerpoint/2010/main" val="2752561154"/>
                </p:ext>
              </p:extLst>
            </p:nvPr>
          </p:nvGraphicFramePr>
          <p:xfrm>
            <a:off x="12012" y="2442733"/>
            <a:ext cx="2355717" cy="1538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グラフ 18"/>
            <p:cNvGraphicFramePr>
              <a:graphicFrameLocks/>
            </p:cNvGraphicFramePr>
            <p:nvPr>
              <p:extLst>
                <p:ext uri="{D42A27DB-BD31-4B8C-83A1-F6EECF244321}">
                  <p14:modId xmlns:p14="http://schemas.microsoft.com/office/powerpoint/2010/main" val="1768450714"/>
                </p:ext>
              </p:extLst>
            </p:nvPr>
          </p:nvGraphicFramePr>
          <p:xfrm>
            <a:off x="1833603" y="2523134"/>
            <a:ext cx="2942367" cy="1517985"/>
          </p:xfrm>
          <a:graphic>
            <a:graphicData uri="http://schemas.openxmlformats.org/drawingml/2006/chart">
              <c:chart xmlns:c="http://schemas.openxmlformats.org/drawingml/2006/chart" xmlns:r="http://schemas.openxmlformats.org/officeDocument/2006/relationships" r:id="rId4"/>
            </a:graphicData>
          </a:graphic>
        </p:graphicFrame>
        <p:sp>
          <p:nvSpPr>
            <p:cNvPr id="11" name="テキスト ボックス 10"/>
            <p:cNvSpPr txBox="1"/>
            <p:nvPr/>
          </p:nvSpPr>
          <p:spPr>
            <a:xfrm>
              <a:off x="83624" y="1735899"/>
              <a:ext cx="4345793" cy="811710"/>
            </a:xfrm>
            <a:prstGeom prst="rect">
              <a:avLst/>
            </a:prstGeom>
            <a:noFill/>
          </p:spPr>
          <p:txBody>
            <a:bodyPr wrap="square" numCol="2" rtlCol="0">
              <a:spAutoFit/>
            </a:bodyPr>
            <a:lstStyle/>
            <a:p>
              <a:endParaRPr kumimoji="1" lang="en-US" altLang="ja-JP" sz="1103"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最大</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人当たり：</a:t>
              </a:r>
              <a:r>
                <a:rPr lang="en-US" altLang="ja-JP" sz="1200" dirty="0" smtClean="0">
                  <a:latin typeface="Meiryo UI" panose="020B0604030504040204" pitchFamily="50" charset="-128"/>
                  <a:ea typeface="Meiryo UI" panose="020B0604030504040204" pitchFamily="50" charset="-128"/>
                </a:rPr>
                <a:t>20.8</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r>
                <a:rPr kumimoji="1" lang="ja-JP"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（内訳）医療分：</a:t>
              </a:r>
              <a:r>
                <a:rPr lang="en-US" altLang="ja-JP" sz="1200" dirty="0" smtClean="0">
                  <a:latin typeface="Meiryo UI" panose="020B0604030504040204" pitchFamily="50" charset="-128"/>
                  <a:ea typeface="Meiryo UI" panose="020B0604030504040204" pitchFamily="50" charset="-128"/>
                </a:rPr>
                <a:t>12.9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3.4</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zh-TW" altLang="en-US" sz="1200" dirty="0">
                  <a:latin typeface="Meiryo UI" panose="020B0604030504040204" pitchFamily="50" charset="-128"/>
                  <a:ea typeface="Meiryo UI" panose="020B0604030504040204" pitchFamily="50" charset="-128"/>
                </a:rPr>
                <a:t>介護分：</a:t>
              </a:r>
              <a:r>
                <a:rPr kumimoji="1" lang="ja-JP" altLang="en-US"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4.5</a:t>
              </a:r>
              <a:r>
                <a:rPr kumimoji="1" lang="ja-JP" altLang="en-US" sz="1200" dirty="0" smtClean="0">
                  <a:latin typeface="Meiryo UI" panose="020B0604030504040204" pitchFamily="50" charset="-128"/>
                  <a:ea typeface="Meiryo UI" panose="020B0604030504040204" pitchFamily="50" charset="-128"/>
                </a:rPr>
                <a:t>万</a:t>
              </a:r>
              <a:r>
                <a:rPr kumimoji="1" lang="zh-TW" altLang="en-US" sz="1200" dirty="0" smtClean="0">
                  <a:latin typeface="Meiryo UI" panose="020B0604030504040204" pitchFamily="50" charset="-128"/>
                  <a:ea typeface="Meiryo UI" panose="020B0604030504040204" pitchFamily="50" charset="-128"/>
                </a:rPr>
                <a:t>円</a:t>
              </a:r>
              <a:r>
                <a:rPr kumimoji="1" lang="zh-TW" altLang="en-US" sz="1200" dirty="0">
                  <a:latin typeface="Meiryo UI" panose="020B0604030504040204" pitchFamily="50" charset="-128"/>
                  <a:ea typeface="Meiryo UI" panose="020B0604030504040204" pitchFamily="50" charset="-128"/>
                </a:rPr>
                <a:t>　</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最小</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人当たり：</a:t>
              </a:r>
              <a:r>
                <a:rPr lang="en-US" altLang="ja-JP" sz="1200" dirty="0" smtClean="0">
                  <a:latin typeface="Meiryo UI" panose="020B0604030504040204" pitchFamily="50" charset="-128"/>
                  <a:ea typeface="Meiryo UI" panose="020B0604030504040204" pitchFamily="50" charset="-128"/>
                </a:rPr>
                <a:t>17.9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en-US" altLang="ja-JP" sz="1200" dirty="0">
                <a:latin typeface="Meiryo UI" panose="020B0604030504040204" pitchFamily="50" charset="-128"/>
                <a:ea typeface="Meiryo UI" panose="020B0604030504040204" pitchFamily="50" charset="-128"/>
              </a:endParaRPr>
            </a:p>
            <a:p>
              <a:r>
                <a:rPr kumimoji="1" lang="zh-CN" altLang="en-US" sz="1200" dirty="0">
                  <a:latin typeface="Meiryo UI" panose="020B0604030504040204" pitchFamily="50" charset="-128"/>
                  <a:ea typeface="Meiryo UI" panose="020B0604030504040204" pitchFamily="50" charset="-128"/>
                </a:rPr>
                <a:t>（内訳）医療分</a:t>
              </a:r>
              <a:r>
                <a:rPr kumimoji="1" lang="zh-CN"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11.0</a:t>
              </a:r>
              <a:r>
                <a:rPr lang="ja-JP" altLang="en-US" sz="1200" dirty="0" smtClean="0">
                  <a:latin typeface="Meiryo UI" panose="020B0604030504040204" pitchFamily="50" charset="-128"/>
                  <a:ea typeface="Meiryo UI" panose="020B0604030504040204" pitchFamily="50" charset="-128"/>
                </a:rPr>
                <a:t>万</a:t>
              </a:r>
              <a:r>
                <a:rPr kumimoji="1" lang="zh-CN" altLang="en-US" sz="1200" dirty="0" smtClean="0">
                  <a:latin typeface="Meiryo UI" panose="020B0604030504040204" pitchFamily="50" charset="-128"/>
                  <a:ea typeface="Meiryo UI" panose="020B0604030504040204" pitchFamily="50" charset="-128"/>
                </a:rPr>
                <a:t>円</a:t>
              </a:r>
              <a:endParaRPr kumimoji="1" lang="zh-CN"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後期分：  </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endParaRPr kumimoji="1" lang="ja-JP" altLang="en-US"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介護分：　</a:t>
              </a:r>
              <a:r>
                <a:rPr lang="en-US" altLang="ja-JP" sz="1200" dirty="0" smtClean="0">
                  <a:latin typeface="Meiryo UI" panose="020B0604030504040204" pitchFamily="50" charset="-128"/>
                  <a:ea typeface="Meiryo UI" panose="020B0604030504040204" pitchFamily="50" charset="-128"/>
                </a:rPr>
                <a:t>4.0</a:t>
              </a:r>
              <a:r>
                <a:rPr lang="ja-JP" altLang="en-US" sz="1200" dirty="0" smtClean="0">
                  <a:latin typeface="Meiryo UI" panose="020B0604030504040204" pitchFamily="50" charset="-128"/>
                  <a:ea typeface="Meiryo UI" panose="020B0604030504040204" pitchFamily="50" charset="-128"/>
                </a:rPr>
                <a:t>万</a:t>
              </a:r>
              <a:r>
                <a:rPr kumimoji="1" lang="ja-JP" altLang="en-US" sz="1200" dirty="0" smtClean="0">
                  <a:latin typeface="Meiryo UI" panose="020B0604030504040204" pitchFamily="50" charset="-128"/>
                  <a:ea typeface="Meiryo UI" panose="020B0604030504040204" pitchFamily="50" charset="-128"/>
                </a:rPr>
                <a:t>円</a:t>
              </a:r>
              <a:r>
                <a:rPr kumimoji="1" lang="ja-JP" altLang="en-US" sz="1050" dirty="0">
                  <a:latin typeface="Meiryo UI" panose="020B0604030504040204" pitchFamily="50" charset="-128"/>
                  <a:ea typeface="Meiryo UI" panose="020B0604030504040204" pitchFamily="50" charset="-128"/>
                </a:rPr>
                <a:t>　　　　</a:t>
              </a:r>
              <a:r>
                <a:rPr kumimoji="1" lang="ja-JP" altLang="en-US" sz="1103" dirty="0">
                  <a:latin typeface="Meiryo UI" panose="020B0604030504040204" pitchFamily="50" charset="-128"/>
                  <a:ea typeface="Meiryo UI" panose="020B0604030504040204" pitchFamily="50" charset="-128"/>
                </a:rPr>
                <a:t>   </a:t>
              </a:r>
            </a:p>
          </p:txBody>
        </p:sp>
        <p:graphicFrame>
          <p:nvGraphicFramePr>
            <p:cNvPr id="25" name="グラフ 24"/>
            <p:cNvGraphicFramePr>
              <a:graphicFrameLocks/>
            </p:cNvGraphicFramePr>
            <p:nvPr>
              <p:extLst>
                <p:ext uri="{D42A27DB-BD31-4B8C-83A1-F6EECF244321}">
                  <p14:modId xmlns:p14="http://schemas.microsoft.com/office/powerpoint/2010/main" val="25240815"/>
                </p:ext>
              </p:extLst>
            </p:nvPr>
          </p:nvGraphicFramePr>
          <p:xfrm>
            <a:off x="1981072" y="3921124"/>
            <a:ext cx="2576820" cy="1538388"/>
          </p:xfrm>
          <a:graphic>
            <a:graphicData uri="http://schemas.openxmlformats.org/drawingml/2006/chart">
              <c:chart xmlns:c="http://schemas.openxmlformats.org/drawingml/2006/chart" xmlns:r="http://schemas.openxmlformats.org/officeDocument/2006/relationships" r:id="rId5"/>
            </a:graphicData>
          </a:graphic>
        </p:graphicFrame>
      </p:grpSp>
      <p:graphicFrame>
        <p:nvGraphicFramePr>
          <p:cNvPr id="20" name="グラフ 19"/>
          <p:cNvGraphicFramePr>
            <a:graphicFrameLocks/>
          </p:cNvGraphicFramePr>
          <p:nvPr>
            <p:extLst>
              <p:ext uri="{D42A27DB-BD31-4B8C-83A1-F6EECF244321}">
                <p14:modId xmlns:p14="http://schemas.microsoft.com/office/powerpoint/2010/main" val="4286492028"/>
              </p:ext>
            </p:extLst>
          </p:nvPr>
        </p:nvGraphicFramePr>
        <p:xfrm>
          <a:off x="4651601" y="3182710"/>
          <a:ext cx="4902747" cy="4801496"/>
        </p:xfrm>
        <a:graphic>
          <a:graphicData uri="http://schemas.openxmlformats.org/drawingml/2006/chart">
            <c:chart xmlns:c="http://schemas.openxmlformats.org/drawingml/2006/chart" xmlns:r="http://schemas.openxmlformats.org/officeDocument/2006/relationships" r:id="rId6"/>
          </a:graphicData>
        </a:graphic>
      </p:graphicFrame>
      <p:grpSp>
        <p:nvGrpSpPr>
          <p:cNvPr id="26" name="グループ化 25"/>
          <p:cNvGrpSpPr/>
          <p:nvPr/>
        </p:nvGrpSpPr>
        <p:grpSpPr>
          <a:xfrm>
            <a:off x="105720" y="10251277"/>
            <a:ext cx="3643182" cy="2316967"/>
            <a:chOff x="36008" y="2087648"/>
            <a:chExt cx="3643182" cy="2316967"/>
          </a:xfrm>
        </p:grpSpPr>
        <p:sp>
          <p:nvSpPr>
            <p:cNvPr id="27" name="正方形/長方形 26"/>
            <p:cNvSpPr/>
            <p:nvPr/>
          </p:nvSpPr>
          <p:spPr>
            <a:xfrm>
              <a:off x="36008" y="2351971"/>
              <a:ext cx="3643182" cy="205264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2009" tIns="36005" rIns="72009" bIns="36005" numCol="1" spcCol="0" rtlCol="0" fromWordArt="0" anchor="b" anchorCtr="0" forceAA="0" compatLnSpc="1">
              <a:prstTxWarp prst="textNoShape">
                <a:avLst/>
              </a:prstTxWarp>
              <a:noAutofit/>
            </a:bodyPr>
            <a:lstStyle/>
            <a:p>
              <a:r>
                <a:rPr lang="ja-JP" altLang="en-US" sz="1100" dirty="0">
                  <a:latin typeface="HGPｺﾞｼｯｸE" panose="020B0900000000000000" pitchFamily="50" charset="-128"/>
                  <a:ea typeface="HGPｺﾞｼｯｸE" panose="020B0900000000000000" pitchFamily="50" charset="-128"/>
                </a:rPr>
                <a:t>・被</a:t>
              </a:r>
              <a:r>
                <a:rPr lang="ja-JP" altLang="en-US" sz="1100" dirty="0" smtClean="0">
                  <a:latin typeface="HGPｺﾞｼｯｸE" panose="020B0900000000000000" pitchFamily="50" charset="-128"/>
                  <a:ea typeface="HGPｺﾞｼｯｸE" panose="020B0900000000000000" pitchFamily="50" charset="-128"/>
                </a:rPr>
                <a:t>保険者数</a:t>
              </a:r>
              <a:endParaRPr lang="en-US" altLang="ja-JP" sz="1100" dirty="0" smtClean="0">
                <a:latin typeface="HGPｺﾞｼｯｸE" panose="020B0900000000000000" pitchFamily="50" charset="-128"/>
                <a:ea typeface="HGPｺﾞｼｯｸE" panose="020B0900000000000000" pitchFamily="50" charset="-128"/>
              </a:endParaRPr>
            </a:p>
            <a:p>
              <a:r>
                <a:rPr lang="ja-JP" altLang="en-US" sz="1100" dirty="0" smtClean="0">
                  <a:latin typeface="HGPｺﾞｼｯｸE" panose="020B0900000000000000" pitchFamily="50" charset="-128"/>
                  <a:ea typeface="HGPｺﾞｼｯｸE" panose="020B0900000000000000" pitchFamily="50" charset="-128"/>
                </a:rPr>
                <a:t>・</a:t>
              </a:r>
              <a:r>
                <a:rPr lang="ja-JP" altLang="en-US" sz="1100" dirty="0">
                  <a:latin typeface="HGPｺﾞｼｯｸE" panose="020B0900000000000000" pitchFamily="50" charset="-128"/>
                  <a:ea typeface="HGPｺﾞｼｯｸE" panose="020B0900000000000000" pitchFamily="50" charset="-128"/>
                </a:rPr>
                <a:t>介護</a:t>
              </a:r>
              <a:r>
                <a:rPr lang="en-US" altLang="ja-JP" sz="1100" dirty="0">
                  <a:latin typeface="HGPｺﾞｼｯｸE" panose="020B0900000000000000" pitchFamily="50" charset="-128"/>
                  <a:ea typeface="HGPｺﾞｼｯｸE" panose="020B0900000000000000" pitchFamily="50" charset="-128"/>
                </a:rPr>
                <a:t>2</a:t>
              </a:r>
              <a:r>
                <a:rPr lang="ja-JP" altLang="en-US" sz="1100" dirty="0">
                  <a:latin typeface="HGPｺﾞｼｯｸE" panose="020B0900000000000000" pitchFamily="50" charset="-128"/>
                  <a:ea typeface="HGPｺﾞｼｯｸE" panose="020B0900000000000000" pitchFamily="50" charset="-128"/>
                </a:rPr>
                <a:t>号被保険者数</a:t>
              </a:r>
              <a:endParaRPr lang="en-US" altLang="ja-JP" sz="1100" dirty="0">
                <a:latin typeface="HGPｺﾞｼｯｸE" panose="020B0900000000000000" pitchFamily="50" charset="-128"/>
                <a:ea typeface="HGPｺﾞｼｯｸE" panose="020B0900000000000000" pitchFamily="50" charset="-128"/>
              </a:endParaRPr>
            </a:p>
            <a:p>
              <a:r>
                <a:rPr lang="ja-JP" altLang="en-US" sz="1100" dirty="0">
                  <a:latin typeface="HGPｺﾞｼｯｸE" panose="020B0900000000000000" pitchFamily="50" charset="-128"/>
                  <a:ea typeface="HGPｺﾞｼｯｸE" panose="020B0900000000000000" pitchFamily="50" charset="-128"/>
                </a:rPr>
                <a:t>・医療費指数反映係数　</a:t>
              </a:r>
              <a:endParaRPr lang="en-US" altLang="ja-JP" sz="1100" dirty="0">
                <a:latin typeface="HGPｺﾞｼｯｸE" panose="020B0900000000000000" pitchFamily="50" charset="-128"/>
                <a:ea typeface="HGPｺﾞｼｯｸE" panose="020B0900000000000000" pitchFamily="50" charset="-128"/>
              </a:endParaRPr>
            </a:p>
            <a:p>
              <a:r>
                <a:rPr lang="ja-JP" altLang="en-US" sz="1100" dirty="0">
                  <a:latin typeface="HGPｺﾞｼｯｸE" panose="020B0900000000000000" pitchFamily="50" charset="-128"/>
                  <a:ea typeface="HGPｺﾞｼｯｸE" panose="020B0900000000000000" pitchFamily="50" charset="-128"/>
                </a:rPr>
                <a:t>・所得係数：</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２事業費納付金算定で用いた値で一定化</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・算定対象経費及び公費：</a:t>
              </a:r>
              <a:r>
                <a:rPr lang="ja-JP" altLang="en-US" sz="1100" dirty="0" smtClean="0">
                  <a:latin typeface="Meiryo UI" panose="020B0604030504040204" pitchFamily="50" charset="-128"/>
                  <a:ea typeface="Meiryo UI" panose="020B0604030504040204" pitchFamily="50" charset="-128"/>
                </a:rPr>
                <a:t>被保険者</a:t>
              </a:r>
              <a:r>
                <a:rPr lang="ja-JP" altLang="en-US" sz="1100" dirty="0">
                  <a:latin typeface="Meiryo UI" panose="020B0604030504040204" pitchFamily="50" charset="-128"/>
                  <a:ea typeface="Meiryo UI" panose="020B0604030504040204" pitchFamily="50" charset="-128"/>
                </a:rPr>
                <a:t>数</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伸び率を乗じて推計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激変緩和財源：国保運営方針で定められた割合を投入</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退職に係る費用については、令和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年度以降対象者がほぼ</a:t>
              </a:r>
              <a:r>
                <a:rPr lang="en-US" altLang="ja-JP" sz="1000" dirty="0">
                  <a:latin typeface="Meiryo UI" panose="020B0604030504040204" pitchFamily="50" charset="-128"/>
                  <a:ea typeface="Meiryo UI" panose="020B0604030504040204" pitchFamily="50" charset="-128"/>
                </a:rPr>
                <a:t>0</a:t>
              </a:r>
              <a:r>
                <a:rPr lang="ja-JP" altLang="en-US" sz="1000" dirty="0" err="1">
                  <a:latin typeface="Meiryo UI" panose="020B0604030504040204" pitchFamily="50" charset="-128"/>
                  <a:ea typeface="Meiryo UI" panose="020B0604030504040204" pitchFamily="50" charset="-128"/>
                </a:rPr>
                <a:t>にな</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err="1">
                  <a:latin typeface="Meiryo UI" panose="020B0604030504040204" pitchFamily="50" charset="-128"/>
                  <a:ea typeface="Meiryo UI" panose="020B0604030504040204" pitchFamily="50" charset="-128"/>
                </a:rPr>
                <a:t>り</a:t>
              </a:r>
              <a:r>
                <a:rPr lang="ja-JP" altLang="en-US" sz="1000" dirty="0">
                  <a:latin typeface="Meiryo UI" panose="020B0604030504040204" pitchFamily="50" charset="-128"/>
                  <a:ea typeface="Meiryo UI" panose="020B0604030504040204" pitchFamily="50" charset="-128"/>
                </a:rPr>
                <a:t>見込むことが難しいため、</a:t>
              </a:r>
              <a:r>
                <a:rPr lang="en-US" altLang="ja-JP" sz="1000" dirty="0">
                  <a:latin typeface="Meiryo UI" panose="020B0604030504040204" pitchFamily="50" charset="-128"/>
                  <a:ea typeface="Meiryo UI" panose="020B0604030504040204" pitchFamily="50" charset="-128"/>
                </a:rPr>
                <a:t>0</a:t>
              </a:r>
              <a:r>
                <a:rPr lang="ja-JP" altLang="en-US" sz="1000" dirty="0">
                  <a:latin typeface="Meiryo UI" panose="020B0604030504040204" pitchFamily="50" charset="-128"/>
                  <a:ea typeface="Meiryo UI" panose="020B0604030504040204" pitchFamily="50" charset="-128"/>
                </a:rPr>
                <a:t>固定として計算</a:t>
              </a:r>
              <a:endParaRPr lang="en-US" altLang="ja-JP" sz="10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・所得及び世帯数：</a:t>
              </a:r>
              <a:r>
                <a:rPr lang="ja-JP" altLang="en-US" sz="1100" dirty="0" smtClean="0">
                  <a:latin typeface="Meiryo UI" panose="020B0604030504040204" pitchFamily="50" charset="-128"/>
                  <a:ea typeface="Meiryo UI" panose="020B0604030504040204" pitchFamily="50" charset="-128"/>
                </a:rPr>
                <a:t>被保険者数</a:t>
              </a:r>
              <a:r>
                <a:rPr lang="ja-JP" altLang="en-US" sz="1100" dirty="0">
                  <a:latin typeface="Meiryo UI" panose="020B0604030504040204" pitchFamily="50" charset="-128"/>
                  <a:ea typeface="Meiryo UI" panose="020B0604030504040204" pitchFamily="50" charset="-128"/>
                </a:rPr>
                <a:t>の伸び率を乗じて推計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HGPｺﾞｼｯｸE" panose="020B0900000000000000" pitchFamily="50" charset="-128"/>
                  <a:ea typeface="HGPｺﾞｼｯｸE" panose="020B0900000000000000" pitchFamily="50" charset="-128"/>
                </a:rPr>
                <a:t>・収納率：</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r>
                <a:rPr lang="ja-JP" altLang="en-US" sz="1100" kern="100" spc="-42" dirty="0">
                  <a:solidFill>
                    <a:srgbClr val="000000"/>
                  </a:solidFill>
                  <a:latin typeface="Meiryo UI" panose="020B0604030504040204" pitchFamily="50" charset="-128"/>
                  <a:ea typeface="Meiryo UI" panose="020B0604030504040204" pitchFamily="50" charset="-128"/>
                  <a:cs typeface="Meiryo UI"/>
                </a:rPr>
                <a:t>事業費納付金算定で用いた</a:t>
              </a:r>
              <a:r>
                <a:rPr lang="ja-JP" altLang="en-US" sz="1100" dirty="0">
                  <a:latin typeface="Meiryo UI" panose="020B0604030504040204" pitchFamily="50" charset="-128"/>
                  <a:ea typeface="Meiryo UI" panose="020B0604030504040204" pitchFamily="50" charset="-128"/>
                </a:rPr>
                <a:t>収納率で固定</a:t>
              </a:r>
              <a:endParaRPr lang="en-US" altLang="ja-JP" sz="1100" dirty="0">
                <a:latin typeface="Meiryo UI" panose="020B0604030504040204" pitchFamily="50" charset="-128"/>
                <a:ea typeface="Meiryo UI" panose="020B0604030504040204" pitchFamily="50" charset="-128"/>
              </a:endParaRPr>
            </a:p>
          </p:txBody>
        </p:sp>
        <p:sp>
          <p:nvSpPr>
            <p:cNvPr id="30" name="ホームベース 29"/>
            <p:cNvSpPr/>
            <p:nvPr/>
          </p:nvSpPr>
          <p:spPr>
            <a:xfrm>
              <a:off x="96566" y="2087648"/>
              <a:ext cx="1491072"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共通条件</a:t>
              </a:r>
            </a:p>
          </p:txBody>
        </p:sp>
      </p:grpSp>
      <p:grpSp>
        <p:nvGrpSpPr>
          <p:cNvPr id="31" name="グループ化 30"/>
          <p:cNvGrpSpPr/>
          <p:nvPr/>
        </p:nvGrpSpPr>
        <p:grpSpPr>
          <a:xfrm>
            <a:off x="3798819" y="10251276"/>
            <a:ext cx="5660871" cy="797725"/>
            <a:chOff x="3709490" y="2386693"/>
            <a:chExt cx="5749341" cy="797725"/>
          </a:xfrm>
        </p:grpSpPr>
        <p:sp>
          <p:nvSpPr>
            <p:cNvPr id="32" name="正方形/長方形 31"/>
            <p:cNvSpPr/>
            <p:nvPr/>
          </p:nvSpPr>
          <p:spPr>
            <a:xfrm>
              <a:off x="3709490" y="2651018"/>
              <a:ext cx="5749341" cy="53340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numCol="1" rtlCol="0" anchor="b" anchorCtr="0"/>
            <a:lstStyle/>
            <a:p>
              <a:r>
                <a:rPr kumimoji="1" lang="ja-JP" altLang="en-US" sz="945" dirty="0">
                  <a:latin typeface="HGPｺﾞｼｯｸE" panose="020B0900000000000000" pitchFamily="50" charset="-128"/>
                  <a:ea typeface="HGPｺﾞｼｯｸE" panose="020B0900000000000000" pitchFamily="50" charset="-128"/>
                </a:rPr>
                <a:t>　</a:t>
              </a:r>
              <a:endParaRPr kumimoji="1" lang="en-US" altLang="ja-JP" sz="945" dirty="0">
                <a:latin typeface="HGPｺﾞｼｯｸE" panose="020B0900000000000000" pitchFamily="50" charset="-128"/>
                <a:ea typeface="HGPｺﾞｼｯｸE" panose="020B0900000000000000" pitchFamily="50" charset="-128"/>
              </a:endParaRPr>
            </a:p>
            <a:p>
              <a:r>
                <a:rPr kumimoji="1" lang="ja-JP" altLang="en-US" sz="1100" dirty="0">
                  <a:latin typeface="HGPｺﾞｼｯｸE" panose="020B0900000000000000" pitchFamily="50" charset="-128"/>
                  <a:ea typeface="HGPｺﾞｼｯｸE" panose="020B0900000000000000" pitchFamily="50" charset="-128"/>
                </a:rPr>
                <a:t>・保険給付費　・前期高齢者納付金　・前期高齢者交付金　・後期高齢者支援金　・介護納付金</a:t>
              </a:r>
            </a:p>
          </p:txBody>
        </p:sp>
        <p:sp>
          <p:nvSpPr>
            <p:cNvPr id="33" name="ホームベース 32"/>
            <p:cNvSpPr/>
            <p:nvPr/>
          </p:nvSpPr>
          <p:spPr>
            <a:xfrm>
              <a:off x="3791797" y="2386693"/>
              <a:ext cx="1491072"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可変条件</a:t>
              </a:r>
            </a:p>
          </p:txBody>
        </p:sp>
      </p:grpSp>
      <p:graphicFrame>
        <p:nvGraphicFramePr>
          <p:cNvPr id="34" name="表 33"/>
          <p:cNvGraphicFramePr>
            <a:graphicFrameLocks noGrp="1"/>
          </p:cNvGraphicFramePr>
          <p:nvPr>
            <p:extLst>
              <p:ext uri="{D42A27DB-BD31-4B8C-83A1-F6EECF244321}">
                <p14:modId xmlns:p14="http://schemas.microsoft.com/office/powerpoint/2010/main" val="2490244867"/>
              </p:ext>
            </p:extLst>
          </p:nvPr>
        </p:nvGraphicFramePr>
        <p:xfrm>
          <a:off x="3849565" y="11740982"/>
          <a:ext cx="5610123" cy="827262"/>
        </p:xfrm>
        <a:graphic>
          <a:graphicData uri="http://schemas.openxmlformats.org/drawingml/2006/table">
            <a:tbl>
              <a:tblPr>
                <a:tableStyleId>{2D5ABB26-0587-4C30-8999-92F81FD0307C}</a:tableStyleId>
              </a:tblPr>
              <a:tblGrid>
                <a:gridCol w="423905">
                  <a:extLst>
                    <a:ext uri="{9D8B030D-6E8A-4147-A177-3AD203B41FA5}">
                      <a16:colId xmlns:a16="http://schemas.microsoft.com/office/drawing/2014/main" val="2837624475"/>
                    </a:ext>
                  </a:extLst>
                </a:gridCol>
                <a:gridCol w="3186110">
                  <a:extLst>
                    <a:ext uri="{9D8B030D-6E8A-4147-A177-3AD203B41FA5}">
                      <a16:colId xmlns:a16="http://schemas.microsoft.com/office/drawing/2014/main" val="3816429398"/>
                    </a:ext>
                  </a:extLst>
                </a:gridCol>
                <a:gridCol w="451660">
                  <a:extLst>
                    <a:ext uri="{9D8B030D-6E8A-4147-A177-3AD203B41FA5}">
                      <a16:colId xmlns:a16="http://schemas.microsoft.com/office/drawing/2014/main" val="252473262"/>
                    </a:ext>
                  </a:extLst>
                </a:gridCol>
                <a:gridCol w="451660">
                  <a:extLst>
                    <a:ext uri="{9D8B030D-6E8A-4147-A177-3AD203B41FA5}">
                      <a16:colId xmlns:a16="http://schemas.microsoft.com/office/drawing/2014/main" val="2032413298"/>
                    </a:ext>
                  </a:extLst>
                </a:gridCol>
                <a:gridCol w="451660">
                  <a:extLst>
                    <a:ext uri="{9D8B030D-6E8A-4147-A177-3AD203B41FA5}">
                      <a16:colId xmlns:a16="http://schemas.microsoft.com/office/drawing/2014/main" val="1014518522"/>
                    </a:ext>
                  </a:extLst>
                </a:gridCol>
                <a:gridCol w="322564">
                  <a:extLst>
                    <a:ext uri="{9D8B030D-6E8A-4147-A177-3AD203B41FA5}">
                      <a16:colId xmlns:a16="http://schemas.microsoft.com/office/drawing/2014/main" val="666556949"/>
                    </a:ext>
                  </a:extLst>
                </a:gridCol>
                <a:gridCol w="322564">
                  <a:extLst>
                    <a:ext uri="{9D8B030D-6E8A-4147-A177-3AD203B41FA5}">
                      <a16:colId xmlns:a16="http://schemas.microsoft.com/office/drawing/2014/main" val="3283821575"/>
                    </a:ext>
                  </a:extLst>
                </a:gridCol>
              </a:tblGrid>
              <a:tr h="277246">
                <a:tc>
                  <a:txBody>
                    <a:bodyPr/>
                    <a:lstStyle/>
                    <a:p>
                      <a:pPr algn="ctr" fontAlgn="ct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438" marR="7438" marT="7438"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100" b="0" i="0" u="none" strike="noStrike" dirty="0" smtClean="0">
                          <a:solidFill>
                            <a:srgbClr val="000000"/>
                          </a:solidFill>
                          <a:effectLst/>
                          <a:latin typeface="HGPｺﾞｼｯｸE" panose="020B0900000000000000" pitchFamily="50" charset="-128"/>
                          <a:ea typeface="HGPｺﾞｼｯｸE" panose="020B0900000000000000" pitchFamily="50" charset="-128"/>
                        </a:rPr>
                        <a:t>推計方法</a:t>
                      </a:r>
                      <a:endParaRPr lang="ja-JP" altLang="en-US" sz="11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保険</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給付費</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前期</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納付</a:t>
                      </a:r>
                      <a:r>
                        <a:rPr lang="ja-JP" altLang="en-US" sz="700" u="none" strike="noStrike" dirty="0">
                          <a:effectLst/>
                          <a:latin typeface="HGPｺﾞｼｯｸE" panose="020B0900000000000000" pitchFamily="50" charset="-128"/>
                          <a:ea typeface="HGPｺﾞｼｯｸE" panose="020B0900000000000000" pitchFamily="50" charset="-128"/>
                        </a:rPr>
                        <a:t>金</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前期</a:t>
                      </a:r>
                      <a:endParaRPr lang="en-US" altLang="ja-JP" sz="700" u="none" strike="noStrike" dirty="0" smtClean="0">
                        <a:effectLst/>
                        <a:latin typeface="HGPｺﾞｼｯｸE" panose="020B0900000000000000" pitchFamily="50" charset="-128"/>
                        <a:ea typeface="HGPｺﾞｼｯｸE" panose="020B0900000000000000" pitchFamily="50" charset="-128"/>
                      </a:endParaRPr>
                    </a:p>
                    <a:p>
                      <a:pPr algn="ctr" fontAlgn="ctr"/>
                      <a:r>
                        <a:rPr lang="ja-JP" altLang="en-US" sz="700" u="none" strike="noStrike" dirty="0" smtClean="0">
                          <a:effectLst/>
                          <a:latin typeface="HGPｺﾞｼｯｸE" panose="020B0900000000000000" pitchFamily="50" charset="-128"/>
                          <a:ea typeface="HGPｺﾞｼｯｸE" panose="020B0900000000000000" pitchFamily="50" charset="-128"/>
                        </a:rPr>
                        <a:t>交付</a:t>
                      </a:r>
                      <a:r>
                        <a:rPr lang="ja-JP" altLang="en-US" sz="700" u="none" strike="noStrike" dirty="0">
                          <a:effectLst/>
                          <a:latin typeface="HGPｺﾞｼｯｸE" panose="020B0900000000000000" pitchFamily="50" charset="-128"/>
                          <a:ea typeface="HGPｺﾞｼｯｸE" panose="020B0900000000000000" pitchFamily="50" charset="-128"/>
                        </a:rPr>
                        <a:t>金</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a:effectLst/>
                          <a:latin typeface="HGPｺﾞｼｯｸE" panose="020B0900000000000000" pitchFamily="50" charset="-128"/>
                          <a:ea typeface="HGPｺﾞｼｯｸE" panose="020B0900000000000000" pitchFamily="50" charset="-128"/>
                        </a:rPr>
                        <a:t>後期</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700" u="none" strike="noStrike" dirty="0">
                          <a:effectLst/>
                          <a:latin typeface="HGPｺﾞｼｯｸE" panose="020B0900000000000000" pitchFamily="50" charset="-128"/>
                          <a:ea typeface="HGPｺﾞｼｯｸE" panose="020B0900000000000000" pitchFamily="50" charset="-128"/>
                        </a:rPr>
                        <a:t>介護</a:t>
                      </a:r>
                      <a:endParaRPr lang="ja-JP" altLang="en-US" sz="7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26225713"/>
                  </a:ext>
                </a:extLst>
              </a:tr>
              <a:tr h="181412">
                <a:tc>
                  <a:txBody>
                    <a:bodyPr/>
                    <a:lstStyle/>
                    <a:p>
                      <a:pPr algn="ctr" fontAlgn="ctr"/>
                      <a:r>
                        <a:rPr lang="en-US" altLang="ja-JP" sz="900" u="none" strike="noStrike" dirty="0" smtClean="0">
                          <a:effectLst/>
                          <a:latin typeface="HGPｺﾞｼｯｸE" panose="020B0900000000000000" pitchFamily="50" charset="-128"/>
                          <a:ea typeface="HGPｺﾞｼｯｸE" panose="020B0900000000000000" pitchFamily="50" charset="-128"/>
                        </a:rPr>
                        <a:t>A</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kern="100" spc="-40" dirty="0" smtClean="0">
                          <a:solidFill>
                            <a:srgbClr val="000000"/>
                          </a:solidFill>
                          <a:latin typeface="Meiryo UI" panose="020B0604030504040204" pitchFamily="50" charset="-128"/>
                          <a:ea typeface="Meiryo UI" panose="020B0604030504040204" pitchFamily="50" charset="-128"/>
                          <a:cs typeface="Meiryo UI"/>
                        </a:rPr>
                        <a:t>事業費納付金</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算定ガイドラインに基づき推計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③</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rPr>
                        <a:t>⑤</a:t>
                      </a:r>
                      <a:endParaRPr lang="en-US" altLang="ja-JP" sz="900" u="none" strike="noStrike" dirty="0" smtClean="0">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3959410"/>
                  </a:ext>
                </a:extLst>
              </a:tr>
              <a:tr h="181412">
                <a:tc>
                  <a:txBody>
                    <a:bodyPr/>
                    <a:lstStyle/>
                    <a:p>
                      <a:pPr algn="ctr" fontAlgn="ctr"/>
                      <a:r>
                        <a:rPr lang="en-US" altLang="ja-JP" sz="900" b="0" i="0" u="none" strike="noStrike" dirty="0" smtClean="0">
                          <a:solidFill>
                            <a:schemeClr val="tx1"/>
                          </a:solidFill>
                          <a:effectLst/>
                          <a:latin typeface="HGPｺﾞｼｯｸE" panose="020B0900000000000000" pitchFamily="50" charset="-128"/>
                          <a:ea typeface="HGPｺﾞｼｯｸE" panose="020B0900000000000000" pitchFamily="50" charset="-128"/>
                        </a:rPr>
                        <a:t>B</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前期、後期、介護の増加傾向を見込んだ推計</a:t>
                      </a: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①</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❹</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❻</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5805109"/>
                  </a:ext>
                </a:extLst>
              </a:tr>
              <a:tr h="187192">
                <a:tc>
                  <a:txBody>
                    <a:bodyPr/>
                    <a:lstStyle/>
                    <a:p>
                      <a:pPr algn="ctr" fontAlgn="ctr"/>
                      <a:r>
                        <a:rPr lang="en-US" altLang="ja-JP" sz="900" b="0" i="0" u="none" strike="noStrike" dirty="0" smtClean="0">
                          <a:solidFill>
                            <a:schemeClr val="tx1"/>
                          </a:solidFill>
                          <a:effectLst/>
                          <a:latin typeface="HGPｺﾞｼｯｸE" panose="020B0900000000000000" pitchFamily="50" charset="-128"/>
                          <a:ea typeface="HGPｺﾞｼｯｸE" panose="020B0900000000000000" pitchFamily="50" charset="-128"/>
                        </a:rPr>
                        <a:t>C</a:t>
                      </a:r>
                      <a:endParaRPr lang="en-US" altLang="ja-JP" sz="900" b="0" i="0" u="none" strike="noStrike" dirty="0">
                        <a:solidFill>
                          <a:srgbClr val="000000"/>
                        </a:solidFill>
                        <a:effectLst/>
                        <a:latin typeface="HGPｺﾞｼｯｸE" panose="020B0900000000000000" pitchFamily="50" charset="-128"/>
                        <a:ea typeface="HGPｺﾞｼｯｸE" panose="020B0900000000000000"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B</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＋医療費の増加傾向も見込んだ推計</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❷</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❹</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rPr>
                        <a:t>❻</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7438" marR="7438" marT="74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452440"/>
                  </a:ext>
                </a:extLst>
              </a:tr>
            </a:tbl>
          </a:graphicData>
        </a:graphic>
      </p:graphicFrame>
      <p:sp>
        <p:nvSpPr>
          <p:cNvPr id="35" name="ホームベース 34"/>
          <p:cNvSpPr/>
          <p:nvPr/>
        </p:nvSpPr>
        <p:spPr>
          <a:xfrm>
            <a:off x="3881126" y="11130670"/>
            <a:ext cx="1971034" cy="52864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算定における場合分け</a:t>
            </a:r>
            <a:endParaRPr lang="en-US" altLang="ja-JP" sz="1400" b="1" dirty="0">
              <a:latin typeface="Meiryo UI" panose="020B0604030504040204" pitchFamily="50" charset="-128"/>
              <a:ea typeface="Meiryo UI" panose="020B0604030504040204" pitchFamily="50" charset="-128"/>
            </a:endParaRPr>
          </a:p>
        </p:txBody>
      </p:sp>
      <p:sp>
        <p:nvSpPr>
          <p:cNvPr id="36" name="ホームベース 35"/>
          <p:cNvSpPr/>
          <p:nvPr/>
        </p:nvSpPr>
        <p:spPr>
          <a:xfrm>
            <a:off x="4626662" y="2718563"/>
            <a:ext cx="2017491" cy="41266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9" tIns="36005" rIns="72009" bIns="36005" numCol="1" spcCol="0" rtlCol="0" fromWordArt="0" anchor="ctr" anchorCtr="0" forceAA="0" compatLnSpc="1">
            <a:prstTxWarp prst="textNoShape">
              <a:avLst/>
            </a:prstTxWarp>
            <a:noAutofit/>
          </a:bodyPr>
          <a:lstStyle/>
          <a:p>
            <a:pPr algn="ctr"/>
            <a:r>
              <a:rPr lang="ja-JP" altLang="en-US" sz="1400" b="1" dirty="0">
                <a:latin typeface="Meiryo UI" panose="020B0604030504040204" pitchFamily="50" charset="-128"/>
                <a:ea typeface="Meiryo UI" panose="020B0604030504040204" pitchFamily="50" charset="-128"/>
              </a:rPr>
              <a:t>保険料額の推移</a:t>
            </a:r>
            <a:endParaRPr lang="en-US" altLang="ja-JP" sz="1400" b="1" dirty="0">
              <a:latin typeface="Meiryo UI" panose="020B0604030504040204" pitchFamily="50" charset="-128"/>
              <a:ea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414129141"/>
              </p:ext>
            </p:extLst>
          </p:nvPr>
        </p:nvGraphicFramePr>
        <p:xfrm>
          <a:off x="4651600" y="6594377"/>
          <a:ext cx="4838432" cy="1389829"/>
        </p:xfrm>
        <a:graphic>
          <a:graphicData uri="http://schemas.openxmlformats.org/drawingml/2006/table">
            <a:tbl>
              <a:tblPr>
                <a:tableStyleId>{3B4B98B0-60AC-42C2-AFA5-B58CD77FA1E5}</a:tableStyleId>
              </a:tblPr>
              <a:tblGrid>
                <a:gridCol w="743584">
                  <a:extLst>
                    <a:ext uri="{9D8B030D-6E8A-4147-A177-3AD203B41FA5}">
                      <a16:colId xmlns:a16="http://schemas.microsoft.com/office/drawing/2014/main" val="2372627955"/>
                    </a:ext>
                  </a:extLst>
                </a:gridCol>
                <a:gridCol w="207076">
                  <a:extLst>
                    <a:ext uri="{9D8B030D-6E8A-4147-A177-3AD203B41FA5}">
                      <a16:colId xmlns:a16="http://schemas.microsoft.com/office/drawing/2014/main" val="1212202014"/>
                    </a:ext>
                  </a:extLst>
                </a:gridCol>
                <a:gridCol w="428439">
                  <a:extLst>
                    <a:ext uri="{9D8B030D-6E8A-4147-A177-3AD203B41FA5}">
                      <a16:colId xmlns:a16="http://schemas.microsoft.com/office/drawing/2014/main" val="4124053609"/>
                    </a:ext>
                  </a:extLst>
                </a:gridCol>
                <a:gridCol w="443988">
                  <a:extLst>
                    <a:ext uri="{9D8B030D-6E8A-4147-A177-3AD203B41FA5}">
                      <a16:colId xmlns:a16="http://schemas.microsoft.com/office/drawing/2014/main" val="619857354"/>
                    </a:ext>
                  </a:extLst>
                </a:gridCol>
                <a:gridCol w="443988">
                  <a:extLst>
                    <a:ext uri="{9D8B030D-6E8A-4147-A177-3AD203B41FA5}">
                      <a16:colId xmlns:a16="http://schemas.microsoft.com/office/drawing/2014/main" val="2181570201"/>
                    </a:ext>
                  </a:extLst>
                </a:gridCol>
                <a:gridCol w="518273">
                  <a:extLst>
                    <a:ext uri="{9D8B030D-6E8A-4147-A177-3AD203B41FA5}">
                      <a16:colId xmlns:a16="http://schemas.microsoft.com/office/drawing/2014/main" val="3736952947"/>
                    </a:ext>
                  </a:extLst>
                </a:gridCol>
                <a:gridCol w="518273">
                  <a:extLst>
                    <a:ext uri="{9D8B030D-6E8A-4147-A177-3AD203B41FA5}">
                      <a16:colId xmlns:a16="http://schemas.microsoft.com/office/drawing/2014/main" val="3410517820"/>
                    </a:ext>
                  </a:extLst>
                </a:gridCol>
                <a:gridCol w="715216">
                  <a:extLst>
                    <a:ext uri="{9D8B030D-6E8A-4147-A177-3AD203B41FA5}">
                      <a16:colId xmlns:a16="http://schemas.microsoft.com/office/drawing/2014/main" val="1406593466"/>
                    </a:ext>
                  </a:extLst>
                </a:gridCol>
                <a:gridCol w="819595">
                  <a:extLst>
                    <a:ext uri="{9D8B030D-6E8A-4147-A177-3AD203B41FA5}">
                      <a16:colId xmlns:a16="http://schemas.microsoft.com/office/drawing/2014/main" val="786374209"/>
                    </a:ext>
                  </a:extLst>
                </a:gridCol>
              </a:tblGrid>
              <a:tr h="481730">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単年度</a:t>
                      </a:r>
                      <a:endPar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伸び率</a:t>
                      </a:r>
                      <a:endParaRPr lang="ja-JP" altLang="en-US"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R1</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R2</a:t>
                      </a: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R3</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R4</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R5</a:t>
                      </a:r>
                      <a:endParaRPr lang="en-US" sz="9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sz="9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R6</a:t>
                      </a:r>
                      <a:endParaRPr lang="en-US" sz="9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Ｒ</a:t>
                      </a:r>
                      <a:r>
                        <a:rPr 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a:t>
                      </a:r>
                      <a:r>
                        <a:rPr 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⇒R6</a:t>
                      </a:r>
                      <a:br>
                        <a:rPr 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lang="ja-JP" altLang="en-US" sz="800" b="1" u="none" strike="noStrike"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単年度伸び率</a:t>
                      </a:r>
                      <a:endParaRPr lang="ja-JP" altLang="en-US" sz="8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Ｒ</a:t>
                      </a: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1⇒R6</a:t>
                      </a:r>
                      <a:b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b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伸び率累計</a:t>
                      </a:r>
                      <a:endParaRPr lang="ja-JP" altLang="en-US" sz="800" b="1" i="0" u="none" strike="noStrike"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extLst>
                  <a:ext uri="{0D108BD9-81ED-4DB2-BD59-A6C34878D82A}">
                    <a16:rowId xmlns:a16="http://schemas.microsoft.com/office/drawing/2014/main" val="1379965914"/>
                  </a:ext>
                </a:extLst>
              </a:tr>
              <a:tr h="321305">
                <a:tc>
                  <a:txBody>
                    <a:bodyPr/>
                    <a:lstStyle/>
                    <a:p>
                      <a:pPr algn="ctr" fontAlgn="ctr"/>
                      <a:r>
                        <a:rPr lang="ja-JP" altLang="en-US"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Ａ</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4.1%</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6.5%</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4.9%</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4.1%</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5.2%</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28.7%</a:t>
                      </a:r>
                    </a:p>
                  </a:txBody>
                  <a:tcPr marL="9525" marR="9525" marT="9525" marB="0" anchor="ctr"/>
                </a:tc>
                <a:extLst>
                  <a:ext uri="{0D108BD9-81ED-4DB2-BD59-A6C34878D82A}">
                    <a16:rowId xmlns:a16="http://schemas.microsoft.com/office/drawing/2014/main" val="2379563986"/>
                  </a:ext>
                </a:extLst>
              </a:tr>
              <a:tr h="269794">
                <a:tc>
                  <a:txBody>
                    <a:bodyPr/>
                    <a:lstStyle/>
                    <a:p>
                      <a:pPr algn="ctr" fontAlgn="ctr"/>
                      <a:r>
                        <a:rPr lang="en-US" altLang="ja-JP"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B</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a:p>
                      <a:pPr algn="ctr" fontAlgn="ct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9.5%</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8.6%</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6.8%</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5.9%</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7.4%</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43.1%</a:t>
                      </a:r>
                    </a:p>
                  </a:txBody>
                  <a:tcPr marL="9525" marR="9525" marT="9525" marB="0" anchor="ctr"/>
                </a:tc>
                <a:extLst>
                  <a:ext uri="{0D108BD9-81ED-4DB2-BD59-A6C34878D82A}">
                    <a16:rowId xmlns:a16="http://schemas.microsoft.com/office/drawing/2014/main" val="4102053235"/>
                  </a:ext>
                </a:extLst>
              </a:tr>
              <a:tr h="317000">
                <a:tc>
                  <a:txBody>
                    <a:bodyPr/>
                    <a:lstStyle/>
                    <a:p>
                      <a:pPr algn="ctr" fontAlgn="ctr"/>
                      <a:r>
                        <a:rPr lang="en-US" altLang="ja-JP" sz="11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C</a:t>
                      </a:r>
                      <a:endParaRPr lang="en-US" sz="11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7144" marR="7144" marT="7144"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6.1</a:t>
                      </a:r>
                      <a:r>
                        <a:rPr lang="ja-JP" altLang="en-US"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10.8%</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10.4%</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7.2%</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7.2%</a:t>
                      </a:r>
                      <a:endParaRPr lang="en-US" altLang="ja-JP" sz="800" b="1" i="0" u="none" strike="noStrike" dirty="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u="none" strike="noStrike"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8.4%</a:t>
                      </a:r>
                      <a:endPar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txBody>
                  <a:tcPr marL="9525" marR="9525" marT="9525" marB="0" anchor="ctr"/>
                </a:tc>
                <a:tc>
                  <a:txBody>
                    <a:bodyPr/>
                    <a:lstStyle/>
                    <a:p>
                      <a:pPr algn="ctr" fontAlgn="ctr"/>
                      <a:r>
                        <a:rPr lang="en-US" altLang="ja-JP" sz="800" b="1" i="0" u="none" strike="noStrike" dirty="0" smtClean="0">
                          <a:solidFill>
                            <a:srgbClr val="00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49.6%</a:t>
                      </a:r>
                    </a:p>
                  </a:txBody>
                  <a:tcPr marL="9525" marR="9525" marT="9525" marB="0" anchor="ctr"/>
                </a:tc>
                <a:extLst>
                  <a:ext uri="{0D108BD9-81ED-4DB2-BD59-A6C34878D82A}">
                    <a16:rowId xmlns:a16="http://schemas.microsoft.com/office/drawing/2014/main" val="4048284588"/>
                  </a:ext>
                </a:extLst>
              </a:tr>
            </a:tbl>
          </a:graphicData>
        </a:graphic>
      </p:graphicFrame>
      <p:sp>
        <p:nvSpPr>
          <p:cNvPr id="38" name="正方形/長方形 37"/>
          <p:cNvSpPr/>
          <p:nvPr/>
        </p:nvSpPr>
        <p:spPr>
          <a:xfrm>
            <a:off x="5249193" y="3167175"/>
            <a:ext cx="2913732" cy="814275"/>
          </a:xfrm>
          <a:prstGeom prst="rect">
            <a:avLst/>
          </a:prstGeom>
        </p:spPr>
        <p:style>
          <a:lnRef idx="2">
            <a:schemeClr val="accent6"/>
          </a:lnRef>
          <a:fillRef idx="1">
            <a:schemeClr val="lt1"/>
          </a:fillRef>
          <a:effectRef idx="0">
            <a:schemeClr val="accent6"/>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900" dirty="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：算定</a:t>
            </a:r>
            <a:r>
              <a:rPr lang="ja-JP" altLang="en-US" sz="900" dirty="0">
                <a:latin typeface="Meiryo UI" panose="020B0604030504040204" pitchFamily="50" charset="-128"/>
                <a:ea typeface="Meiryo UI" panose="020B0604030504040204" pitchFamily="50" charset="-128"/>
              </a:rPr>
              <a:t>ガイドライン（</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）に基づき推計</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：前期</a:t>
            </a:r>
            <a:r>
              <a:rPr lang="ja-JP" altLang="en-US" sz="900" dirty="0" smtClean="0">
                <a:latin typeface="Meiryo UI" panose="020B0604030504040204" pitchFamily="50" charset="-128"/>
                <a:ea typeface="Meiryo UI" panose="020B0604030504040204" pitchFamily="50" charset="-128"/>
              </a:rPr>
              <a:t>高齢者に係る給付費、</a:t>
            </a:r>
            <a:r>
              <a:rPr lang="ja-JP" altLang="en-US" sz="900" dirty="0">
                <a:latin typeface="Meiryo UI" panose="020B0604030504040204" pitchFamily="50" charset="-128"/>
                <a:ea typeface="Meiryo UI" panose="020B0604030504040204" pitchFamily="50" charset="-128"/>
              </a:rPr>
              <a:t>後期支援</a:t>
            </a:r>
            <a:r>
              <a:rPr lang="ja-JP" altLang="en-US" sz="900" dirty="0" smtClean="0">
                <a:latin typeface="Meiryo UI" panose="020B0604030504040204" pitchFamily="50" charset="-128"/>
                <a:ea typeface="Meiryo UI" panose="020B0604030504040204" pitchFamily="50" charset="-128"/>
              </a:rPr>
              <a:t>金分</a:t>
            </a:r>
            <a:r>
              <a:rPr lang="ja-JP" altLang="en-US" sz="900" dirty="0">
                <a:latin typeface="Meiryo UI" panose="020B0604030504040204" pitchFamily="50" charset="-128"/>
                <a:ea typeface="Meiryo UI" panose="020B0604030504040204" pitchFamily="50" charset="-128"/>
              </a:rPr>
              <a:t>及</a:t>
            </a:r>
            <a:r>
              <a:rPr lang="ja-JP" altLang="en-US" sz="900" dirty="0" smtClean="0">
                <a:latin typeface="Meiryo UI" panose="020B0604030504040204" pitchFamily="50" charset="-128"/>
                <a:ea typeface="Meiryo UI" panose="020B0604030504040204" pitchFamily="50" charset="-128"/>
              </a:rPr>
              <a:t>び介護納</a:t>
            </a:r>
            <a:endParaRPr lang="en-US" altLang="ja-JP" sz="900" dirty="0" smtClean="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付金分の増加傾向を</a:t>
            </a:r>
            <a:r>
              <a:rPr lang="ja-JP" altLang="en-US" sz="900" dirty="0">
                <a:latin typeface="Meiryo UI" panose="020B0604030504040204" pitchFamily="50" charset="-128"/>
                <a:ea typeface="Meiryo UI" panose="020B0604030504040204" pitchFamily="50" charset="-128"/>
              </a:rPr>
              <a:t>見込んだ推計</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医療費の</a:t>
            </a:r>
            <a:r>
              <a:rPr lang="ja-JP" altLang="en-US" sz="900" dirty="0" smtClean="0">
                <a:latin typeface="Meiryo UI" panose="020B0604030504040204" pitchFamily="50" charset="-128"/>
                <a:ea typeface="Meiryo UI" panose="020B0604030504040204" pitchFamily="50" charset="-128"/>
              </a:rPr>
              <a:t>増加</a:t>
            </a:r>
            <a:r>
              <a:rPr lang="ja-JP" altLang="en-US" sz="900" dirty="0">
                <a:latin typeface="Meiryo UI" panose="020B0604030504040204" pitchFamily="50" charset="-128"/>
                <a:ea typeface="Meiryo UI" panose="020B0604030504040204" pitchFamily="50" charset="-128"/>
              </a:rPr>
              <a:t>傾向</a:t>
            </a:r>
            <a:r>
              <a:rPr lang="ja-JP" altLang="en-US" sz="900" dirty="0" smtClean="0">
                <a:latin typeface="Meiryo UI" panose="020B0604030504040204" pitchFamily="50" charset="-128"/>
                <a:ea typeface="Meiryo UI" panose="020B0604030504040204" pitchFamily="50" charset="-128"/>
              </a:rPr>
              <a:t>を</a:t>
            </a:r>
            <a:r>
              <a:rPr lang="ja-JP" altLang="en-US" sz="900" dirty="0">
                <a:latin typeface="Meiryo UI" panose="020B0604030504040204" pitchFamily="50" charset="-128"/>
                <a:ea typeface="Meiryo UI" panose="020B0604030504040204" pitchFamily="50" charset="-128"/>
              </a:rPr>
              <a:t>見込んだ推計</a:t>
            </a:r>
            <a:endParaRPr lang="en-US" altLang="ja-JP" sz="9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算定ガイドラインとは、「国民健康保険における納付金及び標準保</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険料率の算定方法について（ガイドライン）」のことをいう。</a:t>
            </a:r>
          </a:p>
        </p:txBody>
      </p:sp>
      <p:sp>
        <p:nvSpPr>
          <p:cNvPr id="39" name="テキスト ボックス 38"/>
          <p:cNvSpPr txBox="1"/>
          <p:nvPr/>
        </p:nvSpPr>
        <p:spPr>
          <a:xfrm>
            <a:off x="8941073" y="4808985"/>
            <a:ext cx="1037229" cy="253916"/>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17.9</a:t>
            </a:r>
            <a:r>
              <a:rPr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8941073" y="4096388"/>
            <a:ext cx="1079225" cy="253916"/>
          </a:xfrm>
          <a:prstGeom prst="rect">
            <a:avLst/>
          </a:prstGeom>
          <a:noFill/>
        </p:spPr>
        <p:txBody>
          <a:bodyPr wrap="square" rtlCol="0">
            <a:spAutoFit/>
          </a:bodyPr>
          <a:lstStyle/>
          <a:p>
            <a:r>
              <a:rPr lang="en-US" altLang="ja-JP" sz="1050" dirty="0" smtClean="0">
                <a:latin typeface="Meiryo UI" panose="020B0604030504040204" pitchFamily="50" charset="-128"/>
                <a:ea typeface="Meiryo UI" panose="020B0604030504040204" pitchFamily="50" charset="-128"/>
              </a:rPr>
              <a:t>19.9</a:t>
            </a:r>
            <a:r>
              <a:rPr lang="ja-JP" altLang="en-US" sz="1050" dirty="0" smtClean="0">
                <a:latin typeface="Meiryo UI" panose="020B0604030504040204" pitchFamily="50" charset="-128"/>
                <a:ea typeface="Meiryo UI" panose="020B0604030504040204" pitchFamily="50" charset="-128"/>
              </a:rPr>
              <a:t>万円 </a:t>
            </a:r>
            <a:endParaRPr kumimoji="1" lang="ja-JP" altLang="en-US" sz="1050" dirty="0">
              <a:latin typeface="Meiryo UI" panose="020B0604030504040204" pitchFamily="50" charset="-128"/>
              <a:ea typeface="Meiryo UI" panose="020B0604030504040204" pitchFamily="50" charset="-128"/>
            </a:endParaRPr>
          </a:p>
        </p:txBody>
      </p:sp>
      <p:sp>
        <p:nvSpPr>
          <p:cNvPr id="12" name="正方形/長方形 11"/>
          <p:cNvSpPr/>
          <p:nvPr/>
        </p:nvSpPr>
        <p:spPr>
          <a:xfrm>
            <a:off x="2109628" y="3024211"/>
            <a:ext cx="2354573" cy="19986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r"/>
            <a:r>
              <a:rPr kumimoji="1" lang="en-US" altLang="ja-JP" sz="1050" dirty="0" smtClean="0"/>
              <a:t>※</a:t>
            </a:r>
            <a:r>
              <a:rPr kumimoji="1" lang="ja-JP" altLang="en-US" sz="1050" dirty="0"/>
              <a:t>市町村激変緩和前</a:t>
            </a:r>
          </a:p>
        </p:txBody>
      </p:sp>
      <p:sp>
        <p:nvSpPr>
          <p:cNvPr id="41" name="テキスト ボックス 10"/>
          <p:cNvSpPr txBox="1"/>
          <p:nvPr/>
        </p:nvSpPr>
        <p:spPr>
          <a:xfrm>
            <a:off x="8941072" y="3581218"/>
            <a:ext cx="103722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1050" dirty="0" smtClean="0">
                <a:latin typeface="Meiryo UI" panose="020B0604030504040204" pitchFamily="50" charset="-128"/>
                <a:ea typeface="Meiryo UI" panose="020B0604030504040204" pitchFamily="50" charset="-128"/>
              </a:rPr>
              <a:t>20.8</a:t>
            </a:r>
            <a:r>
              <a:rPr kumimoji="1" lang="ja-JP" altLang="en-US" sz="1050" dirty="0" smtClean="0">
                <a:latin typeface="Meiryo UI" panose="020B0604030504040204" pitchFamily="50" charset="-128"/>
                <a:ea typeface="Meiryo UI" panose="020B0604030504040204" pitchFamily="50" charset="-128"/>
              </a:rPr>
              <a:t>万円</a:t>
            </a:r>
            <a:endParaRPr kumimoji="1" lang="ja-JP" altLang="en-US" sz="105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5615940" y="7984205"/>
            <a:ext cx="3938408" cy="215444"/>
          </a:xfrm>
          <a:prstGeom prst="rect">
            <a:avLst/>
          </a:prstGeom>
          <a:noFill/>
        </p:spPr>
        <p:txBody>
          <a:bodyPr wrap="square" rtlCol="0">
            <a:spAutoFit/>
          </a:bodyPr>
          <a:lstStyle/>
          <a:p>
            <a:pPr algn="r"/>
            <a:r>
              <a:rPr kumimoji="1" lang="en-US" altLang="ja-JP" sz="800" dirty="0" smtClean="0">
                <a:latin typeface="Meiryo UI" panose="020B0604030504040204" pitchFamily="50" charset="-128"/>
                <a:ea typeface="Meiryo UI" panose="020B0604030504040204" pitchFamily="50" charset="-128"/>
              </a:rPr>
              <a:t>※R</a:t>
            </a:r>
            <a:r>
              <a:rPr kumimoji="1" lang="ja-JP" altLang="en-US" sz="800" dirty="0" smtClean="0">
                <a:latin typeface="Meiryo UI" panose="020B0604030504040204" pitchFamily="50" charset="-128"/>
                <a:ea typeface="Meiryo UI" panose="020B0604030504040204" pitchFamily="50" charset="-128"/>
              </a:rPr>
              <a:t>２は事業費納付金算定値</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1140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5470</TotalTime>
  <Words>320</Words>
  <Application>Microsoft Office PowerPoint</Application>
  <PresentationFormat>A3 297x420 mm</PresentationFormat>
  <Paragraphs>160</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HGPｺﾞｼｯｸM</vt: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阪口　功一</cp:lastModifiedBy>
  <cp:revision>275</cp:revision>
  <cp:lastPrinted>2020-01-11T11:30:07Z</cp:lastPrinted>
  <dcterms:created xsi:type="dcterms:W3CDTF">2019-09-06T00:33:44Z</dcterms:created>
  <dcterms:modified xsi:type="dcterms:W3CDTF">2020-03-17T06:20:34Z</dcterms:modified>
</cp:coreProperties>
</file>