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0" d="100"/>
          <a:sy n="70" d="100"/>
        </p:scale>
        <p:origin x="13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2019/6/13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5"/>
            <a:ext cx="8784976" cy="576063"/>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令和元年度の財政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64939151"/>
              </p:ext>
            </p:extLst>
          </p:nvPr>
        </p:nvGraphicFramePr>
        <p:xfrm>
          <a:off x="163716" y="504467"/>
          <a:ext cx="8856984" cy="6300124"/>
        </p:xfrm>
        <a:graphic>
          <a:graphicData uri="http://schemas.openxmlformats.org/drawingml/2006/table">
            <a:tbl>
              <a:tblPr firstRow="1" bandRow="1">
                <a:tableStyleId>{5940675A-B579-460E-94D1-54222C63F5DA}</a:tableStyleId>
              </a:tblPr>
              <a:tblGrid>
                <a:gridCol w="1281932">
                  <a:extLst>
                    <a:ext uri="{9D8B030D-6E8A-4147-A177-3AD203B41FA5}">
                      <a16:colId xmlns:a16="http://schemas.microsoft.com/office/drawing/2014/main" val="20000"/>
                    </a:ext>
                  </a:extLst>
                </a:gridCol>
                <a:gridCol w="3787526">
                  <a:extLst>
                    <a:ext uri="{9D8B030D-6E8A-4147-A177-3AD203B41FA5}">
                      <a16:colId xmlns:a16="http://schemas.microsoft.com/office/drawing/2014/main" val="20004"/>
                    </a:ext>
                  </a:extLst>
                </a:gridCol>
                <a:gridCol w="3787526">
                  <a:extLst>
                    <a:ext uri="{9D8B030D-6E8A-4147-A177-3AD203B41FA5}">
                      <a16:colId xmlns:a16="http://schemas.microsoft.com/office/drawing/2014/main" val="4110931989"/>
                    </a:ext>
                  </a:extLst>
                </a:gridCol>
              </a:tblGrid>
              <a:tr h="265084">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令和元年度主な検討事項</a:t>
                      </a:r>
                      <a:r>
                        <a:rPr kumimoji="1" lang="en-US" altLang="ja-JP" sz="1000" dirty="0" smtClean="0">
                          <a:solidFill>
                            <a:sysClr val="windowText" lastClr="000000"/>
                          </a:solidFill>
                          <a:latin typeface="HGPｺﾞｼｯｸE" panose="020B0900000000000000" pitchFamily="50" charset="-128"/>
                          <a:ea typeface="HGPｺﾞｼｯｸE" panose="020B0900000000000000" pitchFamily="50" charset="-128"/>
                        </a:rPr>
                        <a:t>【</a:t>
                      </a: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残課題</a:t>
                      </a:r>
                      <a:r>
                        <a:rPr kumimoji="1" lang="en-US" altLang="ja-JP" sz="1000" dirty="0" smtClean="0">
                          <a:solidFill>
                            <a:sysClr val="windowText" lastClr="000000"/>
                          </a:solidFill>
                          <a:latin typeface="HGPｺﾞｼｯｸE" panose="020B0900000000000000" pitchFamily="50" charset="-128"/>
                          <a:ea typeface="HGPｺﾞｼｯｸE" panose="020B0900000000000000" pitchFamily="50" charset="-128"/>
                        </a:rPr>
                        <a:t>】</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669657">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共通公費の範囲</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①退職被保険者保険料収納見込み</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・翌々年度の事業費納付金必要額（前述基礎ファイル報告額）と加減算することにより調整。</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・調整額は、当該年度の納付金算定にあたり提出した前々年度の市町村基礎ファイル</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退職保険料・保険料軽減額</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報告金額と当該年度の退職被保険者分保険料収納額</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過年度分含む決算額</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の差額。</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年度同様、過去</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60%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を納付金に設定。</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③保険者努力支援制度（都道府県分）</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年度同様、事業費納付金及び標準保険料率の引き下げに活用。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④算定可能な特別調整交付金</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・算定省令第</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6</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条第</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項ヲのうち、「未就学児に係る医療費」、「特々調」を共通公費に追加</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⑤府独自ｲﾝｾﾝﾃｨﾌﾞ</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・上記財源の一部を保険料引下げに活用。</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被保険者数・所得の推計方法</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年度推計結果の分析及び平成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31</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年度国提示推計方法の妥当性を踏まえ、国が示す推計方法とおり実施。</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894595">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検討スケジュールを整理。</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加えて、全市町村への意見照会を実施。</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旧被扶養者減免</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国基準の改定に伴い、別に定める基準を改定。</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保険給付費等交付金（普通交付金）の対象</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普通交付金の交付対象は、原則、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であるが、保険料減免に係る普通交付金について、運用に基づくシステム改修をはじめとする準備を要することも踏まえ、令和元年度までは、運営方針の別に定める基準を満たしていれば、交付対象とする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err="1"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smtClean="0">
                          <a:solidFill>
                            <a:sysClr val="windowText" lastClr="000000"/>
                          </a:solidFill>
                          <a:latin typeface="HGPｺﾞｼｯｸM" panose="020B0600000000000000" pitchFamily="50" charset="-128"/>
                          <a:ea typeface="HGPｺﾞｼｯｸM" panose="020B0600000000000000" pitchFamily="50" charset="-128"/>
                        </a:rPr>
                        <a:t>なお、令和２年度</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以降について、原則通りの取扱いとする。</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国における議論内容・全市町村への意見照会を踏まえた検討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119533">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27</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年度実績に変更するとともに、設定条件を以下のとおり変更。</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+0.6</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sp>
        <p:nvSpPr>
          <p:cNvPr id="5" name="正方形/長方形 4"/>
          <p:cNvSpPr/>
          <p:nvPr/>
        </p:nvSpPr>
        <p:spPr>
          <a:xfrm>
            <a:off x="8190111" y="117771"/>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sysClr val="windowText" lastClr="000000"/>
                </a:solidFill>
              </a:rPr>
              <a:t>資料２</a:t>
            </a:r>
            <a:endParaRPr kumimoji="1" lang="en-US" altLang="ja-JP" sz="1600" b="1" dirty="0">
              <a:solidFill>
                <a:sysClr val="windowText" lastClr="000000"/>
              </a:solidFill>
            </a:endParaRPr>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3092</TotalTime>
  <Words>566</Words>
  <Application>Microsoft Office PowerPoint</Application>
  <PresentationFormat>画面に合わせる (4:3)</PresentationFormat>
  <Paragraphs>48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HGS創英角ｺﾞｼｯｸUB</vt:lpstr>
      <vt:lpstr>ＭＳ Ｐゴシック</vt:lpstr>
      <vt:lpstr>Arial</vt:lpstr>
      <vt:lpstr>Calibri</vt:lpstr>
      <vt:lpstr>Wingdings</vt:lpstr>
      <vt:lpstr>Office ​​テーマ</vt:lpstr>
      <vt:lpstr>令和元年度の財政運営検討Ｗ・Ｇの検討事項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阪口　功一</cp:lastModifiedBy>
  <cp:revision>195</cp:revision>
  <cp:lastPrinted>2019-06-04T04:37:49Z</cp:lastPrinted>
  <dcterms:created xsi:type="dcterms:W3CDTF">2016-01-05T01:34:32Z</dcterms:created>
  <dcterms:modified xsi:type="dcterms:W3CDTF">2019-06-13T00:52:07Z</dcterms:modified>
</cp:coreProperties>
</file>