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434" autoAdjust="0"/>
  </p:normalViewPr>
  <p:slideViewPr>
    <p:cSldViewPr>
      <p:cViewPr>
        <p:scale>
          <a:sx n="100" d="100"/>
          <a:sy n="100" d="100"/>
        </p:scale>
        <p:origin x="150" y="-57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2022/3/17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2022/3/17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2022/3/17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2022/3/17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kumimoji="1" lang="ja-JP" altLang="en-US" sz="1800" dirty="0" smtClean="0">
                <a:latin typeface="HGS創英角ｺﾞｼｯｸUB" panose="020B0900000000000000" pitchFamily="50" charset="-128"/>
                <a:ea typeface="HGS創英角ｺﾞｼｯｸUB" panose="020B0900000000000000" pitchFamily="50" charset="-128"/>
              </a:rPr>
              <a:t>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1642045038"/>
              </p:ext>
            </p:extLst>
          </p:nvPr>
        </p:nvGraphicFramePr>
        <p:xfrm>
          <a:off x="302296" y="655216"/>
          <a:ext cx="8518176" cy="5246737"/>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現時点で国の動きはなく、引き続き注視していく。</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災害による「準半壊」の取扱いについては、国の動き等を注視。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血清</a:t>
                      </a:r>
                      <a:r>
                        <a:rPr kumimoji="1" lang="ja-JP" altLang="en-US" sz="800" dirty="0">
                          <a:solidFill>
                            <a:schemeClr val="tx1"/>
                          </a:solidFill>
                          <a:latin typeface="HGPｺﾞｼｯｸM" panose="020B0600000000000000" pitchFamily="50" charset="-128"/>
                          <a:ea typeface="HGPｺﾞｼｯｸM" panose="020B0600000000000000" pitchFamily="50" charset="-128"/>
                        </a:rPr>
                        <a:t>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人間</a:t>
                      </a:r>
                      <a:r>
                        <a:rPr kumimoji="1" lang="ja-JP" altLang="en-US" sz="800" dirty="0">
                          <a:solidFill>
                            <a:schemeClr val="tx1"/>
                          </a:solidFill>
                          <a:latin typeface="HGPｺﾞｼｯｸM" panose="020B0600000000000000" pitchFamily="50" charset="-128"/>
                          <a:ea typeface="HGPｺﾞｼｯｸM" panose="020B0600000000000000" pitchFamily="50" charset="-128"/>
                        </a:rPr>
                        <a:t>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a:t>
                      </a:r>
                      <a:r>
                        <a:rPr kumimoji="1" lang="ja-JP" altLang="en-US" sz="800" dirty="0">
                          <a:solidFill>
                            <a:schemeClr val="tx1"/>
                          </a:solidFill>
                          <a:latin typeface="HGPｺﾞｼｯｸM" panose="020B0600000000000000" pitchFamily="50" charset="-128"/>
                          <a:ea typeface="HGPｺﾞｼｯｸM" panose="020B0600000000000000" pitchFamily="50" charset="-128"/>
                        </a:rPr>
                        <a:t>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r>
                        <a:rPr kumimoji="1" lang="ja-JP" altLang="en-US" sz="800" dirty="0">
                          <a:solidFill>
                            <a:schemeClr val="tx1"/>
                          </a:solidFill>
                          <a:latin typeface="HGPｺﾞｼｯｸM" panose="020B0600000000000000" pitchFamily="50" charset="-128"/>
                          <a:ea typeface="HGPｺﾞｼｯｸM" panose="020B0600000000000000" pitchFamily="50" charset="-128"/>
                        </a:rPr>
                        <a:t>回数、記載項目、通知の規格について、府内共通基準を</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smtClean="0">
                <a:latin typeface="HGSｺﾞｼｯｸE" panose="020B0900000000000000" pitchFamily="50" charset="-128"/>
                <a:ea typeface="HGSｺﾞｼｯｸE" panose="020B0900000000000000" pitchFamily="50" charset="-128"/>
              </a:rPr>
              <a:t>資料２</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8" name="大かっこ 7"/>
          <p:cNvSpPr/>
          <p:nvPr/>
        </p:nvSpPr>
        <p:spPr>
          <a:xfrm>
            <a:off x="1562100" y="4005064"/>
            <a:ext cx="3297932" cy="72008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大かっこ 6"/>
          <p:cNvSpPr/>
          <p:nvPr/>
        </p:nvSpPr>
        <p:spPr>
          <a:xfrm>
            <a:off x="5004047" y="1556792"/>
            <a:ext cx="1786463"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63962265"/>
              </p:ext>
            </p:extLst>
          </p:nvPr>
        </p:nvGraphicFramePr>
        <p:xfrm>
          <a:off x="396714" y="675865"/>
          <a:ext cx="8495766" cy="4725178"/>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07527">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第２期アスマイル事業の方向性について、国保関係部分を中心に項目ごとに考え方・方針を検討し、枠組みを決定。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marL="0" indent="0" algn="l">
                        <a:buFont typeface="Arial" panose="020B0604020202020204" pitchFamily="34" charset="0"/>
                        <a:buNone/>
                      </a:pP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現在、国において検討中であり、その議論を踏まえて、検討を進める。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対象</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可能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保険者間調整の実情把握を行うとともに、過誤調整の好事例の横展開を図る。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引き続き、保険者間調整の実情把握を行うとともに、過誤調整の好事例の横展開を図る。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
        <p:nvSpPr>
          <p:cNvPr id="5" name="大かっこ 4"/>
          <p:cNvSpPr/>
          <p:nvPr/>
        </p:nvSpPr>
        <p:spPr>
          <a:xfrm>
            <a:off x="4932040" y="1988840"/>
            <a:ext cx="1872208"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大かっこ 5"/>
          <p:cNvSpPr/>
          <p:nvPr/>
        </p:nvSpPr>
        <p:spPr>
          <a:xfrm>
            <a:off x="4903440" y="4869160"/>
            <a:ext cx="1900808"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02338023"/>
              </p:ext>
            </p:extLst>
          </p:nvPr>
        </p:nvGraphicFramePr>
        <p:xfrm>
          <a:off x="324706" y="655735"/>
          <a:ext cx="8495767" cy="4701128"/>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38100"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府と国保連共催で研修会を実施。（</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R3.12.8</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開催：</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43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市町村参加）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国保連合会において、市町村の意向を踏まえつつ、被保険者証発行業務の共同処理を、希望する市町村から実施。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国保連合会において被保険者証発行業務の共同処理を</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15</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市町が実施済み。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被保険者証の旧氏併記について、検討。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国の事務処理標準システム等の動きを注視しながら、引き続き、高齢受給者証等との一体化に向けた検討。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a:t>
                      </a:r>
                      <a:r>
                        <a:rPr lang="ja-JP" altLang="en-US" sz="800" dirty="0">
                          <a:solidFill>
                            <a:schemeClr val="tx1"/>
                          </a:solidFill>
                          <a:latin typeface="HGSｺﾞｼｯｸM" panose="020B0600000000000000" pitchFamily="50" charset="-128"/>
                          <a:ea typeface="HGSｺﾞｼｯｸM" panose="020B0600000000000000" pitchFamily="50" charset="-128"/>
                        </a:rPr>
                        <a:t>資格</a:t>
                      </a:r>
                      <a:r>
                        <a:rPr lang="ja-JP" altLang="en-US" sz="800" dirty="0" smtClean="0">
                          <a:solidFill>
                            <a:schemeClr val="tx1"/>
                          </a:solidFill>
                          <a:latin typeface="HGSｺﾞｼｯｸM" panose="020B0600000000000000" pitchFamily="50" charset="-128"/>
                          <a:ea typeface="HGSｺﾞｼｯｸM" panose="020B0600000000000000" pitchFamily="50" charset="-128"/>
                        </a:rPr>
                        <a:t>確認の本格運用が開始（</a:t>
                      </a:r>
                      <a:r>
                        <a:rPr lang="en-US" altLang="ja-JP" sz="800" dirty="0" smtClean="0">
                          <a:solidFill>
                            <a:schemeClr val="tx1"/>
                          </a:solidFill>
                          <a:latin typeface="HGSｺﾞｼｯｸM" panose="020B0600000000000000" pitchFamily="50" charset="-128"/>
                          <a:ea typeface="HGSｺﾞｼｯｸM" panose="020B0600000000000000" pitchFamily="50" charset="-128"/>
                        </a:rPr>
                        <a:t>R3.10.20</a:t>
                      </a:r>
                      <a:r>
                        <a:rPr lang="ja-JP" altLang="en-US" sz="800" dirty="0" smtClean="0">
                          <a:solidFill>
                            <a:schemeClr val="tx1"/>
                          </a:solidFill>
                          <a:latin typeface="HGSｺﾞｼｯｸM" panose="020B0600000000000000" pitchFamily="50" charset="-128"/>
                          <a:ea typeface="HGSｺﾞｼｯｸM" panose="020B0600000000000000" pitchFamily="50" charset="-128"/>
                        </a:rPr>
                        <a:t>）したが、導入状況は約９％程度であり、実施状況を注視。実態把握を行い、引き続き検討。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オンライン資格確認の実施状況をみながら、令和３年度の交付方法の実施状況を参考に、引き続き事務処理の標準化を検討。</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証の様式統一に向けた検討。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
        <p:nvSpPr>
          <p:cNvPr id="5" name="大かっこ 4"/>
          <p:cNvSpPr/>
          <p:nvPr/>
        </p:nvSpPr>
        <p:spPr>
          <a:xfrm>
            <a:off x="4569692" y="4797152"/>
            <a:ext cx="1983507" cy="504056"/>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41521816"/>
              </p:ext>
            </p:extLst>
          </p:nvPr>
        </p:nvGraphicFramePr>
        <p:xfrm>
          <a:off x="457200" y="764704"/>
          <a:ext cx="8495766" cy="5079140"/>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意見交換や情報共有する場を設けて、収納率向上を図るよう「収納担当者研修会」を実施</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R4.3.11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開催：</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市町村参加）</a:t>
                      </a:r>
                      <a:r>
                        <a:rPr kumimoji="1" lang="ja-JP" altLang="en-US" sz="800" b="0" i="0" u="none" strike="noStrike" kern="1200" cap="none" spc="0" normalizeH="0" baseline="0" noProof="0" dirty="0" err="1"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府内の収納率は依然として全国平均を大きく下回っており、まだまだ底上げが必要なため、引き続き実績（目標収納率）と併せ、取組（収納率上昇目標）両面からの評価として、現行どおり実施。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
        <p:nvSpPr>
          <p:cNvPr id="7" name="大かっこ 6"/>
          <p:cNvSpPr/>
          <p:nvPr/>
        </p:nvSpPr>
        <p:spPr>
          <a:xfrm>
            <a:off x="4355976" y="4725144"/>
            <a:ext cx="2160240" cy="504056"/>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7457900"/>
              </p:ext>
            </p:extLst>
          </p:nvPr>
        </p:nvGraphicFramePr>
        <p:xfrm>
          <a:off x="457200" y="764704"/>
          <a:ext cx="8495766" cy="3258304"/>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令和６年度以降のあり方について、給付実績や他制度の状況など、実態調査を実施した。</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令和６年度以降のあり方について、令和３年度に実施した実態調査等を参考に、引き続き方向性を検討する。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については、適宜、事務運用を定めて実施。</a:t>
                      </a: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a:t>
                      </a:r>
                      <a:r>
                        <a:rPr kumimoji="1" lang="ja-JP" altLang="en-US" sz="800" dirty="0">
                          <a:solidFill>
                            <a:schemeClr val="tx1"/>
                          </a:solidFill>
                          <a:latin typeface="HGPｺﾞｼｯｸM" panose="020B0600000000000000" pitchFamily="50" charset="-128"/>
                          <a:ea typeface="HGPｺﾞｼｯｸM" panose="020B0600000000000000" pitchFamily="50" charset="-128"/>
                        </a:rPr>
                        <a:t>３年３月の省令改正により、各市町村の判断で年齢にかかわらず簡素化が可能となったことから、各市町村の状況等に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ついて情報</a:t>
                      </a:r>
                      <a:r>
                        <a:rPr kumimoji="1" lang="ja-JP" altLang="en-US" sz="800" dirty="0">
                          <a:solidFill>
                            <a:schemeClr val="tx1"/>
                          </a:solidFill>
                          <a:latin typeface="HGPｺﾞｼｯｸM" panose="020B0600000000000000" pitchFamily="50" charset="-128"/>
                          <a:ea typeface="HGPｺﾞｼｯｸM" panose="020B0600000000000000" pitchFamily="50" charset="-128"/>
                        </a:rPr>
                        <a:t>収集等</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を行った。</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全年齢の手続きの簡素化について、令和３年度の状況調査等の検討内容を参考とし、引き続き検討。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また、国の事務処理標準システムや自治体システムの動きを注視する。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
        <p:nvSpPr>
          <p:cNvPr id="2" name="正方形/長方形 1"/>
          <p:cNvSpPr/>
          <p:nvPr/>
        </p:nvSpPr>
        <p:spPr>
          <a:xfrm>
            <a:off x="457200" y="4410863"/>
            <a:ext cx="8495766" cy="454893"/>
          </a:xfrm>
          <a:prstGeom prst="rect">
            <a:avLst/>
          </a:prstGeom>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000" dirty="0" smtClean="0">
                <a:solidFill>
                  <a:schemeClr val="tx1"/>
                </a:solidFill>
              </a:rPr>
              <a:t>※</a:t>
            </a:r>
            <a:r>
              <a:rPr kumimoji="1" lang="ja-JP" altLang="en-US" sz="1000" dirty="0" smtClean="0">
                <a:solidFill>
                  <a:schemeClr val="tx1"/>
                </a:solidFill>
              </a:rPr>
              <a:t>「令和</a:t>
            </a:r>
            <a:r>
              <a:rPr lang="ja-JP" altLang="en-US" sz="1000" dirty="0">
                <a:solidFill>
                  <a:schemeClr val="tx1"/>
                </a:solidFill>
              </a:rPr>
              <a:t>４</a:t>
            </a:r>
            <a:r>
              <a:rPr kumimoji="1" lang="ja-JP" altLang="en-US" sz="1000" dirty="0" smtClean="0">
                <a:solidFill>
                  <a:schemeClr val="tx1"/>
                </a:solidFill>
              </a:rPr>
              <a:t>年度の主な検討事項」欄に記載している「－」について、既に整理済みのものとして表記しているが、今後、必要に応じて検討するものとする。</a:t>
            </a:r>
            <a:endParaRPr kumimoji="1" lang="ja-JP" altLang="en-US" sz="1000" dirty="0">
              <a:solidFill>
                <a:schemeClr val="tx1"/>
              </a:solidFill>
            </a:endParaRPr>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4257</TotalTime>
  <Words>2219</Words>
  <Application>Microsoft Office PowerPoint</Application>
  <PresentationFormat>画面に合わせる (4:3)</PresentationFormat>
  <Paragraphs>219</Paragraphs>
  <Slides>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令和３年度の事業運営検討Ｗ・Ｇの検討事項</vt:lpstr>
      <vt:lpstr>令和３年度の事業運営検討Ｗ・Ｇの検討事項</vt:lpstr>
      <vt:lpstr>令和３年度の事業運営検討Ｗ・Ｇの検討事項</vt:lpstr>
      <vt:lpstr>令和３年度の事業運営検討Ｗ・Ｇの検討事項</vt:lpstr>
      <vt:lpstr>令和３年度の事業運営検討Ｗ・Ｇの検討事項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309</cp:revision>
  <cp:lastPrinted>2022-03-17T00:56:30Z</cp:lastPrinted>
  <dcterms:created xsi:type="dcterms:W3CDTF">2016-01-05T01:34:32Z</dcterms:created>
  <dcterms:modified xsi:type="dcterms:W3CDTF">2022-03-17T00:57:27Z</dcterms:modified>
</cp:coreProperties>
</file>