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574" autoAdjust="0"/>
    <p:restoredTop sz="94434" autoAdjust="0"/>
  </p:normalViewPr>
  <p:slideViewPr>
    <p:cSldViewPr>
      <p:cViewPr varScale="1">
        <p:scale>
          <a:sx n="74" d="100"/>
          <a:sy n="74" d="100"/>
        </p:scale>
        <p:origin x="97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2022/5/16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3</a:t>
            </a:fld>
            <a:endParaRPr kumimoji="1" lang="ja-JP" altLang="en-US"/>
          </a:p>
        </p:txBody>
      </p:sp>
    </p:spTree>
    <p:extLst>
      <p:ext uri="{BB962C8B-B14F-4D97-AF65-F5344CB8AC3E}">
        <p14:creationId xmlns:p14="http://schemas.microsoft.com/office/powerpoint/2010/main" val="2501384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2022/5/16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2022/5/16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2022/5/16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2022/5/16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2022/5/16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2022/5/16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2022/5/16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2022/5/16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2022/5/16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2022/5/16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2022/5/16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2022/5/16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6632"/>
            <a:ext cx="8784976" cy="434479"/>
          </a:xfrm>
        </p:spPr>
        <p:txBody>
          <a:bodyPr>
            <a:noAutofit/>
          </a:bodyPr>
          <a:lstStyle/>
          <a:p>
            <a:r>
              <a:rPr kumimoji="1"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smtClean="0">
                <a:latin typeface="HGS創英角ｺﾞｼｯｸUB" panose="020B0900000000000000" pitchFamily="50" charset="-128"/>
                <a:ea typeface="HGS創英角ｺﾞｼｯｸUB" panose="020B0900000000000000" pitchFamily="50" charset="-128"/>
              </a:rPr>
              <a:t>４</a:t>
            </a:r>
            <a:r>
              <a:rPr kumimoji="1" lang="ja-JP" altLang="en-US" sz="1800" dirty="0" smtClean="0">
                <a:latin typeface="HGS創英角ｺﾞｼｯｸUB" panose="020B0900000000000000" pitchFamily="50" charset="-128"/>
                <a:ea typeface="HGS創英角ｺﾞｼｯｸUB" panose="020B0900000000000000" pitchFamily="50" charset="-128"/>
              </a:rPr>
              <a:t>年度</a:t>
            </a:r>
            <a:r>
              <a:rPr kumimoji="1" lang="ja-JP" altLang="en-US" sz="1800" dirty="0">
                <a:latin typeface="HGS創英角ｺﾞｼｯｸUB" panose="020B0900000000000000" pitchFamily="50" charset="-128"/>
                <a:ea typeface="HGS創英角ｺﾞｼｯｸUB" panose="020B0900000000000000" pitchFamily="50" charset="-128"/>
              </a:rPr>
              <a:t>の事業運営検討Ｗ・Ｇ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検討事項</a:t>
            </a:r>
          </a:p>
        </p:txBody>
      </p:sp>
      <p:graphicFrame>
        <p:nvGraphicFramePr>
          <p:cNvPr id="11" name="表 10"/>
          <p:cNvGraphicFramePr>
            <a:graphicFrameLocks noGrp="1"/>
          </p:cNvGraphicFramePr>
          <p:nvPr>
            <p:extLst>
              <p:ext uri="{D42A27DB-BD31-4B8C-83A1-F6EECF244321}">
                <p14:modId xmlns:p14="http://schemas.microsoft.com/office/powerpoint/2010/main" val="1642045038"/>
              </p:ext>
            </p:extLst>
          </p:nvPr>
        </p:nvGraphicFramePr>
        <p:xfrm>
          <a:off x="302296" y="655216"/>
          <a:ext cx="8518176" cy="5264517"/>
        </p:xfrm>
        <a:graphic>
          <a:graphicData uri="http://schemas.openxmlformats.org/drawingml/2006/table">
            <a:tbl>
              <a:tblPr firstRow="1" bandRow="1">
                <a:tableStyleId>{5940675A-B579-460E-94D1-54222C63F5DA}</a:tableStyleId>
              </a:tblPr>
              <a:tblGrid>
                <a:gridCol w="658688">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3394992">
                  <a:extLst>
                    <a:ext uri="{9D8B030D-6E8A-4147-A177-3AD203B41FA5}">
                      <a16:colId xmlns:a16="http://schemas.microsoft.com/office/drawing/2014/main" val="20002"/>
                    </a:ext>
                  </a:extLst>
                </a:gridCol>
                <a:gridCol w="1944216">
                  <a:extLst>
                    <a:ext uri="{9D8B030D-6E8A-4147-A177-3AD203B41FA5}">
                      <a16:colId xmlns:a16="http://schemas.microsoft.com/office/drawing/2014/main" val="20003"/>
                    </a:ext>
                  </a:extLst>
                </a:gridCol>
                <a:gridCol w="1944216">
                  <a:extLst>
                    <a:ext uri="{9D8B030D-6E8A-4147-A177-3AD203B41FA5}">
                      <a16:colId xmlns:a16="http://schemas.microsoft.com/office/drawing/2014/main" val="32974564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HGPｺﾞｼｯｸE" panose="020B0900000000000000" pitchFamily="50" charset="-128"/>
                          <a:ea typeface="HGPｺﾞｼｯｸE" panose="020B0900000000000000" pitchFamily="50" charset="-128"/>
                        </a:rPr>
                        <a:t>令和４年度の主な検討事項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4489">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現時点で国の動きはなく、引き続き注視していく。</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171450" indent="-171450" algn="l">
                        <a:buFont typeface="Arial" panose="020B0604020202020204" pitchFamily="34" charset="0"/>
                        <a:buChar cha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災害による「準半壊」の取扱いについては、国の動き等を注視。</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児一時金：政令基準どおり一律</a:t>
                      </a:r>
                      <a:r>
                        <a:rPr kumimoji="1" lang="en-US" altLang="ja-JP" sz="800" dirty="0">
                          <a:solidFill>
                            <a:schemeClr val="tx1"/>
                          </a:solidFill>
                          <a:latin typeface="HGPｺﾞｼｯｸM" panose="020B0600000000000000" pitchFamily="50" charset="-128"/>
                          <a:ea typeface="HGPｺﾞｼｯｸM" panose="020B0600000000000000" pitchFamily="50" charset="-128"/>
                        </a:rPr>
                        <a:t>420,000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p>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費：府内一律</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16186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血清</a:t>
                      </a:r>
                      <a:r>
                        <a:rPr kumimoji="1" lang="ja-JP" altLang="en-US" sz="800" dirty="0">
                          <a:solidFill>
                            <a:schemeClr val="tx1"/>
                          </a:solidFill>
                          <a:latin typeface="HGPｺﾞｼｯｸM" panose="020B0600000000000000" pitchFamily="50" charset="-128"/>
                          <a:ea typeface="HGPｺﾞｼｯｸM" panose="020B0600000000000000" pitchFamily="50" charset="-128"/>
                        </a:rPr>
                        <a:t>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人間</a:t>
                      </a:r>
                      <a:r>
                        <a:rPr kumimoji="1" lang="ja-JP" altLang="en-US" sz="800" dirty="0">
                          <a:solidFill>
                            <a:schemeClr val="tx1"/>
                          </a:solidFill>
                          <a:latin typeface="HGPｺﾞｼｯｸM" panose="020B0600000000000000" pitchFamily="50" charset="-128"/>
                          <a:ea typeface="HGPｺﾞｼｯｸM" panose="020B0600000000000000" pitchFamily="50" charset="-128"/>
                        </a:rPr>
                        <a:t>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特定</a:t>
                      </a:r>
                      <a:r>
                        <a:rPr kumimoji="1" lang="ja-JP" altLang="en-US" sz="800" dirty="0">
                          <a:solidFill>
                            <a:schemeClr val="tx1"/>
                          </a:solidFill>
                          <a:latin typeface="HGPｺﾞｼｯｸM" panose="020B0600000000000000" pitchFamily="50" charset="-128"/>
                          <a:ea typeface="HGPｺﾞｼｯｸM" panose="020B0600000000000000" pitchFamily="50" charset="-128"/>
                        </a:rPr>
                        <a:t>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標準保険料率で賄う対象経費は、府保険料総額（医療分）の</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3.5</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5.0</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 （その他の保険者）を保健事業分の上限として、事業費納付金の対象 となる保健事業費（共通分）を除く部分を独自事業分とする。</a:t>
                      </a: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lgn="l">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実施</a:t>
                      </a:r>
                      <a:r>
                        <a:rPr kumimoji="1" lang="ja-JP" altLang="en-US" sz="800" dirty="0">
                          <a:solidFill>
                            <a:schemeClr val="tx1"/>
                          </a:solidFill>
                          <a:latin typeface="HGPｺﾞｼｯｸM" panose="020B0600000000000000" pitchFamily="50" charset="-128"/>
                          <a:ea typeface="HGPｺﾞｼｯｸM" panose="020B0600000000000000" pitchFamily="50" charset="-128"/>
                        </a:rPr>
                        <a:t>回数、記載項目、通知の規格について、府内共通基準を</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設定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7956376" y="96887"/>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smtClean="0">
                <a:latin typeface="HGSｺﾞｼｯｸE" panose="020B0900000000000000" pitchFamily="50" charset="-128"/>
                <a:ea typeface="HGSｺﾞｼｯｸE" panose="020B0900000000000000" pitchFamily="50" charset="-128"/>
              </a:rPr>
              <a:t>資料３</a:t>
            </a:r>
            <a:endParaRPr kumimoji="1" lang="ja-JP" altLang="en-US" sz="1200" b="1" dirty="0">
              <a:latin typeface="HGSｺﾞｼｯｸE" panose="020B0900000000000000" pitchFamily="50" charset="-128"/>
              <a:ea typeface="HGSｺﾞｼｯｸE" panose="020B0900000000000000" pitchFamily="50" charset="-128"/>
            </a:endParaRPr>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1</a:t>
            </a:fld>
            <a:endParaRPr kumimoji="1" lang="ja-JP" altLang="en-US"/>
          </a:p>
        </p:txBody>
      </p:sp>
      <p:sp>
        <p:nvSpPr>
          <p:cNvPr id="8" name="大かっこ 7"/>
          <p:cNvSpPr/>
          <p:nvPr/>
        </p:nvSpPr>
        <p:spPr>
          <a:xfrm>
            <a:off x="1562100" y="4005064"/>
            <a:ext cx="3297932" cy="72008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 name="大かっこ 6"/>
          <p:cNvSpPr/>
          <p:nvPr/>
        </p:nvSpPr>
        <p:spPr>
          <a:xfrm>
            <a:off x="5004047" y="1556792"/>
            <a:ext cx="1786463" cy="432048"/>
          </a:xfrm>
          <a:prstGeom prst="bracketPair">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552668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令和４年度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563962265"/>
              </p:ext>
            </p:extLst>
          </p:nvPr>
        </p:nvGraphicFramePr>
        <p:xfrm>
          <a:off x="396714" y="675865"/>
          <a:ext cx="8495766" cy="4725178"/>
        </p:xfrm>
        <a:graphic>
          <a:graphicData uri="http://schemas.openxmlformats.org/drawingml/2006/table">
            <a:tbl>
              <a:tblPr firstRow="1" bandRow="1">
                <a:tableStyleId>{5940675A-B579-460E-94D1-54222C63F5DA}</a:tableStyleId>
              </a:tblPr>
              <a:tblGrid>
                <a:gridCol w="1078942">
                  <a:extLst>
                    <a:ext uri="{9D8B030D-6E8A-4147-A177-3AD203B41FA5}">
                      <a16:colId xmlns:a16="http://schemas.microsoft.com/office/drawing/2014/main" val="20000"/>
                    </a:ext>
                  </a:extLst>
                </a:gridCol>
                <a:gridCol w="792088">
                  <a:extLst>
                    <a:ext uri="{9D8B030D-6E8A-4147-A177-3AD203B41FA5}">
                      <a16:colId xmlns:a16="http://schemas.microsoft.com/office/drawing/2014/main" val="20002"/>
                    </a:ext>
                  </a:extLst>
                </a:gridCol>
                <a:gridCol w="2592288">
                  <a:extLst>
                    <a:ext uri="{9D8B030D-6E8A-4147-A177-3AD203B41FA5}">
                      <a16:colId xmlns:a16="http://schemas.microsoft.com/office/drawing/2014/main" val="20003"/>
                    </a:ext>
                  </a:extLst>
                </a:gridCol>
                <a:gridCol w="2015492">
                  <a:extLst>
                    <a:ext uri="{9D8B030D-6E8A-4147-A177-3AD203B41FA5}">
                      <a16:colId xmlns:a16="http://schemas.microsoft.com/office/drawing/2014/main" val="20004"/>
                    </a:ext>
                  </a:extLst>
                </a:gridCol>
                <a:gridCol w="2016956">
                  <a:extLst>
                    <a:ext uri="{9D8B030D-6E8A-4147-A177-3AD203B41FA5}">
                      <a16:colId xmlns:a16="http://schemas.microsoft.com/office/drawing/2014/main" val="1434373787"/>
                    </a:ext>
                  </a:extLst>
                </a:gridCol>
              </a:tblGrid>
              <a:tr h="209201">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令和４年度の主な検討事項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07527">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予防・健康づくり等の推進</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市町村は、被保険者の特性に応じたきめ細かい保健事業を実施し、府は市町村に対して、必要な助言・支援を行うという役割分担を踏まえ、保険者努力支援制度（予防・健康づくり支援交付金）の活用を図り、それぞれの取組みを行う。</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第２期アスマイル事業の方向性について、国保関係部分を中心に項目ごとに考え方・方針を検討し、枠組みを決定。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p>
                      <a:pPr marL="0" indent="0" algn="l">
                        <a:buFont typeface="Arial" panose="020B0604020202020204" pitchFamily="34" charset="0"/>
                        <a:buNone/>
                      </a:pPr>
                      <a:endParaRPr kumimoji="1" lang="en-US" altLang="ja-JP" sz="800" strike="sngStrike"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101417485"/>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施術療養費の支給</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に係る共通基準の設定</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「柔道整復」及び「あん摩・マッサージ、はり・きゅう」の施術に係る国等の議論の状況を踏まえ、府内共通基準の指標の設定について調整会議等において検討を進める。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現在、国において検討中であり、その議論を踏まえて、検討を進める。</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国等の議論を踏まえて、共通基準の指標の設定について検討を進める。</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2"/>
                  </a:ext>
                </a:extLst>
              </a:tr>
              <a:tr h="101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対象</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「大阪府給付点検調査に係る事務処理方針」（平成</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31</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年</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月策定）に基づき運用。</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平成</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30</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年度に整理済み（令和元年度から運用）</a:t>
                      </a:r>
                      <a:endParaRPr kumimoji="1" lang="ja-JP" altLang="en-US"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771840354"/>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可能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「大阪府における国民健康保険診療報酬等の不正利得の回収に係る事務処理規約」（平成</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31</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4</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月施行）に基づき運用。</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indent="0" algn="l">
                        <a:buFont typeface="Wingdings" panose="05000000000000000000" pitchFamily="2" charset="2"/>
                        <a:buNone/>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　</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平成</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30</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年度に整理済み（令和元年度から運用）</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472135670"/>
                  </a:ext>
                </a:extLst>
              </a:tr>
              <a:tr h="350520">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過誤調整の普及・促進に資する取組み（保険者間調整の徹底、過誤調整事務の円滑実施、過誤調整の好事例の横展開）</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保険者間調整の実情把握を行うとともに、過誤調整の好事例の横展開を図る。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171450" indent="-171450">
                        <a:buFont typeface="Arial" panose="020B0604020202020204" pitchFamily="34" charset="0"/>
                        <a:buChar cha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引き続き、保険者間調整の実情把握を行うとともに、過誤調整の好事例の横展開を図る。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2</a:t>
            </a:fld>
            <a:endParaRPr kumimoji="1" lang="ja-JP" altLang="en-US"/>
          </a:p>
        </p:txBody>
      </p:sp>
      <p:sp>
        <p:nvSpPr>
          <p:cNvPr id="5" name="大かっこ 4"/>
          <p:cNvSpPr/>
          <p:nvPr/>
        </p:nvSpPr>
        <p:spPr>
          <a:xfrm>
            <a:off x="4932040" y="1988840"/>
            <a:ext cx="1872208" cy="432048"/>
          </a:xfrm>
          <a:prstGeom prst="bracketPair">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 name="大かっこ 5"/>
          <p:cNvSpPr/>
          <p:nvPr/>
        </p:nvSpPr>
        <p:spPr>
          <a:xfrm>
            <a:off x="4903440" y="4869160"/>
            <a:ext cx="1900808" cy="432048"/>
          </a:xfrm>
          <a:prstGeom prst="bracketPair">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591820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令和４年度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402338023"/>
              </p:ext>
            </p:extLst>
          </p:nvPr>
        </p:nvGraphicFramePr>
        <p:xfrm>
          <a:off x="324706" y="655735"/>
          <a:ext cx="8495767" cy="4701128"/>
        </p:xfrm>
        <a:graphic>
          <a:graphicData uri="http://schemas.openxmlformats.org/drawingml/2006/table">
            <a:tbl>
              <a:tblPr firstRow="1" bandRow="1">
                <a:tableStyleId>{5940675A-B579-460E-94D1-54222C63F5DA}</a:tableStyleId>
              </a:tblPr>
              <a:tblGrid>
                <a:gridCol w="662815">
                  <a:extLst>
                    <a:ext uri="{9D8B030D-6E8A-4147-A177-3AD203B41FA5}">
                      <a16:colId xmlns:a16="http://schemas.microsoft.com/office/drawing/2014/main" val="20000"/>
                    </a:ext>
                  </a:extLst>
                </a:gridCol>
                <a:gridCol w="662815">
                  <a:extLst>
                    <a:ext uri="{9D8B030D-6E8A-4147-A177-3AD203B41FA5}">
                      <a16:colId xmlns:a16="http://schemas.microsoft.com/office/drawing/2014/main" val="3837712147"/>
                    </a:ext>
                  </a:extLst>
                </a:gridCol>
                <a:gridCol w="730292">
                  <a:extLst>
                    <a:ext uri="{9D8B030D-6E8A-4147-A177-3AD203B41FA5}">
                      <a16:colId xmlns:a16="http://schemas.microsoft.com/office/drawing/2014/main" val="20001"/>
                    </a:ext>
                  </a:extLst>
                </a:gridCol>
                <a:gridCol w="2124485">
                  <a:extLst>
                    <a:ext uri="{9D8B030D-6E8A-4147-A177-3AD203B41FA5}">
                      <a16:colId xmlns:a16="http://schemas.microsoft.com/office/drawing/2014/main" val="20002"/>
                    </a:ext>
                  </a:extLst>
                </a:gridCol>
                <a:gridCol w="2124485">
                  <a:extLst>
                    <a:ext uri="{9D8B030D-6E8A-4147-A177-3AD203B41FA5}">
                      <a16:colId xmlns:a16="http://schemas.microsoft.com/office/drawing/2014/main" val="20003"/>
                    </a:ext>
                  </a:extLst>
                </a:gridCol>
                <a:gridCol w="2190875">
                  <a:extLst>
                    <a:ext uri="{9D8B030D-6E8A-4147-A177-3AD203B41FA5}">
                      <a16:colId xmlns:a16="http://schemas.microsoft.com/office/drawing/2014/main" val="2456565398"/>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HGPｺﾞｼｯｸE" panose="020B0900000000000000" pitchFamily="50" charset="-128"/>
                          <a:ea typeface="HGPｺﾞｼｯｸE" panose="020B0900000000000000" pitchFamily="50" charset="-128"/>
                        </a:rPr>
                        <a:t>令和４年度の主な検討事項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288032">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397001">
                <a:tc gridSpan="2">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あはき療養費受領委任制度導入検討</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保険給付費交付金の連合会直接払い</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令和元年度に整理済み（令和元年度から</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69836947"/>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行為求償</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indent="0" algn="l">
                        <a:buFont typeface="Wingdings" panose="05000000000000000000" pitchFamily="2" charset="2"/>
                        <a:buNone/>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府国保連合会が開催する研修会の継続実施</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第三者直接求償に係る事務の請負体制の整備及び委託契約解除後における法的解決支援（</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国保連顧問弁護士、保険者、国保連の協議の場を設定</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p>
                  </a:txBody>
                  <a:tcPr anchor="ctr">
                    <a:lnR w="38100" cap="flat" cmpd="sng" algn="ctr">
                      <a:solidFill>
                        <a:schemeClr val="tx1"/>
                      </a:solidFill>
                      <a:prstDash val="solid"/>
                      <a:round/>
                      <a:headEnd type="none" w="med" len="med"/>
                      <a:tailEnd type="none" w="med" len="med"/>
                    </a:lnR>
                  </a:tcPr>
                </a:tc>
                <a:tc>
                  <a:txBody>
                    <a:bodyPr/>
                    <a:lstStyle/>
                    <a:p>
                      <a:pPr marL="171450" indent="-171450">
                        <a:buFont typeface="Arial" panose="020B0604020202020204" pitchFamily="34" charset="0"/>
                        <a:buChar cha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府と国保連共催で研修会を実施。（</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R3.12.8</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開催：</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43</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市町村参加）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引き続き、国保連合会と府が開催する研修会を活用した能力向上と第三者求償事務アドバイザーの活用に向けた取組を実施。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74951533"/>
                  </a:ext>
                </a:extLst>
              </a:tr>
              <a:tr h="3970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国保連合会において、市町村の意向を踏まえつつ、被保険者証発行業務の共同処理を、希望する市町村から実施。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rowSpan="2">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国保連合会において被保険者証発行業務の共同処理を</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15</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市町が実施済み。</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被保険者証の旧氏併記について、検討。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国の事務処理標準システム等の動きを注視しながら、引き続き、高齢受給者証等との一体化に向けた検討。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62123419"/>
                  </a:ext>
                </a:extLst>
              </a:tr>
              <a:tr h="360040">
                <a:tc vMerge="1">
                  <a:txBody>
                    <a:bodyPr/>
                    <a:lstStyle/>
                    <a:p>
                      <a:endParaRPr kumimoji="1" lang="ja-JP" altLang="en-US"/>
                    </a:p>
                  </a:txBody>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58018120"/>
                  </a:ext>
                </a:extLst>
              </a:tr>
              <a:tr h="28803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オンライン</a:t>
                      </a:r>
                      <a:r>
                        <a:rPr lang="ja-JP" altLang="en-US" sz="800" dirty="0">
                          <a:solidFill>
                            <a:schemeClr val="tx1"/>
                          </a:solidFill>
                          <a:latin typeface="HGSｺﾞｼｯｸM" panose="020B0600000000000000" pitchFamily="50" charset="-128"/>
                          <a:ea typeface="HGSｺﾞｼｯｸM" panose="020B0600000000000000" pitchFamily="50" charset="-128"/>
                        </a:rPr>
                        <a:t>資格</a:t>
                      </a:r>
                      <a:r>
                        <a:rPr lang="ja-JP" altLang="en-US" sz="800" dirty="0" smtClean="0">
                          <a:solidFill>
                            <a:schemeClr val="tx1"/>
                          </a:solidFill>
                          <a:latin typeface="HGSｺﾞｼｯｸM" panose="020B0600000000000000" pitchFamily="50" charset="-128"/>
                          <a:ea typeface="HGSｺﾞｼｯｸM" panose="020B0600000000000000" pitchFamily="50" charset="-128"/>
                        </a:rPr>
                        <a:t>確認の本格運用が開始（</a:t>
                      </a:r>
                      <a:r>
                        <a:rPr lang="en-US" altLang="ja-JP" sz="800" dirty="0" smtClean="0">
                          <a:solidFill>
                            <a:schemeClr val="tx1"/>
                          </a:solidFill>
                          <a:latin typeface="HGSｺﾞｼｯｸM" panose="020B0600000000000000" pitchFamily="50" charset="-128"/>
                          <a:ea typeface="HGSｺﾞｼｯｸM" panose="020B0600000000000000" pitchFamily="50" charset="-128"/>
                        </a:rPr>
                        <a:t>R3.10.20</a:t>
                      </a:r>
                      <a:r>
                        <a:rPr lang="ja-JP" altLang="en-US" sz="800" dirty="0" smtClean="0">
                          <a:solidFill>
                            <a:schemeClr val="tx1"/>
                          </a:solidFill>
                          <a:latin typeface="HGSｺﾞｼｯｸM" panose="020B0600000000000000" pitchFamily="50" charset="-128"/>
                          <a:ea typeface="HGSｺﾞｼｯｸM" panose="020B0600000000000000" pitchFamily="50" charset="-128"/>
                        </a:rPr>
                        <a:t>）したが、導入状況は約９％程度であり、実施状況を注視。実態把握を行い、引き続き検討。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オンライン資格確認の実施状況をみながら、令和３年度の交付方法の実施状況を参考に、引き続き事務処理の標準化を検討。</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46647807"/>
                  </a:ext>
                </a:extLst>
              </a:tr>
              <a:tr h="3848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29004735"/>
                  </a:ext>
                </a:extLst>
              </a:tr>
              <a:tr h="28803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76627008"/>
                  </a:ext>
                </a:extLst>
              </a:tr>
              <a:tr h="64807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市町村事務処理標準システムから出力される様式を府内統一様式としたうえで、各市町村において、システム改修のタイミングで統一を検討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各市町村の機器更新の時期を踏まえながら、　証の様式統一に向け、引き続き検討。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各市町村の機器更新の時期を踏まえながら、　証の様式統一に向けた検討。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21682862"/>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3</a:t>
            </a:fld>
            <a:endParaRPr kumimoji="1" lang="ja-JP" altLang="en-US"/>
          </a:p>
        </p:txBody>
      </p:sp>
      <p:sp>
        <p:nvSpPr>
          <p:cNvPr id="5" name="大かっこ 4"/>
          <p:cNvSpPr/>
          <p:nvPr/>
        </p:nvSpPr>
        <p:spPr>
          <a:xfrm>
            <a:off x="4569692" y="4797152"/>
            <a:ext cx="1983507" cy="504056"/>
          </a:xfrm>
          <a:prstGeom prst="bracketPair">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751997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141521816"/>
              </p:ext>
            </p:extLst>
          </p:nvPr>
        </p:nvGraphicFramePr>
        <p:xfrm>
          <a:off x="457200" y="764704"/>
          <a:ext cx="8495766" cy="5079140"/>
        </p:xfrm>
        <a:graphic>
          <a:graphicData uri="http://schemas.openxmlformats.org/drawingml/2006/table">
            <a:tbl>
              <a:tblPr firstRow="1" bandRow="1">
                <a:tableStyleId>{5940675A-B579-460E-94D1-54222C63F5DA}</a:tableStyleId>
              </a:tblPr>
              <a:tblGrid>
                <a:gridCol w="718902">
                  <a:extLst>
                    <a:ext uri="{9D8B030D-6E8A-4147-A177-3AD203B41FA5}">
                      <a16:colId xmlns:a16="http://schemas.microsoft.com/office/drawing/2014/main" val="2964373169"/>
                    </a:ext>
                  </a:extLst>
                </a:gridCol>
                <a:gridCol w="792088">
                  <a:extLst>
                    <a:ext uri="{9D8B030D-6E8A-4147-A177-3AD203B41FA5}">
                      <a16:colId xmlns:a16="http://schemas.microsoft.com/office/drawing/2014/main" val="3143523431"/>
                    </a:ext>
                  </a:extLst>
                </a:gridCol>
                <a:gridCol w="2304256">
                  <a:extLst>
                    <a:ext uri="{9D8B030D-6E8A-4147-A177-3AD203B41FA5}">
                      <a16:colId xmlns:a16="http://schemas.microsoft.com/office/drawing/2014/main" val="1846586638"/>
                    </a:ext>
                  </a:extLst>
                </a:gridCol>
                <a:gridCol w="2304256">
                  <a:extLst>
                    <a:ext uri="{9D8B030D-6E8A-4147-A177-3AD203B41FA5}">
                      <a16:colId xmlns:a16="http://schemas.microsoft.com/office/drawing/2014/main" val="850145452"/>
                    </a:ext>
                  </a:extLst>
                </a:gridCol>
                <a:gridCol w="2376264">
                  <a:extLst>
                    <a:ext uri="{9D8B030D-6E8A-4147-A177-3AD203B41FA5}">
                      <a16:colId xmlns:a16="http://schemas.microsoft.com/office/drawing/2014/main" val="399145032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HGPｺﾞｼｯｸE" panose="020B0900000000000000" pitchFamily="50" charset="-128"/>
                          <a:ea typeface="HGPｺﾞｼｯｸE" panose="020B0900000000000000" pitchFamily="50" charset="-128"/>
                        </a:rPr>
                        <a:t>令和４年度の主な検討事項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288032">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77723001"/>
                  </a:ext>
                </a:extLst>
              </a:tr>
              <a:tr h="63046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意見交換や情報共有する場を設けて、収納率向上を図るよう「収納担当者研修会」を実施</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R4.3.11</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開催：</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33</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市町村参加）</a:t>
                      </a:r>
                      <a:r>
                        <a:rPr kumimoji="1" lang="ja-JP" altLang="en-US" sz="800" b="0" i="0" u="none" strike="noStrike" kern="1200" cap="none" spc="0" normalizeH="0" baseline="0" noProof="0" dirty="0" err="1"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公平性確保や、事務の効率化・広域化の観点から、将来的な統一について、引き続き、検討を進める。</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row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公平性確保や、事務の効率化・広域化の観点から、将来的な統一について、引き続き、検討を進める。</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92139837"/>
                  </a:ext>
                </a:extLst>
              </a:tr>
              <a:tr h="63046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1057349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大阪府域地方税徴収機構への参加</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101046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081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府内の収納率は依然として全国平均を大きく下回っており、まだまだ底上げが必要なため、引き続き実績（目標収納率）と併せ、取組（収納率上昇目標）両面からの評価として、現行どおり実施。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引き続き、実績（目標収納率）と併せ、取組（収納率上昇目標）両面からの評価として取組を進めていく。</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77441112"/>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医療費適正化に関する啓発など、被保険者や関係機関等に対する広報事業について、府と市町村による共同実施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医療費適正化に関する啓発など、府と市町村による共同実施について、引き続き、検討。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医療費適正化に関する啓発など、府と市町村による共同実施について、引き続き、検討。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213968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報奨金制度</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激変緩和措置期間に限り、</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実施</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220917763"/>
                  </a:ext>
                </a:extLst>
              </a:tr>
            </a:tbl>
          </a:graphicData>
        </a:graphic>
      </p:graphicFrame>
      <p:sp>
        <p:nvSpPr>
          <p:cNvPr id="5" name="タイトル 1"/>
          <p:cNvSpPr>
            <a:spLocks noGrp="1"/>
          </p:cNvSpPr>
          <p:nvPr>
            <p:ph type="title"/>
          </p:nvPr>
        </p:nvSpPr>
        <p:spPr>
          <a:xfrm>
            <a:off x="457200" y="274638"/>
            <a:ext cx="8229600" cy="346050"/>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令和４年度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4</a:t>
            </a:fld>
            <a:endParaRPr kumimoji="1" lang="ja-JP" altLang="en-US"/>
          </a:p>
        </p:txBody>
      </p:sp>
      <p:sp>
        <p:nvSpPr>
          <p:cNvPr id="7" name="大かっこ 6"/>
          <p:cNvSpPr/>
          <p:nvPr/>
        </p:nvSpPr>
        <p:spPr>
          <a:xfrm>
            <a:off x="4355976" y="4725144"/>
            <a:ext cx="2160240" cy="504056"/>
          </a:xfrm>
          <a:prstGeom prst="bracketPair">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714649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17457900"/>
              </p:ext>
            </p:extLst>
          </p:nvPr>
        </p:nvGraphicFramePr>
        <p:xfrm>
          <a:off x="457200" y="764704"/>
          <a:ext cx="8495766" cy="3258304"/>
        </p:xfrm>
        <a:graphic>
          <a:graphicData uri="http://schemas.openxmlformats.org/drawingml/2006/table">
            <a:tbl>
              <a:tblPr firstRow="1" bandRow="1">
                <a:tableStyleId>{5940675A-B579-460E-94D1-54222C63F5DA}</a:tableStyleId>
              </a:tblPr>
              <a:tblGrid>
                <a:gridCol w="718902">
                  <a:extLst>
                    <a:ext uri="{9D8B030D-6E8A-4147-A177-3AD203B41FA5}">
                      <a16:colId xmlns:a16="http://schemas.microsoft.com/office/drawing/2014/main" val="2964373169"/>
                    </a:ext>
                  </a:extLst>
                </a:gridCol>
                <a:gridCol w="792088">
                  <a:extLst>
                    <a:ext uri="{9D8B030D-6E8A-4147-A177-3AD203B41FA5}">
                      <a16:colId xmlns:a16="http://schemas.microsoft.com/office/drawing/2014/main" val="3143523431"/>
                    </a:ext>
                  </a:extLst>
                </a:gridCol>
                <a:gridCol w="2304256">
                  <a:extLst>
                    <a:ext uri="{9D8B030D-6E8A-4147-A177-3AD203B41FA5}">
                      <a16:colId xmlns:a16="http://schemas.microsoft.com/office/drawing/2014/main" val="1846586638"/>
                    </a:ext>
                  </a:extLst>
                </a:gridCol>
                <a:gridCol w="2304256">
                  <a:extLst>
                    <a:ext uri="{9D8B030D-6E8A-4147-A177-3AD203B41FA5}">
                      <a16:colId xmlns:a16="http://schemas.microsoft.com/office/drawing/2014/main" val="850145452"/>
                    </a:ext>
                  </a:extLst>
                </a:gridCol>
                <a:gridCol w="2376264">
                  <a:extLst>
                    <a:ext uri="{9D8B030D-6E8A-4147-A177-3AD203B41FA5}">
                      <a16:colId xmlns:a16="http://schemas.microsoft.com/office/drawing/2014/main" val="399145032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HGPｺﾞｼｯｸE" panose="020B0900000000000000" pitchFamily="50" charset="-128"/>
                          <a:ea typeface="HGPｺﾞｼｯｸE" panose="020B0900000000000000" pitchFamily="50" charset="-128"/>
                        </a:rPr>
                        <a:t>令和４年度の主な検討事項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288032">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77723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精神・結核</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給付</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激変緩和措置期間中である令和５年度末までは、現行制度を継続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令和６年度以降のあり方について、給付実績や他制度の状況など、実態調査を実施した。</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令和６年度以降のあり方について、令和３年度に実施した実態調査等を参考に、引き続き方向性を検討する。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462642917"/>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高額療養費の計算方法等</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については、適宜、事務運用を定めて実施。</a:t>
                      </a:r>
                      <a:endParaRPr kumimoji="1" lang="en-US" altLang="ja-JP" sz="800" strike="sngStrike"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strike="noStrike" dirty="0" smtClean="0">
                          <a:solidFill>
                            <a:schemeClr val="tx1"/>
                          </a:solidFill>
                          <a:latin typeface="HGPｺﾞｼｯｸM" panose="020B0600000000000000" pitchFamily="50" charset="-128"/>
                          <a:ea typeface="HGPｺﾞｼｯｸM" panose="020B0600000000000000" pitchFamily="50" charset="-128"/>
                        </a:rPr>
                        <a:t>申請手続きの簡素化については市町村の判断で実施。</a:t>
                      </a:r>
                      <a:endParaRPr kumimoji="1" lang="en-US" altLang="ja-JP" sz="800" strike="noStrike"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a:t>
                      </a:r>
                      <a:r>
                        <a:rPr kumimoji="1" lang="ja-JP" altLang="en-US" sz="800" dirty="0">
                          <a:solidFill>
                            <a:schemeClr val="tx1"/>
                          </a:solidFill>
                          <a:latin typeface="HGPｺﾞｼｯｸM" panose="020B0600000000000000" pitchFamily="50" charset="-128"/>
                          <a:ea typeface="HGPｺﾞｼｯｸM" panose="020B0600000000000000" pitchFamily="50" charset="-128"/>
                        </a:rPr>
                        <a:t>３年３月の省令改正により、各市町村の判断で年齢にかかわらず簡素化が可能となったことから、各市町村の状況等に</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ついて情報</a:t>
                      </a:r>
                      <a:r>
                        <a:rPr kumimoji="1" lang="ja-JP" altLang="en-US" sz="800" dirty="0">
                          <a:solidFill>
                            <a:schemeClr val="tx1"/>
                          </a:solidFill>
                          <a:latin typeface="HGPｺﾞｼｯｸM" panose="020B0600000000000000" pitchFamily="50" charset="-128"/>
                          <a:ea typeface="HGPｺﾞｼｯｸM" panose="020B0600000000000000" pitchFamily="50" charset="-128"/>
                        </a:rPr>
                        <a:t>収集等</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を行った。</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全年齢の手続きの簡素化について、令和３年度の状況調査等の検討内容を参考とし、引き続き検討。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また、国の事務処理標準システムや自治体システムの動きを注視する。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568169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高齢者の保健事業と介護予防の取組みとの連携</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統一</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市町村における国保の保健事業と後期高齢者医療制度の保健事業、介護保険の地域支援事業との一体的な実施を推進。</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府は、高齢者の保健事業と介護予防の取組を一体的に推進する市町村に、適切な助言や支援等を行う。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997424750"/>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円滑な制度運営に向けた調整</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新型コロナウイルス感染症の影響について、今後、客観的な指標等により運営に重大な影響が認められる場合は、状況の把握・分析・検証のうえ、調整会議等の意見を聴きながら、運営方針に沿った対応措置を別途設け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3263086"/>
                  </a:ext>
                </a:extLst>
              </a:tr>
            </a:tbl>
          </a:graphicData>
        </a:graphic>
      </p:graphicFrame>
      <p:sp>
        <p:nvSpPr>
          <p:cNvPr id="5" name="タイトル 1"/>
          <p:cNvSpPr>
            <a:spLocks noGrp="1"/>
          </p:cNvSpPr>
          <p:nvPr>
            <p:ph type="title"/>
          </p:nvPr>
        </p:nvSpPr>
        <p:spPr>
          <a:xfrm>
            <a:off x="457200" y="274638"/>
            <a:ext cx="8229600" cy="346050"/>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令和４年度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5</a:t>
            </a:fld>
            <a:endParaRPr kumimoji="1" lang="ja-JP" altLang="en-US"/>
          </a:p>
        </p:txBody>
      </p:sp>
      <p:sp>
        <p:nvSpPr>
          <p:cNvPr id="2" name="正方形/長方形 1"/>
          <p:cNvSpPr/>
          <p:nvPr/>
        </p:nvSpPr>
        <p:spPr>
          <a:xfrm>
            <a:off x="457200" y="4410863"/>
            <a:ext cx="8495766" cy="454893"/>
          </a:xfrm>
          <a:prstGeom prst="rect">
            <a:avLst/>
          </a:prstGeom>
          <a:ln>
            <a:solidFill>
              <a:schemeClr val="accent1">
                <a:alpha val="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en-US" altLang="ja-JP" sz="1000" dirty="0" smtClean="0">
                <a:solidFill>
                  <a:schemeClr val="tx1"/>
                </a:solidFill>
              </a:rPr>
              <a:t>※</a:t>
            </a:r>
            <a:r>
              <a:rPr kumimoji="1" lang="ja-JP" altLang="en-US" sz="1000" dirty="0" smtClean="0">
                <a:solidFill>
                  <a:schemeClr val="tx1"/>
                </a:solidFill>
              </a:rPr>
              <a:t>「令和</a:t>
            </a:r>
            <a:r>
              <a:rPr lang="ja-JP" altLang="en-US" sz="1000" dirty="0">
                <a:solidFill>
                  <a:schemeClr val="tx1"/>
                </a:solidFill>
              </a:rPr>
              <a:t>４</a:t>
            </a:r>
            <a:r>
              <a:rPr kumimoji="1" lang="ja-JP" altLang="en-US" sz="1000" dirty="0" smtClean="0">
                <a:solidFill>
                  <a:schemeClr val="tx1"/>
                </a:solidFill>
              </a:rPr>
              <a:t>年度の主な検討事項」欄に記載している「－」について、既に整理済みのものとして表記しているが、今後、必要に応じて検討するものとする。</a:t>
            </a:r>
            <a:endParaRPr kumimoji="1" lang="ja-JP" altLang="en-US" sz="1000" dirty="0">
              <a:solidFill>
                <a:schemeClr val="tx1"/>
              </a:solidFill>
            </a:endParaRPr>
          </a:p>
        </p:txBody>
      </p:sp>
    </p:spTree>
    <p:extLst>
      <p:ext uri="{BB962C8B-B14F-4D97-AF65-F5344CB8AC3E}">
        <p14:creationId xmlns:p14="http://schemas.microsoft.com/office/powerpoint/2010/main" val="1627246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4262</TotalTime>
  <Words>2219</Words>
  <Application>Microsoft Office PowerPoint</Application>
  <PresentationFormat>画面に合わせる (4:3)</PresentationFormat>
  <Paragraphs>219</Paragraphs>
  <Slides>5</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5</vt:i4>
      </vt:variant>
    </vt:vector>
  </HeadingPairs>
  <TitlesOfParts>
    <vt:vector size="16" baseType="lpstr">
      <vt:lpstr>HGPｺﾞｼｯｸE</vt:lpstr>
      <vt:lpstr>HGPｺﾞｼｯｸM</vt:lpstr>
      <vt:lpstr>HGSｺﾞｼｯｸE</vt:lpstr>
      <vt:lpstr>HGSｺﾞｼｯｸM</vt:lpstr>
      <vt:lpstr>HGS創英角ｺﾞｼｯｸUB</vt:lpstr>
      <vt:lpstr>ＭＳ Ｐゴシック</vt:lpstr>
      <vt:lpstr>游ゴシック</vt:lpstr>
      <vt:lpstr>Arial</vt:lpstr>
      <vt:lpstr>Calibri</vt:lpstr>
      <vt:lpstr>Wingdings</vt:lpstr>
      <vt:lpstr>Office ​​テーマ</vt:lpstr>
      <vt:lpstr>令和４年度の事業運営検討Ｗ・Ｇの検討事項</vt:lpstr>
      <vt:lpstr>令和４年度の事業運営検討Ｗ・Ｇの検討事項</vt:lpstr>
      <vt:lpstr>令和４年度の事業運営検討Ｗ・Ｇの検討事項</vt:lpstr>
      <vt:lpstr>令和４年度の事業運営検討Ｗ・Ｇの検討事項</vt:lpstr>
      <vt:lpstr>令和４年度の事業運営検討Ｗ・Ｇの検討事項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山中　里紗</cp:lastModifiedBy>
  <cp:revision>314</cp:revision>
  <cp:lastPrinted>2022-03-17T00:56:30Z</cp:lastPrinted>
  <dcterms:created xsi:type="dcterms:W3CDTF">2016-01-05T01:34:32Z</dcterms:created>
  <dcterms:modified xsi:type="dcterms:W3CDTF">2022-05-16T04:13:39Z</dcterms:modified>
</cp:coreProperties>
</file>