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8" r:id="rId4"/>
    <p:sldId id="259" r:id="rId5"/>
    <p:sldId id="260" r:id="rId6"/>
    <p:sldId id="261" r:id="rId7"/>
    <p:sldId id="263"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434" autoAdjust="0"/>
  </p:normalViewPr>
  <p:slideViewPr>
    <p:cSldViewPr>
      <p:cViewPr varScale="1">
        <p:scale>
          <a:sx n="74" d="100"/>
          <a:sy n="74" d="100"/>
        </p:scale>
        <p:origin x="122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2020/12/22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2</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7</a:t>
            </a:fld>
            <a:endParaRPr kumimoji="1" lang="ja-JP" altLang="en-US" dirty="0"/>
          </a:p>
        </p:txBody>
      </p:sp>
    </p:spTree>
    <p:extLst>
      <p:ext uri="{BB962C8B-B14F-4D97-AF65-F5344CB8AC3E}">
        <p14:creationId xmlns:p14="http://schemas.microsoft.com/office/powerpoint/2010/main" val="145562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2020/12/22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2020/12/22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2020/12/22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2020/12/22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令和２年度の国保運営にかかる検討状況</a:t>
            </a:r>
            <a:endParaRPr kumimoji="1" lang="ja-JP" altLang="en-US" sz="24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1600" dirty="0" smtClean="0"/>
              <a:t>■　大阪府市町村国民健康保険広域化調整会議</a:t>
            </a:r>
            <a:endParaRPr kumimoji="1" lang="en-US" altLang="ja-JP" sz="1600" dirty="0" smtClean="0"/>
          </a:p>
          <a:p>
            <a:pPr marL="0" indent="0">
              <a:buNone/>
            </a:pPr>
            <a:r>
              <a:rPr kumimoji="1" lang="ja-JP" altLang="en-US" sz="1600" dirty="0" smtClean="0"/>
              <a:t>　　　　　　　　　　</a:t>
            </a:r>
            <a:r>
              <a:rPr lang="ja-JP" altLang="en-US" sz="1600" dirty="0" smtClean="0"/>
              <a:t>第</a:t>
            </a:r>
            <a:r>
              <a:rPr lang="en-US" altLang="ja-JP" sz="1600" dirty="0" smtClean="0"/>
              <a:t>21</a:t>
            </a:r>
            <a:r>
              <a:rPr lang="ja-JP" altLang="en-US" sz="1600" dirty="0" smtClean="0"/>
              <a:t>回　令和２年８月４日開催</a:t>
            </a:r>
            <a:endParaRPr lang="en-US" altLang="ja-JP" sz="1600" dirty="0" smtClean="0"/>
          </a:p>
          <a:p>
            <a:pPr marL="0" indent="0">
              <a:buNone/>
            </a:pPr>
            <a:r>
              <a:rPr kumimoji="1" lang="ja-JP" altLang="en-US" sz="1600" dirty="0" smtClean="0"/>
              <a:t>　　　　　　　　　　第</a:t>
            </a:r>
            <a:r>
              <a:rPr kumimoji="1" lang="en-US" altLang="ja-JP" sz="1600" dirty="0" smtClean="0"/>
              <a:t>22</a:t>
            </a:r>
            <a:r>
              <a:rPr kumimoji="1" lang="ja-JP" altLang="en-US" sz="1600" dirty="0" smtClean="0"/>
              <a:t>回　令和２年８月</a:t>
            </a:r>
            <a:r>
              <a:rPr kumimoji="1" lang="en-US" altLang="ja-JP" sz="1600" dirty="0" smtClean="0"/>
              <a:t>27</a:t>
            </a:r>
            <a:r>
              <a:rPr kumimoji="1" lang="ja-JP" altLang="en-US" sz="1600" dirty="0" smtClean="0"/>
              <a:t>日開催</a:t>
            </a:r>
            <a:endParaRPr kumimoji="1" lang="en-US" altLang="ja-JP" sz="1600" dirty="0" smtClean="0"/>
          </a:p>
          <a:p>
            <a:pPr marL="0" indent="0">
              <a:buNone/>
            </a:pPr>
            <a:r>
              <a:rPr lang="ja-JP" altLang="en-US" sz="1600" dirty="0"/>
              <a:t>　</a:t>
            </a:r>
            <a:r>
              <a:rPr lang="ja-JP" altLang="en-US" sz="1600" dirty="0" smtClean="0"/>
              <a:t>　　　　　　　　　第</a:t>
            </a:r>
            <a:r>
              <a:rPr lang="en-US" altLang="ja-JP" sz="1600" dirty="0" smtClean="0"/>
              <a:t>23</a:t>
            </a:r>
            <a:r>
              <a:rPr lang="ja-JP" altLang="en-US" sz="1600" dirty="0" smtClean="0"/>
              <a:t>回</a:t>
            </a:r>
            <a:r>
              <a:rPr lang="ja-JP" altLang="en-US" sz="1600" dirty="0"/>
              <a:t>　令和</a:t>
            </a:r>
            <a:r>
              <a:rPr lang="ja-JP" altLang="en-US" sz="1600" dirty="0" smtClean="0"/>
              <a:t>２年</a:t>
            </a:r>
            <a:r>
              <a:rPr lang="en-US" altLang="ja-JP" sz="1600" dirty="0" smtClean="0"/>
              <a:t>11</a:t>
            </a:r>
            <a:r>
              <a:rPr lang="ja-JP" altLang="en-US" sz="1600" dirty="0" smtClean="0"/>
              <a:t>月</a:t>
            </a:r>
            <a:r>
              <a:rPr lang="en-US" altLang="ja-JP" sz="1600" dirty="0" smtClean="0"/>
              <a:t>25</a:t>
            </a:r>
            <a:r>
              <a:rPr lang="ja-JP" altLang="en-US" sz="1600" dirty="0" smtClean="0"/>
              <a:t>日</a:t>
            </a:r>
            <a:r>
              <a:rPr lang="ja-JP" altLang="en-US" sz="1600" dirty="0"/>
              <a:t>開催</a:t>
            </a:r>
            <a:endParaRPr lang="en-US" altLang="ja-JP" sz="1600" dirty="0"/>
          </a:p>
          <a:p>
            <a:pPr marL="0" indent="0">
              <a:buNone/>
            </a:pPr>
            <a:r>
              <a:rPr lang="ja-JP" altLang="en-US" sz="1600" dirty="0"/>
              <a:t>　　　　　　　　　</a:t>
            </a:r>
            <a:r>
              <a:rPr lang="ja-JP" altLang="en-US" sz="1600" dirty="0" smtClean="0"/>
              <a:t>　第</a:t>
            </a:r>
            <a:r>
              <a:rPr lang="en-US" altLang="ja-JP" sz="1600" dirty="0" smtClean="0"/>
              <a:t>24</a:t>
            </a:r>
            <a:r>
              <a:rPr lang="ja-JP" altLang="en-US" sz="1600" dirty="0" smtClean="0"/>
              <a:t>回</a:t>
            </a:r>
            <a:r>
              <a:rPr lang="ja-JP" altLang="en-US" sz="1600" dirty="0"/>
              <a:t>　令和</a:t>
            </a:r>
            <a:r>
              <a:rPr lang="ja-JP" altLang="en-US" sz="1600" dirty="0" smtClean="0"/>
              <a:t>２年</a:t>
            </a:r>
            <a:r>
              <a:rPr lang="en-US" altLang="ja-JP" sz="1600" dirty="0" smtClean="0"/>
              <a:t>12</a:t>
            </a:r>
            <a:r>
              <a:rPr lang="ja-JP" altLang="en-US" sz="1600" dirty="0" smtClean="0"/>
              <a:t>月</a:t>
            </a:r>
            <a:r>
              <a:rPr lang="en-US" altLang="ja-JP" sz="1600" dirty="0" smtClean="0"/>
              <a:t>21</a:t>
            </a:r>
            <a:r>
              <a:rPr lang="ja-JP" altLang="en-US" sz="1600" dirty="0" smtClean="0"/>
              <a:t>日</a:t>
            </a:r>
            <a:r>
              <a:rPr lang="ja-JP" altLang="en-US" sz="1600" dirty="0"/>
              <a:t>開催</a:t>
            </a:r>
            <a:endParaRPr lang="en-US" altLang="ja-JP" sz="1600" dirty="0"/>
          </a:p>
          <a:p>
            <a:pPr marL="0" indent="0">
              <a:buNone/>
            </a:pPr>
            <a:endParaRPr kumimoji="1" lang="en-US" altLang="ja-JP" sz="1600" dirty="0" smtClean="0"/>
          </a:p>
          <a:p>
            <a:pPr marL="0" indent="0">
              <a:buNone/>
            </a:pPr>
            <a:r>
              <a:rPr kumimoji="1" lang="ja-JP" altLang="en-US" sz="1600" dirty="0" smtClean="0"/>
              <a:t>　　　　　　　　　事業運営検討ワーキンググループ</a:t>
            </a:r>
            <a:endParaRPr kumimoji="1" lang="en-US" altLang="ja-JP" sz="1600" dirty="0" smtClean="0"/>
          </a:p>
          <a:p>
            <a:pPr marL="0" indent="0">
              <a:buNone/>
            </a:pPr>
            <a:r>
              <a:rPr kumimoji="1" lang="ja-JP" altLang="en-US" sz="1600" dirty="0" smtClean="0"/>
              <a:t>　　　　　　　　　　　　　　　　　第</a:t>
            </a:r>
            <a:r>
              <a:rPr kumimoji="1" lang="en-US" altLang="ja-JP" sz="1600" dirty="0" smtClean="0"/>
              <a:t>48</a:t>
            </a:r>
            <a:r>
              <a:rPr kumimoji="1" lang="ja-JP" altLang="en-US" sz="1600" dirty="0" smtClean="0"/>
              <a:t>回～第</a:t>
            </a:r>
            <a:r>
              <a:rPr kumimoji="1" lang="en-US" altLang="ja-JP" sz="1600" dirty="0" smtClean="0"/>
              <a:t>54</a:t>
            </a:r>
            <a:r>
              <a:rPr kumimoji="1" lang="ja-JP" altLang="en-US" sz="1600" dirty="0" smtClean="0"/>
              <a:t>回　７回開催</a:t>
            </a:r>
            <a:endParaRPr kumimoji="1" lang="en-US" altLang="ja-JP" sz="1600" dirty="0" smtClean="0"/>
          </a:p>
          <a:p>
            <a:pPr marL="0" indent="0">
              <a:buNone/>
            </a:pPr>
            <a:r>
              <a:rPr lang="ja-JP" altLang="en-US" sz="1600" dirty="0" smtClean="0"/>
              <a:t>　　　　　　　　　財政運営検討ワーキンググループ</a:t>
            </a:r>
            <a:endParaRPr lang="en-US" altLang="ja-JP" sz="1600" dirty="0" smtClean="0"/>
          </a:p>
          <a:p>
            <a:pPr marL="0" indent="0">
              <a:buNone/>
            </a:pPr>
            <a:r>
              <a:rPr kumimoji="1" lang="ja-JP" altLang="en-US" sz="1600" dirty="0" smtClean="0"/>
              <a:t>　　　　　　　　　　　　　　　　　第</a:t>
            </a:r>
            <a:r>
              <a:rPr kumimoji="1" lang="en-US" altLang="ja-JP" sz="1600" dirty="0" smtClean="0"/>
              <a:t>53</a:t>
            </a:r>
            <a:r>
              <a:rPr kumimoji="1" lang="ja-JP" altLang="en-US" sz="1600" dirty="0" smtClean="0"/>
              <a:t>回～第</a:t>
            </a:r>
            <a:r>
              <a:rPr kumimoji="1" lang="en-US" altLang="ja-JP" sz="1600" dirty="0" smtClean="0"/>
              <a:t>64</a:t>
            </a:r>
            <a:r>
              <a:rPr kumimoji="1" lang="ja-JP" altLang="en-US" sz="1600" dirty="0" smtClean="0"/>
              <a:t>回　</a:t>
            </a:r>
            <a:r>
              <a:rPr kumimoji="1" lang="en-US" altLang="ja-JP" sz="1600" dirty="0" smtClean="0"/>
              <a:t>12</a:t>
            </a:r>
            <a:r>
              <a:rPr kumimoji="1" lang="ja-JP" altLang="en-US" sz="1600" dirty="0" smtClean="0"/>
              <a:t>回開催</a:t>
            </a:r>
            <a:endParaRPr kumimoji="1" lang="ja-JP" altLang="en-US" sz="1600"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5" name="テキスト ボックス 4"/>
          <p:cNvSpPr txBox="1"/>
          <p:nvPr/>
        </p:nvSpPr>
        <p:spPr>
          <a:xfrm>
            <a:off x="7812360" y="343689"/>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2473752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令和２年度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1790283380"/>
              </p:ext>
            </p:extLst>
          </p:nvPr>
        </p:nvGraphicFramePr>
        <p:xfrm>
          <a:off x="302296" y="655216"/>
          <a:ext cx="8518176" cy="4980280"/>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・経過措置期間について検討を進める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〇各市町村に意見照会したところ、現行の「別に定める基準」のとおり各市町村の判断で実施運用しており、現行どおり。</a:t>
                      </a:r>
                      <a:endParaRPr kumimoji="1" lang="en-US" altLang="ja-JP" sz="800"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〇災害による一部負担金減免の要件については、国の動き等、状況をみながら検討。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〇事務運用についても、必要に応じて検討。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・検討事項なし（平成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■政令基準等どおり運営方針に記載して運用。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共通基準（特定健康診査、人間ドックの実施）については、検討事項なし（平成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・独自事業分の財源のあり方については、</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財政運営検討ワーキンググループに移管</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し、算定条件に関すること以外の保健事</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業について検討。</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■共通基準（特定健康診査、人間ドックの実施）について、運営方針に記載しているとおり運用。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■次期運営方針において、人生</a:t>
                      </a:r>
                      <a:r>
                        <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年時代を見据えた予防・健康づくり事業の</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充実</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・拡大を図ることについて明記</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・「別に定める基準」で規定する実施回数、記載項目等について、改定の必要性について検討。</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algn="l"/>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■「別に定める基準」に記載しているとおり運用。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5" name="大かっこ 4"/>
          <p:cNvSpPr/>
          <p:nvPr/>
        </p:nvSpPr>
        <p:spPr>
          <a:xfrm>
            <a:off x="7380312"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24853843"/>
              </p:ext>
            </p:extLst>
          </p:nvPr>
        </p:nvGraphicFramePr>
        <p:xfrm>
          <a:off x="396714" y="675865"/>
          <a:ext cx="8495766" cy="4373720"/>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・国において、令和元年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9</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月に収集した判断に迷う事例（柔整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239</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件）をもとに検討が行われることとされていることから、当議論の状況を踏まえた検討を行う。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■共同処理ではなく、権限を有する個々</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の市町村が主体となって行う。</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■次年度から項目名を変更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運営方針</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Ⅷ</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（事務の共同実施）の「レ</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セプト点検」を削除し、</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Ⅵ</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（保険給付</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の適正な実施）の「施術療養費の支給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に係る共通基準の設定」に集約した</a:t>
                      </a:r>
                      <a:r>
                        <a:rPr lang="ja-JP" altLang="en-US" sz="800" strike="noStrike" dirty="0" err="1" smtClean="0">
                          <a:solidFill>
                            <a:schemeClr val="tx1"/>
                          </a:solidFill>
                          <a:latin typeface="HGSｺﾞｼｯｸM" panose="020B0600000000000000" pitchFamily="50" charset="-128"/>
                          <a:ea typeface="HGSｺﾞｼｯｸM" panose="020B0600000000000000" pitchFamily="50" charset="-128"/>
                        </a:rPr>
                        <a:t>こ</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とから項目名を変更。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月策定）に基づき、令和元年度に引き続き実施。</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■「大阪府給付点検調査に係る事務処理方針」（平成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月策定）に基づき運用。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・令和元年度は該当案件なし</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・令和２年度も案件の発生があれば委託契約に基づき実施。</a:t>
                      </a:r>
                      <a:endParaRPr lang="en-US" altLang="ja-JP" sz="800" b="0" strike="noStrik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5" name="大かっこ 4"/>
          <p:cNvSpPr/>
          <p:nvPr/>
        </p:nvSpPr>
        <p:spPr>
          <a:xfrm>
            <a:off x="7380312"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06119434"/>
              </p:ext>
            </p:extLst>
          </p:nvPr>
        </p:nvGraphicFramePr>
        <p:xfrm>
          <a:off x="324706" y="655735"/>
          <a:ext cx="8495767" cy="4457288"/>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a:t>
                      </a:r>
                      <a:r>
                        <a:rPr kumimoji="1" lang="ja-JP" altLang="en-US" sz="800" dirty="0" smtClean="0">
                          <a:latin typeface="HGPｺﾞｼｯｸE" panose="020B0900000000000000" pitchFamily="50" charset="-128"/>
                          <a:ea typeface="HGPｺﾞｼｯｸE" panose="020B0900000000000000" pitchFamily="50" charset="-128"/>
                        </a:rPr>
                        <a:t>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・検討事項はなし（令和元年度に整理済み）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a:txBody>
                    <a:bodyPr/>
                    <a:lstStyle/>
                    <a:p>
                      <a:r>
                        <a:rPr kumimoji="1" lang="ja-JP" altLang="en-US" sz="80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・市町村における取組みに関する数値目標や取組計画の把握を行う</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・引き続き、国保連と府が開催する研修会を活用した能力向上と第三者求償事務アドバイザーの活用に向けた取組みを実施</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■新たな取り組みとして、国保連による委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託解除後、国保連顧問弁護士、保険者、</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国保連の協議の場を設定し、法的解決の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〇府と国保連共催で研修会の実施を調整中。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・引き続き、国保連において被保険者証発行業務の共同処理の実施に向けた調整</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引き続き、高齢受給者証との一体化に向けた検討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○国保連合会において、市町村の意向を踏まえつつ、被保険者証発行業務の共同処理の実施に向けて調整。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（希望する市町村は先行実施済み）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高齢受給者証との一体化に向け、引き続き、検討。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・オンライン資格確認導入に向けた事務処理を円滑に各保険者で進めるための検討を行う。</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○国</a:t>
                      </a:r>
                      <a:r>
                        <a:rPr lang="ja-JP" altLang="en-US" sz="800" dirty="0">
                          <a:solidFill>
                            <a:schemeClr val="tx1"/>
                          </a:solidFill>
                          <a:latin typeface="HGSｺﾞｼｯｸM" panose="020B0600000000000000" pitchFamily="50" charset="-128"/>
                          <a:ea typeface="HGSｺﾞｼｯｸM" panose="020B0600000000000000" pitchFamily="50" charset="-128"/>
                        </a:rPr>
                        <a:t>のオンライン資格確認に係る議論を注視しつつ、引き続き、事務の標準化を</a:t>
                      </a:r>
                      <a:r>
                        <a:rPr lang="ja-JP" altLang="en-US" sz="800" dirty="0" smtClean="0">
                          <a:solidFill>
                            <a:schemeClr val="tx1"/>
                          </a:solidFill>
                          <a:latin typeface="HGSｺﾞｼｯｸM" panose="020B0600000000000000" pitchFamily="50" charset="-128"/>
                          <a:ea typeface="HGSｺﾞｼｯｸM" panose="020B0600000000000000" pitchFamily="50" charset="-128"/>
                        </a:rPr>
                        <a:t>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・各市町村の機器更新の時期を踏まえながら、証の様式統一に向けた検討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各市町村の機器更新の時期を踏まえながら、証の様式統一に向けて、引き続き、検討。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5" name="大かっこ 4"/>
          <p:cNvSpPr/>
          <p:nvPr/>
        </p:nvSpPr>
        <p:spPr>
          <a:xfrm>
            <a:off x="7236296"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48428723"/>
              </p:ext>
            </p:extLst>
          </p:nvPr>
        </p:nvGraphicFramePr>
        <p:xfrm>
          <a:off x="457200" y="764704"/>
          <a:ext cx="8495766" cy="4886649"/>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２</a:t>
                      </a:r>
                      <a:r>
                        <a:rPr kumimoji="1" lang="ja-JP" altLang="en-US" sz="800" dirty="0" smtClean="0">
                          <a:latin typeface="HGPｺﾞｼｯｸE" panose="020B0900000000000000" pitchFamily="50" charset="-128"/>
                          <a:ea typeface="HGPｺﾞｼｯｸE" panose="020B0900000000000000" pitchFamily="50" charset="-128"/>
                        </a:rPr>
                        <a:t>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・公平性確保や、事務の効率化・広域化の観点から、将来的な統一について検討を進める。</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〇各市町村の状況を再確認し、基準の統一が可能なものについて検討。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収納率上昇目標の達成状況の評価と合わせ収納率向上が見込まれる取り組みを評価する適切な仕組みの構築に向けて検討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〇府内の収納率は依然として全国平均を大きく下回っており、まだまだ底上げが必要なため、引き続き実績（目標収納率）と併せ、取組（収納率上昇目標）両面からの評価として、現行どおり。</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62861051"/>
              </p:ext>
            </p:extLst>
          </p:nvPr>
        </p:nvGraphicFramePr>
        <p:xfrm>
          <a:off x="457200" y="764704"/>
          <a:ext cx="8495766" cy="297437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latin typeface="HGPｺﾞｼｯｸE" panose="020B0900000000000000" pitchFamily="50" charset="-128"/>
                          <a:ea typeface="HGPｺﾞｼｯｸE" panose="020B0900000000000000" pitchFamily="50" charset="-128"/>
                        </a:rPr>
                        <a:t>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年度から３年間は継続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・被保険者の影響を見極めた上で、他制度との整合性や公平性確保の観点からその在り方を検討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■令和３年度以降の取扱いを検討したところ、各市町村に意見照会した結果、激変緩和措置期間中の令和５年度までは、現行制度を維持。</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〇令和６年度以降のあり方については、対象者の推移や他府県の状況、他制度との影響など情報収集・検証を行い、令和５年度までに方向性を検討。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高額療養費の申請手続きの簡素化等について、各市町村における機器更新の時期を踏まえながら検討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〇各市町村の現状把握・意見照会したところ、現行の事務運用のとおり、各市町村の判断で実施運用しているため、現行どおり運用。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⇒次期運営方針に柔軟な対応を検討する旨の項目を記載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6</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令和２年度の財政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78755830"/>
              </p:ext>
            </p:extLst>
          </p:nvPr>
        </p:nvGraphicFramePr>
        <p:xfrm>
          <a:off x="50355" y="409972"/>
          <a:ext cx="9036495" cy="6260068"/>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3579697">
                  <a:extLst>
                    <a:ext uri="{9D8B030D-6E8A-4147-A177-3AD203B41FA5}">
                      <a16:colId xmlns:a16="http://schemas.microsoft.com/office/drawing/2014/main" val="20004"/>
                    </a:ext>
                  </a:extLst>
                </a:gridCol>
                <a:gridCol w="1861442">
                  <a:extLst>
                    <a:ext uri="{9D8B030D-6E8A-4147-A177-3AD203B41FA5}">
                      <a16:colId xmlns:a16="http://schemas.microsoft.com/office/drawing/2014/main" val="4110931989"/>
                    </a:ext>
                  </a:extLst>
                </a:gridCol>
                <a:gridCol w="2800943">
                  <a:extLst>
                    <a:ext uri="{9D8B030D-6E8A-4147-A177-3AD203B41FA5}">
                      <a16:colId xmlns:a16="http://schemas.microsoft.com/office/drawing/2014/main" val="877537854"/>
                    </a:ext>
                  </a:extLst>
                </a:gridCol>
              </a:tblGrid>
              <a:tr h="43584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令和２年度に検討すべき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189511">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p>
                    <a:p>
                      <a:pPr marL="85725" marR="0" indent="-85725" algn="l" defTabSz="914400" rtl="0" eaLnBrk="1" fontAlgn="auto" latinLnBrk="0" hangingPunct="1">
                        <a:lnSpc>
                          <a:spcPts val="1100"/>
                        </a:lnSpc>
                        <a:spcBef>
                          <a:spcPts val="0"/>
                        </a:spcBef>
                        <a:spcAft>
                          <a:spcPts val="0"/>
                        </a:spcAft>
                        <a:buClrTx/>
                        <a:buSzTx/>
                        <a:buFontTx/>
                        <a:buNone/>
                        <a:tabLst>
                          <a:tab pos="180975" algn="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・過去</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を基本とし、変動率（</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直近値の平</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tab pos="180975" algn="l"/>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年度の調定額</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28</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年度調定額の平均値）を</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tab pos="180975" algn="l"/>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乗じた額を納付金に設定（今年度のみ変動率</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％を上限（来年</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tab pos="180975" algn="l"/>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度検討））。</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③府独自インセンティブの活用</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・保険者努力支援制度（市町村分）の一人当たり最低交付ラインを</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限度に、一部を引き下げ財源に活用。</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b="0" dirty="0" smtClean="0">
                          <a:solidFill>
                            <a:sysClr val="windowText" lastClr="000000"/>
                          </a:solidFill>
                          <a:latin typeface="HGPｺﾞｼｯｸM" panose="020B0600000000000000" pitchFamily="50" charset="-128"/>
                          <a:ea typeface="HGPｺﾞｼｯｸM" panose="020B0600000000000000" pitchFamily="50" charset="-128"/>
                        </a:rPr>
                        <a:t>被保険者数・所得の推計方法</a:t>
                      </a:r>
                      <a:endParaRPr kumimoji="1" lang="en-US" altLang="ja-JP" sz="950" b="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令和元年度推計結果の分析及び令和２年度国提示推計方法の</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妥当性（コーホート要因法含む）を踏まえ、国が示す推計方法の</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とお</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り実施。</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・過去</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～令和元年度調定額の平均と、直近値である令和元年度の調定額から算出した変動率を乗じた額と設定（</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％上限</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は撤廃）。</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57655">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国における議論内容や検討状況を踏まえ対応を検証。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多子減免</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〇国における議論内容や検討状況を踏まえ対応を</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514325">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直近の収納率実績を勘案し、算定の基となる値を平成</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28</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年度実績に変更するとともに、設定条件を以下のとおり変更。</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規模別平均収納率▲１％</a:t>
                      </a:r>
                    </a:p>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インセンティブ</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努力分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■保険者努力支援制度の保険料収納率に関する評</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価指標の市町村規模別区分に準じ、</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3,000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人未満</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の区分を設け、</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4</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区分から５区分に変更。</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■令和元年度を含む直近</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3</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年間の収納率実績の最</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高値と令和元年度の収納率の平均値を算定の基</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とし、条件を以下のとおり設定。</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規模別平均収納率▲１％</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実収納率</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r h="87824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独自事業分の財源のあり方について検討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令和２年度については、標準保険料率で賄う対象経費は、府保険</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baseline="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料総額（医療分）の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 5.0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％（その他の保険者）を保健事業分の上限として、事業費納付金</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の対象となる保健事業費（共通分）を除く部分を独自事業分とする。</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〇標準保険料率で賄う対象経費は、府保険料総額（医療分）の</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5.0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084563"/>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3" name="正方形/長方形 2"/>
          <p:cNvSpPr/>
          <p:nvPr/>
        </p:nvSpPr>
        <p:spPr>
          <a:xfrm>
            <a:off x="8405729" y="6603970"/>
            <a:ext cx="702369" cy="3326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smtClean="0">
                <a:latin typeface="Meiryo UI" panose="020B0604030504040204" pitchFamily="50" charset="-128"/>
                <a:ea typeface="Meiryo UI" panose="020B0604030504040204" pitchFamily="50" charset="-128"/>
              </a:rPr>
              <a:t>７</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3867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3558</TotalTime>
  <Words>3243</Words>
  <Application>Microsoft Office PowerPoint</Application>
  <PresentationFormat>画面に合わせる (4:3)</PresentationFormat>
  <Paragraphs>327</Paragraphs>
  <Slides>7</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vt:i4>
      </vt:variant>
    </vt:vector>
  </HeadingPairs>
  <TitlesOfParts>
    <vt:vector size="19" baseType="lpstr">
      <vt:lpstr>HGPｺﾞｼｯｸE</vt:lpstr>
      <vt:lpstr>HGPｺﾞｼｯｸM</vt:lpstr>
      <vt:lpstr>HGSｺﾞｼｯｸE</vt:lpstr>
      <vt:lpstr>HGSｺﾞｼｯｸM</vt:lpstr>
      <vt:lpstr>HGS創英角ｺﾞｼｯｸUB</vt:lpstr>
      <vt:lpstr>Meiryo UI</vt:lpstr>
      <vt:lpstr>ＭＳ Ｐゴシック</vt:lpstr>
      <vt:lpstr>游ゴシック</vt:lpstr>
      <vt:lpstr>Arial</vt:lpstr>
      <vt:lpstr>Calibri</vt:lpstr>
      <vt:lpstr>Wingdings</vt:lpstr>
      <vt:lpstr>Office ​​テーマ</vt:lpstr>
      <vt:lpstr>令和２年度の国保運営にかかる検討状況</vt:lpstr>
      <vt:lpstr>令和２年度の事業運営検討Ｗ・Ｇの検討事項</vt:lpstr>
      <vt:lpstr>令和２年度の事業運営検討Ｗ・Ｇの検討事項</vt:lpstr>
      <vt:lpstr>令和２年度の事業運営検討Ｗ・Ｇの検討事項</vt:lpstr>
      <vt:lpstr>令和２年度の事業運営検討Ｗ・Ｇの検討事項</vt:lpstr>
      <vt:lpstr>令和２年度の事業運営検討Ｗ・Ｇの検討事項</vt:lpstr>
      <vt:lpstr>令和２年度の財政運営検討Ｗ・Ｇの検討事項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238</cp:revision>
  <cp:lastPrinted>2020-12-17T02:08:38Z</cp:lastPrinted>
  <dcterms:created xsi:type="dcterms:W3CDTF">2016-01-05T01:34:32Z</dcterms:created>
  <dcterms:modified xsi:type="dcterms:W3CDTF">2020-12-22T04:02:08Z</dcterms:modified>
</cp:coreProperties>
</file>