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984" r:id="rId1"/>
  </p:sldMasterIdLst>
  <p:notesMasterIdLst>
    <p:notesMasterId r:id="rId3"/>
  </p:notesMasterIdLst>
  <p:handoutMasterIdLst>
    <p:handoutMasterId r:id="rId4"/>
  </p:handoutMasterIdLst>
  <p:sldIdLst>
    <p:sldId id="435" r:id="rId2"/>
  </p:sldIdLst>
  <p:sldSz cx="9144000" cy="6858000" type="screen4x3"/>
  <p:notesSz cx="6807200" cy="9939338"/>
  <p:defaultTex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2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3D9C"/>
    <a:srgbClr val="B2B2B2"/>
    <a:srgbClr val="A9DA74"/>
    <a:srgbClr val="FFCC99"/>
    <a:srgbClr val="FF5050"/>
    <a:srgbClr val="C0C0C0"/>
    <a:srgbClr val="777777"/>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69" autoAdjust="0"/>
    <p:restoredTop sz="92240" autoAdjust="0"/>
  </p:normalViewPr>
  <p:slideViewPr>
    <p:cSldViewPr>
      <p:cViewPr varScale="1">
        <p:scale>
          <a:sx n="62" d="100"/>
          <a:sy n="62" d="100"/>
        </p:scale>
        <p:origin x="1004" y="28"/>
      </p:cViewPr>
      <p:guideLst>
        <p:guide orient="horz" pos="2129"/>
        <p:guide pos="288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buFont typeface="Arial" pitchFamily="34" charset="0"/>
              <a:buNone/>
              <a:defRPr kumimoji="1" sz="1200">
                <a:latin typeface="Arial" pitchFamily="34" charset="0"/>
                <a:ea typeface="ＭＳ Ｐゴシック" pitchFamily="50" charset="-128"/>
              </a:defRPr>
            </a:lvl1pPr>
          </a:lstStyle>
          <a:p>
            <a:pPr>
              <a:defRPr/>
            </a:pPr>
            <a:endParaRPr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buFont typeface="Arial" pitchFamily="34" charset="0"/>
              <a:buNone/>
              <a:defRPr kumimoji="1" sz="1200">
                <a:latin typeface="Arial" pitchFamily="34" charset="0"/>
                <a:ea typeface="ＭＳ Ｐゴシック" pitchFamily="50" charset="-128"/>
              </a:defRPr>
            </a:lvl1pPr>
          </a:lstStyle>
          <a:p>
            <a:pPr>
              <a:defRPr/>
            </a:pPr>
            <a:fld id="{10621739-A7F2-4DBE-816B-4387790D5959}" type="datetime1">
              <a:rPr lang="ja-JP" altLang="en-US" smtClean="0"/>
              <a:t>2024/6/11</a:t>
            </a:fld>
            <a:endParaRPr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buFont typeface="Arial" pitchFamily="34" charset="0"/>
              <a:buNone/>
              <a:defRPr kumimoji="1" sz="1200">
                <a:latin typeface="Arial" pitchFamily="34"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buFont typeface="Arial" pitchFamily="34" charset="0"/>
              <a:buNone/>
              <a:defRPr kumimoji="1" sz="1200">
                <a:latin typeface="Arial" pitchFamily="34" charset="0"/>
                <a:ea typeface="ＭＳ Ｐゴシック" pitchFamily="50" charset="-128"/>
              </a:defRPr>
            </a:lvl1pPr>
          </a:lstStyle>
          <a:p>
            <a:pPr>
              <a:defRPr/>
            </a:pPr>
            <a:fld id="{8053927F-1AB2-467B-8339-CB98EEA7AF9F}" type="slidenum">
              <a:rPr lang="ja-JP" altLang="en-US"/>
              <a:pPr>
                <a:defRPr/>
              </a:pPr>
              <a:t>‹#›</a:t>
            </a:fld>
            <a:endParaRPr lang="ja-JP" altLang="en-US"/>
          </a:p>
        </p:txBody>
      </p:sp>
    </p:spTree>
    <p:extLst>
      <p:ext uri="{BB962C8B-B14F-4D97-AF65-F5344CB8AC3E}">
        <p14:creationId xmlns:p14="http://schemas.microsoft.com/office/powerpoint/2010/main" val="17332491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1"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buFont typeface="Arial" pitchFamily="34" charset="0"/>
              <a:buNone/>
              <a:defRPr kumimoji="0" sz="1200">
                <a:latin typeface="Arial" pitchFamily="34" charset="0"/>
                <a:ea typeface="ＭＳ Ｐゴシック" pitchFamily="50" charset="-128"/>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56039"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t" anchorCtr="0" compatLnSpc="1">
            <a:prstTxWarp prst="textNoShape">
              <a:avLst/>
            </a:prstTxWarp>
          </a:bodyPr>
          <a:lstStyle>
            <a:lvl1pPr algn="r">
              <a:buFont typeface="Arial" pitchFamily="34" charset="0"/>
              <a:buNone/>
              <a:defRPr kumimoji="0">
                <a:latin typeface="Arial" pitchFamily="34" charset="0"/>
                <a:ea typeface="ＭＳ Ｐゴシック" pitchFamily="50" charset="-128"/>
              </a:defRPr>
            </a:lvl1pPr>
          </a:lstStyle>
          <a:p>
            <a:pPr>
              <a:defRPr/>
            </a:pPr>
            <a:fld id="{82E72383-7439-4EED-AED9-178D2ED39AE9}" type="datetime1">
              <a:rPr lang="ja-JP" altLang="en-US" smtClean="0"/>
              <a:t>2024/6/11</a:t>
            </a:fld>
            <a:endParaRPr lang="ja-JP" altLang="en-US" sz="1200"/>
          </a:p>
        </p:txBody>
      </p:sp>
      <p:sp>
        <p:nvSpPr>
          <p:cNvPr id="20484" name="スライド イメージ プレースホルダー 3"/>
          <p:cNvSpPr>
            <a:spLocks noGrp="1" noRot="1" noChangeAspect="1" noChangeArrowheads="1"/>
          </p:cNvSpPr>
          <p:nvPr>
            <p:ph type="sldImg" idx="2"/>
          </p:nvPr>
        </p:nvSpPr>
        <p:spPr bwMode="auto">
          <a:xfrm>
            <a:off x="919163" y="746125"/>
            <a:ext cx="4968875" cy="372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81038" y="4721225"/>
            <a:ext cx="5445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2" tIns="45694" rIns="91392" bIns="45694"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defRPr/>
            </a:pPr>
            <a:r>
              <a:rPr kumimoji="0" lang="ja-JP" altLang="en-US">
                <a:ea typeface="ＭＳ Ｐゴシック" pitchFamily="50" charset="-128"/>
              </a:rPr>
              <a:t>マスター テキストの書式設定</a:t>
            </a:r>
          </a:p>
          <a:p>
            <a:pPr>
              <a:defRPr/>
            </a:pPr>
            <a:r>
              <a:rPr kumimoji="0" lang="ja-JP" altLang="en-US">
                <a:ea typeface="ＭＳ Ｐゴシック" pitchFamily="50" charset="-128"/>
              </a:rPr>
              <a:t>第 </a:t>
            </a:r>
            <a:r>
              <a:rPr kumimoji="0" lang="en-US" altLang="ja-JP" dirty="0">
                <a:ea typeface="ＭＳ Ｐゴシック" pitchFamily="50" charset="-128"/>
              </a:rPr>
              <a:t>2 </a:t>
            </a:r>
            <a:r>
              <a:rPr kumimoji="0" lang="ja-JP" altLang="en-US">
                <a:ea typeface="ＭＳ Ｐゴシック" pitchFamily="50" charset="-128"/>
              </a:rPr>
              <a:t>レベル</a:t>
            </a:r>
          </a:p>
          <a:p>
            <a:pPr>
              <a:defRPr/>
            </a:pPr>
            <a:r>
              <a:rPr kumimoji="0" lang="ja-JP" altLang="en-US">
                <a:ea typeface="ＭＳ Ｐゴシック" pitchFamily="50" charset="-128"/>
              </a:rPr>
              <a:t>第 </a:t>
            </a:r>
            <a:r>
              <a:rPr kumimoji="0" lang="en-US" altLang="ja-JP" dirty="0">
                <a:ea typeface="ＭＳ Ｐゴシック" pitchFamily="50" charset="-128"/>
              </a:rPr>
              <a:t>3 </a:t>
            </a:r>
            <a:r>
              <a:rPr kumimoji="0" lang="ja-JP" altLang="en-US">
                <a:ea typeface="ＭＳ Ｐゴシック" pitchFamily="50" charset="-128"/>
              </a:rPr>
              <a:t>レベル</a:t>
            </a:r>
          </a:p>
          <a:p>
            <a:pPr>
              <a:defRPr/>
            </a:pPr>
            <a:r>
              <a:rPr kumimoji="0" lang="ja-JP" altLang="en-US">
                <a:ea typeface="ＭＳ Ｐゴシック" pitchFamily="50" charset="-128"/>
              </a:rPr>
              <a:t>第 </a:t>
            </a:r>
            <a:r>
              <a:rPr kumimoji="0" lang="en-US" altLang="ja-JP" dirty="0">
                <a:ea typeface="ＭＳ Ｐゴシック" pitchFamily="50" charset="-128"/>
              </a:rPr>
              <a:t>4 </a:t>
            </a:r>
            <a:r>
              <a:rPr kumimoji="0" lang="ja-JP" altLang="en-US">
                <a:ea typeface="ＭＳ Ｐゴシック" pitchFamily="50" charset="-128"/>
              </a:rPr>
              <a:t>レベル</a:t>
            </a:r>
          </a:p>
          <a:p>
            <a:pPr>
              <a:defRPr/>
            </a:pPr>
            <a:r>
              <a:rPr kumimoji="0" lang="ja-JP" altLang="en-US">
                <a:ea typeface="ＭＳ Ｐゴシック" pitchFamily="50" charset="-128"/>
              </a:rPr>
              <a:t>第 </a:t>
            </a:r>
            <a:r>
              <a:rPr kumimoji="0" lang="en-US" altLang="ja-JP" dirty="0">
                <a:ea typeface="ＭＳ Ｐゴシック" pitchFamily="50" charset="-128"/>
              </a:rPr>
              <a:t>5 </a:t>
            </a:r>
            <a:r>
              <a:rPr kumimoji="0" lang="ja-JP" altLang="en-US">
                <a:ea typeface="ＭＳ Ｐゴシック" pitchFamily="50" charset="-128"/>
              </a:rPr>
              <a:t>レベル</a:t>
            </a:r>
          </a:p>
        </p:txBody>
      </p:sp>
      <p:sp>
        <p:nvSpPr>
          <p:cNvPr id="2054" name="フッター プレースホルダー 5"/>
          <p:cNvSpPr>
            <a:spLocks noGrp="1" noChangeArrowheads="1"/>
          </p:cNvSpPr>
          <p:nvPr>
            <p:ph type="ftr" sz="quarter" idx="4"/>
          </p:nvPr>
        </p:nvSpPr>
        <p:spPr bwMode="auto">
          <a:xfrm>
            <a:off x="1"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buFont typeface="Arial" pitchFamily="34" charset="0"/>
              <a:buNone/>
              <a:defRPr kumimoji="0" sz="1200">
                <a:latin typeface="Arial" pitchFamily="34" charset="0"/>
                <a:ea typeface="ＭＳ Ｐゴシック" pitchFamily="50" charset="-128"/>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2" tIns="45694" rIns="91392" bIns="45694" numCol="1" anchor="b" anchorCtr="0" compatLnSpc="1">
            <a:prstTxWarp prst="textNoShape">
              <a:avLst/>
            </a:prstTxWarp>
          </a:bodyPr>
          <a:lstStyle>
            <a:lvl1pPr algn="r">
              <a:buFont typeface="Arial" pitchFamily="34" charset="0"/>
              <a:buNone/>
              <a:defRPr kumimoji="0">
                <a:latin typeface="Arial" pitchFamily="34" charset="0"/>
                <a:ea typeface="ＭＳ Ｐゴシック" pitchFamily="50" charset="-128"/>
              </a:defRPr>
            </a:lvl1pPr>
          </a:lstStyle>
          <a:p>
            <a:pPr>
              <a:defRPr/>
            </a:pPr>
            <a:fld id="{E7F9D57B-C2B2-4784-8D52-08A00F79AEBB}" type="slidenum">
              <a:rPr lang="ja-JP" altLang="en-US"/>
              <a:pPr>
                <a:defRPr/>
              </a:pPr>
              <a:t>‹#›</a:t>
            </a:fld>
            <a:endParaRPr lang="ja-JP" altLang="en-US" sz="1200"/>
          </a:p>
        </p:txBody>
      </p:sp>
    </p:spTree>
    <p:extLst>
      <p:ext uri="{BB962C8B-B14F-4D97-AF65-F5344CB8AC3E}">
        <p14:creationId xmlns:p14="http://schemas.microsoft.com/office/powerpoint/2010/main" val="1719449272"/>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69392B6-17E9-4546-B764-591D1729555C}" type="datetime1">
              <a:rPr lang="ja-JP" altLang="en-US" smtClean="0"/>
              <a:t>2024/6/11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DABF55D-278D-4712-8DF1-030BA23F18F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358050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A6ADA600-04E6-4AD9-9388-3602EF6DC2DE}" type="datetime1">
              <a:rPr lang="ja-JP" altLang="en-US" smtClean="0"/>
              <a:t>2024/6/11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178828CD-04D0-4481-908E-ED7443EBC14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772836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4E9DCAE7-027C-4FD7-AF04-34C0C54AF80B}" type="datetime1">
              <a:rPr lang="ja-JP" altLang="en-US" smtClean="0"/>
              <a:t>2024/6/11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B55135A7-63E1-426E-8694-04F47C5B9E74}"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252304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268C868A-50E2-47F3-9E90-CF59F56BF62C}" type="datetime1">
              <a:rPr lang="ja-JP" altLang="en-US" smtClean="0"/>
              <a:t>2024/6/11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9EA89ACA-A6EF-4BF4-A455-2A84F438D6C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75453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6031F1DC-0ED3-449C-93E9-26A1B70E8FE5}" type="datetime1">
              <a:rPr lang="ja-JP" altLang="en-US" smtClean="0"/>
              <a:t>2024/6/11</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F8C0D40-F2DC-4617-84B1-60AF796C4112}"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795281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656B036-CD12-460C-9C3D-36FCAE912D2A}" type="datetime1">
              <a:rPr lang="ja-JP" altLang="en-US" smtClean="0"/>
              <a:t>2024/6/11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EDD7B95-4488-4767-895A-51ACF428668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9648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C6904276-33C3-4458-9771-046552E54B23}" type="datetime1">
              <a:rPr lang="ja-JP" altLang="en-US" smtClean="0"/>
              <a:t>2024/6/11</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D6B9B6B1-DEA3-4A52-AFBF-A1741D3148DF}"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21336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1EC124B8-BB7C-4A0A-B46B-175484493F03}" type="datetime1">
              <a:rPr lang="ja-JP" altLang="en-US" smtClean="0"/>
              <a:t>2024/6/11</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2EFD7CA7-8BB1-4A92-A4B8-371C3EE4010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78407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9340B5FC-7ADA-43A9-9CD4-D05E134CE923}" type="datetime1">
              <a:rPr lang="ja-JP" altLang="en-US" smtClean="0"/>
              <a:t>2024/6/11</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E4B09D35-6110-4F98-BACF-76816407AF0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72382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AEC60B21-3B1B-41DB-9B83-AA04685DA5FA}" type="datetime1">
              <a:rPr lang="ja-JP" altLang="en-US" smtClean="0"/>
              <a:t>2024/6/11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5827241C-3811-4A15-BC3C-CDF9E214B84A}"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35195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0DDD0AE7-7F9A-4589-A6B6-33FAA3417AC7}" type="datetime1">
              <a:rPr lang="ja-JP" altLang="en-US" smtClean="0"/>
              <a:t>2024/6/11</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FB1FD0D3-33AD-49DA-A5A6-14ACA44C1325}"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55886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kumimoji="0" sz="1200">
                <a:solidFill>
                  <a:srgbClr val="898989"/>
                </a:solidFill>
                <a:latin typeface="Arial" pitchFamily="34" charset="0"/>
                <a:ea typeface="ＭＳ Ｐゴシック" pitchFamily="50" charset="-128"/>
              </a:defRPr>
            </a:lvl1pPr>
          </a:lstStyle>
          <a:p>
            <a:pPr>
              <a:defRPr/>
            </a:pPr>
            <a:fld id="{CFEB0A9E-DE45-4F6D-8485-676D6FD39159}" type="datetime1">
              <a:rPr lang="ja-JP" altLang="en-US" smtClean="0"/>
              <a:t>2024/6/11</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kumimoji="0" sz="1200">
                <a:solidFill>
                  <a:srgbClr val="898989"/>
                </a:solidFill>
                <a:latin typeface="Arial" pitchFamily="34" charset="0"/>
                <a:ea typeface="ＭＳ Ｐゴシック" pitchFamily="50" charset="-128"/>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kumimoji="0" sz="1800">
                <a:solidFill>
                  <a:srgbClr val="898989"/>
                </a:solidFill>
                <a:latin typeface="HGPｺﾞｼｯｸE" panose="020B0900000000000000" pitchFamily="50" charset="-128"/>
                <a:ea typeface="HGPｺﾞｼｯｸE" panose="020B0900000000000000" pitchFamily="50" charset="-128"/>
              </a:defRPr>
            </a:lvl1pPr>
          </a:lstStyle>
          <a:p>
            <a:pPr>
              <a:defRPr/>
            </a:pPr>
            <a:fld id="{398835D8-AEE9-4916-B3A9-4AE314E7436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iryo/zaitaku/ikotaiseikakuho.html"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42"/>
          <p:cNvSpPr txBox="1">
            <a:spLocks noChangeArrowheads="1"/>
          </p:cNvSpPr>
          <p:nvPr/>
        </p:nvSpPr>
        <p:spPr bwMode="auto">
          <a:xfrm>
            <a:off x="0" y="550703"/>
            <a:ext cx="91440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15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入退院支援機能の充実により地域の医療連携体制を構築することで、急変時対応に係る病院機能を強化</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ts val="1000"/>
              </a:lnSpc>
              <a:spcBef>
                <a:spcPct val="0"/>
              </a:spcBef>
              <a:spcAft>
                <a:spcPct val="0"/>
              </a:spcAft>
              <a:buClrTx/>
              <a:buNone/>
              <a:defRPr/>
            </a:pP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15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府内に所在する医療法第</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に定める病院（地域医療支援病院及び在宅療養後方支援病院を除く）</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ts val="1000"/>
              </a:lnSpc>
              <a:spcBef>
                <a:spcPct val="0"/>
              </a:spcBef>
              <a:spcAft>
                <a:spcPct val="0"/>
              </a:spcAft>
              <a:buClrTx/>
              <a:buNone/>
              <a:defRPr/>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３．補助対象事業</a:t>
            </a:r>
            <a:endParaRPr lang="en-US" altLang="ja-JP" sz="15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在宅療養患者の病状変化時の受入れ体制の確保に努める医療機関に対し、人件費の一部を補助する</a:t>
            </a:r>
          </a:p>
          <a:p>
            <a:pPr eaLnBrk="1" fontAlgn="ctr" hangingPunct="1">
              <a:lnSpc>
                <a:spcPts val="1000"/>
              </a:lnSpc>
              <a:spcBef>
                <a:spcPct val="0"/>
              </a:spcBef>
              <a:spcAft>
                <a:spcPct val="0"/>
              </a:spcAft>
              <a:buClrTx/>
              <a:buNone/>
              <a:defRPr/>
            </a:pP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22,000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千円（計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か所）の範囲内）</a:t>
            </a:r>
            <a:endPar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千円（上限）／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か所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病院あたり、</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回限りの補助（過去に本補助金を交付された病院は対象外）</a:t>
            </a:r>
          </a:p>
          <a:p>
            <a:pPr eaLnBrk="1" fontAlgn="ctr" hangingPunct="1">
              <a:lnSpc>
                <a:spcPts val="1000"/>
              </a:lnSpc>
              <a:spcBef>
                <a:spcPct val="0"/>
              </a:spcBef>
              <a:spcAft>
                <a:spcPct val="0"/>
              </a:spcAft>
              <a:buClrTx/>
              <a:buNone/>
              <a:defRPr/>
            </a:pP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５．補助率</a:t>
            </a:r>
            <a:endParaRPr lang="en-US" altLang="ja-JP" sz="15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（最大</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千円の補助</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病院あたり）</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ts val="1000"/>
              </a:lnSpc>
              <a:spcBef>
                <a:spcPct val="0"/>
              </a:spcBef>
              <a:spcAft>
                <a:spcPct val="0"/>
              </a:spcAft>
              <a:buClrTx/>
              <a:buNone/>
              <a:defRPr/>
            </a:pP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６．対象となる経費</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地域連携に必要な看護師、社会福祉士、事務職員</a:t>
            </a:r>
            <a:r>
              <a:rPr lang="ja-JP" altLang="en-US" sz="1400">
                <a:latin typeface="メイリオ" panose="020B0604030504040204" pitchFamily="50" charset="-128"/>
                <a:ea typeface="メイリオ" panose="020B0604030504040204" pitchFamily="50" charset="-128"/>
                <a:cs typeface="メイリオ" panose="020B0604030504040204" pitchFamily="50" charset="-128"/>
              </a:rPr>
              <a:t>等の新たな配置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（院内の配置換え含む）に必要な人件費</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ts val="1000"/>
              </a:lnSpc>
              <a:spcBef>
                <a:spcPct val="0"/>
              </a:spcBef>
              <a:spcAft>
                <a:spcPct val="0"/>
              </a:spcAft>
              <a:buClrTx/>
              <a:buNone/>
              <a:defRPr/>
            </a:pP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７．補助要件</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令和６年４月１日から令和７年３月</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日までの間に以下のいずれか</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err="1">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基準を充足すること</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（要件ア）からウ）は、年度中に</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新たに</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充足すること）</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ts val="500"/>
              </a:lnSpc>
              <a:spcBef>
                <a:spcPct val="0"/>
              </a:spcBef>
              <a:spcAft>
                <a:spcPct val="0"/>
              </a:spcAft>
              <a:buClrTx/>
              <a:buNone/>
              <a:defRPr/>
            </a:pP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ア）入退院支援加算の施設基準を充足（</a:t>
            </a:r>
            <a:r>
              <a:rPr lang="ja-JP" altLang="en-US"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近畿厚生局の「届出受理通知」で要件を確認）</a:t>
            </a:r>
            <a:endParaRPr lang="en-US" altLang="ja-JP"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eaLnBrk="1" fontAlgn="ctr" hangingPunct="1">
              <a:lnSpc>
                <a:spcPct val="100000"/>
              </a:lnSpc>
              <a:spcBef>
                <a:spcPct val="0"/>
              </a:spcBef>
              <a:spcAft>
                <a:spcPct val="0"/>
              </a:spcAft>
              <a:buClrTx/>
              <a:buNone/>
              <a:defRPr/>
            </a:pPr>
            <a:r>
              <a:rPr lang="ja-JP" altLang="en-US"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イ）入退院支援加算１の算定</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近畿厚生局の「届出受理通知」で要件を確認）</a:t>
            </a: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ウ）在宅療養後方支援病院（</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床以上）の施設基準を充足</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エ）病院（</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床以上）において、予め連携する医療機関からの受入れ実績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回以上</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オ）病院（</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床未満）において、予め連携する医療機関からの受入れ実績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回以上</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2"/>
          <p:cNvSpPr>
            <a:spLocks noChangeArrowheads="1"/>
          </p:cNvSpPr>
          <p:nvPr/>
        </p:nvSpPr>
        <p:spPr bwMode="auto">
          <a:xfrm>
            <a:off x="149453" y="159317"/>
            <a:ext cx="9144000" cy="29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0" tIns="10796" rIns="53980" bIns="10796" anchor="ctr">
            <a:spAutoFit/>
          </a:bodyPr>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800">
                <a:solidFill>
                  <a:srgbClr val="000000"/>
                </a:solidFill>
                <a:latin typeface="HGP創英角ｺﾞｼｯｸUB" panose="020B0900000000000000" pitchFamily="50" charset="-128"/>
                <a:ea typeface="HGP創英角ｺﾞｼｯｸUB" panose="020B0900000000000000" pitchFamily="50" charset="-128"/>
                <a:sym typeface="メイリオ" pitchFamily="50" charset="-128"/>
              </a:rPr>
              <a:t>在宅</a:t>
            </a:r>
            <a:r>
              <a:rPr kumimoji="0" lang="zh-TW" altLang="en-US" sz="1800" dirty="0">
                <a:solidFill>
                  <a:srgbClr val="000000"/>
                </a:solidFill>
                <a:latin typeface="HGP創英角ｺﾞｼｯｸUB" panose="020B0900000000000000" pitchFamily="50" charset="-128"/>
                <a:ea typeface="HGP創英角ｺﾞｼｯｸUB" panose="020B0900000000000000" pitchFamily="50" charset="-128"/>
                <a:sym typeface="メイリオ" pitchFamily="50" charset="-128"/>
              </a:rPr>
              <a:t>医療移行体制確保事業</a:t>
            </a:r>
            <a:r>
              <a:rPr kumimoji="0" lang="ja-JP" altLang="en-US" sz="1800" dirty="0">
                <a:solidFill>
                  <a:srgbClr val="000000"/>
                </a:solidFill>
                <a:latin typeface="HGP創英角ｺﾞｼｯｸUB" panose="020B0900000000000000" pitchFamily="50" charset="-128"/>
                <a:ea typeface="HGP創英角ｺﾞｼｯｸUB" panose="020B0900000000000000" pitchFamily="50" charset="-128"/>
                <a:sym typeface="メイリオ" pitchFamily="50" charset="-128"/>
              </a:rPr>
              <a:t>（入退院支援に携わる看護師等配置補助）</a:t>
            </a:r>
            <a:endParaRPr kumimoji="0" lang="en-US" altLang="ja-JP" sz="1800" dirty="0">
              <a:solidFill>
                <a:srgbClr val="000000"/>
              </a:solidFill>
              <a:latin typeface="HGP創英角ｺﾞｼｯｸUB" panose="020B0900000000000000" pitchFamily="50" charset="-128"/>
              <a:ea typeface="HGP創英角ｺﾞｼｯｸUB" panose="020B0900000000000000" pitchFamily="50" charset="-128"/>
              <a:sym typeface="メイリオ" pitchFamily="50" charset="-128"/>
            </a:endParaRPr>
          </a:p>
        </p:txBody>
      </p:sp>
      <p:sp>
        <p:nvSpPr>
          <p:cNvPr id="6" name="直線コネクタ 23"/>
          <p:cNvSpPr>
            <a:spLocks noChangeShapeType="1"/>
          </p:cNvSpPr>
          <p:nvPr/>
        </p:nvSpPr>
        <p:spPr bwMode="auto">
          <a:xfrm>
            <a:off x="0" y="538683"/>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正方形/長方形 8"/>
          <p:cNvSpPr/>
          <p:nvPr/>
        </p:nvSpPr>
        <p:spPr>
          <a:xfrm>
            <a:off x="969748" y="5960569"/>
            <a:ext cx="5019450" cy="615553"/>
          </a:xfrm>
          <a:prstGeom prst="rect">
            <a:avLst/>
          </a:prstGeom>
        </p:spPr>
        <p:txBody>
          <a:bodyPr wrap="square">
            <a:spAutoFit/>
          </a:bodyPr>
          <a:lstStyle/>
          <a:p>
            <a:r>
              <a:rPr lang="ja-JP" altLang="en-US" sz="1200" dirty="0">
                <a:latin typeface="メイリオ" pitchFamily="50" charset="-128"/>
                <a:ea typeface="メイリオ" pitchFamily="50" charset="-128"/>
                <a:cs typeface="メイリオ" pitchFamily="50" charset="-128"/>
                <a:sym typeface="メイリオ" pitchFamily="50" charset="-128"/>
              </a:rPr>
              <a:t>令和６年８月３１日〆切</a:t>
            </a:r>
            <a:endParaRPr lang="en-US" altLang="ja-JP" sz="1200" dirty="0">
              <a:latin typeface="メイリオ" pitchFamily="50" charset="-128"/>
              <a:ea typeface="メイリオ" pitchFamily="50" charset="-128"/>
              <a:cs typeface="メイリオ" pitchFamily="50" charset="-128"/>
              <a:sym typeface="メイリオ" pitchFamily="50" charset="-128"/>
            </a:endParaRPr>
          </a:p>
          <a:p>
            <a:r>
              <a:rPr lang="en-US" altLang="ja-JP" sz="1200" dirty="0">
                <a:latin typeface="メイリオ" pitchFamily="50" charset="-128"/>
                <a:ea typeface="メイリオ" pitchFamily="50" charset="-128"/>
                <a:cs typeface="メイリオ" pitchFamily="50" charset="-128"/>
                <a:sym typeface="メイリオ" pitchFamily="50" charset="-128"/>
              </a:rPr>
              <a:t>※</a:t>
            </a:r>
            <a:r>
              <a:rPr lang="ja-JP" altLang="en-US" sz="1200" dirty="0">
                <a:latin typeface="メイリオ" pitchFamily="50" charset="-128"/>
                <a:ea typeface="メイリオ" pitchFamily="50" charset="-128"/>
                <a:cs typeface="メイリオ" pitchFamily="50" charset="-128"/>
                <a:sym typeface="メイリオ" pitchFamily="50" charset="-128"/>
              </a:rPr>
              <a:t>提出書類等を下記ホームページに掲載しています。</a:t>
            </a:r>
            <a:endParaRPr lang="en-US" altLang="ja-JP" sz="1200" dirty="0">
              <a:latin typeface="メイリオ" pitchFamily="50" charset="-128"/>
              <a:ea typeface="メイリオ" pitchFamily="50" charset="-128"/>
              <a:cs typeface="メイリオ" pitchFamily="50" charset="-128"/>
              <a:sym typeface="メイリオ" pitchFamily="50" charset="-128"/>
            </a:endParaRPr>
          </a:p>
          <a:p>
            <a:r>
              <a:rPr lang="en-US" altLang="ja-JP" sz="1000" u="sng" dirty="0">
                <a:latin typeface="メイリオ" pitchFamily="50" charset="-128"/>
                <a:ea typeface="メイリオ" pitchFamily="50" charset="-128"/>
                <a:cs typeface="メイリオ" pitchFamily="50" charset="-128"/>
                <a:sym typeface="メイリオ" pitchFamily="50" charset="-128"/>
                <a:hlinkClick r:id="rId3"/>
              </a:rPr>
              <a:t>http://www.pref.osaka.lg.jp/iryo/zaitaku/ikotaiseikakuho.html</a:t>
            </a:r>
            <a:endParaRPr lang="en-US" altLang="ja-JP" sz="1000" u="sng" dirty="0">
              <a:latin typeface="メイリオ" pitchFamily="50" charset="-128"/>
              <a:ea typeface="メイリオ" pitchFamily="50" charset="-128"/>
              <a:cs typeface="メイリオ" pitchFamily="50" charset="-128"/>
              <a:sym typeface="メイリオ" pitchFamily="50" charset="-128"/>
            </a:endParaRPr>
          </a:p>
        </p:txBody>
      </p:sp>
      <p:sp>
        <p:nvSpPr>
          <p:cNvPr id="10" name="Text Box 6"/>
          <p:cNvSpPr txBox="1">
            <a:spLocks noChangeArrowheads="1"/>
          </p:cNvSpPr>
          <p:nvPr/>
        </p:nvSpPr>
        <p:spPr bwMode="auto">
          <a:xfrm>
            <a:off x="141748" y="5906314"/>
            <a:ext cx="828000" cy="724064"/>
          </a:xfrm>
          <a:prstGeom prst="rect">
            <a:avLst/>
          </a:prstGeom>
          <a:solidFill>
            <a:srgbClr val="343D9C"/>
          </a:solidFill>
          <a:ln w="9525">
            <a:solidFill>
              <a:srgbClr val="000000"/>
            </a:solidFill>
            <a:miter lim="800000"/>
            <a:headEnd/>
            <a:tailEnd/>
          </a:ln>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募集</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期間</a:t>
            </a:r>
          </a:p>
        </p:txBody>
      </p:sp>
      <p:sp>
        <p:nvSpPr>
          <p:cNvPr id="12" name="Text Box 6"/>
          <p:cNvSpPr txBox="1">
            <a:spLocks noChangeArrowheads="1"/>
          </p:cNvSpPr>
          <p:nvPr/>
        </p:nvSpPr>
        <p:spPr bwMode="auto">
          <a:xfrm>
            <a:off x="5040033" y="5811069"/>
            <a:ext cx="828058" cy="724064"/>
          </a:xfrm>
          <a:prstGeom prst="rect">
            <a:avLst/>
          </a:prstGeom>
          <a:solidFill>
            <a:srgbClr val="343D9C"/>
          </a:solidFill>
          <a:ln>
            <a:noFill/>
          </a:ln>
        </p:spPr>
        <p:txBody>
          <a:bodyPr wrap="none" lIns="90170" tIns="46990" rIns="90170" bIns="46990" anchor="ctr" anchorCtr="1"/>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問合</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panose="020B0604020202020204" pitchFamily="34"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せ先</a:t>
            </a:r>
          </a:p>
        </p:txBody>
      </p:sp>
      <p:sp>
        <p:nvSpPr>
          <p:cNvPr id="13" name="Rectangle 12" descr="縦線 (反転)"/>
          <p:cNvSpPr>
            <a:spLocks noChangeArrowheads="1"/>
          </p:cNvSpPr>
          <p:nvPr/>
        </p:nvSpPr>
        <p:spPr bwMode="auto">
          <a:xfrm>
            <a:off x="5868105" y="5733023"/>
            <a:ext cx="3275910" cy="909689"/>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eaLnBrk="1" hangingPunct="1">
              <a:spcBef>
                <a:spcPct val="0"/>
              </a:spcBef>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大阪府健康医療部保健医療室</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保健医療企画課在宅医療推進グループ</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電話：</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06-6944-6025(</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直通）</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a:p>
            <a:pPr eaLnBrk="1" hangingPunct="1">
              <a:spcBef>
                <a:spcPct val="0"/>
              </a:spcBef>
              <a:buFont typeface="Arial" panose="020B0604020202020204" pitchFamily="34" charset="0"/>
              <a:buNone/>
            </a:pPr>
            <a:r>
              <a:rPr lang="en-US" altLang="ja-JP" sz="1200" dirty="0" err="1">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rPr>
              <a:t>E-mail:zaitakuiryo@gbox.pref.osaka.lg.jp</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sym typeface="メイリオ" panose="020B0604030504040204" pitchFamily="50" charset="-128"/>
            </a:endParaRPr>
          </a:p>
        </p:txBody>
      </p:sp>
      <p:sp>
        <p:nvSpPr>
          <p:cNvPr id="11" name="スライド番号プレースホルダー 3">
            <a:extLst>
              <a:ext uri="{FF2B5EF4-FFF2-40B4-BE49-F238E27FC236}">
                <a16:creationId xmlns:a16="http://schemas.microsoft.com/office/drawing/2014/main" id="{78D44E0D-0DC8-41CD-85BB-90DE692DFF58}"/>
              </a:ext>
            </a:extLst>
          </p:cNvPr>
          <p:cNvSpPr>
            <a:spLocks noGrp="1"/>
          </p:cNvSpPr>
          <p:nvPr>
            <p:ph type="sldNum" sz="quarter" idx="12"/>
          </p:nvPr>
        </p:nvSpPr>
        <p:spPr>
          <a:xfrm>
            <a:off x="7010652" y="6542413"/>
            <a:ext cx="2133600" cy="365125"/>
          </a:xfrm>
        </p:spPr>
        <p:txBody>
          <a:bodyPr/>
          <a:lstStyle/>
          <a:p>
            <a:pPr>
              <a:defRPr/>
            </a:pPr>
            <a:fld id="{9EA89ACA-A6EF-4BF4-A455-2A84F438D6CD}" type="slidenum">
              <a:rPr lang="ja-JP" altLang="en-US" smtClean="0"/>
              <a:pPr>
                <a:defRPr/>
              </a:pPr>
              <a:t>0</a:t>
            </a:fld>
            <a:endParaRPr lang="ja-JP" altLang="en-US" dirty="0">
              <a:solidFill>
                <a:schemeClr val="tx1"/>
              </a:solidFill>
            </a:endParaRPr>
          </a:p>
        </p:txBody>
      </p:sp>
    </p:spTree>
    <p:extLst>
      <p:ext uri="{BB962C8B-B14F-4D97-AF65-F5344CB8AC3E}">
        <p14:creationId xmlns:p14="http://schemas.microsoft.com/office/powerpoint/2010/main" val="1939946847"/>
      </p:ext>
    </p:extLst>
  </p:cSld>
  <p:clrMapOvr>
    <a:masterClrMapping/>
  </p:clrMapOvr>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343D9C"/>
        </a:solidFill>
        <a:ln>
          <a:headEnd type="none" w="med" len="med"/>
          <a:tailEnd type="none" w="med" len="med"/>
        </a:ln>
      </a:spPr>
      <a:bodyPr wrap="none" rtlCol="0" anchor="ctr"/>
      <a:lstStyle>
        <a:defPPr algn="ctr" fontAlgn="ctr">
          <a:defRPr kumimoji="1" sz="12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0">
          <a:schemeClr val="accent2"/>
        </a:lnRef>
        <a:fillRef idx="3">
          <a:schemeClr val="accent2"/>
        </a:fillRef>
        <a:effectRef idx="3">
          <a:schemeClr val="accent2"/>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460</Words>
  <Characters>0</Characters>
  <Application>Microsoft Office PowerPoint</Application>
  <DocSecurity>0</DocSecurity>
  <PresentationFormat>画面に合わせる (4:3)</PresentationFormat>
  <Lines>0</Lines>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HGP創英角ｺﾞｼｯｸUB</vt:lpstr>
      <vt:lpstr>メイリオ</vt:lpstr>
      <vt:lpstr>Arial</vt:lpstr>
      <vt:lpstr>Calibri</vt:lpstr>
      <vt:lpstr>Wingdings</vt:lpstr>
      <vt:lpstr>Office ​​テーマ</vt:lpstr>
      <vt:lpstr>PowerPoint プレゼンテーション</vt:lpstr>
    </vt:vector>
  </TitlesOfParts>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2024-03-11T01:23:20Z</dcterms:created>
  <dcterms:modified xsi:type="dcterms:W3CDTF">2024-06-11T09:14:45Z</dcterms:modified>
</cp:coreProperties>
</file>