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4"/>
  </p:sldMasterIdLst>
  <p:notesMasterIdLst>
    <p:notesMasterId r:id="rId7"/>
  </p:notesMasterIdLst>
  <p:sldIdLst>
    <p:sldId id="496" r:id="rId5"/>
    <p:sldId id="497" r:id="rId6"/>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70" userDrawn="1">
          <p15:clr>
            <a:srgbClr val="A4A3A4"/>
          </p15:clr>
        </p15:guide>
        <p15:guide id="3" orient="horz" pos="4910" userDrawn="1">
          <p15:clr>
            <a:srgbClr val="A4A3A4"/>
          </p15:clr>
        </p15:guide>
        <p15:guide id="4" pos="2381">
          <p15:clr>
            <a:srgbClr val="A4A3A4"/>
          </p15:clr>
        </p15:guide>
        <p15:guide id="5" pos="567" userDrawn="1">
          <p15:clr>
            <a:srgbClr val="A4A3A4"/>
          </p15:clr>
        </p15:guide>
        <p15:guide id="6" pos="41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D524A190-7728-08A8-6A88-7360415BD826}" name="松澤 亮太(matsuzawa-ryouta)" initials="亮松" userId="S::MRIJI@lansys.mhlw.go.jp::2e511713-fce9-40cd-bd5d-4ae83944fd32" providerId="AD"/>
  <p188:author id="{151B2BF9-0173-7148-8F25-EEDF9593FBFB}" name="阿部 恵理香(abe-erika.p72)" initials="恵阿" userId="S::AEXYN@lansys.mhlw.go.jp::43fe43c9-f0eb-42cb-b699-5a96d904b5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4D6D"/>
    <a:srgbClr val="66BAB7"/>
    <a:srgbClr val="387C79"/>
    <a:srgbClr val="103185"/>
    <a:srgbClr val="FFEFF0"/>
    <a:srgbClr val="E7F5F5"/>
    <a:srgbClr val="DAEEEE"/>
    <a:srgbClr val="C9E7E7"/>
    <a:srgbClr val="E1F1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80C880-C566-4132-8A18-FF7973A88BF9}" v="3" dt="2026-02-26T05:21:02.224"/>
    <p1510:client id="{3BE92A04-29D2-486E-9B3D-1A6C9E40B62C}" v="173" dt="2026-02-26T02:56:21.260"/>
    <p1510:client id="{75D877EF-1ACA-49F9-B236-8F8B824EF37A}" v="58" dt="2026-02-26T09:27:05.639"/>
    <p1510:client id="{99E9EB5C-62A9-4793-A6B9-A193D21C83F9}" v="407" dt="2026-02-26T07:49:28.370"/>
    <p1510:client id="{EC1B767B-F6F2-41B1-B103-F9D933323C29}" v="1225" dt="2026-02-26T09:42:13.28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74" d="100"/>
          <a:sy n="174" d="100"/>
        </p:scale>
        <p:origin x="-336" y="-7872"/>
      </p:cViewPr>
      <p:guideLst>
        <p:guide orient="horz" pos="2370"/>
        <p:guide orient="horz" pos="4910"/>
        <p:guide pos="2381"/>
        <p:guide pos="567"/>
        <p:guide pos="41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49575" cy="496888"/>
          </a:xfrm>
          <a:prstGeom prst="rect">
            <a:avLst/>
          </a:prstGeom>
        </p:spPr>
        <p:txBody>
          <a:bodyPr vert="horz" lIns="91420" tIns="45710" rIns="91420" bIns="4571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20" tIns="45710" rIns="91420" bIns="45710" rtlCol="0"/>
          <a:lstStyle>
            <a:lvl1pPr algn="r" fontAlgn="auto">
              <a:spcBef>
                <a:spcPts val="0"/>
              </a:spcBef>
              <a:spcAft>
                <a:spcPts val="0"/>
              </a:spcAft>
              <a:defRPr sz="1200">
                <a:latin typeface="+mn-lt"/>
                <a:ea typeface="+mn-ea"/>
              </a:defRPr>
            </a:lvl1pPr>
          </a:lstStyle>
          <a:p>
            <a:pPr>
              <a:defRPr/>
            </a:pPr>
            <a:fld id="{EFCDD667-C0D1-4F24-A2BA-DA4A0D61B7FB}" type="datetimeFigureOut">
              <a:rPr lang="ja-JP" altLang="en-US"/>
              <a:pPr>
                <a:defRPr/>
              </a:pPr>
              <a:t>2026/8/4</a:t>
            </a:fld>
            <a:endParaRPr lang="ja-JP" altLang="en-US"/>
          </a:p>
        </p:txBody>
      </p:sp>
      <p:sp>
        <p:nvSpPr>
          <p:cNvPr id="4" name="スライド イメージ プレースホルダ 3"/>
          <p:cNvSpPr>
            <a:spLocks noGrp="1" noRot="1" noChangeAspect="1"/>
          </p:cNvSpPr>
          <p:nvPr>
            <p:ph type="sldImg" idx="2"/>
          </p:nvPr>
        </p:nvSpPr>
        <p:spPr>
          <a:xfrm>
            <a:off x="2087563" y="746125"/>
            <a:ext cx="2633662" cy="3725863"/>
          </a:xfrm>
          <a:prstGeom prst="rect">
            <a:avLst/>
          </a:prstGeom>
          <a:noFill/>
          <a:ln w="12700">
            <a:solidFill>
              <a:prstClr val="black"/>
            </a:solidFill>
          </a:ln>
        </p:spPr>
        <p:txBody>
          <a:bodyPr vert="horz" lIns="91420" tIns="45710" rIns="91420" bIns="45710" rtlCol="0" anchor="ctr"/>
          <a:lstStyle/>
          <a:p>
            <a:pPr lvl="0"/>
            <a:endParaRPr lang="ja-JP" altLang="en-US" noProof="0"/>
          </a:p>
        </p:txBody>
      </p:sp>
      <p:sp>
        <p:nvSpPr>
          <p:cNvPr id="5" name="ノート プレースホルダ 4"/>
          <p:cNvSpPr>
            <a:spLocks noGrp="1"/>
          </p:cNvSpPr>
          <p:nvPr>
            <p:ph type="body" sz="quarter" idx="3"/>
          </p:nvPr>
        </p:nvSpPr>
        <p:spPr>
          <a:xfrm>
            <a:off x="681040" y="4721227"/>
            <a:ext cx="5445125" cy="4471988"/>
          </a:xfrm>
          <a:prstGeom prst="rect">
            <a:avLst/>
          </a:prstGeom>
        </p:spPr>
        <p:txBody>
          <a:bodyPr vert="horz" lIns="91420" tIns="45710" rIns="91420" bIns="4571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2" y="9440863"/>
            <a:ext cx="2949575" cy="496887"/>
          </a:xfrm>
          <a:prstGeom prst="rect">
            <a:avLst/>
          </a:prstGeom>
        </p:spPr>
        <p:txBody>
          <a:bodyPr vert="horz" lIns="91420" tIns="45710" rIns="91420" bIns="4571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lIns="91420" tIns="45710" rIns="91420" bIns="45710" rtlCol="0" anchor="b"/>
          <a:lstStyle>
            <a:lvl1pPr algn="r" fontAlgn="auto">
              <a:spcBef>
                <a:spcPts val="0"/>
              </a:spcBef>
              <a:spcAft>
                <a:spcPts val="0"/>
              </a:spcAft>
              <a:defRPr sz="1200">
                <a:latin typeface="+mn-lt"/>
                <a:ea typeface="+mn-ea"/>
              </a:defRPr>
            </a:lvl1pPr>
          </a:lstStyle>
          <a:p>
            <a:pPr>
              <a:defRPr/>
            </a:pPr>
            <a:fld id="{4FD50DAE-D9FA-4C1D-B58E-9A59EEBF9CBC}" type="slidenum">
              <a:rPr lang="ja-JP" altLang="en-US"/>
              <a:pPr>
                <a:defRPr/>
              </a:pPr>
              <a:t>‹#›</a:t>
            </a:fld>
            <a:endParaRPr lang="ja-JP" altLang="en-US"/>
          </a:p>
        </p:txBody>
      </p:sp>
    </p:spTree>
    <p:extLst>
      <p:ext uri="{BB962C8B-B14F-4D97-AF65-F5344CB8AC3E}">
        <p14:creationId xmlns:p14="http://schemas.microsoft.com/office/powerpoint/2010/main" val="36692979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6" kern="1200">
        <a:solidFill>
          <a:schemeClr val="tx1"/>
        </a:solidFill>
        <a:latin typeface="+mn-lt"/>
        <a:ea typeface="+mn-ea"/>
        <a:cs typeface="+mn-cs"/>
      </a:defRPr>
    </a:lvl1pPr>
    <a:lvl2pPr marL="497739" algn="l" rtl="0" eaLnBrk="0" fontAlgn="base" hangingPunct="0">
      <a:spcBef>
        <a:spcPct val="30000"/>
      </a:spcBef>
      <a:spcAft>
        <a:spcPct val="0"/>
      </a:spcAft>
      <a:defRPr kumimoji="1" sz="1306" kern="1200">
        <a:solidFill>
          <a:schemeClr val="tx1"/>
        </a:solidFill>
        <a:latin typeface="+mn-lt"/>
        <a:ea typeface="+mn-ea"/>
        <a:cs typeface="+mn-cs"/>
      </a:defRPr>
    </a:lvl2pPr>
    <a:lvl3pPr marL="995478" algn="l" rtl="0" eaLnBrk="0" fontAlgn="base" hangingPunct="0">
      <a:spcBef>
        <a:spcPct val="30000"/>
      </a:spcBef>
      <a:spcAft>
        <a:spcPct val="0"/>
      </a:spcAft>
      <a:defRPr kumimoji="1" sz="1306" kern="1200">
        <a:solidFill>
          <a:schemeClr val="tx1"/>
        </a:solidFill>
        <a:latin typeface="+mn-lt"/>
        <a:ea typeface="+mn-ea"/>
        <a:cs typeface="+mn-cs"/>
      </a:defRPr>
    </a:lvl3pPr>
    <a:lvl4pPr marL="1493217" algn="l" rtl="0" eaLnBrk="0" fontAlgn="base" hangingPunct="0">
      <a:spcBef>
        <a:spcPct val="30000"/>
      </a:spcBef>
      <a:spcAft>
        <a:spcPct val="0"/>
      </a:spcAft>
      <a:defRPr kumimoji="1" sz="1306" kern="1200">
        <a:solidFill>
          <a:schemeClr val="tx1"/>
        </a:solidFill>
        <a:latin typeface="+mn-lt"/>
        <a:ea typeface="+mn-ea"/>
        <a:cs typeface="+mn-cs"/>
      </a:defRPr>
    </a:lvl4pPr>
    <a:lvl5pPr marL="1990957" algn="l" rtl="0" eaLnBrk="0" fontAlgn="base" hangingPunct="0">
      <a:spcBef>
        <a:spcPct val="30000"/>
      </a:spcBef>
      <a:spcAft>
        <a:spcPct val="0"/>
      </a:spcAft>
      <a:defRPr kumimoji="1" sz="1306" kern="1200">
        <a:solidFill>
          <a:schemeClr val="tx1"/>
        </a:solidFill>
        <a:latin typeface="+mn-lt"/>
        <a:ea typeface="+mn-ea"/>
        <a:cs typeface="+mn-cs"/>
      </a:defRPr>
    </a:lvl5pPr>
    <a:lvl6pPr marL="2488695" algn="l" defTabSz="995478" rtl="0" eaLnBrk="1" latinLnBrk="0" hangingPunct="1">
      <a:defRPr kumimoji="1" sz="1306" kern="1200">
        <a:solidFill>
          <a:schemeClr val="tx1"/>
        </a:solidFill>
        <a:latin typeface="+mn-lt"/>
        <a:ea typeface="+mn-ea"/>
        <a:cs typeface="+mn-cs"/>
      </a:defRPr>
    </a:lvl6pPr>
    <a:lvl7pPr marL="2986435" algn="l" defTabSz="995478" rtl="0" eaLnBrk="1" latinLnBrk="0" hangingPunct="1">
      <a:defRPr kumimoji="1" sz="1306" kern="1200">
        <a:solidFill>
          <a:schemeClr val="tx1"/>
        </a:solidFill>
        <a:latin typeface="+mn-lt"/>
        <a:ea typeface="+mn-ea"/>
        <a:cs typeface="+mn-cs"/>
      </a:defRPr>
    </a:lvl7pPr>
    <a:lvl8pPr marL="3484174" algn="l" defTabSz="995478" rtl="0" eaLnBrk="1" latinLnBrk="0" hangingPunct="1">
      <a:defRPr kumimoji="1" sz="1306" kern="1200">
        <a:solidFill>
          <a:schemeClr val="tx1"/>
        </a:solidFill>
        <a:latin typeface="+mn-lt"/>
        <a:ea typeface="+mn-ea"/>
        <a:cs typeface="+mn-cs"/>
      </a:defRPr>
    </a:lvl8pPr>
    <a:lvl9pPr marL="3981914" algn="l" defTabSz="995478"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D693A-CCD4-C14E-0C83-149C60FE925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8C2CE2-3DD3-064B-1F90-303757DD8928}"/>
              </a:ext>
            </a:extLst>
          </p:cNvPr>
          <p:cNvSpPr>
            <a:spLocks noGrp="1" noRot="1" noChangeAspect="1"/>
          </p:cNvSpPr>
          <p:nvPr>
            <p:ph type="sldImg"/>
          </p:nvPr>
        </p:nvSpPr>
        <p:spPr>
          <a:xfrm>
            <a:off x="2087563" y="746125"/>
            <a:ext cx="2633662" cy="3725863"/>
          </a:xfrm>
        </p:spPr>
      </p:sp>
      <p:sp>
        <p:nvSpPr>
          <p:cNvPr id="3" name="ノート プレースホルダー 2">
            <a:extLst>
              <a:ext uri="{FF2B5EF4-FFF2-40B4-BE49-F238E27FC236}">
                <a16:creationId xmlns:a16="http://schemas.microsoft.com/office/drawing/2014/main" id="{5A7B40A9-8095-8621-C2D4-ED175A32264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49A09EB-834E-4298-B889-D9E76D43FA5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D50DAE-D9FA-4C1D-B58E-9A59EEBF9CBC}" type="slidenum">
              <a:rPr kumimoji="0"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9858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2872-5903-C3B7-4574-7EB0DB6351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9854DD8-0303-A971-8606-BD325A75BB20}"/>
              </a:ext>
            </a:extLst>
          </p:cNvPr>
          <p:cNvSpPr>
            <a:spLocks noGrp="1" noRot="1" noChangeAspect="1"/>
          </p:cNvSpPr>
          <p:nvPr>
            <p:ph type="sldImg"/>
          </p:nvPr>
        </p:nvSpPr>
        <p:spPr>
          <a:xfrm>
            <a:off x="2087563" y="746125"/>
            <a:ext cx="2633662" cy="3725863"/>
          </a:xfrm>
        </p:spPr>
      </p:sp>
      <p:sp>
        <p:nvSpPr>
          <p:cNvPr id="3" name="ノート プレースホルダー 2">
            <a:extLst>
              <a:ext uri="{FF2B5EF4-FFF2-40B4-BE49-F238E27FC236}">
                <a16:creationId xmlns:a16="http://schemas.microsoft.com/office/drawing/2014/main" id="{202D90CA-C21A-028D-C697-BDE382B8239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7D8B7C-7F2A-156F-BE43-D742C62F348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D50DAE-D9FA-4C1D-B58E-9A59EEBF9CBC}" type="slidenum">
              <a:rPr kumimoji="0"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49855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2" name="スライド番号プレースホルダ 5">
            <a:extLst>
              <a:ext uri="{FF2B5EF4-FFF2-40B4-BE49-F238E27FC236}">
                <a16:creationId xmlns:a16="http://schemas.microsoft.com/office/drawing/2014/main" id="{3CFCC9D0-9A76-7E92-72C1-6D6E2B17ABA9}"/>
              </a:ext>
            </a:extLst>
          </p:cNvPr>
          <p:cNvSpPr>
            <a:spLocks noGrp="1"/>
          </p:cNvSpPr>
          <p:nvPr>
            <p:ph type="sldNum" sz="quarter" idx="4"/>
          </p:nvPr>
        </p:nvSpPr>
        <p:spPr>
          <a:xfrm>
            <a:off x="2897876" y="10313988"/>
            <a:ext cx="1763924" cy="377825"/>
          </a:xfrm>
          <a:prstGeom prst="rect">
            <a:avLst/>
          </a:prstGeom>
        </p:spPr>
        <p:txBody>
          <a:bodyPr vert="horz" lIns="91440" tIns="45720" rIns="91440" bIns="45720" rtlCol="0" anchor="ctr"/>
          <a:lstStyle>
            <a:lvl1pPr algn="ctr" fontAlgn="auto">
              <a:spcBef>
                <a:spcPts val="0"/>
              </a:spcBef>
              <a:spcAft>
                <a:spcPts val="0"/>
              </a:spcAft>
              <a:defRPr sz="1100" b="0">
                <a:solidFill>
                  <a:schemeClr val="tx1">
                    <a:tint val="75000"/>
                  </a:schemeClr>
                </a:solidFill>
                <a:latin typeface="BIZ UDPゴシック" panose="020B0400000000000000" pitchFamily="50" charset="-128"/>
                <a:ea typeface="BIZ UDPゴシック" panose="020B0400000000000000" pitchFamily="50" charset="-128"/>
              </a:defRPr>
            </a:lvl1pPr>
          </a:lstStyle>
          <a:p>
            <a:pPr>
              <a:defRPr/>
            </a:pPr>
            <a:fld id="{B84E1369-47A2-4319-BE3C-909AF31181CC}" type="slidenum">
              <a:rPr lang="ja-JP" altLang="en-US" smtClean="0"/>
              <a:pPr>
                <a:defRPr/>
              </a:pPr>
              <a:t>‹#›</a:t>
            </a:fld>
            <a:endParaRPr lang="ja-JP" altLang="en-US"/>
          </a:p>
        </p:txBody>
      </p:sp>
    </p:spTree>
    <p:extLst>
      <p:ext uri="{BB962C8B-B14F-4D97-AF65-F5344CB8AC3E}">
        <p14:creationId xmlns:p14="http://schemas.microsoft.com/office/powerpoint/2010/main" val="830581376"/>
      </p:ext>
    </p:extLst>
  </p:cSld>
  <p:clrMapOvr>
    <a:masterClrMapping/>
  </p:clrMapOvr>
  <p:extLst>
    <p:ext uri="{DCECCB84-F9BA-43D5-87BE-67443E8EF086}">
      <p15:sldGuideLst xmlns:p15="http://schemas.microsoft.com/office/powerpoint/2012/main">
        <p15:guide id="1" orient="horz" pos="3368">
          <p15:clr>
            <a:srgbClr val="FBAE40"/>
          </p15:clr>
        </p15:guide>
        <p15:guide id="2" pos="2381">
          <p15:clr>
            <a:srgbClr val="FBAE40"/>
          </p15:clr>
        </p15:guide>
        <p15:guide id="3" pos="249">
          <p15:clr>
            <a:srgbClr val="FBAE40"/>
          </p15:clr>
        </p15:guide>
        <p15:guide id="4" pos="4513">
          <p15:clr>
            <a:srgbClr val="FBAE40"/>
          </p15:clr>
        </p15:guide>
        <p15:guide id="5" orient="horz" pos="238">
          <p15:clr>
            <a:srgbClr val="FBAE40"/>
          </p15:clr>
        </p15:guide>
        <p15:guide id="6" orient="horz" pos="6497">
          <p15:clr>
            <a:srgbClr val="FBAE40"/>
          </p15:clr>
        </p15:guide>
        <p15:guide id="7" pos="2313" userDrawn="1">
          <p15:clr>
            <a:srgbClr val="FBAE40"/>
          </p15:clr>
        </p15:guide>
        <p15:guide id="8"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333830"/>
      </p:ext>
    </p:extLst>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defTabSz="697779" rtl="0" eaLnBrk="1" latinLnBrk="0" hangingPunct="1">
        <a:lnSpc>
          <a:spcPct val="90000"/>
        </a:lnSpc>
        <a:spcBef>
          <a:spcPct val="0"/>
        </a:spcBef>
        <a:buNone/>
        <a:defRPr kumimoji="1" lang="en-US" altLang="en-US" sz="1384" b="1" i="0" kern="1200" spc="208" dirty="0">
          <a:solidFill>
            <a:schemeClr val="bg1"/>
          </a:solidFill>
          <a:latin typeface="Meiryo" panose="020B0604030504040204" pitchFamily="34" charset="-128"/>
          <a:ea typeface="Meiryo" panose="020B0604030504040204" pitchFamily="34" charset="-128"/>
          <a:cs typeface="+mn-cs"/>
        </a:defRPr>
      </a:lvl1pPr>
    </p:titleStyle>
    <p:bodyStyle>
      <a:lvl1pPr marL="138102" indent="-138102" algn="l" defTabSz="697779" rtl="0" eaLnBrk="1" latinLnBrk="0" hangingPunct="1">
        <a:lnSpc>
          <a:spcPct val="130000"/>
        </a:lnSpc>
        <a:spcBef>
          <a:spcPts val="763"/>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1pPr>
      <a:lvl2pPr marL="272570"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2pPr>
      <a:lvl3pPr marL="478512"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3pPr>
      <a:lvl4pPr marL="616614"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4pPr>
      <a:lvl5pPr marL="751081"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5pPr>
      <a:lvl6pPr marL="191889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6pPr>
      <a:lvl7pPr marL="226778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7pPr>
      <a:lvl8pPr marL="2616670"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8pPr>
      <a:lvl9pPr marL="2965559"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9pPr>
    </p:bodyStyle>
    <p:otherStyle>
      <a:defPPr>
        <a:defRPr lang="en-US"/>
      </a:defPPr>
      <a:lvl1pPr marL="0" algn="l" defTabSz="697779" rtl="0" eaLnBrk="1" latinLnBrk="0" hangingPunct="1">
        <a:defRPr kumimoji="1" sz="1374" kern="1200">
          <a:solidFill>
            <a:schemeClr val="tx1"/>
          </a:solidFill>
          <a:latin typeface="+mn-lt"/>
          <a:ea typeface="+mn-ea"/>
          <a:cs typeface="+mn-cs"/>
        </a:defRPr>
      </a:lvl1pPr>
      <a:lvl2pPr marL="348889" algn="l" defTabSz="697779" rtl="0" eaLnBrk="1" latinLnBrk="0" hangingPunct="1">
        <a:defRPr kumimoji="1" sz="1374" kern="1200">
          <a:solidFill>
            <a:schemeClr val="tx1"/>
          </a:solidFill>
          <a:latin typeface="+mn-lt"/>
          <a:ea typeface="+mn-ea"/>
          <a:cs typeface="+mn-cs"/>
        </a:defRPr>
      </a:lvl2pPr>
      <a:lvl3pPr marL="697779" algn="l" defTabSz="697779" rtl="0" eaLnBrk="1" latinLnBrk="0" hangingPunct="1">
        <a:defRPr kumimoji="1" sz="1374" kern="1200">
          <a:solidFill>
            <a:schemeClr val="tx1"/>
          </a:solidFill>
          <a:latin typeface="+mn-lt"/>
          <a:ea typeface="+mn-ea"/>
          <a:cs typeface="+mn-cs"/>
        </a:defRPr>
      </a:lvl3pPr>
      <a:lvl4pPr marL="1046668" algn="l" defTabSz="697779" rtl="0" eaLnBrk="1" latinLnBrk="0" hangingPunct="1">
        <a:defRPr kumimoji="1" sz="1374" kern="1200">
          <a:solidFill>
            <a:schemeClr val="tx1"/>
          </a:solidFill>
          <a:latin typeface="+mn-lt"/>
          <a:ea typeface="+mn-ea"/>
          <a:cs typeface="+mn-cs"/>
        </a:defRPr>
      </a:lvl4pPr>
      <a:lvl5pPr marL="1395557" algn="l" defTabSz="697779" rtl="0" eaLnBrk="1" latinLnBrk="0" hangingPunct="1">
        <a:defRPr kumimoji="1" sz="1374" kern="1200">
          <a:solidFill>
            <a:schemeClr val="tx1"/>
          </a:solidFill>
          <a:latin typeface="+mn-lt"/>
          <a:ea typeface="+mn-ea"/>
          <a:cs typeface="+mn-cs"/>
        </a:defRPr>
      </a:lvl5pPr>
      <a:lvl6pPr marL="1744447" algn="l" defTabSz="697779" rtl="0" eaLnBrk="1" latinLnBrk="0" hangingPunct="1">
        <a:defRPr kumimoji="1" sz="1374" kern="1200">
          <a:solidFill>
            <a:schemeClr val="tx1"/>
          </a:solidFill>
          <a:latin typeface="+mn-lt"/>
          <a:ea typeface="+mn-ea"/>
          <a:cs typeface="+mn-cs"/>
        </a:defRPr>
      </a:lvl6pPr>
      <a:lvl7pPr marL="2093336" algn="l" defTabSz="697779" rtl="0" eaLnBrk="1" latinLnBrk="0" hangingPunct="1">
        <a:defRPr kumimoji="1" sz="1374" kern="1200">
          <a:solidFill>
            <a:schemeClr val="tx1"/>
          </a:solidFill>
          <a:latin typeface="+mn-lt"/>
          <a:ea typeface="+mn-ea"/>
          <a:cs typeface="+mn-cs"/>
        </a:defRPr>
      </a:lvl7pPr>
      <a:lvl8pPr marL="2442225" algn="l" defTabSz="697779" rtl="0" eaLnBrk="1" latinLnBrk="0" hangingPunct="1">
        <a:defRPr kumimoji="1" sz="1374" kern="1200">
          <a:solidFill>
            <a:schemeClr val="tx1"/>
          </a:solidFill>
          <a:latin typeface="+mn-lt"/>
          <a:ea typeface="+mn-ea"/>
          <a:cs typeface="+mn-cs"/>
        </a:defRPr>
      </a:lvl8pPr>
      <a:lvl9pPr marL="2791115" algn="l" defTabSz="697779" rtl="0" eaLnBrk="1" latinLnBrk="0" hangingPunct="1">
        <a:defRPr kumimoji="1" sz="1374"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367" userDrawn="1">
          <p15:clr>
            <a:srgbClr val="F26B43"/>
          </p15:clr>
        </p15:guide>
        <p15:guide id="4" pos="2381" userDrawn="1">
          <p15:clr>
            <a:srgbClr val="F26B43"/>
          </p15:clr>
        </p15:guide>
        <p15:guide id="5" pos="249" userDrawn="1">
          <p15:clr>
            <a:srgbClr val="F26B43"/>
          </p15:clr>
        </p15:guide>
        <p15:guide id="6" pos="4513" userDrawn="1">
          <p15:clr>
            <a:srgbClr val="F26B43"/>
          </p15:clr>
        </p15:guide>
        <p15:guide id="7" orient="horz" pos="238" userDrawn="1">
          <p15:clr>
            <a:srgbClr val="F26B43"/>
          </p15:clr>
        </p15:guide>
        <p15:guide id="8" orient="horz" pos="6497" userDrawn="1">
          <p15:clr>
            <a:srgbClr val="F26B43"/>
          </p15:clr>
        </p15:guide>
        <p15:guide id="9" pos="385" userDrawn="1">
          <p15:clr>
            <a:srgbClr val="F26B43"/>
          </p15:clr>
        </p15:guide>
        <p15:guide id="10" pos="437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5C21C-0FB5-4B8D-8671-D4F922825799}"/>
            </a:ext>
          </a:extLst>
        </p:cNvPr>
        <p:cNvGrpSpPr/>
        <p:nvPr/>
      </p:nvGrpSpPr>
      <p:grpSpPr>
        <a:xfrm>
          <a:off x="0" y="0"/>
          <a:ext cx="0" cy="0"/>
          <a:chOff x="0" y="0"/>
          <a:chExt cx="0" cy="0"/>
        </a:xfrm>
      </p:grpSpPr>
      <p:grpSp>
        <p:nvGrpSpPr>
          <p:cNvPr id="43" name="グループ化 42">
            <a:extLst>
              <a:ext uri="{FF2B5EF4-FFF2-40B4-BE49-F238E27FC236}">
                <a16:creationId xmlns:a16="http://schemas.microsoft.com/office/drawing/2014/main" id="{C89E8AEF-4E53-430F-B680-15DA992011D5}"/>
              </a:ext>
            </a:extLst>
          </p:cNvPr>
          <p:cNvGrpSpPr/>
          <p:nvPr/>
        </p:nvGrpSpPr>
        <p:grpSpPr>
          <a:xfrm>
            <a:off x="2910677" y="9912244"/>
            <a:ext cx="1713247" cy="701348"/>
            <a:chOff x="2555701" y="9778003"/>
            <a:chExt cx="2232248" cy="913810"/>
          </a:xfrm>
        </p:grpSpPr>
        <p:pic>
          <p:nvPicPr>
            <p:cNvPr id="18" name="図 17">
              <a:extLst>
                <a:ext uri="{FF2B5EF4-FFF2-40B4-BE49-F238E27FC236}">
                  <a16:creationId xmlns:a16="http://schemas.microsoft.com/office/drawing/2014/main" id="{90E42EDB-25F5-5FCA-03D0-E79E8D567F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01" y="9882743"/>
              <a:ext cx="2160240" cy="709169"/>
            </a:xfrm>
            <a:prstGeom prst="rect">
              <a:avLst/>
            </a:prstGeom>
          </p:spPr>
        </p:pic>
        <p:sp>
          <p:nvSpPr>
            <p:cNvPr id="42" name="正方形/長方形 41">
              <a:extLst>
                <a:ext uri="{FF2B5EF4-FFF2-40B4-BE49-F238E27FC236}">
                  <a16:creationId xmlns:a16="http://schemas.microsoft.com/office/drawing/2014/main" id="{4DF46EEC-2580-8B47-8463-B715FAC7380F}"/>
                </a:ext>
              </a:extLst>
            </p:cNvPr>
            <p:cNvSpPr/>
            <p:nvPr/>
          </p:nvSpPr>
          <p:spPr>
            <a:xfrm>
              <a:off x="2555701" y="9778003"/>
              <a:ext cx="2232248" cy="913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BIZ UDPゴシック"/>
                <a:ea typeface="BIZ UDPゴシック"/>
                <a:cs typeface="+mn-cs"/>
              </a:endParaRPr>
            </a:p>
          </p:txBody>
        </p:sp>
      </p:grpSp>
      <p:sp>
        <p:nvSpPr>
          <p:cNvPr id="26" name="四角形: 角を丸くする 25">
            <a:extLst>
              <a:ext uri="{FF2B5EF4-FFF2-40B4-BE49-F238E27FC236}">
                <a16:creationId xmlns:a16="http://schemas.microsoft.com/office/drawing/2014/main" id="{0817DBF1-DA7D-AC08-2E8C-E9856BCD293D}"/>
              </a:ext>
            </a:extLst>
          </p:cNvPr>
          <p:cNvSpPr/>
          <p:nvPr/>
        </p:nvSpPr>
        <p:spPr>
          <a:xfrm>
            <a:off x="791505" y="4388194"/>
            <a:ext cx="6337300" cy="742168"/>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86912" rtl="0" eaLnBrk="1" fontAlgn="auto" latinLnBrk="0" hangingPunct="1">
              <a:lnSpc>
                <a:spcPct val="110000"/>
              </a:lnSpc>
              <a:spcBef>
                <a:spcPts val="300"/>
              </a:spcBef>
              <a:spcAft>
                <a:spcPts val="300"/>
              </a:spcAft>
              <a:buClrTx/>
              <a:buSzTx/>
              <a:buFont typeface="Wingdings" panose="05000000000000000000" pitchFamily="2" charset="2"/>
              <a:buChar char="l"/>
              <a:tabLst/>
              <a:defRPr/>
            </a:pPr>
            <a:r>
              <a:rPr kumimoji="1" lang="ja-JP" altLang="en-US" sz="1600" b="1" i="0" u="none" strike="noStrike" kern="1200" cap="none" spc="100" normalizeH="0" baseline="0" noProof="0" dirty="0">
                <a:ln>
                  <a:noFill/>
                </a:ln>
                <a:solidFill>
                  <a:srgbClr val="DB4D6D"/>
                </a:solidFill>
                <a:effectLst/>
                <a:uLnTx/>
                <a:uFillTx/>
                <a:latin typeface="BIZ UDPゴシック"/>
                <a:ea typeface="BIZ UDPゴシック"/>
                <a:cs typeface="+mn-cs"/>
              </a:rPr>
              <a:t>あなたが使っているすべての薬、副作用歴、アレルギー歴などを記録するための手帳です。</a:t>
            </a:r>
            <a:endParaRPr kumimoji="1" lang="en-US" altLang="ja-JP" sz="1600" b="1" i="0" u="none" strike="noStrike" kern="1200" cap="none" spc="100" normalizeH="0" baseline="0" noProof="0" dirty="0">
              <a:ln>
                <a:noFill/>
              </a:ln>
              <a:solidFill>
                <a:srgbClr val="DB4D6D"/>
              </a:solidFill>
              <a:effectLst/>
              <a:uLnTx/>
              <a:uFillTx/>
              <a:latin typeface="BIZ UDPゴシック"/>
              <a:ea typeface="BIZ UDPゴシック"/>
              <a:cs typeface="+mn-cs"/>
            </a:endParaRPr>
          </a:p>
          <a:p>
            <a:pPr marL="171450" marR="0" lvl="0" indent="-171450" algn="l" defTabSz="986912" rtl="0" eaLnBrk="1" fontAlgn="auto" latinLnBrk="0" hangingPunct="1">
              <a:lnSpc>
                <a:spcPct val="110000"/>
              </a:lnSpc>
              <a:spcBef>
                <a:spcPts val="300"/>
              </a:spcBef>
              <a:spcAft>
                <a:spcPts val="300"/>
              </a:spcAft>
              <a:buClrTx/>
              <a:buSzTx/>
              <a:buFont typeface="Wingdings" panose="05000000000000000000" pitchFamily="2" charset="2"/>
              <a:buChar char="l"/>
              <a:tabLst/>
              <a:defRPr/>
            </a:pPr>
            <a:r>
              <a:rPr kumimoji="1" lang="ja-JP" altLang="en-US" sz="1600" b="1" i="0" u="none" strike="noStrike" kern="1200" cap="none" spc="100" normalizeH="0" baseline="0" noProof="0" dirty="0">
                <a:ln>
                  <a:noFill/>
                </a:ln>
                <a:solidFill>
                  <a:srgbClr val="DB4D6D"/>
                </a:solidFill>
                <a:effectLst/>
                <a:uLnTx/>
                <a:uFillTx/>
                <a:latin typeface="BIZ UDPゴシック"/>
                <a:ea typeface="BIZ UDPゴシック"/>
                <a:cs typeface="+mn-cs"/>
              </a:rPr>
              <a:t>スマートフォンで利用できるお薬手帳もあります。</a:t>
            </a:r>
            <a:endParaRPr kumimoji="1" lang="en-US" altLang="ja-JP" sz="1600" b="1" i="0" u="none" strike="noStrike" kern="1200" cap="none" spc="100" normalizeH="0" baseline="0" noProof="0" dirty="0">
              <a:ln>
                <a:noFill/>
              </a:ln>
              <a:solidFill>
                <a:srgbClr val="DB4D6D"/>
              </a:solidFill>
              <a:effectLst/>
              <a:uLnTx/>
              <a:uFillTx/>
              <a:latin typeface="BIZ UDPゴシック"/>
              <a:ea typeface="BIZ UDPゴシック"/>
              <a:cs typeface="+mn-cs"/>
            </a:endParaRPr>
          </a:p>
        </p:txBody>
      </p:sp>
      <p:sp>
        <p:nvSpPr>
          <p:cNvPr id="28" name="テキスト ボックス 27">
            <a:extLst>
              <a:ext uri="{FF2B5EF4-FFF2-40B4-BE49-F238E27FC236}">
                <a16:creationId xmlns:a16="http://schemas.microsoft.com/office/drawing/2014/main" id="{848C8689-2826-F00C-87EC-4177394F765B}"/>
              </a:ext>
            </a:extLst>
          </p:cNvPr>
          <p:cNvSpPr txBox="1"/>
          <p:nvPr/>
        </p:nvSpPr>
        <p:spPr>
          <a:xfrm>
            <a:off x="546161" y="5362289"/>
            <a:ext cx="6361746" cy="338554"/>
          </a:xfrm>
          <a:prstGeom prst="rect">
            <a:avLst/>
          </a:prstGeom>
          <a:solidFill>
            <a:srgbClr val="FFEFF0"/>
          </a:solid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300" normalizeH="0" baseline="0" noProof="0">
                <a:ln>
                  <a:noFill/>
                </a:ln>
                <a:solidFill>
                  <a:srgbClr val="DB4D6D"/>
                </a:solidFill>
                <a:effectLst/>
                <a:uLnTx/>
                <a:uFillTx/>
                <a:latin typeface="BIZ UDPゴシック"/>
                <a:ea typeface="BIZ UDPゴシック"/>
                <a:cs typeface="+mn-cs"/>
              </a:rPr>
              <a:t>お薬手帳のメリット</a:t>
            </a:r>
          </a:p>
        </p:txBody>
      </p:sp>
      <p:cxnSp>
        <p:nvCxnSpPr>
          <p:cNvPr id="39" name="直線コネクタ 38">
            <a:extLst>
              <a:ext uri="{FF2B5EF4-FFF2-40B4-BE49-F238E27FC236}">
                <a16:creationId xmlns:a16="http://schemas.microsoft.com/office/drawing/2014/main" id="{CDD32DB0-4492-9029-4DE0-97152CCABB43}"/>
              </a:ext>
            </a:extLst>
          </p:cNvPr>
          <p:cNvCxnSpPr>
            <a:cxnSpLocks/>
          </p:cNvCxnSpPr>
          <p:nvPr/>
        </p:nvCxnSpPr>
        <p:spPr>
          <a:xfrm>
            <a:off x="3798453" y="10387341"/>
            <a:ext cx="0" cy="252928"/>
          </a:xfrm>
          <a:prstGeom prst="line">
            <a:avLst/>
          </a:prstGeom>
          <a:noFill/>
          <a:ln w="19050" cap="flat" cmpd="sng" algn="ctr">
            <a:solidFill>
              <a:sysClr val="window" lastClr="FFFFFF"/>
            </a:solidFill>
            <a:prstDash val="solid"/>
            <a:miter lim="800000"/>
          </a:ln>
          <a:effectLst/>
        </p:spPr>
      </p:cxnSp>
      <p:sp>
        <p:nvSpPr>
          <p:cNvPr id="40" name="テキスト ボックス 39">
            <a:extLst>
              <a:ext uri="{FF2B5EF4-FFF2-40B4-BE49-F238E27FC236}">
                <a16:creationId xmlns:a16="http://schemas.microsoft.com/office/drawing/2014/main" id="{FF8BE8D4-1811-E618-6E6E-C29D46A32E6E}"/>
              </a:ext>
            </a:extLst>
          </p:cNvPr>
          <p:cNvSpPr txBox="1"/>
          <p:nvPr/>
        </p:nvSpPr>
        <p:spPr>
          <a:xfrm>
            <a:off x="1080425" y="6164332"/>
            <a:ext cx="5867764" cy="534634"/>
          </a:xfrm>
          <a:prstGeom prst="rect">
            <a:avLst/>
          </a:prstGeom>
          <a:noFill/>
        </p:spPr>
        <p:txBody>
          <a:bodyPr wrap="square" rtlCol="0">
            <a:spAutoFit/>
          </a:bodyPr>
          <a:lstStyle/>
          <a:p>
            <a:pPr marL="0" marR="0" lvl="0" indent="0" algn="l" defTabSz="986912" rtl="0" eaLnBrk="1" fontAlgn="auto" latinLnBrk="0" hangingPunct="1">
              <a:lnSpc>
                <a:spcPct val="130000"/>
              </a:lnSpc>
              <a:spcBef>
                <a:spcPts val="0"/>
              </a:spcBef>
              <a:spcAft>
                <a:spcPts val="0"/>
              </a:spcAft>
              <a:buClrTx/>
              <a:buSzTx/>
              <a:buFontTx/>
              <a:buNone/>
              <a:tabLst/>
              <a:defRPr/>
            </a:pPr>
            <a:r>
              <a:rPr kumimoji="1" lang="ja-JP" altLang="en-US" sz="1200" b="0"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医師・薬剤師などがお薬手帳をみて副作用や飲み合わせ、薬の量が適切かどうかチェックすることができます。</a:t>
            </a:r>
          </a:p>
        </p:txBody>
      </p:sp>
      <p:sp>
        <p:nvSpPr>
          <p:cNvPr id="41" name="テキスト ボックス 40">
            <a:extLst>
              <a:ext uri="{FF2B5EF4-FFF2-40B4-BE49-F238E27FC236}">
                <a16:creationId xmlns:a16="http://schemas.microsoft.com/office/drawing/2014/main" id="{6841DF8A-4F29-F6C9-D040-F799E808AC98}"/>
              </a:ext>
            </a:extLst>
          </p:cNvPr>
          <p:cNvSpPr txBox="1"/>
          <p:nvPr/>
        </p:nvSpPr>
        <p:spPr>
          <a:xfrm>
            <a:off x="1097605" y="7547414"/>
            <a:ext cx="5778576" cy="774699"/>
          </a:xfrm>
          <a:prstGeom prst="rect">
            <a:avLst/>
          </a:prstGeom>
          <a:noFill/>
        </p:spPr>
        <p:txBody>
          <a:bodyPr wrap="square" rtlCol="0">
            <a:spAutoFit/>
          </a:bodyPr>
          <a:lstStyle/>
          <a:p>
            <a:pPr marL="0" marR="0" lvl="0" indent="0" algn="l" defTabSz="457200" rtl="0" eaLnBrk="1" fontAlgn="auto" latinLnBrk="0" hangingPunct="1">
              <a:lnSpc>
                <a:spcPct val="130000"/>
              </a:lnSpc>
              <a:spcBef>
                <a:spcPts val="0"/>
              </a:spcBef>
              <a:spcAft>
                <a:spcPts val="0"/>
              </a:spcAft>
              <a:buClrTx/>
              <a:buSzTx/>
              <a:buFontTx/>
              <a:buNone/>
              <a:tabLst/>
              <a:defRPr/>
            </a:pPr>
            <a:r>
              <a:rPr kumimoji="1" lang="ja-JP" altLang="en-US" sz="1200" b="0"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ご自身でも、お薬手帳をみることで、お薬の飲み方などを正しく理解できます。お薬を飲んだ後に体調の変化があれば、記入しておき、医師・薬剤師などに相談しましょう。</a:t>
            </a:r>
          </a:p>
        </p:txBody>
      </p:sp>
      <p:sp>
        <p:nvSpPr>
          <p:cNvPr id="52" name="テキスト ボックス 51">
            <a:extLst>
              <a:ext uri="{FF2B5EF4-FFF2-40B4-BE49-F238E27FC236}">
                <a16:creationId xmlns:a16="http://schemas.microsoft.com/office/drawing/2014/main" id="{62B442F9-1A84-757F-205C-4CCE05A3C837}"/>
              </a:ext>
            </a:extLst>
          </p:cNvPr>
          <p:cNvSpPr txBox="1"/>
          <p:nvPr/>
        </p:nvSpPr>
        <p:spPr>
          <a:xfrm>
            <a:off x="1061601" y="6669369"/>
            <a:ext cx="5778576" cy="407035"/>
          </a:xfrm>
          <a:prstGeom prst="rect">
            <a:avLst/>
          </a:prstGeom>
          <a:noFill/>
        </p:spPr>
        <p:txBody>
          <a:bodyPr wrap="square" rtlCol="0">
            <a:spAutoFit/>
          </a:bodyPr>
          <a:lstStyle/>
          <a:p>
            <a:pPr marL="144000" marR="0" lvl="0" indent="-457200" algn="l" defTabSz="457200" rtl="0" eaLnBrk="1" fontAlgn="auto" latinLnBrk="0" hangingPunct="1">
              <a:lnSpc>
                <a:spcPct val="110000"/>
              </a:lnSpc>
              <a:spcBef>
                <a:spcPts val="0"/>
              </a:spcBef>
              <a:spcAft>
                <a:spcPts val="0"/>
              </a:spcAft>
              <a:buClrTx/>
              <a:buSzTx/>
              <a:buFontTx/>
              <a:buNone/>
              <a:tabLst/>
              <a:defRPr/>
            </a:pPr>
            <a:r>
              <a:rPr kumimoji="0" lang="en-US" altLang="ja-JP" sz="1000" b="0" i="0" u="none" strike="noStrike" kern="1200" cap="none" spc="80" normalizeH="0" baseline="0" noProof="0">
                <a:ln>
                  <a:noFill/>
                </a:ln>
                <a:solidFill>
                  <a:srgbClr val="000000"/>
                </a:solidFill>
                <a:effectLst/>
                <a:uLnTx/>
                <a:uFillTx/>
                <a:latin typeface="BIZ UDPゴシック"/>
                <a:ea typeface="BIZ UDPゴシック"/>
                <a:cs typeface="+mn-cs"/>
              </a:rPr>
              <a:t>※</a:t>
            </a:r>
            <a:r>
              <a:rPr kumimoji="0" lang="ja-JP" altLang="en-US" sz="1000" b="0" i="0" u="none" strike="noStrike" kern="1200" cap="none" spc="80" normalizeH="0" baseline="0" noProof="0">
                <a:ln>
                  <a:noFill/>
                </a:ln>
                <a:solidFill>
                  <a:srgbClr val="000000"/>
                </a:solidFill>
                <a:effectLst/>
                <a:uLnTx/>
                <a:uFillTx/>
                <a:latin typeface="BIZ UDPゴシック"/>
                <a:ea typeface="BIZ UDPゴシック"/>
                <a:cs typeface="+mn-cs"/>
              </a:rPr>
              <a:t>お薬は飲む量や飲み合わせがわるいと、かえって体調が悪くなることがあります。よく使われるお薬でも、他のお薬との飲み合わせによっては、重大な健康被害を招くこともあります。</a:t>
            </a:r>
            <a:endParaRPr kumimoji="0" lang="en-US" altLang="ja-JP" sz="1000" b="0" i="0" u="none" strike="noStrike" kern="1200" cap="none" spc="80" normalizeH="0" baseline="0" noProof="0">
              <a:ln>
                <a:noFill/>
              </a:ln>
              <a:solidFill>
                <a:srgbClr val="000000"/>
              </a:solidFill>
              <a:effectLst/>
              <a:uLnTx/>
              <a:uFillTx/>
              <a:latin typeface="BIZ UDPゴシック"/>
              <a:ea typeface="BIZ UDPゴシック"/>
              <a:cs typeface="+mn-cs"/>
            </a:endParaRPr>
          </a:p>
        </p:txBody>
      </p:sp>
      <p:grpSp>
        <p:nvGrpSpPr>
          <p:cNvPr id="63" name="グループ化 62">
            <a:extLst>
              <a:ext uri="{FF2B5EF4-FFF2-40B4-BE49-F238E27FC236}">
                <a16:creationId xmlns:a16="http://schemas.microsoft.com/office/drawing/2014/main" id="{E8905C4B-5A21-10F4-8935-67A441BA57DB}"/>
              </a:ext>
            </a:extLst>
          </p:cNvPr>
          <p:cNvGrpSpPr/>
          <p:nvPr/>
        </p:nvGrpSpPr>
        <p:grpSpPr>
          <a:xfrm>
            <a:off x="415445" y="233338"/>
            <a:ext cx="4012464" cy="495719"/>
            <a:chOff x="415445" y="526422"/>
            <a:chExt cx="4012464" cy="495719"/>
          </a:xfrm>
        </p:grpSpPr>
        <p:sp>
          <p:nvSpPr>
            <p:cNvPr id="23" name="テキスト ボックス 22">
              <a:extLst>
                <a:ext uri="{FF2B5EF4-FFF2-40B4-BE49-F238E27FC236}">
                  <a16:creationId xmlns:a16="http://schemas.microsoft.com/office/drawing/2014/main" id="{5C6A31B3-ED1D-C3CC-EF05-29F872814A8F}"/>
                </a:ext>
              </a:extLst>
            </p:cNvPr>
            <p:cNvSpPr txBox="1"/>
            <p:nvPr/>
          </p:nvSpPr>
          <p:spPr>
            <a:xfrm>
              <a:off x="415445" y="683587"/>
              <a:ext cx="4012464" cy="338554"/>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598" normalizeH="0" baseline="0" noProof="0">
                  <a:ln>
                    <a:noFill/>
                  </a:ln>
                  <a:solidFill>
                    <a:prstClr val="black"/>
                  </a:solidFill>
                  <a:effectLst/>
                  <a:uLnTx/>
                  <a:uFillTx/>
                  <a:latin typeface="BIZ UDPゴシック"/>
                  <a:ea typeface="BIZ UDPゴシック"/>
                  <a:cs typeface="+mn-cs"/>
                </a:rPr>
                <a:t>生活保護受給者のみな</a:t>
              </a:r>
              <a:r>
                <a:rPr kumimoji="1" lang="ja-JP" altLang="en-US" sz="1600" b="0" i="0" u="none" strike="noStrike" kern="1200" cap="none" spc="598" normalizeH="0" baseline="0" noProof="0">
                  <a:ln>
                    <a:noFill/>
                  </a:ln>
                  <a:solidFill>
                    <a:srgbClr val="000000"/>
                  </a:solidFill>
                  <a:effectLst/>
                  <a:uLnTx/>
                  <a:uFillTx/>
                  <a:latin typeface="BIZ UDPゴシック"/>
                  <a:ea typeface="BIZ UDPゴシック"/>
                  <a:cs typeface="+mn-cs"/>
                </a:rPr>
                <a:t>さま</a:t>
              </a:r>
              <a:r>
                <a:rPr kumimoji="1" lang="ja-JP" altLang="en-US" sz="1600" b="0" i="0" u="none" strike="noStrike" kern="1200" cap="none" spc="598" normalizeH="0" baseline="0" noProof="0">
                  <a:ln>
                    <a:noFill/>
                  </a:ln>
                  <a:solidFill>
                    <a:prstClr val="black"/>
                  </a:solidFill>
                  <a:effectLst/>
                  <a:uLnTx/>
                  <a:uFillTx/>
                  <a:latin typeface="BIZ UDPゴシック"/>
                  <a:ea typeface="BIZ UDPゴシック"/>
                  <a:cs typeface="+mn-cs"/>
                </a:rPr>
                <a:t>へ</a:t>
              </a:r>
            </a:p>
          </p:txBody>
        </p:sp>
        <p:sp>
          <p:nvSpPr>
            <p:cNvPr id="60" name="テキスト ボックス 59">
              <a:extLst>
                <a:ext uri="{FF2B5EF4-FFF2-40B4-BE49-F238E27FC236}">
                  <a16:creationId xmlns:a16="http://schemas.microsoft.com/office/drawing/2014/main" id="{1069AF2D-1C51-C8E2-4D5F-DF36FCB59465}"/>
                </a:ext>
              </a:extLst>
            </p:cNvPr>
            <p:cNvSpPr txBox="1"/>
            <p:nvPr/>
          </p:nvSpPr>
          <p:spPr>
            <a:xfrm>
              <a:off x="443395" y="526422"/>
              <a:ext cx="2140794" cy="23359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900" b="0" i="0" u="none" strike="noStrike" kern="1200" cap="none" spc="300" normalizeH="0" baseline="0" noProof="0">
                  <a:ln>
                    <a:noFill/>
                  </a:ln>
                  <a:solidFill>
                    <a:srgbClr val="000000"/>
                  </a:solidFill>
                  <a:effectLst/>
                  <a:uLnTx/>
                  <a:uFillTx/>
                  <a:latin typeface="BIZ UDPゴシック"/>
                  <a:ea typeface="BIZ UDPゴシック"/>
                  <a:cs typeface="+mn-cs"/>
                </a:rPr>
                <a:t>せいかつほごじゅきゅうしゃ</a:t>
              </a:r>
            </a:p>
          </p:txBody>
        </p:sp>
      </p:grpSp>
      <p:sp>
        <p:nvSpPr>
          <p:cNvPr id="17" name="正方形/長方形 16">
            <a:extLst>
              <a:ext uri="{FF2B5EF4-FFF2-40B4-BE49-F238E27FC236}">
                <a16:creationId xmlns:a16="http://schemas.microsoft.com/office/drawing/2014/main" id="{01EC6C46-163F-2E43-D25E-FA7377BE2D01}"/>
              </a:ext>
            </a:extLst>
          </p:cNvPr>
          <p:cNvSpPr/>
          <p:nvPr/>
        </p:nvSpPr>
        <p:spPr>
          <a:xfrm>
            <a:off x="0" y="910580"/>
            <a:ext cx="7562935" cy="2956646"/>
          </a:xfrm>
          <a:prstGeom prst="rect">
            <a:avLst/>
          </a:prstGeom>
          <a:solidFill>
            <a:srgbClr val="DB4D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00000"/>
              </a:lnSpc>
              <a:spcBef>
                <a:spcPts val="0"/>
              </a:spcBef>
              <a:spcAft>
                <a:spcPts val="0"/>
              </a:spcAft>
              <a:buClrTx/>
              <a:buSzTx/>
              <a:buFontTx/>
              <a:buNone/>
              <a:tabLst/>
              <a:defRPr/>
            </a:pPr>
            <a:endParaRPr kumimoji="1" lang="ja-JP" altLang="en-US" sz="1794" b="0" i="0" u="none" strike="noStrike" kern="1200" cap="none" spc="0" normalizeH="0" baseline="0" noProof="0" dirty="0">
              <a:ln>
                <a:noFill/>
              </a:ln>
              <a:solidFill>
                <a:srgbClr val="FFFFFF"/>
              </a:solidFill>
              <a:effectLst/>
              <a:uLnTx/>
              <a:uFillTx/>
              <a:latin typeface="BIZ UDPゴシック"/>
              <a:ea typeface="BIZ UDPゴシック"/>
              <a:cs typeface="+mn-cs"/>
            </a:endParaRPr>
          </a:p>
        </p:txBody>
      </p:sp>
      <p:sp>
        <p:nvSpPr>
          <p:cNvPr id="27" name="テキスト ボックス 26">
            <a:extLst>
              <a:ext uri="{FF2B5EF4-FFF2-40B4-BE49-F238E27FC236}">
                <a16:creationId xmlns:a16="http://schemas.microsoft.com/office/drawing/2014/main" id="{C74AE893-446D-BAE9-0965-669A65FB1103}"/>
              </a:ext>
            </a:extLst>
          </p:cNvPr>
          <p:cNvSpPr txBox="1"/>
          <p:nvPr/>
        </p:nvSpPr>
        <p:spPr>
          <a:xfrm>
            <a:off x="195921" y="1697262"/>
            <a:ext cx="7403864" cy="1911998"/>
          </a:xfrm>
          <a:prstGeom prst="rect">
            <a:avLst/>
          </a:prstGeom>
          <a:noFill/>
        </p:spPr>
        <p:txBody>
          <a:bodyPr wrap="square" rtlCol="0">
            <a:spAutoFit/>
          </a:bodyPr>
          <a:lstStyle/>
          <a:p>
            <a:pPr marL="0" marR="0" lvl="0" indent="0" algn="l" defTabSz="986912" rtl="0" eaLnBrk="1" fontAlgn="auto" latinLnBrk="0" hangingPunct="1">
              <a:lnSpc>
                <a:spcPct val="130000"/>
              </a:lnSpc>
              <a:spcBef>
                <a:spcPts val="0"/>
              </a:spcBef>
              <a:spcAft>
                <a:spcPts val="0"/>
              </a:spcAft>
              <a:buClrTx/>
              <a:buSzTx/>
              <a:buFontTx/>
              <a:buNone/>
              <a:tabLst/>
              <a:defRPr/>
            </a:pPr>
            <a:r>
              <a:rPr kumimoji="1" lang="ja-JP" altLang="en-US" sz="3200" b="1" i="0" u="none" strike="noStrike" kern="1200" cap="none" spc="600" normalizeH="0" baseline="0" noProof="0">
                <a:ln>
                  <a:noFill/>
                </a:ln>
                <a:solidFill>
                  <a:srgbClr val="FFFFFF"/>
                </a:solidFill>
                <a:effectLst/>
                <a:uLnTx/>
                <a:uFillTx/>
                <a:latin typeface="BIZ UDPゴシック"/>
                <a:ea typeface="BIZ UDPゴシック"/>
                <a:cs typeface="+mn-cs"/>
              </a:rPr>
              <a:t>医療機関の受診時や</a:t>
            </a:r>
            <a:endParaRPr kumimoji="1" lang="en-US" altLang="ja-JP" sz="3200" b="1" i="0" u="none" strike="noStrike" kern="1200" cap="none" spc="600" normalizeH="0" baseline="0" noProof="0">
              <a:ln>
                <a:noFill/>
              </a:ln>
              <a:solidFill>
                <a:srgbClr val="FFFFFF"/>
              </a:solidFill>
              <a:effectLst/>
              <a:uLnTx/>
              <a:uFillTx/>
              <a:latin typeface="BIZ UDPゴシック"/>
              <a:ea typeface="BIZ UDPゴシック"/>
              <a:cs typeface="+mn-cs"/>
            </a:endParaRPr>
          </a:p>
          <a:p>
            <a:pPr marL="0" marR="0" lvl="0" indent="0" algn="l" defTabSz="986912" rtl="0" eaLnBrk="1" fontAlgn="auto" latinLnBrk="0" hangingPunct="1">
              <a:lnSpc>
                <a:spcPct val="130000"/>
              </a:lnSpc>
              <a:spcBef>
                <a:spcPts val="0"/>
              </a:spcBef>
              <a:spcAft>
                <a:spcPts val="0"/>
              </a:spcAft>
              <a:buClrTx/>
              <a:buSzTx/>
              <a:buFontTx/>
              <a:buNone/>
              <a:tabLst/>
              <a:defRPr/>
            </a:pPr>
            <a:r>
              <a:rPr kumimoji="1" lang="ja-JP" altLang="en-US" sz="3200" b="1" i="0" u="none" strike="noStrike" kern="1200" cap="none" spc="600" normalizeH="0" baseline="0" noProof="0">
                <a:ln>
                  <a:noFill/>
                </a:ln>
                <a:solidFill>
                  <a:srgbClr val="FFFFFF"/>
                </a:solidFill>
                <a:effectLst/>
                <a:uLnTx/>
                <a:uFillTx/>
                <a:latin typeface="BIZ UDPゴシック"/>
                <a:ea typeface="BIZ UDPゴシック"/>
                <a:cs typeface="+mn-cs"/>
              </a:rPr>
              <a:t>薬局の利用時は必ず</a:t>
            </a:r>
            <a:endParaRPr kumimoji="1" lang="en-US" altLang="ja-JP" sz="3200" b="1" i="0" u="none" strike="noStrike" kern="1200" cap="none" spc="600" normalizeH="0" baseline="0" noProof="0">
              <a:ln>
                <a:noFill/>
              </a:ln>
              <a:solidFill>
                <a:srgbClr val="FFFFFF"/>
              </a:solidFill>
              <a:effectLst/>
              <a:uLnTx/>
              <a:uFillTx/>
              <a:latin typeface="BIZ UDPゴシック"/>
              <a:ea typeface="BIZ UDPゴシック"/>
              <a:cs typeface="+mn-cs"/>
            </a:endParaRPr>
          </a:p>
          <a:p>
            <a:pPr marL="0" marR="0" lvl="0" indent="0" algn="l" defTabSz="986912" rtl="0" eaLnBrk="1" fontAlgn="auto" latinLnBrk="0" hangingPunct="1">
              <a:lnSpc>
                <a:spcPct val="130000"/>
              </a:lnSpc>
              <a:spcBef>
                <a:spcPts val="0"/>
              </a:spcBef>
              <a:spcAft>
                <a:spcPts val="0"/>
              </a:spcAft>
              <a:buClrTx/>
              <a:buSzTx/>
              <a:buFontTx/>
              <a:buNone/>
              <a:tabLst/>
              <a:defRPr/>
            </a:pPr>
            <a:r>
              <a:rPr kumimoji="1" lang="ja-JP" altLang="en-US" sz="3200" b="1" i="0" u="none" strike="noStrike" kern="1200" cap="none" spc="600" normalizeH="0" baseline="0" noProof="0">
                <a:ln>
                  <a:noFill/>
                </a:ln>
                <a:solidFill>
                  <a:srgbClr val="FFFFFF"/>
                </a:solidFill>
                <a:effectLst/>
                <a:uLnTx/>
                <a:uFillTx/>
                <a:latin typeface="BIZ UDPゴシック"/>
                <a:ea typeface="BIZ UDPゴシック"/>
                <a:cs typeface="+mn-cs"/>
              </a:rPr>
              <a:t>お薬手帳をもっていってください</a:t>
            </a:r>
            <a:endParaRPr kumimoji="1" lang="en-US" altLang="ja-JP" sz="3200" b="1" i="0" u="none" strike="noStrike" kern="1200" cap="none" spc="600" normalizeH="0" baseline="0" noProof="0">
              <a:ln>
                <a:noFill/>
              </a:ln>
              <a:solidFill>
                <a:srgbClr val="FFFFFF"/>
              </a:solidFill>
              <a:effectLst/>
              <a:uLnTx/>
              <a:uFillTx/>
              <a:latin typeface="BIZ UDPゴシック"/>
              <a:ea typeface="BIZ UDPゴシック"/>
              <a:cs typeface="+mn-cs"/>
            </a:endParaRPr>
          </a:p>
        </p:txBody>
      </p:sp>
      <p:sp>
        <p:nvSpPr>
          <p:cNvPr id="61" name="テキスト ボックス 60">
            <a:extLst>
              <a:ext uri="{FF2B5EF4-FFF2-40B4-BE49-F238E27FC236}">
                <a16:creationId xmlns:a16="http://schemas.microsoft.com/office/drawing/2014/main" id="{563BC0B0-C47F-8304-E301-8A73E2163D24}"/>
              </a:ext>
            </a:extLst>
          </p:cNvPr>
          <p:cNvSpPr txBox="1"/>
          <p:nvPr/>
        </p:nvSpPr>
        <p:spPr>
          <a:xfrm>
            <a:off x="359457" y="1592650"/>
            <a:ext cx="1809481"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700" normalizeH="0" baseline="0" noProof="0">
                <a:ln>
                  <a:noFill/>
                </a:ln>
                <a:solidFill>
                  <a:srgbClr val="FFFFFF"/>
                </a:solidFill>
                <a:effectLst/>
                <a:uLnTx/>
                <a:uFillTx/>
                <a:latin typeface="BIZ UDPゴシック"/>
                <a:ea typeface="BIZ UDPゴシック"/>
                <a:cs typeface="+mn-cs"/>
              </a:rPr>
              <a:t>いりょうきかん</a:t>
            </a:r>
          </a:p>
        </p:txBody>
      </p:sp>
      <p:sp>
        <p:nvSpPr>
          <p:cNvPr id="64" name="テキスト ボックス 63">
            <a:extLst>
              <a:ext uri="{FF2B5EF4-FFF2-40B4-BE49-F238E27FC236}">
                <a16:creationId xmlns:a16="http://schemas.microsoft.com/office/drawing/2014/main" id="{C15C4642-C67C-7CA4-4F59-5E9412E37105}"/>
              </a:ext>
            </a:extLst>
          </p:cNvPr>
          <p:cNvSpPr txBox="1"/>
          <p:nvPr/>
        </p:nvSpPr>
        <p:spPr>
          <a:xfrm>
            <a:off x="228013" y="2239847"/>
            <a:ext cx="1161307"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300" normalizeH="0" baseline="0" noProof="0">
                <a:ln>
                  <a:noFill/>
                </a:ln>
                <a:solidFill>
                  <a:srgbClr val="FFFFFF"/>
                </a:solidFill>
                <a:effectLst/>
                <a:uLnTx/>
                <a:uFillTx/>
                <a:latin typeface="BIZ UDPゴシック"/>
                <a:ea typeface="BIZ UDPゴシック"/>
                <a:cs typeface="+mn-cs"/>
              </a:rPr>
              <a:t>やっきょく</a:t>
            </a:r>
          </a:p>
        </p:txBody>
      </p:sp>
      <p:sp>
        <p:nvSpPr>
          <p:cNvPr id="65" name="テキスト ボックス 64">
            <a:extLst>
              <a:ext uri="{FF2B5EF4-FFF2-40B4-BE49-F238E27FC236}">
                <a16:creationId xmlns:a16="http://schemas.microsoft.com/office/drawing/2014/main" id="{4A6EDB75-470B-3D4A-AD9F-FDEB2EAF3327}"/>
              </a:ext>
            </a:extLst>
          </p:cNvPr>
          <p:cNvSpPr txBox="1"/>
          <p:nvPr/>
        </p:nvSpPr>
        <p:spPr>
          <a:xfrm>
            <a:off x="1916976" y="2248864"/>
            <a:ext cx="1161307"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700" normalizeH="0" baseline="0" noProof="0">
                <a:ln>
                  <a:noFill/>
                </a:ln>
                <a:solidFill>
                  <a:srgbClr val="FFFFFF"/>
                </a:solidFill>
                <a:effectLst/>
                <a:uLnTx/>
                <a:uFillTx/>
                <a:latin typeface="BIZ UDPゴシック"/>
                <a:ea typeface="BIZ UDPゴシック"/>
                <a:cs typeface="+mn-cs"/>
              </a:rPr>
              <a:t>り</a:t>
            </a:r>
            <a:r>
              <a:rPr kumimoji="1" lang="ja-JP" altLang="en-US" sz="1200" b="0" i="0" u="none" strike="noStrike" kern="1200" cap="none" spc="750" normalizeH="0" baseline="0" noProof="0">
                <a:ln>
                  <a:noFill/>
                </a:ln>
                <a:solidFill>
                  <a:srgbClr val="FFFFFF"/>
                </a:solidFill>
                <a:effectLst/>
                <a:uLnTx/>
                <a:uFillTx/>
                <a:latin typeface="BIZ UDPゴシック"/>
                <a:ea typeface="BIZ UDPゴシック"/>
                <a:cs typeface="+mn-cs"/>
              </a:rPr>
              <a:t>ようじ</a:t>
            </a:r>
          </a:p>
        </p:txBody>
      </p:sp>
      <p:sp>
        <p:nvSpPr>
          <p:cNvPr id="66" name="テキスト ボックス 65">
            <a:extLst>
              <a:ext uri="{FF2B5EF4-FFF2-40B4-BE49-F238E27FC236}">
                <a16:creationId xmlns:a16="http://schemas.microsoft.com/office/drawing/2014/main" id="{C3290C49-AC09-9070-1452-4B6D72100C4C}"/>
              </a:ext>
            </a:extLst>
          </p:cNvPr>
          <p:cNvSpPr txBox="1"/>
          <p:nvPr/>
        </p:nvSpPr>
        <p:spPr>
          <a:xfrm>
            <a:off x="3587172" y="2248987"/>
            <a:ext cx="898421"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0" normalizeH="0" baseline="0" noProof="0">
                <a:ln>
                  <a:noFill/>
                </a:ln>
                <a:solidFill>
                  <a:srgbClr val="FFFFFF"/>
                </a:solidFill>
                <a:effectLst/>
                <a:uLnTx/>
                <a:uFillTx/>
                <a:latin typeface="BIZ UDPゴシック"/>
                <a:ea typeface="BIZ UDPゴシック"/>
                <a:cs typeface="+mn-cs"/>
              </a:rPr>
              <a:t>かなら</a:t>
            </a:r>
          </a:p>
        </p:txBody>
      </p:sp>
      <p:sp>
        <p:nvSpPr>
          <p:cNvPr id="67" name="テキスト ボックス 66">
            <a:extLst>
              <a:ext uri="{FF2B5EF4-FFF2-40B4-BE49-F238E27FC236}">
                <a16:creationId xmlns:a16="http://schemas.microsoft.com/office/drawing/2014/main" id="{5A2AF89F-C8CD-2621-F52A-ED7529C5CF30}"/>
              </a:ext>
            </a:extLst>
          </p:cNvPr>
          <p:cNvSpPr txBox="1"/>
          <p:nvPr/>
        </p:nvSpPr>
        <p:spPr>
          <a:xfrm>
            <a:off x="2805835" y="1608666"/>
            <a:ext cx="1367480"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700" normalizeH="0" baseline="0" noProof="0">
                <a:ln>
                  <a:noFill/>
                </a:ln>
                <a:solidFill>
                  <a:srgbClr val="FFFFFF"/>
                </a:solidFill>
                <a:effectLst/>
                <a:uLnTx/>
                <a:uFillTx/>
                <a:latin typeface="BIZ UDPゴシック"/>
                <a:ea typeface="BIZ UDPゴシック"/>
                <a:cs typeface="+mn-cs"/>
              </a:rPr>
              <a:t>じゅしんじ</a:t>
            </a:r>
          </a:p>
        </p:txBody>
      </p:sp>
      <p:grpSp>
        <p:nvGrpSpPr>
          <p:cNvPr id="71" name="グループ化 70">
            <a:extLst>
              <a:ext uri="{FF2B5EF4-FFF2-40B4-BE49-F238E27FC236}">
                <a16:creationId xmlns:a16="http://schemas.microsoft.com/office/drawing/2014/main" id="{858B65B3-0C70-227F-416B-CBA58DE9D2F2}"/>
              </a:ext>
            </a:extLst>
          </p:cNvPr>
          <p:cNvGrpSpPr/>
          <p:nvPr/>
        </p:nvGrpSpPr>
        <p:grpSpPr>
          <a:xfrm>
            <a:off x="435782" y="1009506"/>
            <a:ext cx="4018945" cy="540716"/>
            <a:chOff x="439166" y="1178903"/>
            <a:chExt cx="4018945" cy="540716"/>
          </a:xfrm>
        </p:grpSpPr>
        <p:sp>
          <p:nvSpPr>
            <p:cNvPr id="54" name="テキスト ボックス 53">
              <a:extLst>
                <a:ext uri="{FF2B5EF4-FFF2-40B4-BE49-F238E27FC236}">
                  <a16:creationId xmlns:a16="http://schemas.microsoft.com/office/drawing/2014/main" id="{46D4BE46-A3C0-3D64-ADEE-91D71138A535}"/>
                </a:ext>
              </a:extLst>
            </p:cNvPr>
            <p:cNvSpPr txBox="1"/>
            <p:nvPr/>
          </p:nvSpPr>
          <p:spPr>
            <a:xfrm>
              <a:off x="888519" y="1302194"/>
              <a:ext cx="3569592" cy="406265"/>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2000" b="1" i="0" u="none" strike="noStrike" kern="1200" cap="none" spc="300" normalizeH="0" baseline="0" noProof="0">
                  <a:ln>
                    <a:noFill/>
                  </a:ln>
                  <a:solidFill>
                    <a:srgbClr val="FFFFFF"/>
                  </a:solidFill>
                  <a:effectLst/>
                  <a:uLnTx/>
                  <a:uFillTx/>
                  <a:latin typeface="BIZ UDPゴシック"/>
                  <a:ea typeface="BIZ UDPゴシック"/>
                  <a:cs typeface="+mn-cs"/>
                </a:rPr>
                <a:t>令和８年４月から原則化</a:t>
              </a:r>
              <a:endParaRPr kumimoji="1" lang="ja-JP" altLang="en-US" sz="2000" b="0" i="0" u="none" strike="noStrike" kern="1200" cap="none" spc="300" normalizeH="0" baseline="0" noProof="0">
                <a:ln>
                  <a:noFill/>
                </a:ln>
                <a:solidFill>
                  <a:srgbClr val="FFFFFF"/>
                </a:solidFill>
                <a:effectLst/>
                <a:uLnTx/>
                <a:uFillTx/>
                <a:latin typeface="BIZ UDPゴシック"/>
                <a:ea typeface="BIZ UDPゴシック"/>
                <a:cs typeface="+mn-cs"/>
              </a:endParaRPr>
            </a:p>
          </p:txBody>
        </p:sp>
        <p:pic>
          <p:nvPicPr>
            <p:cNvPr id="56" name="グラフィックス 55" descr="警告 単色塗りつぶし">
              <a:extLst>
                <a:ext uri="{FF2B5EF4-FFF2-40B4-BE49-F238E27FC236}">
                  <a16:creationId xmlns:a16="http://schemas.microsoft.com/office/drawing/2014/main" id="{B9C47944-4B12-7B19-2DFB-F83A9998F0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9166" y="1231843"/>
              <a:ext cx="497065" cy="487776"/>
            </a:xfrm>
            <a:prstGeom prst="rect">
              <a:avLst/>
            </a:prstGeom>
          </p:spPr>
        </p:pic>
        <p:sp>
          <p:nvSpPr>
            <p:cNvPr id="68" name="テキスト ボックス 67">
              <a:extLst>
                <a:ext uri="{FF2B5EF4-FFF2-40B4-BE49-F238E27FC236}">
                  <a16:creationId xmlns:a16="http://schemas.microsoft.com/office/drawing/2014/main" id="{5D31D502-5BF9-9FA5-4794-9601D29AB172}"/>
                </a:ext>
              </a:extLst>
            </p:cNvPr>
            <p:cNvSpPr txBox="1"/>
            <p:nvPr/>
          </p:nvSpPr>
          <p:spPr>
            <a:xfrm>
              <a:off x="3177342" y="1178903"/>
              <a:ext cx="862425"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1" i="0" u="none" strike="noStrike" kern="1200" cap="none" spc="300" normalizeH="0" baseline="0" noProof="0">
                  <a:ln>
                    <a:noFill/>
                  </a:ln>
                  <a:solidFill>
                    <a:srgbClr val="FFFFFF"/>
                  </a:solidFill>
                  <a:effectLst/>
                  <a:uLnTx/>
                  <a:uFillTx/>
                  <a:latin typeface="BIZ UDPゴシック"/>
                  <a:ea typeface="BIZ UDPゴシック"/>
                  <a:cs typeface="+mn-cs"/>
                </a:rPr>
                <a:t>げんそくか</a:t>
              </a:r>
            </a:p>
          </p:txBody>
        </p:sp>
      </p:grpSp>
      <p:sp>
        <p:nvSpPr>
          <p:cNvPr id="70" name="テキスト ボックス 69">
            <a:extLst>
              <a:ext uri="{FF2B5EF4-FFF2-40B4-BE49-F238E27FC236}">
                <a16:creationId xmlns:a16="http://schemas.microsoft.com/office/drawing/2014/main" id="{8FD4D1E2-4B32-430B-DA52-97E0907AC91C}"/>
              </a:ext>
            </a:extLst>
          </p:cNvPr>
          <p:cNvSpPr txBox="1"/>
          <p:nvPr/>
        </p:nvSpPr>
        <p:spPr>
          <a:xfrm>
            <a:off x="749597" y="2863483"/>
            <a:ext cx="1528390"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300" normalizeH="0" baseline="0" noProof="0">
                <a:ln>
                  <a:noFill/>
                </a:ln>
                <a:solidFill>
                  <a:srgbClr val="FFFFFF"/>
                </a:solidFill>
                <a:effectLst/>
                <a:uLnTx/>
                <a:uFillTx/>
                <a:latin typeface="BIZ UDPゴシック"/>
                <a:ea typeface="BIZ UDPゴシック"/>
                <a:cs typeface="+mn-cs"/>
              </a:rPr>
              <a:t>くすりてちょう</a:t>
            </a:r>
          </a:p>
        </p:txBody>
      </p:sp>
      <p:sp>
        <p:nvSpPr>
          <p:cNvPr id="73" name="テキスト ボックス 72">
            <a:extLst>
              <a:ext uri="{FF2B5EF4-FFF2-40B4-BE49-F238E27FC236}">
                <a16:creationId xmlns:a16="http://schemas.microsoft.com/office/drawing/2014/main" id="{2B258153-B676-D933-F729-2C9CFAA95BCD}"/>
              </a:ext>
            </a:extLst>
          </p:cNvPr>
          <p:cNvSpPr txBox="1"/>
          <p:nvPr/>
        </p:nvSpPr>
        <p:spPr>
          <a:xfrm>
            <a:off x="612675" y="3867226"/>
            <a:ext cx="6344267" cy="406265"/>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2000" b="1" i="0" u="none" strike="noStrike" kern="1200" cap="none" spc="300" normalizeH="0" baseline="0" noProof="0">
                <a:ln>
                  <a:noFill/>
                </a:ln>
                <a:solidFill>
                  <a:srgbClr val="DB4D6D"/>
                </a:solidFill>
                <a:effectLst/>
                <a:uLnTx/>
                <a:uFillTx/>
                <a:latin typeface="BIZ UDPゴシック"/>
                <a:ea typeface="BIZ UDPゴシック"/>
                <a:cs typeface="+mn-cs"/>
              </a:rPr>
              <a:t>お薬手帳とは</a:t>
            </a:r>
          </a:p>
        </p:txBody>
      </p:sp>
      <p:cxnSp>
        <p:nvCxnSpPr>
          <p:cNvPr id="85" name="直線コネクタ 84">
            <a:extLst>
              <a:ext uri="{FF2B5EF4-FFF2-40B4-BE49-F238E27FC236}">
                <a16:creationId xmlns:a16="http://schemas.microsoft.com/office/drawing/2014/main" id="{E9D80BD3-848B-7CAA-369C-BD854582AC91}"/>
              </a:ext>
            </a:extLst>
          </p:cNvPr>
          <p:cNvCxnSpPr>
            <a:cxnSpLocks/>
          </p:cNvCxnSpPr>
          <p:nvPr/>
        </p:nvCxnSpPr>
        <p:spPr>
          <a:xfrm>
            <a:off x="415445" y="9465395"/>
            <a:ext cx="6748943" cy="0"/>
          </a:xfrm>
          <a:prstGeom prst="line">
            <a:avLst/>
          </a:prstGeom>
          <a:ln>
            <a:solidFill>
              <a:srgbClr val="DB4D6D"/>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FE34CF21-4BBF-D34A-6EBC-12E7B2263048}"/>
              </a:ext>
            </a:extLst>
          </p:cNvPr>
          <p:cNvSpPr txBox="1"/>
          <p:nvPr/>
        </p:nvSpPr>
        <p:spPr>
          <a:xfrm>
            <a:off x="808666" y="5830370"/>
            <a:ext cx="5755460" cy="343492"/>
          </a:xfrm>
          <a:prstGeom prst="rect">
            <a:avLst/>
          </a:prstGeom>
          <a:noFill/>
        </p:spPr>
        <p:txBody>
          <a:bodyPr wrap="square" rtlCol="0">
            <a:spAutoFit/>
          </a:bodyPr>
          <a:lstStyle/>
          <a:p>
            <a:pPr marL="171450" marR="0" lvl="0" indent="-171450" algn="l" defTabSz="457200" rtl="0" eaLnBrk="1" fontAlgn="auto" latinLnBrk="0" hangingPunct="1">
              <a:lnSpc>
                <a:spcPct val="120000"/>
              </a:lnSpc>
              <a:spcBef>
                <a:spcPts val="0"/>
              </a:spcBef>
              <a:spcAft>
                <a:spcPts val="600"/>
              </a:spcAft>
              <a:buClr>
                <a:srgbClr val="000000"/>
              </a:buClr>
              <a:buSzTx/>
              <a:buFont typeface="Wingdings" panose="05000000000000000000" pitchFamily="2" charset="2"/>
              <a:buChar char="l"/>
              <a:tabLst/>
              <a:defRPr/>
            </a:pPr>
            <a:r>
              <a:rPr kumimoji="1" lang="ja-JP" altLang="en-US" sz="1600" b="0" i="0" u="none" strike="noStrike" kern="1200" cap="none" spc="100" normalizeH="0" baseline="0" noProof="0">
                <a:ln>
                  <a:noFill/>
                </a:ln>
                <a:solidFill>
                  <a:srgbClr val="000000"/>
                </a:solidFill>
                <a:effectLst/>
                <a:uLnTx/>
                <a:uFillTx/>
                <a:latin typeface="BIZ UDPゴシック"/>
                <a:ea typeface="BIZ UDPゴシック"/>
                <a:cs typeface="+mn-cs"/>
              </a:rPr>
              <a:t>飲み合わせのチェックができる、副作用のリスクを減らす</a:t>
            </a:r>
          </a:p>
        </p:txBody>
      </p:sp>
      <p:sp>
        <p:nvSpPr>
          <p:cNvPr id="7" name="テキスト ボックス 6">
            <a:extLst>
              <a:ext uri="{FF2B5EF4-FFF2-40B4-BE49-F238E27FC236}">
                <a16:creationId xmlns:a16="http://schemas.microsoft.com/office/drawing/2014/main" id="{C36059BD-F2A2-1B34-97BD-090030D5B5D7}"/>
              </a:ext>
            </a:extLst>
          </p:cNvPr>
          <p:cNvSpPr txBox="1"/>
          <p:nvPr/>
        </p:nvSpPr>
        <p:spPr>
          <a:xfrm>
            <a:off x="827509" y="7195089"/>
            <a:ext cx="4716524" cy="343492"/>
          </a:xfrm>
          <a:prstGeom prst="rect">
            <a:avLst/>
          </a:prstGeom>
          <a:noFill/>
        </p:spPr>
        <p:txBody>
          <a:bodyPr wrap="square" rtlCol="0">
            <a:spAutoFit/>
          </a:bodyPr>
          <a:lstStyle/>
          <a:p>
            <a:pPr marL="171450" marR="0" lvl="0" indent="-171450" algn="l" defTabSz="457200" rtl="0" eaLnBrk="1" fontAlgn="auto" latinLnBrk="0" hangingPunct="1">
              <a:lnSpc>
                <a:spcPct val="120000"/>
              </a:lnSpc>
              <a:spcBef>
                <a:spcPts val="0"/>
              </a:spcBef>
              <a:spcAft>
                <a:spcPts val="600"/>
              </a:spcAft>
              <a:buClr>
                <a:srgbClr val="000000"/>
              </a:buClr>
              <a:buSzTx/>
              <a:buFont typeface="Wingdings" panose="05000000000000000000" pitchFamily="2" charset="2"/>
              <a:buChar char="l"/>
              <a:tabLst/>
              <a:defRPr/>
            </a:pPr>
            <a:r>
              <a:rPr kumimoji="1" lang="ja-JP" altLang="en-US" sz="1600" b="0" i="0" u="none" strike="noStrike" kern="1200" cap="none" spc="100" normalizeH="0" baseline="0" noProof="0">
                <a:ln>
                  <a:noFill/>
                </a:ln>
                <a:solidFill>
                  <a:srgbClr val="000000"/>
                </a:solidFill>
                <a:effectLst/>
                <a:uLnTx/>
                <a:uFillTx/>
                <a:latin typeface="BIZ UDPゴシック"/>
                <a:ea typeface="BIZ UDPゴシック"/>
                <a:cs typeface="+mn-cs"/>
              </a:rPr>
              <a:t>お薬の飲み方などを正しく理解できる</a:t>
            </a:r>
          </a:p>
        </p:txBody>
      </p:sp>
      <p:sp>
        <p:nvSpPr>
          <p:cNvPr id="4" name="正方形/長方形 3">
            <a:extLst>
              <a:ext uri="{FF2B5EF4-FFF2-40B4-BE49-F238E27FC236}">
                <a16:creationId xmlns:a16="http://schemas.microsoft.com/office/drawing/2014/main" id="{3AB0356B-3780-17B5-85E6-20A2A79BDA0E}"/>
              </a:ext>
            </a:extLst>
          </p:cNvPr>
          <p:cNvSpPr/>
          <p:nvPr/>
        </p:nvSpPr>
        <p:spPr>
          <a:xfrm>
            <a:off x="8448" y="8451966"/>
            <a:ext cx="7562935" cy="871208"/>
          </a:xfrm>
          <a:prstGeom prst="rect">
            <a:avLst/>
          </a:prstGeom>
          <a:solidFill>
            <a:srgbClr val="DB4D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300" normalizeH="0" baseline="0" noProof="0" dirty="0">
                <a:ln>
                  <a:noFill/>
                </a:ln>
                <a:solidFill>
                  <a:srgbClr val="FFFFFF"/>
                </a:solidFill>
                <a:effectLst/>
                <a:uLnTx/>
                <a:uFillTx/>
                <a:latin typeface="BIZ UDPゴシック"/>
                <a:ea typeface="BIZ UDPゴシック"/>
                <a:cs typeface="+mn-cs"/>
              </a:rPr>
              <a:t>お薬の飲み方やお薬手帳の使い方など</a:t>
            </a:r>
          </a:p>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300" normalizeH="0" baseline="0" noProof="0" dirty="0">
                <a:ln>
                  <a:noFill/>
                </a:ln>
                <a:solidFill>
                  <a:srgbClr val="FFFFFF"/>
                </a:solidFill>
                <a:effectLst/>
                <a:uLnTx/>
                <a:uFillTx/>
                <a:latin typeface="BIZ UDPゴシック"/>
                <a:ea typeface="BIZ UDPゴシック"/>
                <a:cs typeface="+mn-cs"/>
              </a:rPr>
              <a:t>わからないことがあれば薬剤師さんに相談しましょう。</a:t>
            </a:r>
          </a:p>
        </p:txBody>
      </p:sp>
      <p:grpSp>
        <p:nvGrpSpPr>
          <p:cNvPr id="6" name="グループ化 5">
            <a:extLst>
              <a:ext uri="{FF2B5EF4-FFF2-40B4-BE49-F238E27FC236}">
                <a16:creationId xmlns:a16="http://schemas.microsoft.com/office/drawing/2014/main" id="{446C3BEA-D16F-7A63-6FEA-75E7D266B1EE}"/>
              </a:ext>
            </a:extLst>
          </p:cNvPr>
          <p:cNvGrpSpPr/>
          <p:nvPr/>
        </p:nvGrpSpPr>
        <p:grpSpPr>
          <a:xfrm>
            <a:off x="1616353" y="9578744"/>
            <a:ext cx="4563000" cy="369332"/>
            <a:chOff x="1616353" y="9578744"/>
            <a:chExt cx="4563000" cy="369332"/>
          </a:xfrm>
        </p:grpSpPr>
        <p:sp>
          <p:nvSpPr>
            <p:cNvPr id="37" name="テキスト ボックス 14">
              <a:extLst>
                <a:ext uri="{FF2B5EF4-FFF2-40B4-BE49-F238E27FC236}">
                  <a16:creationId xmlns:a16="http://schemas.microsoft.com/office/drawing/2014/main" id="{755E08ED-8A7C-0B24-A7F1-245176031D8B}"/>
                </a:ext>
              </a:extLst>
            </p:cNvPr>
            <p:cNvSpPr txBox="1"/>
            <p:nvPr/>
          </p:nvSpPr>
          <p:spPr>
            <a:xfrm>
              <a:off x="1616353" y="9578744"/>
              <a:ext cx="4563000" cy="369332"/>
            </a:xfrm>
            <a:prstGeom prst="rect">
              <a:avLst/>
            </a:prstGeom>
            <a:noFill/>
          </p:spPr>
          <p:txBody>
            <a:bodyPr wrap="square"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7771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000000"/>
                  </a:solidFill>
                  <a:effectLst/>
                  <a:uLnTx/>
                  <a:uFillTx/>
                  <a:latin typeface="BIZ UDPゴシック"/>
                  <a:ea typeface="BIZ UDPゴシック"/>
                  <a:cs typeface="+mn-cs"/>
                </a:rPr>
                <a:t>大阪府</a:t>
              </a:r>
              <a:r>
                <a:rPr kumimoji="1" lang="ja-JP" altLang="en-US" sz="1400" b="1"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1" lang="ja-JP" altLang="en-US" sz="1600" b="1" i="0" u="none" strike="noStrike" kern="1200" cap="none" spc="0" normalizeH="0" baseline="0" noProof="0" dirty="0">
                  <a:ln>
                    <a:noFill/>
                  </a:ln>
                  <a:solidFill>
                    <a:srgbClr val="000000"/>
                  </a:solidFill>
                  <a:effectLst/>
                  <a:uLnTx/>
                  <a:uFillTx/>
                  <a:latin typeface="BIZ UDPゴシック"/>
                  <a:ea typeface="BIZ UDPゴシック"/>
                  <a:cs typeface="+mn-cs"/>
                </a:rPr>
                <a:t>連絡先：</a:t>
              </a:r>
              <a:r>
                <a:rPr kumimoji="1" lang="en-US" altLang="ja-JP" sz="1600" b="1" i="0" u="none" strike="noStrike" kern="1200" cap="none" spc="0" normalizeH="0" baseline="0" noProof="0" dirty="0">
                  <a:ln>
                    <a:noFill/>
                  </a:ln>
                  <a:solidFill>
                    <a:srgbClr val="000000"/>
                  </a:solidFill>
                  <a:effectLst/>
                  <a:uLnTx/>
                  <a:uFillTx/>
                  <a:latin typeface="BIZ UDPゴシック"/>
                  <a:ea typeface="BIZ UDPゴシック"/>
                  <a:cs typeface="+mn-cs"/>
                </a:rPr>
                <a:t>0</a:t>
              </a:r>
              <a:r>
                <a:rPr kumimoji="1" lang="ja-JP" altLang="en-US" sz="1600" b="1" i="0" u="none" strike="noStrike" kern="1200" cap="none" spc="0" normalizeH="0" baseline="0" noProof="0" dirty="0">
                  <a:ln>
                    <a:noFill/>
                  </a:ln>
                  <a:solidFill>
                    <a:srgbClr val="000000"/>
                  </a:solidFill>
                  <a:effectLst/>
                  <a:uLnTx/>
                  <a:uFillTx/>
                  <a:latin typeface="BIZ UDPゴシック"/>
                  <a:ea typeface="BIZ UDPゴシック"/>
                  <a:cs typeface="+mn-cs"/>
                </a:rPr>
                <a:t>６</a:t>
              </a:r>
              <a:r>
                <a:rPr kumimoji="1" lang="en-US" altLang="ja-JP" sz="1600" b="1" i="0" u="none" strike="noStrike" kern="1200" cap="none" spc="0" normalizeH="0" baseline="0" noProof="0" dirty="0">
                  <a:ln>
                    <a:noFill/>
                  </a:ln>
                  <a:solidFill>
                    <a:srgbClr val="000000"/>
                  </a:solidFill>
                  <a:effectLst/>
                  <a:uLnTx/>
                  <a:uFillTx/>
                  <a:latin typeface="BIZ UDPゴシック"/>
                  <a:ea typeface="BIZ UDPゴシック"/>
                  <a:cs typeface="+mn-cs"/>
                </a:rPr>
                <a:t>-</a:t>
              </a:r>
              <a:r>
                <a:rPr kumimoji="1" lang="ja-JP" altLang="en-US" sz="1600" b="1" i="0" u="none" strike="noStrike" kern="1200" cap="none" spc="0" normalizeH="0" baseline="0" noProof="0" dirty="0">
                  <a:ln>
                    <a:noFill/>
                  </a:ln>
                  <a:solidFill>
                    <a:srgbClr val="000000"/>
                  </a:solidFill>
                  <a:effectLst/>
                  <a:uLnTx/>
                  <a:uFillTx/>
                  <a:latin typeface="BIZ UDPゴシック"/>
                  <a:ea typeface="BIZ UDPゴシック"/>
                  <a:cs typeface="+mn-cs"/>
                </a:rPr>
                <a:t>６９４４</a:t>
              </a:r>
              <a:r>
                <a:rPr kumimoji="1" lang="en-US" altLang="ja-JP" sz="1600" b="1" i="0" u="none" strike="noStrike" kern="1200" cap="none" spc="0" normalizeH="0" baseline="0" noProof="0" dirty="0">
                  <a:ln>
                    <a:noFill/>
                  </a:ln>
                  <a:solidFill>
                    <a:srgbClr val="000000"/>
                  </a:solidFill>
                  <a:effectLst/>
                  <a:uLnTx/>
                  <a:uFillTx/>
                  <a:latin typeface="BIZ UDPゴシック"/>
                  <a:ea typeface="BIZ UDPゴシック"/>
                  <a:cs typeface="+mn-cs"/>
                </a:rPr>
                <a:t>-</a:t>
              </a:r>
              <a:r>
                <a:rPr kumimoji="1" lang="ja-JP" altLang="en-US" sz="1600" b="1" i="0" u="none" strike="noStrike" kern="1200" cap="none" spc="0" normalizeH="0" baseline="0" noProof="0" dirty="0">
                  <a:ln>
                    <a:noFill/>
                  </a:ln>
                  <a:solidFill>
                    <a:srgbClr val="000000"/>
                  </a:solidFill>
                  <a:effectLst/>
                  <a:uLnTx/>
                  <a:uFillTx/>
                  <a:latin typeface="BIZ UDPゴシック"/>
                  <a:ea typeface="BIZ UDPゴシック"/>
                  <a:cs typeface="+mn-cs"/>
                </a:rPr>
                <a:t>６６６６</a:t>
              </a:r>
            </a:p>
          </p:txBody>
        </p:sp>
        <p:pic>
          <p:nvPicPr>
            <p:cNvPr id="3" name="図 2" descr="府章">
              <a:extLst>
                <a:ext uri="{FF2B5EF4-FFF2-40B4-BE49-F238E27FC236}">
                  <a16:creationId xmlns:a16="http://schemas.microsoft.com/office/drawing/2014/main" id="{57865485-280C-B71B-BDAD-434D56925899}"/>
                </a:ext>
              </a:extLst>
            </p:cNvPr>
            <p:cNvPicPr>
              <a:picLocks noChangeAspect="1"/>
            </p:cNvPicPr>
            <p:nvPr/>
          </p:nvPicPr>
          <p:blipFill>
            <a:blip r:embed="rId5"/>
            <a:stretch>
              <a:fillRect/>
            </a:stretch>
          </p:blipFill>
          <p:spPr>
            <a:xfrm>
              <a:off x="1775186" y="9654795"/>
              <a:ext cx="393752" cy="283071"/>
            </a:xfrm>
            <a:prstGeom prst="rect">
              <a:avLst/>
            </a:prstGeom>
          </p:spPr>
        </p:pic>
      </p:grpSp>
    </p:spTree>
    <p:extLst>
      <p:ext uri="{BB962C8B-B14F-4D97-AF65-F5344CB8AC3E}">
        <p14:creationId xmlns:p14="http://schemas.microsoft.com/office/powerpoint/2010/main" val="318579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A042E-75FE-ED6E-6A4A-B7231C34B12A}"/>
            </a:ext>
          </a:extLst>
        </p:cNvPr>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5F025C05-12F6-6F0C-1121-9A21C9700D82}"/>
              </a:ext>
            </a:extLst>
          </p:cNvPr>
          <p:cNvSpPr/>
          <p:nvPr/>
        </p:nvSpPr>
        <p:spPr>
          <a:xfrm>
            <a:off x="410396" y="8710901"/>
            <a:ext cx="6756948" cy="739461"/>
          </a:xfrm>
          <a:prstGeom prst="rect">
            <a:avLst/>
          </a:prstGeom>
          <a:solidFill>
            <a:srgbClr val="E7F5F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250" b="0" i="0" u="none" strike="noStrike" kern="1200" cap="none" spc="80" normalizeH="0" baseline="0" noProof="0" dirty="0">
                <a:ln>
                  <a:noFill/>
                </a:ln>
                <a:solidFill>
                  <a:srgbClr val="000000"/>
                </a:solidFill>
                <a:effectLst/>
                <a:uLnTx/>
                <a:uFillTx/>
                <a:latin typeface="BIZ UDPゴシック"/>
                <a:ea typeface="BIZ UDPゴシック"/>
                <a:cs typeface="+mn-cs"/>
              </a:rPr>
              <a:t>電子処方箋管理サービスの利用にはオンライン資格確認が必要です。</a:t>
            </a:r>
            <a:endParaRPr kumimoji="1" lang="en-US" altLang="ja-JP" sz="1250" b="0" i="0" u="none" strike="noStrike" kern="1200" cap="none" spc="80" normalizeH="0" baseline="0" noProof="0" dirty="0">
              <a:ln>
                <a:noFill/>
              </a:ln>
              <a:solidFill>
                <a:srgbClr val="000000"/>
              </a:solidFill>
              <a:effectLst/>
              <a:uLnTx/>
              <a:uFillTx/>
              <a:latin typeface="BIZ UDPゴシック"/>
              <a:ea typeface="BIZ UDP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250" b="0" i="0" u="none" strike="noStrike" kern="1200" cap="none" spc="80" normalizeH="0" baseline="0" noProof="0" dirty="0">
                <a:ln>
                  <a:noFill/>
                </a:ln>
                <a:solidFill>
                  <a:srgbClr val="000000"/>
                </a:solidFill>
                <a:effectLst/>
                <a:uLnTx/>
                <a:uFillTx/>
                <a:latin typeface="BIZ UDPゴシック"/>
                <a:ea typeface="BIZ UDPゴシック"/>
                <a:cs typeface="+mn-cs"/>
              </a:rPr>
              <a:t>医療扶助オンライン資格確認を未導入の医療機関等は、導入のご検討をお願いします。</a:t>
            </a:r>
            <a:endParaRPr kumimoji="1" lang="ja-JP" altLang="en-US" sz="1250" b="0" i="0" u="none" strike="noStrike" kern="1200" cap="none" spc="0" normalizeH="0" baseline="0" noProof="0" dirty="0">
              <a:ln>
                <a:noFill/>
              </a:ln>
              <a:solidFill>
                <a:srgbClr val="000000"/>
              </a:solidFill>
              <a:effectLst/>
              <a:uLnTx/>
              <a:uFillTx/>
              <a:latin typeface="BIZ UDPゴシック"/>
              <a:ea typeface="BIZ UDPゴシック"/>
              <a:cs typeface="+mn-cs"/>
            </a:endParaRPr>
          </a:p>
        </p:txBody>
      </p:sp>
      <p:sp>
        <p:nvSpPr>
          <p:cNvPr id="78" name="テキスト ボックス 77">
            <a:extLst>
              <a:ext uri="{FF2B5EF4-FFF2-40B4-BE49-F238E27FC236}">
                <a16:creationId xmlns:a16="http://schemas.microsoft.com/office/drawing/2014/main" id="{67DD00BF-E54A-6EA4-5874-A93F78F427B3}"/>
              </a:ext>
            </a:extLst>
          </p:cNvPr>
          <p:cNvSpPr txBox="1"/>
          <p:nvPr/>
        </p:nvSpPr>
        <p:spPr>
          <a:xfrm>
            <a:off x="275536" y="4207687"/>
            <a:ext cx="5900974" cy="338554"/>
          </a:xfrm>
          <a:prstGeom prst="rect">
            <a:avLst/>
          </a:prstGeom>
          <a:noFill/>
        </p:spPr>
        <p:txBody>
          <a:bodyPr wrap="non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300" normalizeH="0" baseline="0" noProof="0">
                <a:ln>
                  <a:noFill/>
                </a:ln>
                <a:solidFill>
                  <a:srgbClr val="103185"/>
                </a:solidFill>
                <a:effectLst/>
                <a:uLnTx/>
                <a:uFillTx/>
                <a:latin typeface="BIZ UDPゴシック"/>
                <a:ea typeface="BIZ UDPゴシック"/>
                <a:cs typeface="+mn-cs"/>
              </a:rPr>
              <a:t>電子処方箋管理サービスの薬剤情報・お薬手帳の確認</a:t>
            </a:r>
          </a:p>
        </p:txBody>
      </p:sp>
      <p:sp>
        <p:nvSpPr>
          <p:cNvPr id="80" name="テキスト ボックス 79">
            <a:extLst>
              <a:ext uri="{FF2B5EF4-FFF2-40B4-BE49-F238E27FC236}">
                <a16:creationId xmlns:a16="http://schemas.microsoft.com/office/drawing/2014/main" id="{804590FA-CA5F-4569-0C16-1D7C7089F5AC}"/>
              </a:ext>
            </a:extLst>
          </p:cNvPr>
          <p:cNvSpPr txBox="1"/>
          <p:nvPr/>
        </p:nvSpPr>
        <p:spPr>
          <a:xfrm>
            <a:off x="303879" y="286888"/>
            <a:ext cx="7261323" cy="276999"/>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324" normalizeH="0" baseline="0" noProof="0" dirty="0">
                <a:ln>
                  <a:noFill/>
                </a:ln>
                <a:solidFill>
                  <a:srgbClr val="000000"/>
                </a:solidFill>
                <a:effectLst/>
                <a:uLnTx/>
                <a:uFillTx/>
                <a:latin typeface="BIZ UDPゴシック"/>
                <a:ea typeface="BIZ UDPゴシック"/>
                <a:cs typeface="+mn-cs"/>
              </a:rPr>
              <a:t>生活保護法指定医療機関・薬局のみなさまへ</a:t>
            </a:r>
          </a:p>
        </p:txBody>
      </p:sp>
      <p:sp>
        <p:nvSpPr>
          <p:cNvPr id="81" name="四角形: 角を丸くする 80">
            <a:extLst>
              <a:ext uri="{FF2B5EF4-FFF2-40B4-BE49-F238E27FC236}">
                <a16:creationId xmlns:a16="http://schemas.microsoft.com/office/drawing/2014/main" id="{4194D42F-C22A-359E-B0F9-CB2D9EC056E3}"/>
              </a:ext>
            </a:extLst>
          </p:cNvPr>
          <p:cNvSpPr/>
          <p:nvPr/>
        </p:nvSpPr>
        <p:spPr>
          <a:xfrm>
            <a:off x="19085" y="2240852"/>
            <a:ext cx="7540590" cy="1804362"/>
          </a:xfrm>
          <a:prstGeom prst="roundRect">
            <a:avLst>
              <a:gd name="adj" fmla="val 0"/>
            </a:avLst>
          </a:prstGeom>
          <a:solidFill>
            <a:srgbClr val="E7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20000"/>
              </a:lnSpc>
              <a:spcBef>
                <a:spcPts val="600"/>
              </a:spcBef>
              <a:spcAft>
                <a:spcPts val="0"/>
              </a:spcAft>
              <a:buClrTx/>
              <a:buSzTx/>
              <a:buFontTx/>
              <a:buNone/>
              <a:tabLst/>
              <a:defRPr/>
            </a:pPr>
            <a:r>
              <a:rPr kumimoji="1" lang="ja-JP" altLang="en-US" sz="1400" b="0" i="0" u="none" strike="noStrike" kern="1200" cap="none" spc="100" normalizeH="0" baseline="0" noProof="0" dirty="0">
                <a:ln>
                  <a:noFill/>
                </a:ln>
                <a:solidFill>
                  <a:srgbClr val="FF0000"/>
                </a:solidFill>
                <a:effectLst/>
                <a:uLnTx/>
                <a:uFillTx/>
                <a:latin typeface="BIZ UDPゴシック"/>
                <a:ea typeface="BIZ UDPゴシック"/>
                <a:cs typeface="+mn-cs"/>
              </a:rPr>
              <a:t>令和８年４月から、生活保護受給者は原則受診時にお薬手帳を持参することになります</a:t>
            </a:r>
            <a:endParaRPr kumimoji="1" lang="en-US" altLang="ja-JP" sz="1400" b="0" i="0" u="none" strike="noStrike" kern="1200" cap="none" spc="100" normalizeH="0" baseline="0" noProof="0" dirty="0">
              <a:ln>
                <a:noFill/>
              </a:ln>
              <a:solidFill>
                <a:srgbClr val="FF0000"/>
              </a:solidFill>
              <a:effectLst/>
              <a:uLnTx/>
              <a:uFillTx/>
              <a:latin typeface="BIZ UDPゴシック"/>
              <a:ea typeface="BIZ UDPゴシック"/>
              <a:cs typeface="+mn-cs"/>
            </a:endParaRPr>
          </a:p>
          <a:p>
            <a:pPr marL="0" marR="0" lvl="0" indent="0" algn="ctr" defTabSz="986912" rtl="0" eaLnBrk="1" fontAlgn="auto" latinLnBrk="0" hangingPunct="1">
              <a:lnSpc>
                <a:spcPct val="120000"/>
              </a:lnSpc>
              <a:spcBef>
                <a:spcPts val="600"/>
              </a:spcBef>
              <a:spcAft>
                <a:spcPts val="0"/>
              </a:spcAft>
              <a:buClrTx/>
              <a:buSzTx/>
              <a:buFontTx/>
              <a:buNone/>
              <a:tabLst/>
              <a:defRPr/>
            </a:pPr>
            <a:r>
              <a:rPr kumimoji="1" lang="ja-JP" altLang="en-US" sz="1400" b="0" i="0" u="none" strike="noStrike" kern="1200" cap="none" spc="100" normalizeH="0" baseline="0" noProof="0" dirty="0">
                <a:ln>
                  <a:noFill/>
                </a:ln>
                <a:solidFill>
                  <a:srgbClr val="FF0000"/>
                </a:solidFill>
                <a:effectLst/>
                <a:uLnTx/>
                <a:uFillTx/>
                <a:latin typeface="BIZ UDPゴシック"/>
                <a:ea typeface="BIZ UDPゴシック"/>
                <a:cs typeface="+mn-cs"/>
              </a:rPr>
              <a:t>服薬状況・薬剤服用歴について、普段の問診に加え、以下を確認してください</a:t>
            </a:r>
            <a:endParaRPr kumimoji="1" lang="en-US" altLang="ja-JP" sz="1400" b="0" i="0" u="none" strike="noStrike" kern="1200" cap="none" spc="100" normalizeH="0" baseline="0" noProof="0" dirty="0">
              <a:ln>
                <a:noFill/>
              </a:ln>
              <a:solidFill>
                <a:srgbClr val="FF0000"/>
              </a:solidFill>
              <a:effectLst/>
              <a:uLnTx/>
              <a:uFillTx/>
              <a:latin typeface="BIZ UDPゴシック"/>
              <a:ea typeface="BIZ UDPゴシック"/>
              <a:cs typeface="+mn-cs"/>
            </a:endParaRPr>
          </a:p>
          <a:p>
            <a:pPr marL="0" marR="0" lvl="0" indent="0" algn="ctr" defTabSz="986912" rtl="0" eaLnBrk="1" fontAlgn="auto" latinLnBrk="0" hangingPunct="1">
              <a:lnSpc>
                <a:spcPct val="120000"/>
              </a:lnSpc>
              <a:spcBef>
                <a:spcPts val="600"/>
              </a:spcBef>
              <a:spcAft>
                <a:spcPts val="0"/>
              </a:spcAft>
              <a:buClrTx/>
              <a:buSzTx/>
              <a:buFontTx/>
              <a:buNone/>
              <a:tabLst/>
              <a:defRPr/>
            </a:pPr>
            <a:r>
              <a:rPr kumimoji="1" lang="ja-JP" altLang="en-US" sz="1600" b="1" i="0" u="none" strike="noStrike" kern="1200" cap="none" spc="100" normalizeH="0" baseline="0" noProof="0" dirty="0">
                <a:ln>
                  <a:noFill/>
                </a:ln>
                <a:solidFill>
                  <a:srgbClr val="FF0000"/>
                </a:solidFill>
                <a:effectLst/>
                <a:uLnTx/>
                <a:uFillTx/>
                <a:latin typeface="BIZ UDPゴシック"/>
                <a:ea typeface="BIZ UDPゴシック"/>
                <a:cs typeface="+mn-cs"/>
              </a:rPr>
              <a:t>・電子処方箋管理サービスの薬剤情報</a:t>
            </a:r>
            <a:endParaRPr kumimoji="1" lang="en-US" altLang="ja-JP" sz="1600" b="1" i="0" u="none" strike="noStrike" kern="1200" cap="none" spc="100" normalizeH="0" baseline="0" noProof="0" dirty="0">
              <a:ln>
                <a:noFill/>
              </a:ln>
              <a:solidFill>
                <a:srgbClr val="FF0000"/>
              </a:solidFill>
              <a:effectLst/>
              <a:uLnTx/>
              <a:uFillTx/>
              <a:latin typeface="BIZ UDPゴシック"/>
              <a:ea typeface="BIZ UDPゴシック"/>
              <a:cs typeface="+mn-cs"/>
            </a:endParaRPr>
          </a:p>
          <a:p>
            <a:pPr marL="0" marR="0" lvl="0" indent="0" algn="ctr" defTabSz="986912" rtl="0" eaLnBrk="1" fontAlgn="auto" latinLnBrk="0" hangingPunct="1">
              <a:lnSpc>
                <a:spcPct val="120000"/>
              </a:lnSpc>
              <a:spcBef>
                <a:spcPts val="600"/>
              </a:spcBef>
              <a:spcAft>
                <a:spcPts val="0"/>
              </a:spcAft>
              <a:buClrTx/>
              <a:buSzTx/>
              <a:buFontTx/>
              <a:buNone/>
              <a:tabLst/>
              <a:defRPr/>
            </a:pPr>
            <a:r>
              <a:rPr kumimoji="1" lang="ja-JP" altLang="en-US" sz="1600" b="1" i="0" u="none" strike="noStrike" kern="1200" cap="none" spc="100" normalizeH="0" baseline="0" noProof="0" dirty="0">
                <a:ln>
                  <a:noFill/>
                </a:ln>
                <a:solidFill>
                  <a:srgbClr val="FF0000"/>
                </a:solidFill>
                <a:effectLst/>
                <a:uLnTx/>
                <a:uFillTx/>
                <a:latin typeface="BIZ UDPゴシック"/>
                <a:ea typeface="BIZ UDPゴシック"/>
                <a:cs typeface="+mn-cs"/>
              </a:rPr>
              <a:t>又は</a:t>
            </a:r>
            <a:endParaRPr kumimoji="1" lang="en-US" altLang="ja-JP" sz="1600" b="1" i="0" u="none" strike="noStrike" kern="1200" cap="none" spc="100" normalizeH="0" baseline="0" noProof="0" dirty="0">
              <a:ln>
                <a:noFill/>
              </a:ln>
              <a:solidFill>
                <a:srgbClr val="FF0000"/>
              </a:solidFill>
              <a:effectLst/>
              <a:uLnTx/>
              <a:uFillTx/>
              <a:latin typeface="BIZ UDPゴシック"/>
              <a:ea typeface="BIZ UDPゴシック"/>
              <a:cs typeface="+mn-cs"/>
            </a:endParaRPr>
          </a:p>
          <a:p>
            <a:pPr marL="0" marR="0" lvl="0" indent="0" algn="ctr" defTabSz="493456" rtl="0" eaLnBrk="1" fontAlgn="auto" latinLnBrk="0" hangingPunct="1">
              <a:lnSpc>
                <a:spcPct val="120000"/>
              </a:lnSpc>
              <a:spcBef>
                <a:spcPts val="600"/>
              </a:spcBef>
              <a:spcAft>
                <a:spcPts val="0"/>
              </a:spcAft>
              <a:buClrTx/>
              <a:buSzTx/>
              <a:buFontTx/>
              <a:buNone/>
              <a:tabLst/>
              <a:defRPr/>
            </a:pPr>
            <a:r>
              <a:rPr kumimoji="1" lang="ja-JP" altLang="en-US" sz="1600" b="1" i="0" u="none" strike="noStrike" kern="1200" cap="none" spc="100" normalizeH="0" baseline="0" noProof="0" dirty="0">
                <a:ln>
                  <a:noFill/>
                </a:ln>
                <a:solidFill>
                  <a:srgbClr val="FF0000"/>
                </a:solidFill>
                <a:effectLst/>
                <a:uLnTx/>
                <a:uFillTx/>
                <a:latin typeface="BIZ UDPゴシック"/>
                <a:ea typeface="BIZ UDPゴシック"/>
                <a:cs typeface="+mn-cs"/>
              </a:rPr>
              <a:t>・お薬手帳（</a:t>
            </a:r>
            <a:r>
              <a:rPr kumimoji="1" lang="en-US" altLang="ja-JP" sz="1600" b="1" i="0" u="none" strike="noStrike" kern="1200" cap="none" spc="100" normalizeH="0" baseline="0" noProof="0" dirty="0">
                <a:ln>
                  <a:noFill/>
                </a:ln>
                <a:solidFill>
                  <a:srgbClr val="FF0000"/>
                </a:solidFill>
                <a:effectLst/>
                <a:uLnTx/>
                <a:uFillTx/>
                <a:latin typeface="BIZ UDPゴシック"/>
                <a:ea typeface="BIZ UDPゴシック"/>
                <a:cs typeface="+mn-cs"/>
              </a:rPr>
              <a:t>※</a:t>
            </a:r>
            <a:r>
              <a:rPr kumimoji="1" lang="ja-JP" altLang="en-US" sz="1600" b="1" i="0" u="none" strike="noStrike" kern="1200" cap="none" spc="100" normalizeH="0" baseline="0" noProof="0" dirty="0">
                <a:ln>
                  <a:noFill/>
                </a:ln>
                <a:solidFill>
                  <a:srgbClr val="FF0000"/>
                </a:solidFill>
                <a:effectLst/>
                <a:uLnTx/>
                <a:uFillTx/>
                <a:latin typeface="BIZ UDPゴシック"/>
                <a:ea typeface="BIZ UDPゴシック"/>
                <a:cs typeface="+mn-cs"/>
              </a:rPr>
              <a:t>電子版お薬手帳を含む）</a:t>
            </a:r>
            <a:endParaRPr kumimoji="1" lang="en-US" altLang="ja-JP" sz="1600" b="1" i="0" u="none" strike="noStrike" kern="1200" cap="none" spc="100" normalizeH="0" baseline="0" noProof="0" dirty="0">
              <a:ln>
                <a:noFill/>
              </a:ln>
              <a:solidFill>
                <a:srgbClr val="FF0000"/>
              </a:solidFill>
              <a:effectLst/>
              <a:uLnTx/>
              <a:uFillTx/>
              <a:latin typeface="BIZ UDPゴシック"/>
              <a:ea typeface="BIZ UDPゴシック"/>
              <a:cs typeface="+mn-cs"/>
            </a:endParaRPr>
          </a:p>
        </p:txBody>
      </p:sp>
      <p:sp>
        <p:nvSpPr>
          <p:cNvPr id="82" name="テキスト ボックス 81">
            <a:extLst>
              <a:ext uri="{FF2B5EF4-FFF2-40B4-BE49-F238E27FC236}">
                <a16:creationId xmlns:a16="http://schemas.microsoft.com/office/drawing/2014/main" id="{29666208-7E1E-3686-9043-663C7187D44E}"/>
              </a:ext>
            </a:extLst>
          </p:cNvPr>
          <p:cNvSpPr txBox="1"/>
          <p:nvPr/>
        </p:nvSpPr>
        <p:spPr>
          <a:xfrm>
            <a:off x="-1" y="673115"/>
            <a:ext cx="7559676" cy="1568401"/>
          </a:xfrm>
          <a:prstGeom prst="rect">
            <a:avLst/>
          </a:prstGeom>
          <a:solidFill>
            <a:srgbClr val="103185"/>
          </a:solidFill>
        </p:spPr>
        <p:txBody>
          <a:bodyPr wrap="square" rtlCol="0" anchor="ctr" anchorCtr="0">
            <a:noAutofit/>
          </a:bodyPr>
          <a:lstStyle/>
          <a:p>
            <a:pPr marL="0" marR="0" lvl="0" indent="0" algn="ctr" defTabSz="986912" rtl="0" eaLnBrk="1" fontAlgn="auto" latinLnBrk="0" hangingPunct="1">
              <a:lnSpc>
                <a:spcPct val="110000"/>
              </a:lnSpc>
              <a:spcBef>
                <a:spcPts val="0"/>
              </a:spcBef>
              <a:spcAft>
                <a:spcPts val="0"/>
              </a:spcAft>
              <a:buClrTx/>
              <a:buSzTx/>
              <a:buFontTx/>
              <a:buNone/>
              <a:tabLst/>
              <a:defRPr/>
            </a:pPr>
            <a:r>
              <a:rPr kumimoji="1" lang="ja-JP" altLang="en-US" sz="3200" b="1" i="0" u="none" strike="noStrike" kern="1200" cap="none" spc="600" normalizeH="0" baseline="0" noProof="0">
                <a:ln>
                  <a:noFill/>
                </a:ln>
                <a:solidFill>
                  <a:srgbClr val="FFFFFF"/>
                </a:solidFill>
                <a:effectLst/>
                <a:uLnTx/>
                <a:uFillTx/>
                <a:latin typeface="BIZ UDPゴシック"/>
                <a:ea typeface="BIZ UDPゴシック"/>
                <a:cs typeface="+mn-cs"/>
              </a:rPr>
              <a:t>生活保護受給者の服薬状況の</a:t>
            </a:r>
            <a:endParaRPr kumimoji="1" lang="en-US" altLang="ja-JP" sz="3200" b="1" i="0" u="none" strike="noStrike" kern="1200" cap="none" spc="600" normalizeH="0" baseline="0" noProof="0">
              <a:ln>
                <a:noFill/>
              </a:ln>
              <a:solidFill>
                <a:srgbClr val="FFFFFF"/>
              </a:solidFill>
              <a:effectLst/>
              <a:uLnTx/>
              <a:uFillTx/>
              <a:latin typeface="BIZ UDPゴシック"/>
              <a:ea typeface="BIZ UDPゴシック"/>
              <a:cs typeface="+mn-cs"/>
            </a:endParaRPr>
          </a:p>
          <a:p>
            <a:pPr marL="0" marR="0" lvl="0" indent="0" algn="ctr" defTabSz="986912" rtl="0" eaLnBrk="1" fontAlgn="auto" latinLnBrk="0" hangingPunct="1">
              <a:lnSpc>
                <a:spcPct val="110000"/>
              </a:lnSpc>
              <a:spcBef>
                <a:spcPts val="0"/>
              </a:spcBef>
              <a:spcAft>
                <a:spcPts val="0"/>
              </a:spcAft>
              <a:buClrTx/>
              <a:buSzTx/>
              <a:buFontTx/>
              <a:buNone/>
              <a:tabLst/>
              <a:defRPr/>
            </a:pPr>
            <a:r>
              <a:rPr kumimoji="1" lang="ja-JP" altLang="en-US" sz="3200" b="1" i="0" u="none" strike="noStrike" kern="1200" cap="none" spc="600" normalizeH="0" baseline="0" noProof="0">
                <a:ln>
                  <a:noFill/>
                </a:ln>
                <a:solidFill>
                  <a:srgbClr val="FFFFFF"/>
                </a:solidFill>
                <a:effectLst/>
                <a:uLnTx/>
                <a:uFillTx/>
                <a:latin typeface="BIZ UDPゴシック"/>
                <a:ea typeface="BIZ UDPゴシック"/>
                <a:cs typeface="+mn-cs"/>
              </a:rPr>
              <a:t>確認をお願いします</a:t>
            </a:r>
          </a:p>
        </p:txBody>
      </p:sp>
      <p:cxnSp>
        <p:nvCxnSpPr>
          <p:cNvPr id="83" name="直線コネクタ 82">
            <a:extLst>
              <a:ext uri="{FF2B5EF4-FFF2-40B4-BE49-F238E27FC236}">
                <a16:creationId xmlns:a16="http://schemas.microsoft.com/office/drawing/2014/main" id="{AE65C812-DAA4-72BF-8CDD-38759949DE1E}"/>
              </a:ext>
            </a:extLst>
          </p:cNvPr>
          <p:cNvCxnSpPr>
            <a:cxnSpLocks/>
          </p:cNvCxnSpPr>
          <p:nvPr/>
        </p:nvCxnSpPr>
        <p:spPr>
          <a:xfrm flipH="1">
            <a:off x="377134" y="4593059"/>
            <a:ext cx="678725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86" name="テキスト ボックス 85">
            <a:extLst>
              <a:ext uri="{FF2B5EF4-FFF2-40B4-BE49-F238E27FC236}">
                <a16:creationId xmlns:a16="http://schemas.microsoft.com/office/drawing/2014/main" id="{E7E8DAC5-D457-13C0-D56A-722730B3E1D6}"/>
              </a:ext>
            </a:extLst>
          </p:cNvPr>
          <p:cNvSpPr txBox="1"/>
          <p:nvPr/>
        </p:nvSpPr>
        <p:spPr>
          <a:xfrm>
            <a:off x="292708" y="6446125"/>
            <a:ext cx="4055919" cy="338554"/>
          </a:xfrm>
          <a:prstGeom prst="rect">
            <a:avLst/>
          </a:prstGeom>
          <a:noFill/>
        </p:spPr>
        <p:txBody>
          <a:bodyPr wrap="non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300" normalizeH="0" baseline="0" noProof="0">
                <a:ln>
                  <a:noFill/>
                </a:ln>
                <a:solidFill>
                  <a:srgbClr val="103185"/>
                </a:solidFill>
                <a:effectLst/>
                <a:uLnTx/>
                <a:uFillTx/>
                <a:latin typeface="BIZ UDPゴシック"/>
                <a:ea typeface="BIZ UDPゴシック"/>
                <a:cs typeface="+mn-cs"/>
              </a:rPr>
              <a:t>患者がお薬手帳等を持参しない場合</a:t>
            </a:r>
          </a:p>
        </p:txBody>
      </p:sp>
      <p:cxnSp>
        <p:nvCxnSpPr>
          <p:cNvPr id="87" name="直線コネクタ 86">
            <a:extLst>
              <a:ext uri="{FF2B5EF4-FFF2-40B4-BE49-F238E27FC236}">
                <a16:creationId xmlns:a16="http://schemas.microsoft.com/office/drawing/2014/main" id="{701CE24A-55DA-F593-D05E-E74AD715FE05}"/>
              </a:ext>
            </a:extLst>
          </p:cNvPr>
          <p:cNvCxnSpPr>
            <a:cxnSpLocks/>
          </p:cNvCxnSpPr>
          <p:nvPr/>
        </p:nvCxnSpPr>
        <p:spPr>
          <a:xfrm flipH="1" flipV="1">
            <a:off x="393676" y="6808906"/>
            <a:ext cx="6772322" cy="31456"/>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88" name="テキスト ボックス 87">
            <a:extLst>
              <a:ext uri="{FF2B5EF4-FFF2-40B4-BE49-F238E27FC236}">
                <a16:creationId xmlns:a16="http://schemas.microsoft.com/office/drawing/2014/main" id="{06194A61-07B8-614F-1FF5-5F732791BF9C}"/>
              </a:ext>
            </a:extLst>
          </p:cNvPr>
          <p:cNvSpPr txBox="1"/>
          <p:nvPr/>
        </p:nvSpPr>
        <p:spPr>
          <a:xfrm>
            <a:off x="612840" y="4658253"/>
            <a:ext cx="6321634" cy="1687898"/>
          </a:xfrm>
          <a:prstGeom prst="rect">
            <a:avLst/>
          </a:prstGeom>
          <a:noFill/>
        </p:spPr>
        <p:txBody>
          <a:bodyPr wrap="square" lIns="0" rIns="0" rtlCol="0">
            <a:spAutoFit/>
          </a:bodyPr>
          <a:lstStyle/>
          <a:p>
            <a:pPr marL="0" marR="0" lvl="0" indent="0" algn="just" defTabSz="457200" rtl="0" eaLnBrk="1" fontAlgn="auto" latinLnBrk="0" hangingPunct="1">
              <a:lnSpc>
                <a:spcPct val="120000"/>
              </a:lnSpc>
              <a:spcBef>
                <a:spcPts val="0"/>
              </a:spcBef>
              <a:spcAft>
                <a:spcPts val="1200"/>
              </a:spcAft>
              <a:buClrTx/>
              <a:buSzTx/>
              <a:buFontTx/>
              <a:buNone/>
              <a:tabLst/>
              <a:defRPr/>
            </a:pPr>
            <a:r>
              <a:rPr kumimoji="0" lang="ja-JP" altLang="en-US" sz="1400" b="0" i="0" u="none" strike="noStrike" kern="1200" cap="none" spc="100" normalizeH="0" baseline="0" noProof="0" dirty="0">
                <a:ln>
                  <a:noFill/>
                </a:ln>
                <a:solidFill>
                  <a:srgbClr val="000000"/>
                </a:solidFill>
                <a:effectLst/>
                <a:uLnTx/>
                <a:uFillTx/>
                <a:latin typeface="BIZ UDPゴシック"/>
                <a:ea typeface="BIZ UDPゴシック"/>
                <a:cs typeface="+mn-cs"/>
              </a:rPr>
              <a:t>生活保護を受給されている方が来院・来局された際には、電子処方箋管理サービスの薬剤情報、又は、患者が持参するお薬手帳により、服薬状況等をご確認の上、処方・調剤をお願いします。</a:t>
            </a:r>
            <a:endParaRPr kumimoji="0" lang="en-US" altLang="ja-JP" sz="1400" b="0" i="0" u="none" strike="noStrike" kern="1200" cap="none" spc="100" normalizeH="0" baseline="0" noProof="0" dirty="0">
              <a:ln>
                <a:noFill/>
              </a:ln>
              <a:solidFill>
                <a:srgbClr val="000000"/>
              </a:solidFill>
              <a:effectLst/>
              <a:uLnTx/>
              <a:uFillTx/>
              <a:latin typeface="BIZ UDPゴシック"/>
              <a:ea typeface="BIZ UDPゴシック"/>
              <a:cs typeface="+mn-cs"/>
            </a:endParaRPr>
          </a:p>
          <a:p>
            <a:pPr marL="144000" marR="0" lvl="0" indent="-457200" algn="just" defTabSz="457200" rtl="0" eaLnBrk="1" fontAlgn="auto" latinLnBrk="0" hangingPunct="1">
              <a:lnSpc>
                <a:spcPts val="1400"/>
              </a:lnSpc>
              <a:spcBef>
                <a:spcPts val="0"/>
              </a:spcBef>
              <a:spcAft>
                <a:spcPts val="1200"/>
              </a:spcAft>
              <a:buClrTx/>
              <a:buSzTx/>
              <a:buFontTx/>
              <a:buNone/>
              <a:tabLst/>
              <a:defRPr/>
            </a:pPr>
            <a:r>
              <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rPr>
              <a:t>※ </a:t>
            </a:r>
            <a:r>
              <a:rPr kumimoji="0" lang="ja-JP" altLang="en-US" sz="1000" b="0" i="0" u="none" strike="noStrike" kern="1200" cap="none" spc="100" normalizeH="0" baseline="0" noProof="0" dirty="0">
                <a:ln>
                  <a:noFill/>
                </a:ln>
                <a:solidFill>
                  <a:srgbClr val="000000"/>
                </a:solidFill>
                <a:effectLst/>
                <a:uLnTx/>
                <a:uFillTx/>
                <a:latin typeface="BIZ UDPゴシック"/>
                <a:ea typeface="BIZ UDPゴシック"/>
                <a:cs typeface="+mn-cs"/>
              </a:rPr>
              <a:t>生活保護法に基づく指定医療機関医療担当規程によりルール化されました。（令和８年４月～）</a:t>
            </a:r>
            <a:endPar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endParaRPr>
          </a:p>
          <a:p>
            <a:pPr marL="144000" marR="0" lvl="0" indent="-457200" algn="just" defTabSz="457200" rtl="0" eaLnBrk="1" fontAlgn="auto" latinLnBrk="0" hangingPunct="1">
              <a:lnSpc>
                <a:spcPts val="1400"/>
              </a:lnSpc>
              <a:spcBef>
                <a:spcPts val="0"/>
              </a:spcBef>
              <a:spcAft>
                <a:spcPts val="1200"/>
              </a:spcAft>
              <a:buClrTx/>
              <a:buSzTx/>
              <a:buFontTx/>
              <a:buNone/>
              <a:tabLst/>
              <a:defRPr/>
            </a:pPr>
            <a:r>
              <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rPr>
              <a:t>※ </a:t>
            </a:r>
            <a:r>
              <a:rPr kumimoji="0" lang="ja-JP" altLang="en-US" sz="1000" b="0" i="0" u="none" strike="noStrike" kern="1200" cap="none" spc="100" normalizeH="0" baseline="0" noProof="0" dirty="0">
                <a:ln>
                  <a:noFill/>
                </a:ln>
                <a:solidFill>
                  <a:srgbClr val="000000"/>
                </a:solidFill>
                <a:effectLst/>
                <a:uLnTx/>
                <a:uFillTx/>
                <a:latin typeface="BIZ UDPゴシック"/>
                <a:ea typeface="BIZ UDPゴシック"/>
                <a:cs typeface="+mn-cs"/>
              </a:rPr>
              <a:t>電子処方箋システムを導入済の医療機関・薬局においては、受給者番号・公費負担者番号により処方情報・調剤情報の登録と重複投薬等チェックを行うようお願いします。</a:t>
            </a:r>
            <a:endPar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endParaRPr>
          </a:p>
        </p:txBody>
      </p:sp>
      <p:sp>
        <p:nvSpPr>
          <p:cNvPr id="89" name="テキスト ボックス 88">
            <a:extLst>
              <a:ext uri="{FF2B5EF4-FFF2-40B4-BE49-F238E27FC236}">
                <a16:creationId xmlns:a16="http://schemas.microsoft.com/office/drawing/2014/main" id="{E4D152A6-1F84-FFCC-9D93-51CBB7B81EA8}"/>
              </a:ext>
            </a:extLst>
          </p:cNvPr>
          <p:cNvSpPr txBox="1"/>
          <p:nvPr/>
        </p:nvSpPr>
        <p:spPr>
          <a:xfrm>
            <a:off x="518213" y="6920750"/>
            <a:ext cx="6541314" cy="1621982"/>
          </a:xfrm>
          <a:prstGeom prst="rect">
            <a:avLst/>
          </a:prstGeom>
          <a:noFill/>
        </p:spPr>
        <p:txBody>
          <a:bodyPr wrap="square" lIns="0" rIns="0" rtlCol="0">
            <a:spAutoFit/>
          </a:bodyPr>
          <a:lstStyle/>
          <a:p>
            <a:pPr marL="0" marR="0" lvl="0" indent="0" algn="just" defTabSz="986912" rtl="0" eaLnBrk="1" fontAlgn="auto" latinLnBrk="0" hangingPunct="1">
              <a:lnSpc>
                <a:spcPct val="120000"/>
              </a:lnSpc>
              <a:spcBef>
                <a:spcPts val="0"/>
              </a:spcBef>
              <a:spcAft>
                <a:spcPts val="600"/>
              </a:spcAft>
              <a:buClrTx/>
              <a:buSzTx/>
              <a:buFontTx/>
              <a:buNone/>
              <a:tabLst/>
              <a:defRPr/>
            </a:pPr>
            <a:r>
              <a:rPr kumimoji="1" lang="ja-JP" altLang="en-US" sz="1400" b="0" i="0" u="none" strike="noStrike" kern="1200" cap="none" spc="100" normalizeH="0" baseline="0" noProof="0" dirty="0">
                <a:ln>
                  <a:noFill/>
                </a:ln>
                <a:solidFill>
                  <a:srgbClr val="000000"/>
                </a:solidFill>
                <a:effectLst/>
                <a:uLnTx/>
                <a:uFillTx/>
                <a:latin typeface="BIZ UDPゴシック"/>
                <a:ea typeface="BIZ UDPゴシック"/>
                <a:cs typeface="+mn-cs"/>
              </a:rPr>
              <a:t>　必要な処方・調剤を実施しつつ、次回の受診時にはお薬手帳を必ず持参するよう、指導をお願いします。</a:t>
            </a:r>
            <a:endParaRPr kumimoji="1" lang="en-US" altLang="ja-JP" sz="1400" b="0" i="0" u="none" strike="noStrike" kern="1200" cap="none" spc="100" normalizeH="0" baseline="0" noProof="0" dirty="0">
              <a:ln>
                <a:noFill/>
              </a:ln>
              <a:solidFill>
                <a:srgbClr val="000000"/>
              </a:solidFill>
              <a:effectLst/>
              <a:uLnTx/>
              <a:uFillTx/>
              <a:latin typeface="BIZ UDPゴシック"/>
              <a:ea typeface="BIZ UDPゴシック"/>
              <a:cs typeface="+mn-cs"/>
            </a:endParaRPr>
          </a:p>
          <a:p>
            <a:pPr marL="0" marR="0" lvl="0" indent="0" algn="just" defTabSz="986912" rtl="0" eaLnBrk="1" fontAlgn="auto" latinLnBrk="0" hangingPunct="1">
              <a:lnSpc>
                <a:spcPct val="120000"/>
              </a:lnSpc>
              <a:spcBef>
                <a:spcPts val="0"/>
              </a:spcBef>
              <a:spcAft>
                <a:spcPts val="600"/>
              </a:spcAft>
              <a:buClrTx/>
              <a:buSzTx/>
              <a:buFontTx/>
              <a:buNone/>
              <a:tabLst/>
              <a:defRPr/>
            </a:pPr>
            <a:r>
              <a:rPr kumimoji="1" lang="ja-JP" altLang="en-US" sz="1400" b="0" i="0" u="none" strike="noStrike" kern="1200" cap="none" spc="100" normalizeH="0" baseline="0" noProof="0" dirty="0">
                <a:ln>
                  <a:noFill/>
                </a:ln>
                <a:solidFill>
                  <a:srgbClr val="000000"/>
                </a:solidFill>
                <a:effectLst/>
                <a:uLnTx/>
                <a:uFillTx/>
                <a:latin typeface="BIZ UDPゴシック"/>
                <a:ea typeface="BIZ UDPゴシック"/>
                <a:cs typeface="+mn-cs"/>
              </a:rPr>
              <a:t>　福祉事務所でもお薬手帳を持参するよう指導していますが、医療専門職である医師・薬剤師の皆さまからの説明・指導が効果的です。ご協力をお願いします。</a:t>
            </a:r>
            <a:endParaRPr kumimoji="1" lang="en-US" altLang="ja-JP" sz="1800" b="0" i="0" u="none" strike="noStrike" kern="1200" cap="none" spc="100" normalizeH="0" baseline="0" noProof="0" dirty="0">
              <a:ln>
                <a:noFill/>
              </a:ln>
              <a:solidFill>
                <a:srgbClr val="000000"/>
              </a:solidFill>
              <a:effectLst/>
              <a:uLnTx/>
              <a:uFillTx/>
              <a:latin typeface="BIZ UDPゴシック"/>
              <a:ea typeface="BIZ UDPゴシック"/>
              <a:cs typeface="+mn-cs"/>
            </a:endParaRPr>
          </a:p>
          <a:p>
            <a:pPr marL="180000" marR="0" lvl="0" indent="-180000" algn="l" defTabSz="457200" rtl="0" eaLnBrk="1" fontAlgn="auto" latinLnBrk="0" hangingPunct="1">
              <a:lnSpc>
                <a:spcPct val="120000"/>
              </a:lnSpc>
              <a:spcBef>
                <a:spcPts val="0"/>
              </a:spcBef>
              <a:spcAft>
                <a:spcPts val="600"/>
              </a:spcAft>
              <a:buClrTx/>
              <a:buSzTx/>
              <a:buFontTx/>
              <a:buNone/>
              <a:tabLst/>
              <a:defRPr/>
            </a:pPr>
            <a:r>
              <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rPr>
              <a:t>※ </a:t>
            </a:r>
            <a:r>
              <a:rPr kumimoji="0" lang="ja-JP" altLang="en-US" sz="1000" b="0" i="0" u="none" strike="noStrike" kern="1200" cap="none" spc="100" normalizeH="0" baseline="0" noProof="0" dirty="0">
                <a:ln>
                  <a:noFill/>
                </a:ln>
                <a:solidFill>
                  <a:srgbClr val="000000"/>
                </a:solidFill>
                <a:effectLst/>
                <a:uLnTx/>
                <a:uFillTx/>
                <a:latin typeface="BIZ UDPゴシック"/>
                <a:ea typeface="BIZ UDPゴシック"/>
                <a:cs typeface="+mn-cs"/>
              </a:rPr>
              <a:t>指導してもお薬手帳を持参しない場合、福祉事務所にご連絡をお願いします。</a:t>
            </a:r>
            <a:br>
              <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rPr>
            </a:br>
            <a:r>
              <a:rPr kumimoji="0" lang="ja-JP" altLang="en-US" sz="1000" b="0" i="0" u="none" strike="noStrike" kern="1200" cap="none" spc="100" normalizeH="0" baseline="0" noProof="0" dirty="0">
                <a:ln>
                  <a:noFill/>
                </a:ln>
                <a:solidFill>
                  <a:srgbClr val="000000"/>
                </a:solidFill>
                <a:effectLst/>
                <a:uLnTx/>
                <a:uFillTx/>
                <a:latin typeface="BIZ UDPゴシック"/>
                <a:ea typeface="BIZ UDPゴシック"/>
                <a:cs typeface="+mn-cs"/>
              </a:rPr>
              <a:t>（医療要否意見書の「福祉事務所への連絡事項」欄への記載、架電など）</a:t>
            </a:r>
            <a:endParaRPr kumimoji="0" lang="en-US" altLang="ja-JP" sz="1000" b="0" i="0" u="none" strike="noStrike" kern="1200" cap="none" spc="100" normalizeH="0" baseline="0" noProof="0" dirty="0">
              <a:ln>
                <a:noFill/>
              </a:ln>
              <a:solidFill>
                <a:srgbClr val="000000"/>
              </a:solidFill>
              <a:effectLst/>
              <a:uLnTx/>
              <a:uFillTx/>
              <a:latin typeface="BIZ UDPゴシック"/>
              <a:ea typeface="BIZ UDPゴシック"/>
              <a:cs typeface="+mn-cs"/>
            </a:endParaRPr>
          </a:p>
        </p:txBody>
      </p:sp>
      <p:grpSp>
        <p:nvGrpSpPr>
          <p:cNvPr id="2" name="グループ化 1">
            <a:extLst>
              <a:ext uri="{FF2B5EF4-FFF2-40B4-BE49-F238E27FC236}">
                <a16:creationId xmlns:a16="http://schemas.microsoft.com/office/drawing/2014/main" id="{5EA7E8D1-1134-2091-BA39-D13CE467D440}"/>
              </a:ext>
            </a:extLst>
          </p:cNvPr>
          <p:cNvGrpSpPr/>
          <p:nvPr/>
        </p:nvGrpSpPr>
        <p:grpSpPr>
          <a:xfrm>
            <a:off x="2838833" y="10049608"/>
            <a:ext cx="1671622" cy="654986"/>
            <a:chOff x="2555701" y="9778003"/>
            <a:chExt cx="2232248" cy="913810"/>
          </a:xfrm>
        </p:grpSpPr>
        <p:pic>
          <p:nvPicPr>
            <p:cNvPr id="4" name="図 3">
              <a:extLst>
                <a:ext uri="{FF2B5EF4-FFF2-40B4-BE49-F238E27FC236}">
                  <a16:creationId xmlns:a16="http://schemas.microsoft.com/office/drawing/2014/main" id="{C7292AED-E474-BF98-A63F-7C59764DD8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01" y="9882743"/>
              <a:ext cx="2160240" cy="709169"/>
            </a:xfrm>
            <a:prstGeom prst="rect">
              <a:avLst/>
            </a:prstGeom>
          </p:spPr>
        </p:pic>
        <p:sp>
          <p:nvSpPr>
            <p:cNvPr id="6" name="正方形/長方形 5">
              <a:extLst>
                <a:ext uri="{FF2B5EF4-FFF2-40B4-BE49-F238E27FC236}">
                  <a16:creationId xmlns:a16="http://schemas.microsoft.com/office/drawing/2014/main" id="{4F07D940-DC88-9938-DF08-3C5CE599DE0B}"/>
                </a:ext>
              </a:extLst>
            </p:cNvPr>
            <p:cNvSpPr/>
            <p:nvPr/>
          </p:nvSpPr>
          <p:spPr>
            <a:xfrm>
              <a:off x="2555701" y="9778003"/>
              <a:ext cx="2232248" cy="913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BIZ UDPゴシック"/>
                <a:ea typeface="BIZ UDPゴシック"/>
                <a:cs typeface="+mn-cs"/>
              </a:endParaRPr>
            </a:p>
          </p:txBody>
        </p:sp>
      </p:grpSp>
      <p:cxnSp>
        <p:nvCxnSpPr>
          <p:cNvPr id="10" name="直線コネクタ 9">
            <a:extLst>
              <a:ext uri="{FF2B5EF4-FFF2-40B4-BE49-F238E27FC236}">
                <a16:creationId xmlns:a16="http://schemas.microsoft.com/office/drawing/2014/main" id="{7C4FCE93-F515-24A0-2657-0E0CCA4CA27B}"/>
              </a:ext>
            </a:extLst>
          </p:cNvPr>
          <p:cNvCxnSpPr>
            <a:cxnSpLocks/>
          </p:cNvCxnSpPr>
          <p:nvPr/>
        </p:nvCxnSpPr>
        <p:spPr>
          <a:xfrm>
            <a:off x="396289" y="9738394"/>
            <a:ext cx="674894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A2ED5270-49FC-1ED2-3DD3-1123E54CF69F}"/>
              </a:ext>
            </a:extLst>
          </p:cNvPr>
          <p:cNvPicPr>
            <a:picLocks noChangeAspect="1"/>
          </p:cNvPicPr>
          <p:nvPr/>
        </p:nvPicPr>
        <p:blipFill>
          <a:blip r:embed="rId4"/>
          <a:stretch>
            <a:fillRect/>
          </a:stretch>
        </p:blipFill>
        <p:spPr>
          <a:xfrm>
            <a:off x="1607763" y="9748981"/>
            <a:ext cx="4362214" cy="466548"/>
          </a:xfrm>
          <a:prstGeom prst="rect">
            <a:avLst/>
          </a:prstGeom>
        </p:spPr>
      </p:pic>
    </p:spTree>
    <p:extLst>
      <p:ext uri="{BB962C8B-B14F-4D97-AF65-F5344CB8AC3E}">
        <p14:creationId xmlns:p14="http://schemas.microsoft.com/office/powerpoint/2010/main" val="3808260559"/>
      </p:ext>
    </p:extLst>
  </p:cSld>
  <p:clrMapOvr>
    <a:masterClrMapping/>
  </p:clrMapOvr>
</p:sld>
</file>

<file path=ppt/theme/theme1.xml><?xml version="1.0" encoding="utf-8"?>
<a:theme xmlns:a="http://schemas.openxmlformats.org/drawingml/2006/main" name="テーマ1">
  <a:themeElements>
    <a:clrScheme name="厚生労働省カラースキーム">
      <a:dk1>
        <a:srgbClr val="000000"/>
      </a:dk1>
      <a:lt1>
        <a:srgbClr val="FFFFFF"/>
      </a:lt1>
      <a:dk2>
        <a:srgbClr val="103185"/>
      </a:dk2>
      <a:lt2>
        <a:srgbClr val="E4E2ED"/>
      </a:lt2>
      <a:accent1>
        <a:srgbClr val="005CAF"/>
      </a:accent1>
      <a:accent2>
        <a:srgbClr val="DB4D6D"/>
      </a:accent2>
      <a:accent3>
        <a:srgbClr val="66BAB7"/>
      </a:accent3>
      <a:accent4>
        <a:srgbClr val="FEDFE1"/>
      </a:accent4>
      <a:accent5>
        <a:srgbClr val="C9E7E7"/>
      </a:accent5>
      <a:accent6>
        <a:srgbClr val="FDF3B9"/>
      </a:accent6>
      <a:hlink>
        <a:srgbClr val="00489E"/>
      </a:hlink>
      <a:folHlink>
        <a:srgbClr val="00489E"/>
      </a:folHlink>
    </a:clrScheme>
    <a:fontScheme name="厚生労働省推奨フォント">
      <a:majorFont>
        <a:latin typeface="BIZ UDPゴシック"/>
        <a:ea typeface="BIZ UDPゴシック"/>
        <a:cs typeface=""/>
      </a:majorFont>
      <a:minorFont>
        <a:latin typeface="BIZ UDPゴシック"/>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kumimoji="1" sz="1200" dirty="0" smtClean="0">
            <a:solidFill>
              <a:sysClr val="windowText" lastClr="000000"/>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marL="0" marR="0" indent="0" algn="l" defTabSz="986912" rtl="0" eaLnBrk="1" fontAlgn="auto" latinLnBrk="0" hangingPunct="1">
          <a:lnSpc>
            <a:spcPct val="130000"/>
          </a:lnSpc>
          <a:spcBef>
            <a:spcPts val="0"/>
          </a:spcBef>
          <a:spcAft>
            <a:spcPts val="0"/>
          </a:spcAft>
          <a:buClrTx/>
          <a:buSzTx/>
          <a:buFontTx/>
          <a:buNone/>
          <a:tabLst/>
          <a:defRPr kumimoji="1" sz="3200" b="1" i="0" u="none" strike="noStrike" kern="1200" cap="none" spc="600" normalizeH="0" baseline="0" noProof="0" dirty="0">
            <a:ln>
              <a:noFill/>
            </a:ln>
            <a:solidFill>
              <a:srgbClr val="FFFFFF"/>
            </a:solidFill>
            <a:effectLst/>
            <a:uLnTx/>
            <a:uFillTx/>
            <a:latin typeface="BIZ UDPゴシック"/>
            <a:ea typeface="BIZ UDPゴシック"/>
            <a:cs typeface="+mn-cs"/>
          </a:defRPr>
        </a:defPPr>
      </a:lstStyle>
    </a:txDef>
  </a:objectDefaults>
  <a:extraClrSchemeLst/>
  <a:extLst>
    <a:ext uri="{05A4C25C-085E-4340-85A3-A5531E510DB2}">
      <thm15:themeFamily xmlns:thm15="http://schemas.microsoft.com/office/thememl/2012/main" name="テーマ1" id="{B8680BF0-AF34-4D4D-A58A-6EE543DC5A41}" vid="{2011E3C7-A2DA-4E89-9333-0F9C6FC8E3D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B655B88F3E2734884314EC405DE2329" ma:contentTypeVersion="15" ma:contentTypeDescription="新しいドキュメントを作成します。" ma:contentTypeScope="" ma:versionID="840ae6888837d62b0e4079aa3edbf9d8">
  <xsd:schema xmlns:xsd="http://www.w3.org/2001/XMLSchema" xmlns:xs="http://www.w3.org/2001/XMLSchema" xmlns:p="http://schemas.microsoft.com/office/2006/metadata/properties" xmlns:ns2="026fa013-4444-4f81-bd88-30c20efe104e" xmlns:ns3="263dbbe5-076b-4606-a03b-9598f5f2f35a" targetNamespace="http://schemas.microsoft.com/office/2006/metadata/properties" ma:root="true" ma:fieldsID="198ac316bb4ff8c27257cedbdc205064" ns2:_="" ns3:_="">
    <xsd:import namespace="026fa013-4444-4f81-bd88-30c20efe104e"/>
    <xsd:import namespace="263dbbe5-076b-4606-a03b-9598f5f2f35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fa013-4444-4f81-bd88-30c20efe104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dbbe5-076b-4606-a03b-9598f5f2f35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d037c6e-58d9-4281-a14a-bdb10147d8fc}" ma:internalName="TaxCatchAll" ma:showField="CatchAllData" ma:web="263dbbe5-076b-4606-a03b-9598f5f2f3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63dbbe5-076b-4606-a03b-9598f5f2f35a" xsi:nil="true"/>
    <lcf76f155ced4ddcb4097134ff3c332f xmlns="026fa013-4444-4f81-bd88-30c20efe104e">
      <Terms xmlns="http://schemas.microsoft.com/office/infopath/2007/PartnerControls"/>
    </lcf76f155ced4ddcb4097134ff3c332f>
    <Owner xmlns="026fa013-4444-4f81-bd88-30c20efe104e">
      <UserInfo>
        <DisplayName/>
        <AccountId xsi:nil="true"/>
        <AccountType/>
      </UserInfo>
    </Owner>
  </documentManagement>
</p:properties>
</file>

<file path=customXml/itemProps1.xml><?xml version="1.0" encoding="utf-8"?>
<ds:datastoreItem xmlns:ds="http://schemas.openxmlformats.org/officeDocument/2006/customXml" ds:itemID="{306E7941-E540-4535-B3B9-0A3FCC7F1639}">
  <ds:schemaRefs>
    <ds:schemaRef ds:uri="http://schemas.microsoft.com/sharepoint/v3/contenttype/forms"/>
  </ds:schemaRefs>
</ds:datastoreItem>
</file>

<file path=customXml/itemProps2.xml><?xml version="1.0" encoding="utf-8"?>
<ds:datastoreItem xmlns:ds="http://schemas.openxmlformats.org/officeDocument/2006/customXml" ds:itemID="{07EE4288-2513-462F-AD4A-096CD90621EB}">
  <ds:schemaRefs>
    <ds:schemaRef ds:uri="026fa013-4444-4f81-bd88-30c20efe104e"/>
    <ds:schemaRef ds:uri="263dbbe5-076b-4606-a03b-9598f5f2f3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665F32-FA56-4F98-B277-0823034A040C}">
  <ds:schemaRefs>
    <ds:schemaRef ds:uri="http://schemas.microsoft.com/office/2006/documentManagement/types"/>
    <ds:schemaRef ds:uri="263dbbe5-076b-4606-a03b-9598f5f2f35a"/>
    <ds:schemaRef ds:uri="http://purl.org/dc/terms/"/>
    <ds:schemaRef ds:uri="http://purl.org/dc/dcmitype/"/>
    <ds:schemaRef ds:uri="026fa013-4444-4f81-bd88-30c20efe104e"/>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テーマ1</Template>
  <TotalTime>23</TotalTime>
  <Words>610</Words>
  <Application>Microsoft Office PowerPoint</Application>
  <PresentationFormat>ユーザー設定</PresentationFormat>
  <Paragraphs>45</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BIZ UDPゴシック</vt:lpstr>
      <vt:lpstr>Meiryo</vt:lpstr>
      <vt:lpstr>Arial</vt:lpstr>
      <vt:lpstr>Calibri</vt:lpstr>
      <vt:lpstr>Wingdings</vt:lpstr>
      <vt:lpstr>テーマ1</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中西 里菜(nakanishi-rina.9x1)</dc:creator>
  <cp:lastModifiedBy>金澤　秀樹</cp:lastModifiedBy>
  <cp:revision>6</cp:revision>
  <cp:lastPrinted>2026-08-04T02:32:25Z</cp:lastPrinted>
  <dcterms:created xsi:type="dcterms:W3CDTF">2019-07-03T05:37:38Z</dcterms:created>
  <dcterms:modified xsi:type="dcterms:W3CDTF">2026-08-04T02:32:30Z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0x0101008B655B88F3E2734884314EC405DE2329</vt:lpwstr>
  </property>
</Properties>
</file>