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74" r:id="rId1"/>
  </p:sldMasterIdLst>
  <p:notesMasterIdLst>
    <p:notesMasterId r:id="rId4"/>
  </p:notesMasterIdLst>
  <p:handoutMasterIdLst>
    <p:handoutMasterId r:id="rId5"/>
  </p:handoutMasterIdLst>
  <p:sldIdLst>
    <p:sldId id="9084" r:id="rId2"/>
    <p:sldId id="9086" r:id="rId3"/>
  </p:sldIdLst>
  <p:sldSz cx="7559675" cy="10691813"/>
  <p:notesSz cx="6807200" cy="9939338"/>
  <p:custDataLst>
    <p:tags r:id="rId6"/>
  </p:custDataLst>
  <p:defaultTextStyle>
    <a:defPPr>
      <a:defRPr lang="en-US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orient="horz" pos="6340" userDrawn="1">
          <p15:clr>
            <a:srgbClr val="A4A3A4"/>
          </p15:clr>
        </p15:guide>
        <p15:guide id="3" orient="horz" pos="3368" userDrawn="1">
          <p15:clr>
            <a:srgbClr val="A4A3A4"/>
          </p15:clr>
        </p15:guide>
        <p15:guide id="4" orient="horz" pos="6574" userDrawn="1">
          <p15:clr>
            <a:srgbClr val="A4A3A4"/>
          </p15:clr>
        </p15:guide>
        <p15:guide id="5" orient="horz" pos="1281" userDrawn="1">
          <p15:clr>
            <a:srgbClr val="A4A3A4"/>
          </p15:clr>
        </p15:guide>
        <p15:guide id="6" orient="horz" pos="1143" userDrawn="1">
          <p15:clr>
            <a:srgbClr val="A4A3A4"/>
          </p15:clr>
        </p15:guide>
        <p15:guide id="7" orient="horz" pos="6456" userDrawn="1">
          <p15:clr>
            <a:srgbClr val="A4A3A4"/>
          </p15:clr>
        </p15:guide>
        <p15:guide id="8" pos="2381" userDrawn="1">
          <p15:clr>
            <a:srgbClr val="A4A3A4"/>
          </p15:clr>
        </p15:guide>
        <p15:guide id="9" pos="225" userDrawn="1">
          <p15:clr>
            <a:srgbClr val="A4A3A4"/>
          </p15:clr>
        </p15:guide>
        <p15:guide id="10" pos="4548" userDrawn="1">
          <p15:clr>
            <a:srgbClr val="A4A3A4"/>
          </p15:clr>
        </p15:guide>
        <p15:guide id="11" pos="2335" userDrawn="1">
          <p15:clr>
            <a:srgbClr val="A4A3A4"/>
          </p15:clr>
        </p15:guide>
        <p15:guide id="12" pos="2605" userDrawn="1">
          <p15:clr>
            <a:srgbClr val="A4A3A4"/>
          </p15:clr>
        </p15:guide>
        <p15:guide id="13" pos="3450" userDrawn="1">
          <p15:clr>
            <a:srgbClr val="A4A3A4"/>
          </p15:clr>
        </p15:guide>
        <p15:guide id="14" pos="1310" userDrawn="1">
          <p15:clr>
            <a:srgbClr val="A4A3A4"/>
          </p15:clr>
        </p15:guide>
        <p15:guide id="15" pos="2982" userDrawn="1">
          <p15:clr>
            <a:srgbClr val="A4A3A4"/>
          </p15:clr>
        </p15:guide>
        <p15:guide id="16" orient="horz" pos="1007" userDrawn="1">
          <p15:clr>
            <a:srgbClr val="A4A3A4"/>
          </p15:clr>
        </p15:guide>
        <p15:guide id="17" orient="horz" pos="6289" userDrawn="1">
          <p15:clr>
            <a:srgbClr val="A4A3A4"/>
          </p15:clr>
        </p15:guide>
        <p15:guide id="18" orient="horz" pos="3366" userDrawn="1">
          <p15:clr>
            <a:srgbClr val="A4A3A4"/>
          </p15:clr>
        </p15:guide>
        <p15:guide id="19" orient="horz" pos="6527" userDrawn="1">
          <p15:clr>
            <a:srgbClr val="A4A3A4"/>
          </p15:clr>
        </p15:guide>
        <p15:guide id="20" orient="horz" pos="1404" userDrawn="1">
          <p15:clr>
            <a:srgbClr val="A4A3A4"/>
          </p15:clr>
        </p15:guide>
        <p15:guide id="21" pos="2499" userDrawn="1">
          <p15:clr>
            <a:srgbClr val="A4A3A4"/>
          </p15:clr>
        </p15:guide>
        <p15:guide id="22" pos="2260" userDrawn="1">
          <p15:clr>
            <a:srgbClr val="A4A3A4"/>
          </p15:clr>
        </p15:guide>
        <p15:guide id="23" pos="4524" userDrawn="1">
          <p15:clr>
            <a:srgbClr val="A4A3A4"/>
          </p15:clr>
        </p15:guide>
        <p15:guide id="24" pos="2960" userDrawn="1">
          <p15:clr>
            <a:srgbClr val="A4A3A4"/>
          </p15:clr>
        </p15:guide>
        <p15:guide id="25" orient="horz" pos="6343" userDrawn="1">
          <p15:clr>
            <a:srgbClr val="A4A3A4"/>
          </p15:clr>
        </p15:guide>
        <p15:guide id="26" orient="horz" pos="902" userDrawn="1">
          <p15:clr>
            <a:srgbClr val="A4A3A4"/>
          </p15:clr>
        </p15:guide>
        <p15:guide id="27" orient="horz" pos="822" userDrawn="1">
          <p15:clr>
            <a:srgbClr val="A4A3A4"/>
          </p15:clr>
        </p15:guide>
        <p15:guide id="28" orient="horz" pos="6547" userDrawn="1">
          <p15:clr>
            <a:srgbClr val="A4A3A4"/>
          </p15:clr>
        </p15:guide>
        <p15:guide id="29" orient="horz" pos="1069" userDrawn="1">
          <p15:clr>
            <a:srgbClr val="A4A3A4"/>
          </p15:clr>
        </p15:guide>
        <p15:guide id="30" orient="horz" pos="6280" userDrawn="1">
          <p15:clr>
            <a:srgbClr val="A4A3A4"/>
          </p15:clr>
        </p15:guide>
        <p15:guide id="31" orient="horz" pos="363" userDrawn="1">
          <p15:clr>
            <a:srgbClr val="A4A3A4"/>
          </p15:clr>
        </p15:guide>
        <p15:guide id="32" pos="29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6F0FA"/>
    <a:srgbClr val="1F5591"/>
    <a:srgbClr val="D9D9D9"/>
    <a:srgbClr val="FFF9E5"/>
    <a:srgbClr val="FFCF37"/>
    <a:srgbClr val="17406D"/>
    <a:srgbClr val="D1B2E8"/>
    <a:srgbClr val="00206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2A2A13-235A-4184-A326-E3287AD8C7DB}" v="3" dt="2026-07-14T01:45:57.823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36" y="84"/>
      </p:cViewPr>
      <p:guideLst>
        <p:guide orient="horz" pos="1032"/>
        <p:guide orient="horz" pos="6340"/>
        <p:guide orient="horz" pos="3368"/>
        <p:guide orient="horz" pos="6574"/>
        <p:guide orient="horz" pos="1281"/>
        <p:guide orient="horz" pos="1143"/>
        <p:guide orient="horz" pos="6456"/>
        <p:guide pos="2381"/>
        <p:guide pos="225"/>
        <p:guide pos="4548"/>
        <p:guide pos="2335"/>
        <p:guide pos="2605"/>
        <p:guide pos="3450"/>
        <p:guide pos="1310"/>
        <p:guide pos="2982"/>
        <p:guide orient="horz" pos="1007"/>
        <p:guide orient="horz" pos="6289"/>
        <p:guide orient="horz" pos="3366"/>
        <p:guide orient="horz" pos="6527"/>
        <p:guide orient="horz" pos="1404"/>
        <p:guide pos="2499"/>
        <p:guide pos="2260"/>
        <p:guide pos="4524"/>
        <p:guide pos="2960"/>
        <p:guide orient="horz" pos="6343"/>
        <p:guide orient="horz" pos="902"/>
        <p:guide orient="horz" pos="822"/>
        <p:guide orient="horz" pos="6547"/>
        <p:guide orient="horz" pos="1069"/>
        <p:guide orient="horz" pos="6280"/>
        <p:guide orient="horz" pos="363"/>
        <p:guide pos="29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1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40" y="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/>
          <a:lstStyle>
            <a:lvl1pPr algn="r">
              <a:defRPr sz="1200"/>
            </a:lvl1pPr>
          </a:lstStyle>
          <a:p>
            <a:fld id="{BD8FA3CA-5725-4BA7-A851-72A62AC5A8EE}" type="datetimeFigureOut">
              <a:rPr lang="en-CA" smtClean="0"/>
              <a:pPr/>
              <a:t>2026-07-14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4065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40" y="944065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 anchor="b"/>
          <a:lstStyle>
            <a:lvl1pPr algn="r">
              <a:defRPr sz="1200"/>
            </a:lvl1pPr>
          </a:lstStyle>
          <a:p>
            <a:fld id="{2F873CA4-7EF9-467F-99BD-6DDCB9451CF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54703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40" y="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/>
          <a:lstStyle>
            <a:lvl1pPr algn="r">
              <a:defRPr sz="1200"/>
            </a:lvl1pPr>
          </a:lstStyle>
          <a:p>
            <a:fld id="{C3B58700-9FA2-48CE-AC88-D71D45EB490A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5975" y="746125"/>
            <a:ext cx="26352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3" tIns="45755" rIns="91513" bIns="4575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13" tIns="45755" rIns="91513" bIns="4575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4065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40" y="9440651"/>
            <a:ext cx="2949786" cy="496967"/>
          </a:xfrm>
          <a:prstGeom prst="rect">
            <a:avLst/>
          </a:prstGeom>
        </p:spPr>
        <p:txBody>
          <a:bodyPr vert="horz" lIns="91513" tIns="45755" rIns="91513" bIns="45755" rtlCol="0" anchor="b"/>
          <a:lstStyle>
            <a:lvl1pPr algn="r">
              <a:defRPr sz="1200"/>
            </a:lvl1pPr>
          </a:lstStyle>
          <a:p>
            <a:fld id="{FE9BC4E5-2BC1-4F43-85DD-A1B8F74CB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42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71E4A-465A-A55F-51D1-32DD99ED0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928A3F-A70F-970C-1655-BC8B0E14F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F15CB8-DCDC-0D70-6171-122701B31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854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E3F4E-966B-10C4-56E1-E6BB55511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4B617E-EBB3-B76F-0CE3-D4406CA45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2AC090-649A-22EC-1F55-D9F15D097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29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B5C697-0E53-56A8-D8F3-0B26A81B7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7F94F8-BFCA-5613-5DE3-41C8DF532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87699C-D8BE-DADC-0886-B5F2399D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674434-B426-2FD4-24E7-09641ECBD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FA2F83-9D2C-1453-ACA1-7B82DD8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41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2F024A-403F-CE7D-F533-6E571216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603547-6F5B-E902-7A77-7BB90EEEB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581559-3A3F-4F61-1CB9-05F0C522E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45BA88-A417-334D-8F00-F16F5310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80D55C-2B57-355B-B4AB-36FAAD900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58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7B38AB-CFAE-6F08-A49D-A0B35A4B6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FDB50F-1F7C-AF6D-D0F4-EFEF24F20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4E71F9-3EEE-BC49-67FF-06142821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BB4BB7-3B48-526F-34CB-ADE23D1FE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D206E4-2F34-A4E8-927C-C01AC27C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04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BFDEDE-7010-5805-5B86-07395DA0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5663C5-2CF5-D9DC-A332-EEA19B7B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0B982B-605F-D1AF-5090-E95F534D6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CDC2D7-8119-0F51-EC8E-8E0346B89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D12E1E-B825-36F5-4B65-1CC4F457C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52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B13D8F-A028-BAE2-9CC7-B808C6E69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96C668-CABC-1BB1-9BE8-378968D43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EDD60A-296C-7C86-2C47-5E84A286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4D0457-8F1E-165D-A42A-2154F753C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E333F0-825F-BF39-88B1-973DB379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89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9AFC3-EDEA-AC69-5D7F-9FC0FEF9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C6A9B8-412C-CB65-3804-624C89C72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262F36-5685-FC28-0EA9-7B96AF29E7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50FCB9-A669-208D-3C4B-4C393F5CC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1BB47B-260D-5973-7C96-D64CE4BA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13053-66DD-5C5D-200F-6791B998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26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D68FD7-D39F-0D65-4E69-9037F95DB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D19D51A-2EA1-9195-0601-9778904BD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E3FEEA-481F-2BCE-FDE7-4F043C5F7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EF56242-19DC-4558-51B4-A0ACB5828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EADB4D4-7869-909E-0055-14F867805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5C0CE4-D1DA-C26F-DFA9-6F730A9E6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2574039-9770-9936-0CFE-0E9E9CD3A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A13A656-2A57-9F0D-AE89-B71977E1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2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4AC14B-DF81-13DF-C6B7-02A9C1C8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88B811-F1FB-F13D-8E72-5A0859864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FC3AC6-19EB-9794-B4CA-FEB8494D0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A4F90C2-E0A6-7114-3B0A-32FD79055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57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4AC55E3-43AB-46D9-3674-12BEE6C6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7AF7237-515E-3494-57B8-88736BCA5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19476D-5373-BABE-40AE-2A4C815B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8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EF68D9-D4A6-BE4C-6B79-9A2B966A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B37B6D-5315-E4D8-DC20-A9A53A8D0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9BDAD3-01C1-086A-3E10-802A29EDE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B9D0E6-8A82-6066-4B11-A942D0F8D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D7EC2D-DF32-5BA2-FB77-AFDED4833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048A8A-4C5D-15F5-DEA4-1EBE669BD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8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7EE489-E541-B09E-FC07-360476A37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E92654-A5FB-9135-0804-A1C60558E9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2F4718-1BED-EE75-9462-157019233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D8E12B-13C0-AC7D-DE41-5952B2BA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263BD7A-F952-1AE9-B717-3D9CD8E0E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25351E-B75C-C248-4DE5-FFA7F7BF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371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4EFB8D9-F7C5-9A34-513D-D983B280D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B7FC89-6A09-8513-DBE6-BA6BF4116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C5AFFA-B73E-CA13-CA79-F0571CFDF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D29B4D-99A8-4C62-B67E-6D792AA9B34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F3805E-4F5A-B2F5-F0F3-6D319EBB2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D3EF71-ABCB-169D-981D-F5CE9D47D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C96322-8367-49B6-9D81-9A15524B5A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42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21E51-E444-740F-7AD6-5B8B33FD6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47AFC46B-63E0-F263-9D9E-E607EA99F987}"/>
              </a:ext>
            </a:extLst>
          </p:cNvPr>
          <p:cNvSpPr/>
          <p:nvPr/>
        </p:nvSpPr>
        <p:spPr bwMode="auto">
          <a:xfrm>
            <a:off x="33351" y="2220583"/>
            <a:ext cx="7492973" cy="4080174"/>
          </a:xfrm>
          <a:prstGeom prst="roundRect">
            <a:avLst>
              <a:gd name="adj" fmla="val 3115"/>
            </a:avLst>
          </a:prstGeom>
          <a:solidFill>
            <a:srgbClr val="17406D">
              <a:alpha val="40000"/>
            </a:srgbClr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lIns="93600" tIns="46800" rIns="93600" bIns="46800" rtlCol="0" anchor="ctr">
            <a:noAutofit/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1" lang="ja-JP" altLang="en-US" sz="1200" b="1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1D8233E-EAFC-8D4F-7A6F-B8CDEA46B860}"/>
              </a:ext>
            </a:extLst>
          </p:cNvPr>
          <p:cNvSpPr>
            <a:spLocks/>
          </p:cNvSpPr>
          <p:nvPr/>
        </p:nvSpPr>
        <p:spPr bwMode="auto">
          <a:xfrm>
            <a:off x="164019" y="2664739"/>
            <a:ext cx="3574853" cy="3598361"/>
          </a:xfrm>
          <a:prstGeom prst="roundRect">
            <a:avLst>
              <a:gd name="adj" fmla="val 6789"/>
            </a:avLst>
          </a:prstGeom>
          <a:solidFill>
            <a:schemeClr val="bg1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t">
            <a:noAutofit/>
          </a:bodyPr>
          <a:lstStyle/>
          <a:p>
            <a:pPr marL="251460" defTabSz="914400"/>
            <a:br>
              <a:rPr lang="ja-JP" altLang="en-US" sz="1600" b="1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1600" b="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defTabSz="914400">
              <a:spcBef>
                <a:spcPts val="1200"/>
              </a:spcBef>
            </a:pPr>
            <a:br>
              <a:rPr lang="en-US" altLang="ja-JP" sz="1600" b="1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en-US" altLang="ja-JP" sz="1600" b="1" baseline="3000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6" name="楕円 205">
            <a:extLst>
              <a:ext uri="{FF2B5EF4-FFF2-40B4-BE49-F238E27FC236}">
                <a16:creationId xmlns:a16="http://schemas.microsoft.com/office/drawing/2014/main" id="{071ECB65-74AD-7C13-3CF1-27199CE1F5B3}"/>
              </a:ext>
            </a:extLst>
          </p:cNvPr>
          <p:cNvSpPr/>
          <p:nvPr/>
        </p:nvSpPr>
        <p:spPr>
          <a:xfrm>
            <a:off x="2024007" y="4389791"/>
            <a:ext cx="1426268" cy="981818"/>
          </a:xfrm>
          <a:prstGeom prst="ellipse">
            <a:avLst/>
          </a:prstGeom>
          <a:solidFill>
            <a:srgbClr val="FFF9E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5" name="楕円 204">
            <a:extLst>
              <a:ext uri="{FF2B5EF4-FFF2-40B4-BE49-F238E27FC236}">
                <a16:creationId xmlns:a16="http://schemas.microsoft.com/office/drawing/2014/main" id="{FBFC7976-359E-743B-3A0C-D774C41EEE72}"/>
              </a:ext>
            </a:extLst>
          </p:cNvPr>
          <p:cNvSpPr/>
          <p:nvPr/>
        </p:nvSpPr>
        <p:spPr>
          <a:xfrm>
            <a:off x="253159" y="4380266"/>
            <a:ext cx="1426268" cy="981818"/>
          </a:xfrm>
          <a:prstGeom prst="ellipse">
            <a:avLst/>
          </a:prstGeom>
          <a:solidFill>
            <a:srgbClr val="D9D9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45" name="図 144" descr="アイコン&#10;&#10;自動的に生成された説明">
            <a:extLst>
              <a:ext uri="{FF2B5EF4-FFF2-40B4-BE49-F238E27FC236}">
                <a16:creationId xmlns:a16="http://schemas.microsoft.com/office/drawing/2014/main" id="{6B7F0286-D580-AFAE-46B0-9C51BFBC7F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869" y="4570162"/>
            <a:ext cx="319070" cy="304301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5A570F3A-E458-9427-F079-2E465D42434F}"/>
              </a:ext>
            </a:extLst>
          </p:cNvPr>
          <p:cNvSpPr/>
          <p:nvPr/>
        </p:nvSpPr>
        <p:spPr bwMode="auto">
          <a:xfrm>
            <a:off x="33351" y="6334445"/>
            <a:ext cx="7492973" cy="2882435"/>
          </a:xfrm>
          <a:prstGeom prst="roundRect">
            <a:avLst>
              <a:gd name="adj" fmla="val 3115"/>
            </a:avLst>
          </a:prstGeom>
          <a:solidFill>
            <a:srgbClr val="FFCF37">
              <a:alpha val="30000"/>
            </a:srgbClr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lIns="93600" tIns="46800" rIns="93600" bIns="46800" rtlCol="0" anchor="ctr">
            <a:noAutofit/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1" lang="ja-JP" altLang="en-US" sz="1200" b="1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CB589D8-7AAF-E856-863A-717860BA33C4}"/>
              </a:ext>
            </a:extLst>
          </p:cNvPr>
          <p:cNvSpPr>
            <a:spLocks/>
          </p:cNvSpPr>
          <p:nvPr/>
        </p:nvSpPr>
        <p:spPr bwMode="auto">
          <a:xfrm>
            <a:off x="305147" y="7974985"/>
            <a:ext cx="2167471" cy="1196211"/>
          </a:xfrm>
          <a:prstGeom prst="roundRect">
            <a:avLst>
              <a:gd name="adj" fmla="val 7348"/>
            </a:avLst>
          </a:prstGeom>
          <a:solidFill>
            <a:schemeClr val="bg1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93600" tIns="46800" rIns="93600" bIns="46800" rtlCol="0" anchor="t">
            <a:noAutofit/>
          </a:bodyPr>
          <a:lstStyle/>
          <a:p>
            <a:pPr marL="252000" defTabSz="914400">
              <a:spcBef>
                <a:spcPts val="1200"/>
              </a:spcBef>
            </a:pPr>
            <a:endParaRPr lang="en-US" altLang="ja-JP" sz="1600" b="1" baseline="3000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69277F9-C3A7-4411-07AE-468E5BC9F780}"/>
              </a:ext>
            </a:extLst>
          </p:cNvPr>
          <p:cNvSpPr/>
          <p:nvPr/>
        </p:nvSpPr>
        <p:spPr>
          <a:xfrm>
            <a:off x="1" y="-1668"/>
            <a:ext cx="7559674" cy="2182584"/>
          </a:xfrm>
          <a:prstGeom prst="rect">
            <a:avLst/>
          </a:prstGeom>
          <a:solidFill>
            <a:srgbClr val="1740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6832682-967C-8291-6FB2-43725B86E821}"/>
              </a:ext>
            </a:extLst>
          </p:cNvPr>
          <p:cNvSpPr/>
          <p:nvPr/>
        </p:nvSpPr>
        <p:spPr bwMode="auto">
          <a:xfrm>
            <a:off x="448024" y="8276338"/>
            <a:ext cx="1881716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buClrTx/>
              <a:buSzTx/>
              <a:tabLst/>
            </a:pPr>
            <a:r>
              <a:rPr lang="en-US" altLang="ja-JP" sz="2000" b="1">
                <a:latin typeface="Meiryo UI" panose="020B0604030504040204" pitchFamily="50" charset="-128"/>
                <a:ea typeface="Meiryo UI" panose="020B0604030504040204" pitchFamily="50" charset="-128"/>
              </a:rPr>
              <a:t>28.3</a:t>
            </a:r>
            <a:r>
              <a:rPr kumimoji="1" lang="ja-JP" altLang="en-US" sz="2000" b="1" i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kumimoji="1" lang="en-US" altLang="ja-JP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上限</a:t>
            </a:r>
            <a:r>
              <a:rPr kumimoji="1" lang="en-US" altLang="ja-JP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2800" i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E3B6DD4-2FC1-34F4-19C5-520E63142BAB}"/>
              </a:ext>
            </a:extLst>
          </p:cNvPr>
          <p:cNvSpPr/>
          <p:nvPr/>
        </p:nvSpPr>
        <p:spPr>
          <a:xfrm>
            <a:off x="220235" y="208076"/>
            <a:ext cx="3925045" cy="79416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医療扶助助成金未申請</a:t>
            </a:r>
            <a:r>
              <a:rPr kumimoji="1" lang="ja-JP" altLang="en-US" sz="1600" b="1" dirty="0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600" b="1" dirty="0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kumimoji="1" lang="ja-JP" altLang="en-US" sz="1600" b="1" dirty="0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医療機関・薬局の皆様</a:t>
            </a:r>
            <a:endParaRPr kumimoji="1" lang="en-US" altLang="ja-JP" b="1" dirty="0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8E9C67DF-3052-0DC4-FF5D-FC6FA4AA75E8}"/>
              </a:ext>
            </a:extLst>
          </p:cNvPr>
          <p:cNvSpPr>
            <a:spLocks/>
          </p:cNvSpPr>
          <p:nvPr/>
        </p:nvSpPr>
        <p:spPr bwMode="auto">
          <a:xfrm>
            <a:off x="247754" y="6391451"/>
            <a:ext cx="1699370" cy="330666"/>
          </a:xfrm>
          <a:prstGeom prst="roundRect">
            <a:avLst>
              <a:gd name="adj" fmla="val 25385"/>
            </a:avLst>
          </a:prstGeom>
          <a:solidFill>
            <a:srgbClr val="17406D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algn="ctr" defTabSz="596851" fontAlgn="base">
              <a:buClr>
                <a:prstClr val="black"/>
              </a:buClr>
            </a:pPr>
            <a:r>
              <a:rPr lang="ja-JP" altLang="en-US" sz="1600" b="1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助成金額</a:t>
            </a:r>
            <a:endParaRPr lang="en-US" altLang="ja-JP" sz="1600" b="1" spc="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5B3FCF5-6807-39B6-C108-0F28C535BF43}"/>
              </a:ext>
            </a:extLst>
          </p:cNvPr>
          <p:cNvSpPr>
            <a:spLocks/>
          </p:cNvSpPr>
          <p:nvPr/>
        </p:nvSpPr>
        <p:spPr bwMode="auto">
          <a:xfrm>
            <a:off x="305147" y="7763329"/>
            <a:ext cx="2167471" cy="513051"/>
          </a:xfrm>
          <a:prstGeom prst="roundRect">
            <a:avLst>
              <a:gd name="adj" fmla="val 21725"/>
            </a:avLst>
          </a:prstGeom>
          <a:solidFill>
            <a:srgbClr val="17406D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algn="ctr" defTabSz="914400" fontAlgn="base">
              <a:lnSpc>
                <a:spcPct val="110000"/>
              </a:lnSpc>
              <a:spcBef>
                <a:spcPct val="40000"/>
              </a:spcBef>
            </a:pPr>
            <a:r>
              <a:rPr kumimoji="1" lang="ja-JP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病院</a:t>
            </a:r>
            <a:endParaRPr kumimoji="1" lang="ja-JP" altLang="en-US" sz="1400" b="1" baseline="300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1C04BE15-EA0A-420C-C96E-4C1F5F798F18}"/>
              </a:ext>
            </a:extLst>
          </p:cNvPr>
          <p:cNvSpPr>
            <a:spLocks/>
          </p:cNvSpPr>
          <p:nvPr/>
        </p:nvSpPr>
        <p:spPr bwMode="auto">
          <a:xfrm>
            <a:off x="2721266" y="7974985"/>
            <a:ext cx="2167471" cy="1196211"/>
          </a:xfrm>
          <a:prstGeom prst="roundRect">
            <a:avLst>
              <a:gd name="adj" fmla="val 7348"/>
            </a:avLst>
          </a:prstGeom>
          <a:solidFill>
            <a:schemeClr val="bg1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93600" tIns="46800" rIns="93600" bIns="46800" rtlCol="0" anchor="t">
            <a:noAutofit/>
          </a:bodyPr>
          <a:lstStyle/>
          <a:p>
            <a:pPr marL="252000" defTabSz="914400">
              <a:spcBef>
                <a:spcPts val="1200"/>
              </a:spcBef>
            </a:pPr>
            <a:endParaRPr lang="en-US" altLang="ja-JP" sz="1600" b="1" baseline="3000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768C7D1A-E95B-A4C7-DE6C-6022A8138326}"/>
              </a:ext>
            </a:extLst>
          </p:cNvPr>
          <p:cNvSpPr/>
          <p:nvPr/>
        </p:nvSpPr>
        <p:spPr bwMode="auto">
          <a:xfrm>
            <a:off x="2653562" y="8276338"/>
            <a:ext cx="2304600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buClrTx/>
              <a:buSzTx/>
              <a:tabLst/>
            </a:pPr>
            <a:r>
              <a:rPr lang="en-US" altLang="ja-JP" sz="2000" b="1">
                <a:latin typeface="Meiryo UI" panose="020B0604030504040204" pitchFamily="50" charset="-128"/>
                <a:ea typeface="Meiryo UI" panose="020B0604030504040204" pitchFamily="50" charset="-128"/>
              </a:rPr>
              <a:t>5.4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lang="en-US" altLang="ja-JP" sz="1400" b="1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上限</a:t>
            </a:r>
            <a:r>
              <a:rPr lang="en-US" altLang="ja-JP" sz="1400" b="1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185A6E0D-AB75-3206-CF35-4F9C366854AA}"/>
              </a:ext>
            </a:extLst>
          </p:cNvPr>
          <p:cNvSpPr>
            <a:spLocks/>
          </p:cNvSpPr>
          <p:nvPr/>
        </p:nvSpPr>
        <p:spPr bwMode="auto">
          <a:xfrm>
            <a:off x="2721266" y="7737676"/>
            <a:ext cx="2167471" cy="564356"/>
          </a:xfrm>
          <a:prstGeom prst="roundRect">
            <a:avLst>
              <a:gd name="adj" fmla="val 21725"/>
            </a:avLst>
          </a:prstGeom>
          <a:solidFill>
            <a:srgbClr val="17406D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93600" tIns="46800" rIns="93600" bIns="46800" rtlCol="0" anchor="b">
            <a:noAutofit/>
          </a:bodyPr>
          <a:lstStyle/>
          <a:p>
            <a:pPr algn="ctr" defTabSz="914400" fontAlgn="base"/>
            <a:r>
              <a:rPr kumimoji="1" lang="ja-JP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診療所</a:t>
            </a:r>
            <a:r>
              <a:rPr kumimoji="1" lang="en-US" altLang="ja-JP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薬局</a:t>
            </a:r>
            <a:endParaRPr kumimoji="1" lang="en-US" altLang="ja-JP" sz="1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914400" fontAlgn="base"/>
            <a:r>
              <a:rPr kumimoji="1" lang="en-US" altLang="ja-JP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大型チェーン薬局以外</a:t>
            </a:r>
            <a:r>
              <a:rPr kumimoji="1" lang="en-US" altLang="ja-JP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100" b="1" baseline="300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962A086F-6F1F-5A7A-C760-549BA5EBD6FA}"/>
              </a:ext>
            </a:extLst>
          </p:cNvPr>
          <p:cNvSpPr>
            <a:spLocks/>
          </p:cNvSpPr>
          <p:nvPr/>
        </p:nvSpPr>
        <p:spPr bwMode="auto">
          <a:xfrm>
            <a:off x="5112320" y="8004510"/>
            <a:ext cx="2189146" cy="1166686"/>
          </a:xfrm>
          <a:prstGeom prst="roundRect">
            <a:avLst>
              <a:gd name="adj" fmla="val 7348"/>
            </a:avLst>
          </a:prstGeom>
          <a:solidFill>
            <a:schemeClr val="bg1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93600" tIns="46800" rIns="93600" bIns="46800" rtlCol="0" anchor="t">
            <a:noAutofit/>
          </a:bodyPr>
          <a:lstStyle/>
          <a:p>
            <a:pPr marL="252000" defTabSz="914400">
              <a:spcBef>
                <a:spcPts val="1200"/>
              </a:spcBef>
            </a:pPr>
            <a:endParaRPr lang="en-US" altLang="ja-JP" sz="1600" b="1" baseline="3000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14FFB8D-4ABB-CB9D-8441-8D237A11A8AA}"/>
              </a:ext>
            </a:extLst>
          </p:cNvPr>
          <p:cNvSpPr/>
          <p:nvPr/>
        </p:nvSpPr>
        <p:spPr bwMode="auto">
          <a:xfrm>
            <a:off x="5043070" y="8276338"/>
            <a:ext cx="2327646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buClrTx/>
              <a:buSzTx/>
              <a:tabLst/>
            </a:pPr>
            <a:r>
              <a:rPr lang="en-US" altLang="ja-JP" sz="2000" b="1">
                <a:latin typeface="Meiryo UI" panose="020B0604030504040204" pitchFamily="50" charset="-128"/>
                <a:ea typeface="Meiryo UI" panose="020B0604030504040204" pitchFamily="50" charset="-128"/>
              </a:rPr>
              <a:t>3.6</a:t>
            </a:r>
            <a:r>
              <a:rPr kumimoji="1" lang="ja-JP" altLang="en-US" sz="2000" b="1" i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kumimoji="1" lang="en-US" altLang="ja-JP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上限</a:t>
            </a:r>
            <a:r>
              <a:rPr kumimoji="1" lang="en-US" altLang="ja-JP" sz="1400" b="1" i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2800" i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09ED172-CCE5-5B70-B19B-01D4EEAE5C03}"/>
              </a:ext>
            </a:extLst>
          </p:cNvPr>
          <p:cNvSpPr>
            <a:spLocks/>
          </p:cNvSpPr>
          <p:nvPr/>
        </p:nvSpPr>
        <p:spPr bwMode="auto">
          <a:xfrm>
            <a:off x="5112320" y="7737676"/>
            <a:ext cx="2189146" cy="564356"/>
          </a:xfrm>
          <a:prstGeom prst="roundRect">
            <a:avLst>
              <a:gd name="adj" fmla="val 21725"/>
            </a:avLst>
          </a:prstGeom>
          <a:solidFill>
            <a:srgbClr val="17406D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none" lIns="0" tIns="36000" rIns="0" bIns="36000" rtlCol="0" anchor="t">
            <a:noAutofit/>
          </a:bodyPr>
          <a:lstStyle/>
          <a:p>
            <a:pPr algn="ctr" defTabSz="914400" fontAlgn="base">
              <a:lnSpc>
                <a:spcPct val="90000"/>
              </a:lnSpc>
            </a:pPr>
            <a:r>
              <a:rPr kumimoji="1" lang="ja-JP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大型チェーン薬局</a:t>
            </a:r>
            <a:endParaRPr kumimoji="1" lang="en-US" altLang="ja-JP" sz="12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914400" fontAlgn="base">
              <a:lnSpc>
                <a:spcPct val="90000"/>
              </a:lnSpc>
            </a:pPr>
            <a:r>
              <a:rPr kumimoji="1" lang="en-US" altLang="ja-JP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グループで処方箋の受付が</a:t>
            </a:r>
            <a:endParaRPr kumimoji="1" lang="en-US" altLang="ja-JP" sz="10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914400" fontAlgn="base">
              <a:lnSpc>
                <a:spcPct val="90000"/>
              </a:lnSpc>
            </a:pPr>
            <a:r>
              <a:rPr kumimoji="1" lang="ja-JP" altLang="en-US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万回以上の薬局</a:t>
            </a:r>
            <a:r>
              <a:rPr kumimoji="1" lang="en-US" altLang="ja-JP" sz="1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000" b="1" baseline="300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C4239BF-CF9C-EE02-3540-DEE5DFFF8380}"/>
              </a:ext>
            </a:extLst>
          </p:cNvPr>
          <p:cNvSpPr txBox="1"/>
          <p:nvPr/>
        </p:nvSpPr>
        <p:spPr>
          <a:xfrm>
            <a:off x="0" y="9250567"/>
            <a:ext cx="7559675" cy="902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/>
          <a:p>
            <a:pPr>
              <a:spcAft>
                <a:spcPts val="300"/>
              </a:spcAft>
            </a:pPr>
            <a:endParaRPr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3" name="図 32" descr="QR コード&#10;&#10;自動的に生成された説明">
            <a:hlinkClick r:id="" action="ppaction://noaction"/>
            <a:extLst>
              <a:ext uri="{FF2B5EF4-FFF2-40B4-BE49-F238E27FC236}">
                <a16:creationId xmlns:a16="http://schemas.microsoft.com/office/drawing/2014/main" id="{DF7B94B1-A8EA-37C1-4F1A-44561EBAF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466" y="9432345"/>
            <a:ext cx="698624" cy="698624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E8BE394-D404-BFE3-6360-D7312039FE83}"/>
              </a:ext>
            </a:extLst>
          </p:cNvPr>
          <p:cNvSpPr txBox="1"/>
          <p:nvPr/>
        </p:nvSpPr>
        <p:spPr>
          <a:xfrm>
            <a:off x="5907744" y="9217201"/>
            <a:ext cx="17020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100" b="1" spc="120">
                <a:latin typeface="Meiryo UI" panose="020B0604030504040204" pitchFamily="50" charset="-128"/>
                <a:ea typeface="Meiryo UI" panose="020B0604030504040204" pitchFamily="50" charset="-128"/>
              </a:rPr>
              <a:t>▼お問い合わせフォーム</a:t>
            </a: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A8463FB5-E080-81CB-AB91-E27848ABD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494" y="10164797"/>
            <a:ext cx="1135114" cy="51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41F31B39-507A-ED81-8046-3338C9824D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5081" y="10266161"/>
            <a:ext cx="2324857" cy="361144"/>
          </a:xfrm>
          <a:prstGeom prst="rect">
            <a:avLst/>
          </a:prstGeom>
        </p:spPr>
      </p:pic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FF0AB86C-0D18-B45C-4794-6DF924E10033}"/>
              </a:ext>
            </a:extLst>
          </p:cNvPr>
          <p:cNvSpPr/>
          <p:nvPr/>
        </p:nvSpPr>
        <p:spPr bwMode="auto">
          <a:xfrm>
            <a:off x="4442854" y="208076"/>
            <a:ext cx="2940920" cy="418966"/>
          </a:xfrm>
          <a:prstGeom prst="roundRect">
            <a:avLst>
              <a:gd name="adj" fmla="val 12676"/>
            </a:avLst>
          </a:prstGeom>
          <a:solidFill>
            <a:srgbClr val="FF0000"/>
          </a:solidFill>
          <a:ln w="38100" algn="ctr">
            <a:noFill/>
            <a:miter lim="800000"/>
            <a:headEnd/>
            <a:tailEnd/>
          </a:ln>
          <a:effectLst/>
        </p:spPr>
        <p:txBody>
          <a:bodyPr wrap="none" lIns="93600" tIns="46800" rIns="93600" bIns="46800" rtlCol="0" anchor="ctr">
            <a:noAutofit/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1" lang="ja-JP" altLang="en-US" sz="1800" b="1">
                <a:solidFill>
                  <a:schemeClr val="bg1"/>
                </a:solidFill>
                <a:latin typeface="Meiryo UI"/>
                <a:ea typeface="Meiryo UI"/>
              </a:rPr>
              <a:t>期限</a:t>
            </a:r>
            <a:r>
              <a:rPr kumimoji="1" lang="en-US" altLang="ja-JP" sz="1800" b="1">
                <a:solidFill>
                  <a:schemeClr val="bg1"/>
                </a:solidFill>
                <a:latin typeface="Meiryo UI"/>
                <a:ea typeface="Meiryo UI"/>
              </a:rPr>
              <a:t>: </a:t>
            </a:r>
            <a:r>
              <a:rPr kumimoji="1" lang="ja-JP" altLang="en-US" sz="1800" b="1">
                <a:solidFill>
                  <a:schemeClr val="bg1"/>
                </a:solidFill>
                <a:latin typeface="Meiryo UI"/>
                <a:ea typeface="Meiryo UI"/>
              </a:rPr>
              <a:t>令和８年９月</a:t>
            </a:r>
            <a:r>
              <a:rPr kumimoji="1" lang="en-US" altLang="ja-JP" sz="1800" b="1">
                <a:solidFill>
                  <a:schemeClr val="bg1"/>
                </a:solidFill>
                <a:latin typeface="Meiryo UI"/>
                <a:ea typeface="Meiryo UI"/>
              </a:rPr>
              <a:t>30</a:t>
            </a:r>
            <a:r>
              <a:rPr kumimoji="1" lang="ja-JP" altLang="en-US" sz="1800" b="1">
                <a:solidFill>
                  <a:schemeClr val="bg1"/>
                </a:solidFill>
                <a:latin typeface="Meiryo UI"/>
                <a:ea typeface="Meiryo UI"/>
              </a:rPr>
              <a:t>日 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0E0C2AD6-ACAB-5F05-E13D-DF13C6DCC51E}"/>
              </a:ext>
            </a:extLst>
          </p:cNvPr>
          <p:cNvSpPr>
            <a:spLocks/>
          </p:cNvSpPr>
          <p:nvPr/>
        </p:nvSpPr>
        <p:spPr bwMode="auto">
          <a:xfrm>
            <a:off x="3864870" y="2664739"/>
            <a:ext cx="3574853" cy="3598361"/>
          </a:xfrm>
          <a:prstGeom prst="roundRect">
            <a:avLst>
              <a:gd name="adj" fmla="val 4657"/>
            </a:avLst>
          </a:prstGeom>
          <a:solidFill>
            <a:schemeClr val="bg1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t">
            <a:noAutofit/>
          </a:bodyPr>
          <a:lstStyle/>
          <a:p>
            <a:pPr marL="251460" defTabSz="914400">
              <a:spcBef>
                <a:spcPts val="1200"/>
              </a:spcBef>
            </a:pPr>
            <a:endParaRPr lang="en-US" altLang="ja-JP" sz="16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4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2612885F-1BEA-84C0-2FCF-11A14AB4357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6977" y="4487466"/>
            <a:ext cx="362479" cy="475293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8F85129F-9B2B-4B28-2E73-1320C9D3A2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712" y="4278375"/>
            <a:ext cx="646817" cy="560799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FE98115-F7A6-5990-C9A0-BA70CE8FE390}"/>
              </a:ext>
            </a:extLst>
          </p:cNvPr>
          <p:cNvSpPr txBox="1"/>
          <p:nvPr/>
        </p:nvSpPr>
        <p:spPr>
          <a:xfrm>
            <a:off x="3823067" y="4877652"/>
            <a:ext cx="891155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73"/>
              </a:lnSpc>
              <a:spcAft>
                <a:spcPts val="283"/>
              </a:spcAft>
              <a:buClr>
                <a:prstClr val="black"/>
              </a:buClr>
              <a:defRPr/>
            </a:pPr>
            <a:r>
              <a:rPr lang="ja-JP" altLang="en-US" sz="1200" b="1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被保護者</a:t>
            </a:r>
            <a:endParaRPr lang="en-US" altLang="ja-JP" sz="1200" b="1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9C26E642-DA18-A0CA-789F-B78E8ABD36C1}"/>
              </a:ext>
            </a:extLst>
          </p:cNvPr>
          <p:cNvCxnSpPr>
            <a:cxnSpLocks/>
          </p:cNvCxnSpPr>
          <p:nvPr/>
        </p:nvCxnSpPr>
        <p:spPr bwMode="auto">
          <a:xfrm>
            <a:off x="5362948" y="4589445"/>
            <a:ext cx="344023" cy="1054"/>
          </a:xfrm>
          <a:prstGeom prst="straightConnector1">
            <a:avLst/>
          </a:prstGeom>
          <a:noFill/>
          <a:ln w="28575" cap="flat" cmpd="sng" algn="ctr">
            <a:solidFill>
              <a:srgbClr val="FFCF37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47" name="図 46">
            <a:extLst>
              <a:ext uri="{FF2B5EF4-FFF2-40B4-BE49-F238E27FC236}">
                <a16:creationId xmlns:a16="http://schemas.microsoft.com/office/drawing/2014/main" id="{A4D2E5AF-9E25-7E33-7713-589DBAFC08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333" y="3453556"/>
            <a:ext cx="616879" cy="616879"/>
          </a:xfrm>
          <a:prstGeom prst="rect">
            <a:avLst/>
          </a:prstGeom>
        </p:spPr>
      </p:pic>
      <p:pic>
        <p:nvPicPr>
          <p:cNvPr id="71" name="図 70" descr="アイコン&#10;&#10;自動的に生成された説明">
            <a:extLst>
              <a:ext uri="{FF2B5EF4-FFF2-40B4-BE49-F238E27FC236}">
                <a16:creationId xmlns:a16="http://schemas.microsoft.com/office/drawing/2014/main" id="{C62E6E5B-5557-2AAE-D4D3-3A10E4EC1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03" y="4365901"/>
            <a:ext cx="319070" cy="304301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D3BF40F2-CACB-6BC3-2D47-12D7CAF0DCB1}"/>
              </a:ext>
            </a:extLst>
          </p:cNvPr>
          <p:cNvSpPr txBox="1"/>
          <p:nvPr/>
        </p:nvSpPr>
        <p:spPr>
          <a:xfrm>
            <a:off x="4160176" y="4004775"/>
            <a:ext cx="15959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00"/>
              </a:lnSpc>
              <a:buClr>
                <a:prstClr val="black"/>
              </a:buClr>
              <a:defRPr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マイナンバー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596851" eaLnBrk="0" fontAlgn="base" hangingPunct="0">
              <a:lnSpc>
                <a:spcPts val="1200"/>
              </a:lnSpc>
              <a:buClr>
                <a:prstClr val="black"/>
              </a:buClr>
              <a:defRPr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カード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226F2901-A6EB-6E68-27CE-5C86964840EC}"/>
              </a:ext>
            </a:extLst>
          </p:cNvPr>
          <p:cNvSpPr/>
          <p:nvPr/>
        </p:nvSpPr>
        <p:spPr bwMode="gray">
          <a:xfrm>
            <a:off x="5793943" y="4960045"/>
            <a:ext cx="1018664" cy="43067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医療機関端末</a:t>
            </a:r>
            <a:endParaRPr kumimoji="1" lang="en-US" altLang="ja-JP" sz="1100" b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cxnSp>
        <p:nvCxnSpPr>
          <p:cNvPr id="84" name="コネクタ: カギ線 83">
            <a:extLst>
              <a:ext uri="{FF2B5EF4-FFF2-40B4-BE49-F238E27FC236}">
                <a16:creationId xmlns:a16="http://schemas.microsoft.com/office/drawing/2014/main" id="{5F936CA3-8928-3982-1277-DA024B3D219A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6804171" y="4302814"/>
            <a:ext cx="293504" cy="271794"/>
          </a:xfrm>
          <a:prstGeom prst="bentConnector2">
            <a:avLst/>
          </a:prstGeom>
          <a:noFill/>
          <a:ln w="28575" cap="flat" cmpd="sng" algn="ctr">
            <a:solidFill>
              <a:srgbClr val="FFCF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1" name="直線コネクタ 110">
            <a:extLst>
              <a:ext uri="{FF2B5EF4-FFF2-40B4-BE49-F238E27FC236}">
                <a16:creationId xmlns:a16="http://schemas.microsoft.com/office/drawing/2014/main" id="{ABBA4CFF-5679-6590-E855-169AA3E35B4D}"/>
              </a:ext>
            </a:extLst>
          </p:cNvPr>
          <p:cNvCxnSpPr>
            <a:cxnSpLocks/>
          </p:cNvCxnSpPr>
          <p:nvPr/>
        </p:nvCxnSpPr>
        <p:spPr>
          <a:xfrm>
            <a:off x="4479340" y="4416561"/>
            <a:ext cx="639997" cy="8181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C10C653B-D22C-016C-1547-9328C256675C}"/>
              </a:ext>
            </a:extLst>
          </p:cNvPr>
          <p:cNvSpPr txBox="1"/>
          <p:nvPr/>
        </p:nvSpPr>
        <p:spPr>
          <a:xfrm>
            <a:off x="6138561" y="4055083"/>
            <a:ext cx="1392421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73"/>
              </a:lnSpc>
              <a:spcAft>
                <a:spcPts val="283"/>
              </a:spcAft>
              <a:buClr>
                <a:prstClr val="black"/>
              </a:buClr>
              <a:defRPr/>
            </a:pPr>
            <a:r>
              <a:rPr lang="ja-JP" altLang="en-US" sz="1200" b="1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医療機関等</a:t>
            </a:r>
            <a:endParaRPr lang="en-US" altLang="ja-JP" sz="1200" b="1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DF4A352D-B49C-E9A7-356A-89DC6B5F4966}"/>
              </a:ext>
            </a:extLst>
          </p:cNvPr>
          <p:cNvSpPr>
            <a:spLocks/>
          </p:cNvSpPr>
          <p:nvPr/>
        </p:nvSpPr>
        <p:spPr bwMode="auto">
          <a:xfrm>
            <a:off x="247754" y="2248192"/>
            <a:ext cx="2611559" cy="361983"/>
          </a:xfrm>
          <a:prstGeom prst="roundRect">
            <a:avLst>
              <a:gd name="adj" fmla="val 25385"/>
            </a:avLst>
          </a:prstGeom>
          <a:solidFill>
            <a:srgbClr val="17406D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algn="ctr" defTabSz="596851" fontAlgn="base">
              <a:buClr>
                <a:prstClr val="black"/>
              </a:buClr>
            </a:pPr>
            <a:r>
              <a:rPr lang="ja-JP" altLang="en-US" sz="1600" b="1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導入により実現されること</a:t>
            </a:r>
            <a:endParaRPr lang="en-US" altLang="ja-JP" sz="1800" b="1" spc="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14" name="グループ化 213">
            <a:extLst>
              <a:ext uri="{FF2B5EF4-FFF2-40B4-BE49-F238E27FC236}">
                <a16:creationId xmlns:a16="http://schemas.microsoft.com/office/drawing/2014/main" id="{93E2BEFF-06D8-F6E7-B440-23E1CC63B52C}"/>
              </a:ext>
            </a:extLst>
          </p:cNvPr>
          <p:cNvGrpSpPr/>
          <p:nvPr/>
        </p:nvGrpSpPr>
        <p:grpSpPr>
          <a:xfrm>
            <a:off x="202273" y="6828564"/>
            <a:ext cx="7352043" cy="682644"/>
            <a:chOff x="202273" y="6793366"/>
            <a:chExt cx="7352043" cy="750907"/>
          </a:xfrm>
        </p:grpSpPr>
        <p:sp>
          <p:nvSpPr>
            <p:cNvPr id="60" name="四角形: 角を丸くする 59">
              <a:extLst>
                <a:ext uri="{FF2B5EF4-FFF2-40B4-BE49-F238E27FC236}">
                  <a16:creationId xmlns:a16="http://schemas.microsoft.com/office/drawing/2014/main" id="{FE257A97-8687-4D19-8FAC-A096130A3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73" y="6793366"/>
              <a:ext cx="7179207" cy="750907"/>
            </a:xfrm>
            <a:prstGeom prst="roundRect">
              <a:avLst>
                <a:gd name="adj" fmla="val 9631"/>
              </a:avLst>
            </a:prstGeom>
            <a:solidFill>
              <a:schemeClr val="bg1"/>
            </a:solidFill>
            <a:ln w="19050" cap="flat" algn="ctr">
              <a:noFill/>
              <a:round/>
              <a:headEnd/>
              <a:tailEnd/>
            </a:ln>
            <a:effectLst/>
          </p:spPr>
          <p:txBody>
            <a:bodyPr wrap="square" lIns="93600" tIns="46800" rIns="93600" bIns="46800" rtlCol="0" anchor="t">
              <a:noAutofit/>
            </a:bodyPr>
            <a:lstStyle/>
            <a:p>
              <a:pPr marL="251460" defTabSz="914400">
                <a:spcBef>
                  <a:spcPts val="1200"/>
                </a:spcBef>
              </a:pPr>
              <a:endParaRPr lang="en-US" altLang="ja-JP" sz="16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2D6EF76-C93D-FB7E-A00B-497F84E671D2}"/>
                </a:ext>
              </a:extLst>
            </p:cNvPr>
            <p:cNvSpPr txBox="1"/>
            <p:nvPr/>
          </p:nvSpPr>
          <p:spPr>
            <a:xfrm>
              <a:off x="261660" y="6891820"/>
              <a:ext cx="7292656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indent="-180975" defTabSz="596851" fontAlgn="base">
                <a:buClr>
                  <a:prstClr val="black"/>
                </a:buClr>
                <a:buFont typeface="Wingdings" panose="05000000000000000000" pitchFamily="2" charset="2"/>
                <a:buChar char="l"/>
                <a:tabLst>
                  <a:tab pos="85725" algn="l"/>
                </a:tabLst>
                <a:defRPr/>
              </a:pPr>
              <a:r>
                <a:rPr lang="ja-JP" altLang="en-US" sz="1300" b="1">
                  <a:latin typeface="Meiryo UI" panose="020B0604030504040204" pitchFamily="50" charset="-128"/>
                  <a:ea typeface="Meiryo UI" panose="020B0604030504040204" pitchFamily="50" charset="-128"/>
                </a:rPr>
                <a:t>本助成金は</a:t>
              </a:r>
              <a:r>
                <a:rPr lang="ja-JP" altLang="en-US" sz="1500" b="1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今年度をもって終了</a:t>
              </a:r>
              <a:r>
                <a:rPr lang="ja-JP" altLang="en-US" sz="1300" b="1">
                  <a:latin typeface="Meiryo UI" panose="020B0604030504040204" pitchFamily="50" charset="-128"/>
                  <a:ea typeface="Meiryo UI" panose="020B0604030504040204" pitchFamily="50" charset="-128"/>
                </a:rPr>
                <a:t>します。</a:t>
              </a:r>
              <a:endParaRPr lang="en-US" altLang="ja-JP" sz="1300" b="1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180975" indent="-180975" defTabSz="596851" fontAlgn="base">
                <a:buClr>
                  <a:prstClr val="black"/>
                </a:buClr>
                <a:buFont typeface="Wingdings" panose="05000000000000000000" pitchFamily="2" charset="2"/>
                <a:buChar char="l"/>
                <a:tabLst>
                  <a:tab pos="85725" algn="l"/>
                </a:tabLst>
                <a:defRPr/>
              </a:pPr>
              <a:r>
                <a:rPr lang="ja-JP" altLang="en-US" sz="1300" b="1">
                  <a:latin typeface="Meiryo UI" panose="020B0604030504040204" pitchFamily="50" charset="-128"/>
                  <a:ea typeface="Meiryo UI" panose="020B0604030504040204" pitchFamily="50" charset="-128"/>
                </a:rPr>
                <a:t>申請金額の合計が</a:t>
              </a:r>
              <a:r>
                <a:rPr lang="ja-JP" altLang="en-US" sz="1500" b="1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予算上限に達した場合は受付を停止</a:t>
              </a:r>
              <a:r>
                <a:rPr lang="ja-JP" altLang="en-US" sz="1300" b="1">
                  <a:latin typeface="Meiryo UI" panose="020B0604030504040204" pitchFamily="50" charset="-128"/>
                  <a:ea typeface="Meiryo UI" panose="020B0604030504040204" pitchFamily="50" charset="-128"/>
                </a:rPr>
                <a:t>します。</a:t>
              </a:r>
              <a:r>
                <a:rPr lang="ja-JP" altLang="en-US" sz="1500" b="1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早期の申請</a:t>
              </a:r>
              <a:r>
                <a:rPr lang="ja-JP" altLang="en-US" sz="1300" b="1">
                  <a:latin typeface="Meiryo UI" panose="020B0604030504040204" pitchFamily="50" charset="-128"/>
                  <a:ea typeface="Meiryo UI" panose="020B0604030504040204" pitchFamily="50" charset="-128"/>
                </a:rPr>
                <a:t>をお願いします。</a:t>
              </a:r>
              <a:endParaRPr lang="en-US" altLang="ja-JP" sz="1300" b="1" strike="sngStrike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0023860-6F08-F637-F5B0-F5DB76525019}"/>
              </a:ext>
            </a:extLst>
          </p:cNvPr>
          <p:cNvSpPr/>
          <p:nvPr/>
        </p:nvSpPr>
        <p:spPr bwMode="auto">
          <a:xfrm>
            <a:off x="448024" y="8688326"/>
            <a:ext cx="1881716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buClrTx/>
              <a:buSzTx/>
              <a:tabLst/>
            </a:pP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　事業額の</a:t>
            </a:r>
            <a:r>
              <a:rPr kumimoji="1" lang="en-US" altLang="ja-JP" sz="1200" i="0">
                <a:latin typeface="Meiryo UI" panose="020B0604030504040204" pitchFamily="50" charset="-128"/>
                <a:ea typeface="Meiryo UI" panose="020B0604030504040204" pitchFamily="50" charset="-128"/>
              </a:rPr>
              <a:t>56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.6</a:t>
            </a: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万円を上限に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R="0" algn="ctr" defTabSz="914400" rtl="0" eaLnBrk="1" fontAlgn="base" latinLnBrk="0" hangingPunct="1">
              <a:buClrTx/>
              <a:buSzTx/>
              <a:tabLst/>
            </a:pP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その</a:t>
            </a:r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en-US" altLang="ja-JP" sz="1200" i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２を補助</a:t>
            </a:r>
            <a:endParaRPr kumimoji="1" lang="ja-JP" altLang="en-US" sz="2800" i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682979F4-2085-B011-867D-84FA5C30A03F}"/>
              </a:ext>
            </a:extLst>
          </p:cNvPr>
          <p:cNvSpPr/>
          <p:nvPr/>
        </p:nvSpPr>
        <p:spPr bwMode="auto">
          <a:xfrm>
            <a:off x="2653562" y="8688326"/>
            <a:ext cx="2304600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buClrTx/>
              <a:buSzTx/>
              <a:tabLst/>
            </a:pP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事業額の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7.3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万円を上限に</a:t>
            </a:r>
            <a:b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その３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４を補助</a:t>
            </a: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1590AE18-8520-E599-4F04-A6EFDCFD7A82}"/>
              </a:ext>
            </a:extLst>
          </p:cNvPr>
          <p:cNvSpPr/>
          <p:nvPr/>
        </p:nvSpPr>
        <p:spPr bwMode="auto">
          <a:xfrm>
            <a:off x="5043070" y="8688326"/>
            <a:ext cx="2327646" cy="407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72000" rIns="36000" bIns="7200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buClrTx/>
              <a:buSzTx/>
              <a:tabLst/>
            </a:pP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　事業額の</a:t>
            </a:r>
            <a:r>
              <a:rPr kumimoji="1" lang="en-US" altLang="ja-JP" sz="1200" i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.3</a:t>
            </a: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万円を上限に</a:t>
            </a:r>
            <a:br>
              <a:rPr kumimoji="1" lang="en-US" altLang="ja-JP" sz="1200" i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その</a:t>
            </a:r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en-US" altLang="ja-JP" sz="1200" i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1200" i="0">
                <a:latin typeface="Meiryo UI" panose="020B0604030504040204" pitchFamily="50" charset="-128"/>
                <a:ea typeface="Meiryo UI" panose="020B0604030504040204" pitchFamily="50" charset="-128"/>
              </a:rPr>
              <a:t>２を補助</a:t>
            </a:r>
            <a:endParaRPr kumimoji="1" lang="ja-JP" altLang="en-US" sz="2800" i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3E3E1FE-5086-728E-B6B1-C4EE0AB6F3B7}"/>
              </a:ext>
            </a:extLst>
          </p:cNvPr>
          <p:cNvSpPr txBox="1"/>
          <p:nvPr/>
        </p:nvSpPr>
        <p:spPr>
          <a:xfrm>
            <a:off x="3779128" y="2776376"/>
            <a:ext cx="361754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1460" defTabSz="914400">
              <a:lnSpc>
                <a:spcPts val="1800"/>
              </a:lnSpc>
              <a:spcBef>
                <a:spcPts val="600"/>
              </a:spcBef>
            </a:pPr>
            <a:r>
              <a:rPr lang="ja-JP" altLang="en-US" sz="1800" b="1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生活保護受給者の</a:t>
            </a:r>
            <a:endParaRPr lang="en-US" altLang="ja-JP" sz="1800" b="1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defTabSz="914400">
              <a:lnSpc>
                <a:spcPts val="1800"/>
              </a:lnSpc>
              <a:spcBef>
                <a:spcPts val="600"/>
              </a:spcBef>
            </a:pPr>
            <a:r>
              <a:rPr lang="ja-JP" altLang="en-US" sz="1800" b="1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診療情報・薬剤情報等の閲覧・</a:t>
            </a:r>
            <a:endParaRPr lang="en-US" altLang="ja-JP" sz="1800" b="1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defTabSz="914400">
              <a:lnSpc>
                <a:spcPts val="1800"/>
              </a:lnSpc>
              <a:spcBef>
                <a:spcPts val="600"/>
              </a:spcBef>
            </a:pPr>
            <a:r>
              <a:rPr lang="ja-JP" altLang="en-US" sz="1800" b="1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電子処方箋等の活用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0D65ED4B-5AD5-E207-2DE2-3A6F61913FFC}"/>
              </a:ext>
            </a:extLst>
          </p:cNvPr>
          <p:cNvSpPr txBox="1"/>
          <p:nvPr/>
        </p:nvSpPr>
        <p:spPr>
          <a:xfrm>
            <a:off x="65345" y="2821525"/>
            <a:ext cx="357485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1460" defTabSz="914400">
              <a:lnSpc>
                <a:spcPts val="1800"/>
              </a:lnSpc>
              <a:spcBef>
                <a:spcPts val="600"/>
              </a:spcBef>
            </a:pPr>
            <a:r>
              <a:rPr lang="ja-JP" altLang="en-US" sz="18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請求事務の負担が軽減、</a:t>
            </a:r>
            <a:endParaRPr lang="en-US" altLang="ja-JP" sz="18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defTabSz="914400">
              <a:lnSpc>
                <a:spcPts val="1800"/>
              </a:lnSpc>
              <a:spcBef>
                <a:spcPts val="600"/>
              </a:spcBef>
            </a:pPr>
            <a:r>
              <a:rPr lang="ja-JP" altLang="en-US" sz="18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紙の医療券が不要に</a:t>
            </a:r>
            <a:endParaRPr lang="en-US" altLang="ja-JP" sz="18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A10D4A8-596C-B612-66CF-9DD857BF0323}"/>
              </a:ext>
            </a:extLst>
          </p:cNvPr>
          <p:cNvSpPr txBox="1"/>
          <p:nvPr/>
        </p:nvSpPr>
        <p:spPr>
          <a:xfrm>
            <a:off x="63156" y="9336738"/>
            <a:ext cx="6431941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お問い合わせ先 </a:t>
            </a:r>
            <a:endParaRPr lang="en-US" altLang="ja-JP" sz="1200" b="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300"/>
              </a:spcAft>
            </a:pP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〇オンライン資格確認等コールセンター 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0800-080-4583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（通話無料） </a:t>
            </a:r>
            <a:endParaRPr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300"/>
              </a:spcAft>
            </a:pP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月曜日～金曜日（祝日を除く）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　土曜日（祝日を除く）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00 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DE596C86-5B7F-2790-D9C6-D817282F4554}"/>
              </a:ext>
            </a:extLst>
          </p:cNvPr>
          <p:cNvSpPr txBox="1"/>
          <p:nvPr/>
        </p:nvSpPr>
        <p:spPr>
          <a:xfrm>
            <a:off x="1750897" y="4402062"/>
            <a:ext cx="11838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00"/>
              </a:lnSpc>
              <a:buClr>
                <a:prstClr val="black"/>
              </a:buClr>
              <a:defRPr/>
            </a:pP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マイナンバーカード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7" name="図 146">
            <a:extLst>
              <a:ext uri="{FF2B5EF4-FFF2-40B4-BE49-F238E27FC236}">
                <a16:creationId xmlns:a16="http://schemas.microsoft.com/office/drawing/2014/main" id="{45103843-1D7C-BBF2-4696-57AFD65B8C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5" y="3488475"/>
            <a:ext cx="616879" cy="616879"/>
          </a:xfrm>
          <a:prstGeom prst="rect">
            <a:avLst/>
          </a:prstGeom>
        </p:spPr>
      </p:pic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4C6E79BB-9B4A-4616-5375-A2105BD9A233}"/>
              </a:ext>
            </a:extLst>
          </p:cNvPr>
          <p:cNvSpPr txBox="1"/>
          <p:nvPr/>
        </p:nvSpPr>
        <p:spPr>
          <a:xfrm>
            <a:off x="467444" y="4116896"/>
            <a:ext cx="1392421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73"/>
              </a:lnSpc>
              <a:spcAft>
                <a:spcPts val="283"/>
              </a:spcAft>
              <a:buClr>
                <a:prstClr val="black"/>
              </a:buClr>
              <a:defRPr/>
            </a:pPr>
            <a:r>
              <a:rPr lang="ja-JP" altLang="en-US" sz="1200" b="1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医療機関等</a:t>
            </a:r>
            <a:endParaRPr lang="en-US" altLang="ja-JP" sz="1200" b="1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id="{E0EC77B5-FADA-1E8F-2F2E-6206CF2C7DF5}"/>
              </a:ext>
            </a:extLst>
          </p:cNvPr>
          <p:cNvSpPr txBox="1"/>
          <p:nvPr/>
        </p:nvSpPr>
        <p:spPr>
          <a:xfrm>
            <a:off x="158396" y="4405254"/>
            <a:ext cx="15959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spcAft>
                <a:spcPts val="283"/>
              </a:spcAft>
              <a:buClr>
                <a:prstClr val="black"/>
              </a:buClr>
              <a:defRPr/>
            </a:pP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紙の医療券</a:t>
            </a:r>
            <a:endParaRPr lang="en-US" altLang="ja-JP" sz="9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B1E67602-EDF0-0DB8-FDCC-21BE535928DD}"/>
              </a:ext>
            </a:extLst>
          </p:cNvPr>
          <p:cNvSpPr/>
          <p:nvPr/>
        </p:nvSpPr>
        <p:spPr bwMode="gray">
          <a:xfrm>
            <a:off x="2618474" y="5208070"/>
            <a:ext cx="1018664" cy="18264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医療機関端末</a:t>
            </a:r>
            <a:endParaRPr kumimoji="1" lang="en-US" altLang="ja-JP" sz="1100" b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cxnSp>
        <p:nvCxnSpPr>
          <p:cNvPr id="183" name="直線矢印コネクタ 182">
            <a:extLst>
              <a:ext uri="{FF2B5EF4-FFF2-40B4-BE49-F238E27FC236}">
                <a16:creationId xmlns:a16="http://schemas.microsoft.com/office/drawing/2014/main" id="{C2522032-27CF-17D8-4939-5525BEC1775C}"/>
              </a:ext>
            </a:extLst>
          </p:cNvPr>
          <p:cNvCxnSpPr>
            <a:cxnSpLocks/>
          </p:cNvCxnSpPr>
          <p:nvPr/>
        </p:nvCxnSpPr>
        <p:spPr bwMode="auto">
          <a:xfrm>
            <a:off x="1716546" y="4866414"/>
            <a:ext cx="284316" cy="792"/>
          </a:xfrm>
          <a:prstGeom prst="straightConnector1">
            <a:avLst/>
          </a:prstGeom>
          <a:noFill/>
          <a:ln w="28575" cap="flat" cmpd="sng" algn="ctr">
            <a:solidFill>
              <a:srgbClr val="FFCF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6" name="直線コネクタ 185">
            <a:extLst>
              <a:ext uri="{FF2B5EF4-FFF2-40B4-BE49-F238E27FC236}">
                <a16:creationId xmlns:a16="http://schemas.microsoft.com/office/drawing/2014/main" id="{A7AC2B5B-7FD0-A42E-EB15-9FF32D7A6647}"/>
              </a:ext>
            </a:extLst>
          </p:cNvPr>
          <p:cNvCxnSpPr>
            <a:cxnSpLocks/>
          </p:cNvCxnSpPr>
          <p:nvPr/>
        </p:nvCxnSpPr>
        <p:spPr>
          <a:xfrm flipH="1">
            <a:off x="2302226" y="4480494"/>
            <a:ext cx="639997" cy="8181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7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7A18F24D-E39C-A486-2A27-2BFE0705CF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3857" y="4699203"/>
            <a:ext cx="362479" cy="475293"/>
          </a:xfrm>
          <a:prstGeom prst="rect">
            <a:avLst/>
          </a:prstGeom>
        </p:spPr>
      </p:pic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261AC65C-DE4F-E5CD-4379-AA3212478553}"/>
              </a:ext>
            </a:extLst>
          </p:cNvPr>
          <p:cNvGrpSpPr/>
          <p:nvPr/>
        </p:nvGrpSpPr>
        <p:grpSpPr>
          <a:xfrm>
            <a:off x="640960" y="4702696"/>
            <a:ext cx="514820" cy="428921"/>
            <a:chOff x="586950" y="4536228"/>
            <a:chExt cx="514820" cy="428921"/>
          </a:xfrm>
        </p:grpSpPr>
        <p:grpSp>
          <p:nvGrpSpPr>
            <p:cNvPr id="189" name="Group 259">
              <a:extLst>
                <a:ext uri="{FF2B5EF4-FFF2-40B4-BE49-F238E27FC236}">
                  <a16:creationId xmlns:a16="http://schemas.microsoft.com/office/drawing/2014/main" id="{CB4AD7AF-1BB8-761B-105A-91336553ABD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89173" y="4660754"/>
              <a:ext cx="212597" cy="283019"/>
              <a:chOff x="5561" y="2997"/>
              <a:chExt cx="320" cy="426"/>
            </a:xfrm>
            <a:solidFill>
              <a:srgbClr val="000000"/>
            </a:solidFill>
          </p:grpSpPr>
          <p:sp>
            <p:nvSpPr>
              <p:cNvPr id="198" name="Freeform 260">
                <a:extLst>
                  <a:ext uri="{FF2B5EF4-FFF2-40B4-BE49-F238E27FC236}">
                    <a16:creationId xmlns:a16="http://schemas.microsoft.com/office/drawing/2014/main" id="{4B057AAC-D659-6B9E-21F1-C3EF8600F3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4" y="2997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102 w 180"/>
                  <a:gd name="T11" fmla="*/ 0 h 252"/>
                  <a:gd name="T12" fmla="*/ 106 w 180"/>
                  <a:gd name="T13" fmla="*/ 1 h 252"/>
                  <a:gd name="T14" fmla="*/ 178 w 180"/>
                  <a:gd name="T15" fmla="*/ 73 h 252"/>
                  <a:gd name="T16" fmla="*/ 180 w 180"/>
                  <a:gd name="T17" fmla="*/ 78 h 252"/>
                  <a:gd name="T18" fmla="*/ 180 w 180"/>
                  <a:gd name="T19" fmla="*/ 246 h 252"/>
                  <a:gd name="T20" fmla="*/ 174 w 180"/>
                  <a:gd name="T21" fmla="*/ 252 h 252"/>
                  <a:gd name="T22" fmla="*/ 12 w 180"/>
                  <a:gd name="T23" fmla="*/ 240 h 252"/>
                  <a:gd name="T24" fmla="*/ 168 w 180"/>
                  <a:gd name="T25" fmla="*/ 240 h 252"/>
                  <a:gd name="T26" fmla="*/ 168 w 180"/>
                  <a:gd name="T27" fmla="*/ 80 h 252"/>
                  <a:gd name="T28" fmla="*/ 100 w 180"/>
                  <a:gd name="T29" fmla="*/ 12 h 252"/>
                  <a:gd name="T30" fmla="*/ 12 w 180"/>
                  <a:gd name="T31" fmla="*/ 12 h 252"/>
                  <a:gd name="T32" fmla="*/ 12 w 180"/>
                  <a:gd name="T33" fmla="*/ 24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4" y="0"/>
                      <a:pt x="105" y="0"/>
                      <a:pt x="106" y="1"/>
                    </a:cubicBezTo>
                    <a:cubicBezTo>
                      <a:pt x="178" y="73"/>
                      <a:pt x="178" y="73"/>
                      <a:pt x="178" y="73"/>
                    </a:cubicBezTo>
                    <a:cubicBezTo>
                      <a:pt x="180" y="75"/>
                      <a:pt x="180" y="76"/>
                      <a:pt x="180" y="78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  <a:moveTo>
                      <a:pt x="12" y="240"/>
                    </a:move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80"/>
                      <a:pt x="168" y="80"/>
                      <a:pt x="168" y="80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99" name="Freeform 261">
                <a:extLst>
                  <a:ext uri="{FF2B5EF4-FFF2-40B4-BE49-F238E27FC236}">
                    <a16:creationId xmlns:a16="http://schemas.microsoft.com/office/drawing/2014/main" id="{1230103E-CF07-6DD3-7377-ABF7BCAA0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7" y="2997"/>
                <a:ext cx="124" cy="124"/>
              </a:xfrm>
              <a:custGeom>
                <a:avLst/>
                <a:gdLst>
                  <a:gd name="T0" fmla="*/ 78 w 84"/>
                  <a:gd name="T1" fmla="*/ 84 h 84"/>
                  <a:gd name="T2" fmla="*/ 6 w 84"/>
                  <a:gd name="T3" fmla="*/ 84 h 84"/>
                  <a:gd name="T4" fmla="*/ 0 w 84"/>
                  <a:gd name="T5" fmla="*/ 78 h 84"/>
                  <a:gd name="T6" fmla="*/ 0 w 84"/>
                  <a:gd name="T7" fmla="*/ 6 h 84"/>
                  <a:gd name="T8" fmla="*/ 6 w 84"/>
                  <a:gd name="T9" fmla="*/ 0 h 84"/>
                  <a:gd name="T10" fmla="*/ 12 w 84"/>
                  <a:gd name="T11" fmla="*/ 6 h 84"/>
                  <a:gd name="T12" fmla="*/ 12 w 84"/>
                  <a:gd name="T13" fmla="*/ 72 h 84"/>
                  <a:gd name="T14" fmla="*/ 78 w 84"/>
                  <a:gd name="T15" fmla="*/ 72 h 84"/>
                  <a:gd name="T16" fmla="*/ 84 w 84"/>
                  <a:gd name="T17" fmla="*/ 78 h 84"/>
                  <a:gd name="T18" fmla="*/ 78 w 84"/>
                  <a:gd name="T1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84">
                    <a:moveTo>
                      <a:pt x="78" y="84"/>
                    </a:moveTo>
                    <a:cubicBezTo>
                      <a:pt x="6" y="84"/>
                      <a:pt x="6" y="84"/>
                      <a:pt x="6" y="84"/>
                    </a:cubicBezTo>
                    <a:cubicBezTo>
                      <a:pt x="3" y="84"/>
                      <a:pt x="0" y="81"/>
                      <a:pt x="0" y="7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" y="0"/>
                      <a:pt x="12" y="2"/>
                      <a:pt x="12" y="6"/>
                    </a:cubicBezTo>
                    <a:cubicBezTo>
                      <a:pt x="12" y="72"/>
                      <a:pt x="12" y="72"/>
                      <a:pt x="12" y="72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82" y="72"/>
                      <a:pt x="84" y="74"/>
                      <a:pt x="84" y="78"/>
                    </a:cubicBezTo>
                    <a:cubicBezTo>
                      <a:pt x="84" y="81"/>
                      <a:pt x="82" y="84"/>
                      <a:pt x="78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200" name="Freeform 262">
                <a:extLst>
                  <a:ext uri="{FF2B5EF4-FFF2-40B4-BE49-F238E27FC236}">
                    <a16:creationId xmlns:a16="http://schemas.microsoft.com/office/drawing/2014/main" id="{9F594DA5-D111-6CC0-54E0-7A7667D28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1" y="3050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42 w 180"/>
                  <a:gd name="T11" fmla="*/ 0 h 252"/>
                  <a:gd name="T12" fmla="*/ 48 w 180"/>
                  <a:gd name="T13" fmla="*/ 6 h 252"/>
                  <a:gd name="T14" fmla="*/ 42 w 180"/>
                  <a:gd name="T15" fmla="*/ 12 h 252"/>
                  <a:gd name="T16" fmla="*/ 12 w 180"/>
                  <a:gd name="T17" fmla="*/ 12 h 252"/>
                  <a:gd name="T18" fmla="*/ 12 w 180"/>
                  <a:gd name="T19" fmla="*/ 240 h 252"/>
                  <a:gd name="T20" fmla="*/ 168 w 180"/>
                  <a:gd name="T21" fmla="*/ 240 h 252"/>
                  <a:gd name="T22" fmla="*/ 168 w 180"/>
                  <a:gd name="T23" fmla="*/ 210 h 252"/>
                  <a:gd name="T24" fmla="*/ 174 w 180"/>
                  <a:gd name="T25" fmla="*/ 204 h 252"/>
                  <a:gd name="T26" fmla="*/ 180 w 180"/>
                  <a:gd name="T27" fmla="*/ 210 h 252"/>
                  <a:gd name="T28" fmla="*/ 180 w 180"/>
                  <a:gd name="T29" fmla="*/ 246 h 252"/>
                  <a:gd name="T30" fmla="*/ 174 w 180"/>
                  <a:gd name="T3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2"/>
                      <a:pt x="48" y="6"/>
                    </a:cubicBezTo>
                    <a:cubicBezTo>
                      <a:pt x="48" y="9"/>
                      <a:pt x="46" y="12"/>
                      <a:pt x="4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240"/>
                      <a:pt x="12" y="240"/>
                      <a:pt x="12" y="240"/>
                    </a:cubicBez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210"/>
                      <a:pt x="168" y="210"/>
                      <a:pt x="168" y="210"/>
                    </a:cubicBezTo>
                    <a:cubicBezTo>
                      <a:pt x="168" y="206"/>
                      <a:pt x="171" y="204"/>
                      <a:pt x="174" y="204"/>
                    </a:cubicBezTo>
                    <a:cubicBezTo>
                      <a:pt x="178" y="204"/>
                      <a:pt x="180" y="206"/>
                      <a:pt x="180" y="210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</p:grpSp>
        <p:grpSp>
          <p:nvGrpSpPr>
            <p:cNvPr id="190" name="Group 259">
              <a:extLst>
                <a:ext uri="{FF2B5EF4-FFF2-40B4-BE49-F238E27FC236}">
                  <a16:creationId xmlns:a16="http://schemas.microsoft.com/office/drawing/2014/main" id="{CD3747AA-C0E1-DCCC-7618-C6A5BBE381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25284" y="4536228"/>
              <a:ext cx="212597" cy="283019"/>
              <a:chOff x="5561" y="2997"/>
              <a:chExt cx="320" cy="426"/>
            </a:xfrm>
            <a:solidFill>
              <a:srgbClr val="000000"/>
            </a:solidFill>
          </p:grpSpPr>
          <p:sp>
            <p:nvSpPr>
              <p:cNvPr id="195" name="Freeform 260">
                <a:extLst>
                  <a:ext uri="{FF2B5EF4-FFF2-40B4-BE49-F238E27FC236}">
                    <a16:creationId xmlns:a16="http://schemas.microsoft.com/office/drawing/2014/main" id="{78A1C467-F4F6-C397-2B05-3F175A6C7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4" y="2997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102 w 180"/>
                  <a:gd name="T11" fmla="*/ 0 h 252"/>
                  <a:gd name="T12" fmla="*/ 106 w 180"/>
                  <a:gd name="T13" fmla="*/ 1 h 252"/>
                  <a:gd name="T14" fmla="*/ 178 w 180"/>
                  <a:gd name="T15" fmla="*/ 73 h 252"/>
                  <a:gd name="T16" fmla="*/ 180 w 180"/>
                  <a:gd name="T17" fmla="*/ 78 h 252"/>
                  <a:gd name="T18" fmla="*/ 180 w 180"/>
                  <a:gd name="T19" fmla="*/ 246 h 252"/>
                  <a:gd name="T20" fmla="*/ 174 w 180"/>
                  <a:gd name="T21" fmla="*/ 252 h 252"/>
                  <a:gd name="T22" fmla="*/ 12 w 180"/>
                  <a:gd name="T23" fmla="*/ 240 h 252"/>
                  <a:gd name="T24" fmla="*/ 168 w 180"/>
                  <a:gd name="T25" fmla="*/ 240 h 252"/>
                  <a:gd name="T26" fmla="*/ 168 w 180"/>
                  <a:gd name="T27" fmla="*/ 80 h 252"/>
                  <a:gd name="T28" fmla="*/ 100 w 180"/>
                  <a:gd name="T29" fmla="*/ 12 h 252"/>
                  <a:gd name="T30" fmla="*/ 12 w 180"/>
                  <a:gd name="T31" fmla="*/ 12 h 252"/>
                  <a:gd name="T32" fmla="*/ 12 w 180"/>
                  <a:gd name="T33" fmla="*/ 24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4" y="0"/>
                      <a:pt x="105" y="0"/>
                      <a:pt x="106" y="1"/>
                    </a:cubicBezTo>
                    <a:cubicBezTo>
                      <a:pt x="178" y="73"/>
                      <a:pt x="178" y="73"/>
                      <a:pt x="178" y="73"/>
                    </a:cubicBezTo>
                    <a:cubicBezTo>
                      <a:pt x="180" y="75"/>
                      <a:pt x="180" y="76"/>
                      <a:pt x="180" y="78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  <a:moveTo>
                      <a:pt x="12" y="240"/>
                    </a:move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80"/>
                      <a:pt x="168" y="80"/>
                      <a:pt x="168" y="80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96" name="Freeform 261">
                <a:extLst>
                  <a:ext uri="{FF2B5EF4-FFF2-40B4-BE49-F238E27FC236}">
                    <a16:creationId xmlns:a16="http://schemas.microsoft.com/office/drawing/2014/main" id="{64715A76-CDB0-7B83-838E-2EE2B9814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7" y="2997"/>
                <a:ext cx="124" cy="124"/>
              </a:xfrm>
              <a:custGeom>
                <a:avLst/>
                <a:gdLst>
                  <a:gd name="T0" fmla="*/ 78 w 84"/>
                  <a:gd name="T1" fmla="*/ 84 h 84"/>
                  <a:gd name="T2" fmla="*/ 6 w 84"/>
                  <a:gd name="T3" fmla="*/ 84 h 84"/>
                  <a:gd name="T4" fmla="*/ 0 w 84"/>
                  <a:gd name="T5" fmla="*/ 78 h 84"/>
                  <a:gd name="T6" fmla="*/ 0 w 84"/>
                  <a:gd name="T7" fmla="*/ 6 h 84"/>
                  <a:gd name="T8" fmla="*/ 6 w 84"/>
                  <a:gd name="T9" fmla="*/ 0 h 84"/>
                  <a:gd name="T10" fmla="*/ 12 w 84"/>
                  <a:gd name="T11" fmla="*/ 6 h 84"/>
                  <a:gd name="T12" fmla="*/ 12 w 84"/>
                  <a:gd name="T13" fmla="*/ 72 h 84"/>
                  <a:gd name="T14" fmla="*/ 78 w 84"/>
                  <a:gd name="T15" fmla="*/ 72 h 84"/>
                  <a:gd name="T16" fmla="*/ 84 w 84"/>
                  <a:gd name="T17" fmla="*/ 78 h 84"/>
                  <a:gd name="T18" fmla="*/ 78 w 84"/>
                  <a:gd name="T1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84">
                    <a:moveTo>
                      <a:pt x="78" y="84"/>
                    </a:moveTo>
                    <a:cubicBezTo>
                      <a:pt x="6" y="84"/>
                      <a:pt x="6" y="84"/>
                      <a:pt x="6" y="84"/>
                    </a:cubicBezTo>
                    <a:cubicBezTo>
                      <a:pt x="3" y="84"/>
                      <a:pt x="0" y="81"/>
                      <a:pt x="0" y="7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" y="0"/>
                      <a:pt x="12" y="2"/>
                      <a:pt x="12" y="6"/>
                    </a:cubicBezTo>
                    <a:cubicBezTo>
                      <a:pt x="12" y="72"/>
                      <a:pt x="12" y="72"/>
                      <a:pt x="12" y="72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82" y="72"/>
                      <a:pt x="84" y="74"/>
                      <a:pt x="84" y="78"/>
                    </a:cubicBezTo>
                    <a:cubicBezTo>
                      <a:pt x="84" y="81"/>
                      <a:pt x="82" y="84"/>
                      <a:pt x="78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97" name="Freeform 262">
                <a:extLst>
                  <a:ext uri="{FF2B5EF4-FFF2-40B4-BE49-F238E27FC236}">
                    <a16:creationId xmlns:a16="http://schemas.microsoft.com/office/drawing/2014/main" id="{DE22640D-4AF1-6183-B133-6D5659473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1" y="3050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42 w 180"/>
                  <a:gd name="T11" fmla="*/ 0 h 252"/>
                  <a:gd name="T12" fmla="*/ 48 w 180"/>
                  <a:gd name="T13" fmla="*/ 6 h 252"/>
                  <a:gd name="T14" fmla="*/ 42 w 180"/>
                  <a:gd name="T15" fmla="*/ 12 h 252"/>
                  <a:gd name="T16" fmla="*/ 12 w 180"/>
                  <a:gd name="T17" fmla="*/ 12 h 252"/>
                  <a:gd name="T18" fmla="*/ 12 w 180"/>
                  <a:gd name="T19" fmla="*/ 240 h 252"/>
                  <a:gd name="T20" fmla="*/ 168 w 180"/>
                  <a:gd name="T21" fmla="*/ 240 h 252"/>
                  <a:gd name="T22" fmla="*/ 168 w 180"/>
                  <a:gd name="T23" fmla="*/ 210 h 252"/>
                  <a:gd name="T24" fmla="*/ 174 w 180"/>
                  <a:gd name="T25" fmla="*/ 204 h 252"/>
                  <a:gd name="T26" fmla="*/ 180 w 180"/>
                  <a:gd name="T27" fmla="*/ 210 h 252"/>
                  <a:gd name="T28" fmla="*/ 180 w 180"/>
                  <a:gd name="T29" fmla="*/ 246 h 252"/>
                  <a:gd name="T30" fmla="*/ 174 w 180"/>
                  <a:gd name="T3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2"/>
                      <a:pt x="48" y="6"/>
                    </a:cubicBezTo>
                    <a:cubicBezTo>
                      <a:pt x="48" y="9"/>
                      <a:pt x="46" y="12"/>
                      <a:pt x="4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240"/>
                      <a:pt x="12" y="240"/>
                      <a:pt x="12" y="240"/>
                    </a:cubicBez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210"/>
                      <a:pt x="168" y="210"/>
                      <a:pt x="168" y="210"/>
                    </a:cubicBezTo>
                    <a:cubicBezTo>
                      <a:pt x="168" y="206"/>
                      <a:pt x="171" y="204"/>
                      <a:pt x="174" y="204"/>
                    </a:cubicBezTo>
                    <a:cubicBezTo>
                      <a:pt x="178" y="204"/>
                      <a:pt x="180" y="206"/>
                      <a:pt x="180" y="210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</p:grpSp>
        <p:grpSp>
          <p:nvGrpSpPr>
            <p:cNvPr id="191" name="Group 259">
              <a:extLst>
                <a:ext uri="{FF2B5EF4-FFF2-40B4-BE49-F238E27FC236}">
                  <a16:creationId xmlns:a16="http://schemas.microsoft.com/office/drawing/2014/main" id="{C5578A18-CA19-96BC-6DA2-21E039113ED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86950" y="4682130"/>
              <a:ext cx="212597" cy="283019"/>
              <a:chOff x="5561" y="2997"/>
              <a:chExt cx="320" cy="426"/>
            </a:xfrm>
            <a:solidFill>
              <a:srgbClr val="000000"/>
            </a:solidFill>
          </p:grpSpPr>
          <p:sp>
            <p:nvSpPr>
              <p:cNvPr id="192" name="Freeform 260">
                <a:extLst>
                  <a:ext uri="{FF2B5EF4-FFF2-40B4-BE49-F238E27FC236}">
                    <a16:creationId xmlns:a16="http://schemas.microsoft.com/office/drawing/2014/main" id="{D0503FC9-547B-0988-C417-DF3399AC10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4" y="2997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102 w 180"/>
                  <a:gd name="T11" fmla="*/ 0 h 252"/>
                  <a:gd name="T12" fmla="*/ 106 w 180"/>
                  <a:gd name="T13" fmla="*/ 1 h 252"/>
                  <a:gd name="T14" fmla="*/ 178 w 180"/>
                  <a:gd name="T15" fmla="*/ 73 h 252"/>
                  <a:gd name="T16" fmla="*/ 180 w 180"/>
                  <a:gd name="T17" fmla="*/ 78 h 252"/>
                  <a:gd name="T18" fmla="*/ 180 w 180"/>
                  <a:gd name="T19" fmla="*/ 246 h 252"/>
                  <a:gd name="T20" fmla="*/ 174 w 180"/>
                  <a:gd name="T21" fmla="*/ 252 h 252"/>
                  <a:gd name="T22" fmla="*/ 12 w 180"/>
                  <a:gd name="T23" fmla="*/ 240 h 252"/>
                  <a:gd name="T24" fmla="*/ 168 w 180"/>
                  <a:gd name="T25" fmla="*/ 240 h 252"/>
                  <a:gd name="T26" fmla="*/ 168 w 180"/>
                  <a:gd name="T27" fmla="*/ 80 h 252"/>
                  <a:gd name="T28" fmla="*/ 100 w 180"/>
                  <a:gd name="T29" fmla="*/ 12 h 252"/>
                  <a:gd name="T30" fmla="*/ 12 w 180"/>
                  <a:gd name="T31" fmla="*/ 12 h 252"/>
                  <a:gd name="T32" fmla="*/ 12 w 180"/>
                  <a:gd name="T33" fmla="*/ 24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4" y="0"/>
                      <a:pt x="105" y="0"/>
                      <a:pt x="106" y="1"/>
                    </a:cubicBezTo>
                    <a:cubicBezTo>
                      <a:pt x="178" y="73"/>
                      <a:pt x="178" y="73"/>
                      <a:pt x="178" y="73"/>
                    </a:cubicBezTo>
                    <a:cubicBezTo>
                      <a:pt x="180" y="75"/>
                      <a:pt x="180" y="76"/>
                      <a:pt x="180" y="78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  <a:moveTo>
                      <a:pt x="12" y="240"/>
                    </a:move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80"/>
                      <a:pt x="168" y="80"/>
                      <a:pt x="168" y="80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93" name="Freeform 261">
                <a:extLst>
                  <a:ext uri="{FF2B5EF4-FFF2-40B4-BE49-F238E27FC236}">
                    <a16:creationId xmlns:a16="http://schemas.microsoft.com/office/drawing/2014/main" id="{0D441428-3180-3D90-3FE6-B8417E072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7" y="2997"/>
                <a:ext cx="124" cy="124"/>
              </a:xfrm>
              <a:custGeom>
                <a:avLst/>
                <a:gdLst>
                  <a:gd name="T0" fmla="*/ 78 w 84"/>
                  <a:gd name="T1" fmla="*/ 84 h 84"/>
                  <a:gd name="T2" fmla="*/ 6 w 84"/>
                  <a:gd name="T3" fmla="*/ 84 h 84"/>
                  <a:gd name="T4" fmla="*/ 0 w 84"/>
                  <a:gd name="T5" fmla="*/ 78 h 84"/>
                  <a:gd name="T6" fmla="*/ 0 w 84"/>
                  <a:gd name="T7" fmla="*/ 6 h 84"/>
                  <a:gd name="T8" fmla="*/ 6 w 84"/>
                  <a:gd name="T9" fmla="*/ 0 h 84"/>
                  <a:gd name="T10" fmla="*/ 12 w 84"/>
                  <a:gd name="T11" fmla="*/ 6 h 84"/>
                  <a:gd name="T12" fmla="*/ 12 w 84"/>
                  <a:gd name="T13" fmla="*/ 72 h 84"/>
                  <a:gd name="T14" fmla="*/ 78 w 84"/>
                  <a:gd name="T15" fmla="*/ 72 h 84"/>
                  <a:gd name="T16" fmla="*/ 84 w 84"/>
                  <a:gd name="T17" fmla="*/ 78 h 84"/>
                  <a:gd name="T18" fmla="*/ 78 w 84"/>
                  <a:gd name="T1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84">
                    <a:moveTo>
                      <a:pt x="78" y="84"/>
                    </a:moveTo>
                    <a:cubicBezTo>
                      <a:pt x="6" y="84"/>
                      <a:pt x="6" y="84"/>
                      <a:pt x="6" y="84"/>
                    </a:cubicBezTo>
                    <a:cubicBezTo>
                      <a:pt x="3" y="84"/>
                      <a:pt x="0" y="81"/>
                      <a:pt x="0" y="7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" y="0"/>
                      <a:pt x="12" y="2"/>
                      <a:pt x="12" y="6"/>
                    </a:cubicBezTo>
                    <a:cubicBezTo>
                      <a:pt x="12" y="72"/>
                      <a:pt x="12" y="72"/>
                      <a:pt x="12" y="72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82" y="72"/>
                      <a:pt x="84" y="74"/>
                      <a:pt x="84" y="78"/>
                    </a:cubicBezTo>
                    <a:cubicBezTo>
                      <a:pt x="84" y="81"/>
                      <a:pt x="82" y="84"/>
                      <a:pt x="78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94" name="Freeform 262">
                <a:extLst>
                  <a:ext uri="{FF2B5EF4-FFF2-40B4-BE49-F238E27FC236}">
                    <a16:creationId xmlns:a16="http://schemas.microsoft.com/office/drawing/2014/main" id="{51E371C4-C762-7C9C-9F3C-19AA6EF52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1" y="3050"/>
                <a:ext cx="267" cy="373"/>
              </a:xfrm>
              <a:custGeom>
                <a:avLst/>
                <a:gdLst>
                  <a:gd name="T0" fmla="*/ 174 w 180"/>
                  <a:gd name="T1" fmla="*/ 252 h 252"/>
                  <a:gd name="T2" fmla="*/ 6 w 180"/>
                  <a:gd name="T3" fmla="*/ 252 h 252"/>
                  <a:gd name="T4" fmla="*/ 0 w 180"/>
                  <a:gd name="T5" fmla="*/ 246 h 252"/>
                  <a:gd name="T6" fmla="*/ 0 w 180"/>
                  <a:gd name="T7" fmla="*/ 6 h 252"/>
                  <a:gd name="T8" fmla="*/ 6 w 180"/>
                  <a:gd name="T9" fmla="*/ 0 h 252"/>
                  <a:gd name="T10" fmla="*/ 42 w 180"/>
                  <a:gd name="T11" fmla="*/ 0 h 252"/>
                  <a:gd name="T12" fmla="*/ 48 w 180"/>
                  <a:gd name="T13" fmla="*/ 6 h 252"/>
                  <a:gd name="T14" fmla="*/ 42 w 180"/>
                  <a:gd name="T15" fmla="*/ 12 h 252"/>
                  <a:gd name="T16" fmla="*/ 12 w 180"/>
                  <a:gd name="T17" fmla="*/ 12 h 252"/>
                  <a:gd name="T18" fmla="*/ 12 w 180"/>
                  <a:gd name="T19" fmla="*/ 240 h 252"/>
                  <a:gd name="T20" fmla="*/ 168 w 180"/>
                  <a:gd name="T21" fmla="*/ 240 h 252"/>
                  <a:gd name="T22" fmla="*/ 168 w 180"/>
                  <a:gd name="T23" fmla="*/ 210 h 252"/>
                  <a:gd name="T24" fmla="*/ 174 w 180"/>
                  <a:gd name="T25" fmla="*/ 204 h 252"/>
                  <a:gd name="T26" fmla="*/ 180 w 180"/>
                  <a:gd name="T27" fmla="*/ 210 h 252"/>
                  <a:gd name="T28" fmla="*/ 180 w 180"/>
                  <a:gd name="T29" fmla="*/ 246 h 252"/>
                  <a:gd name="T30" fmla="*/ 174 w 180"/>
                  <a:gd name="T3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0" h="252">
                    <a:moveTo>
                      <a:pt x="174" y="252"/>
                    </a:moveTo>
                    <a:cubicBezTo>
                      <a:pt x="6" y="252"/>
                      <a:pt x="6" y="252"/>
                      <a:pt x="6" y="252"/>
                    </a:cubicBezTo>
                    <a:cubicBezTo>
                      <a:pt x="3" y="252"/>
                      <a:pt x="0" y="249"/>
                      <a:pt x="0" y="24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2"/>
                      <a:pt x="48" y="6"/>
                    </a:cubicBezTo>
                    <a:cubicBezTo>
                      <a:pt x="48" y="9"/>
                      <a:pt x="46" y="12"/>
                      <a:pt x="4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240"/>
                      <a:pt x="12" y="240"/>
                      <a:pt x="12" y="240"/>
                    </a:cubicBezTo>
                    <a:cubicBezTo>
                      <a:pt x="168" y="240"/>
                      <a:pt x="168" y="240"/>
                      <a:pt x="168" y="240"/>
                    </a:cubicBezTo>
                    <a:cubicBezTo>
                      <a:pt x="168" y="210"/>
                      <a:pt x="168" y="210"/>
                      <a:pt x="168" y="210"/>
                    </a:cubicBezTo>
                    <a:cubicBezTo>
                      <a:pt x="168" y="206"/>
                      <a:pt x="171" y="204"/>
                      <a:pt x="174" y="204"/>
                    </a:cubicBezTo>
                    <a:cubicBezTo>
                      <a:pt x="178" y="204"/>
                      <a:pt x="180" y="206"/>
                      <a:pt x="180" y="210"/>
                    </a:cubicBezTo>
                    <a:cubicBezTo>
                      <a:pt x="180" y="246"/>
                      <a:pt x="180" y="246"/>
                      <a:pt x="180" y="246"/>
                    </a:cubicBezTo>
                    <a:cubicBezTo>
                      <a:pt x="180" y="249"/>
                      <a:pt x="178" y="252"/>
                      <a:pt x="174" y="2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</p:grpSp>
      </p:grpSp>
      <p:grpSp>
        <p:nvGrpSpPr>
          <p:cNvPr id="201" name="Group 259">
            <a:extLst>
              <a:ext uri="{FF2B5EF4-FFF2-40B4-BE49-F238E27FC236}">
                <a16:creationId xmlns:a16="http://schemas.microsoft.com/office/drawing/2014/main" id="{C566EBA8-F8D9-02EF-A4D8-C09602ACEE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4104" y="4685540"/>
            <a:ext cx="212597" cy="283019"/>
            <a:chOff x="5561" y="2997"/>
            <a:chExt cx="320" cy="426"/>
          </a:xfrm>
          <a:solidFill>
            <a:srgbClr val="000000"/>
          </a:solidFill>
        </p:grpSpPr>
        <p:sp>
          <p:nvSpPr>
            <p:cNvPr id="202" name="Freeform 260">
              <a:extLst>
                <a:ext uri="{FF2B5EF4-FFF2-40B4-BE49-F238E27FC236}">
                  <a16:creationId xmlns:a16="http://schemas.microsoft.com/office/drawing/2014/main" id="{5A89FD78-D0BB-C116-0111-614951518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4" y="2997"/>
              <a:ext cx="267" cy="373"/>
            </a:xfrm>
            <a:custGeom>
              <a:avLst/>
              <a:gdLst>
                <a:gd name="T0" fmla="*/ 174 w 180"/>
                <a:gd name="T1" fmla="*/ 252 h 252"/>
                <a:gd name="T2" fmla="*/ 6 w 180"/>
                <a:gd name="T3" fmla="*/ 252 h 252"/>
                <a:gd name="T4" fmla="*/ 0 w 180"/>
                <a:gd name="T5" fmla="*/ 246 h 252"/>
                <a:gd name="T6" fmla="*/ 0 w 180"/>
                <a:gd name="T7" fmla="*/ 6 h 252"/>
                <a:gd name="T8" fmla="*/ 6 w 180"/>
                <a:gd name="T9" fmla="*/ 0 h 252"/>
                <a:gd name="T10" fmla="*/ 102 w 180"/>
                <a:gd name="T11" fmla="*/ 0 h 252"/>
                <a:gd name="T12" fmla="*/ 106 w 180"/>
                <a:gd name="T13" fmla="*/ 1 h 252"/>
                <a:gd name="T14" fmla="*/ 178 w 180"/>
                <a:gd name="T15" fmla="*/ 73 h 252"/>
                <a:gd name="T16" fmla="*/ 180 w 180"/>
                <a:gd name="T17" fmla="*/ 78 h 252"/>
                <a:gd name="T18" fmla="*/ 180 w 180"/>
                <a:gd name="T19" fmla="*/ 246 h 252"/>
                <a:gd name="T20" fmla="*/ 174 w 180"/>
                <a:gd name="T21" fmla="*/ 252 h 252"/>
                <a:gd name="T22" fmla="*/ 12 w 180"/>
                <a:gd name="T23" fmla="*/ 240 h 252"/>
                <a:gd name="T24" fmla="*/ 168 w 180"/>
                <a:gd name="T25" fmla="*/ 240 h 252"/>
                <a:gd name="T26" fmla="*/ 168 w 180"/>
                <a:gd name="T27" fmla="*/ 80 h 252"/>
                <a:gd name="T28" fmla="*/ 100 w 180"/>
                <a:gd name="T29" fmla="*/ 12 h 252"/>
                <a:gd name="T30" fmla="*/ 12 w 180"/>
                <a:gd name="T31" fmla="*/ 12 h 252"/>
                <a:gd name="T32" fmla="*/ 12 w 180"/>
                <a:gd name="T33" fmla="*/ 24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0" h="252">
                  <a:moveTo>
                    <a:pt x="174" y="252"/>
                  </a:moveTo>
                  <a:cubicBezTo>
                    <a:pt x="6" y="252"/>
                    <a:pt x="6" y="252"/>
                    <a:pt x="6" y="252"/>
                  </a:cubicBezTo>
                  <a:cubicBezTo>
                    <a:pt x="3" y="252"/>
                    <a:pt x="0" y="249"/>
                    <a:pt x="0" y="24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0"/>
                    <a:pt x="106" y="1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80" y="75"/>
                    <a:pt x="180" y="76"/>
                    <a:pt x="180" y="78"/>
                  </a:cubicBezTo>
                  <a:cubicBezTo>
                    <a:pt x="180" y="246"/>
                    <a:pt x="180" y="246"/>
                    <a:pt x="180" y="246"/>
                  </a:cubicBezTo>
                  <a:cubicBezTo>
                    <a:pt x="180" y="249"/>
                    <a:pt x="178" y="252"/>
                    <a:pt x="174" y="252"/>
                  </a:cubicBezTo>
                  <a:close/>
                  <a:moveTo>
                    <a:pt x="12" y="240"/>
                  </a:moveTo>
                  <a:cubicBezTo>
                    <a:pt x="168" y="240"/>
                    <a:pt x="168" y="240"/>
                    <a:pt x="168" y="240"/>
                  </a:cubicBezTo>
                  <a:cubicBezTo>
                    <a:pt x="168" y="80"/>
                    <a:pt x="168" y="80"/>
                    <a:pt x="168" y="80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2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03" name="Freeform 261">
              <a:extLst>
                <a:ext uri="{FF2B5EF4-FFF2-40B4-BE49-F238E27FC236}">
                  <a16:creationId xmlns:a16="http://schemas.microsoft.com/office/drawing/2014/main" id="{F710951D-5FA6-D164-A590-FFB6453F5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2997"/>
              <a:ext cx="124" cy="124"/>
            </a:xfrm>
            <a:custGeom>
              <a:avLst/>
              <a:gdLst>
                <a:gd name="T0" fmla="*/ 78 w 84"/>
                <a:gd name="T1" fmla="*/ 84 h 84"/>
                <a:gd name="T2" fmla="*/ 6 w 84"/>
                <a:gd name="T3" fmla="*/ 84 h 84"/>
                <a:gd name="T4" fmla="*/ 0 w 84"/>
                <a:gd name="T5" fmla="*/ 78 h 84"/>
                <a:gd name="T6" fmla="*/ 0 w 84"/>
                <a:gd name="T7" fmla="*/ 6 h 84"/>
                <a:gd name="T8" fmla="*/ 6 w 84"/>
                <a:gd name="T9" fmla="*/ 0 h 84"/>
                <a:gd name="T10" fmla="*/ 12 w 84"/>
                <a:gd name="T11" fmla="*/ 6 h 84"/>
                <a:gd name="T12" fmla="*/ 12 w 84"/>
                <a:gd name="T13" fmla="*/ 72 h 84"/>
                <a:gd name="T14" fmla="*/ 78 w 84"/>
                <a:gd name="T15" fmla="*/ 72 h 84"/>
                <a:gd name="T16" fmla="*/ 84 w 84"/>
                <a:gd name="T17" fmla="*/ 78 h 84"/>
                <a:gd name="T18" fmla="*/ 78 w 84"/>
                <a:gd name="T1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4">
                  <a:moveTo>
                    <a:pt x="78" y="84"/>
                  </a:moveTo>
                  <a:cubicBezTo>
                    <a:pt x="6" y="84"/>
                    <a:pt x="6" y="84"/>
                    <a:pt x="6" y="84"/>
                  </a:cubicBezTo>
                  <a:cubicBezTo>
                    <a:pt x="3" y="84"/>
                    <a:pt x="0" y="81"/>
                    <a:pt x="0" y="7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72"/>
                    <a:pt x="12" y="72"/>
                    <a:pt x="12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2" y="72"/>
                    <a:pt x="84" y="74"/>
                    <a:pt x="84" y="78"/>
                  </a:cubicBezTo>
                  <a:cubicBezTo>
                    <a:pt x="84" y="81"/>
                    <a:pt x="82" y="84"/>
                    <a:pt x="7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04" name="Freeform 262">
              <a:extLst>
                <a:ext uri="{FF2B5EF4-FFF2-40B4-BE49-F238E27FC236}">
                  <a16:creationId xmlns:a16="http://schemas.microsoft.com/office/drawing/2014/main" id="{C9D5B446-A9A5-0141-A606-E1C854E36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" y="3050"/>
              <a:ext cx="267" cy="373"/>
            </a:xfrm>
            <a:custGeom>
              <a:avLst/>
              <a:gdLst>
                <a:gd name="T0" fmla="*/ 174 w 180"/>
                <a:gd name="T1" fmla="*/ 252 h 252"/>
                <a:gd name="T2" fmla="*/ 6 w 180"/>
                <a:gd name="T3" fmla="*/ 252 h 252"/>
                <a:gd name="T4" fmla="*/ 0 w 180"/>
                <a:gd name="T5" fmla="*/ 246 h 252"/>
                <a:gd name="T6" fmla="*/ 0 w 180"/>
                <a:gd name="T7" fmla="*/ 6 h 252"/>
                <a:gd name="T8" fmla="*/ 6 w 180"/>
                <a:gd name="T9" fmla="*/ 0 h 252"/>
                <a:gd name="T10" fmla="*/ 42 w 180"/>
                <a:gd name="T11" fmla="*/ 0 h 252"/>
                <a:gd name="T12" fmla="*/ 48 w 180"/>
                <a:gd name="T13" fmla="*/ 6 h 252"/>
                <a:gd name="T14" fmla="*/ 42 w 180"/>
                <a:gd name="T15" fmla="*/ 12 h 252"/>
                <a:gd name="T16" fmla="*/ 12 w 180"/>
                <a:gd name="T17" fmla="*/ 12 h 252"/>
                <a:gd name="T18" fmla="*/ 12 w 180"/>
                <a:gd name="T19" fmla="*/ 240 h 252"/>
                <a:gd name="T20" fmla="*/ 168 w 180"/>
                <a:gd name="T21" fmla="*/ 240 h 252"/>
                <a:gd name="T22" fmla="*/ 168 w 180"/>
                <a:gd name="T23" fmla="*/ 210 h 252"/>
                <a:gd name="T24" fmla="*/ 174 w 180"/>
                <a:gd name="T25" fmla="*/ 204 h 252"/>
                <a:gd name="T26" fmla="*/ 180 w 180"/>
                <a:gd name="T27" fmla="*/ 210 h 252"/>
                <a:gd name="T28" fmla="*/ 180 w 180"/>
                <a:gd name="T29" fmla="*/ 246 h 252"/>
                <a:gd name="T30" fmla="*/ 174 w 180"/>
                <a:gd name="T3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0" h="252">
                  <a:moveTo>
                    <a:pt x="174" y="252"/>
                  </a:moveTo>
                  <a:cubicBezTo>
                    <a:pt x="6" y="252"/>
                    <a:pt x="6" y="252"/>
                    <a:pt x="6" y="252"/>
                  </a:cubicBezTo>
                  <a:cubicBezTo>
                    <a:pt x="3" y="252"/>
                    <a:pt x="0" y="249"/>
                    <a:pt x="0" y="24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2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240"/>
                    <a:pt x="12" y="240"/>
                    <a:pt x="12" y="240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68" y="206"/>
                    <a:pt x="171" y="204"/>
                    <a:pt x="174" y="204"/>
                  </a:cubicBezTo>
                  <a:cubicBezTo>
                    <a:pt x="178" y="204"/>
                    <a:pt x="180" y="206"/>
                    <a:pt x="180" y="210"/>
                  </a:cubicBezTo>
                  <a:cubicBezTo>
                    <a:pt x="180" y="246"/>
                    <a:pt x="180" y="246"/>
                    <a:pt x="180" y="246"/>
                  </a:cubicBezTo>
                  <a:cubicBezTo>
                    <a:pt x="180" y="249"/>
                    <a:pt x="178" y="252"/>
                    <a:pt x="174" y="2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213" name="グループ化 212">
            <a:extLst>
              <a:ext uri="{FF2B5EF4-FFF2-40B4-BE49-F238E27FC236}">
                <a16:creationId xmlns:a16="http://schemas.microsoft.com/office/drawing/2014/main" id="{ED8FF09D-D39E-F55A-4058-6F7794251DF5}"/>
              </a:ext>
            </a:extLst>
          </p:cNvPr>
          <p:cNvGrpSpPr/>
          <p:nvPr/>
        </p:nvGrpSpPr>
        <p:grpSpPr>
          <a:xfrm>
            <a:off x="216328" y="1017343"/>
            <a:ext cx="7854678" cy="1161220"/>
            <a:chOff x="216328" y="1017343"/>
            <a:chExt cx="7854678" cy="1161220"/>
          </a:xfrm>
        </p:grpSpPr>
        <p:sp>
          <p:nvSpPr>
            <p:cNvPr id="2" name="タイトル 1">
              <a:extLst>
                <a:ext uri="{FF2B5EF4-FFF2-40B4-BE49-F238E27FC236}">
                  <a16:creationId xmlns:a16="http://schemas.microsoft.com/office/drawing/2014/main" id="{452A1AA5-C369-91A5-8824-8E6BDFCF0B10}"/>
                </a:ext>
              </a:extLst>
            </p:cNvPr>
            <p:cNvSpPr txBox="1">
              <a:spLocks/>
            </p:cNvSpPr>
            <p:nvPr/>
          </p:nvSpPr>
          <p:spPr>
            <a:xfrm>
              <a:off x="216328" y="1017343"/>
              <a:ext cx="7854678" cy="617378"/>
            </a:xfrm>
            <a:prstGeom prst="rect">
              <a:avLst/>
            </a:prstGeom>
          </p:spPr>
          <p:txBody>
            <a:bodyPr anchor="ctr"/>
            <a:lstStyle>
              <a:lvl1pPr marL="444500" indent="-444500" algn="l" rtl="0" eaLnBrk="0" fontAlgn="base" hangingPunct="0">
                <a:spcBef>
                  <a:spcPts val="120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1pPr>
              <a:lvl2pPr marL="4445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2pPr>
              <a:lvl3pPr marL="4445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3pPr>
              <a:lvl4pPr marL="4445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4pPr>
              <a:lvl5pPr marL="4445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5pPr>
              <a:lvl6pPr marL="9017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ＭＳ Ｐゴシック" charset="-128"/>
                  <a:ea typeface="ＭＳ Ｐゴシック" charset="-128"/>
                </a:defRPr>
              </a:lvl6pPr>
              <a:lvl7pPr marL="13589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ＭＳ Ｐゴシック" charset="-128"/>
                  <a:ea typeface="ＭＳ Ｐゴシック" charset="-128"/>
                </a:defRPr>
              </a:lvl7pPr>
              <a:lvl8pPr marL="18161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ＭＳ Ｐゴシック" charset="-128"/>
                  <a:ea typeface="ＭＳ Ｐゴシック" charset="-128"/>
                </a:defRPr>
              </a:lvl8pPr>
              <a:lvl9pPr marL="2273300" indent="-4445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bg1"/>
                  </a:solidFill>
                  <a:latin typeface="ＭＳ Ｐゴシック" charset="-128"/>
                  <a:ea typeface="ＭＳ Ｐゴシック" charset="-128"/>
                </a:defRPr>
              </a:lvl9pPr>
            </a:lstStyle>
            <a:p>
              <a:pPr marL="358775" indent="-358775" defTabSz="646572">
                <a:defRPr/>
              </a:pPr>
              <a:r>
                <a:rPr lang="ja-JP" altLang="en-US" sz="3000" spc="120"/>
                <a:t>医療扶助</a:t>
              </a:r>
              <a:r>
                <a:rPr lang="ja-JP" altLang="en-US" sz="2200" spc="120"/>
                <a:t>の</a:t>
              </a:r>
              <a:r>
                <a:rPr lang="ja-JP" altLang="en-US" sz="2600" spc="120"/>
                <a:t>オンライン資格確認</a:t>
              </a:r>
              <a:r>
                <a:rPr lang="ja-JP" altLang="en-US" sz="2200" spc="120"/>
                <a:t>の</a:t>
              </a:r>
              <a:endParaRPr kumimoji="1" lang="ja-JP" altLang="en-US" sz="2200" kern="0" spc="120">
                <a:solidFill>
                  <a:prstClr val="white"/>
                </a:solidFill>
              </a:endParaRPr>
            </a:p>
          </p:txBody>
        </p:sp>
        <p:grpSp>
          <p:nvGrpSpPr>
            <p:cNvPr id="212" name="グループ化 211">
              <a:extLst>
                <a:ext uri="{FF2B5EF4-FFF2-40B4-BE49-F238E27FC236}">
                  <a16:creationId xmlns:a16="http://schemas.microsoft.com/office/drawing/2014/main" id="{043CE748-1F55-9DFD-1630-B023A2591EB7}"/>
                </a:ext>
              </a:extLst>
            </p:cNvPr>
            <p:cNvGrpSpPr/>
            <p:nvPr/>
          </p:nvGrpSpPr>
          <p:grpSpPr>
            <a:xfrm>
              <a:off x="1978966" y="1498638"/>
              <a:ext cx="5637436" cy="679925"/>
              <a:chOff x="1978966" y="1498638"/>
              <a:chExt cx="5637436" cy="679925"/>
            </a:xfrm>
          </p:grpSpPr>
          <p:sp>
            <p:nvSpPr>
              <p:cNvPr id="11" name="タイトル 1">
                <a:extLst>
                  <a:ext uri="{FF2B5EF4-FFF2-40B4-BE49-F238E27FC236}">
                    <a16:creationId xmlns:a16="http://schemas.microsoft.com/office/drawing/2014/main" id="{683C6501-A5B7-EE59-9CB1-70D7B28142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8966" y="1525532"/>
                <a:ext cx="5349411" cy="617378"/>
              </a:xfrm>
              <a:prstGeom prst="rect">
                <a:avLst/>
              </a:prstGeom>
            </p:spPr>
            <p:txBody>
              <a:bodyPr anchor="ctr"/>
              <a:lstStyle>
                <a:lvl1pPr marL="444500" indent="-444500" algn="l" rtl="0" eaLnBrk="0" fontAlgn="base" hangingPunct="0">
                  <a:spcBef>
                    <a:spcPts val="120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1pPr>
                <a:lvl2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2pPr>
                <a:lvl3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3pPr>
                <a:lvl4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4pPr>
                <a:lvl5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5pPr>
                <a:lvl6pPr marL="9017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6pPr>
                <a:lvl7pPr marL="13589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7pPr>
                <a:lvl8pPr marL="18161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8pPr>
                <a:lvl9pPr marL="22733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9pPr>
              </a:lstStyle>
              <a:p>
                <a:pPr marL="358775" indent="-358775" defTabSz="646572">
                  <a:defRPr/>
                </a:pPr>
                <a:r>
                  <a:rPr lang="ja-JP" altLang="en-US" sz="3000" spc="120"/>
                  <a:t>助成金</a:t>
                </a:r>
                <a:r>
                  <a:rPr lang="ja-JP" altLang="en-US" sz="2200" spc="120"/>
                  <a:t>は</a:t>
                </a:r>
                <a:r>
                  <a:rPr lang="ja-JP" altLang="en-US" sz="1000" spc="120"/>
                  <a:t> </a:t>
                </a:r>
                <a:r>
                  <a:rPr lang="ja-JP" altLang="en-US" sz="3000" spc="120"/>
                  <a:t>今年度</a:t>
                </a:r>
                <a:r>
                  <a:rPr lang="ja-JP" altLang="en-US" sz="500" spc="120"/>
                  <a:t>　</a:t>
                </a:r>
                <a:r>
                  <a:rPr lang="ja-JP" altLang="en-US" sz="2400" spc="120"/>
                  <a:t>で</a:t>
                </a:r>
                <a:endParaRPr kumimoji="1" lang="ja-JP" altLang="en-US" sz="2200" kern="0" spc="120">
                  <a:solidFill>
                    <a:prstClr val="white"/>
                  </a:solidFill>
                </a:endParaRPr>
              </a:p>
            </p:txBody>
          </p:sp>
          <p:sp>
            <p:nvSpPr>
              <p:cNvPr id="210" name="タイトル 1">
                <a:extLst>
                  <a:ext uri="{FF2B5EF4-FFF2-40B4-BE49-F238E27FC236}">
                    <a16:creationId xmlns:a16="http://schemas.microsoft.com/office/drawing/2014/main" id="{9F8D8361-480F-51EE-C47E-0B358950E5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7426" y="1498638"/>
                <a:ext cx="1280607" cy="617378"/>
              </a:xfrm>
              <a:prstGeom prst="rect">
                <a:avLst/>
              </a:prstGeom>
            </p:spPr>
            <p:txBody>
              <a:bodyPr anchor="ctr"/>
              <a:lstStyle>
                <a:lvl1pPr marL="444500" indent="-444500" algn="l" rtl="0" eaLnBrk="0" fontAlgn="base" hangingPunct="0">
                  <a:spcBef>
                    <a:spcPts val="120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1pPr>
                <a:lvl2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2pPr>
                <a:lvl3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3pPr>
                <a:lvl4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4pPr>
                <a:lvl5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5pPr>
                <a:lvl6pPr marL="9017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6pPr>
                <a:lvl7pPr marL="13589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7pPr>
                <a:lvl8pPr marL="18161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8pPr>
                <a:lvl9pPr marL="22733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9pPr>
              </a:lstStyle>
              <a:p>
                <a:pPr marL="358775" indent="-358775" defTabSz="646572">
                  <a:defRPr/>
                </a:pPr>
                <a:r>
                  <a:rPr lang="ja-JP" altLang="en-US" sz="3800" spc="120"/>
                  <a:t>終了</a:t>
                </a:r>
                <a:endParaRPr kumimoji="1" lang="ja-JP" altLang="en-US" sz="2200" kern="0" spc="120">
                  <a:solidFill>
                    <a:prstClr val="white"/>
                  </a:solidFill>
                </a:endParaRPr>
              </a:p>
            </p:txBody>
          </p:sp>
          <p:sp>
            <p:nvSpPr>
              <p:cNvPr id="211" name="タイトル 1">
                <a:extLst>
                  <a:ext uri="{FF2B5EF4-FFF2-40B4-BE49-F238E27FC236}">
                    <a16:creationId xmlns:a16="http://schemas.microsoft.com/office/drawing/2014/main" id="{645CACB8-3A92-0FE1-6ECD-9867BC26BB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47395" y="1561185"/>
                <a:ext cx="1469007" cy="617378"/>
              </a:xfrm>
              <a:prstGeom prst="rect">
                <a:avLst/>
              </a:prstGeom>
            </p:spPr>
            <p:txBody>
              <a:bodyPr anchor="ctr"/>
              <a:lstStyle>
                <a:lvl1pPr marL="444500" indent="-444500" algn="l" rtl="0" eaLnBrk="0" fontAlgn="base" hangingPunct="0">
                  <a:spcBef>
                    <a:spcPts val="120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1pPr>
                <a:lvl2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2pPr>
                <a:lvl3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3pPr>
                <a:lvl4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4pPr>
                <a:lvl5pPr marL="4445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defRPr>
                </a:lvl5pPr>
                <a:lvl6pPr marL="9017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6pPr>
                <a:lvl7pPr marL="13589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7pPr>
                <a:lvl8pPr marL="18161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8pPr>
                <a:lvl9pPr marL="2273300" indent="-4445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bg1"/>
                    </a:solidFill>
                    <a:latin typeface="ＭＳ Ｐゴシック" charset="-128"/>
                    <a:ea typeface="ＭＳ Ｐゴシック" charset="-128"/>
                  </a:defRPr>
                </a:lvl9pPr>
              </a:lstStyle>
              <a:p>
                <a:pPr marL="358775" indent="-358775" defTabSz="646572">
                  <a:defRPr/>
                </a:pPr>
                <a:r>
                  <a:rPr lang="ja-JP" altLang="en-US" sz="2400" spc="120"/>
                  <a:t>します</a:t>
                </a:r>
                <a:endParaRPr kumimoji="1" lang="ja-JP" altLang="en-US" sz="2400" kern="0" spc="12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15" name="乗算記号 214">
            <a:extLst>
              <a:ext uri="{FF2B5EF4-FFF2-40B4-BE49-F238E27FC236}">
                <a16:creationId xmlns:a16="http://schemas.microsoft.com/office/drawing/2014/main" id="{3E93C2FA-21B5-A10E-2529-21804E164C67}"/>
              </a:ext>
            </a:extLst>
          </p:cNvPr>
          <p:cNvSpPr/>
          <p:nvPr/>
        </p:nvSpPr>
        <p:spPr>
          <a:xfrm>
            <a:off x="630612" y="4614602"/>
            <a:ext cx="671361" cy="536203"/>
          </a:xfrm>
          <a:prstGeom prst="mathMultiply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>
              <a:solidFill>
                <a:sysClr val="windowText" lastClr="000000"/>
              </a:solidFill>
            </a:endParaRPr>
          </a:p>
        </p:txBody>
      </p:sp>
      <p:sp>
        <p:nvSpPr>
          <p:cNvPr id="217" name="四角形: 角を丸くする 216">
            <a:extLst>
              <a:ext uri="{FF2B5EF4-FFF2-40B4-BE49-F238E27FC236}">
                <a16:creationId xmlns:a16="http://schemas.microsoft.com/office/drawing/2014/main" id="{D9307BDB-6640-43F7-54FE-926B780DC75E}"/>
              </a:ext>
            </a:extLst>
          </p:cNvPr>
          <p:cNvSpPr/>
          <p:nvPr/>
        </p:nvSpPr>
        <p:spPr>
          <a:xfrm>
            <a:off x="257606" y="5414734"/>
            <a:ext cx="3325974" cy="798925"/>
          </a:xfrm>
          <a:prstGeom prst="roundRect">
            <a:avLst/>
          </a:prstGeom>
          <a:solidFill>
            <a:schemeClr val="bg1">
              <a:lumMod val="95000"/>
              <a:alpha val="50196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/>
            <a:r>
              <a:rPr kumimoji="1" lang="ja-JP" altLang="en-US" sz="140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マイナンバーカードをお持ちでない方も</a:t>
            </a:r>
            <a:br>
              <a:rPr kumimoji="1" lang="en-US" altLang="ja-JP" sz="140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40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受給者番号等によりオンライン資格確認を行うことで、紙の医療券を不要とする予定</a:t>
            </a:r>
          </a:p>
        </p:txBody>
      </p:sp>
      <p:sp>
        <p:nvSpPr>
          <p:cNvPr id="218" name="四角形: 角を丸くする 217">
            <a:extLst>
              <a:ext uri="{FF2B5EF4-FFF2-40B4-BE49-F238E27FC236}">
                <a16:creationId xmlns:a16="http://schemas.microsoft.com/office/drawing/2014/main" id="{FE815604-2445-04C3-3251-1502E9EEBEF0}"/>
              </a:ext>
            </a:extLst>
          </p:cNvPr>
          <p:cNvSpPr/>
          <p:nvPr/>
        </p:nvSpPr>
        <p:spPr>
          <a:xfrm>
            <a:off x="4002102" y="5414734"/>
            <a:ext cx="3325974" cy="798925"/>
          </a:xfrm>
          <a:prstGeom prst="roundRect">
            <a:avLst/>
          </a:prstGeom>
          <a:solidFill>
            <a:schemeClr val="bg1">
              <a:lumMod val="95000"/>
              <a:alpha val="50196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/>
            <a:r>
              <a:rPr kumimoji="1" lang="ja-JP" altLang="en-US" sz="140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マイナ保険証と同様に診療情報等が閲覧可能になるほか、電子処方箋管理サービスのスムーズな利用が可能に</a:t>
            </a:r>
          </a:p>
        </p:txBody>
      </p:sp>
      <p:sp>
        <p:nvSpPr>
          <p:cNvPr id="220" name="テキスト ボックス 219">
            <a:extLst>
              <a:ext uri="{FF2B5EF4-FFF2-40B4-BE49-F238E27FC236}">
                <a16:creationId xmlns:a16="http://schemas.microsoft.com/office/drawing/2014/main" id="{5D522F7D-B255-89E8-B428-AF4BFD60F3AE}"/>
              </a:ext>
            </a:extLst>
          </p:cNvPr>
          <p:cNvSpPr txBox="1"/>
          <p:nvPr/>
        </p:nvSpPr>
        <p:spPr>
          <a:xfrm>
            <a:off x="3929257" y="5068783"/>
            <a:ext cx="1139647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96851" eaLnBrk="0" fontAlgn="base" hangingPunct="0">
              <a:lnSpc>
                <a:spcPts val="1273"/>
              </a:lnSpc>
              <a:spcAft>
                <a:spcPts val="283"/>
              </a:spcAft>
              <a:buClr>
                <a:prstClr val="black"/>
              </a:buClr>
              <a:defRPr/>
            </a:pPr>
            <a:r>
              <a:rPr lang="en-US" altLang="ja-JP" sz="1100" b="1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</a:t>
            </a:r>
            <a:r>
              <a:rPr lang="ja-JP" altLang="en-US" sz="1100" b="1">
                <a:solidFill>
                  <a:srgbClr val="17406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本人同意済</a:t>
            </a:r>
            <a:endParaRPr lang="en-US" altLang="ja-JP" sz="1100" b="1">
              <a:solidFill>
                <a:srgbClr val="17406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AB9C224F-27A3-4A10-F5E9-44660986C2BC}"/>
              </a:ext>
            </a:extLst>
          </p:cNvPr>
          <p:cNvSpPr/>
          <p:nvPr/>
        </p:nvSpPr>
        <p:spPr bwMode="auto">
          <a:xfrm>
            <a:off x="1770396" y="3552536"/>
            <a:ext cx="1819394" cy="637834"/>
          </a:xfrm>
          <a:prstGeom prst="wedgeRoundRectCallout">
            <a:avLst>
              <a:gd name="adj1" fmla="val 28516"/>
              <a:gd name="adj2" fmla="val 87439"/>
              <a:gd name="adj3" fmla="val 16667"/>
            </a:avLst>
          </a:prstGeom>
          <a:solidFill>
            <a:schemeClr val="bg1"/>
          </a:solidFill>
          <a:ln w="19050" algn="ctr">
            <a:solidFill>
              <a:srgbClr val="17406D"/>
            </a:solidFill>
            <a:miter lim="800000"/>
            <a:headEnd/>
            <a:tailEnd/>
          </a:ln>
          <a:effectLst/>
        </p:spPr>
        <p:txBody>
          <a:bodyPr wrap="none" lIns="18000" tIns="18000" rIns="18000" bIns="18000" rtlCol="0" anchor="ctr">
            <a:noAutofit/>
          </a:bodyPr>
          <a:lstStyle/>
          <a:p>
            <a:pPr algn="ctr"/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マイナンバーカードを用いて</a:t>
            </a:r>
            <a:b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被保護者の</a:t>
            </a:r>
            <a:r>
              <a:rPr lang="ja-JP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資格情報を</a:t>
            </a:r>
            <a:b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取り込むことが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可能</a:t>
            </a:r>
          </a:p>
        </p:txBody>
      </p:sp>
      <p:pic>
        <p:nvPicPr>
          <p:cNvPr id="25" name="グラフィックス 24" descr="UI UX 単色塗りつぶし">
            <a:extLst>
              <a:ext uri="{FF2B5EF4-FFF2-40B4-BE49-F238E27FC236}">
                <a16:creationId xmlns:a16="http://schemas.microsoft.com/office/drawing/2014/main" id="{3C6B46FF-562C-6877-1BC5-D37FD3ECFE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87639" y="4311385"/>
            <a:ext cx="831273" cy="831273"/>
          </a:xfrm>
          <a:prstGeom prst="rect">
            <a:avLst/>
          </a:prstGeom>
        </p:spPr>
      </p:pic>
      <p:pic>
        <p:nvPicPr>
          <p:cNvPr id="29" name="グラフィックス 28" descr="UI UX 単色塗りつぶし">
            <a:extLst>
              <a:ext uri="{FF2B5EF4-FFF2-40B4-BE49-F238E27FC236}">
                <a16:creationId xmlns:a16="http://schemas.microsoft.com/office/drawing/2014/main" id="{D1E1183F-2ED5-EE5C-C04B-5F5004A246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43921" y="4638659"/>
            <a:ext cx="567771" cy="56777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4FFF8F-CA7C-9F3B-1D52-478DD87A33EB}"/>
              </a:ext>
            </a:extLst>
          </p:cNvPr>
          <p:cNvSpPr txBox="1"/>
          <p:nvPr/>
        </p:nvSpPr>
        <p:spPr>
          <a:xfrm>
            <a:off x="-2521729" y="314602"/>
            <a:ext cx="2107804" cy="410882"/>
          </a:xfrm>
          <a:prstGeom prst="rect">
            <a:avLst/>
          </a:prstGeom>
          <a:solidFill>
            <a:srgbClr val="DB4D6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3185"/>
              </a:buClr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メイリオ"/>
              </a:rPr>
              <a:t>＜表面＞</a:t>
            </a:r>
            <a:endParaRPr kumimoji="1" lang="en-US" altLang="ja-JP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25379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5E52A-B042-C68A-801D-7C9EDE102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1965EAC-06EE-C034-EAB1-798A4DC798D0}"/>
              </a:ext>
            </a:extLst>
          </p:cNvPr>
          <p:cNvSpPr txBox="1"/>
          <p:nvPr/>
        </p:nvSpPr>
        <p:spPr>
          <a:xfrm>
            <a:off x="-6717" y="9563583"/>
            <a:ext cx="7577182" cy="11282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170DC02A-D92F-B48A-A925-0FE5F061EE87}"/>
              </a:ext>
            </a:extLst>
          </p:cNvPr>
          <p:cNvSpPr/>
          <p:nvPr/>
        </p:nvSpPr>
        <p:spPr>
          <a:xfrm>
            <a:off x="48739" y="2168388"/>
            <a:ext cx="7470361" cy="1562153"/>
          </a:xfrm>
          <a:prstGeom prst="roundRect">
            <a:avLst>
              <a:gd name="adj" fmla="val 6244"/>
            </a:avLst>
          </a:prstGeom>
          <a:solidFill>
            <a:srgbClr val="FFE9A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A56DC1-82F6-DEC4-4D35-2A7A51D4CF14}"/>
              </a:ext>
            </a:extLst>
          </p:cNvPr>
          <p:cNvSpPr/>
          <p:nvPr/>
        </p:nvSpPr>
        <p:spPr>
          <a:xfrm>
            <a:off x="-4776" y="0"/>
            <a:ext cx="7577183" cy="1409393"/>
          </a:xfrm>
          <a:prstGeom prst="rect">
            <a:avLst/>
          </a:prstGeom>
          <a:solidFill>
            <a:srgbClr val="1740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100C94A5-9BF0-983B-2142-9647EA51E8B0}"/>
              </a:ext>
            </a:extLst>
          </p:cNvPr>
          <p:cNvSpPr/>
          <p:nvPr/>
        </p:nvSpPr>
        <p:spPr bwMode="auto">
          <a:xfrm>
            <a:off x="64618" y="3844180"/>
            <a:ext cx="7430437" cy="900000"/>
          </a:xfrm>
          <a:prstGeom prst="roundRect">
            <a:avLst>
              <a:gd name="adj" fmla="val 8588"/>
            </a:avLst>
          </a:prstGeom>
          <a:solidFill>
            <a:schemeClr val="bg1"/>
          </a:solidFill>
          <a:ln w="19050" algn="ctr">
            <a:solidFill>
              <a:srgbClr val="1F5591"/>
            </a:solidFill>
            <a:miter lim="800000"/>
            <a:headEnd/>
            <a:tailEnd/>
          </a:ln>
          <a:effectLst/>
        </p:spPr>
        <p:txBody>
          <a:bodyPr wrap="square" lIns="36000" tIns="46800" rIns="36000" bIns="46800" rtlCol="0" anchor="ctr">
            <a:noAutofit/>
          </a:bodyPr>
          <a:lstStyle/>
          <a:p>
            <a:pPr marL="88900" marR="0" lvl="0" indent="-88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導入作業は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軽微な対応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で済む場合があります。また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リモートにて改修が可能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な場合もあります。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88900" marR="0" lvl="0" indent="-88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レセコン等のリプレイスを待たずに、早期導入に向けてシステム事業者にご相談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ください。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88900" marR="0" lvl="0" indent="-88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「訪問診療等・オンライン診療等におけるオンライン資格確認」など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関連機能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と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セットで導入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すると更に効率的です。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5839D79A-B55E-FDE8-69D6-A91560ACCE06}"/>
              </a:ext>
            </a:extLst>
          </p:cNvPr>
          <p:cNvSpPr/>
          <p:nvPr/>
        </p:nvSpPr>
        <p:spPr bwMode="auto">
          <a:xfrm>
            <a:off x="959477" y="3064859"/>
            <a:ext cx="2100371" cy="545155"/>
          </a:xfrm>
          <a:prstGeom prst="homePlate">
            <a:avLst/>
          </a:prstGeom>
          <a:solidFill>
            <a:srgbClr val="1F5591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marL="0" marR="0" lvl="0" indent="0" algn="ctr" defTabSz="59685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システム事業者への</a:t>
            </a:r>
            <a:br>
              <a:rPr kumimoji="0" lang="en-US" altLang="ja-JP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0" lang="ja-JP" alt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相談・導入作業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739EEFA6-41D4-6AD5-2FFC-1E881EB64417}"/>
              </a:ext>
            </a:extLst>
          </p:cNvPr>
          <p:cNvSpPr/>
          <p:nvPr/>
        </p:nvSpPr>
        <p:spPr bwMode="auto">
          <a:xfrm>
            <a:off x="3105498" y="3064859"/>
            <a:ext cx="2052025" cy="545155"/>
          </a:xfrm>
          <a:prstGeom prst="homePlate">
            <a:avLst/>
          </a:prstGeom>
          <a:solidFill>
            <a:srgbClr val="1F5591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marL="0" marR="0" lvl="0" indent="0" algn="ctr" defTabSz="59685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領収書発行</a:t>
            </a:r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0DB71D81-AE89-FF8D-356B-D0B053801B5D}"/>
              </a:ext>
            </a:extLst>
          </p:cNvPr>
          <p:cNvCxnSpPr>
            <a:cxnSpLocks/>
          </p:cNvCxnSpPr>
          <p:nvPr/>
        </p:nvCxnSpPr>
        <p:spPr bwMode="auto">
          <a:xfrm>
            <a:off x="929031" y="2751055"/>
            <a:ext cx="0" cy="86281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5D29CD80-5D4A-4A46-0802-62F82FB6520A}"/>
              </a:ext>
            </a:extLst>
          </p:cNvPr>
          <p:cNvSpPr>
            <a:spLocks noChangeAspect="1"/>
          </p:cNvSpPr>
          <p:nvPr/>
        </p:nvSpPr>
        <p:spPr bwMode="auto">
          <a:xfrm>
            <a:off x="104388" y="2925878"/>
            <a:ext cx="709106" cy="671537"/>
          </a:xfrm>
          <a:prstGeom prst="round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93600" tIns="46800" rIns="93600" bIns="468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申請の流れ</a:t>
            </a:r>
            <a:br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（例）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95C9E016-8959-6B4C-9EC6-3B75CF390A00}"/>
              </a:ext>
            </a:extLst>
          </p:cNvPr>
          <p:cNvSpPr txBox="1"/>
          <p:nvPr/>
        </p:nvSpPr>
        <p:spPr>
          <a:xfrm>
            <a:off x="965776" y="2647503"/>
            <a:ext cx="130676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7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月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Meiryo UI"/>
              <a:ea typeface="Meiryo UI"/>
              <a:cs typeface="+mn-cs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05B00233-7AED-4F7E-D916-0DFCA535409B}"/>
              </a:ext>
            </a:extLst>
          </p:cNvPr>
          <p:cNvSpPr txBox="1"/>
          <p:nvPr/>
        </p:nvSpPr>
        <p:spPr>
          <a:xfrm>
            <a:off x="3149130" y="2647503"/>
            <a:ext cx="476412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8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月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Meiryo UI"/>
              <a:ea typeface="Meiryo UI"/>
              <a:cs typeface="+mn-cs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C5F93D28-1962-F4BD-CB7F-3549D9018751}"/>
              </a:ext>
            </a:extLst>
          </p:cNvPr>
          <p:cNvSpPr txBox="1"/>
          <p:nvPr/>
        </p:nvSpPr>
        <p:spPr>
          <a:xfrm>
            <a:off x="5240430" y="2645443"/>
            <a:ext cx="47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9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月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12833F0C-2636-C85F-2F90-2EE8197B976D}"/>
              </a:ext>
            </a:extLst>
          </p:cNvPr>
          <p:cNvSpPr txBox="1"/>
          <p:nvPr/>
        </p:nvSpPr>
        <p:spPr>
          <a:xfrm>
            <a:off x="172546" y="1482371"/>
            <a:ext cx="714489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596851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助成金の申請には、</a:t>
            </a:r>
            <a:r>
              <a:rPr kumimoji="0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導入作業に係る領収書の添付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が必要です。</a:t>
            </a:r>
          </a:p>
          <a:p>
            <a:pPr marL="0" marR="0" lvl="0" indent="0" defTabSz="596851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申請期限までに余裕をもって領収書が発行されるよう、</a:t>
            </a:r>
            <a:r>
              <a:rPr kumimoji="0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早めのご対応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をお願いいたします。</a:t>
            </a: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986B26D2-CC36-B6E9-5389-FA1042403D4C}"/>
              </a:ext>
            </a:extLst>
          </p:cNvPr>
          <p:cNvCxnSpPr>
            <a:cxnSpLocks/>
          </p:cNvCxnSpPr>
          <p:nvPr/>
        </p:nvCxnSpPr>
        <p:spPr bwMode="auto">
          <a:xfrm>
            <a:off x="121449" y="7320362"/>
            <a:ext cx="7318875" cy="0"/>
          </a:xfrm>
          <a:prstGeom prst="line">
            <a:avLst/>
          </a:prstGeom>
          <a:noFill/>
          <a:ln w="19050" cap="flat" cmpd="sng" algn="ctr">
            <a:solidFill>
              <a:srgbClr val="17406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023D208-2BD2-5604-6F37-8BB5034DD3BA}"/>
              </a:ext>
            </a:extLst>
          </p:cNvPr>
          <p:cNvSpPr/>
          <p:nvPr/>
        </p:nvSpPr>
        <p:spPr>
          <a:xfrm>
            <a:off x="5670742" y="9849928"/>
            <a:ext cx="720000" cy="720000"/>
          </a:xfrm>
          <a:prstGeom prst="roundRect">
            <a:avLst>
              <a:gd name="adj" fmla="val 124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E207FE-126E-C97B-257A-931948337D7D}"/>
              </a:ext>
            </a:extLst>
          </p:cNvPr>
          <p:cNvSpPr txBox="1">
            <a:spLocks/>
          </p:cNvSpPr>
          <p:nvPr/>
        </p:nvSpPr>
        <p:spPr>
          <a:xfrm>
            <a:off x="599673" y="9731567"/>
            <a:ext cx="5301946" cy="762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96851" rtl="0" eaLnBrk="0" fontAlgn="base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詳細は下記の案内をご確認ください。</a:t>
            </a:r>
            <a:br>
              <a:rPr kumimoji="0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・医療機関・薬局向け医療扶助のオンライン資格確認導入の手引き</a:t>
            </a:r>
            <a:endParaRPr kumimoji="0" lang="en-US" altLang="ja-JP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596851" rtl="0" eaLnBrk="0" fontAlgn="base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・医療機関等向け総合ポータルサイトのお知らせ</a:t>
            </a:r>
            <a:endParaRPr kumimoji="0" lang="en-US" altLang="ja-JP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D30A7647-B0EF-8460-BCA6-AED9F0E3DF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0547" y="5897236"/>
            <a:ext cx="433168" cy="432154"/>
            <a:chOff x="352" y="439"/>
            <a:chExt cx="427" cy="426"/>
          </a:xfrm>
          <a:solidFill>
            <a:srgbClr val="969696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7BF038B-4CBD-4116-17AC-D2B74E1D9E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0" y="670"/>
              <a:ext cx="199" cy="195"/>
            </a:xfrm>
            <a:custGeom>
              <a:avLst/>
              <a:gdLst>
                <a:gd name="T0" fmla="*/ 51 w 134"/>
                <a:gd name="T1" fmla="*/ 132 h 132"/>
                <a:gd name="T2" fmla="*/ 45 w 134"/>
                <a:gd name="T3" fmla="*/ 116 h 132"/>
                <a:gd name="T4" fmla="*/ 26 w 134"/>
                <a:gd name="T5" fmla="*/ 116 h 132"/>
                <a:gd name="T6" fmla="*/ 2 w 134"/>
                <a:gd name="T7" fmla="*/ 85 h 132"/>
                <a:gd name="T8" fmla="*/ 12 w 134"/>
                <a:gd name="T9" fmla="*/ 72 h 132"/>
                <a:gd name="T10" fmla="*/ 12 w 134"/>
                <a:gd name="T11" fmla="*/ 61 h 132"/>
                <a:gd name="T12" fmla="*/ 2 w 134"/>
                <a:gd name="T13" fmla="*/ 47 h 132"/>
                <a:gd name="T14" fmla="*/ 26 w 134"/>
                <a:gd name="T15" fmla="*/ 17 h 132"/>
                <a:gd name="T16" fmla="*/ 45 w 134"/>
                <a:gd name="T17" fmla="*/ 16 h 132"/>
                <a:gd name="T18" fmla="*/ 51 w 134"/>
                <a:gd name="T19" fmla="*/ 0 h 132"/>
                <a:gd name="T20" fmla="*/ 89 w 134"/>
                <a:gd name="T21" fmla="*/ 6 h 132"/>
                <a:gd name="T22" fmla="*/ 99 w 134"/>
                <a:gd name="T23" fmla="*/ 22 h 132"/>
                <a:gd name="T24" fmla="*/ 112 w 134"/>
                <a:gd name="T25" fmla="*/ 16 h 132"/>
                <a:gd name="T26" fmla="*/ 132 w 134"/>
                <a:gd name="T27" fmla="*/ 47 h 132"/>
                <a:gd name="T28" fmla="*/ 121 w 134"/>
                <a:gd name="T29" fmla="*/ 60 h 132"/>
                <a:gd name="T30" fmla="*/ 121 w 134"/>
                <a:gd name="T31" fmla="*/ 72 h 132"/>
                <a:gd name="T32" fmla="*/ 133 w 134"/>
                <a:gd name="T33" fmla="*/ 80 h 132"/>
                <a:gd name="T34" fmla="*/ 116 w 134"/>
                <a:gd name="T35" fmla="*/ 113 h 132"/>
                <a:gd name="T36" fmla="*/ 107 w 134"/>
                <a:gd name="T37" fmla="*/ 115 h 132"/>
                <a:gd name="T38" fmla="*/ 89 w 134"/>
                <a:gd name="T39" fmla="*/ 116 h 132"/>
                <a:gd name="T40" fmla="*/ 83 w 134"/>
                <a:gd name="T41" fmla="*/ 132 h 132"/>
                <a:gd name="T42" fmla="*/ 77 w 134"/>
                <a:gd name="T43" fmla="*/ 120 h 132"/>
                <a:gd name="T44" fmla="*/ 81 w 134"/>
                <a:gd name="T45" fmla="*/ 107 h 132"/>
                <a:gd name="T46" fmla="*/ 102 w 134"/>
                <a:gd name="T47" fmla="*/ 98 h 132"/>
                <a:gd name="T48" fmla="*/ 119 w 134"/>
                <a:gd name="T49" fmla="*/ 84 h 132"/>
                <a:gd name="T50" fmla="*/ 109 w 134"/>
                <a:gd name="T51" fmla="*/ 74 h 132"/>
                <a:gd name="T52" fmla="*/ 109 w 134"/>
                <a:gd name="T53" fmla="*/ 58 h 132"/>
                <a:gd name="T54" fmla="*/ 119 w 134"/>
                <a:gd name="T55" fmla="*/ 48 h 132"/>
                <a:gd name="T56" fmla="*/ 102 w 134"/>
                <a:gd name="T57" fmla="*/ 34 h 132"/>
                <a:gd name="T58" fmla="*/ 81 w 134"/>
                <a:gd name="T59" fmla="*/ 26 h 132"/>
                <a:gd name="T60" fmla="*/ 77 w 134"/>
                <a:gd name="T61" fmla="*/ 12 h 132"/>
                <a:gd name="T62" fmla="*/ 57 w 134"/>
                <a:gd name="T63" fmla="*/ 20 h 132"/>
                <a:gd name="T64" fmla="*/ 39 w 134"/>
                <a:gd name="T65" fmla="*/ 34 h 132"/>
                <a:gd name="T66" fmla="*/ 25 w 134"/>
                <a:gd name="T67" fmla="*/ 30 h 132"/>
                <a:gd name="T68" fmla="*/ 22 w 134"/>
                <a:gd name="T69" fmla="*/ 52 h 132"/>
                <a:gd name="T70" fmla="*/ 24 w 134"/>
                <a:gd name="T71" fmla="*/ 66 h 132"/>
                <a:gd name="T72" fmla="*/ 22 w 134"/>
                <a:gd name="T73" fmla="*/ 80 h 132"/>
                <a:gd name="T74" fmla="*/ 25 w 134"/>
                <a:gd name="T75" fmla="*/ 102 h 132"/>
                <a:gd name="T76" fmla="*/ 39 w 134"/>
                <a:gd name="T77" fmla="*/ 99 h 132"/>
                <a:gd name="T78" fmla="*/ 57 w 134"/>
                <a:gd name="T79" fmla="*/ 11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4" h="132">
                  <a:moveTo>
                    <a:pt x="83" y="132"/>
                  </a:moveTo>
                  <a:cubicBezTo>
                    <a:pt x="51" y="132"/>
                    <a:pt x="51" y="132"/>
                    <a:pt x="51" y="132"/>
                  </a:cubicBezTo>
                  <a:cubicBezTo>
                    <a:pt x="47" y="132"/>
                    <a:pt x="45" y="129"/>
                    <a:pt x="45" y="126"/>
                  </a:cubicBezTo>
                  <a:cubicBezTo>
                    <a:pt x="45" y="116"/>
                    <a:pt x="45" y="116"/>
                    <a:pt x="45" y="116"/>
                  </a:cubicBezTo>
                  <a:cubicBezTo>
                    <a:pt x="42" y="115"/>
                    <a:pt x="38" y="113"/>
                    <a:pt x="35" y="111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3" y="117"/>
                    <a:pt x="20" y="116"/>
                    <a:pt x="18" y="113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0" y="82"/>
                    <a:pt x="1" y="79"/>
                    <a:pt x="4" y="77"/>
                  </a:cubicBezTo>
                  <a:cubicBezTo>
                    <a:pt x="12" y="72"/>
                    <a:pt x="12" y="72"/>
                    <a:pt x="12" y="72"/>
                  </a:cubicBezTo>
                  <a:cubicBezTo>
                    <a:pt x="12" y="70"/>
                    <a:pt x="12" y="68"/>
                    <a:pt x="12" y="66"/>
                  </a:cubicBezTo>
                  <a:cubicBezTo>
                    <a:pt x="12" y="64"/>
                    <a:pt x="12" y="62"/>
                    <a:pt x="12" y="61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1" y="54"/>
                    <a:pt x="0" y="50"/>
                    <a:pt x="2" y="47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0" y="16"/>
                    <a:pt x="23" y="15"/>
                    <a:pt x="26" y="1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8" y="19"/>
                    <a:pt x="42" y="18"/>
                    <a:pt x="45" y="1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3"/>
                    <a:pt x="47" y="0"/>
                    <a:pt x="51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7" y="0"/>
                    <a:pt x="89" y="3"/>
                    <a:pt x="89" y="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3" y="18"/>
                    <a:pt x="96" y="20"/>
                    <a:pt x="99" y="22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10" y="16"/>
                    <a:pt x="112" y="16"/>
                  </a:cubicBezTo>
                  <a:cubicBezTo>
                    <a:pt x="114" y="17"/>
                    <a:pt x="115" y="18"/>
                    <a:pt x="116" y="1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4" y="50"/>
                    <a:pt x="133" y="54"/>
                    <a:pt x="130" y="56"/>
                  </a:cubicBezTo>
                  <a:cubicBezTo>
                    <a:pt x="121" y="60"/>
                    <a:pt x="121" y="60"/>
                    <a:pt x="121" y="60"/>
                  </a:cubicBezTo>
                  <a:cubicBezTo>
                    <a:pt x="122" y="62"/>
                    <a:pt x="122" y="64"/>
                    <a:pt x="122" y="66"/>
                  </a:cubicBezTo>
                  <a:cubicBezTo>
                    <a:pt x="122" y="68"/>
                    <a:pt x="122" y="70"/>
                    <a:pt x="121" y="72"/>
                  </a:cubicBezTo>
                  <a:cubicBezTo>
                    <a:pt x="130" y="77"/>
                    <a:pt x="130" y="77"/>
                    <a:pt x="130" y="77"/>
                  </a:cubicBezTo>
                  <a:cubicBezTo>
                    <a:pt x="131" y="78"/>
                    <a:pt x="132" y="79"/>
                    <a:pt x="133" y="80"/>
                  </a:cubicBezTo>
                  <a:cubicBezTo>
                    <a:pt x="133" y="82"/>
                    <a:pt x="133" y="84"/>
                    <a:pt x="132" y="85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115" y="115"/>
                    <a:pt x="114" y="116"/>
                    <a:pt x="112" y="116"/>
                  </a:cubicBezTo>
                  <a:cubicBezTo>
                    <a:pt x="110" y="117"/>
                    <a:pt x="109" y="116"/>
                    <a:pt x="107" y="115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6" y="113"/>
                    <a:pt x="93" y="115"/>
                    <a:pt x="89" y="116"/>
                  </a:cubicBezTo>
                  <a:cubicBezTo>
                    <a:pt x="89" y="126"/>
                    <a:pt x="89" y="126"/>
                    <a:pt x="89" y="126"/>
                  </a:cubicBezTo>
                  <a:cubicBezTo>
                    <a:pt x="89" y="129"/>
                    <a:pt x="87" y="132"/>
                    <a:pt x="83" y="132"/>
                  </a:cubicBezTo>
                  <a:close/>
                  <a:moveTo>
                    <a:pt x="57" y="120"/>
                  </a:moveTo>
                  <a:cubicBezTo>
                    <a:pt x="77" y="120"/>
                    <a:pt x="77" y="120"/>
                    <a:pt x="77" y="120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7" y="110"/>
                    <a:pt x="79" y="108"/>
                    <a:pt x="81" y="107"/>
                  </a:cubicBezTo>
                  <a:cubicBezTo>
                    <a:pt x="86" y="105"/>
                    <a:pt x="91" y="102"/>
                    <a:pt x="95" y="99"/>
                  </a:cubicBezTo>
                  <a:cubicBezTo>
                    <a:pt x="97" y="97"/>
                    <a:pt x="99" y="97"/>
                    <a:pt x="102" y="98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119" y="84"/>
                    <a:pt x="119" y="84"/>
                    <a:pt x="119" y="84"/>
                  </a:cubicBezTo>
                  <a:cubicBezTo>
                    <a:pt x="112" y="80"/>
                    <a:pt x="112" y="80"/>
                    <a:pt x="112" y="80"/>
                  </a:cubicBezTo>
                  <a:cubicBezTo>
                    <a:pt x="110" y="79"/>
                    <a:pt x="109" y="77"/>
                    <a:pt x="109" y="74"/>
                  </a:cubicBezTo>
                  <a:cubicBezTo>
                    <a:pt x="109" y="71"/>
                    <a:pt x="110" y="69"/>
                    <a:pt x="110" y="66"/>
                  </a:cubicBezTo>
                  <a:cubicBezTo>
                    <a:pt x="110" y="64"/>
                    <a:pt x="109" y="61"/>
                    <a:pt x="109" y="58"/>
                  </a:cubicBezTo>
                  <a:cubicBezTo>
                    <a:pt x="109" y="56"/>
                    <a:pt x="110" y="53"/>
                    <a:pt x="112" y="52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99" y="36"/>
                    <a:pt x="97" y="35"/>
                    <a:pt x="95" y="34"/>
                  </a:cubicBezTo>
                  <a:cubicBezTo>
                    <a:pt x="91" y="30"/>
                    <a:pt x="86" y="28"/>
                    <a:pt x="81" y="26"/>
                  </a:cubicBezTo>
                  <a:cubicBezTo>
                    <a:pt x="79" y="25"/>
                    <a:pt x="77" y="23"/>
                    <a:pt x="77" y="2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3"/>
                    <a:pt x="55" y="25"/>
                    <a:pt x="53" y="26"/>
                  </a:cubicBezTo>
                  <a:cubicBezTo>
                    <a:pt x="48" y="28"/>
                    <a:pt x="43" y="30"/>
                    <a:pt x="39" y="34"/>
                  </a:cubicBezTo>
                  <a:cubicBezTo>
                    <a:pt x="37" y="35"/>
                    <a:pt x="34" y="36"/>
                    <a:pt x="32" y="34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4" y="53"/>
                    <a:pt x="25" y="56"/>
                    <a:pt x="25" y="58"/>
                  </a:cubicBezTo>
                  <a:cubicBezTo>
                    <a:pt x="24" y="61"/>
                    <a:pt x="24" y="64"/>
                    <a:pt x="24" y="66"/>
                  </a:cubicBezTo>
                  <a:cubicBezTo>
                    <a:pt x="24" y="69"/>
                    <a:pt x="24" y="71"/>
                    <a:pt x="25" y="74"/>
                  </a:cubicBezTo>
                  <a:cubicBezTo>
                    <a:pt x="25" y="77"/>
                    <a:pt x="24" y="79"/>
                    <a:pt x="22" y="80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32" y="98"/>
                    <a:pt x="32" y="98"/>
                    <a:pt x="32" y="98"/>
                  </a:cubicBezTo>
                  <a:cubicBezTo>
                    <a:pt x="34" y="97"/>
                    <a:pt x="37" y="97"/>
                    <a:pt x="39" y="99"/>
                  </a:cubicBezTo>
                  <a:cubicBezTo>
                    <a:pt x="43" y="102"/>
                    <a:pt x="48" y="105"/>
                    <a:pt x="53" y="107"/>
                  </a:cubicBezTo>
                  <a:cubicBezTo>
                    <a:pt x="55" y="108"/>
                    <a:pt x="57" y="110"/>
                    <a:pt x="57" y="112"/>
                  </a:cubicBezTo>
                  <a:lnTo>
                    <a:pt x="57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46E3257-C237-6E71-D155-242596F94E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" y="726"/>
              <a:ext cx="83" cy="83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8 w 56"/>
                <a:gd name="T9" fmla="*/ 56 h 56"/>
                <a:gd name="T10" fmla="*/ 28 w 56"/>
                <a:gd name="T11" fmla="*/ 12 h 56"/>
                <a:gd name="T12" fmla="*/ 12 w 56"/>
                <a:gd name="T13" fmla="*/ 28 h 56"/>
                <a:gd name="T14" fmla="*/ 28 w 56"/>
                <a:gd name="T15" fmla="*/ 44 h 56"/>
                <a:gd name="T16" fmla="*/ 44 w 56"/>
                <a:gd name="T17" fmla="*/ 28 h 56"/>
                <a:gd name="T18" fmla="*/ 28 w 56"/>
                <a:gd name="T19" fmla="*/ 1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2" y="56"/>
                    <a:pt x="0" y="44"/>
                    <a:pt x="0" y="28"/>
                  </a:cubicBezTo>
                  <a:cubicBezTo>
                    <a:pt x="0" y="13"/>
                    <a:pt x="12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  <a:cubicBezTo>
                    <a:pt x="56" y="44"/>
                    <a:pt x="43" y="56"/>
                    <a:pt x="28" y="56"/>
                  </a:cubicBezTo>
                  <a:close/>
                  <a:moveTo>
                    <a:pt x="28" y="12"/>
                  </a:moveTo>
                  <a:cubicBezTo>
                    <a:pt x="19" y="12"/>
                    <a:pt x="12" y="20"/>
                    <a:pt x="12" y="28"/>
                  </a:cubicBezTo>
                  <a:cubicBezTo>
                    <a:pt x="12" y="37"/>
                    <a:pt x="19" y="44"/>
                    <a:pt x="28" y="44"/>
                  </a:cubicBezTo>
                  <a:cubicBezTo>
                    <a:pt x="36" y="44"/>
                    <a:pt x="44" y="37"/>
                    <a:pt x="44" y="28"/>
                  </a:cubicBezTo>
                  <a:cubicBezTo>
                    <a:pt x="44" y="20"/>
                    <a:pt x="36" y="12"/>
                    <a:pt x="2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EC7A30AA-3C48-775B-6AA9-5138493F2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" y="442"/>
              <a:ext cx="95" cy="201"/>
            </a:xfrm>
            <a:custGeom>
              <a:avLst/>
              <a:gdLst>
                <a:gd name="T0" fmla="*/ 64 w 64"/>
                <a:gd name="T1" fmla="*/ 136 h 136"/>
                <a:gd name="T2" fmla="*/ 52 w 64"/>
                <a:gd name="T3" fmla="*/ 136 h 136"/>
                <a:gd name="T4" fmla="*/ 0 w 64"/>
                <a:gd name="T5" fmla="*/ 8 h 136"/>
                <a:gd name="T6" fmla="*/ 9 w 64"/>
                <a:gd name="T7" fmla="*/ 0 h 136"/>
                <a:gd name="T8" fmla="*/ 64 w 64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36">
                  <a:moveTo>
                    <a:pt x="64" y="136"/>
                  </a:moveTo>
                  <a:cubicBezTo>
                    <a:pt x="52" y="136"/>
                    <a:pt x="52" y="136"/>
                    <a:pt x="52" y="136"/>
                  </a:cubicBezTo>
                  <a:cubicBezTo>
                    <a:pt x="52" y="90"/>
                    <a:pt x="34" y="46"/>
                    <a:pt x="0" y="8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5" y="40"/>
                    <a:pt x="64" y="86"/>
                    <a:pt x="6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7AE6FB0-A5E7-EF2A-0434-22C2470E0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" y="741"/>
              <a:ext cx="195" cy="18"/>
            </a:xfrm>
            <a:custGeom>
              <a:avLst/>
              <a:gdLst>
                <a:gd name="T0" fmla="*/ 126 w 132"/>
                <a:gd name="T1" fmla="*/ 12 h 12"/>
                <a:gd name="T2" fmla="*/ 6 w 132"/>
                <a:gd name="T3" fmla="*/ 12 h 12"/>
                <a:gd name="T4" fmla="*/ 0 w 132"/>
                <a:gd name="T5" fmla="*/ 6 h 12"/>
                <a:gd name="T6" fmla="*/ 6 w 132"/>
                <a:gd name="T7" fmla="*/ 0 h 12"/>
                <a:gd name="T8" fmla="*/ 126 w 132"/>
                <a:gd name="T9" fmla="*/ 0 h 12"/>
                <a:gd name="T10" fmla="*/ 132 w 132"/>
                <a:gd name="T11" fmla="*/ 6 h 12"/>
                <a:gd name="T12" fmla="*/ 126 w 1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12">
                  <a:moveTo>
                    <a:pt x="1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9"/>
                    <a:pt x="130" y="12"/>
                    <a:pt x="1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39EB8B46-1887-8830-00C7-5301A6324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528"/>
              <a:ext cx="339" cy="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EEFFC942-A5C6-92F3-41DE-8362B5D1FA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" y="439"/>
              <a:ext cx="427" cy="426"/>
            </a:xfrm>
            <a:custGeom>
              <a:avLst/>
              <a:gdLst>
                <a:gd name="T0" fmla="*/ 137 w 288"/>
                <a:gd name="T1" fmla="*/ 288 h 288"/>
                <a:gd name="T2" fmla="*/ 136 w 288"/>
                <a:gd name="T3" fmla="*/ 288 h 288"/>
                <a:gd name="T4" fmla="*/ 131 w 288"/>
                <a:gd name="T5" fmla="*/ 288 h 288"/>
                <a:gd name="T6" fmla="*/ 0 w 288"/>
                <a:gd name="T7" fmla="*/ 141 h 288"/>
                <a:gd name="T8" fmla="*/ 0 w 288"/>
                <a:gd name="T9" fmla="*/ 138 h 288"/>
                <a:gd name="T10" fmla="*/ 0 w 288"/>
                <a:gd name="T11" fmla="*/ 138 h 288"/>
                <a:gd name="T12" fmla="*/ 0 w 288"/>
                <a:gd name="T13" fmla="*/ 138 h 288"/>
                <a:gd name="T14" fmla="*/ 134 w 288"/>
                <a:gd name="T15" fmla="*/ 1 h 288"/>
                <a:gd name="T16" fmla="*/ 136 w 288"/>
                <a:gd name="T17" fmla="*/ 0 h 288"/>
                <a:gd name="T18" fmla="*/ 138 w 288"/>
                <a:gd name="T19" fmla="*/ 0 h 288"/>
                <a:gd name="T20" fmla="*/ 144 w 288"/>
                <a:gd name="T21" fmla="*/ 0 h 288"/>
                <a:gd name="T22" fmla="*/ 288 w 288"/>
                <a:gd name="T23" fmla="*/ 131 h 288"/>
                <a:gd name="T24" fmla="*/ 288 w 288"/>
                <a:gd name="T25" fmla="*/ 132 h 288"/>
                <a:gd name="T26" fmla="*/ 288 w 288"/>
                <a:gd name="T27" fmla="*/ 138 h 288"/>
                <a:gd name="T28" fmla="*/ 282 w 288"/>
                <a:gd name="T29" fmla="*/ 144 h 288"/>
                <a:gd name="T30" fmla="*/ 88 w 288"/>
                <a:gd name="T31" fmla="*/ 144 h 288"/>
                <a:gd name="T32" fmla="*/ 142 w 288"/>
                <a:gd name="T33" fmla="*/ 279 h 288"/>
                <a:gd name="T34" fmla="*/ 142 w 288"/>
                <a:gd name="T35" fmla="*/ 285 h 288"/>
                <a:gd name="T36" fmla="*/ 137 w 288"/>
                <a:gd name="T37" fmla="*/ 288 h 288"/>
                <a:gd name="T38" fmla="*/ 12 w 288"/>
                <a:gd name="T39" fmla="*/ 144 h 288"/>
                <a:gd name="T40" fmla="*/ 124 w 288"/>
                <a:gd name="T41" fmla="*/ 275 h 288"/>
                <a:gd name="T42" fmla="*/ 77 w 288"/>
                <a:gd name="T43" fmla="*/ 144 h 288"/>
                <a:gd name="T44" fmla="*/ 12 w 288"/>
                <a:gd name="T45" fmla="*/ 144 h 288"/>
                <a:gd name="T46" fmla="*/ 88 w 288"/>
                <a:gd name="T47" fmla="*/ 132 h 288"/>
                <a:gd name="T48" fmla="*/ 276 w 288"/>
                <a:gd name="T49" fmla="*/ 132 h 288"/>
                <a:gd name="T50" fmla="*/ 276 w 288"/>
                <a:gd name="T51" fmla="*/ 132 h 288"/>
                <a:gd name="T52" fmla="*/ 144 w 288"/>
                <a:gd name="T53" fmla="*/ 12 h 288"/>
                <a:gd name="T54" fmla="*/ 138 w 288"/>
                <a:gd name="T55" fmla="*/ 12 h 288"/>
                <a:gd name="T56" fmla="*/ 138 w 288"/>
                <a:gd name="T57" fmla="*/ 12 h 288"/>
                <a:gd name="T58" fmla="*/ 88 w 288"/>
                <a:gd name="T59" fmla="*/ 132 h 288"/>
                <a:gd name="T60" fmla="*/ 12 w 288"/>
                <a:gd name="T61" fmla="*/ 132 h 288"/>
                <a:gd name="T62" fmla="*/ 77 w 288"/>
                <a:gd name="T63" fmla="*/ 132 h 288"/>
                <a:gd name="T64" fmla="*/ 121 w 288"/>
                <a:gd name="T65" fmla="*/ 14 h 288"/>
                <a:gd name="T66" fmla="*/ 12 w 288"/>
                <a:gd name="T67" fmla="*/ 13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8" h="288">
                  <a:moveTo>
                    <a:pt x="137" y="288"/>
                  </a:moveTo>
                  <a:cubicBezTo>
                    <a:pt x="137" y="288"/>
                    <a:pt x="137" y="288"/>
                    <a:pt x="136" y="288"/>
                  </a:cubicBezTo>
                  <a:cubicBezTo>
                    <a:pt x="131" y="288"/>
                    <a:pt x="131" y="288"/>
                    <a:pt x="131" y="288"/>
                  </a:cubicBezTo>
                  <a:cubicBezTo>
                    <a:pt x="57" y="281"/>
                    <a:pt x="0" y="217"/>
                    <a:pt x="0" y="141"/>
                  </a:cubicBezTo>
                  <a:cubicBezTo>
                    <a:pt x="0" y="140"/>
                    <a:pt x="0" y="13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" y="63"/>
                    <a:pt x="59" y="5"/>
                    <a:pt x="134" y="1"/>
                  </a:cubicBezTo>
                  <a:cubicBezTo>
                    <a:pt x="135" y="0"/>
                    <a:pt x="135" y="0"/>
                    <a:pt x="136" y="0"/>
                  </a:cubicBezTo>
                  <a:cubicBezTo>
                    <a:pt x="137" y="0"/>
                    <a:pt x="137" y="0"/>
                    <a:pt x="138" y="0"/>
                  </a:cubicBezTo>
                  <a:cubicBezTo>
                    <a:pt x="140" y="0"/>
                    <a:pt x="142" y="0"/>
                    <a:pt x="144" y="0"/>
                  </a:cubicBezTo>
                  <a:cubicBezTo>
                    <a:pt x="220" y="0"/>
                    <a:pt x="281" y="57"/>
                    <a:pt x="288" y="131"/>
                  </a:cubicBezTo>
                  <a:cubicBezTo>
                    <a:pt x="288" y="132"/>
                    <a:pt x="288" y="132"/>
                    <a:pt x="288" y="132"/>
                  </a:cubicBezTo>
                  <a:cubicBezTo>
                    <a:pt x="288" y="138"/>
                    <a:pt x="288" y="138"/>
                    <a:pt x="288" y="138"/>
                  </a:cubicBezTo>
                  <a:cubicBezTo>
                    <a:pt x="287" y="142"/>
                    <a:pt x="285" y="144"/>
                    <a:pt x="282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90" y="188"/>
                    <a:pt x="108" y="234"/>
                    <a:pt x="142" y="279"/>
                  </a:cubicBezTo>
                  <a:cubicBezTo>
                    <a:pt x="143" y="280"/>
                    <a:pt x="143" y="283"/>
                    <a:pt x="142" y="285"/>
                  </a:cubicBezTo>
                  <a:cubicBezTo>
                    <a:pt x="141" y="287"/>
                    <a:pt x="139" y="288"/>
                    <a:pt x="137" y="288"/>
                  </a:cubicBezTo>
                  <a:close/>
                  <a:moveTo>
                    <a:pt x="12" y="144"/>
                  </a:moveTo>
                  <a:cubicBezTo>
                    <a:pt x="13" y="210"/>
                    <a:pt x="62" y="265"/>
                    <a:pt x="124" y="275"/>
                  </a:cubicBezTo>
                  <a:cubicBezTo>
                    <a:pt x="94" y="232"/>
                    <a:pt x="78" y="187"/>
                    <a:pt x="77" y="144"/>
                  </a:cubicBezTo>
                  <a:lnTo>
                    <a:pt x="12" y="144"/>
                  </a:lnTo>
                  <a:close/>
                  <a:moveTo>
                    <a:pt x="88" y="132"/>
                  </a:moveTo>
                  <a:cubicBezTo>
                    <a:pt x="276" y="132"/>
                    <a:pt x="276" y="132"/>
                    <a:pt x="276" y="132"/>
                  </a:cubicBezTo>
                  <a:cubicBezTo>
                    <a:pt x="276" y="132"/>
                    <a:pt x="276" y="132"/>
                    <a:pt x="276" y="132"/>
                  </a:cubicBezTo>
                  <a:cubicBezTo>
                    <a:pt x="270" y="64"/>
                    <a:pt x="213" y="12"/>
                    <a:pt x="144" y="12"/>
                  </a:cubicBezTo>
                  <a:cubicBezTo>
                    <a:pt x="142" y="12"/>
                    <a:pt x="140" y="12"/>
                    <a:pt x="138" y="12"/>
                  </a:cubicBezTo>
                  <a:cubicBezTo>
                    <a:pt x="138" y="12"/>
                    <a:pt x="138" y="12"/>
                    <a:pt x="138" y="12"/>
                  </a:cubicBezTo>
                  <a:cubicBezTo>
                    <a:pt x="106" y="48"/>
                    <a:pt x="89" y="89"/>
                    <a:pt x="88" y="132"/>
                  </a:cubicBezTo>
                  <a:close/>
                  <a:moveTo>
                    <a:pt x="12" y="132"/>
                  </a:moveTo>
                  <a:cubicBezTo>
                    <a:pt x="77" y="132"/>
                    <a:pt x="77" y="132"/>
                    <a:pt x="77" y="132"/>
                  </a:cubicBezTo>
                  <a:cubicBezTo>
                    <a:pt x="77" y="90"/>
                    <a:pt x="92" y="50"/>
                    <a:pt x="121" y="14"/>
                  </a:cubicBezTo>
                  <a:cubicBezTo>
                    <a:pt x="61" y="24"/>
                    <a:pt x="16" y="72"/>
                    <a:pt x="12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</p:grpSp>
      <p:pic>
        <p:nvPicPr>
          <p:cNvPr id="14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4A006428-F488-BFD8-FCF6-5A93B72D36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11" y="6067538"/>
            <a:ext cx="472448" cy="619486"/>
          </a:xfrm>
          <a:prstGeom prst="rect">
            <a:avLst/>
          </a:prstGeom>
        </p:spPr>
      </p:pic>
      <p:grpSp>
        <p:nvGrpSpPr>
          <p:cNvPr id="21" name="Group 223">
            <a:extLst>
              <a:ext uri="{FF2B5EF4-FFF2-40B4-BE49-F238E27FC236}">
                <a16:creationId xmlns:a16="http://schemas.microsoft.com/office/drawing/2014/main" id="{B938487B-5A7B-86A4-D84D-2D3FC4F504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91438" y="6016207"/>
            <a:ext cx="700944" cy="636182"/>
            <a:chOff x="5505" y="2992"/>
            <a:chExt cx="428" cy="427"/>
          </a:xfrm>
          <a:solidFill>
            <a:srgbClr val="969696"/>
          </a:solidFill>
        </p:grpSpPr>
        <p:sp>
          <p:nvSpPr>
            <p:cNvPr id="22" name="Freeform 224">
              <a:extLst>
                <a:ext uri="{FF2B5EF4-FFF2-40B4-BE49-F238E27FC236}">
                  <a16:creationId xmlns:a16="http://schemas.microsoft.com/office/drawing/2014/main" id="{FE84C40C-777D-7A1E-143D-ED4B695BF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3063"/>
              <a:ext cx="373" cy="18"/>
            </a:xfrm>
            <a:custGeom>
              <a:avLst/>
              <a:gdLst>
                <a:gd name="T0" fmla="*/ 246 w 252"/>
                <a:gd name="T1" fmla="*/ 12 h 12"/>
                <a:gd name="T2" fmla="*/ 6 w 252"/>
                <a:gd name="T3" fmla="*/ 12 h 12"/>
                <a:gd name="T4" fmla="*/ 0 w 252"/>
                <a:gd name="T5" fmla="*/ 6 h 12"/>
                <a:gd name="T6" fmla="*/ 6 w 252"/>
                <a:gd name="T7" fmla="*/ 0 h 12"/>
                <a:gd name="T8" fmla="*/ 246 w 252"/>
                <a:gd name="T9" fmla="*/ 0 h 12"/>
                <a:gd name="T10" fmla="*/ 252 w 252"/>
                <a:gd name="T11" fmla="*/ 6 h 12"/>
                <a:gd name="T12" fmla="*/ 246 w 25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12">
                  <a:moveTo>
                    <a:pt x="24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9" y="0"/>
                    <a:pt x="252" y="3"/>
                    <a:pt x="252" y="6"/>
                  </a:cubicBezTo>
                  <a:cubicBezTo>
                    <a:pt x="252" y="9"/>
                    <a:pt x="249" y="12"/>
                    <a:pt x="2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3" name="Oval 225">
              <a:extLst>
                <a:ext uri="{FF2B5EF4-FFF2-40B4-BE49-F238E27FC236}">
                  <a16:creationId xmlns:a16="http://schemas.microsoft.com/office/drawing/2014/main" id="{EB844D0B-0D19-7771-B97D-6E072A989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9" y="3028"/>
              <a:ext cx="17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4" name="Oval 226">
              <a:extLst>
                <a:ext uri="{FF2B5EF4-FFF2-40B4-BE49-F238E27FC236}">
                  <a16:creationId xmlns:a16="http://schemas.microsoft.com/office/drawing/2014/main" id="{5BFF7BA6-51F1-FBA4-435B-0DA614384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" y="3028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5" name="Oval 227">
              <a:extLst>
                <a:ext uri="{FF2B5EF4-FFF2-40B4-BE49-F238E27FC236}">
                  <a16:creationId xmlns:a16="http://schemas.microsoft.com/office/drawing/2014/main" id="{B13C954C-953C-34D8-BF7E-6A31B02ED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3028"/>
              <a:ext cx="17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6" name="Freeform 228">
              <a:extLst>
                <a:ext uri="{FF2B5EF4-FFF2-40B4-BE49-F238E27FC236}">
                  <a16:creationId xmlns:a16="http://schemas.microsoft.com/office/drawing/2014/main" id="{1ABC249E-8C2B-94E5-D15C-261C6449E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992"/>
              <a:ext cx="373" cy="302"/>
            </a:xfrm>
            <a:custGeom>
              <a:avLst/>
              <a:gdLst>
                <a:gd name="T0" fmla="*/ 114 w 252"/>
                <a:gd name="T1" fmla="*/ 204 h 204"/>
                <a:gd name="T2" fmla="*/ 30 w 252"/>
                <a:gd name="T3" fmla="*/ 204 h 204"/>
                <a:gd name="T4" fmla="*/ 0 w 252"/>
                <a:gd name="T5" fmla="*/ 174 h 204"/>
                <a:gd name="T6" fmla="*/ 0 w 252"/>
                <a:gd name="T7" fmla="*/ 30 h 204"/>
                <a:gd name="T8" fmla="*/ 30 w 252"/>
                <a:gd name="T9" fmla="*/ 0 h 204"/>
                <a:gd name="T10" fmla="*/ 222 w 252"/>
                <a:gd name="T11" fmla="*/ 0 h 204"/>
                <a:gd name="T12" fmla="*/ 252 w 252"/>
                <a:gd name="T13" fmla="*/ 30 h 204"/>
                <a:gd name="T14" fmla="*/ 252 w 252"/>
                <a:gd name="T15" fmla="*/ 126 h 204"/>
                <a:gd name="T16" fmla="*/ 246 w 252"/>
                <a:gd name="T17" fmla="*/ 132 h 204"/>
                <a:gd name="T18" fmla="*/ 240 w 252"/>
                <a:gd name="T19" fmla="*/ 126 h 204"/>
                <a:gd name="T20" fmla="*/ 240 w 252"/>
                <a:gd name="T21" fmla="*/ 30 h 204"/>
                <a:gd name="T22" fmla="*/ 222 w 252"/>
                <a:gd name="T23" fmla="*/ 12 h 204"/>
                <a:gd name="T24" fmla="*/ 30 w 252"/>
                <a:gd name="T25" fmla="*/ 12 h 204"/>
                <a:gd name="T26" fmla="*/ 12 w 252"/>
                <a:gd name="T27" fmla="*/ 30 h 204"/>
                <a:gd name="T28" fmla="*/ 12 w 252"/>
                <a:gd name="T29" fmla="*/ 174 h 204"/>
                <a:gd name="T30" fmla="*/ 30 w 252"/>
                <a:gd name="T31" fmla="*/ 192 h 204"/>
                <a:gd name="T32" fmla="*/ 114 w 252"/>
                <a:gd name="T33" fmla="*/ 192 h 204"/>
                <a:gd name="T34" fmla="*/ 120 w 252"/>
                <a:gd name="T35" fmla="*/ 198 h 204"/>
                <a:gd name="T36" fmla="*/ 114 w 252"/>
                <a:gd name="T3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04">
                  <a:moveTo>
                    <a:pt x="114" y="204"/>
                  </a:moveTo>
                  <a:cubicBezTo>
                    <a:pt x="30" y="204"/>
                    <a:pt x="30" y="204"/>
                    <a:pt x="30" y="204"/>
                  </a:cubicBezTo>
                  <a:cubicBezTo>
                    <a:pt x="13" y="204"/>
                    <a:pt x="0" y="191"/>
                    <a:pt x="0" y="17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38" y="0"/>
                    <a:pt x="252" y="13"/>
                    <a:pt x="252" y="30"/>
                  </a:cubicBezTo>
                  <a:cubicBezTo>
                    <a:pt x="252" y="126"/>
                    <a:pt x="252" y="126"/>
                    <a:pt x="252" y="126"/>
                  </a:cubicBezTo>
                  <a:cubicBezTo>
                    <a:pt x="252" y="129"/>
                    <a:pt x="249" y="132"/>
                    <a:pt x="246" y="132"/>
                  </a:cubicBezTo>
                  <a:cubicBezTo>
                    <a:pt x="243" y="132"/>
                    <a:pt x="240" y="129"/>
                    <a:pt x="240" y="126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40" y="20"/>
                    <a:pt x="232" y="12"/>
                    <a:pt x="222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0" y="12"/>
                    <a:pt x="12" y="20"/>
                    <a:pt x="12" y="30"/>
                  </a:cubicBezTo>
                  <a:cubicBezTo>
                    <a:pt x="12" y="174"/>
                    <a:pt x="12" y="174"/>
                    <a:pt x="12" y="174"/>
                  </a:cubicBezTo>
                  <a:cubicBezTo>
                    <a:pt x="12" y="184"/>
                    <a:pt x="20" y="192"/>
                    <a:pt x="30" y="192"/>
                  </a:cubicBezTo>
                  <a:cubicBezTo>
                    <a:pt x="114" y="192"/>
                    <a:pt x="114" y="192"/>
                    <a:pt x="114" y="192"/>
                  </a:cubicBezTo>
                  <a:cubicBezTo>
                    <a:pt x="117" y="192"/>
                    <a:pt x="120" y="195"/>
                    <a:pt x="120" y="198"/>
                  </a:cubicBezTo>
                  <a:cubicBezTo>
                    <a:pt x="120" y="201"/>
                    <a:pt x="117" y="204"/>
                    <a:pt x="114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7" name="Freeform 229">
              <a:extLst>
                <a:ext uri="{FF2B5EF4-FFF2-40B4-BE49-F238E27FC236}">
                  <a16:creationId xmlns:a16="http://schemas.microsoft.com/office/drawing/2014/main" id="{F413BC70-33D3-9F9D-96C3-ED110A9A4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7" y="3205"/>
              <a:ext cx="216" cy="214"/>
            </a:xfrm>
            <a:custGeom>
              <a:avLst/>
              <a:gdLst>
                <a:gd name="T0" fmla="*/ 55 w 146"/>
                <a:gd name="T1" fmla="*/ 144 h 144"/>
                <a:gd name="T2" fmla="*/ 49 w 146"/>
                <a:gd name="T3" fmla="*/ 127 h 144"/>
                <a:gd name="T4" fmla="*/ 27 w 146"/>
                <a:gd name="T5" fmla="*/ 126 h 144"/>
                <a:gd name="T6" fmla="*/ 1 w 146"/>
                <a:gd name="T7" fmla="*/ 92 h 144"/>
                <a:gd name="T8" fmla="*/ 13 w 146"/>
                <a:gd name="T9" fmla="*/ 79 h 144"/>
                <a:gd name="T10" fmla="*/ 13 w 146"/>
                <a:gd name="T11" fmla="*/ 65 h 144"/>
                <a:gd name="T12" fmla="*/ 1 w 146"/>
                <a:gd name="T13" fmla="*/ 52 h 144"/>
                <a:gd name="T14" fmla="*/ 28 w 146"/>
                <a:gd name="T15" fmla="*/ 18 h 144"/>
                <a:gd name="T16" fmla="*/ 49 w 146"/>
                <a:gd name="T17" fmla="*/ 17 h 144"/>
                <a:gd name="T18" fmla="*/ 55 w 146"/>
                <a:gd name="T19" fmla="*/ 0 h 144"/>
                <a:gd name="T20" fmla="*/ 97 w 146"/>
                <a:gd name="T21" fmla="*/ 6 h 144"/>
                <a:gd name="T22" fmla="*/ 108 w 146"/>
                <a:gd name="T23" fmla="*/ 24 h 144"/>
                <a:gd name="T24" fmla="*/ 122 w 146"/>
                <a:gd name="T25" fmla="*/ 18 h 144"/>
                <a:gd name="T26" fmla="*/ 144 w 146"/>
                <a:gd name="T27" fmla="*/ 52 h 144"/>
                <a:gd name="T28" fmla="*/ 132 w 146"/>
                <a:gd name="T29" fmla="*/ 65 h 144"/>
                <a:gd name="T30" fmla="*/ 132 w 146"/>
                <a:gd name="T31" fmla="*/ 79 h 144"/>
                <a:gd name="T32" fmla="*/ 144 w 146"/>
                <a:gd name="T33" fmla="*/ 92 h 144"/>
                <a:gd name="T34" fmla="*/ 122 w 146"/>
                <a:gd name="T35" fmla="*/ 126 h 144"/>
                <a:gd name="T36" fmla="*/ 108 w 146"/>
                <a:gd name="T37" fmla="*/ 120 h 144"/>
                <a:gd name="T38" fmla="*/ 97 w 146"/>
                <a:gd name="T39" fmla="*/ 138 h 144"/>
                <a:gd name="T40" fmla="*/ 61 w 146"/>
                <a:gd name="T41" fmla="*/ 132 h 144"/>
                <a:gd name="T42" fmla="*/ 85 w 146"/>
                <a:gd name="T43" fmla="*/ 123 h 144"/>
                <a:gd name="T44" fmla="*/ 104 w 146"/>
                <a:gd name="T45" fmla="*/ 109 h 144"/>
                <a:gd name="T46" fmla="*/ 119 w 146"/>
                <a:gd name="T47" fmla="*/ 112 h 144"/>
                <a:gd name="T48" fmla="*/ 123 w 146"/>
                <a:gd name="T49" fmla="*/ 87 h 144"/>
                <a:gd name="T50" fmla="*/ 121 w 146"/>
                <a:gd name="T51" fmla="*/ 72 h 144"/>
                <a:gd name="T52" fmla="*/ 123 w 146"/>
                <a:gd name="T53" fmla="*/ 57 h 144"/>
                <a:gd name="T54" fmla="*/ 119 w 146"/>
                <a:gd name="T55" fmla="*/ 32 h 144"/>
                <a:gd name="T56" fmla="*/ 104 w 146"/>
                <a:gd name="T57" fmla="*/ 36 h 144"/>
                <a:gd name="T58" fmla="*/ 85 w 146"/>
                <a:gd name="T59" fmla="*/ 21 h 144"/>
                <a:gd name="T60" fmla="*/ 61 w 146"/>
                <a:gd name="T61" fmla="*/ 12 h 144"/>
                <a:gd name="T62" fmla="*/ 57 w 146"/>
                <a:gd name="T63" fmla="*/ 27 h 144"/>
                <a:gd name="T64" fmla="*/ 35 w 146"/>
                <a:gd name="T65" fmla="*/ 36 h 144"/>
                <a:gd name="T66" fmla="*/ 15 w 146"/>
                <a:gd name="T67" fmla="*/ 52 h 144"/>
                <a:gd name="T68" fmla="*/ 26 w 146"/>
                <a:gd name="T69" fmla="*/ 63 h 144"/>
                <a:gd name="T70" fmla="*/ 25 w 146"/>
                <a:gd name="T71" fmla="*/ 81 h 144"/>
                <a:gd name="T72" fmla="*/ 15 w 146"/>
                <a:gd name="T73" fmla="*/ 92 h 144"/>
                <a:gd name="T74" fmla="*/ 35 w 146"/>
                <a:gd name="T75" fmla="*/ 108 h 144"/>
                <a:gd name="T76" fmla="*/ 57 w 146"/>
                <a:gd name="T77" fmla="*/ 117 h 144"/>
                <a:gd name="T78" fmla="*/ 61 w 146"/>
                <a:gd name="T79" fmla="*/ 13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4">
                  <a:moveTo>
                    <a:pt x="91" y="144"/>
                  </a:moveTo>
                  <a:cubicBezTo>
                    <a:pt x="55" y="144"/>
                    <a:pt x="55" y="144"/>
                    <a:pt x="55" y="144"/>
                  </a:cubicBezTo>
                  <a:cubicBezTo>
                    <a:pt x="52" y="144"/>
                    <a:pt x="49" y="141"/>
                    <a:pt x="49" y="138"/>
                  </a:cubicBezTo>
                  <a:cubicBezTo>
                    <a:pt x="49" y="127"/>
                    <a:pt x="49" y="127"/>
                    <a:pt x="49" y="127"/>
                  </a:cubicBezTo>
                  <a:cubicBezTo>
                    <a:pt x="45" y="125"/>
                    <a:pt x="41" y="123"/>
                    <a:pt x="37" y="120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5" y="127"/>
                    <a:pt x="21" y="126"/>
                    <a:pt x="19" y="124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0"/>
                    <a:pt x="1" y="86"/>
                    <a:pt x="3" y="84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6"/>
                    <a:pt x="13" y="74"/>
                    <a:pt x="13" y="72"/>
                  </a:cubicBezTo>
                  <a:cubicBezTo>
                    <a:pt x="13" y="70"/>
                    <a:pt x="13" y="68"/>
                    <a:pt x="13" y="65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1" y="58"/>
                    <a:pt x="0" y="54"/>
                    <a:pt x="1" y="5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1" y="18"/>
                    <a:pt x="25" y="17"/>
                    <a:pt x="28" y="18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41" y="21"/>
                    <a:pt x="45" y="19"/>
                    <a:pt x="49" y="17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3"/>
                    <a:pt x="52" y="0"/>
                    <a:pt x="55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4" y="0"/>
                    <a:pt x="97" y="3"/>
                    <a:pt x="97" y="6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101" y="19"/>
                    <a:pt x="105" y="21"/>
                    <a:pt x="108" y="24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9" y="17"/>
                    <a:pt x="121" y="17"/>
                    <a:pt x="122" y="18"/>
                  </a:cubicBezTo>
                  <a:cubicBezTo>
                    <a:pt x="124" y="18"/>
                    <a:pt x="125" y="19"/>
                    <a:pt x="126" y="20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6" y="54"/>
                    <a:pt x="145" y="58"/>
                    <a:pt x="142" y="60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3" y="68"/>
                    <a:pt x="133" y="70"/>
                    <a:pt x="133" y="72"/>
                  </a:cubicBezTo>
                  <a:cubicBezTo>
                    <a:pt x="133" y="74"/>
                    <a:pt x="133" y="76"/>
                    <a:pt x="132" y="79"/>
                  </a:cubicBezTo>
                  <a:cubicBezTo>
                    <a:pt x="142" y="84"/>
                    <a:pt x="142" y="84"/>
                    <a:pt x="142" y="84"/>
                  </a:cubicBezTo>
                  <a:cubicBezTo>
                    <a:pt x="145" y="86"/>
                    <a:pt x="146" y="90"/>
                    <a:pt x="144" y="9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4" y="126"/>
                    <a:pt x="122" y="126"/>
                  </a:cubicBezTo>
                  <a:cubicBezTo>
                    <a:pt x="121" y="127"/>
                    <a:pt x="119" y="127"/>
                    <a:pt x="118" y="12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5" y="123"/>
                    <a:pt x="101" y="125"/>
                    <a:pt x="97" y="127"/>
                  </a:cubicBezTo>
                  <a:cubicBezTo>
                    <a:pt x="97" y="138"/>
                    <a:pt x="97" y="138"/>
                    <a:pt x="97" y="138"/>
                  </a:cubicBezTo>
                  <a:cubicBezTo>
                    <a:pt x="97" y="141"/>
                    <a:pt x="94" y="144"/>
                    <a:pt x="91" y="144"/>
                  </a:cubicBezTo>
                  <a:close/>
                  <a:moveTo>
                    <a:pt x="61" y="132"/>
                  </a:moveTo>
                  <a:cubicBezTo>
                    <a:pt x="85" y="132"/>
                    <a:pt x="85" y="132"/>
                    <a:pt x="85" y="132"/>
                  </a:cubicBezTo>
                  <a:cubicBezTo>
                    <a:pt x="85" y="123"/>
                    <a:pt x="85" y="123"/>
                    <a:pt x="85" y="123"/>
                  </a:cubicBezTo>
                  <a:cubicBezTo>
                    <a:pt x="85" y="120"/>
                    <a:pt x="86" y="118"/>
                    <a:pt x="89" y="117"/>
                  </a:cubicBezTo>
                  <a:cubicBezTo>
                    <a:pt x="94" y="115"/>
                    <a:pt x="100" y="112"/>
                    <a:pt x="104" y="109"/>
                  </a:cubicBezTo>
                  <a:cubicBezTo>
                    <a:pt x="106" y="107"/>
                    <a:pt x="109" y="107"/>
                    <a:pt x="111" y="108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21" y="86"/>
                    <a:pt x="119" y="83"/>
                    <a:pt x="120" y="81"/>
                  </a:cubicBezTo>
                  <a:cubicBezTo>
                    <a:pt x="120" y="78"/>
                    <a:pt x="121" y="75"/>
                    <a:pt x="121" y="72"/>
                  </a:cubicBezTo>
                  <a:cubicBezTo>
                    <a:pt x="121" y="69"/>
                    <a:pt x="120" y="66"/>
                    <a:pt x="120" y="63"/>
                  </a:cubicBezTo>
                  <a:cubicBezTo>
                    <a:pt x="119" y="61"/>
                    <a:pt x="121" y="58"/>
                    <a:pt x="123" y="57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19" y="32"/>
                    <a:pt x="119" y="32"/>
                    <a:pt x="119" y="32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09" y="37"/>
                    <a:pt x="106" y="37"/>
                    <a:pt x="104" y="36"/>
                  </a:cubicBezTo>
                  <a:cubicBezTo>
                    <a:pt x="100" y="32"/>
                    <a:pt x="94" y="29"/>
                    <a:pt x="89" y="27"/>
                  </a:cubicBezTo>
                  <a:cubicBezTo>
                    <a:pt x="86" y="26"/>
                    <a:pt x="85" y="24"/>
                    <a:pt x="85" y="21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4"/>
                    <a:pt x="59" y="26"/>
                    <a:pt x="57" y="27"/>
                  </a:cubicBezTo>
                  <a:cubicBezTo>
                    <a:pt x="51" y="29"/>
                    <a:pt x="46" y="32"/>
                    <a:pt x="42" y="36"/>
                  </a:cubicBezTo>
                  <a:cubicBezTo>
                    <a:pt x="40" y="37"/>
                    <a:pt x="37" y="37"/>
                    <a:pt x="35" y="36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5" y="58"/>
                    <a:pt x="26" y="61"/>
                    <a:pt x="26" y="63"/>
                  </a:cubicBezTo>
                  <a:cubicBezTo>
                    <a:pt x="25" y="66"/>
                    <a:pt x="25" y="69"/>
                    <a:pt x="25" y="72"/>
                  </a:cubicBezTo>
                  <a:cubicBezTo>
                    <a:pt x="25" y="75"/>
                    <a:pt x="25" y="78"/>
                    <a:pt x="25" y="81"/>
                  </a:cubicBezTo>
                  <a:cubicBezTo>
                    <a:pt x="26" y="83"/>
                    <a:pt x="25" y="86"/>
                    <a:pt x="23" y="87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27" y="112"/>
                    <a:pt x="27" y="112"/>
                    <a:pt x="27" y="112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7" y="107"/>
                    <a:pt x="40" y="107"/>
                    <a:pt x="42" y="109"/>
                  </a:cubicBezTo>
                  <a:cubicBezTo>
                    <a:pt x="46" y="112"/>
                    <a:pt x="51" y="115"/>
                    <a:pt x="57" y="117"/>
                  </a:cubicBezTo>
                  <a:cubicBezTo>
                    <a:pt x="59" y="118"/>
                    <a:pt x="61" y="120"/>
                    <a:pt x="61" y="123"/>
                  </a:cubicBezTo>
                  <a:lnTo>
                    <a:pt x="61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  <p:sp>
          <p:nvSpPr>
            <p:cNvPr id="28" name="Freeform 230">
              <a:extLst>
                <a:ext uri="{FF2B5EF4-FFF2-40B4-BE49-F238E27FC236}">
                  <a16:creationId xmlns:a16="http://schemas.microsoft.com/office/drawing/2014/main" id="{0D9D0D51-1C57-A7FF-2349-13B245FDFC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1" y="3268"/>
              <a:ext cx="88" cy="88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7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7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endParaRPr>
            </a:p>
          </p:txBody>
        </p:sp>
      </p:grpSp>
      <p:sp>
        <p:nvSpPr>
          <p:cNvPr id="29" name="吹き出し: 角を丸めた四角形 28">
            <a:extLst>
              <a:ext uri="{FF2B5EF4-FFF2-40B4-BE49-F238E27FC236}">
                <a16:creationId xmlns:a16="http://schemas.microsoft.com/office/drawing/2014/main" id="{278517EF-2F7E-ABD4-95C1-44B4631A6E44}"/>
              </a:ext>
            </a:extLst>
          </p:cNvPr>
          <p:cNvSpPr>
            <a:spLocks/>
          </p:cNvSpPr>
          <p:nvPr/>
        </p:nvSpPr>
        <p:spPr bwMode="auto">
          <a:xfrm>
            <a:off x="1207717" y="5466356"/>
            <a:ext cx="2537274" cy="1232259"/>
          </a:xfrm>
          <a:prstGeom prst="wedgeRoundRectCallout">
            <a:avLst>
              <a:gd name="adj1" fmla="val -57558"/>
              <a:gd name="adj2" fmla="val -11119"/>
              <a:gd name="adj3" fmla="val 16667"/>
            </a:avLst>
          </a:prstGeom>
          <a:solidFill>
            <a:schemeClr val="bg1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l" defTabSz="59685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機器・ネットワーク</a:t>
            </a:r>
            <a:r>
              <a:rPr kumimoji="0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は、</a:t>
            </a:r>
            <a:br>
              <a:rPr kumimoji="0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0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医療保険オンライン資格確認のものを活用できるため、</a:t>
            </a:r>
            <a:br>
              <a:rPr kumimoji="0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0" lang="ja-JP" altLang="en-US" sz="14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追加の導入・設置は不要</a:t>
            </a:r>
            <a:endParaRPr kumimoji="0" lang="en-US" altLang="ja-JP" sz="1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0" name="吹き出し: 角を丸めた四角形 29">
            <a:extLst>
              <a:ext uri="{FF2B5EF4-FFF2-40B4-BE49-F238E27FC236}">
                <a16:creationId xmlns:a16="http://schemas.microsoft.com/office/drawing/2014/main" id="{9F791842-2EAA-E83A-AF11-266B9B9804D6}"/>
              </a:ext>
            </a:extLst>
          </p:cNvPr>
          <p:cNvSpPr>
            <a:spLocks/>
          </p:cNvSpPr>
          <p:nvPr/>
        </p:nvSpPr>
        <p:spPr bwMode="auto">
          <a:xfrm>
            <a:off x="4765751" y="5466356"/>
            <a:ext cx="2537274" cy="1232259"/>
          </a:xfrm>
          <a:prstGeom prst="wedgeRoundRectCallout">
            <a:avLst>
              <a:gd name="adj1" fmla="val -55672"/>
              <a:gd name="adj2" fmla="val -9275"/>
              <a:gd name="adj3" fmla="val 16667"/>
            </a:avLst>
          </a:prstGeom>
          <a:solidFill>
            <a:schemeClr val="bg1"/>
          </a:solidFill>
          <a:ln w="19050" cap="flat" algn="ctr">
            <a:solidFill>
              <a:srgbClr val="17406D"/>
            </a:solidFill>
            <a:round/>
            <a:headEnd/>
            <a:tailEnd/>
          </a:ln>
          <a:effectLst/>
        </p:spPr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l" defTabSz="59685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既存システム</a:t>
            </a: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（レセコン、電子カルテシステム、薬局システム）への、</a:t>
            </a:r>
            <a:r>
              <a:rPr kumimoji="0" lang="ja-JP" alt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パッケージソフト適用、操作確認のみ実施</a:t>
            </a:r>
            <a:r>
              <a:rPr kumimoji="0" lang="en-US" altLang="ja-JP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※</a:t>
            </a:r>
            <a:r>
              <a:rPr kumimoji="0" lang="ja-JP" alt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１</a:t>
            </a:r>
            <a:r>
              <a:rPr kumimoji="0" lang="en-US" altLang="ja-JP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,</a:t>
            </a:r>
            <a:r>
              <a:rPr kumimoji="0" lang="ja-JP" alt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２</a:t>
            </a:r>
            <a:endParaRPr kumimoji="0" lang="en-US" altLang="ja-JP" sz="14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DE2DB67-A7A4-11E3-1741-E8D6E5675CAD}"/>
              </a:ext>
            </a:extLst>
          </p:cNvPr>
          <p:cNvSpPr txBox="1"/>
          <p:nvPr/>
        </p:nvSpPr>
        <p:spPr>
          <a:xfrm>
            <a:off x="3047837" y="6843162"/>
            <a:ext cx="735433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96851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※</a:t>
            </a: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１パッケージソフト適用、運用準備に係る費用は助成金の対象となります。</a:t>
            </a:r>
            <a:endParaRPr kumimoji="1" lang="en-US" altLang="ja-JP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596851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※</a:t>
            </a: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２具体の改修範囲・内容はシステム事業者ともご相談ください。</a:t>
            </a:r>
            <a:endParaRPr kumimoji="1" lang="en-US" altLang="ja-JP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A711BF1-C4A7-0D85-B413-CA2CACC8C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45" y="9929731"/>
            <a:ext cx="560395" cy="56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グラフィックス 33" descr="山形の矢印 単色塗りつぶし">
            <a:extLst>
              <a:ext uri="{FF2B5EF4-FFF2-40B4-BE49-F238E27FC236}">
                <a16:creationId xmlns:a16="http://schemas.microsoft.com/office/drawing/2014/main" id="{4CF517FA-FCEF-047D-1DB8-59B19963C0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68" y="9832107"/>
            <a:ext cx="561692" cy="561692"/>
          </a:xfrm>
          <a:prstGeom prst="rect">
            <a:avLst/>
          </a:prstGeom>
        </p:spPr>
      </p:pic>
      <p:sp>
        <p:nvSpPr>
          <p:cNvPr id="49" name="吹き出し: 角を丸めた四角形 48">
            <a:extLst>
              <a:ext uri="{FF2B5EF4-FFF2-40B4-BE49-F238E27FC236}">
                <a16:creationId xmlns:a16="http://schemas.microsoft.com/office/drawing/2014/main" id="{3FF11007-8ED6-6546-3E55-AD700CA2F9F4}"/>
              </a:ext>
            </a:extLst>
          </p:cNvPr>
          <p:cNvSpPr/>
          <p:nvPr/>
        </p:nvSpPr>
        <p:spPr bwMode="gray">
          <a:xfrm>
            <a:off x="1871609" y="8705573"/>
            <a:ext cx="4099620" cy="685886"/>
          </a:xfrm>
          <a:prstGeom prst="wedgeRoundRectCallout">
            <a:avLst>
              <a:gd name="adj1" fmla="val 56408"/>
              <a:gd name="adj2" fmla="val -43340"/>
              <a:gd name="adj3" fmla="val 16667"/>
            </a:avLst>
          </a:prstGeom>
          <a:solidFill>
            <a:schemeClr val="bg1"/>
          </a:solidFill>
          <a:ln w="19050">
            <a:solidFill>
              <a:srgbClr val="1F559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50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　　　過去の薬剤情報を確認</a:t>
            </a:r>
            <a:r>
              <a:rPr kumimoji="0" lang="ja-JP" alt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できるようになり、</a:t>
            </a:r>
            <a:endParaRPr kumimoji="0" lang="en-US" altLang="ja-JP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  <a:p>
            <a:pPr marL="0" marR="0" lvl="0" indent="0" algn="l" defTabSz="99550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　　　　　　　　　重複処方を防ぐ</a:t>
            </a:r>
            <a:r>
              <a:rPr kumimoji="0" lang="ja-JP" alt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ことができました。</a:t>
            </a:r>
            <a:endParaRPr kumimoji="0" lang="en-US" altLang="ja-JP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0E9415F-3FCA-53A8-7FC8-FE730205909D}"/>
              </a:ext>
            </a:extLst>
          </p:cNvPr>
          <p:cNvSpPr txBox="1"/>
          <p:nvPr/>
        </p:nvSpPr>
        <p:spPr>
          <a:xfrm>
            <a:off x="96824" y="9267100"/>
            <a:ext cx="1392421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96851" rtl="0" eaLnBrk="0" fontAlgn="base" latinLnBrk="0" hangingPunct="0">
              <a:lnSpc>
                <a:spcPts val="1273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病院・診療所</a:t>
            </a:r>
            <a:endParaRPr kumimoji="0" lang="en-US" altLang="ja-JP" sz="1400" b="1" i="0" u="none" strike="noStrike" kern="1200" cap="none" spc="0" normalizeH="0" baseline="0" noProof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146B41FC-8C97-F0EC-F604-13EA962DD36F}"/>
              </a:ext>
            </a:extLst>
          </p:cNvPr>
          <p:cNvSpPr txBox="1"/>
          <p:nvPr/>
        </p:nvSpPr>
        <p:spPr>
          <a:xfrm>
            <a:off x="6332254" y="8968589"/>
            <a:ext cx="864584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96851" rtl="0" eaLnBrk="0" fontAlgn="base" latinLnBrk="0" hangingPunct="0">
              <a:lnSpc>
                <a:spcPts val="1273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薬局</a:t>
            </a:r>
            <a:endParaRPr kumimoji="0" lang="en-US" altLang="ja-JP" sz="1400" b="1" i="0" u="none" strike="noStrike" kern="1200" cap="none" spc="0" normalizeH="0" baseline="0" noProof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9" name="吹き出し: 角を丸めた四角形 38">
            <a:extLst>
              <a:ext uri="{FF2B5EF4-FFF2-40B4-BE49-F238E27FC236}">
                <a16:creationId xmlns:a16="http://schemas.microsoft.com/office/drawing/2014/main" id="{333D7E3F-9FB8-E048-5CF7-B0F0FCE91A34}"/>
              </a:ext>
            </a:extLst>
          </p:cNvPr>
          <p:cNvSpPr/>
          <p:nvPr/>
        </p:nvSpPr>
        <p:spPr bwMode="gray">
          <a:xfrm>
            <a:off x="1503911" y="7908033"/>
            <a:ext cx="4225631" cy="685886"/>
          </a:xfrm>
          <a:prstGeom prst="wedgeRoundRectCallout">
            <a:avLst>
              <a:gd name="adj1" fmla="val -56393"/>
              <a:gd name="adj2" fmla="val 50314"/>
              <a:gd name="adj3" fmla="val 16667"/>
            </a:avLst>
          </a:prstGeom>
          <a:solidFill>
            <a:schemeClr val="bg1"/>
          </a:solidFill>
          <a:ln w="19050">
            <a:solidFill>
              <a:srgbClr val="1F559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50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　　請求情報の誤入力・返戻対応が減り、</a:t>
            </a:r>
            <a:endParaRPr kumimoji="0" lang="en-US" altLang="ja-JP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  <a:p>
            <a:pPr marL="0" marR="0" lvl="0" indent="0" algn="l" defTabSz="99550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　　　　　　　　　　　　請求業務が効率化</a:t>
            </a:r>
            <a:r>
              <a:rPr kumimoji="0" lang="ja-JP" alt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しました。</a:t>
            </a:r>
            <a:endParaRPr kumimoji="0" lang="en-US" altLang="ja-JP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5F2BEAE-DB00-B28C-97C6-8ECC1A2664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6" y="8546048"/>
            <a:ext cx="694017" cy="694017"/>
          </a:xfrm>
          <a:prstGeom prst="rect">
            <a:avLst/>
          </a:prstGeom>
        </p:spPr>
      </p:pic>
      <p:pic>
        <p:nvPicPr>
          <p:cNvPr id="59" name="図 58" descr="オフィス ワーカー (男性) 枠線">
            <a:extLst>
              <a:ext uri="{FF2B5EF4-FFF2-40B4-BE49-F238E27FC236}">
                <a16:creationId xmlns:a16="http://schemas.microsoft.com/office/drawing/2014/main" id="{B5C01463-59B4-909F-2824-34D919B750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321728" y="8075184"/>
            <a:ext cx="923737" cy="923737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617720DA-6097-B8CF-352A-24F9BD443F95}"/>
              </a:ext>
            </a:extLst>
          </p:cNvPr>
          <p:cNvSpPr/>
          <p:nvPr/>
        </p:nvSpPr>
        <p:spPr>
          <a:xfrm>
            <a:off x="6606113" y="9851380"/>
            <a:ext cx="720000" cy="720000"/>
          </a:xfrm>
          <a:prstGeom prst="roundRect">
            <a:avLst>
              <a:gd name="adj" fmla="val 124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203B51AA-438F-EFFC-4729-1C9583727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84" y="9931183"/>
            <a:ext cx="571659" cy="56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F006D56-11AA-AB7D-FD59-09C8E6FCE5D6}"/>
              </a:ext>
            </a:extLst>
          </p:cNvPr>
          <p:cNvSpPr txBox="1"/>
          <p:nvPr/>
        </p:nvSpPr>
        <p:spPr>
          <a:xfrm>
            <a:off x="6533723" y="9603014"/>
            <a:ext cx="811441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▼お知らせ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8DD46B0-708A-4597-58F4-923346099A44}"/>
              </a:ext>
            </a:extLst>
          </p:cNvPr>
          <p:cNvSpPr txBox="1"/>
          <p:nvPr/>
        </p:nvSpPr>
        <p:spPr>
          <a:xfrm>
            <a:off x="5439324" y="9518376"/>
            <a:ext cx="114473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▼導入の手引き</a:t>
            </a:r>
          </a:p>
        </p:txBody>
      </p:sp>
      <p:sp>
        <p:nvSpPr>
          <p:cNvPr id="43" name="矢印: 五方向 42">
            <a:extLst>
              <a:ext uri="{FF2B5EF4-FFF2-40B4-BE49-F238E27FC236}">
                <a16:creationId xmlns:a16="http://schemas.microsoft.com/office/drawing/2014/main" id="{2412910F-4E91-099B-79A4-D2BACED9804C}"/>
              </a:ext>
            </a:extLst>
          </p:cNvPr>
          <p:cNvSpPr/>
          <p:nvPr/>
        </p:nvSpPr>
        <p:spPr bwMode="auto">
          <a:xfrm>
            <a:off x="5223086" y="3064859"/>
            <a:ext cx="2016249" cy="545155"/>
          </a:xfrm>
          <a:prstGeom prst="homePlate">
            <a:avLst/>
          </a:prstGeom>
          <a:solidFill>
            <a:srgbClr val="1F5591"/>
          </a:solidFill>
          <a:ln w="19050" cap="flat" algn="ctr">
            <a:noFill/>
            <a:round/>
            <a:headEnd/>
            <a:tailEnd/>
          </a:ln>
          <a:effectLst/>
        </p:spPr>
        <p:txBody>
          <a:bodyPr wrap="square" lIns="93600" tIns="46800" rIns="93600" bIns="46800" rtlCol="0" anchor="ctr">
            <a:noAutofit/>
          </a:bodyPr>
          <a:lstStyle/>
          <a:p>
            <a:pPr marL="0" marR="0" lvl="0" indent="0" algn="ctr" defTabSz="59685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助成金申請</a:t>
            </a:r>
            <a:endParaRPr kumimoji="0" lang="en-US" altLang="ja-JP" sz="13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9A7A2450-3BB1-FD49-24B6-89B43EB2DB61}"/>
              </a:ext>
            </a:extLst>
          </p:cNvPr>
          <p:cNvCxnSpPr>
            <a:cxnSpLocks/>
          </p:cNvCxnSpPr>
          <p:nvPr/>
        </p:nvCxnSpPr>
        <p:spPr bwMode="auto">
          <a:xfrm>
            <a:off x="3078674" y="2747047"/>
            <a:ext cx="0" cy="86281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DE85BE37-BA5B-BBBA-C6F1-9640ECAA07F3}"/>
              </a:ext>
            </a:extLst>
          </p:cNvPr>
          <p:cNvCxnSpPr>
            <a:cxnSpLocks/>
          </p:cNvCxnSpPr>
          <p:nvPr/>
        </p:nvCxnSpPr>
        <p:spPr bwMode="auto">
          <a:xfrm>
            <a:off x="5196561" y="2743033"/>
            <a:ext cx="0" cy="86281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A0D15D1-8C09-8610-DE1D-D7FFAADE3237}"/>
              </a:ext>
            </a:extLst>
          </p:cNvPr>
          <p:cNvSpPr txBox="1"/>
          <p:nvPr/>
        </p:nvSpPr>
        <p:spPr>
          <a:xfrm>
            <a:off x="6400578" y="2575922"/>
            <a:ext cx="1210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申請期限</a:t>
            </a:r>
            <a:endParaRPr kumimoji="1" lang="en-US" altLang="ja-JP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ct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9</a:t>
            </a: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月</a:t>
            </a:r>
            <a:r>
              <a:rPr kumimoji="1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30</a:t>
            </a: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日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B0E9C66-68F7-0FB8-7DD8-3F43AD25D6B9}"/>
              </a:ext>
            </a:extLst>
          </p:cNvPr>
          <p:cNvSpPr txBox="1"/>
          <p:nvPr/>
        </p:nvSpPr>
        <p:spPr>
          <a:xfrm>
            <a:off x="128573" y="2340515"/>
            <a:ext cx="7033415" cy="26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96851" rtl="0" eaLnBrk="0" fontAlgn="base" latinLnBrk="0" hangingPunct="0">
              <a:lnSpc>
                <a:spcPts val="1273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2000" b="1" i="0" u="none" strike="noStrike" kern="1200" cap="none" spc="10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 助成金申請の流れ</a:t>
            </a:r>
            <a:endParaRPr kumimoji="0" lang="en-US" altLang="ja-JP" sz="2000" b="1" i="0" u="none" strike="noStrike" kern="1200" cap="none" spc="100" normalizeH="0" baseline="0" noProof="0" dirty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1E4AC44-BFAB-52A8-7CE6-CC32A8891FE2}"/>
              </a:ext>
            </a:extLst>
          </p:cNvPr>
          <p:cNvSpPr txBox="1"/>
          <p:nvPr/>
        </p:nvSpPr>
        <p:spPr>
          <a:xfrm>
            <a:off x="128574" y="5066236"/>
            <a:ext cx="7033415" cy="26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96851" rtl="0" eaLnBrk="0" fontAlgn="base" latinLnBrk="0" hangingPunct="0">
              <a:lnSpc>
                <a:spcPts val="1273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2000" b="1" i="0" u="none" strike="noStrike" kern="1200" cap="none" spc="10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 医療扶助のオンライン資格確認導入に向けた作業</a:t>
            </a:r>
            <a:endParaRPr kumimoji="0" lang="en-US" altLang="ja-JP" sz="2000" b="1" i="0" u="none" strike="noStrike" kern="1200" cap="none" spc="100" normalizeH="0" baseline="0" noProof="0" dirty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D2978D-1470-BC30-E441-020C41E81DC3}"/>
              </a:ext>
            </a:extLst>
          </p:cNvPr>
          <p:cNvSpPr txBox="1"/>
          <p:nvPr/>
        </p:nvSpPr>
        <p:spPr>
          <a:xfrm>
            <a:off x="128574" y="7514191"/>
            <a:ext cx="7577182" cy="26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96851" rtl="0" eaLnBrk="0" fontAlgn="base" latinLnBrk="0" hangingPunct="0">
              <a:lnSpc>
                <a:spcPts val="1273"/>
              </a:lnSpc>
              <a:spcBef>
                <a:spcPts val="0"/>
              </a:spcBef>
              <a:spcAft>
                <a:spcPts val="283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ja-JP" altLang="en-US" sz="2000" b="1" i="0" u="none" strike="noStrike" kern="1200" cap="none" spc="10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 導入が完了した医療機関・薬局の声</a:t>
            </a:r>
            <a:endParaRPr kumimoji="0" lang="en-US" altLang="ja-JP" sz="2000" b="1" i="0" u="none" strike="noStrike" kern="1200" cap="none" spc="100" normalizeH="0" baseline="0" noProof="0" dirty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57" name="タイトル 1">
            <a:extLst>
              <a:ext uri="{FF2B5EF4-FFF2-40B4-BE49-F238E27FC236}">
                <a16:creationId xmlns:a16="http://schemas.microsoft.com/office/drawing/2014/main" id="{689863B4-7230-0BBF-387B-1F35DAFEB563}"/>
              </a:ext>
            </a:extLst>
          </p:cNvPr>
          <p:cNvSpPr txBox="1">
            <a:spLocks/>
          </p:cNvSpPr>
          <p:nvPr/>
        </p:nvSpPr>
        <p:spPr>
          <a:xfrm>
            <a:off x="-52450" y="653493"/>
            <a:ext cx="7603495" cy="617378"/>
          </a:xfrm>
          <a:prstGeom prst="rect">
            <a:avLst/>
          </a:prstGeom>
        </p:spPr>
        <p:txBody>
          <a:bodyPr anchor="ctr"/>
          <a:lstStyle>
            <a:lvl1pPr marL="444500" indent="-444500" algn="l" rtl="0" eaLnBrk="0" fontAlgn="base" hangingPunct="0">
              <a:spcBef>
                <a:spcPts val="120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4pPr>
            <a:lvl5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5pPr>
            <a:lvl6pPr marL="9017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6pPr>
            <a:lvl7pPr marL="13589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7pPr>
            <a:lvl8pPr marL="18161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8pPr>
            <a:lvl9pPr marL="22733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9pPr>
          </a:lstStyle>
          <a:p>
            <a:pPr marL="444500" marR="0" lvl="0" indent="-444500" algn="ctr" defTabSz="995507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早期にシステム事業者に相談をお願いします！</a:t>
            </a:r>
            <a:endParaRPr kumimoji="1" lang="ja-JP" altLang="en-US" sz="2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タイトル 1">
            <a:extLst>
              <a:ext uri="{FF2B5EF4-FFF2-40B4-BE49-F238E27FC236}">
                <a16:creationId xmlns:a16="http://schemas.microsoft.com/office/drawing/2014/main" id="{36CAD2E1-3A28-09AF-C0D1-FFDFE829B5B2}"/>
              </a:ext>
            </a:extLst>
          </p:cNvPr>
          <p:cNvSpPr txBox="1">
            <a:spLocks/>
          </p:cNvSpPr>
          <p:nvPr/>
        </p:nvSpPr>
        <p:spPr>
          <a:xfrm>
            <a:off x="-178042" y="166909"/>
            <a:ext cx="7854678" cy="617378"/>
          </a:xfrm>
          <a:prstGeom prst="rect">
            <a:avLst/>
          </a:prstGeom>
        </p:spPr>
        <p:txBody>
          <a:bodyPr anchor="ctr"/>
          <a:lstStyle>
            <a:lvl1pPr marL="444500" indent="-444500" algn="l" rtl="0" eaLnBrk="0" fontAlgn="base" hangingPunct="0">
              <a:spcBef>
                <a:spcPts val="120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4pPr>
            <a:lvl5pPr marL="4445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5pPr>
            <a:lvl6pPr marL="9017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6pPr>
            <a:lvl7pPr marL="13589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7pPr>
            <a:lvl8pPr marL="18161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8pPr>
            <a:lvl9pPr marL="2273300" indent="-4445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ＭＳ Ｐゴシック" charset="-128"/>
                <a:ea typeface="ＭＳ Ｐゴシック" charset="-128"/>
              </a:defRPr>
            </a:lvl9pPr>
          </a:lstStyle>
          <a:p>
            <a:pPr marL="444500" marR="0" lvl="0" indent="-444500" algn="ctr" defTabSz="995507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９月末の申請期限に間に合うよう</a:t>
            </a:r>
            <a:endParaRPr kumimoji="1" lang="en-US" altLang="ja-JP" sz="2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9AAF318-9AC3-D51E-1077-4F79975BE941}"/>
              </a:ext>
            </a:extLst>
          </p:cNvPr>
          <p:cNvCxnSpPr>
            <a:cxnSpLocks/>
          </p:cNvCxnSpPr>
          <p:nvPr/>
        </p:nvCxnSpPr>
        <p:spPr bwMode="auto">
          <a:xfrm>
            <a:off x="121449" y="4823541"/>
            <a:ext cx="7318875" cy="0"/>
          </a:xfrm>
          <a:prstGeom prst="line">
            <a:avLst/>
          </a:prstGeom>
          <a:noFill/>
          <a:ln w="19050" cap="flat" cmpd="sng" algn="ctr">
            <a:solidFill>
              <a:srgbClr val="17406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3ACB03C-0FBC-38C9-E901-F8945DAAA92B}"/>
              </a:ext>
            </a:extLst>
          </p:cNvPr>
          <p:cNvSpPr txBox="1"/>
          <p:nvPr/>
        </p:nvSpPr>
        <p:spPr>
          <a:xfrm>
            <a:off x="-2521729" y="314602"/>
            <a:ext cx="2107804" cy="410882"/>
          </a:xfrm>
          <a:prstGeom prst="rect">
            <a:avLst/>
          </a:prstGeom>
          <a:solidFill>
            <a:srgbClr val="DB4D6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3185"/>
              </a:buClr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＜裏面＞</a:t>
            </a:r>
            <a:endParaRPr kumimoji="1" lang="en-US" altLang="ja-JP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2426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1"/>
</p:tagLst>
</file>

<file path=ppt/theme/theme1.xml><?xml version="1.0" encoding="utf-8"?>
<a:theme xmlns:a="http://schemas.openxmlformats.org/drawingml/2006/main" name="デザインの設定">
  <a:themeElements>
    <a:clrScheme name="グレースケール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</a:spPr>
      <a:bodyPr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1bc0f418-96a4-4caf-9d7c-ccc5ec7f9d91}" enabled="1" method="Privileged" siteId="{e0793d39-0939-496d-b129-198edd916fe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697</Words>
  <Application>Microsoft Office PowerPoint</Application>
  <PresentationFormat>ユーザー設定</PresentationFormat>
  <Paragraphs>83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游ゴシック</vt:lpstr>
      <vt:lpstr>游ゴシック Light</vt:lpstr>
      <vt:lpstr>Arial</vt:lpstr>
      <vt:lpstr>Calibri</vt:lpstr>
      <vt:lpstr>Segoe UI</vt:lpstr>
      <vt:lpstr>Wingdings</vt:lpstr>
      <vt:lpstr>デザインの設定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2026-07-14T01:46:04Z</dcterms:modified>
</cp:coreProperties>
</file>