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80706" autoAdjust="0"/>
  </p:normalViewPr>
  <p:slideViewPr>
    <p:cSldViewPr>
      <p:cViewPr>
        <p:scale>
          <a:sx n="75" d="100"/>
          <a:sy n="75" d="100"/>
        </p:scale>
        <p:origin x="-1230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9CF21-1FAD-4195-9842-F135FE906021}" type="datetimeFigureOut">
              <a:rPr kumimoji="1" lang="ja-JP" altLang="en-US" smtClean="0"/>
              <a:t>2016/11/2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9CB1E1-4C8E-416F-B670-791E1AB962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8128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0" y="746125"/>
            <a:ext cx="496570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C333C-01F4-42FB-86A1-E1F93E60EF31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388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5706-9253-4D31-B5B4-E4E11772C61F}" type="datetimeFigureOut">
              <a:rPr kumimoji="1" lang="ja-JP" altLang="en-US" smtClean="0"/>
              <a:t>2016/11/2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42749-2964-446C-8583-5825E6B011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5301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5706-9253-4D31-B5B4-E4E11772C61F}" type="datetimeFigureOut">
              <a:rPr kumimoji="1" lang="ja-JP" altLang="en-US" smtClean="0"/>
              <a:t>2016/11/2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42749-2964-446C-8583-5825E6B011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059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5706-9253-4D31-B5B4-E4E11772C61F}" type="datetimeFigureOut">
              <a:rPr kumimoji="1" lang="ja-JP" altLang="en-US" smtClean="0"/>
              <a:t>2016/11/2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42749-2964-446C-8583-5825E6B011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628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5706-9253-4D31-B5B4-E4E11772C61F}" type="datetimeFigureOut">
              <a:rPr kumimoji="1" lang="ja-JP" altLang="en-US" smtClean="0"/>
              <a:t>2016/11/2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42749-2964-446C-8583-5825E6B011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408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5706-9253-4D31-B5B4-E4E11772C61F}" type="datetimeFigureOut">
              <a:rPr kumimoji="1" lang="ja-JP" altLang="en-US" smtClean="0"/>
              <a:t>2016/11/2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42749-2964-446C-8583-5825E6B011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8127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5706-9253-4D31-B5B4-E4E11772C61F}" type="datetimeFigureOut">
              <a:rPr kumimoji="1" lang="ja-JP" altLang="en-US" smtClean="0"/>
              <a:t>2016/11/2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42749-2964-446C-8583-5825E6B011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246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5706-9253-4D31-B5B4-E4E11772C61F}" type="datetimeFigureOut">
              <a:rPr kumimoji="1" lang="ja-JP" altLang="en-US" smtClean="0"/>
              <a:t>2016/11/2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42749-2964-446C-8583-5825E6B011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830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5706-9253-4D31-B5B4-E4E11772C61F}" type="datetimeFigureOut">
              <a:rPr kumimoji="1" lang="ja-JP" altLang="en-US" smtClean="0"/>
              <a:t>2016/11/2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42749-2964-446C-8583-5825E6B011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3473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5706-9253-4D31-B5B4-E4E11772C61F}" type="datetimeFigureOut">
              <a:rPr kumimoji="1" lang="ja-JP" altLang="en-US" smtClean="0"/>
              <a:t>2016/11/2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42749-2964-446C-8583-5825E6B011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189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5706-9253-4D31-B5B4-E4E11772C61F}" type="datetimeFigureOut">
              <a:rPr kumimoji="1" lang="ja-JP" altLang="en-US" smtClean="0"/>
              <a:t>2016/11/2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42749-2964-446C-8583-5825E6B011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217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5706-9253-4D31-B5B4-E4E11772C61F}" type="datetimeFigureOut">
              <a:rPr kumimoji="1" lang="ja-JP" altLang="en-US" smtClean="0"/>
              <a:t>2016/11/2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42749-2964-446C-8583-5825E6B011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1346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45706-9253-4D31-B5B4-E4E11772C61F}" type="datetimeFigureOut">
              <a:rPr kumimoji="1" lang="ja-JP" altLang="en-US" smtClean="0"/>
              <a:t>2016/11/2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42749-2964-446C-8583-5825E6B011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6934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microsoft.com/office/2007/relationships/hdphoto" Target="../media/hdphoto1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下矢印 93"/>
          <p:cNvSpPr/>
          <p:nvPr/>
        </p:nvSpPr>
        <p:spPr>
          <a:xfrm rot="5400000" flipH="1">
            <a:off x="4367341" y="3437143"/>
            <a:ext cx="318193" cy="3204783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86886" tIns="43443" rIns="86886" bIns="43443"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cxnSp>
        <p:nvCxnSpPr>
          <p:cNvPr id="76" name="直線矢印コネクタ 75"/>
          <p:cNvCxnSpPr/>
          <p:nvPr/>
        </p:nvCxnSpPr>
        <p:spPr>
          <a:xfrm>
            <a:off x="2378526" y="5301208"/>
            <a:ext cx="3722259" cy="0"/>
          </a:xfrm>
          <a:prstGeom prst="straightConnector1">
            <a:avLst/>
          </a:prstGeom>
          <a:ln w="254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角丸四角形 3"/>
          <p:cNvSpPr/>
          <p:nvPr/>
        </p:nvSpPr>
        <p:spPr>
          <a:xfrm>
            <a:off x="411761" y="1423148"/>
            <a:ext cx="2538157" cy="4238100"/>
          </a:xfrm>
          <a:prstGeom prst="roundRect">
            <a:avLst>
              <a:gd name="adj" fmla="val 6944"/>
            </a:avLst>
          </a:prstGeom>
          <a:ln w="19050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0" y="0"/>
            <a:ext cx="9144000" cy="795726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86886" tIns="43443" rIns="86886" bIns="43443" rtlCol="0" anchor="ctr"/>
          <a:lstStyle/>
          <a:p>
            <a:pPr algn="ctr"/>
            <a:endParaRPr lang="ja-JP" altLang="en-US" sz="28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455447" y="4674612"/>
            <a:ext cx="1269842" cy="626597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サポートのための</a:t>
            </a:r>
            <a:endParaRPr lang="en-US" altLang="ja-JP" sz="1200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身体科医師が待機</a:t>
            </a:r>
            <a:endParaRPr lang="en-US" altLang="ja-JP" sz="1200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455447" y="892102"/>
            <a:ext cx="8213706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465705" y="909870"/>
            <a:ext cx="8203447" cy="0"/>
          </a:xfrm>
          <a:prstGeom prst="line">
            <a:avLst/>
          </a:prstGeom>
          <a:ln w="95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角丸四角形 16"/>
          <p:cNvSpPr/>
          <p:nvPr/>
        </p:nvSpPr>
        <p:spPr>
          <a:xfrm>
            <a:off x="645989" y="1103495"/>
            <a:ext cx="1987134" cy="654866"/>
          </a:xfrm>
          <a:prstGeom prst="roundRect">
            <a:avLst/>
          </a:prstGeom>
          <a:ln w="12700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精神科病院</a:t>
            </a:r>
            <a:endParaRPr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合併症支援病院）</a:t>
            </a:r>
            <a:endParaRPr lang="en-US" altLang="ja-JP" sz="105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443994" y="3665553"/>
            <a:ext cx="1409595" cy="6974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転院受入の</a:t>
            </a:r>
            <a:endParaRPr lang="en-US" altLang="ja-JP" sz="1200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ベッド・スタッフの</a:t>
            </a:r>
            <a:endParaRPr lang="en-US" altLang="ja-JP" sz="1200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確保</a:t>
            </a:r>
            <a:endParaRPr lang="ja-JP" altLang="en-US" sz="1200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645989" y="2307589"/>
            <a:ext cx="1463055" cy="6893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コンサルを行う</a:t>
            </a:r>
            <a:endParaRPr lang="en-US" altLang="ja-JP" sz="1200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精神科医師の配置</a:t>
            </a:r>
            <a:endParaRPr lang="ja-JP" altLang="en-US" sz="1200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5" name="屈折矢印 64"/>
          <p:cNvSpPr/>
          <p:nvPr/>
        </p:nvSpPr>
        <p:spPr>
          <a:xfrm>
            <a:off x="2424219" y="4497028"/>
            <a:ext cx="268932" cy="604369"/>
          </a:xfrm>
          <a:prstGeom prst="bentUpArrow">
            <a:avLst>
              <a:gd name="adj1" fmla="val 33174"/>
              <a:gd name="adj2" fmla="val 33991"/>
              <a:gd name="adj3" fmla="val 36443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86886" tIns="43443" rIns="86886" bIns="43443"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70" name="下矢印 69"/>
          <p:cNvSpPr/>
          <p:nvPr/>
        </p:nvSpPr>
        <p:spPr>
          <a:xfrm rot="16200000" flipH="1">
            <a:off x="2756325" y="5839642"/>
            <a:ext cx="307904" cy="1063503"/>
          </a:xfrm>
          <a:prstGeom prst="down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86886" tIns="43443" rIns="86886" bIns="43443"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79" name="角丸四角形 78"/>
          <p:cNvSpPr/>
          <p:nvPr/>
        </p:nvSpPr>
        <p:spPr>
          <a:xfrm>
            <a:off x="3442028" y="5877720"/>
            <a:ext cx="2424443" cy="791640"/>
          </a:xfrm>
          <a:prstGeom prst="roundRect">
            <a:avLst/>
          </a:prstGeom>
          <a:ln w="12700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検証会議</a:t>
            </a:r>
            <a:endParaRPr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（行政・精神科・救命救急センターや二次救急病院・医師会）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0" name="角丸四角形 79"/>
          <p:cNvSpPr/>
          <p:nvPr/>
        </p:nvSpPr>
        <p:spPr>
          <a:xfrm>
            <a:off x="3342698" y="5445580"/>
            <a:ext cx="2314750" cy="437423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86886" tIns="43443" rIns="86886" bIns="43443" rtlCol="0" anchor="ctr"/>
          <a:lstStyle/>
          <a:p>
            <a:pPr algn="ctr"/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課題の集約・改善方策の検討</a:t>
            </a:r>
            <a:endParaRPr lang="ja-JP" altLang="en-US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9" name="角丸四角形 68"/>
          <p:cNvSpPr/>
          <p:nvPr/>
        </p:nvSpPr>
        <p:spPr>
          <a:xfrm>
            <a:off x="1787119" y="6165305"/>
            <a:ext cx="1027102" cy="469765"/>
          </a:xfrm>
          <a:prstGeom prst="roundRect">
            <a:avLst/>
          </a:prstGeom>
          <a:ln w="12700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大阪精神科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病院協会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3" name="角丸四角形 72"/>
          <p:cNvSpPr/>
          <p:nvPr/>
        </p:nvSpPr>
        <p:spPr>
          <a:xfrm>
            <a:off x="1713836" y="4647734"/>
            <a:ext cx="688575" cy="711000"/>
          </a:xfrm>
          <a:prstGeom prst="roundRect">
            <a:avLst>
              <a:gd name="adj" fmla="val 8574"/>
            </a:avLst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grpSp>
        <p:nvGrpSpPr>
          <p:cNvPr id="35" name="グループ化 34"/>
          <p:cNvGrpSpPr/>
          <p:nvPr/>
        </p:nvGrpSpPr>
        <p:grpSpPr>
          <a:xfrm>
            <a:off x="5866472" y="6306352"/>
            <a:ext cx="3277528" cy="510064"/>
            <a:chOff x="5792912" y="6302372"/>
            <a:chExt cx="3264546" cy="531710"/>
          </a:xfrm>
        </p:grpSpPr>
        <p:sp>
          <p:nvSpPr>
            <p:cNvPr id="2" name="正方形/長方形 1"/>
            <p:cNvSpPr/>
            <p:nvPr/>
          </p:nvSpPr>
          <p:spPr>
            <a:xfrm>
              <a:off x="5792912" y="6302372"/>
              <a:ext cx="3264546" cy="509792"/>
            </a:xfrm>
            <a:prstGeom prst="rect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Meiryo UI" panose="020B0604030504040204" pitchFamily="50" charset="-128"/>
                </a:rPr>
                <a:t>＜システム運用時間＞</a:t>
              </a:r>
              <a:endParaRPr lang="en-US" altLang="ja-JP" sz="10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800" b="1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Meiryo UI" panose="020B0604030504040204" pitchFamily="50" charset="-128"/>
                </a:rPr>
                <a:t>平日夜間（</a:t>
              </a:r>
              <a:r>
                <a:rPr lang="en-US" altLang="ja-JP" sz="800" b="1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Meiryo UI" panose="020B0604030504040204" pitchFamily="50" charset="-128"/>
                </a:rPr>
                <a:t>17</a:t>
              </a:r>
              <a:r>
                <a:rPr lang="ja-JP" altLang="en-US" sz="800" b="1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Meiryo UI" panose="020B0604030504040204" pitchFamily="50" charset="-128"/>
                </a:rPr>
                <a:t>時から翌朝</a:t>
              </a:r>
              <a:r>
                <a:rPr lang="en-US" altLang="ja-JP" sz="800" b="1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Meiryo UI" panose="020B0604030504040204" pitchFamily="50" charset="-128"/>
                </a:rPr>
                <a:t>9</a:t>
              </a:r>
              <a:r>
                <a:rPr lang="ja-JP" altLang="en-US" sz="800" b="1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Meiryo UI" panose="020B0604030504040204" pitchFamily="50" charset="-128"/>
                </a:rPr>
                <a:t>時）</a:t>
              </a:r>
              <a:r>
                <a:rPr lang="ja-JP" altLang="en-US" sz="800" b="1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800" b="1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Meiryo UI" panose="020B0604030504040204" pitchFamily="50" charset="-128"/>
                </a:rPr>
                <a:t>　休日（朝</a:t>
              </a:r>
              <a:r>
                <a:rPr lang="en-US" altLang="ja-JP" sz="800" b="1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Meiryo UI" panose="020B0604030504040204" pitchFamily="50" charset="-128"/>
                </a:rPr>
                <a:t>9</a:t>
              </a:r>
              <a:r>
                <a:rPr lang="ja-JP" altLang="en-US" sz="800" b="1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Meiryo UI" panose="020B0604030504040204" pitchFamily="50" charset="-128"/>
                </a:rPr>
                <a:t>時から翌朝</a:t>
              </a:r>
              <a:r>
                <a:rPr lang="en-US" altLang="ja-JP" sz="800" b="1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Meiryo UI" panose="020B0604030504040204" pitchFamily="50" charset="-128"/>
                </a:rPr>
                <a:t>9</a:t>
              </a:r>
              <a:r>
                <a:rPr lang="ja-JP" altLang="en-US" sz="800" b="1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Meiryo UI" panose="020B0604030504040204" pitchFamily="50" charset="-128"/>
                </a:rPr>
                <a:t>時）</a:t>
              </a:r>
              <a:endParaRPr lang="en-US" altLang="ja-JP" sz="8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endParaRPr>
            </a:p>
            <a:p>
              <a:pPr algn="ctr"/>
              <a:endParaRPr lang="ja-JP" altLang="en-US" sz="8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6801285" y="6645044"/>
              <a:ext cx="1453276" cy="189038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700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Meiryo UI" panose="020B0604030504040204" pitchFamily="50" charset="-128"/>
                </a:rPr>
                <a:t>＊休日とは土日・祝・年末年始</a:t>
              </a:r>
              <a:endParaRPr lang="en-US" altLang="ja-JP" sz="7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endParaRPr>
            </a:p>
          </p:txBody>
        </p:sp>
      </p:grpSp>
      <p:cxnSp>
        <p:nvCxnSpPr>
          <p:cNvPr id="7" name="直線矢印コネクタ 6"/>
          <p:cNvCxnSpPr>
            <a:endCxn id="66" idx="0"/>
          </p:cNvCxnSpPr>
          <p:nvPr/>
        </p:nvCxnSpPr>
        <p:spPr>
          <a:xfrm>
            <a:off x="1233801" y="5651827"/>
            <a:ext cx="0" cy="451404"/>
          </a:xfrm>
          <a:prstGeom prst="straightConnector1">
            <a:avLst/>
          </a:prstGeom>
          <a:ln w="28575">
            <a:prstDash val="sysDot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角丸四角形 65"/>
          <p:cNvSpPr/>
          <p:nvPr/>
        </p:nvSpPr>
        <p:spPr>
          <a:xfrm>
            <a:off x="716803" y="6103232"/>
            <a:ext cx="1033997" cy="350105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6886" tIns="43443" rIns="86886" bIns="43443" rtlCol="0" anchor="ctr"/>
          <a:lstStyle/>
          <a:p>
            <a:pPr algn="ctr"/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救命救急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</a:t>
            </a:r>
            <a:endParaRPr lang="ja-JP" altLang="en-US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1" name="下矢印 80"/>
          <p:cNvSpPr/>
          <p:nvPr/>
        </p:nvSpPr>
        <p:spPr>
          <a:xfrm rot="3304849" flipH="1">
            <a:off x="6248898" y="5070152"/>
            <a:ext cx="277668" cy="1275768"/>
          </a:xfrm>
          <a:prstGeom prst="down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86886" tIns="43443" rIns="86886" bIns="43443"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87" name="角丸四角形 86"/>
          <p:cNvSpPr/>
          <p:nvPr/>
        </p:nvSpPr>
        <p:spPr>
          <a:xfrm>
            <a:off x="411762" y="5787937"/>
            <a:ext cx="907445" cy="238237"/>
          </a:xfrm>
          <a:prstGeom prst="roundRect">
            <a:avLst/>
          </a:prstGeom>
          <a:noFill/>
          <a:ln>
            <a:noFill/>
          </a:ln>
          <a:effectLst>
            <a:outerShdw dist="23000" sx="1000" sy="1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6886" tIns="43443" rIns="86886" bIns="43443" rtlCol="0" anchor="ctr"/>
          <a:lstStyle/>
          <a:p>
            <a:pPr algn="ctr"/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バックアップ</a:t>
            </a:r>
            <a:endParaRPr lang="ja-JP" altLang="en-US" sz="1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8" name="正方形/長方形 87"/>
          <p:cNvSpPr/>
          <p:nvPr/>
        </p:nvSpPr>
        <p:spPr>
          <a:xfrm>
            <a:off x="267232" y="3260589"/>
            <a:ext cx="1933138" cy="401671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２病院</a:t>
            </a:r>
            <a:r>
              <a:rPr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×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１床＝　合計２床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下矢印 36"/>
          <p:cNvSpPr/>
          <p:nvPr/>
        </p:nvSpPr>
        <p:spPr>
          <a:xfrm rot="5400000">
            <a:off x="7879134" y="5680863"/>
            <a:ext cx="324878" cy="499989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6976415" y="5805264"/>
            <a:ext cx="1065158" cy="380502"/>
          </a:xfrm>
          <a:prstGeom prst="roundRect">
            <a:avLst/>
          </a:prstGeom>
          <a:ln w="12700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消防等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6" name="角丸四角形 85"/>
          <p:cNvSpPr/>
          <p:nvPr/>
        </p:nvSpPr>
        <p:spPr>
          <a:xfrm>
            <a:off x="6181709" y="1412776"/>
            <a:ext cx="2444896" cy="4198508"/>
          </a:xfrm>
          <a:prstGeom prst="roundRect">
            <a:avLst>
              <a:gd name="adj" fmla="val 6944"/>
            </a:avLst>
          </a:prstGeom>
          <a:ln w="19050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6365222" y="1103495"/>
            <a:ext cx="2158197" cy="707723"/>
          </a:xfrm>
          <a:prstGeom prst="roundRect">
            <a:avLst/>
          </a:prstGeom>
          <a:ln w="12700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二次救急病院</a:t>
            </a:r>
            <a:endParaRPr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救命救急センター</a:t>
            </a:r>
            <a:endParaRPr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" name="下矢印 39"/>
          <p:cNvSpPr/>
          <p:nvPr/>
        </p:nvSpPr>
        <p:spPr>
          <a:xfrm flipV="1">
            <a:off x="7201639" y="4362954"/>
            <a:ext cx="361462" cy="1040791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pic>
        <p:nvPicPr>
          <p:cNvPr id="75" name="Picture 6" descr="救急車のイラスト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24427" y="5323615"/>
            <a:ext cx="684362" cy="548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角丸四角形 82"/>
          <p:cNvSpPr/>
          <p:nvPr/>
        </p:nvSpPr>
        <p:spPr>
          <a:xfrm>
            <a:off x="2068126" y="2204864"/>
            <a:ext cx="785369" cy="938366"/>
          </a:xfrm>
          <a:prstGeom prst="roundRect">
            <a:avLst>
              <a:gd name="adj" fmla="val 8574"/>
            </a:avLst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90" name="下矢印吹き出し 89"/>
          <p:cNvSpPr/>
          <p:nvPr/>
        </p:nvSpPr>
        <p:spPr>
          <a:xfrm>
            <a:off x="7201639" y="2564904"/>
            <a:ext cx="1292027" cy="720079"/>
          </a:xfrm>
          <a:prstGeom prst="downArrowCallout">
            <a:avLst/>
          </a:prstGeom>
          <a:ln w="952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身体的な処置</a:t>
            </a:r>
            <a:endParaRPr lang="ja-JP" altLang="en-US" sz="1400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21" name="Picture 2" descr="問診のイラスト「お医者さんとお爺さん」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269" b="35433"/>
          <a:stretch/>
        </p:blipFill>
        <p:spPr bwMode="auto">
          <a:xfrm flipH="1">
            <a:off x="2106571" y="2246453"/>
            <a:ext cx="746923" cy="844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9" name="角丸四角形 88"/>
          <p:cNvSpPr/>
          <p:nvPr/>
        </p:nvSpPr>
        <p:spPr>
          <a:xfrm>
            <a:off x="6254435" y="2067803"/>
            <a:ext cx="842151" cy="1217181"/>
          </a:xfrm>
          <a:prstGeom prst="roundRect">
            <a:avLst>
              <a:gd name="adj" fmla="val 8574"/>
            </a:avLst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pic>
        <p:nvPicPr>
          <p:cNvPr id="1032" name="Picture 8" descr="外科医のイラスト（医療）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27" b="21239"/>
          <a:stretch/>
        </p:blipFill>
        <p:spPr bwMode="auto">
          <a:xfrm>
            <a:off x="6264826" y="2266000"/>
            <a:ext cx="831760" cy="938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テキスト ボックス 22"/>
          <p:cNvSpPr txBox="1"/>
          <p:nvPr/>
        </p:nvSpPr>
        <p:spPr>
          <a:xfrm rot="1752536">
            <a:off x="6732536" y="1958864"/>
            <a:ext cx="3656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？</a:t>
            </a:r>
            <a:endParaRPr lang="ja-JP" altLang="en-US" sz="28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4" name="雲形吹き出し 23"/>
          <p:cNvSpPr/>
          <p:nvPr/>
        </p:nvSpPr>
        <p:spPr>
          <a:xfrm>
            <a:off x="4795329" y="1196752"/>
            <a:ext cx="1592403" cy="871050"/>
          </a:xfrm>
          <a:prstGeom prst="cloudCallout">
            <a:avLst>
              <a:gd name="adj1" fmla="val 50216"/>
              <a:gd name="adj2" fmla="val 79629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943055" y="1416834"/>
            <a:ext cx="134707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この精神症状には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どう対応したらいいの？</a:t>
            </a:r>
            <a:endParaRPr lang="ja-JP" altLang="en-US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7" name="下矢印 66"/>
          <p:cNvSpPr/>
          <p:nvPr/>
        </p:nvSpPr>
        <p:spPr>
          <a:xfrm rot="5400000" flipH="1">
            <a:off x="4355746" y="2561819"/>
            <a:ext cx="394263" cy="3257662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86886" tIns="43443" rIns="86886" bIns="43443"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68" name="角丸四角形 67"/>
          <p:cNvSpPr/>
          <p:nvPr/>
        </p:nvSpPr>
        <p:spPr>
          <a:xfrm>
            <a:off x="3370120" y="4674611"/>
            <a:ext cx="2373341" cy="770969"/>
          </a:xfrm>
          <a:prstGeom prst="roundRect">
            <a:avLst/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86886" tIns="43443" rIns="86886" bIns="43443" rtlCol="0" anchor="ctr"/>
          <a:lstStyle/>
          <a:p>
            <a:pPr algn="ctr"/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④精神科病院への転院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1890470" y="3575231"/>
            <a:ext cx="923751" cy="938465"/>
            <a:chOff x="1936045" y="3512030"/>
            <a:chExt cx="1000730" cy="938465"/>
          </a:xfrm>
        </p:grpSpPr>
        <p:sp>
          <p:nvSpPr>
            <p:cNvPr id="53" name="角丸四角形 52"/>
            <p:cNvSpPr/>
            <p:nvPr/>
          </p:nvSpPr>
          <p:spPr>
            <a:xfrm>
              <a:off x="1936045" y="3512030"/>
              <a:ext cx="1000730" cy="938465"/>
            </a:xfrm>
            <a:prstGeom prst="roundRect">
              <a:avLst>
                <a:gd name="adj" fmla="val 8574"/>
              </a:avLst>
            </a:prstGeom>
            <a:solidFill>
              <a:schemeClr val="bg1"/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pic>
          <p:nvPicPr>
            <p:cNvPr id="1026" name="Picture 2" descr="http://1.bp.blogspot.com/-oJxzvNc3gGk/U2LurG-8hXI/AAAAAAAAfuo/7p4IvXv437A/s800/bed_sheet_kangoshi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0797" y="3558318"/>
              <a:ext cx="931226" cy="76907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2" name="Picture 10" descr="切り傷のイラスト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3616" y="5402544"/>
            <a:ext cx="639604" cy="834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走っているお医者さんのイラスト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23" r="30900" b="49623"/>
          <a:stretch/>
        </p:blipFill>
        <p:spPr bwMode="auto">
          <a:xfrm flipH="1">
            <a:off x="1779358" y="4641400"/>
            <a:ext cx="532698" cy="659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下矢印 76"/>
          <p:cNvSpPr/>
          <p:nvPr/>
        </p:nvSpPr>
        <p:spPr>
          <a:xfrm flipH="1">
            <a:off x="2112650" y="5696593"/>
            <a:ext cx="366716" cy="492582"/>
          </a:xfrm>
          <a:prstGeom prst="down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86886" tIns="43443" rIns="86886" bIns="43443"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78" name="角丸四角形 77"/>
          <p:cNvSpPr/>
          <p:nvPr/>
        </p:nvSpPr>
        <p:spPr>
          <a:xfrm>
            <a:off x="2037956" y="5558346"/>
            <a:ext cx="539977" cy="26498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86886" tIns="43443" rIns="86886" bIns="43443" rtlCol="0" anchor="ctr"/>
          <a:lstStyle/>
          <a:p>
            <a:pPr algn="ctr"/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報告</a:t>
            </a:r>
            <a:endParaRPr lang="ja-JP" altLang="en-US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1" name="角丸四角形 90"/>
          <p:cNvSpPr/>
          <p:nvPr/>
        </p:nvSpPr>
        <p:spPr>
          <a:xfrm>
            <a:off x="2927576" y="5977632"/>
            <a:ext cx="248577" cy="65743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86886" tIns="43443" rIns="86886" bIns="43443" rtlCol="0" anchor="ctr"/>
          <a:lstStyle/>
          <a:p>
            <a:pPr algn="ctr"/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報</a:t>
            </a: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告</a:t>
            </a:r>
            <a:endParaRPr lang="ja-JP" altLang="en-US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2" name="角丸四角形 91"/>
          <p:cNvSpPr/>
          <p:nvPr/>
        </p:nvSpPr>
        <p:spPr>
          <a:xfrm>
            <a:off x="5994837" y="5697101"/>
            <a:ext cx="539977" cy="26498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86886" tIns="43443" rIns="86886" bIns="43443" rtlCol="0" anchor="ctr"/>
          <a:lstStyle/>
          <a:p>
            <a:pPr algn="ctr"/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報告</a:t>
            </a:r>
            <a:endParaRPr lang="ja-JP" altLang="en-US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下矢印 24"/>
          <p:cNvSpPr/>
          <p:nvPr/>
        </p:nvSpPr>
        <p:spPr>
          <a:xfrm rot="5400000">
            <a:off x="4368229" y="883333"/>
            <a:ext cx="370795" cy="3094317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86886" tIns="43443" rIns="86886" bIns="43443"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pic>
        <p:nvPicPr>
          <p:cNvPr id="1038" name="Picture 14" descr="電話のイラスト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5008" y="1687778"/>
            <a:ext cx="690131" cy="532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" name="雲形吹き出し 57"/>
          <p:cNvSpPr/>
          <p:nvPr/>
        </p:nvSpPr>
        <p:spPr>
          <a:xfrm>
            <a:off x="4892916" y="2970323"/>
            <a:ext cx="1472305" cy="857002"/>
          </a:xfrm>
          <a:prstGeom prst="cloudCallout">
            <a:avLst>
              <a:gd name="adj1" fmla="val 47847"/>
              <a:gd name="adj2" fmla="val -71562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5002596" y="3183381"/>
            <a:ext cx="13468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受入先の精神科病院が見つからない・・・</a:t>
            </a:r>
            <a:endParaRPr lang="ja-JP" altLang="en-US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34" name="Picture 10" descr="ベッドで点滴をしている患者のイラスト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4611" y="3361552"/>
            <a:ext cx="1104752" cy="1003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二等辺三角形 4"/>
          <p:cNvSpPr/>
          <p:nvPr/>
        </p:nvSpPr>
        <p:spPr>
          <a:xfrm rot="17533150">
            <a:off x="2793590" y="3040308"/>
            <a:ext cx="252064" cy="311559"/>
          </a:xfrm>
          <a:prstGeom prst="triangl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" name="雲 9"/>
          <p:cNvSpPr/>
          <p:nvPr/>
        </p:nvSpPr>
        <p:spPr>
          <a:xfrm>
            <a:off x="2949919" y="2954772"/>
            <a:ext cx="1550154" cy="779639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3104519" y="3014103"/>
            <a:ext cx="139555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のような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場合には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○○するのがいいですよ。</a:t>
            </a:r>
            <a:endParaRPr lang="ja-JP" altLang="en-US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2" name="角丸四角形 71"/>
          <p:cNvSpPr/>
          <p:nvPr/>
        </p:nvSpPr>
        <p:spPr>
          <a:xfrm>
            <a:off x="4556790" y="3929929"/>
            <a:ext cx="1525133" cy="232806"/>
          </a:xfrm>
          <a:prstGeom prst="roundRect">
            <a:avLst/>
          </a:prstGeom>
          <a:ln w="12700"/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支援病院へＦＡＸ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3618367" y="5170604"/>
            <a:ext cx="1816140" cy="26161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prstDash val="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病状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悪化時等は</a:t>
            </a:r>
            <a:r>
              <a:rPr lang="ja-JP" altLang="en-US" sz="1100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「戻しあり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endParaRPr lang="ja-JP" altLang="en-US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2" name="角丸四角形 81"/>
          <p:cNvSpPr/>
          <p:nvPr/>
        </p:nvSpPr>
        <p:spPr>
          <a:xfrm>
            <a:off x="3537420" y="2262478"/>
            <a:ext cx="1682651" cy="27555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86886" tIns="43443" rIns="86886" bIns="43443" rtlCol="0" anchor="ctr"/>
          <a:lstStyle/>
          <a:p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①電話コンサル依頼</a:t>
            </a:r>
            <a:endParaRPr lang="ja-JP" altLang="en-US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5" name="下矢印 84"/>
          <p:cNvSpPr/>
          <p:nvPr/>
        </p:nvSpPr>
        <p:spPr>
          <a:xfrm rot="16200000">
            <a:off x="4353977" y="1221146"/>
            <a:ext cx="370795" cy="3178911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86886" tIns="43443" rIns="86886" bIns="43443"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84" name="角丸四角形 83"/>
          <p:cNvSpPr/>
          <p:nvPr/>
        </p:nvSpPr>
        <p:spPr>
          <a:xfrm>
            <a:off x="3552699" y="2666434"/>
            <a:ext cx="1986574" cy="25851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86886" tIns="43443" rIns="86886" bIns="43443" rtlCol="0" anchor="ctr"/>
          <a:lstStyle/>
          <a:p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精神科電話コンサル</a:t>
            </a:r>
            <a:endParaRPr lang="ja-JP" altLang="en-US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3" name="角丸四角形 92"/>
          <p:cNvSpPr/>
          <p:nvPr/>
        </p:nvSpPr>
        <p:spPr>
          <a:xfrm>
            <a:off x="3139593" y="3796302"/>
            <a:ext cx="1239152" cy="26725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86886" tIns="43443" rIns="86886" bIns="43443" rtlCol="0" anchor="ctr"/>
          <a:lstStyle/>
          <a:p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③受入れ依頼</a:t>
            </a:r>
            <a:endParaRPr lang="ja-JP" altLang="en-US" sz="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7" name="正方形/長方形 96"/>
          <p:cNvSpPr/>
          <p:nvPr/>
        </p:nvSpPr>
        <p:spPr>
          <a:xfrm>
            <a:off x="527595" y="1848598"/>
            <a:ext cx="2038670" cy="264609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輪番制で府内</a:t>
            </a:r>
            <a:r>
              <a:rPr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病院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865483" y="188641"/>
            <a:ext cx="6926095" cy="6335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夜間・休日精神科合併症支援システム</a:t>
            </a:r>
            <a:endParaRPr lang="ja-JP" altLang="en-US" sz="28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8041574" y="188641"/>
            <a:ext cx="882668" cy="56389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資料５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20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190</Words>
  <Application>Microsoft Office PowerPoint</Application>
  <PresentationFormat>画面に合わせる (4:3)</PresentationFormat>
  <Paragraphs>44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公衆衛生学会</dc:title>
  <dc:creator>shikano</dc:creator>
  <cp:lastModifiedBy>大阪府</cp:lastModifiedBy>
  <cp:revision>35</cp:revision>
  <cp:lastPrinted>2016-10-27T11:08:20Z</cp:lastPrinted>
  <dcterms:created xsi:type="dcterms:W3CDTF">2016-05-05T01:39:43Z</dcterms:created>
  <dcterms:modified xsi:type="dcterms:W3CDTF">2016-11-02T07:49:30Z</dcterms:modified>
</cp:coreProperties>
</file>