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07" r:id="rId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79152" autoAdjust="0"/>
  </p:normalViewPr>
  <p:slideViewPr>
    <p:cSldViewPr>
      <p:cViewPr>
        <p:scale>
          <a:sx n="100" d="100"/>
          <a:sy n="100" d="100"/>
        </p:scale>
        <p:origin x="-276" y="111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
            <a:ext cx="4306738" cy="340306"/>
          </a:xfrm>
          <a:prstGeom prst="rect">
            <a:avLst/>
          </a:prstGeom>
        </p:spPr>
        <p:txBody>
          <a:bodyPr vert="horz" lIns="91403" tIns="45705" rIns="91403"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2" y="1"/>
            <a:ext cx="4306738" cy="340306"/>
          </a:xfrm>
          <a:prstGeom prst="rect">
            <a:avLst/>
          </a:prstGeom>
        </p:spPr>
        <p:txBody>
          <a:bodyPr vert="horz" lIns="91403" tIns="45705" rIns="91403" bIns="45705" rtlCol="0"/>
          <a:lstStyle>
            <a:lvl1pPr algn="r">
              <a:defRPr sz="1200"/>
            </a:lvl1pPr>
          </a:lstStyle>
          <a:p>
            <a:fld id="{472E2365-F855-4EBE-820E-800584760D3C}" type="datetimeFigureOut">
              <a:rPr kumimoji="1" lang="ja-JP" altLang="en-US" smtClean="0"/>
              <a:t>2018/3/7</a:t>
            </a:fld>
            <a:endParaRPr kumimoji="1" lang="ja-JP" altLang="en-US"/>
          </a:p>
        </p:txBody>
      </p:sp>
      <p:sp>
        <p:nvSpPr>
          <p:cNvPr id="4" name="フッター プレースホルダー 3"/>
          <p:cNvSpPr>
            <a:spLocks noGrp="1"/>
          </p:cNvSpPr>
          <p:nvPr>
            <p:ph type="ftr" sz="quarter" idx="2"/>
          </p:nvPr>
        </p:nvSpPr>
        <p:spPr>
          <a:xfrm>
            <a:off x="8" y="6465810"/>
            <a:ext cx="4306738" cy="340306"/>
          </a:xfrm>
          <a:prstGeom prst="rect">
            <a:avLst/>
          </a:prstGeom>
        </p:spPr>
        <p:txBody>
          <a:bodyPr vert="horz" lIns="91403" tIns="45705" rIns="91403"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2" y="6465810"/>
            <a:ext cx="4306738" cy="340306"/>
          </a:xfrm>
          <a:prstGeom prst="rect">
            <a:avLst/>
          </a:prstGeom>
        </p:spPr>
        <p:txBody>
          <a:bodyPr vert="horz" lIns="91403" tIns="45705" rIns="91403" bIns="45705" rtlCol="0" anchor="b"/>
          <a:lstStyle>
            <a:lvl1pPr algn="r">
              <a:defRPr sz="1200"/>
            </a:lvl1pPr>
          </a:lstStyle>
          <a:p>
            <a:fld id="{F270E229-F7CB-4850-B0F5-4D13E5CCDBAA}" type="slidenum">
              <a:rPr kumimoji="1" lang="ja-JP" altLang="en-US" smtClean="0"/>
              <a:t>‹#›</a:t>
            </a:fld>
            <a:endParaRPr kumimoji="1" lang="ja-JP" altLang="en-US"/>
          </a:p>
        </p:txBody>
      </p:sp>
    </p:spTree>
    <p:extLst>
      <p:ext uri="{BB962C8B-B14F-4D97-AF65-F5344CB8AC3E}">
        <p14:creationId xmlns:p14="http://schemas.microsoft.com/office/powerpoint/2010/main" val="2385068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
            <a:ext cx="4307049" cy="340360"/>
          </a:xfrm>
          <a:prstGeom prst="rect">
            <a:avLst/>
          </a:prstGeom>
        </p:spPr>
        <p:txBody>
          <a:bodyPr vert="horz" lIns="91403" tIns="45705" rIns="91403"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6" y="1"/>
            <a:ext cx="4307049" cy="340360"/>
          </a:xfrm>
          <a:prstGeom prst="rect">
            <a:avLst/>
          </a:prstGeom>
        </p:spPr>
        <p:txBody>
          <a:bodyPr vert="horz" lIns="91403" tIns="45705" rIns="91403" bIns="45705" rtlCol="0"/>
          <a:lstStyle>
            <a:lvl1pPr algn="r">
              <a:defRPr sz="1200"/>
            </a:lvl1pPr>
          </a:lstStyle>
          <a:p>
            <a:fld id="{40E27A4A-2BA8-4EFF-B7DF-CA3F12739FAC}" type="datetimeFigureOut">
              <a:rPr kumimoji="1" lang="ja-JP" altLang="en-US" smtClean="0"/>
              <a:t>2018/3/7</a:t>
            </a:fld>
            <a:endParaRPr kumimoji="1" lang="ja-JP" altLang="en-US"/>
          </a:p>
        </p:txBody>
      </p:sp>
      <p:sp>
        <p:nvSpPr>
          <p:cNvPr id="4" name="スライド イメージ プレースホルダー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403" tIns="45705" rIns="91403" bIns="45705" rtlCol="0" anchor="ctr"/>
          <a:lstStyle/>
          <a:p>
            <a:endParaRPr lang="ja-JP" altLang="en-US"/>
          </a:p>
        </p:txBody>
      </p:sp>
      <p:sp>
        <p:nvSpPr>
          <p:cNvPr id="5" name="ノート プレースホルダー 4"/>
          <p:cNvSpPr>
            <a:spLocks noGrp="1"/>
          </p:cNvSpPr>
          <p:nvPr>
            <p:ph type="body" sz="quarter" idx="3"/>
          </p:nvPr>
        </p:nvSpPr>
        <p:spPr>
          <a:xfrm>
            <a:off x="993935" y="3233422"/>
            <a:ext cx="7951470" cy="3063240"/>
          </a:xfrm>
          <a:prstGeom prst="rect">
            <a:avLst/>
          </a:prstGeom>
        </p:spPr>
        <p:txBody>
          <a:bodyPr vert="horz" lIns="91403" tIns="45705" rIns="91403" bIns="4570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465664"/>
            <a:ext cx="4307049" cy="340360"/>
          </a:xfrm>
          <a:prstGeom prst="rect">
            <a:avLst/>
          </a:prstGeom>
        </p:spPr>
        <p:txBody>
          <a:bodyPr vert="horz" lIns="91403" tIns="45705" rIns="91403"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6" y="6465664"/>
            <a:ext cx="4307049" cy="340360"/>
          </a:xfrm>
          <a:prstGeom prst="rect">
            <a:avLst/>
          </a:prstGeom>
        </p:spPr>
        <p:txBody>
          <a:bodyPr vert="horz" lIns="91403" tIns="45705" rIns="91403" bIns="45705" rtlCol="0" anchor="b"/>
          <a:lstStyle>
            <a:lvl1pPr algn="r">
              <a:defRPr sz="1200"/>
            </a:lvl1pPr>
          </a:lstStyle>
          <a:p>
            <a:fld id="{9B1C333C-01F4-42FB-86A1-E1F93E60EF31}" type="slidenum">
              <a:rPr kumimoji="1" lang="ja-JP" altLang="en-US" smtClean="0"/>
              <a:t>‹#›</a:t>
            </a:fld>
            <a:endParaRPr kumimoji="1" lang="ja-JP" altLang="en-US"/>
          </a:p>
        </p:txBody>
      </p:sp>
    </p:spTree>
    <p:extLst>
      <p:ext uri="{BB962C8B-B14F-4D97-AF65-F5344CB8AC3E}">
        <p14:creationId xmlns:p14="http://schemas.microsoft.com/office/powerpoint/2010/main" val="4005569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どこが概要なのか：</a:t>
            </a:r>
            <a:endParaRPr kumimoji="1" lang="en-US" altLang="ja-JP" dirty="0" smtClean="0"/>
          </a:p>
          <a:p>
            <a:r>
              <a:rPr kumimoji="1" lang="ja-JP" altLang="en-US" dirty="0" smtClean="0"/>
              <a:t>システムとしては存置している　後送システムについて記載していない</a:t>
            </a:r>
            <a:endParaRPr kumimoji="1" lang="en-US" altLang="ja-JP" dirty="0" smtClean="0"/>
          </a:p>
          <a:p>
            <a:r>
              <a:rPr kumimoji="1" lang="ja-JP" altLang="en-US" dirty="0" smtClean="0"/>
              <a:t>輪番体制について</a:t>
            </a:r>
            <a:r>
              <a:rPr kumimoji="1" lang="en-US" altLang="ja-JP" dirty="0" smtClean="0"/>
              <a:t>5</a:t>
            </a:r>
            <a:r>
              <a:rPr kumimoji="1" lang="ja-JP" altLang="en-US" dirty="0" smtClean="0"/>
              <a:t>床から</a:t>
            </a:r>
            <a:r>
              <a:rPr kumimoji="1" lang="en-US" altLang="ja-JP" dirty="0" smtClean="0"/>
              <a:t>7</a:t>
            </a:r>
            <a:r>
              <a:rPr kumimoji="1" lang="ja-JP" altLang="en-US" dirty="0" smtClean="0"/>
              <a:t>床を</a:t>
            </a:r>
            <a:r>
              <a:rPr kumimoji="1" lang="en-US" altLang="ja-JP" dirty="0" smtClean="0"/>
              <a:t>7</a:t>
            </a:r>
            <a:r>
              <a:rPr kumimoji="1" lang="ja-JP" altLang="en-US" dirty="0" smtClean="0"/>
              <a:t>床のみ記載</a:t>
            </a:r>
            <a:endParaRPr kumimoji="1" lang="en-US" altLang="ja-JP" dirty="0" smtClean="0"/>
          </a:p>
          <a:p>
            <a:r>
              <a:rPr kumimoji="1" lang="ja-JP" altLang="en-US" dirty="0" smtClean="0"/>
              <a:t>合併症支援システムについてのバックアップや戻しについて記載なし</a:t>
            </a:r>
            <a:endParaRPr kumimoji="1" lang="en-US" altLang="ja-JP" dirty="0" smtClean="0"/>
          </a:p>
          <a:p>
            <a:r>
              <a:rPr kumimoji="1" lang="ja-JP" altLang="en-US" dirty="0" smtClean="0"/>
              <a:t>大精神の行っている携帯電話での対応</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1</a:t>
            </a:fld>
            <a:endParaRPr kumimoji="1" lang="ja-JP" altLang="en-US"/>
          </a:p>
        </p:txBody>
      </p:sp>
    </p:spTree>
    <p:extLst>
      <p:ext uri="{BB962C8B-B14F-4D97-AF65-F5344CB8AC3E}">
        <p14:creationId xmlns:p14="http://schemas.microsoft.com/office/powerpoint/2010/main" val="324716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2018/3/7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2018/3/7</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角丸四角形 70"/>
          <p:cNvSpPr/>
          <p:nvPr/>
        </p:nvSpPr>
        <p:spPr>
          <a:xfrm>
            <a:off x="312600" y="4484565"/>
            <a:ext cx="1804233" cy="75994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精神科コンサルテーション</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患者受け入れ体制確保</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サポートのための身体科</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医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師</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が待機</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5147479" y="1928557"/>
            <a:ext cx="4326704" cy="1579808"/>
          </a:xfrm>
          <a:prstGeom prst="roundRect">
            <a:avLst/>
          </a:prstGeom>
          <a:solidFill>
            <a:schemeClr val="accent3">
              <a:lumMod val="60000"/>
              <a:lumOff val="40000"/>
            </a:schemeClr>
          </a:solidFill>
          <a:ln>
            <a:noFill/>
            <a:prstDash val="dash"/>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a:off x="6211369" y="3331685"/>
            <a:ext cx="302104" cy="768604"/>
          </a:xfrm>
          <a:prstGeom prst="downArrow">
            <a:avLst>
              <a:gd name="adj1" fmla="val 50000"/>
              <a:gd name="adj2" fmla="val 40000"/>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dirty="0">
              <a:solidFill>
                <a:prstClr val="white"/>
              </a:solidFill>
            </a:endParaRPr>
          </a:p>
        </p:txBody>
      </p:sp>
      <p:sp>
        <p:nvSpPr>
          <p:cNvPr id="2" name="タイトル 1"/>
          <p:cNvSpPr>
            <a:spLocks noGrp="1"/>
          </p:cNvSpPr>
          <p:nvPr>
            <p:ph type="title"/>
          </p:nvPr>
        </p:nvSpPr>
        <p:spPr>
          <a:xfrm>
            <a:off x="495300" y="404664"/>
            <a:ext cx="8915400" cy="792088"/>
          </a:xfrm>
        </p:spPr>
        <p:txBody>
          <a:bodyPr>
            <a:normAutofit/>
          </a:bodyPr>
          <a:lstStyle/>
          <a:p>
            <a:r>
              <a:rPr lang="ja-JP" altLang="en-US" sz="3200" dirty="0" smtClean="0">
                <a:latin typeface="HG丸ｺﾞｼｯｸM-PRO" panose="020F0600000000000000" pitchFamily="50" charset="-128"/>
                <a:ea typeface="HG丸ｺﾞｼｯｸM-PRO" panose="020F0600000000000000" pitchFamily="50" charset="-128"/>
              </a:rPr>
              <a:t>大阪府の</a:t>
            </a:r>
            <a:r>
              <a:rPr kumimoji="1" lang="ja-JP" altLang="en-US" sz="3200" dirty="0" smtClean="0">
                <a:latin typeface="HG丸ｺﾞｼｯｸM-PRO" panose="020F0600000000000000" pitchFamily="50" charset="-128"/>
                <a:ea typeface="HG丸ｺﾞｼｯｸM-PRO" panose="020F0600000000000000" pitchFamily="50" charset="-128"/>
              </a:rPr>
              <a:t>精神科救急医療システム</a:t>
            </a:r>
            <a:r>
              <a:rPr kumimoji="1" lang="ja-JP" altLang="en-US" sz="1100" dirty="0" smtClean="0">
                <a:latin typeface="HG丸ｺﾞｼｯｸM-PRO" panose="020F0600000000000000" pitchFamily="50" charset="-128"/>
                <a:ea typeface="HG丸ｺﾞｼｯｸM-PRO" panose="020F0600000000000000" pitchFamily="50" charset="-128"/>
              </a:rPr>
              <a:t>（概要図）</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213427" y="8162885"/>
            <a:ext cx="5282401" cy="1565527"/>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ja-JP" altLang="en-US">
              <a:solidFill>
                <a:prstClr val="white"/>
              </a:solidFill>
            </a:endParaRPr>
          </a:p>
        </p:txBody>
      </p:sp>
      <p:sp>
        <p:nvSpPr>
          <p:cNvPr id="17" name="下矢印 16"/>
          <p:cNvSpPr/>
          <p:nvPr/>
        </p:nvSpPr>
        <p:spPr>
          <a:xfrm>
            <a:off x="8970127" y="4139522"/>
            <a:ext cx="323174" cy="801645"/>
          </a:xfrm>
          <a:prstGeom prst="downArrow">
            <a:avLst>
              <a:gd name="adj1" fmla="val 50000"/>
              <a:gd name="adj2" fmla="val 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9" name="円/楕円 18"/>
          <p:cNvSpPr/>
          <p:nvPr/>
        </p:nvSpPr>
        <p:spPr>
          <a:xfrm>
            <a:off x="8712403" y="3668245"/>
            <a:ext cx="833788" cy="50494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有り</a:t>
            </a:r>
          </a:p>
        </p:txBody>
      </p:sp>
      <p:sp>
        <p:nvSpPr>
          <p:cNvPr id="20" name="角丸四角形 19"/>
          <p:cNvSpPr/>
          <p:nvPr/>
        </p:nvSpPr>
        <p:spPr>
          <a:xfrm>
            <a:off x="3737959" y="1241929"/>
            <a:ext cx="1058862" cy="432803"/>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本人・家族</a:t>
            </a:r>
          </a:p>
        </p:txBody>
      </p:sp>
      <p:sp>
        <p:nvSpPr>
          <p:cNvPr id="21" name="角丸四角形 20"/>
          <p:cNvSpPr/>
          <p:nvPr/>
        </p:nvSpPr>
        <p:spPr>
          <a:xfrm>
            <a:off x="5249646" y="1253868"/>
            <a:ext cx="1018735" cy="408912"/>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消　防</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776536" y="1241929"/>
            <a:ext cx="2556623" cy="432803"/>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医療機関</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3244042" y="3674121"/>
            <a:ext cx="1531243" cy="533447"/>
          </a:xfrm>
          <a:prstGeom prst="rect">
            <a:avLst/>
          </a:prstGeom>
          <a:solidFill>
            <a:schemeClr val="accent4">
              <a:lumMod val="20000"/>
              <a:lumOff val="80000"/>
            </a:schemeClr>
          </a:solidFill>
        </p:spPr>
        <p:style>
          <a:lnRef idx="3">
            <a:schemeClr val="lt1"/>
          </a:lnRef>
          <a:fillRef idx="1">
            <a:schemeClr val="accent5"/>
          </a:fillRef>
          <a:effectRef idx="1">
            <a:schemeClr val="accent5"/>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精神科</a:t>
            </a:r>
            <a:r>
              <a:rPr lang="ja-JP" altLang="en-US"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救急診療所</a:t>
            </a:r>
            <a:endParaRPr lang="en-US" altLang="ja-JP"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（大阪市内）</a:t>
            </a:r>
            <a:endParaRPr lang="en-US" altLang="ja-JP"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6704123" y="1273025"/>
            <a:ext cx="2065301" cy="401707"/>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警　　察</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2777439" y="2804151"/>
            <a:ext cx="2160240" cy="5275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精神科の救急医療に関する</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本人・家族等からの</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相談窓口</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727991" y="2156073"/>
            <a:ext cx="2281696" cy="648072"/>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おおさか精神科救急</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ダイヤル</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（民間団体に委託）</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8250047" y="4941168"/>
            <a:ext cx="1363322" cy="2667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公的病院</a:t>
            </a:r>
          </a:p>
        </p:txBody>
      </p:sp>
      <p:sp>
        <p:nvSpPr>
          <p:cNvPr id="30" name="正方形/長方形 29"/>
          <p:cNvSpPr/>
          <p:nvPr/>
        </p:nvSpPr>
        <p:spPr>
          <a:xfrm>
            <a:off x="3388058" y="5615541"/>
            <a:ext cx="1512168" cy="1125827"/>
          </a:xfrm>
          <a:prstGeom prst="rect">
            <a:avLst/>
          </a:prstGeom>
          <a:solidFill>
            <a:schemeClr val="bg1"/>
          </a:solidFill>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5" name="正方形/長方形 34"/>
          <p:cNvSpPr/>
          <p:nvPr/>
        </p:nvSpPr>
        <p:spPr>
          <a:xfrm>
            <a:off x="3570050" y="5562709"/>
            <a:ext cx="1143788" cy="26959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平日昼間等</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右矢印 59"/>
          <p:cNvSpPr/>
          <p:nvPr/>
        </p:nvSpPr>
        <p:spPr>
          <a:xfrm>
            <a:off x="4972542" y="2887894"/>
            <a:ext cx="531062" cy="360040"/>
          </a:xfrm>
          <a:prstGeom prst="rightArrow">
            <a:avLst/>
          </a:prstGeom>
          <a:solidFill>
            <a:schemeClr val="bg1"/>
          </a:solidFill>
          <a:ln>
            <a:prstDash val="sys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曲折矢印 5"/>
          <p:cNvSpPr/>
          <p:nvPr/>
        </p:nvSpPr>
        <p:spPr>
          <a:xfrm flipH="1" flipV="1">
            <a:off x="4796820" y="3007727"/>
            <a:ext cx="1164553" cy="1131789"/>
          </a:xfrm>
          <a:prstGeom prst="bentArrow">
            <a:avLst>
              <a:gd name="adj1" fmla="val 12218"/>
              <a:gd name="adj2" fmla="val 13676"/>
              <a:gd name="adj3" fmla="val 23693"/>
              <a:gd name="adj4" fmla="val 34493"/>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角丸四角形 38"/>
          <p:cNvSpPr/>
          <p:nvPr/>
        </p:nvSpPr>
        <p:spPr>
          <a:xfrm>
            <a:off x="5503601" y="2804151"/>
            <a:ext cx="1700881" cy="5275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精神科救急医療受診</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にかかる</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調整窓口</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5404282" y="2157790"/>
            <a:ext cx="1872208" cy="646361"/>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おおさか精神科救急</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医療情報</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センター</a:t>
            </a:r>
          </a:p>
        </p:txBody>
      </p:sp>
      <p:sp>
        <p:nvSpPr>
          <p:cNvPr id="34" name="円/楕円 33"/>
          <p:cNvSpPr/>
          <p:nvPr/>
        </p:nvSpPr>
        <p:spPr>
          <a:xfrm>
            <a:off x="7871013" y="3679448"/>
            <a:ext cx="811082" cy="492853"/>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無し</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台形 22"/>
          <p:cNvSpPr/>
          <p:nvPr/>
        </p:nvSpPr>
        <p:spPr>
          <a:xfrm>
            <a:off x="7962014" y="3337041"/>
            <a:ext cx="1368153" cy="342648"/>
          </a:xfrm>
          <a:prstGeom prst="trapezoid">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診察要件の有無</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7996340" y="2804151"/>
            <a:ext cx="1261819" cy="5275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緊急措置診察</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実施の</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判断</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窓口</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7890006" y="2163434"/>
            <a:ext cx="1368153" cy="640717"/>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緊急措置</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診察</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受付</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窓口</a:t>
            </a:r>
          </a:p>
        </p:txBody>
      </p:sp>
      <p:sp>
        <p:nvSpPr>
          <p:cNvPr id="62" name="正方形/長方形 61"/>
          <p:cNvSpPr/>
          <p:nvPr/>
        </p:nvSpPr>
        <p:spPr>
          <a:xfrm>
            <a:off x="7553787" y="1928556"/>
            <a:ext cx="2151741" cy="4092732"/>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2" name="二等辺三角形 31"/>
          <p:cNvSpPr/>
          <p:nvPr/>
        </p:nvSpPr>
        <p:spPr>
          <a:xfrm rot="10800000">
            <a:off x="8409424"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63" name="正方形/長方形 62"/>
          <p:cNvSpPr/>
          <p:nvPr/>
        </p:nvSpPr>
        <p:spPr>
          <a:xfrm>
            <a:off x="7509741" y="4329336"/>
            <a:ext cx="1003754" cy="53982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緊急措置</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581441" y="6049192"/>
            <a:ext cx="1132398" cy="576064"/>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精神科病床のある一般病院</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213427" y="1448856"/>
            <a:ext cx="1592628" cy="3240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二次救急病院等</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下矢印 66"/>
          <p:cNvSpPr/>
          <p:nvPr/>
        </p:nvSpPr>
        <p:spPr>
          <a:xfrm>
            <a:off x="992560" y="2804146"/>
            <a:ext cx="412158" cy="559144"/>
          </a:xfrm>
          <a:prstGeom prst="downArrow">
            <a:avLst>
              <a:gd name="adj1" fmla="val 50000"/>
              <a:gd name="adj2" fmla="val 40000"/>
            </a:avLst>
          </a:prstGeom>
        </p:spPr>
        <p:style>
          <a:lnRef idx="3">
            <a:schemeClr val="lt1"/>
          </a:lnRef>
          <a:fillRef idx="1">
            <a:schemeClr val="accent1"/>
          </a:fillRef>
          <a:effectRef idx="1">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dirty="0">
              <a:solidFill>
                <a:prstClr val="white"/>
              </a:solidFill>
            </a:endParaRPr>
          </a:p>
        </p:txBody>
      </p:sp>
      <p:sp>
        <p:nvSpPr>
          <p:cNvPr id="66" name="正方形/長方形 65"/>
          <p:cNvSpPr/>
          <p:nvPr/>
        </p:nvSpPr>
        <p:spPr>
          <a:xfrm>
            <a:off x="653128" y="2163434"/>
            <a:ext cx="1080121" cy="648072"/>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専用</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ナビダイヤル</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8" name="グループ化 67"/>
          <p:cNvGrpSpPr/>
          <p:nvPr/>
        </p:nvGrpSpPr>
        <p:grpSpPr>
          <a:xfrm>
            <a:off x="272480" y="3429000"/>
            <a:ext cx="1841421" cy="1034955"/>
            <a:chOff x="7316540" y="4678205"/>
            <a:chExt cx="1471824" cy="1034955"/>
          </a:xfrm>
        </p:grpSpPr>
        <p:sp>
          <p:nvSpPr>
            <p:cNvPr id="69" name="正方形/長方形 68"/>
            <p:cNvSpPr/>
            <p:nvPr/>
          </p:nvSpPr>
          <p:spPr>
            <a:xfrm>
              <a:off x="7316540" y="4678205"/>
              <a:ext cx="1471822" cy="504000"/>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合併症支援病院</a:t>
              </a:r>
              <a:endParaRPr lang="en-US" altLang="ja-JP"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（輪番）</a:t>
              </a:r>
            </a:p>
          </p:txBody>
        </p:sp>
        <p:sp>
          <p:nvSpPr>
            <p:cNvPr id="70" name="正方形/長方形 69"/>
            <p:cNvSpPr/>
            <p:nvPr/>
          </p:nvSpPr>
          <p:spPr>
            <a:xfrm>
              <a:off x="7316541" y="5209160"/>
              <a:ext cx="1471823" cy="504000"/>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14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合併症支援</a:t>
              </a: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病院</a:t>
              </a:r>
              <a:endParaRPr lang="en-US" altLang="ja-JP"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（輪番）</a:t>
              </a:r>
            </a:p>
          </p:txBody>
        </p:sp>
      </p:grpSp>
      <p:sp>
        <p:nvSpPr>
          <p:cNvPr id="72" name="角丸四角形 71"/>
          <p:cNvSpPr/>
          <p:nvPr/>
        </p:nvSpPr>
        <p:spPr>
          <a:xfrm>
            <a:off x="128464" y="1944671"/>
            <a:ext cx="2161214" cy="3577536"/>
          </a:xfrm>
          <a:prstGeom prst="roundRect">
            <a:avLst>
              <a:gd name="adj" fmla="val 7635"/>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二等辺三角形 64"/>
          <p:cNvSpPr/>
          <p:nvPr/>
        </p:nvSpPr>
        <p:spPr>
          <a:xfrm rot="10800000">
            <a:off x="992600" y="1772856"/>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74" name="正方形/長方形 73"/>
          <p:cNvSpPr/>
          <p:nvPr/>
        </p:nvSpPr>
        <p:spPr>
          <a:xfrm>
            <a:off x="340454" y="5207868"/>
            <a:ext cx="1776379" cy="468654"/>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合併症支援システム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L 字 77"/>
          <p:cNvSpPr/>
          <p:nvPr/>
        </p:nvSpPr>
        <p:spPr>
          <a:xfrm rot="10800000">
            <a:off x="2532310" y="1904666"/>
            <a:ext cx="4869076" cy="4116622"/>
          </a:xfrm>
          <a:prstGeom prst="corner">
            <a:avLst>
              <a:gd name="adj1" fmla="val 74266"/>
              <a:gd name="adj2" fmla="val 48717"/>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 name="曲折矢印 4"/>
          <p:cNvSpPr/>
          <p:nvPr/>
        </p:nvSpPr>
        <p:spPr>
          <a:xfrm rot="16200000">
            <a:off x="6979764" y="3128692"/>
            <a:ext cx="621663" cy="1090859"/>
          </a:xfrm>
          <a:prstGeom prst="bentArrow">
            <a:avLst>
              <a:gd name="adj1" fmla="val 21006"/>
              <a:gd name="adj2" fmla="val 24312"/>
              <a:gd name="adj3" fmla="val 17375"/>
              <a:gd name="adj4" fmla="val 43750"/>
            </a:avLst>
          </a:prstGeom>
          <a:solidFill>
            <a:schemeClr val="bg1"/>
          </a:solidFill>
          <a:ln>
            <a:prstDash val="sys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二等辺三角形 13"/>
          <p:cNvSpPr/>
          <p:nvPr/>
        </p:nvSpPr>
        <p:spPr>
          <a:xfrm rot="10800000">
            <a:off x="5601376"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5" name="二等辺三角形 14"/>
          <p:cNvSpPr/>
          <p:nvPr/>
        </p:nvSpPr>
        <p:spPr>
          <a:xfrm rot="10800000">
            <a:off x="6745163"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2" name="二等辺三角形 11"/>
          <p:cNvSpPr/>
          <p:nvPr/>
        </p:nvSpPr>
        <p:spPr>
          <a:xfrm rot="10800000">
            <a:off x="2884042"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3" name="二等辺三角形 12"/>
          <p:cNvSpPr/>
          <p:nvPr/>
        </p:nvSpPr>
        <p:spPr>
          <a:xfrm rot="10800000">
            <a:off x="4110642"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61" name="正方形/長方形 60"/>
          <p:cNvSpPr/>
          <p:nvPr/>
        </p:nvSpPr>
        <p:spPr>
          <a:xfrm>
            <a:off x="3917982" y="4679711"/>
            <a:ext cx="1591713" cy="405205"/>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救急医療システム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吹き出し 78"/>
          <p:cNvSpPr/>
          <p:nvPr/>
        </p:nvSpPr>
        <p:spPr>
          <a:xfrm>
            <a:off x="8844167" y="1544951"/>
            <a:ext cx="972000" cy="455810"/>
          </a:xfrm>
          <a:prstGeom prst="wedgeRoundRectCallout">
            <a:avLst>
              <a:gd name="adj1" fmla="val -23309"/>
              <a:gd name="adj2" fmla="val 95935"/>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自傷他害の恐れのある場合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p:cNvGrpSpPr/>
          <p:nvPr/>
        </p:nvGrpSpPr>
        <p:grpSpPr>
          <a:xfrm>
            <a:off x="4972538" y="5661249"/>
            <a:ext cx="4141838" cy="1008111"/>
            <a:chOff x="4771835" y="5517238"/>
            <a:chExt cx="4141838" cy="1008111"/>
          </a:xfrm>
        </p:grpSpPr>
        <p:sp>
          <p:nvSpPr>
            <p:cNvPr id="57" name="曲折矢印 56"/>
            <p:cNvSpPr/>
            <p:nvPr/>
          </p:nvSpPr>
          <p:spPr>
            <a:xfrm flipH="1" flipV="1">
              <a:off x="4771839" y="5517238"/>
              <a:ext cx="4141834" cy="936103"/>
            </a:xfrm>
            <a:prstGeom prst="bentArrow">
              <a:avLst>
                <a:gd name="adj1" fmla="val 18109"/>
                <a:gd name="adj2" fmla="val 19146"/>
                <a:gd name="adj3" fmla="val 23693"/>
                <a:gd name="adj4" fmla="val 4375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56" name="曲折矢印 55"/>
            <p:cNvSpPr/>
            <p:nvPr/>
          </p:nvSpPr>
          <p:spPr>
            <a:xfrm flipH="1" flipV="1">
              <a:off x="4771835" y="5589240"/>
              <a:ext cx="1439856" cy="854412"/>
            </a:xfrm>
            <a:prstGeom prst="bentArrow">
              <a:avLst>
                <a:gd name="adj1" fmla="val 18109"/>
                <a:gd name="adj2" fmla="val 19146"/>
                <a:gd name="adj3" fmla="val 23693"/>
                <a:gd name="adj4" fmla="val 35946"/>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58" name="台形 57"/>
            <p:cNvSpPr/>
            <p:nvPr/>
          </p:nvSpPr>
          <p:spPr>
            <a:xfrm>
              <a:off x="6275187" y="6113984"/>
              <a:ext cx="1850994" cy="411365"/>
            </a:xfrm>
            <a:prstGeom prst="trapezoid">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入院中に身体科治療が</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必要になった場合</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5"/>
          <p:cNvGrpSpPr/>
          <p:nvPr/>
        </p:nvGrpSpPr>
        <p:grpSpPr>
          <a:xfrm>
            <a:off x="5672380" y="4149086"/>
            <a:ext cx="1363321" cy="1704975"/>
            <a:chOff x="0" y="0"/>
            <a:chExt cx="723901" cy="1838325"/>
          </a:xfrm>
          <a:effectLst>
            <a:outerShdw blurRad="50800" dist="38100" dir="5400000" algn="t" rotWithShape="0">
              <a:prstClr val="black">
                <a:alpha val="40000"/>
              </a:prstClr>
            </a:outerShdw>
          </a:effectLst>
        </p:grpSpPr>
        <p:sp>
          <p:nvSpPr>
            <p:cNvPr id="44" name="正方形/長方形 43"/>
            <p:cNvSpPr/>
            <p:nvPr/>
          </p:nvSpPr>
          <p:spPr>
            <a:xfrm>
              <a:off x="1" y="0"/>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0" y="25717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0" y="52387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0" y="79057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0" y="1047750"/>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0" y="1314450"/>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0" y="157162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拠点</a:t>
              </a: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1" name="グループ化 30"/>
          <p:cNvGrpSpPr/>
          <p:nvPr/>
        </p:nvGrpSpPr>
        <p:grpSpPr>
          <a:xfrm>
            <a:off x="8250047" y="5229200"/>
            <a:ext cx="1363323" cy="558119"/>
            <a:chOff x="7425040" y="4917741"/>
            <a:chExt cx="1363323" cy="558119"/>
          </a:xfrm>
        </p:grpSpPr>
        <p:sp>
          <p:nvSpPr>
            <p:cNvPr id="51" name="正方形/長方形 50"/>
            <p:cNvSpPr/>
            <p:nvPr/>
          </p:nvSpPr>
          <p:spPr>
            <a:xfrm>
              <a:off x="7425040" y="4917741"/>
              <a:ext cx="1363322" cy="293007"/>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緊急病院（輪番）</a:t>
              </a:r>
            </a:p>
          </p:txBody>
        </p:sp>
        <p:sp>
          <p:nvSpPr>
            <p:cNvPr id="52" name="正方形/長方形 51"/>
            <p:cNvSpPr/>
            <p:nvPr/>
          </p:nvSpPr>
          <p:spPr>
            <a:xfrm>
              <a:off x="7425041" y="5209160"/>
              <a:ext cx="1363322" cy="2667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緊急病院（輪番）</a:t>
              </a:r>
            </a:p>
          </p:txBody>
        </p:sp>
      </p:grpSp>
      <p:sp>
        <p:nvSpPr>
          <p:cNvPr id="4" name="正方形/長方形 3"/>
          <p:cNvSpPr/>
          <p:nvPr/>
        </p:nvSpPr>
        <p:spPr>
          <a:xfrm>
            <a:off x="128465" y="6021288"/>
            <a:ext cx="2935576"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夜間とは</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時から翌朝</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時、休日とは土・日・祝日・年末年始の</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時から翌朝９時を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いう</a:t>
            </a:r>
            <a:endParaRPr kumimoji="1" lang="ja-JP" altLang="en-US" dirty="0"/>
          </a:p>
        </p:txBody>
      </p:sp>
      <p:sp>
        <p:nvSpPr>
          <p:cNvPr id="8" name="正方形/長方形 7"/>
          <p:cNvSpPr/>
          <p:nvPr/>
        </p:nvSpPr>
        <p:spPr>
          <a:xfrm>
            <a:off x="8409424" y="188640"/>
            <a:ext cx="1136767"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資料１</a:t>
            </a:r>
            <a:endParaRPr kumimoji="1" lang="ja-JP" altLang="en-US" dirty="0">
              <a:solidFill>
                <a:schemeClr val="tx1"/>
              </a:solidFill>
            </a:endParaRPr>
          </a:p>
        </p:txBody>
      </p:sp>
      <p:sp>
        <p:nvSpPr>
          <p:cNvPr id="75" name="正方形/長方形 74"/>
          <p:cNvSpPr/>
          <p:nvPr/>
        </p:nvSpPr>
        <p:spPr>
          <a:xfrm>
            <a:off x="8819193" y="2526619"/>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2</a:t>
            </a:r>
            <a:endParaRPr kumimoji="1" lang="ja-JP" altLang="en-US" sz="800" dirty="0">
              <a:solidFill>
                <a:schemeClr val="tx1"/>
              </a:solidFill>
            </a:endParaRPr>
          </a:p>
        </p:txBody>
      </p:sp>
      <p:sp>
        <p:nvSpPr>
          <p:cNvPr id="76" name="正方形/長方形 75"/>
          <p:cNvSpPr/>
          <p:nvPr/>
        </p:nvSpPr>
        <p:spPr>
          <a:xfrm>
            <a:off x="6883986" y="2572408"/>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3</a:t>
            </a:r>
            <a:endParaRPr kumimoji="1" lang="ja-JP" altLang="en-US" sz="800" dirty="0">
              <a:solidFill>
                <a:schemeClr val="tx1"/>
              </a:solidFill>
            </a:endParaRPr>
          </a:p>
        </p:txBody>
      </p:sp>
      <p:sp>
        <p:nvSpPr>
          <p:cNvPr id="77" name="正方形/長方形 76"/>
          <p:cNvSpPr/>
          <p:nvPr/>
        </p:nvSpPr>
        <p:spPr>
          <a:xfrm>
            <a:off x="4460870" y="2526619"/>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4</a:t>
            </a:r>
            <a:endParaRPr kumimoji="1" lang="ja-JP" altLang="en-US" sz="800" dirty="0">
              <a:solidFill>
                <a:schemeClr val="tx1"/>
              </a:solidFill>
            </a:endParaRPr>
          </a:p>
        </p:txBody>
      </p:sp>
      <p:sp>
        <p:nvSpPr>
          <p:cNvPr id="80" name="正方形/長方形 79"/>
          <p:cNvSpPr/>
          <p:nvPr/>
        </p:nvSpPr>
        <p:spPr>
          <a:xfrm>
            <a:off x="1537447" y="5705692"/>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5</a:t>
            </a:r>
            <a:endParaRPr kumimoji="1" lang="ja-JP" altLang="en-US" sz="800" dirty="0">
              <a:solidFill>
                <a:schemeClr val="tx1"/>
              </a:solidFill>
            </a:endParaRPr>
          </a:p>
        </p:txBody>
      </p:sp>
      <p:sp>
        <p:nvSpPr>
          <p:cNvPr id="81" name="正方形/長方形 80"/>
          <p:cNvSpPr/>
          <p:nvPr/>
        </p:nvSpPr>
        <p:spPr>
          <a:xfrm>
            <a:off x="5241613" y="6523307"/>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kumimoji="1" lang="en-US" altLang="ja-JP" sz="800" dirty="0" smtClean="0">
                <a:solidFill>
                  <a:schemeClr val="tx1"/>
                </a:solidFill>
              </a:rPr>
              <a:t>6</a:t>
            </a:r>
            <a:endParaRPr kumimoji="1" lang="ja-JP" altLang="en-US" sz="800" dirty="0">
              <a:solidFill>
                <a:schemeClr val="tx1"/>
              </a:solidFill>
            </a:endParaRPr>
          </a:p>
        </p:txBody>
      </p:sp>
      <p:sp>
        <p:nvSpPr>
          <p:cNvPr id="82" name="右矢印 81"/>
          <p:cNvSpPr/>
          <p:nvPr/>
        </p:nvSpPr>
        <p:spPr>
          <a:xfrm rot="20588928">
            <a:off x="4798988" y="3485550"/>
            <a:ext cx="812510" cy="176142"/>
          </a:xfrm>
          <a:prstGeom prst="rightArrow">
            <a:avLst/>
          </a:prstGeom>
          <a:solidFill>
            <a:schemeClr val="bg1"/>
          </a:solidFill>
          <a:ln>
            <a:prstDash val="sys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3" name="正方形/長方形 72"/>
          <p:cNvSpPr/>
          <p:nvPr/>
        </p:nvSpPr>
        <p:spPr>
          <a:xfrm>
            <a:off x="3773242" y="4192460"/>
            <a:ext cx="517400" cy="292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資料</a:t>
            </a:r>
            <a:r>
              <a:rPr lang="en-US" altLang="ja-JP" sz="800" dirty="0">
                <a:solidFill>
                  <a:schemeClr val="tx1"/>
                </a:solidFill>
              </a:rPr>
              <a:t>9</a:t>
            </a:r>
            <a:endParaRPr kumimoji="1" lang="ja-JP" altLang="en-US" sz="800" dirty="0">
              <a:solidFill>
                <a:schemeClr val="tx1"/>
              </a:solidFill>
            </a:endParaRPr>
          </a:p>
        </p:txBody>
      </p:sp>
    </p:spTree>
    <p:extLst>
      <p:ext uri="{BB962C8B-B14F-4D97-AF65-F5344CB8AC3E}">
        <p14:creationId xmlns:p14="http://schemas.microsoft.com/office/powerpoint/2010/main" val="364525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5253</TotalTime>
  <Words>249</Words>
  <Application>Microsoft Office PowerPoint</Application>
  <PresentationFormat>A4 210 x 297 mm</PresentationFormat>
  <Paragraphs>69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大阪府の精神科救急医療システム（概要図）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　信浩</dc:creator>
  <cp:lastModifiedBy>HOSTNAME</cp:lastModifiedBy>
  <cp:revision>273</cp:revision>
  <cp:lastPrinted>2016-10-22T02:01:38Z</cp:lastPrinted>
  <dcterms:created xsi:type="dcterms:W3CDTF">2015-01-27T02:25:32Z</dcterms:created>
  <dcterms:modified xsi:type="dcterms:W3CDTF">2018-03-07T08:28:42Z</dcterms:modified>
</cp:coreProperties>
</file>