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1.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notesSlides/notesSlide2.xml" ContentType="application/vnd.openxmlformats-officedocument.presentationml.notesSlide+xml"/>
  <Override PartName="/ppt/charts/chart5.xml" ContentType="application/vnd.openxmlformats-officedocument.drawingml.chart+xml"/>
  <Override PartName="/ppt/drawings/drawing5.xml" ContentType="application/vnd.openxmlformats-officedocument.drawingml.chartshapes+xml"/>
  <Override PartName="/ppt/charts/chart6.xml" ContentType="application/vnd.openxmlformats-officedocument.drawingml.chart+xml"/>
  <Override PartName="/ppt/drawings/drawing6.xml" ContentType="application/vnd.openxmlformats-officedocument.drawingml.chartshapes+xml"/>
  <Override PartName="/ppt/charts/chart7.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7"/>
  </p:notesMasterIdLst>
  <p:sldIdLst>
    <p:sldId id="257" r:id="rId2"/>
    <p:sldId id="256" r:id="rId3"/>
    <p:sldId id="258" r:id="rId4"/>
    <p:sldId id="260" r:id="rId5"/>
    <p:sldId id="259" r:id="rId6"/>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7" d="100"/>
          <a:sy n="87" d="100"/>
        </p:scale>
        <p:origin x="1258" y="7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embeddings/oleObject2.bin"/></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2.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3.xlsx"/></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a:t>市町村赤字対象額</a:t>
            </a:r>
          </a:p>
        </c:rich>
      </c:tx>
      <c:layout>
        <c:manualLayout>
          <c:xMode val="edge"/>
          <c:yMode val="edge"/>
          <c:x val="0.34927105652263779"/>
          <c:y val="1.7409994582369765E-2"/>
        </c:manualLayout>
      </c:layout>
      <c:overlay val="0"/>
    </c:title>
    <c:autoTitleDeleted val="0"/>
    <c:view3D>
      <c:rotX val="30"/>
      <c:rotY val="128"/>
      <c:rAngAx val="0"/>
    </c:view3D>
    <c:floor>
      <c:thickness val="0"/>
    </c:floor>
    <c:sideWall>
      <c:thickness val="0"/>
    </c:sideWall>
    <c:backWall>
      <c:thickness val="0"/>
    </c:backWall>
    <c:plotArea>
      <c:layout>
        <c:manualLayout>
          <c:layoutTarget val="inner"/>
          <c:xMode val="edge"/>
          <c:yMode val="edge"/>
          <c:x val="7.9041719460211074E-2"/>
          <c:y val="0.1380369501427946"/>
          <c:w val="0.9209582805397889"/>
          <c:h val="0.75284159603181333"/>
        </c:manualLayout>
      </c:layout>
      <c:pie3DChart>
        <c:varyColors val="1"/>
        <c:ser>
          <c:idx val="0"/>
          <c:order val="0"/>
          <c:tx>
            <c:strRef>
              <c:f>'[（H28年度決算ベース）赤字解消・激変緩和策のとりまとめ版.xlsx]Ⅰ‐⑦_赤字額対象額の内訳グラフ'!$F$3</c:f>
              <c:strCache>
                <c:ptCount val="1"/>
                <c:pt idx="0">
                  <c:v>府定義</c:v>
                </c:pt>
              </c:strCache>
            </c:strRef>
          </c:tx>
          <c:dPt>
            <c:idx val="1"/>
            <c:bubble3D val="0"/>
            <c:explosion val="8"/>
            <c:extLst>
              <c:ext xmlns:c16="http://schemas.microsoft.com/office/drawing/2014/chart" uri="{C3380CC4-5D6E-409C-BE32-E72D297353CC}">
                <c16:uniqueId val="{00000000-F8A3-4BA3-8F1D-6729B7D2590B}"/>
              </c:ext>
            </c:extLst>
          </c:dPt>
          <c:dPt>
            <c:idx val="2"/>
            <c:bubble3D val="0"/>
            <c:explosion val="20"/>
            <c:extLst>
              <c:ext xmlns:c16="http://schemas.microsoft.com/office/drawing/2014/chart" uri="{C3380CC4-5D6E-409C-BE32-E72D297353CC}">
                <c16:uniqueId val="{00000001-F8A3-4BA3-8F1D-6729B7D2590B}"/>
              </c:ext>
            </c:extLst>
          </c:dPt>
          <c:dPt>
            <c:idx val="3"/>
            <c:bubble3D val="0"/>
            <c:explosion val="9"/>
            <c:extLst>
              <c:ext xmlns:c16="http://schemas.microsoft.com/office/drawing/2014/chart" uri="{C3380CC4-5D6E-409C-BE32-E72D297353CC}">
                <c16:uniqueId val="{00000002-F8A3-4BA3-8F1D-6729B7D2590B}"/>
              </c:ext>
            </c:extLst>
          </c:dPt>
          <c:dPt>
            <c:idx val="4"/>
            <c:bubble3D val="0"/>
            <c:explosion val="6"/>
            <c:extLst>
              <c:ext xmlns:c16="http://schemas.microsoft.com/office/drawing/2014/chart" uri="{C3380CC4-5D6E-409C-BE32-E72D297353CC}">
                <c16:uniqueId val="{00000003-F8A3-4BA3-8F1D-6729B7D2590B}"/>
              </c:ext>
            </c:extLst>
          </c:dPt>
          <c:dPt>
            <c:idx val="5"/>
            <c:bubble3D val="0"/>
            <c:explosion val="25"/>
            <c:extLst>
              <c:ext xmlns:c16="http://schemas.microsoft.com/office/drawing/2014/chart" uri="{C3380CC4-5D6E-409C-BE32-E72D297353CC}">
                <c16:uniqueId val="{00000004-F8A3-4BA3-8F1D-6729B7D2590B}"/>
              </c:ext>
            </c:extLst>
          </c:dPt>
          <c:dPt>
            <c:idx val="6"/>
            <c:bubble3D val="0"/>
            <c:explosion val="7"/>
            <c:extLst>
              <c:ext xmlns:c16="http://schemas.microsoft.com/office/drawing/2014/chart" uri="{C3380CC4-5D6E-409C-BE32-E72D297353CC}">
                <c16:uniqueId val="{00000005-F8A3-4BA3-8F1D-6729B7D2590B}"/>
              </c:ext>
            </c:extLst>
          </c:dPt>
          <c:dPt>
            <c:idx val="8"/>
            <c:bubble3D val="0"/>
            <c:explosion val="6"/>
            <c:extLst>
              <c:ext xmlns:c16="http://schemas.microsoft.com/office/drawing/2014/chart" uri="{C3380CC4-5D6E-409C-BE32-E72D297353CC}">
                <c16:uniqueId val="{00000006-F8A3-4BA3-8F1D-6729B7D2590B}"/>
              </c:ext>
            </c:extLst>
          </c:dPt>
          <c:dLbls>
            <c:dLbl>
              <c:idx val="1"/>
              <c:layout>
                <c:manualLayout>
                  <c:x val="-9.1881654633238469E-2"/>
                  <c:y val="0.20731563748924897"/>
                </c:manualLayout>
              </c:layout>
              <c:tx>
                <c:rich>
                  <a:bodyPr/>
                  <a:lstStyle/>
                  <a:p>
                    <a:r>
                      <a:rPr lang="zh-TW" altLang="en-US" sz="1000" b="0" dirty="0"/>
                      <a:t>公債費等、借入金利息 </a:t>
                    </a:r>
                  </a:p>
                  <a:p>
                    <a:r>
                      <a:rPr lang="en-US" altLang="zh-TW" sz="1000" b="0" dirty="0"/>
                      <a:t>1,842,314 </a:t>
                    </a:r>
                    <a:r>
                      <a:rPr lang="zh-TW" altLang="en-US" sz="1000" b="0" dirty="0"/>
                      <a:t>円</a:t>
                    </a:r>
                  </a:p>
                </c:rich>
              </c:tx>
              <c:dLblPos val="bestFit"/>
              <c:showLegendKey val="0"/>
              <c:showVal val="1"/>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F8A3-4BA3-8F1D-6729B7D2590B}"/>
                </c:ext>
              </c:extLst>
            </c:dLbl>
            <c:dLbl>
              <c:idx val="2"/>
              <c:layout>
                <c:manualLayout>
                  <c:x val="-9.9659394183651898E-2"/>
                  <c:y val="-9.6026877502800034E-2"/>
                </c:manualLayout>
              </c:layout>
              <c:tx>
                <c:rich>
                  <a:bodyPr/>
                  <a:lstStyle/>
                  <a:p>
                    <a:r>
                      <a:rPr lang="ja-JP" altLang="en-US" sz="1000" b="0" dirty="0"/>
                      <a:t>保険料（税）の負担緩和を図るため</a:t>
                    </a:r>
                  </a:p>
                  <a:p>
                    <a:r>
                      <a:rPr lang="en-US" altLang="ja-JP" sz="1000" b="0" dirty="0"/>
                      <a:t>5,451,555,331 </a:t>
                    </a:r>
                    <a:r>
                      <a:rPr lang="ja-JP" altLang="en-US" sz="1000" b="0" dirty="0"/>
                      <a:t>円</a:t>
                    </a:r>
                  </a:p>
                </c:rich>
              </c:tx>
              <c:dLblPos val="bestFit"/>
              <c:showLegendKey val="0"/>
              <c:showVal val="1"/>
              <c:showCatName val="1"/>
              <c:showSerName val="0"/>
              <c:showPercent val="0"/>
              <c:showBubbleSize val="0"/>
              <c:extLst>
                <c:ext xmlns:c15="http://schemas.microsoft.com/office/drawing/2012/chart" uri="{CE6537A1-D6FC-4f65-9D91-7224C49458BB}">
                  <c15:layout>
                    <c:manualLayout>
                      <c:w val="0.2344211202911396"/>
                      <c:h val="0.19203359399835615"/>
                    </c:manualLayout>
                  </c15:layout>
                  <c15:showDataLabelsRange val="0"/>
                </c:ext>
                <c:ext xmlns:c16="http://schemas.microsoft.com/office/drawing/2014/chart" uri="{C3380CC4-5D6E-409C-BE32-E72D297353CC}">
                  <c16:uniqueId val="{00000001-F8A3-4BA3-8F1D-6729B7D2590B}"/>
                </c:ext>
              </c:extLst>
            </c:dLbl>
            <c:dLbl>
              <c:idx val="3"/>
              <c:layout>
                <c:manualLayout>
                  <c:x val="-0.12650887921399823"/>
                  <c:y val="0.17312047027454466"/>
                </c:manualLayout>
              </c:layout>
              <c:tx>
                <c:rich>
                  <a:bodyPr/>
                  <a:lstStyle/>
                  <a:p>
                    <a:r>
                      <a:rPr lang="ja-JP" altLang="en-US" sz="1000" b="0" dirty="0"/>
                      <a:t>地方単独の保険料（税）の軽減額</a:t>
                    </a:r>
                  </a:p>
                  <a:p>
                    <a:r>
                      <a:rPr lang="en-US" altLang="ja-JP" sz="1000" b="0" dirty="0"/>
                      <a:t>416,536,555 </a:t>
                    </a:r>
                    <a:r>
                      <a:rPr lang="ja-JP" altLang="en-US" sz="1000" b="0" dirty="0"/>
                      <a:t>円</a:t>
                    </a:r>
                  </a:p>
                </c:rich>
              </c:tx>
              <c:dLblPos val="bestFit"/>
              <c:showLegendKey val="0"/>
              <c:showVal val="1"/>
              <c:showCatName val="1"/>
              <c:showSerName val="0"/>
              <c:showPercent val="0"/>
              <c:showBubbleSize val="0"/>
              <c:extLst>
                <c:ext xmlns:c15="http://schemas.microsoft.com/office/drawing/2012/chart" uri="{CE6537A1-D6FC-4f65-9D91-7224C49458BB}">
                  <c15:layout>
                    <c:manualLayout>
                      <c:w val="0.22055004808456333"/>
                      <c:h val="0.19203359399835615"/>
                    </c:manualLayout>
                  </c15:layout>
                  <c15:showDataLabelsRange val="0"/>
                </c:ext>
                <c:ext xmlns:c16="http://schemas.microsoft.com/office/drawing/2014/chart" uri="{C3380CC4-5D6E-409C-BE32-E72D297353CC}">
                  <c16:uniqueId val="{00000002-F8A3-4BA3-8F1D-6729B7D2590B}"/>
                </c:ext>
              </c:extLst>
            </c:dLbl>
            <c:dLbl>
              <c:idx val="4"/>
              <c:layout>
                <c:manualLayout>
                  <c:x val="-0.18267486943800537"/>
                  <c:y val="-8.392654084186725E-2"/>
                </c:manualLayout>
              </c:layout>
              <c:tx>
                <c:rich>
                  <a:bodyPr/>
                  <a:lstStyle/>
                  <a:p>
                    <a:r>
                      <a:rPr lang="ja-JP" altLang="en-US" sz="1200" b="0" dirty="0"/>
                      <a:t>任意給付に充てるため </a:t>
                    </a:r>
                  </a:p>
                  <a:p>
                    <a:r>
                      <a:rPr lang="en-US" altLang="ja-JP" sz="1200" b="0" dirty="0"/>
                      <a:t>326,541,605 </a:t>
                    </a:r>
                    <a:r>
                      <a:rPr lang="ja-JP" altLang="en-US" sz="1200" b="0" dirty="0"/>
                      <a:t>円</a:t>
                    </a:r>
                    <a:endParaRPr lang="ja-JP" altLang="en-US" b="0" dirty="0"/>
                  </a:p>
                </c:rich>
              </c:tx>
              <c:dLblPos val="bestFit"/>
              <c:showLegendKey val="0"/>
              <c:showVal val="1"/>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F8A3-4BA3-8F1D-6729B7D2590B}"/>
                </c:ext>
              </c:extLst>
            </c:dLbl>
            <c:dLbl>
              <c:idx val="5"/>
              <c:layout>
                <c:manualLayout>
                  <c:x val="9.7006851982007022E-2"/>
                  <c:y val="4.5215378960332855E-2"/>
                </c:manualLayout>
              </c:layout>
              <c:tx>
                <c:rich>
                  <a:bodyPr anchorCtr="0"/>
                  <a:lstStyle/>
                  <a:p>
                    <a:pPr algn="l">
                      <a:defRPr sz="1000" b="0"/>
                    </a:pPr>
                    <a:r>
                      <a:rPr lang="ja-JP" altLang="en-US" sz="1000" b="0"/>
                      <a:t>保険料（税）の減免額に充てるため</a:t>
                    </a:r>
                    <a:r>
                      <a:rPr lang="en-US" altLang="ja-JP" sz="1000" b="0"/>
                      <a:t>5,756,968,063 </a:t>
                    </a:r>
                    <a:r>
                      <a:rPr lang="ja-JP" altLang="en-US" sz="1000" b="0"/>
                      <a:t>円</a:t>
                    </a:r>
                  </a:p>
                </c:rich>
              </c:tx>
              <c:numFmt formatCode="#,##0_ &quot;円&quot;" sourceLinked="0"/>
              <c:spPr/>
              <c:dLblPos val="bestFit"/>
              <c:showLegendKey val="0"/>
              <c:showVal val="1"/>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F8A3-4BA3-8F1D-6729B7D2590B}"/>
                </c:ext>
              </c:extLst>
            </c:dLbl>
            <c:dLbl>
              <c:idx val="6"/>
              <c:layout>
                <c:manualLayout>
                  <c:x val="2.7936885529249667E-2"/>
                  <c:y val="-0.2878264598099321"/>
                </c:manualLayout>
              </c:layout>
              <c:tx>
                <c:rich>
                  <a:bodyPr/>
                  <a:lstStyle/>
                  <a:p>
                    <a:r>
                      <a:rPr lang="ja-JP" altLang="en-US" sz="1000" b="0" dirty="0"/>
                      <a:t>その他（一部負担金の減免額の補填） </a:t>
                    </a:r>
                  </a:p>
                  <a:p>
                    <a:r>
                      <a:rPr lang="en-US" altLang="ja-JP" sz="1000" b="0" dirty="0"/>
                      <a:t>265,343,129 </a:t>
                    </a:r>
                    <a:r>
                      <a:rPr lang="ja-JP" altLang="en-US" sz="1000" b="0" dirty="0"/>
                      <a:t>円</a:t>
                    </a:r>
                  </a:p>
                </c:rich>
              </c:tx>
              <c:dLblPos val="bestFit"/>
              <c:showLegendKey val="0"/>
              <c:showVal val="1"/>
              <c:showCatName val="1"/>
              <c:showSerName val="0"/>
              <c:showPercent val="0"/>
              <c:showBubbleSize val="0"/>
              <c:extLst>
                <c:ext xmlns:c15="http://schemas.microsoft.com/office/drawing/2012/chart" uri="{CE6537A1-D6FC-4f65-9D91-7224C49458BB}">
                  <c15:layout>
                    <c:manualLayout>
                      <c:w val="0.25661483582166172"/>
                      <c:h val="0.19203359399835615"/>
                    </c:manualLayout>
                  </c15:layout>
                  <c15:showDataLabelsRange val="0"/>
                </c:ext>
                <c:ext xmlns:c16="http://schemas.microsoft.com/office/drawing/2014/chart" uri="{C3380CC4-5D6E-409C-BE32-E72D297353CC}">
                  <c16:uniqueId val="{00000005-F8A3-4BA3-8F1D-6729B7D2590B}"/>
                </c:ext>
              </c:extLst>
            </c:dLbl>
            <c:dLbl>
              <c:idx val="7"/>
              <c:layout>
                <c:manualLayout>
                  <c:x val="5.4147969389710948E-2"/>
                  <c:y val="7.1410827684951134E-2"/>
                </c:manualLayout>
              </c:layout>
              <c:tx>
                <c:rich>
                  <a:bodyPr/>
                  <a:lstStyle/>
                  <a:p>
                    <a:r>
                      <a:rPr lang="ja-JP" altLang="en-US" sz="1000" b="0" dirty="0"/>
                      <a:t>その他（多子世帯支援奨励金） </a:t>
                    </a:r>
                  </a:p>
                  <a:p>
                    <a:r>
                      <a:rPr lang="en-US" altLang="ja-JP" sz="1000" b="0" dirty="0"/>
                      <a:t>8,713,793 </a:t>
                    </a:r>
                    <a:r>
                      <a:rPr lang="ja-JP" altLang="en-US" sz="1000" b="0" dirty="0"/>
                      <a:t>円</a:t>
                    </a:r>
                  </a:p>
                </c:rich>
              </c:tx>
              <c:dLblPos val="bestFit"/>
              <c:showLegendKey val="0"/>
              <c:showVal val="1"/>
              <c:showCatName val="1"/>
              <c:showSerName val="0"/>
              <c:showPercent val="0"/>
              <c:showBubbleSize val="0"/>
              <c:extLst>
                <c:ext xmlns:c15="http://schemas.microsoft.com/office/drawing/2012/chart" uri="{CE6537A1-D6FC-4f65-9D91-7224C49458BB}">
                  <c15:layout>
                    <c:manualLayout>
                      <c:w val="0.21222740476061752"/>
                      <c:h val="0.21580918182672401"/>
                    </c:manualLayout>
                  </c15:layout>
                  <c15:showDataLabelsRange val="0"/>
                </c:ext>
                <c:ext xmlns:c16="http://schemas.microsoft.com/office/drawing/2014/chart" uri="{C3380CC4-5D6E-409C-BE32-E72D297353CC}">
                  <c16:uniqueId val="{00000007-F8A3-4BA3-8F1D-6729B7D2590B}"/>
                </c:ext>
              </c:extLst>
            </c:dLbl>
            <c:dLbl>
              <c:idx val="8"/>
              <c:layout>
                <c:manualLayout>
                  <c:x val="6.4062072502019229E-2"/>
                  <c:y val="-0.11404937790692023"/>
                </c:manualLayout>
              </c:layout>
              <c:tx>
                <c:rich>
                  <a:bodyPr/>
                  <a:lstStyle/>
                  <a:p>
                    <a:r>
                      <a:rPr lang="ja-JP" altLang="en-US" sz="1000" b="0" dirty="0"/>
                      <a:t>その他（解消すべきもの） </a:t>
                    </a:r>
                  </a:p>
                  <a:p>
                    <a:r>
                      <a:rPr lang="en-US" altLang="ja-JP" sz="1000" b="0" dirty="0"/>
                      <a:t>56,970,000 </a:t>
                    </a:r>
                    <a:r>
                      <a:rPr lang="ja-JP" altLang="en-US" sz="1000" b="0" dirty="0"/>
                      <a:t>円</a:t>
                    </a:r>
                  </a:p>
                </c:rich>
              </c:tx>
              <c:dLblPos val="bestFit"/>
              <c:showLegendKey val="0"/>
              <c:showVal val="1"/>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F8A3-4BA3-8F1D-6729B7D2590B}"/>
                </c:ext>
              </c:extLst>
            </c:dLbl>
            <c:numFmt formatCode="#,##0_ &quot;円&quot;" sourceLinked="0"/>
            <c:spPr>
              <a:noFill/>
              <a:ln>
                <a:noFill/>
              </a:ln>
              <a:effectLst/>
            </c:spPr>
            <c:txPr>
              <a:bodyPr anchorCtr="0"/>
              <a:lstStyle/>
              <a:p>
                <a:pPr algn="l">
                  <a:defRPr sz="1000" b="0"/>
                </a:pPr>
                <a:endParaRPr lang="ja-JP"/>
              </a:p>
            </c:txPr>
            <c:dLblPos val="outEnd"/>
            <c:showLegendKey val="0"/>
            <c:showVal val="1"/>
            <c:showCatName val="1"/>
            <c:showSerName val="0"/>
            <c:showPercent val="0"/>
            <c:showBubbleSize val="0"/>
            <c:showLeaderLines val="1"/>
            <c:extLst>
              <c:ext xmlns:c15="http://schemas.microsoft.com/office/drawing/2012/chart" uri="{CE6537A1-D6FC-4f65-9D91-7224C49458BB}"/>
            </c:extLst>
          </c:dLbls>
          <c:cat>
            <c:strRef>
              <c:f>'[（H28年度決算ベース）赤字解消・激変緩和策のとりまとめ版.xlsx]Ⅰ‐⑦_赤字額対象額の内訳グラフ'!$E$4:$E$12</c:f>
              <c:strCache>
                <c:ptCount val="9"/>
                <c:pt idx="0">
                  <c:v>累積赤字補填のため</c:v>
                </c:pt>
                <c:pt idx="1">
                  <c:v>公債費等、借入金利息</c:v>
                </c:pt>
                <c:pt idx="2">
                  <c:v>保険料（税）の負担緩和を図るため</c:v>
                </c:pt>
                <c:pt idx="3">
                  <c:v>地方単独の保険料（税）の軽減額</c:v>
                </c:pt>
                <c:pt idx="4">
                  <c:v>任意給付に充てるため</c:v>
                </c:pt>
                <c:pt idx="5">
                  <c:v>その他（保険料（税）の減免額に充てるため）</c:v>
                </c:pt>
                <c:pt idx="6">
                  <c:v>その他（一部負担金の減免額の補填）</c:v>
                </c:pt>
                <c:pt idx="7">
                  <c:v>多子世帯支援奨励金</c:v>
                </c:pt>
                <c:pt idx="8">
                  <c:v>その他（解消すべきもの）</c:v>
                </c:pt>
              </c:strCache>
            </c:strRef>
          </c:cat>
          <c:val>
            <c:numRef>
              <c:f>'[（H28年度決算ベース）赤字解消・激変緩和策のとりまとめ版.xlsx]Ⅰ‐⑦_赤字額対象額の内訳グラフ'!$F$4:$F$12</c:f>
              <c:numCache>
                <c:formatCode>#,##0_ </c:formatCode>
                <c:ptCount val="9"/>
                <c:pt idx="1">
                  <c:v>1842314</c:v>
                </c:pt>
                <c:pt idx="2">
                  <c:v>5451555331</c:v>
                </c:pt>
                <c:pt idx="3">
                  <c:v>416536555</c:v>
                </c:pt>
                <c:pt idx="4">
                  <c:v>326541605</c:v>
                </c:pt>
                <c:pt idx="5">
                  <c:v>5756968063</c:v>
                </c:pt>
                <c:pt idx="6">
                  <c:v>265343127</c:v>
                </c:pt>
                <c:pt idx="7">
                  <c:v>8713793</c:v>
                </c:pt>
                <c:pt idx="8">
                  <c:v>56970000</c:v>
                </c:pt>
              </c:numCache>
            </c:numRef>
          </c:val>
          <c:extLst>
            <c:ext xmlns:c16="http://schemas.microsoft.com/office/drawing/2014/chart" uri="{C3380CC4-5D6E-409C-BE32-E72D297353CC}">
              <c16:uniqueId val="{00000008-F8A3-4BA3-8F1D-6729B7D2590B}"/>
            </c:ext>
          </c:extLst>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b="0">
          <a:latin typeface="BIZ UDゴシック" panose="020B0400000000000000" pitchFamily="49" charset="-128"/>
          <a:ea typeface="BIZ UDゴシック" panose="020B0400000000000000" pitchFamily="49" charset="-128"/>
        </a:defRPr>
      </a:pPr>
      <a:endParaRPr lang="ja-JP"/>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dirty="0"/>
              <a:t>市町村赤字対象額</a:t>
            </a:r>
            <a:endParaRPr lang="en-US" dirty="0"/>
          </a:p>
        </c:rich>
      </c:tx>
      <c:layout>
        <c:manualLayout>
          <c:xMode val="edge"/>
          <c:yMode val="edge"/>
          <c:x val="0.38514030671740462"/>
          <c:y val="4.1026508750489715E-2"/>
        </c:manualLayout>
      </c:layout>
      <c:overlay val="0"/>
    </c:title>
    <c:autoTitleDeleted val="0"/>
    <c:view3D>
      <c:rotX val="30"/>
      <c:rotY val="0"/>
      <c:rAngAx val="0"/>
    </c:view3D>
    <c:floor>
      <c:thickness val="0"/>
    </c:floor>
    <c:sideWall>
      <c:thickness val="0"/>
    </c:sideWall>
    <c:backWall>
      <c:thickness val="0"/>
    </c:backWall>
    <c:plotArea>
      <c:layout>
        <c:manualLayout>
          <c:layoutTarget val="inner"/>
          <c:xMode val="edge"/>
          <c:yMode val="edge"/>
          <c:x val="8.6248655057688847E-2"/>
          <c:y val="0.21453293887266786"/>
          <c:w val="0.9091776027996501"/>
          <c:h val="0.72060221638961797"/>
        </c:manualLayout>
      </c:layout>
      <c:pie3DChart>
        <c:varyColors val="1"/>
        <c:ser>
          <c:idx val="0"/>
          <c:order val="0"/>
          <c:tx>
            <c:strRef>
              <c:f>'[（H28年度決算ベース）赤字解消・激変緩和策のとりまとめ版.xlsx]Ⅰ‐⑦_赤字額対象額の内訳グラフ'!$C$3</c:f>
              <c:strCache>
                <c:ptCount val="1"/>
                <c:pt idx="0">
                  <c:v>国定義</c:v>
                </c:pt>
              </c:strCache>
            </c:strRef>
          </c:tx>
          <c:explosion val="21"/>
          <c:dPt>
            <c:idx val="1"/>
            <c:bubble3D val="0"/>
            <c:explosion val="15"/>
            <c:extLst>
              <c:ext xmlns:c16="http://schemas.microsoft.com/office/drawing/2014/chart" uri="{C3380CC4-5D6E-409C-BE32-E72D297353CC}">
                <c16:uniqueId val="{00000000-DC44-4599-B649-CCFDEE73A0B0}"/>
              </c:ext>
            </c:extLst>
          </c:dPt>
          <c:dPt>
            <c:idx val="2"/>
            <c:bubble3D val="0"/>
            <c:explosion val="24"/>
            <c:extLst>
              <c:ext xmlns:c16="http://schemas.microsoft.com/office/drawing/2014/chart" uri="{C3380CC4-5D6E-409C-BE32-E72D297353CC}">
                <c16:uniqueId val="{00000001-DC44-4599-B649-CCFDEE73A0B0}"/>
              </c:ext>
            </c:extLst>
          </c:dPt>
          <c:dLbls>
            <c:dLbl>
              <c:idx val="0"/>
              <c:layout>
                <c:manualLayout>
                  <c:x val="0.14673971410584008"/>
                  <c:y val="0.16716158522068977"/>
                </c:manualLayout>
              </c:layout>
              <c:tx>
                <c:rich>
                  <a:bodyPr anchorCtr="0"/>
                  <a:lstStyle/>
                  <a:p>
                    <a:pPr algn="l">
                      <a:defRPr/>
                    </a:pPr>
                    <a:r>
                      <a:rPr lang="ja-JP" altLang="en-US"/>
                      <a:t>累積赤字補填のため </a:t>
                    </a:r>
                  </a:p>
                  <a:p>
                    <a:pPr algn="l">
                      <a:defRPr/>
                    </a:pPr>
                    <a:r>
                      <a:rPr lang="en-US" altLang="ja-JP"/>
                      <a:t>1,437,998,444 </a:t>
                    </a:r>
                    <a:r>
                      <a:rPr lang="ja-JP" altLang="en-US"/>
                      <a:t>円</a:t>
                    </a:r>
                  </a:p>
                </c:rich>
              </c:tx>
              <c:numFmt formatCode="#,##0_ &quot;円&quot;" sourceLinked="0"/>
              <c:spPr/>
              <c:dLblPos val="bestFit"/>
              <c:showLegendKey val="0"/>
              <c:showVal val="1"/>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DC44-4599-B649-CCFDEE73A0B0}"/>
                </c:ext>
              </c:extLst>
            </c:dLbl>
            <c:dLbl>
              <c:idx val="1"/>
              <c:layout>
                <c:manualLayout>
                  <c:x val="7.7106941821279112E-2"/>
                  <c:y val="0.32226022505435903"/>
                </c:manualLayout>
              </c:layout>
              <c:tx>
                <c:rich>
                  <a:bodyPr anchorCtr="0"/>
                  <a:lstStyle/>
                  <a:p>
                    <a:pPr algn="l">
                      <a:defRPr/>
                    </a:pPr>
                    <a:r>
                      <a:rPr lang="zh-TW" altLang="en-US"/>
                      <a:t>公債費等、借入金利息 </a:t>
                    </a:r>
                  </a:p>
                  <a:p>
                    <a:pPr algn="l">
                      <a:defRPr/>
                    </a:pPr>
                    <a:r>
                      <a:rPr lang="en-US" altLang="zh-TW"/>
                      <a:t>1,842,314 </a:t>
                    </a:r>
                    <a:r>
                      <a:rPr lang="zh-TW" altLang="en-US"/>
                      <a:t>円</a:t>
                    </a:r>
                  </a:p>
                </c:rich>
              </c:tx>
              <c:numFmt formatCode="#,##0_ &quot;円&quot;" sourceLinked="0"/>
              <c:spPr/>
              <c:dLblPos val="bestFit"/>
              <c:showLegendKey val="0"/>
              <c:showVal val="1"/>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DC44-4599-B649-CCFDEE73A0B0}"/>
                </c:ext>
              </c:extLst>
            </c:dLbl>
            <c:dLbl>
              <c:idx val="2"/>
              <c:layout>
                <c:manualLayout>
                  <c:x val="-0.16113348605173361"/>
                  <c:y val="-1.1803847191581888E-2"/>
                </c:manualLayout>
              </c:layout>
              <c:tx>
                <c:rich>
                  <a:bodyPr anchorCtr="0"/>
                  <a:lstStyle/>
                  <a:p>
                    <a:pPr algn="l">
                      <a:defRPr/>
                    </a:pPr>
                    <a:r>
                      <a:rPr lang="ja-JP" altLang="en-US"/>
                      <a:t>保険料（税）の負担緩和を図るため</a:t>
                    </a:r>
                  </a:p>
                  <a:p>
                    <a:pPr algn="l">
                      <a:defRPr/>
                    </a:pPr>
                    <a:r>
                      <a:rPr lang="ja-JP" altLang="en-US"/>
                      <a:t> </a:t>
                    </a:r>
                    <a:r>
                      <a:rPr lang="en-US" altLang="ja-JP"/>
                      <a:t>5,451,555,331 </a:t>
                    </a:r>
                    <a:r>
                      <a:rPr lang="ja-JP" altLang="en-US"/>
                      <a:t>円</a:t>
                    </a:r>
                  </a:p>
                </c:rich>
              </c:tx>
              <c:numFmt formatCode="#,##0_ &quot;円&quot;" sourceLinked="0"/>
              <c:spPr/>
              <c:dLblPos val="bestFit"/>
              <c:showLegendKey val="0"/>
              <c:showVal val="1"/>
              <c:showCatName val="1"/>
              <c:showSerName val="0"/>
              <c:showPercent val="0"/>
              <c:showBubbleSize val="0"/>
              <c:extLst>
                <c:ext xmlns:c15="http://schemas.microsoft.com/office/drawing/2012/chart" uri="{CE6537A1-D6FC-4f65-9D91-7224C49458BB}">
                  <c15:layout>
                    <c:manualLayout>
                      <c:w val="0.24233948560422888"/>
                      <c:h val="0.1949344809641034"/>
                    </c:manualLayout>
                  </c15:layout>
                  <c15:showDataLabelsRange val="0"/>
                </c:ext>
                <c:ext xmlns:c16="http://schemas.microsoft.com/office/drawing/2014/chart" uri="{C3380CC4-5D6E-409C-BE32-E72D297353CC}">
                  <c16:uniqueId val="{00000001-DC44-4599-B649-CCFDEE73A0B0}"/>
                </c:ext>
              </c:extLst>
            </c:dLbl>
            <c:dLbl>
              <c:idx val="3"/>
              <c:layout>
                <c:manualLayout>
                  <c:x val="-0.17303987975749374"/>
                  <c:y val="0.39850175377339025"/>
                </c:manualLayout>
              </c:layout>
              <c:tx>
                <c:rich>
                  <a:bodyPr anchorCtr="0"/>
                  <a:lstStyle/>
                  <a:p>
                    <a:pPr algn="l">
                      <a:defRPr/>
                    </a:pPr>
                    <a:r>
                      <a:rPr lang="ja-JP" altLang="en-US"/>
                      <a:t>地方単独の保険料（税）の軽減額 </a:t>
                    </a:r>
                  </a:p>
                  <a:p>
                    <a:pPr algn="l">
                      <a:defRPr/>
                    </a:pPr>
                    <a:r>
                      <a:rPr lang="en-US" altLang="ja-JP"/>
                      <a:t>416,536,555 </a:t>
                    </a:r>
                    <a:r>
                      <a:rPr lang="ja-JP" altLang="en-US"/>
                      <a:t>円</a:t>
                    </a:r>
                  </a:p>
                </c:rich>
              </c:tx>
              <c:numFmt formatCode="#,##0_ &quot;円&quot;" sourceLinked="0"/>
              <c:spPr/>
              <c:dLblPos val="bestFit"/>
              <c:showLegendKey val="0"/>
              <c:showVal val="1"/>
              <c:showCatName val="1"/>
              <c:showSerName val="0"/>
              <c:showPercent val="0"/>
              <c:showBubbleSize val="0"/>
              <c:extLst>
                <c:ext xmlns:c15="http://schemas.microsoft.com/office/drawing/2012/chart" uri="{CE6537A1-D6FC-4f65-9D91-7224C49458BB}">
                  <c15:layout>
                    <c:manualLayout>
                      <c:w val="0.21406654561706887"/>
                      <c:h val="0.1949344809641034"/>
                    </c:manualLayout>
                  </c15:layout>
                  <c15:showDataLabelsRange val="0"/>
                </c:ext>
                <c:ext xmlns:c16="http://schemas.microsoft.com/office/drawing/2014/chart" uri="{C3380CC4-5D6E-409C-BE32-E72D297353CC}">
                  <c16:uniqueId val="{00000003-DC44-4599-B649-CCFDEE73A0B0}"/>
                </c:ext>
              </c:extLst>
            </c:dLbl>
            <c:dLbl>
              <c:idx val="4"/>
              <c:layout>
                <c:manualLayout>
                  <c:x val="-0.24453177806367571"/>
                  <c:y val="0.14287739958718038"/>
                </c:manualLayout>
              </c:layout>
              <c:tx>
                <c:rich>
                  <a:bodyPr anchorCtr="0"/>
                  <a:lstStyle/>
                  <a:p>
                    <a:pPr algn="l">
                      <a:defRPr/>
                    </a:pPr>
                    <a:r>
                      <a:rPr lang="ja-JP" altLang="en-US"/>
                      <a:t>任意給付に充てるため </a:t>
                    </a:r>
                  </a:p>
                  <a:p>
                    <a:pPr algn="l">
                      <a:defRPr/>
                    </a:pPr>
                    <a:r>
                      <a:rPr lang="en-US" altLang="ja-JP"/>
                      <a:t>326,541,605 </a:t>
                    </a:r>
                    <a:r>
                      <a:rPr lang="ja-JP" altLang="en-US"/>
                      <a:t>円</a:t>
                    </a:r>
                  </a:p>
                </c:rich>
              </c:tx>
              <c:numFmt formatCode="#,##0_ &quot;円&quot;" sourceLinked="0"/>
              <c:spPr/>
              <c:dLblPos val="bestFit"/>
              <c:showLegendKey val="0"/>
              <c:showVal val="1"/>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DC44-4599-B649-CCFDEE73A0B0}"/>
                </c:ext>
              </c:extLst>
            </c:dLbl>
            <c:numFmt formatCode="#,##0_ &quot;円&quot;" sourceLinked="0"/>
            <c:spPr>
              <a:noFill/>
              <a:ln>
                <a:noFill/>
              </a:ln>
              <a:effectLst/>
            </c:spPr>
            <c:txPr>
              <a:bodyPr wrap="square" lIns="38100" tIns="19050" rIns="38100" bIns="19050" anchor="ctr" anchorCtr="0">
                <a:spAutoFit/>
              </a:bodyPr>
              <a:lstStyle/>
              <a:p>
                <a:pPr algn="l">
                  <a:defRPr/>
                </a:pPr>
                <a:endParaRPr lang="ja-JP"/>
              </a:p>
            </c:txPr>
            <c:dLblPos val="outEnd"/>
            <c:showLegendKey val="0"/>
            <c:showVal val="1"/>
            <c:showCatName val="1"/>
            <c:showSerName val="0"/>
            <c:showPercent val="0"/>
            <c:showBubbleSize val="0"/>
            <c:showLeaderLines val="1"/>
            <c:extLst>
              <c:ext xmlns:c15="http://schemas.microsoft.com/office/drawing/2012/chart" uri="{CE6537A1-D6FC-4f65-9D91-7224C49458BB}"/>
            </c:extLst>
          </c:dLbls>
          <c:cat>
            <c:strRef>
              <c:f>'[（H28年度決算ベース）赤字解消・激変緩和策のとりまとめ版.xlsx]Ⅰ‐⑦_赤字額対象額の内訳グラフ'!$B$4:$B$8</c:f>
              <c:strCache>
                <c:ptCount val="5"/>
                <c:pt idx="0">
                  <c:v>累積赤字補填のため</c:v>
                </c:pt>
                <c:pt idx="1">
                  <c:v>公債費等、借入金利息</c:v>
                </c:pt>
                <c:pt idx="2">
                  <c:v>保険料（税）の負担緩和を図るため</c:v>
                </c:pt>
                <c:pt idx="3">
                  <c:v>地方単独の保険料（税）の軽減額</c:v>
                </c:pt>
                <c:pt idx="4">
                  <c:v>任意給付に充てるため</c:v>
                </c:pt>
              </c:strCache>
            </c:strRef>
          </c:cat>
          <c:val>
            <c:numRef>
              <c:f>'[（H28年度決算ベース）赤字解消・激変緩和策のとりまとめ版.xlsx]Ⅰ‐⑦_赤字額対象額の内訳グラフ'!$C$4:$C$8</c:f>
              <c:numCache>
                <c:formatCode>#,##0_ </c:formatCode>
                <c:ptCount val="5"/>
                <c:pt idx="0">
                  <c:v>1437998444</c:v>
                </c:pt>
                <c:pt idx="1">
                  <c:v>1842314</c:v>
                </c:pt>
                <c:pt idx="2">
                  <c:v>5451555331</c:v>
                </c:pt>
                <c:pt idx="3">
                  <c:v>416536555</c:v>
                </c:pt>
                <c:pt idx="4">
                  <c:v>326541605</c:v>
                </c:pt>
              </c:numCache>
            </c:numRef>
          </c:val>
          <c:extLst>
            <c:ext xmlns:c16="http://schemas.microsoft.com/office/drawing/2014/chart" uri="{C3380CC4-5D6E-409C-BE32-E72D297353CC}">
              <c16:uniqueId val="{00000005-DC44-4599-B649-CCFDEE73A0B0}"/>
            </c:ext>
          </c:extLst>
        </c:ser>
        <c:dLbls>
          <c:dLblPos val="outEnd"/>
          <c:showLegendKey val="0"/>
          <c:showVal val="1"/>
          <c:showCatName val="0"/>
          <c:showSerName val="0"/>
          <c:showPercent val="0"/>
          <c:showBubbleSize val="0"/>
          <c:showLeaderLines val="1"/>
        </c:dLbls>
      </c:pie3DChart>
    </c:plotArea>
    <c:plotVisOnly val="1"/>
    <c:dispBlanksAs val="gap"/>
    <c:showDLblsOverMax val="0"/>
  </c:chart>
  <c:txPr>
    <a:bodyPr/>
    <a:lstStyle/>
    <a:p>
      <a:pPr>
        <a:defRPr>
          <a:latin typeface="BIZ UDゴシック" panose="020B0400000000000000" pitchFamily="49" charset="-128"/>
          <a:ea typeface="BIZ UDゴシック" panose="020B0400000000000000" pitchFamily="49" charset="-128"/>
        </a:defRPr>
      </a:pPr>
      <a:endParaRPr lang="ja-JP"/>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a:lstStyle/>
          <a:p>
            <a:pPr>
              <a:defRPr/>
            </a:pPr>
            <a:r>
              <a:rPr lang="ja-JP"/>
              <a:t>（府定義）市町村赤字額</a:t>
            </a:r>
          </a:p>
        </c:rich>
      </c:tx>
      <c:layout>
        <c:manualLayout>
          <c:xMode val="edge"/>
          <c:yMode val="edge"/>
          <c:x val="0.35659217513295777"/>
          <c:y val="6.0185185185185182E-2"/>
        </c:manualLayout>
      </c:layout>
      <c:overlay val="0"/>
    </c:title>
    <c:autoTitleDeleted val="0"/>
    <c:plotArea>
      <c:layout/>
      <c:barChart>
        <c:barDir val="col"/>
        <c:grouping val="clustered"/>
        <c:varyColors val="0"/>
        <c:ser>
          <c:idx val="0"/>
          <c:order val="0"/>
          <c:tx>
            <c:v>法定外繰入額</c:v>
          </c:tx>
          <c:invertIfNegative val="0"/>
          <c:dLbls>
            <c:dLbl>
              <c:idx val="0"/>
              <c:layout>
                <c:manualLayout>
                  <c:x val="5.3572783713217277E-3"/>
                  <c:y val="2.713072324292794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9C8-4454-823C-510D054D6AFF}"/>
                </c:ext>
              </c:extLst>
            </c:dLbl>
            <c:dLbl>
              <c:idx val="1"/>
              <c:layout>
                <c:manualLayout>
                  <c:x val="1.1069127760423823E-3"/>
                  <c:y val="1.11606882473024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9C8-4454-823C-510D054D6AFF}"/>
                </c:ext>
              </c:extLst>
            </c:dLbl>
            <c:dLbl>
              <c:idx val="2"/>
              <c:layout>
                <c:manualLayout>
                  <c:x val="5.6657013173736209E-3"/>
                  <c:y val="7.302420530766987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9C8-4454-823C-510D054D6AFF}"/>
                </c:ext>
              </c:extLst>
            </c:dLbl>
            <c:dLbl>
              <c:idx val="3"/>
              <c:layout>
                <c:manualLayout>
                  <c:x val="1.9600111575776344E-4"/>
                  <c:y val="1.627661125692621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9C8-4454-823C-510D054D6AFF}"/>
                </c:ext>
              </c:extLst>
            </c:dLbl>
            <c:dLbl>
              <c:idx val="4"/>
              <c:layout>
                <c:manualLayout>
                  <c:x val="-3.2508752750949773E-4"/>
                  <c:y val="1.928587051618539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9C8-4454-823C-510D054D6AFF}"/>
                </c:ext>
              </c:extLst>
            </c:dLbl>
            <c:dLbl>
              <c:idx val="5"/>
              <c:layout>
                <c:manualLayout>
                  <c:x val="3.4520039543769906E-3"/>
                  <c:y val="1.2366579177602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9C8-4454-823C-510D054D6AFF}"/>
                </c:ext>
              </c:extLst>
            </c:dLbl>
            <c:dLbl>
              <c:idx val="6"/>
              <c:layout>
                <c:manualLayout>
                  <c:x val="1.5633941188897388E-3"/>
                  <c:y val="1.409849810440344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9C8-4454-823C-510D054D6AFF}"/>
                </c:ext>
              </c:extLst>
            </c:dLbl>
            <c:numFmt formatCode="#,##0_ "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'Ⅰ‐④_グラフ (当初)'!$B$3:$I$3</c:f>
              <c:strCache>
                <c:ptCount val="8"/>
                <c:pt idx="0">
                  <c:v>対象額　</c:v>
                </c:pt>
                <c:pt idx="1">
                  <c:v>平成30年度</c:v>
                </c:pt>
                <c:pt idx="2">
                  <c:v>令和元年度</c:v>
                </c:pt>
                <c:pt idx="3">
                  <c:v>令和２年度</c:v>
                </c:pt>
                <c:pt idx="4">
                  <c:v>令和３年度</c:v>
                </c:pt>
                <c:pt idx="5">
                  <c:v>令和４年度</c:v>
                </c:pt>
                <c:pt idx="6">
                  <c:v>令和５年度</c:v>
                </c:pt>
                <c:pt idx="7">
                  <c:v>令和６年度</c:v>
                </c:pt>
              </c:strCache>
            </c:strRef>
          </c:cat>
          <c:val>
            <c:numRef>
              <c:f>'Ⅰ‐④_グラフ (当初)'!$B$4:$I$4</c:f>
              <c:numCache>
                <c:formatCode>#,##0_ </c:formatCode>
                <c:ptCount val="8"/>
                <c:pt idx="0">
                  <c:v>12284471</c:v>
                </c:pt>
                <c:pt idx="1">
                  <c:v>2036586</c:v>
                </c:pt>
                <c:pt idx="2">
                  <c:v>1688356</c:v>
                </c:pt>
                <c:pt idx="3">
                  <c:v>1519203</c:v>
                </c:pt>
                <c:pt idx="4">
                  <c:v>916141</c:v>
                </c:pt>
                <c:pt idx="5">
                  <c:v>711467</c:v>
                </c:pt>
                <c:pt idx="6">
                  <c:v>578060</c:v>
                </c:pt>
                <c:pt idx="7">
                  <c:v>0</c:v>
                </c:pt>
              </c:numCache>
            </c:numRef>
          </c:val>
          <c:extLst>
            <c:ext xmlns:c16="http://schemas.microsoft.com/office/drawing/2014/chart" uri="{C3380CC4-5D6E-409C-BE32-E72D297353CC}">
              <c16:uniqueId val="{00000007-09C8-4454-823C-510D054D6AFF}"/>
            </c:ext>
          </c:extLst>
        </c:ser>
        <c:dLbls>
          <c:dLblPos val="ctr"/>
          <c:showLegendKey val="0"/>
          <c:showVal val="1"/>
          <c:showCatName val="0"/>
          <c:showSerName val="0"/>
          <c:showPercent val="0"/>
          <c:showBubbleSize val="0"/>
        </c:dLbls>
        <c:gapWidth val="150"/>
        <c:axId val="109722624"/>
        <c:axId val="109733760"/>
      </c:barChart>
      <c:catAx>
        <c:axId val="109722624"/>
        <c:scaling>
          <c:orientation val="minMax"/>
        </c:scaling>
        <c:delete val="0"/>
        <c:axPos val="b"/>
        <c:numFmt formatCode="General" sourceLinked="0"/>
        <c:majorTickMark val="out"/>
        <c:minorTickMark val="none"/>
        <c:tickLblPos val="nextTo"/>
        <c:crossAx val="109733760"/>
        <c:crosses val="autoZero"/>
        <c:auto val="1"/>
        <c:lblAlgn val="ctr"/>
        <c:lblOffset val="100"/>
        <c:noMultiLvlLbl val="0"/>
      </c:catAx>
      <c:valAx>
        <c:axId val="109733760"/>
        <c:scaling>
          <c:orientation val="minMax"/>
          <c:max val="12000000"/>
        </c:scaling>
        <c:delete val="0"/>
        <c:axPos val="l"/>
        <c:numFmt formatCode="#,##0_);[Red]\(#,##0\)" sourceLinked="0"/>
        <c:majorTickMark val="out"/>
        <c:minorTickMark val="none"/>
        <c:tickLblPos val="nextTo"/>
        <c:crossAx val="109722624"/>
        <c:crosses val="autoZero"/>
        <c:crossBetween val="between"/>
        <c:majorUnit val="2000000"/>
      </c:valAx>
    </c:plotArea>
    <c:legend>
      <c:legendPos val="l"/>
      <c:layout>
        <c:manualLayout>
          <c:xMode val="edge"/>
          <c:yMode val="edge"/>
          <c:x val="0.73837248057166194"/>
          <c:y val="8.8696777486147571E-2"/>
          <c:w val="0.13920168450716935"/>
          <c:h val="8.3717191601049873E-2"/>
        </c:manualLayout>
      </c:layout>
      <c:overlay val="1"/>
    </c:legend>
    <c:plotVisOnly val="1"/>
    <c:dispBlanksAs val="gap"/>
    <c:showDLblsOverMax val="0"/>
  </c:chart>
  <c:txPr>
    <a:bodyPr/>
    <a:lstStyle/>
    <a:p>
      <a:pPr>
        <a:defRPr>
          <a:latin typeface="BIZ UDゴシック" panose="020B0400000000000000" pitchFamily="49" charset="-128"/>
          <a:ea typeface="BIZ UDゴシック" panose="020B0400000000000000" pitchFamily="49" charset="-128"/>
        </a:defRPr>
      </a:pPr>
      <a:endParaRPr lang="ja-JP"/>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a:t>（国定義）市町村赤字額</a:t>
            </a:r>
          </a:p>
        </c:rich>
      </c:tx>
      <c:layout>
        <c:manualLayout>
          <c:xMode val="edge"/>
          <c:yMode val="edge"/>
          <c:x val="0.35102501955052234"/>
          <c:y val="4.6296296296296294E-2"/>
        </c:manualLayout>
      </c:layout>
      <c:overlay val="0"/>
    </c:title>
    <c:autoTitleDeleted val="0"/>
    <c:plotArea>
      <c:layout>
        <c:manualLayout>
          <c:layoutTarget val="inner"/>
          <c:xMode val="edge"/>
          <c:yMode val="edge"/>
          <c:x val="0.13652368333185405"/>
          <c:y val="0.18751166520851559"/>
          <c:w val="0.83985849594887596"/>
          <c:h val="0.67893992417614468"/>
        </c:manualLayout>
      </c:layout>
      <c:barChart>
        <c:barDir val="col"/>
        <c:grouping val="stacked"/>
        <c:varyColors val="0"/>
        <c:ser>
          <c:idx val="0"/>
          <c:order val="0"/>
          <c:tx>
            <c:v>法定外繰入額</c:v>
          </c:tx>
          <c:invertIfNegative val="0"/>
          <c:dLbls>
            <c:dLbl>
              <c:idx val="0"/>
              <c:layout>
                <c:manualLayout>
                  <c:x val="-2.2587923544891923E-3"/>
                  <c:y val="-0.3611118401866433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D06-4B75-B941-379DCDA7704E}"/>
                </c:ext>
              </c:extLst>
            </c:dLbl>
            <c:dLbl>
              <c:idx val="1"/>
              <c:layout>
                <c:manualLayout>
                  <c:x val="-6.111039713875881E-17"/>
                  <c:y val="-9.722222222222222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D06-4B75-B941-379DCDA7704E}"/>
                </c:ext>
              </c:extLst>
            </c:dLbl>
            <c:dLbl>
              <c:idx val="2"/>
              <c:layout>
                <c:manualLayout>
                  <c:x val="4.2257212302196996E-4"/>
                  <c:y val="-7.87037037037037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D06-4B75-B941-379DCDA7704E}"/>
                </c:ext>
              </c:extLst>
            </c:dLbl>
            <c:dLbl>
              <c:idx val="3"/>
              <c:layout>
                <c:manualLayout>
                  <c:x val="0"/>
                  <c:y val="-6.944444444444444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D06-4B75-B941-379DCDA7704E}"/>
                </c:ext>
              </c:extLst>
            </c:dLbl>
            <c:dLbl>
              <c:idx val="4"/>
              <c:layout>
                <c:manualLayout>
                  <c:x val="2.7401571207142885E-4"/>
                  <c:y val="-6.944444444444453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D06-4B75-B941-379DCDA7704E}"/>
                </c:ext>
              </c:extLst>
            </c:dLbl>
            <c:dLbl>
              <c:idx val="5"/>
              <c:layout>
                <c:manualLayout>
                  <c:x val="8.2244083694989916E-4"/>
                  <c:y val="-5.092592592592592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D06-4B75-B941-379DCDA7704E}"/>
                </c:ext>
              </c:extLst>
            </c:dLbl>
            <c:dLbl>
              <c:idx val="6"/>
              <c:layout>
                <c:manualLayout>
                  <c:x val="-1.6257215714276154E-3"/>
                  <c:y val="-5.092592592592592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D06-4B75-B941-379DCDA7704E}"/>
                </c:ext>
              </c:extLst>
            </c:dLbl>
            <c:dLbl>
              <c:idx val="7"/>
              <c:layout>
                <c:manualLayout>
                  <c:x val="-1.9212292962960667E-3"/>
                  <c:y val="-4.629629629629629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D06-4B75-B941-379DCDA7704E}"/>
                </c:ext>
              </c:extLst>
            </c:dLbl>
            <c:numFmt formatCode="#,##0_);[Red]\(#,##0\)"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'Ⅰ‐④_グラフ (当初)'!$B$3:$I$3</c:f>
              <c:strCache>
                <c:ptCount val="8"/>
                <c:pt idx="0">
                  <c:v>対象額　</c:v>
                </c:pt>
                <c:pt idx="1">
                  <c:v>平成30年度</c:v>
                </c:pt>
                <c:pt idx="2">
                  <c:v>令和元年度</c:v>
                </c:pt>
                <c:pt idx="3">
                  <c:v>令和２年度</c:v>
                </c:pt>
                <c:pt idx="4">
                  <c:v>令和３年度</c:v>
                </c:pt>
                <c:pt idx="5">
                  <c:v>令和４年度</c:v>
                </c:pt>
                <c:pt idx="6">
                  <c:v>令和５年度</c:v>
                </c:pt>
                <c:pt idx="7">
                  <c:v>令和６年度</c:v>
                </c:pt>
              </c:strCache>
            </c:strRef>
          </c:cat>
          <c:val>
            <c:numRef>
              <c:f>'Ⅰ‐④_グラフ (当初)'!$B$4:$I$4</c:f>
              <c:numCache>
                <c:formatCode>#,##0_ </c:formatCode>
                <c:ptCount val="8"/>
                <c:pt idx="0">
                  <c:v>7634474</c:v>
                </c:pt>
                <c:pt idx="1">
                  <c:v>1319293</c:v>
                </c:pt>
                <c:pt idx="2">
                  <c:v>898712</c:v>
                </c:pt>
                <c:pt idx="3">
                  <c:v>732523</c:v>
                </c:pt>
                <c:pt idx="4">
                  <c:v>693749</c:v>
                </c:pt>
                <c:pt idx="5">
                  <c:v>159863</c:v>
                </c:pt>
                <c:pt idx="6">
                  <c:v>121132</c:v>
                </c:pt>
                <c:pt idx="7">
                  <c:v>0</c:v>
                </c:pt>
              </c:numCache>
            </c:numRef>
          </c:val>
          <c:extLst>
            <c:ext xmlns:c16="http://schemas.microsoft.com/office/drawing/2014/chart" uri="{C3380CC4-5D6E-409C-BE32-E72D297353CC}">
              <c16:uniqueId val="{00000008-5D06-4B75-B941-379DCDA7704E}"/>
            </c:ext>
          </c:extLst>
        </c:ser>
        <c:dLbls>
          <c:showLegendKey val="0"/>
          <c:showVal val="0"/>
          <c:showCatName val="0"/>
          <c:showSerName val="0"/>
          <c:showPercent val="0"/>
          <c:showBubbleSize val="0"/>
        </c:dLbls>
        <c:gapWidth val="150"/>
        <c:overlap val="60"/>
        <c:axId val="110229760"/>
        <c:axId val="109715456"/>
      </c:barChart>
      <c:catAx>
        <c:axId val="110229760"/>
        <c:scaling>
          <c:orientation val="minMax"/>
        </c:scaling>
        <c:delete val="0"/>
        <c:axPos val="b"/>
        <c:numFmt formatCode="General" sourceLinked="0"/>
        <c:majorTickMark val="out"/>
        <c:minorTickMark val="none"/>
        <c:tickLblPos val="nextTo"/>
        <c:crossAx val="109715456"/>
        <c:crosses val="autoZero"/>
        <c:auto val="1"/>
        <c:lblAlgn val="ctr"/>
        <c:lblOffset val="100"/>
        <c:tickLblSkip val="1"/>
        <c:noMultiLvlLbl val="0"/>
      </c:catAx>
      <c:valAx>
        <c:axId val="109715456"/>
        <c:scaling>
          <c:orientation val="minMax"/>
          <c:max val="8000000"/>
        </c:scaling>
        <c:delete val="0"/>
        <c:axPos val="l"/>
        <c:numFmt formatCode="#,##0_);[Red]\(#,##0\)" sourceLinked="0"/>
        <c:majorTickMark val="out"/>
        <c:minorTickMark val="none"/>
        <c:tickLblPos val="nextTo"/>
        <c:crossAx val="110229760"/>
        <c:crosses val="autoZero"/>
        <c:crossBetween val="between"/>
        <c:majorUnit val="2000000"/>
      </c:valAx>
    </c:plotArea>
    <c:legend>
      <c:legendPos val="r"/>
      <c:layout>
        <c:manualLayout>
          <c:xMode val="edge"/>
          <c:yMode val="edge"/>
          <c:x val="0.73697995577690867"/>
          <c:y val="5.5363444152814231E-2"/>
          <c:w val="0.14126599195984355"/>
          <c:h val="8.3717191601049873E-2"/>
        </c:manualLayout>
      </c:layout>
      <c:overlay val="1"/>
    </c:legend>
    <c:plotVisOnly val="1"/>
    <c:dispBlanksAs val="gap"/>
    <c:showDLblsOverMax val="0"/>
  </c:chart>
  <c:txPr>
    <a:bodyPr/>
    <a:lstStyle/>
    <a:p>
      <a:pPr>
        <a:defRPr>
          <a:latin typeface="BIZ UDゴシック" panose="020B0400000000000000" pitchFamily="49" charset="-128"/>
          <a:ea typeface="BIZ UDゴシック" panose="020B0400000000000000" pitchFamily="49" charset="-128"/>
        </a:defRPr>
      </a:pPr>
      <a:endParaRPr lang="ja-JP"/>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a:t>（国定義）市町村赤字額</a:t>
            </a:r>
          </a:p>
        </c:rich>
      </c:tx>
      <c:layout>
        <c:manualLayout>
          <c:xMode val="edge"/>
          <c:yMode val="edge"/>
          <c:x val="0.38330637241005971"/>
          <c:y val="6.7787674714417212E-2"/>
        </c:manualLayout>
      </c:layout>
      <c:overlay val="0"/>
    </c:title>
    <c:autoTitleDeleted val="0"/>
    <c:plotArea>
      <c:layout>
        <c:manualLayout>
          <c:layoutTarget val="inner"/>
          <c:xMode val="edge"/>
          <c:yMode val="edge"/>
          <c:x val="0.13652368333185405"/>
          <c:y val="0.22922703985061255"/>
          <c:w val="0.851471984110582"/>
          <c:h val="0.63722426100759333"/>
        </c:manualLayout>
      </c:layout>
      <c:barChart>
        <c:barDir val="col"/>
        <c:grouping val="stacked"/>
        <c:varyColors val="0"/>
        <c:ser>
          <c:idx val="0"/>
          <c:order val="0"/>
          <c:tx>
            <c:v>法定外繰入額等</c:v>
          </c:tx>
          <c:invertIfNegative val="0"/>
          <c:dLbls>
            <c:dLbl>
              <c:idx val="0"/>
              <c:layout>
                <c:manualLayout>
                  <c:x val="2.9561760784521719E-3"/>
                  <c:y val="-0.2521935533141234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C6D-4B76-89D4-AEA8AEC146CB}"/>
                </c:ext>
              </c:extLst>
            </c:dLbl>
            <c:dLbl>
              <c:idx val="1"/>
              <c:layout>
                <c:manualLayout>
                  <c:x val="4.999963422150395E-3"/>
                  <c:y val="-7.290439186942056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C6D-4B76-89D4-AEA8AEC146CB}"/>
                </c:ext>
              </c:extLst>
            </c:dLbl>
            <c:dLbl>
              <c:idx val="2"/>
              <c:layout>
                <c:manualLayout>
                  <c:x val="-2.0508743020489083E-3"/>
                  <c:y val="-0.1359161354373926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C6D-4B76-89D4-AEA8AEC146CB}"/>
                </c:ext>
              </c:extLst>
            </c:dLbl>
            <c:dLbl>
              <c:idx val="3"/>
              <c:layout>
                <c:manualLayout>
                  <c:x val="1.4516834040809907E-3"/>
                  <c:y val="-0.1122319184281471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C6D-4B76-89D4-AEA8AEC146CB}"/>
                </c:ext>
              </c:extLst>
            </c:dLbl>
            <c:dLbl>
              <c:idx val="4"/>
              <c:layout>
                <c:manualLayout>
                  <c:x val="-3.8660500860493909E-3"/>
                  <c:y val="-7.865505311745292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C6D-4B76-89D4-AEA8AEC146CB}"/>
                </c:ext>
              </c:extLst>
            </c:dLbl>
            <c:dLbl>
              <c:idx val="5"/>
              <c:layout>
                <c:manualLayout>
                  <c:x val="-4.9843035303112557E-3"/>
                  <c:y val="-6.6520607699464412E-2"/>
                </c:manualLayout>
              </c:layout>
              <c:numFmt formatCode="#,##0_);[Red]\(#,##0\)" sourceLinked="0"/>
              <c:spPr>
                <a:noFill/>
                <a:ln>
                  <a:noFill/>
                </a:ln>
                <a:effectLst/>
              </c:spPr>
              <c:txPr>
                <a:bodyPr/>
                <a:lstStyle/>
                <a:p>
                  <a:pPr>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8.2622503790379664E-2"/>
                      <c:h val="5.842796646008739E-2"/>
                    </c:manualLayout>
                  </c15:layout>
                </c:ext>
                <c:ext xmlns:c16="http://schemas.microsoft.com/office/drawing/2014/chart" uri="{C3380CC4-5D6E-409C-BE32-E72D297353CC}">
                  <c16:uniqueId val="{00000005-2C6D-4B76-89D4-AEA8AEC146CB}"/>
                </c:ext>
              </c:extLst>
            </c:dLbl>
            <c:dLbl>
              <c:idx val="6"/>
              <c:layout>
                <c:manualLayout>
                  <c:x val="2.5593064108168017E-4"/>
                  <c:y val="-5.960018821241735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C6D-4B76-89D4-AEA8AEC146CB}"/>
                </c:ext>
              </c:extLst>
            </c:dLbl>
            <c:dLbl>
              <c:idx val="7"/>
              <c:layout>
                <c:manualLayout>
                  <c:x val="-1.9212292962960667E-3"/>
                  <c:y val="-4.629629629629629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C6D-4B76-89D4-AEA8AEC146CB}"/>
                </c:ext>
              </c:extLst>
            </c:dLbl>
            <c:numFmt formatCode="#,##0_);[Red]\(#,##0\)"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Ⅰ‐④_グラフ!$B$4:$I$4</c:f>
              <c:strCache>
                <c:ptCount val="8"/>
                <c:pt idx="0">
                  <c:v>対象額　</c:v>
                </c:pt>
                <c:pt idx="1">
                  <c:v>平成30年度</c:v>
                </c:pt>
                <c:pt idx="2">
                  <c:v>令和元年度</c:v>
                </c:pt>
                <c:pt idx="3">
                  <c:v>令和２年度</c:v>
                </c:pt>
                <c:pt idx="4">
                  <c:v>令和３年度</c:v>
                </c:pt>
                <c:pt idx="5">
                  <c:v>令和４年度</c:v>
                </c:pt>
                <c:pt idx="6">
                  <c:v>令和５年度</c:v>
                </c:pt>
                <c:pt idx="7">
                  <c:v>令和６年度</c:v>
                </c:pt>
              </c:strCache>
            </c:strRef>
          </c:cat>
          <c:val>
            <c:numRef>
              <c:f>Ⅰ‐④_グラフ!$B$5:$I$5</c:f>
              <c:numCache>
                <c:formatCode>#,##0_ </c:formatCode>
                <c:ptCount val="8"/>
                <c:pt idx="0">
                  <c:v>7634474</c:v>
                </c:pt>
                <c:pt idx="1">
                  <c:v>1262593</c:v>
                </c:pt>
                <c:pt idx="2">
                  <c:v>3849478</c:v>
                </c:pt>
                <c:pt idx="3">
                  <c:v>2653392</c:v>
                </c:pt>
                <c:pt idx="4">
                  <c:v>1466030</c:v>
                </c:pt>
                <c:pt idx="5">
                  <c:v>1117405</c:v>
                </c:pt>
                <c:pt idx="6">
                  <c:v>688666</c:v>
                </c:pt>
                <c:pt idx="7">
                  <c:v>161966.095</c:v>
                </c:pt>
              </c:numCache>
            </c:numRef>
          </c:val>
          <c:extLst>
            <c:ext xmlns:c16="http://schemas.microsoft.com/office/drawing/2014/chart" uri="{C3380CC4-5D6E-409C-BE32-E72D297353CC}">
              <c16:uniqueId val="{00000008-2C6D-4B76-89D4-AEA8AEC146CB}"/>
            </c:ext>
          </c:extLst>
        </c:ser>
        <c:dLbls>
          <c:showLegendKey val="0"/>
          <c:showVal val="0"/>
          <c:showCatName val="0"/>
          <c:showSerName val="0"/>
          <c:showPercent val="0"/>
          <c:showBubbleSize val="0"/>
        </c:dLbls>
        <c:gapWidth val="150"/>
        <c:overlap val="60"/>
        <c:axId val="110229760"/>
        <c:axId val="109715456"/>
      </c:barChart>
      <c:catAx>
        <c:axId val="110229760"/>
        <c:scaling>
          <c:orientation val="minMax"/>
        </c:scaling>
        <c:delete val="0"/>
        <c:axPos val="b"/>
        <c:numFmt formatCode="General" sourceLinked="0"/>
        <c:majorTickMark val="out"/>
        <c:minorTickMark val="none"/>
        <c:tickLblPos val="nextTo"/>
        <c:crossAx val="109715456"/>
        <c:crosses val="autoZero"/>
        <c:auto val="1"/>
        <c:lblAlgn val="ctr"/>
        <c:lblOffset val="100"/>
        <c:tickLblSkip val="1"/>
        <c:noMultiLvlLbl val="0"/>
      </c:catAx>
      <c:valAx>
        <c:axId val="109715456"/>
        <c:scaling>
          <c:orientation val="minMax"/>
          <c:max val="12000000"/>
        </c:scaling>
        <c:delete val="0"/>
        <c:axPos val="l"/>
        <c:numFmt formatCode="#,##0_);[Red]\(#,##0\)" sourceLinked="0"/>
        <c:majorTickMark val="out"/>
        <c:minorTickMark val="none"/>
        <c:tickLblPos val="nextTo"/>
        <c:crossAx val="110229760"/>
        <c:crosses val="autoZero"/>
        <c:crossBetween val="between"/>
        <c:majorUnit val="2000000"/>
      </c:valAx>
    </c:plotArea>
    <c:legend>
      <c:legendPos val="r"/>
      <c:layout>
        <c:manualLayout>
          <c:xMode val="edge"/>
          <c:yMode val="edge"/>
          <c:x val="0.74321663780064706"/>
          <c:y val="0.11155280992434551"/>
          <c:w val="0.13959932551189955"/>
          <c:h val="8.3717191601049873E-2"/>
        </c:manualLayout>
      </c:layout>
      <c:overlay val="1"/>
    </c:legend>
    <c:plotVisOnly val="1"/>
    <c:dispBlanksAs val="gap"/>
    <c:showDLblsOverMax val="0"/>
  </c:chart>
  <c:txPr>
    <a:bodyPr/>
    <a:lstStyle/>
    <a:p>
      <a:pPr>
        <a:defRPr>
          <a:latin typeface="BIZ UDゴシック" panose="020B0400000000000000" pitchFamily="49" charset="-128"/>
          <a:ea typeface="BIZ UDゴシック" panose="020B0400000000000000" pitchFamily="49" charset="-128"/>
        </a:defRPr>
      </a:pPr>
      <a:endParaRPr lang="ja-JP"/>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a:lstStyle/>
          <a:p>
            <a:pPr>
              <a:defRPr/>
            </a:pPr>
            <a:r>
              <a:rPr lang="ja-JP" altLang="en-US"/>
              <a:t>（府定義）市町村</a:t>
            </a:r>
            <a:r>
              <a:rPr lang="ja-JP"/>
              <a:t>赤字額</a:t>
            </a:r>
          </a:p>
        </c:rich>
      </c:tx>
      <c:layout>
        <c:manualLayout>
          <c:xMode val="edge"/>
          <c:yMode val="edge"/>
          <c:x val="0.37124418790674402"/>
          <c:y val="7.407407407407407E-2"/>
        </c:manualLayout>
      </c:layout>
      <c:overlay val="0"/>
    </c:title>
    <c:autoTitleDeleted val="0"/>
    <c:plotArea>
      <c:layout>
        <c:manualLayout>
          <c:layoutTarget val="inner"/>
          <c:xMode val="edge"/>
          <c:yMode val="edge"/>
          <c:x val="0.10255414900311685"/>
          <c:y val="0.23750376101620557"/>
          <c:w val="0.88682412391361776"/>
          <c:h val="0.62989331320734421"/>
        </c:manualLayout>
      </c:layout>
      <c:barChart>
        <c:barDir val="col"/>
        <c:grouping val="clustered"/>
        <c:varyColors val="0"/>
        <c:ser>
          <c:idx val="0"/>
          <c:order val="0"/>
          <c:tx>
            <c:v>法定外繰入額等</c:v>
          </c:tx>
          <c:invertIfNegative val="0"/>
          <c:dLbls>
            <c:dLbl>
              <c:idx val="0"/>
              <c:layout>
                <c:manualLayout>
                  <c:x val="3.7292769520121585E-3"/>
                  <c:y val="2.713072324292794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E8F-4B80-91A9-CDEE1615C865}"/>
                </c:ext>
              </c:extLst>
            </c:dLbl>
            <c:dLbl>
              <c:idx val="1"/>
              <c:layout>
                <c:manualLayout>
                  <c:x val="-3.7771476913820508E-3"/>
                  <c:y val="1.116068824730250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E8F-4B80-91A9-CDEE1615C865}"/>
                </c:ext>
              </c:extLst>
            </c:dLbl>
            <c:dLbl>
              <c:idx val="2"/>
              <c:layout>
                <c:manualLayout>
                  <c:x val="2.4096984787544532E-3"/>
                  <c:y val="7.302420530766987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E8F-4B80-91A9-CDEE1615C865}"/>
                </c:ext>
              </c:extLst>
            </c:dLbl>
            <c:dLbl>
              <c:idx val="3"/>
              <c:layout>
                <c:manualLayout>
                  <c:x val="1.9600111575776344E-4"/>
                  <c:y val="7.017351997666873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E8F-4B80-91A9-CDEE1615C865}"/>
                </c:ext>
              </c:extLst>
            </c:dLbl>
            <c:dLbl>
              <c:idx val="4"/>
              <c:layout>
                <c:manualLayout>
                  <c:x val="1.3029138918002055E-3"/>
                  <c:y val="1.002661125692621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E8F-4B80-91A9-CDEE1615C865}"/>
                </c:ext>
              </c:extLst>
            </c:dLbl>
            <c:dLbl>
              <c:idx val="5"/>
              <c:layout>
                <c:manualLayout>
                  <c:x val="-1.4320003035518801E-3"/>
                  <c:y val="7.736949547973255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E8F-4B80-91A9-CDEE1615C865}"/>
                </c:ext>
              </c:extLst>
            </c:dLbl>
            <c:dLbl>
              <c:idx val="6"/>
              <c:layout>
                <c:manualLayout>
                  <c:x val="-3.3206101390390124E-3"/>
                  <c:y val="4.839238845144272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E8F-4B80-91A9-CDEE1615C865}"/>
                </c:ext>
              </c:extLst>
            </c:dLbl>
            <c:numFmt formatCode="#,##0_);[Red]\(#,##0\)" sourceLinked="0"/>
            <c:spPr>
              <a:noFill/>
              <a:ln>
                <a:noFill/>
              </a:ln>
              <a:effectLst/>
            </c:spPr>
            <c:txPr>
              <a:bodyPr wrap="square" lIns="38100" tIns="19050" rIns="38100" bIns="19050" anchor="ctr">
                <a:spAutoFit/>
              </a:bodyPr>
              <a:lstStyle/>
              <a:p>
                <a:pPr>
                  <a:defRPr>
                    <a:latin typeface="BIZ UDゴシック" panose="020B0400000000000000" pitchFamily="49" charset="-128"/>
                    <a:ea typeface="BIZ UDゴシック" panose="020B0400000000000000" pitchFamily="49"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Ⅰ‐④_グラフ!$B$4:$I$4</c:f>
              <c:strCache>
                <c:ptCount val="8"/>
                <c:pt idx="0">
                  <c:v>対象額　</c:v>
                </c:pt>
                <c:pt idx="1">
                  <c:v>平成30年度</c:v>
                </c:pt>
                <c:pt idx="2">
                  <c:v>令和元年度</c:v>
                </c:pt>
                <c:pt idx="3">
                  <c:v>令和２年度</c:v>
                </c:pt>
                <c:pt idx="4">
                  <c:v>令和３年度</c:v>
                </c:pt>
                <c:pt idx="5">
                  <c:v>令和４年度</c:v>
                </c:pt>
                <c:pt idx="6">
                  <c:v>令和５年度</c:v>
                </c:pt>
                <c:pt idx="7">
                  <c:v>令和６年度</c:v>
                </c:pt>
              </c:strCache>
            </c:strRef>
          </c:cat>
          <c:val>
            <c:numRef>
              <c:f>Ⅰ‐④_グラフ!$B$5:$I$5</c:f>
              <c:numCache>
                <c:formatCode>#,##0_ </c:formatCode>
                <c:ptCount val="8"/>
                <c:pt idx="0">
                  <c:v>12284471</c:v>
                </c:pt>
                <c:pt idx="1">
                  <c:v>1496552</c:v>
                </c:pt>
                <c:pt idx="2">
                  <c:v>4135637</c:v>
                </c:pt>
                <c:pt idx="3">
                  <c:v>3888611</c:v>
                </c:pt>
                <c:pt idx="4">
                  <c:v>2142245</c:v>
                </c:pt>
                <c:pt idx="5">
                  <c:v>2066945</c:v>
                </c:pt>
                <c:pt idx="6">
                  <c:v>1117160</c:v>
                </c:pt>
                <c:pt idx="7">
                  <c:v>61966.095000000001</c:v>
                </c:pt>
              </c:numCache>
            </c:numRef>
          </c:val>
          <c:extLst>
            <c:ext xmlns:c16="http://schemas.microsoft.com/office/drawing/2014/chart" uri="{C3380CC4-5D6E-409C-BE32-E72D297353CC}">
              <c16:uniqueId val="{00000007-BE8F-4B80-91A9-CDEE1615C865}"/>
            </c:ext>
          </c:extLst>
        </c:ser>
        <c:dLbls>
          <c:dLblPos val="ctr"/>
          <c:showLegendKey val="0"/>
          <c:showVal val="1"/>
          <c:showCatName val="0"/>
          <c:showSerName val="0"/>
          <c:showPercent val="0"/>
          <c:showBubbleSize val="0"/>
        </c:dLbls>
        <c:gapWidth val="150"/>
        <c:axId val="109722624"/>
        <c:axId val="109733760"/>
      </c:barChart>
      <c:catAx>
        <c:axId val="109722624"/>
        <c:scaling>
          <c:orientation val="minMax"/>
        </c:scaling>
        <c:delete val="0"/>
        <c:axPos val="b"/>
        <c:numFmt formatCode="General" sourceLinked="0"/>
        <c:majorTickMark val="out"/>
        <c:minorTickMark val="none"/>
        <c:tickLblPos val="nextTo"/>
        <c:txPr>
          <a:bodyPr/>
          <a:lstStyle/>
          <a:p>
            <a:pPr>
              <a:defRPr>
                <a:latin typeface="BIZ UDゴシック" panose="020B0400000000000000" pitchFamily="49" charset="-128"/>
                <a:ea typeface="BIZ UDゴシック" panose="020B0400000000000000" pitchFamily="49" charset="-128"/>
              </a:defRPr>
            </a:pPr>
            <a:endParaRPr lang="ja-JP"/>
          </a:p>
        </c:txPr>
        <c:crossAx val="109733760"/>
        <c:crosses val="autoZero"/>
        <c:auto val="1"/>
        <c:lblAlgn val="ctr"/>
        <c:lblOffset val="100"/>
        <c:noMultiLvlLbl val="0"/>
      </c:catAx>
      <c:valAx>
        <c:axId val="109733760"/>
        <c:scaling>
          <c:orientation val="minMax"/>
          <c:max val="12000000"/>
        </c:scaling>
        <c:delete val="0"/>
        <c:axPos val="l"/>
        <c:numFmt formatCode="#,##0_);[Red]\(#,##0\)" sourceLinked="0"/>
        <c:majorTickMark val="out"/>
        <c:minorTickMark val="none"/>
        <c:tickLblPos val="nextTo"/>
        <c:txPr>
          <a:bodyPr/>
          <a:lstStyle/>
          <a:p>
            <a:pPr>
              <a:defRPr>
                <a:latin typeface="BIZ UDゴシック" panose="020B0400000000000000" pitchFamily="49" charset="-128"/>
                <a:ea typeface="BIZ UDゴシック" panose="020B0400000000000000" pitchFamily="49" charset="-128"/>
              </a:defRPr>
            </a:pPr>
            <a:endParaRPr lang="ja-JP"/>
          </a:p>
        </c:txPr>
        <c:crossAx val="109722624"/>
        <c:crosses val="autoZero"/>
        <c:crossBetween val="between"/>
        <c:majorUnit val="2000000"/>
      </c:valAx>
    </c:plotArea>
    <c:legend>
      <c:legendPos val="l"/>
      <c:layout>
        <c:manualLayout>
          <c:xMode val="edge"/>
          <c:yMode val="edge"/>
          <c:x val="0.73023250590198829"/>
          <c:y val="9.8586383566435676E-2"/>
          <c:w val="0.16199370437750354"/>
          <c:h val="8.3717191601049873E-2"/>
        </c:manualLayout>
      </c:layout>
      <c:overlay val="1"/>
      <c:txPr>
        <a:bodyPr/>
        <a:lstStyle/>
        <a:p>
          <a:pPr>
            <a:defRPr>
              <a:latin typeface="BIZ UDゴシック" panose="020B0400000000000000" pitchFamily="49" charset="-128"/>
              <a:ea typeface="BIZ UDゴシック" panose="020B0400000000000000" pitchFamily="49" charset="-128"/>
            </a:defRPr>
          </a:pPr>
          <a:endParaRPr lang="ja-JP"/>
        </a:p>
      </c:txPr>
    </c:legend>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BIZ UDゴシック" panose="020B0400000000000000" pitchFamily="49" charset="-128"/>
                <a:ea typeface="BIZ UDゴシック" panose="020B0400000000000000" pitchFamily="49" charset="-128"/>
                <a:cs typeface="+mj-cs"/>
              </a:defRPr>
            </a:pPr>
            <a:r>
              <a:rPr lang="ja-JP"/>
              <a:t>各市町村の統一年度の傾向</a:t>
            </a:r>
          </a:p>
        </c:rich>
      </c:tx>
      <c:overlay val="0"/>
      <c:spPr>
        <a:noFill/>
        <a:ln>
          <a:noFill/>
        </a:ln>
        <a:effectLst/>
      </c:spPr>
      <c:txPr>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BIZ UDゴシック" panose="020B0400000000000000" pitchFamily="49" charset="-128"/>
              <a:ea typeface="BIZ UDゴシック" panose="020B0400000000000000" pitchFamily="49" charset="-128"/>
              <a:cs typeface="+mj-cs"/>
            </a:defRPr>
          </a:pPr>
          <a:endParaRPr lang="ja-JP"/>
        </a:p>
      </c:txPr>
    </c:title>
    <c:autoTitleDeleted val="0"/>
    <c:plotArea>
      <c:layout>
        <c:manualLayout>
          <c:layoutTarget val="inner"/>
          <c:xMode val="edge"/>
          <c:yMode val="edge"/>
          <c:x val="6.2343918446244588E-2"/>
          <c:y val="0.15642201236622974"/>
          <c:w val="0.93765608155375546"/>
          <c:h val="0.70174815967492521"/>
        </c:manualLayout>
      </c:layout>
      <c:barChart>
        <c:barDir val="col"/>
        <c:grouping val="clustered"/>
        <c:varyColors val="0"/>
        <c:ser>
          <c:idx val="0"/>
          <c:order val="0"/>
          <c:tx>
            <c:strRef>
              <c:f>'Ⅱ‐①_（激変緩和）保険料統一年度（R4.9月） '!$B$6</c:f>
              <c:strCache>
                <c:ptCount val="1"/>
                <c:pt idx="0">
                  <c:v>保険料率</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'Ⅱ‐①_（激変緩和）保険料統一年度（R4.9月） '!$C$4:$I$5</c:f>
              <c:strCache>
                <c:ptCount val="7"/>
                <c:pt idx="0">
                  <c:v>平成30年度
（第一年次）</c:v>
                </c:pt>
                <c:pt idx="1">
                  <c:v>令和元年度
（第二年次）</c:v>
                </c:pt>
                <c:pt idx="2">
                  <c:v>令和２年度
（第三年次）</c:v>
                </c:pt>
                <c:pt idx="3">
                  <c:v>令和３年度
（第四年次）</c:v>
                </c:pt>
                <c:pt idx="4">
                  <c:v>令和４年度
（第五年次）</c:v>
                </c:pt>
                <c:pt idx="5">
                  <c:v>令和５年度
（第六年次）</c:v>
                </c:pt>
                <c:pt idx="6">
                  <c:v>令和６年度
（最終年）</c:v>
                </c:pt>
              </c:strCache>
            </c:strRef>
          </c:cat>
          <c:val>
            <c:numRef>
              <c:f>'Ⅱ‐①_（激変緩和）保険料統一年度（R4.9月） '!$C$6:$I$6</c:f>
              <c:numCache>
                <c:formatCode>General</c:formatCode>
                <c:ptCount val="7"/>
                <c:pt idx="0">
                  <c:v>10</c:v>
                </c:pt>
                <c:pt idx="1">
                  <c:v>8</c:v>
                </c:pt>
                <c:pt idx="2">
                  <c:v>8</c:v>
                </c:pt>
                <c:pt idx="3">
                  <c:v>14</c:v>
                </c:pt>
                <c:pt idx="4">
                  <c:v>15</c:v>
                </c:pt>
                <c:pt idx="5">
                  <c:v>13</c:v>
                </c:pt>
                <c:pt idx="6">
                  <c:v>43</c:v>
                </c:pt>
              </c:numCache>
            </c:numRef>
          </c:val>
          <c:extLst>
            <c:ext xmlns:c16="http://schemas.microsoft.com/office/drawing/2014/chart" uri="{C3380CC4-5D6E-409C-BE32-E72D297353CC}">
              <c16:uniqueId val="{00000000-4094-4795-9F75-B3F5D20CD329}"/>
            </c:ext>
          </c:extLst>
        </c:ser>
        <c:ser>
          <c:idx val="1"/>
          <c:order val="1"/>
          <c:tx>
            <c:strRef>
              <c:f>'Ⅱ‐①_（激変緩和）保険料統一年度（R4.9月） '!$B$7</c:f>
              <c:strCache>
                <c:ptCount val="1"/>
                <c:pt idx="0">
                  <c:v>保険料の減免基準</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'Ⅱ‐①_（激変緩和）保険料統一年度（R4.9月） '!$C$4:$I$5</c:f>
              <c:strCache>
                <c:ptCount val="7"/>
                <c:pt idx="0">
                  <c:v>平成30年度
（第一年次）</c:v>
                </c:pt>
                <c:pt idx="1">
                  <c:v>令和元年度
（第二年次）</c:v>
                </c:pt>
                <c:pt idx="2">
                  <c:v>令和２年度
（第三年次）</c:v>
                </c:pt>
                <c:pt idx="3">
                  <c:v>令和３年度
（第四年次）</c:v>
                </c:pt>
                <c:pt idx="4">
                  <c:v>令和４年度
（第五年次）</c:v>
                </c:pt>
                <c:pt idx="5">
                  <c:v>令和５年度
（第六年次）</c:v>
                </c:pt>
                <c:pt idx="6">
                  <c:v>令和６年度
（最終年）</c:v>
                </c:pt>
              </c:strCache>
            </c:strRef>
          </c:cat>
          <c:val>
            <c:numRef>
              <c:f>'Ⅱ‐①_（激変緩和）保険料統一年度（R4.9月） '!$C$7:$I$7</c:f>
              <c:numCache>
                <c:formatCode>General</c:formatCode>
                <c:ptCount val="7"/>
                <c:pt idx="0">
                  <c:v>8</c:v>
                </c:pt>
                <c:pt idx="1">
                  <c:v>12</c:v>
                </c:pt>
                <c:pt idx="2">
                  <c:v>14</c:v>
                </c:pt>
                <c:pt idx="3">
                  <c:v>16</c:v>
                </c:pt>
                <c:pt idx="4">
                  <c:v>16</c:v>
                </c:pt>
                <c:pt idx="5">
                  <c:v>18</c:v>
                </c:pt>
                <c:pt idx="6">
                  <c:v>43</c:v>
                </c:pt>
              </c:numCache>
            </c:numRef>
          </c:val>
          <c:extLst>
            <c:ext xmlns:c16="http://schemas.microsoft.com/office/drawing/2014/chart" uri="{C3380CC4-5D6E-409C-BE32-E72D297353CC}">
              <c16:uniqueId val="{00000001-4094-4795-9F75-B3F5D20CD329}"/>
            </c:ext>
          </c:extLst>
        </c:ser>
        <c:ser>
          <c:idx val="2"/>
          <c:order val="2"/>
          <c:tx>
            <c:strRef>
              <c:f>'Ⅱ‐①_（激変緩和）保険料統一年度（R4.9月） '!$B$8</c:f>
              <c:strCache>
                <c:ptCount val="1"/>
                <c:pt idx="0">
                  <c:v>一部負担金の減免基準</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'Ⅱ‐①_（激変緩和）保険料統一年度（R4.9月） '!$C$4:$I$5</c:f>
              <c:strCache>
                <c:ptCount val="7"/>
                <c:pt idx="0">
                  <c:v>平成30年度
（第一年次）</c:v>
                </c:pt>
                <c:pt idx="1">
                  <c:v>令和元年度
（第二年次）</c:v>
                </c:pt>
                <c:pt idx="2">
                  <c:v>令和２年度
（第三年次）</c:v>
                </c:pt>
                <c:pt idx="3">
                  <c:v>令和３年度
（第四年次）</c:v>
                </c:pt>
                <c:pt idx="4">
                  <c:v>令和４年度
（第五年次）</c:v>
                </c:pt>
                <c:pt idx="5">
                  <c:v>令和５年度
（第六年次）</c:v>
                </c:pt>
                <c:pt idx="6">
                  <c:v>令和６年度
（最終年）</c:v>
                </c:pt>
              </c:strCache>
            </c:strRef>
          </c:cat>
          <c:val>
            <c:numRef>
              <c:f>'Ⅱ‐①_（激変緩和）保険料統一年度（R4.9月） '!$C$8:$I$8</c:f>
              <c:numCache>
                <c:formatCode>General</c:formatCode>
                <c:ptCount val="7"/>
                <c:pt idx="0">
                  <c:v>21</c:v>
                </c:pt>
                <c:pt idx="1">
                  <c:v>27</c:v>
                </c:pt>
                <c:pt idx="2">
                  <c:v>30</c:v>
                </c:pt>
                <c:pt idx="3">
                  <c:v>31</c:v>
                </c:pt>
                <c:pt idx="4">
                  <c:v>32</c:v>
                </c:pt>
                <c:pt idx="5">
                  <c:v>32</c:v>
                </c:pt>
                <c:pt idx="6">
                  <c:v>43</c:v>
                </c:pt>
              </c:numCache>
            </c:numRef>
          </c:val>
          <c:extLst>
            <c:ext xmlns:c16="http://schemas.microsoft.com/office/drawing/2014/chart" uri="{C3380CC4-5D6E-409C-BE32-E72D297353CC}">
              <c16:uniqueId val="{00000002-4094-4795-9F75-B3F5D20CD329}"/>
            </c:ext>
          </c:extLst>
        </c:ser>
        <c:dLbls>
          <c:dLblPos val="outEnd"/>
          <c:showLegendKey val="0"/>
          <c:showVal val="1"/>
          <c:showCatName val="0"/>
          <c:showSerName val="0"/>
          <c:showPercent val="0"/>
          <c:showBubbleSize val="0"/>
        </c:dLbls>
        <c:gapWidth val="199"/>
        <c:axId val="1109405679"/>
        <c:axId val="1109391119"/>
      </c:barChart>
      <c:catAx>
        <c:axId val="11094056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BIZ UDゴシック" panose="020B0400000000000000" pitchFamily="49" charset="-128"/>
                <a:ea typeface="BIZ UDゴシック" panose="020B0400000000000000" pitchFamily="49" charset="-128"/>
                <a:cs typeface="+mn-cs"/>
              </a:defRPr>
            </a:pPr>
            <a:endParaRPr lang="ja-JP"/>
          </a:p>
        </c:txPr>
        <c:crossAx val="1109391119"/>
        <c:crosses val="autoZero"/>
        <c:auto val="1"/>
        <c:lblAlgn val="ctr"/>
        <c:lblOffset val="100"/>
        <c:noMultiLvlLbl val="0"/>
      </c:catAx>
      <c:valAx>
        <c:axId val="1109391119"/>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bg1"/>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BIZ UDゴシック" panose="020B0400000000000000" pitchFamily="49" charset="-128"/>
                <a:ea typeface="BIZ UDゴシック" panose="020B0400000000000000" pitchFamily="49" charset="-128"/>
                <a:cs typeface="+mn-cs"/>
              </a:defRPr>
            </a:pPr>
            <a:endParaRPr lang="ja-JP"/>
          </a:p>
        </c:txPr>
        <c:crossAx val="1109405679"/>
        <c:crosses val="autoZero"/>
        <c:crossBetween val="between"/>
      </c:valAx>
      <c:spPr>
        <a:noFill/>
        <a:ln>
          <a:noFill/>
        </a:ln>
        <a:effectLst/>
      </c:spPr>
    </c:plotArea>
    <c:legend>
      <c:legendPos val="t"/>
      <c:layout>
        <c:manualLayout>
          <c:xMode val="edge"/>
          <c:yMode val="edge"/>
          <c:x val="0.24004380985590215"/>
          <c:y val="9.6850752597924125E-2"/>
          <c:w val="0.51991226490193376"/>
          <c:h val="4.9965572601256669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BIZ UDゴシック" panose="020B0400000000000000" pitchFamily="49" charset="-128"/>
              <a:ea typeface="BIZ UDゴシック" panose="020B0400000000000000" pitchFamily="49"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BIZ UDゴシック" panose="020B0400000000000000" pitchFamily="49" charset="-128"/>
          <a:ea typeface="BIZ UDゴシック" panose="020B0400000000000000" pitchFamily="49"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0.21046</cdr:x>
      <cdr:y>0.50141</cdr:y>
    </cdr:from>
    <cdr:to>
      <cdr:x>0.6158</cdr:x>
      <cdr:y>0.67697</cdr:y>
    </cdr:to>
    <cdr:sp macro="" textlink="">
      <cdr:nvSpPr>
        <cdr:cNvPr id="2" name="テキスト ボックス 1"/>
        <cdr:cNvSpPr txBox="1"/>
      </cdr:nvSpPr>
      <cdr:spPr>
        <a:xfrm xmlns:a="http://schemas.openxmlformats.org/drawingml/2006/main">
          <a:off x="1926902" y="1392729"/>
          <a:ext cx="3711190" cy="48763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2400" b="1" u="sng" dirty="0">
              <a:latin typeface="BIZ UDゴシック" panose="020B0400000000000000" pitchFamily="49" charset="-128"/>
              <a:ea typeface="BIZ UDゴシック" panose="020B0400000000000000" pitchFamily="49" charset="-128"/>
            </a:rPr>
            <a:t>総額　</a:t>
          </a:r>
          <a:r>
            <a:rPr lang="en-US" altLang="ja-JP" sz="2400" b="1" u="sng" dirty="0">
              <a:latin typeface="BIZ UDゴシック" panose="020B0400000000000000" pitchFamily="49" charset="-128"/>
              <a:ea typeface="BIZ UDゴシック" panose="020B0400000000000000" pitchFamily="49" charset="-128"/>
            </a:rPr>
            <a:t>12,284,470,790</a:t>
          </a:r>
          <a:r>
            <a:rPr lang="ja-JP" altLang="en-US" sz="2400" b="1" u="sng" dirty="0">
              <a:latin typeface="BIZ UDゴシック" panose="020B0400000000000000" pitchFamily="49" charset="-128"/>
              <a:ea typeface="BIZ UDゴシック" panose="020B0400000000000000" pitchFamily="49" charset="-128"/>
            </a:rPr>
            <a:t>円</a:t>
          </a:r>
        </a:p>
      </cdr:txBody>
    </cdr:sp>
  </cdr:relSizeAnchor>
</c:userShapes>
</file>

<file path=ppt/drawings/drawing2.xml><?xml version="1.0" encoding="utf-8"?>
<c:userShapes xmlns:c="http://schemas.openxmlformats.org/drawingml/2006/chart">
  <cdr:relSizeAnchor xmlns:cdr="http://schemas.openxmlformats.org/drawingml/2006/chartDrawing">
    <cdr:from>
      <cdr:x>0.30653</cdr:x>
      <cdr:y>0.53666</cdr:y>
    </cdr:from>
    <cdr:to>
      <cdr:x>0.69347</cdr:x>
      <cdr:y>0.72087</cdr:y>
    </cdr:to>
    <cdr:sp macro="" textlink="">
      <cdr:nvSpPr>
        <cdr:cNvPr id="2" name="テキスト ボックス 1"/>
        <cdr:cNvSpPr txBox="1"/>
      </cdr:nvSpPr>
      <cdr:spPr>
        <a:xfrm xmlns:a="http://schemas.openxmlformats.org/drawingml/2006/main">
          <a:off x="2891512" y="1468470"/>
          <a:ext cx="3650023" cy="5040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2400" b="1" u="sng" dirty="0">
              <a:latin typeface="BIZ UDゴシック" panose="020B0400000000000000" pitchFamily="49" charset="-128"/>
              <a:ea typeface="BIZ UDゴシック" panose="020B0400000000000000" pitchFamily="49" charset="-128"/>
            </a:rPr>
            <a:t>総額　</a:t>
          </a:r>
          <a:r>
            <a:rPr lang="en-US" altLang="ja-JP" sz="2400" b="1" u="sng" dirty="0">
              <a:latin typeface="BIZ UDゴシック" panose="020B0400000000000000" pitchFamily="49" charset="-128"/>
              <a:ea typeface="BIZ UDゴシック" panose="020B0400000000000000" pitchFamily="49" charset="-128"/>
            </a:rPr>
            <a:t>7,634,474,249</a:t>
          </a:r>
          <a:r>
            <a:rPr lang="ja-JP" altLang="en-US" sz="2400" b="1" u="sng" dirty="0">
              <a:latin typeface="BIZ UDゴシック" panose="020B0400000000000000" pitchFamily="49" charset="-128"/>
              <a:ea typeface="BIZ UDゴシック" panose="020B0400000000000000" pitchFamily="49" charset="-128"/>
            </a:rPr>
            <a:t>円</a:t>
          </a:r>
        </a:p>
      </cdr:txBody>
    </cdr:sp>
  </cdr:relSizeAnchor>
</c:userShapes>
</file>

<file path=ppt/drawings/drawing3.xml><?xml version="1.0" encoding="utf-8"?>
<c:userShapes xmlns:c="http://schemas.openxmlformats.org/drawingml/2006/chart">
  <cdr:relSizeAnchor xmlns:cdr="http://schemas.openxmlformats.org/drawingml/2006/chartDrawing">
    <cdr:from>
      <cdr:x>0.86323</cdr:x>
      <cdr:y>0.07292</cdr:y>
    </cdr:from>
    <cdr:to>
      <cdr:x>1</cdr:x>
      <cdr:y>0.14542</cdr:y>
    </cdr:to>
    <cdr:sp macro="" textlink="">
      <cdr:nvSpPr>
        <cdr:cNvPr id="2" name="正方形/長方形 1"/>
        <cdr:cNvSpPr/>
      </cdr:nvSpPr>
      <cdr:spPr>
        <a:xfrm xmlns:a="http://schemas.openxmlformats.org/drawingml/2006/main">
          <a:off x="7321559" y="181790"/>
          <a:ext cx="1160050" cy="180734"/>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r>
            <a:rPr lang="ja-JP" altLang="en-US" sz="1000" baseline="0" dirty="0">
              <a:latin typeface="BIZ UDゴシック" panose="020B0400000000000000" pitchFamily="49" charset="-128"/>
              <a:ea typeface="BIZ UDゴシック" panose="020B0400000000000000" pitchFamily="49" charset="-128"/>
            </a:rPr>
            <a:t>（単位：千円）</a:t>
          </a:r>
          <a:endParaRPr lang="ja-JP" sz="1000" baseline="0" dirty="0">
            <a:latin typeface="BIZ UDゴシック" panose="020B0400000000000000" pitchFamily="49" charset="-128"/>
            <a:ea typeface="BIZ UDゴシック" panose="020B0400000000000000" pitchFamily="49" charset="-128"/>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0.87107</cdr:x>
      <cdr:y>0.04861</cdr:y>
    </cdr:from>
    <cdr:to>
      <cdr:x>0.99625</cdr:x>
      <cdr:y>0.13955</cdr:y>
    </cdr:to>
    <cdr:sp macro="" textlink="">
      <cdr:nvSpPr>
        <cdr:cNvPr id="2" name="正方形/長方形 1"/>
        <cdr:cNvSpPr/>
      </cdr:nvSpPr>
      <cdr:spPr>
        <a:xfrm xmlns:a="http://schemas.openxmlformats.org/drawingml/2006/main">
          <a:off x="7694083" y="115472"/>
          <a:ext cx="1105704" cy="216024"/>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ja-JP" altLang="en-US" sz="1000" baseline="0" dirty="0">
              <a:latin typeface="BIZ UDゴシック" panose="020B0400000000000000" pitchFamily="49" charset="-128"/>
              <a:ea typeface="BIZ UDゴシック" panose="020B0400000000000000" pitchFamily="49" charset="-128"/>
            </a:rPr>
            <a:t>（単位：千円）</a:t>
          </a:r>
          <a:endParaRPr lang="ja-JP" sz="1000" baseline="0" dirty="0">
            <a:latin typeface="BIZ UDゴシック" panose="020B0400000000000000" pitchFamily="49" charset="-128"/>
            <a:ea typeface="BIZ UDゴシック" panose="020B0400000000000000" pitchFamily="49" charset="-128"/>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0.86982</cdr:x>
      <cdr:y>0.10197</cdr:y>
    </cdr:from>
    <cdr:to>
      <cdr:x>0.98732</cdr:x>
      <cdr:y>0.18068</cdr:y>
    </cdr:to>
    <cdr:sp macro="" textlink="">
      <cdr:nvSpPr>
        <cdr:cNvPr id="3" name="正方形/長方形 2"/>
        <cdr:cNvSpPr/>
      </cdr:nvSpPr>
      <cdr:spPr>
        <a:xfrm xmlns:a="http://schemas.openxmlformats.org/drawingml/2006/main">
          <a:off x="7609565" y="248345"/>
          <a:ext cx="1027945" cy="191702"/>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wrap="none"/>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ja-JP" altLang="en-US" sz="1000" b="0" baseline="0" dirty="0">
              <a:latin typeface="BIZ UDゴシック" panose="020B0400000000000000" pitchFamily="49" charset="-128"/>
              <a:ea typeface="BIZ UDゴシック" panose="020B0400000000000000" pitchFamily="49" charset="-128"/>
            </a:rPr>
            <a:t>（単位：千円）</a:t>
          </a:r>
          <a:endParaRPr lang="ja-JP" sz="1000" b="0" baseline="0" dirty="0">
            <a:latin typeface="BIZ UDゴシック" panose="020B0400000000000000" pitchFamily="49" charset="-128"/>
            <a:ea typeface="BIZ UDゴシック" panose="020B0400000000000000" pitchFamily="49" charset="-128"/>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0.86854</cdr:x>
      <cdr:y>0.08829</cdr:y>
    </cdr:from>
    <cdr:to>
      <cdr:x>1</cdr:x>
      <cdr:y>0.17109</cdr:y>
    </cdr:to>
    <cdr:sp macro="" textlink="">
      <cdr:nvSpPr>
        <cdr:cNvPr id="2" name="正方形/長方形 1"/>
        <cdr:cNvSpPr/>
      </cdr:nvSpPr>
      <cdr:spPr>
        <a:xfrm xmlns:a="http://schemas.openxmlformats.org/drawingml/2006/main">
          <a:off x="7269358" y="234237"/>
          <a:ext cx="1100279" cy="219658"/>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ja-JP" altLang="en-US" sz="1000" baseline="0" dirty="0">
              <a:latin typeface="BIZ UDゴシック" panose="020B0400000000000000" pitchFamily="49" charset="-128"/>
              <a:ea typeface="BIZ UDゴシック" panose="020B0400000000000000" pitchFamily="49" charset="-128"/>
            </a:rPr>
            <a:t>（単位：千円）</a:t>
          </a:r>
          <a:endParaRPr lang="ja-JP" sz="1000" baseline="0" dirty="0">
            <a:latin typeface="BIZ UDゴシック" panose="020B0400000000000000" pitchFamily="49" charset="-128"/>
            <a:ea typeface="BIZ UDゴシック" panose="020B0400000000000000" pitchFamily="49"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880101" cy="488793"/>
          </a:xfrm>
          <a:prstGeom prst="rect">
            <a:avLst/>
          </a:prstGeom>
        </p:spPr>
        <p:txBody>
          <a:bodyPr vert="horz" lIns="89675" tIns="44838" rIns="89675" bIns="44838"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3" y="0"/>
            <a:ext cx="2880101" cy="488793"/>
          </a:xfrm>
          <a:prstGeom prst="rect">
            <a:avLst/>
          </a:prstGeom>
        </p:spPr>
        <p:txBody>
          <a:bodyPr vert="horz" lIns="89675" tIns="44838" rIns="89675" bIns="44838" rtlCol="0"/>
          <a:lstStyle>
            <a:lvl1pPr algn="r">
              <a:defRPr sz="1200"/>
            </a:lvl1pPr>
          </a:lstStyle>
          <a:p>
            <a:fld id="{15D33F41-BF65-4E41-9E75-D3A7A80FADC5}" type="datetimeFigureOut">
              <a:rPr kumimoji="1" lang="ja-JP" altLang="en-US" smtClean="0"/>
              <a:t>2026/3/9</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75" tIns="44838" rIns="89675" bIns="44838" rtlCol="0" anchor="ctr"/>
          <a:lstStyle/>
          <a:p>
            <a:endParaRPr lang="ja-JP" altLang="en-US"/>
          </a:p>
        </p:txBody>
      </p:sp>
      <p:sp>
        <p:nvSpPr>
          <p:cNvPr id="5" name="ノート プレースホルダー 4"/>
          <p:cNvSpPr>
            <a:spLocks noGrp="1"/>
          </p:cNvSpPr>
          <p:nvPr>
            <p:ph type="body" sz="quarter" idx="3"/>
          </p:nvPr>
        </p:nvSpPr>
        <p:spPr>
          <a:xfrm>
            <a:off x="664997" y="4644310"/>
            <a:ext cx="5316870" cy="4399133"/>
          </a:xfrm>
          <a:prstGeom prst="rect">
            <a:avLst/>
          </a:prstGeom>
        </p:spPr>
        <p:txBody>
          <a:bodyPr vert="horz" lIns="89675" tIns="44838" rIns="89675" bIns="448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7059"/>
            <a:ext cx="2880101" cy="488792"/>
          </a:xfrm>
          <a:prstGeom prst="rect">
            <a:avLst/>
          </a:prstGeom>
        </p:spPr>
        <p:txBody>
          <a:bodyPr vert="horz" lIns="89675" tIns="44838" rIns="89675" bIns="448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3" y="9287059"/>
            <a:ext cx="2880101" cy="488792"/>
          </a:xfrm>
          <a:prstGeom prst="rect">
            <a:avLst/>
          </a:prstGeom>
        </p:spPr>
        <p:txBody>
          <a:bodyPr vert="horz" lIns="89675" tIns="44838" rIns="89675" bIns="44838" rtlCol="0" anchor="b"/>
          <a:lstStyle>
            <a:lvl1pPr algn="r">
              <a:defRPr sz="1200"/>
            </a:lvl1pPr>
          </a:lstStyle>
          <a:p>
            <a:fld id="{9CB8D927-82F0-4A0D-8505-6832E629CF65}" type="slidenum">
              <a:rPr kumimoji="1" lang="ja-JP" altLang="en-US" smtClean="0"/>
              <a:t>‹#›</a:t>
            </a:fld>
            <a:endParaRPr kumimoji="1" lang="ja-JP" altLang="en-US"/>
          </a:p>
        </p:txBody>
      </p:sp>
    </p:spTree>
    <p:extLst>
      <p:ext uri="{BB962C8B-B14F-4D97-AF65-F5344CB8AC3E}">
        <p14:creationId xmlns:p14="http://schemas.microsoft.com/office/powerpoint/2010/main" val="42198958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CB8D927-82F0-4A0D-8505-6832E629CF65}" type="slidenum">
              <a:rPr kumimoji="1" lang="ja-JP" altLang="en-US" smtClean="0"/>
              <a:t>3</a:t>
            </a:fld>
            <a:endParaRPr kumimoji="1" lang="ja-JP" altLang="en-US"/>
          </a:p>
        </p:txBody>
      </p:sp>
    </p:spTree>
    <p:extLst>
      <p:ext uri="{BB962C8B-B14F-4D97-AF65-F5344CB8AC3E}">
        <p14:creationId xmlns:p14="http://schemas.microsoft.com/office/powerpoint/2010/main" val="2165391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CB8D927-82F0-4A0D-8505-6832E629CF65}" type="slidenum">
              <a:rPr kumimoji="1" lang="ja-JP" altLang="en-US" smtClean="0"/>
              <a:t>4</a:t>
            </a:fld>
            <a:endParaRPr kumimoji="1" lang="ja-JP" altLang="en-US"/>
          </a:p>
        </p:txBody>
      </p:sp>
    </p:spTree>
    <p:extLst>
      <p:ext uri="{BB962C8B-B14F-4D97-AF65-F5344CB8AC3E}">
        <p14:creationId xmlns:p14="http://schemas.microsoft.com/office/powerpoint/2010/main" val="3078951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2026/3/9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2026/3/9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2026/3/9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2026/3/9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2026/3/9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2026/3/9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2026/3/9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09655" y="632083"/>
            <a:ext cx="8749820" cy="3236784"/>
          </a:xfrm>
          <a:prstGeom prst="rect">
            <a:avLst/>
          </a:prstGeom>
          <a:noFill/>
        </p:spPr>
        <p:txBody>
          <a:bodyPr wrap="square" rtlCol="0">
            <a:spAutoFit/>
          </a:bodyPr>
          <a:lstStyle/>
          <a:p>
            <a:pPr indent="-185738"/>
            <a:r>
              <a:rPr lang="ja-JP" altLang="en-US" b="1" dirty="0">
                <a:latin typeface="BIZ UDゴシック" panose="020B0400000000000000" pitchFamily="49" charset="-128"/>
                <a:ea typeface="BIZ UDゴシック" panose="020B0400000000000000" pitchFamily="49" charset="-128"/>
                <a:cs typeface="Meiryo UI" panose="020B0604030504040204" pitchFamily="50" charset="-128"/>
              </a:rPr>
              <a:t>１　解消すべき赤字について（</a:t>
            </a:r>
            <a:r>
              <a:rPr lang="en-US" altLang="ja-JP" b="1" dirty="0">
                <a:latin typeface="BIZ UDゴシック" panose="020B0400000000000000" pitchFamily="49" charset="-128"/>
                <a:ea typeface="BIZ UDゴシック" panose="020B0400000000000000" pitchFamily="49" charset="-128"/>
                <a:cs typeface="Meiryo UI" panose="020B0604030504040204" pitchFamily="50" charset="-128"/>
              </a:rPr>
              <a:t>2016</a:t>
            </a:r>
            <a:r>
              <a:rPr lang="ja-JP" altLang="en-US" b="1" dirty="0">
                <a:latin typeface="BIZ UDゴシック" panose="020B0400000000000000" pitchFamily="49" charset="-128"/>
                <a:ea typeface="BIZ UDゴシック" panose="020B0400000000000000" pitchFamily="49" charset="-128"/>
                <a:cs typeface="Meiryo UI" panose="020B0604030504040204" pitchFamily="50" charset="-128"/>
              </a:rPr>
              <a:t>（平成</a:t>
            </a:r>
            <a:r>
              <a:rPr lang="en-US" altLang="ja-JP" b="1" dirty="0">
                <a:latin typeface="BIZ UDゴシック" panose="020B0400000000000000" pitchFamily="49" charset="-128"/>
                <a:ea typeface="BIZ UDゴシック" panose="020B0400000000000000" pitchFamily="49" charset="-128"/>
                <a:cs typeface="Meiryo UI" panose="020B0604030504040204" pitchFamily="50" charset="-128"/>
              </a:rPr>
              <a:t>28</a:t>
            </a:r>
            <a:r>
              <a:rPr lang="ja-JP" altLang="en-US" b="1" dirty="0">
                <a:latin typeface="BIZ UDゴシック" panose="020B0400000000000000" pitchFamily="49" charset="-128"/>
                <a:ea typeface="BIZ UDゴシック" panose="020B0400000000000000" pitchFamily="49" charset="-128"/>
                <a:cs typeface="Meiryo UI" panose="020B0604030504040204" pitchFamily="50" charset="-128"/>
              </a:rPr>
              <a:t>）年度決算時が基点）</a:t>
            </a:r>
            <a:endParaRPr lang="en-US" altLang="ja-JP" b="1" dirty="0">
              <a:latin typeface="BIZ UDゴシック" panose="020B0400000000000000" pitchFamily="49" charset="-128"/>
              <a:ea typeface="BIZ UDゴシック" panose="020B0400000000000000" pitchFamily="49" charset="-128"/>
              <a:cs typeface="Meiryo UI" panose="020B0604030504040204" pitchFamily="50" charset="-128"/>
            </a:endParaRPr>
          </a:p>
          <a:p>
            <a:pPr algn="just"/>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 　大阪府においては、「大阪府国民健康保険運営方針」（平成</a:t>
            </a:r>
            <a:r>
              <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rPr>
              <a:t>29</a:t>
            </a:r>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年</a:t>
            </a:r>
            <a:r>
              <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rPr>
              <a:t>12</a:t>
            </a:r>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月策定）において、計画的に解消すべき赤字の範囲として、「決算補填等を目的とする法定外一般会計繰入（決算補填等以外の目的のものを含む）」及び「前年度繰上充用金の新規増加分」と定めている。</a:t>
            </a:r>
            <a:endPar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endParaRPr>
          </a:p>
          <a:p>
            <a:pPr>
              <a:lnSpc>
                <a:spcPts val="1100"/>
              </a:lnSpc>
            </a:pPr>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　</a:t>
            </a:r>
            <a:endPar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endParaRPr>
          </a:p>
          <a:p>
            <a:pPr algn="just"/>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　過年度の赤字である累積赤字については、原則として、当該市町村が責任を持って、新制度施行までに解消することとしているが、解消できていない場合は、「大阪府赤字解消計画基準」に基づき策定した計画により解消をめざすこととし、また計画策定対象外の市町村においても早期の解消をめざすこととしており、解消すべき範囲には入れていない。</a:t>
            </a:r>
            <a:endPar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endParaRPr>
          </a:p>
          <a:p>
            <a:pPr>
              <a:lnSpc>
                <a:spcPts val="1100"/>
              </a:lnSpc>
            </a:pPr>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　</a:t>
            </a:r>
            <a:endPar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endParaRPr>
          </a:p>
          <a:p>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　</a:t>
            </a:r>
            <a:r>
              <a:rPr lang="ja-JP" altLang="en-US" sz="1400" b="1" dirty="0">
                <a:latin typeface="BIZ UDゴシック" panose="020B0400000000000000" pitchFamily="49" charset="-128"/>
                <a:ea typeface="BIZ UDゴシック" panose="020B0400000000000000" pitchFamily="49" charset="-128"/>
                <a:cs typeface="Meiryo UI" panose="020B0604030504040204" pitchFamily="50" charset="-128"/>
              </a:rPr>
              <a:t>≪府内市町村の状況≫</a:t>
            </a:r>
            <a:endParaRPr lang="en-US" altLang="ja-JP" sz="1400" b="1" dirty="0">
              <a:latin typeface="BIZ UDゴシック" panose="020B0400000000000000" pitchFamily="49" charset="-128"/>
              <a:ea typeface="BIZ UDゴシック" panose="020B0400000000000000" pitchFamily="49" charset="-128"/>
              <a:cs typeface="Meiryo UI" panose="020B0604030504040204" pitchFamily="50" charset="-128"/>
            </a:endParaRPr>
          </a:p>
          <a:p>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　平成２８年度決算時点での赤字対象団体は３３団体、赤字対象総額は約１２２億８千４百万円であったが、令和６年度決算時点においては１団体、約３千９百万円となった。令和５年度に新たに生じた１団体の繰上充用金については、令和６年度決算時点で約２千３百万円となっている。そのため、令和６年度に４１団体が赤字解消を達成し、残りの２団体は令和７年度に解消する見込み。</a:t>
            </a:r>
            <a:endParaRPr lang="en-US" altLang="ja-JP" sz="1200" dirty="0">
              <a:latin typeface="BIZ UDゴシック" panose="020B0400000000000000" pitchFamily="49" charset="-128"/>
              <a:ea typeface="BIZ UDゴシック" panose="020B0400000000000000" pitchFamily="49" charset="-128"/>
              <a:cs typeface="Meiryo UI" panose="020B0604030504040204" pitchFamily="50" charset="-128"/>
            </a:endParaRPr>
          </a:p>
        </p:txBody>
      </p:sp>
      <p:graphicFrame>
        <p:nvGraphicFramePr>
          <p:cNvPr id="5" name="グラフ 7"/>
          <p:cNvGraphicFramePr>
            <a:graphicFrameLocks/>
          </p:cNvGraphicFramePr>
          <p:nvPr>
            <p:extLst>
              <p:ext uri="{D42A27DB-BD31-4B8C-83A1-F6EECF244321}">
                <p14:modId xmlns:p14="http://schemas.microsoft.com/office/powerpoint/2010/main" val="3403892660"/>
              </p:ext>
            </p:extLst>
          </p:nvPr>
        </p:nvGraphicFramePr>
        <p:xfrm>
          <a:off x="-91206" y="3861048"/>
          <a:ext cx="9155745" cy="2777639"/>
        </p:xfrm>
        <a:graphic>
          <a:graphicData uri="http://schemas.openxmlformats.org/drawingml/2006/chart">
            <c:chart xmlns:c="http://schemas.openxmlformats.org/drawingml/2006/chart" xmlns:r="http://schemas.openxmlformats.org/officeDocument/2006/relationships" r:id="rId2"/>
          </a:graphicData>
        </a:graphic>
      </p:graphicFrame>
      <p:sp>
        <p:nvSpPr>
          <p:cNvPr id="3" name="右中かっこ 2"/>
          <p:cNvSpPr/>
          <p:nvPr/>
        </p:nvSpPr>
        <p:spPr>
          <a:xfrm>
            <a:off x="8604448" y="4106174"/>
            <a:ext cx="216024" cy="227495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 name="テキスト ボックス 3"/>
          <p:cNvSpPr txBox="1"/>
          <p:nvPr/>
        </p:nvSpPr>
        <p:spPr>
          <a:xfrm>
            <a:off x="8711068" y="4024910"/>
            <a:ext cx="369332" cy="2457734"/>
          </a:xfrm>
          <a:prstGeom prst="rect">
            <a:avLst/>
          </a:prstGeom>
          <a:noFill/>
        </p:spPr>
        <p:txBody>
          <a:bodyPr vert="eaVert" wrap="square" rtlCol="0">
            <a:spAutoFit/>
          </a:bodyPr>
          <a:lstStyle/>
          <a:p>
            <a:r>
              <a:rPr lang="ja-JP" altLang="en-US" sz="1200" dirty="0">
                <a:latin typeface="BIZ UDゴシック" panose="020B0400000000000000" pitchFamily="49" charset="-128"/>
                <a:ea typeface="BIZ UDゴシック" panose="020B0400000000000000" pitchFamily="49" charset="-128"/>
              </a:rPr>
              <a:t>府において解消すべき赤字の範囲</a:t>
            </a:r>
          </a:p>
        </p:txBody>
      </p:sp>
      <p:sp>
        <p:nvSpPr>
          <p:cNvPr id="7" name="タイトル 1"/>
          <p:cNvSpPr txBox="1">
            <a:spLocks/>
          </p:cNvSpPr>
          <p:nvPr/>
        </p:nvSpPr>
        <p:spPr>
          <a:xfrm>
            <a:off x="195343" y="92138"/>
            <a:ext cx="8764132" cy="432048"/>
          </a:xfrm>
          <a:prstGeom prst="rect">
            <a:avLst/>
          </a:prstGeom>
          <a:solidFill>
            <a:schemeClr val="accent1">
              <a:lumMod val="40000"/>
              <a:lumOff val="60000"/>
            </a:schemeClr>
          </a:solidFill>
          <a:effectLst>
            <a:outerShdw blurRad="50800" dist="38100" dir="5400000" algn="t" rotWithShape="0">
              <a:prstClr val="black">
                <a:alpha val="40000"/>
              </a:prstClr>
            </a:outerShdw>
          </a:effectLst>
        </p:spPr>
        <p:txBody>
          <a:bodyPr vert="horz" lIns="91440" tIns="45720" rIns="91440" bIns="45720" rtlCol="0" anchor="ctr">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000" b="1" u="sng" dirty="0">
                <a:latin typeface="BIZ UDゴシック" panose="020B0400000000000000" pitchFamily="49" charset="-128"/>
                <a:ea typeface="BIZ UDゴシック" panose="020B0400000000000000" pitchFamily="49" charset="-128"/>
              </a:rPr>
              <a:t>■　</a:t>
            </a:r>
            <a:r>
              <a:rPr lang="en-US" altLang="ja-JP" sz="2000" b="1" u="sng" dirty="0">
                <a:latin typeface="BIZ UDゴシック" panose="020B0400000000000000" pitchFamily="49" charset="-128"/>
                <a:ea typeface="BIZ UDゴシック" panose="020B0400000000000000" pitchFamily="49" charset="-128"/>
              </a:rPr>
              <a:t>2018</a:t>
            </a:r>
            <a:r>
              <a:rPr lang="ja-JP" altLang="en-US" sz="2000" b="1" u="sng" dirty="0">
                <a:latin typeface="BIZ UDゴシック" panose="020B0400000000000000" pitchFamily="49" charset="-128"/>
                <a:ea typeface="BIZ UDゴシック" panose="020B0400000000000000" pitchFamily="49" charset="-128"/>
              </a:rPr>
              <a:t>（平成</a:t>
            </a:r>
            <a:r>
              <a:rPr lang="en-US" altLang="ja-JP" sz="2000" b="1" u="sng" dirty="0">
                <a:latin typeface="BIZ UDゴシック" panose="020B0400000000000000" pitchFamily="49" charset="-128"/>
                <a:ea typeface="BIZ UDゴシック" panose="020B0400000000000000" pitchFamily="49" charset="-128"/>
              </a:rPr>
              <a:t>30</a:t>
            </a:r>
            <a:r>
              <a:rPr lang="ja-JP" altLang="en-US" sz="2000" b="1" u="sng" dirty="0">
                <a:latin typeface="BIZ UDゴシック" panose="020B0400000000000000" pitchFamily="49" charset="-128"/>
                <a:ea typeface="BIZ UDゴシック" panose="020B0400000000000000" pitchFamily="49" charset="-128"/>
              </a:rPr>
              <a:t>）年度からの赤字解消計画の策定等について　　</a:t>
            </a:r>
          </a:p>
        </p:txBody>
      </p:sp>
      <p:sp>
        <p:nvSpPr>
          <p:cNvPr id="6" name="正方形/長方形 5"/>
          <p:cNvSpPr/>
          <p:nvPr/>
        </p:nvSpPr>
        <p:spPr>
          <a:xfrm>
            <a:off x="3514558" y="6516103"/>
            <a:ext cx="1944216" cy="34425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mn-ea"/>
              </a:rPr>
              <a:t>（平成</a:t>
            </a:r>
            <a:r>
              <a:rPr kumimoji="1" lang="en-US" altLang="ja-JP" sz="1200" b="1" dirty="0">
                <a:latin typeface="+mn-ea"/>
              </a:rPr>
              <a:t>28</a:t>
            </a:r>
            <a:r>
              <a:rPr kumimoji="1" lang="ja-JP" altLang="en-US" sz="1200" b="1" dirty="0">
                <a:latin typeface="+mn-ea"/>
              </a:rPr>
              <a:t>年度決算時点）</a:t>
            </a:r>
            <a:endParaRPr kumimoji="1" lang="ja-JP" altLang="en-US" sz="1000" b="1" dirty="0">
              <a:latin typeface="+mn-ea"/>
            </a:endParaRPr>
          </a:p>
        </p:txBody>
      </p:sp>
    </p:spTree>
    <p:extLst>
      <p:ext uri="{BB962C8B-B14F-4D97-AF65-F5344CB8AC3E}">
        <p14:creationId xmlns:p14="http://schemas.microsoft.com/office/powerpoint/2010/main" val="4243284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23528" y="260648"/>
            <a:ext cx="8491944" cy="3200876"/>
          </a:xfrm>
          <a:prstGeom prst="rect">
            <a:avLst/>
          </a:prstGeom>
          <a:noFill/>
        </p:spPr>
        <p:txBody>
          <a:bodyPr wrap="square" rtlCol="0">
            <a:spAutoFit/>
          </a:bodyPr>
          <a:lstStyle/>
          <a:p>
            <a:r>
              <a:rPr lang="ja-JP" altLang="en-US" b="1" dirty="0">
                <a:latin typeface="BIZ UDゴシック" panose="020B0400000000000000" pitchFamily="49" charset="-128"/>
                <a:ea typeface="BIZ UDゴシック" panose="020B0400000000000000" pitchFamily="49" charset="-128"/>
                <a:cs typeface="Meiryo UI" panose="020B0604030504040204" pitchFamily="50" charset="-128"/>
              </a:rPr>
              <a:t>　（参考</a:t>
            </a:r>
            <a:r>
              <a:rPr lang="ja-JP" altLang="en-US" sz="2000" b="1" dirty="0">
                <a:latin typeface="BIZ UDゴシック" panose="020B0400000000000000" pitchFamily="49" charset="-128"/>
                <a:ea typeface="BIZ UDゴシック" panose="020B0400000000000000" pitchFamily="49" charset="-128"/>
                <a:cs typeface="Meiryo UI" panose="020B0604030504040204" pitchFamily="50" charset="-128"/>
              </a:rPr>
              <a:t>）国が解消すべきものと整理した法定外一般会計繰入</a:t>
            </a:r>
            <a:r>
              <a:rPr lang="ja-JP" altLang="en-US" sz="2400" b="1" dirty="0">
                <a:latin typeface="BIZ UDゴシック" panose="020B0400000000000000" pitchFamily="49" charset="-128"/>
                <a:ea typeface="BIZ UDゴシック" panose="020B0400000000000000" pitchFamily="49" charset="-128"/>
                <a:cs typeface="Meiryo UI" panose="020B0604030504040204" pitchFamily="50" charset="-128"/>
              </a:rPr>
              <a:t>　</a:t>
            </a:r>
            <a:endParaRPr lang="en-US" altLang="ja-JP" sz="2400" b="1" dirty="0">
              <a:latin typeface="BIZ UDゴシック" panose="020B0400000000000000" pitchFamily="49" charset="-128"/>
              <a:ea typeface="BIZ UDゴシック" panose="020B0400000000000000" pitchFamily="49" charset="-128"/>
              <a:cs typeface="Meiryo UI" panose="020B0604030504040204" pitchFamily="50" charset="-128"/>
            </a:endParaRPr>
          </a:p>
          <a:p>
            <a:endParaRPr lang="en-US" altLang="ja-JP" sz="2000" b="1" dirty="0">
              <a:latin typeface="BIZ UDゴシック" panose="020B0400000000000000" pitchFamily="49" charset="-128"/>
              <a:ea typeface="BIZ UDゴシック" panose="020B0400000000000000" pitchFamily="49" charset="-128"/>
              <a:cs typeface="Meiryo UI" panose="020B0604030504040204" pitchFamily="50" charset="-128"/>
            </a:endParaRPr>
          </a:p>
          <a:p>
            <a:r>
              <a:rPr lang="ja-JP" altLang="en-US" sz="2000" dirty="0">
                <a:latin typeface="BIZ UDゴシック" panose="020B0400000000000000" pitchFamily="49" charset="-128"/>
                <a:ea typeface="BIZ UDゴシック" panose="020B0400000000000000" pitchFamily="49" charset="-128"/>
                <a:cs typeface="Meiryo UI" panose="020B0604030504040204" pitchFamily="50" charset="-128"/>
              </a:rPr>
              <a:t>　</a:t>
            </a:r>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２０１８（平成３０）年</a:t>
            </a:r>
            <a:r>
              <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rPr>
              <a:t>1</a:t>
            </a:r>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月２９日付の厚生労働省通知（保国発</a:t>
            </a:r>
            <a:r>
              <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rPr>
              <a:t>129</a:t>
            </a:r>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第２号）に基づき、市町村において削減・解消すべき赤字は、市町村の国民健康保険特別会計における「決算補填等目的の法定外一般会計繰入れ」及び「繰上充用金の新規増加分」とされている。</a:t>
            </a:r>
            <a:endPar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endParaRPr>
          </a:p>
          <a:p>
            <a:endPar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endParaRPr>
          </a:p>
          <a:p>
            <a:r>
              <a:rPr lang="ja-JP" altLang="en-US" sz="1200" dirty="0">
                <a:latin typeface="BIZ UDゴシック" panose="020B0400000000000000" pitchFamily="49" charset="-128"/>
                <a:ea typeface="BIZ UDゴシック" panose="020B0400000000000000" pitchFamily="49" charset="-128"/>
                <a:cs typeface="Meiryo UI" panose="020B0604030504040204" pitchFamily="50" charset="-128"/>
              </a:rPr>
              <a:t>（決算補填等目的の法定外繰入れ）</a:t>
            </a:r>
          </a:p>
          <a:p>
            <a:r>
              <a:rPr lang="ja-JP" altLang="en-US" sz="1200" dirty="0">
                <a:latin typeface="BIZ UDゴシック" panose="020B0400000000000000" pitchFamily="49" charset="-128"/>
                <a:ea typeface="BIZ UDゴシック" panose="020B0400000000000000" pitchFamily="49" charset="-128"/>
                <a:cs typeface="Meiryo UI" panose="020B0604030504040204" pitchFamily="50" charset="-128"/>
              </a:rPr>
              <a:t>　　　①決算補填等目的のもの、②保険者の政策によるもの、③過年度の赤字によるもの</a:t>
            </a:r>
          </a:p>
          <a:p>
            <a:endPar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endParaRPr>
          </a:p>
          <a:p>
            <a:r>
              <a:rPr lang="ja-JP" altLang="en-US" sz="1400" b="1" dirty="0">
                <a:latin typeface="BIZ UDゴシック" panose="020B0400000000000000" pitchFamily="49" charset="-128"/>
                <a:ea typeface="BIZ UDゴシック" panose="020B0400000000000000" pitchFamily="49" charset="-128"/>
                <a:cs typeface="Meiryo UI" panose="020B0604030504040204" pitchFamily="50" charset="-128"/>
              </a:rPr>
              <a:t>　≪府内市町村の状況≫</a:t>
            </a:r>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　</a:t>
            </a:r>
            <a:endParaRPr lang="en-US" altLang="ja-JP" sz="1400" dirty="0">
              <a:latin typeface="BIZ UDゴシック" panose="020B0400000000000000" pitchFamily="49" charset="-128"/>
              <a:ea typeface="BIZ UDゴシック" panose="020B0400000000000000" pitchFamily="49" charset="-128"/>
              <a:cs typeface="Meiryo UI" panose="020B0604030504040204" pitchFamily="50" charset="-128"/>
            </a:endParaRPr>
          </a:p>
          <a:p>
            <a:pPr algn="just"/>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　平成２８年度決算時点の赤字対象団体は１８団体、赤字対象総額は約７６億３千４百万円であったが、令和５年度決算時点においては、 ４団体、約６億６千４百万円と大幅に減少している。なお、 繰上充用金の新規増加分は、１団体、約２千５百万円が生じている。</a:t>
            </a:r>
            <a:endParaRPr lang="en-US" altLang="ja-JP" sz="1600" dirty="0">
              <a:latin typeface="BIZ UDゴシック" panose="020B0400000000000000" pitchFamily="49" charset="-128"/>
              <a:ea typeface="BIZ UDゴシック" panose="020B0400000000000000" pitchFamily="49" charset="-128"/>
              <a:cs typeface="Meiryo UI" panose="020B0604030504040204" pitchFamily="50" charset="-128"/>
            </a:endParaRPr>
          </a:p>
        </p:txBody>
      </p:sp>
      <p:graphicFrame>
        <p:nvGraphicFramePr>
          <p:cNvPr id="6" name="グラフ 1"/>
          <p:cNvGraphicFramePr>
            <a:graphicFrameLocks/>
          </p:cNvGraphicFramePr>
          <p:nvPr>
            <p:extLst>
              <p:ext uri="{D42A27DB-BD31-4B8C-83A1-F6EECF244321}">
                <p14:modId xmlns:p14="http://schemas.microsoft.com/office/powerpoint/2010/main" val="3444960474"/>
              </p:ext>
            </p:extLst>
          </p:nvPr>
        </p:nvGraphicFramePr>
        <p:xfrm>
          <a:off x="-283838" y="3544706"/>
          <a:ext cx="9433048" cy="2736304"/>
        </p:xfrm>
        <a:graphic>
          <a:graphicData uri="http://schemas.openxmlformats.org/drawingml/2006/chart">
            <c:chart xmlns:c="http://schemas.openxmlformats.org/drawingml/2006/chart" xmlns:r="http://schemas.openxmlformats.org/officeDocument/2006/relationships" r:id="rId2"/>
          </a:graphicData>
        </a:graphic>
      </p:graphicFrame>
      <p:sp>
        <p:nvSpPr>
          <p:cNvPr id="4" name="正方形/長方形 3"/>
          <p:cNvSpPr/>
          <p:nvPr/>
        </p:nvSpPr>
        <p:spPr>
          <a:xfrm>
            <a:off x="3779912" y="6192066"/>
            <a:ext cx="2088232" cy="34425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latin typeface="BIZ UDゴシック" panose="020B0400000000000000" pitchFamily="49" charset="-128"/>
                <a:ea typeface="BIZ UDゴシック" panose="020B0400000000000000" pitchFamily="49" charset="-128"/>
              </a:rPr>
              <a:t>（平成</a:t>
            </a:r>
            <a:r>
              <a:rPr lang="en-US" altLang="ja-JP" sz="1200" b="1" dirty="0">
                <a:latin typeface="BIZ UDゴシック" panose="020B0400000000000000" pitchFamily="49" charset="-128"/>
                <a:ea typeface="BIZ UDゴシック" panose="020B0400000000000000" pitchFamily="49" charset="-128"/>
              </a:rPr>
              <a:t>28</a:t>
            </a:r>
            <a:r>
              <a:rPr lang="ja-JP" altLang="en-US" sz="1200" b="1" dirty="0">
                <a:latin typeface="BIZ UDゴシック" panose="020B0400000000000000" pitchFamily="49" charset="-128"/>
                <a:ea typeface="BIZ UDゴシック" panose="020B0400000000000000" pitchFamily="49" charset="-128"/>
              </a:rPr>
              <a:t>年度決算時点）</a:t>
            </a:r>
            <a:endParaRPr lang="ja-JP" altLang="en-US" sz="1000" b="1"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374398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79512" y="3792"/>
            <a:ext cx="8568952" cy="400110"/>
          </a:xfrm>
          <a:prstGeom prst="rect">
            <a:avLst/>
          </a:prstGeom>
          <a:noFill/>
        </p:spPr>
        <p:txBody>
          <a:bodyPr wrap="square" rtlCol="0">
            <a:spAutoFit/>
          </a:bodyPr>
          <a:lstStyle/>
          <a:p>
            <a:r>
              <a:rPr lang="ja-JP" altLang="en-US" sz="2000" b="1" dirty="0">
                <a:latin typeface="BIZ UDゴシック" panose="020B0400000000000000" pitchFamily="49" charset="-128"/>
                <a:ea typeface="BIZ UDゴシック" panose="020B0400000000000000" pitchFamily="49" charset="-128"/>
                <a:cs typeface="Meiryo UI" panose="020B0604030504040204" pitchFamily="50" charset="-128"/>
              </a:rPr>
              <a:t>２　赤字解消計画の進捗見込み（平成</a:t>
            </a:r>
            <a:r>
              <a:rPr lang="en-US" altLang="ja-JP" sz="2000" b="1" dirty="0">
                <a:latin typeface="BIZ UDゴシック" panose="020B0400000000000000" pitchFamily="49" charset="-128"/>
                <a:ea typeface="BIZ UDゴシック" panose="020B0400000000000000" pitchFamily="49" charset="-128"/>
                <a:cs typeface="Meiryo UI" panose="020B0604030504040204" pitchFamily="50" charset="-128"/>
              </a:rPr>
              <a:t>30</a:t>
            </a:r>
            <a:r>
              <a:rPr lang="ja-JP" altLang="en-US" sz="2000" b="1" dirty="0">
                <a:latin typeface="BIZ UDゴシック" panose="020B0400000000000000" pitchFamily="49" charset="-128"/>
                <a:ea typeface="BIZ UDゴシック" panose="020B0400000000000000" pitchFamily="49" charset="-128"/>
                <a:cs typeface="Meiryo UI" panose="020B0604030504040204" pitchFamily="50" charset="-128"/>
              </a:rPr>
              <a:t>年</a:t>
            </a:r>
            <a:r>
              <a:rPr lang="en-US" altLang="ja-JP" sz="2000" b="1" dirty="0">
                <a:latin typeface="BIZ UDゴシック" panose="020B0400000000000000" pitchFamily="49" charset="-128"/>
                <a:ea typeface="BIZ UDゴシック" panose="020B0400000000000000" pitchFamily="49" charset="-128"/>
                <a:cs typeface="Meiryo UI" panose="020B0604030504040204" pitchFamily="50" charset="-128"/>
              </a:rPr>
              <a:t>3</a:t>
            </a:r>
            <a:r>
              <a:rPr lang="ja-JP" altLang="en-US" sz="2000" b="1" dirty="0">
                <a:latin typeface="BIZ UDゴシック" panose="020B0400000000000000" pitchFamily="49" charset="-128"/>
                <a:ea typeface="BIZ UDゴシック" panose="020B0400000000000000" pitchFamily="49" charset="-128"/>
                <a:cs typeface="Meiryo UI" panose="020B0604030504040204" pitchFamily="50" charset="-128"/>
              </a:rPr>
              <a:t>月末策定時）　</a:t>
            </a:r>
          </a:p>
        </p:txBody>
      </p:sp>
      <p:graphicFrame>
        <p:nvGraphicFramePr>
          <p:cNvPr id="9" name="表 3"/>
          <p:cNvGraphicFramePr>
            <a:graphicFrameLocks noGrp="1"/>
          </p:cNvGraphicFramePr>
          <p:nvPr>
            <p:extLst>
              <p:ext uri="{D42A27DB-BD31-4B8C-83A1-F6EECF244321}">
                <p14:modId xmlns:p14="http://schemas.microsoft.com/office/powerpoint/2010/main" val="1540033656"/>
              </p:ext>
            </p:extLst>
          </p:nvPr>
        </p:nvGraphicFramePr>
        <p:xfrm>
          <a:off x="1088225" y="3119374"/>
          <a:ext cx="7632853" cy="527076"/>
        </p:xfrm>
        <a:graphic>
          <a:graphicData uri="http://schemas.openxmlformats.org/drawingml/2006/table">
            <a:tbl>
              <a:tblPr firstRow="1" bandRow="1">
                <a:tableStyleId>{21E4AEA4-8DFA-4A89-87EB-49C32662AFE0}</a:tableStyleId>
              </a:tblPr>
              <a:tblGrid>
                <a:gridCol w="963495">
                  <a:extLst>
                    <a:ext uri="{9D8B030D-6E8A-4147-A177-3AD203B41FA5}">
                      <a16:colId xmlns:a16="http://schemas.microsoft.com/office/drawing/2014/main" val="20000"/>
                    </a:ext>
                  </a:extLst>
                </a:gridCol>
                <a:gridCol w="1052730">
                  <a:extLst>
                    <a:ext uri="{9D8B030D-6E8A-4147-A177-3AD203B41FA5}">
                      <a16:colId xmlns:a16="http://schemas.microsoft.com/office/drawing/2014/main" val="20001"/>
                    </a:ext>
                  </a:extLst>
                </a:gridCol>
                <a:gridCol w="936105">
                  <a:extLst>
                    <a:ext uri="{9D8B030D-6E8A-4147-A177-3AD203B41FA5}">
                      <a16:colId xmlns:a16="http://schemas.microsoft.com/office/drawing/2014/main" val="20002"/>
                    </a:ext>
                  </a:extLst>
                </a:gridCol>
                <a:gridCol w="936107">
                  <a:extLst>
                    <a:ext uri="{9D8B030D-6E8A-4147-A177-3AD203B41FA5}">
                      <a16:colId xmlns:a16="http://schemas.microsoft.com/office/drawing/2014/main" val="20003"/>
                    </a:ext>
                  </a:extLst>
                </a:gridCol>
                <a:gridCol w="936102">
                  <a:extLst>
                    <a:ext uri="{9D8B030D-6E8A-4147-A177-3AD203B41FA5}">
                      <a16:colId xmlns:a16="http://schemas.microsoft.com/office/drawing/2014/main" val="20004"/>
                    </a:ext>
                  </a:extLst>
                </a:gridCol>
                <a:gridCol w="936106">
                  <a:extLst>
                    <a:ext uri="{9D8B030D-6E8A-4147-A177-3AD203B41FA5}">
                      <a16:colId xmlns:a16="http://schemas.microsoft.com/office/drawing/2014/main" val="20005"/>
                    </a:ext>
                  </a:extLst>
                </a:gridCol>
                <a:gridCol w="936104">
                  <a:extLst>
                    <a:ext uri="{9D8B030D-6E8A-4147-A177-3AD203B41FA5}">
                      <a16:colId xmlns:a16="http://schemas.microsoft.com/office/drawing/2014/main" val="20006"/>
                    </a:ext>
                  </a:extLst>
                </a:gridCol>
                <a:gridCol w="936104">
                  <a:extLst>
                    <a:ext uri="{9D8B030D-6E8A-4147-A177-3AD203B41FA5}">
                      <a16:colId xmlns:a16="http://schemas.microsoft.com/office/drawing/2014/main" val="20007"/>
                    </a:ext>
                  </a:extLst>
                </a:gridCol>
              </a:tblGrid>
              <a:tr h="236059">
                <a:tc rowSpan="2">
                  <a:txBody>
                    <a:bodyPr/>
                    <a:lstStyle/>
                    <a:p>
                      <a:pPr algn="ctr"/>
                      <a:r>
                        <a:rPr kumimoji="1" lang="ja-JP" altLang="en-US" sz="1200" dirty="0">
                          <a:latin typeface="BIZ UDゴシック" panose="020B0400000000000000" pitchFamily="49" charset="-128"/>
                          <a:ea typeface="BIZ UDゴシック" panose="020B0400000000000000" pitchFamily="49" charset="-128"/>
                        </a:rPr>
                        <a:t>削減額</a:t>
                      </a:r>
                      <a:endParaRPr kumimoji="1" lang="en-US" altLang="ja-JP" sz="1200" dirty="0">
                        <a:latin typeface="BIZ UDゴシック" panose="020B0400000000000000" pitchFamily="49" charset="-128"/>
                        <a:ea typeface="BIZ UDゴシック" panose="020B0400000000000000" pitchFamily="49" charset="-128"/>
                      </a:endParaRPr>
                    </a:p>
                    <a:p>
                      <a:pPr algn="ctr"/>
                      <a:r>
                        <a:rPr kumimoji="1" lang="ja-JP" altLang="en-US" sz="1200" dirty="0">
                          <a:latin typeface="BIZ UDゴシック" panose="020B0400000000000000" pitchFamily="49" charset="-128"/>
                          <a:ea typeface="BIZ UDゴシック" panose="020B0400000000000000" pitchFamily="49" charset="-128"/>
                        </a:rPr>
                        <a:t>（千円）</a:t>
                      </a:r>
                      <a:endParaRPr kumimoji="1" lang="en-US" altLang="ja-JP" sz="1200" dirty="0">
                        <a:latin typeface="BIZ UDゴシック" panose="020B0400000000000000" pitchFamily="49" charset="-128"/>
                        <a:ea typeface="BIZ UDゴシック" panose="020B0400000000000000" pitchFamily="49" charset="-128"/>
                      </a:endParaRPr>
                    </a:p>
                  </a:txBody>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平成</a:t>
                      </a:r>
                      <a:r>
                        <a:rPr kumimoji="1" lang="en-US" altLang="ja-JP" sz="1100" baseline="0" dirty="0">
                          <a:latin typeface="BIZ UDゴシック" panose="020B0400000000000000" pitchFamily="49" charset="-128"/>
                          <a:ea typeface="BIZ UDゴシック" panose="020B0400000000000000" pitchFamily="49" charset="-128"/>
                        </a:rPr>
                        <a:t>30</a:t>
                      </a:r>
                      <a:r>
                        <a:rPr kumimoji="1" lang="ja-JP" altLang="en-US" sz="1100" baseline="0" dirty="0">
                          <a:latin typeface="BIZ UDゴシック" panose="020B0400000000000000" pitchFamily="49" charset="-128"/>
                          <a:ea typeface="BIZ UDゴシック" panose="020B0400000000000000" pitchFamily="49" charset="-128"/>
                        </a:rPr>
                        <a:t>年度</a:t>
                      </a:r>
                    </a:p>
                  </a:txBody>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令和元年度</a:t>
                      </a:r>
                    </a:p>
                  </a:txBody>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令和２年度</a:t>
                      </a:r>
                    </a:p>
                  </a:txBody>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令和３年度</a:t>
                      </a:r>
                    </a:p>
                  </a:txBody>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令和４年度</a:t>
                      </a:r>
                    </a:p>
                  </a:txBody>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令和５年度</a:t>
                      </a:r>
                      <a:endParaRPr kumimoji="1" lang="en-US" altLang="ja-JP" sz="1100" baseline="0" dirty="0">
                        <a:latin typeface="BIZ UDゴシック" panose="020B0400000000000000" pitchFamily="49" charset="-128"/>
                        <a:ea typeface="BIZ UDゴシック" panose="020B0400000000000000" pitchFamily="49" charset="-128"/>
                      </a:endParaRPr>
                    </a:p>
                  </a:txBody>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令和６年度</a:t>
                      </a:r>
                      <a:endParaRPr kumimoji="1" lang="en-US" altLang="ja-JP" sz="1100" baseline="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0000"/>
                  </a:ext>
                </a:extLst>
              </a:tr>
              <a:tr h="267996">
                <a:tc vMerge="1">
                  <a:txBody>
                    <a:bodyPr/>
                    <a:lstStyle/>
                    <a:p>
                      <a:pPr algn="ctr"/>
                      <a:endParaRPr kumimoji="1" lang="ja-JP" altLang="en-US" sz="1400" dirty="0"/>
                    </a:p>
                  </a:txBody>
                  <a:tcPr/>
                </a:tc>
                <a:tc>
                  <a:txBody>
                    <a:bodyPr/>
                    <a:lstStyle/>
                    <a:p>
                      <a:pPr algn="dist"/>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spc="0" dirty="0">
                          <a:latin typeface="BIZ UDゴシック" panose="020B0400000000000000" pitchFamily="49" charset="-128"/>
                          <a:ea typeface="BIZ UDゴシック" panose="020B0400000000000000" pitchFamily="49" charset="-128"/>
                        </a:rPr>
                        <a:t>10,247,885</a:t>
                      </a:r>
                      <a:endParaRPr kumimoji="1" lang="ja-JP" altLang="en-US" sz="1050" spc="0" dirty="0">
                        <a:latin typeface="BIZ UDゴシック" panose="020B0400000000000000" pitchFamily="49" charset="-128"/>
                        <a:ea typeface="BIZ UDゴシック" panose="020B0400000000000000" pitchFamily="49" charset="-128"/>
                      </a:endParaRPr>
                    </a:p>
                  </a:txBody>
                  <a:tcPr/>
                </a:tc>
                <a:tc>
                  <a:txBody>
                    <a:bodyPr/>
                    <a:lstStyle/>
                    <a:p>
                      <a:pPr algn="ct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spc="0" dirty="0">
                          <a:latin typeface="BIZ UDゴシック" panose="020B0400000000000000" pitchFamily="49" charset="-128"/>
                          <a:ea typeface="BIZ UDゴシック" panose="020B0400000000000000" pitchFamily="49" charset="-128"/>
                        </a:rPr>
                        <a:t>348,230</a:t>
                      </a:r>
                      <a:endParaRPr kumimoji="1" lang="ja-JP" altLang="en-US" sz="1050" spc="0" dirty="0">
                        <a:latin typeface="BIZ UDゴシック" panose="020B0400000000000000" pitchFamily="49" charset="-128"/>
                        <a:ea typeface="BIZ UDゴシック" panose="020B0400000000000000" pitchFamily="49" charset="-128"/>
                      </a:endParaRPr>
                    </a:p>
                  </a:txBody>
                  <a:tcPr/>
                </a:tc>
                <a:tc>
                  <a:txBody>
                    <a:bodyPr/>
                    <a:lstStyle/>
                    <a:p>
                      <a:pPr algn="ct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spc="0" dirty="0">
                          <a:latin typeface="BIZ UDゴシック" panose="020B0400000000000000" pitchFamily="49" charset="-128"/>
                          <a:ea typeface="BIZ UDゴシック" panose="020B0400000000000000" pitchFamily="49" charset="-128"/>
                        </a:rPr>
                        <a:t>169,153</a:t>
                      </a:r>
                      <a:endParaRPr kumimoji="1" lang="ja-JP" altLang="en-US" sz="1050" spc="0" dirty="0">
                        <a:latin typeface="BIZ UDゴシック" panose="020B0400000000000000" pitchFamily="49" charset="-128"/>
                        <a:ea typeface="BIZ UDゴシック" panose="020B0400000000000000" pitchFamily="49" charset="-128"/>
                      </a:endParaRPr>
                    </a:p>
                  </a:txBody>
                  <a:tcPr/>
                </a:tc>
                <a:tc>
                  <a:txBody>
                    <a:bodyPr/>
                    <a:lstStyle/>
                    <a:p>
                      <a:pPr algn="ct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spc="0" dirty="0">
                          <a:latin typeface="BIZ UDゴシック" panose="020B0400000000000000" pitchFamily="49" charset="-128"/>
                          <a:ea typeface="BIZ UDゴシック" panose="020B0400000000000000" pitchFamily="49" charset="-128"/>
                        </a:rPr>
                        <a:t>603,062</a:t>
                      </a:r>
                      <a:endParaRPr kumimoji="1" lang="ja-JP" altLang="en-US" sz="1050" spc="0" dirty="0">
                        <a:latin typeface="BIZ UDゴシック" panose="020B0400000000000000" pitchFamily="49" charset="-128"/>
                        <a:ea typeface="BIZ UDゴシック" panose="020B0400000000000000" pitchFamily="49" charset="-128"/>
                      </a:endParaRPr>
                    </a:p>
                  </a:txBody>
                  <a:tcPr/>
                </a:tc>
                <a:tc>
                  <a:txBody>
                    <a:bodyPr/>
                    <a:lstStyle/>
                    <a:p>
                      <a:pPr algn="ct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spc="0" dirty="0">
                          <a:latin typeface="BIZ UDゴシック" panose="020B0400000000000000" pitchFamily="49" charset="-128"/>
                          <a:ea typeface="BIZ UDゴシック" panose="020B0400000000000000" pitchFamily="49" charset="-128"/>
                        </a:rPr>
                        <a:t>204,674</a:t>
                      </a:r>
                      <a:endParaRPr kumimoji="1" lang="ja-JP" altLang="en-US" sz="1050" spc="0" dirty="0">
                        <a:latin typeface="BIZ UDゴシック" panose="020B0400000000000000" pitchFamily="49" charset="-128"/>
                        <a:ea typeface="BIZ UDゴシック" panose="020B0400000000000000" pitchFamily="49" charset="-128"/>
                      </a:endParaRPr>
                    </a:p>
                  </a:txBody>
                  <a:tcPr/>
                </a:tc>
                <a:tc>
                  <a:txBody>
                    <a:bodyPr/>
                    <a:lstStyle/>
                    <a:p>
                      <a:pPr marL="0" indent="0" algn="ctr">
                        <a:buFont typeface="+mj-lt"/>
                        <a:buNone/>
                      </a:pP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spc="0" dirty="0">
                          <a:latin typeface="BIZ UDゴシック" panose="020B0400000000000000" pitchFamily="49" charset="-128"/>
                          <a:ea typeface="BIZ UDゴシック" panose="020B0400000000000000" pitchFamily="49" charset="-128"/>
                        </a:rPr>
                        <a:t>133,407</a:t>
                      </a:r>
                      <a:endParaRPr kumimoji="1" lang="ja-JP" altLang="en-US" sz="1050" spc="0" dirty="0">
                        <a:latin typeface="BIZ UDゴシック" panose="020B0400000000000000" pitchFamily="49" charset="-128"/>
                        <a:ea typeface="BIZ UDゴシック" panose="020B0400000000000000" pitchFamily="49" charset="-128"/>
                      </a:endParaRPr>
                    </a:p>
                  </a:txBody>
                  <a:tcPr/>
                </a:tc>
                <a:tc>
                  <a:txBody>
                    <a:bodyPr/>
                    <a:lstStyle/>
                    <a:p>
                      <a:pPr marL="0" indent="0" algn="ctr">
                        <a:buFont typeface="+mj-lt"/>
                        <a:buNone/>
                      </a:pP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spc="0" dirty="0">
                          <a:latin typeface="BIZ UDゴシック" panose="020B0400000000000000" pitchFamily="49" charset="-128"/>
                          <a:ea typeface="BIZ UDゴシック" panose="020B0400000000000000" pitchFamily="49" charset="-128"/>
                        </a:rPr>
                        <a:t>578,060</a:t>
                      </a:r>
                      <a:endParaRPr kumimoji="1" lang="ja-JP" altLang="en-US" sz="1050" spc="0" dirty="0">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10001"/>
                  </a:ext>
                </a:extLst>
              </a:tr>
            </a:tbl>
          </a:graphicData>
        </a:graphic>
      </p:graphicFrame>
      <p:sp>
        <p:nvSpPr>
          <p:cNvPr id="13" name="テキスト ボックス 12"/>
          <p:cNvSpPr txBox="1"/>
          <p:nvPr/>
        </p:nvSpPr>
        <p:spPr>
          <a:xfrm>
            <a:off x="502428" y="412111"/>
            <a:ext cx="8170321" cy="338554"/>
          </a:xfrm>
          <a:prstGeom prst="rect">
            <a:avLst/>
          </a:prstGeom>
          <a:noFill/>
        </p:spPr>
        <p:txBody>
          <a:bodyPr wrap="square" rtlCol="0">
            <a:spAutoFit/>
          </a:bodyPr>
          <a:lstStyle/>
          <a:p>
            <a:r>
              <a:rPr lang="ja-JP" altLang="en-US" sz="1600"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解消すべき赤字については、激変緩和期間（６年間内）で解消をめざすこととしている。</a:t>
            </a:r>
          </a:p>
        </p:txBody>
      </p:sp>
      <p:sp>
        <p:nvSpPr>
          <p:cNvPr id="3" name="正方形/長方形 2"/>
          <p:cNvSpPr/>
          <p:nvPr/>
        </p:nvSpPr>
        <p:spPr>
          <a:xfrm>
            <a:off x="539552" y="3817095"/>
            <a:ext cx="792088" cy="216024"/>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参　考</a:t>
            </a:r>
            <a:endParaRPr lang="en-US" altLang="ja-JP" sz="1400" dirty="0">
              <a:solidFill>
                <a:schemeClr val="tx1"/>
              </a:solidFill>
              <a:latin typeface="BIZ UDゴシック" panose="020B0400000000000000" pitchFamily="49" charset="-128"/>
              <a:ea typeface="BIZ UDゴシック" panose="020B0400000000000000" pitchFamily="49" charset="-128"/>
            </a:endParaRPr>
          </a:p>
        </p:txBody>
      </p:sp>
      <p:graphicFrame>
        <p:nvGraphicFramePr>
          <p:cNvPr id="15" name="表 3"/>
          <p:cNvGraphicFramePr>
            <a:graphicFrameLocks noGrp="1"/>
          </p:cNvGraphicFramePr>
          <p:nvPr>
            <p:extLst>
              <p:ext uri="{D42A27DB-BD31-4B8C-83A1-F6EECF244321}">
                <p14:modId xmlns:p14="http://schemas.microsoft.com/office/powerpoint/2010/main" val="3203254004"/>
              </p:ext>
            </p:extLst>
          </p:nvPr>
        </p:nvGraphicFramePr>
        <p:xfrm>
          <a:off x="1088226" y="6211519"/>
          <a:ext cx="7632853" cy="527076"/>
        </p:xfrm>
        <a:graphic>
          <a:graphicData uri="http://schemas.openxmlformats.org/drawingml/2006/table">
            <a:tbl>
              <a:tblPr firstRow="1" bandRow="1">
                <a:tableStyleId>{21E4AEA4-8DFA-4A89-87EB-49C32662AFE0}</a:tableStyleId>
              </a:tblPr>
              <a:tblGrid>
                <a:gridCol w="1080121">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936105">
                  <a:extLst>
                    <a:ext uri="{9D8B030D-6E8A-4147-A177-3AD203B41FA5}">
                      <a16:colId xmlns:a16="http://schemas.microsoft.com/office/drawing/2014/main" val="20002"/>
                    </a:ext>
                  </a:extLst>
                </a:gridCol>
                <a:gridCol w="936107">
                  <a:extLst>
                    <a:ext uri="{9D8B030D-6E8A-4147-A177-3AD203B41FA5}">
                      <a16:colId xmlns:a16="http://schemas.microsoft.com/office/drawing/2014/main" val="20003"/>
                    </a:ext>
                  </a:extLst>
                </a:gridCol>
                <a:gridCol w="936102">
                  <a:extLst>
                    <a:ext uri="{9D8B030D-6E8A-4147-A177-3AD203B41FA5}">
                      <a16:colId xmlns:a16="http://schemas.microsoft.com/office/drawing/2014/main" val="20004"/>
                    </a:ext>
                  </a:extLst>
                </a:gridCol>
                <a:gridCol w="936106">
                  <a:extLst>
                    <a:ext uri="{9D8B030D-6E8A-4147-A177-3AD203B41FA5}">
                      <a16:colId xmlns:a16="http://schemas.microsoft.com/office/drawing/2014/main" val="20005"/>
                    </a:ext>
                  </a:extLst>
                </a:gridCol>
                <a:gridCol w="936104">
                  <a:extLst>
                    <a:ext uri="{9D8B030D-6E8A-4147-A177-3AD203B41FA5}">
                      <a16:colId xmlns:a16="http://schemas.microsoft.com/office/drawing/2014/main" val="20006"/>
                    </a:ext>
                  </a:extLst>
                </a:gridCol>
                <a:gridCol w="936104">
                  <a:extLst>
                    <a:ext uri="{9D8B030D-6E8A-4147-A177-3AD203B41FA5}">
                      <a16:colId xmlns:a16="http://schemas.microsoft.com/office/drawing/2014/main" val="20007"/>
                    </a:ext>
                  </a:extLst>
                </a:gridCol>
              </a:tblGrid>
              <a:tr h="236059">
                <a:tc rowSpan="2">
                  <a:txBody>
                    <a:bodyPr/>
                    <a:lstStyle/>
                    <a:p>
                      <a:pPr algn="ctr"/>
                      <a:r>
                        <a:rPr kumimoji="1" lang="ja-JP" altLang="en-US" sz="1200" dirty="0">
                          <a:latin typeface="BIZ UDゴシック" panose="020B0400000000000000" pitchFamily="49" charset="-128"/>
                          <a:ea typeface="BIZ UDゴシック" panose="020B0400000000000000" pitchFamily="49" charset="-128"/>
                        </a:rPr>
                        <a:t>削減額</a:t>
                      </a:r>
                      <a:endParaRPr kumimoji="1" lang="en-US" altLang="ja-JP" sz="1200" dirty="0">
                        <a:latin typeface="BIZ UDゴシック" panose="020B0400000000000000" pitchFamily="49" charset="-128"/>
                        <a:ea typeface="BIZ UDゴシック" panose="020B0400000000000000" pitchFamily="49" charset="-128"/>
                      </a:endParaRPr>
                    </a:p>
                    <a:p>
                      <a:pPr algn="ctr"/>
                      <a:r>
                        <a:rPr kumimoji="1" lang="ja-JP" altLang="en-US" sz="1200" dirty="0">
                          <a:latin typeface="BIZ UDゴシック" panose="020B0400000000000000" pitchFamily="49" charset="-128"/>
                          <a:ea typeface="BIZ UDゴシック" panose="020B0400000000000000" pitchFamily="49" charset="-128"/>
                        </a:rPr>
                        <a:t>（千円）</a:t>
                      </a:r>
                      <a:endParaRPr kumimoji="1" lang="en-US" altLang="ja-JP" sz="1200" dirty="0">
                        <a:latin typeface="BIZ UDゴシック" panose="020B0400000000000000" pitchFamily="49" charset="-128"/>
                        <a:ea typeface="BIZ UDゴシック" panose="020B0400000000000000" pitchFamily="49" charset="-128"/>
                      </a:endParaRPr>
                    </a:p>
                  </a:txBody>
                  <a:tcPr>
                    <a:solidFill>
                      <a:schemeClr val="accent1"/>
                    </a:solidFill>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平成</a:t>
                      </a:r>
                      <a:r>
                        <a:rPr kumimoji="1" lang="en-US" altLang="ja-JP" sz="1100" baseline="0" dirty="0">
                          <a:latin typeface="BIZ UDゴシック" panose="020B0400000000000000" pitchFamily="49" charset="-128"/>
                          <a:ea typeface="BIZ UDゴシック" panose="020B0400000000000000" pitchFamily="49" charset="-128"/>
                        </a:rPr>
                        <a:t>30</a:t>
                      </a:r>
                      <a:r>
                        <a:rPr kumimoji="1" lang="ja-JP" altLang="en-US" sz="1100" baseline="0" dirty="0">
                          <a:latin typeface="BIZ UDゴシック" panose="020B0400000000000000" pitchFamily="49" charset="-128"/>
                          <a:ea typeface="BIZ UDゴシック" panose="020B0400000000000000" pitchFamily="49" charset="-128"/>
                        </a:rPr>
                        <a:t>年度</a:t>
                      </a:r>
                    </a:p>
                  </a:txBody>
                  <a:tcPr>
                    <a:solidFill>
                      <a:schemeClr val="accent1"/>
                    </a:solidFill>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令和元年度</a:t>
                      </a:r>
                    </a:p>
                  </a:txBody>
                  <a:tcPr>
                    <a:solidFill>
                      <a:schemeClr val="accent1"/>
                    </a:solidFill>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令和２年度</a:t>
                      </a:r>
                    </a:p>
                  </a:txBody>
                  <a:tcPr>
                    <a:solidFill>
                      <a:schemeClr val="accent1"/>
                    </a:solidFill>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令和３年度</a:t>
                      </a:r>
                    </a:p>
                  </a:txBody>
                  <a:tcPr>
                    <a:solidFill>
                      <a:schemeClr val="accent1"/>
                    </a:solidFill>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令和４年度</a:t>
                      </a:r>
                    </a:p>
                  </a:txBody>
                  <a:tcPr>
                    <a:solidFill>
                      <a:schemeClr val="accent1"/>
                    </a:solidFill>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令和５年度</a:t>
                      </a:r>
                      <a:endParaRPr kumimoji="1" lang="en-US" altLang="ja-JP" sz="1100" baseline="0" dirty="0">
                        <a:latin typeface="BIZ UDゴシック" panose="020B0400000000000000" pitchFamily="49" charset="-128"/>
                        <a:ea typeface="BIZ UDゴシック" panose="020B0400000000000000" pitchFamily="49" charset="-128"/>
                      </a:endParaRPr>
                    </a:p>
                  </a:txBody>
                  <a:tcPr>
                    <a:solidFill>
                      <a:schemeClr val="accent1"/>
                    </a:solidFill>
                  </a:tcPr>
                </a:tc>
                <a:tc>
                  <a:txBody>
                    <a:bodyPr/>
                    <a:lstStyle/>
                    <a:p>
                      <a:pPr algn="ctr"/>
                      <a:r>
                        <a:rPr kumimoji="1" lang="ja-JP" altLang="en-US" sz="1100" baseline="0" dirty="0">
                          <a:latin typeface="BIZ UDゴシック" panose="020B0400000000000000" pitchFamily="49" charset="-128"/>
                          <a:ea typeface="BIZ UDゴシック" panose="020B0400000000000000" pitchFamily="49" charset="-128"/>
                        </a:rPr>
                        <a:t>令和６年度</a:t>
                      </a:r>
                      <a:endParaRPr kumimoji="1" lang="en-US" altLang="ja-JP" sz="1100" baseline="0" dirty="0">
                        <a:latin typeface="BIZ UDゴシック" panose="020B0400000000000000" pitchFamily="49" charset="-128"/>
                        <a:ea typeface="BIZ UDゴシック" panose="020B0400000000000000" pitchFamily="49" charset="-128"/>
                      </a:endParaRPr>
                    </a:p>
                  </a:txBody>
                  <a:tcPr>
                    <a:solidFill>
                      <a:schemeClr val="accent1"/>
                    </a:solidFill>
                  </a:tcPr>
                </a:tc>
                <a:extLst>
                  <a:ext uri="{0D108BD9-81ED-4DB2-BD59-A6C34878D82A}">
                    <a16:rowId xmlns:a16="http://schemas.microsoft.com/office/drawing/2014/main" val="10000"/>
                  </a:ext>
                </a:extLst>
              </a:tr>
              <a:tr h="267996">
                <a:tc vMerge="1">
                  <a:txBody>
                    <a:bodyPr/>
                    <a:lstStyle/>
                    <a:p>
                      <a:pPr algn="ctr"/>
                      <a:endParaRPr kumimoji="1" lang="ja-JP" altLang="en-US" sz="1400" dirty="0"/>
                    </a:p>
                  </a:txBody>
                  <a:tcPr/>
                </a:tc>
                <a:tc>
                  <a:txBody>
                    <a:bodyPr/>
                    <a:lstStyle/>
                    <a:p>
                      <a:pPr algn="dist"/>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dirty="0">
                          <a:latin typeface="BIZ UDゴシック" panose="020B0400000000000000" pitchFamily="49" charset="-128"/>
                          <a:ea typeface="BIZ UDゴシック" panose="020B0400000000000000" pitchFamily="49" charset="-128"/>
                        </a:rPr>
                        <a:t>6,315,181</a:t>
                      </a:r>
                      <a:endParaRPr kumimoji="1" lang="ja-JP" altLang="en-US" sz="1050" spc="0" dirty="0">
                        <a:latin typeface="BIZ UDゴシック" panose="020B0400000000000000" pitchFamily="49" charset="-128"/>
                        <a:ea typeface="BIZ UDゴシック" panose="020B0400000000000000" pitchFamily="49" charset="-128"/>
                      </a:endParaRPr>
                    </a:p>
                  </a:txBody>
                  <a:tcPr>
                    <a:solidFill>
                      <a:schemeClr val="accent1">
                        <a:lumMod val="40000"/>
                        <a:lumOff val="60000"/>
                      </a:schemeClr>
                    </a:solidFill>
                  </a:tcPr>
                </a:tc>
                <a:tc>
                  <a:txBody>
                    <a:bodyPr/>
                    <a:lstStyle/>
                    <a:p>
                      <a:pPr algn="ct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dirty="0">
                          <a:latin typeface="BIZ UDゴシック" panose="020B0400000000000000" pitchFamily="49" charset="-128"/>
                          <a:ea typeface="BIZ UDゴシック" panose="020B0400000000000000" pitchFamily="49" charset="-128"/>
                        </a:rPr>
                        <a:t>420,581</a:t>
                      </a:r>
                      <a:endParaRPr kumimoji="1" lang="ja-JP" altLang="en-US" sz="1050" spc="0" dirty="0">
                        <a:latin typeface="BIZ UDゴシック" panose="020B0400000000000000" pitchFamily="49" charset="-128"/>
                        <a:ea typeface="BIZ UDゴシック" panose="020B0400000000000000" pitchFamily="49" charset="-128"/>
                      </a:endParaRPr>
                    </a:p>
                  </a:txBody>
                  <a:tcPr>
                    <a:solidFill>
                      <a:schemeClr val="accent1">
                        <a:lumMod val="40000"/>
                        <a:lumOff val="60000"/>
                      </a:schemeClr>
                    </a:solidFill>
                  </a:tcPr>
                </a:tc>
                <a:tc>
                  <a:txBody>
                    <a:bodyPr/>
                    <a:lstStyle/>
                    <a:p>
                      <a:pPr algn="ct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dirty="0">
                          <a:latin typeface="BIZ UDゴシック" panose="020B0400000000000000" pitchFamily="49" charset="-128"/>
                          <a:ea typeface="BIZ UDゴシック" panose="020B0400000000000000" pitchFamily="49" charset="-128"/>
                        </a:rPr>
                        <a:t>166,189</a:t>
                      </a:r>
                      <a:endParaRPr kumimoji="1" lang="ja-JP" altLang="en-US" sz="1050" spc="0" dirty="0">
                        <a:latin typeface="BIZ UDゴシック" panose="020B0400000000000000" pitchFamily="49" charset="-128"/>
                        <a:ea typeface="BIZ UDゴシック" panose="020B0400000000000000" pitchFamily="49" charset="-128"/>
                      </a:endParaRPr>
                    </a:p>
                  </a:txBody>
                  <a:tcPr>
                    <a:solidFill>
                      <a:schemeClr val="accent1">
                        <a:lumMod val="40000"/>
                        <a:lumOff val="60000"/>
                      </a:schemeClr>
                    </a:solidFill>
                  </a:tcPr>
                </a:tc>
                <a:tc>
                  <a:txBody>
                    <a:bodyPr/>
                    <a:lstStyle/>
                    <a:p>
                      <a:pPr algn="ct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dirty="0">
                          <a:latin typeface="BIZ UDゴシック" panose="020B0400000000000000" pitchFamily="49" charset="-128"/>
                          <a:ea typeface="BIZ UDゴシック" panose="020B0400000000000000" pitchFamily="49" charset="-128"/>
                        </a:rPr>
                        <a:t>38,774</a:t>
                      </a:r>
                      <a:r>
                        <a:rPr kumimoji="1" lang="en-US" altLang="ja-JP" sz="1050" spc="0" dirty="0">
                          <a:latin typeface="BIZ UDゴシック" panose="020B0400000000000000" pitchFamily="49" charset="-128"/>
                          <a:ea typeface="BIZ UDゴシック" panose="020B0400000000000000" pitchFamily="49" charset="-128"/>
                        </a:rPr>
                        <a:t>2</a:t>
                      </a:r>
                      <a:endParaRPr kumimoji="1" lang="ja-JP" altLang="en-US" sz="1050" spc="0" dirty="0">
                        <a:latin typeface="BIZ UDゴシック" panose="020B0400000000000000" pitchFamily="49" charset="-128"/>
                        <a:ea typeface="BIZ UDゴシック" panose="020B0400000000000000" pitchFamily="49" charset="-128"/>
                      </a:endParaRPr>
                    </a:p>
                  </a:txBody>
                  <a:tcPr>
                    <a:solidFill>
                      <a:schemeClr val="accent1">
                        <a:lumMod val="40000"/>
                        <a:lumOff val="60000"/>
                      </a:schemeClr>
                    </a:solidFill>
                  </a:tcPr>
                </a:tc>
                <a:tc>
                  <a:txBody>
                    <a:bodyPr/>
                    <a:lstStyle/>
                    <a:p>
                      <a:pPr algn="ct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dirty="0">
                          <a:latin typeface="BIZ UDゴシック" panose="020B0400000000000000" pitchFamily="49" charset="-128"/>
                          <a:ea typeface="BIZ UDゴシック" panose="020B0400000000000000" pitchFamily="49" charset="-128"/>
                        </a:rPr>
                        <a:t>533,886</a:t>
                      </a:r>
                      <a:endParaRPr kumimoji="1" lang="ja-JP" altLang="en-US" sz="1050" spc="0" dirty="0">
                        <a:latin typeface="BIZ UDゴシック" panose="020B0400000000000000" pitchFamily="49" charset="-128"/>
                        <a:ea typeface="BIZ UDゴシック" panose="020B0400000000000000" pitchFamily="49" charset="-128"/>
                      </a:endParaRPr>
                    </a:p>
                  </a:txBody>
                  <a:tcPr>
                    <a:solidFill>
                      <a:schemeClr val="accent1">
                        <a:lumMod val="40000"/>
                        <a:lumOff val="60000"/>
                      </a:schemeClr>
                    </a:solidFill>
                  </a:tcPr>
                </a:tc>
                <a:tc>
                  <a:txBody>
                    <a:bodyPr/>
                    <a:lstStyle/>
                    <a:p>
                      <a:pPr marL="0" indent="0" algn="ctr">
                        <a:buFont typeface="+mj-lt"/>
                        <a:buNone/>
                      </a:pP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dirty="0">
                          <a:latin typeface="BIZ UDゴシック" panose="020B0400000000000000" pitchFamily="49" charset="-128"/>
                          <a:ea typeface="BIZ UDゴシック" panose="020B0400000000000000" pitchFamily="49" charset="-128"/>
                        </a:rPr>
                        <a:t>38,731</a:t>
                      </a:r>
                      <a:endParaRPr kumimoji="1" lang="ja-JP" altLang="en-US" sz="1050" spc="0" dirty="0">
                        <a:latin typeface="BIZ UDゴシック" panose="020B0400000000000000" pitchFamily="49" charset="-128"/>
                        <a:ea typeface="BIZ UDゴシック" panose="020B0400000000000000" pitchFamily="49" charset="-128"/>
                      </a:endParaRPr>
                    </a:p>
                  </a:txBody>
                  <a:tcPr>
                    <a:solidFill>
                      <a:schemeClr val="accent1">
                        <a:lumMod val="40000"/>
                        <a:lumOff val="60000"/>
                      </a:schemeClr>
                    </a:solidFill>
                  </a:tcPr>
                </a:tc>
                <a:tc>
                  <a:txBody>
                    <a:bodyPr/>
                    <a:lstStyle/>
                    <a:p>
                      <a:pPr marL="0" indent="0" algn="ctr">
                        <a:buFont typeface="+mj-lt"/>
                        <a:buNone/>
                      </a:pPr>
                      <a:r>
                        <a:rPr kumimoji="1" lang="ja-JP" altLang="en-US" sz="1050" spc="0" dirty="0">
                          <a:latin typeface="BIZ UDゴシック" panose="020B0400000000000000" pitchFamily="49" charset="-128"/>
                          <a:ea typeface="BIZ UDゴシック" panose="020B0400000000000000" pitchFamily="49" charset="-128"/>
                        </a:rPr>
                        <a:t>▲</a:t>
                      </a:r>
                      <a:r>
                        <a:rPr kumimoji="1" lang="en-US" altLang="ja-JP" sz="1050" dirty="0">
                          <a:latin typeface="BIZ UDゴシック" panose="020B0400000000000000" pitchFamily="49" charset="-128"/>
                          <a:ea typeface="BIZ UDゴシック" panose="020B0400000000000000" pitchFamily="49" charset="-128"/>
                        </a:rPr>
                        <a:t>121,132</a:t>
                      </a:r>
                      <a:endParaRPr kumimoji="1" lang="ja-JP" altLang="en-US" sz="1050" spc="0" dirty="0">
                        <a:latin typeface="BIZ UDゴシック" panose="020B0400000000000000" pitchFamily="49" charset="-128"/>
                        <a:ea typeface="BIZ UDゴシック" panose="020B0400000000000000" pitchFamily="49" charset="-128"/>
                      </a:endParaRPr>
                    </a:p>
                  </a:txBody>
                  <a:tcPr>
                    <a:solidFill>
                      <a:schemeClr val="accent1">
                        <a:lumMod val="40000"/>
                        <a:lumOff val="60000"/>
                      </a:schemeClr>
                    </a:solidFill>
                  </a:tcPr>
                </a:tc>
                <a:extLst>
                  <a:ext uri="{0D108BD9-81ED-4DB2-BD59-A6C34878D82A}">
                    <a16:rowId xmlns:a16="http://schemas.microsoft.com/office/drawing/2014/main" val="10001"/>
                  </a:ext>
                </a:extLst>
              </a:tr>
            </a:tbl>
          </a:graphicData>
        </a:graphic>
      </p:graphicFrame>
      <p:graphicFrame>
        <p:nvGraphicFramePr>
          <p:cNvPr id="17" name="グラフ 3"/>
          <p:cNvGraphicFramePr>
            <a:graphicFrameLocks/>
          </p:cNvGraphicFramePr>
          <p:nvPr>
            <p:extLst>
              <p:ext uri="{D42A27DB-BD31-4B8C-83A1-F6EECF244321}">
                <p14:modId xmlns:p14="http://schemas.microsoft.com/office/powerpoint/2010/main" val="3427483506"/>
              </p:ext>
            </p:extLst>
          </p:nvPr>
        </p:nvGraphicFramePr>
        <p:xfrm>
          <a:off x="346785" y="690213"/>
          <a:ext cx="8481609" cy="24929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グラフ 3"/>
          <p:cNvGraphicFramePr>
            <a:graphicFrameLocks/>
          </p:cNvGraphicFramePr>
          <p:nvPr>
            <p:extLst>
              <p:ext uri="{D42A27DB-BD31-4B8C-83A1-F6EECF244321}">
                <p14:modId xmlns:p14="http://schemas.microsoft.com/office/powerpoint/2010/main" val="4084028135"/>
              </p:ext>
            </p:extLst>
          </p:nvPr>
        </p:nvGraphicFramePr>
        <p:xfrm>
          <a:off x="-25739" y="3836041"/>
          <a:ext cx="8832910" cy="237547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43353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グラフ 4"/>
          <p:cNvGraphicFramePr>
            <a:graphicFrameLocks/>
          </p:cNvGraphicFramePr>
          <p:nvPr>
            <p:extLst>
              <p:ext uri="{D42A27DB-BD31-4B8C-83A1-F6EECF244321}">
                <p14:modId xmlns:p14="http://schemas.microsoft.com/office/powerpoint/2010/main" val="348840144"/>
              </p:ext>
            </p:extLst>
          </p:nvPr>
        </p:nvGraphicFramePr>
        <p:xfrm>
          <a:off x="107504" y="3801766"/>
          <a:ext cx="8748464" cy="2435546"/>
        </p:xfrm>
        <a:graphic>
          <a:graphicData uri="http://schemas.openxmlformats.org/drawingml/2006/chart">
            <c:chart xmlns:c="http://schemas.openxmlformats.org/drawingml/2006/chart" xmlns:r="http://schemas.openxmlformats.org/officeDocument/2006/relationships" r:id="rId3"/>
          </a:graphicData>
        </a:graphic>
      </p:graphicFrame>
      <p:sp>
        <p:nvSpPr>
          <p:cNvPr id="2" name="テキスト ボックス 1"/>
          <p:cNvSpPr txBox="1"/>
          <p:nvPr/>
        </p:nvSpPr>
        <p:spPr>
          <a:xfrm>
            <a:off x="199672" y="74866"/>
            <a:ext cx="8836824" cy="323165"/>
          </a:xfrm>
          <a:prstGeom prst="rect">
            <a:avLst/>
          </a:prstGeom>
          <a:noFill/>
        </p:spPr>
        <p:txBody>
          <a:bodyPr wrap="square" rtlCol="0">
            <a:spAutoFit/>
          </a:bodyPr>
          <a:lstStyle/>
          <a:p>
            <a:pPr>
              <a:lnSpc>
                <a:spcPts val="1800"/>
              </a:lnSpc>
            </a:pPr>
            <a:r>
              <a:rPr lang="ja-JP" altLang="en-US" sz="2000" b="1" dirty="0">
                <a:latin typeface="BIZ UDゴシック" panose="020B0400000000000000" pitchFamily="49" charset="-128"/>
                <a:ea typeface="BIZ UDゴシック" panose="020B0400000000000000" pitchFamily="49" charset="-128"/>
                <a:cs typeface="Meiryo UI" panose="020B0604030504040204" pitchFamily="50" charset="-128"/>
              </a:rPr>
              <a:t>３　赤字解消計画の進捗（令和</a:t>
            </a:r>
            <a:r>
              <a:rPr lang="ja-JP" altLang="en-US" sz="2000" b="1">
                <a:latin typeface="BIZ UDゴシック" panose="020B0400000000000000" pitchFamily="49" charset="-128"/>
                <a:ea typeface="BIZ UDゴシック" panose="020B0400000000000000" pitchFamily="49" charset="-128"/>
                <a:cs typeface="Meiryo UI" panose="020B0604030504040204" pitchFamily="50" charset="-128"/>
              </a:rPr>
              <a:t>６</a:t>
            </a:r>
            <a:r>
              <a:rPr lang="ja-JP" altLang="en-US" sz="2000" b="1" dirty="0">
                <a:latin typeface="BIZ UDゴシック" panose="020B0400000000000000" pitchFamily="49" charset="-128"/>
                <a:ea typeface="BIZ UDゴシック" panose="020B0400000000000000" pitchFamily="49" charset="-128"/>
                <a:cs typeface="Meiryo UI" panose="020B0604030504040204" pitchFamily="50" charset="-128"/>
              </a:rPr>
              <a:t>年度決算）</a:t>
            </a:r>
            <a:r>
              <a:rPr lang="en-US" altLang="ja-JP" sz="2000" b="1">
                <a:latin typeface="Meiryo UI" panose="020B0604030504040204" pitchFamily="50" charset="-128"/>
                <a:ea typeface="Meiryo UI" panose="020B0604030504040204" pitchFamily="50" charset="-128"/>
                <a:cs typeface="Meiryo UI" panose="020B0604030504040204" pitchFamily="50" charset="-128"/>
              </a:rPr>
              <a:t> </a:t>
            </a:r>
            <a:r>
              <a:rPr lang="ja-JP" altLang="en-US" sz="2000" b="1">
                <a:latin typeface="BIZ UDゴシック" panose="020B0400000000000000" pitchFamily="49" charset="-128"/>
                <a:ea typeface="BIZ UDゴシック" panose="020B0400000000000000" pitchFamily="49" charset="-128"/>
                <a:cs typeface="Meiryo UI" panose="020B0604030504040204" pitchFamily="50" charset="-128"/>
              </a:rPr>
              <a:t>　　　　　　　</a:t>
            </a:r>
            <a:r>
              <a:rPr lang="en-US" altLang="ja-JP" sz="12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200" b="1" dirty="0">
                <a:latin typeface="BIZ UDゴシック" panose="020B0400000000000000" pitchFamily="49" charset="-128"/>
                <a:ea typeface="BIZ UDゴシック" panose="020B0400000000000000" pitchFamily="49" charset="-128"/>
                <a:cs typeface="Meiryo UI" panose="020B0604030504040204" pitchFamily="50" charset="-128"/>
              </a:rPr>
              <a:t>令和</a:t>
            </a:r>
            <a:r>
              <a:rPr lang="ja-JP" altLang="en-US" sz="1200" b="1">
                <a:latin typeface="BIZ UDゴシック" panose="020B0400000000000000" pitchFamily="49" charset="-128"/>
                <a:ea typeface="BIZ UDゴシック" panose="020B0400000000000000" pitchFamily="49" charset="-128"/>
                <a:cs typeface="Meiryo UI" panose="020B0604030504040204" pitchFamily="50" charset="-128"/>
              </a:rPr>
              <a:t>８</a:t>
            </a:r>
            <a:r>
              <a:rPr lang="ja-JP" altLang="en-US" sz="1200" b="1" dirty="0">
                <a:latin typeface="BIZ UDゴシック" panose="020B0400000000000000" pitchFamily="49" charset="-128"/>
                <a:ea typeface="BIZ UDゴシック" panose="020B0400000000000000" pitchFamily="49" charset="-128"/>
                <a:cs typeface="Meiryo UI" panose="020B0604030504040204" pitchFamily="50" charset="-128"/>
              </a:rPr>
              <a:t>年１月末時点</a:t>
            </a:r>
            <a:r>
              <a:rPr lang="en-US" altLang="ja-JP" sz="12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2000" b="1" dirty="0">
                <a:latin typeface="BIZ UDゴシック" panose="020B0400000000000000" pitchFamily="49" charset="-128"/>
                <a:ea typeface="BIZ UDゴシック" panose="020B0400000000000000" pitchFamily="49" charset="-128"/>
                <a:cs typeface="Meiryo UI" panose="020B0604030504040204" pitchFamily="50" charset="-128"/>
              </a:rPr>
              <a:t>　</a:t>
            </a:r>
          </a:p>
        </p:txBody>
      </p:sp>
      <p:sp>
        <p:nvSpPr>
          <p:cNvPr id="13" name="テキスト ボックス 12"/>
          <p:cNvSpPr txBox="1"/>
          <p:nvPr/>
        </p:nvSpPr>
        <p:spPr>
          <a:xfrm>
            <a:off x="535579" y="360206"/>
            <a:ext cx="9144000" cy="553998"/>
          </a:xfrm>
          <a:prstGeom prst="rect">
            <a:avLst/>
          </a:prstGeom>
          <a:noFill/>
        </p:spPr>
        <p:txBody>
          <a:bodyPr wrap="square" rtlCol="0">
            <a:spAutoFit/>
          </a:bodyPr>
          <a:lstStyle/>
          <a:p>
            <a:pPr>
              <a:tabLst>
                <a:tab pos="182563" algn="l"/>
              </a:tabLst>
            </a:pPr>
            <a:r>
              <a:rPr lang="en-US" altLang="ja-JP" sz="1600"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解消すべき赤字については、激変緩和期間（６年間内）での解消を目指し取り組んできた。</a:t>
            </a:r>
            <a:endParaRPr lang="en-US" altLang="ja-JP" sz="1400" dirty="0">
              <a:latin typeface="BIZ UDゴシック" panose="020B0400000000000000" pitchFamily="49" charset="-128"/>
              <a:ea typeface="BIZ UDゴシック" panose="020B0400000000000000" pitchFamily="49" charset="-128"/>
            </a:endParaRPr>
          </a:p>
          <a:p>
            <a:pPr>
              <a:tabLst>
                <a:tab pos="182563" algn="l"/>
              </a:tabLst>
            </a:pPr>
            <a:r>
              <a:rPr lang="ja-JP" altLang="en-US" sz="1400" dirty="0">
                <a:latin typeface="BIZ UDゴシック" panose="020B0400000000000000" pitchFamily="49" charset="-128"/>
                <a:ea typeface="BIZ UDゴシック" panose="020B0400000000000000" pitchFamily="49" charset="-128"/>
              </a:rPr>
              <a:t>　残額についても、府定義分については令和７年度に解消する見込み。</a:t>
            </a:r>
            <a:endParaRPr lang="en-US" altLang="ja-JP" sz="1400" dirty="0">
              <a:latin typeface="BIZ UDゴシック" panose="020B0400000000000000" pitchFamily="49" charset="-128"/>
              <a:ea typeface="BIZ UDゴシック" panose="020B0400000000000000" pitchFamily="49" charset="-128"/>
            </a:endParaRPr>
          </a:p>
        </p:txBody>
      </p:sp>
      <p:sp>
        <p:nvSpPr>
          <p:cNvPr id="3" name="正方形/長方形 2"/>
          <p:cNvSpPr/>
          <p:nvPr/>
        </p:nvSpPr>
        <p:spPr>
          <a:xfrm>
            <a:off x="535579" y="3972517"/>
            <a:ext cx="792088" cy="216024"/>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参　考</a:t>
            </a:r>
            <a:endParaRPr lang="en-US" altLang="ja-JP" sz="1400" dirty="0">
              <a:solidFill>
                <a:schemeClr val="tx1"/>
              </a:solidFill>
              <a:latin typeface="BIZ UDゴシック" panose="020B0400000000000000" pitchFamily="49" charset="-128"/>
              <a:ea typeface="BIZ UDゴシック" panose="020B0400000000000000" pitchFamily="49" charset="-128"/>
            </a:endParaRPr>
          </a:p>
        </p:txBody>
      </p:sp>
      <p:graphicFrame>
        <p:nvGraphicFramePr>
          <p:cNvPr id="11" name="表 4"/>
          <p:cNvGraphicFramePr>
            <a:graphicFrameLocks noGrp="1"/>
          </p:cNvGraphicFramePr>
          <p:nvPr>
            <p:extLst>
              <p:ext uri="{D42A27DB-BD31-4B8C-83A1-F6EECF244321}">
                <p14:modId xmlns:p14="http://schemas.microsoft.com/office/powerpoint/2010/main" val="480307226"/>
              </p:ext>
            </p:extLst>
          </p:nvPr>
        </p:nvGraphicFramePr>
        <p:xfrm>
          <a:off x="875509" y="3288281"/>
          <a:ext cx="7869505" cy="499497"/>
        </p:xfrm>
        <a:graphic>
          <a:graphicData uri="http://schemas.openxmlformats.org/drawingml/2006/table">
            <a:tbl>
              <a:tblPr firstRow="1" bandRow="1">
                <a:tableStyleId>{21E4AEA4-8DFA-4A89-87EB-49C32662AFE0}</a:tableStyleId>
              </a:tblPr>
              <a:tblGrid>
                <a:gridCol w="1135007">
                  <a:extLst>
                    <a:ext uri="{9D8B030D-6E8A-4147-A177-3AD203B41FA5}">
                      <a16:colId xmlns:a16="http://schemas.microsoft.com/office/drawing/2014/main" val="20000"/>
                    </a:ext>
                  </a:extLst>
                </a:gridCol>
                <a:gridCol w="961174">
                  <a:extLst>
                    <a:ext uri="{9D8B030D-6E8A-4147-A177-3AD203B41FA5}">
                      <a16:colId xmlns:a16="http://schemas.microsoft.com/office/drawing/2014/main" val="20001"/>
                    </a:ext>
                  </a:extLst>
                </a:gridCol>
                <a:gridCol w="962221">
                  <a:extLst>
                    <a:ext uri="{9D8B030D-6E8A-4147-A177-3AD203B41FA5}">
                      <a16:colId xmlns:a16="http://schemas.microsoft.com/office/drawing/2014/main" val="20002"/>
                    </a:ext>
                  </a:extLst>
                </a:gridCol>
                <a:gridCol w="962223">
                  <a:extLst>
                    <a:ext uri="{9D8B030D-6E8A-4147-A177-3AD203B41FA5}">
                      <a16:colId xmlns:a16="http://schemas.microsoft.com/office/drawing/2014/main" val="20003"/>
                    </a:ext>
                  </a:extLst>
                </a:gridCol>
                <a:gridCol w="962218">
                  <a:extLst>
                    <a:ext uri="{9D8B030D-6E8A-4147-A177-3AD203B41FA5}">
                      <a16:colId xmlns:a16="http://schemas.microsoft.com/office/drawing/2014/main" val="20004"/>
                    </a:ext>
                  </a:extLst>
                </a:gridCol>
                <a:gridCol w="962222">
                  <a:extLst>
                    <a:ext uri="{9D8B030D-6E8A-4147-A177-3AD203B41FA5}">
                      <a16:colId xmlns:a16="http://schemas.microsoft.com/office/drawing/2014/main" val="20005"/>
                    </a:ext>
                  </a:extLst>
                </a:gridCol>
                <a:gridCol w="962220">
                  <a:extLst>
                    <a:ext uri="{9D8B030D-6E8A-4147-A177-3AD203B41FA5}">
                      <a16:colId xmlns:a16="http://schemas.microsoft.com/office/drawing/2014/main" val="20006"/>
                    </a:ext>
                  </a:extLst>
                </a:gridCol>
                <a:gridCol w="962220">
                  <a:extLst>
                    <a:ext uri="{9D8B030D-6E8A-4147-A177-3AD203B41FA5}">
                      <a16:colId xmlns:a16="http://schemas.microsoft.com/office/drawing/2014/main" val="20007"/>
                    </a:ext>
                  </a:extLst>
                </a:gridCol>
              </a:tblGrid>
              <a:tr h="253476">
                <a:tc rowSpan="2">
                  <a:txBody>
                    <a:bodyPr/>
                    <a:lstStyle/>
                    <a:p>
                      <a:pPr algn="ctr"/>
                      <a:r>
                        <a:rPr kumimoji="1" lang="ja-JP" altLang="en-US" sz="1000" dirty="0">
                          <a:latin typeface="BIZ UDゴシック" panose="020B0400000000000000" pitchFamily="49" charset="-128"/>
                          <a:ea typeface="BIZ UDゴシック" panose="020B0400000000000000" pitchFamily="49" charset="-128"/>
                        </a:rPr>
                        <a:t>削減額</a:t>
                      </a:r>
                      <a:endParaRPr kumimoji="1" lang="en-US" altLang="ja-JP" sz="1000" dirty="0">
                        <a:latin typeface="BIZ UDゴシック" panose="020B0400000000000000" pitchFamily="49" charset="-128"/>
                        <a:ea typeface="BIZ UDゴシック" panose="020B0400000000000000" pitchFamily="49" charset="-128"/>
                      </a:endParaRPr>
                    </a:p>
                    <a:p>
                      <a:pPr algn="ctr"/>
                      <a:r>
                        <a:rPr kumimoji="1" lang="ja-JP" altLang="en-US" sz="1000" dirty="0">
                          <a:latin typeface="BIZ UDゴシック" panose="020B0400000000000000" pitchFamily="49" charset="-128"/>
                          <a:ea typeface="BIZ UDゴシック" panose="020B0400000000000000" pitchFamily="49" charset="-128"/>
                        </a:rPr>
                        <a:t>（千円）</a:t>
                      </a:r>
                      <a:endParaRPr kumimoji="1" lang="en-US" altLang="ja-JP" sz="1000" dirty="0">
                        <a:latin typeface="BIZ UDゴシック" panose="020B0400000000000000" pitchFamily="49" charset="-128"/>
                        <a:ea typeface="BIZ UDゴシック" panose="020B0400000000000000" pitchFamily="49" charset="-128"/>
                      </a:endParaRPr>
                    </a:p>
                  </a:txBody>
                  <a:tcPr anchor="ctr"/>
                </a:tc>
                <a:tc>
                  <a:txBody>
                    <a:bodyPr/>
                    <a:lstStyle/>
                    <a:p>
                      <a:pPr algn="ctr"/>
                      <a:r>
                        <a:rPr kumimoji="1" lang="ja-JP" altLang="en-US" sz="1000" baseline="0" dirty="0">
                          <a:latin typeface="BIZ UDゴシック" panose="020B0400000000000000" pitchFamily="49" charset="-128"/>
                          <a:ea typeface="BIZ UDゴシック" panose="020B0400000000000000" pitchFamily="49" charset="-128"/>
                        </a:rPr>
                        <a:t>平成</a:t>
                      </a:r>
                      <a:r>
                        <a:rPr kumimoji="1" lang="en-US" altLang="ja-JP" sz="1000" baseline="0" dirty="0">
                          <a:latin typeface="BIZ UDゴシック" panose="020B0400000000000000" pitchFamily="49" charset="-128"/>
                          <a:ea typeface="BIZ UDゴシック" panose="020B0400000000000000" pitchFamily="49" charset="-128"/>
                        </a:rPr>
                        <a:t>30</a:t>
                      </a:r>
                      <a:r>
                        <a:rPr kumimoji="1" lang="ja-JP" altLang="en-US" sz="1000" baseline="0" dirty="0">
                          <a:latin typeface="BIZ UDゴシック" panose="020B0400000000000000" pitchFamily="49" charset="-128"/>
                          <a:ea typeface="BIZ UDゴシック" panose="020B0400000000000000" pitchFamily="49" charset="-128"/>
                        </a:rPr>
                        <a:t>年度</a:t>
                      </a:r>
                    </a:p>
                  </a:txBody>
                  <a:tcPr anchor="ctr"/>
                </a:tc>
                <a:tc>
                  <a:txBody>
                    <a:bodyPr/>
                    <a:lstStyle/>
                    <a:p>
                      <a:pPr algn="ctr"/>
                      <a:r>
                        <a:rPr kumimoji="1" lang="ja-JP" altLang="en-US" sz="1000" baseline="0" dirty="0">
                          <a:latin typeface="BIZ UDゴシック" panose="020B0400000000000000" pitchFamily="49" charset="-128"/>
                          <a:ea typeface="BIZ UDゴシック" panose="020B0400000000000000" pitchFamily="49" charset="-128"/>
                        </a:rPr>
                        <a:t>令和元年度</a:t>
                      </a:r>
                    </a:p>
                  </a:txBody>
                  <a:tcPr anchor="ctr"/>
                </a:tc>
                <a:tc>
                  <a:txBody>
                    <a:bodyPr/>
                    <a:lstStyle/>
                    <a:p>
                      <a:pPr algn="ctr"/>
                      <a:r>
                        <a:rPr kumimoji="1" lang="ja-JP" altLang="en-US" sz="1000" baseline="0" dirty="0">
                          <a:latin typeface="BIZ UDゴシック" panose="020B0400000000000000" pitchFamily="49" charset="-128"/>
                          <a:ea typeface="BIZ UDゴシック" panose="020B0400000000000000" pitchFamily="49" charset="-128"/>
                        </a:rPr>
                        <a:t>令和２年度</a:t>
                      </a:r>
                    </a:p>
                  </a:txBody>
                  <a:tcPr anchor="ctr"/>
                </a:tc>
                <a:tc>
                  <a:txBody>
                    <a:bodyPr/>
                    <a:lstStyle/>
                    <a:p>
                      <a:pPr algn="ctr"/>
                      <a:r>
                        <a:rPr kumimoji="1" lang="ja-JP" altLang="en-US" sz="1000" baseline="0" dirty="0">
                          <a:latin typeface="BIZ UDゴシック" panose="020B0400000000000000" pitchFamily="49" charset="-128"/>
                          <a:ea typeface="BIZ UDゴシック" panose="020B0400000000000000" pitchFamily="49" charset="-128"/>
                        </a:rPr>
                        <a:t>令和３年度</a:t>
                      </a:r>
                    </a:p>
                  </a:txBody>
                  <a:tcPr anchor="ctr"/>
                </a:tc>
                <a:tc>
                  <a:txBody>
                    <a:bodyPr/>
                    <a:lstStyle/>
                    <a:p>
                      <a:pPr algn="ctr"/>
                      <a:r>
                        <a:rPr kumimoji="1" lang="ja-JP" altLang="en-US" sz="1000" baseline="0" dirty="0">
                          <a:latin typeface="BIZ UDゴシック" panose="020B0400000000000000" pitchFamily="49" charset="-128"/>
                          <a:ea typeface="BIZ UDゴシック" panose="020B0400000000000000" pitchFamily="49" charset="-128"/>
                        </a:rPr>
                        <a:t>令和４年度</a:t>
                      </a:r>
                    </a:p>
                  </a:txBody>
                  <a:tcPr anchor="ctr"/>
                </a:tc>
                <a:tc>
                  <a:txBody>
                    <a:bodyPr/>
                    <a:lstStyle/>
                    <a:p>
                      <a:pPr algn="ctr"/>
                      <a:r>
                        <a:rPr kumimoji="1" lang="ja-JP" altLang="en-US" sz="1000" baseline="0" dirty="0">
                          <a:latin typeface="BIZ UDゴシック" panose="020B0400000000000000" pitchFamily="49" charset="-128"/>
                          <a:ea typeface="BIZ UDゴシック" panose="020B0400000000000000" pitchFamily="49" charset="-128"/>
                        </a:rPr>
                        <a:t>令和５年度</a:t>
                      </a:r>
                      <a:endParaRPr kumimoji="1" lang="en-US" altLang="ja-JP" sz="1000" baseline="0" dirty="0">
                        <a:latin typeface="BIZ UDゴシック" panose="020B0400000000000000" pitchFamily="49" charset="-128"/>
                        <a:ea typeface="BIZ UDゴシック" panose="020B0400000000000000" pitchFamily="49" charset="-128"/>
                      </a:endParaRPr>
                    </a:p>
                  </a:txBody>
                  <a:tcPr anchor="ctr"/>
                </a:tc>
                <a:tc>
                  <a:txBody>
                    <a:bodyPr/>
                    <a:lstStyle/>
                    <a:p>
                      <a:pPr algn="ctr"/>
                      <a:r>
                        <a:rPr kumimoji="1" lang="ja-JP" altLang="en-US" sz="1000" baseline="0" dirty="0">
                          <a:latin typeface="BIZ UDゴシック" panose="020B0400000000000000" pitchFamily="49" charset="-128"/>
                          <a:ea typeface="BIZ UDゴシック" panose="020B0400000000000000" pitchFamily="49" charset="-128"/>
                        </a:rPr>
                        <a:t>令和６年度</a:t>
                      </a:r>
                      <a:endParaRPr kumimoji="1" lang="en-US" altLang="ja-JP" sz="1000" baseline="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10000"/>
                  </a:ext>
                </a:extLst>
              </a:tr>
              <a:tr h="246021">
                <a:tc vMerge="1">
                  <a:txBody>
                    <a:bodyPr/>
                    <a:lstStyle/>
                    <a:p>
                      <a:pPr algn="ctr"/>
                      <a:endParaRPr kumimoji="1" lang="ja-JP" altLang="en-US" sz="1400" dirty="0"/>
                    </a:p>
                  </a:txBody>
                  <a:tcPr/>
                </a:tc>
                <a:tc>
                  <a:txBody>
                    <a:bodyPr/>
                    <a:lstStyle/>
                    <a:p>
                      <a:pPr algn="dist"/>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spc="0" dirty="0">
                          <a:latin typeface="BIZ UDゴシック" panose="020B0400000000000000" pitchFamily="49" charset="-128"/>
                          <a:ea typeface="BIZ UDゴシック" panose="020B0400000000000000" pitchFamily="49" charset="-128"/>
                        </a:rPr>
                        <a:t>10,787,919</a:t>
                      </a:r>
                      <a:endParaRPr kumimoji="1" lang="ja-JP" altLang="en-US" sz="1000" spc="0" dirty="0">
                        <a:latin typeface="BIZ UDゴシック" panose="020B0400000000000000" pitchFamily="49" charset="-128"/>
                        <a:ea typeface="BIZ UDゴシック" panose="020B0400000000000000" pitchFamily="49" charset="-128"/>
                      </a:endParaRPr>
                    </a:p>
                  </a:txBody>
                  <a:tcPr anchor="ctr"/>
                </a:tc>
                <a:tc>
                  <a:txBody>
                    <a:bodyPr/>
                    <a:lstStyle/>
                    <a:p>
                      <a:pPr algn="ctr"/>
                      <a:r>
                        <a:rPr kumimoji="1" lang="en-US" altLang="ja-JP" sz="1000" spc="0" dirty="0">
                          <a:latin typeface="BIZ UDゴシック" panose="020B0400000000000000" pitchFamily="49" charset="-128"/>
                          <a:ea typeface="BIZ UDゴシック" panose="020B0400000000000000" pitchFamily="49" charset="-128"/>
                        </a:rPr>
                        <a:t>2,639,085</a:t>
                      </a:r>
                      <a:endParaRPr kumimoji="1" lang="ja-JP" altLang="en-US" sz="1000" spc="0" dirty="0">
                        <a:latin typeface="BIZ UDゴシック" panose="020B0400000000000000" pitchFamily="49" charset="-128"/>
                        <a:ea typeface="BIZ UDゴシック" panose="020B0400000000000000" pitchFamily="49" charset="-128"/>
                      </a:endParaRPr>
                    </a:p>
                  </a:txBody>
                  <a:tcPr anchor="ctr"/>
                </a:tc>
                <a:tc>
                  <a:txBody>
                    <a:bodyPr/>
                    <a:lstStyle/>
                    <a:p>
                      <a:pPr algn="ctr"/>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spc="0" dirty="0">
                          <a:latin typeface="BIZ UDゴシック" panose="020B0400000000000000" pitchFamily="49" charset="-128"/>
                          <a:ea typeface="BIZ UDゴシック" panose="020B0400000000000000" pitchFamily="49" charset="-128"/>
                        </a:rPr>
                        <a:t>247,026</a:t>
                      </a:r>
                    </a:p>
                  </a:txBody>
                  <a:tcPr anchor="ctr"/>
                </a:tc>
                <a:tc>
                  <a:txBody>
                    <a:bodyPr/>
                    <a:lstStyle/>
                    <a:p>
                      <a:pPr algn="ctr"/>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spc="0" dirty="0">
                          <a:latin typeface="BIZ UDゴシック" panose="020B0400000000000000" pitchFamily="49" charset="-128"/>
                          <a:ea typeface="BIZ UDゴシック" panose="020B0400000000000000" pitchFamily="49" charset="-128"/>
                        </a:rPr>
                        <a:t>1,746,366</a:t>
                      </a:r>
                      <a:endParaRPr kumimoji="1" lang="ja-JP" altLang="en-US" sz="1000" spc="0" dirty="0">
                        <a:latin typeface="BIZ UDゴシック" panose="020B0400000000000000" pitchFamily="49" charset="-128"/>
                        <a:ea typeface="BIZ UDゴシック" panose="020B0400000000000000" pitchFamily="49" charset="-128"/>
                      </a:endParaRPr>
                    </a:p>
                  </a:txBody>
                  <a:tcPr anchor="ctr"/>
                </a:tc>
                <a:tc>
                  <a:txBody>
                    <a:bodyPr/>
                    <a:lstStyle/>
                    <a:p>
                      <a:pPr algn="ctr"/>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spc="0" dirty="0">
                          <a:latin typeface="BIZ UDゴシック" panose="020B0400000000000000" pitchFamily="49" charset="-128"/>
                          <a:ea typeface="BIZ UDゴシック" panose="020B0400000000000000" pitchFamily="49" charset="-128"/>
                        </a:rPr>
                        <a:t>75,300</a:t>
                      </a:r>
                      <a:endParaRPr kumimoji="1" lang="ja-JP" altLang="en-US" sz="1000" spc="0" dirty="0">
                        <a:latin typeface="BIZ UDゴシック" panose="020B0400000000000000" pitchFamily="49" charset="-128"/>
                        <a:ea typeface="BIZ UDゴシック" panose="020B0400000000000000" pitchFamily="49" charset="-128"/>
                      </a:endParaRPr>
                    </a:p>
                  </a:txBody>
                  <a:tcPr anchor="ctr"/>
                </a:tc>
                <a:tc>
                  <a:txBody>
                    <a:bodyPr/>
                    <a:lstStyle/>
                    <a:p>
                      <a:pPr marL="0" indent="0" algn="ctr">
                        <a:buFont typeface="+mj-lt"/>
                        <a:buNone/>
                      </a:pPr>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spc="0" dirty="0">
                          <a:latin typeface="BIZ UDゴシック" panose="020B0400000000000000" pitchFamily="49" charset="-128"/>
                          <a:ea typeface="BIZ UDゴシック" panose="020B0400000000000000" pitchFamily="49" charset="-128"/>
                        </a:rPr>
                        <a:t>949,785</a:t>
                      </a:r>
                    </a:p>
                  </a:txBody>
                  <a:tcPr anchor="ctr"/>
                </a:tc>
                <a:tc>
                  <a:txBody>
                    <a:bodyPr/>
                    <a:lstStyle/>
                    <a:p>
                      <a:pPr marL="0" indent="0" algn="ctr">
                        <a:buFont typeface="+mj-lt"/>
                        <a:buNone/>
                      </a:pPr>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spc="0" dirty="0">
                          <a:latin typeface="BIZ UDゴシック" panose="020B0400000000000000" pitchFamily="49" charset="-128"/>
                          <a:ea typeface="BIZ UDゴシック" panose="020B0400000000000000" pitchFamily="49" charset="-128"/>
                        </a:rPr>
                        <a:t>1,055,194</a:t>
                      </a:r>
                    </a:p>
                  </a:txBody>
                  <a:tcPr anchor="ctr"/>
                </a:tc>
                <a:extLst>
                  <a:ext uri="{0D108BD9-81ED-4DB2-BD59-A6C34878D82A}">
                    <a16:rowId xmlns:a16="http://schemas.microsoft.com/office/drawing/2014/main" val="10001"/>
                  </a:ext>
                </a:extLst>
              </a:tr>
            </a:tbl>
          </a:graphicData>
        </a:graphic>
      </p:graphicFrame>
      <p:graphicFrame>
        <p:nvGraphicFramePr>
          <p:cNvPr id="12" name="表 4"/>
          <p:cNvGraphicFramePr>
            <a:graphicFrameLocks noGrp="1"/>
          </p:cNvGraphicFramePr>
          <p:nvPr>
            <p:extLst>
              <p:ext uri="{D42A27DB-BD31-4B8C-83A1-F6EECF244321}">
                <p14:modId xmlns:p14="http://schemas.microsoft.com/office/powerpoint/2010/main" val="891324919"/>
              </p:ext>
            </p:extLst>
          </p:nvPr>
        </p:nvGraphicFramePr>
        <p:xfrm>
          <a:off x="875508" y="6165304"/>
          <a:ext cx="7869503" cy="519456"/>
        </p:xfrm>
        <a:graphic>
          <a:graphicData uri="http://schemas.openxmlformats.org/drawingml/2006/table">
            <a:tbl>
              <a:tblPr firstRow="1" bandRow="1">
                <a:tableStyleId>{21E4AEA4-8DFA-4A89-87EB-49C32662AFE0}</a:tableStyleId>
              </a:tblPr>
              <a:tblGrid>
                <a:gridCol w="1113610">
                  <a:extLst>
                    <a:ext uri="{9D8B030D-6E8A-4147-A177-3AD203B41FA5}">
                      <a16:colId xmlns:a16="http://schemas.microsoft.com/office/drawing/2014/main" val="20000"/>
                    </a:ext>
                  </a:extLst>
                </a:gridCol>
                <a:gridCol w="965127">
                  <a:extLst>
                    <a:ext uri="{9D8B030D-6E8A-4147-A177-3AD203B41FA5}">
                      <a16:colId xmlns:a16="http://schemas.microsoft.com/office/drawing/2014/main" val="20001"/>
                    </a:ext>
                  </a:extLst>
                </a:gridCol>
                <a:gridCol w="965128">
                  <a:extLst>
                    <a:ext uri="{9D8B030D-6E8A-4147-A177-3AD203B41FA5}">
                      <a16:colId xmlns:a16="http://schemas.microsoft.com/office/drawing/2014/main" val="20002"/>
                    </a:ext>
                  </a:extLst>
                </a:gridCol>
                <a:gridCol w="965130">
                  <a:extLst>
                    <a:ext uri="{9D8B030D-6E8A-4147-A177-3AD203B41FA5}">
                      <a16:colId xmlns:a16="http://schemas.microsoft.com/office/drawing/2014/main" val="20003"/>
                    </a:ext>
                  </a:extLst>
                </a:gridCol>
                <a:gridCol w="965125">
                  <a:extLst>
                    <a:ext uri="{9D8B030D-6E8A-4147-A177-3AD203B41FA5}">
                      <a16:colId xmlns:a16="http://schemas.microsoft.com/office/drawing/2014/main" val="20004"/>
                    </a:ext>
                  </a:extLst>
                </a:gridCol>
                <a:gridCol w="965129">
                  <a:extLst>
                    <a:ext uri="{9D8B030D-6E8A-4147-A177-3AD203B41FA5}">
                      <a16:colId xmlns:a16="http://schemas.microsoft.com/office/drawing/2014/main" val="20005"/>
                    </a:ext>
                  </a:extLst>
                </a:gridCol>
                <a:gridCol w="965127">
                  <a:extLst>
                    <a:ext uri="{9D8B030D-6E8A-4147-A177-3AD203B41FA5}">
                      <a16:colId xmlns:a16="http://schemas.microsoft.com/office/drawing/2014/main" val="20006"/>
                    </a:ext>
                  </a:extLst>
                </a:gridCol>
                <a:gridCol w="965127">
                  <a:extLst>
                    <a:ext uri="{9D8B030D-6E8A-4147-A177-3AD203B41FA5}">
                      <a16:colId xmlns:a16="http://schemas.microsoft.com/office/drawing/2014/main" val="20007"/>
                    </a:ext>
                  </a:extLst>
                </a:gridCol>
              </a:tblGrid>
              <a:tr h="236059">
                <a:tc rowSpan="2">
                  <a:txBody>
                    <a:bodyPr/>
                    <a:lstStyle/>
                    <a:p>
                      <a:pPr algn="ctr"/>
                      <a:r>
                        <a:rPr kumimoji="1" lang="ja-JP" altLang="en-US" sz="1100" dirty="0">
                          <a:latin typeface="BIZ UDゴシック" panose="020B0400000000000000" pitchFamily="49" charset="-128"/>
                          <a:ea typeface="BIZ UDゴシック" panose="020B0400000000000000" pitchFamily="49" charset="-128"/>
                        </a:rPr>
                        <a:t>削減額</a:t>
                      </a:r>
                      <a:endParaRPr kumimoji="1" lang="en-US" altLang="ja-JP" sz="1100" dirty="0">
                        <a:latin typeface="BIZ UDゴシック" panose="020B0400000000000000" pitchFamily="49" charset="-128"/>
                        <a:ea typeface="BIZ UDゴシック" panose="020B0400000000000000" pitchFamily="49" charset="-128"/>
                      </a:endParaRPr>
                    </a:p>
                    <a:p>
                      <a:pPr algn="ctr"/>
                      <a:r>
                        <a:rPr kumimoji="1" lang="ja-JP" altLang="en-US" sz="1100" dirty="0">
                          <a:latin typeface="BIZ UDゴシック" panose="020B0400000000000000" pitchFamily="49" charset="-128"/>
                          <a:ea typeface="BIZ UDゴシック" panose="020B0400000000000000" pitchFamily="49" charset="-128"/>
                        </a:rPr>
                        <a:t>（千円）</a:t>
                      </a:r>
                      <a:endParaRPr kumimoji="1" lang="en-US" altLang="ja-JP" sz="1100" dirty="0">
                        <a:latin typeface="BIZ UDゴシック" panose="020B0400000000000000" pitchFamily="49" charset="-128"/>
                        <a:ea typeface="BIZ UDゴシック" panose="020B0400000000000000" pitchFamily="49" charset="-128"/>
                      </a:endParaRPr>
                    </a:p>
                  </a:txBody>
                  <a:tcPr>
                    <a:solidFill>
                      <a:schemeClr val="accent1"/>
                    </a:solidFill>
                  </a:tcPr>
                </a:tc>
                <a:tc>
                  <a:txBody>
                    <a:bodyPr/>
                    <a:lstStyle/>
                    <a:p>
                      <a:pPr algn="ctr"/>
                      <a:r>
                        <a:rPr kumimoji="1" lang="ja-JP" altLang="en-US" sz="1050" baseline="0" dirty="0">
                          <a:latin typeface="BIZ UDゴシック" panose="020B0400000000000000" pitchFamily="49" charset="-128"/>
                          <a:ea typeface="BIZ UDゴシック" panose="020B0400000000000000" pitchFamily="49" charset="-128"/>
                        </a:rPr>
                        <a:t>平成</a:t>
                      </a:r>
                      <a:r>
                        <a:rPr kumimoji="1" lang="en-US" altLang="ja-JP" sz="1050" baseline="0" dirty="0">
                          <a:latin typeface="BIZ UDゴシック" panose="020B0400000000000000" pitchFamily="49" charset="-128"/>
                          <a:ea typeface="BIZ UDゴシック" panose="020B0400000000000000" pitchFamily="49" charset="-128"/>
                        </a:rPr>
                        <a:t>30</a:t>
                      </a:r>
                      <a:r>
                        <a:rPr kumimoji="1" lang="ja-JP" altLang="en-US" sz="1050" baseline="0" dirty="0">
                          <a:latin typeface="BIZ UDゴシック" panose="020B0400000000000000" pitchFamily="49" charset="-128"/>
                          <a:ea typeface="BIZ UDゴシック" panose="020B0400000000000000" pitchFamily="49" charset="-128"/>
                        </a:rPr>
                        <a:t>年度</a:t>
                      </a:r>
                    </a:p>
                  </a:txBody>
                  <a:tcPr>
                    <a:solidFill>
                      <a:schemeClr val="accent1"/>
                    </a:solidFill>
                  </a:tcPr>
                </a:tc>
                <a:tc>
                  <a:txBody>
                    <a:bodyPr/>
                    <a:lstStyle/>
                    <a:p>
                      <a:pPr algn="ctr"/>
                      <a:r>
                        <a:rPr kumimoji="1" lang="ja-JP" altLang="en-US" sz="1050" baseline="0" dirty="0">
                          <a:latin typeface="BIZ UDゴシック" panose="020B0400000000000000" pitchFamily="49" charset="-128"/>
                          <a:ea typeface="BIZ UDゴシック" panose="020B0400000000000000" pitchFamily="49" charset="-128"/>
                        </a:rPr>
                        <a:t>令和元年度</a:t>
                      </a:r>
                    </a:p>
                  </a:txBody>
                  <a:tcPr>
                    <a:solidFill>
                      <a:schemeClr val="accent1"/>
                    </a:solidFill>
                  </a:tcPr>
                </a:tc>
                <a:tc>
                  <a:txBody>
                    <a:bodyPr/>
                    <a:lstStyle/>
                    <a:p>
                      <a:pPr algn="ctr"/>
                      <a:r>
                        <a:rPr kumimoji="1" lang="ja-JP" altLang="en-US" sz="1050" baseline="0" dirty="0">
                          <a:latin typeface="BIZ UDゴシック" panose="020B0400000000000000" pitchFamily="49" charset="-128"/>
                          <a:ea typeface="BIZ UDゴシック" panose="020B0400000000000000" pitchFamily="49" charset="-128"/>
                        </a:rPr>
                        <a:t>令和２年度</a:t>
                      </a:r>
                    </a:p>
                  </a:txBody>
                  <a:tcPr>
                    <a:solidFill>
                      <a:schemeClr val="accent1"/>
                    </a:solidFill>
                  </a:tcPr>
                </a:tc>
                <a:tc>
                  <a:txBody>
                    <a:bodyPr/>
                    <a:lstStyle/>
                    <a:p>
                      <a:pPr algn="ctr"/>
                      <a:r>
                        <a:rPr kumimoji="1" lang="ja-JP" altLang="en-US" sz="1050" baseline="0" dirty="0">
                          <a:latin typeface="BIZ UDゴシック" panose="020B0400000000000000" pitchFamily="49" charset="-128"/>
                          <a:ea typeface="BIZ UDゴシック" panose="020B0400000000000000" pitchFamily="49" charset="-128"/>
                        </a:rPr>
                        <a:t>令和３年度</a:t>
                      </a:r>
                    </a:p>
                  </a:txBody>
                  <a:tcPr>
                    <a:solidFill>
                      <a:schemeClr val="accent1"/>
                    </a:solidFill>
                  </a:tcPr>
                </a:tc>
                <a:tc>
                  <a:txBody>
                    <a:bodyPr/>
                    <a:lstStyle/>
                    <a:p>
                      <a:pPr algn="ctr"/>
                      <a:r>
                        <a:rPr kumimoji="1" lang="ja-JP" altLang="en-US" sz="1050" baseline="0" dirty="0">
                          <a:latin typeface="BIZ UDゴシック" panose="020B0400000000000000" pitchFamily="49" charset="-128"/>
                          <a:ea typeface="BIZ UDゴシック" panose="020B0400000000000000" pitchFamily="49" charset="-128"/>
                        </a:rPr>
                        <a:t>令和４年度</a:t>
                      </a:r>
                    </a:p>
                  </a:txBody>
                  <a:tcPr>
                    <a:solidFill>
                      <a:schemeClr val="accent1"/>
                    </a:solidFill>
                  </a:tcPr>
                </a:tc>
                <a:tc>
                  <a:txBody>
                    <a:bodyPr/>
                    <a:lstStyle/>
                    <a:p>
                      <a:pPr algn="ctr"/>
                      <a:r>
                        <a:rPr kumimoji="1" lang="ja-JP" altLang="en-US" sz="1050" baseline="0" dirty="0">
                          <a:latin typeface="BIZ UDゴシック" panose="020B0400000000000000" pitchFamily="49" charset="-128"/>
                          <a:ea typeface="BIZ UDゴシック" panose="020B0400000000000000" pitchFamily="49" charset="-128"/>
                        </a:rPr>
                        <a:t>令和５年度</a:t>
                      </a:r>
                      <a:endParaRPr kumimoji="1" lang="en-US" altLang="ja-JP" sz="1050" baseline="0" dirty="0">
                        <a:latin typeface="BIZ UDゴシック" panose="020B0400000000000000" pitchFamily="49" charset="-128"/>
                        <a:ea typeface="BIZ UDゴシック" panose="020B0400000000000000" pitchFamily="49" charset="-128"/>
                      </a:endParaRPr>
                    </a:p>
                  </a:txBody>
                  <a:tcPr>
                    <a:solidFill>
                      <a:schemeClr val="accent1"/>
                    </a:solidFill>
                  </a:tcPr>
                </a:tc>
                <a:tc>
                  <a:txBody>
                    <a:bodyPr/>
                    <a:lstStyle/>
                    <a:p>
                      <a:pPr algn="ctr"/>
                      <a:r>
                        <a:rPr kumimoji="1" lang="ja-JP" altLang="en-US" sz="1050" baseline="0" dirty="0">
                          <a:latin typeface="BIZ UDゴシック" panose="020B0400000000000000" pitchFamily="49" charset="-128"/>
                          <a:ea typeface="BIZ UDゴシック" panose="020B0400000000000000" pitchFamily="49" charset="-128"/>
                        </a:rPr>
                        <a:t>令和６年度</a:t>
                      </a:r>
                      <a:endParaRPr kumimoji="1" lang="en-US" altLang="ja-JP" sz="1050" baseline="0" dirty="0">
                        <a:latin typeface="BIZ UDゴシック" panose="020B0400000000000000" pitchFamily="49" charset="-128"/>
                        <a:ea typeface="BIZ UDゴシック" panose="020B0400000000000000" pitchFamily="49" charset="-128"/>
                      </a:endParaRPr>
                    </a:p>
                  </a:txBody>
                  <a:tcPr>
                    <a:solidFill>
                      <a:schemeClr val="accent1"/>
                    </a:solidFill>
                  </a:tcPr>
                </a:tc>
                <a:extLst>
                  <a:ext uri="{0D108BD9-81ED-4DB2-BD59-A6C34878D82A}">
                    <a16:rowId xmlns:a16="http://schemas.microsoft.com/office/drawing/2014/main" val="10000"/>
                  </a:ext>
                </a:extLst>
              </a:tr>
              <a:tr h="267996">
                <a:tc vMerge="1">
                  <a:txBody>
                    <a:bodyPr/>
                    <a:lstStyle/>
                    <a:p>
                      <a:pPr algn="ctr"/>
                      <a:endParaRPr kumimoji="1" lang="ja-JP" altLang="en-US" sz="1400" dirty="0"/>
                    </a:p>
                  </a:txBody>
                  <a:tcPr/>
                </a:tc>
                <a:tc>
                  <a:txBody>
                    <a:bodyPr/>
                    <a:lstStyle/>
                    <a:p>
                      <a:pPr algn="dist"/>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dirty="0">
                          <a:latin typeface="BIZ UDゴシック" panose="020B0400000000000000" pitchFamily="49" charset="-128"/>
                          <a:ea typeface="BIZ UDゴシック" panose="020B0400000000000000" pitchFamily="49" charset="-128"/>
                        </a:rPr>
                        <a:t>6,371,881</a:t>
                      </a:r>
                      <a:endParaRPr kumimoji="1" lang="ja-JP" altLang="en-US" sz="1000" spc="0" dirty="0">
                        <a:latin typeface="BIZ UDゴシック" panose="020B0400000000000000" pitchFamily="49" charset="-128"/>
                        <a:ea typeface="BIZ UDゴシック" panose="020B0400000000000000" pitchFamily="49" charset="-128"/>
                      </a:endParaRPr>
                    </a:p>
                  </a:txBody>
                  <a:tcPr>
                    <a:solidFill>
                      <a:schemeClr val="accent1">
                        <a:lumMod val="40000"/>
                        <a:lumOff val="60000"/>
                      </a:schemeClr>
                    </a:solidFill>
                  </a:tcPr>
                </a:tc>
                <a:tc>
                  <a:txBody>
                    <a:bodyPr/>
                    <a:lstStyle/>
                    <a:p>
                      <a:pPr algn="ctr"/>
                      <a:r>
                        <a:rPr kumimoji="1" lang="en-US" altLang="ja-JP" sz="1000" dirty="0">
                          <a:latin typeface="BIZ UDゴシック" panose="020B0400000000000000" pitchFamily="49" charset="-128"/>
                          <a:ea typeface="BIZ UDゴシック" panose="020B0400000000000000" pitchFamily="49" charset="-128"/>
                        </a:rPr>
                        <a:t>2,586,885</a:t>
                      </a:r>
                      <a:endParaRPr kumimoji="1" lang="ja-JP" altLang="en-US" sz="1000" spc="0" dirty="0">
                        <a:latin typeface="BIZ UDゴシック" panose="020B0400000000000000" pitchFamily="49" charset="-128"/>
                        <a:ea typeface="BIZ UDゴシック" panose="020B0400000000000000" pitchFamily="49" charset="-128"/>
                      </a:endParaRPr>
                    </a:p>
                  </a:txBody>
                  <a:tcPr>
                    <a:solidFill>
                      <a:schemeClr val="accent1">
                        <a:lumMod val="40000"/>
                        <a:lumOff val="60000"/>
                      </a:schemeClr>
                    </a:solidFill>
                  </a:tcPr>
                </a:tc>
                <a:tc>
                  <a:txBody>
                    <a:bodyPr/>
                    <a:lstStyle/>
                    <a:p>
                      <a:pPr algn="ctr"/>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dirty="0">
                          <a:latin typeface="BIZ UDゴシック" panose="020B0400000000000000" pitchFamily="49" charset="-128"/>
                          <a:ea typeface="BIZ UDゴシック" panose="020B0400000000000000" pitchFamily="49" charset="-128"/>
                        </a:rPr>
                        <a:t>1,196,086</a:t>
                      </a:r>
                    </a:p>
                  </a:txBody>
                  <a:tcPr>
                    <a:solidFill>
                      <a:schemeClr val="accent1">
                        <a:lumMod val="40000"/>
                        <a:lumOff val="60000"/>
                      </a:schemeClr>
                    </a:solidFill>
                  </a:tcPr>
                </a:tc>
                <a:tc>
                  <a:txBody>
                    <a:bodyPr/>
                    <a:lstStyle/>
                    <a:p>
                      <a:pPr algn="ctr"/>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dirty="0">
                          <a:latin typeface="BIZ UDゴシック" panose="020B0400000000000000" pitchFamily="49" charset="-128"/>
                          <a:ea typeface="BIZ UDゴシック" panose="020B0400000000000000" pitchFamily="49" charset="-128"/>
                        </a:rPr>
                        <a:t>1,187,362</a:t>
                      </a:r>
                      <a:endParaRPr kumimoji="1" lang="ja-JP" altLang="en-US" sz="1000" spc="0" dirty="0">
                        <a:latin typeface="BIZ UDゴシック" panose="020B0400000000000000" pitchFamily="49" charset="-128"/>
                        <a:ea typeface="BIZ UDゴシック" panose="020B0400000000000000" pitchFamily="49" charset="-128"/>
                      </a:endParaRPr>
                    </a:p>
                  </a:txBody>
                  <a:tcPr>
                    <a:solidFill>
                      <a:schemeClr val="accent1">
                        <a:lumMod val="40000"/>
                        <a:lumOff val="60000"/>
                      </a:schemeClr>
                    </a:solidFill>
                  </a:tcPr>
                </a:tc>
                <a:tc>
                  <a:txBody>
                    <a:bodyPr/>
                    <a:lstStyle/>
                    <a:p>
                      <a:pPr algn="ctr"/>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spc="0" dirty="0">
                          <a:latin typeface="BIZ UDゴシック" panose="020B0400000000000000" pitchFamily="49" charset="-128"/>
                          <a:ea typeface="BIZ UDゴシック" panose="020B0400000000000000" pitchFamily="49" charset="-128"/>
                        </a:rPr>
                        <a:t>348,625</a:t>
                      </a:r>
                      <a:endParaRPr kumimoji="1" lang="ja-JP" altLang="en-US" sz="1000" spc="0" dirty="0">
                        <a:latin typeface="BIZ UDゴシック" panose="020B0400000000000000" pitchFamily="49" charset="-128"/>
                        <a:ea typeface="BIZ UDゴシック" panose="020B0400000000000000" pitchFamily="49" charset="-128"/>
                      </a:endParaRPr>
                    </a:p>
                  </a:txBody>
                  <a:tcPr>
                    <a:solidFill>
                      <a:schemeClr val="accent1">
                        <a:lumMod val="40000"/>
                        <a:lumOff val="60000"/>
                      </a:schemeClr>
                    </a:solidFill>
                  </a:tcPr>
                </a:tc>
                <a:tc>
                  <a:txBody>
                    <a:bodyPr/>
                    <a:lstStyle/>
                    <a:p>
                      <a:pPr marL="0" indent="0" algn="ctr">
                        <a:buFont typeface="+mj-lt"/>
                        <a:buNone/>
                      </a:pPr>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spc="0" dirty="0">
                          <a:latin typeface="BIZ UDゴシック" panose="020B0400000000000000" pitchFamily="49" charset="-128"/>
                          <a:ea typeface="BIZ UDゴシック" panose="020B0400000000000000" pitchFamily="49" charset="-128"/>
                        </a:rPr>
                        <a:t>428,739</a:t>
                      </a:r>
                    </a:p>
                  </a:txBody>
                  <a:tcPr>
                    <a:solidFill>
                      <a:schemeClr val="accent1">
                        <a:lumMod val="40000"/>
                        <a:lumOff val="60000"/>
                      </a:schemeClr>
                    </a:solidFill>
                  </a:tcPr>
                </a:tc>
                <a:tc>
                  <a:txBody>
                    <a:bodyPr/>
                    <a:lstStyle/>
                    <a:p>
                      <a:pPr marL="0" indent="0" algn="ctr">
                        <a:buFont typeface="+mj-lt"/>
                        <a:buNone/>
                      </a:pPr>
                      <a:r>
                        <a:rPr kumimoji="1" lang="ja-JP" altLang="en-US" sz="1000" spc="0" dirty="0">
                          <a:latin typeface="BIZ UDゴシック" panose="020B0400000000000000" pitchFamily="49" charset="-128"/>
                          <a:ea typeface="BIZ UDゴシック" panose="020B0400000000000000" pitchFamily="49" charset="-128"/>
                        </a:rPr>
                        <a:t>▲</a:t>
                      </a:r>
                      <a:r>
                        <a:rPr kumimoji="1" lang="en-US" altLang="ja-JP" sz="1000" spc="0" dirty="0">
                          <a:latin typeface="BIZ UDゴシック" panose="020B0400000000000000" pitchFamily="49" charset="-128"/>
                          <a:ea typeface="BIZ UDゴシック" panose="020B0400000000000000" pitchFamily="49" charset="-128"/>
                        </a:rPr>
                        <a:t>526,700</a:t>
                      </a:r>
                    </a:p>
                  </a:txBody>
                  <a:tcPr>
                    <a:solidFill>
                      <a:schemeClr val="accent1">
                        <a:lumMod val="40000"/>
                        <a:lumOff val="60000"/>
                      </a:schemeClr>
                    </a:solidFill>
                  </a:tcPr>
                </a:tc>
                <a:extLst>
                  <a:ext uri="{0D108BD9-81ED-4DB2-BD59-A6C34878D82A}">
                    <a16:rowId xmlns:a16="http://schemas.microsoft.com/office/drawing/2014/main" val="10001"/>
                  </a:ext>
                </a:extLst>
              </a:tr>
            </a:tbl>
          </a:graphicData>
        </a:graphic>
      </p:graphicFrame>
      <p:graphicFrame>
        <p:nvGraphicFramePr>
          <p:cNvPr id="17" name="グラフ 4"/>
          <p:cNvGraphicFramePr>
            <a:graphicFrameLocks/>
          </p:cNvGraphicFramePr>
          <p:nvPr>
            <p:extLst>
              <p:ext uri="{D42A27DB-BD31-4B8C-83A1-F6EECF244321}">
                <p14:modId xmlns:p14="http://schemas.microsoft.com/office/powerpoint/2010/main" val="1815584857"/>
              </p:ext>
            </p:extLst>
          </p:nvPr>
        </p:nvGraphicFramePr>
        <p:xfrm>
          <a:off x="398986" y="714728"/>
          <a:ext cx="8369637" cy="2652912"/>
        </p:xfrm>
        <a:graphic>
          <a:graphicData uri="http://schemas.openxmlformats.org/drawingml/2006/chart">
            <c:chart xmlns:c="http://schemas.openxmlformats.org/drawingml/2006/chart" xmlns:r="http://schemas.openxmlformats.org/officeDocument/2006/relationships" r:id="rId4"/>
          </a:graphicData>
        </a:graphic>
      </p:graphicFrame>
      <p:sp>
        <p:nvSpPr>
          <p:cNvPr id="4" name="テキスト ボックス 3">
            <a:extLst>
              <a:ext uri="{FF2B5EF4-FFF2-40B4-BE49-F238E27FC236}">
                <a16:creationId xmlns:a16="http://schemas.microsoft.com/office/drawing/2014/main" id="{0C6A9E39-B23F-45D6-B11F-4385AF598527}"/>
              </a:ext>
            </a:extLst>
          </p:cNvPr>
          <p:cNvSpPr txBox="1"/>
          <p:nvPr/>
        </p:nvSpPr>
        <p:spPr>
          <a:xfrm>
            <a:off x="5555150" y="6651475"/>
            <a:ext cx="3308914" cy="215444"/>
          </a:xfrm>
          <a:prstGeom prst="rect">
            <a:avLst/>
          </a:prstGeom>
          <a:noFill/>
        </p:spPr>
        <p:txBody>
          <a:bodyPr wrap="square" rtlCol="0">
            <a:spAutoFit/>
          </a:bodyPr>
          <a:lstStyle/>
          <a:p>
            <a:r>
              <a:rPr lang="en-US" altLang="ja-JP" sz="800" dirty="0">
                <a:latin typeface="BIZ UD明朝 Medium" panose="02020500000000000000" pitchFamily="17" charset="-128"/>
                <a:ea typeface="BIZ UD明朝 Medium" panose="02020500000000000000" pitchFamily="17" charset="-128"/>
              </a:rPr>
              <a:t>※</a:t>
            </a:r>
            <a:r>
              <a:rPr lang="ja-JP" altLang="en-US" sz="800" dirty="0">
                <a:latin typeface="BIZ UD明朝 Medium" panose="02020500000000000000" pitchFamily="17" charset="-128"/>
                <a:ea typeface="BIZ UD明朝 Medium" panose="02020500000000000000" pitchFamily="17" charset="-128"/>
              </a:rPr>
              <a:t>令和６年度分</a:t>
            </a:r>
            <a:r>
              <a:rPr lang="ja-JP" altLang="en-US" sz="800">
                <a:latin typeface="BIZ UD明朝 Medium" panose="02020500000000000000" pitchFamily="17" charset="-128"/>
                <a:ea typeface="BIZ UD明朝 Medium" panose="02020500000000000000" pitchFamily="17" charset="-128"/>
              </a:rPr>
              <a:t>のうち</a:t>
            </a:r>
            <a:r>
              <a:rPr lang="en-US" altLang="ja-JP" sz="800">
                <a:latin typeface="BIZ UD明朝 Medium" panose="02020500000000000000" pitchFamily="17" charset="-128"/>
                <a:ea typeface="BIZ UD明朝 Medium" panose="02020500000000000000" pitchFamily="17" charset="-128"/>
              </a:rPr>
              <a:t>100,000</a:t>
            </a:r>
            <a:r>
              <a:rPr lang="ja-JP" altLang="en-US" sz="800" dirty="0">
                <a:latin typeface="BIZ UD明朝 Medium" panose="02020500000000000000" pitchFamily="17" charset="-128"/>
                <a:ea typeface="BIZ UD明朝 Medium" panose="02020500000000000000" pitchFamily="17" charset="-128"/>
              </a:rPr>
              <a:t>千円は、過年度の赤字によるもの。</a:t>
            </a:r>
          </a:p>
        </p:txBody>
      </p:sp>
      <p:sp>
        <p:nvSpPr>
          <p:cNvPr id="10" name="テキスト ボックス 9">
            <a:extLst>
              <a:ext uri="{FF2B5EF4-FFF2-40B4-BE49-F238E27FC236}">
                <a16:creationId xmlns:a16="http://schemas.microsoft.com/office/drawing/2014/main" id="{B59A36D0-3EBE-4FE9-9D5D-A329F1731E8F}"/>
              </a:ext>
            </a:extLst>
          </p:cNvPr>
          <p:cNvSpPr txBox="1"/>
          <p:nvPr/>
        </p:nvSpPr>
        <p:spPr>
          <a:xfrm>
            <a:off x="4399568" y="3788358"/>
            <a:ext cx="4464496" cy="215444"/>
          </a:xfrm>
          <a:prstGeom prst="rect">
            <a:avLst/>
          </a:prstGeom>
          <a:noFill/>
        </p:spPr>
        <p:txBody>
          <a:bodyPr wrap="square" rtlCol="0">
            <a:spAutoFit/>
          </a:bodyPr>
          <a:lstStyle/>
          <a:p>
            <a:r>
              <a:rPr kumimoji="1" lang="en-US" altLang="ja-JP" sz="800" dirty="0">
                <a:latin typeface="BIZ UD明朝 Medium" panose="02020500000000000000" pitchFamily="17" charset="-128"/>
                <a:ea typeface="BIZ UD明朝 Medium" panose="02020500000000000000" pitchFamily="17" charset="-128"/>
              </a:rPr>
              <a:t>※</a:t>
            </a:r>
            <a:r>
              <a:rPr kumimoji="1" lang="ja-JP" altLang="en-US" sz="800" dirty="0">
                <a:latin typeface="BIZ UD明朝 Medium" panose="02020500000000000000" pitchFamily="17" charset="-128"/>
                <a:ea typeface="BIZ UD明朝 Medium" panose="02020500000000000000" pitchFamily="17" charset="-128"/>
              </a:rPr>
              <a:t>令和５年度</a:t>
            </a:r>
            <a:r>
              <a:rPr lang="ja-JP" altLang="en-US" sz="800" dirty="0">
                <a:latin typeface="BIZ UD明朝 Medium" panose="02020500000000000000" pitchFamily="17" charset="-128"/>
                <a:ea typeface="BIZ UD明朝 Medium" panose="02020500000000000000" pitchFamily="17" charset="-128"/>
              </a:rPr>
              <a:t>及び</a:t>
            </a:r>
            <a:r>
              <a:rPr kumimoji="1" lang="ja-JP" altLang="en-US" sz="800" dirty="0">
                <a:latin typeface="BIZ UD明朝 Medium" panose="02020500000000000000" pitchFamily="17" charset="-128"/>
                <a:ea typeface="BIZ UD明朝 Medium" panose="02020500000000000000" pitchFamily="17" charset="-128"/>
              </a:rPr>
              <a:t>令和６年度は、令和５年度に</a:t>
            </a:r>
            <a:r>
              <a:rPr lang="ja-JP" altLang="en-US" sz="800" dirty="0">
                <a:latin typeface="BIZ UD明朝 Medium" panose="02020500000000000000" pitchFamily="17" charset="-128"/>
                <a:ea typeface="BIZ UD明朝 Medium" panose="02020500000000000000" pitchFamily="17" charset="-128"/>
              </a:rPr>
              <a:t>新たに</a:t>
            </a:r>
            <a:r>
              <a:rPr kumimoji="1" lang="ja-JP" altLang="en-US" sz="800" dirty="0">
                <a:latin typeface="BIZ UD明朝 Medium" panose="02020500000000000000" pitchFamily="17" charset="-128"/>
                <a:ea typeface="BIZ UD明朝 Medium" panose="02020500000000000000" pitchFamily="17" charset="-128"/>
              </a:rPr>
              <a:t>生じた</a:t>
            </a:r>
            <a:r>
              <a:rPr lang="ja-JP" altLang="en-US" sz="800" dirty="0">
                <a:latin typeface="BIZ UD明朝 Medium" panose="02020500000000000000" pitchFamily="17" charset="-128"/>
                <a:ea typeface="BIZ UD明朝 Medium" panose="02020500000000000000" pitchFamily="17" charset="-128"/>
                <a:cs typeface="Meiryo UI" panose="020B0604030504040204" pitchFamily="50" charset="-128"/>
              </a:rPr>
              <a:t>繰上充用金及び同削減額も含む。</a:t>
            </a:r>
            <a:endParaRPr kumimoji="1" lang="ja-JP" altLang="en-US" sz="800" dirty="0">
              <a:latin typeface="BIZ UD明朝 Medium" panose="02020500000000000000" pitchFamily="17" charset="-128"/>
              <a:ea typeface="BIZ UD明朝 Medium" panose="02020500000000000000" pitchFamily="17" charset="-128"/>
            </a:endParaRPr>
          </a:p>
        </p:txBody>
      </p:sp>
    </p:spTree>
    <p:extLst>
      <p:ext uri="{BB962C8B-B14F-4D97-AF65-F5344CB8AC3E}">
        <p14:creationId xmlns:p14="http://schemas.microsoft.com/office/powerpoint/2010/main" val="2103261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251520" y="116633"/>
            <a:ext cx="8764132" cy="432048"/>
          </a:xfrm>
          <a:prstGeom prst="rect">
            <a:avLst/>
          </a:prstGeom>
          <a:solidFill>
            <a:schemeClr val="accent1">
              <a:lumMod val="40000"/>
              <a:lumOff val="60000"/>
            </a:schemeClr>
          </a:solidFill>
          <a:effectLst>
            <a:outerShdw blurRad="50800" dist="38100" dir="5400000" algn="t" rotWithShape="0">
              <a:prstClr val="black">
                <a:alpha val="40000"/>
              </a:prstClr>
            </a:outerShdw>
          </a:effectLst>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defRPr/>
            </a:pPr>
            <a:r>
              <a:rPr lang="ja-JP" altLang="en-US" sz="2000" b="1" u="sng" dirty="0">
                <a:latin typeface="BIZ UDゴシック" panose="020B0400000000000000" pitchFamily="49" charset="-128"/>
                <a:ea typeface="BIZ UDゴシック" panose="020B0400000000000000" pitchFamily="49" charset="-128"/>
              </a:rPr>
              <a:t>■　激変緩和措置計画について</a:t>
            </a:r>
            <a:r>
              <a:rPr lang="ja-JP" altLang="en-US" sz="2000" dirty="0">
                <a:latin typeface="BIZ UDゴシック" panose="020B0400000000000000" pitchFamily="49" charset="-128"/>
                <a:ea typeface="BIZ UDゴシック" panose="020B0400000000000000" pitchFamily="49" charset="-128"/>
              </a:rPr>
              <a:t>　　　　　　　　　　　　</a:t>
            </a:r>
            <a:r>
              <a:rPr lang="en-US" altLang="ja-JP" sz="14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400" b="1" dirty="0">
                <a:latin typeface="BIZ UDゴシック" panose="020B0400000000000000" pitchFamily="49" charset="-128"/>
                <a:ea typeface="BIZ UDゴシック" panose="020B0400000000000000" pitchFamily="49" charset="-128"/>
                <a:cs typeface="Meiryo UI" panose="020B0604030504040204" pitchFamily="50" charset="-128"/>
              </a:rPr>
              <a:t>令和</a:t>
            </a:r>
            <a:r>
              <a:rPr lang="ja-JP" altLang="en-US" sz="1400" b="1">
                <a:latin typeface="BIZ UDゴシック" panose="020B0400000000000000" pitchFamily="49" charset="-128"/>
                <a:ea typeface="BIZ UDゴシック" panose="020B0400000000000000" pitchFamily="49" charset="-128"/>
                <a:cs typeface="Meiryo UI" panose="020B0604030504040204" pitchFamily="50" charset="-128"/>
              </a:rPr>
              <a:t>８</a:t>
            </a:r>
            <a:r>
              <a:rPr lang="ja-JP" altLang="en-US" sz="1400" b="1" dirty="0">
                <a:latin typeface="BIZ UDゴシック" panose="020B0400000000000000" pitchFamily="49" charset="-128"/>
                <a:ea typeface="BIZ UDゴシック" panose="020B0400000000000000" pitchFamily="49" charset="-128"/>
                <a:cs typeface="Meiryo UI" panose="020B0604030504040204" pitchFamily="50" charset="-128"/>
              </a:rPr>
              <a:t>年１月末時点</a:t>
            </a:r>
            <a:r>
              <a:rPr lang="en-US" altLang="ja-JP" sz="1400" b="1" dirty="0">
                <a:latin typeface="BIZ UDゴシック" panose="020B0400000000000000" pitchFamily="49" charset="-128"/>
                <a:ea typeface="BIZ UDゴシック" panose="020B0400000000000000" pitchFamily="49" charset="-128"/>
                <a:cs typeface="Meiryo UI" panose="020B0604030504040204" pitchFamily="50" charset="-128"/>
              </a:rPr>
              <a:t>】</a:t>
            </a:r>
            <a:r>
              <a:rPr lang="ja-JP" altLang="en-US" sz="1400" u="sng"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　</a:t>
            </a:r>
            <a:endParaRPr lang="ja-JP" altLang="en-US" sz="2000" u="sng"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sp>
        <p:nvSpPr>
          <p:cNvPr id="3" name="テキスト ボックス 2"/>
          <p:cNvSpPr txBox="1"/>
          <p:nvPr/>
        </p:nvSpPr>
        <p:spPr>
          <a:xfrm>
            <a:off x="349110" y="719409"/>
            <a:ext cx="8568952" cy="954107"/>
          </a:xfrm>
          <a:prstGeom prst="rect">
            <a:avLst/>
          </a:prstGeom>
          <a:noFill/>
        </p:spPr>
        <p:txBody>
          <a:bodyPr wrap="square" rtlCol="0">
            <a:spAutoFit/>
          </a:bodyPr>
          <a:lstStyle/>
          <a:p>
            <a:r>
              <a:rPr kumimoji="1" lang="ja-JP" altLang="en-US" sz="1400"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２０１８（</a:t>
            </a:r>
            <a:r>
              <a:rPr lang="ja-JP" altLang="en-US" sz="1400" dirty="0">
                <a:latin typeface="BIZ UDゴシック" panose="020B0400000000000000" pitchFamily="49" charset="-128"/>
                <a:ea typeface="BIZ UDゴシック" panose="020B0400000000000000" pitchFamily="49" charset="-128"/>
                <a:cs typeface="Meiryo UI" panose="020B0604030504040204" pitchFamily="50" charset="-128"/>
              </a:rPr>
              <a:t>平成３０）年度からの新制度において、保険料が急激に増加することがないよう、２０２３（令和５）年度までの６年間に限り、各市町村において計画を定めた上で激変緩和措置を講ずることとしている。期間経過後の２０２４（令和６）年４月１日に、保険料率、保険料及び一部負担金の減免基準等を府内完全統一を達成。</a:t>
            </a:r>
          </a:p>
        </p:txBody>
      </p:sp>
      <p:graphicFrame>
        <p:nvGraphicFramePr>
          <p:cNvPr id="12" name="グラフ 3"/>
          <p:cNvGraphicFramePr>
            <a:graphicFrameLocks/>
          </p:cNvGraphicFramePr>
          <p:nvPr>
            <p:extLst>
              <p:ext uri="{D42A27DB-BD31-4B8C-83A1-F6EECF244321}">
                <p14:modId xmlns:p14="http://schemas.microsoft.com/office/powerpoint/2010/main" val="573827953"/>
              </p:ext>
            </p:extLst>
          </p:nvPr>
        </p:nvGraphicFramePr>
        <p:xfrm>
          <a:off x="238728" y="1628801"/>
          <a:ext cx="8666543" cy="4537084"/>
        </p:xfrm>
        <a:graphic>
          <a:graphicData uri="http://schemas.openxmlformats.org/drawingml/2006/chart">
            <c:chart xmlns:c="http://schemas.openxmlformats.org/drawingml/2006/chart" xmlns:r="http://schemas.openxmlformats.org/officeDocument/2006/relationships" r:id="rId2"/>
          </a:graphicData>
        </a:graphic>
      </p:graphicFrame>
      <p:sp>
        <p:nvSpPr>
          <p:cNvPr id="4" name="テキスト ボックス 3">
            <a:extLst>
              <a:ext uri="{FF2B5EF4-FFF2-40B4-BE49-F238E27FC236}">
                <a16:creationId xmlns:a16="http://schemas.microsoft.com/office/drawing/2014/main" id="{29F4E944-BAAB-4EC1-9BB9-2ED082BFFB47}"/>
              </a:ext>
            </a:extLst>
          </p:cNvPr>
          <p:cNvSpPr txBox="1"/>
          <p:nvPr/>
        </p:nvSpPr>
        <p:spPr>
          <a:xfrm>
            <a:off x="611560" y="2124023"/>
            <a:ext cx="864096" cy="253916"/>
          </a:xfrm>
          <a:prstGeom prst="rect">
            <a:avLst/>
          </a:prstGeom>
          <a:noFill/>
        </p:spPr>
        <p:txBody>
          <a:bodyPr wrap="square" rtlCol="0">
            <a:spAutoFit/>
          </a:bodyPr>
          <a:lstStyle/>
          <a:p>
            <a:r>
              <a:rPr kumimoji="1" lang="ja-JP" altLang="en-US" sz="1000" dirty="0">
                <a:latin typeface="BIZ UDゴシック" panose="020B0400000000000000" pitchFamily="49" charset="-128"/>
                <a:ea typeface="BIZ UDゴシック" panose="020B0400000000000000" pitchFamily="49" charset="-128"/>
              </a:rPr>
              <a:t>（団体数）</a:t>
            </a:r>
          </a:p>
        </p:txBody>
      </p:sp>
    </p:spTree>
    <p:extLst>
      <p:ext uri="{BB962C8B-B14F-4D97-AF65-F5344CB8AC3E}">
        <p14:creationId xmlns:p14="http://schemas.microsoft.com/office/powerpoint/2010/main" val="309393417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1125</Words>
  <Application>Microsoft Office PowerPoint</Application>
  <PresentationFormat>画面に合わせる (4:3)</PresentationFormat>
  <Paragraphs>166</Paragraphs>
  <Slides>5</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BIZ UDゴシック</vt:lpstr>
      <vt:lpstr>BIZ UD明朝 Medium</vt:lpstr>
      <vt:lpstr>Meiryo UI</vt: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2025-04-04T02:10:50Z</dcterms:created>
  <dcterms:modified xsi:type="dcterms:W3CDTF">2026-03-09T05:29:47Z</dcterms:modified>
</cp:coreProperties>
</file>