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0" userDrawn="1">
          <p15:clr>
            <a:srgbClr val="A4A3A4"/>
          </p15:clr>
        </p15:guide>
        <p15:guide id="2" orient="horz" pos="359" userDrawn="1">
          <p15:clr>
            <a:srgbClr val="A4A3A4"/>
          </p15:clr>
        </p15:guide>
        <p15:guide id="3" orient="horz" pos="618" userDrawn="1">
          <p15:clr>
            <a:srgbClr val="A4A3A4"/>
          </p15:clr>
        </p15:guide>
        <p15:guide id="4" orient="horz" pos="799" userDrawn="1">
          <p15:clr>
            <a:srgbClr val="A4A3A4"/>
          </p15:clr>
        </p15:guide>
        <p15:guide id="5" orient="horz" pos="1139" userDrawn="1">
          <p15:clr>
            <a:srgbClr val="A4A3A4"/>
          </p15:clr>
        </p15:guide>
        <p15:guide id="6" orient="horz" pos="1344" userDrawn="1">
          <p15:clr>
            <a:srgbClr val="A4A3A4"/>
          </p15:clr>
        </p15:guide>
        <p15:guide id="7" orient="horz" pos="1820" userDrawn="1">
          <p15:clr>
            <a:srgbClr val="A4A3A4"/>
          </p15:clr>
        </p15:guide>
        <p15:guide id="8" orient="horz" pos="2500" userDrawn="1">
          <p15:clr>
            <a:srgbClr val="A4A3A4"/>
          </p15:clr>
        </p15:guide>
        <p15:guide id="9" orient="horz" pos="2906" userDrawn="1">
          <p15:clr>
            <a:srgbClr val="A4A3A4"/>
          </p15:clr>
        </p15:guide>
        <p15:guide id="10" orient="horz" pos="3467" userDrawn="1">
          <p15:clr>
            <a:srgbClr val="A4A3A4"/>
          </p15:clr>
        </p15:guide>
        <p15:guide id="11" orient="horz" pos="4320" userDrawn="1">
          <p15:clr>
            <a:srgbClr val="A4A3A4"/>
          </p15:clr>
        </p15:guide>
        <p15:guide id="12" pos="32" userDrawn="1">
          <p15:clr>
            <a:srgbClr val="A4A3A4"/>
          </p15:clr>
        </p15:guide>
        <p15:guide id="13" pos="3551" userDrawn="1">
          <p15:clr>
            <a:srgbClr val="A4A3A4"/>
          </p15:clr>
        </p15:guide>
        <p15:guide id="14" pos="7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FF"/>
    <a:srgbClr val="0099FF"/>
    <a:srgbClr val="0000FF"/>
    <a:srgbClr val="AFAB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114" d="100"/>
          <a:sy n="114" d="100"/>
        </p:scale>
        <p:origin x="102" y="216"/>
      </p:cViewPr>
      <p:guideLst>
        <p:guide orient="horz" pos="190"/>
        <p:guide orient="horz" pos="359"/>
        <p:guide orient="horz" pos="618"/>
        <p:guide orient="horz" pos="799"/>
        <p:guide orient="horz" pos="1139"/>
        <p:guide orient="horz" pos="1344"/>
        <p:guide orient="horz" pos="1820"/>
        <p:guide orient="horz" pos="2500"/>
        <p:guide orient="horz" pos="2906"/>
        <p:guide orient="horz" pos="3467"/>
        <p:guide orient="horz" pos="4320"/>
        <p:guide pos="32"/>
        <p:guide pos="3551"/>
        <p:guide pos="76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2394088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2524515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3988728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タイトルとリード文のみ">
    <p:spTree>
      <p:nvGrpSpPr>
        <p:cNvPr id="1" name=""/>
        <p:cNvGrpSpPr/>
        <p:nvPr/>
      </p:nvGrpSpPr>
      <p:grpSpPr>
        <a:xfrm>
          <a:off x="0" y="0"/>
          <a:ext cx="0" cy="0"/>
          <a:chOff x="0" y="0"/>
          <a:chExt cx="0" cy="0"/>
        </a:xfrm>
      </p:grpSpPr>
      <p:sp>
        <p:nvSpPr>
          <p:cNvPr id="10" name="テキスト プレースホルダー 9">
            <a:extLst>
              <a:ext uri="{FF2B5EF4-FFF2-40B4-BE49-F238E27FC236}">
                <a16:creationId xmlns:a16="http://schemas.microsoft.com/office/drawing/2014/main" id="{3529BC32-4CB1-4F69-B47E-5C5784E954EA}"/>
              </a:ext>
            </a:extLst>
          </p:cNvPr>
          <p:cNvSpPr>
            <a:spLocks noGrp="1"/>
          </p:cNvSpPr>
          <p:nvPr>
            <p:ph type="body" sz="quarter" idx="10" hasCustomPrompt="1"/>
          </p:nvPr>
        </p:nvSpPr>
        <p:spPr>
          <a:xfrm>
            <a:off x="252000" y="828000"/>
            <a:ext cx="11592000" cy="360000"/>
          </a:xfrm>
          <a:prstGeom prst="rect">
            <a:avLst/>
          </a:prstGeom>
          <a:solidFill>
            <a:schemeClr val="accent2">
              <a:lumMod val="20000"/>
              <a:lumOff val="80000"/>
            </a:schemeClr>
          </a:solidFill>
        </p:spPr>
        <p:txBody>
          <a:bodyPr lIns="36000" rIns="36000" anchor="ctr">
            <a:noAutofit/>
          </a:bodyPr>
          <a:lstStyle>
            <a:lvl1pPr marL="0" indent="0">
              <a:spcBef>
                <a:spcPts val="0"/>
              </a:spcBef>
              <a:buNone/>
              <a:defRPr sz="1400">
                <a:solidFill>
                  <a:schemeClr val="tx1">
                    <a:lumMod val="50000"/>
                    <a:lumOff val="50000"/>
                  </a:schemeClr>
                </a:solidFill>
              </a:defRPr>
            </a:lvl1pPr>
            <a:lvl2pPr>
              <a:defRPr sz="1400"/>
            </a:lvl2pPr>
            <a:lvl3pPr>
              <a:defRPr sz="1400"/>
            </a:lvl3pPr>
            <a:lvl4pPr>
              <a:defRPr sz="1400"/>
            </a:lvl4pPr>
            <a:lvl5pPr>
              <a:defRPr sz="1400"/>
            </a:lvl5pPr>
          </a:lstStyle>
          <a:p>
            <a:pPr lvl="0"/>
            <a:r>
              <a:rPr kumimoji="1" lang="ja-JP" altLang="en-US" dirty="0"/>
              <a:t>リードメッセージ欄 </a:t>
            </a:r>
            <a:r>
              <a:rPr kumimoji="1" lang="en-US" altLang="ja-JP" dirty="0"/>
              <a:t>(</a:t>
            </a:r>
            <a:r>
              <a:rPr lang="ja-JP" altLang="en-US" dirty="0"/>
              <a:t>このチャートで最も伝えたいメッセージを簡潔に記入する</a:t>
            </a:r>
            <a:r>
              <a:rPr kumimoji="1" lang="en-US" altLang="ja-JP" dirty="0"/>
              <a:t>)</a:t>
            </a:r>
            <a:endParaRPr kumimoji="1" lang="ja-JP" altLang="en-US" dirty="0"/>
          </a:p>
        </p:txBody>
      </p:sp>
      <p:sp>
        <p:nvSpPr>
          <p:cNvPr id="4" name="テキスト プレースホルダー 3">
            <a:extLst>
              <a:ext uri="{FF2B5EF4-FFF2-40B4-BE49-F238E27FC236}">
                <a16:creationId xmlns:a16="http://schemas.microsoft.com/office/drawing/2014/main" id="{95C896B6-1E98-4A6B-958D-4AF0B8304E9F}"/>
              </a:ext>
            </a:extLst>
          </p:cNvPr>
          <p:cNvSpPr>
            <a:spLocks noGrp="1"/>
          </p:cNvSpPr>
          <p:nvPr>
            <p:ph type="body" sz="quarter" idx="11" hasCustomPrompt="1"/>
          </p:nvPr>
        </p:nvSpPr>
        <p:spPr>
          <a:xfrm>
            <a:off x="251999" y="36000"/>
            <a:ext cx="5832000" cy="252000"/>
          </a:xfrm>
          <a:prstGeom prst="rect">
            <a:avLst/>
          </a:prstGeom>
        </p:spPr>
        <p:txBody>
          <a:bodyPr lIns="0" rIns="0" anchor="ctr"/>
          <a:lstStyle>
            <a:lvl1pPr marL="0" indent="0">
              <a:spcBef>
                <a:spcPts val="0"/>
              </a:spcBef>
              <a:buFontTx/>
              <a:buNone/>
              <a:defRPr sz="1200"/>
            </a:lvl1pPr>
            <a:lvl2pPr marL="457124" indent="0">
              <a:spcBef>
                <a:spcPts val="0"/>
              </a:spcBef>
              <a:buFontTx/>
              <a:buNone/>
              <a:defRPr sz="1200"/>
            </a:lvl2pPr>
            <a:lvl3pPr marL="914240" indent="0">
              <a:spcBef>
                <a:spcPts val="0"/>
              </a:spcBef>
              <a:buFontTx/>
              <a:buNone/>
              <a:defRPr sz="1200"/>
            </a:lvl3pPr>
            <a:lvl4pPr marL="1371358" indent="0">
              <a:spcBef>
                <a:spcPts val="0"/>
              </a:spcBef>
              <a:buFontTx/>
              <a:buNone/>
              <a:defRPr sz="1200"/>
            </a:lvl4pPr>
            <a:lvl5pPr marL="1828477" indent="0">
              <a:spcBef>
                <a:spcPts val="0"/>
              </a:spcBef>
              <a:buFontTx/>
              <a:buNone/>
              <a:defRPr sz="1200"/>
            </a:lvl5pPr>
          </a:lstStyle>
          <a:p>
            <a:pPr lvl="0"/>
            <a:r>
              <a:rPr kumimoji="1" lang="ja-JP" altLang="en-US" dirty="0"/>
              <a:t>章タイトル</a:t>
            </a:r>
          </a:p>
        </p:txBody>
      </p:sp>
      <p:sp>
        <p:nvSpPr>
          <p:cNvPr id="5" name="タイトル 4">
            <a:extLst>
              <a:ext uri="{FF2B5EF4-FFF2-40B4-BE49-F238E27FC236}">
                <a16:creationId xmlns:a16="http://schemas.microsoft.com/office/drawing/2014/main" id="{8FFC485E-D78F-4BC6-A32B-2EA16C27C9F1}"/>
              </a:ext>
            </a:extLst>
          </p:cNvPr>
          <p:cNvSpPr>
            <a:spLocks noGrp="1"/>
          </p:cNvSpPr>
          <p:nvPr>
            <p:ph type="title" hasCustomPrompt="1"/>
          </p:nvPr>
        </p:nvSpPr>
        <p:spPr/>
        <p:txBody>
          <a:bodyPr/>
          <a:lstStyle/>
          <a:p>
            <a:r>
              <a:rPr kumimoji="1" lang="ja-JP" altLang="en-US" dirty="0"/>
              <a:t>タイトルを入力</a:t>
            </a:r>
          </a:p>
        </p:txBody>
      </p:sp>
    </p:spTree>
    <p:extLst>
      <p:ext uri="{BB962C8B-B14F-4D97-AF65-F5344CB8AC3E}">
        <p14:creationId xmlns:p14="http://schemas.microsoft.com/office/powerpoint/2010/main" val="2473875455"/>
      </p:ext>
    </p:extLst>
  </p:cSld>
  <p:clrMapOvr>
    <a:masterClrMapping/>
  </p:clrMapOvr>
  <p:extLst>
    <p:ext uri="{DCECCB84-F9BA-43D5-87BE-67443E8EF086}">
      <p15:sldGuideLst xmlns:p15="http://schemas.microsoft.com/office/powerpoint/2012/main">
        <p15:guide id="4" orient="horz" pos="2387">
          <p15:clr>
            <a:srgbClr val="FBAE40"/>
          </p15:clr>
        </p15:guide>
        <p15:guide id="5"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152090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1615763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1728730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2002188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4071629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3165068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1545763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CA1E7C-023D-406E-8C86-D538F64177A6}"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234346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CA1E7C-023D-406E-8C86-D538F64177A6}" type="datetimeFigureOut">
              <a:rPr kumimoji="1" lang="ja-JP" altLang="en-US" smtClean="0"/>
              <a:t>2023/1/18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863561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B8E5F4-AB27-48EB-A757-DA0508FA93CF}"/>
              </a:ext>
            </a:extLst>
          </p:cNvPr>
          <p:cNvSpPr>
            <a:spLocks noGrp="1"/>
          </p:cNvSpPr>
          <p:nvPr>
            <p:ph type="title"/>
          </p:nvPr>
        </p:nvSpPr>
        <p:spPr>
          <a:xfrm>
            <a:off x="1" y="265418"/>
            <a:ext cx="12192000" cy="240486"/>
          </a:xfrm>
        </p:spPr>
        <p:txBody>
          <a:bodyPr>
            <a:noAutofit/>
          </a:bodyPr>
          <a:lstStyle/>
          <a:p>
            <a:r>
              <a:rPr lang="ja-JP" altLang="en-US" sz="1200" b="1" dirty="0" smtClean="0">
                <a:latin typeface="Meiryo UI" panose="020B0604030504040204" pitchFamily="50" charset="-128"/>
                <a:ea typeface="Meiryo UI" panose="020B0604030504040204" pitchFamily="50" charset="-128"/>
              </a:rPr>
              <a:t>１．第</a:t>
            </a:r>
            <a:r>
              <a:rPr lang="en-US" altLang="ja-JP" sz="1200" b="1" dirty="0" smtClean="0">
                <a:latin typeface="Meiryo UI" panose="020B0604030504040204" pitchFamily="50" charset="-128"/>
                <a:ea typeface="Meiryo UI" panose="020B0604030504040204" pitchFamily="50" charset="-128"/>
              </a:rPr>
              <a:t>1</a:t>
            </a:r>
            <a:r>
              <a:rPr lang="ja-JP" altLang="en-US" sz="1200" b="1" dirty="0" smtClean="0">
                <a:latin typeface="Meiryo UI" panose="020B0604030504040204" pitchFamily="50" charset="-128"/>
                <a:ea typeface="Meiryo UI" panose="020B0604030504040204" pitchFamily="50" charset="-128"/>
              </a:rPr>
              <a:t>回推進</a:t>
            </a:r>
            <a:r>
              <a:rPr lang="ja-JP" altLang="en-US" sz="1200" b="1" dirty="0">
                <a:latin typeface="Meiryo UI" panose="020B0604030504040204" pitchFamily="50" charset="-128"/>
                <a:ea typeface="Meiryo UI" panose="020B0604030504040204" pitchFamily="50" charset="-128"/>
              </a:rPr>
              <a:t>会議（令和</a:t>
            </a:r>
            <a:r>
              <a:rPr lang="en-US" altLang="ja-JP" sz="1200" b="1" dirty="0">
                <a:latin typeface="Meiryo UI" panose="020B0604030504040204" pitchFamily="50" charset="-128"/>
                <a:ea typeface="Meiryo UI" panose="020B0604030504040204" pitchFamily="50" charset="-128"/>
              </a:rPr>
              <a:t>4</a:t>
            </a:r>
            <a:r>
              <a:rPr lang="ja-JP" altLang="en-US" sz="1200" b="1" dirty="0">
                <a:latin typeface="Meiryo UI" panose="020B0604030504040204" pitchFamily="50" charset="-128"/>
                <a:ea typeface="Meiryo UI" panose="020B0604030504040204" pitchFamily="50" charset="-128"/>
              </a:rPr>
              <a:t>年</a:t>
            </a:r>
            <a:r>
              <a:rPr lang="en-US" altLang="ja-JP" sz="1200" b="1" dirty="0">
                <a:latin typeface="Meiryo UI" panose="020B0604030504040204" pitchFamily="50" charset="-128"/>
                <a:ea typeface="Meiryo UI" panose="020B0604030504040204" pitchFamily="50" charset="-128"/>
              </a:rPr>
              <a:t>11</a:t>
            </a:r>
            <a:r>
              <a:rPr lang="ja-JP" altLang="en-US" sz="1200" b="1" dirty="0">
                <a:latin typeface="Meiryo UI" panose="020B0604030504040204" pitchFamily="50" charset="-128"/>
                <a:ea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日開催</a:t>
            </a:r>
            <a:r>
              <a:rPr lang="ja-JP" altLang="en-US"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での</a:t>
            </a:r>
            <a:r>
              <a:rPr lang="ja-JP" altLang="en-US" sz="1200" b="1" dirty="0" smtClean="0">
                <a:latin typeface="Meiryo UI" panose="020B0604030504040204" pitchFamily="50" charset="-128"/>
                <a:ea typeface="Meiryo UI" panose="020B0604030504040204" pitchFamily="50" charset="-128"/>
              </a:rPr>
              <a:t>委員意見を踏まえた対応</a:t>
            </a:r>
            <a:endParaRPr lang="ja-JP" altLang="en-US" sz="1200" b="1" dirty="0">
              <a:latin typeface="Meiryo UI" panose="020B0604030504040204" pitchFamily="50" charset="-128"/>
              <a:ea typeface="Meiryo UI" panose="020B0604030504040204" pitchFamily="50" charset="-128"/>
            </a:endParaRPr>
          </a:p>
        </p:txBody>
      </p:sp>
      <p:sp>
        <p:nvSpPr>
          <p:cNvPr id="10" name="テキスト プレースホルダー 2">
            <a:extLst>
              <a:ext uri="{FF2B5EF4-FFF2-40B4-BE49-F238E27FC236}">
                <a16:creationId xmlns:a16="http://schemas.microsoft.com/office/drawing/2014/main" id="{AF616C0B-27AD-4F08-91D2-C2DB651D4281}"/>
              </a:ext>
            </a:extLst>
          </p:cNvPr>
          <p:cNvSpPr>
            <a:spLocks noGrp="1"/>
          </p:cNvSpPr>
          <p:nvPr>
            <p:ph type="body" sz="quarter" idx="10"/>
          </p:nvPr>
        </p:nvSpPr>
        <p:spPr>
          <a:xfrm>
            <a:off x="0" y="0"/>
            <a:ext cx="12192000" cy="288000"/>
          </a:xfrm>
          <a:solidFill>
            <a:srgbClr val="000099"/>
          </a:solidFill>
          <a:ln>
            <a:noFill/>
          </a:ln>
        </p:spPr>
        <p:txBody>
          <a:bodyPr>
            <a:normAutofit/>
          </a:bodyPr>
          <a:lstStyle/>
          <a:p>
            <a:pPr marL="85725"/>
            <a:r>
              <a:rPr lang="ja-JP" altLang="en-US" b="1" dirty="0" smtClean="0">
                <a:solidFill>
                  <a:schemeClr val="bg1"/>
                </a:solidFill>
                <a:latin typeface="Meiryo UI" panose="020B0604030504040204" pitchFamily="50" charset="-128"/>
                <a:ea typeface="Meiryo UI" panose="020B0604030504040204" pitchFamily="50" charset="-128"/>
              </a:rPr>
              <a:t>■第２期計画素案からの変更点</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7" name="正方形/長方形 6"/>
          <p:cNvSpPr/>
          <p:nvPr/>
        </p:nvSpPr>
        <p:spPr>
          <a:xfrm flipV="1">
            <a:off x="47328" y="475802"/>
            <a:ext cx="11998622" cy="32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1132191" y="0"/>
            <a:ext cx="1043031" cy="3016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 tIns="7200" rIns="7200" bIns="7200" rtlCol="0" anchor="ct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資料２</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763508422"/>
              </p:ext>
            </p:extLst>
          </p:nvPr>
        </p:nvGraphicFramePr>
        <p:xfrm>
          <a:off x="50800" y="527269"/>
          <a:ext cx="12035342" cy="4023360"/>
        </p:xfrm>
        <a:graphic>
          <a:graphicData uri="http://schemas.openxmlformats.org/drawingml/2006/table">
            <a:tbl>
              <a:tblPr>
                <a:tableStyleId>{616DA210-FB5B-4158-B5E0-FEB733F419BA}</a:tableStyleId>
              </a:tblPr>
              <a:tblGrid>
                <a:gridCol w="239166">
                  <a:extLst>
                    <a:ext uri="{9D8B030D-6E8A-4147-A177-3AD203B41FA5}">
                      <a16:colId xmlns:a16="http://schemas.microsoft.com/office/drawing/2014/main" val="4269326544"/>
                    </a:ext>
                  </a:extLst>
                </a:gridCol>
                <a:gridCol w="4808336">
                  <a:extLst>
                    <a:ext uri="{9D8B030D-6E8A-4147-A177-3AD203B41FA5}">
                      <a16:colId xmlns:a16="http://schemas.microsoft.com/office/drawing/2014/main" val="925171819"/>
                    </a:ext>
                  </a:extLst>
                </a:gridCol>
                <a:gridCol w="543840">
                  <a:extLst>
                    <a:ext uri="{9D8B030D-6E8A-4147-A177-3AD203B41FA5}">
                      <a16:colId xmlns:a16="http://schemas.microsoft.com/office/drawing/2014/main" val="2396010096"/>
                    </a:ext>
                  </a:extLst>
                </a:gridCol>
                <a:gridCol w="6444000">
                  <a:extLst>
                    <a:ext uri="{9D8B030D-6E8A-4147-A177-3AD203B41FA5}">
                      <a16:colId xmlns:a16="http://schemas.microsoft.com/office/drawing/2014/main" val="3279067150"/>
                    </a:ext>
                  </a:extLst>
                </a:gridCol>
              </a:tblGrid>
              <a:tr h="216000">
                <a:tc>
                  <a:txBody>
                    <a:bodyPr/>
                    <a:lstStyle/>
                    <a:p>
                      <a:r>
                        <a:rPr kumimoji="1" lang="ja-JP" altLang="en-US" sz="1050" b="1" dirty="0" smtClean="0">
                          <a:solidFill>
                            <a:schemeClr val="bg1"/>
                          </a:solidFill>
                          <a:latin typeface="メイリオ" panose="020B0604030504040204" pitchFamily="50" charset="-128"/>
                          <a:ea typeface="メイリオ" panose="020B0604030504040204" pitchFamily="50" charset="-128"/>
                        </a:rPr>
                        <a:t>１</a:t>
                      </a:r>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B w="12700" cmpd="sng">
                      <a:noFill/>
                    </a:lnB>
                    <a:solidFill>
                      <a:schemeClr val="accent5"/>
                    </a:solidFill>
                  </a:tcPr>
                </a:tc>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1100" b="1" kern="1200" dirty="0" smtClean="0">
                          <a:solidFill>
                            <a:schemeClr val="tx1"/>
                          </a:solidFill>
                          <a:latin typeface="Meiryo UI" panose="020B0604030504040204" pitchFamily="50" charset="-128"/>
                          <a:ea typeface="Meiryo UI" panose="020B0604030504040204" pitchFamily="50" charset="-128"/>
                          <a:cs typeface="+mn-cs"/>
                        </a:rPr>
                        <a:t>全体目標に係る指標の再考</a:t>
                      </a:r>
                      <a:endParaRPr kumimoji="1" lang="ja-JP" altLang="en-US" sz="1100" b="1" kern="1200" dirty="0">
                        <a:solidFill>
                          <a:schemeClr val="tx1"/>
                        </a:solidFill>
                        <a:latin typeface="Meiryo UI" panose="020B0604030504040204" pitchFamily="50" charset="-128"/>
                        <a:ea typeface="Meiryo UI" panose="020B0604030504040204" pitchFamily="50" charset="-128"/>
                        <a:cs typeface="+mn-cs"/>
                      </a:endParaRPr>
                    </a:p>
                  </a:txBody>
                  <a:tcPr marL="45720" marR="45720" anchor="ctr">
                    <a:solidFill>
                      <a:schemeClr val="accent1">
                        <a:lumMod val="60000"/>
                        <a:lumOff val="40000"/>
                      </a:schemeClr>
                    </a:solidFill>
                  </a:tcPr>
                </a:tc>
                <a:tc rowSpan="2">
                  <a:txBody>
                    <a:bodyPr/>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marL="45720" marR="45720">
                    <a:lnT w="12700" cmpd="sng">
                      <a:noFill/>
                    </a:lnT>
                    <a:lnB w="12700" cmpd="sng">
                      <a:noFill/>
                    </a:lnB>
                  </a:tcPr>
                </a:tc>
                <a:tc rowSpan="2">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新たな指標を追加する。</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(P17)</a:t>
                      </a:r>
                      <a:b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b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⇒府実態調査結果をもとに、「</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ギャンブル等依存症は病気であることを知っている</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と答える府民の割合」の</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
                      </a:r>
                      <a:b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b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令和</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7</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年度の数値が、計画策定時点の令和</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4</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年度の数値より増加していることをめざす。</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（目標値：令和</a:t>
                      </a:r>
                      <a:r>
                        <a:rPr kumimoji="1" lang="en-US" altLang="ja-JP" sz="1000" kern="1200" spc="-60" baseline="0" dirty="0" smtClean="0">
                          <a:solidFill>
                            <a:schemeClr val="tx1"/>
                          </a:solidFill>
                          <a:latin typeface="Meiryo UI" panose="020B0604030504040204" pitchFamily="50" charset="-128"/>
                          <a:ea typeface="Meiryo UI" panose="020B0604030504040204" pitchFamily="50" charset="-128"/>
                          <a:cs typeface="+mn-cs"/>
                        </a:rPr>
                        <a:t>7</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年度</a:t>
                      </a:r>
                      <a:r>
                        <a:rPr kumimoji="1" lang="en-US" altLang="ja-JP" sz="1000" kern="1200" spc="-60" baseline="0" dirty="0" smtClean="0">
                          <a:solidFill>
                            <a:schemeClr val="tx1"/>
                          </a:solidFill>
                          <a:latin typeface="Meiryo UI" panose="020B0604030504040204" pitchFamily="50" charset="-128"/>
                          <a:ea typeface="Meiryo UI" panose="020B0604030504040204" pitchFamily="50" charset="-128"/>
                          <a:cs typeface="+mn-cs"/>
                        </a:rPr>
                        <a:t>90</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％以上）</a:t>
                      </a:r>
                    </a:p>
                  </a:txBody>
                  <a:tcPr marL="45720" marR="45720" anchor="ctr"/>
                </a:tc>
                <a:extLst>
                  <a:ext uri="{0D108BD9-81ED-4DB2-BD59-A6C34878D82A}">
                    <a16:rowId xmlns:a16="http://schemas.microsoft.com/office/drawing/2014/main" val="2505605946"/>
                  </a:ext>
                </a:extLst>
              </a:tr>
              <a:tr h="370840">
                <a:tc>
                  <a:txBody>
                    <a:bodyPr/>
                    <a:lstStyle/>
                    <a:p>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T w="12700" cmpd="sng">
                      <a:noFill/>
                    </a:lnT>
                    <a:solidFill>
                      <a:schemeClr val="accent5"/>
                    </a:solidFill>
                  </a:tcPr>
                </a:tc>
                <a:tc>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実態調査における</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SOGS</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の点数は、バイアスがかかることもあるため、全体目標の指標としては、当該指標に加え、別の指標も設定してはどうか。</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45720" marR="45720"/>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568647830"/>
                  </a:ext>
                </a:extLst>
              </a:tr>
              <a:tr h="216000">
                <a:tc>
                  <a:txBody>
                    <a:bodyPr/>
                    <a:lstStyle/>
                    <a:p>
                      <a:r>
                        <a:rPr kumimoji="1" lang="ja-JP" altLang="en-US" sz="1050" b="1" dirty="0" smtClean="0">
                          <a:solidFill>
                            <a:schemeClr val="bg1"/>
                          </a:solidFill>
                          <a:latin typeface="メイリオ" panose="020B0604030504040204" pitchFamily="50" charset="-128"/>
                          <a:ea typeface="メイリオ" panose="020B0604030504040204" pitchFamily="50" charset="-128"/>
                        </a:rPr>
                        <a:t>２</a:t>
                      </a:r>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B w="12700" cmpd="sng">
                      <a:noFill/>
                    </a:lnB>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anose="020B0604030504040204" pitchFamily="50" charset="-128"/>
                          <a:ea typeface="Meiryo UI" panose="020B0604030504040204" pitchFamily="50" charset="-128"/>
                        </a:rPr>
                        <a:t>個別目標に係る目標値の再考</a:t>
                      </a:r>
                      <a:endParaRPr lang="ja-JP" altLang="en-US" sz="1100" b="1" dirty="0">
                        <a:solidFill>
                          <a:schemeClr val="tx1"/>
                        </a:solidFill>
                        <a:latin typeface="Meiryo UI" panose="020B0604030504040204" pitchFamily="50" charset="-128"/>
                        <a:ea typeface="Meiryo UI" panose="020B0604030504040204" pitchFamily="50" charset="-128"/>
                      </a:endParaRPr>
                    </a:p>
                  </a:txBody>
                  <a:tcPr marL="45720" marR="45720" anchor="ctr">
                    <a:solidFill>
                      <a:schemeClr val="accent1">
                        <a:lumMod val="60000"/>
                        <a:lumOff val="40000"/>
                      </a:schemeClr>
                    </a:solidFill>
                  </a:tcPr>
                </a:tc>
                <a:tc rowSpan="2">
                  <a:txBody>
                    <a:bodyPr/>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marL="45720" marR="45720">
                    <a:lnT w="12700" cmpd="sng">
                      <a:noFill/>
                    </a:lnT>
                    <a:lnB w="12700" cmpd="sng">
                      <a:noFill/>
                    </a:lnB>
                  </a:tcPr>
                </a:tc>
                <a:tc rowSpan="2">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目標値については、個別目標の考え方を明確にしつつ、各取組み状況は適切に把握できるような目標値に改める。</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
                      </a:r>
                      <a:b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b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(P19~</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「各基本方針における重点施策」における「めざす姿」）</a:t>
                      </a:r>
                    </a:p>
                  </a:txBody>
                  <a:tcPr marL="45720" marR="45720" anchor="ctr"/>
                </a:tc>
                <a:extLst>
                  <a:ext uri="{0D108BD9-81ED-4DB2-BD59-A6C34878D82A}">
                    <a16:rowId xmlns:a16="http://schemas.microsoft.com/office/drawing/2014/main" val="2453074575"/>
                  </a:ext>
                </a:extLst>
              </a:tr>
              <a:tr h="370840">
                <a:tc>
                  <a:txBody>
                    <a:bodyPr/>
                    <a:lstStyle/>
                    <a:p>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T w="12700" cmpd="sng">
                      <a:noFill/>
                    </a:lnT>
                    <a:solidFill>
                      <a:schemeClr val="accent5"/>
                    </a:solidFill>
                  </a:tcPr>
                </a:tc>
                <a:tc>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lang="ja-JP" altLang="en-US" sz="1000" dirty="0" smtClean="0">
                          <a:solidFill>
                            <a:schemeClr val="tx1"/>
                          </a:solidFill>
                          <a:latin typeface="Meiryo UI" panose="020B0604030504040204" pitchFamily="50" charset="-128"/>
                          <a:ea typeface="Meiryo UI" panose="020B0604030504040204" pitchFamily="50" charset="-128"/>
                        </a:rPr>
                        <a:t>目標値の設定が「毎年度増加」などと不明瞭な記載となっており、「毎年○％増加」など定量的に測れる目標値とすることが望ましい。</a:t>
                      </a:r>
                      <a:endParaRPr lang="ja-JP" altLang="en-US" sz="1000" dirty="0">
                        <a:solidFill>
                          <a:schemeClr val="tx1"/>
                        </a:solidFill>
                        <a:latin typeface="Meiryo UI" panose="020B0604030504040204" pitchFamily="50" charset="-128"/>
                        <a:ea typeface="Meiryo UI" panose="020B0604030504040204" pitchFamily="50" charset="-128"/>
                      </a:endParaRPr>
                    </a:p>
                  </a:txBody>
                  <a:tcPr marL="45720" marR="45720"/>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635543760"/>
                  </a:ext>
                </a:extLst>
              </a:tr>
              <a:tr h="216000">
                <a:tc>
                  <a:txBody>
                    <a:bodyPr/>
                    <a:lstStyle/>
                    <a:p>
                      <a:r>
                        <a:rPr kumimoji="1" lang="ja-JP" altLang="en-US" sz="1050" b="1" dirty="0" smtClean="0">
                          <a:solidFill>
                            <a:schemeClr val="bg1"/>
                          </a:solidFill>
                          <a:latin typeface="メイリオ" panose="020B0604030504040204" pitchFamily="50" charset="-128"/>
                          <a:ea typeface="メイリオ" panose="020B0604030504040204" pitchFamily="50" charset="-128"/>
                        </a:rPr>
                        <a:t>３</a:t>
                      </a:r>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B w="12700" cmpd="sng">
                      <a:noFill/>
                    </a:lnB>
                    <a:solidFill>
                      <a:schemeClr val="accent5"/>
                    </a:solidFill>
                  </a:tcPr>
                </a:tc>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1100" b="1" kern="1200" dirty="0" smtClean="0">
                          <a:solidFill>
                            <a:schemeClr val="tx1"/>
                          </a:solidFill>
                          <a:latin typeface="Meiryo UI" panose="020B0604030504040204" pitchFamily="50" charset="-128"/>
                          <a:ea typeface="Meiryo UI" panose="020B0604030504040204" pitchFamily="50" charset="-128"/>
                          <a:cs typeface="+mn-cs"/>
                        </a:rPr>
                        <a:t>患者支援に係る文言修正</a:t>
                      </a:r>
                      <a:endParaRPr kumimoji="1" lang="ja-JP" altLang="en-US" sz="1100" b="1" kern="1200" dirty="0">
                        <a:solidFill>
                          <a:schemeClr val="tx1"/>
                        </a:solidFill>
                        <a:latin typeface="Meiryo UI" panose="020B0604030504040204" pitchFamily="50" charset="-128"/>
                        <a:ea typeface="Meiryo UI" panose="020B0604030504040204" pitchFamily="50" charset="-128"/>
                        <a:cs typeface="+mn-cs"/>
                      </a:endParaRPr>
                    </a:p>
                  </a:txBody>
                  <a:tcPr marL="45720" marR="45720" anchor="ctr">
                    <a:solidFill>
                      <a:schemeClr val="accent1">
                        <a:lumMod val="60000"/>
                        <a:lumOff val="40000"/>
                      </a:schemeClr>
                    </a:solidFill>
                  </a:tcPr>
                </a:tc>
                <a:tc rowSpan="2">
                  <a:txBody>
                    <a:bodyPr/>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marL="45720" marR="45720">
                    <a:lnT w="12700" cmpd="sng">
                      <a:noFill/>
                    </a:lnT>
                    <a:lnB w="12700" cmpd="sng">
                      <a:noFill/>
                    </a:lnB>
                  </a:tcPr>
                </a:tc>
                <a:tc rowSpan="2">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P23</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「基本方針</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Ⅲ</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　治療体制の強化」の具体的取組みにおいて、「受診後又は退院後の支援」とある文言を 「受診したギャンブル等依存症の本人等への支援」に修正する。</a:t>
                      </a:r>
                    </a:p>
                  </a:txBody>
                  <a:tcPr marL="45720" marR="45720" anchor="ctr"/>
                </a:tc>
                <a:extLst>
                  <a:ext uri="{0D108BD9-81ED-4DB2-BD59-A6C34878D82A}">
                    <a16:rowId xmlns:a16="http://schemas.microsoft.com/office/drawing/2014/main" val="442222082"/>
                  </a:ext>
                </a:extLst>
              </a:tr>
              <a:tr h="370840">
                <a:tc>
                  <a:txBody>
                    <a:bodyPr/>
                    <a:lstStyle/>
                    <a:p>
                      <a:endParaRPr kumimoji="1" lang="en-US" altLang="ja-JP" sz="1050" b="1" dirty="0" smtClean="0">
                        <a:solidFill>
                          <a:schemeClr val="bg1"/>
                        </a:solidFill>
                        <a:latin typeface="メイリオ" panose="020B0604030504040204" pitchFamily="50" charset="-128"/>
                        <a:ea typeface="メイリオ" panose="020B0604030504040204" pitchFamily="50" charset="-128"/>
                      </a:endParaRPr>
                    </a:p>
                  </a:txBody>
                  <a:tcPr marL="45720" marR="45720">
                    <a:lnT w="12700" cmpd="sng">
                      <a:noFill/>
                    </a:lnT>
                    <a:solidFill>
                      <a:schemeClr val="accent5"/>
                    </a:solidFill>
                  </a:tcPr>
                </a:tc>
                <a:tc>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「基本方針</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Ⅲ</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　治療体制の強化」における具体的取組みの記載において、「受診後又は退院後の支援」を「受診中・入院中からの支援」としていただけないか。</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45720" marR="45720"/>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269937708"/>
                  </a:ext>
                </a:extLst>
              </a:tr>
              <a:tr h="216000">
                <a:tc>
                  <a:txBody>
                    <a:bodyPr/>
                    <a:lstStyle/>
                    <a:p>
                      <a:r>
                        <a:rPr kumimoji="1" lang="ja-JP" altLang="en-US" sz="1050" b="1" dirty="0" smtClean="0">
                          <a:solidFill>
                            <a:schemeClr val="bg1"/>
                          </a:solidFill>
                          <a:latin typeface="メイリオ" panose="020B0604030504040204" pitchFamily="50" charset="-128"/>
                          <a:ea typeface="メイリオ" panose="020B0604030504040204" pitchFamily="50" charset="-128"/>
                        </a:rPr>
                        <a:t>４</a:t>
                      </a:r>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B w="12700" cmpd="sng">
                      <a:noFill/>
                    </a:lnB>
                    <a:solidFill>
                      <a:schemeClr val="accent5"/>
                    </a:solidFill>
                  </a:tcPr>
                </a:tc>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1100" b="1" kern="1200" dirty="0" smtClean="0">
                          <a:solidFill>
                            <a:schemeClr val="tx1"/>
                          </a:solidFill>
                          <a:latin typeface="Meiryo UI" panose="020B0604030504040204" pitchFamily="50" charset="-128"/>
                          <a:ea typeface="Meiryo UI" panose="020B0604030504040204" pitchFamily="50" charset="-128"/>
                          <a:cs typeface="+mn-cs"/>
                        </a:rPr>
                        <a:t>社会的コストに関する調査</a:t>
                      </a:r>
                      <a:endParaRPr kumimoji="1" lang="ja-JP" altLang="en-US" sz="1100" b="1" kern="1200" dirty="0">
                        <a:solidFill>
                          <a:schemeClr val="tx1"/>
                        </a:solidFill>
                        <a:latin typeface="Meiryo UI" panose="020B0604030504040204" pitchFamily="50" charset="-128"/>
                        <a:ea typeface="Meiryo UI" panose="020B0604030504040204" pitchFamily="50" charset="-128"/>
                        <a:cs typeface="+mn-cs"/>
                      </a:endParaRPr>
                    </a:p>
                  </a:txBody>
                  <a:tcPr marL="45720" marR="45720" anchor="ctr">
                    <a:solidFill>
                      <a:schemeClr val="accent1">
                        <a:lumMod val="60000"/>
                        <a:lumOff val="40000"/>
                      </a:schemeClr>
                    </a:solidFill>
                  </a:tcPr>
                </a:tc>
                <a:tc rowSpan="2">
                  <a:txBody>
                    <a:bodyPr/>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marL="45720" marR="45720">
                    <a:lnT w="12700" cmpd="sng">
                      <a:noFill/>
                    </a:lnT>
                    <a:lnB w="12700" cmpd="sng">
                      <a:noFill/>
                    </a:lnB>
                  </a:tcPr>
                </a:tc>
                <a:tc rowSpan="2">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Ｐ</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27</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「基本方針</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Ⅵ</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　調査・分析の推進」の具体的取組みにおいて、</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「■ギャンブル等依存症の本人及びその家族等の</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実状調査</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に係る記載を以下のとおり修正する。</a:t>
                      </a:r>
                      <a:b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b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 「支援対象者の実態把握・明確化等に努めるべく、ギャンブル等依存症の本人やその家族等を対象とした調査・分析の</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
                      </a:r>
                      <a:b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b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実施、また社会に与える影響について把握するための知見の収集等を実施する。」</a:t>
                      </a:r>
                    </a:p>
                  </a:txBody>
                  <a:tcPr marL="45720" marR="45720" anchor="ctr"/>
                </a:tc>
                <a:extLst>
                  <a:ext uri="{0D108BD9-81ED-4DB2-BD59-A6C34878D82A}">
                    <a16:rowId xmlns:a16="http://schemas.microsoft.com/office/drawing/2014/main" val="814923020"/>
                  </a:ext>
                </a:extLst>
              </a:tr>
              <a:tr h="370840">
                <a:tc>
                  <a:txBody>
                    <a:bodyPr/>
                    <a:lstStyle/>
                    <a:p>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T w="12700" cmpd="sng">
                      <a:noFill/>
                    </a:lnT>
                    <a:solidFill>
                      <a:schemeClr val="accent5"/>
                    </a:solidFill>
                  </a:tcPr>
                </a:tc>
                <a:tc>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ギャンブル等依存症によって発生しうる社会的損失についても調査することはできないか。</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45720" marR="45720"/>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669206565"/>
                  </a:ext>
                </a:extLst>
              </a:tr>
              <a:tr h="216000">
                <a:tc>
                  <a:txBody>
                    <a:bodyPr/>
                    <a:lstStyle/>
                    <a:p>
                      <a:r>
                        <a:rPr kumimoji="1" lang="ja-JP" altLang="en-US" sz="1050" b="1" dirty="0" smtClean="0">
                          <a:solidFill>
                            <a:schemeClr val="bg1"/>
                          </a:solidFill>
                          <a:latin typeface="メイリオ" panose="020B0604030504040204" pitchFamily="50" charset="-128"/>
                          <a:ea typeface="メイリオ" panose="020B0604030504040204" pitchFamily="50" charset="-128"/>
                        </a:rPr>
                        <a:t>５</a:t>
                      </a:r>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B w="12700" cmpd="sng">
                      <a:noFill/>
                    </a:lnB>
                    <a:solidFill>
                      <a:schemeClr val="accent5"/>
                    </a:solidFill>
                  </a:tcPr>
                </a:tc>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インターネット投票への対策</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marL="45720" marR="45720" anchor="ctr">
                    <a:solidFill>
                      <a:schemeClr val="accent1">
                        <a:lumMod val="60000"/>
                        <a:lumOff val="40000"/>
                      </a:schemeClr>
                    </a:solidFill>
                  </a:tcPr>
                </a:tc>
                <a:tc rowSpan="2">
                  <a:txBody>
                    <a:bodyPr/>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marL="45720" marR="45720">
                    <a:lnT w="12700" cmpd="sng">
                      <a:noFill/>
                    </a:lnT>
                    <a:lnB w="12700" cmpd="sng">
                      <a:noFill/>
                    </a:lnB>
                  </a:tcPr>
                </a:tc>
                <a:tc rowSpan="2">
                  <a:txBody>
                    <a:bodyPr/>
                    <a:lstStyle/>
                    <a:p>
                      <a:pPr marL="92075" marR="0" lvl="0" indent="-92075" algn="l" defTabSz="914400" rtl="0" eaLnBrk="1" fontAlgn="auto" latinLnBrk="0" hangingPunct="1">
                        <a:lnSpc>
                          <a:spcPct val="100000"/>
                        </a:lnSpc>
                        <a:spcBef>
                          <a:spcPts val="0"/>
                        </a:spcBef>
                        <a:spcAft>
                          <a:spcPts val="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公営競技主催者（住之江競艇・岸和田競輪）において、ホームページ上で、インターネット投票に関する注意喚起</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を行う</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こととし、</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P29~</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「府内の公営競技主催者等の取組み」</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(1)(2)</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に反映。</a:t>
                      </a:r>
                    </a:p>
                    <a:p>
                      <a:pPr marL="92075" marR="0" lvl="0" indent="-92075" algn="l" defTabSz="914400" rtl="0" eaLnBrk="1" fontAlgn="auto" latinLnBrk="0" hangingPunct="1">
                        <a:lnSpc>
                          <a:spcPct val="100000"/>
                        </a:lnSpc>
                        <a:spcBef>
                          <a:spcPts val="0"/>
                        </a:spcBef>
                        <a:spcAft>
                          <a:spcPts val="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規制に関しては、参考として、国基本計画における、競馬、競輪・オートレース、モーターボート競走主催者等による「インターネット投票におけるアクセス制限の強化」に関する取組みを紹介。</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(P30)</a:t>
                      </a:r>
                    </a:p>
                  </a:txBody>
                  <a:tcPr marL="45720" marR="45720" anchor="ctr"/>
                </a:tc>
                <a:extLst>
                  <a:ext uri="{0D108BD9-81ED-4DB2-BD59-A6C34878D82A}">
                    <a16:rowId xmlns:a16="http://schemas.microsoft.com/office/drawing/2014/main" val="2960558743"/>
                  </a:ext>
                </a:extLst>
              </a:tr>
              <a:tr h="370840">
                <a:tc>
                  <a:txBody>
                    <a:bodyPr/>
                    <a:lstStyle/>
                    <a:p>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T w="12700" cmpd="sng">
                      <a:noFill/>
                    </a:lnT>
                    <a:solidFill>
                      <a:schemeClr val="accent5"/>
                    </a:solidFill>
                  </a:tcPr>
                </a:tc>
                <a:tc>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公営競技におけるインターネット投票の増加傾向を踏まえた、規制や啓発等の対策が必要ではないか。</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45720" marR="45720"/>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182903433"/>
                  </a:ext>
                </a:extLst>
              </a:tr>
              <a:tr h="216000">
                <a:tc>
                  <a:txBody>
                    <a:bodyPr/>
                    <a:lstStyle/>
                    <a:p>
                      <a:r>
                        <a:rPr kumimoji="1" lang="ja-JP" altLang="en-US" sz="1050" b="1" dirty="0" smtClean="0">
                          <a:solidFill>
                            <a:schemeClr val="bg1"/>
                          </a:solidFill>
                          <a:latin typeface="メイリオ" panose="020B0604030504040204" pitchFamily="50" charset="-128"/>
                          <a:ea typeface="メイリオ" panose="020B0604030504040204" pitchFamily="50" charset="-128"/>
                        </a:rPr>
                        <a:t>６</a:t>
                      </a:r>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B w="12700" cmpd="sng">
                      <a:noFill/>
                    </a:lnB>
                    <a:solidFill>
                      <a:schemeClr val="accent5"/>
                    </a:solidFill>
                  </a:tcPr>
                </a:tc>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1100" b="1" kern="1200" dirty="0" smtClean="0">
                          <a:solidFill>
                            <a:schemeClr val="tx1"/>
                          </a:solidFill>
                          <a:latin typeface="Meiryo UI" panose="020B0604030504040204" pitchFamily="50" charset="-128"/>
                          <a:ea typeface="Meiryo UI" panose="020B0604030504040204" pitchFamily="50" charset="-128"/>
                          <a:cs typeface="+mn-cs"/>
                        </a:rPr>
                        <a:t>進捗管理の徹底</a:t>
                      </a:r>
                      <a:endParaRPr kumimoji="1" lang="ja-JP" altLang="en-US" sz="1100" b="1" kern="1200" dirty="0">
                        <a:solidFill>
                          <a:schemeClr val="tx1"/>
                        </a:solidFill>
                        <a:latin typeface="Meiryo UI" panose="020B0604030504040204" pitchFamily="50" charset="-128"/>
                        <a:ea typeface="Meiryo UI" panose="020B0604030504040204" pitchFamily="50" charset="-128"/>
                        <a:cs typeface="+mn-cs"/>
                      </a:endParaRPr>
                    </a:p>
                  </a:txBody>
                  <a:tcPr marL="45720" marR="45720" anchor="ctr">
                    <a:solidFill>
                      <a:schemeClr val="accent1">
                        <a:lumMod val="60000"/>
                        <a:lumOff val="40000"/>
                      </a:schemeClr>
                    </a:solidFill>
                  </a:tcPr>
                </a:tc>
                <a:tc rowSpan="2">
                  <a:txBody>
                    <a:bodyPr/>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marL="45720" marR="45720">
                    <a:lnT w="12700" cmpd="sng">
                      <a:noFill/>
                    </a:lnT>
                    <a:lnB w="12700" cmpd="sng">
                      <a:noFill/>
                    </a:lnB>
                  </a:tcPr>
                </a:tc>
                <a:tc rowSpan="2">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計画の進捗管理については、計画の第</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5</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章　第</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2</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節「計画の進捗管理等」の記載の通り実施し、推進会議は毎年開催する。</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(P33)</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n-cs"/>
                      </a:endParaRPr>
                    </a:p>
                  </a:txBody>
                  <a:tcPr marL="45720" marR="45720" anchor="ctr"/>
                </a:tc>
                <a:extLst>
                  <a:ext uri="{0D108BD9-81ED-4DB2-BD59-A6C34878D82A}">
                    <a16:rowId xmlns:a16="http://schemas.microsoft.com/office/drawing/2014/main" val="2712253924"/>
                  </a:ext>
                </a:extLst>
              </a:tr>
              <a:tr h="370840">
                <a:tc>
                  <a:txBody>
                    <a:bodyPr/>
                    <a:lstStyle/>
                    <a:p>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T w="12700" cmpd="sng">
                      <a:noFill/>
                    </a:lnT>
                    <a:solidFill>
                      <a:schemeClr val="accent5"/>
                    </a:solidFill>
                  </a:tcPr>
                </a:tc>
                <a:tc>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計画における取組みの実効性を担保するため、毎年度、推進会議を開催し、ＰＤＣＡサイクルに基づく進捗管理を行っていくことが必要ではないか。</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45720" marR="45720"/>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54542089"/>
                  </a:ext>
                </a:extLst>
              </a:tr>
            </a:tbl>
          </a:graphicData>
        </a:graphic>
      </p:graphicFrame>
      <p:sp>
        <p:nvSpPr>
          <p:cNvPr id="23" name="二等辺三角形 22">
            <a:extLst>
              <a:ext uri="{FF2B5EF4-FFF2-40B4-BE49-F238E27FC236}">
                <a16:creationId xmlns:a16="http://schemas.microsoft.com/office/drawing/2014/main" id="{3ADC704D-8FAB-4CCE-A4C2-A6BD0B8BDF50}"/>
              </a:ext>
            </a:extLst>
          </p:cNvPr>
          <p:cNvSpPr/>
          <p:nvPr/>
        </p:nvSpPr>
        <p:spPr>
          <a:xfrm rot="5400000">
            <a:off x="5165273" y="705427"/>
            <a:ext cx="524450" cy="268807"/>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kumimoji="1" lang="ja-JP" altLang="en-US" dirty="0"/>
          </a:p>
        </p:txBody>
      </p:sp>
      <p:sp>
        <p:nvSpPr>
          <p:cNvPr id="24" name="二等辺三角形 23">
            <a:extLst>
              <a:ext uri="{FF2B5EF4-FFF2-40B4-BE49-F238E27FC236}">
                <a16:creationId xmlns:a16="http://schemas.microsoft.com/office/drawing/2014/main" id="{3ADC704D-8FAB-4CCE-A4C2-A6BD0B8BDF50}"/>
              </a:ext>
            </a:extLst>
          </p:cNvPr>
          <p:cNvSpPr/>
          <p:nvPr/>
        </p:nvSpPr>
        <p:spPr>
          <a:xfrm rot="5400000">
            <a:off x="5165273" y="1369455"/>
            <a:ext cx="524450" cy="268807"/>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kumimoji="1" lang="ja-JP" altLang="en-US" dirty="0"/>
          </a:p>
        </p:txBody>
      </p:sp>
      <p:sp>
        <p:nvSpPr>
          <p:cNvPr id="25" name="二等辺三角形 24">
            <a:extLst>
              <a:ext uri="{FF2B5EF4-FFF2-40B4-BE49-F238E27FC236}">
                <a16:creationId xmlns:a16="http://schemas.microsoft.com/office/drawing/2014/main" id="{3ADC704D-8FAB-4CCE-A4C2-A6BD0B8BDF50}"/>
              </a:ext>
            </a:extLst>
          </p:cNvPr>
          <p:cNvSpPr/>
          <p:nvPr/>
        </p:nvSpPr>
        <p:spPr>
          <a:xfrm rot="5400000">
            <a:off x="5148495" y="2015409"/>
            <a:ext cx="524450" cy="268807"/>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kumimoji="1" lang="ja-JP" altLang="en-US" dirty="0"/>
          </a:p>
        </p:txBody>
      </p:sp>
      <p:sp>
        <p:nvSpPr>
          <p:cNvPr id="26" name="二等辺三角形 25">
            <a:extLst>
              <a:ext uri="{FF2B5EF4-FFF2-40B4-BE49-F238E27FC236}">
                <a16:creationId xmlns:a16="http://schemas.microsoft.com/office/drawing/2014/main" id="{3ADC704D-8FAB-4CCE-A4C2-A6BD0B8BDF50}"/>
              </a:ext>
            </a:extLst>
          </p:cNvPr>
          <p:cNvSpPr/>
          <p:nvPr/>
        </p:nvSpPr>
        <p:spPr>
          <a:xfrm rot="5400000">
            <a:off x="5148495" y="2745253"/>
            <a:ext cx="524450" cy="268807"/>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kumimoji="1" lang="ja-JP" altLang="en-US" dirty="0"/>
          </a:p>
        </p:txBody>
      </p:sp>
      <p:sp>
        <p:nvSpPr>
          <p:cNvPr id="27" name="二等辺三角形 26">
            <a:extLst>
              <a:ext uri="{FF2B5EF4-FFF2-40B4-BE49-F238E27FC236}">
                <a16:creationId xmlns:a16="http://schemas.microsoft.com/office/drawing/2014/main" id="{3ADC704D-8FAB-4CCE-A4C2-A6BD0B8BDF50}"/>
              </a:ext>
            </a:extLst>
          </p:cNvPr>
          <p:cNvSpPr/>
          <p:nvPr/>
        </p:nvSpPr>
        <p:spPr>
          <a:xfrm rot="5400000">
            <a:off x="5156884" y="3408614"/>
            <a:ext cx="524450" cy="268807"/>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kumimoji="1" lang="ja-JP" altLang="en-US" dirty="0"/>
          </a:p>
        </p:txBody>
      </p:sp>
      <p:sp>
        <p:nvSpPr>
          <p:cNvPr id="28" name="二等辺三角形 27">
            <a:extLst>
              <a:ext uri="{FF2B5EF4-FFF2-40B4-BE49-F238E27FC236}">
                <a16:creationId xmlns:a16="http://schemas.microsoft.com/office/drawing/2014/main" id="{3ADC704D-8FAB-4CCE-A4C2-A6BD0B8BDF50}"/>
              </a:ext>
            </a:extLst>
          </p:cNvPr>
          <p:cNvSpPr/>
          <p:nvPr/>
        </p:nvSpPr>
        <p:spPr>
          <a:xfrm rot="5400000">
            <a:off x="5148495" y="4056686"/>
            <a:ext cx="524450" cy="268807"/>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kumimoji="1" lang="ja-JP" altLang="en-US" dirty="0"/>
          </a:p>
        </p:txBody>
      </p:sp>
      <p:sp>
        <p:nvSpPr>
          <p:cNvPr id="29" name="正方形/長方形 28"/>
          <p:cNvSpPr/>
          <p:nvPr/>
        </p:nvSpPr>
        <p:spPr>
          <a:xfrm flipV="1">
            <a:off x="47328" y="4745446"/>
            <a:ext cx="11998622" cy="32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タイトル 1">
            <a:extLst>
              <a:ext uri="{FF2B5EF4-FFF2-40B4-BE49-F238E27FC236}">
                <a16:creationId xmlns:a16="http://schemas.microsoft.com/office/drawing/2014/main" id="{84B8E5F4-AB27-48EB-A757-DA0508FA93CF}"/>
              </a:ext>
            </a:extLst>
          </p:cNvPr>
          <p:cNvSpPr txBox="1">
            <a:spLocks/>
          </p:cNvSpPr>
          <p:nvPr/>
        </p:nvSpPr>
        <p:spPr>
          <a:xfrm>
            <a:off x="0" y="4534803"/>
            <a:ext cx="12192000" cy="2683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smtClean="0">
                <a:latin typeface="Meiryo UI" panose="020B0604030504040204" pitchFamily="50" charset="-128"/>
                <a:ea typeface="Meiryo UI" panose="020B0604030504040204" pitchFamily="50" charset="-128"/>
              </a:rPr>
              <a:t>２．その他の対応</a:t>
            </a:r>
            <a:endParaRPr lang="ja-JP" altLang="en-US" sz="1200" b="1" dirty="0">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1533860224"/>
              </p:ext>
            </p:extLst>
          </p:nvPr>
        </p:nvGraphicFramePr>
        <p:xfrm>
          <a:off x="50800" y="4812665"/>
          <a:ext cx="12045951" cy="2042160"/>
        </p:xfrm>
        <a:graphic>
          <a:graphicData uri="http://schemas.openxmlformats.org/drawingml/2006/table">
            <a:tbl>
              <a:tblPr>
                <a:tableStyleId>{616DA210-FB5B-4158-B5E0-FEB733F419BA}</a:tableStyleId>
              </a:tblPr>
              <a:tblGrid>
                <a:gridCol w="241776">
                  <a:extLst>
                    <a:ext uri="{9D8B030D-6E8A-4147-A177-3AD203B41FA5}">
                      <a16:colId xmlns:a16="http://schemas.microsoft.com/office/drawing/2014/main" val="4269326544"/>
                    </a:ext>
                  </a:extLst>
                </a:gridCol>
                <a:gridCol w="4860773">
                  <a:extLst>
                    <a:ext uri="{9D8B030D-6E8A-4147-A177-3AD203B41FA5}">
                      <a16:colId xmlns:a16="http://schemas.microsoft.com/office/drawing/2014/main" val="925171819"/>
                    </a:ext>
                  </a:extLst>
                </a:gridCol>
                <a:gridCol w="494252">
                  <a:extLst>
                    <a:ext uri="{9D8B030D-6E8A-4147-A177-3AD203B41FA5}">
                      <a16:colId xmlns:a16="http://schemas.microsoft.com/office/drawing/2014/main" val="2396010096"/>
                    </a:ext>
                  </a:extLst>
                </a:gridCol>
                <a:gridCol w="6449150">
                  <a:extLst>
                    <a:ext uri="{9D8B030D-6E8A-4147-A177-3AD203B41FA5}">
                      <a16:colId xmlns:a16="http://schemas.microsoft.com/office/drawing/2014/main" val="3279067150"/>
                    </a:ext>
                  </a:extLst>
                </a:gridCol>
              </a:tblGrid>
              <a:tr h="252000">
                <a:tc>
                  <a:txBody>
                    <a:bodyPr/>
                    <a:lstStyle/>
                    <a:p>
                      <a:r>
                        <a:rPr kumimoji="1" lang="ja-JP" altLang="en-US" sz="1050" b="1" dirty="0" smtClean="0">
                          <a:solidFill>
                            <a:schemeClr val="bg1"/>
                          </a:solidFill>
                          <a:latin typeface="メイリオ" panose="020B0604030504040204" pitchFamily="50" charset="-128"/>
                          <a:ea typeface="メイリオ" panose="020B0604030504040204" pitchFamily="50" charset="-128"/>
                        </a:rPr>
                        <a:t>１</a:t>
                      </a:r>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B w="12700" cmpd="sng">
                      <a:noFill/>
                    </a:lnB>
                    <a:solidFill>
                      <a:schemeClr val="accent5"/>
                    </a:solidFill>
                  </a:tcPr>
                </a:tc>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1100" b="1" kern="1200" dirty="0" smtClean="0">
                          <a:solidFill>
                            <a:schemeClr val="tx1"/>
                          </a:solidFill>
                          <a:latin typeface="Meiryo UI" panose="020B0604030504040204" pitchFamily="50" charset="-128"/>
                          <a:ea typeface="Meiryo UI" panose="020B0604030504040204" pitchFamily="50" charset="-128"/>
                          <a:cs typeface="+mn-cs"/>
                        </a:rPr>
                        <a:t>第</a:t>
                      </a:r>
                      <a:r>
                        <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rPr>
                        <a:t>1</a:t>
                      </a:r>
                      <a:r>
                        <a:rPr kumimoji="1" lang="ja-JP" altLang="en-US" sz="1100" b="1" kern="1200" dirty="0" smtClean="0">
                          <a:solidFill>
                            <a:schemeClr val="tx1"/>
                          </a:solidFill>
                          <a:latin typeface="Meiryo UI" panose="020B0604030504040204" pitchFamily="50" charset="-128"/>
                          <a:ea typeface="Meiryo UI" panose="020B0604030504040204" pitchFamily="50" charset="-128"/>
                          <a:cs typeface="+mn-cs"/>
                        </a:rPr>
                        <a:t>回推進本部会議（令和</a:t>
                      </a:r>
                      <a:r>
                        <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rPr>
                        <a:t>4</a:t>
                      </a:r>
                      <a:r>
                        <a:rPr kumimoji="1" lang="ja-JP" altLang="en-US" sz="1100" b="1" kern="1200" dirty="0" smtClean="0">
                          <a:solidFill>
                            <a:schemeClr val="tx1"/>
                          </a:solidFill>
                          <a:latin typeface="Meiryo UI" panose="020B0604030504040204" pitchFamily="50" charset="-128"/>
                          <a:ea typeface="Meiryo UI" panose="020B0604030504040204" pitchFamily="50" charset="-128"/>
                          <a:cs typeface="+mn-cs"/>
                        </a:rPr>
                        <a:t>年</a:t>
                      </a:r>
                      <a:r>
                        <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rPr>
                        <a:t>12</a:t>
                      </a:r>
                      <a:r>
                        <a:rPr kumimoji="1" lang="ja-JP" altLang="en-US" sz="1100" b="1" kern="1200" dirty="0" smtClean="0">
                          <a:solidFill>
                            <a:schemeClr val="tx1"/>
                          </a:solidFill>
                          <a:latin typeface="Meiryo UI" panose="020B0604030504040204" pitchFamily="50" charset="-128"/>
                          <a:ea typeface="Meiryo UI" panose="020B0604030504040204" pitchFamily="50" charset="-128"/>
                          <a:cs typeface="+mn-cs"/>
                        </a:rPr>
                        <a:t>月</a:t>
                      </a:r>
                      <a:r>
                        <a:rPr kumimoji="1" lang="en-US" altLang="ja-JP" sz="1100" b="1" kern="1200" dirty="0" smtClean="0">
                          <a:solidFill>
                            <a:schemeClr val="tx1"/>
                          </a:solidFill>
                          <a:latin typeface="Meiryo UI" panose="020B0604030504040204" pitchFamily="50" charset="-128"/>
                          <a:ea typeface="Meiryo UI" panose="020B0604030504040204" pitchFamily="50" charset="-128"/>
                          <a:cs typeface="+mn-cs"/>
                        </a:rPr>
                        <a:t>28</a:t>
                      </a:r>
                      <a:r>
                        <a:rPr kumimoji="1" lang="ja-JP" altLang="en-US" sz="1100" b="1" kern="1200" dirty="0" smtClean="0">
                          <a:solidFill>
                            <a:schemeClr val="tx1"/>
                          </a:solidFill>
                          <a:latin typeface="Meiryo UI" panose="020B0604030504040204" pitchFamily="50" charset="-128"/>
                          <a:ea typeface="Meiryo UI" panose="020B0604030504040204" pitchFamily="50" charset="-128"/>
                          <a:cs typeface="+mn-cs"/>
                        </a:rPr>
                        <a:t>日開催）での意見</a:t>
                      </a:r>
                      <a:endParaRPr kumimoji="1" lang="ja-JP" altLang="en-US" sz="1100" b="1" kern="1200" dirty="0">
                        <a:solidFill>
                          <a:schemeClr val="tx1"/>
                        </a:solidFill>
                        <a:latin typeface="Meiryo UI" panose="020B0604030504040204" pitchFamily="50" charset="-128"/>
                        <a:ea typeface="Meiryo UI" panose="020B0604030504040204" pitchFamily="50" charset="-128"/>
                        <a:cs typeface="+mn-cs"/>
                      </a:endParaRPr>
                    </a:p>
                  </a:txBody>
                  <a:tcPr marL="45720" marR="45720" anchor="ctr">
                    <a:solidFill>
                      <a:schemeClr val="accent1">
                        <a:lumMod val="60000"/>
                        <a:lumOff val="40000"/>
                      </a:schemeClr>
                    </a:solidFill>
                  </a:tcPr>
                </a:tc>
                <a:tc rowSpan="2">
                  <a:txBody>
                    <a:bodyPr/>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marL="45720" marR="45720">
                    <a:lnT w="12700" cmpd="sng">
                      <a:noFill/>
                    </a:lnT>
                    <a:lnB w="12700" cmpd="sng">
                      <a:noFill/>
                    </a:lnB>
                  </a:tcPr>
                </a:tc>
                <a:tc rowSpan="2">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Ｐ</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27</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「基本方針</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Ⅵ</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　調査・分析の推進」の具体的取組みにおいて、「■ギャンブル等依存症に関する実態調査」に係る</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
                      </a:r>
                      <a:b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b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記載に下記を追記する。</a:t>
                      </a:r>
                      <a:b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br>
                      <a:r>
                        <a:rPr kumimoji="1" lang="ja-JP" altLang="en-US" sz="1000" kern="1200" spc="-30" baseline="0" dirty="0" smtClean="0">
                          <a:solidFill>
                            <a:schemeClr val="tx1"/>
                          </a:solidFill>
                          <a:latin typeface="Meiryo UI" panose="020B0604030504040204" pitchFamily="50" charset="-128"/>
                          <a:ea typeface="Meiryo UI" panose="020B0604030504040204" pitchFamily="50" charset="-128"/>
                          <a:cs typeface="+mn-cs"/>
                        </a:rPr>
                        <a:t>⇒ 「府のギャンブル等依存症対策の効果をより正しく把握できるような調査方法について、有識者の意見等も踏まえて検討する。」</a:t>
                      </a:r>
                    </a:p>
                  </a:txBody>
                  <a:tcPr marL="45720" marR="45720" anchor="ctr"/>
                </a:tc>
                <a:extLst>
                  <a:ext uri="{0D108BD9-81ED-4DB2-BD59-A6C34878D82A}">
                    <a16:rowId xmlns:a16="http://schemas.microsoft.com/office/drawing/2014/main" val="2505605946"/>
                  </a:ext>
                </a:extLst>
              </a:tr>
              <a:tr h="370840">
                <a:tc>
                  <a:txBody>
                    <a:bodyPr/>
                    <a:lstStyle/>
                    <a:p>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T w="12700" cmpd="sng">
                      <a:noFill/>
                    </a:lnT>
                    <a:solidFill>
                      <a:schemeClr val="accent5"/>
                    </a:solidFill>
                  </a:tcPr>
                </a:tc>
                <a:tc>
                  <a:txBody>
                    <a:bodyPr/>
                    <a:lstStyle/>
                    <a:p>
                      <a:pPr marL="92075" marR="0" lvl="0" indent="-92075" algn="l" defTabSz="914400" rtl="0" eaLnBrk="1" fontAlgn="auto" latinLnBrk="0" hangingPunct="1">
                        <a:lnSpc>
                          <a:spcPct val="100000"/>
                        </a:lnSpc>
                        <a:spcBef>
                          <a:spcPts val="0"/>
                        </a:spcBef>
                        <a:spcAft>
                          <a:spcPts val="600"/>
                        </a:spcAft>
                        <a:buClr>
                          <a:schemeClr val="bg2"/>
                        </a:buClr>
                        <a:buSzTx/>
                        <a:buFont typeface="Wingdings" panose="05000000000000000000" pitchFamily="2" charset="2"/>
                        <a:buChar char="l"/>
                        <a:tabLst/>
                        <a:defRPr/>
                      </a:pPr>
                      <a:r>
                        <a:rPr kumimoji="1" lang="ja-JP" altLang="en-US" sz="1000" kern="1200" spc="-30" baseline="0" dirty="0" smtClean="0">
                          <a:solidFill>
                            <a:schemeClr val="tx1"/>
                          </a:solidFill>
                          <a:latin typeface="Meiryo UI" panose="020B0604030504040204" pitchFamily="50" charset="-128"/>
                          <a:ea typeface="Meiryo UI" panose="020B0604030504040204" pitchFamily="50" charset="-128"/>
                          <a:cs typeface="+mn-cs"/>
                        </a:rPr>
                        <a:t>全体目標に対する指標として「ギャンブル等依存が疑われる者等の割合」の低減が掲げられているが、より客観的に実態を把握するための調査手法について研究し、ＩＲ開業前までに確立すべき。</a:t>
                      </a:r>
                      <a:endParaRPr kumimoji="1" lang="ja-JP" altLang="en-US" sz="1000" kern="1200" spc="-30" baseline="0" dirty="0">
                        <a:solidFill>
                          <a:schemeClr val="tx1"/>
                        </a:solidFill>
                        <a:latin typeface="Meiryo UI" panose="020B0604030504040204" pitchFamily="50" charset="-128"/>
                        <a:ea typeface="Meiryo UI" panose="020B0604030504040204" pitchFamily="50" charset="-128"/>
                        <a:cs typeface="+mn-cs"/>
                      </a:endParaRPr>
                    </a:p>
                  </a:txBody>
                  <a:tcPr marL="45720" marR="45720"/>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568647830"/>
                  </a:ext>
                </a:extLst>
              </a:tr>
              <a:tr h="252000">
                <a:tc>
                  <a:txBody>
                    <a:bodyPr/>
                    <a:lstStyle/>
                    <a:p>
                      <a:r>
                        <a:rPr kumimoji="1" lang="ja-JP" altLang="en-US" sz="1050" b="1" dirty="0" smtClean="0">
                          <a:solidFill>
                            <a:schemeClr val="bg1"/>
                          </a:solidFill>
                          <a:latin typeface="メイリオ" panose="020B0604030504040204" pitchFamily="50" charset="-128"/>
                          <a:ea typeface="メイリオ" panose="020B0604030504040204" pitchFamily="50" charset="-128"/>
                        </a:rPr>
                        <a:t>２</a:t>
                      </a:r>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B w="12700" cmpd="sng">
                      <a:noFill/>
                    </a:lnB>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eiryo UI" panose="020B0604030504040204" pitchFamily="50" charset="-128"/>
                          <a:ea typeface="Meiryo UI" panose="020B0604030504040204" pitchFamily="50" charset="-128"/>
                        </a:rPr>
                        <a:t>府実態調査（令和４年</a:t>
                      </a:r>
                      <a:r>
                        <a:rPr lang="en-US" altLang="ja-JP" sz="1100" b="1" dirty="0" smtClean="0">
                          <a:solidFill>
                            <a:schemeClr val="tx1"/>
                          </a:solidFill>
                          <a:latin typeface="Meiryo UI" panose="020B0604030504040204" pitchFamily="50" charset="-128"/>
                          <a:ea typeface="Meiryo UI" panose="020B0604030504040204" pitchFamily="50" charset="-128"/>
                        </a:rPr>
                        <a:t>11</a:t>
                      </a:r>
                      <a:r>
                        <a:rPr lang="ja-JP" altLang="en-US" sz="1100" b="1" dirty="0" smtClean="0">
                          <a:solidFill>
                            <a:schemeClr val="tx1"/>
                          </a:solidFill>
                          <a:latin typeface="Meiryo UI" panose="020B0604030504040204" pitchFamily="50" charset="-128"/>
                          <a:ea typeface="Meiryo UI" panose="020B0604030504040204" pitchFamily="50" charset="-128"/>
                        </a:rPr>
                        <a:t>月実施）の数値</a:t>
                      </a:r>
                      <a:endParaRPr lang="ja-JP" altLang="en-US" sz="1100" b="1" dirty="0">
                        <a:solidFill>
                          <a:schemeClr val="tx1"/>
                        </a:solidFill>
                        <a:latin typeface="Meiryo UI" panose="020B0604030504040204" pitchFamily="50" charset="-128"/>
                        <a:ea typeface="Meiryo UI" panose="020B0604030504040204" pitchFamily="50" charset="-128"/>
                      </a:endParaRPr>
                    </a:p>
                  </a:txBody>
                  <a:tcPr marL="45720" marR="45720" anchor="ctr">
                    <a:solidFill>
                      <a:schemeClr val="accent1">
                        <a:lumMod val="60000"/>
                        <a:lumOff val="40000"/>
                      </a:schemeClr>
                    </a:solidFill>
                  </a:tcPr>
                </a:tc>
                <a:tc rowSpan="2">
                  <a:txBody>
                    <a:bodyPr/>
                    <a:lstStyle/>
                    <a:p>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marL="45720" marR="45720">
                    <a:lnT w="12700" cmpd="sng">
                      <a:noFill/>
                    </a:lnT>
                    <a:lnB w="12700" cmpd="sng">
                      <a:noFill/>
                    </a:lnB>
                  </a:tcPr>
                </a:tc>
                <a:tc rowSpan="2">
                  <a:txBody>
                    <a:bodyPr/>
                    <a:lstStyle/>
                    <a:p>
                      <a:pPr marL="92075" marR="0" lvl="0" indent="-92075" algn="l" defTabSz="914400" rtl="0" eaLnBrk="1" fontAlgn="auto" latinLnBrk="0" hangingPunct="1">
                        <a:lnSpc>
                          <a:spcPts val="1100"/>
                        </a:lnSpc>
                        <a:spcBef>
                          <a:spcPts val="0"/>
                        </a:spcBef>
                        <a:spcAft>
                          <a:spcPts val="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①</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SOGS</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得点分布に係る数値について、下記項目に反映。</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n-cs"/>
                      </a:endParaRPr>
                    </a:p>
                    <a:p>
                      <a:pPr marL="171450" marR="0" lvl="0" indent="-79375" algn="l" defTabSz="914400" rtl="0" eaLnBrk="1" fontAlgn="auto" latinLnBrk="0" hangingPunct="1">
                        <a:lnSpc>
                          <a:spcPts val="1100"/>
                        </a:lnSpc>
                        <a:spcBef>
                          <a:spcPts val="0"/>
                        </a:spcBef>
                        <a:spcAft>
                          <a:spcPts val="0"/>
                        </a:spcAft>
                        <a:buClr>
                          <a:schemeClr val="bg2"/>
                        </a:buClr>
                        <a:buSzTx/>
                        <a:buFont typeface="Arial" panose="020B0604020202020204" pitchFamily="34" charset="0"/>
                        <a:buChar char="•"/>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第２章　第１節（３）ギャンブル等依存が疑われる人等の推計における「ギャンブル等依存が疑われる人」</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000" kern="1200" spc="-60" baseline="0" dirty="0" smtClean="0">
                          <a:solidFill>
                            <a:schemeClr val="tx1"/>
                          </a:solidFill>
                          <a:latin typeface="Meiryo UI" panose="020B0604030504040204" pitchFamily="50" charset="-128"/>
                          <a:ea typeface="Meiryo UI" panose="020B0604030504040204" pitchFamily="50" charset="-128"/>
                          <a:cs typeface="+mn-cs"/>
                        </a:rPr>
                        <a:t>SOGS5</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点</a:t>
                      </a:r>
                      <a:r>
                        <a:rPr kumimoji="1" lang="en-US" altLang="ja-JP"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の割合に反映</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000" kern="1200" spc="-60" baseline="0" dirty="0" smtClean="0">
                          <a:solidFill>
                            <a:schemeClr val="tx1"/>
                          </a:solidFill>
                          <a:latin typeface="Meiryo UI" panose="020B0604030504040204" pitchFamily="50" charset="-128"/>
                          <a:ea typeface="Meiryo UI" panose="020B0604030504040204" pitchFamily="50" charset="-128"/>
                          <a:cs typeface="+mn-cs"/>
                        </a:rPr>
                        <a:t>1.3</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000" kern="1200" spc="-60" baseline="0" dirty="0" smtClean="0">
                          <a:solidFill>
                            <a:schemeClr val="tx1"/>
                          </a:solidFill>
                          <a:latin typeface="Meiryo UI" panose="020B0604030504040204" pitchFamily="50" charset="-128"/>
                          <a:ea typeface="Meiryo UI" panose="020B0604030504040204" pitchFamily="50" charset="-128"/>
                          <a:cs typeface="+mn-cs"/>
                        </a:rPr>
                        <a:t>1.9</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。また、新たに</a:t>
                      </a:r>
                      <a:r>
                        <a:rPr kumimoji="1" lang="en-US" altLang="ja-JP" sz="1000" kern="1200" spc="-60" baseline="0" dirty="0" smtClean="0">
                          <a:solidFill>
                            <a:schemeClr val="tx1"/>
                          </a:solidFill>
                          <a:latin typeface="Meiryo UI" panose="020B0604030504040204" pitchFamily="50" charset="-128"/>
                          <a:ea typeface="Meiryo UI" panose="020B0604030504040204" pitchFamily="50" charset="-128"/>
                          <a:cs typeface="+mn-cs"/>
                        </a:rPr>
                        <a:t>SOGS</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３</a:t>
                      </a:r>
                      <a:r>
                        <a:rPr kumimoji="1" lang="en-US" altLang="ja-JP"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４点</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の人を「ギャンブル等依存のリスクがある人」とし、その割合を明記</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000" kern="1200" spc="-60" baseline="0" dirty="0" smtClean="0">
                          <a:solidFill>
                            <a:schemeClr val="tx1"/>
                          </a:solidFill>
                          <a:latin typeface="Meiryo UI" panose="020B0604030504040204" pitchFamily="50" charset="-128"/>
                          <a:ea typeface="Meiryo UI" panose="020B0604030504040204" pitchFamily="50" charset="-128"/>
                          <a:cs typeface="+mn-cs"/>
                        </a:rPr>
                        <a:t>1.5</a:t>
                      </a:r>
                      <a:r>
                        <a:rPr kumimoji="1" lang="ja-JP" altLang="en-US" sz="1000" kern="1200" spc="-6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するとともに、上記「ギャンブル等依存が疑われる人」と合わせ、「ギャンブル等依存が疑われる人</a:t>
                      </a:r>
                      <a:r>
                        <a:rPr kumimoji="1" lang="ja-JP" altLang="en-US" sz="1000" b="1" u="sng" kern="1200" dirty="0" smtClean="0">
                          <a:solidFill>
                            <a:schemeClr val="tx1"/>
                          </a:solidFill>
                          <a:latin typeface="Meiryo UI" panose="020B0604030504040204" pitchFamily="50" charset="-128"/>
                          <a:ea typeface="Meiryo UI" panose="020B0604030504040204" pitchFamily="50" charset="-128"/>
                          <a:cs typeface="+mn-cs"/>
                        </a:rPr>
                        <a:t>等</a:t>
                      </a:r>
                      <a:r>
                        <a:rPr kumimoji="1" lang="ja-JP" altLang="en-US" sz="1000" b="0" u="none" kern="1200" dirty="0" smtClean="0">
                          <a:solidFill>
                            <a:schemeClr val="tx1"/>
                          </a:solidFill>
                          <a:latin typeface="Meiryo UI" panose="020B0604030504040204" pitchFamily="50" charset="-128"/>
                          <a:ea typeface="Meiryo UI" panose="020B0604030504040204" pitchFamily="50" charset="-128"/>
                          <a:cs typeface="+mn-cs"/>
                        </a:rPr>
                        <a:t>」として、今後当該割合の推移を把握していくこととした</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９）なお、これに伴い、</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P10 </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図８のイメージ図を修正。</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n-cs"/>
                      </a:endParaRPr>
                    </a:p>
                    <a:p>
                      <a:pPr marL="171450" marR="0" lvl="0" indent="-79375" algn="l" defTabSz="914400" rtl="0" eaLnBrk="1" fontAlgn="auto" latinLnBrk="0" hangingPunct="1">
                        <a:lnSpc>
                          <a:spcPts val="1100"/>
                        </a:lnSpc>
                        <a:spcBef>
                          <a:spcPts val="0"/>
                        </a:spcBef>
                        <a:spcAft>
                          <a:spcPts val="0"/>
                        </a:spcAft>
                        <a:buClr>
                          <a:schemeClr val="bg2"/>
                        </a:buClr>
                        <a:buSzTx/>
                        <a:buFont typeface="Arial" panose="020B0604020202020204" pitchFamily="34" charset="0"/>
                        <a:buChar char="•"/>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第３章　第２節</a:t>
                      </a:r>
                      <a:r>
                        <a:rPr kumimoji="1" lang="ja-JP" altLang="en-US" sz="1000" kern="1200" baseline="0" dirty="0" smtClean="0">
                          <a:solidFill>
                            <a:schemeClr val="tx1"/>
                          </a:solidFill>
                          <a:latin typeface="Meiryo UI" panose="020B0604030504040204" pitchFamily="50" charset="-128"/>
                          <a:ea typeface="Meiryo UI" panose="020B0604030504040204" pitchFamily="50" charset="-128"/>
                          <a:cs typeface="+mn-cs"/>
                        </a:rPr>
                        <a:t> </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全体目標＜指標❶＞「</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ギャンブル等依存が疑われる人等</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の割合」の現状値に反映。（</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P17</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000" kern="1200" dirty="0" smtClean="0">
                        <a:solidFill>
                          <a:schemeClr val="tx1"/>
                        </a:solidFill>
                        <a:latin typeface="Meiryo UI" panose="020B0604030504040204" pitchFamily="50" charset="-128"/>
                        <a:ea typeface="Meiryo UI" panose="020B0604030504040204" pitchFamily="50" charset="-128"/>
                        <a:cs typeface="+mn-cs"/>
                      </a:endParaRPr>
                    </a:p>
                    <a:p>
                      <a:pPr marL="171450" marR="0" lvl="0" indent="-79375" algn="l" defTabSz="914400" rtl="0" eaLnBrk="1" fontAlgn="auto" latinLnBrk="0" hangingPunct="1">
                        <a:lnSpc>
                          <a:spcPts val="1100"/>
                        </a:lnSpc>
                        <a:spcBef>
                          <a:spcPts val="0"/>
                        </a:spcBef>
                        <a:spcAft>
                          <a:spcPts val="0"/>
                        </a:spcAft>
                        <a:buClr>
                          <a:schemeClr val="bg2"/>
                        </a:buClr>
                        <a:buSzTx/>
                        <a:buFont typeface="Arial" panose="020B0604020202020204" pitchFamily="34" charset="0"/>
                        <a:buChar char="•"/>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　 同    第</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3</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節 施策体系 図９として「</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SOGS</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に応じた施策体系のイメージ」を追記。（</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P18</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a:t>
                      </a:r>
                    </a:p>
                    <a:p>
                      <a:pPr marL="92075" marR="0" lvl="0" indent="-92075" algn="l" defTabSz="914400" rtl="0" eaLnBrk="1" fontAlgn="auto" latinLnBrk="0" hangingPunct="1">
                        <a:lnSpc>
                          <a:spcPts val="1100"/>
                        </a:lnSpc>
                        <a:spcBef>
                          <a:spcPts val="300"/>
                        </a:spcBef>
                        <a:spcAft>
                          <a:spcPts val="0"/>
                        </a:spcAft>
                        <a:buClr>
                          <a:schemeClr val="bg2"/>
                        </a:buClr>
                        <a:buSzTx/>
                        <a:buFont typeface="Wingdings" panose="05000000000000000000" pitchFamily="2" charset="2"/>
                        <a:buChar char="l"/>
                        <a:tabLst/>
                        <a:defRPr/>
                      </a:pP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②認知度</a:t>
                      </a:r>
                      <a:r>
                        <a:rPr kumimoji="1" lang="ja-JP" altLang="en-US" sz="1000" kern="1200" spc="-80" baseline="0" dirty="0" smtClean="0">
                          <a:solidFill>
                            <a:schemeClr val="tx1"/>
                          </a:solidFill>
                          <a:latin typeface="Meiryo UI" panose="020B0604030504040204" pitchFamily="50" charset="-128"/>
                          <a:ea typeface="Meiryo UI" panose="020B0604030504040204" pitchFamily="50" charset="-128"/>
                          <a:cs typeface="+mn-cs"/>
                        </a:rPr>
                        <a:t>（ギャンブル等依存症は病気であることを知っている人の割合）に係る数値について、下記項目に反映。</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000" kern="1200" dirty="0" smtClean="0">
                          <a:solidFill>
                            <a:schemeClr val="tx1"/>
                          </a:solidFill>
                          <a:latin typeface="Meiryo UI" panose="020B0604030504040204" pitchFamily="50" charset="-128"/>
                          <a:ea typeface="Meiryo UI" panose="020B0604030504040204" pitchFamily="50" charset="-128"/>
                          <a:cs typeface="+mn-cs"/>
                        </a:rPr>
                        <a:t>P17</a:t>
                      </a:r>
                      <a:r>
                        <a:rPr kumimoji="1" lang="ja-JP" altLang="en-US" sz="1000"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000" kern="1200" spc="-80" baseline="0" dirty="0" smtClean="0">
                        <a:solidFill>
                          <a:schemeClr val="tx1"/>
                        </a:solidFill>
                        <a:latin typeface="Meiryo UI" panose="020B0604030504040204" pitchFamily="50" charset="-128"/>
                        <a:ea typeface="Meiryo UI" panose="020B0604030504040204" pitchFamily="50" charset="-128"/>
                        <a:cs typeface="+mn-cs"/>
                      </a:endParaRPr>
                    </a:p>
                    <a:p>
                      <a:pPr marL="171450" marR="0" lvl="0" indent="-79375" algn="l" defTabSz="914400" rtl="0" eaLnBrk="1" fontAlgn="auto" latinLnBrk="0" hangingPunct="1">
                        <a:lnSpc>
                          <a:spcPts val="1100"/>
                        </a:lnSpc>
                        <a:spcBef>
                          <a:spcPts val="0"/>
                        </a:spcBef>
                        <a:spcAft>
                          <a:spcPts val="0"/>
                        </a:spcAft>
                        <a:buClr>
                          <a:schemeClr val="bg2"/>
                        </a:buClr>
                        <a:buSzTx/>
                        <a:buFont typeface="Arial" panose="020B0604020202020204" pitchFamily="34" charset="0"/>
                        <a:buChar char="•"/>
                        <a:tabLst/>
                        <a:defRPr/>
                      </a:pPr>
                      <a:r>
                        <a:rPr kumimoji="1" lang="ja-JP" altLang="en-US" sz="1000" kern="1200" spc="-80" baseline="0" dirty="0" smtClean="0">
                          <a:solidFill>
                            <a:schemeClr val="tx1"/>
                          </a:solidFill>
                          <a:latin typeface="Meiryo UI" panose="020B0604030504040204" pitchFamily="50" charset="-128"/>
                          <a:ea typeface="Meiryo UI" panose="020B0604030504040204" pitchFamily="50" charset="-128"/>
                          <a:cs typeface="+mn-cs"/>
                        </a:rPr>
                        <a:t>第３章　第２節 全体目標＜指標❷＞「</a:t>
                      </a:r>
                      <a:r>
                        <a:rPr kumimoji="1" lang="en-US" altLang="ja-JP" sz="1000" kern="1200" spc="-8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spc="-80" baseline="0" dirty="0" smtClean="0">
                          <a:solidFill>
                            <a:schemeClr val="tx1"/>
                          </a:solidFill>
                          <a:latin typeface="Meiryo UI" panose="020B0604030504040204" pitchFamily="50" charset="-128"/>
                          <a:ea typeface="Meiryo UI" panose="020B0604030504040204" pitchFamily="50" charset="-128"/>
                          <a:cs typeface="+mn-cs"/>
                        </a:rPr>
                        <a:t>ギャンブル等依存症は病気であることを知っている</a:t>
                      </a:r>
                      <a:r>
                        <a:rPr kumimoji="1" lang="en-US" altLang="ja-JP" sz="1000" kern="1200" spc="-8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kern="1200" spc="-80" baseline="0" dirty="0" smtClean="0">
                          <a:solidFill>
                            <a:schemeClr val="tx1"/>
                          </a:solidFill>
                          <a:latin typeface="Meiryo UI" panose="020B0604030504040204" pitchFamily="50" charset="-128"/>
                          <a:ea typeface="Meiryo UI" panose="020B0604030504040204" pitchFamily="50" charset="-128"/>
                          <a:cs typeface="+mn-cs"/>
                        </a:rPr>
                        <a:t>と回答した府民の割合」の現状値に反映。</a:t>
                      </a:r>
                      <a:endParaRPr kumimoji="1" lang="en-US" altLang="ja-JP" sz="1000" kern="1200" spc="-80" baseline="0" dirty="0" smtClean="0">
                        <a:solidFill>
                          <a:schemeClr val="tx1"/>
                        </a:solidFill>
                        <a:latin typeface="Meiryo UI" panose="020B0604030504040204" pitchFamily="50" charset="-128"/>
                        <a:ea typeface="Meiryo UI" panose="020B0604030504040204" pitchFamily="50" charset="-128"/>
                        <a:cs typeface="+mn-cs"/>
                      </a:endParaRPr>
                    </a:p>
                  </a:txBody>
                  <a:tcPr marL="45720" marR="45720" anchor="ctr"/>
                </a:tc>
                <a:extLst>
                  <a:ext uri="{0D108BD9-81ED-4DB2-BD59-A6C34878D82A}">
                    <a16:rowId xmlns:a16="http://schemas.microsoft.com/office/drawing/2014/main" val="2453074575"/>
                  </a:ext>
                </a:extLst>
              </a:tr>
              <a:tr h="370840">
                <a:tc>
                  <a:txBody>
                    <a:bodyPr/>
                    <a:lstStyle/>
                    <a:p>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marL="45720" marR="45720">
                    <a:lnT w="12700" cmpd="sng">
                      <a:noFill/>
                    </a:lnT>
                    <a:solidFill>
                      <a:schemeClr val="accent5"/>
                    </a:solidFill>
                  </a:tcPr>
                </a:tc>
                <a:tc>
                  <a:txBody>
                    <a:bodyPr/>
                    <a:lstStyle/>
                    <a:p>
                      <a:pPr marL="92075" marR="0" lvl="0" indent="-92075" algn="l" defTabSz="914400" rtl="0" eaLnBrk="1" fontAlgn="auto" latinLnBrk="0" hangingPunct="1">
                        <a:lnSpc>
                          <a:spcPts val="1200"/>
                        </a:lnSpc>
                        <a:spcBef>
                          <a:spcPts val="0"/>
                        </a:spcBef>
                        <a:spcAft>
                          <a:spcPts val="0"/>
                        </a:spcAft>
                        <a:buClr>
                          <a:schemeClr val="bg2"/>
                        </a:buClr>
                        <a:buSzTx/>
                        <a:buFont typeface="Wingdings" panose="05000000000000000000" pitchFamily="2" charset="2"/>
                        <a:buChar char="l"/>
                        <a:tabLst/>
                        <a:defRPr/>
                      </a:pPr>
                      <a:r>
                        <a:rPr lang="ja-JP" altLang="en-US" sz="1000" dirty="0" smtClean="0">
                          <a:solidFill>
                            <a:schemeClr val="tx1"/>
                          </a:solidFill>
                          <a:latin typeface="Meiryo UI" panose="020B0604030504040204" pitchFamily="50" charset="-128"/>
                          <a:ea typeface="Meiryo UI" panose="020B0604030504040204" pitchFamily="50" charset="-128"/>
                        </a:rPr>
                        <a:t>府が令和</a:t>
                      </a:r>
                      <a:r>
                        <a:rPr lang="en-US" altLang="ja-JP" sz="1000" dirty="0" smtClean="0">
                          <a:solidFill>
                            <a:schemeClr val="tx1"/>
                          </a:solidFill>
                          <a:latin typeface="Meiryo UI" panose="020B0604030504040204" pitchFamily="50" charset="-128"/>
                          <a:ea typeface="Meiryo UI" panose="020B0604030504040204" pitchFamily="50" charset="-128"/>
                        </a:rPr>
                        <a:t>4</a:t>
                      </a:r>
                      <a:r>
                        <a:rPr lang="ja-JP" altLang="en-US" sz="1000" dirty="0" smtClean="0">
                          <a:solidFill>
                            <a:schemeClr val="tx1"/>
                          </a:solidFill>
                          <a:latin typeface="Meiryo UI" panose="020B0604030504040204" pitchFamily="50" charset="-128"/>
                          <a:ea typeface="Meiryo UI" panose="020B0604030504040204" pitchFamily="50" charset="-128"/>
                        </a:rPr>
                        <a:t>年</a:t>
                      </a:r>
                      <a:r>
                        <a:rPr lang="en-US" altLang="ja-JP" sz="1000" dirty="0" smtClean="0">
                          <a:solidFill>
                            <a:schemeClr val="tx1"/>
                          </a:solidFill>
                          <a:latin typeface="Meiryo UI" panose="020B0604030504040204" pitchFamily="50" charset="-128"/>
                          <a:ea typeface="Meiryo UI" panose="020B0604030504040204" pitchFamily="50" charset="-128"/>
                        </a:rPr>
                        <a:t>11</a:t>
                      </a:r>
                      <a:r>
                        <a:rPr lang="ja-JP" altLang="en-US" sz="1000" dirty="0" smtClean="0">
                          <a:solidFill>
                            <a:schemeClr val="tx1"/>
                          </a:solidFill>
                          <a:latin typeface="Meiryo UI" panose="020B0604030504040204" pitchFamily="50" charset="-128"/>
                          <a:ea typeface="Meiryo UI" panose="020B0604030504040204" pitchFamily="50" charset="-128"/>
                        </a:rPr>
                        <a:t>月に実施した「健康と生活に関する調査」より、第２計画案における全体目標の指標に関わる「</a:t>
                      </a:r>
                      <a:r>
                        <a:rPr lang="en-US" altLang="ja-JP" sz="1000" dirty="0" smtClean="0">
                          <a:solidFill>
                            <a:schemeClr val="tx1"/>
                          </a:solidFill>
                          <a:latin typeface="Meiryo UI" panose="020B0604030504040204" pitchFamily="50" charset="-128"/>
                          <a:ea typeface="Meiryo UI" panose="020B0604030504040204" pitchFamily="50" charset="-128"/>
                        </a:rPr>
                        <a:t>SOGS</a:t>
                      </a:r>
                      <a:r>
                        <a:rPr lang="ja-JP" altLang="en-US" sz="1000" dirty="0" smtClean="0">
                          <a:solidFill>
                            <a:schemeClr val="tx1"/>
                          </a:solidFill>
                          <a:latin typeface="Meiryo UI" panose="020B0604030504040204" pitchFamily="50" charset="-128"/>
                          <a:ea typeface="Meiryo UI" panose="020B0604030504040204" pitchFamily="50" charset="-128"/>
                        </a:rPr>
                        <a:t>得点分布」や「府民認知度」について、数値は以下のとおり。</a:t>
                      </a:r>
                      <a:endParaRPr lang="en-US" altLang="ja-JP" sz="1000" dirty="0" smtClean="0">
                        <a:solidFill>
                          <a:schemeClr val="tx1"/>
                        </a:solidFill>
                        <a:latin typeface="Meiryo UI" panose="020B0604030504040204" pitchFamily="50" charset="-128"/>
                        <a:ea typeface="Meiryo UI" panose="020B0604030504040204" pitchFamily="50" charset="-128"/>
                      </a:endParaRPr>
                    </a:p>
                    <a:p>
                      <a:pPr marL="144000" marR="0" lvl="0" indent="0" algn="l" defTabSz="914400" rtl="0" eaLnBrk="1" fontAlgn="auto" latinLnBrk="0" hangingPunct="1">
                        <a:lnSpc>
                          <a:spcPts val="1200"/>
                        </a:lnSpc>
                        <a:spcBef>
                          <a:spcPts val="0"/>
                        </a:spcBef>
                        <a:spcAft>
                          <a:spcPts val="0"/>
                        </a:spcAft>
                        <a:buClr>
                          <a:schemeClr val="bg2"/>
                        </a:buClr>
                        <a:buSzTx/>
                        <a:buFont typeface="Wingdings" panose="05000000000000000000" pitchFamily="2" charset="2"/>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　①</a:t>
                      </a:r>
                      <a:r>
                        <a:rPr lang="en-US" altLang="ja-JP" sz="1000" dirty="0" smtClean="0">
                          <a:solidFill>
                            <a:schemeClr val="tx1"/>
                          </a:solidFill>
                          <a:latin typeface="Meiryo UI" panose="020B0604030504040204" pitchFamily="50" charset="-128"/>
                          <a:ea typeface="Meiryo UI" panose="020B0604030504040204" pitchFamily="50" charset="-128"/>
                        </a:rPr>
                        <a:t>SOGS</a:t>
                      </a:r>
                      <a:r>
                        <a:rPr lang="ja-JP" altLang="en-US" sz="1000" dirty="0" smtClean="0">
                          <a:solidFill>
                            <a:schemeClr val="tx1"/>
                          </a:solidFill>
                          <a:latin typeface="Meiryo UI" panose="020B0604030504040204" pitchFamily="50" charset="-128"/>
                          <a:ea typeface="Meiryo UI" panose="020B0604030504040204" pitchFamily="50" charset="-128"/>
                        </a:rPr>
                        <a:t>得点分布⇒ ３</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４点：</a:t>
                      </a:r>
                      <a:r>
                        <a:rPr lang="en-US" altLang="ja-JP" sz="1000" dirty="0" smtClean="0">
                          <a:solidFill>
                            <a:schemeClr val="tx1"/>
                          </a:solidFill>
                          <a:latin typeface="Meiryo UI" panose="020B0604030504040204" pitchFamily="50" charset="-128"/>
                          <a:ea typeface="Meiryo UI" panose="020B0604030504040204" pitchFamily="50" charset="-128"/>
                        </a:rPr>
                        <a:t>1.5</a:t>
                      </a:r>
                      <a:r>
                        <a:rPr lang="ja-JP" altLang="en-US" sz="1000" dirty="0" smtClean="0">
                          <a:solidFill>
                            <a:schemeClr val="tx1"/>
                          </a:solidFill>
                          <a:latin typeface="Meiryo UI" panose="020B0604030504040204" pitchFamily="50" charset="-128"/>
                          <a:ea typeface="Meiryo UI" panose="020B0604030504040204" pitchFamily="50" charset="-128"/>
                        </a:rPr>
                        <a:t>％　５点～：</a:t>
                      </a:r>
                      <a:r>
                        <a:rPr lang="en-US" altLang="ja-JP" sz="1000" dirty="0" smtClean="0">
                          <a:solidFill>
                            <a:schemeClr val="tx1"/>
                          </a:solidFill>
                          <a:latin typeface="Meiryo UI" panose="020B0604030504040204" pitchFamily="50" charset="-128"/>
                          <a:ea typeface="Meiryo UI" panose="020B0604030504040204" pitchFamily="50" charset="-128"/>
                        </a:rPr>
                        <a:t>1.9</a:t>
                      </a:r>
                      <a:r>
                        <a:rPr lang="ja-JP" altLang="en-US" sz="1000" dirty="0" smtClean="0">
                          <a:solidFill>
                            <a:schemeClr val="tx1"/>
                          </a:solidFill>
                          <a:latin typeface="Meiryo UI" panose="020B0604030504040204" pitchFamily="50" charset="-128"/>
                          <a:ea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endParaRPr>
                    </a:p>
                    <a:p>
                      <a:pPr marL="144000" marR="0" lvl="0" indent="0" algn="l" defTabSz="914400" rtl="0" eaLnBrk="1" fontAlgn="auto" latinLnBrk="0" hangingPunct="1">
                        <a:lnSpc>
                          <a:spcPts val="1200"/>
                        </a:lnSpc>
                        <a:spcBef>
                          <a:spcPts val="0"/>
                        </a:spcBef>
                        <a:spcAft>
                          <a:spcPts val="0"/>
                        </a:spcAft>
                        <a:buClr>
                          <a:schemeClr val="bg2"/>
                        </a:buClr>
                        <a:buSzTx/>
                        <a:buFont typeface="Wingdings" panose="05000000000000000000" pitchFamily="2" charset="2"/>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　②認知度</a:t>
                      </a:r>
                      <a:r>
                        <a:rPr lang="ja-JP" altLang="en-US" sz="1000" spc="-60" baseline="0" dirty="0" smtClean="0">
                          <a:solidFill>
                            <a:schemeClr val="tx1"/>
                          </a:solidFill>
                          <a:latin typeface="Meiryo UI" panose="020B0604030504040204" pitchFamily="50" charset="-128"/>
                          <a:ea typeface="Meiryo UI" panose="020B0604030504040204" pitchFamily="50" charset="-128"/>
                        </a:rPr>
                        <a:t>（ギャンブル等依存症は病気であることを知っている人の割合）⇒ </a:t>
                      </a:r>
                      <a:r>
                        <a:rPr lang="en-US" altLang="ja-JP" sz="1000" spc="-60" baseline="0" dirty="0" smtClean="0">
                          <a:solidFill>
                            <a:schemeClr val="tx1"/>
                          </a:solidFill>
                          <a:latin typeface="Meiryo UI" panose="020B0604030504040204" pitchFamily="50" charset="-128"/>
                          <a:ea typeface="Meiryo UI" panose="020B0604030504040204" pitchFamily="50" charset="-128"/>
                        </a:rPr>
                        <a:t>82.4%</a:t>
                      </a:r>
                      <a:endParaRPr lang="ja-JP" altLang="en-US" sz="1000" spc="-60" baseline="0" dirty="0">
                        <a:solidFill>
                          <a:schemeClr val="tx1"/>
                        </a:solidFill>
                        <a:latin typeface="Meiryo UI" panose="020B0604030504040204" pitchFamily="50" charset="-128"/>
                        <a:ea typeface="Meiryo UI" panose="020B0604030504040204" pitchFamily="50" charset="-128"/>
                      </a:endParaRPr>
                    </a:p>
                  </a:txBody>
                  <a:tcPr marL="45720" marR="45720"/>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tc vMerge="1">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635543760"/>
                  </a:ext>
                </a:extLst>
              </a:tr>
            </a:tbl>
          </a:graphicData>
        </a:graphic>
      </p:graphicFrame>
      <p:sp>
        <p:nvSpPr>
          <p:cNvPr id="32" name="二等辺三角形 31">
            <a:extLst>
              <a:ext uri="{FF2B5EF4-FFF2-40B4-BE49-F238E27FC236}">
                <a16:creationId xmlns:a16="http://schemas.microsoft.com/office/drawing/2014/main" id="{3ADC704D-8FAB-4CCE-A4C2-A6BD0B8BDF50}"/>
              </a:ext>
            </a:extLst>
          </p:cNvPr>
          <p:cNvSpPr/>
          <p:nvPr/>
        </p:nvSpPr>
        <p:spPr>
          <a:xfrm rot="5400000">
            <a:off x="5148495" y="5031122"/>
            <a:ext cx="524450" cy="268807"/>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kumimoji="1" lang="ja-JP" altLang="en-US" dirty="0"/>
          </a:p>
        </p:txBody>
      </p:sp>
      <p:sp>
        <p:nvSpPr>
          <p:cNvPr id="33" name="二等辺三角形 32">
            <a:extLst>
              <a:ext uri="{FF2B5EF4-FFF2-40B4-BE49-F238E27FC236}">
                <a16:creationId xmlns:a16="http://schemas.microsoft.com/office/drawing/2014/main" id="{3ADC704D-8FAB-4CCE-A4C2-A6BD0B8BDF50}"/>
              </a:ext>
            </a:extLst>
          </p:cNvPr>
          <p:cNvSpPr/>
          <p:nvPr/>
        </p:nvSpPr>
        <p:spPr>
          <a:xfrm rot="5400000">
            <a:off x="4959601" y="6012668"/>
            <a:ext cx="902237" cy="268807"/>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kumimoji="1" lang="ja-JP" altLang="en-US" dirty="0"/>
          </a:p>
        </p:txBody>
      </p:sp>
    </p:spTree>
    <p:extLst>
      <p:ext uri="{BB962C8B-B14F-4D97-AF65-F5344CB8AC3E}">
        <p14:creationId xmlns:p14="http://schemas.microsoft.com/office/powerpoint/2010/main" val="29501591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TotalTime>
  <Words>1185</Words>
  <Application>Microsoft Office PowerPoint</Application>
  <PresentationFormat>ワイド画面</PresentationFormat>
  <Paragraphs>44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メイリオ</vt:lpstr>
      <vt:lpstr>游ゴシック</vt:lpstr>
      <vt:lpstr>游ゴシック Light</vt:lpstr>
      <vt:lpstr>Arial</vt:lpstr>
      <vt:lpstr>Wingdings</vt:lpstr>
      <vt:lpstr>Office テーマ</vt:lpstr>
      <vt:lpstr>１．第1回推進会議（令和4年11月30日開催）での委員意見を踏まえた対応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委　員　意　見</dc:title>
  <dc:creator>安吉　裕紀</dc:creator>
  <cp:lastModifiedBy>安吉　裕紀</cp:lastModifiedBy>
  <cp:revision>52</cp:revision>
  <cp:lastPrinted>2023-01-18T05:52:48Z</cp:lastPrinted>
  <dcterms:created xsi:type="dcterms:W3CDTF">2022-12-13T07:53:52Z</dcterms:created>
  <dcterms:modified xsi:type="dcterms:W3CDTF">2023-01-18T05:52:49Z</dcterms:modified>
</cp:coreProperties>
</file>