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7002463" cy="989965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8" userDrawn="1">
          <p15:clr>
            <a:srgbClr val="A4A3A4"/>
          </p15:clr>
        </p15:guide>
        <p15:guide id="2" pos="2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CCFF99"/>
    <a:srgbClr val="FFCCCC"/>
    <a:srgbClr val="CCCC00"/>
    <a:srgbClr val="FF6699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102" d="100"/>
          <a:sy n="102" d="100"/>
        </p:scale>
        <p:origin x="1522" y="58"/>
      </p:cViewPr>
      <p:guideLst>
        <p:guide orient="horz" pos="3118"/>
        <p:guide pos="2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185" y="1620152"/>
            <a:ext cx="5952094" cy="3446545"/>
          </a:xfrm>
        </p:spPr>
        <p:txBody>
          <a:bodyPr anchor="b"/>
          <a:lstStyle>
            <a:lvl1pPr algn="ctr">
              <a:defRPr sz="4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75308" y="5199609"/>
            <a:ext cx="5251847" cy="2390123"/>
          </a:xfrm>
        </p:spPr>
        <p:txBody>
          <a:bodyPr/>
          <a:lstStyle>
            <a:lvl1pPr marL="0" indent="0" algn="ctr">
              <a:buNone/>
              <a:defRPr sz="1838"/>
            </a:lvl1pPr>
            <a:lvl2pPr marL="350124" indent="0" algn="ctr">
              <a:buNone/>
              <a:defRPr sz="1532"/>
            </a:lvl2pPr>
            <a:lvl3pPr marL="700248" indent="0" algn="ctr">
              <a:buNone/>
              <a:defRPr sz="1378"/>
            </a:lvl3pPr>
            <a:lvl4pPr marL="1050371" indent="0" algn="ctr">
              <a:buNone/>
              <a:defRPr sz="1225"/>
            </a:lvl4pPr>
            <a:lvl5pPr marL="1400495" indent="0" algn="ctr">
              <a:buNone/>
              <a:defRPr sz="1225"/>
            </a:lvl5pPr>
            <a:lvl6pPr marL="1750619" indent="0" algn="ctr">
              <a:buNone/>
              <a:defRPr sz="1225"/>
            </a:lvl6pPr>
            <a:lvl7pPr marL="2100743" indent="0" algn="ctr">
              <a:buNone/>
              <a:defRPr sz="1225"/>
            </a:lvl7pPr>
            <a:lvl8pPr marL="2450866" indent="0" algn="ctr">
              <a:buNone/>
              <a:defRPr sz="1225"/>
            </a:lvl8pPr>
            <a:lvl9pPr marL="2800990" indent="0" algn="ctr">
              <a:buNone/>
              <a:defRPr sz="12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888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435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11138" y="527065"/>
            <a:ext cx="1509906" cy="838949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1420" y="527065"/>
            <a:ext cx="4442187" cy="838949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85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899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773" y="2468040"/>
            <a:ext cx="6039624" cy="4117979"/>
          </a:xfrm>
        </p:spPr>
        <p:txBody>
          <a:bodyPr anchor="b"/>
          <a:lstStyle>
            <a:lvl1pPr>
              <a:defRPr sz="4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7773" y="6624977"/>
            <a:ext cx="6039624" cy="2165548"/>
          </a:xfrm>
        </p:spPr>
        <p:txBody>
          <a:bodyPr/>
          <a:lstStyle>
            <a:lvl1pPr marL="0" indent="0">
              <a:buNone/>
              <a:defRPr sz="1838">
                <a:solidFill>
                  <a:schemeClr val="tx1"/>
                </a:solidFill>
              </a:defRPr>
            </a:lvl1pPr>
            <a:lvl2pPr marL="350124" indent="0">
              <a:buNone/>
              <a:defRPr sz="1532">
                <a:solidFill>
                  <a:schemeClr val="tx1">
                    <a:tint val="75000"/>
                  </a:schemeClr>
                </a:solidFill>
              </a:defRPr>
            </a:lvl2pPr>
            <a:lvl3pPr marL="700248" indent="0">
              <a:buNone/>
              <a:defRPr sz="1378">
                <a:solidFill>
                  <a:schemeClr val="tx1">
                    <a:tint val="75000"/>
                  </a:schemeClr>
                </a:solidFill>
              </a:defRPr>
            </a:lvl3pPr>
            <a:lvl4pPr marL="1050371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4pPr>
            <a:lvl5pPr marL="1400495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5pPr>
            <a:lvl6pPr marL="1750619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6pPr>
            <a:lvl7pPr marL="2100743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7pPr>
            <a:lvl8pPr marL="2450866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8pPr>
            <a:lvl9pPr marL="2800990" indent="0">
              <a:buNone/>
              <a:defRPr sz="12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0980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1419" y="2635323"/>
            <a:ext cx="2976047" cy="62812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4997" y="2635323"/>
            <a:ext cx="2976047" cy="62812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627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32" y="527067"/>
            <a:ext cx="6039624" cy="19134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332" y="2426790"/>
            <a:ext cx="2962370" cy="1189332"/>
          </a:xfrm>
        </p:spPr>
        <p:txBody>
          <a:bodyPr anchor="b"/>
          <a:lstStyle>
            <a:lvl1pPr marL="0" indent="0">
              <a:buNone/>
              <a:defRPr sz="1838" b="1"/>
            </a:lvl1pPr>
            <a:lvl2pPr marL="350124" indent="0">
              <a:buNone/>
              <a:defRPr sz="1532" b="1"/>
            </a:lvl2pPr>
            <a:lvl3pPr marL="700248" indent="0">
              <a:buNone/>
              <a:defRPr sz="1378" b="1"/>
            </a:lvl3pPr>
            <a:lvl4pPr marL="1050371" indent="0">
              <a:buNone/>
              <a:defRPr sz="1225" b="1"/>
            </a:lvl4pPr>
            <a:lvl5pPr marL="1400495" indent="0">
              <a:buNone/>
              <a:defRPr sz="1225" b="1"/>
            </a:lvl5pPr>
            <a:lvl6pPr marL="1750619" indent="0">
              <a:buNone/>
              <a:defRPr sz="1225" b="1"/>
            </a:lvl6pPr>
            <a:lvl7pPr marL="2100743" indent="0">
              <a:buNone/>
              <a:defRPr sz="1225" b="1"/>
            </a:lvl7pPr>
            <a:lvl8pPr marL="2450866" indent="0">
              <a:buNone/>
              <a:defRPr sz="1225" b="1"/>
            </a:lvl8pPr>
            <a:lvl9pPr marL="2800990" indent="0">
              <a:buNone/>
              <a:defRPr sz="122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32" y="3616122"/>
            <a:ext cx="2962370" cy="5318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44997" y="2426790"/>
            <a:ext cx="2976959" cy="1189332"/>
          </a:xfrm>
        </p:spPr>
        <p:txBody>
          <a:bodyPr anchor="b"/>
          <a:lstStyle>
            <a:lvl1pPr marL="0" indent="0">
              <a:buNone/>
              <a:defRPr sz="1838" b="1"/>
            </a:lvl1pPr>
            <a:lvl2pPr marL="350124" indent="0">
              <a:buNone/>
              <a:defRPr sz="1532" b="1"/>
            </a:lvl2pPr>
            <a:lvl3pPr marL="700248" indent="0">
              <a:buNone/>
              <a:defRPr sz="1378" b="1"/>
            </a:lvl3pPr>
            <a:lvl4pPr marL="1050371" indent="0">
              <a:buNone/>
              <a:defRPr sz="1225" b="1"/>
            </a:lvl4pPr>
            <a:lvl5pPr marL="1400495" indent="0">
              <a:buNone/>
              <a:defRPr sz="1225" b="1"/>
            </a:lvl5pPr>
            <a:lvl6pPr marL="1750619" indent="0">
              <a:buNone/>
              <a:defRPr sz="1225" b="1"/>
            </a:lvl6pPr>
            <a:lvl7pPr marL="2100743" indent="0">
              <a:buNone/>
              <a:defRPr sz="1225" b="1"/>
            </a:lvl7pPr>
            <a:lvl8pPr marL="2450866" indent="0">
              <a:buNone/>
              <a:defRPr sz="1225" b="1"/>
            </a:lvl8pPr>
            <a:lvl9pPr marL="2800990" indent="0">
              <a:buNone/>
              <a:defRPr sz="1225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44997" y="3616122"/>
            <a:ext cx="2976959" cy="5318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05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20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992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31" y="659977"/>
            <a:ext cx="2258477" cy="2309918"/>
          </a:xfrm>
        </p:spPr>
        <p:txBody>
          <a:bodyPr anchor="b"/>
          <a:lstStyle>
            <a:lvl1pPr>
              <a:defRPr sz="24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6959" y="1425368"/>
            <a:ext cx="3544997" cy="7035168"/>
          </a:xfrm>
        </p:spPr>
        <p:txBody>
          <a:bodyPr/>
          <a:lstStyle>
            <a:lvl1pPr>
              <a:defRPr sz="2451"/>
            </a:lvl1pPr>
            <a:lvl2pPr>
              <a:defRPr sz="2144"/>
            </a:lvl2pPr>
            <a:lvl3pPr>
              <a:defRPr sz="1838"/>
            </a:lvl3pPr>
            <a:lvl4pPr>
              <a:defRPr sz="1532"/>
            </a:lvl4pPr>
            <a:lvl5pPr>
              <a:defRPr sz="1532"/>
            </a:lvl5pPr>
            <a:lvl6pPr>
              <a:defRPr sz="1532"/>
            </a:lvl6pPr>
            <a:lvl7pPr>
              <a:defRPr sz="1532"/>
            </a:lvl7pPr>
            <a:lvl8pPr>
              <a:defRPr sz="1532"/>
            </a:lvl8pPr>
            <a:lvl9pPr>
              <a:defRPr sz="153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2331" y="2969895"/>
            <a:ext cx="2258477" cy="5502098"/>
          </a:xfrm>
        </p:spPr>
        <p:txBody>
          <a:bodyPr/>
          <a:lstStyle>
            <a:lvl1pPr marL="0" indent="0">
              <a:buNone/>
              <a:defRPr sz="1225"/>
            </a:lvl1pPr>
            <a:lvl2pPr marL="350124" indent="0">
              <a:buNone/>
              <a:defRPr sz="1072"/>
            </a:lvl2pPr>
            <a:lvl3pPr marL="700248" indent="0">
              <a:buNone/>
              <a:defRPr sz="919"/>
            </a:lvl3pPr>
            <a:lvl4pPr marL="1050371" indent="0">
              <a:buNone/>
              <a:defRPr sz="766"/>
            </a:lvl4pPr>
            <a:lvl5pPr marL="1400495" indent="0">
              <a:buNone/>
              <a:defRPr sz="766"/>
            </a:lvl5pPr>
            <a:lvl6pPr marL="1750619" indent="0">
              <a:buNone/>
              <a:defRPr sz="766"/>
            </a:lvl6pPr>
            <a:lvl7pPr marL="2100743" indent="0">
              <a:buNone/>
              <a:defRPr sz="766"/>
            </a:lvl7pPr>
            <a:lvl8pPr marL="2450866" indent="0">
              <a:buNone/>
              <a:defRPr sz="766"/>
            </a:lvl8pPr>
            <a:lvl9pPr marL="2800990" indent="0">
              <a:buNone/>
              <a:defRPr sz="7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316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31" y="659977"/>
            <a:ext cx="2258477" cy="2309918"/>
          </a:xfrm>
        </p:spPr>
        <p:txBody>
          <a:bodyPr anchor="b"/>
          <a:lstStyle>
            <a:lvl1pPr>
              <a:defRPr sz="245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76959" y="1425368"/>
            <a:ext cx="3544997" cy="7035168"/>
          </a:xfrm>
        </p:spPr>
        <p:txBody>
          <a:bodyPr anchor="t"/>
          <a:lstStyle>
            <a:lvl1pPr marL="0" indent="0">
              <a:buNone/>
              <a:defRPr sz="2451"/>
            </a:lvl1pPr>
            <a:lvl2pPr marL="350124" indent="0">
              <a:buNone/>
              <a:defRPr sz="2144"/>
            </a:lvl2pPr>
            <a:lvl3pPr marL="700248" indent="0">
              <a:buNone/>
              <a:defRPr sz="1838"/>
            </a:lvl3pPr>
            <a:lvl4pPr marL="1050371" indent="0">
              <a:buNone/>
              <a:defRPr sz="1532"/>
            </a:lvl4pPr>
            <a:lvl5pPr marL="1400495" indent="0">
              <a:buNone/>
              <a:defRPr sz="1532"/>
            </a:lvl5pPr>
            <a:lvl6pPr marL="1750619" indent="0">
              <a:buNone/>
              <a:defRPr sz="1532"/>
            </a:lvl6pPr>
            <a:lvl7pPr marL="2100743" indent="0">
              <a:buNone/>
              <a:defRPr sz="1532"/>
            </a:lvl7pPr>
            <a:lvl8pPr marL="2450866" indent="0">
              <a:buNone/>
              <a:defRPr sz="1532"/>
            </a:lvl8pPr>
            <a:lvl9pPr marL="2800990" indent="0">
              <a:buNone/>
              <a:defRPr sz="153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2331" y="2969895"/>
            <a:ext cx="2258477" cy="5502098"/>
          </a:xfrm>
        </p:spPr>
        <p:txBody>
          <a:bodyPr/>
          <a:lstStyle>
            <a:lvl1pPr marL="0" indent="0">
              <a:buNone/>
              <a:defRPr sz="1225"/>
            </a:lvl1pPr>
            <a:lvl2pPr marL="350124" indent="0">
              <a:buNone/>
              <a:defRPr sz="1072"/>
            </a:lvl2pPr>
            <a:lvl3pPr marL="700248" indent="0">
              <a:buNone/>
              <a:defRPr sz="919"/>
            </a:lvl3pPr>
            <a:lvl4pPr marL="1050371" indent="0">
              <a:buNone/>
              <a:defRPr sz="766"/>
            </a:lvl4pPr>
            <a:lvl5pPr marL="1400495" indent="0">
              <a:buNone/>
              <a:defRPr sz="766"/>
            </a:lvl5pPr>
            <a:lvl6pPr marL="1750619" indent="0">
              <a:buNone/>
              <a:defRPr sz="766"/>
            </a:lvl6pPr>
            <a:lvl7pPr marL="2100743" indent="0">
              <a:buNone/>
              <a:defRPr sz="766"/>
            </a:lvl7pPr>
            <a:lvl8pPr marL="2450866" indent="0">
              <a:buNone/>
              <a:defRPr sz="766"/>
            </a:lvl8pPr>
            <a:lvl9pPr marL="2800990" indent="0">
              <a:buNone/>
              <a:defRPr sz="76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9372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1420" y="527067"/>
            <a:ext cx="6039624" cy="1913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420" y="2635323"/>
            <a:ext cx="6039624" cy="628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1419" y="9175511"/>
            <a:ext cx="1575554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68E0C-CE61-4522-94FE-2138E1A5CAC5}" type="datetimeFigureOut">
              <a:rPr kumimoji="1" lang="ja-JP" altLang="en-US" smtClean="0"/>
              <a:t>2026/3/2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19566" y="9175511"/>
            <a:ext cx="2363331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45490" y="9175511"/>
            <a:ext cx="1575554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67572-8AC2-4B6F-B6A6-5A1B1AF2A0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463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700248" rtl="0" eaLnBrk="1" latinLnBrk="0" hangingPunct="1">
        <a:lnSpc>
          <a:spcPct val="90000"/>
        </a:lnSpc>
        <a:spcBef>
          <a:spcPct val="0"/>
        </a:spcBef>
        <a:buNone/>
        <a:defRPr kumimoji="1" sz="33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5062" indent="-175062" algn="l" defTabSz="700248" rtl="0" eaLnBrk="1" latinLnBrk="0" hangingPunct="1">
        <a:lnSpc>
          <a:spcPct val="90000"/>
        </a:lnSpc>
        <a:spcBef>
          <a:spcPts val="766"/>
        </a:spcBef>
        <a:buFont typeface="Arial" panose="020B0604020202020204" pitchFamily="34" charset="0"/>
        <a:buChar char="•"/>
        <a:defRPr kumimoji="1" sz="2144" kern="1200">
          <a:solidFill>
            <a:schemeClr val="tx1"/>
          </a:solidFill>
          <a:latin typeface="+mn-lt"/>
          <a:ea typeface="+mn-ea"/>
          <a:cs typeface="+mn-cs"/>
        </a:defRPr>
      </a:lvl1pPr>
      <a:lvl2pPr marL="525186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838" kern="1200">
          <a:solidFill>
            <a:schemeClr val="tx1"/>
          </a:solidFill>
          <a:latin typeface="+mn-lt"/>
          <a:ea typeface="+mn-ea"/>
          <a:cs typeface="+mn-cs"/>
        </a:defRPr>
      </a:lvl2pPr>
      <a:lvl3pPr marL="875309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532" kern="1200">
          <a:solidFill>
            <a:schemeClr val="tx1"/>
          </a:solidFill>
          <a:latin typeface="+mn-lt"/>
          <a:ea typeface="+mn-ea"/>
          <a:cs typeface="+mn-cs"/>
        </a:defRPr>
      </a:lvl3pPr>
      <a:lvl4pPr marL="1225433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575557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925681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275804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625928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976052" indent="-175062" algn="l" defTabSz="700248" rtl="0" eaLnBrk="1" latinLnBrk="0" hangingPunct="1">
        <a:lnSpc>
          <a:spcPct val="90000"/>
        </a:lnSpc>
        <a:spcBef>
          <a:spcPts val="383"/>
        </a:spcBef>
        <a:buFont typeface="Arial" panose="020B0604020202020204" pitchFamily="34" charset="0"/>
        <a:buChar char="•"/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1pPr>
      <a:lvl2pPr marL="350124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2pPr>
      <a:lvl3pPr marL="700248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3pPr>
      <a:lvl4pPr marL="1050371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4pPr>
      <a:lvl5pPr marL="1400495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5pPr>
      <a:lvl6pPr marL="1750619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6pPr>
      <a:lvl7pPr marL="2100743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7pPr>
      <a:lvl8pPr marL="2450866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8pPr>
      <a:lvl9pPr marL="2800990" algn="l" defTabSz="700248" rtl="0" eaLnBrk="1" latinLnBrk="0" hangingPunct="1">
        <a:defRPr kumimoji="1" sz="1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610D0B27-CC59-4AD3-924E-4E6897690266}"/>
              </a:ext>
            </a:extLst>
          </p:cNvPr>
          <p:cNvSpPr/>
          <p:nvPr/>
        </p:nvSpPr>
        <p:spPr>
          <a:xfrm>
            <a:off x="351691" y="1178409"/>
            <a:ext cx="6299077" cy="4568467"/>
          </a:xfrm>
          <a:prstGeom prst="roundRect">
            <a:avLst>
              <a:gd name="adj" fmla="val 6086"/>
            </a:avLst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4088" tIns="47044" rIns="94088" bIns="47044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ja-JP" altLang="en-US" sz="1400" dirty="0"/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6D37487B-832A-47B6-AEEA-1018A099E388}"/>
              </a:ext>
            </a:extLst>
          </p:cNvPr>
          <p:cNvGrpSpPr/>
          <p:nvPr/>
        </p:nvGrpSpPr>
        <p:grpSpPr>
          <a:xfrm>
            <a:off x="1168933" y="150212"/>
            <a:ext cx="4802496" cy="875538"/>
            <a:chOff x="839766" y="100742"/>
            <a:chExt cx="5671286" cy="1119703"/>
          </a:xfrm>
        </p:grpSpPr>
        <p:sp>
          <p:nvSpPr>
            <p:cNvPr id="6" name="テキスト ボックス 1892211778">
              <a:extLst>
                <a:ext uri="{FF2B5EF4-FFF2-40B4-BE49-F238E27FC236}">
                  <a16:creationId xmlns:a16="http://schemas.microsoft.com/office/drawing/2014/main" id="{11164B73-33EA-4FB5-B439-41E6F45055EE}"/>
                </a:ext>
              </a:extLst>
            </p:cNvPr>
            <p:cNvSpPr txBox="1"/>
            <p:nvPr/>
          </p:nvSpPr>
          <p:spPr>
            <a:xfrm>
              <a:off x="962497" y="158622"/>
              <a:ext cx="5548555" cy="106182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8575">
              <a:noFill/>
            </a:ln>
          </p:spPr>
          <p:txBody>
            <a:bodyPr rot="0" spcFirstLastPara="0" vert="horz" wrap="square" lIns="0" tIns="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763" kern="100">
                  <a:solidFill>
                    <a:srgbClr val="FFFF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 </a:t>
              </a:r>
              <a:endParaRPr lang="ja-JP" altLang="en-US" sz="772" kern="100"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7" name="テキスト ボックス 12">
              <a:extLst>
                <a:ext uri="{FF2B5EF4-FFF2-40B4-BE49-F238E27FC236}">
                  <a16:creationId xmlns:a16="http://schemas.microsoft.com/office/drawing/2014/main" id="{2BFBC690-57BC-4979-8350-E70B21F200BD}"/>
                </a:ext>
              </a:extLst>
            </p:cNvPr>
            <p:cNvSpPr txBox="1"/>
            <p:nvPr/>
          </p:nvSpPr>
          <p:spPr>
            <a:xfrm>
              <a:off x="839766" y="100742"/>
              <a:ext cx="5548555" cy="1061822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2352"/>
                </a:lnSpc>
              </a:pPr>
              <a:r>
                <a:rPr lang="ja-JP" altLang="en-US" sz="1600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和泉保健所管内　</a:t>
              </a:r>
              <a:endParaRPr lang="en-US" altLang="ja-JP" sz="1600" b="1" kern="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Meiryo UI" panose="020B0604030504040204" pitchFamily="50" charset="-128"/>
                <a:cs typeface="Times New Roman" panose="02020603050405020304" pitchFamily="18" charset="0"/>
              </a:endParaRPr>
            </a:p>
            <a:p>
              <a:pPr algn="ctr">
                <a:lnSpc>
                  <a:spcPts val="2352"/>
                </a:lnSpc>
              </a:pPr>
              <a:r>
                <a:rPr lang="ja-JP" altLang="en-US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訪問・外来栄養食事指導実施機関一覧</a:t>
              </a:r>
              <a:endParaRPr lang="ja-JP" altLang="en-US" kern="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テキスト ボックス 278">
            <a:extLst>
              <a:ext uri="{FF2B5EF4-FFF2-40B4-BE49-F238E27FC236}">
                <a16:creationId xmlns:a16="http://schemas.microsoft.com/office/drawing/2014/main" id="{661784A1-B4A9-4B55-9BDA-C4532F79D767}"/>
              </a:ext>
            </a:extLst>
          </p:cNvPr>
          <p:cNvSpPr txBox="1"/>
          <p:nvPr/>
        </p:nvSpPr>
        <p:spPr>
          <a:xfrm>
            <a:off x="2036254" y="9686978"/>
            <a:ext cx="3039493" cy="23634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fontAlgn="base"/>
            <a:r>
              <a:rPr lang="ja-JP" altLang="en-US" sz="900" b="1" dirty="0">
                <a:solidFill>
                  <a:srgbClr val="262626"/>
                </a:solidFill>
                <a:latin typeface="ＭＳ Ｐゴシック" panose="020B0600070205080204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発行：大阪府和泉保健所 令和８年３月</a:t>
            </a:r>
            <a:endParaRPr lang="ja-JP" altLang="en-US" sz="1050" dirty="0"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8229CAFD-E5D4-43BA-9307-EB0E006CC269}"/>
              </a:ext>
            </a:extLst>
          </p:cNvPr>
          <p:cNvGrpSpPr/>
          <p:nvPr/>
        </p:nvGrpSpPr>
        <p:grpSpPr>
          <a:xfrm>
            <a:off x="207987" y="1118583"/>
            <a:ext cx="2288280" cy="261610"/>
            <a:chOff x="-2" y="0"/>
            <a:chExt cx="2698770" cy="42672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CEDEB74E-C47C-44A0-B5E3-D691B76AEFB0}"/>
                </a:ext>
              </a:extLst>
            </p:cNvPr>
            <p:cNvSpPr/>
            <p:nvPr/>
          </p:nvSpPr>
          <p:spPr>
            <a:xfrm>
              <a:off x="2272048" y="0"/>
              <a:ext cx="426720" cy="426720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1CC3F2AB-FECC-423D-BF8D-B07E4288A2DE}"/>
                </a:ext>
              </a:extLst>
            </p:cNvPr>
            <p:cNvSpPr/>
            <p:nvPr/>
          </p:nvSpPr>
          <p:spPr>
            <a:xfrm>
              <a:off x="-2" y="0"/>
              <a:ext cx="2485410" cy="426720"/>
            </a:xfrm>
            <a:prstGeom prst="rect">
              <a:avLst/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ja-JP" altLang="en-US" sz="1200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訪問栄養食事指導とは</a:t>
              </a:r>
              <a:endParaRPr lang="ja-JP" altLang="en-US" sz="1000" kern="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51568B0B-0BFD-4C3C-A04F-318D1C1AD8E1}"/>
              </a:ext>
            </a:extLst>
          </p:cNvPr>
          <p:cNvGrpSpPr/>
          <p:nvPr/>
        </p:nvGrpSpPr>
        <p:grpSpPr>
          <a:xfrm>
            <a:off x="207987" y="5832791"/>
            <a:ext cx="3398003" cy="261610"/>
            <a:chOff x="-1" y="-205"/>
            <a:chExt cx="3514408" cy="42672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27" name="四角形: 角を丸くする 26">
              <a:extLst>
                <a:ext uri="{FF2B5EF4-FFF2-40B4-BE49-F238E27FC236}">
                  <a16:creationId xmlns:a16="http://schemas.microsoft.com/office/drawing/2014/main" id="{7228C7F5-C586-4CC4-896B-00C98501B80D}"/>
                </a:ext>
              </a:extLst>
            </p:cNvPr>
            <p:cNvSpPr/>
            <p:nvPr/>
          </p:nvSpPr>
          <p:spPr>
            <a:xfrm>
              <a:off x="3087687" y="-205"/>
              <a:ext cx="426720" cy="426720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852">
                <a:solidFill>
                  <a:sysClr val="windowText" lastClr="000000"/>
                </a:solidFill>
              </a:endParaRP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C2EFC4E9-7586-44B0-AEE0-0D86062AAC62}"/>
                </a:ext>
              </a:extLst>
            </p:cNvPr>
            <p:cNvSpPr/>
            <p:nvPr/>
          </p:nvSpPr>
          <p:spPr>
            <a:xfrm>
              <a:off x="-1" y="-205"/>
              <a:ext cx="3301050" cy="426720"/>
            </a:xfrm>
            <a:prstGeom prst="rect">
              <a:avLst/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ja-JP" altLang="en-US" sz="1300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訪問栄養食事指導実施機関</a:t>
              </a:r>
              <a:r>
                <a:rPr lang="ja-JP" altLang="en-US" sz="800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（令和８年３月現在）</a:t>
              </a:r>
              <a:endParaRPr lang="ja-JP" altLang="en-US" sz="1132" kern="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FE317764-40E4-483A-8995-648A684B8AD4}"/>
              </a:ext>
            </a:extLst>
          </p:cNvPr>
          <p:cNvGrpSpPr/>
          <p:nvPr/>
        </p:nvGrpSpPr>
        <p:grpSpPr>
          <a:xfrm>
            <a:off x="207987" y="8254483"/>
            <a:ext cx="5369479" cy="256772"/>
            <a:chOff x="-1" y="-206"/>
            <a:chExt cx="5219047" cy="426721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024C2F0F-8410-4C7D-A8E8-2D4118B791D8}"/>
                </a:ext>
              </a:extLst>
            </p:cNvPr>
            <p:cNvSpPr/>
            <p:nvPr/>
          </p:nvSpPr>
          <p:spPr>
            <a:xfrm>
              <a:off x="4792326" y="-206"/>
              <a:ext cx="426720" cy="426720"/>
            </a:xfrm>
            <a:prstGeom prst="roundRect">
              <a:avLst>
                <a:gd name="adj" fmla="val 50000"/>
              </a:avLst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1852">
                <a:solidFill>
                  <a:sysClr val="windowText" lastClr="000000"/>
                </a:solidFill>
              </a:endParaRP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F005B721-3C8B-4FD4-AB89-3770C2A6BD9A}"/>
                </a:ext>
              </a:extLst>
            </p:cNvPr>
            <p:cNvSpPr/>
            <p:nvPr/>
          </p:nvSpPr>
          <p:spPr>
            <a:xfrm>
              <a:off x="-1" y="-205"/>
              <a:ext cx="5005688" cy="426720"/>
            </a:xfrm>
            <a:prstGeom prst="rect">
              <a:avLst/>
            </a:prstGeom>
            <a:grpFill/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4088" tIns="47044" rIns="94088" bIns="47044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l"/>
              <a:r>
                <a:rPr lang="ja-JP" altLang="en-US" sz="1050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かかりつけ医からの紹介による</a:t>
              </a:r>
              <a:r>
                <a:rPr lang="ja-JP" altLang="en-US" sz="1300" b="1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外来栄養食事指導実施機関</a:t>
              </a:r>
              <a:r>
                <a:rPr lang="ja-JP" altLang="en-US" sz="800" kern="100" dirty="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（令和８年３月現在）</a:t>
              </a:r>
              <a:endParaRPr lang="ja-JP" altLang="en-US" sz="1132" kern="100" dirty="0">
                <a:solidFill>
                  <a:sysClr val="windowText" lastClr="0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E4DEB5EE-9107-4B2F-9D08-D02F5BFC9E9D}"/>
              </a:ext>
            </a:extLst>
          </p:cNvPr>
          <p:cNvSpPr txBox="1"/>
          <p:nvPr/>
        </p:nvSpPr>
        <p:spPr>
          <a:xfrm>
            <a:off x="5141490" y="982023"/>
            <a:ext cx="172835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公表の承認を得られた機関のみ掲載</a:t>
            </a: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B10D4CF5-9C93-4E24-A711-6A3503998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735181"/>
              </p:ext>
            </p:extLst>
          </p:nvPr>
        </p:nvGraphicFramePr>
        <p:xfrm>
          <a:off x="96797" y="6129416"/>
          <a:ext cx="6829860" cy="2069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5727">
                  <a:extLst>
                    <a:ext uri="{9D8B030D-6E8A-4147-A177-3AD203B41FA5}">
                      <a16:colId xmlns:a16="http://schemas.microsoft.com/office/drawing/2014/main" val="1269324649"/>
                    </a:ext>
                  </a:extLst>
                </a:gridCol>
                <a:gridCol w="649983">
                  <a:extLst>
                    <a:ext uri="{9D8B030D-6E8A-4147-A177-3AD203B41FA5}">
                      <a16:colId xmlns:a16="http://schemas.microsoft.com/office/drawing/2014/main" val="2507703604"/>
                    </a:ext>
                  </a:extLst>
                </a:gridCol>
                <a:gridCol w="1398221">
                  <a:extLst>
                    <a:ext uri="{9D8B030D-6E8A-4147-A177-3AD203B41FA5}">
                      <a16:colId xmlns:a16="http://schemas.microsoft.com/office/drawing/2014/main" val="1643499124"/>
                    </a:ext>
                  </a:extLst>
                </a:gridCol>
                <a:gridCol w="1919718">
                  <a:extLst>
                    <a:ext uri="{9D8B030D-6E8A-4147-A177-3AD203B41FA5}">
                      <a16:colId xmlns:a16="http://schemas.microsoft.com/office/drawing/2014/main" val="3343607047"/>
                    </a:ext>
                  </a:extLst>
                </a:gridCol>
                <a:gridCol w="1546211">
                  <a:extLst>
                    <a:ext uri="{9D8B030D-6E8A-4147-A177-3AD203B41FA5}">
                      <a16:colId xmlns:a16="http://schemas.microsoft.com/office/drawing/2014/main" val="1734732727"/>
                    </a:ext>
                  </a:extLst>
                </a:gridCol>
              </a:tblGrid>
              <a:tr h="2406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実施機関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問合せ先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対象地域</a:t>
                      </a:r>
                    </a:p>
                  </a:txBody>
                  <a:tcPr anchor="ctr"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対象者</a:t>
                      </a:r>
                    </a:p>
                  </a:txBody>
                  <a:tcPr anchor="ctr"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110104"/>
                  </a:ext>
                </a:extLst>
              </a:tr>
              <a:tr h="1702947">
                <a:tc>
                  <a:txBody>
                    <a:bodyPr/>
                    <a:lstStyle/>
                    <a:p>
                      <a:pPr algn="l">
                        <a:lnSpc>
                          <a:spcPct val="2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府中病院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横山医院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高石藤井病院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highlight>
                            <a:srgbClr val="FFFFCC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(R8.6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highlight>
                            <a:srgbClr val="FFFFCC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～開始予定）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highlight>
                          <a:srgbClr val="FFFFCC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大阪府栄養士会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栄養ケア・ステーション</a:t>
                      </a:r>
                    </a:p>
                    <a:p>
                      <a:pPr algn="l"/>
                      <a:endParaRPr kumimoji="1" lang="ja-JP" altLang="en-US" sz="6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栄養ケアチーム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すぷらうと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高石市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－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－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栄養管理室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0725-43-1234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7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地域連携室</a:t>
                      </a: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又は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医事課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0725-92-0045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地域連携室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072-262-5335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06-6942-2499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06-6942-2499</a:t>
                      </a: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（大阪府栄養士会が窓口となります）</a:t>
                      </a:r>
                      <a:endParaRPr kumimoji="1" lang="en-US" altLang="ja-JP" sz="5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和泉市・泉大津市・高石市・忠岡町・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近隣市町・その他（半径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5㎞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以内）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その他（車で片道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30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分圏内）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高石市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大阪府全域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和泉市・泉大津市・高石市・忠岡町・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近隣市町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自施設退院患者、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他医療機関かかりつけ患者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自施設退所者、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他医療機関かかりつけ患者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自施設退院患者、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他医療機関かかりつけ患者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－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6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★かかりつけ医との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ctr" defTabSz="7002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契約が必要となります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662626"/>
                  </a:ext>
                </a:extLst>
              </a:tr>
            </a:tbl>
          </a:graphicData>
        </a:graphic>
      </p:graphicFrame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37E39137-E541-4D4E-A636-329F449552CE}"/>
              </a:ext>
            </a:extLst>
          </p:cNvPr>
          <p:cNvGrpSpPr/>
          <p:nvPr/>
        </p:nvGrpSpPr>
        <p:grpSpPr>
          <a:xfrm>
            <a:off x="397984" y="1337640"/>
            <a:ext cx="6408616" cy="2431105"/>
            <a:chOff x="351693" y="1492252"/>
            <a:chExt cx="6408616" cy="2431105"/>
          </a:xfrm>
        </p:grpSpPr>
        <p:grpSp>
          <p:nvGrpSpPr>
            <p:cNvPr id="40" name="グループ化 39">
              <a:extLst>
                <a:ext uri="{FF2B5EF4-FFF2-40B4-BE49-F238E27FC236}">
                  <a16:creationId xmlns:a16="http://schemas.microsoft.com/office/drawing/2014/main" id="{2C47C040-C7F7-4BDD-B54F-47D140783413}"/>
                </a:ext>
              </a:extLst>
            </p:cNvPr>
            <p:cNvGrpSpPr/>
            <p:nvPr/>
          </p:nvGrpSpPr>
          <p:grpSpPr>
            <a:xfrm>
              <a:off x="351693" y="1492252"/>
              <a:ext cx="6408616" cy="2227803"/>
              <a:chOff x="331320" y="1989434"/>
              <a:chExt cx="6408616" cy="2227803"/>
            </a:xfrm>
          </p:grpSpPr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A5F3F8A9-C338-4A70-9936-4E98654DF565}"/>
                  </a:ext>
                </a:extLst>
              </p:cNvPr>
              <p:cNvSpPr txBox="1"/>
              <p:nvPr/>
            </p:nvSpPr>
            <p:spPr>
              <a:xfrm>
                <a:off x="478448" y="1989434"/>
                <a:ext cx="626148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通院が困難な方を対象に、医師の指示に基づき、管理栄養士が訪問し、療養上必要な栄養や食事の指導、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助言、情報提供などを行うものです。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BFDD7710-BC6F-48F9-B17F-72DD8D3E02E1}"/>
                  </a:ext>
                </a:extLst>
              </p:cNvPr>
              <p:cNvSpPr txBox="1"/>
              <p:nvPr/>
            </p:nvSpPr>
            <p:spPr>
              <a:xfrm>
                <a:off x="331320" y="2333618"/>
                <a:ext cx="946200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b="1" dirty="0">
                    <a:ln w="22225">
                      <a:noFill/>
                      <a:prstDash val="solid"/>
                    </a:ln>
                    <a:solidFill>
                      <a:schemeClr val="accent2">
                        <a:lumMod val="7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－対象－</a:t>
                </a:r>
              </a:p>
            </p:txBody>
          </p:sp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769E55C1-3185-4D79-A6B3-0A9A220E8B61}"/>
                  </a:ext>
                </a:extLst>
              </p:cNvPr>
              <p:cNvSpPr txBox="1"/>
              <p:nvPr/>
            </p:nvSpPr>
            <p:spPr>
              <a:xfrm>
                <a:off x="662201" y="2464442"/>
                <a:ext cx="5682633" cy="27520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700"/>
                  </a:lnSpc>
                </a:pPr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・通院が困難な方 　・特別な食事管理が必要な疾患を治療中の方</a:t>
                </a:r>
                <a:r>
                  <a:rPr kumimoji="1" lang="en-US" altLang="ja-JP" sz="1000" baseline="30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</a:t>
                </a:r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　・低栄養状態の方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FFE28E95-8ABD-448C-964C-636B6504C404}"/>
                  </a:ext>
                </a:extLst>
              </p:cNvPr>
              <p:cNvSpPr txBox="1"/>
              <p:nvPr/>
            </p:nvSpPr>
            <p:spPr>
              <a:xfrm>
                <a:off x="359919" y="3021374"/>
                <a:ext cx="3271709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1100" b="1" dirty="0">
                    <a:ln w="22225">
                      <a:noFill/>
                      <a:prstDash val="solid"/>
                    </a:ln>
                    <a:solidFill>
                      <a:schemeClr val="accent2">
                        <a:lumMod val="7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－費用・回数等－</a:t>
                </a:r>
              </a:p>
            </p:txBody>
          </p:sp>
          <p:sp>
            <p:nvSpPr>
              <p:cNvPr id="22" name="吹き出し: 角を丸めた四角形 21">
                <a:extLst>
                  <a:ext uri="{FF2B5EF4-FFF2-40B4-BE49-F238E27FC236}">
                    <a16:creationId xmlns:a16="http://schemas.microsoft.com/office/drawing/2014/main" id="{F2A6F558-4B6A-4CA2-8DEE-1240989AFAE2}"/>
                  </a:ext>
                </a:extLst>
              </p:cNvPr>
              <p:cNvSpPr/>
              <p:nvPr/>
            </p:nvSpPr>
            <p:spPr>
              <a:xfrm>
                <a:off x="1368605" y="2792117"/>
                <a:ext cx="4907193" cy="260383"/>
              </a:xfrm>
              <a:prstGeom prst="wedgeRoundRectCallout">
                <a:avLst>
                  <a:gd name="adj1" fmla="val -4422"/>
                  <a:gd name="adj2" fmla="val -90420"/>
                  <a:gd name="adj3" fmla="val 16667"/>
                </a:avLst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700"/>
                  </a:lnSpc>
                </a:pPr>
                <a:r>
                  <a:rPr kumimoji="1" lang="en-US" altLang="ja-JP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 </a:t>
                </a: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糖尿病、腎臓病、高血圧、脂質異常症、心疾患、肝疾患、痛風、貧血、胃・十二指腸潰瘍　など</a:t>
                </a: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12F3DCB7-7185-4DB4-89C6-30AD68EF9A60}"/>
                  </a:ext>
                </a:extLst>
              </p:cNvPr>
              <p:cNvSpPr txBox="1"/>
              <p:nvPr/>
            </p:nvSpPr>
            <p:spPr>
              <a:xfrm>
                <a:off x="654659" y="3154254"/>
                <a:ext cx="5861917" cy="10629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058"/>
                  </a:lnSpc>
                </a:pPr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・費用は、保険の種類（医療保険、介護保険）、自己負担割合等によって異なります。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2058"/>
                  </a:lnSpc>
                </a:pPr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2058"/>
                  </a:lnSpc>
                </a:pP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1500"/>
                  </a:lnSpc>
                </a:pPr>
                <a:r>
                  <a:rPr kumimoji="1" lang="ja-JP" altLang="en-US" sz="1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・１回３０分以上、月２回まで</a:t>
                </a:r>
                <a:endParaRPr kumimoji="1" lang="en-US" altLang="ja-JP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5" name="四角形: 角を丸くする 24">
                <a:extLst>
                  <a:ext uri="{FF2B5EF4-FFF2-40B4-BE49-F238E27FC236}">
                    <a16:creationId xmlns:a16="http://schemas.microsoft.com/office/drawing/2014/main" id="{3090EF16-4887-4473-9FE9-B70839BB58E6}"/>
                  </a:ext>
                </a:extLst>
              </p:cNvPr>
              <p:cNvSpPr/>
              <p:nvPr/>
            </p:nvSpPr>
            <p:spPr>
              <a:xfrm>
                <a:off x="934005" y="3440663"/>
                <a:ext cx="5548966" cy="520134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accent2">
                    <a:lumMod val="20000"/>
                    <a:lumOff val="8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lnSpc>
                    <a:spcPts val="1300"/>
                  </a:lnSpc>
                </a:pP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★ 介護認定を受けている場合、介護保険が優先されます（</a:t>
                </a:r>
                <a:r>
                  <a:rPr kumimoji="1" lang="ja-JP" altLang="en-US" sz="900" u="sng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区分支給限度枠外</a:t>
                </a: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のサービスです）</a:t>
                </a:r>
                <a:endParaRPr kumimoji="1" lang="en-US" altLang="ja-JP" sz="9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1300"/>
                  </a:lnSpc>
                </a:pP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　・主治医の医療機関に管理栄養士が所属し、単一建物居住者</a:t>
                </a:r>
                <a:r>
                  <a:rPr kumimoji="1" lang="en-US" altLang="ja-JP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1</a:t>
                </a: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人に行う場合　５４</a:t>
                </a:r>
                <a:r>
                  <a:rPr kumimoji="1" lang="en-US" altLang="ja-JP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5</a:t>
                </a:r>
                <a:r>
                  <a:rPr kumimoji="1" lang="ja-JP" altLang="en-US" sz="9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単位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（令和</a:t>
                </a:r>
                <a:r>
                  <a:rPr kumimoji="1" lang="en-US" altLang="ja-JP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6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年介護報酬）</a:t>
                </a:r>
                <a:endParaRPr kumimoji="1" lang="en-US" altLang="ja-JP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>
                  <a:lnSpc>
                    <a:spcPts val="1100"/>
                  </a:lnSpc>
                </a:pPr>
                <a:r>
                  <a:rPr kumimoji="1" lang="en-US" altLang="ja-JP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       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　　　　　　　　　　　　　　　　　　　　　　　　　　　　　　　　</a:t>
                </a:r>
                <a:r>
                  <a:rPr kumimoji="1" lang="en-US" altLang="ja-JP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</a:t>
                </a:r>
                <a:r>
                  <a:rPr kumimoji="1" lang="ja-JP" altLang="en-US" sz="700" dirty="0">
                    <a:solidFill>
                      <a:schemeClr val="tx1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別途交通費、調理指導を行った際の材料費等が必要な場合があります。</a:t>
                </a:r>
                <a:endParaRPr kumimoji="1" lang="en-US" altLang="ja-JP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</p:grp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A3C1077F-FDA3-4E8E-91B6-0111D06AD875}"/>
                </a:ext>
              </a:extLst>
            </p:cNvPr>
            <p:cNvSpPr txBox="1"/>
            <p:nvPr/>
          </p:nvSpPr>
          <p:spPr>
            <a:xfrm>
              <a:off x="394558" y="3661747"/>
              <a:ext cx="998339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100" b="1" dirty="0">
                  <a:ln w="22225">
                    <a:noFill/>
                    <a:prstDash val="solid"/>
                  </a:ln>
                  <a:solidFill>
                    <a:schemeClr val="accent2">
                      <a:lumMod val="75000"/>
                    </a:schemeClr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－流れ－</a:t>
              </a:r>
            </a:p>
          </p:txBody>
        </p:sp>
      </p:grpSp>
      <p:graphicFrame>
        <p:nvGraphicFramePr>
          <p:cNvPr id="41" name="表 31">
            <a:extLst>
              <a:ext uri="{FF2B5EF4-FFF2-40B4-BE49-F238E27FC236}">
                <a16:creationId xmlns:a16="http://schemas.microsoft.com/office/drawing/2014/main" id="{F2140CD3-F479-49DB-B9BE-9B9DF4EE79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0876607"/>
              </p:ext>
            </p:extLst>
          </p:nvPr>
        </p:nvGraphicFramePr>
        <p:xfrm>
          <a:off x="94201" y="8536697"/>
          <a:ext cx="6005073" cy="11814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8297">
                  <a:extLst>
                    <a:ext uri="{9D8B030D-6E8A-4147-A177-3AD203B41FA5}">
                      <a16:colId xmlns:a16="http://schemas.microsoft.com/office/drawing/2014/main" val="983900434"/>
                    </a:ext>
                  </a:extLst>
                </a:gridCol>
                <a:gridCol w="1418490">
                  <a:extLst>
                    <a:ext uri="{9D8B030D-6E8A-4147-A177-3AD203B41FA5}">
                      <a16:colId xmlns:a16="http://schemas.microsoft.com/office/drawing/2014/main" val="2168645365"/>
                    </a:ext>
                  </a:extLst>
                </a:gridCol>
                <a:gridCol w="1149466">
                  <a:extLst>
                    <a:ext uri="{9D8B030D-6E8A-4147-A177-3AD203B41FA5}">
                      <a16:colId xmlns:a16="http://schemas.microsoft.com/office/drawing/2014/main" val="4017460989"/>
                    </a:ext>
                  </a:extLst>
                </a:gridCol>
                <a:gridCol w="1388820">
                  <a:extLst>
                    <a:ext uri="{9D8B030D-6E8A-4147-A177-3AD203B41FA5}">
                      <a16:colId xmlns:a16="http://schemas.microsoft.com/office/drawing/2014/main" val="3615945741"/>
                    </a:ext>
                  </a:extLst>
                </a:gridCol>
              </a:tblGrid>
              <a:tr h="207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実施機関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所在地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窓口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問合せ先</a:t>
                      </a:r>
                    </a:p>
                  </a:txBody>
                  <a:tcPr anchor="ctr"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9513787"/>
                  </a:ext>
                </a:extLst>
              </a:tr>
              <a:tr h="952898"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かわい病院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泉大津急性期メディカルセンター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和泉市立総合医療センター </a:t>
                      </a:r>
                      <a:r>
                        <a:rPr kumimoji="1" lang="en-US" altLang="ja-JP" sz="600" dirty="0">
                          <a:solidFill>
                            <a:schemeClr val="tx1"/>
                          </a:solidFill>
                          <a:highlight>
                            <a:srgbClr val="FFFFCC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※</a:t>
                      </a:r>
                      <a:r>
                        <a:rPr kumimoji="1" lang="ja-JP" altLang="en-US" sz="600" dirty="0">
                          <a:solidFill>
                            <a:schemeClr val="tx1"/>
                          </a:solidFill>
                          <a:highlight>
                            <a:srgbClr val="FFFFCC"/>
                          </a:highlight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糖尿病のみ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highlight>
                          <a:srgbClr val="FFFFCC"/>
                        </a:highlight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横山医院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高石藤井病院</a:t>
                      </a: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泉大津市豊中</a:t>
                      </a:r>
                      <a:r>
                        <a:rPr kumimoji="1" lang="en-US" altLang="zh-TW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2-6-5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泉大津市我孫子</a:t>
                      </a:r>
                      <a:r>
                        <a:rPr kumimoji="1" lang="en-US" altLang="zh-TW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97-1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和泉市和気町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4-5-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和泉市仏並町</a:t>
                      </a:r>
                      <a:r>
                        <a:rPr kumimoji="1" lang="en-US" altLang="zh-TW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287</a:t>
                      </a:r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番地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zh-TW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高石市綾園町</a:t>
                      </a:r>
                      <a:r>
                        <a:rPr kumimoji="1" lang="en-US" altLang="zh-TW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1-14-25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地域連携室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地域医療連携室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地域連携センター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地域連携室</a:t>
                      </a: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又は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医事課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地域連携室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00248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0725-21-6222</a:t>
                      </a: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0725-58-8235</a:t>
                      </a:r>
                    </a:p>
                    <a:p>
                      <a:pPr algn="l">
                        <a:lnSpc>
                          <a:spcPts val="1400"/>
                        </a:lnSpc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0725-41-3150</a:t>
                      </a: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0725-92-0045</a:t>
                      </a: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8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700248" rtl="0" eaLnBrk="1" fontAlgn="auto" latinLnBrk="0" hangingPunct="1">
                        <a:lnSpc>
                          <a:spcPts val="14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072-262-5335</a:t>
                      </a:r>
                      <a:r>
                        <a:rPr kumimoji="1" lang="ja-JP" altLang="en-US" sz="500" dirty="0">
                          <a:solidFill>
                            <a:schemeClr val="tx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（代表）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971427"/>
                  </a:ext>
                </a:extLst>
              </a:tr>
            </a:tbl>
          </a:graphicData>
        </a:graphic>
      </p:graphicFrame>
      <p:sp>
        <p:nvSpPr>
          <p:cNvPr id="89" name="正方形/長方形 88">
            <a:extLst>
              <a:ext uri="{FF2B5EF4-FFF2-40B4-BE49-F238E27FC236}">
                <a16:creationId xmlns:a16="http://schemas.microsoft.com/office/drawing/2014/main" id="{4347B309-D95A-4073-90CA-C1A1C80DF902}"/>
              </a:ext>
            </a:extLst>
          </p:cNvPr>
          <p:cNvSpPr/>
          <p:nvPr/>
        </p:nvSpPr>
        <p:spPr>
          <a:xfrm>
            <a:off x="6130323" y="9161195"/>
            <a:ext cx="817348" cy="49656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900"/>
              </a:lnSpc>
            </a:pP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対象疾患は</a:t>
            </a:r>
            <a:endParaRPr kumimoji="1" lang="en-US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900"/>
              </a:lnSpc>
            </a:pP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実施機関へ</a:t>
            </a:r>
            <a:endParaRPr kumimoji="1" lang="en-US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900"/>
              </a:lnSpc>
            </a:pP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</a:t>
            </a:r>
            <a:endParaRPr kumimoji="1" lang="en-US" altLang="ja-JP" sz="7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900"/>
              </a:lnSpc>
            </a:pPr>
            <a:r>
              <a: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  </a:t>
            </a:r>
            <a:r>
              <a:rPr kumimoji="1" lang="ja-JP" altLang="en-US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ください。</a:t>
            </a: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0574646B-27DB-4320-BBE1-A059517B5324}"/>
              </a:ext>
            </a:extLst>
          </p:cNvPr>
          <p:cNvGrpSpPr/>
          <p:nvPr/>
        </p:nvGrpSpPr>
        <p:grpSpPr>
          <a:xfrm>
            <a:off x="504578" y="3480868"/>
            <a:ext cx="5837884" cy="2130611"/>
            <a:chOff x="514413" y="3654298"/>
            <a:chExt cx="5837884" cy="2130611"/>
          </a:xfrm>
        </p:grpSpPr>
        <p:sp>
          <p:nvSpPr>
            <p:cNvPr id="48" name="矢印: 折線 47">
              <a:extLst>
                <a:ext uri="{FF2B5EF4-FFF2-40B4-BE49-F238E27FC236}">
                  <a16:creationId xmlns:a16="http://schemas.microsoft.com/office/drawing/2014/main" id="{08E8991F-E001-4CF1-991D-6E30455D6E08}"/>
                </a:ext>
              </a:extLst>
            </p:cNvPr>
            <p:cNvSpPr/>
            <p:nvPr/>
          </p:nvSpPr>
          <p:spPr>
            <a:xfrm flipH="1">
              <a:off x="4581664" y="4349045"/>
              <a:ext cx="991602" cy="139797"/>
            </a:xfrm>
            <a:prstGeom prst="bentArrow">
              <a:avLst>
                <a:gd name="adj1" fmla="val 25000"/>
                <a:gd name="adj2" fmla="val 25000"/>
                <a:gd name="adj3" fmla="val 25000"/>
                <a:gd name="adj4" fmla="val 63632"/>
              </a:avLst>
            </a:prstGeom>
            <a:solidFill>
              <a:srgbClr val="FF6699"/>
            </a:solidFill>
            <a:ln>
              <a:solidFill>
                <a:srgbClr val="FF66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BB67E874-8A8C-4001-915D-7956C150792B}"/>
                </a:ext>
              </a:extLst>
            </p:cNvPr>
            <p:cNvGrpSpPr/>
            <p:nvPr/>
          </p:nvGrpSpPr>
          <p:grpSpPr>
            <a:xfrm>
              <a:off x="514413" y="3654298"/>
              <a:ext cx="5837884" cy="2130611"/>
              <a:chOff x="475104" y="3649397"/>
              <a:chExt cx="5837884" cy="2130611"/>
            </a:xfrm>
          </p:grpSpPr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2DAF097A-0D3D-4916-95E4-CE9D63FA6C54}"/>
                  </a:ext>
                </a:extLst>
              </p:cNvPr>
              <p:cNvSpPr txBox="1"/>
              <p:nvPr/>
            </p:nvSpPr>
            <p:spPr>
              <a:xfrm>
                <a:off x="2221720" y="4837346"/>
                <a:ext cx="1141659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kumimoji="1" lang="ja-JP" altLang="en-US" sz="8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① 訪問栄養食事指導</a:t>
                </a:r>
                <a:endParaRPr kumimoji="1" lang="en-US" altLang="ja-JP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algn="ctr"/>
                <a:r>
                  <a:rPr kumimoji="1" lang="ja-JP" altLang="en-US" sz="8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導入の相談</a:t>
                </a:r>
                <a:r>
                  <a:rPr kumimoji="1" lang="en-US" altLang="ja-JP" sz="800" baseline="40000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※</a:t>
                </a:r>
                <a:endParaRPr kumimoji="1" lang="ja-JP" altLang="en-US" sz="800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8A9A4EFF-B66E-4827-92A6-0DA7904A4E66}"/>
                  </a:ext>
                </a:extLst>
              </p:cNvPr>
              <p:cNvGrpSpPr/>
              <p:nvPr/>
            </p:nvGrpSpPr>
            <p:grpSpPr>
              <a:xfrm>
                <a:off x="475104" y="3649397"/>
                <a:ext cx="5837884" cy="2130611"/>
                <a:chOff x="475104" y="3649397"/>
                <a:chExt cx="5837884" cy="2130611"/>
              </a:xfrm>
            </p:grpSpPr>
            <p:sp>
              <p:nvSpPr>
                <p:cNvPr id="66" name="矢印: 折線 65">
                  <a:extLst>
                    <a:ext uri="{FF2B5EF4-FFF2-40B4-BE49-F238E27FC236}">
                      <a16:creationId xmlns:a16="http://schemas.microsoft.com/office/drawing/2014/main" id="{EA0BE100-4B84-4739-BF5A-B9D984FC8298}"/>
                    </a:ext>
                  </a:extLst>
                </p:cNvPr>
                <p:cNvSpPr/>
                <p:nvPr/>
              </p:nvSpPr>
              <p:spPr>
                <a:xfrm rot="5400000">
                  <a:off x="3988769" y="2386954"/>
                  <a:ext cx="141854" cy="3252552"/>
                </a:xfrm>
                <a:prstGeom prst="bentArrow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>
                    <a:solidFill>
                      <a:schemeClr val="tx1"/>
                    </a:solidFill>
                  </a:endParaRPr>
                </a:p>
              </p:txBody>
            </p:sp>
            <p:grpSp>
              <p:nvGrpSpPr>
                <p:cNvPr id="3" name="グループ化 2">
                  <a:extLst>
                    <a:ext uri="{FF2B5EF4-FFF2-40B4-BE49-F238E27FC236}">
                      <a16:creationId xmlns:a16="http://schemas.microsoft.com/office/drawing/2014/main" id="{7F162C07-CE8F-436D-903B-F34386AAC02B}"/>
                    </a:ext>
                  </a:extLst>
                </p:cNvPr>
                <p:cNvGrpSpPr/>
                <p:nvPr/>
              </p:nvGrpSpPr>
              <p:grpSpPr>
                <a:xfrm>
                  <a:off x="475104" y="3649397"/>
                  <a:ext cx="5837884" cy="2130611"/>
                  <a:chOff x="475104" y="3649397"/>
                  <a:chExt cx="5837884" cy="2130611"/>
                </a:xfrm>
              </p:grpSpPr>
              <p:pic>
                <p:nvPicPr>
                  <p:cNvPr id="16" name="図 15">
                    <a:extLst>
                      <a:ext uri="{FF2B5EF4-FFF2-40B4-BE49-F238E27FC236}">
                        <a16:creationId xmlns:a16="http://schemas.microsoft.com/office/drawing/2014/main" id="{C10DF92B-2092-4068-8B7E-2ED5A63AA036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409527" y="4130205"/>
                    <a:ext cx="1012197" cy="730763"/>
                  </a:xfrm>
                  <a:prstGeom prst="rect">
                    <a:avLst/>
                  </a:prstGeom>
                </p:spPr>
              </p:pic>
              <p:pic>
                <p:nvPicPr>
                  <p:cNvPr id="21" name="図 20">
                    <a:extLst>
                      <a:ext uri="{FF2B5EF4-FFF2-40B4-BE49-F238E27FC236}">
                        <a16:creationId xmlns:a16="http://schemas.microsoft.com/office/drawing/2014/main" id="{83A0AC30-70AE-4FCF-85E1-A95BC168A8B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1711749" y="3790577"/>
                    <a:ext cx="709485" cy="744547"/>
                  </a:xfrm>
                  <a:prstGeom prst="rect">
                    <a:avLst/>
                  </a:prstGeom>
                </p:spPr>
              </p:pic>
              <p:pic>
                <p:nvPicPr>
                  <p:cNvPr id="34" name="図 33">
                    <a:extLst>
                      <a:ext uri="{FF2B5EF4-FFF2-40B4-BE49-F238E27FC236}">
                        <a16:creationId xmlns:a16="http://schemas.microsoft.com/office/drawing/2014/main" id="{7BC2EED1-D185-4165-B1D8-E86DF02429BD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5349599" y="4500149"/>
                    <a:ext cx="720201" cy="876659"/>
                  </a:xfrm>
                  <a:prstGeom prst="rect">
                    <a:avLst/>
                  </a:prstGeom>
                </p:spPr>
              </p:pic>
              <p:grpSp>
                <p:nvGrpSpPr>
                  <p:cNvPr id="53" name="グループ化 52">
                    <a:extLst>
                      <a:ext uri="{FF2B5EF4-FFF2-40B4-BE49-F238E27FC236}">
                        <a16:creationId xmlns:a16="http://schemas.microsoft.com/office/drawing/2014/main" id="{1A72BC33-623A-4B17-BB13-89CD85C6A606}"/>
                      </a:ext>
                    </a:extLst>
                  </p:cNvPr>
                  <p:cNvGrpSpPr/>
                  <p:nvPr/>
                </p:nvGrpSpPr>
                <p:grpSpPr>
                  <a:xfrm>
                    <a:off x="940831" y="4845770"/>
                    <a:ext cx="1075315" cy="662712"/>
                    <a:chOff x="954378" y="4940098"/>
                    <a:chExt cx="1075315" cy="662712"/>
                  </a:xfrm>
                </p:grpSpPr>
                <p:pic>
                  <p:nvPicPr>
                    <p:cNvPr id="36" name="図 35">
                      <a:extLst>
                        <a:ext uri="{FF2B5EF4-FFF2-40B4-BE49-F238E27FC236}">
                          <a16:creationId xmlns:a16="http://schemas.microsoft.com/office/drawing/2014/main" id="{F50D4CAE-F526-455F-9777-CBFE40FD07AF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r="-5179" b="59208"/>
                    <a:stretch/>
                  </p:blipFill>
                  <p:spPr>
                    <a:xfrm>
                      <a:off x="954378" y="4949825"/>
                      <a:ext cx="530417" cy="652985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46" name="図 45">
                      <a:extLst>
                        <a:ext uri="{FF2B5EF4-FFF2-40B4-BE49-F238E27FC236}">
                          <a16:creationId xmlns:a16="http://schemas.microsoft.com/office/drawing/2014/main" id="{C02EA1D1-A1DE-45BD-B508-70AF47029EA2}"/>
                        </a:ext>
                      </a:extLst>
                    </p:cNvPr>
                    <p:cNvPicPr>
                      <a:picLocks noChangeAspect="1"/>
                    </p:cNvPicPr>
                    <p:nvPr/>
                  </p:nvPicPr>
                  <p:blipFill rotWithShape="1">
                    <a:blip r:embed="rId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r="-2565" b="57541"/>
                    <a:stretch/>
                  </p:blipFill>
                  <p:spPr>
                    <a:xfrm>
                      <a:off x="1499276" y="4940098"/>
                      <a:ext cx="530417" cy="660260"/>
                    </a:xfrm>
                    <a:prstGeom prst="rect">
                      <a:avLst/>
                    </a:prstGeom>
                  </p:spPr>
                </p:pic>
              </p:grpSp>
              <p:sp>
                <p:nvSpPr>
                  <p:cNvPr id="49" name="テキスト ボックス 48">
                    <a:extLst>
                      <a:ext uri="{FF2B5EF4-FFF2-40B4-BE49-F238E27FC236}">
                        <a16:creationId xmlns:a16="http://schemas.microsoft.com/office/drawing/2014/main" id="{85C73CD0-370B-421B-B9C1-BA8C0FA3AE21}"/>
                      </a:ext>
                    </a:extLst>
                  </p:cNvPr>
                  <p:cNvSpPr txBox="1"/>
                  <p:nvPr/>
                </p:nvSpPr>
                <p:spPr>
                  <a:xfrm>
                    <a:off x="5376406" y="5335279"/>
                    <a:ext cx="889987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管理栄養士</a:t>
                    </a:r>
                  </a:p>
                </p:txBody>
              </p:sp>
              <p:sp>
                <p:nvSpPr>
                  <p:cNvPr id="50" name="テキスト ボックス 49">
                    <a:extLst>
                      <a:ext uri="{FF2B5EF4-FFF2-40B4-BE49-F238E27FC236}">
                        <a16:creationId xmlns:a16="http://schemas.microsoft.com/office/drawing/2014/main" id="{5A7E9B71-D63F-415A-BF40-2DAEA6E76023}"/>
                      </a:ext>
                    </a:extLst>
                  </p:cNvPr>
                  <p:cNvSpPr txBox="1"/>
                  <p:nvPr/>
                </p:nvSpPr>
                <p:spPr>
                  <a:xfrm>
                    <a:off x="3448790" y="4821822"/>
                    <a:ext cx="889987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在宅療養者</a:t>
                    </a:r>
                  </a:p>
                </p:txBody>
              </p:sp>
              <p:sp>
                <p:nvSpPr>
                  <p:cNvPr id="51" name="テキスト ボックス 50">
                    <a:extLst>
                      <a:ext uri="{FF2B5EF4-FFF2-40B4-BE49-F238E27FC236}">
                        <a16:creationId xmlns:a16="http://schemas.microsoft.com/office/drawing/2014/main" id="{D6D54FFB-746B-43A1-A715-59CC9BB74BAC}"/>
                      </a:ext>
                    </a:extLst>
                  </p:cNvPr>
                  <p:cNvSpPr txBox="1"/>
                  <p:nvPr/>
                </p:nvSpPr>
                <p:spPr>
                  <a:xfrm>
                    <a:off x="998666" y="3877465"/>
                    <a:ext cx="1000595" cy="2616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かかりつけ医</a:t>
                    </a:r>
                  </a:p>
                </p:txBody>
              </p:sp>
              <p:sp>
                <p:nvSpPr>
                  <p:cNvPr id="52" name="テキスト ボックス 51">
                    <a:extLst>
                      <a:ext uri="{FF2B5EF4-FFF2-40B4-BE49-F238E27FC236}">
                        <a16:creationId xmlns:a16="http://schemas.microsoft.com/office/drawing/2014/main" id="{F9C684B2-2D2A-464A-AFFC-4CFD78458D63}"/>
                      </a:ext>
                    </a:extLst>
                  </p:cNvPr>
                  <p:cNvSpPr txBox="1"/>
                  <p:nvPr/>
                </p:nvSpPr>
                <p:spPr>
                  <a:xfrm>
                    <a:off x="791414" y="5457475"/>
                    <a:ext cx="1306768" cy="25391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介護支援専門員 等</a:t>
                    </a:r>
                  </a:p>
                </p:txBody>
              </p:sp>
              <p:sp>
                <p:nvSpPr>
                  <p:cNvPr id="63" name="矢印: 左 62">
                    <a:extLst>
                      <a:ext uri="{FF2B5EF4-FFF2-40B4-BE49-F238E27FC236}">
                        <a16:creationId xmlns:a16="http://schemas.microsoft.com/office/drawing/2014/main" id="{7930CA27-8460-4BB6-A82A-573C9796701D}"/>
                      </a:ext>
                    </a:extLst>
                  </p:cNvPr>
                  <p:cNvSpPr/>
                  <p:nvPr/>
                </p:nvSpPr>
                <p:spPr>
                  <a:xfrm>
                    <a:off x="2188375" y="5537203"/>
                    <a:ext cx="3002465" cy="89286"/>
                  </a:xfrm>
                  <a:prstGeom prst="leftArrow">
                    <a:avLst/>
                  </a:prstGeom>
                  <a:solidFill>
                    <a:srgbClr val="FF6699"/>
                  </a:solidFill>
                  <a:ln>
                    <a:solidFill>
                      <a:srgbClr val="FF669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4" name="矢印: 左 63">
                    <a:extLst>
                      <a:ext uri="{FF2B5EF4-FFF2-40B4-BE49-F238E27FC236}">
                        <a16:creationId xmlns:a16="http://schemas.microsoft.com/office/drawing/2014/main" id="{487FA23C-439C-48E9-8291-5674A8D7B3D2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188371" y="5439249"/>
                    <a:ext cx="3002465" cy="71071"/>
                  </a:xfrm>
                  <a:prstGeom prst="leftArrow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4" name="テキスト ボックス 53">
                    <a:extLst>
                      <a:ext uri="{FF2B5EF4-FFF2-40B4-BE49-F238E27FC236}">
                        <a16:creationId xmlns:a16="http://schemas.microsoft.com/office/drawing/2014/main" id="{57AD48FA-D71A-4B04-828F-7486C727D4BF}"/>
                      </a:ext>
                    </a:extLst>
                  </p:cNvPr>
                  <p:cNvSpPr txBox="1"/>
                  <p:nvPr/>
                </p:nvSpPr>
                <p:spPr>
                  <a:xfrm>
                    <a:off x="4359738" y="4390948"/>
                    <a:ext cx="1244251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kumimoji="1" lang="ja-JP" altLang="en-US" sz="8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③ 訪問栄養食事指導の</a:t>
                    </a:r>
                    <a:endParaRPr kumimoji="1" lang="en-US" altLang="ja-JP" sz="800" dirty="0">
                      <a:solidFill>
                        <a:srgbClr val="FF0000"/>
                      </a:solidFill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  <a:p>
                    <a:pPr algn="ctr"/>
                    <a:r>
                      <a:rPr kumimoji="1" lang="ja-JP" altLang="en-US" sz="8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実施</a:t>
                    </a:r>
                  </a:p>
                </p:txBody>
              </p:sp>
              <p:sp>
                <p:nvSpPr>
                  <p:cNvPr id="56" name="テキスト ボックス 55">
                    <a:extLst>
                      <a:ext uri="{FF2B5EF4-FFF2-40B4-BE49-F238E27FC236}">
                        <a16:creationId xmlns:a16="http://schemas.microsoft.com/office/drawing/2014/main" id="{6379225A-89F9-4AAD-AFF7-3E3633FEA50E}"/>
                      </a:ext>
                    </a:extLst>
                  </p:cNvPr>
                  <p:cNvSpPr txBox="1"/>
                  <p:nvPr/>
                </p:nvSpPr>
                <p:spPr>
                  <a:xfrm>
                    <a:off x="3120777" y="5564564"/>
                    <a:ext cx="1449436" cy="2154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8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④ 訪問栄養食事指導の報告</a:t>
                    </a:r>
                  </a:p>
                </p:txBody>
              </p:sp>
              <p:sp>
                <p:nvSpPr>
                  <p:cNvPr id="74" name="テキスト ボックス 73">
                    <a:extLst>
                      <a:ext uri="{FF2B5EF4-FFF2-40B4-BE49-F238E27FC236}">
                        <a16:creationId xmlns:a16="http://schemas.microsoft.com/office/drawing/2014/main" id="{014DEC97-DD2F-4FA2-8387-140A01D32150}"/>
                      </a:ext>
                    </a:extLst>
                  </p:cNvPr>
                  <p:cNvSpPr txBox="1"/>
                  <p:nvPr/>
                </p:nvSpPr>
                <p:spPr>
                  <a:xfrm>
                    <a:off x="2380222" y="4148045"/>
                    <a:ext cx="1141659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kumimoji="1" lang="ja-JP" altLang="en-US" sz="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① 訪問栄養食事指導</a:t>
                    </a:r>
                    <a:endParaRPr kumimoji="1" lang="en-US" altLang="ja-JP" sz="8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  <a:p>
                    <a:pPr algn="ctr"/>
                    <a:r>
                      <a:rPr kumimoji="1" lang="ja-JP" altLang="en-US" sz="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導入の相談</a:t>
                    </a:r>
                    <a:r>
                      <a:rPr kumimoji="1" lang="en-US" altLang="ja-JP" sz="800" baseline="40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※</a:t>
                    </a:r>
                    <a:endParaRPr kumimoji="1" lang="ja-JP" altLang="en-US" sz="8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</p:txBody>
              </p:sp>
              <p:sp>
                <p:nvSpPr>
                  <p:cNvPr id="78" name="矢印: 左右 77">
                    <a:extLst>
                      <a:ext uri="{FF2B5EF4-FFF2-40B4-BE49-F238E27FC236}">
                        <a16:creationId xmlns:a16="http://schemas.microsoft.com/office/drawing/2014/main" id="{8334EE37-7E78-4758-A675-B307866D8A2B}"/>
                      </a:ext>
                    </a:extLst>
                  </p:cNvPr>
                  <p:cNvSpPr/>
                  <p:nvPr/>
                </p:nvSpPr>
                <p:spPr>
                  <a:xfrm>
                    <a:off x="2433420" y="4469411"/>
                    <a:ext cx="1009081" cy="60709"/>
                  </a:xfrm>
                  <a:prstGeom prst="leftRightArrow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79" name="矢印: 左右 78">
                    <a:extLst>
                      <a:ext uri="{FF2B5EF4-FFF2-40B4-BE49-F238E27FC236}">
                        <a16:creationId xmlns:a16="http://schemas.microsoft.com/office/drawing/2014/main" id="{E511F2A6-2809-43E5-B0EB-0CA21AF484DF}"/>
                      </a:ext>
                    </a:extLst>
                  </p:cNvPr>
                  <p:cNvSpPr/>
                  <p:nvPr/>
                </p:nvSpPr>
                <p:spPr>
                  <a:xfrm rot="21057274">
                    <a:off x="2146226" y="5180178"/>
                    <a:ext cx="1609653" cy="74408"/>
                  </a:xfrm>
                  <a:prstGeom prst="leftRightArrow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81" name="テキスト ボックス 80">
                    <a:extLst>
                      <a:ext uri="{FF2B5EF4-FFF2-40B4-BE49-F238E27FC236}">
                        <a16:creationId xmlns:a16="http://schemas.microsoft.com/office/drawing/2014/main" id="{47B257BC-E9AF-4045-BDA8-B7351DFD0168}"/>
                      </a:ext>
                    </a:extLst>
                  </p:cNvPr>
                  <p:cNvSpPr txBox="1"/>
                  <p:nvPr/>
                </p:nvSpPr>
                <p:spPr>
                  <a:xfrm>
                    <a:off x="3295833" y="3934334"/>
                    <a:ext cx="1437524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800" dirty="0">
                        <a:solidFill>
                          <a:schemeClr val="accen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② 訪問栄養食事指導の指示</a:t>
                    </a:r>
                  </a:p>
                </p:txBody>
              </p:sp>
              <p:sp>
                <p:nvSpPr>
                  <p:cNvPr id="82" name="テキスト ボックス 81">
                    <a:extLst>
                      <a:ext uri="{FF2B5EF4-FFF2-40B4-BE49-F238E27FC236}">
                        <a16:creationId xmlns:a16="http://schemas.microsoft.com/office/drawing/2014/main" id="{0D9BDB7C-6359-4AEA-82CB-9530D4655C31}"/>
                      </a:ext>
                    </a:extLst>
                  </p:cNvPr>
                  <p:cNvSpPr txBox="1"/>
                  <p:nvPr/>
                </p:nvSpPr>
                <p:spPr>
                  <a:xfrm>
                    <a:off x="3188850" y="5264103"/>
                    <a:ext cx="1449435" cy="21544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kumimoji="1" lang="ja-JP" altLang="en-US" sz="800" dirty="0">
                        <a:solidFill>
                          <a:schemeClr val="accent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② 在宅療養者の情報提供</a:t>
                    </a:r>
                  </a:p>
                </p:txBody>
              </p:sp>
              <p:sp>
                <p:nvSpPr>
                  <p:cNvPr id="84" name="テキスト ボックス 83">
                    <a:extLst>
                      <a:ext uri="{FF2B5EF4-FFF2-40B4-BE49-F238E27FC236}">
                        <a16:creationId xmlns:a16="http://schemas.microsoft.com/office/drawing/2014/main" id="{6B611FD5-1D5B-4E80-9A3D-E486071B0787}"/>
                      </a:ext>
                    </a:extLst>
                  </p:cNvPr>
                  <p:cNvSpPr txBox="1"/>
                  <p:nvPr/>
                </p:nvSpPr>
                <p:spPr>
                  <a:xfrm>
                    <a:off x="475104" y="4380368"/>
                    <a:ext cx="1141659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kumimoji="1" lang="ja-JP" altLang="en-US" sz="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① 訪問栄養食事指導</a:t>
                    </a:r>
                    <a:endParaRPr kumimoji="1" lang="en-US" altLang="ja-JP" sz="8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  <a:p>
                    <a:pPr algn="ctr"/>
                    <a:r>
                      <a:rPr kumimoji="1" lang="ja-JP" altLang="en-US" sz="8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導入の相談</a:t>
                    </a:r>
                    <a:r>
                      <a:rPr kumimoji="1" lang="en-US" altLang="ja-JP" sz="800" baseline="40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※</a:t>
                    </a:r>
                    <a:endParaRPr kumimoji="1" lang="ja-JP" altLang="en-US" sz="800" dirty="0">
                      <a:latin typeface="BIZ UDPゴシック" panose="020B0400000000000000" pitchFamily="50" charset="-128"/>
                      <a:ea typeface="BIZ UDPゴシック" panose="020B0400000000000000" pitchFamily="50" charset="-128"/>
                    </a:endParaRPr>
                  </a:p>
                </p:txBody>
              </p:sp>
              <p:sp>
                <p:nvSpPr>
                  <p:cNvPr id="85" name="矢印: 折線 84">
                    <a:extLst>
                      <a:ext uri="{FF2B5EF4-FFF2-40B4-BE49-F238E27FC236}">
                        <a16:creationId xmlns:a16="http://schemas.microsoft.com/office/drawing/2014/main" id="{37982B7A-391E-446A-A74D-41944D02F81C}"/>
                      </a:ext>
                    </a:extLst>
                  </p:cNvPr>
                  <p:cNvSpPr/>
                  <p:nvPr/>
                </p:nvSpPr>
                <p:spPr>
                  <a:xfrm flipH="1">
                    <a:off x="2433420" y="3836899"/>
                    <a:ext cx="3347448" cy="145165"/>
                  </a:xfrm>
                  <a:prstGeom prst="bentArrow">
                    <a:avLst>
                      <a:gd name="adj1" fmla="val 25000"/>
                      <a:gd name="adj2" fmla="val 25000"/>
                      <a:gd name="adj3" fmla="val 25000"/>
                      <a:gd name="adj4" fmla="val 63632"/>
                    </a:avLst>
                  </a:prstGeom>
                  <a:solidFill>
                    <a:srgbClr val="FF6699"/>
                  </a:solidFill>
                  <a:ln>
                    <a:solidFill>
                      <a:srgbClr val="FF6699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8" name="テキスト ボックス 87">
                    <a:extLst>
                      <a:ext uri="{FF2B5EF4-FFF2-40B4-BE49-F238E27FC236}">
                        <a16:creationId xmlns:a16="http://schemas.microsoft.com/office/drawing/2014/main" id="{0D8FE081-B77F-41E3-A126-16B261EA75EE}"/>
                      </a:ext>
                    </a:extLst>
                  </p:cNvPr>
                  <p:cNvSpPr txBox="1"/>
                  <p:nvPr/>
                </p:nvSpPr>
                <p:spPr>
                  <a:xfrm>
                    <a:off x="4863552" y="3649397"/>
                    <a:ext cx="1449436" cy="21544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kumimoji="1" lang="ja-JP" altLang="en-US" sz="800" dirty="0">
                        <a:solidFill>
                          <a:srgbClr val="FF0000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rPr>
                      <a:t>④ 訪問栄養食事指導の報告</a:t>
                    </a:r>
                  </a:p>
                </p:txBody>
              </p:sp>
            </p:grpSp>
          </p:grpSp>
        </p:grpSp>
        <p:sp>
          <p:nvSpPr>
            <p:cNvPr id="83" name="矢印: 左右 82">
              <a:extLst>
                <a:ext uri="{FF2B5EF4-FFF2-40B4-BE49-F238E27FC236}">
                  <a16:creationId xmlns:a16="http://schemas.microsoft.com/office/drawing/2014/main" id="{0501FC47-F8D2-48CF-B2A0-8A3A87BB155E}"/>
                </a:ext>
              </a:extLst>
            </p:cNvPr>
            <p:cNvSpPr/>
            <p:nvPr/>
          </p:nvSpPr>
          <p:spPr>
            <a:xfrm rot="7911466">
              <a:off x="1302850" y="4621251"/>
              <a:ext cx="587687" cy="58018"/>
            </a:xfrm>
            <a:prstGeom prst="left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5EDD95-73DA-4A48-AFAD-7FFF110A5C87}"/>
              </a:ext>
            </a:extLst>
          </p:cNvPr>
          <p:cNvSpPr txBox="1"/>
          <p:nvPr/>
        </p:nvSpPr>
        <p:spPr>
          <a:xfrm>
            <a:off x="683870" y="5530459"/>
            <a:ext cx="5812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00" dirty="0">
                <a:highlight>
                  <a:srgbClr val="CCFF99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 </a:t>
            </a:r>
            <a:r>
              <a:rPr kumimoji="1" lang="ja-JP" altLang="en-US" sz="800" dirty="0">
                <a:highlight>
                  <a:srgbClr val="CCFF99"/>
                </a:highligh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実施希望の場合は、かかりつけ医等関係職種と在宅療養者でご相談の上、関係職種の方から下記実施機関へご連絡ください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CCB961A-6B6C-4E63-993E-DFF20AC9C5F3}"/>
              </a:ext>
            </a:extLst>
          </p:cNvPr>
          <p:cNvGrpSpPr/>
          <p:nvPr/>
        </p:nvGrpSpPr>
        <p:grpSpPr>
          <a:xfrm>
            <a:off x="5973656" y="8233836"/>
            <a:ext cx="1062413" cy="866923"/>
            <a:chOff x="5976687" y="8278424"/>
            <a:chExt cx="1062413" cy="866923"/>
          </a:xfrm>
        </p:grpSpPr>
        <p:pic>
          <p:nvPicPr>
            <p:cNvPr id="65" name="図 64">
              <a:extLst>
                <a:ext uri="{FF2B5EF4-FFF2-40B4-BE49-F238E27FC236}">
                  <a16:creationId xmlns:a16="http://schemas.microsoft.com/office/drawing/2014/main" id="{3B0F2FC1-DC86-490B-8B63-DC22EA6C8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76687" y="8278424"/>
              <a:ext cx="1005064" cy="866923"/>
            </a:xfrm>
            <a:prstGeom prst="rect">
              <a:avLst/>
            </a:prstGeom>
          </p:spPr>
        </p:pic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A1757376-486D-4915-978D-40085F2AD5DA}"/>
                </a:ext>
              </a:extLst>
            </p:cNvPr>
            <p:cNvSpPr/>
            <p:nvPr/>
          </p:nvSpPr>
          <p:spPr>
            <a:xfrm>
              <a:off x="6005669" y="8435721"/>
              <a:ext cx="1033431" cy="628046"/>
            </a:xfrm>
            <a:prstGeom prst="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ts val="1100"/>
                </a:lnSpc>
              </a:pP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自力で通院可能な方は外来栄養食事指導</a:t>
              </a:r>
              <a:br>
                <a:rPr kumimoji="1" lang="en-US" altLang="ja-JP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6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（診療報酬）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の対象と</a:t>
              </a:r>
              <a:endParaRPr kumimoji="1" lang="en-US" altLang="ja-JP" sz="7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lnSpc>
                  <a:spcPts val="1100"/>
                </a:lnSpc>
              </a:pPr>
              <a:r>
                <a:rPr kumimoji="1" lang="en-US" altLang="ja-JP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7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なります。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1168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906</TotalTime>
  <Words>629</Words>
  <Application>Microsoft Office PowerPoint</Application>
  <PresentationFormat>ユーザー設定</PresentationFormat>
  <Paragraphs>133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今井　希</dc:creator>
  <cp:lastModifiedBy>今井　希</cp:lastModifiedBy>
  <cp:revision>101</cp:revision>
  <cp:lastPrinted>2026-02-26T02:15:18Z</cp:lastPrinted>
  <dcterms:created xsi:type="dcterms:W3CDTF">2026-01-23T01:19:19Z</dcterms:created>
  <dcterms:modified xsi:type="dcterms:W3CDTF">2026-03-02T07:52:19Z</dcterms:modified>
</cp:coreProperties>
</file>