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20"/>
  </p:notesMasterIdLst>
  <p:sldIdLst>
    <p:sldId id="394" r:id="rId2"/>
    <p:sldId id="391" r:id="rId3"/>
    <p:sldId id="392" r:id="rId4"/>
    <p:sldId id="365" r:id="rId5"/>
    <p:sldId id="367" r:id="rId6"/>
    <p:sldId id="400" r:id="rId7"/>
    <p:sldId id="375" r:id="rId8"/>
    <p:sldId id="398" r:id="rId9"/>
    <p:sldId id="395" r:id="rId10"/>
    <p:sldId id="380" r:id="rId11"/>
    <p:sldId id="402" r:id="rId12"/>
    <p:sldId id="404" r:id="rId13"/>
    <p:sldId id="370" r:id="rId14"/>
    <p:sldId id="403" r:id="rId15"/>
    <p:sldId id="371" r:id="rId16"/>
    <p:sldId id="384" r:id="rId17"/>
    <p:sldId id="387" r:id="rId18"/>
    <p:sldId id="393" r:id="rId19"/>
  </p:sldIdLst>
  <p:sldSz cx="9144000" cy="6858000" type="screen4x3"/>
  <p:notesSz cx="6807200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82" userDrawn="1">
          <p15:clr>
            <a:srgbClr val="A4A3A4"/>
          </p15:clr>
        </p15:guide>
        <p15:guide id="2" pos="2196" userDrawn="1">
          <p15:clr>
            <a:srgbClr val="A4A3A4"/>
          </p15:clr>
        </p15:guide>
        <p15:guide id="3" orient="horz" pos="3129" userDrawn="1">
          <p15:clr>
            <a:srgbClr val="A4A3A4"/>
          </p15:clr>
        </p15:guide>
        <p15:guide id="4" pos="214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CC99"/>
    <a:srgbClr val="FFCC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E3FDE45-AF77-4B5C-9715-49D594BDF05E}" styleName="淡色スタイル 1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DA37D80-6434-44D0-A028-1B22A696006F}" styleName="淡色スタイル 3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8D230F3-CF80-4859-8CE7-A43EE81993B5}" styleName="淡色スタイル 1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0A1B5D5-9B99-4C35-A422-299274C87663}" styleName="中間スタイル 1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D083AE6-46FA-4A59-8FB0-9F97EB10719F}" styleName="淡色スタイル 3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CAF9ED-07DC-4A11-8D7F-57B35C25682E}" styleName="中間スタイル 1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FABFCF23-3B69-468F-B69F-88F6DE6A72F2}" styleName="中間スタイル 1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5FD0F851-EC5A-4D38-B0AD-8093EC10F338}" styleName="淡色スタイル 1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574" autoAdjust="0"/>
    <p:restoredTop sz="94434" autoAdjust="0"/>
  </p:normalViewPr>
  <p:slideViewPr>
    <p:cSldViewPr>
      <p:cViewPr varScale="1">
        <p:scale>
          <a:sx n="74" d="100"/>
          <a:sy n="74" d="100"/>
        </p:scale>
        <p:origin x="978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2" d="100"/>
          <a:sy n="52" d="100"/>
        </p:scale>
        <p:origin x="2952" y="96"/>
      </p:cViewPr>
      <p:guideLst>
        <p:guide orient="horz" pos="3182"/>
        <p:guide pos="2196"/>
        <p:guide orient="horz" pos="3129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575" cy="496888"/>
          </a:xfrm>
          <a:prstGeom prst="rect">
            <a:avLst/>
          </a:prstGeom>
        </p:spPr>
        <p:txBody>
          <a:bodyPr vert="horz" lIns="91425" tIns="45713" rIns="91425" bIns="45713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9" y="0"/>
            <a:ext cx="2949575" cy="496888"/>
          </a:xfrm>
          <a:prstGeom prst="rect">
            <a:avLst/>
          </a:prstGeom>
        </p:spPr>
        <p:txBody>
          <a:bodyPr vert="horz" lIns="91425" tIns="45713" rIns="91425" bIns="45713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84926764-E0A0-440E-B105-B273713B44E2}" type="datetimeFigureOut">
              <a:rPr lang="ja-JP" altLang="en-US"/>
              <a:pPr>
                <a:defRPr/>
              </a:pPr>
              <a:t>2020/9/30</a:t>
            </a:fld>
            <a:endParaRPr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88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5" tIns="45713" rIns="91425" bIns="45713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9" y="4721226"/>
            <a:ext cx="5445124" cy="4471988"/>
          </a:xfrm>
          <a:prstGeom prst="rect">
            <a:avLst/>
          </a:prstGeom>
        </p:spPr>
        <p:txBody>
          <a:bodyPr vert="horz" lIns="91425" tIns="45713" rIns="91425" bIns="45713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864"/>
            <a:ext cx="2949575" cy="496887"/>
          </a:xfrm>
          <a:prstGeom prst="rect">
            <a:avLst/>
          </a:prstGeom>
        </p:spPr>
        <p:txBody>
          <a:bodyPr vert="horz" lIns="91425" tIns="45713" rIns="91425" bIns="45713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9" y="9440864"/>
            <a:ext cx="2949575" cy="496887"/>
          </a:xfrm>
          <a:prstGeom prst="rect">
            <a:avLst/>
          </a:prstGeom>
        </p:spPr>
        <p:txBody>
          <a:bodyPr vert="horz" lIns="91425" tIns="45713" rIns="91425" bIns="45713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6F785A9E-78F0-4974-B2C8-77435738FC5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491517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ja-JP" dirty="0">
              <a:latin typeface="+mn-ea"/>
              <a:ea typeface="+mn-ea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673AF55-D6EE-4D0B-A6CB-8B848DCCB928}" type="slidenum">
              <a:rPr lang="ja-JP" altLang="en-US" smtClean="0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ja-JP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6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14247" eaLnBrk="1" hangingPunct="1">
              <a:spcBef>
                <a:spcPct val="0"/>
              </a:spcBef>
              <a:defRPr/>
            </a:pPr>
            <a:endParaRPr lang="en-US" altLang="ja-JP" i="0" dirty="0" smtClean="0">
              <a:latin typeface="+mn-ea"/>
              <a:ea typeface="+mn-ea"/>
            </a:endParaRPr>
          </a:p>
        </p:txBody>
      </p:sp>
      <p:sp>
        <p:nvSpPr>
          <p:cNvPr id="55299" name="スライド番号プレースホルダー 3"/>
          <p:cNvSpPr txBox="1">
            <a:spLocks noGrp="1"/>
          </p:cNvSpPr>
          <p:nvPr/>
        </p:nvSpPr>
        <p:spPr bwMode="auto">
          <a:xfrm>
            <a:off x="3856039" y="9440864"/>
            <a:ext cx="2949575" cy="4968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25" tIns="45713" rIns="91425" bIns="45713" anchor="b"/>
          <a:lstStyle/>
          <a:p>
            <a:pPr algn="r">
              <a:defRPr/>
            </a:pPr>
            <a:fld id="{8404A299-2ED4-4C2C-9F1E-3DD7D5B4E98A}" type="slidenum">
              <a:rPr lang="ja-JP" altLang="en-US" sz="1200">
                <a:latin typeface="+mn-lt"/>
                <a:ea typeface="+mn-ea"/>
              </a:rPr>
              <a:pPr algn="r">
                <a:defRPr/>
              </a:pPr>
              <a:t>10</a:t>
            </a:fld>
            <a:endParaRPr lang="en-US" altLang="ja-JP" sz="1200">
              <a:latin typeface="+mn-lt"/>
              <a:ea typeface="+mn-ea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6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14247" eaLnBrk="1" hangingPunct="1">
              <a:spcBef>
                <a:spcPct val="0"/>
              </a:spcBef>
              <a:defRPr/>
            </a:pPr>
            <a:endParaRPr lang="en-US" altLang="ja-JP" i="0" dirty="0" smtClean="0">
              <a:latin typeface="+mn-ea"/>
              <a:ea typeface="+mn-ea"/>
            </a:endParaRPr>
          </a:p>
        </p:txBody>
      </p:sp>
      <p:sp>
        <p:nvSpPr>
          <p:cNvPr id="55299" name="スライド番号プレースホルダー 3"/>
          <p:cNvSpPr txBox="1">
            <a:spLocks noGrp="1"/>
          </p:cNvSpPr>
          <p:nvPr/>
        </p:nvSpPr>
        <p:spPr bwMode="auto">
          <a:xfrm>
            <a:off x="3856039" y="9440864"/>
            <a:ext cx="2949575" cy="4968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25" tIns="45713" rIns="91425" bIns="45713" anchor="b"/>
          <a:lstStyle/>
          <a:p>
            <a:pPr algn="r">
              <a:defRPr/>
            </a:pPr>
            <a:fld id="{8404A299-2ED4-4C2C-9F1E-3DD7D5B4E98A}" type="slidenum">
              <a:rPr lang="ja-JP" altLang="en-US" sz="1200">
                <a:latin typeface="+mn-lt"/>
                <a:ea typeface="+mn-ea"/>
              </a:rPr>
              <a:pPr algn="r">
                <a:defRPr/>
              </a:pPr>
              <a:t>11</a:t>
            </a:fld>
            <a:endParaRPr lang="en-US" altLang="ja-JP" sz="1200"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72957462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4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ja-JP" dirty="0"/>
          </a:p>
        </p:txBody>
      </p:sp>
      <p:sp>
        <p:nvSpPr>
          <p:cNvPr id="55299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A84D0AA-1865-4377-A4F5-C1902FBD4D6F}" type="slidenum">
              <a:rPr lang="ja-JP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6027140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4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ja-JP" dirty="0"/>
          </a:p>
          <a:p>
            <a:pPr eaLnBrk="1" hangingPunct="1">
              <a:spcBef>
                <a:spcPct val="0"/>
              </a:spcBef>
            </a:pPr>
            <a:endParaRPr lang="en-US" altLang="ja-JP" dirty="0"/>
          </a:p>
        </p:txBody>
      </p:sp>
      <p:sp>
        <p:nvSpPr>
          <p:cNvPr id="55299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A84D0AA-1865-4377-A4F5-C1902FBD4D6F}" type="slidenum">
              <a:rPr lang="ja-JP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9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14247" eaLnBrk="1" hangingPunct="1">
              <a:spcBef>
                <a:spcPct val="0"/>
              </a:spcBef>
              <a:defRPr/>
            </a:pPr>
            <a:endParaRPr lang="en-US" altLang="ja-JP" dirty="0">
              <a:latin typeface="+mn-ea"/>
              <a:ea typeface="+mn-ea"/>
            </a:endParaRPr>
          </a:p>
        </p:txBody>
      </p:sp>
      <p:sp>
        <p:nvSpPr>
          <p:cNvPr id="55299" name="スライド番号プレースホルダー 3"/>
          <p:cNvSpPr txBox="1">
            <a:spLocks noGrp="1"/>
          </p:cNvSpPr>
          <p:nvPr/>
        </p:nvSpPr>
        <p:spPr bwMode="auto">
          <a:xfrm>
            <a:off x="3856039" y="9440864"/>
            <a:ext cx="2949575" cy="4968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25" tIns="45713" rIns="91425" bIns="45713" anchor="b"/>
          <a:lstStyle/>
          <a:p>
            <a:pPr algn="r">
              <a:defRPr/>
            </a:pPr>
            <a:fld id="{45F40CC6-EF54-4235-95D8-A78D0ECED4EE}" type="slidenum">
              <a:rPr lang="ja-JP" altLang="en-US" sz="1200">
                <a:latin typeface="+mn-lt"/>
                <a:ea typeface="+mn-ea"/>
              </a:rPr>
              <a:pPr algn="r">
                <a:defRPr/>
              </a:pPr>
              <a:t>14</a:t>
            </a:fld>
            <a:endParaRPr lang="en-US" altLang="ja-JP" sz="1200"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24434433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9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14247" eaLnBrk="1" hangingPunct="1">
              <a:spcBef>
                <a:spcPct val="0"/>
              </a:spcBef>
              <a:defRPr/>
            </a:pPr>
            <a:endParaRPr lang="en-US" altLang="ja-JP" dirty="0">
              <a:latin typeface="+mn-ea"/>
              <a:ea typeface="+mn-ea"/>
            </a:endParaRPr>
          </a:p>
        </p:txBody>
      </p:sp>
      <p:sp>
        <p:nvSpPr>
          <p:cNvPr id="55299" name="スライド番号プレースホルダー 3"/>
          <p:cNvSpPr txBox="1">
            <a:spLocks noGrp="1"/>
          </p:cNvSpPr>
          <p:nvPr/>
        </p:nvSpPr>
        <p:spPr bwMode="auto">
          <a:xfrm>
            <a:off x="3856039" y="9440864"/>
            <a:ext cx="2949575" cy="4968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25" tIns="45713" rIns="91425" bIns="45713" anchor="b"/>
          <a:lstStyle/>
          <a:p>
            <a:pPr algn="r">
              <a:defRPr/>
            </a:pPr>
            <a:fld id="{45F40CC6-EF54-4235-95D8-A78D0ECED4EE}" type="slidenum">
              <a:rPr lang="ja-JP" altLang="en-US" sz="1200">
                <a:latin typeface="+mn-lt"/>
                <a:ea typeface="+mn-ea"/>
              </a:rPr>
              <a:pPr algn="r">
                <a:defRPr/>
              </a:pPr>
              <a:t>15</a:t>
            </a:fld>
            <a:endParaRPr lang="en-US" altLang="ja-JP" sz="1200">
              <a:latin typeface="+mn-lt"/>
              <a:ea typeface="+mn-ea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>
              <a:latin typeface="+mn-ea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F785A9E-78F0-4974-B2C8-77435738FC51}" type="slidenum">
              <a:rPr lang="ja-JP" altLang="en-US" smtClean="0"/>
              <a:pPr>
                <a:defRPr/>
              </a:pPr>
              <a:t>16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9537919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247">
              <a:defRPr/>
            </a:pPr>
            <a:endParaRPr lang="ja-JP" altLang="en-US" b="0" i="0" dirty="0">
              <a:solidFill>
                <a:srgbClr val="FF0000"/>
              </a:solidFill>
              <a:latin typeface="+mn-ea"/>
              <a:ea typeface="+mn-ea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F785A9E-78F0-4974-B2C8-77435738FC51}" type="slidenum">
              <a:rPr lang="ja-JP" altLang="en-US" smtClean="0"/>
              <a:pPr>
                <a:defRPr/>
              </a:pPr>
              <a:t>17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0477605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14247">
              <a:defRPr/>
            </a:pPr>
            <a:fld id="{6F785A9E-78F0-4974-B2C8-77435738FC51}" type="slidenum">
              <a:rPr lang="ja-JP" altLang="en-US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pPr defTabSz="914247">
                <a:defRPr/>
              </a:pPr>
              <a:t>18</a:t>
            </a:fld>
            <a:endParaRPr lang="ja-JP" altLang="en-US">
              <a:solidFill>
                <a:prstClr val="black"/>
              </a:solidFill>
              <a:latin typeface="Calibri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943225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915988" y="742950"/>
            <a:ext cx="4975225" cy="37306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8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ja-JP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986539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>
              <a:latin typeface="+mn-ea"/>
              <a:ea typeface="+mn-ea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F785A9E-78F0-4974-B2C8-77435738FC51}" type="slidenum">
              <a:rPr lang="ja-JP" altLang="en-US" smtClean="0"/>
              <a:pPr>
                <a:defRPr/>
              </a:pPr>
              <a:t>3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812425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4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ja-JP" sz="10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38915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F7D01EC-D617-42BB-AB79-11D723608B95}" type="slidenum">
              <a:rPr lang="ja-JP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>
              <a:latin typeface="+mn-ea"/>
              <a:ea typeface="+mn-ea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4247">
              <a:defRPr/>
            </a:pPr>
            <a:fld id="{6F785A9E-78F0-4974-B2C8-77435738FC51}" type="slidenum">
              <a:rPr lang="ja-JP" altLang="en-US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pPr defTabSz="914247">
                <a:defRPr/>
              </a:pPr>
              <a:t>5</a:t>
            </a:fld>
            <a:endParaRPr lang="ja-JP" altLang="en-US">
              <a:solidFill>
                <a:prstClr val="black"/>
              </a:solidFill>
              <a:latin typeface="Calibri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245538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0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u="sng" dirty="0">
              <a:solidFill>
                <a:srgbClr val="000000"/>
              </a:solidFill>
            </a:endParaRPr>
          </a:p>
        </p:txBody>
      </p:sp>
      <p:sp>
        <p:nvSpPr>
          <p:cNvPr id="43011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B127E74-CDAF-4D61-AEDF-CFFB42419D02}" type="slidenum">
              <a:rPr lang="ja-JP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063563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0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u="sng" dirty="0">
              <a:solidFill>
                <a:srgbClr val="000000"/>
              </a:solidFill>
            </a:endParaRPr>
          </a:p>
        </p:txBody>
      </p:sp>
      <p:sp>
        <p:nvSpPr>
          <p:cNvPr id="43011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B127E74-CDAF-4D61-AEDF-CFFB42419D02}" type="slidenum">
              <a:rPr lang="ja-JP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4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dirty="0">
              <a:latin typeface="+mn-ea"/>
              <a:ea typeface="+mn-ea"/>
            </a:endParaRPr>
          </a:p>
        </p:txBody>
      </p:sp>
      <p:sp>
        <p:nvSpPr>
          <p:cNvPr id="67587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50F0240B-7350-46ED-94FD-C6AA55DF193C}" type="slidenum">
              <a:rPr lang="ja-JP" altLang="en-US">
                <a:solidFill>
                  <a:prstClr val="black"/>
                </a:solidFill>
              </a:rPr>
              <a:pPr>
                <a:defRPr/>
              </a:pPr>
              <a:t>8</a:t>
            </a:fld>
            <a:endParaRPr lang="en-US" altLang="ja-JP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02573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4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dirty="0">
              <a:latin typeface="+mn-ea"/>
              <a:ea typeface="+mn-ea"/>
            </a:endParaRPr>
          </a:p>
        </p:txBody>
      </p:sp>
      <p:sp>
        <p:nvSpPr>
          <p:cNvPr id="67587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50F0240B-7350-46ED-94FD-C6AA55DF193C}" type="slidenum">
              <a:rPr lang="ja-JP" altLang="en-US">
                <a:solidFill>
                  <a:prstClr val="black"/>
                </a:solidFill>
              </a:rPr>
              <a:pPr>
                <a:defRPr/>
              </a:pPr>
              <a:t>9</a:t>
            </a:fld>
            <a:endParaRPr lang="en-US" altLang="ja-JP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73E0D7-F10F-4306-82E9-750CEB3FE93E}" type="datetime1">
              <a:rPr lang="ja-JP" altLang="en-US"/>
              <a:pPr>
                <a:defRPr/>
              </a:pPr>
              <a:t>2020/9/30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43B1D9-9114-4278-BB54-15CE32B5350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134984-E997-4AA5-B24A-B4BA1BD965B3}" type="datetime1">
              <a:rPr lang="ja-JP" altLang="en-US"/>
              <a:pPr>
                <a:defRPr/>
              </a:pPr>
              <a:t>2020/9/30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B8996A-37B9-4A4A-9D96-95EA9E55B98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7D42A8-AE35-4AFC-961B-21AB33E855BA}" type="datetime1">
              <a:rPr lang="ja-JP" altLang="en-US"/>
              <a:pPr>
                <a:defRPr/>
              </a:pPr>
              <a:t>2020/9/30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F6E2DB-76A0-4163-B5EE-680FFBE4368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70BA3A-E606-4520-B401-E128C94D9352}" type="datetime1">
              <a:rPr lang="ja-JP" altLang="en-US"/>
              <a:pPr>
                <a:defRPr/>
              </a:pPr>
              <a:t>2020/9/30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0AA7FC-3431-4327-A019-EE93AA799B5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4D6F81-D489-4861-ADFF-421886C7E5DA}" type="datetime1">
              <a:rPr lang="ja-JP" altLang="en-US"/>
              <a:pPr>
                <a:defRPr/>
              </a:pPr>
              <a:t>2020/9/30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280D3B-0B1C-4400-8DE6-268D7FBF8D7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90500F-E679-4832-B5B8-0114096999FD}" type="datetime1">
              <a:rPr lang="ja-JP" altLang="en-US"/>
              <a:pPr>
                <a:defRPr/>
              </a:pPr>
              <a:t>2020/9/30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1D15AF-2FB4-4A6C-875B-40D75C9834D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6D6E81-6DC9-4411-AA23-6A702CBFA2AE}" type="datetime1">
              <a:rPr lang="ja-JP" altLang="en-US"/>
              <a:pPr>
                <a:defRPr/>
              </a:pPr>
              <a:t>2020/9/30</a:t>
            </a:fld>
            <a:endParaRPr lang="ja-JP" altLang="en-US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0DBD46-8677-4C2B-8FEB-E061ACB421F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34BB12-1053-4F33-B427-898B906E7AD4}" type="datetime1">
              <a:rPr lang="ja-JP" altLang="en-US"/>
              <a:pPr>
                <a:defRPr/>
              </a:pPr>
              <a:t>2020/9/30</a:t>
            </a:fld>
            <a:endParaRPr lang="ja-JP" altLang="en-US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E79D1E-0776-42ED-A7AF-B21EE37216E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BE29F0-E512-47A9-AA20-4759718CB601}" type="datetime1">
              <a:rPr lang="ja-JP" altLang="en-US"/>
              <a:pPr>
                <a:defRPr/>
              </a:pPr>
              <a:t>2020/9/30</a:t>
            </a:fld>
            <a:endParaRPr lang="ja-JP" altLang="en-US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C596C3-07A1-422F-87CA-1A898C3775C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8398A8-30A5-4808-9B79-E88DDBFD938D}" type="datetime1">
              <a:rPr lang="ja-JP" altLang="en-US"/>
              <a:pPr>
                <a:defRPr/>
              </a:pPr>
              <a:t>2020/9/30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E844B5-7B4A-40D2-BA61-379A88E0F53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0447DB-B4E9-4DE0-BFEB-1791D57AC501}" type="datetime1">
              <a:rPr lang="ja-JP" altLang="en-US"/>
              <a:pPr>
                <a:defRPr/>
              </a:pPr>
              <a:t>2020/9/30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9B03B-CD95-47EC-9302-91144775100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753F47AF-ABF1-4501-A96A-072798663732}" type="datetime1">
              <a:rPr lang="ja-JP" altLang="en-US"/>
              <a:pPr>
                <a:defRPr/>
              </a:pPr>
              <a:t>2020/9/30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25C43983-0626-4AAF-9694-BF6154DDAC1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78" r:id="rId2"/>
    <p:sldLayoutId id="2147483777" r:id="rId3"/>
    <p:sldLayoutId id="2147483776" r:id="rId4"/>
    <p:sldLayoutId id="2147483775" r:id="rId5"/>
    <p:sldLayoutId id="2147483774" r:id="rId6"/>
    <p:sldLayoutId id="2147483773" r:id="rId7"/>
    <p:sldLayoutId id="2147483772" r:id="rId8"/>
    <p:sldLayoutId id="2147483771" r:id="rId9"/>
    <p:sldLayoutId id="2147483770" r:id="rId10"/>
    <p:sldLayoutId id="214748376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26" Type="http://schemas.openxmlformats.org/officeDocument/2006/relationships/image" Target="../media/image24.jpeg"/><Relationship Id="rId3" Type="http://schemas.openxmlformats.org/officeDocument/2006/relationships/image" Target="../media/image1.wmf"/><Relationship Id="rId21" Type="http://schemas.openxmlformats.org/officeDocument/2006/relationships/image" Target="../media/image19.wmf"/><Relationship Id="rId7" Type="http://schemas.openxmlformats.org/officeDocument/2006/relationships/image" Target="../media/image5.wmf"/><Relationship Id="rId12" Type="http://schemas.openxmlformats.org/officeDocument/2006/relationships/image" Target="../media/image10.jpeg"/><Relationship Id="rId17" Type="http://schemas.openxmlformats.org/officeDocument/2006/relationships/image" Target="../media/image15.png"/><Relationship Id="rId25" Type="http://schemas.openxmlformats.org/officeDocument/2006/relationships/image" Target="../media/image23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4.jpeg"/><Relationship Id="rId20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9.jpeg"/><Relationship Id="rId24" Type="http://schemas.openxmlformats.org/officeDocument/2006/relationships/image" Target="../media/image22.wmf"/><Relationship Id="rId5" Type="http://schemas.openxmlformats.org/officeDocument/2006/relationships/image" Target="../media/image3.wmf"/><Relationship Id="rId15" Type="http://schemas.openxmlformats.org/officeDocument/2006/relationships/image" Target="../media/image13.wmf"/><Relationship Id="rId23" Type="http://schemas.openxmlformats.org/officeDocument/2006/relationships/image" Target="../media/image21.png"/><Relationship Id="rId10" Type="http://schemas.openxmlformats.org/officeDocument/2006/relationships/image" Target="../media/image8.jpeg"/><Relationship Id="rId19" Type="http://schemas.openxmlformats.org/officeDocument/2006/relationships/image" Target="../media/image17.png"/><Relationship Id="rId4" Type="http://schemas.openxmlformats.org/officeDocument/2006/relationships/image" Target="../media/image2.wmf"/><Relationship Id="rId9" Type="http://schemas.openxmlformats.org/officeDocument/2006/relationships/image" Target="../media/image7.jpeg"/><Relationship Id="rId14" Type="http://schemas.openxmlformats.org/officeDocument/2006/relationships/image" Target="../media/image12.png"/><Relationship Id="rId22" Type="http://schemas.openxmlformats.org/officeDocument/2006/relationships/image" Target="../media/image20.png"/><Relationship Id="rId27" Type="http://schemas.openxmlformats.org/officeDocument/2006/relationships/image" Target="../media/image25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7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3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タイトル 1"/>
          <p:cNvSpPr>
            <a:spLocks noGrp="1"/>
          </p:cNvSpPr>
          <p:nvPr>
            <p:ph type="ctrTitle"/>
          </p:nvPr>
        </p:nvSpPr>
        <p:spPr>
          <a:xfrm>
            <a:off x="179512" y="1412875"/>
            <a:ext cx="8784976" cy="2166938"/>
          </a:xfrm>
        </p:spPr>
        <p:txBody>
          <a:bodyPr/>
          <a:lstStyle/>
          <a:p>
            <a:r>
              <a:rPr lang="ja-JP" altLang="ja-JP" sz="4000" dirty="0">
                <a:latin typeface="Meiryo UI" panose="020B0604030504040204" pitchFamily="50" charset="-128"/>
                <a:ea typeface="Meiryo UI" panose="020B0604030504040204" pitchFamily="50" charset="-128"/>
              </a:rPr>
              <a:t>北河内</a:t>
            </a:r>
            <a:r>
              <a:rPr lang="ja-JP" altLang="en-US" sz="4000" dirty="0">
                <a:latin typeface="Meiryo UI" panose="020B0604030504040204" pitchFamily="50" charset="-128"/>
                <a:ea typeface="Meiryo UI" panose="020B0604030504040204" pitchFamily="50" charset="-128"/>
              </a:rPr>
              <a:t>二次医療</a:t>
            </a:r>
            <a:r>
              <a:rPr lang="ja-JP" altLang="ja-JP" sz="4000" dirty="0">
                <a:latin typeface="Meiryo UI" panose="020B0604030504040204" pitchFamily="50" charset="-128"/>
                <a:ea typeface="Meiryo UI" panose="020B0604030504040204" pitchFamily="50" charset="-128"/>
              </a:rPr>
              <a:t>圏における</a:t>
            </a:r>
            <a:r>
              <a:rPr lang="en-US" altLang="ja-JP" sz="4000" dirty="0"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lang="en-US" altLang="ja-JP" sz="4000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ja-JP" sz="4000" dirty="0">
                <a:latin typeface="Meiryo UI" panose="020B0604030504040204" pitchFamily="50" charset="-128"/>
                <a:ea typeface="Meiryo UI" panose="020B0604030504040204" pitchFamily="50" charset="-128"/>
              </a:rPr>
              <a:t>救急医療</a:t>
            </a:r>
            <a:r>
              <a:rPr lang="ja-JP" altLang="en-US" sz="4000" dirty="0">
                <a:latin typeface="Meiryo UI" panose="020B0604030504040204" pitchFamily="50" charset="-128"/>
                <a:ea typeface="Meiryo UI" panose="020B0604030504040204" pitchFamily="50" charset="-128"/>
              </a:rPr>
              <a:t>体制について</a:t>
            </a:r>
            <a:r>
              <a:rPr lang="en-US" altLang="ja-JP" sz="3600" dirty="0"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lang="en-US" altLang="ja-JP" sz="3600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lang="en-US" altLang="ja-JP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ORION</a:t>
            </a:r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データ分析結果からみた現状～</a:t>
            </a:r>
            <a:endParaRPr lang="ja-JP" altLang="en-US" sz="2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4338" name="サブタイトル 2"/>
          <p:cNvSpPr>
            <a:spLocks noGrp="1"/>
          </p:cNvSpPr>
          <p:nvPr>
            <p:ph type="subTitle" idx="1"/>
          </p:nvPr>
        </p:nvSpPr>
        <p:spPr>
          <a:xfrm>
            <a:off x="1619672" y="4653756"/>
            <a:ext cx="6984579" cy="719460"/>
          </a:xfrm>
        </p:spPr>
        <p:txBody>
          <a:bodyPr/>
          <a:lstStyle/>
          <a:p>
            <a:pPr algn="r" eaLnBrk="1" hangingPunct="1"/>
            <a:r>
              <a:rPr lang="ja-JP" altLang="en-US" sz="2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令和２年度　北河内地域救急メディカルコントロール</a:t>
            </a:r>
            <a:r>
              <a:rPr lang="ja-JP" altLang="en-US" sz="20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協議会　資料</a:t>
            </a:r>
          </a:p>
          <a:p>
            <a:pPr algn="r" eaLnBrk="1" hangingPunct="1"/>
            <a:r>
              <a:rPr lang="ja-JP" altLang="en-US" sz="20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6830888" y="6356350"/>
            <a:ext cx="2133600" cy="365125"/>
          </a:xfrm>
        </p:spPr>
        <p:txBody>
          <a:bodyPr/>
          <a:lstStyle/>
          <a:p>
            <a:pPr>
              <a:defRPr/>
            </a:pPr>
            <a:fld id="{ED9CE7B8-EC22-480F-98FB-8B676EE80707}" type="slidenum">
              <a:rPr lang="ja-JP" altLang="en-US" sz="3200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</a:t>
            </a:fld>
            <a:endParaRPr lang="ja-JP" altLang="en-US" sz="3200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340" name="Text Box 5"/>
          <p:cNvSpPr txBox="1">
            <a:spLocks noChangeArrowheads="1"/>
          </p:cNvSpPr>
          <p:nvPr/>
        </p:nvSpPr>
        <p:spPr bwMode="auto">
          <a:xfrm>
            <a:off x="6948488" y="765175"/>
            <a:ext cx="1439862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ja-JP" altLang="en-US" dirty="0" smtClean="0">
                <a:solidFill>
                  <a:prstClr val="black"/>
                </a:solidFill>
              </a:rPr>
              <a:t>資料９</a:t>
            </a:r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58439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タイトル 1"/>
          <p:cNvSpPr>
            <a:spLocks noGrp="1"/>
          </p:cNvSpPr>
          <p:nvPr>
            <p:ph type="title" idx="4294967295"/>
          </p:nvPr>
        </p:nvSpPr>
        <p:spPr>
          <a:xfrm>
            <a:off x="179388" y="188913"/>
            <a:ext cx="8785225" cy="1002506"/>
          </a:xfrm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ja-JP" altLang="en-US" sz="2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年齢区分別・転帰別・搬送件数のうち、現場滞在時間</a:t>
            </a:r>
            <a:r>
              <a:rPr lang="en-US" altLang="ja-JP" sz="2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30</a:t>
            </a:r>
            <a:r>
              <a:rPr lang="ja-JP" altLang="en-US" sz="2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分以上の件数、割合</a:t>
            </a:r>
            <a:r>
              <a:rPr lang="en-US" altLang="ja-JP" sz="2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/>
            </a:r>
            <a:br>
              <a:rPr lang="en-US" altLang="ja-JP" sz="2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</a:br>
            <a:r>
              <a:rPr lang="ja-JP" altLang="en-US" sz="2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（平成</a:t>
            </a:r>
            <a:r>
              <a:rPr lang="en-US" altLang="ja-JP" sz="2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30</a:t>
            </a:r>
            <a:r>
              <a:rPr lang="ja-JP" altLang="en-US" sz="2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年</a:t>
            </a:r>
            <a:r>
              <a:rPr lang="ja-JP" altLang="en-US" sz="2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）</a:t>
            </a:r>
          </a:p>
        </p:txBody>
      </p:sp>
      <p:sp>
        <p:nvSpPr>
          <p:cNvPr id="7" name="スライド番号プレースホルダー 6"/>
          <p:cNvSpPr txBox="1">
            <a:spLocks noGrp="1"/>
          </p:cNvSpPr>
          <p:nvPr/>
        </p:nvSpPr>
        <p:spPr>
          <a:xfrm>
            <a:off x="7010400" y="6492875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363C54C2-9143-48DC-9B87-5855DF8280A2}" type="slidenum">
              <a:rPr lang="ja-JP" altLang="en-US" sz="3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10</a:t>
            </a:fld>
            <a:endParaRPr lang="ja-JP" altLang="en-US" sz="3200" dirty="0">
              <a:solidFill>
                <a:schemeClr val="tx1">
                  <a:tint val="75000"/>
                </a:schemeClr>
              </a:solidFill>
              <a:latin typeface="+mn-lt"/>
              <a:ea typeface="+mn-ea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323529" y="1134070"/>
            <a:ext cx="8424936" cy="5667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u="sng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現場</a:t>
            </a:r>
            <a:r>
              <a:rPr lang="ja-JP" altLang="en-US" u="sng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滞在が長いのは</a:t>
            </a:r>
            <a:r>
              <a:rPr lang="ja-JP" altLang="en-US" u="sng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、</a:t>
            </a:r>
            <a:r>
              <a:rPr lang="en-US" altLang="ja-JP" u="sng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40</a:t>
            </a:r>
            <a:r>
              <a:rPr lang="ja-JP" altLang="en-US" u="sng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～</a:t>
            </a:r>
            <a:r>
              <a:rPr lang="en-US" altLang="ja-JP" u="sng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64</a:t>
            </a:r>
            <a:r>
              <a:rPr lang="ja-JP" altLang="en-US" u="sng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歳</a:t>
            </a:r>
            <a:r>
              <a:rPr lang="ja-JP" altLang="en-US" u="sng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の外来のみ、</a:t>
            </a:r>
            <a:r>
              <a:rPr lang="en-US" altLang="ja-JP" u="sng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7</a:t>
            </a:r>
            <a:r>
              <a:rPr lang="ja-JP" altLang="en-US" u="sng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～</a:t>
            </a:r>
            <a:r>
              <a:rPr lang="en-US" altLang="ja-JP" u="sng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74</a:t>
            </a:r>
            <a:r>
              <a:rPr lang="ja-JP" altLang="en-US" u="sng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歳の</a:t>
            </a:r>
            <a:r>
              <a:rPr lang="ja-JP" altLang="en-US" u="sng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転院</a:t>
            </a:r>
            <a:r>
              <a:rPr lang="ja-JP" altLang="en-US" u="sng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、</a:t>
            </a:r>
            <a:r>
              <a:rPr lang="en-US" altLang="ja-JP" u="sng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18</a:t>
            </a:r>
            <a:r>
              <a:rPr lang="ja-JP" altLang="en-US" u="sng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～</a:t>
            </a:r>
            <a:r>
              <a:rPr lang="en-US" altLang="ja-JP" u="sng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64</a:t>
            </a:r>
            <a:r>
              <a:rPr lang="ja-JP" altLang="en-US" u="sng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歳の受診せず。</a:t>
            </a:r>
            <a:endParaRPr lang="ja-JP" altLang="en-US" u="sng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504" y="1628800"/>
            <a:ext cx="8592602" cy="5150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90785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タイトル 1"/>
          <p:cNvSpPr>
            <a:spLocks noGrp="1"/>
          </p:cNvSpPr>
          <p:nvPr>
            <p:ph type="title" idx="4294967295"/>
          </p:nvPr>
        </p:nvSpPr>
        <p:spPr>
          <a:xfrm>
            <a:off x="179388" y="188913"/>
            <a:ext cx="8785225" cy="1002506"/>
          </a:xfrm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ja-JP" altLang="en-US" sz="2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年齢区分別・転帰別・搬送件数のうち、現場滞在時間</a:t>
            </a:r>
            <a:r>
              <a:rPr lang="en-US" altLang="ja-JP" sz="2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30</a:t>
            </a:r>
            <a:r>
              <a:rPr lang="ja-JP" altLang="en-US" sz="2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分以上の件数、割合</a:t>
            </a:r>
            <a:r>
              <a:rPr lang="en-US" altLang="ja-JP" sz="2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/>
            </a:r>
            <a:br>
              <a:rPr lang="en-US" altLang="ja-JP" sz="2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</a:br>
            <a:r>
              <a:rPr lang="ja-JP" altLang="en-US" sz="2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（令和</a:t>
            </a:r>
            <a:r>
              <a:rPr lang="ja-JP" altLang="en-US" sz="2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元</a:t>
            </a:r>
            <a:r>
              <a:rPr lang="ja-JP" altLang="en-US" sz="2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年</a:t>
            </a:r>
            <a:r>
              <a:rPr lang="ja-JP" altLang="en-US" sz="2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）</a:t>
            </a:r>
          </a:p>
        </p:txBody>
      </p:sp>
      <p:sp>
        <p:nvSpPr>
          <p:cNvPr id="7" name="スライド番号プレースホルダー 6"/>
          <p:cNvSpPr txBox="1">
            <a:spLocks noGrp="1"/>
          </p:cNvSpPr>
          <p:nvPr/>
        </p:nvSpPr>
        <p:spPr>
          <a:xfrm>
            <a:off x="7010400" y="6492875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363C54C2-9143-48DC-9B87-5855DF8280A2}" type="slidenum">
              <a:rPr lang="ja-JP" altLang="en-US" sz="3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11</a:t>
            </a:fld>
            <a:endParaRPr lang="ja-JP" altLang="en-US" sz="3200" dirty="0">
              <a:solidFill>
                <a:schemeClr val="tx1">
                  <a:tint val="75000"/>
                </a:schemeClr>
              </a:solidFill>
              <a:latin typeface="+mn-lt"/>
              <a:ea typeface="+mn-ea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611311" y="1191419"/>
            <a:ext cx="8137153" cy="5667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sz="2000" u="sng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現場</a:t>
            </a:r>
            <a:r>
              <a:rPr lang="ja-JP" altLang="en-US" sz="2000" u="sng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滞在が長いのは</a:t>
            </a:r>
            <a:r>
              <a:rPr lang="ja-JP" altLang="en-US" sz="2000" u="sng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、１～</a:t>
            </a:r>
            <a:r>
              <a:rPr lang="en-US" altLang="ja-JP" sz="2000" u="sng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17</a:t>
            </a:r>
            <a:r>
              <a:rPr lang="ja-JP" altLang="en-US" sz="2000" u="sng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歳、</a:t>
            </a:r>
            <a:r>
              <a:rPr lang="en-US" altLang="ja-JP" sz="2000" u="sng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65</a:t>
            </a:r>
            <a:r>
              <a:rPr lang="ja-JP" altLang="en-US" sz="2000" u="sng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～</a:t>
            </a:r>
            <a:r>
              <a:rPr lang="en-US" altLang="ja-JP" sz="2000" u="sng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74</a:t>
            </a:r>
            <a:r>
              <a:rPr lang="ja-JP" altLang="en-US" sz="2000" u="sng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歳の</a:t>
            </a:r>
            <a:r>
              <a:rPr lang="ja-JP" altLang="en-US" sz="2000" u="sng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転院</a:t>
            </a:r>
            <a:r>
              <a:rPr lang="ja-JP" altLang="en-US" sz="2000" u="sng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、</a:t>
            </a:r>
            <a:r>
              <a:rPr lang="en-US" altLang="ja-JP" sz="2000" u="sng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40</a:t>
            </a:r>
            <a:r>
              <a:rPr lang="ja-JP" altLang="en-US" sz="2000" u="sng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～</a:t>
            </a:r>
            <a:r>
              <a:rPr lang="en-US" altLang="ja-JP" sz="2000" u="sng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64</a:t>
            </a:r>
            <a:r>
              <a:rPr lang="ja-JP" altLang="en-US" sz="2000" u="sng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歳の</a:t>
            </a:r>
            <a:r>
              <a:rPr lang="ja-JP" altLang="en-US" sz="2000" u="sng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受診</a:t>
            </a:r>
            <a:r>
              <a:rPr lang="ja-JP" altLang="en-US" sz="2000" u="sng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せず。</a:t>
            </a:r>
            <a:endParaRPr lang="ja-JP" altLang="en-US" sz="2000" u="sng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388" y="1700808"/>
            <a:ext cx="8641084" cy="5040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06341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pPr>
              <a:defRPr/>
            </a:pPr>
            <a:fld id="{3D6A4A55-D8C4-43C6-B701-308FA84CA1E2}" type="slidenum">
              <a:rPr lang="ja-JP" altLang="en-US" sz="3200" smtClean="0"/>
              <a:pPr>
                <a:defRPr/>
              </a:pPr>
              <a:t>12</a:t>
            </a:fld>
            <a:endParaRPr lang="ja-JP" altLang="en-US" sz="3200" dirty="0"/>
          </a:p>
        </p:txBody>
      </p:sp>
      <p:sp>
        <p:nvSpPr>
          <p:cNvPr id="12" name="正方形/長方形 11"/>
          <p:cNvSpPr/>
          <p:nvPr/>
        </p:nvSpPr>
        <p:spPr>
          <a:xfrm>
            <a:off x="1619546" y="908720"/>
            <a:ext cx="7056909" cy="5667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sz="2000" u="sng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連絡回数が多いのは</a:t>
            </a:r>
            <a:r>
              <a:rPr lang="ja-JP" altLang="en-US" sz="2000" u="sng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、</a:t>
            </a:r>
            <a:r>
              <a:rPr lang="en-US" altLang="ja-JP" sz="2000" u="sng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7</a:t>
            </a:r>
            <a:r>
              <a:rPr lang="ja-JP" altLang="en-US" sz="2000" u="sng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歳～</a:t>
            </a:r>
            <a:r>
              <a:rPr lang="en-US" altLang="ja-JP" sz="2000" u="sng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17</a:t>
            </a:r>
            <a:r>
              <a:rPr lang="ja-JP" altLang="en-US" sz="2000" u="sng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歳、</a:t>
            </a:r>
            <a:r>
              <a:rPr lang="en-US" altLang="ja-JP" sz="2000" u="sng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40</a:t>
            </a:r>
            <a:r>
              <a:rPr lang="ja-JP" altLang="en-US" sz="2000" u="sng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～</a:t>
            </a:r>
            <a:r>
              <a:rPr lang="en-US" altLang="ja-JP" sz="2000" u="sng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64</a:t>
            </a:r>
            <a:r>
              <a:rPr lang="ja-JP" altLang="en-US" sz="2000" u="sng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歳の転院。</a:t>
            </a:r>
            <a:endParaRPr lang="en-US" altLang="ja-JP" sz="2000" u="sng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8" name="タイトル 1"/>
          <p:cNvSpPr>
            <a:spLocks noGrp="1"/>
          </p:cNvSpPr>
          <p:nvPr>
            <p:ph type="title" idx="4294967295"/>
          </p:nvPr>
        </p:nvSpPr>
        <p:spPr>
          <a:xfrm>
            <a:off x="186236" y="129522"/>
            <a:ext cx="8785225" cy="779198"/>
          </a:xfrm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ja-JP" altLang="en-US" sz="2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年齢区分別・転帰別・搬送件数のうち、連絡回数４回以上の件数、割合</a:t>
            </a:r>
            <a:r>
              <a:rPr lang="en-US" altLang="ja-JP" sz="2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/>
            </a:r>
            <a:br>
              <a:rPr lang="en-US" altLang="ja-JP" sz="2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</a:br>
            <a:r>
              <a:rPr lang="ja-JP" altLang="en-US" sz="2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（平成</a:t>
            </a:r>
            <a:r>
              <a:rPr lang="en-US" altLang="ja-JP" sz="2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30</a:t>
            </a:r>
            <a:r>
              <a:rPr lang="ja-JP" altLang="en-US" sz="2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年</a:t>
            </a:r>
            <a:r>
              <a:rPr lang="ja-JP" altLang="en-US" sz="2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）</a:t>
            </a: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6236" y="1420084"/>
            <a:ext cx="8490219" cy="5265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070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pPr>
              <a:defRPr/>
            </a:pPr>
            <a:fld id="{3D6A4A55-D8C4-43C6-B701-308FA84CA1E2}" type="slidenum">
              <a:rPr lang="ja-JP" altLang="en-US" sz="3200" smtClean="0"/>
              <a:pPr>
                <a:defRPr/>
              </a:pPr>
              <a:t>13</a:t>
            </a:fld>
            <a:endParaRPr lang="ja-JP" altLang="en-US" sz="3200" dirty="0"/>
          </a:p>
        </p:txBody>
      </p:sp>
      <p:sp>
        <p:nvSpPr>
          <p:cNvPr id="12" name="正方形/長方形 11"/>
          <p:cNvSpPr/>
          <p:nvPr/>
        </p:nvSpPr>
        <p:spPr>
          <a:xfrm>
            <a:off x="1326960" y="908720"/>
            <a:ext cx="7056909" cy="5667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sz="2000" u="sng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連絡回数が多いのは</a:t>
            </a:r>
            <a:r>
              <a:rPr lang="ja-JP" altLang="en-US" sz="2000" u="sng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、</a:t>
            </a:r>
            <a:r>
              <a:rPr lang="en-US" altLang="ja-JP" sz="2000" u="sng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1</a:t>
            </a:r>
            <a:r>
              <a:rPr lang="ja-JP" altLang="en-US" sz="2000" u="sng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歳～</a:t>
            </a:r>
            <a:r>
              <a:rPr lang="en-US" altLang="ja-JP" sz="2000" u="sng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6</a:t>
            </a:r>
            <a:r>
              <a:rPr lang="ja-JP" altLang="en-US" sz="2000" u="sng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歳の転院、</a:t>
            </a:r>
            <a:r>
              <a:rPr lang="en-US" altLang="ja-JP" sz="2000" u="sng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18</a:t>
            </a:r>
            <a:r>
              <a:rPr lang="ja-JP" altLang="en-US" sz="2000" u="sng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～</a:t>
            </a:r>
            <a:r>
              <a:rPr lang="en-US" altLang="ja-JP" sz="2000" u="sng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39</a:t>
            </a:r>
            <a:r>
              <a:rPr lang="ja-JP" altLang="en-US" sz="2000" u="sng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歳の死亡。</a:t>
            </a:r>
            <a:endParaRPr lang="en-US" altLang="ja-JP" sz="2000" u="sng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8" name="タイトル 1"/>
          <p:cNvSpPr>
            <a:spLocks noGrp="1"/>
          </p:cNvSpPr>
          <p:nvPr>
            <p:ph type="title" idx="4294967295"/>
          </p:nvPr>
        </p:nvSpPr>
        <p:spPr>
          <a:xfrm>
            <a:off x="186236" y="129522"/>
            <a:ext cx="8785225" cy="779198"/>
          </a:xfrm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ja-JP" altLang="en-US" sz="2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年齢区分別・転帰別・搬送件数のうち、連絡回数４回以上の件数、割合</a:t>
            </a:r>
            <a:r>
              <a:rPr lang="en-US" altLang="ja-JP" sz="2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/>
            </a:r>
            <a:br>
              <a:rPr lang="en-US" altLang="ja-JP" sz="2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</a:br>
            <a:r>
              <a:rPr lang="ja-JP" altLang="en-US" sz="2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（令和</a:t>
            </a:r>
            <a:r>
              <a:rPr lang="ja-JP" altLang="en-US" sz="2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元</a:t>
            </a:r>
            <a:r>
              <a:rPr lang="ja-JP" altLang="en-US" sz="2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年</a:t>
            </a:r>
            <a:r>
              <a:rPr lang="ja-JP" altLang="en-US" sz="2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）</a:t>
            </a: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6237" y="1475458"/>
            <a:ext cx="8634235" cy="5265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1353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タイトル 1"/>
          <p:cNvSpPr>
            <a:spLocks noGrp="1"/>
          </p:cNvSpPr>
          <p:nvPr>
            <p:ph type="title" idx="4294967295"/>
          </p:nvPr>
        </p:nvSpPr>
        <p:spPr>
          <a:xfrm>
            <a:off x="179388" y="116632"/>
            <a:ext cx="8785225" cy="647700"/>
          </a:xfrm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ja-JP" altLang="en-US" sz="2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年齢</a:t>
            </a:r>
            <a:r>
              <a:rPr lang="ja-JP" altLang="en-US" sz="2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区分別・疾患別搬送件数のうち、現場滞在時間</a:t>
            </a:r>
            <a:r>
              <a:rPr lang="en-US" altLang="ja-JP" sz="2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30</a:t>
            </a:r>
            <a:r>
              <a:rPr lang="ja-JP" altLang="en-US" sz="2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分以上の件数、割合</a:t>
            </a:r>
            <a:r>
              <a:rPr lang="en-US" altLang="ja-JP" sz="2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/>
            </a:r>
            <a:br>
              <a:rPr lang="en-US" altLang="ja-JP" sz="2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</a:br>
            <a:r>
              <a:rPr lang="ja-JP" altLang="en-US" sz="2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（平成</a:t>
            </a:r>
            <a:r>
              <a:rPr lang="en-US" altLang="ja-JP" sz="2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30</a:t>
            </a:r>
            <a:r>
              <a:rPr lang="ja-JP" altLang="en-US" sz="2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年</a:t>
            </a:r>
            <a:r>
              <a:rPr lang="ja-JP" altLang="en-US" sz="2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）</a:t>
            </a:r>
          </a:p>
        </p:txBody>
      </p:sp>
      <p:sp>
        <p:nvSpPr>
          <p:cNvPr id="75607" name="テキスト ボックス 2"/>
          <p:cNvSpPr txBox="1">
            <a:spLocks noChangeArrowheads="1"/>
          </p:cNvSpPr>
          <p:nvPr/>
        </p:nvSpPr>
        <p:spPr bwMode="auto">
          <a:xfrm>
            <a:off x="971600" y="692696"/>
            <a:ext cx="7632774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u="sng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現場滞在時間が長いのは、「吐下血・消化管出血」「外傷」で多い。</a:t>
            </a: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7118920" y="6492875"/>
            <a:ext cx="2133600" cy="365125"/>
          </a:xfrm>
        </p:spPr>
        <p:txBody>
          <a:bodyPr/>
          <a:lstStyle/>
          <a:p>
            <a:pPr>
              <a:defRPr/>
            </a:pPr>
            <a:fld id="{3D6A4A55-D8C4-43C6-B701-308FA84CA1E2}" type="slidenum">
              <a:rPr lang="ja-JP" altLang="en-US" sz="3200" smtClean="0"/>
              <a:pPr>
                <a:defRPr/>
              </a:pPr>
              <a:t>14</a:t>
            </a:fld>
            <a:endParaRPr lang="ja-JP" altLang="en-US" sz="3200" dirty="0"/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388" y="1043000"/>
            <a:ext cx="8641084" cy="5154798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179388" y="6309320"/>
            <a:ext cx="842498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 smtClean="0"/>
              <a:t>＊吐下血・消化管出血の搬送先は</a:t>
            </a:r>
            <a:r>
              <a:rPr lang="en-US" altLang="ja-JP" sz="1400" dirty="0" smtClean="0"/>
              <a:t>33</a:t>
            </a:r>
            <a:r>
              <a:rPr lang="ja-JP" altLang="en-US" sz="1400" dirty="0" smtClean="0"/>
              <a:t>医療機関</a:t>
            </a:r>
            <a:r>
              <a:rPr lang="en-US" altLang="ja-JP" sz="1400" dirty="0" smtClean="0"/>
              <a:t>627</a:t>
            </a:r>
            <a:r>
              <a:rPr lang="ja-JP" altLang="en-US" sz="1400" dirty="0" smtClean="0"/>
              <a:t>件、外傷のうち四肢</a:t>
            </a:r>
            <a:r>
              <a:rPr lang="ja-JP" altLang="en-US" sz="1400" dirty="0"/>
              <a:t>外傷の搬送先は</a:t>
            </a:r>
            <a:r>
              <a:rPr lang="en-US" altLang="ja-JP" sz="1400" dirty="0"/>
              <a:t>40</a:t>
            </a:r>
            <a:r>
              <a:rPr lang="ja-JP" altLang="en-US" sz="1400" dirty="0"/>
              <a:t>医療機関</a:t>
            </a:r>
            <a:r>
              <a:rPr lang="en-US" altLang="ja-JP" sz="1400" dirty="0"/>
              <a:t>3,405</a:t>
            </a:r>
            <a:r>
              <a:rPr lang="ja-JP" altLang="en-US" sz="1400" dirty="0"/>
              <a:t>件</a:t>
            </a:r>
          </a:p>
          <a:p>
            <a:r>
              <a:rPr lang="ja-JP" altLang="en-US" sz="1400" dirty="0" smtClean="0"/>
              <a:t>　　四肢以外</a:t>
            </a:r>
            <a:r>
              <a:rPr lang="ja-JP" altLang="en-US" sz="1400" dirty="0"/>
              <a:t>の</a:t>
            </a:r>
            <a:r>
              <a:rPr lang="ja-JP" altLang="en-US" sz="1400" dirty="0" smtClean="0"/>
              <a:t>外傷の搬送先は</a:t>
            </a:r>
            <a:r>
              <a:rPr lang="en-US" altLang="ja-JP" sz="1400" dirty="0" smtClean="0"/>
              <a:t>39</a:t>
            </a:r>
            <a:r>
              <a:rPr lang="ja-JP" altLang="en-US" sz="1400" dirty="0" smtClean="0"/>
              <a:t>医療機関</a:t>
            </a:r>
            <a:r>
              <a:rPr lang="en-US" altLang="ja-JP" sz="1400" dirty="0" smtClean="0"/>
              <a:t>11,461</a:t>
            </a:r>
            <a:r>
              <a:rPr lang="ja-JP" altLang="en-US" sz="1400" dirty="0" smtClean="0"/>
              <a:t>件。　</a:t>
            </a:r>
            <a:endParaRPr lang="en-US" altLang="ja-JP" sz="1400" dirty="0" smtClean="0"/>
          </a:p>
          <a:p>
            <a:r>
              <a:rPr lang="ja-JP" altLang="en-US" sz="1400" dirty="0"/>
              <a:t>　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17119245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タイトル 1"/>
          <p:cNvSpPr>
            <a:spLocks noGrp="1"/>
          </p:cNvSpPr>
          <p:nvPr>
            <p:ph type="title" idx="4294967295"/>
          </p:nvPr>
        </p:nvSpPr>
        <p:spPr>
          <a:xfrm>
            <a:off x="179388" y="116632"/>
            <a:ext cx="8785225" cy="647700"/>
          </a:xfrm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ja-JP" altLang="en-US" sz="2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年齢</a:t>
            </a:r>
            <a:r>
              <a:rPr lang="ja-JP" altLang="en-US" sz="2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区分別・疾患別搬送件数のうち、現場滞在時間</a:t>
            </a:r>
            <a:r>
              <a:rPr lang="en-US" altLang="ja-JP" sz="2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30</a:t>
            </a:r>
            <a:r>
              <a:rPr lang="ja-JP" altLang="en-US" sz="2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分以上の件数、割合</a:t>
            </a:r>
            <a:r>
              <a:rPr lang="en-US" altLang="ja-JP" sz="2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/>
            </a:r>
            <a:br>
              <a:rPr lang="en-US" altLang="ja-JP" sz="2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</a:br>
            <a:r>
              <a:rPr lang="ja-JP" altLang="en-US" sz="2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（令和</a:t>
            </a:r>
            <a:r>
              <a:rPr lang="ja-JP" altLang="en-US" sz="2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元</a:t>
            </a:r>
            <a:r>
              <a:rPr lang="ja-JP" altLang="en-US" sz="2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年</a:t>
            </a:r>
            <a:r>
              <a:rPr lang="ja-JP" altLang="en-US" sz="2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）</a:t>
            </a:r>
          </a:p>
        </p:txBody>
      </p:sp>
      <p:sp>
        <p:nvSpPr>
          <p:cNvPr id="75607" name="テキスト ボックス 2"/>
          <p:cNvSpPr txBox="1">
            <a:spLocks noChangeArrowheads="1"/>
          </p:cNvSpPr>
          <p:nvPr/>
        </p:nvSpPr>
        <p:spPr bwMode="auto">
          <a:xfrm>
            <a:off x="971600" y="692696"/>
            <a:ext cx="7632774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u="sng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現場滞在時間が長いのは、「吐下血・消化管出血」「外傷」で多い。</a:t>
            </a: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7118920" y="6492875"/>
            <a:ext cx="2133600" cy="365125"/>
          </a:xfrm>
        </p:spPr>
        <p:txBody>
          <a:bodyPr/>
          <a:lstStyle/>
          <a:p>
            <a:pPr>
              <a:defRPr/>
            </a:pPr>
            <a:fld id="{3D6A4A55-D8C4-43C6-B701-308FA84CA1E2}" type="slidenum">
              <a:rPr lang="ja-JP" altLang="en-US" sz="3200" smtClean="0"/>
              <a:pPr>
                <a:defRPr/>
              </a:pPr>
              <a:t>15</a:t>
            </a:fld>
            <a:endParaRPr lang="ja-JP" altLang="en-US" sz="3200" dirty="0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388" y="1059409"/>
            <a:ext cx="8569076" cy="5138389"/>
          </a:xfrm>
          <a:prstGeom prst="rect">
            <a:avLst/>
          </a:prstGeom>
        </p:spPr>
      </p:pic>
      <p:sp>
        <p:nvSpPr>
          <p:cNvPr id="6" name="テキスト ボックス 5"/>
          <p:cNvSpPr txBox="1"/>
          <p:nvPr/>
        </p:nvSpPr>
        <p:spPr>
          <a:xfrm>
            <a:off x="179388" y="6309320"/>
            <a:ext cx="842498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/>
              <a:t>＊吐下血・消化管出血の搬送先は</a:t>
            </a:r>
            <a:r>
              <a:rPr lang="en-US" altLang="ja-JP" sz="1400" dirty="0"/>
              <a:t>33</a:t>
            </a:r>
            <a:r>
              <a:rPr lang="ja-JP" altLang="en-US" sz="1400" dirty="0"/>
              <a:t>医療</a:t>
            </a:r>
            <a:r>
              <a:rPr lang="ja-JP" altLang="en-US" sz="1400" dirty="0" smtClean="0"/>
              <a:t>機関</a:t>
            </a:r>
            <a:r>
              <a:rPr lang="en-US" altLang="ja-JP" sz="1400" dirty="0"/>
              <a:t>704</a:t>
            </a:r>
            <a:r>
              <a:rPr lang="ja-JP" altLang="en-US" sz="1400" dirty="0" smtClean="0"/>
              <a:t>件</a:t>
            </a:r>
            <a:r>
              <a:rPr lang="ja-JP" altLang="en-US" sz="1400" dirty="0"/>
              <a:t>、外傷のうち四肢外傷の搬送先は</a:t>
            </a:r>
            <a:r>
              <a:rPr lang="en-US" altLang="ja-JP" sz="1400" dirty="0"/>
              <a:t>40</a:t>
            </a:r>
            <a:r>
              <a:rPr lang="ja-JP" altLang="en-US" sz="1400" dirty="0"/>
              <a:t>医療</a:t>
            </a:r>
            <a:r>
              <a:rPr lang="ja-JP" altLang="en-US" sz="1400" dirty="0" smtClean="0"/>
              <a:t>機関</a:t>
            </a:r>
            <a:r>
              <a:rPr lang="en-US" altLang="ja-JP" sz="1400" dirty="0"/>
              <a:t>3,597</a:t>
            </a:r>
            <a:r>
              <a:rPr lang="ja-JP" altLang="en-US" sz="1400" dirty="0" smtClean="0"/>
              <a:t>件</a:t>
            </a:r>
            <a:endParaRPr lang="ja-JP" altLang="en-US" sz="1400" dirty="0"/>
          </a:p>
          <a:p>
            <a:r>
              <a:rPr lang="ja-JP" altLang="en-US" sz="1400" dirty="0"/>
              <a:t>　　四肢以外の外傷の搬送先は</a:t>
            </a:r>
            <a:r>
              <a:rPr lang="en-US" altLang="ja-JP" sz="1400" dirty="0"/>
              <a:t>39</a:t>
            </a:r>
            <a:r>
              <a:rPr lang="ja-JP" altLang="en-US" sz="1400" dirty="0"/>
              <a:t>医療</a:t>
            </a:r>
            <a:r>
              <a:rPr lang="ja-JP" altLang="en-US" sz="1400" dirty="0" smtClean="0"/>
              <a:t>機関</a:t>
            </a:r>
            <a:r>
              <a:rPr lang="en-US" altLang="ja-JP" sz="1400" dirty="0"/>
              <a:t>11,442</a:t>
            </a:r>
            <a:r>
              <a:rPr lang="ja-JP" altLang="en-US" sz="1400" dirty="0" smtClean="0"/>
              <a:t>件</a:t>
            </a:r>
            <a:r>
              <a:rPr lang="ja-JP" altLang="en-US" sz="1400" dirty="0"/>
              <a:t>。　</a:t>
            </a:r>
            <a:endParaRPr lang="en-US" altLang="ja-JP" sz="1400" dirty="0"/>
          </a:p>
          <a:p>
            <a:r>
              <a:rPr lang="ja-JP" altLang="en-US" sz="1400" dirty="0"/>
              <a:t>　</a:t>
            </a:r>
          </a:p>
        </p:txBody>
      </p:sp>
    </p:spTree>
    <p:extLst>
      <p:ext uri="{BB962C8B-B14F-4D97-AF65-F5344CB8AC3E}">
        <p14:creationId xmlns:p14="http://schemas.microsoft.com/office/powerpoint/2010/main" val="13241690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94122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初診時患者背景別・現場滞在時間</a:t>
            </a: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30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分以上の件数・割合（重複回答）</a:t>
            </a: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（平成</a:t>
            </a: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30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年・令和元年）</a:t>
            </a:r>
            <a:endParaRPr kumimoji="1" lang="ja-JP" altLang="en-US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6902896" y="6453336"/>
            <a:ext cx="2133600" cy="365125"/>
          </a:xfrm>
        </p:spPr>
        <p:txBody>
          <a:bodyPr/>
          <a:lstStyle/>
          <a:p>
            <a:pPr>
              <a:defRPr/>
            </a:pPr>
            <a:fld id="{970AA7FC-3431-4327-A019-EE93AA799B55}" type="slidenum">
              <a:rPr lang="ja-JP" altLang="en-US" sz="3200" smtClean="0"/>
              <a:pPr>
                <a:defRPr/>
              </a:pPr>
              <a:t>16</a:t>
            </a:fld>
            <a:endParaRPr lang="ja-JP" altLang="en-US" sz="3200" dirty="0"/>
          </a:p>
        </p:txBody>
      </p:sp>
      <p:grpSp>
        <p:nvGrpSpPr>
          <p:cNvPr id="5" name="Group 4"/>
          <p:cNvGrpSpPr>
            <a:grpSpLocks noChangeAspect="1"/>
          </p:cNvGrpSpPr>
          <p:nvPr/>
        </p:nvGrpSpPr>
        <p:grpSpPr bwMode="auto">
          <a:xfrm>
            <a:off x="457200" y="1317625"/>
            <a:ext cx="8378825" cy="5148263"/>
            <a:chOff x="288" y="830"/>
            <a:chExt cx="5278" cy="3243"/>
          </a:xfrm>
        </p:grpSpPr>
        <p:sp>
          <p:nvSpPr>
            <p:cNvPr id="6" name="AutoShape 3"/>
            <p:cNvSpPr>
              <a:spLocks noChangeAspect="1" noChangeArrowheads="1" noTextEdit="1"/>
            </p:cNvSpPr>
            <p:nvPr/>
          </p:nvSpPr>
          <p:spPr bwMode="auto">
            <a:xfrm>
              <a:off x="288" y="830"/>
              <a:ext cx="5268" cy="32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288" y="1829"/>
              <a:ext cx="5268" cy="1345"/>
            </a:xfrm>
            <a:prstGeom prst="rect">
              <a:avLst/>
            </a:prstGeom>
            <a:solidFill>
              <a:srgbClr val="E6B8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329" y="1152"/>
              <a:ext cx="54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病院後情報の</a:t>
              </a:r>
              <a:endParaRPr kumimoji="0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329" y="1333"/>
              <a:ext cx="54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初診時患者背</a:t>
              </a:r>
              <a:endParaRPr kumimoji="0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329" y="1515"/>
              <a:ext cx="244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景別</a:t>
              </a:r>
              <a:endParaRPr kumimoji="0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>
              <a:off x="1516" y="1243"/>
              <a:ext cx="315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全件数</a:t>
              </a:r>
              <a:endParaRPr kumimoji="0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>
              <a:off x="1567" y="1424"/>
              <a:ext cx="305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(人）</a:t>
              </a:r>
              <a:endParaRPr kumimoji="0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auto">
            <a:xfrm>
              <a:off x="2186" y="1061"/>
              <a:ext cx="315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現場滞</a:t>
              </a:r>
              <a:endParaRPr kumimoji="0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auto">
            <a:xfrm>
              <a:off x="2166" y="1243"/>
              <a:ext cx="426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在30分</a:t>
              </a:r>
              <a:endParaRPr kumimoji="0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auto">
            <a:xfrm>
              <a:off x="2267" y="1424"/>
              <a:ext cx="244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以上</a:t>
              </a:r>
              <a:endParaRPr kumimoji="0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" name="Rectangle 14"/>
            <p:cNvSpPr>
              <a:spLocks noChangeArrowheads="1"/>
            </p:cNvSpPr>
            <p:nvPr/>
          </p:nvSpPr>
          <p:spPr bwMode="auto">
            <a:xfrm>
              <a:off x="2186" y="1606"/>
              <a:ext cx="315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（人）</a:t>
              </a:r>
              <a:endParaRPr kumimoji="0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" name="Rectangle 15"/>
            <p:cNvSpPr>
              <a:spLocks noChangeArrowheads="1"/>
            </p:cNvSpPr>
            <p:nvPr/>
          </p:nvSpPr>
          <p:spPr bwMode="auto">
            <a:xfrm>
              <a:off x="2775" y="1152"/>
              <a:ext cx="396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現場滞在</a:t>
              </a:r>
              <a:endParaRPr kumimoji="0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" name="Rectangle 16"/>
            <p:cNvSpPr>
              <a:spLocks noChangeArrowheads="1"/>
            </p:cNvSpPr>
            <p:nvPr/>
          </p:nvSpPr>
          <p:spPr bwMode="auto">
            <a:xfrm>
              <a:off x="2836" y="1333"/>
              <a:ext cx="426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30分以</a:t>
              </a:r>
              <a:endParaRPr kumimoji="0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" name="Rectangle 17"/>
            <p:cNvSpPr>
              <a:spLocks noChangeArrowheads="1"/>
            </p:cNvSpPr>
            <p:nvPr/>
          </p:nvSpPr>
          <p:spPr bwMode="auto">
            <a:xfrm>
              <a:off x="2795" y="1515"/>
              <a:ext cx="376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上の割合</a:t>
              </a:r>
              <a:endParaRPr kumimoji="0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" name="Rectangle 18"/>
            <p:cNvSpPr>
              <a:spLocks noChangeArrowheads="1"/>
            </p:cNvSpPr>
            <p:nvPr/>
          </p:nvSpPr>
          <p:spPr bwMode="auto">
            <a:xfrm>
              <a:off x="3587" y="1243"/>
              <a:ext cx="315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全件数</a:t>
              </a:r>
              <a:endParaRPr kumimoji="0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" name="Rectangle 19"/>
            <p:cNvSpPr>
              <a:spLocks noChangeArrowheads="1"/>
            </p:cNvSpPr>
            <p:nvPr/>
          </p:nvSpPr>
          <p:spPr bwMode="auto">
            <a:xfrm>
              <a:off x="3638" y="1424"/>
              <a:ext cx="305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(人）</a:t>
              </a:r>
              <a:endParaRPr kumimoji="0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" name="Rectangle 20"/>
            <p:cNvSpPr>
              <a:spLocks noChangeArrowheads="1"/>
            </p:cNvSpPr>
            <p:nvPr/>
          </p:nvSpPr>
          <p:spPr bwMode="auto">
            <a:xfrm>
              <a:off x="4267" y="1061"/>
              <a:ext cx="315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現場滞</a:t>
              </a:r>
              <a:endParaRPr kumimoji="0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" name="Rectangle 21"/>
            <p:cNvSpPr>
              <a:spLocks noChangeArrowheads="1"/>
            </p:cNvSpPr>
            <p:nvPr/>
          </p:nvSpPr>
          <p:spPr bwMode="auto">
            <a:xfrm>
              <a:off x="4247" y="1243"/>
              <a:ext cx="426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在30分</a:t>
              </a:r>
              <a:endParaRPr kumimoji="0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" name="Rectangle 22"/>
            <p:cNvSpPr>
              <a:spLocks noChangeArrowheads="1"/>
            </p:cNvSpPr>
            <p:nvPr/>
          </p:nvSpPr>
          <p:spPr bwMode="auto">
            <a:xfrm>
              <a:off x="4348" y="1424"/>
              <a:ext cx="244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以上</a:t>
              </a:r>
              <a:endParaRPr kumimoji="0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5" name="Rectangle 23"/>
            <p:cNvSpPr>
              <a:spLocks noChangeArrowheads="1"/>
            </p:cNvSpPr>
            <p:nvPr/>
          </p:nvSpPr>
          <p:spPr bwMode="auto">
            <a:xfrm>
              <a:off x="4267" y="1606"/>
              <a:ext cx="315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（人）</a:t>
              </a:r>
              <a:endParaRPr kumimoji="0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6" name="Rectangle 24"/>
            <p:cNvSpPr>
              <a:spLocks noChangeArrowheads="1"/>
            </p:cNvSpPr>
            <p:nvPr/>
          </p:nvSpPr>
          <p:spPr bwMode="auto">
            <a:xfrm>
              <a:off x="4856" y="1152"/>
              <a:ext cx="396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現場滞在</a:t>
              </a:r>
              <a:endParaRPr kumimoji="0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7" name="Rectangle 25"/>
            <p:cNvSpPr>
              <a:spLocks noChangeArrowheads="1"/>
            </p:cNvSpPr>
            <p:nvPr/>
          </p:nvSpPr>
          <p:spPr bwMode="auto">
            <a:xfrm>
              <a:off x="4917" y="1333"/>
              <a:ext cx="426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30分以</a:t>
              </a:r>
              <a:endParaRPr kumimoji="0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8" name="Rectangle 26"/>
            <p:cNvSpPr>
              <a:spLocks noChangeArrowheads="1"/>
            </p:cNvSpPr>
            <p:nvPr/>
          </p:nvSpPr>
          <p:spPr bwMode="auto">
            <a:xfrm>
              <a:off x="4876" y="1515"/>
              <a:ext cx="376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上の割合</a:t>
              </a:r>
              <a:endParaRPr kumimoji="0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9" name="Rectangle 27"/>
            <p:cNvSpPr>
              <a:spLocks noChangeArrowheads="1"/>
            </p:cNvSpPr>
            <p:nvPr/>
          </p:nvSpPr>
          <p:spPr bwMode="auto">
            <a:xfrm>
              <a:off x="329" y="1853"/>
              <a:ext cx="396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住所不定</a:t>
              </a:r>
              <a:endParaRPr kumimoji="0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0" name="Rectangle 28"/>
            <p:cNvSpPr>
              <a:spLocks noChangeArrowheads="1"/>
            </p:cNvSpPr>
            <p:nvPr/>
          </p:nvSpPr>
          <p:spPr bwMode="auto">
            <a:xfrm>
              <a:off x="1638" y="1853"/>
              <a:ext cx="294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12</a:t>
              </a:r>
              <a:endParaRPr kumimoji="0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1" name="Rectangle 29"/>
            <p:cNvSpPr>
              <a:spLocks noChangeArrowheads="1"/>
            </p:cNvSpPr>
            <p:nvPr/>
          </p:nvSpPr>
          <p:spPr bwMode="auto">
            <a:xfrm>
              <a:off x="2359" y="1853"/>
              <a:ext cx="193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3</a:t>
              </a:r>
              <a:endParaRPr kumimoji="0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2" name="Rectangle 30"/>
            <p:cNvSpPr>
              <a:spLocks noChangeArrowheads="1"/>
            </p:cNvSpPr>
            <p:nvPr/>
          </p:nvSpPr>
          <p:spPr bwMode="auto">
            <a:xfrm>
              <a:off x="2836" y="1853"/>
              <a:ext cx="619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25.0%</a:t>
              </a:r>
              <a:endParaRPr kumimoji="0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3" name="Rectangle 31"/>
            <p:cNvSpPr>
              <a:spLocks noChangeArrowheads="1"/>
            </p:cNvSpPr>
            <p:nvPr/>
          </p:nvSpPr>
          <p:spPr bwMode="auto">
            <a:xfrm>
              <a:off x="3709" y="1853"/>
              <a:ext cx="294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11</a:t>
              </a:r>
              <a:endParaRPr kumimoji="0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4" name="Rectangle 32"/>
            <p:cNvSpPr>
              <a:spLocks noChangeArrowheads="1"/>
            </p:cNvSpPr>
            <p:nvPr/>
          </p:nvSpPr>
          <p:spPr bwMode="auto">
            <a:xfrm>
              <a:off x="4439" y="1853"/>
              <a:ext cx="193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6</a:t>
              </a:r>
              <a:endParaRPr kumimoji="0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5" name="Rectangle 33"/>
            <p:cNvSpPr>
              <a:spLocks noChangeArrowheads="1"/>
            </p:cNvSpPr>
            <p:nvPr/>
          </p:nvSpPr>
          <p:spPr bwMode="auto">
            <a:xfrm>
              <a:off x="4917" y="1853"/>
              <a:ext cx="619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54.5%</a:t>
              </a:r>
              <a:endParaRPr kumimoji="0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6" name="Rectangle 34"/>
            <p:cNvSpPr>
              <a:spLocks noChangeArrowheads="1"/>
            </p:cNvSpPr>
            <p:nvPr/>
          </p:nvSpPr>
          <p:spPr bwMode="auto">
            <a:xfrm>
              <a:off x="329" y="2076"/>
              <a:ext cx="396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自殺企図</a:t>
              </a:r>
              <a:endParaRPr kumimoji="0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7" name="Rectangle 35"/>
            <p:cNvSpPr>
              <a:spLocks noChangeArrowheads="1"/>
            </p:cNvSpPr>
            <p:nvPr/>
          </p:nvSpPr>
          <p:spPr bwMode="auto">
            <a:xfrm>
              <a:off x="1587" y="2076"/>
              <a:ext cx="396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155</a:t>
              </a:r>
              <a:endParaRPr kumimoji="0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8" name="Rectangle 36"/>
            <p:cNvSpPr>
              <a:spLocks noChangeArrowheads="1"/>
            </p:cNvSpPr>
            <p:nvPr/>
          </p:nvSpPr>
          <p:spPr bwMode="auto">
            <a:xfrm>
              <a:off x="2308" y="2076"/>
              <a:ext cx="294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37</a:t>
              </a:r>
              <a:endParaRPr kumimoji="0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9" name="Rectangle 37"/>
            <p:cNvSpPr>
              <a:spLocks noChangeArrowheads="1"/>
            </p:cNvSpPr>
            <p:nvPr/>
          </p:nvSpPr>
          <p:spPr bwMode="auto">
            <a:xfrm>
              <a:off x="2836" y="2076"/>
              <a:ext cx="619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23.9%</a:t>
              </a:r>
              <a:endParaRPr kumimoji="0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0" name="Rectangle 38"/>
            <p:cNvSpPr>
              <a:spLocks noChangeArrowheads="1"/>
            </p:cNvSpPr>
            <p:nvPr/>
          </p:nvSpPr>
          <p:spPr bwMode="auto">
            <a:xfrm>
              <a:off x="3658" y="2076"/>
              <a:ext cx="396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148</a:t>
              </a:r>
              <a:endParaRPr kumimoji="0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1" name="Rectangle 39"/>
            <p:cNvSpPr>
              <a:spLocks noChangeArrowheads="1"/>
            </p:cNvSpPr>
            <p:nvPr/>
          </p:nvSpPr>
          <p:spPr bwMode="auto">
            <a:xfrm>
              <a:off x="4389" y="2076"/>
              <a:ext cx="294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40</a:t>
              </a:r>
              <a:endParaRPr kumimoji="0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2" name="Rectangle 40"/>
            <p:cNvSpPr>
              <a:spLocks noChangeArrowheads="1"/>
            </p:cNvSpPr>
            <p:nvPr/>
          </p:nvSpPr>
          <p:spPr bwMode="auto">
            <a:xfrm>
              <a:off x="4917" y="2076"/>
              <a:ext cx="619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27.0%</a:t>
              </a:r>
              <a:endParaRPr kumimoji="0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3" name="Rectangle 41"/>
            <p:cNvSpPr>
              <a:spLocks noChangeArrowheads="1"/>
            </p:cNvSpPr>
            <p:nvPr/>
          </p:nvSpPr>
          <p:spPr bwMode="auto">
            <a:xfrm>
              <a:off x="329" y="2299"/>
              <a:ext cx="396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薬物中毒</a:t>
              </a:r>
              <a:endParaRPr kumimoji="0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4" name="Rectangle 42"/>
            <p:cNvSpPr>
              <a:spLocks noChangeArrowheads="1"/>
            </p:cNvSpPr>
            <p:nvPr/>
          </p:nvSpPr>
          <p:spPr bwMode="auto">
            <a:xfrm>
              <a:off x="1587" y="2299"/>
              <a:ext cx="396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172</a:t>
              </a:r>
              <a:endParaRPr kumimoji="0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5" name="Rectangle 43"/>
            <p:cNvSpPr>
              <a:spLocks noChangeArrowheads="1"/>
            </p:cNvSpPr>
            <p:nvPr/>
          </p:nvSpPr>
          <p:spPr bwMode="auto">
            <a:xfrm>
              <a:off x="2308" y="2299"/>
              <a:ext cx="294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52</a:t>
              </a:r>
              <a:endParaRPr kumimoji="0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6" name="Rectangle 44"/>
            <p:cNvSpPr>
              <a:spLocks noChangeArrowheads="1"/>
            </p:cNvSpPr>
            <p:nvPr/>
          </p:nvSpPr>
          <p:spPr bwMode="auto">
            <a:xfrm>
              <a:off x="2836" y="2299"/>
              <a:ext cx="619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30.2%</a:t>
              </a:r>
              <a:endParaRPr kumimoji="0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7" name="Rectangle 45"/>
            <p:cNvSpPr>
              <a:spLocks noChangeArrowheads="1"/>
            </p:cNvSpPr>
            <p:nvPr/>
          </p:nvSpPr>
          <p:spPr bwMode="auto">
            <a:xfrm>
              <a:off x="3658" y="2299"/>
              <a:ext cx="396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140</a:t>
              </a:r>
              <a:endParaRPr kumimoji="0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8" name="Rectangle 46"/>
            <p:cNvSpPr>
              <a:spLocks noChangeArrowheads="1"/>
            </p:cNvSpPr>
            <p:nvPr/>
          </p:nvSpPr>
          <p:spPr bwMode="auto">
            <a:xfrm>
              <a:off x="4389" y="2299"/>
              <a:ext cx="294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37</a:t>
              </a:r>
              <a:endParaRPr kumimoji="0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9" name="Rectangle 47"/>
            <p:cNvSpPr>
              <a:spLocks noChangeArrowheads="1"/>
            </p:cNvSpPr>
            <p:nvPr/>
          </p:nvSpPr>
          <p:spPr bwMode="auto">
            <a:xfrm>
              <a:off x="4917" y="2299"/>
              <a:ext cx="619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26.4%</a:t>
              </a:r>
              <a:endParaRPr kumimoji="0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0" name="Rectangle 48"/>
            <p:cNvSpPr>
              <a:spLocks noChangeArrowheads="1"/>
            </p:cNvSpPr>
            <p:nvPr/>
          </p:nvSpPr>
          <p:spPr bwMode="auto">
            <a:xfrm>
              <a:off x="329" y="2522"/>
              <a:ext cx="244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飲酒</a:t>
              </a:r>
              <a:endParaRPr kumimoji="0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1" name="Rectangle 49"/>
            <p:cNvSpPr>
              <a:spLocks noChangeArrowheads="1"/>
            </p:cNvSpPr>
            <p:nvPr/>
          </p:nvSpPr>
          <p:spPr bwMode="auto">
            <a:xfrm>
              <a:off x="1506" y="2522"/>
              <a:ext cx="54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1,857</a:t>
              </a:r>
              <a:endParaRPr kumimoji="0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2" name="Rectangle 50"/>
            <p:cNvSpPr>
              <a:spLocks noChangeArrowheads="1"/>
            </p:cNvSpPr>
            <p:nvPr/>
          </p:nvSpPr>
          <p:spPr bwMode="auto">
            <a:xfrm>
              <a:off x="2257" y="2522"/>
              <a:ext cx="396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372</a:t>
              </a:r>
              <a:endParaRPr kumimoji="0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3" name="Rectangle 51"/>
            <p:cNvSpPr>
              <a:spLocks noChangeArrowheads="1"/>
            </p:cNvSpPr>
            <p:nvPr/>
          </p:nvSpPr>
          <p:spPr bwMode="auto">
            <a:xfrm>
              <a:off x="2836" y="2522"/>
              <a:ext cx="619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20.0%</a:t>
              </a:r>
              <a:endParaRPr kumimoji="0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4" name="Rectangle 52"/>
            <p:cNvSpPr>
              <a:spLocks noChangeArrowheads="1"/>
            </p:cNvSpPr>
            <p:nvPr/>
          </p:nvSpPr>
          <p:spPr bwMode="auto">
            <a:xfrm>
              <a:off x="3577" y="2522"/>
              <a:ext cx="54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1,797</a:t>
              </a:r>
              <a:endParaRPr kumimoji="0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5" name="Rectangle 53"/>
            <p:cNvSpPr>
              <a:spLocks noChangeArrowheads="1"/>
            </p:cNvSpPr>
            <p:nvPr/>
          </p:nvSpPr>
          <p:spPr bwMode="auto">
            <a:xfrm>
              <a:off x="4338" y="2522"/>
              <a:ext cx="396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314</a:t>
              </a:r>
              <a:endParaRPr kumimoji="0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6" name="Rectangle 54"/>
            <p:cNvSpPr>
              <a:spLocks noChangeArrowheads="1"/>
            </p:cNvSpPr>
            <p:nvPr/>
          </p:nvSpPr>
          <p:spPr bwMode="auto">
            <a:xfrm>
              <a:off x="4917" y="2522"/>
              <a:ext cx="619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17.5%</a:t>
              </a:r>
              <a:endParaRPr kumimoji="0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7" name="Rectangle 55"/>
            <p:cNvSpPr>
              <a:spLocks noChangeArrowheads="1"/>
            </p:cNvSpPr>
            <p:nvPr/>
          </p:nvSpPr>
          <p:spPr bwMode="auto">
            <a:xfrm>
              <a:off x="329" y="2745"/>
              <a:ext cx="396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精神疾患</a:t>
              </a:r>
              <a:endParaRPr kumimoji="0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8" name="Rectangle 56"/>
            <p:cNvSpPr>
              <a:spLocks noChangeArrowheads="1"/>
            </p:cNvSpPr>
            <p:nvPr/>
          </p:nvSpPr>
          <p:spPr bwMode="auto">
            <a:xfrm>
              <a:off x="1506" y="2745"/>
              <a:ext cx="54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1,985</a:t>
              </a:r>
              <a:endParaRPr kumimoji="0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9" name="Rectangle 57"/>
            <p:cNvSpPr>
              <a:spLocks noChangeArrowheads="1"/>
            </p:cNvSpPr>
            <p:nvPr/>
          </p:nvSpPr>
          <p:spPr bwMode="auto">
            <a:xfrm>
              <a:off x="2257" y="2745"/>
              <a:ext cx="396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354</a:t>
              </a:r>
              <a:endParaRPr kumimoji="0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0" name="Rectangle 58"/>
            <p:cNvSpPr>
              <a:spLocks noChangeArrowheads="1"/>
            </p:cNvSpPr>
            <p:nvPr/>
          </p:nvSpPr>
          <p:spPr bwMode="auto">
            <a:xfrm>
              <a:off x="2836" y="2745"/>
              <a:ext cx="619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17.8%</a:t>
              </a:r>
              <a:endParaRPr kumimoji="0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1" name="Rectangle 59"/>
            <p:cNvSpPr>
              <a:spLocks noChangeArrowheads="1"/>
            </p:cNvSpPr>
            <p:nvPr/>
          </p:nvSpPr>
          <p:spPr bwMode="auto">
            <a:xfrm>
              <a:off x="3577" y="2745"/>
              <a:ext cx="54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2,053</a:t>
              </a:r>
              <a:endParaRPr kumimoji="0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2" name="Rectangle 60"/>
            <p:cNvSpPr>
              <a:spLocks noChangeArrowheads="1"/>
            </p:cNvSpPr>
            <p:nvPr/>
          </p:nvSpPr>
          <p:spPr bwMode="auto">
            <a:xfrm>
              <a:off x="4338" y="2745"/>
              <a:ext cx="396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343</a:t>
              </a:r>
              <a:endParaRPr kumimoji="0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3" name="Rectangle 61"/>
            <p:cNvSpPr>
              <a:spLocks noChangeArrowheads="1"/>
            </p:cNvSpPr>
            <p:nvPr/>
          </p:nvSpPr>
          <p:spPr bwMode="auto">
            <a:xfrm>
              <a:off x="4917" y="2745"/>
              <a:ext cx="619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16.7%</a:t>
              </a:r>
              <a:endParaRPr kumimoji="0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4" name="Rectangle 62"/>
            <p:cNvSpPr>
              <a:spLocks noChangeArrowheads="1"/>
            </p:cNvSpPr>
            <p:nvPr/>
          </p:nvSpPr>
          <p:spPr bwMode="auto">
            <a:xfrm>
              <a:off x="329" y="2967"/>
              <a:ext cx="856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1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過去に問題</a:t>
              </a:r>
              <a:r>
                <a:rPr kumimoji="0" lang="ja-JP" altLang="en-US" sz="1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あり</a:t>
              </a:r>
              <a:endParaRPr kumimoji="0" lang="ja-JP" altLang="ja-JP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5" name="Rectangle 63"/>
            <p:cNvSpPr>
              <a:spLocks noChangeArrowheads="1"/>
            </p:cNvSpPr>
            <p:nvPr/>
          </p:nvSpPr>
          <p:spPr bwMode="auto">
            <a:xfrm>
              <a:off x="1638" y="2967"/>
              <a:ext cx="294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41</a:t>
              </a:r>
              <a:endParaRPr kumimoji="0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6" name="Rectangle 64"/>
            <p:cNvSpPr>
              <a:spLocks noChangeArrowheads="1"/>
            </p:cNvSpPr>
            <p:nvPr/>
          </p:nvSpPr>
          <p:spPr bwMode="auto">
            <a:xfrm>
              <a:off x="2308" y="2967"/>
              <a:ext cx="294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10</a:t>
              </a:r>
              <a:endParaRPr kumimoji="0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7" name="Rectangle 65"/>
            <p:cNvSpPr>
              <a:spLocks noChangeArrowheads="1"/>
            </p:cNvSpPr>
            <p:nvPr/>
          </p:nvSpPr>
          <p:spPr bwMode="auto">
            <a:xfrm>
              <a:off x="2836" y="2967"/>
              <a:ext cx="619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24.4%</a:t>
              </a:r>
              <a:endParaRPr kumimoji="0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8" name="Rectangle 66"/>
            <p:cNvSpPr>
              <a:spLocks noChangeArrowheads="1"/>
            </p:cNvSpPr>
            <p:nvPr/>
          </p:nvSpPr>
          <p:spPr bwMode="auto">
            <a:xfrm>
              <a:off x="3709" y="2967"/>
              <a:ext cx="294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53</a:t>
              </a:r>
              <a:endParaRPr kumimoji="0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9" name="Rectangle 67"/>
            <p:cNvSpPr>
              <a:spLocks noChangeArrowheads="1"/>
            </p:cNvSpPr>
            <p:nvPr/>
          </p:nvSpPr>
          <p:spPr bwMode="auto">
            <a:xfrm>
              <a:off x="4439" y="2967"/>
              <a:ext cx="193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6</a:t>
              </a:r>
              <a:endParaRPr kumimoji="0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0" name="Rectangle 68"/>
            <p:cNvSpPr>
              <a:spLocks noChangeArrowheads="1"/>
            </p:cNvSpPr>
            <p:nvPr/>
          </p:nvSpPr>
          <p:spPr bwMode="auto">
            <a:xfrm>
              <a:off x="4917" y="2967"/>
              <a:ext cx="619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11.3%</a:t>
              </a:r>
              <a:endParaRPr kumimoji="0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1" name="Rectangle 69"/>
            <p:cNvSpPr>
              <a:spLocks noChangeArrowheads="1"/>
            </p:cNvSpPr>
            <p:nvPr/>
          </p:nvSpPr>
          <p:spPr bwMode="auto">
            <a:xfrm>
              <a:off x="329" y="3190"/>
              <a:ext cx="467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要介護状態</a:t>
              </a:r>
              <a:endParaRPr kumimoji="0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2" name="Rectangle 70"/>
            <p:cNvSpPr>
              <a:spLocks noChangeArrowheads="1"/>
            </p:cNvSpPr>
            <p:nvPr/>
          </p:nvSpPr>
          <p:spPr bwMode="auto">
            <a:xfrm>
              <a:off x="1506" y="3190"/>
              <a:ext cx="54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8,647</a:t>
              </a:r>
              <a:endParaRPr kumimoji="0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3" name="Rectangle 71"/>
            <p:cNvSpPr>
              <a:spLocks noChangeArrowheads="1"/>
            </p:cNvSpPr>
            <p:nvPr/>
          </p:nvSpPr>
          <p:spPr bwMode="auto">
            <a:xfrm>
              <a:off x="2257" y="3190"/>
              <a:ext cx="396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730</a:t>
              </a:r>
              <a:endParaRPr kumimoji="0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4" name="Rectangle 72"/>
            <p:cNvSpPr>
              <a:spLocks noChangeArrowheads="1"/>
            </p:cNvSpPr>
            <p:nvPr/>
          </p:nvSpPr>
          <p:spPr bwMode="auto">
            <a:xfrm>
              <a:off x="2887" y="3190"/>
              <a:ext cx="51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8.4%</a:t>
              </a:r>
              <a:endParaRPr kumimoji="0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5" name="Rectangle 73"/>
            <p:cNvSpPr>
              <a:spLocks noChangeArrowheads="1"/>
            </p:cNvSpPr>
            <p:nvPr/>
          </p:nvSpPr>
          <p:spPr bwMode="auto">
            <a:xfrm>
              <a:off x="3577" y="3190"/>
              <a:ext cx="54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8,519</a:t>
              </a:r>
              <a:endParaRPr kumimoji="0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6" name="Rectangle 74"/>
            <p:cNvSpPr>
              <a:spLocks noChangeArrowheads="1"/>
            </p:cNvSpPr>
            <p:nvPr/>
          </p:nvSpPr>
          <p:spPr bwMode="auto">
            <a:xfrm>
              <a:off x="4338" y="3190"/>
              <a:ext cx="396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635</a:t>
              </a:r>
              <a:endParaRPr kumimoji="0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7" name="Rectangle 75"/>
            <p:cNvSpPr>
              <a:spLocks noChangeArrowheads="1"/>
            </p:cNvSpPr>
            <p:nvPr/>
          </p:nvSpPr>
          <p:spPr bwMode="auto">
            <a:xfrm>
              <a:off x="4967" y="3190"/>
              <a:ext cx="51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7.5%</a:t>
              </a:r>
              <a:endParaRPr kumimoji="0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8" name="Rectangle 76"/>
            <p:cNvSpPr>
              <a:spLocks noChangeArrowheads="1"/>
            </p:cNvSpPr>
            <p:nvPr/>
          </p:nvSpPr>
          <p:spPr bwMode="auto">
            <a:xfrm>
              <a:off x="329" y="3413"/>
              <a:ext cx="467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施設利用者</a:t>
              </a:r>
              <a:endParaRPr kumimoji="0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9" name="Rectangle 77"/>
            <p:cNvSpPr>
              <a:spLocks noChangeArrowheads="1"/>
            </p:cNvSpPr>
            <p:nvPr/>
          </p:nvSpPr>
          <p:spPr bwMode="auto">
            <a:xfrm>
              <a:off x="1506" y="3413"/>
              <a:ext cx="54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1,678</a:t>
              </a:r>
              <a:endParaRPr kumimoji="0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0" name="Rectangle 78"/>
            <p:cNvSpPr>
              <a:spLocks noChangeArrowheads="1"/>
            </p:cNvSpPr>
            <p:nvPr/>
          </p:nvSpPr>
          <p:spPr bwMode="auto">
            <a:xfrm>
              <a:off x="2257" y="3413"/>
              <a:ext cx="396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118</a:t>
              </a:r>
              <a:endParaRPr kumimoji="0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1" name="Rectangle 79"/>
            <p:cNvSpPr>
              <a:spLocks noChangeArrowheads="1"/>
            </p:cNvSpPr>
            <p:nvPr/>
          </p:nvSpPr>
          <p:spPr bwMode="auto">
            <a:xfrm>
              <a:off x="2887" y="3413"/>
              <a:ext cx="51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7.0%</a:t>
              </a:r>
              <a:endParaRPr kumimoji="0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2" name="Rectangle 80"/>
            <p:cNvSpPr>
              <a:spLocks noChangeArrowheads="1"/>
            </p:cNvSpPr>
            <p:nvPr/>
          </p:nvSpPr>
          <p:spPr bwMode="auto">
            <a:xfrm>
              <a:off x="3577" y="3413"/>
              <a:ext cx="54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1,831</a:t>
              </a:r>
              <a:endParaRPr kumimoji="0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3" name="Rectangle 81"/>
            <p:cNvSpPr>
              <a:spLocks noChangeArrowheads="1"/>
            </p:cNvSpPr>
            <p:nvPr/>
          </p:nvSpPr>
          <p:spPr bwMode="auto">
            <a:xfrm>
              <a:off x="4338" y="3413"/>
              <a:ext cx="396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128</a:t>
              </a:r>
              <a:endParaRPr kumimoji="0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4" name="Rectangle 82"/>
            <p:cNvSpPr>
              <a:spLocks noChangeArrowheads="1"/>
            </p:cNvSpPr>
            <p:nvPr/>
          </p:nvSpPr>
          <p:spPr bwMode="auto">
            <a:xfrm>
              <a:off x="4967" y="3413"/>
              <a:ext cx="51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7.0%</a:t>
              </a:r>
              <a:endParaRPr kumimoji="0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5" name="Rectangle 83"/>
            <p:cNvSpPr>
              <a:spLocks noChangeArrowheads="1"/>
            </p:cNvSpPr>
            <p:nvPr/>
          </p:nvSpPr>
          <p:spPr bwMode="auto">
            <a:xfrm>
              <a:off x="329" y="3636"/>
              <a:ext cx="244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小児</a:t>
              </a:r>
              <a:endParaRPr kumimoji="0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6" name="Rectangle 84"/>
            <p:cNvSpPr>
              <a:spLocks noChangeArrowheads="1"/>
            </p:cNvSpPr>
            <p:nvPr/>
          </p:nvSpPr>
          <p:spPr bwMode="auto">
            <a:xfrm>
              <a:off x="1506" y="3636"/>
              <a:ext cx="54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1,027</a:t>
              </a:r>
              <a:endParaRPr kumimoji="0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7" name="Rectangle 85"/>
            <p:cNvSpPr>
              <a:spLocks noChangeArrowheads="1"/>
            </p:cNvSpPr>
            <p:nvPr/>
          </p:nvSpPr>
          <p:spPr bwMode="auto">
            <a:xfrm>
              <a:off x="2308" y="3636"/>
              <a:ext cx="294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86</a:t>
              </a:r>
              <a:endParaRPr kumimoji="0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8" name="Rectangle 86"/>
            <p:cNvSpPr>
              <a:spLocks noChangeArrowheads="1"/>
            </p:cNvSpPr>
            <p:nvPr/>
          </p:nvSpPr>
          <p:spPr bwMode="auto">
            <a:xfrm>
              <a:off x="2887" y="3636"/>
              <a:ext cx="51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8.4%</a:t>
              </a:r>
              <a:endParaRPr kumimoji="0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9" name="Rectangle 87"/>
            <p:cNvSpPr>
              <a:spLocks noChangeArrowheads="1"/>
            </p:cNvSpPr>
            <p:nvPr/>
          </p:nvSpPr>
          <p:spPr bwMode="auto">
            <a:xfrm>
              <a:off x="3577" y="3636"/>
              <a:ext cx="54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1,048</a:t>
              </a:r>
              <a:endParaRPr kumimoji="0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0" name="Rectangle 88"/>
            <p:cNvSpPr>
              <a:spLocks noChangeArrowheads="1"/>
            </p:cNvSpPr>
            <p:nvPr/>
          </p:nvSpPr>
          <p:spPr bwMode="auto">
            <a:xfrm>
              <a:off x="4389" y="3636"/>
              <a:ext cx="294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63</a:t>
              </a:r>
              <a:endParaRPr kumimoji="0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1" name="Rectangle 89"/>
            <p:cNvSpPr>
              <a:spLocks noChangeArrowheads="1"/>
            </p:cNvSpPr>
            <p:nvPr/>
          </p:nvSpPr>
          <p:spPr bwMode="auto">
            <a:xfrm>
              <a:off x="4967" y="3636"/>
              <a:ext cx="51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6.0%</a:t>
              </a:r>
              <a:endParaRPr kumimoji="0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2" name="Rectangle 90"/>
            <p:cNvSpPr>
              <a:spLocks noChangeArrowheads="1"/>
            </p:cNvSpPr>
            <p:nvPr/>
          </p:nvSpPr>
          <p:spPr bwMode="auto">
            <a:xfrm>
              <a:off x="329" y="3859"/>
              <a:ext cx="50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まもってネット</a:t>
              </a:r>
              <a:endParaRPr kumimoji="0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3" name="Rectangle 91"/>
            <p:cNvSpPr>
              <a:spLocks noChangeArrowheads="1"/>
            </p:cNvSpPr>
            <p:nvPr/>
          </p:nvSpPr>
          <p:spPr bwMode="auto">
            <a:xfrm>
              <a:off x="1689" y="3859"/>
              <a:ext cx="193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3</a:t>
              </a:r>
              <a:endParaRPr kumimoji="0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4" name="Rectangle 92"/>
            <p:cNvSpPr>
              <a:spLocks noChangeArrowheads="1"/>
            </p:cNvSpPr>
            <p:nvPr/>
          </p:nvSpPr>
          <p:spPr bwMode="auto">
            <a:xfrm>
              <a:off x="2359" y="3859"/>
              <a:ext cx="193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0</a:t>
              </a:r>
              <a:endParaRPr kumimoji="0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5" name="Rectangle 93"/>
            <p:cNvSpPr>
              <a:spLocks noChangeArrowheads="1"/>
            </p:cNvSpPr>
            <p:nvPr/>
          </p:nvSpPr>
          <p:spPr bwMode="auto">
            <a:xfrm>
              <a:off x="2887" y="3859"/>
              <a:ext cx="51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0.0%</a:t>
              </a:r>
              <a:endParaRPr kumimoji="0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6" name="Rectangle 94"/>
            <p:cNvSpPr>
              <a:spLocks noChangeArrowheads="1"/>
            </p:cNvSpPr>
            <p:nvPr/>
          </p:nvSpPr>
          <p:spPr bwMode="auto">
            <a:xfrm>
              <a:off x="3759" y="3859"/>
              <a:ext cx="193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3</a:t>
              </a:r>
              <a:endParaRPr kumimoji="0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7" name="Rectangle 95"/>
            <p:cNvSpPr>
              <a:spLocks noChangeArrowheads="1"/>
            </p:cNvSpPr>
            <p:nvPr/>
          </p:nvSpPr>
          <p:spPr bwMode="auto">
            <a:xfrm>
              <a:off x="4439" y="3859"/>
              <a:ext cx="193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0</a:t>
              </a:r>
              <a:endParaRPr kumimoji="0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8" name="Rectangle 96"/>
            <p:cNvSpPr>
              <a:spLocks noChangeArrowheads="1"/>
            </p:cNvSpPr>
            <p:nvPr/>
          </p:nvSpPr>
          <p:spPr bwMode="auto">
            <a:xfrm>
              <a:off x="4967" y="3859"/>
              <a:ext cx="518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0.0%</a:t>
              </a:r>
              <a:endParaRPr kumimoji="0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9" name="Rectangle 97"/>
            <p:cNvSpPr>
              <a:spLocks noChangeArrowheads="1"/>
            </p:cNvSpPr>
            <p:nvPr/>
          </p:nvSpPr>
          <p:spPr bwMode="auto">
            <a:xfrm>
              <a:off x="2095" y="830"/>
              <a:ext cx="487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平成30年</a:t>
              </a:r>
              <a:endParaRPr kumimoji="0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0" name="Rectangle 98"/>
            <p:cNvSpPr>
              <a:spLocks noChangeArrowheads="1"/>
            </p:cNvSpPr>
            <p:nvPr/>
          </p:nvSpPr>
          <p:spPr bwMode="auto">
            <a:xfrm>
              <a:off x="4186" y="830"/>
              <a:ext cx="396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ja-JP" sz="17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Meiryo UI" panose="020B0604030504040204" pitchFamily="50" charset="-128"/>
                  <a:ea typeface="Meiryo UI" panose="020B0604030504040204" pitchFamily="50" charset="-128"/>
                </a:rPr>
                <a:t>令和元年</a:t>
              </a:r>
              <a:endParaRPr kumimoji="0" lang="ja-JP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1" name="Rectangle 99"/>
            <p:cNvSpPr>
              <a:spLocks noChangeArrowheads="1"/>
            </p:cNvSpPr>
            <p:nvPr/>
          </p:nvSpPr>
          <p:spPr bwMode="auto">
            <a:xfrm>
              <a:off x="288" y="830"/>
              <a:ext cx="10" cy="1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2" name="Rectangle 100"/>
            <p:cNvSpPr>
              <a:spLocks noChangeArrowheads="1"/>
            </p:cNvSpPr>
            <p:nvPr/>
          </p:nvSpPr>
          <p:spPr bwMode="auto">
            <a:xfrm>
              <a:off x="1394" y="830"/>
              <a:ext cx="11" cy="1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3" name="Rectangle 101"/>
            <p:cNvSpPr>
              <a:spLocks noChangeArrowheads="1"/>
            </p:cNvSpPr>
            <p:nvPr/>
          </p:nvSpPr>
          <p:spPr bwMode="auto">
            <a:xfrm>
              <a:off x="3465" y="830"/>
              <a:ext cx="10" cy="1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4" name="Line 102"/>
            <p:cNvSpPr>
              <a:spLocks noChangeShapeType="1"/>
            </p:cNvSpPr>
            <p:nvPr/>
          </p:nvSpPr>
          <p:spPr bwMode="auto">
            <a:xfrm>
              <a:off x="298" y="830"/>
              <a:ext cx="525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5" name="Rectangle 103"/>
            <p:cNvSpPr>
              <a:spLocks noChangeArrowheads="1"/>
            </p:cNvSpPr>
            <p:nvPr/>
          </p:nvSpPr>
          <p:spPr bwMode="auto">
            <a:xfrm>
              <a:off x="298" y="830"/>
              <a:ext cx="5258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6" name="Rectangle 104"/>
            <p:cNvSpPr>
              <a:spLocks noChangeArrowheads="1"/>
            </p:cNvSpPr>
            <p:nvPr/>
          </p:nvSpPr>
          <p:spPr bwMode="auto">
            <a:xfrm>
              <a:off x="5546" y="830"/>
              <a:ext cx="10" cy="1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7" name="Rectangle 105"/>
            <p:cNvSpPr>
              <a:spLocks noChangeArrowheads="1"/>
            </p:cNvSpPr>
            <p:nvPr/>
          </p:nvSpPr>
          <p:spPr bwMode="auto">
            <a:xfrm>
              <a:off x="2125" y="830"/>
              <a:ext cx="10" cy="1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8" name="Rectangle 106"/>
            <p:cNvSpPr>
              <a:spLocks noChangeArrowheads="1"/>
            </p:cNvSpPr>
            <p:nvPr/>
          </p:nvSpPr>
          <p:spPr bwMode="auto">
            <a:xfrm>
              <a:off x="2734" y="830"/>
              <a:ext cx="10" cy="1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9" name="Rectangle 107"/>
            <p:cNvSpPr>
              <a:spLocks noChangeArrowheads="1"/>
            </p:cNvSpPr>
            <p:nvPr/>
          </p:nvSpPr>
          <p:spPr bwMode="auto">
            <a:xfrm>
              <a:off x="4196" y="830"/>
              <a:ext cx="10" cy="1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0" name="Rectangle 108"/>
            <p:cNvSpPr>
              <a:spLocks noChangeArrowheads="1"/>
            </p:cNvSpPr>
            <p:nvPr/>
          </p:nvSpPr>
          <p:spPr bwMode="auto">
            <a:xfrm>
              <a:off x="4815" y="830"/>
              <a:ext cx="10" cy="1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1" name="Line 109"/>
            <p:cNvSpPr>
              <a:spLocks noChangeShapeType="1"/>
            </p:cNvSpPr>
            <p:nvPr/>
          </p:nvSpPr>
          <p:spPr bwMode="auto">
            <a:xfrm>
              <a:off x="298" y="1012"/>
              <a:ext cx="525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2" name="Rectangle 110"/>
            <p:cNvSpPr>
              <a:spLocks noChangeArrowheads="1"/>
            </p:cNvSpPr>
            <p:nvPr/>
          </p:nvSpPr>
          <p:spPr bwMode="auto">
            <a:xfrm>
              <a:off x="298" y="1012"/>
              <a:ext cx="5258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3" name="Line 111"/>
            <p:cNvSpPr>
              <a:spLocks noChangeShapeType="1"/>
            </p:cNvSpPr>
            <p:nvPr/>
          </p:nvSpPr>
          <p:spPr bwMode="auto">
            <a:xfrm>
              <a:off x="298" y="1829"/>
              <a:ext cx="525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4" name="Rectangle 112"/>
            <p:cNvSpPr>
              <a:spLocks noChangeArrowheads="1"/>
            </p:cNvSpPr>
            <p:nvPr/>
          </p:nvSpPr>
          <p:spPr bwMode="auto">
            <a:xfrm>
              <a:off x="298" y="1829"/>
              <a:ext cx="5258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5" name="Line 113"/>
            <p:cNvSpPr>
              <a:spLocks noChangeShapeType="1"/>
            </p:cNvSpPr>
            <p:nvPr/>
          </p:nvSpPr>
          <p:spPr bwMode="auto">
            <a:xfrm>
              <a:off x="298" y="2051"/>
              <a:ext cx="525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6" name="Rectangle 114"/>
            <p:cNvSpPr>
              <a:spLocks noChangeArrowheads="1"/>
            </p:cNvSpPr>
            <p:nvPr/>
          </p:nvSpPr>
          <p:spPr bwMode="auto">
            <a:xfrm>
              <a:off x="298" y="2051"/>
              <a:ext cx="5258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7" name="Line 115"/>
            <p:cNvSpPr>
              <a:spLocks noChangeShapeType="1"/>
            </p:cNvSpPr>
            <p:nvPr/>
          </p:nvSpPr>
          <p:spPr bwMode="auto">
            <a:xfrm>
              <a:off x="298" y="2274"/>
              <a:ext cx="525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8" name="Rectangle 116"/>
            <p:cNvSpPr>
              <a:spLocks noChangeArrowheads="1"/>
            </p:cNvSpPr>
            <p:nvPr/>
          </p:nvSpPr>
          <p:spPr bwMode="auto">
            <a:xfrm>
              <a:off x="298" y="2274"/>
              <a:ext cx="5258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9" name="Line 117"/>
            <p:cNvSpPr>
              <a:spLocks noChangeShapeType="1"/>
            </p:cNvSpPr>
            <p:nvPr/>
          </p:nvSpPr>
          <p:spPr bwMode="auto">
            <a:xfrm>
              <a:off x="298" y="2497"/>
              <a:ext cx="525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0" name="Rectangle 118"/>
            <p:cNvSpPr>
              <a:spLocks noChangeArrowheads="1"/>
            </p:cNvSpPr>
            <p:nvPr/>
          </p:nvSpPr>
          <p:spPr bwMode="auto">
            <a:xfrm>
              <a:off x="298" y="2497"/>
              <a:ext cx="5258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1" name="Line 119"/>
            <p:cNvSpPr>
              <a:spLocks noChangeShapeType="1"/>
            </p:cNvSpPr>
            <p:nvPr/>
          </p:nvSpPr>
          <p:spPr bwMode="auto">
            <a:xfrm>
              <a:off x="298" y="2720"/>
              <a:ext cx="525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2" name="Rectangle 120"/>
            <p:cNvSpPr>
              <a:spLocks noChangeArrowheads="1"/>
            </p:cNvSpPr>
            <p:nvPr/>
          </p:nvSpPr>
          <p:spPr bwMode="auto">
            <a:xfrm>
              <a:off x="298" y="2720"/>
              <a:ext cx="5258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3" name="Line 121"/>
            <p:cNvSpPr>
              <a:spLocks noChangeShapeType="1"/>
            </p:cNvSpPr>
            <p:nvPr/>
          </p:nvSpPr>
          <p:spPr bwMode="auto">
            <a:xfrm>
              <a:off x="298" y="2943"/>
              <a:ext cx="525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4" name="Rectangle 122"/>
            <p:cNvSpPr>
              <a:spLocks noChangeArrowheads="1"/>
            </p:cNvSpPr>
            <p:nvPr/>
          </p:nvSpPr>
          <p:spPr bwMode="auto">
            <a:xfrm>
              <a:off x="298" y="2943"/>
              <a:ext cx="5258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5" name="Line 123"/>
            <p:cNvSpPr>
              <a:spLocks noChangeShapeType="1"/>
            </p:cNvSpPr>
            <p:nvPr/>
          </p:nvSpPr>
          <p:spPr bwMode="auto">
            <a:xfrm>
              <a:off x="298" y="3166"/>
              <a:ext cx="525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6" name="Rectangle 124"/>
            <p:cNvSpPr>
              <a:spLocks noChangeArrowheads="1"/>
            </p:cNvSpPr>
            <p:nvPr/>
          </p:nvSpPr>
          <p:spPr bwMode="auto">
            <a:xfrm>
              <a:off x="298" y="3166"/>
              <a:ext cx="5258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7" name="Line 125"/>
            <p:cNvSpPr>
              <a:spLocks noChangeShapeType="1"/>
            </p:cNvSpPr>
            <p:nvPr/>
          </p:nvSpPr>
          <p:spPr bwMode="auto">
            <a:xfrm>
              <a:off x="298" y="3388"/>
              <a:ext cx="525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8" name="Rectangle 126"/>
            <p:cNvSpPr>
              <a:spLocks noChangeArrowheads="1"/>
            </p:cNvSpPr>
            <p:nvPr/>
          </p:nvSpPr>
          <p:spPr bwMode="auto">
            <a:xfrm>
              <a:off x="298" y="3388"/>
              <a:ext cx="5258" cy="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9" name="Line 127"/>
            <p:cNvSpPr>
              <a:spLocks noChangeShapeType="1"/>
            </p:cNvSpPr>
            <p:nvPr/>
          </p:nvSpPr>
          <p:spPr bwMode="auto">
            <a:xfrm>
              <a:off x="298" y="3611"/>
              <a:ext cx="525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0" name="Rectangle 128"/>
            <p:cNvSpPr>
              <a:spLocks noChangeArrowheads="1"/>
            </p:cNvSpPr>
            <p:nvPr/>
          </p:nvSpPr>
          <p:spPr bwMode="auto">
            <a:xfrm>
              <a:off x="298" y="3611"/>
              <a:ext cx="5258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1" name="Line 129"/>
            <p:cNvSpPr>
              <a:spLocks noChangeShapeType="1"/>
            </p:cNvSpPr>
            <p:nvPr/>
          </p:nvSpPr>
          <p:spPr bwMode="auto">
            <a:xfrm>
              <a:off x="298" y="3834"/>
              <a:ext cx="525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2" name="Rectangle 130"/>
            <p:cNvSpPr>
              <a:spLocks noChangeArrowheads="1"/>
            </p:cNvSpPr>
            <p:nvPr/>
          </p:nvSpPr>
          <p:spPr bwMode="auto">
            <a:xfrm>
              <a:off x="298" y="3834"/>
              <a:ext cx="5258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3" name="Line 131"/>
            <p:cNvSpPr>
              <a:spLocks noChangeShapeType="1"/>
            </p:cNvSpPr>
            <p:nvPr/>
          </p:nvSpPr>
          <p:spPr bwMode="auto">
            <a:xfrm>
              <a:off x="288" y="830"/>
              <a:ext cx="0" cy="323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4" name="Rectangle 132"/>
            <p:cNvSpPr>
              <a:spLocks noChangeArrowheads="1"/>
            </p:cNvSpPr>
            <p:nvPr/>
          </p:nvSpPr>
          <p:spPr bwMode="auto">
            <a:xfrm>
              <a:off x="288" y="830"/>
              <a:ext cx="10" cy="323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5" name="Line 133"/>
            <p:cNvSpPr>
              <a:spLocks noChangeShapeType="1"/>
            </p:cNvSpPr>
            <p:nvPr/>
          </p:nvSpPr>
          <p:spPr bwMode="auto">
            <a:xfrm>
              <a:off x="1394" y="838"/>
              <a:ext cx="0" cy="322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6" name="Rectangle 134"/>
            <p:cNvSpPr>
              <a:spLocks noChangeArrowheads="1"/>
            </p:cNvSpPr>
            <p:nvPr/>
          </p:nvSpPr>
          <p:spPr bwMode="auto">
            <a:xfrm>
              <a:off x="1394" y="838"/>
              <a:ext cx="11" cy="322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7" name="Line 135"/>
            <p:cNvSpPr>
              <a:spLocks noChangeShapeType="1"/>
            </p:cNvSpPr>
            <p:nvPr/>
          </p:nvSpPr>
          <p:spPr bwMode="auto">
            <a:xfrm>
              <a:off x="2125" y="1020"/>
              <a:ext cx="0" cy="30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8" name="Rectangle 136"/>
            <p:cNvSpPr>
              <a:spLocks noChangeArrowheads="1"/>
            </p:cNvSpPr>
            <p:nvPr/>
          </p:nvSpPr>
          <p:spPr bwMode="auto">
            <a:xfrm>
              <a:off x="2125" y="1020"/>
              <a:ext cx="10" cy="304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9" name="Line 137"/>
            <p:cNvSpPr>
              <a:spLocks noChangeShapeType="1"/>
            </p:cNvSpPr>
            <p:nvPr/>
          </p:nvSpPr>
          <p:spPr bwMode="auto">
            <a:xfrm>
              <a:off x="2734" y="1020"/>
              <a:ext cx="0" cy="30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0" name="Rectangle 138"/>
            <p:cNvSpPr>
              <a:spLocks noChangeArrowheads="1"/>
            </p:cNvSpPr>
            <p:nvPr/>
          </p:nvSpPr>
          <p:spPr bwMode="auto">
            <a:xfrm>
              <a:off x="2734" y="1020"/>
              <a:ext cx="10" cy="304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1" name="Line 139"/>
            <p:cNvSpPr>
              <a:spLocks noChangeShapeType="1"/>
            </p:cNvSpPr>
            <p:nvPr/>
          </p:nvSpPr>
          <p:spPr bwMode="auto">
            <a:xfrm>
              <a:off x="3465" y="838"/>
              <a:ext cx="0" cy="322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2" name="Rectangle 140"/>
            <p:cNvSpPr>
              <a:spLocks noChangeArrowheads="1"/>
            </p:cNvSpPr>
            <p:nvPr/>
          </p:nvSpPr>
          <p:spPr bwMode="auto">
            <a:xfrm>
              <a:off x="3465" y="838"/>
              <a:ext cx="10" cy="322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3" name="Line 141"/>
            <p:cNvSpPr>
              <a:spLocks noChangeShapeType="1"/>
            </p:cNvSpPr>
            <p:nvPr/>
          </p:nvSpPr>
          <p:spPr bwMode="auto">
            <a:xfrm>
              <a:off x="4196" y="1020"/>
              <a:ext cx="0" cy="30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4" name="Rectangle 142"/>
            <p:cNvSpPr>
              <a:spLocks noChangeArrowheads="1"/>
            </p:cNvSpPr>
            <p:nvPr/>
          </p:nvSpPr>
          <p:spPr bwMode="auto">
            <a:xfrm>
              <a:off x="4196" y="1020"/>
              <a:ext cx="10" cy="304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5" name="Line 143"/>
            <p:cNvSpPr>
              <a:spLocks noChangeShapeType="1"/>
            </p:cNvSpPr>
            <p:nvPr/>
          </p:nvSpPr>
          <p:spPr bwMode="auto">
            <a:xfrm>
              <a:off x="4815" y="1020"/>
              <a:ext cx="0" cy="304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6" name="Rectangle 144"/>
            <p:cNvSpPr>
              <a:spLocks noChangeArrowheads="1"/>
            </p:cNvSpPr>
            <p:nvPr/>
          </p:nvSpPr>
          <p:spPr bwMode="auto">
            <a:xfrm>
              <a:off x="4815" y="1020"/>
              <a:ext cx="10" cy="304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7" name="Line 145"/>
            <p:cNvSpPr>
              <a:spLocks noChangeShapeType="1"/>
            </p:cNvSpPr>
            <p:nvPr/>
          </p:nvSpPr>
          <p:spPr bwMode="auto">
            <a:xfrm>
              <a:off x="298" y="4057"/>
              <a:ext cx="525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8" name="Rectangle 146"/>
            <p:cNvSpPr>
              <a:spLocks noChangeArrowheads="1"/>
            </p:cNvSpPr>
            <p:nvPr/>
          </p:nvSpPr>
          <p:spPr bwMode="auto">
            <a:xfrm>
              <a:off x="298" y="4057"/>
              <a:ext cx="5258" cy="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9" name="Line 147"/>
            <p:cNvSpPr>
              <a:spLocks noChangeShapeType="1"/>
            </p:cNvSpPr>
            <p:nvPr/>
          </p:nvSpPr>
          <p:spPr bwMode="auto">
            <a:xfrm>
              <a:off x="5546" y="838"/>
              <a:ext cx="0" cy="322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50" name="Rectangle 148"/>
            <p:cNvSpPr>
              <a:spLocks noChangeArrowheads="1"/>
            </p:cNvSpPr>
            <p:nvPr/>
          </p:nvSpPr>
          <p:spPr bwMode="auto">
            <a:xfrm>
              <a:off x="5546" y="838"/>
              <a:ext cx="10" cy="322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51" name="Line 149"/>
            <p:cNvSpPr>
              <a:spLocks noChangeShapeType="1"/>
            </p:cNvSpPr>
            <p:nvPr/>
          </p:nvSpPr>
          <p:spPr bwMode="auto">
            <a:xfrm>
              <a:off x="288" y="4065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52" name="Rectangle 150"/>
            <p:cNvSpPr>
              <a:spLocks noChangeArrowheads="1"/>
            </p:cNvSpPr>
            <p:nvPr/>
          </p:nvSpPr>
          <p:spPr bwMode="auto">
            <a:xfrm>
              <a:off x="288" y="4065"/>
              <a:ext cx="10" cy="8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53" name="Line 151"/>
            <p:cNvSpPr>
              <a:spLocks noChangeShapeType="1"/>
            </p:cNvSpPr>
            <p:nvPr/>
          </p:nvSpPr>
          <p:spPr bwMode="auto">
            <a:xfrm>
              <a:off x="1394" y="4065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54" name="Rectangle 152"/>
            <p:cNvSpPr>
              <a:spLocks noChangeArrowheads="1"/>
            </p:cNvSpPr>
            <p:nvPr/>
          </p:nvSpPr>
          <p:spPr bwMode="auto">
            <a:xfrm>
              <a:off x="1394" y="4065"/>
              <a:ext cx="11" cy="8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55" name="Line 153"/>
            <p:cNvSpPr>
              <a:spLocks noChangeShapeType="1"/>
            </p:cNvSpPr>
            <p:nvPr/>
          </p:nvSpPr>
          <p:spPr bwMode="auto">
            <a:xfrm>
              <a:off x="2125" y="4065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56" name="Rectangle 154"/>
            <p:cNvSpPr>
              <a:spLocks noChangeArrowheads="1"/>
            </p:cNvSpPr>
            <p:nvPr/>
          </p:nvSpPr>
          <p:spPr bwMode="auto">
            <a:xfrm>
              <a:off x="2125" y="4065"/>
              <a:ext cx="10" cy="8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57" name="Line 155"/>
            <p:cNvSpPr>
              <a:spLocks noChangeShapeType="1"/>
            </p:cNvSpPr>
            <p:nvPr/>
          </p:nvSpPr>
          <p:spPr bwMode="auto">
            <a:xfrm>
              <a:off x="2734" y="4065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58" name="Rectangle 156"/>
            <p:cNvSpPr>
              <a:spLocks noChangeArrowheads="1"/>
            </p:cNvSpPr>
            <p:nvPr/>
          </p:nvSpPr>
          <p:spPr bwMode="auto">
            <a:xfrm>
              <a:off x="2734" y="4065"/>
              <a:ext cx="10" cy="8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59" name="Line 157"/>
            <p:cNvSpPr>
              <a:spLocks noChangeShapeType="1"/>
            </p:cNvSpPr>
            <p:nvPr/>
          </p:nvSpPr>
          <p:spPr bwMode="auto">
            <a:xfrm>
              <a:off x="3465" y="4065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60" name="Rectangle 158"/>
            <p:cNvSpPr>
              <a:spLocks noChangeArrowheads="1"/>
            </p:cNvSpPr>
            <p:nvPr/>
          </p:nvSpPr>
          <p:spPr bwMode="auto">
            <a:xfrm>
              <a:off x="3465" y="4065"/>
              <a:ext cx="10" cy="8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61" name="Line 159"/>
            <p:cNvSpPr>
              <a:spLocks noChangeShapeType="1"/>
            </p:cNvSpPr>
            <p:nvPr/>
          </p:nvSpPr>
          <p:spPr bwMode="auto">
            <a:xfrm>
              <a:off x="4196" y="4065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62" name="Rectangle 160"/>
            <p:cNvSpPr>
              <a:spLocks noChangeArrowheads="1"/>
            </p:cNvSpPr>
            <p:nvPr/>
          </p:nvSpPr>
          <p:spPr bwMode="auto">
            <a:xfrm>
              <a:off x="4196" y="4065"/>
              <a:ext cx="10" cy="8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63" name="Line 161"/>
            <p:cNvSpPr>
              <a:spLocks noChangeShapeType="1"/>
            </p:cNvSpPr>
            <p:nvPr/>
          </p:nvSpPr>
          <p:spPr bwMode="auto">
            <a:xfrm>
              <a:off x="4815" y="4065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64" name="Rectangle 162"/>
            <p:cNvSpPr>
              <a:spLocks noChangeArrowheads="1"/>
            </p:cNvSpPr>
            <p:nvPr/>
          </p:nvSpPr>
          <p:spPr bwMode="auto">
            <a:xfrm>
              <a:off x="4815" y="4065"/>
              <a:ext cx="10" cy="8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65" name="Line 163"/>
            <p:cNvSpPr>
              <a:spLocks noChangeShapeType="1"/>
            </p:cNvSpPr>
            <p:nvPr/>
          </p:nvSpPr>
          <p:spPr bwMode="auto">
            <a:xfrm>
              <a:off x="5546" y="4065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66" name="Rectangle 164"/>
            <p:cNvSpPr>
              <a:spLocks noChangeArrowheads="1"/>
            </p:cNvSpPr>
            <p:nvPr/>
          </p:nvSpPr>
          <p:spPr bwMode="auto">
            <a:xfrm>
              <a:off x="5546" y="4065"/>
              <a:ext cx="10" cy="8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67" name="Line 165"/>
            <p:cNvSpPr>
              <a:spLocks noChangeShapeType="1"/>
            </p:cNvSpPr>
            <p:nvPr/>
          </p:nvSpPr>
          <p:spPr bwMode="auto">
            <a:xfrm>
              <a:off x="5556" y="830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68" name="Rectangle 166"/>
            <p:cNvSpPr>
              <a:spLocks noChangeArrowheads="1"/>
            </p:cNvSpPr>
            <p:nvPr/>
          </p:nvSpPr>
          <p:spPr bwMode="auto">
            <a:xfrm>
              <a:off x="5556" y="830"/>
              <a:ext cx="10" cy="8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69" name="Line 167"/>
            <p:cNvSpPr>
              <a:spLocks noChangeShapeType="1"/>
            </p:cNvSpPr>
            <p:nvPr/>
          </p:nvSpPr>
          <p:spPr bwMode="auto">
            <a:xfrm>
              <a:off x="5556" y="1012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70" name="Rectangle 168"/>
            <p:cNvSpPr>
              <a:spLocks noChangeArrowheads="1"/>
            </p:cNvSpPr>
            <p:nvPr/>
          </p:nvSpPr>
          <p:spPr bwMode="auto">
            <a:xfrm>
              <a:off x="5556" y="1012"/>
              <a:ext cx="10" cy="8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71" name="Line 169"/>
            <p:cNvSpPr>
              <a:spLocks noChangeShapeType="1"/>
            </p:cNvSpPr>
            <p:nvPr/>
          </p:nvSpPr>
          <p:spPr bwMode="auto">
            <a:xfrm>
              <a:off x="5556" y="1829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72" name="Rectangle 170"/>
            <p:cNvSpPr>
              <a:spLocks noChangeArrowheads="1"/>
            </p:cNvSpPr>
            <p:nvPr/>
          </p:nvSpPr>
          <p:spPr bwMode="auto">
            <a:xfrm>
              <a:off x="5556" y="1829"/>
              <a:ext cx="10" cy="8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73" name="Line 171"/>
            <p:cNvSpPr>
              <a:spLocks noChangeShapeType="1"/>
            </p:cNvSpPr>
            <p:nvPr/>
          </p:nvSpPr>
          <p:spPr bwMode="auto">
            <a:xfrm>
              <a:off x="5556" y="2051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74" name="Rectangle 172"/>
            <p:cNvSpPr>
              <a:spLocks noChangeArrowheads="1"/>
            </p:cNvSpPr>
            <p:nvPr/>
          </p:nvSpPr>
          <p:spPr bwMode="auto">
            <a:xfrm>
              <a:off x="5556" y="2051"/>
              <a:ext cx="10" cy="9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75" name="Line 173"/>
            <p:cNvSpPr>
              <a:spLocks noChangeShapeType="1"/>
            </p:cNvSpPr>
            <p:nvPr/>
          </p:nvSpPr>
          <p:spPr bwMode="auto">
            <a:xfrm>
              <a:off x="5556" y="2274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76" name="Rectangle 174"/>
            <p:cNvSpPr>
              <a:spLocks noChangeArrowheads="1"/>
            </p:cNvSpPr>
            <p:nvPr/>
          </p:nvSpPr>
          <p:spPr bwMode="auto">
            <a:xfrm>
              <a:off x="5556" y="2274"/>
              <a:ext cx="10" cy="8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77" name="Line 175"/>
            <p:cNvSpPr>
              <a:spLocks noChangeShapeType="1"/>
            </p:cNvSpPr>
            <p:nvPr/>
          </p:nvSpPr>
          <p:spPr bwMode="auto">
            <a:xfrm>
              <a:off x="5556" y="2497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78" name="Rectangle 176"/>
            <p:cNvSpPr>
              <a:spLocks noChangeArrowheads="1"/>
            </p:cNvSpPr>
            <p:nvPr/>
          </p:nvSpPr>
          <p:spPr bwMode="auto">
            <a:xfrm>
              <a:off x="5556" y="2497"/>
              <a:ext cx="10" cy="8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79" name="Line 177"/>
            <p:cNvSpPr>
              <a:spLocks noChangeShapeType="1"/>
            </p:cNvSpPr>
            <p:nvPr/>
          </p:nvSpPr>
          <p:spPr bwMode="auto">
            <a:xfrm>
              <a:off x="5556" y="2720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80" name="Rectangle 178"/>
            <p:cNvSpPr>
              <a:spLocks noChangeArrowheads="1"/>
            </p:cNvSpPr>
            <p:nvPr/>
          </p:nvSpPr>
          <p:spPr bwMode="auto">
            <a:xfrm>
              <a:off x="5556" y="2720"/>
              <a:ext cx="10" cy="8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81" name="Line 179"/>
            <p:cNvSpPr>
              <a:spLocks noChangeShapeType="1"/>
            </p:cNvSpPr>
            <p:nvPr/>
          </p:nvSpPr>
          <p:spPr bwMode="auto">
            <a:xfrm>
              <a:off x="5556" y="2943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82" name="Rectangle 180"/>
            <p:cNvSpPr>
              <a:spLocks noChangeArrowheads="1"/>
            </p:cNvSpPr>
            <p:nvPr/>
          </p:nvSpPr>
          <p:spPr bwMode="auto">
            <a:xfrm>
              <a:off x="5556" y="2943"/>
              <a:ext cx="10" cy="8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83" name="Line 181"/>
            <p:cNvSpPr>
              <a:spLocks noChangeShapeType="1"/>
            </p:cNvSpPr>
            <p:nvPr/>
          </p:nvSpPr>
          <p:spPr bwMode="auto">
            <a:xfrm>
              <a:off x="5556" y="3166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84" name="Rectangle 182"/>
            <p:cNvSpPr>
              <a:spLocks noChangeArrowheads="1"/>
            </p:cNvSpPr>
            <p:nvPr/>
          </p:nvSpPr>
          <p:spPr bwMode="auto">
            <a:xfrm>
              <a:off x="5556" y="3166"/>
              <a:ext cx="10" cy="8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85" name="Line 183"/>
            <p:cNvSpPr>
              <a:spLocks noChangeShapeType="1"/>
            </p:cNvSpPr>
            <p:nvPr/>
          </p:nvSpPr>
          <p:spPr bwMode="auto">
            <a:xfrm>
              <a:off x="5556" y="3388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86" name="Rectangle 184"/>
            <p:cNvSpPr>
              <a:spLocks noChangeArrowheads="1"/>
            </p:cNvSpPr>
            <p:nvPr/>
          </p:nvSpPr>
          <p:spPr bwMode="auto">
            <a:xfrm>
              <a:off x="5556" y="3388"/>
              <a:ext cx="10" cy="9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87" name="Line 185"/>
            <p:cNvSpPr>
              <a:spLocks noChangeShapeType="1"/>
            </p:cNvSpPr>
            <p:nvPr/>
          </p:nvSpPr>
          <p:spPr bwMode="auto">
            <a:xfrm>
              <a:off x="5556" y="3611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88" name="Rectangle 186"/>
            <p:cNvSpPr>
              <a:spLocks noChangeArrowheads="1"/>
            </p:cNvSpPr>
            <p:nvPr/>
          </p:nvSpPr>
          <p:spPr bwMode="auto">
            <a:xfrm>
              <a:off x="5556" y="3611"/>
              <a:ext cx="10" cy="8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89" name="Line 187"/>
            <p:cNvSpPr>
              <a:spLocks noChangeShapeType="1"/>
            </p:cNvSpPr>
            <p:nvPr/>
          </p:nvSpPr>
          <p:spPr bwMode="auto">
            <a:xfrm>
              <a:off x="5556" y="3834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90" name="Rectangle 188"/>
            <p:cNvSpPr>
              <a:spLocks noChangeArrowheads="1"/>
            </p:cNvSpPr>
            <p:nvPr/>
          </p:nvSpPr>
          <p:spPr bwMode="auto">
            <a:xfrm>
              <a:off x="5556" y="3834"/>
              <a:ext cx="10" cy="8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91" name="Line 189"/>
            <p:cNvSpPr>
              <a:spLocks noChangeShapeType="1"/>
            </p:cNvSpPr>
            <p:nvPr/>
          </p:nvSpPr>
          <p:spPr bwMode="auto">
            <a:xfrm>
              <a:off x="5556" y="4057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92" name="Rectangle 190"/>
            <p:cNvSpPr>
              <a:spLocks noChangeArrowheads="1"/>
            </p:cNvSpPr>
            <p:nvPr/>
          </p:nvSpPr>
          <p:spPr bwMode="auto">
            <a:xfrm>
              <a:off x="5556" y="4057"/>
              <a:ext cx="10" cy="8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7215488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6779" y="1441259"/>
            <a:ext cx="8688865" cy="5156093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618744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kumimoji="1"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二次・三次救急告示病院の平均</a:t>
            </a:r>
            <a:r>
              <a:rPr kumimoji="1" lang="ja-JP" altLang="en-US" sz="2400">
                <a:latin typeface="Meiryo UI" panose="020B0604030504040204" pitchFamily="50" charset="-128"/>
                <a:ea typeface="Meiryo UI" panose="020B0604030504040204" pitchFamily="50" charset="-128"/>
              </a:rPr>
              <a:t>応需率</a:t>
            </a:r>
            <a:r>
              <a:rPr kumimoji="1" lang="ja-JP" altLang="en-US" sz="2400" smtClean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ja-JP" altLang="en-US" sz="2400" smtClean="0">
                <a:latin typeface="Meiryo UI" panose="020B0604030504040204" pitchFamily="50" charset="-128"/>
                <a:ea typeface="Meiryo UI" panose="020B0604030504040204" pitchFamily="50" charset="-128"/>
              </a:rPr>
              <a:t>令和元</a:t>
            </a:r>
            <a:r>
              <a:rPr kumimoji="1" lang="ja-JP" altLang="en-US" sz="2400" smtClean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kumimoji="1"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6974904" y="6356350"/>
            <a:ext cx="2133600" cy="365125"/>
          </a:xfrm>
        </p:spPr>
        <p:txBody>
          <a:bodyPr/>
          <a:lstStyle/>
          <a:p>
            <a:pPr>
              <a:defRPr/>
            </a:pPr>
            <a:fld id="{970AA7FC-3431-4327-A019-EE93AA799B55}" type="slidenum">
              <a:rPr lang="ja-JP" altLang="en-US" sz="3200" smtClean="0"/>
              <a:pPr>
                <a:defRPr/>
              </a:pPr>
              <a:t>17</a:t>
            </a:fld>
            <a:endParaRPr lang="ja-JP" altLang="en-US" sz="32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8028384" y="5805264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（月）</a:t>
            </a:r>
          </a:p>
        </p:txBody>
      </p:sp>
      <p:sp>
        <p:nvSpPr>
          <p:cNvPr id="12" name="四角形吹き出し 11"/>
          <p:cNvSpPr/>
          <p:nvPr/>
        </p:nvSpPr>
        <p:spPr>
          <a:xfrm>
            <a:off x="2648352" y="2924944"/>
            <a:ext cx="5400600" cy="614685"/>
          </a:xfrm>
          <a:prstGeom prst="wedgeRectCallout">
            <a:avLst>
              <a:gd name="adj1" fmla="val -2935"/>
              <a:gd name="adj2" fmla="val -103193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大阪府二次・三次救急告示</a:t>
            </a:r>
            <a:r>
              <a:rPr kumimoji="1" lang="ja-JP" altLang="en-US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病院　</a:t>
            </a:r>
            <a:endParaRPr kumimoji="1" lang="en-US" altLang="ja-JP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平均</a:t>
            </a:r>
            <a:r>
              <a:rPr kumimoji="1"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応需率　</a:t>
            </a:r>
            <a:r>
              <a:rPr kumimoji="1" lang="en-US" altLang="ja-JP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72.7%</a:t>
            </a:r>
            <a:endParaRPr kumimoji="1" lang="ja-JP" altLang="en-US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5" name="直線コネクタ 4"/>
          <p:cNvCxnSpPr/>
          <p:nvPr/>
        </p:nvCxnSpPr>
        <p:spPr>
          <a:xfrm flipV="1">
            <a:off x="904765" y="2547276"/>
            <a:ext cx="7920880" cy="7200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四角形吹き出し 5"/>
          <p:cNvSpPr/>
          <p:nvPr/>
        </p:nvSpPr>
        <p:spPr>
          <a:xfrm>
            <a:off x="3782355" y="908720"/>
            <a:ext cx="5182133" cy="792088"/>
          </a:xfrm>
          <a:prstGeom prst="wedgeRectCallout">
            <a:avLst>
              <a:gd name="adj1" fmla="val -34763"/>
              <a:gd name="adj2" fmla="val 71213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北河内圏域二次救急告示病院　年平均</a:t>
            </a:r>
            <a:r>
              <a:rPr lang="en-US" altLang="ja-JP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81.0%</a:t>
            </a:r>
            <a:endParaRPr kumimoji="1" lang="en-US" altLang="ja-JP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北河内圏域三次救急告示病院　年平均</a:t>
            </a:r>
            <a:r>
              <a:rPr kumimoji="1" lang="en-US" altLang="ja-JP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87.3%</a:t>
            </a:r>
            <a:endParaRPr kumimoji="1" lang="ja-JP" altLang="en-US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718831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843809B-81CC-46D9-A066-3E99F01C23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ORION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データ分析結果からみた圏域の現状・特徴</a:t>
            </a:r>
            <a:endParaRPr kumimoji="1" lang="ja-JP" altLang="en-US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6A23A3B-AEA7-4A7C-925E-34E42B23AA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5556" y="1412776"/>
            <a:ext cx="7992888" cy="4896543"/>
          </a:xfrm>
        </p:spPr>
        <p:txBody>
          <a:bodyPr/>
          <a:lstStyle/>
          <a:p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救急搬送全体をみると、</a:t>
            </a: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75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歳以上の搬送数が約</a:t>
            </a: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4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割で、そのうち「入院」に至るケースが半数を超えており、今後の高齢化進行で、搬送の負担増加はもとより、医療機関の受け入れ等の負担増大が考えられる。</a:t>
            </a:r>
            <a:endParaRPr lang="en-US" altLang="ja-JP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令和元年では、現場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滞在時間が</a:t>
            </a: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30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分以上かかる搬送困難者は全体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</a:t>
            </a: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7.7</a:t>
            </a:r>
            <a:r>
              <a:rPr lang="en-US" altLang="ja-JP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%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を占め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、平成</a:t>
            </a:r>
            <a:r>
              <a:rPr lang="en-US" altLang="ja-JP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30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年と同様に疾患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別では「吐下血・消化管出血」「外傷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」が多い傾向が認められた。</a:t>
            </a:r>
            <a:endParaRPr lang="en-US" altLang="ja-JP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令和元年では、平成</a:t>
            </a:r>
            <a:r>
              <a:rPr lang="en-US" altLang="ja-JP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30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年と同様に搬送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に時間がかかる背景要因として、「住所不定」、「自殺企図」、「薬物中毒」、「飲酒」、「精神疾患」、「過去に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問題あり」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などが考えられる。</a:t>
            </a:r>
            <a:endParaRPr lang="en-US" altLang="ja-JP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endParaRPr lang="en-US" altLang="ja-JP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令和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元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応需率は、二次救急告示病院では年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平均</a:t>
            </a: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81.0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％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、三次救急告示病院では年平均</a:t>
            </a:r>
            <a:r>
              <a:rPr lang="en-US" altLang="ja-JP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87.3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％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で、大阪府全体の二次及び三次救急告示病院の年平均</a:t>
            </a:r>
            <a:r>
              <a:rPr lang="en-US" altLang="ja-JP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72.7</a:t>
            </a:r>
            <a:r>
              <a:rPr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％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を上回った。</a:t>
            </a:r>
            <a:endParaRPr kumimoji="1" lang="ja-JP" altLang="en-US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898A4FF-492E-4753-BD68-9EF831D6F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660232" y="6400799"/>
            <a:ext cx="21336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70AA7FC-3431-4327-A019-EE93AA799B55}" type="slidenum">
              <a:rPr kumimoji="1" lang="ja-JP" altLang="en-US" sz="3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1" lang="ja-JP" alt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899858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角丸四角形 107"/>
          <p:cNvSpPr/>
          <p:nvPr/>
        </p:nvSpPr>
        <p:spPr>
          <a:xfrm>
            <a:off x="2135188" y="5456238"/>
            <a:ext cx="5302250" cy="1085850"/>
          </a:xfrm>
          <a:prstGeom prst="roundRect">
            <a:avLst>
              <a:gd name="adj" fmla="val 7184"/>
            </a:avLst>
          </a:prstGeom>
          <a:solidFill>
            <a:srgbClr val="FFFFCC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111125" y="1744663"/>
            <a:ext cx="8670925" cy="353853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77" name="角丸四角形 76"/>
          <p:cNvSpPr/>
          <p:nvPr/>
        </p:nvSpPr>
        <p:spPr>
          <a:xfrm>
            <a:off x="5218113" y="2076450"/>
            <a:ext cx="1506537" cy="2727325"/>
          </a:xfrm>
          <a:prstGeom prst="roundRect">
            <a:avLst>
              <a:gd name="adj" fmla="val 7184"/>
            </a:avLst>
          </a:prstGeom>
          <a:solidFill>
            <a:srgbClr val="FFFFCC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grpSp>
        <p:nvGrpSpPr>
          <p:cNvPr id="44036" name="グループ化 23"/>
          <p:cNvGrpSpPr>
            <a:grpSpLocks/>
          </p:cNvGrpSpPr>
          <p:nvPr/>
        </p:nvGrpSpPr>
        <p:grpSpPr bwMode="auto">
          <a:xfrm>
            <a:off x="0" y="620713"/>
            <a:ext cx="8686800" cy="1052512"/>
            <a:chOff x="-6599" y="1208957"/>
            <a:chExt cx="11581212" cy="1051703"/>
          </a:xfrm>
        </p:grpSpPr>
        <p:sp>
          <p:nvSpPr>
            <p:cNvPr id="7" name="右矢印 6"/>
            <p:cNvSpPr/>
            <p:nvPr/>
          </p:nvSpPr>
          <p:spPr>
            <a:xfrm>
              <a:off x="8818996" y="1833951"/>
              <a:ext cx="768272" cy="293461"/>
            </a:xfrm>
            <a:prstGeom prst="rightArrow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6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ＭＳ Ｐゴシック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10" name="角丸四角形 9"/>
            <p:cNvSpPr/>
            <p:nvPr/>
          </p:nvSpPr>
          <p:spPr>
            <a:xfrm>
              <a:off x="9853940" y="1805398"/>
              <a:ext cx="1536542" cy="328359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退院・転帰</a:t>
              </a:r>
            </a:p>
          </p:txBody>
        </p:sp>
        <p:sp>
          <p:nvSpPr>
            <p:cNvPr id="5" name="右矢印 4"/>
            <p:cNvSpPr/>
            <p:nvPr/>
          </p:nvSpPr>
          <p:spPr>
            <a:xfrm>
              <a:off x="2907753" y="1821261"/>
              <a:ext cx="759805" cy="295048"/>
            </a:xfrm>
            <a:prstGeom prst="rightArrow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6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ＭＳ Ｐゴシック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20" name="右矢印 19"/>
            <p:cNvSpPr/>
            <p:nvPr/>
          </p:nvSpPr>
          <p:spPr>
            <a:xfrm>
              <a:off x="5811522" y="1854572"/>
              <a:ext cx="759805" cy="295048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6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ＭＳ Ｐゴシック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6" name="角丸四角形 5"/>
            <p:cNvSpPr/>
            <p:nvPr/>
          </p:nvSpPr>
          <p:spPr>
            <a:xfrm>
              <a:off x="6818952" y="1786363"/>
              <a:ext cx="1625433" cy="341050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搬送・入院</a:t>
              </a:r>
            </a:p>
          </p:txBody>
        </p:sp>
        <p:sp>
          <p:nvSpPr>
            <p:cNvPr id="21" name="角丸四角形 20"/>
            <p:cNvSpPr/>
            <p:nvPr/>
          </p:nvSpPr>
          <p:spPr>
            <a:xfrm>
              <a:off x="3858038" y="1637253"/>
              <a:ext cx="1733373" cy="623407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現場活動</a:t>
              </a:r>
              <a:endPara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病院選定</a:t>
              </a:r>
            </a:p>
          </p:txBody>
        </p:sp>
        <p:pic>
          <p:nvPicPr>
            <p:cNvPr id="44103" name="図 11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1108512" y="1249660"/>
              <a:ext cx="466101" cy="5365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4104" name="図 38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927211" y="1404833"/>
              <a:ext cx="673455" cy="3657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4105" name="図 39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5811844" y="1444513"/>
              <a:ext cx="707820" cy="3844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4106" name="図 13"/>
            <p:cNvPicPr>
              <a:picLocks noChangeAspect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556662" y="1208957"/>
              <a:ext cx="842544" cy="622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4107" name="Object 407"/>
            <p:cNvPicPr>
              <a:picLocks noChangeAspect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7038623" y="1311309"/>
              <a:ext cx="480831" cy="4182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4108" name="図 12"/>
            <p:cNvPicPr>
              <a:picLocks noChangeAspect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7654946" y="1371240"/>
              <a:ext cx="733184" cy="3679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" name="爆発 2 3"/>
            <p:cNvSpPr/>
            <p:nvPr/>
          </p:nvSpPr>
          <p:spPr>
            <a:xfrm>
              <a:off x="-6599" y="1554766"/>
              <a:ext cx="2975728" cy="705894"/>
            </a:xfrm>
            <a:prstGeom prst="irregularSeal2">
              <a:avLst/>
            </a:prstGeom>
            <a:noFill/>
            <a:ln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119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要請</a:t>
              </a:r>
            </a:p>
          </p:txBody>
        </p:sp>
      </p:grpSp>
      <p:grpSp>
        <p:nvGrpSpPr>
          <p:cNvPr id="44037" name="グループ化 26"/>
          <p:cNvGrpSpPr>
            <a:grpSpLocks/>
          </p:cNvGrpSpPr>
          <p:nvPr/>
        </p:nvGrpSpPr>
        <p:grpSpPr bwMode="auto">
          <a:xfrm>
            <a:off x="539750" y="2162175"/>
            <a:ext cx="1579563" cy="1943100"/>
            <a:chOff x="723928" y="2555110"/>
            <a:chExt cx="2105518" cy="1806954"/>
          </a:xfrm>
        </p:grpSpPr>
        <p:sp>
          <p:nvSpPr>
            <p:cNvPr id="8" name="角丸四角形 7"/>
            <p:cNvSpPr/>
            <p:nvPr/>
          </p:nvSpPr>
          <p:spPr>
            <a:xfrm>
              <a:off x="723928" y="2555110"/>
              <a:ext cx="2018757" cy="1806954"/>
            </a:xfrm>
            <a:prstGeom prst="roundRect">
              <a:avLst>
                <a:gd name="adj" fmla="val 8586"/>
              </a:avLst>
            </a:prstGeom>
            <a:solidFill>
              <a:srgbClr val="FFFFCC"/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  <p:pic>
          <p:nvPicPr>
            <p:cNvPr id="44095" name="Picture 2"/>
            <p:cNvPicPr>
              <a:picLocks noChangeAspect="1" noChangeArrowheads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1528801" y="2774344"/>
              <a:ext cx="1120270" cy="129882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  <p:sp>
          <p:nvSpPr>
            <p:cNvPr id="44096" name="テキスト ボックス 8"/>
            <p:cNvSpPr txBox="1">
              <a:spLocks noChangeArrowheads="1"/>
            </p:cNvSpPr>
            <p:nvPr/>
          </p:nvSpPr>
          <p:spPr bwMode="auto">
            <a:xfrm>
              <a:off x="1526526" y="3752968"/>
              <a:ext cx="1302920" cy="286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400" b="1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応需情報</a:t>
              </a:r>
            </a:p>
          </p:txBody>
        </p:sp>
      </p:grpSp>
      <p:grpSp>
        <p:nvGrpSpPr>
          <p:cNvPr id="44038" name="グループ化 75"/>
          <p:cNvGrpSpPr>
            <a:grpSpLocks/>
          </p:cNvGrpSpPr>
          <p:nvPr/>
        </p:nvGrpSpPr>
        <p:grpSpPr bwMode="auto">
          <a:xfrm>
            <a:off x="2397125" y="2033588"/>
            <a:ext cx="2273300" cy="2468562"/>
            <a:chOff x="3302730" y="2561062"/>
            <a:chExt cx="2811993" cy="1681997"/>
          </a:xfrm>
        </p:grpSpPr>
        <p:grpSp>
          <p:nvGrpSpPr>
            <p:cNvPr id="44085" name="グループ化 7"/>
            <p:cNvGrpSpPr>
              <a:grpSpLocks noChangeAspect="1"/>
            </p:cNvGrpSpPr>
            <p:nvPr/>
          </p:nvGrpSpPr>
          <p:grpSpPr bwMode="auto">
            <a:xfrm>
              <a:off x="3396174" y="2585354"/>
              <a:ext cx="2686162" cy="1634706"/>
              <a:chOff x="319095" y="1052736"/>
              <a:chExt cx="8444632" cy="5464918"/>
            </a:xfrm>
          </p:grpSpPr>
          <p:pic>
            <p:nvPicPr>
              <p:cNvPr id="44087" name="Picture 4" descr="\\ls-ql3a2\qq_folder\0620_大阪府医療機関情報システム\49_スマホ配備事業_平成２３年度から平成２５年度再生基金事業\20120828_スマホ画面_NTTデータから\gid005 動態.jpg"/>
              <p:cNvPicPr>
                <a:picLocks noChangeAspect="1" noChangeArrowheads="1"/>
              </p:cNvPicPr>
              <p:nvPr/>
            </p:nvPicPr>
            <p:blipFill>
              <a:blip r:embed="rId9"/>
              <a:srcRect/>
              <a:stretch>
                <a:fillRect/>
              </a:stretch>
            </p:blipFill>
            <p:spPr bwMode="auto">
              <a:xfrm>
                <a:off x="319095" y="1052736"/>
                <a:ext cx="1710757" cy="54649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4088" name="Picture 5" descr="\\ls-ql3a2\qq_folder\0620_大阪府医療機関情報システム\49_スマホ配備事業_平成２３年度から平成２５年度再生基金事業\20120828_スマホ画面_NTTデータから\gid008 傷病者情報入力.jpg"/>
              <p:cNvPicPr>
                <a:picLocks noChangeAspect="1" noChangeArrowheads="1"/>
              </p:cNvPicPr>
              <p:nvPr/>
            </p:nvPicPr>
            <p:blipFill>
              <a:blip r:embed="rId10"/>
              <a:srcRect/>
              <a:stretch>
                <a:fillRect/>
              </a:stretch>
            </p:blipFill>
            <p:spPr bwMode="auto">
              <a:xfrm>
                <a:off x="2627784" y="1069657"/>
                <a:ext cx="1776029" cy="542675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4089" name="Picture 6" descr="\\ls-ql3a2\qq_folder\0620_大阪府医療機関情報システム\49_スマホ配備事業_平成２３年度から平成２５年度再生基金事業\20120828_スマホ画面_NTTデータから\gid012 病院検索指定.jpg"/>
              <p:cNvPicPr>
                <a:picLocks noChangeAspect="1" noChangeArrowheads="1"/>
              </p:cNvPicPr>
              <p:nvPr/>
            </p:nvPicPr>
            <p:blipFill>
              <a:blip r:embed="rId11"/>
              <a:srcRect/>
              <a:stretch>
                <a:fillRect/>
              </a:stretch>
            </p:blipFill>
            <p:spPr bwMode="auto">
              <a:xfrm>
                <a:off x="4901159" y="1988840"/>
                <a:ext cx="1615057" cy="2871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49" name="二等辺三角形 48"/>
              <p:cNvSpPr/>
              <p:nvPr/>
            </p:nvSpPr>
            <p:spPr>
              <a:xfrm rot="5400000">
                <a:off x="4189914" y="3290158"/>
                <a:ext cx="918486" cy="345707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HGPｺﾞｼｯｸE" pitchFamily="50" charset="-128"/>
                  <a:ea typeface="HGPｺﾞｼｯｸE" pitchFamily="50" charset="-128"/>
                  <a:cs typeface="+mn-cs"/>
                </a:endParaRPr>
              </a:p>
            </p:txBody>
          </p:sp>
          <p:sp>
            <p:nvSpPr>
              <p:cNvPr id="51" name="二等辺三角形 50"/>
              <p:cNvSpPr/>
              <p:nvPr/>
            </p:nvSpPr>
            <p:spPr>
              <a:xfrm rot="5400000">
                <a:off x="1890346" y="3293246"/>
                <a:ext cx="918486" cy="339531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HGPｺﾞｼｯｸE" pitchFamily="50" charset="-128"/>
                  <a:ea typeface="HGPｺﾞｼｯｸE" pitchFamily="50" charset="-128"/>
                  <a:cs typeface="+mn-cs"/>
                </a:endParaRPr>
              </a:p>
            </p:txBody>
          </p:sp>
          <p:sp>
            <p:nvSpPr>
              <p:cNvPr id="54" name="二等辺三角形 53"/>
              <p:cNvSpPr/>
              <p:nvPr/>
            </p:nvSpPr>
            <p:spPr>
              <a:xfrm rot="5400000">
                <a:off x="6316629" y="3293242"/>
                <a:ext cx="918486" cy="339535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HGPｺﾞｼｯｸE" pitchFamily="50" charset="-128"/>
                  <a:ea typeface="HGPｺﾞｼｯｸE" pitchFamily="50" charset="-128"/>
                  <a:cs typeface="+mn-cs"/>
                </a:endParaRPr>
              </a:p>
            </p:txBody>
          </p:sp>
          <p:pic>
            <p:nvPicPr>
              <p:cNvPr id="44093" name="Picture 7" descr="\\ls-ql3a2\qq_folder\0620_大阪府医療機関情報システム\49_スマホ配備事業_平成２３年度から平成２５年度再生基金事業\20120828_スマホ画面_NTTデータから\gid013a 病院検索結果(観察).jpg"/>
              <p:cNvPicPr>
                <a:picLocks noChangeAspect="1" noChangeArrowheads="1"/>
              </p:cNvPicPr>
              <p:nvPr/>
            </p:nvPicPr>
            <p:blipFill>
              <a:blip r:embed="rId12"/>
              <a:srcRect/>
              <a:stretch>
                <a:fillRect/>
              </a:stretch>
            </p:blipFill>
            <p:spPr bwMode="auto">
              <a:xfrm>
                <a:off x="6942382" y="1622106"/>
                <a:ext cx="1821345" cy="32379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59" name="角丸四角形 58"/>
            <p:cNvSpPr/>
            <p:nvPr/>
          </p:nvSpPr>
          <p:spPr>
            <a:xfrm>
              <a:off x="3302730" y="2561062"/>
              <a:ext cx="2811993" cy="1681997"/>
            </a:xfrm>
            <a:prstGeom prst="roundRect">
              <a:avLst>
                <a:gd name="adj" fmla="val 8586"/>
              </a:avLst>
            </a:prstGeom>
            <a:noFill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</p:grpSp>
      <p:sp>
        <p:nvSpPr>
          <p:cNvPr id="64" name="正方形/長方形 63"/>
          <p:cNvSpPr/>
          <p:nvPr/>
        </p:nvSpPr>
        <p:spPr>
          <a:xfrm>
            <a:off x="127000" y="5397500"/>
            <a:ext cx="8670925" cy="1203325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70" name="右矢印 69"/>
          <p:cNvSpPr/>
          <p:nvPr/>
        </p:nvSpPr>
        <p:spPr>
          <a:xfrm>
            <a:off x="2130425" y="2620963"/>
            <a:ext cx="284163" cy="295275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6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ＭＳ Ｐゴシック"/>
              <a:ea typeface="ＭＳ Ｐゴシック" panose="020B0600070205080204" pitchFamily="50" charset="-128"/>
              <a:cs typeface="+mn-cs"/>
            </a:endParaRPr>
          </a:p>
        </p:txBody>
      </p:sp>
      <p:pic>
        <p:nvPicPr>
          <p:cNvPr id="44041" name="Object 407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5691188" y="2605088"/>
            <a:ext cx="482600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4042" name="グループ化 14"/>
          <p:cNvGrpSpPr>
            <a:grpSpLocks/>
          </p:cNvGrpSpPr>
          <p:nvPr/>
        </p:nvGrpSpPr>
        <p:grpSpPr bwMode="auto">
          <a:xfrm>
            <a:off x="5235575" y="3263900"/>
            <a:ext cx="803275" cy="615950"/>
            <a:chOff x="6571526" y="4363082"/>
            <a:chExt cx="1108659" cy="677862"/>
          </a:xfrm>
        </p:grpSpPr>
        <p:pic>
          <p:nvPicPr>
            <p:cNvPr id="44083" name="Picture 10" descr="MC900433937[1]"/>
            <p:cNvPicPr>
              <a:picLocks noChangeAspect="1" noChangeArrowheads="1"/>
            </p:cNvPicPr>
            <p:nvPr/>
          </p:nvPicPr>
          <p:blipFill>
            <a:blip r:embed="rId14"/>
            <a:srcRect/>
            <a:stretch>
              <a:fillRect/>
            </a:stretch>
          </p:blipFill>
          <p:spPr bwMode="auto">
            <a:xfrm flipH="1">
              <a:off x="6571526" y="4432769"/>
              <a:ext cx="805197" cy="6081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4084" name="Picture 33" descr="C:\Users\nakatake\AppData\Local\Microsoft\Windows\Temporary Internet Files\Content.IE5\E1XIO4F2\MC900404029[1].wmf"/>
            <p:cNvPicPr>
              <a:picLocks noChangeAspect="1" noChangeArrowheads="1"/>
            </p:cNvPicPr>
            <p:nvPr/>
          </p:nvPicPr>
          <p:blipFill>
            <a:blip r:embed="rId15"/>
            <a:srcRect/>
            <a:stretch>
              <a:fillRect/>
            </a:stretch>
          </p:blipFill>
          <p:spPr bwMode="auto">
            <a:xfrm>
              <a:off x="7172178" y="4363082"/>
              <a:ext cx="508007" cy="6778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44043" name="テキスト ボックス 72"/>
          <p:cNvSpPr txBox="1">
            <a:spLocks noChangeArrowheads="1"/>
          </p:cNvSpPr>
          <p:nvPr/>
        </p:nvSpPr>
        <p:spPr bwMode="auto">
          <a:xfrm>
            <a:off x="5426075" y="2176463"/>
            <a:ext cx="1090613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itchFamily="50" charset="-128"/>
                <a:ea typeface="Meiryo UI" pitchFamily="50" charset="-128"/>
                <a:cs typeface="Meiryo UI" pitchFamily="50" charset="-128"/>
              </a:rPr>
              <a:t>受入要請</a:t>
            </a:r>
            <a:endParaRPr kumimoji="1" lang="en-US" altLang="ja-JP" sz="1600" b="1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81" name="テキスト ボックス 80"/>
          <p:cNvSpPr txBox="1"/>
          <p:nvPr/>
        </p:nvSpPr>
        <p:spPr>
          <a:xfrm>
            <a:off x="-28575" y="1768475"/>
            <a:ext cx="492125" cy="3529013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2"/>
            </a:solidFill>
          </a:ln>
        </p:spPr>
        <p:txBody>
          <a:bodyPr vert="eaVer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搬送･受入れ</a:t>
            </a:r>
          </a:p>
        </p:txBody>
      </p:sp>
      <p:sp>
        <p:nvSpPr>
          <p:cNvPr id="82" name="テキスト ボックス 81"/>
          <p:cNvSpPr txBox="1"/>
          <p:nvPr/>
        </p:nvSpPr>
        <p:spPr>
          <a:xfrm>
            <a:off x="-39688" y="5384800"/>
            <a:ext cx="492126" cy="144462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2"/>
            </a:solidFill>
          </a:ln>
        </p:spPr>
        <p:txBody>
          <a:bodyPr vert="eaVer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収集･分析</a:t>
            </a:r>
          </a:p>
        </p:txBody>
      </p:sp>
      <p:pic>
        <p:nvPicPr>
          <p:cNvPr id="44046" name="Picture 4" descr="D:\KatayamaYu\Desktop\ORION\ORION画面画像\03_inputsystem.jpg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2824163" y="5518150"/>
            <a:ext cx="1143000" cy="965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44047" name="Picture 10"/>
          <p:cNvPicPr>
            <a:picLocks noChangeAspect="1" noChangeArrowheads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4551363" y="5500688"/>
            <a:ext cx="1287462" cy="973137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</p:spPr>
      </p:pic>
      <p:grpSp>
        <p:nvGrpSpPr>
          <p:cNvPr id="44048" name="グループ化 90"/>
          <p:cNvGrpSpPr>
            <a:grpSpLocks/>
          </p:cNvGrpSpPr>
          <p:nvPr/>
        </p:nvGrpSpPr>
        <p:grpSpPr bwMode="auto">
          <a:xfrm>
            <a:off x="4270375" y="3846513"/>
            <a:ext cx="666750" cy="600075"/>
            <a:chOff x="5901766" y="2857002"/>
            <a:chExt cx="902016" cy="671004"/>
          </a:xfrm>
        </p:grpSpPr>
        <p:pic>
          <p:nvPicPr>
            <p:cNvPr id="44081" name="Picture 23" descr="MC900433928[1]"/>
            <p:cNvPicPr>
              <a:picLocks noChangeAspect="1" noChangeArrowheads="1"/>
            </p:cNvPicPr>
            <p:nvPr/>
          </p:nvPicPr>
          <p:blipFill>
            <a:blip r:embed="rId18"/>
            <a:srcRect/>
            <a:stretch>
              <a:fillRect/>
            </a:stretch>
          </p:blipFill>
          <p:spPr bwMode="auto">
            <a:xfrm>
              <a:off x="5901766" y="2928344"/>
              <a:ext cx="491720" cy="5996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4082" name="Picture 8" descr="クリックすると新しいウィンドウで開きます"/>
            <p:cNvPicPr>
              <a:picLocks noChangeAspect="1" noChangeArrowheads="1"/>
            </p:cNvPicPr>
            <p:nvPr/>
          </p:nvPicPr>
          <p:blipFill>
            <a:blip r:embed="rId19"/>
            <a:srcRect/>
            <a:stretch>
              <a:fillRect/>
            </a:stretch>
          </p:blipFill>
          <p:spPr bwMode="auto">
            <a:xfrm>
              <a:off x="6063497" y="2857002"/>
              <a:ext cx="740285" cy="555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92" name="右矢印 91"/>
          <p:cNvSpPr/>
          <p:nvPr/>
        </p:nvSpPr>
        <p:spPr>
          <a:xfrm>
            <a:off x="6794500" y="2405063"/>
            <a:ext cx="469900" cy="330200"/>
          </a:xfrm>
          <a:prstGeom prst="rightArrow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6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ＭＳ Ｐゴシック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03" name="屈折矢印 102"/>
          <p:cNvSpPr/>
          <p:nvPr/>
        </p:nvSpPr>
        <p:spPr>
          <a:xfrm rot="5400000" flipV="1">
            <a:off x="7331075" y="5175250"/>
            <a:ext cx="1182688" cy="439738"/>
          </a:xfrm>
          <a:prstGeom prst="bentUpArrow">
            <a:avLst>
              <a:gd name="adj1" fmla="val 19952"/>
              <a:gd name="adj2" fmla="val 17427"/>
              <a:gd name="adj3" fmla="val 18269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04" name="角丸四角形 103"/>
          <p:cNvSpPr/>
          <p:nvPr/>
        </p:nvSpPr>
        <p:spPr>
          <a:xfrm>
            <a:off x="7329488" y="2033588"/>
            <a:ext cx="1398587" cy="2770187"/>
          </a:xfrm>
          <a:prstGeom prst="roundRect">
            <a:avLst>
              <a:gd name="adj" fmla="val 7184"/>
            </a:avLst>
          </a:prstGeom>
          <a:solidFill>
            <a:srgbClr val="FFFFCC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pic>
        <p:nvPicPr>
          <p:cNvPr id="44052" name="Picture 5"/>
          <p:cNvPicPr>
            <a:picLocks noChangeAspect="1" noChangeArrowheads="1"/>
          </p:cNvPicPr>
          <p:nvPr/>
        </p:nvPicPr>
        <p:blipFill>
          <a:blip r:embed="rId20"/>
          <a:srcRect/>
          <a:stretch>
            <a:fillRect/>
          </a:stretch>
        </p:blipFill>
        <p:spPr bwMode="auto">
          <a:xfrm>
            <a:off x="7527925" y="2228850"/>
            <a:ext cx="1050925" cy="1730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44053" name="テキスト ボックス 16"/>
          <p:cNvSpPr txBox="1">
            <a:spLocks noChangeArrowheads="1"/>
          </p:cNvSpPr>
          <p:nvPr/>
        </p:nvSpPr>
        <p:spPr bwMode="auto">
          <a:xfrm>
            <a:off x="7570788" y="2216150"/>
            <a:ext cx="9588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itchFamily="50" charset="-128"/>
                <a:ea typeface="Meiryo UI" pitchFamily="50" charset="-128"/>
                <a:cs typeface="Meiryo UI" pitchFamily="50" charset="-128"/>
              </a:rPr>
              <a:t>患者情報</a:t>
            </a:r>
          </a:p>
        </p:txBody>
      </p:sp>
      <p:sp>
        <p:nvSpPr>
          <p:cNvPr id="107" name="右矢印 106"/>
          <p:cNvSpPr/>
          <p:nvPr/>
        </p:nvSpPr>
        <p:spPr>
          <a:xfrm>
            <a:off x="4741863" y="2384425"/>
            <a:ext cx="476250" cy="293688"/>
          </a:xfrm>
          <a:prstGeom prst="right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6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ＭＳ Ｐゴシック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85" name="下矢印 84"/>
          <p:cNvSpPr/>
          <p:nvPr/>
        </p:nvSpPr>
        <p:spPr>
          <a:xfrm>
            <a:off x="3978275" y="5287963"/>
            <a:ext cx="1106488" cy="219075"/>
          </a:xfrm>
          <a:prstGeom prst="downArrow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pic>
        <p:nvPicPr>
          <p:cNvPr id="44056" name="Picture 2" descr="C:\Program Files\Microsoft Office\MEDIA\CAGCAT10\j0195384.wmf"/>
          <p:cNvPicPr>
            <a:picLocks noChangeAspect="1" noChangeArrowheads="1"/>
          </p:cNvPicPr>
          <p:nvPr/>
        </p:nvPicPr>
        <p:blipFill>
          <a:blip r:embed="rId21"/>
          <a:srcRect/>
          <a:stretch>
            <a:fillRect/>
          </a:stretch>
        </p:blipFill>
        <p:spPr bwMode="auto">
          <a:xfrm>
            <a:off x="8191500" y="3603625"/>
            <a:ext cx="357188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57" name="Object 407"/>
          <p:cNvPicPr>
            <a:picLocks noChangeAspect="1"/>
          </p:cNvPicPr>
          <p:nvPr/>
        </p:nvPicPr>
        <p:blipFill>
          <a:blip r:embed="rId22"/>
          <a:srcRect/>
          <a:stretch>
            <a:fillRect/>
          </a:stretch>
        </p:blipFill>
        <p:spPr bwMode="auto">
          <a:xfrm>
            <a:off x="6762750" y="5715000"/>
            <a:ext cx="382588" cy="44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58" name="Picture 10" descr="MC900433937[1]"/>
          <p:cNvPicPr>
            <a:picLocks noChangeAspect="1" noChangeArrowheads="1"/>
          </p:cNvPicPr>
          <p:nvPr/>
        </p:nvPicPr>
        <p:blipFill>
          <a:blip r:embed="rId23"/>
          <a:srcRect/>
          <a:stretch>
            <a:fillRect/>
          </a:stretch>
        </p:blipFill>
        <p:spPr bwMode="auto">
          <a:xfrm>
            <a:off x="6988175" y="5599113"/>
            <a:ext cx="449263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59" name="Picture 6" descr="C:\Users\nakatake\AppData\Local\Microsoft\Windows\Temporary Internet Files\Content.IE5\3FLF2P61\MC900029984[1].wmf"/>
          <p:cNvPicPr>
            <a:picLocks noChangeAspect="1" noChangeArrowheads="1"/>
          </p:cNvPicPr>
          <p:nvPr/>
        </p:nvPicPr>
        <p:blipFill>
          <a:blip r:embed="rId24"/>
          <a:srcRect/>
          <a:stretch>
            <a:fillRect/>
          </a:stretch>
        </p:blipFill>
        <p:spPr bwMode="auto">
          <a:xfrm>
            <a:off x="5927725" y="5842000"/>
            <a:ext cx="528638" cy="37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60" name="Picture 23" descr="MC900433928[1]"/>
          <p:cNvPicPr>
            <a:picLocks noChangeAspect="1" noChangeArrowheads="1"/>
          </p:cNvPicPr>
          <p:nvPr/>
        </p:nvPicPr>
        <p:blipFill>
          <a:blip r:embed="rId25"/>
          <a:srcRect/>
          <a:stretch>
            <a:fillRect/>
          </a:stretch>
        </p:blipFill>
        <p:spPr bwMode="auto">
          <a:xfrm>
            <a:off x="6062663" y="5619750"/>
            <a:ext cx="369887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5" name="十字形 94"/>
          <p:cNvSpPr/>
          <p:nvPr/>
        </p:nvSpPr>
        <p:spPr>
          <a:xfrm>
            <a:off x="6481763" y="5732463"/>
            <a:ext cx="263525" cy="328612"/>
          </a:xfrm>
          <a:prstGeom prst="plus">
            <a:avLst>
              <a:gd name="adj" fmla="val 3812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pic>
        <p:nvPicPr>
          <p:cNvPr id="44062" name="図 97"/>
          <p:cNvPicPr>
            <a:picLocks noChangeAspect="1" noChangeArrowheads="1"/>
          </p:cNvPicPr>
          <p:nvPr/>
        </p:nvPicPr>
        <p:blipFill>
          <a:blip r:embed="rId26"/>
          <a:srcRect/>
          <a:stretch>
            <a:fillRect/>
          </a:stretch>
        </p:blipFill>
        <p:spPr bwMode="auto">
          <a:xfrm>
            <a:off x="6038850" y="3375025"/>
            <a:ext cx="550863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63" name="図 105"/>
          <p:cNvPicPr>
            <a:picLocks noChangeAspect="1" noChangeArrowheads="1"/>
          </p:cNvPicPr>
          <p:nvPr/>
        </p:nvPicPr>
        <p:blipFill>
          <a:blip r:embed="rId26"/>
          <a:srcRect/>
          <a:stretch>
            <a:fillRect/>
          </a:stretch>
        </p:blipFill>
        <p:spPr bwMode="auto">
          <a:xfrm>
            <a:off x="606425" y="2605088"/>
            <a:ext cx="550863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64" name="図 110"/>
          <p:cNvPicPr>
            <a:picLocks noChangeAspect="1" noChangeArrowheads="1"/>
          </p:cNvPicPr>
          <p:nvPr/>
        </p:nvPicPr>
        <p:blipFill>
          <a:blip r:embed="rId26"/>
          <a:srcRect/>
          <a:stretch>
            <a:fillRect/>
          </a:stretch>
        </p:blipFill>
        <p:spPr bwMode="auto">
          <a:xfrm>
            <a:off x="7559675" y="3630613"/>
            <a:ext cx="552450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6" name="正方形/長方形 95"/>
          <p:cNvSpPr/>
          <p:nvPr/>
        </p:nvSpPr>
        <p:spPr>
          <a:xfrm>
            <a:off x="779463" y="1854200"/>
            <a:ext cx="1046162" cy="28733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医療機関</a:t>
            </a:r>
          </a:p>
        </p:txBody>
      </p:sp>
      <p:sp>
        <p:nvSpPr>
          <p:cNvPr id="97" name="正方形/長方形 96"/>
          <p:cNvSpPr/>
          <p:nvPr/>
        </p:nvSpPr>
        <p:spPr>
          <a:xfrm>
            <a:off x="5467350" y="1849438"/>
            <a:ext cx="965200" cy="27463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医療機関</a:t>
            </a:r>
          </a:p>
        </p:txBody>
      </p:sp>
      <p:sp>
        <p:nvSpPr>
          <p:cNvPr id="99" name="正方形/長方形 98"/>
          <p:cNvSpPr/>
          <p:nvPr/>
        </p:nvSpPr>
        <p:spPr>
          <a:xfrm>
            <a:off x="2994025" y="1816100"/>
            <a:ext cx="1139825" cy="28892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消防機関</a:t>
            </a:r>
          </a:p>
        </p:txBody>
      </p:sp>
      <p:sp>
        <p:nvSpPr>
          <p:cNvPr id="101" name="正方形/長方形 100"/>
          <p:cNvSpPr/>
          <p:nvPr/>
        </p:nvSpPr>
        <p:spPr>
          <a:xfrm>
            <a:off x="7527925" y="1855788"/>
            <a:ext cx="1017588" cy="28733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医療機関</a:t>
            </a:r>
          </a:p>
        </p:txBody>
      </p:sp>
      <p:sp>
        <p:nvSpPr>
          <p:cNvPr id="102" name="正方形/長方形 101"/>
          <p:cNvSpPr/>
          <p:nvPr/>
        </p:nvSpPr>
        <p:spPr>
          <a:xfrm>
            <a:off x="860425" y="5451475"/>
            <a:ext cx="1203325" cy="3698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消防機関</a:t>
            </a:r>
          </a:p>
        </p:txBody>
      </p:sp>
      <p:pic>
        <p:nvPicPr>
          <p:cNvPr id="44070" name="Picture 3" descr="C:\Users\nakatake\AppData\Local\Microsoft\Windows\Temporary Internet Files\Content.IE5\0Y21BG6G\MC900428949[1].wmf"/>
          <p:cNvPicPr>
            <a:picLocks noChangeAspect="1" noChangeArrowheads="1"/>
          </p:cNvPicPr>
          <p:nvPr/>
        </p:nvPicPr>
        <p:blipFill>
          <a:blip r:embed="rId27"/>
          <a:srcRect/>
          <a:stretch>
            <a:fillRect/>
          </a:stretch>
        </p:blipFill>
        <p:spPr bwMode="auto">
          <a:xfrm>
            <a:off x="2200275" y="5608638"/>
            <a:ext cx="393700" cy="65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71" name="Picture 23" descr="MC900433928[1]"/>
          <p:cNvPicPr>
            <a:picLocks noChangeAspect="1" noChangeArrowheads="1"/>
          </p:cNvPicPr>
          <p:nvPr/>
        </p:nvPicPr>
        <p:blipFill>
          <a:blip r:embed="rId25"/>
          <a:srcRect/>
          <a:stretch>
            <a:fillRect/>
          </a:stretch>
        </p:blipFill>
        <p:spPr bwMode="auto">
          <a:xfrm>
            <a:off x="2466975" y="5845175"/>
            <a:ext cx="36988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3" name="正方形/長方形 112"/>
          <p:cNvSpPr/>
          <p:nvPr/>
        </p:nvSpPr>
        <p:spPr>
          <a:xfrm>
            <a:off x="6859588" y="5097463"/>
            <a:ext cx="1103312" cy="4095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医療機関</a:t>
            </a:r>
          </a:p>
        </p:txBody>
      </p:sp>
      <p:sp>
        <p:nvSpPr>
          <p:cNvPr id="112" name="Text Box 2"/>
          <p:cNvSpPr txBox="1">
            <a:spLocks noChangeArrowheads="1"/>
          </p:cNvSpPr>
          <p:nvPr/>
        </p:nvSpPr>
        <p:spPr bwMode="auto">
          <a:xfrm>
            <a:off x="41275" y="28575"/>
            <a:ext cx="8785225" cy="822325"/>
          </a:xfrm>
          <a:prstGeom prst="rect">
            <a:avLst/>
          </a:prstGeom>
          <a:gradFill rotWithShape="1">
            <a:gsLst>
              <a:gs pos="0">
                <a:schemeClr val="tx2">
                  <a:lumMod val="20000"/>
                  <a:lumOff val="80000"/>
                </a:schemeClr>
              </a:gs>
              <a:gs pos="50000">
                <a:schemeClr val="bg1"/>
              </a:gs>
              <a:gs pos="100000">
                <a:schemeClr val="tx2">
                  <a:lumMod val="20000"/>
                  <a:lumOff val="80000"/>
                </a:schemeClr>
              </a:gs>
            </a:gsLst>
            <a:lin ang="5400000" scaled="1"/>
          </a:gradFill>
          <a:ln>
            <a:noFill/>
          </a:ln>
          <a:effectLst/>
          <a:extLst/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itchFamily="50" charset="-128"/>
                <a:ea typeface="Meiryo UI" pitchFamily="50" charset="-128"/>
                <a:cs typeface="Meiryo UI" pitchFamily="50" charset="-128"/>
              </a:rPr>
              <a:t>ORION</a:t>
            </a: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（大阪府救急搬送支援・情報収集・集計分析</a:t>
            </a:r>
            <a:endParaRPr kumimoji="1" lang="en-US" altLang="ja-JP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システム）全体イメージ</a:t>
            </a:r>
          </a:p>
        </p:txBody>
      </p:sp>
      <p:sp>
        <p:nvSpPr>
          <p:cNvPr id="44074" name="テキスト ボックス 120"/>
          <p:cNvSpPr txBox="1">
            <a:spLocks noChangeArrowheads="1"/>
          </p:cNvSpPr>
          <p:nvPr/>
        </p:nvSpPr>
        <p:spPr bwMode="auto">
          <a:xfrm>
            <a:off x="5235575" y="4149725"/>
            <a:ext cx="1624013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itchFamily="50" charset="-128"/>
                <a:ea typeface="Meiryo UI" pitchFamily="50" charset="-128"/>
                <a:cs typeface="Meiryo UI" pitchFamily="50" charset="-128"/>
              </a:rPr>
              <a:t>病院前情報提供</a:t>
            </a:r>
          </a:p>
        </p:txBody>
      </p:sp>
      <p:sp>
        <p:nvSpPr>
          <p:cNvPr id="44075" name="テキスト ボックス 121"/>
          <p:cNvSpPr txBox="1">
            <a:spLocks noChangeArrowheads="1"/>
          </p:cNvSpPr>
          <p:nvPr/>
        </p:nvSpPr>
        <p:spPr bwMode="auto">
          <a:xfrm>
            <a:off x="7299325" y="4157663"/>
            <a:ext cx="15271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itchFamily="50" charset="-128"/>
                <a:ea typeface="Meiryo UI" pitchFamily="50" charset="-128"/>
                <a:cs typeface="Meiryo UI" pitchFamily="50" charset="-128"/>
              </a:rPr>
              <a:t>病院後情報入力</a:t>
            </a:r>
          </a:p>
        </p:txBody>
      </p:sp>
      <p:sp>
        <p:nvSpPr>
          <p:cNvPr id="44076" name="テキスト ボックス 122"/>
          <p:cNvSpPr txBox="1">
            <a:spLocks noChangeArrowheads="1"/>
          </p:cNvSpPr>
          <p:nvPr/>
        </p:nvSpPr>
        <p:spPr bwMode="auto">
          <a:xfrm>
            <a:off x="7437438" y="6076950"/>
            <a:ext cx="14017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データ活用</a:t>
            </a:r>
            <a:endParaRPr kumimoji="1" lang="en-US" altLang="ja-JP" sz="2000" b="1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09" name="角丸四角形 108"/>
          <p:cNvSpPr/>
          <p:nvPr/>
        </p:nvSpPr>
        <p:spPr>
          <a:xfrm>
            <a:off x="2254250" y="4565650"/>
            <a:ext cx="2559050" cy="476250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①</a:t>
            </a:r>
            <a:r>
              <a:rPr kumimoji="1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ICT</a:t>
            </a: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を用いた病院検索</a:t>
            </a:r>
          </a:p>
        </p:txBody>
      </p:sp>
      <p:sp>
        <p:nvSpPr>
          <p:cNvPr id="114" name="角丸四角形 113"/>
          <p:cNvSpPr/>
          <p:nvPr/>
        </p:nvSpPr>
        <p:spPr>
          <a:xfrm>
            <a:off x="779463" y="6338888"/>
            <a:ext cx="3460750" cy="474662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②救急医療に関する情報の集約化</a:t>
            </a:r>
          </a:p>
        </p:txBody>
      </p:sp>
      <p:sp>
        <p:nvSpPr>
          <p:cNvPr id="115" name="角丸四角形 114"/>
          <p:cNvSpPr/>
          <p:nvPr/>
        </p:nvSpPr>
        <p:spPr>
          <a:xfrm>
            <a:off x="4298950" y="6343650"/>
            <a:ext cx="3171825" cy="454025"/>
          </a:xfrm>
          <a:prstGeom prst="roundRect">
            <a:avLst/>
          </a:prstGeom>
          <a:solidFill>
            <a:schemeClr val="tx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③集約された情報の集計・分析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553CD6-FE7F-4ECB-A39C-300D0A3BFCC9}" type="slidenum">
              <a:rPr kumimoji="1" lang="ja-JP" altLang="en-US" sz="3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1" lang="ja-JP" alt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62929850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843809B-81CC-46D9-A066-3E99F01C23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ja-JP" altLang="en-US" sz="3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内容</a:t>
            </a:r>
            <a:endParaRPr kumimoji="1" lang="ja-JP" altLang="en-US" sz="3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6A23A3B-AEA7-4A7C-925E-34E42B23AA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6468" y="1965325"/>
            <a:ext cx="6491064" cy="3196951"/>
          </a:xfrm>
        </p:spPr>
        <p:txBody>
          <a:bodyPr/>
          <a:lstStyle/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救急搬送数について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救急搬送困難者について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応需率について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898A4FF-492E-4753-BD68-9EF831D6F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660232" y="6400799"/>
            <a:ext cx="2133600" cy="365125"/>
          </a:xfrm>
        </p:spPr>
        <p:txBody>
          <a:bodyPr/>
          <a:lstStyle/>
          <a:p>
            <a:pPr>
              <a:defRPr/>
            </a:pPr>
            <a:fld id="{970AA7FC-3431-4327-A019-EE93AA799B55}" type="slidenum">
              <a:rPr lang="ja-JP" altLang="en-US" sz="3200" smtClean="0"/>
              <a:pPr>
                <a:defRPr/>
              </a:pPr>
              <a:t>3</a:t>
            </a:fld>
            <a:endParaRPr lang="ja-JP" altLang="en-US" sz="3200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4523713-6AF8-44B1-A875-0AAC3593EE06}"/>
              </a:ext>
            </a:extLst>
          </p:cNvPr>
          <p:cNvSpPr txBox="1"/>
          <p:nvPr/>
        </p:nvSpPr>
        <p:spPr>
          <a:xfrm>
            <a:off x="350168" y="5517232"/>
            <a:ext cx="83366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【</a:t>
            </a:r>
            <a:r>
              <a:rPr lang="ja-JP" altLang="en-US" dirty="0"/>
              <a:t>使用した</a:t>
            </a:r>
            <a:r>
              <a:rPr kumimoji="1" lang="ja-JP" altLang="en-US" dirty="0"/>
              <a:t>データ</a:t>
            </a:r>
            <a:r>
              <a:rPr kumimoji="1" lang="en-US" altLang="ja-JP" dirty="0"/>
              <a:t>】</a:t>
            </a:r>
          </a:p>
          <a:p>
            <a:r>
              <a:rPr lang="ja-JP" altLang="en-US" dirty="0"/>
              <a:t>　</a:t>
            </a:r>
            <a:r>
              <a:rPr kumimoji="1" lang="ja-JP" altLang="en-US" dirty="0"/>
              <a:t>北河内圏域の４消防機関が搬送し、病院前情報と病院後情報が紐</a:t>
            </a:r>
            <a:r>
              <a:rPr lang="ja-JP" altLang="en-US" dirty="0"/>
              <a:t>付いて</a:t>
            </a:r>
            <a:r>
              <a:rPr kumimoji="1" lang="ja-JP" altLang="en-US" dirty="0"/>
              <a:t>いるもの</a:t>
            </a:r>
            <a:endParaRPr kumimoji="1" lang="en-US" altLang="ja-JP" dirty="0"/>
          </a:p>
          <a:p>
            <a:r>
              <a:rPr lang="ja-JP" altLang="en-US" dirty="0"/>
              <a:t>　　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409548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6974904" y="6462713"/>
            <a:ext cx="2133600" cy="365125"/>
          </a:xfrm>
        </p:spPr>
        <p:txBody>
          <a:bodyPr/>
          <a:lstStyle/>
          <a:p>
            <a:pPr>
              <a:defRPr/>
            </a:pPr>
            <a:fld id="{B98E3BD7-565D-422B-80F8-53F6C9DD6084}" type="slidenum">
              <a:rPr lang="ja-JP" altLang="en-US" sz="3200" smtClean="0"/>
              <a:pPr>
                <a:defRPr/>
              </a:pPr>
              <a:t>4</a:t>
            </a:fld>
            <a:endParaRPr lang="ja-JP" altLang="en-US" sz="3200" dirty="0"/>
          </a:p>
        </p:txBody>
      </p:sp>
      <p:sp>
        <p:nvSpPr>
          <p:cNvPr id="9" name="正方形/長方形 8"/>
          <p:cNvSpPr/>
          <p:nvPr/>
        </p:nvSpPr>
        <p:spPr>
          <a:xfrm>
            <a:off x="565150" y="1301750"/>
            <a:ext cx="8043863" cy="647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000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搬送件数の約</a:t>
            </a:r>
            <a:r>
              <a:rPr lang="en-US" altLang="ja-JP" sz="2000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4</a:t>
            </a:r>
            <a:r>
              <a:rPr lang="ja-JP" altLang="en-US" sz="2000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割が</a:t>
            </a:r>
            <a:r>
              <a:rPr lang="en-US" altLang="ja-JP" sz="2000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75</a:t>
            </a:r>
            <a:r>
              <a:rPr lang="ja-JP" altLang="en-US" sz="2000" u="sng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歳以上の高齢者。</a:t>
            </a:r>
          </a:p>
        </p:txBody>
      </p:sp>
      <p:sp>
        <p:nvSpPr>
          <p:cNvPr id="48170" name="タイトル 1"/>
          <p:cNvSpPr txBox="1">
            <a:spLocks/>
          </p:cNvSpPr>
          <p:nvPr/>
        </p:nvSpPr>
        <p:spPr bwMode="auto">
          <a:xfrm>
            <a:off x="323850" y="188913"/>
            <a:ext cx="8591550" cy="9636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ja-JP" altLang="en-US" sz="28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年齢区分別・搬送件数、割合</a:t>
            </a:r>
            <a:endParaRPr lang="en-US" altLang="ja-JP" sz="28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/>
            <a:r>
              <a:rPr lang="ja-JP" altLang="en-US" sz="28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（平成</a:t>
            </a:r>
            <a:r>
              <a:rPr lang="en-US" altLang="ja-JP" sz="28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29</a:t>
            </a:r>
            <a:r>
              <a:rPr lang="ja-JP" altLang="en-US" sz="28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年、</a:t>
            </a:r>
            <a:r>
              <a:rPr lang="en-US" altLang="ja-JP" sz="28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30</a:t>
            </a:r>
            <a:r>
              <a:rPr lang="ja-JP" altLang="en-US" sz="28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年、令和元年）</a:t>
            </a:r>
            <a:endParaRPr lang="ja-JP" altLang="en-US" sz="28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48171" name="テキスト ボックス 2"/>
          <p:cNvSpPr txBox="1">
            <a:spLocks noChangeArrowheads="1"/>
          </p:cNvSpPr>
          <p:nvPr/>
        </p:nvSpPr>
        <p:spPr bwMode="auto">
          <a:xfrm>
            <a:off x="7956376" y="5033491"/>
            <a:ext cx="8001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16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（人）</a:t>
            </a: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13" y="1949450"/>
            <a:ext cx="8928992" cy="3135313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9513" y="5387790"/>
            <a:ext cx="8576964" cy="1363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08418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6974904" y="6453336"/>
            <a:ext cx="21336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3E79D1E-0776-42ED-A7AF-B21EE37216E0}" type="slidenum">
              <a:rPr kumimoji="1" lang="ja-JP" altLang="en-US" sz="3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1" lang="ja-JP" alt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4" name="タイトル 1"/>
          <p:cNvSpPr txBox="1">
            <a:spLocks/>
          </p:cNvSpPr>
          <p:nvPr/>
        </p:nvSpPr>
        <p:spPr bwMode="auto">
          <a:xfrm>
            <a:off x="557213" y="260648"/>
            <a:ext cx="7988300" cy="72008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itchFamily="50" charset="-128"/>
                <a:ea typeface="Meiryo UI" pitchFamily="50" charset="-128"/>
                <a:cs typeface="Meiryo UI" pitchFamily="50" charset="-128"/>
              </a:rPr>
              <a:t>大阪府の人口及び救急搬送数の推移</a:t>
            </a: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/>
          </p:nvPr>
        </p:nvGraphicFramePr>
        <p:xfrm>
          <a:off x="557215" y="1340768"/>
          <a:ext cx="7988298" cy="40724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27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27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627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2017</a:t>
                      </a:r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2025</a:t>
                      </a:r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大阪府人口</a:t>
                      </a:r>
                      <a:r>
                        <a:rPr kumimoji="1" lang="en-US" altLang="ja-JP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(A)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約</a:t>
                      </a:r>
                      <a:r>
                        <a:rPr kumimoji="1" lang="en-US" altLang="ja-JP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883</a:t>
                      </a:r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</a:t>
                      </a:r>
                      <a:r>
                        <a:rPr kumimoji="1" lang="en-US" altLang="ja-JP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千人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852</a:t>
                      </a:r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</a:t>
                      </a:r>
                      <a:r>
                        <a:rPr kumimoji="1" lang="en-US" altLang="ja-JP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</a:t>
                      </a:r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千人</a:t>
                      </a:r>
                      <a:r>
                        <a:rPr kumimoji="1" lang="en-US" altLang="ja-JP" baseline="300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</a:t>
                      </a:r>
                      <a:endParaRPr kumimoji="1" lang="ja-JP" altLang="en-US" baseline="30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　</a:t>
                      </a:r>
                      <a:r>
                        <a:rPr kumimoji="1" lang="en-US" altLang="ja-JP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A</a:t>
                      </a:r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のうち</a:t>
                      </a:r>
                      <a:r>
                        <a:rPr kumimoji="1" lang="en-US" altLang="ja-JP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65</a:t>
                      </a:r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歳以上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約</a:t>
                      </a:r>
                      <a:r>
                        <a:rPr kumimoji="1" lang="en-US" altLang="ja-JP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234</a:t>
                      </a:r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</a:t>
                      </a:r>
                      <a:r>
                        <a:rPr kumimoji="1" lang="en-US" altLang="ja-JP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</a:t>
                      </a:r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千人</a:t>
                      </a:r>
                      <a:endParaRPr kumimoji="1" lang="en-US" altLang="ja-JP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26.6%)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約</a:t>
                      </a:r>
                      <a:r>
                        <a:rPr kumimoji="1" lang="en-US" altLang="ja-JP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242</a:t>
                      </a:r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</a:t>
                      </a:r>
                      <a:r>
                        <a:rPr kumimoji="1" lang="en-US" altLang="ja-JP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</a:t>
                      </a:r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千人</a:t>
                      </a:r>
                      <a:r>
                        <a:rPr kumimoji="1" lang="en-US" altLang="ja-JP" baseline="300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</a:t>
                      </a:r>
                      <a:endParaRPr kumimoji="1" lang="en-US" altLang="ja-JP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28.5%</a:t>
                      </a:r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　</a:t>
                      </a:r>
                      <a:r>
                        <a:rPr kumimoji="1" lang="en-US" altLang="ja-JP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A</a:t>
                      </a:r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のうち</a:t>
                      </a:r>
                      <a:r>
                        <a:rPr kumimoji="1" lang="en-US" altLang="ja-JP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75</a:t>
                      </a:r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歳以上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約</a:t>
                      </a:r>
                      <a:r>
                        <a:rPr kumimoji="1" lang="en-US" altLang="ja-JP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113</a:t>
                      </a:r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</a:t>
                      </a:r>
                      <a:r>
                        <a:rPr kumimoji="1" lang="en-US" altLang="ja-JP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</a:t>
                      </a:r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千人</a:t>
                      </a:r>
                      <a:endParaRPr kumimoji="1" lang="en-US" altLang="ja-JP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12.9%)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約</a:t>
                      </a:r>
                      <a:r>
                        <a:rPr kumimoji="1" lang="en-US" altLang="ja-JP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150</a:t>
                      </a:r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</a:t>
                      </a:r>
                      <a:r>
                        <a:rPr kumimoji="1" lang="en-US" altLang="ja-JP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</a:t>
                      </a:r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千人</a:t>
                      </a:r>
                      <a:endParaRPr kumimoji="1" lang="en-US" altLang="ja-JP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17.7%</a:t>
                      </a:r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救急搬送数</a:t>
                      </a:r>
                      <a:r>
                        <a:rPr kumimoji="1" lang="en-US" altLang="ja-JP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(B)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46</a:t>
                      </a:r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</a:t>
                      </a:r>
                      <a:r>
                        <a:rPr kumimoji="1" lang="en-US" altLang="ja-JP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818</a:t>
                      </a:r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48</a:t>
                      </a:r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</a:t>
                      </a:r>
                      <a:r>
                        <a:rPr kumimoji="1" lang="en-US" altLang="ja-JP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9773</a:t>
                      </a:r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　</a:t>
                      </a:r>
                      <a:r>
                        <a:rPr kumimoji="1" lang="en-US" altLang="ja-JP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B</a:t>
                      </a:r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のうち</a:t>
                      </a:r>
                      <a:r>
                        <a:rPr kumimoji="1" lang="en-US" altLang="ja-JP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65</a:t>
                      </a:r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歳以上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26</a:t>
                      </a:r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万人</a:t>
                      </a:r>
                      <a:endParaRPr kumimoji="1" lang="en-US" altLang="ja-JP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56.4%)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30</a:t>
                      </a:r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</a:t>
                      </a:r>
                      <a:r>
                        <a:rPr kumimoji="1" lang="en-US" altLang="ja-JP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千人</a:t>
                      </a:r>
                      <a:endParaRPr kumimoji="1" lang="en-US" altLang="ja-JP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61.5%</a:t>
                      </a:r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　</a:t>
                      </a:r>
                      <a:r>
                        <a:rPr kumimoji="1" lang="en-US" altLang="ja-JP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B</a:t>
                      </a:r>
                      <a:r>
                        <a:rPr kumimoji="1" lang="ja-JP" altLang="en-US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のうち</a:t>
                      </a:r>
                      <a:r>
                        <a:rPr kumimoji="1" lang="en-US" altLang="ja-JP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75</a:t>
                      </a:r>
                      <a:r>
                        <a:rPr kumimoji="1" lang="ja-JP" altLang="en-US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歳以上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18</a:t>
                      </a:r>
                      <a:r>
                        <a:rPr kumimoji="1" lang="ja-JP" altLang="en-US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</a:t>
                      </a:r>
                      <a:r>
                        <a:rPr kumimoji="1" lang="en-US" altLang="ja-JP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3440</a:t>
                      </a:r>
                      <a:r>
                        <a:rPr kumimoji="1" lang="ja-JP" altLang="en-US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  <a:endParaRPr kumimoji="1" lang="en-US" altLang="ja-JP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39.8%)</a:t>
                      </a:r>
                      <a:endParaRPr kumimoji="1" lang="ja-JP" altLang="en-US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24</a:t>
                      </a:r>
                      <a:r>
                        <a:rPr kumimoji="1" lang="ja-JP" altLang="en-US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</a:t>
                      </a:r>
                      <a:r>
                        <a:rPr kumimoji="1" lang="en-US" altLang="ja-JP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2755</a:t>
                      </a:r>
                      <a:r>
                        <a:rPr kumimoji="1" lang="ja-JP" altLang="en-US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  <a:endParaRPr kumimoji="1" lang="en-US" altLang="ja-JP" dirty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49.6%</a:t>
                      </a:r>
                      <a:r>
                        <a:rPr kumimoji="1" lang="ja-JP" altLang="en-US" dirty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770943" y="5805264"/>
            <a:ext cx="756084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※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　　：日本の地域別将来推計人口（国立社会保障・人口問題研究所　平成</a:t>
            </a: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30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年</a:t>
            </a: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3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月推計）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※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以外：大阪府における高齢者救急医療体制のあり方について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　　　　　　（</a:t>
            </a: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2018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年</a:t>
            </a: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12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月　大阪府救急医療対策審議会　高齢者部会　提言）</a:t>
            </a:r>
          </a:p>
        </p:txBody>
      </p:sp>
    </p:spTree>
    <p:extLst>
      <p:ext uri="{BB962C8B-B14F-4D97-AF65-F5344CB8AC3E}">
        <p14:creationId xmlns:p14="http://schemas.microsoft.com/office/powerpoint/2010/main" val="14496278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タイトル 1"/>
          <p:cNvSpPr>
            <a:spLocks noGrp="1"/>
          </p:cNvSpPr>
          <p:nvPr>
            <p:ph type="title"/>
          </p:nvPr>
        </p:nvSpPr>
        <p:spPr>
          <a:xfrm>
            <a:off x="250825" y="115888"/>
            <a:ext cx="8713788" cy="638175"/>
          </a:xfrm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ja-JP" altLang="en-US" sz="28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年齢区分別・転帰別・搬送件数、割合</a:t>
            </a:r>
            <a:r>
              <a:rPr lang="ja-JP" altLang="en-US" sz="28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（平成</a:t>
            </a:r>
            <a:r>
              <a:rPr lang="en-US" altLang="ja-JP" sz="28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30</a:t>
            </a:r>
            <a:r>
              <a:rPr lang="ja-JP" altLang="en-US" sz="28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年</a:t>
            </a:r>
            <a:r>
              <a:rPr lang="ja-JP" altLang="en-US" sz="28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）</a:t>
            </a:r>
          </a:p>
        </p:txBody>
      </p:sp>
      <p:sp>
        <p:nvSpPr>
          <p:cNvPr id="52301" name="正方形/長方形 2"/>
          <p:cNvSpPr>
            <a:spLocks noChangeArrowheads="1"/>
          </p:cNvSpPr>
          <p:nvPr/>
        </p:nvSpPr>
        <p:spPr bwMode="auto">
          <a:xfrm>
            <a:off x="7893050" y="4581128"/>
            <a:ext cx="7239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14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（人）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7010400" y="6309320"/>
            <a:ext cx="2133600" cy="365125"/>
          </a:xfrm>
        </p:spPr>
        <p:txBody>
          <a:bodyPr/>
          <a:lstStyle/>
          <a:p>
            <a:pPr>
              <a:defRPr/>
            </a:pPr>
            <a:fld id="{96DDFB6C-0859-4870-844A-E7AFF886C7E8}" type="slidenum">
              <a:rPr lang="ja-JP" altLang="en-US" sz="3200" smtClean="0"/>
              <a:pPr>
                <a:defRPr/>
              </a:pPr>
              <a:t>6</a:t>
            </a:fld>
            <a:endParaRPr lang="ja-JP" altLang="en-US" sz="3200" dirty="0"/>
          </a:p>
        </p:txBody>
      </p:sp>
      <p:sp>
        <p:nvSpPr>
          <p:cNvPr id="8" name="正方形/長方形 7"/>
          <p:cNvSpPr/>
          <p:nvPr/>
        </p:nvSpPr>
        <p:spPr>
          <a:xfrm>
            <a:off x="2195736" y="931957"/>
            <a:ext cx="5184179" cy="9207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u="sng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「入院」「死亡」は若年者より高齢者で多い。</a:t>
            </a: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505" y="4868989"/>
            <a:ext cx="8712968" cy="1805456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505" y="1628800"/>
            <a:ext cx="9036494" cy="2952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25552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タイトル 1"/>
          <p:cNvSpPr>
            <a:spLocks noGrp="1"/>
          </p:cNvSpPr>
          <p:nvPr>
            <p:ph type="title"/>
          </p:nvPr>
        </p:nvSpPr>
        <p:spPr>
          <a:xfrm>
            <a:off x="250825" y="115888"/>
            <a:ext cx="8713788" cy="638175"/>
          </a:xfrm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ja-JP" altLang="en-US" sz="28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年齢区分別・転帰別・搬送件数、割合</a:t>
            </a:r>
            <a:r>
              <a:rPr lang="ja-JP" altLang="en-US" sz="28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（令和元年</a:t>
            </a:r>
            <a:r>
              <a:rPr lang="ja-JP" altLang="en-US" sz="28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）</a:t>
            </a:r>
          </a:p>
        </p:txBody>
      </p:sp>
      <p:sp>
        <p:nvSpPr>
          <p:cNvPr id="52301" name="正方形/長方形 2"/>
          <p:cNvSpPr>
            <a:spLocks noChangeArrowheads="1"/>
          </p:cNvSpPr>
          <p:nvPr/>
        </p:nvSpPr>
        <p:spPr bwMode="auto">
          <a:xfrm>
            <a:off x="7893050" y="4581128"/>
            <a:ext cx="7239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14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（人）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7010400" y="6309320"/>
            <a:ext cx="2133600" cy="365125"/>
          </a:xfrm>
        </p:spPr>
        <p:txBody>
          <a:bodyPr/>
          <a:lstStyle/>
          <a:p>
            <a:pPr>
              <a:defRPr/>
            </a:pPr>
            <a:fld id="{96DDFB6C-0859-4870-844A-E7AFF886C7E8}" type="slidenum">
              <a:rPr lang="ja-JP" altLang="en-US" sz="3200" smtClean="0"/>
              <a:pPr>
                <a:defRPr/>
              </a:pPr>
              <a:t>7</a:t>
            </a:fld>
            <a:endParaRPr lang="ja-JP" altLang="en-US" sz="3200" dirty="0"/>
          </a:p>
        </p:txBody>
      </p:sp>
      <p:sp>
        <p:nvSpPr>
          <p:cNvPr id="8" name="正方形/長方形 7"/>
          <p:cNvSpPr/>
          <p:nvPr/>
        </p:nvSpPr>
        <p:spPr>
          <a:xfrm>
            <a:off x="2195736" y="931957"/>
            <a:ext cx="5184179" cy="9207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u="sng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「入院」「死亡」は若年者より高齢者で多い。</a:t>
            </a: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0825" y="4889104"/>
            <a:ext cx="8497639" cy="1785341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628800"/>
            <a:ext cx="9143999" cy="2952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68623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000" y="1175266"/>
            <a:ext cx="8838790" cy="3333853"/>
          </a:xfrm>
          <a:prstGeom prst="rect">
            <a:avLst/>
          </a:prstGeom>
        </p:spPr>
      </p:pic>
      <p:sp>
        <p:nvSpPr>
          <p:cNvPr id="68610" name="タイトル 1"/>
          <p:cNvSpPr>
            <a:spLocks noGrp="1"/>
          </p:cNvSpPr>
          <p:nvPr>
            <p:ph type="title"/>
          </p:nvPr>
        </p:nvSpPr>
        <p:spPr>
          <a:xfrm>
            <a:off x="127000" y="142875"/>
            <a:ext cx="8964613" cy="549275"/>
          </a:xfrm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ja-JP" altLang="en-US" sz="2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年齢区分別・疾患別搬送数、割合</a:t>
            </a:r>
            <a:r>
              <a:rPr lang="ja-JP" altLang="en-US" sz="2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（平成</a:t>
            </a:r>
            <a:r>
              <a:rPr lang="en-US" altLang="ja-JP" sz="2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30</a:t>
            </a:r>
            <a:r>
              <a:rPr lang="ja-JP" altLang="en-US" sz="2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年</a:t>
            </a:r>
            <a:r>
              <a:rPr lang="ja-JP" altLang="en-US" sz="2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） 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pPr>
              <a:defRPr/>
            </a:pPr>
            <a:fld id="{051AE404-78AB-41E6-9819-542C79D78127}" type="slidenum">
              <a:rPr lang="ja-JP" altLang="en-US" sz="3200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</a:t>
            </a:fld>
            <a:endParaRPr lang="ja-JP" altLang="en-US" sz="3200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8710" name="正方形/長方形 7"/>
          <p:cNvSpPr>
            <a:spLocks noChangeArrowheads="1"/>
          </p:cNvSpPr>
          <p:nvPr/>
        </p:nvSpPr>
        <p:spPr bwMode="auto">
          <a:xfrm>
            <a:off x="8077200" y="4364656"/>
            <a:ext cx="72231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1400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（人）</a:t>
            </a:r>
          </a:p>
        </p:txBody>
      </p:sp>
      <p:sp>
        <p:nvSpPr>
          <p:cNvPr id="68716" name="テキスト ボックス 15"/>
          <p:cNvSpPr txBox="1">
            <a:spLocks noChangeArrowheads="1"/>
          </p:cNvSpPr>
          <p:nvPr/>
        </p:nvSpPr>
        <p:spPr bwMode="auto">
          <a:xfrm>
            <a:off x="1946530" y="836712"/>
            <a:ext cx="619283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1600" u="sng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どの年齢区分も外傷が多い</a:t>
            </a:r>
            <a:r>
              <a:rPr lang="ja-JP" altLang="en-US" sz="1600" u="sng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。</a:t>
            </a:r>
            <a:r>
              <a:rPr lang="en-US" altLang="ja-JP" sz="1600" u="sng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75</a:t>
            </a:r>
            <a:r>
              <a:rPr lang="ja-JP" altLang="en-US" sz="1600" u="sng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歳以上の呼吸器疾患も多い</a:t>
            </a:r>
            <a:r>
              <a:rPr lang="ja-JP" altLang="en-US" sz="1600" u="sng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。</a:t>
            </a:r>
            <a:endParaRPr lang="ja-JP" altLang="en-US" sz="1600" u="sng" dirty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68714" name="Rectangle 283"/>
          <p:cNvSpPr>
            <a:spLocks noChangeArrowheads="1"/>
          </p:cNvSpPr>
          <p:nvPr/>
        </p:nvSpPr>
        <p:spPr bwMode="auto">
          <a:xfrm>
            <a:off x="4609306" y="4220194"/>
            <a:ext cx="1223963" cy="288925"/>
          </a:xfrm>
          <a:prstGeom prst="rect">
            <a:avLst/>
          </a:prstGeom>
          <a:solidFill>
            <a:srgbClr val="FF00FF">
              <a:alpha val="23921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15" name="Rectangle 283"/>
          <p:cNvSpPr>
            <a:spLocks noChangeArrowheads="1"/>
          </p:cNvSpPr>
          <p:nvPr/>
        </p:nvSpPr>
        <p:spPr bwMode="auto">
          <a:xfrm>
            <a:off x="6915405" y="3931269"/>
            <a:ext cx="1223963" cy="288925"/>
          </a:xfrm>
          <a:prstGeom prst="rect">
            <a:avLst/>
          </a:prstGeom>
          <a:solidFill>
            <a:srgbClr val="FF00FF">
              <a:alpha val="23921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>
              <a:solidFill>
                <a:prstClr val="black"/>
              </a:solidFill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1520" y="4672631"/>
            <a:ext cx="8547993" cy="1983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05152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175266"/>
            <a:ext cx="9091613" cy="3333853"/>
          </a:xfrm>
          <a:prstGeom prst="rect">
            <a:avLst/>
          </a:prstGeom>
        </p:spPr>
      </p:pic>
      <p:sp>
        <p:nvSpPr>
          <p:cNvPr id="68610" name="タイトル 1"/>
          <p:cNvSpPr>
            <a:spLocks noGrp="1"/>
          </p:cNvSpPr>
          <p:nvPr>
            <p:ph type="title"/>
          </p:nvPr>
        </p:nvSpPr>
        <p:spPr>
          <a:xfrm>
            <a:off x="127000" y="142875"/>
            <a:ext cx="8964613" cy="549275"/>
          </a:xfrm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ja-JP" altLang="en-US" sz="2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年齢区分別・疾患別搬送数、割合</a:t>
            </a:r>
            <a:r>
              <a:rPr lang="ja-JP" altLang="en-US" sz="2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（令和元年</a:t>
            </a:r>
            <a:r>
              <a:rPr lang="ja-JP" altLang="en-US" sz="2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） 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pPr>
              <a:defRPr/>
            </a:pPr>
            <a:fld id="{051AE404-78AB-41E6-9819-542C79D78127}" type="slidenum">
              <a:rPr lang="ja-JP" altLang="en-US" sz="3200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</a:t>
            </a:fld>
            <a:endParaRPr lang="ja-JP" altLang="en-US" sz="3200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8710" name="正方形/長方形 7"/>
          <p:cNvSpPr>
            <a:spLocks noChangeArrowheads="1"/>
          </p:cNvSpPr>
          <p:nvPr/>
        </p:nvSpPr>
        <p:spPr bwMode="auto">
          <a:xfrm>
            <a:off x="8077200" y="4364656"/>
            <a:ext cx="72231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1400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（人）</a:t>
            </a:r>
          </a:p>
        </p:txBody>
      </p:sp>
      <p:sp>
        <p:nvSpPr>
          <p:cNvPr id="68716" name="テキスト ボックス 15"/>
          <p:cNvSpPr txBox="1">
            <a:spLocks noChangeArrowheads="1"/>
          </p:cNvSpPr>
          <p:nvPr/>
        </p:nvSpPr>
        <p:spPr bwMode="auto">
          <a:xfrm>
            <a:off x="1946530" y="836712"/>
            <a:ext cx="619283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1600" u="sng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どの年齢区分も外傷が多い</a:t>
            </a:r>
            <a:r>
              <a:rPr lang="ja-JP" altLang="en-US" sz="1600" u="sng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。</a:t>
            </a:r>
            <a:r>
              <a:rPr lang="en-US" altLang="ja-JP" sz="1600" u="sng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0</a:t>
            </a:r>
            <a:r>
              <a:rPr lang="ja-JP" altLang="en-US" sz="1600" u="sng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歳及び</a:t>
            </a:r>
            <a:r>
              <a:rPr lang="en-US" altLang="ja-JP" sz="1600" u="sng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75</a:t>
            </a:r>
            <a:r>
              <a:rPr lang="ja-JP" altLang="en-US" sz="1600" u="sng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歳以上の呼吸器疾患も多い。</a:t>
            </a:r>
          </a:p>
        </p:txBody>
      </p:sp>
      <p:sp>
        <p:nvSpPr>
          <p:cNvPr id="68714" name="Rectangle 283"/>
          <p:cNvSpPr>
            <a:spLocks noChangeArrowheads="1"/>
          </p:cNvSpPr>
          <p:nvPr/>
        </p:nvSpPr>
        <p:spPr bwMode="auto">
          <a:xfrm>
            <a:off x="4609306" y="4220194"/>
            <a:ext cx="1223963" cy="288925"/>
          </a:xfrm>
          <a:prstGeom prst="rect">
            <a:avLst/>
          </a:prstGeom>
          <a:solidFill>
            <a:srgbClr val="FF00FF">
              <a:alpha val="23921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15" name="Rectangle 283"/>
          <p:cNvSpPr>
            <a:spLocks noChangeArrowheads="1"/>
          </p:cNvSpPr>
          <p:nvPr/>
        </p:nvSpPr>
        <p:spPr bwMode="auto">
          <a:xfrm>
            <a:off x="6915405" y="3931269"/>
            <a:ext cx="1223963" cy="288925"/>
          </a:xfrm>
          <a:prstGeom prst="rect">
            <a:avLst/>
          </a:prstGeom>
          <a:solidFill>
            <a:srgbClr val="FF00FF">
              <a:alpha val="23921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>
              <a:solidFill>
                <a:prstClr val="black"/>
              </a:solidFill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5304" y="4794243"/>
            <a:ext cx="8241003" cy="1862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67853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9938</TotalTime>
  <Words>1369</Words>
  <Application>Microsoft Office PowerPoint</Application>
  <PresentationFormat>画面に合わせる (4:3)</PresentationFormat>
  <Paragraphs>247</Paragraphs>
  <Slides>18</Slides>
  <Notes>18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18</vt:i4>
      </vt:variant>
    </vt:vector>
  </HeadingPairs>
  <TitlesOfParts>
    <vt:vector size="25" baseType="lpstr">
      <vt:lpstr>HGPｺﾞｼｯｸE</vt:lpstr>
      <vt:lpstr>HG丸ｺﾞｼｯｸM-PRO</vt:lpstr>
      <vt:lpstr>Meiryo UI</vt:lpstr>
      <vt:lpstr>ＭＳ Ｐゴシック</vt:lpstr>
      <vt:lpstr>Arial</vt:lpstr>
      <vt:lpstr>Calibri</vt:lpstr>
      <vt:lpstr>Office ​​テーマ</vt:lpstr>
      <vt:lpstr>北河内二次医療圏における 救急医療体制について ～ORIONデータ分析結果からみた現状～</vt:lpstr>
      <vt:lpstr>PowerPoint プレゼンテーション</vt:lpstr>
      <vt:lpstr>内容</vt:lpstr>
      <vt:lpstr>PowerPoint プレゼンテーション</vt:lpstr>
      <vt:lpstr>PowerPoint プレゼンテーション</vt:lpstr>
      <vt:lpstr>年齢区分別・転帰別・搬送件数、割合（平成30年）</vt:lpstr>
      <vt:lpstr>年齢区分別・転帰別・搬送件数、割合（令和元年）</vt:lpstr>
      <vt:lpstr>年齢区分別・疾患別搬送数、割合（平成30年） </vt:lpstr>
      <vt:lpstr>年齢区分別・疾患別搬送数、割合（令和元年） </vt:lpstr>
      <vt:lpstr>年齢区分別・転帰別・搬送件数のうち、現場滞在時間30分以上の件数、割合 （平成30年）</vt:lpstr>
      <vt:lpstr>年齢区分別・転帰別・搬送件数のうち、現場滞在時間30分以上の件数、割合 （令和元年）</vt:lpstr>
      <vt:lpstr>年齢区分別・転帰別・搬送件数のうち、連絡回数４回以上の件数、割合 （平成30年）</vt:lpstr>
      <vt:lpstr>年齢区分別・転帰別・搬送件数のうち、連絡回数４回以上の件数、割合 （令和元年）</vt:lpstr>
      <vt:lpstr>年齢区分別・疾患別搬送件数のうち、現場滞在時間30分以上の件数、割合 （平成30年）</vt:lpstr>
      <vt:lpstr>年齢区分別・疾患別搬送件数のうち、現場滞在時間30分以上の件数、割合 （令和元年）</vt:lpstr>
      <vt:lpstr>初診時患者背景別・現場滞在時間30分以上の件数・割合（重複回答） （平成30年・令和元年）</vt:lpstr>
      <vt:lpstr>二次・三次救急告示病院の平均応需率（令和元年）</vt:lpstr>
      <vt:lpstr>ORIONデータ分析結果からみた圏域の現状・特徴</vt:lpstr>
    </vt:vector>
  </TitlesOfParts>
  <Company>総務部IT推進課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北河内救急懇話会</dc:title>
  <dc:creator>髙山　暁美</dc:creator>
  <cp:lastModifiedBy>近藤　義哉</cp:lastModifiedBy>
  <cp:revision>1065</cp:revision>
  <cp:lastPrinted>2020-09-18T06:14:41Z</cp:lastPrinted>
  <dcterms:created xsi:type="dcterms:W3CDTF">2018-11-14T00:31:48Z</dcterms:created>
  <dcterms:modified xsi:type="dcterms:W3CDTF">2020-09-30T05:44:59Z</dcterms:modified>
</cp:coreProperties>
</file>