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3" r:id="rId4"/>
    <p:sldId id="285" r:id="rId5"/>
    <p:sldId id="265" r:id="rId6"/>
    <p:sldId id="286" r:id="rId7"/>
    <p:sldId id="287" r:id="rId8"/>
    <p:sldId id="269" r:id="rId9"/>
    <p:sldId id="268" r:id="rId10"/>
    <p:sldId id="272" r:id="rId11"/>
    <p:sldId id="280" r:id="rId12"/>
    <p:sldId id="289" r:id="rId13"/>
    <p:sldId id="281" r:id="rId14"/>
    <p:sldId id="282" r:id="rId15"/>
    <p:sldId id="283" r:id="rId16"/>
    <p:sldId id="277" r:id="rId17"/>
    <p:sldId id="288" r:id="rId18"/>
    <p:sldId id="278" r:id="rId19"/>
    <p:sldId id="284" r:id="rId20"/>
    <p:sldId id="275" r:id="rId21"/>
    <p:sldId id="274" r:id="rId22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176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EE51-8DC3-4EF6-A66F-BB5F36CE1D0C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08780-14BC-4E58-BBB3-51F3DF0407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80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C4E6-8B2B-4978-9293-CD942CC5F1EB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630D-2782-4C0F-8C1D-C5D826D7B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4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652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42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21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87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8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64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07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852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54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16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80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630D-2782-4C0F-8C1D-C5D826D7B0A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7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3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14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7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77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0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6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42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68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78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62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6A8A03-136D-4C81-A105-82A5E42B7EDA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AA9101-FDD7-43CB-B845-F035C5AED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5154" y="1339403"/>
            <a:ext cx="11243257" cy="168713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食品衛生法改正について</a:t>
            </a:r>
            <a:endParaRPr kumimoji="1" lang="ja-JP" altLang="en-US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481849" y="5009411"/>
            <a:ext cx="6814016" cy="592898"/>
          </a:xfrm>
        </p:spPr>
        <p:txBody>
          <a:bodyPr>
            <a:noAutofit/>
          </a:bodyPr>
          <a:lstStyle/>
          <a:p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茨木保健所　生活衛生室　衛生課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74" y="3026535"/>
            <a:ext cx="4111488" cy="298623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931253" y="5858884"/>
            <a:ext cx="1981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Ⓒ</a:t>
            </a:r>
            <a:r>
              <a:rPr lang="en-US" altLang="ja-JP" sz="1400" dirty="0"/>
              <a:t>2014 </a:t>
            </a:r>
            <a:r>
              <a:rPr lang="ja-JP" altLang="en-US" sz="1400" dirty="0"/>
              <a:t>大阪府も</a:t>
            </a:r>
            <a:r>
              <a:rPr lang="ja-JP" altLang="en-US" sz="1400" dirty="0" err="1"/>
              <a:t>ずやん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476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（参考）自動車及び露店に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よる</a:t>
            </a:r>
            <a: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			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営業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の相互乗り入れ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7923" y="1765841"/>
            <a:ext cx="10717114" cy="4023360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旧法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</a:p>
          <a:p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営業しようとする所在地を所管する自治体（大阪府、政令市、中核市）で各々営業許可を取得する必要あり。</a:t>
            </a:r>
            <a:endParaRPr kumimoji="1" lang="en-US" altLang="ja-JP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3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新法</a:t>
            </a:r>
            <a:r>
              <a:rPr lang="en-US" altLang="ja-JP" sz="3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</a:p>
          <a:p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大阪府域内の自治体（大阪府、政令市、中核市）</a:t>
            </a:r>
            <a:r>
              <a:rPr kumimoji="1"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の１か所</a:t>
            </a:r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で営業許可を取得すれば</a:t>
            </a:r>
            <a:r>
              <a:rPr kumimoji="1"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大阪府</a:t>
            </a:r>
            <a:r>
              <a:rPr kumimoji="1" lang="ja-JP" altLang="en-US" sz="3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全域で営業できる</a:t>
            </a:r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kumimoji="1" lang="en-US" altLang="ja-JP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（令和４年１月に１０府市で協定を締結）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41" y="4805503"/>
            <a:ext cx="2177679" cy="20712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5078218"/>
            <a:ext cx="1627642" cy="17985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8" y="5916720"/>
            <a:ext cx="279183" cy="20163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5" y="5808345"/>
            <a:ext cx="220980" cy="1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6963" y="397887"/>
            <a:ext cx="10570393" cy="925991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rgbClr val="00B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「ＨＡＣＣＰに沿った衛生管理」を制度化</a:t>
            </a:r>
            <a:endParaRPr kumimoji="1" lang="ja-JP" altLang="en-US" b="1" dirty="0">
              <a:solidFill>
                <a:srgbClr val="00B05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2959" y="2530136"/>
            <a:ext cx="10058400" cy="402336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原則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として、すべての食品等事業者に、一般衛生管理に加え、</a:t>
            </a: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HACCP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に沿った衛生管理の実施を求めます。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40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⇒衛生管理に対する取組の見える化</a:t>
            </a:r>
            <a:endParaRPr kumimoji="1" lang="en-US" altLang="ja-JP" sz="3600" b="1" u="sng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1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9AF5A-B8AB-41D2-A288-77191AAD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624" y="383272"/>
            <a:ext cx="8211612" cy="1211267"/>
          </a:xfrm>
        </p:spPr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そもそもＨＡＣＣＰって？？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3DF4AB-B76A-1409-5713-B766EF27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53" y="2031617"/>
            <a:ext cx="10058400" cy="402336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H</a:t>
            </a:r>
            <a:r>
              <a:rPr kumimoji="1" lang="en-US" altLang="ja-JP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AZARD</a:t>
            </a:r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（ハザード</a:t>
            </a:r>
            <a:r>
              <a:rPr kumimoji="1" lang="ja-JP" altLang="en-US" sz="4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）：</a:t>
            </a:r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危害</a:t>
            </a:r>
            <a:endParaRPr kumimoji="1"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6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en-US" altLang="ja-JP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NALYSIS</a:t>
            </a: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（アナリシス</a:t>
            </a:r>
            <a:r>
              <a:rPr lang="ja-JP" altLang="en-US" sz="4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）：</a:t>
            </a: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  <a:endParaRPr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6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</a:t>
            </a:r>
            <a:r>
              <a:rPr kumimoji="1" lang="en-US" altLang="ja-JP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RITICAL</a:t>
            </a:r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ja-JP" altLang="en-US" sz="4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クリティカル</a:t>
            </a: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kumimoji="1" lang="ja-JP" altLang="en-US" sz="4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重要</a:t>
            </a:r>
            <a:endParaRPr kumimoji="1"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65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</a:t>
            </a:r>
            <a:r>
              <a:rPr lang="en-US" altLang="ja-JP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ONTROL</a:t>
            </a: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4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コントロール）</a:t>
            </a:r>
            <a:r>
              <a:rPr lang="en-US" altLang="ja-JP" sz="4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:</a:t>
            </a: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管理</a:t>
            </a:r>
            <a:endParaRPr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65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</a:t>
            </a:r>
            <a:r>
              <a:rPr kumimoji="1" lang="en-US" altLang="ja-JP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OINT</a:t>
            </a:r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（ポイント</a:t>
            </a:r>
            <a:r>
              <a:rPr kumimoji="1" lang="ja-JP" altLang="en-US" sz="4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）：</a:t>
            </a:r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点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11" y="4043297"/>
            <a:ext cx="2913089" cy="222689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3">
            <a:off x="11402823" y="4951378"/>
            <a:ext cx="466776" cy="3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39" y="1992395"/>
            <a:ext cx="3864261" cy="46371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7319" y="575607"/>
            <a:ext cx="10684989" cy="986909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ＨＡＣＣＰを一言で説明するならば・・・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580" y="1992395"/>
            <a:ext cx="9346014" cy="4326839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5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調理・製造工程の中で</a:t>
            </a:r>
            <a:r>
              <a:rPr kumimoji="1" lang="ja-JP" altLang="en-US" sz="5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endParaRPr kumimoji="1" lang="en-US" altLang="ja-JP" sz="54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54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どこ</a:t>
            </a:r>
            <a:r>
              <a:rPr kumimoji="1" lang="ja-JP" altLang="en-US" sz="5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に気を</a:t>
            </a:r>
            <a:r>
              <a:rPr kumimoji="1" lang="ja-JP" altLang="en-US" sz="54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つければ</a:t>
            </a:r>
            <a:endParaRPr kumimoji="1" lang="en-US" altLang="ja-JP" sz="5400" b="1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54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ja-JP" altLang="en-US" sz="5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危害を分析し</a:t>
            </a:r>
            <a:r>
              <a:rPr kumimoji="1" lang="ja-JP" altLang="en-US" sz="54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endParaRPr kumimoji="1" lang="en-US" altLang="ja-JP" sz="5400" b="1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54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重要</a:t>
            </a:r>
            <a:r>
              <a:rPr kumimoji="1" lang="ja-JP" altLang="en-US" sz="5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な管理点を決める）</a:t>
            </a:r>
            <a:r>
              <a:rPr kumimoji="1" lang="ja-JP" altLang="en-US" sz="5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endParaRPr kumimoji="1" lang="en-US" altLang="ja-JP" sz="54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5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安全</a:t>
            </a:r>
            <a:r>
              <a:rPr kumimoji="1" lang="ja-JP" altLang="en-US" sz="5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安心な食品を</a:t>
            </a:r>
            <a:r>
              <a:rPr kumimoji="1" lang="ja-JP" altLang="en-US" sz="5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供給できるか</a:t>
            </a:r>
            <a:endParaRPr kumimoji="1" lang="en-US" altLang="ja-JP" sz="54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5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考える</a:t>
            </a:r>
            <a:r>
              <a:rPr kumimoji="1" lang="ja-JP" altLang="en-US" sz="5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手法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47" y="2639016"/>
            <a:ext cx="768886" cy="7766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75" y="2425363"/>
            <a:ext cx="638273" cy="6382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851" y="2574067"/>
            <a:ext cx="941871" cy="90655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45" y="3149252"/>
            <a:ext cx="903122" cy="8892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01" y="3999182"/>
            <a:ext cx="1132428" cy="11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9701" y="286603"/>
            <a:ext cx="11217499" cy="1450757"/>
          </a:xfrm>
        </p:spPr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「ＨＡＣＣＰの考え方を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取り入れた</a:t>
            </a:r>
            <a: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					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衛生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管理」の導入工程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9701" y="2556139"/>
            <a:ext cx="10780926" cy="3447866"/>
          </a:xfrm>
        </p:spPr>
        <p:txBody>
          <a:bodyPr>
            <a:normAutofit/>
          </a:bodyPr>
          <a:lstStyle/>
          <a:p>
            <a:r>
              <a:rPr kumimoji="1" lang="ja-JP" altLang="en-US" sz="4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 ①</a:t>
            </a:r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衛生管理計画を策定</a:t>
            </a:r>
            <a:endParaRPr kumimoji="1"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4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 ②</a:t>
            </a: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計画の実行</a:t>
            </a:r>
            <a:endParaRPr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201168" lvl="1" indent="0">
              <a:buNone/>
            </a:pPr>
            <a:r>
              <a:rPr kumimoji="1" lang="ja-JP" altLang="en-US" sz="4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 ③</a:t>
            </a:r>
            <a:r>
              <a:rPr kumimoji="1" lang="ja-JP" altLang="en-US" sz="4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衛生管理の内容を記録</a:t>
            </a:r>
            <a:endParaRPr kumimoji="1" lang="en-US" altLang="ja-JP" sz="4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④必要に応じて、計画の見直しを実施）</a:t>
            </a:r>
            <a:endParaRPr kumimoji="1" lang="ja-JP" altLang="en-US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70" y="1745171"/>
            <a:ext cx="2994639" cy="29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849024" cy="1450757"/>
          </a:xfrm>
        </p:spPr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衛生管理計画とは？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9701" y="2073499"/>
            <a:ext cx="10587912" cy="4194840"/>
          </a:xfrm>
        </p:spPr>
        <p:txBody>
          <a:bodyPr>
            <a:normAutofit/>
          </a:bodyPr>
          <a:lstStyle/>
          <a:p>
            <a:r>
              <a:rPr kumimoji="1" lang="ja-JP" altLang="en-US" sz="44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一般</a:t>
            </a:r>
            <a:r>
              <a:rPr kumimoji="1" lang="ja-JP" altLang="en-US" sz="4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衛生管理</a:t>
            </a:r>
            <a:r>
              <a:rPr kumimoji="1" lang="ja-JP" altLang="en-US" sz="4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kumimoji="1" lang="ja-JP" altLang="en-US" sz="4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重要管理</a:t>
            </a:r>
            <a:r>
              <a:rPr lang="ja-JP" altLang="en-US" sz="4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</a:t>
            </a:r>
            <a:r>
              <a:rPr kumimoji="1" lang="ja-JP" altLang="en-US" sz="4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設定すること。</a:t>
            </a:r>
            <a:endParaRPr kumimoji="1" lang="en-US" altLang="ja-JP" sz="4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4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一般衛生管理</a:t>
            </a:r>
            <a:r>
              <a:rPr lang="en-US" altLang="ja-JP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</a:p>
          <a:p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食品取扱い全般にわたって必要な基本項目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en-US" altLang="ja-JP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kumimoji="1"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重要管理</a:t>
            </a:r>
            <a:r>
              <a:rPr kumimoji="1" lang="en-US" altLang="ja-JP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</a:p>
          <a:p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調理や提供に関して注意すべき項目</a:t>
            </a:r>
            <a:endParaRPr kumimoji="1"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164" y="3591858"/>
            <a:ext cx="2724153" cy="26764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790">
            <a:off x="9650127" y="114446"/>
            <a:ext cx="2322095" cy="225243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24" y="67516"/>
            <a:ext cx="1709482" cy="18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404" y="121313"/>
            <a:ext cx="3609631" cy="540913"/>
          </a:xfrm>
        </p:spPr>
        <p:txBody>
          <a:bodyPr>
            <a:noAutofit/>
          </a:bodyPr>
          <a:lstStyle/>
          <a:p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啓発用リーフレット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404" y="842108"/>
            <a:ext cx="4221695" cy="59026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62" y="842108"/>
            <a:ext cx="4179530" cy="588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C2FD5F-1E6F-372D-61F2-267FB790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32" y="166399"/>
            <a:ext cx="10238282" cy="1450757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もちろん個人で営業されて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いる</a:t>
            </a:r>
            <a: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						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でも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・・・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5C356A-1323-9990-0EEC-F895D18C6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34" y="1852377"/>
            <a:ext cx="10909841" cy="4023360"/>
          </a:xfrm>
        </p:spPr>
        <p:txBody>
          <a:bodyPr>
            <a:normAutofit/>
          </a:bodyPr>
          <a:lstStyle/>
          <a:p>
            <a:r>
              <a:rPr kumimoji="1"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例えば、個人で営業されている漬物やジャムを製造している方、スナックを経営している方についても、企業と同様に</a:t>
            </a:r>
            <a:r>
              <a:rPr kumimoji="1" lang="ja-JP" altLang="en-US" sz="3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衛生管理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計画の策定</a:t>
            </a:r>
            <a:r>
              <a:rPr kumimoji="1" lang="ja-JP" altLang="en-US" sz="3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が必要</a:t>
            </a:r>
            <a:r>
              <a:rPr kumimoji="1"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です</a:t>
            </a:r>
            <a:r>
              <a:rPr kumimoji="1"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⇒規模に関係なく衛生管理の徹底は全ての食品等事業者の責務です！</a:t>
            </a:r>
            <a:endParaRPr kumimoji="1"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30" y="4401723"/>
            <a:ext cx="2578768" cy="24562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89" y="4668774"/>
            <a:ext cx="2711116" cy="21892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6" y="5427974"/>
            <a:ext cx="880978" cy="63626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97" y="5629861"/>
            <a:ext cx="880978" cy="63626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03" y="4579220"/>
            <a:ext cx="2278780" cy="227878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74" y="4674516"/>
            <a:ext cx="1809312" cy="28871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3" y="4625627"/>
            <a:ext cx="2171300" cy="22795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40" y="5629861"/>
            <a:ext cx="492546" cy="3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73" y="758565"/>
            <a:ext cx="6117877" cy="414828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953" y="286603"/>
            <a:ext cx="5843655" cy="38328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881" y="2522497"/>
            <a:ext cx="5920727" cy="40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781" y="93504"/>
            <a:ext cx="9696139" cy="67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7432" y="448229"/>
            <a:ext cx="10567488" cy="97879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改正の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内容（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公布日：平成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5697" y="1830743"/>
            <a:ext cx="11681137" cy="4477793"/>
          </a:xfrm>
        </p:spPr>
        <p:txBody>
          <a:bodyPr>
            <a:no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・大規模又は広域におよぶ「食中毒」への対策を強化</a:t>
            </a:r>
            <a:endParaRPr kumimoji="1" lang="en-US" altLang="ja-JP" sz="3200" b="1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200" b="1" dirty="0">
                <a:solidFill>
                  <a:srgbClr val="00B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・特定の食品による「健康被害情報の届出」を義務化</a:t>
            </a:r>
            <a:endParaRPr kumimoji="1" lang="en-US" altLang="ja-JP" sz="3200" b="1" dirty="0">
              <a:solidFill>
                <a:srgbClr val="00B05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200" b="1" dirty="0">
                <a:solidFill>
                  <a:srgbClr val="00B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・「食品用器具・容器包装」にポジティブリスト制度を導入</a:t>
            </a:r>
            <a:endParaRPr lang="en-US" altLang="ja-JP" sz="3200" b="1" dirty="0">
              <a:solidFill>
                <a:srgbClr val="00B05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200" b="1" dirty="0">
                <a:solidFill>
                  <a:srgbClr val="00B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・「輸出入」食品の安全証明の充実</a:t>
            </a:r>
            <a:endParaRPr lang="en-US" altLang="ja-JP" sz="3200" b="1" dirty="0">
              <a:solidFill>
                <a:srgbClr val="00B05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・食品</a:t>
            </a:r>
            <a:r>
              <a:rPr lang="ja-JP" altLang="en-US" sz="32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等「</a:t>
            </a:r>
            <a:r>
              <a:rPr lang="ja-JP" altLang="en-US" sz="3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リコール情報</a:t>
            </a:r>
            <a:r>
              <a:rPr lang="ja-JP" altLang="en-US" sz="32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」の報告義務化</a:t>
            </a:r>
            <a:endParaRPr lang="en-US" altLang="ja-JP" sz="32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・「営業許可制度」の見直しと「営業届出制度」の創設</a:t>
            </a:r>
            <a:endParaRPr lang="en-US" altLang="ja-JP" sz="3200" b="1" dirty="0">
              <a:solidFill>
                <a:srgbClr val="00B05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200" b="1" dirty="0">
                <a:solidFill>
                  <a:srgbClr val="00B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・「</a:t>
            </a:r>
            <a:r>
              <a:rPr lang="en-US" altLang="ja-JP" sz="3200" b="1" dirty="0">
                <a:solidFill>
                  <a:srgbClr val="00B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HACCP</a:t>
            </a:r>
            <a:r>
              <a:rPr lang="ja-JP" altLang="en-US" sz="3200" b="1" dirty="0">
                <a:solidFill>
                  <a:srgbClr val="00B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に沿った衛生管理」を制度化</a:t>
            </a:r>
            <a:endParaRPr lang="en-US" altLang="ja-JP" sz="3200" b="1" dirty="0">
              <a:solidFill>
                <a:srgbClr val="00B05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3200" dirty="0">
              <a:solidFill>
                <a:srgbClr val="00B05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33" y="4994236"/>
            <a:ext cx="2993998" cy="18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28366" y="478629"/>
            <a:ext cx="8796228" cy="1183569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保健所に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おける</a:t>
            </a:r>
            <a: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法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改正に関する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取組み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944709"/>
            <a:ext cx="10058400" cy="42629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〇営業許可制度の見直しと営業届出制度の創設</a:t>
            </a:r>
            <a:endParaRPr kumimoji="1"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〇ＨＡＣＣＰの推進</a:t>
            </a:r>
            <a:endParaRPr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en-US" altLang="ja-JP" sz="1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endParaRPr kumimoji="1"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取組み内容</a:t>
            </a:r>
            <a:r>
              <a:rPr lang="en-US" altLang="ja-JP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endParaRPr kumimoji="1"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・許可更新案内時に資料を同封</a:t>
            </a:r>
            <a:endParaRPr kumimoji="1"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・施設監視時や窓口での説明</a:t>
            </a:r>
            <a:endParaRPr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・講習会の開催</a:t>
            </a:r>
            <a:endParaRPr kumimoji="1" lang="en-US" altLang="ja-JP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42" y="268012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88482" y="2479781"/>
            <a:ext cx="11293787" cy="2752300"/>
          </a:xfrm>
        </p:spPr>
        <p:txBody>
          <a:bodyPr>
            <a:normAutofit/>
          </a:bodyPr>
          <a:lstStyle/>
          <a:p>
            <a:r>
              <a:rPr kumimoji="1" lang="ja-JP" altLang="en-US" sz="6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ご清聴ありがとうございました。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3" y="3510797"/>
            <a:ext cx="4792107" cy="347553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861442" y="5955320"/>
            <a:ext cx="1981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Ⓒ</a:t>
            </a:r>
            <a:r>
              <a:rPr lang="en-US" altLang="ja-JP" sz="1400" dirty="0"/>
              <a:t>2014 </a:t>
            </a:r>
            <a:r>
              <a:rPr lang="ja-JP" altLang="en-US" sz="1400" dirty="0"/>
              <a:t>大阪府も</a:t>
            </a:r>
            <a:r>
              <a:rPr lang="ja-JP" altLang="en-US" sz="1400" dirty="0" err="1"/>
              <a:t>ずやん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938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1822" y="340230"/>
            <a:ext cx="11397802" cy="1450757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「営業許可制度」の見直し</a:t>
            </a:r>
            <a:r>
              <a:rPr lang="ja-JP" altLang="en-US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en-US" altLang="ja-JP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「</a:t>
            </a:r>
            <a:r>
              <a:rPr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営業届出制度」の創設</a:t>
            </a:r>
            <a:endParaRPr kumimoji="1" lang="ja-JP" altLang="en-US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1523" y="2232100"/>
            <a:ext cx="10058400" cy="3705237"/>
          </a:xfrm>
        </p:spPr>
        <p:txBody>
          <a:bodyPr/>
          <a:lstStyle/>
          <a:p>
            <a:r>
              <a:rPr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HACCP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に沿った衛生管理の制度化に伴い、食品等事業者を把握できるよう、営業の届出制度を創設しました。</a:t>
            </a:r>
          </a:p>
          <a:p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また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、食中毒等のリスクや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、食品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産業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実態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を踏まえ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、営業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許可が必要な業種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見直し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を行いました。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686" y="3843645"/>
            <a:ext cx="2060627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68" y="3404567"/>
            <a:ext cx="2197650" cy="342194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A240DF3-9559-6A3F-7A0F-F44EF61B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0334"/>
            <a:ext cx="10058400" cy="897605"/>
          </a:xfrm>
        </p:spPr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食品営業許可とは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？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5BFA5A-1795-BBB9-87A4-ACD9E3EA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49" y="1813845"/>
            <a:ext cx="10534261" cy="4432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大半の食品を調理、製造している施設</a:t>
            </a:r>
            <a:r>
              <a:rPr kumimoji="1" lang="ja-JP" altLang="en-US" sz="4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r>
              <a:rPr lang="en-US" altLang="ja-JP" sz="4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4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4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許可</a:t>
            </a:r>
            <a:r>
              <a:rPr kumimoji="1" lang="ja-JP" altLang="en-US" sz="4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を取らなければなりません。</a:t>
            </a:r>
            <a:endParaRPr kumimoji="1" lang="en-US" altLang="ja-JP" sz="4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例えば</a:t>
            </a:r>
            <a:r>
              <a:rPr kumimoji="1"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・・</a:t>
            </a:r>
            <a:r>
              <a:rPr kumimoji="1" lang="ja-JP" altLang="en-US" sz="3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endParaRPr kumimoji="1" lang="en-US" altLang="ja-JP" sz="30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レストラン</a:t>
            </a:r>
            <a:r>
              <a:rPr kumimoji="1"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や居酒屋、ファーストフード店</a:t>
            </a:r>
            <a:r>
              <a:rPr kumimoji="1" lang="ja-JP" altLang="en-US" sz="3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</a:t>
            </a:r>
            <a:endParaRPr kumimoji="1" lang="en-US" altLang="ja-JP" sz="30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lang="en-US" altLang="ja-JP" sz="3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						</a:t>
            </a:r>
            <a:r>
              <a:rPr lang="ja-JP" altLang="en-US" sz="3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⇒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飲食店営業</a:t>
            </a:r>
            <a:endParaRPr lang="en-US" altLang="ja-JP" sz="3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パン屋、ケーキ屋など⇒菓子製造業</a:t>
            </a:r>
            <a:endParaRPr lang="en-US" altLang="ja-JP" sz="3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酒蔵</a:t>
            </a:r>
            <a:r>
              <a:rPr kumimoji="1"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、ワイナリー</a:t>
            </a:r>
            <a:r>
              <a:rPr kumimoji="1" lang="ja-JP" altLang="en-US" sz="3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</a:t>
            </a:r>
            <a:r>
              <a:rPr lang="ja-JP" altLang="en-US" sz="3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⇒酒類製造業</a:t>
            </a:r>
            <a:endParaRPr lang="en-US" altLang="ja-JP" sz="30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37" y="2295613"/>
            <a:ext cx="2712369" cy="34685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665" y="3130203"/>
            <a:ext cx="759777" cy="54872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4" y="4775672"/>
            <a:ext cx="622148" cy="4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3442" y="1923531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許可の種類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  <a:sym typeface="Wingdings" panose="05000000000000000000" pitchFamily="2" charset="2"/>
              </a:rPr>
              <a:t>：（旧）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３４種⇒（新）３２種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19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新たな許可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業種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・水産製品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製造業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複合型冷凍食品製造業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・漬物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製造業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食品の小分け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業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6" y="2465767"/>
            <a:ext cx="1125514" cy="149404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476518"/>
            <a:ext cx="10058400" cy="951749"/>
          </a:xfrm>
        </p:spPr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営業許可制度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の見直し点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600"/>
            <a:ext cx="1410095" cy="11985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43" y="476518"/>
            <a:ext cx="2382391" cy="228709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61" y="3196649"/>
            <a:ext cx="933399" cy="10687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739" y="4889350"/>
            <a:ext cx="1589261" cy="193812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697934" y="336179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・液卵製造業</a:t>
            </a:r>
          </a:p>
          <a:p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・複合型そう</a:t>
            </a:r>
            <a:r>
              <a:rPr lang="ja-JP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ざい</a:t>
            </a: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製造業</a:t>
            </a:r>
          </a:p>
          <a:p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・密封包装食品製造業</a:t>
            </a:r>
          </a:p>
          <a:p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・調理機能を有する自販機</a:t>
            </a:r>
          </a:p>
        </p:txBody>
      </p:sp>
    </p:spTree>
    <p:extLst>
      <p:ext uri="{BB962C8B-B14F-4D97-AF65-F5344CB8AC3E}">
        <p14:creationId xmlns:p14="http://schemas.microsoft.com/office/powerpoint/2010/main" val="33451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FCAB8C-A362-F8CB-8CA1-ECE0927F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22" y="312014"/>
            <a:ext cx="9380286" cy="1450757"/>
          </a:xfrm>
        </p:spPr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何故これまで許可の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いらなかった</a:t>
            </a:r>
            <a: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漬物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が・・・？？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8D61E0-35DC-842D-3FC2-A76327E0C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121" y="2087764"/>
            <a:ext cx="9208889" cy="3971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⇒食文化の変遷により、発酵工程のない浅漬けや、健康志向による塩分濃度の低い製品が増加していることで、食中毒リスクが高まったため。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069" y="1087375"/>
            <a:ext cx="1364931" cy="20221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38" y="1437779"/>
            <a:ext cx="1448673" cy="19862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5558"/>
            <a:ext cx="2123469" cy="19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E4F43-F2EA-6281-C636-7D6D0C03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372" y="597622"/>
            <a:ext cx="10415166" cy="1111059"/>
          </a:xfrm>
        </p:spPr>
        <p:txBody>
          <a:bodyPr>
            <a:normAutofit fontScale="90000"/>
          </a:bodyPr>
          <a:lstStyle/>
          <a:p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逆にこれまで許可が必要だったものが・・・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59D2EA-9A15-0F04-7C21-D44934E83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2091"/>
            <a:ext cx="10415166" cy="4023360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乳類販売業、氷雪販売業</a:t>
            </a:r>
            <a:r>
              <a:rPr kumimoji="1" lang="ja-JP" altLang="en-US" sz="4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endParaRPr kumimoji="1" lang="en-US" altLang="ja-JP" sz="40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en-US" altLang="ja-JP" sz="40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魚介類販売業、</a:t>
            </a:r>
            <a:r>
              <a:rPr kumimoji="1" lang="en-US" altLang="ja-JP" sz="4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食肉</a:t>
            </a:r>
            <a:r>
              <a:rPr kumimoji="1" lang="ja-JP" altLang="en-US" sz="4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販売業</a:t>
            </a:r>
            <a:r>
              <a:rPr lang="ja-JP" altLang="en-US" sz="4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endParaRPr lang="en-US" altLang="ja-JP" sz="40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4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屋内</a:t>
            </a: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に設置されたコップ式の自動</a:t>
            </a:r>
            <a:r>
              <a:rPr lang="ja-JP" altLang="en-US" sz="4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販売機</a:t>
            </a:r>
            <a:endParaRPr lang="en-US" altLang="ja-JP" sz="40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40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4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許可から届出へ移行</a:t>
            </a:r>
            <a:endParaRPr kumimoji="1" lang="en-US" altLang="ja-JP" sz="40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en-US" altLang="ja-JP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en-US" altLang="ja-JP" sz="32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はパック包装されたもの</a:t>
            </a:r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のみ</a:t>
            </a:r>
            <a:r>
              <a:rPr lang="en-US" altLang="ja-JP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en-US" altLang="ja-JP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4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1" y="4562658"/>
            <a:ext cx="1514725" cy="17562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905" y="72185"/>
            <a:ext cx="1395820" cy="11410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651">
            <a:off x="10331764" y="-8596"/>
            <a:ext cx="1942472" cy="15685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3" y="5035166"/>
            <a:ext cx="1986607" cy="19866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82" y="5670312"/>
            <a:ext cx="289258" cy="25020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625" y="5572016"/>
            <a:ext cx="273904" cy="197819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>
            <a:off x="5519217" y="3931920"/>
            <a:ext cx="919417" cy="630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5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4401" y="412124"/>
            <a:ext cx="8883847" cy="707050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営業届出制度の対象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363" y="4726547"/>
            <a:ext cx="2653048" cy="662792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8" y="1119174"/>
            <a:ext cx="10403375" cy="5211304"/>
          </a:xfrm>
        </p:spPr>
      </p:pic>
    </p:spTree>
    <p:extLst>
      <p:ext uri="{BB962C8B-B14F-4D97-AF65-F5344CB8AC3E}">
        <p14:creationId xmlns:p14="http://schemas.microsoft.com/office/powerpoint/2010/main" val="13069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65161" y="316583"/>
            <a:ext cx="9733852" cy="1450757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茨木保健所管内の許可・届出施設数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</a:t>
            </a:r>
            <a:r>
              <a:rPr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令和４年３月末時点）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792531"/>
              </p:ext>
            </p:extLst>
          </p:nvPr>
        </p:nvGraphicFramePr>
        <p:xfrm>
          <a:off x="1365161" y="2009104"/>
          <a:ext cx="9465971" cy="39151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42983">
                  <a:extLst>
                    <a:ext uri="{9D8B030D-6E8A-4147-A177-3AD203B41FA5}">
                      <a16:colId xmlns:a16="http://schemas.microsoft.com/office/drawing/2014/main" val="2377245236"/>
                    </a:ext>
                  </a:extLst>
                </a:gridCol>
                <a:gridCol w="2302382">
                  <a:extLst>
                    <a:ext uri="{9D8B030D-6E8A-4147-A177-3AD203B41FA5}">
                      <a16:colId xmlns:a16="http://schemas.microsoft.com/office/drawing/2014/main" val="2370704034"/>
                    </a:ext>
                  </a:extLst>
                </a:gridCol>
                <a:gridCol w="2389264">
                  <a:extLst>
                    <a:ext uri="{9D8B030D-6E8A-4147-A177-3AD203B41FA5}">
                      <a16:colId xmlns:a16="http://schemas.microsoft.com/office/drawing/2014/main" val="3155138689"/>
                    </a:ext>
                  </a:extLst>
                </a:gridCol>
                <a:gridCol w="2331342">
                  <a:extLst>
                    <a:ext uri="{9D8B030D-6E8A-4147-A177-3AD203B41FA5}">
                      <a16:colId xmlns:a16="http://schemas.microsoft.com/office/drawing/2014/main" val="1878773884"/>
                    </a:ext>
                  </a:extLst>
                </a:gridCol>
              </a:tblGrid>
              <a:tr h="978794"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/>
                        <a:t>旧法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/>
                        <a:t>新法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/>
                        <a:t>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933809"/>
                  </a:ext>
                </a:extLst>
              </a:tr>
              <a:tr h="9787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dirty="0"/>
                        <a:t>許可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b="1" dirty="0"/>
                        <a:t>3,544</a:t>
                      </a:r>
                      <a:endParaRPr kumimoji="1" lang="ja-JP" alt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b="1" dirty="0"/>
                        <a:t>586</a:t>
                      </a:r>
                      <a:endParaRPr kumimoji="1" lang="ja-JP" alt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b="1" dirty="0"/>
                        <a:t>4,130</a:t>
                      </a:r>
                      <a:endParaRPr kumimoji="1" lang="ja-JP" altLang="en-US" sz="4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140034"/>
                  </a:ext>
                </a:extLst>
              </a:tr>
              <a:tr h="9787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dirty="0"/>
                        <a:t>届出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1" dirty="0"/>
                    </a:p>
                  </a:txBody>
                  <a:tcPr anchor="ctr"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b="1" dirty="0"/>
                        <a:t>1,493</a:t>
                      </a:r>
                      <a:endParaRPr kumimoji="1" lang="ja-JP" alt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b="1" dirty="0"/>
                        <a:t>1,493</a:t>
                      </a:r>
                      <a:endParaRPr kumimoji="1" lang="ja-JP" altLang="en-US" sz="4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2540908"/>
                  </a:ext>
                </a:extLst>
              </a:tr>
              <a:tr h="9787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dirty="0"/>
                        <a:t>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b="1" dirty="0"/>
                        <a:t>3,544</a:t>
                      </a:r>
                      <a:endParaRPr kumimoji="1" lang="ja-JP" alt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b="1" dirty="0"/>
                        <a:t>2,079</a:t>
                      </a:r>
                      <a:endParaRPr kumimoji="1" lang="ja-JP" alt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b="1" dirty="0"/>
                        <a:t>5,623</a:t>
                      </a:r>
                      <a:endParaRPr kumimoji="1" lang="ja-JP" altLang="en-US" sz="4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758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9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1090</TotalTime>
  <Words>932</Words>
  <PresentationFormat>ワイド画面</PresentationFormat>
  <Paragraphs>118</Paragraphs>
  <Slides>21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ＭＳ Ｐゴシック</vt:lpstr>
      <vt:lpstr>游ゴシック</vt:lpstr>
      <vt:lpstr>Calibri</vt:lpstr>
      <vt:lpstr>Calibri Light</vt:lpstr>
      <vt:lpstr>Wingdings</vt:lpstr>
      <vt:lpstr>レトロスペクト</vt:lpstr>
      <vt:lpstr>食品衛生法改正について</vt:lpstr>
      <vt:lpstr>改正の内容（公布日：平成30年6月13日）</vt:lpstr>
      <vt:lpstr>「営業許可制度」の見直しと 　　　　　　　「営業届出制度」の創設</vt:lpstr>
      <vt:lpstr>食品営業許可とは？</vt:lpstr>
      <vt:lpstr>営業許可制度の見直し点</vt:lpstr>
      <vt:lpstr>何故これまで許可のいらなかった 漬物が・・・？？</vt:lpstr>
      <vt:lpstr>逆にこれまで許可が必要だったものが・・・</vt:lpstr>
      <vt:lpstr>営業届出制度の対象</vt:lpstr>
      <vt:lpstr>茨木保健所管内の許可・届出施設数 　　　　　　　　　　（令和４年３月末時点）</vt:lpstr>
      <vt:lpstr>（参考）自動車及び露店による     営業の相互乗り入れ</vt:lpstr>
      <vt:lpstr>「ＨＡＣＣＰに沿った衛生管理」を制度化</vt:lpstr>
      <vt:lpstr>そもそもＨＡＣＣＰって？？</vt:lpstr>
      <vt:lpstr>ＨＡＣＣＰを一言で説明するならば・・・</vt:lpstr>
      <vt:lpstr>「ＨＡＣＣＰの考え方を取り入れた      衛生管理」の導入工程</vt:lpstr>
      <vt:lpstr>衛生管理計画とは？</vt:lpstr>
      <vt:lpstr>啓発用リーフレット</vt:lpstr>
      <vt:lpstr>もちろん個人で営業されている       店舗でも・・・</vt:lpstr>
      <vt:lpstr>PowerPoint プレゼンテーション</vt:lpstr>
      <vt:lpstr>PowerPoint プレゼンテーション</vt:lpstr>
      <vt:lpstr>保健所における  法改正に関する取組みについて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2022-07-06T06:19:17Z</cp:lastPrinted>
  <dcterms:created xsi:type="dcterms:W3CDTF">2022-06-01T08:34:01Z</dcterms:created>
  <dcterms:modified xsi:type="dcterms:W3CDTF">2022-09-05T01:12:29Z</dcterms:modified>
</cp:coreProperties>
</file>