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8"/>
  </p:notesMasterIdLst>
  <p:sldIdLst>
    <p:sldId id="259" r:id="rId5"/>
    <p:sldId id="256" r:id="rId6"/>
    <p:sldId id="272" r:id="rId7"/>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84560" autoAdjust="0"/>
  </p:normalViewPr>
  <p:slideViewPr>
    <p:cSldViewPr snapToGrid="0">
      <p:cViewPr varScale="1">
        <p:scale>
          <a:sx n="63" d="100"/>
          <a:sy n="63" d="100"/>
        </p:scale>
        <p:origin x="1596" y="66"/>
      </p:cViewPr>
      <p:guideLst/>
    </p:cSldViewPr>
  </p:slideViewPr>
  <p:outlineViewPr>
    <p:cViewPr>
      <p:scale>
        <a:sx n="20" d="100"/>
        <a:sy n="20" d="100"/>
      </p:scale>
      <p:origin x="0" y="0"/>
    </p:cViewPr>
  </p:outlineViewPr>
  <p:notesTextViewPr>
    <p:cViewPr>
      <p:scale>
        <a:sx n="1" d="1"/>
        <a:sy n="1" d="1"/>
      </p:scale>
      <p:origin x="0" y="0"/>
    </p:cViewPr>
  </p:notesTextViewPr>
  <p:sorterViewPr>
    <p:cViewPr>
      <p:scale>
        <a:sx n="100" d="100"/>
        <a:sy n="100" d="100"/>
      </p:scale>
      <p:origin x="0" y="-237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DE0C7EDF-7E8A-4F71-9C13-8E9FAF0451C0}" type="datetimeFigureOut">
              <a:rPr kumimoji="1" lang="ja-JP" altLang="en-US" smtClean="0"/>
              <a:t>2019/7/25</a:t>
            </a:fld>
            <a:endParaRPr kumimoji="1" lang="ja-JP" altLang="en-US"/>
          </a:p>
        </p:txBody>
      </p:sp>
      <p:sp>
        <p:nvSpPr>
          <p:cNvPr id="4" name="スライド イメージ プレースホルダー 3"/>
          <p:cNvSpPr>
            <a:spLocks noGrp="1" noRot="1" noChangeAspect="1"/>
          </p:cNvSpPr>
          <p:nvPr>
            <p:ph type="sldImg" idx="2"/>
          </p:nvPr>
        </p:nvSpPr>
        <p:spPr>
          <a:xfrm>
            <a:off x="1168400" y="1243013"/>
            <a:ext cx="447040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02E358F4-FE6A-4CD9-B4FC-DA73FFE39BC0}" type="slidenum">
              <a:rPr kumimoji="1" lang="ja-JP" altLang="en-US" smtClean="0"/>
              <a:t>‹#›</a:t>
            </a:fld>
            <a:endParaRPr kumimoji="1" lang="ja-JP" altLang="en-US"/>
          </a:p>
        </p:txBody>
      </p:sp>
    </p:spTree>
    <p:extLst>
      <p:ext uri="{BB962C8B-B14F-4D97-AF65-F5344CB8AC3E}">
        <p14:creationId xmlns:p14="http://schemas.microsoft.com/office/powerpoint/2010/main" val="242150146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2E358F4-FE6A-4CD9-B4FC-DA73FFE39BC0}" type="slidenum">
              <a:rPr kumimoji="1" lang="ja-JP" altLang="en-US" smtClean="0"/>
              <a:t>1</a:t>
            </a:fld>
            <a:endParaRPr kumimoji="1" lang="ja-JP" altLang="en-US"/>
          </a:p>
        </p:txBody>
      </p:sp>
    </p:spTree>
    <p:extLst>
      <p:ext uri="{BB962C8B-B14F-4D97-AF65-F5344CB8AC3E}">
        <p14:creationId xmlns:p14="http://schemas.microsoft.com/office/powerpoint/2010/main" val="3929773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79CF8D74-F6F4-455C-94F3-74A6203744F6}" type="datetime1">
              <a:rPr kumimoji="1" lang="ja-JP" altLang="en-US" smtClean="0"/>
              <a:t>2019/7/25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1F43457-8CDF-434C-BF4D-76CE5CCA85A3}" type="slidenum">
              <a:rPr kumimoji="1" lang="ja-JP" altLang="en-US" smtClean="0"/>
              <a:t>‹#›</a:t>
            </a:fld>
            <a:endParaRPr kumimoji="1" lang="ja-JP" altLang="en-US"/>
          </a:p>
        </p:txBody>
      </p:sp>
    </p:spTree>
    <p:extLst>
      <p:ext uri="{BB962C8B-B14F-4D97-AF65-F5344CB8AC3E}">
        <p14:creationId xmlns:p14="http://schemas.microsoft.com/office/powerpoint/2010/main" val="22667190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2380A95D-95E2-4E53-99CA-945452B7F580}" type="datetime1">
              <a:rPr kumimoji="1" lang="ja-JP" altLang="en-US" smtClean="0"/>
              <a:t>2019/7/25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1F43457-8CDF-434C-BF4D-76CE5CCA85A3}" type="slidenum">
              <a:rPr kumimoji="1" lang="ja-JP" altLang="en-US" smtClean="0"/>
              <a:t>‹#›</a:t>
            </a:fld>
            <a:endParaRPr kumimoji="1" lang="ja-JP" altLang="en-US"/>
          </a:p>
        </p:txBody>
      </p:sp>
    </p:spTree>
    <p:extLst>
      <p:ext uri="{BB962C8B-B14F-4D97-AF65-F5344CB8AC3E}">
        <p14:creationId xmlns:p14="http://schemas.microsoft.com/office/powerpoint/2010/main" val="3103866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4DF4BD28-1410-4E03-886C-D53A47E16368}" type="datetime1">
              <a:rPr kumimoji="1" lang="ja-JP" altLang="en-US" smtClean="0"/>
              <a:t>2019/7/25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1F43457-8CDF-434C-BF4D-76CE5CCA85A3}" type="slidenum">
              <a:rPr kumimoji="1" lang="ja-JP" altLang="en-US" smtClean="0"/>
              <a:t>‹#›</a:t>
            </a:fld>
            <a:endParaRPr kumimoji="1" lang="ja-JP" altLang="en-US"/>
          </a:p>
        </p:txBody>
      </p:sp>
    </p:spTree>
    <p:extLst>
      <p:ext uri="{BB962C8B-B14F-4D97-AF65-F5344CB8AC3E}">
        <p14:creationId xmlns:p14="http://schemas.microsoft.com/office/powerpoint/2010/main" val="41839059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3E3A6BED-4210-4F94-BE6D-FC771A54606E}" type="datetime1">
              <a:rPr kumimoji="1" lang="ja-JP" altLang="en-US" smtClean="0"/>
              <a:t>2019/7/25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1F43457-8CDF-434C-BF4D-76CE5CCA85A3}" type="slidenum">
              <a:rPr kumimoji="1" lang="ja-JP" altLang="en-US" smtClean="0"/>
              <a:t>‹#›</a:t>
            </a:fld>
            <a:endParaRPr kumimoji="1" lang="ja-JP" altLang="en-US"/>
          </a:p>
        </p:txBody>
      </p:sp>
    </p:spTree>
    <p:extLst>
      <p:ext uri="{BB962C8B-B14F-4D97-AF65-F5344CB8AC3E}">
        <p14:creationId xmlns:p14="http://schemas.microsoft.com/office/powerpoint/2010/main" val="18257983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451B6010-C19A-4DEE-B5D1-CC6A17F98696}" type="datetime1">
              <a:rPr kumimoji="1" lang="ja-JP" altLang="en-US" smtClean="0"/>
              <a:t>2019/7/25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1F43457-8CDF-434C-BF4D-76CE5CCA85A3}" type="slidenum">
              <a:rPr kumimoji="1" lang="ja-JP" altLang="en-US" smtClean="0"/>
              <a:t>‹#›</a:t>
            </a:fld>
            <a:endParaRPr kumimoji="1" lang="ja-JP" altLang="en-US"/>
          </a:p>
        </p:txBody>
      </p:sp>
    </p:spTree>
    <p:extLst>
      <p:ext uri="{BB962C8B-B14F-4D97-AF65-F5344CB8AC3E}">
        <p14:creationId xmlns:p14="http://schemas.microsoft.com/office/powerpoint/2010/main" val="40075578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5203F760-8E54-4F01-911D-E8AC8DC183CD}" type="datetime1">
              <a:rPr kumimoji="1" lang="ja-JP" altLang="en-US" smtClean="0"/>
              <a:t>2019/7/25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1F43457-8CDF-434C-BF4D-76CE5CCA85A3}" type="slidenum">
              <a:rPr kumimoji="1" lang="ja-JP" altLang="en-US" smtClean="0"/>
              <a:t>‹#›</a:t>
            </a:fld>
            <a:endParaRPr kumimoji="1" lang="ja-JP" altLang="en-US"/>
          </a:p>
        </p:txBody>
      </p:sp>
    </p:spTree>
    <p:extLst>
      <p:ext uri="{BB962C8B-B14F-4D97-AF65-F5344CB8AC3E}">
        <p14:creationId xmlns:p14="http://schemas.microsoft.com/office/powerpoint/2010/main" val="42864755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854434D8-EBAD-4D87-A20A-0EBF91C49C6C}" type="datetime1">
              <a:rPr kumimoji="1" lang="ja-JP" altLang="en-US" smtClean="0"/>
              <a:t>2019/7/25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71F43457-8CDF-434C-BF4D-76CE5CCA85A3}" type="slidenum">
              <a:rPr kumimoji="1" lang="ja-JP" altLang="en-US" smtClean="0"/>
              <a:t>‹#›</a:t>
            </a:fld>
            <a:endParaRPr kumimoji="1" lang="ja-JP" altLang="en-US"/>
          </a:p>
        </p:txBody>
      </p:sp>
    </p:spTree>
    <p:extLst>
      <p:ext uri="{BB962C8B-B14F-4D97-AF65-F5344CB8AC3E}">
        <p14:creationId xmlns:p14="http://schemas.microsoft.com/office/powerpoint/2010/main" val="9825922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2A7C9DFB-A3F3-45E7-B8AD-60D61DF77C98}" type="datetime1">
              <a:rPr kumimoji="1" lang="ja-JP" altLang="en-US" smtClean="0"/>
              <a:t>2019/7/25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71F43457-8CDF-434C-BF4D-76CE5CCA85A3}" type="slidenum">
              <a:rPr kumimoji="1" lang="ja-JP" altLang="en-US" smtClean="0"/>
              <a:t>‹#›</a:t>
            </a:fld>
            <a:endParaRPr kumimoji="1" lang="ja-JP" altLang="en-US"/>
          </a:p>
        </p:txBody>
      </p:sp>
    </p:spTree>
    <p:extLst>
      <p:ext uri="{BB962C8B-B14F-4D97-AF65-F5344CB8AC3E}">
        <p14:creationId xmlns:p14="http://schemas.microsoft.com/office/powerpoint/2010/main" val="32138541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C01702-983C-406C-97B2-C574DF27F187}" type="datetime1">
              <a:rPr kumimoji="1" lang="ja-JP" altLang="en-US" smtClean="0"/>
              <a:t>2019/7/25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71F43457-8CDF-434C-BF4D-76CE5CCA85A3}" type="slidenum">
              <a:rPr kumimoji="1" lang="ja-JP" altLang="en-US" smtClean="0"/>
              <a:t>‹#›</a:t>
            </a:fld>
            <a:endParaRPr kumimoji="1" lang="ja-JP" altLang="en-US"/>
          </a:p>
        </p:txBody>
      </p:sp>
    </p:spTree>
    <p:extLst>
      <p:ext uri="{BB962C8B-B14F-4D97-AF65-F5344CB8AC3E}">
        <p14:creationId xmlns:p14="http://schemas.microsoft.com/office/powerpoint/2010/main" val="20162124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0DED1405-FD9E-421C-8875-D873A07668E5}" type="datetime1">
              <a:rPr kumimoji="1" lang="ja-JP" altLang="en-US" smtClean="0"/>
              <a:t>2019/7/25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1F43457-8CDF-434C-BF4D-76CE5CCA85A3}" type="slidenum">
              <a:rPr kumimoji="1" lang="ja-JP" altLang="en-US" smtClean="0"/>
              <a:t>‹#›</a:t>
            </a:fld>
            <a:endParaRPr kumimoji="1" lang="ja-JP" altLang="en-US"/>
          </a:p>
        </p:txBody>
      </p:sp>
    </p:spTree>
    <p:extLst>
      <p:ext uri="{BB962C8B-B14F-4D97-AF65-F5344CB8AC3E}">
        <p14:creationId xmlns:p14="http://schemas.microsoft.com/office/powerpoint/2010/main" val="15516502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30A823DF-B982-45B8-8C62-0F36CDE61341}" type="datetime1">
              <a:rPr kumimoji="1" lang="ja-JP" altLang="en-US" smtClean="0"/>
              <a:t>2019/7/25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1F43457-8CDF-434C-BF4D-76CE5CCA85A3}" type="slidenum">
              <a:rPr kumimoji="1" lang="ja-JP" altLang="en-US" smtClean="0"/>
              <a:t>‹#›</a:t>
            </a:fld>
            <a:endParaRPr kumimoji="1" lang="ja-JP" altLang="en-US"/>
          </a:p>
        </p:txBody>
      </p:sp>
    </p:spTree>
    <p:extLst>
      <p:ext uri="{BB962C8B-B14F-4D97-AF65-F5344CB8AC3E}">
        <p14:creationId xmlns:p14="http://schemas.microsoft.com/office/powerpoint/2010/main" val="7357408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699DAD-3227-4AAC-B5D7-AE77EF04CD40}" type="datetime1">
              <a:rPr kumimoji="1" lang="ja-JP" altLang="en-US" smtClean="0"/>
              <a:t>2019/7/25</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F43457-8CDF-434C-BF4D-76CE5CCA85A3}" type="slidenum">
              <a:rPr kumimoji="1" lang="ja-JP" altLang="en-US" smtClean="0"/>
              <a:t>‹#›</a:t>
            </a:fld>
            <a:endParaRPr kumimoji="1" lang="ja-JP" altLang="en-US"/>
          </a:p>
        </p:txBody>
      </p:sp>
    </p:spTree>
    <p:extLst>
      <p:ext uri="{BB962C8B-B14F-4D97-AF65-F5344CB8AC3E}">
        <p14:creationId xmlns:p14="http://schemas.microsoft.com/office/powerpoint/2010/main" val="252534548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277019"/>
            <a:ext cx="7886700" cy="1325563"/>
          </a:xfrm>
        </p:spPr>
        <p:txBody>
          <a:bodyPr>
            <a:normAutofit/>
          </a:bodyPr>
          <a:lstStyle/>
          <a:p>
            <a:r>
              <a:rPr lang="ja-JP" altLang="en-US" sz="3200" dirty="0" smtClean="0"/>
              <a:t>■調書の修正案件一覧</a:t>
            </a:r>
            <a:endParaRPr kumimoji="1" lang="ja-JP" altLang="en-US" sz="3200" dirty="0"/>
          </a:p>
        </p:txBody>
      </p:sp>
      <p:sp>
        <p:nvSpPr>
          <p:cNvPr id="3" name="コンテンツ プレースホルダー 2"/>
          <p:cNvSpPr>
            <a:spLocks noGrp="1"/>
          </p:cNvSpPr>
          <p:nvPr>
            <p:ph idx="1"/>
          </p:nvPr>
        </p:nvSpPr>
        <p:spPr>
          <a:xfrm>
            <a:off x="381000" y="1825625"/>
            <a:ext cx="8442960" cy="4651375"/>
          </a:xfrm>
        </p:spPr>
        <p:txBody>
          <a:bodyPr>
            <a:normAutofit/>
          </a:bodyPr>
          <a:lstStyle/>
          <a:p>
            <a:pPr marL="0" indent="0">
              <a:buNone/>
            </a:pPr>
            <a:r>
              <a:rPr lang="ja-JP" altLang="en-US" sz="2400" dirty="0" smtClean="0"/>
              <a:t>１．</a:t>
            </a:r>
            <a:r>
              <a:rPr lang="ja-JP" altLang="en-US" sz="2400" dirty="0" smtClean="0">
                <a:solidFill>
                  <a:srgbClr val="FF0000"/>
                </a:solidFill>
              </a:rPr>
              <a:t>久宝寺緑地　整備事業</a:t>
            </a:r>
            <a:endParaRPr lang="en-US" altLang="ja-JP" sz="2400" dirty="0" smtClean="0">
              <a:solidFill>
                <a:srgbClr val="FF0000"/>
              </a:solidFill>
            </a:endParaRPr>
          </a:p>
          <a:p>
            <a:pPr marL="0" indent="0">
              <a:buNone/>
            </a:pPr>
            <a:endParaRPr kumimoji="1" lang="ja-JP" altLang="en-US" sz="2400" dirty="0"/>
          </a:p>
        </p:txBody>
      </p:sp>
      <p:sp>
        <p:nvSpPr>
          <p:cNvPr id="4" name="Rectangle 2"/>
          <p:cNvSpPr>
            <a:spLocks noChangeArrowheads="1"/>
          </p:cNvSpPr>
          <p:nvPr/>
        </p:nvSpPr>
        <p:spPr bwMode="auto">
          <a:xfrm>
            <a:off x="0" y="0"/>
            <a:ext cx="9144000" cy="554038"/>
          </a:xfrm>
          <a:prstGeom prst="rect">
            <a:avLst/>
          </a:prstGeom>
          <a:gradFill flip="none" rotWithShape="1">
            <a:gsLst>
              <a:gs pos="0">
                <a:schemeClr val="accent1"/>
              </a:gs>
              <a:gs pos="50000">
                <a:schemeClr val="bg1"/>
              </a:gs>
              <a:gs pos="100000">
                <a:schemeClr val="accent1"/>
              </a:gs>
            </a:gsLst>
            <a:lin ang="5400000" scaled="0"/>
            <a:tileRect/>
          </a:gradFill>
          <a:ln>
            <a:noFill/>
          </a:ln>
          <a:effectLst/>
          <a:extLst/>
        </p:spPr>
        <p:txBody>
          <a:bodyPr wrap="none" lIns="91435" tIns="45717" rIns="91435" bIns="45717" anchor="ctr"/>
          <a:lstStyle>
            <a:defPPr>
              <a:defRPr lang="ja-JP"/>
            </a:defPPr>
            <a:lvl1pPr algn="ctr" rtl="0" fontAlgn="base">
              <a:spcBef>
                <a:spcPct val="0"/>
              </a:spcBef>
              <a:spcAft>
                <a:spcPct val="0"/>
              </a:spcAft>
              <a:defRPr kumimoji="1" kern="1200">
                <a:solidFill>
                  <a:schemeClr val="tx1"/>
                </a:solidFill>
                <a:latin typeface="Arial" charset="0"/>
                <a:ea typeface="ＭＳ Ｐゴシック" charset="-128"/>
                <a:cs typeface="+mn-cs"/>
              </a:defRPr>
            </a:lvl1pPr>
            <a:lvl2pPr marL="457200" algn="ctr" rtl="0" fontAlgn="base">
              <a:spcBef>
                <a:spcPct val="0"/>
              </a:spcBef>
              <a:spcAft>
                <a:spcPct val="0"/>
              </a:spcAft>
              <a:defRPr kumimoji="1" kern="1200">
                <a:solidFill>
                  <a:schemeClr val="tx1"/>
                </a:solidFill>
                <a:latin typeface="Arial" charset="0"/>
                <a:ea typeface="ＭＳ Ｐゴシック" charset="-128"/>
                <a:cs typeface="+mn-cs"/>
              </a:defRPr>
            </a:lvl2pPr>
            <a:lvl3pPr marL="914400" algn="ctr" rtl="0" fontAlgn="base">
              <a:spcBef>
                <a:spcPct val="0"/>
              </a:spcBef>
              <a:spcAft>
                <a:spcPct val="0"/>
              </a:spcAft>
              <a:defRPr kumimoji="1" kern="1200">
                <a:solidFill>
                  <a:schemeClr val="tx1"/>
                </a:solidFill>
                <a:latin typeface="Arial" charset="0"/>
                <a:ea typeface="ＭＳ Ｐゴシック" charset="-128"/>
                <a:cs typeface="+mn-cs"/>
              </a:defRPr>
            </a:lvl3pPr>
            <a:lvl4pPr marL="1371600" algn="ctr" rtl="0" fontAlgn="base">
              <a:spcBef>
                <a:spcPct val="0"/>
              </a:spcBef>
              <a:spcAft>
                <a:spcPct val="0"/>
              </a:spcAft>
              <a:defRPr kumimoji="1" kern="1200">
                <a:solidFill>
                  <a:schemeClr val="tx1"/>
                </a:solidFill>
                <a:latin typeface="Arial" charset="0"/>
                <a:ea typeface="ＭＳ Ｐゴシック" charset="-128"/>
                <a:cs typeface="+mn-cs"/>
              </a:defRPr>
            </a:lvl4pPr>
            <a:lvl5pPr marL="1828800" algn="ctr"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a:lstStyle>
          <a:p>
            <a:pPr algn="l">
              <a:defRPr/>
            </a:pPr>
            <a:r>
              <a:rPr lang="ja-JP" altLang="en-US" sz="28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令和元年度建設事業評価　調書の修正</a:t>
            </a:r>
            <a:endParaRPr lang="ja-JP" altLang="en-US" sz="20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スライド番号プレースホルダー 3"/>
          <p:cNvSpPr>
            <a:spLocks noGrp="1"/>
          </p:cNvSpPr>
          <p:nvPr>
            <p:ph type="sldNum" sz="quarter" idx="12"/>
          </p:nvPr>
        </p:nvSpPr>
        <p:spPr bwMode="auto">
          <a:xfrm>
            <a:off x="8532813" y="6477000"/>
            <a:ext cx="606425"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en-US" altLang="ja-JP" sz="2000" dirty="0" smtClean="0">
                <a:latin typeface="Arial" panose="020B0604020202020204" pitchFamily="34" charset="0"/>
              </a:rPr>
              <a:t>1</a:t>
            </a:r>
            <a:endParaRPr lang="ja-JP" altLang="en-US" sz="2000" dirty="0" smtClean="0">
              <a:latin typeface="Arial" panose="020B0604020202020204" pitchFamily="34" charset="0"/>
            </a:endParaRPr>
          </a:p>
        </p:txBody>
      </p:sp>
      <p:sp>
        <p:nvSpPr>
          <p:cNvPr id="6" name="Text Box 18"/>
          <p:cNvSpPr txBox="1">
            <a:spLocks noChangeArrowheads="1"/>
          </p:cNvSpPr>
          <p:nvPr/>
        </p:nvSpPr>
        <p:spPr bwMode="auto">
          <a:xfrm>
            <a:off x="7704138" y="136525"/>
            <a:ext cx="1223962" cy="369888"/>
          </a:xfrm>
          <a:prstGeom prst="rect">
            <a:avLst/>
          </a:prstGeom>
          <a:solidFill>
            <a:schemeClr val="bg1"/>
          </a:solidFill>
          <a:ln w="9525" algn="ctr">
            <a:solidFill>
              <a:schemeClr val="tx1"/>
            </a:solidFill>
            <a:miter lim="800000"/>
            <a:headEnd/>
            <a:tailEnd/>
          </a:ln>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50000"/>
              </a:spcBef>
              <a:buFontTx/>
              <a:buNone/>
            </a:pPr>
            <a:r>
              <a:rPr lang="ja-JP" altLang="en-US" sz="1800" dirty="0" smtClean="0">
                <a:solidFill>
                  <a:srgbClr val="000000"/>
                </a:solidFill>
                <a:latin typeface="HG丸ｺﾞｼｯｸM-PRO" panose="020F0600000000000000" pitchFamily="50" charset="-128"/>
                <a:ea typeface="HG丸ｺﾞｼｯｸM-PRO" panose="020F0600000000000000" pitchFamily="50" charset="-128"/>
              </a:rPr>
              <a:t>資料</a:t>
            </a:r>
            <a:r>
              <a:rPr lang="ja-JP" altLang="en-US" sz="1800" dirty="0">
                <a:solidFill>
                  <a:srgbClr val="000000"/>
                </a:solidFill>
                <a:latin typeface="HG丸ｺﾞｼｯｸM-PRO" panose="020F0600000000000000" pitchFamily="50" charset="-128"/>
                <a:ea typeface="HG丸ｺﾞｼｯｸM-PRO" panose="020F0600000000000000" pitchFamily="50" charset="-128"/>
              </a:rPr>
              <a:t>２　</a:t>
            </a:r>
          </a:p>
        </p:txBody>
      </p:sp>
    </p:spTree>
    <p:extLst>
      <p:ext uri="{BB962C8B-B14F-4D97-AF65-F5344CB8AC3E}">
        <p14:creationId xmlns:p14="http://schemas.microsoft.com/office/powerpoint/2010/main" val="14669755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0" y="0"/>
            <a:ext cx="9144000" cy="554038"/>
          </a:xfrm>
          <a:prstGeom prst="rect">
            <a:avLst/>
          </a:prstGeom>
          <a:gradFill flip="none" rotWithShape="1">
            <a:gsLst>
              <a:gs pos="0">
                <a:schemeClr val="accent1"/>
              </a:gs>
              <a:gs pos="50000">
                <a:schemeClr val="bg1"/>
              </a:gs>
              <a:gs pos="100000">
                <a:schemeClr val="accent1"/>
              </a:gs>
            </a:gsLst>
            <a:lin ang="5400000" scaled="0"/>
            <a:tileRect/>
          </a:gradFill>
          <a:ln>
            <a:noFill/>
          </a:ln>
          <a:effectLst/>
          <a:extLst/>
        </p:spPr>
        <p:txBody>
          <a:bodyPr wrap="none" lIns="91435" tIns="45717" rIns="91435" bIns="45717" anchor="ctr"/>
          <a:lstStyle>
            <a:defPPr>
              <a:defRPr lang="ja-JP"/>
            </a:defPPr>
            <a:lvl1pPr algn="ctr" rtl="0" fontAlgn="base">
              <a:spcBef>
                <a:spcPct val="0"/>
              </a:spcBef>
              <a:spcAft>
                <a:spcPct val="0"/>
              </a:spcAft>
              <a:defRPr kumimoji="1" kern="1200">
                <a:solidFill>
                  <a:schemeClr val="tx1"/>
                </a:solidFill>
                <a:latin typeface="Arial" charset="0"/>
                <a:ea typeface="ＭＳ Ｐゴシック" charset="-128"/>
                <a:cs typeface="+mn-cs"/>
              </a:defRPr>
            </a:lvl1pPr>
            <a:lvl2pPr marL="457200" algn="ctr" rtl="0" fontAlgn="base">
              <a:spcBef>
                <a:spcPct val="0"/>
              </a:spcBef>
              <a:spcAft>
                <a:spcPct val="0"/>
              </a:spcAft>
              <a:defRPr kumimoji="1" kern="1200">
                <a:solidFill>
                  <a:schemeClr val="tx1"/>
                </a:solidFill>
                <a:latin typeface="Arial" charset="0"/>
                <a:ea typeface="ＭＳ Ｐゴシック" charset="-128"/>
                <a:cs typeface="+mn-cs"/>
              </a:defRPr>
            </a:lvl2pPr>
            <a:lvl3pPr marL="914400" algn="ctr" rtl="0" fontAlgn="base">
              <a:spcBef>
                <a:spcPct val="0"/>
              </a:spcBef>
              <a:spcAft>
                <a:spcPct val="0"/>
              </a:spcAft>
              <a:defRPr kumimoji="1" kern="1200">
                <a:solidFill>
                  <a:schemeClr val="tx1"/>
                </a:solidFill>
                <a:latin typeface="Arial" charset="0"/>
                <a:ea typeface="ＭＳ Ｐゴシック" charset="-128"/>
                <a:cs typeface="+mn-cs"/>
              </a:defRPr>
            </a:lvl3pPr>
            <a:lvl4pPr marL="1371600" algn="ctr" rtl="0" fontAlgn="base">
              <a:spcBef>
                <a:spcPct val="0"/>
              </a:spcBef>
              <a:spcAft>
                <a:spcPct val="0"/>
              </a:spcAft>
              <a:defRPr kumimoji="1" kern="1200">
                <a:solidFill>
                  <a:schemeClr val="tx1"/>
                </a:solidFill>
                <a:latin typeface="Arial" charset="0"/>
                <a:ea typeface="ＭＳ Ｐゴシック" charset="-128"/>
                <a:cs typeface="+mn-cs"/>
              </a:defRPr>
            </a:lvl4pPr>
            <a:lvl5pPr marL="1828800" algn="ctr"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a:lstStyle>
          <a:p>
            <a:pPr algn="l" eaLnBrk="1" hangingPunct="1">
              <a:defRPr/>
            </a:pPr>
            <a:r>
              <a:rPr lang="ja-JP" altLang="en-US" sz="28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令和元年度建設事業評価（</a:t>
            </a:r>
            <a:r>
              <a:rPr lang="ja-JP" altLang="en-US" sz="28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公園</a:t>
            </a:r>
            <a:r>
              <a:rPr lang="ja-JP" altLang="en-US" sz="28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事業）　</a:t>
            </a:r>
            <a:endParaRPr lang="ja-JP" altLang="en-US" sz="20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Rectangle 2"/>
          <p:cNvSpPr>
            <a:spLocks noChangeArrowheads="1"/>
          </p:cNvSpPr>
          <p:nvPr/>
        </p:nvSpPr>
        <p:spPr bwMode="auto">
          <a:xfrm>
            <a:off x="6848475" y="620713"/>
            <a:ext cx="2187575" cy="6477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buFont typeface="Arial" panose="020B0604020202020204" pitchFamily="34" charset="0"/>
              <a:buNone/>
            </a:pPr>
            <a:r>
              <a:rPr lang="ja-JP" altLang="en-US" sz="1200" dirty="0">
                <a:solidFill>
                  <a:srgbClr val="000000"/>
                </a:solidFill>
                <a:latin typeface="HGPｺﾞｼｯｸM" panose="020B0600000000000000" pitchFamily="50" charset="-128"/>
                <a:ea typeface="HGPｺﾞｼｯｸM" panose="020B0600000000000000" pitchFamily="50" charset="-128"/>
              </a:rPr>
              <a:t>令和元年度 </a:t>
            </a:r>
            <a:r>
              <a:rPr lang="ja-JP" altLang="en-US" sz="1200" dirty="0" smtClean="0">
                <a:solidFill>
                  <a:srgbClr val="000000"/>
                </a:solidFill>
                <a:latin typeface="HGPｺﾞｼｯｸM" panose="020B0600000000000000" pitchFamily="50" charset="-128"/>
                <a:ea typeface="HGPｺﾞｼｯｸM" panose="020B0600000000000000" pitchFamily="50" charset="-128"/>
              </a:rPr>
              <a:t>第</a:t>
            </a:r>
            <a:r>
              <a:rPr lang="en-US" altLang="ja-JP" sz="1200" dirty="0">
                <a:solidFill>
                  <a:srgbClr val="000000"/>
                </a:solidFill>
                <a:latin typeface="HGPｺﾞｼｯｸM" panose="020B0600000000000000" pitchFamily="50" charset="-128"/>
                <a:ea typeface="HGPｺﾞｼｯｸM" panose="020B0600000000000000" pitchFamily="50" charset="-128"/>
              </a:rPr>
              <a:t>3</a:t>
            </a:r>
            <a:r>
              <a:rPr lang="ja-JP" altLang="en-US" sz="1200" dirty="0" smtClean="0">
                <a:solidFill>
                  <a:srgbClr val="000000"/>
                </a:solidFill>
                <a:latin typeface="HGPｺﾞｼｯｸM" panose="020B0600000000000000" pitchFamily="50" charset="-128"/>
                <a:ea typeface="HGPｺﾞｼｯｸM" panose="020B0600000000000000" pitchFamily="50" charset="-128"/>
              </a:rPr>
              <a:t>回</a:t>
            </a:r>
            <a:r>
              <a:rPr lang="ja-JP" altLang="en-US" sz="1200" dirty="0">
                <a:solidFill>
                  <a:srgbClr val="000000"/>
                </a:solidFill>
                <a:latin typeface="HGPｺﾞｼｯｸM" panose="020B0600000000000000" pitchFamily="50" charset="-128"/>
                <a:ea typeface="HGPｺﾞｼｯｸM" panose="020B0600000000000000" pitchFamily="50" charset="-128"/>
              </a:rPr>
              <a:t>（</a:t>
            </a:r>
            <a:r>
              <a:rPr lang="en-US" altLang="ja-JP" sz="1200" dirty="0">
                <a:solidFill>
                  <a:srgbClr val="000000"/>
                </a:solidFill>
                <a:latin typeface="HGPｺﾞｼｯｸM" panose="020B0600000000000000" pitchFamily="50" charset="-128"/>
                <a:ea typeface="HGPｺﾞｼｯｸM" panose="020B0600000000000000" pitchFamily="50" charset="-128"/>
              </a:rPr>
              <a:t>R</a:t>
            </a:r>
            <a:r>
              <a:rPr lang="ja-JP" altLang="en-US" sz="1200" dirty="0">
                <a:solidFill>
                  <a:srgbClr val="000000"/>
                </a:solidFill>
                <a:latin typeface="HGPｺﾞｼｯｸM" panose="020B0600000000000000" pitchFamily="50" charset="-128"/>
                <a:ea typeface="HGPｺﾞｼｯｸM" panose="020B0600000000000000" pitchFamily="50" charset="-128"/>
              </a:rPr>
              <a:t>１</a:t>
            </a:r>
            <a:r>
              <a:rPr lang="en-US" altLang="ja-JP" sz="1200" dirty="0" smtClean="0">
                <a:solidFill>
                  <a:srgbClr val="000000"/>
                </a:solidFill>
                <a:latin typeface="HGPｺﾞｼｯｸM" panose="020B0600000000000000" pitchFamily="50" charset="-128"/>
                <a:ea typeface="HGPｺﾞｼｯｸM" panose="020B0600000000000000" pitchFamily="50" charset="-128"/>
              </a:rPr>
              <a:t>.7.26</a:t>
            </a:r>
            <a:r>
              <a:rPr lang="ja-JP" altLang="en-US" sz="1200" dirty="0" smtClean="0">
                <a:solidFill>
                  <a:srgbClr val="000000"/>
                </a:solidFill>
                <a:latin typeface="HGPｺﾞｼｯｸM" panose="020B0600000000000000" pitchFamily="50" charset="-128"/>
                <a:ea typeface="HGPｺﾞｼｯｸM" panose="020B0600000000000000" pitchFamily="50" charset="-128"/>
              </a:rPr>
              <a:t>）</a:t>
            </a:r>
            <a:endParaRPr lang="en-US" altLang="ja-JP" sz="1200" dirty="0">
              <a:solidFill>
                <a:srgbClr val="000000"/>
              </a:solidFill>
              <a:latin typeface="HGPｺﾞｼｯｸM" panose="020B0600000000000000" pitchFamily="50" charset="-128"/>
              <a:ea typeface="HGPｺﾞｼｯｸM" panose="020B0600000000000000" pitchFamily="50" charset="-128"/>
            </a:endParaRPr>
          </a:p>
          <a:p>
            <a:pPr>
              <a:buFont typeface="Arial" panose="020B0604020202020204" pitchFamily="34" charset="0"/>
              <a:buNone/>
            </a:pPr>
            <a:r>
              <a:rPr lang="ja-JP" altLang="en-US" sz="1200" dirty="0">
                <a:solidFill>
                  <a:srgbClr val="000000"/>
                </a:solidFill>
                <a:latin typeface="HGPｺﾞｼｯｸM" panose="020B0600000000000000" pitchFamily="50" charset="-128"/>
                <a:ea typeface="HGPｺﾞｼｯｸM" panose="020B0600000000000000" pitchFamily="50" charset="-128"/>
              </a:rPr>
              <a:t>大阪府建設事業評価審議会　都市整備部会</a:t>
            </a:r>
            <a:endParaRPr lang="ja-JP" altLang="en-US" sz="1600" dirty="0">
              <a:solidFill>
                <a:srgbClr val="000000"/>
              </a:solidFill>
              <a:latin typeface="HGPｺﾞｼｯｸM" panose="020B0600000000000000" pitchFamily="50" charset="-128"/>
              <a:ea typeface="HGPｺﾞｼｯｸM" panose="020B0600000000000000" pitchFamily="50" charset="-128"/>
            </a:endParaRPr>
          </a:p>
          <a:p>
            <a:pPr eaLnBrk="1" hangingPunct="1">
              <a:lnSpc>
                <a:spcPts val="1300"/>
              </a:lnSpc>
              <a:spcBef>
                <a:spcPct val="0"/>
              </a:spcBef>
              <a:buFontTx/>
              <a:buNone/>
            </a:pPr>
            <a:endParaRPr lang="en-US" altLang="ja-JP" sz="1200" dirty="0">
              <a:solidFill>
                <a:srgbClr val="000000"/>
              </a:solidFill>
              <a:latin typeface="HGPｺﾞｼｯｸM" panose="020B0600000000000000" pitchFamily="50" charset="-128"/>
              <a:ea typeface="HGPｺﾞｼｯｸM" panose="020B0600000000000000" pitchFamily="50" charset="-128"/>
            </a:endParaRPr>
          </a:p>
        </p:txBody>
      </p:sp>
      <p:sp>
        <p:nvSpPr>
          <p:cNvPr id="8" name="スライド番号プレースホルダー 3"/>
          <p:cNvSpPr>
            <a:spLocks noGrp="1"/>
          </p:cNvSpPr>
          <p:nvPr>
            <p:ph type="sldNum" sz="quarter" idx="12"/>
          </p:nvPr>
        </p:nvSpPr>
        <p:spPr bwMode="auto">
          <a:xfrm>
            <a:off x="8532813" y="6477000"/>
            <a:ext cx="606425"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en-US" altLang="ja-JP" sz="2000" dirty="0" smtClean="0">
                <a:latin typeface="Arial" panose="020B0604020202020204" pitchFamily="34" charset="0"/>
              </a:rPr>
              <a:t>2</a:t>
            </a:r>
            <a:endParaRPr lang="ja-JP" altLang="en-US" sz="2000" dirty="0" smtClean="0">
              <a:latin typeface="Arial" panose="020B0604020202020204" pitchFamily="34" charset="0"/>
            </a:endParaRPr>
          </a:p>
        </p:txBody>
      </p:sp>
      <p:sp>
        <p:nvSpPr>
          <p:cNvPr id="9" name="テキスト ボックス 7"/>
          <p:cNvSpPr txBox="1">
            <a:spLocks noChangeArrowheads="1"/>
          </p:cNvSpPr>
          <p:nvPr/>
        </p:nvSpPr>
        <p:spPr bwMode="auto">
          <a:xfrm>
            <a:off x="1116013" y="1773238"/>
            <a:ext cx="6551612" cy="1508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2000" b="1" dirty="0">
                <a:latin typeface="ＭＳ ゴシック" panose="020B0609070205080204" pitchFamily="49" charset="-128"/>
                <a:ea typeface="ＭＳ ゴシック" panose="020B0609070205080204" pitchFamily="49" charset="-128"/>
              </a:rPr>
              <a:t>　　　　きゅうほうじ</a:t>
            </a:r>
            <a:endParaRPr lang="en-US" altLang="ja-JP" sz="2000" b="1" dirty="0">
              <a:latin typeface="ＭＳ ゴシック" panose="020B0609070205080204" pitchFamily="49" charset="-128"/>
              <a:ea typeface="ＭＳ ゴシック" panose="020B0609070205080204" pitchFamily="49" charset="-128"/>
            </a:endParaRPr>
          </a:p>
          <a:p>
            <a:pPr algn="ctr" eaLnBrk="1" hangingPunct="1">
              <a:spcBef>
                <a:spcPct val="0"/>
              </a:spcBef>
              <a:buFontTx/>
              <a:buNone/>
            </a:pPr>
            <a:r>
              <a:rPr lang="ja-JP" altLang="en-US" sz="3600" dirty="0">
                <a:latin typeface="ＭＳ ゴシック" panose="020B0609070205080204" pitchFamily="49" charset="-128"/>
                <a:ea typeface="ＭＳ ゴシック" panose="020B0609070205080204" pitchFamily="49" charset="-128"/>
              </a:rPr>
              <a:t>　久宝寺緑地 整備事業</a:t>
            </a:r>
            <a:endParaRPr lang="en-US" altLang="ja-JP" sz="3600" dirty="0">
              <a:latin typeface="ＭＳ ゴシック" panose="020B0609070205080204" pitchFamily="49" charset="-128"/>
              <a:ea typeface="ＭＳ ゴシック" panose="020B0609070205080204" pitchFamily="49" charset="-128"/>
            </a:endParaRPr>
          </a:p>
          <a:p>
            <a:pPr algn="ctr" eaLnBrk="1" hangingPunct="1">
              <a:spcBef>
                <a:spcPct val="0"/>
              </a:spcBef>
              <a:buFontTx/>
              <a:buNone/>
            </a:pPr>
            <a:r>
              <a:rPr lang="en-US" altLang="ja-JP" sz="3600" dirty="0">
                <a:latin typeface="ＭＳ ゴシック" panose="020B0609070205080204" pitchFamily="49" charset="-128"/>
                <a:ea typeface="ＭＳ ゴシック" panose="020B0609070205080204" pitchFamily="49" charset="-128"/>
              </a:rPr>
              <a:t>  [</a:t>
            </a:r>
            <a:r>
              <a:rPr lang="ja-JP" altLang="en-US" sz="3600" dirty="0">
                <a:latin typeface="ＭＳ ゴシック" panose="020B0609070205080204" pitchFamily="49" charset="-128"/>
                <a:ea typeface="ＭＳ ゴシック" panose="020B0609070205080204" pitchFamily="49" charset="-128"/>
              </a:rPr>
              <a:t>八尾市</a:t>
            </a:r>
            <a:r>
              <a:rPr lang="en-US" altLang="ja-JP" sz="3600" dirty="0">
                <a:latin typeface="ＭＳ ゴシック" panose="020B0609070205080204" pitchFamily="49" charset="-128"/>
                <a:ea typeface="ＭＳ ゴシック" panose="020B0609070205080204" pitchFamily="49" charset="-128"/>
              </a:rPr>
              <a:t>]</a:t>
            </a:r>
            <a:endParaRPr lang="ja-JP" altLang="en-US" sz="3600" dirty="0">
              <a:latin typeface="ＭＳ ゴシック" panose="020B0609070205080204" pitchFamily="49" charset="-128"/>
              <a:ea typeface="ＭＳ ゴシック" panose="020B0609070205080204" pitchFamily="49" charset="-128"/>
            </a:endParaRPr>
          </a:p>
        </p:txBody>
      </p:sp>
      <p:sp>
        <p:nvSpPr>
          <p:cNvPr id="10" name="テキスト ボックス 7"/>
          <p:cNvSpPr txBox="1">
            <a:spLocks noChangeArrowheads="1"/>
          </p:cNvSpPr>
          <p:nvPr/>
        </p:nvSpPr>
        <p:spPr bwMode="auto">
          <a:xfrm>
            <a:off x="323850" y="4151313"/>
            <a:ext cx="8362950" cy="1446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en-US" altLang="ja-JP" sz="2800">
                <a:latin typeface="ＭＳ ゴシック" panose="020B0609070205080204" pitchFamily="49" charset="-128"/>
                <a:ea typeface="ＭＳ ゴシック" panose="020B0609070205080204" pitchFamily="49" charset="-128"/>
              </a:rPr>
              <a:t>【</a:t>
            </a:r>
            <a:r>
              <a:rPr lang="ja-JP" altLang="en-US" sz="2800">
                <a:latin typeface="ＭＳ ゴシック" panose="020B0609070205080204" pitchFamily="49" charset="-128"/>
                <a:ea typeface="ＭＳ ゴシック" panose="020B0609070205080204" pitchFamily="49" charset="-128"/>
              </a:rPr>
              <a:t>再</a:t>
            </a:r>
            <a:r>
              <a:rPr lang="ja-JP" altLang="ja-JP"/>
              <a:t>々</a:t>
            </a:r>
            <a:r>
              <a:rPr lang="ja-JP" altLang="en-US" sz="2800">
                <a:latin typeface="ＭＳ ゴシック" panose="020B0609070205080204" pitchFamily="49" charset="-128"/>
                <a:ea typeface="ＭＳ ゴシック" panose="020B0609070205080204" pitchFamily="49" charset="-128"/>
              </a:rPr>
              <a:t>評価</a:t>
            </a:r>
            <a:r>
              <a:rPr lang="en-US" altLang="ja-JP" sz="2800">
                <a:latin typeface="ＭＳ ゴシック" panose="020B0609070205080204" pitchFamily="49" charset="-128"/>
                <a:ea typeface="ＭＳ ゴシック" panose="020B0609070205080204" pitchFamily="49" charset="-128"/>
              </a:rPr>
              <a:t>】</a:t>
            </a:r>
          </a:p>
          <a:p>
            <a:pPr algn="ctr" eaLnBrk="1" hangingPunct="1">
              <a:spcBef>
                <a:spcPct val="0"/>
              </a:spcBef>
              <a:buFontTx/>
              <a:buNone/>
            </a:pPr>
            <a:endParaRPr lang="en-US" altLang="ja-JP" sz="2800">
              <a:latin typeface="ＭＳ ゴシック" panose="020B0609070205080204" pitchFamily="49" charset="-128"/>
              <a:ea typeface="ＭＳ ゴシック" panose="020B0609070205080204" pitchFamily="49" charset="-128"/>
            </a:endParaRPr>
          </a:p>
          <a:p>
            <a:pPr algn="ctr" eaLnBrk="1" hangingPunct="1">
              <a:spcBef>
                <a:spcPct val="0"/>
              </a:spcBef>
              <a:buFontTx/>
              <a:buNone/>
            </a:pPr>
            <a:r>
              <a:rPr lang="ja-JP" altLang="en-US" sz="2800">
                <a:latin typeface="ＭＳ ゴシック" panose="020B0609070205080204" pitchFamily="49" charset="-128"/>
                <a:ea typeface="ＭＳ ゴシック" panose="020B0609070205080204" pitchFamily="49" charset="-128"/>
              </a:rPr>
              <a:t>（再評価後</a:t>
            </a:r>
            <a:r>
              <a:rPr lang="en-US" altLang="ja-JP" sz="2800">
                <a:latin typeface="ＭＳ ゴシック" panose="020B0609070205080204" pitchFamily="49" charset="-128"/>
                <a:ea typeface="ＭＳ ゴシック" panose="020B0609070205080204" pitchFamily="49" charset="-128"/>
              </a:rPr>
              <a:t>5</a:t>
            </a:r>
            <a:r>
              <a:rPr lang="ja-JP" altLang="en-US" sz="2800">
                <a:latin typeface="ＭＳ ゴシック" panose="020B0609070205080204" pitchFamily="49" charset="-128"/>
                <a:ea typeface="ＭＳ ゴシック" panose="020B0609070205080204" pitchFamily="49" charset="-128"/>
              </a:rPr>
              <a:t>年間を経過した時点で継続中）</a:t>
            </a:r>
          </a:p>
        </p:txBody>
      </p:sp>
    </p:spTree>
    <p:extLst>
      <p:ext uri="{BB962C8B-B14F-4D97-AF65-F5344CB8AC3E}">
        <p14:creationId xmlns:p14="http://schemas.microsoft.com/office/powerpoint/2010/main" val="29454086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71F43457-8CDF-434C-BF4D-76CE5CCA85A3}" type="slidenum">
              <a:rPr kumimoji="1" lang="ja-JP" altLang="en-US" sz="1600" smtClean="0"/>
              <a:t>3</a:t>
            </a:fld>
            <a:endParaRPr kumimoji="1" lang="ja-JP" altLang="en-US" sz="1600" dirty="0"/>
          </a:p>
        </p:txBody>
      </p:sp>
      <p:sp>
        <p:nvSpPr>
          <p:cNvPr id="5" name="Rectangle 2"/>
          <p:cNvSpPr>
            <a:spLocks noChangeArrowheads="1"/>
          </p:cNvSpPr>
          <p:nvPr/>
        </p:nvSpPr>
        <p:spPr bwMode="auto">
          <a:xfrm>
            <a:off x="0" y="0"/>
            <a:ext cx="9144000" cy="554038"/>
          </a:xfrm>
          <a:prstGeom prst="rect">
            <a:avLst/>
          </a:prstGeom>
          <a:gradFill flip="none" rotWithShape="1">
            <a:gsLst>
              <a:gs pos="0">
                <a:schemeClr val="accent1"/>
              </a:gs>
              <a:gs pos="50000">
                <a:schemeClr val="bg1"/>
              </a:gs>
              <a:gs pos="100000">
                <a:schemeClr val="accent1"/>
              </a:gs>
            </a:gsLst>
            <a:lin ang="5400000" scaled="0"/>
            <a:tileRect/>
          </a:gradFill>
          <a:ln>
            <a:noFill/>
          </a:ln>
          <a:effectLst/>
          <a:extLst/>
        </p:spPr>
        <p:txBody>
          <a:bodyPr wrap="none" lIns="91435" tIns="45717" rIns="91435" bIns="45717" anchor="ctr"/>
          <a:lstStyle>
            <a:defPPr>
              <a:defRPr lang="ja-JP"/>
            </a:defPPr>
            <a:lvl1pPr algn="ctr" rtl="0" fontAlgn="base">
              <a:spcBef>
                <a:spcPct val="0"/>
              </a:spcBef>
              <a:spcAft>
                <a:spcPct val="0"/>
              </a:spcAft>
              <a:defRPr kumimoji="1" kern="1200">
                <a:solidFill>
                  <a:schemeClr val="tx1"/>
                </a:solidFill>
                <a:latin typeface="Arial" charset="0"/>
                <a:ea typeface="ＭＳ Ｐゴシック" charset="-128"/>
                <a:cs typeface="+mn-cs"/>
              </a:defRPr>
            </a:lvl1pPr>
            <a:lvl2pPr marL="457200" algn="ctr" rtl="0" fontAlgn="base">
              <a:spcBef>
                <a:spcPct val="0"/>
              </a:spcBef>
              <a:spcAft>
                <a:spcPct val="0"/>
              </a:spcAft>
              <a:defRPr kumimoji="1" kern="1200">
                <a:solidFill>
                  <a:schemeClr val="tx1"/>
                </a:solidFill>
                <a:latin typeface="Arial" charset="0"/>
                <a:ea typeface="ＭＳ Ｐゴシック" charset="-128"/>
                <a:cs typeface="+mn-cs"/>
              </a:defRPr>
            </a:lvl2pPr>
            <a:lvl3pPr marL="914400" algn="ctr" rtl="0" fontAlgn="base">
              <a:spcBef>
                <a:spcPct val="0"/>
              </a:spcBef>
              <a:spcAft>
                <a:spcPct val="0"/>
              </a:spcAft>
              <a:defRPr kumimoji="1" kern="1200">
                <a:solidFill>
                  <a:schemeClr val="tx1"/>
                </a:solidFill>
                <a:latin typeface="Arial" charset="0"/>
                <a:ea typeface="ＭＳ Ｐゴシック" charset="-128"/>
                <a:cs typeface="+mn-cs"/>
              </a:defRPr>
            </a:lvl3pPr>
            <a:lvl4pPr marL="1371600" algn="ctr" rtl="0" fontAlgn="base">
              <a:spcBef>
                <a:spcPct val="0"/>
              </a:spcBef>
              <a:spcAft>
                <a:spcPct val="0"/>
              </a:spcAft>
              <a:defRPr kumimoji="1" kern="1200">
                <a:solidFill>
                  <a:schemeClr val="tx1"/>
                </a:solidFill>
                <a:latin typeface="Arial" charset="0"/>
                <a:ea typeface="ＭＳ Ｐゴシック" charset="-128"/>
                <a:cs typeface="+mn-cs"/>
              </a:defRPr>
            </a:lvl4pPr>
            <a:lvl5pPr marL="1828800" algn="ctr"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a:lstStyle>
          <a:p>
            <a:pPr algn="l"/>
            <a:r>
              <a:rPr lang="ja-JP" altLang="en-US" sz="28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800" dirty="0" smtClean="0"/>
              <a:t>６対応方針（原案）</a:t>
            </a:r>
            <a:endParaRPr lang="en-US" altLang="ja-JP" sz="2800" dirty="0"/>
          </a:p>
        </p:txBody>
      </p:sp>
      <p:sp>
        <p:nvSpPr>
          <p:cNvPr id="7" name="テキスト ボックス 6"/>
          <p:cNvSpPr txBox="1"/>
          <p:nvPr/>
        </p:nvSpPr>
        <p:spPr>
          <a:xfrm>
            <a:off x="162876" y="647323"/>
            <a:ext cx="5221924" cy="400110"/>
          </a:xfrm>
          <a:prstGeom prst="rect">
            <a:avLst/>
          </a:prstGeom>
          <a:noFill/>
        </p:spPr>
        <p:txBody>
          <a:bodyPr wrap="square" rtlCol="0">
            <a:spAutoFit/>
          </a:bodyPr>
          <a:lstStyle/>
          <a:p>
            <a:r>
              <a:rPr lang="ja-JP" altLang="en-US" sz="2000" dirty="0"/>
              <a:t>①</a:t>
            </a:r>
            <a:r>
              <a:rPr lang="ja-JP" altLang="en-US" sz="2000" dirty="0" smtClean="0"/>
              <a:t>文言を</a:t>
            </a:r>
            <a:r>
              <a:rPr lang="ja-JP" altLang="en-US" sz="2000" dirty="0"/>
              <a:t>修正（</a:t>
            </a:r>
            <a:r>
              <a:rPr lang="en-US" altLang="ja-JP" sz="2000" dirty="0" smtClean="0"/>
              <a:t>p.4</a:t>
            </a:r>
            <a:r>
              <a:rPr lang="ja-JP" altLang="en-US" sz="2000" dirty="0" smtClean="0"/>
              <a:t>）</a:t>
            </a:r>
            <a:endParaRPr kumimoji="1" lang="ja-JP" altLang="en-US" sz="2000" dirty="0"/>
          </a:p>
        </p:txBody>
      </p:sp>
      <p:sp>
        <p:nvSpPr>
          <p:cNvPr id="8" name="テキスト ボックス 7"/>
          <p:cNvSpPr txBox="1"/>
          <p:nvPr/>
        </p:nvSpPr>
        <p:spPr>
          <a:xfrm>
            <a:off x="660400" y="3994550"/>
            <a:ext cx="1511300" cy="369332"/>
          </a:xfrm>
          <a:prstGeom prst="rect">
            <a:avLst/>
          </a:prstGeom>
          <a:noFill/>
        </p:spPr>
        <p:txBody>
          <a:bodyPr wrap="square" rtlCol="0">
            <a:spAutoFit/>
          </a:bodyPr>
          <a:lstStyle/>
          <a:p>
            <a:r>
              <a:rPr kumimoji="1" lang="ja-JP" altLang="en-US" dirty="0" smtClean="0"/>
              <a:t>修正後</a:t>
            </a:r>
            <a:endParaRPr kumimoji="1" lang="ja-JP" altLang="en-US" dirty="0"/>
          </a:p>
        </p:txBody>
      </p:sp>
      <p:sp>
        <p:nvSpPr>
          <p:cNvPr id="9" name="テキスト ボックス 8"/>
          <p:cNvSpPr txBox="1"/>
          <p:nvPr/>
        </p:nvSpPr>
        <p:spPr>
          <a:xfrm>
            <a:off x="660400" y="1226305"/>
            <a:ext cx="1511300" cy="369332"/>
          </a:xfrm>
          <a:prstGeom prst="rect">
            <a:avLst/>
          </a:prstGeom>
          <a:noFill/>
        </p:spPr>
        <p:txBody>
          <a:bodyPr wrap="square" rtlCol="0">
            <a:spAutoFit/>
          </a:bodyPr>
          <a:lstStyle/>
          <a:p>
            <a:r>
              <a:rPr kumimoji="1" lang="ja-JP" altLang="en-US" dirty="0" smtClean="0"/>
              <a:t>修正前</a:t>
            </a:r>
            <a:endParaRPr kumimoji="1" lang="ja-JP" altLang="en-US" dirty="0"/>
          </a:p>
        </p:txBody>
      </p:sp>
      <p:sp>
        <p:nvSpPr>
          <p:cNvPr id="13" name="下矢印 12"/>
          <p:cNvSpPr/>
          <p:nvPr/>
        </p:nvSpPr>
        <p:spPr>
          <a:xfrm>
            <a:off x="3962396" y="3893216"/>
            <a:ext cx="1219201" cy="330200"/>
          </a:xfrm>
          <a:prstGeom prst="downArrow">
            <a:avLst/>
          </a:prstGeom>
          <a:solidFill>
            <a:schemeClr val="bg1"/>
          </a:solid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3" name="表 2"/>
          <p:cNvGraphicFramePr>
            <a:graphicFrameLocks noGrp="1"/>
          </p:cNvGraphicFramePr>
          <p:nvPr>
            <p:extLst>
              <p:ext uri="{D42A27DB-BD31-4B8C-83A1-F6EECF244321}">
                <p14:modId xmlns:p14="http://schemas.microsoft.com/office/powerpoint/2010/main" val="4074031260"/>
              </p:ext>
            </p:extLst>
          </p:nvPr>
        </p:nvGraphicFramePr>
        <p:xfrm>
          <a:off x="426081" y="1595637"/>
          <a:ext cx="8314185" cy="2179320"/>
        </p:xfrm>
        <a:graphic>
          <a:graphicData uri="http://schemas.openxmlformats.org/drawingml/2006/table">
            <a:tbl>
              <a:tblPr>
                <a:tableStyleId>{5C22544A-7EE6-4342-B048-85BDC9FD1C3A}</a:tableStyleId>
              </a:tblPr>
              <a:tblGrid>
                <a:gridCol w="1567088">
                  <a:extLst>
                    <a:ext uri="{9D8B030D-6E8A-4147-A177-3AD203B41FA5}">
                      <a16:colId xmlns:a16="http://schemas.microsoft.com/office/drawing/2014/main" val="505319223"/>
                    </a:ext>
                  </a:extLst>
                </a:gridCol>
                <a:gridCol w="6747097">
                  <a:extLst>
                    <a:ext uri="{9D8B030D-6E8A-4147-A177-3AD203B41FA5}">
                      <a16:colId xmlns:a16="http://schemas.microsoft.com/office/drawing/2014/main" val="1494395061"/>
                    </a:ext>
                  </a:extLst>
                </a:gridCol>
              </a:tblGrid>
              <a:tr h="2146298">
                <a:tc>
                  <a:txBody>
                    <a:bodyPr/>
                    <a:lstStyle/>
                    <a:p>
                      <a:pPr algn="ctr">
                        <a:spcAft>
                          <a:spcPts val="0"/>
                        </a:spcAft>
                      </a:pPr>
                      <a:r>
                        <a:rPr lang="ja-JP" sz="1300" kern="100">
                          <a:effectLst/>
                        </a:rPr>
                        <a:t>対応方針</a:t>
                      </a:r>
                    </a:p>
                    <a:p>
                      <a:pPr algn="ctr">
                        <a:spcAft>
                          <a:spcPts val="0"/>
                        </a:spcAft>
                      </a:pPr>
                      <a:r>
                        <a:rPr lang="ja-JP" sz="1300" kern="100">
                          <a:effectLst/>
                        </a:rPr>
                        <a:t>（原案）</a:t>
                      </a:r>
                      <a:endParaRPr lang="ja-JP" sz="13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76199" marR="76199" marT="0" marB="0" anchor="ctr"/>
                </a:tc>
                <a:tc>
                  <a:txBody>
                    <a:bodyPr/>
                    <a:lstStyle/>
                    <a:p>
                      <a:pPr algn="just">
                        <a:spcAft>
                          <a:spcPts val="0"/>
                        </a:spcAft>
                      </a:pPr>
                      <a:endParaRPr lang="en-US" altLang="ja-JP" sz="1300" kern="100" dirty="0" smtClean="0">
                        <a:effectLst/>
                      </a:endParaRPr>
                    </a:p>
                    <a:p>
                      <a:pPr algn="just">
                        <a:spcAft>
                          <a:spcPts val="0"/>
                        </a:spcAft>
                      </a:pPr>
                      <a:r>
                        <a:rPr lang="ja-JP" sz="1300" kern="100" dirty="0" smtClean="0">
                          <a:effectLst/>
                        </a:rPr>
                        <a:t>○</a:t>
                      </a:r>
                      <a:r>
                        <a:rPr lang="ja-JP" sz="1300" kern="100" dirty="0">
                          <a:effectLst/>
                        </a:rPr>
                        <a:t>事業継続</a:t>
                      </a:r>
                    </a:p>
                    <a:p>
                      <a:pPr algn="just">
                        <a:spcAft>
                          <a:spcPts val="0"/>
                        </a:spcAft>
                      </a:pPr>
                      <a:r>
                        <a:rPr lang="ja-JP" sz="1300" kern="100" dirty="0">
                          <a:effectLst/>
                        </a:rPr>
                        <a:t>＜判断の理由＞</a:t>
                      </a:r>
                    </a:p>
                    <a:p>
                      <a:pPr marL="133350" indent="-133350" algn="just">
                        <a:spcAft>
                          <a:spcPts val="0"/>
                        </a:spcAft>
                      </a:pPr>
                      <a:r>
                        <a:rPr lang="ja-JP" sz="1300" kern="100" dirty="0">
                          <a:effectLst/>
                        </a:rPr>
                        <a:t>・久宝寺緑地は、大阪四大緑地の一つとして計画され、スポーツ施設や芝生広場などのレクリエーション施設も備えた広域公園として親しまれており、景観、環境面においても都市部における貴重な緑豊かな公園として、府域の骨格をなす重要な役割を果たしている。</a:t>
                      </a:r>
                    </a:p>
                    <a:p>
                      <a:pPr marL="133350" indent="-133350" algn="just">
                        <a:spcAft>
                          <a:spcPts val="0"/>
                        </a:spcAft>
                      </a:pPr>
                      <a:r>
                        <a:rPr lang="ja-JP" sz="1300" kern="100" dirty="0">
                          <a:effectLst/>
                        </a:rPr>
                        <a:t>・また、当公園は、「八尾市地域防災計画」における広域避難場所、「大阪府地域防災計画」における後方支援活動拠点機能としての位置づけもあり、事業認可区域の整備は、防災機能の拡充にも寄与する。</a:t>
                      </a:r>
                    </a:p>
                    <a:p>
                      <a:pPr marL="133350" indent="-133350" algn="just">
                        <a:spcAft>
                          <a:spcPts val="0"/>
                        </a:spcAft>
                      </a:pPr>
                      <a:r>
                        <a:rPr lang="ja-JP" sz="1300" kern="100" dirty="0">
                          <a:effectLst/>
                        </a:rPr>
                        <a:t>以上の理由から、事業を継続する。</a:t>
                      </a:r>
                      <a:endParaRPr lang="ja-JP" sz="13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76199" marR="76199" marT="0" marB="0"/>
                </a:tc>
                <a:extLst>
                  <a:ext uri="{0D108BD9-81ED-4DB2-BD59-A6C34878D82A}">
                    <a16:rowId xmlns:a16="http://schemas.microsoft.com/office/drawing/2014/main" val="1081436737"/>
                  </a:ext>
                </a:extLst>
              </a:tr>
            </a:tbl>
          </a:graphicData>
        </a:graphic>
      </p:graphicFrame>
      <p:graphicFrame>
        <p:nvGraphicFramePr>
          <p:cNvPr id="12" name="表 11"/>
          <p:cNvGraphicFramePr>
            <a:graphicFrameLocks noGrp="1"/>
          </p:cNvGraphicFramePr>
          <p:nvPr>
            <p:extLst>
              <p:ext uri="{D42A27DB-BD31-4B8C-83A1-F6EECF244321}">
                <p14:modId xmlns:p14="http://schemas.microsoft.com/office/powerpoint/2010/main" val="3143407731"/>
              </p:ext>
            </p:extLst>
          </p:nvPr>
        </p:nvGraphicFramePr>
        <p:xfrm>
          <a:off x="414903" y="4380807"/>
          <a:ext cx="8314185" cy="2377440"/>
        </p:xfrm>
        <a:graphic>
          <a:graphicData uri="http://schemas.openxmlformats.org/drawingml/2006/table">
            <a:tbl>
              <a:tblPr>
                <a:tableStyleId>{5C22544A-7EE6-4342-B048-85BDC9FD1C3A}</a:tableStyleId>
              </a:tblPr>
              <a:tblGrid>
                <a:gridCol w="1567088">
                  <a:extLst>
                    <a:ext uri="{9D8B030D-6E8A-4147-A177-3AD203B41FA5}">
                      <a16:colId xmlns:a16="http://schemas.microsoft.com/office/drawing/2014/main" val="505319223"/>
                    </a:ext>
                  </a:extLst>
                </a:gridCol>
                <a:gridCol w="6747097">
                  <a:extLst>
                    <a:ext uri="{9D8B030D-6E8A-4147-A177-3AD203B41FA5}">
                      <a16:colId xmlns:a16="http://schemas.microsoft.com/office/drawing/2014/main" val="1494395061"/>
                    </a:ext>
                  </a:extLst>
                </a:gridCol>
              </a:tblGrid>
              <a:tr h="2146298">
                <a:tc>
                  <a:txBody>
                    <a:bodyPr/>
                    <a:lstStyle/>
                    <a:p>
                      <a:pPr algn="ctr">
                        <a:spcAft>
                          <a:spcPts val="0"/>
                        </a:spcAft>
                      </a:pPr>
                      <a:r>
                        <a:rPr lang="ja-JP" sz="1300" kern="100">
                          <a:effectLst/>
                        </a:rPr>
                        <a:t>対応方針</a:t>
                      </a:r>
                    </a:p>
                    <a:p>
                      <a:pPr algn="ctr">
                        <a:spcAft>
                          <a:spcPts val="0"/>
                        </a:spcAft>
                      </a:pPr>
                      <a:r>
                        <a:rPr lang="ja-JP" sz="1300" kern="100">
                          <a:effectLst/>
                        </a:rPr>
                        <a:t>（原案）</a:t>
                      </a:r>
                      <a:endParaRPr lang="ja-JP" sz="13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76199" marR="76199" marT="0" marB="0" anchor="ctr"/>
                </a:tc>
                <a:tc>
                  <a:txBody>
                    <a:bodyPr/>
                    <a:lstStyle/>
                    <a:p>
                      <a:pPr algn="just">
                        <a:spcAft>
                          <a:spcPts val="0"/>
                        </a:spcAft>
                      </a:pPr>
                      <a:endParaRPr lang="en-US" altLang="ja-JP" sz="1300" kern="100" dirty="0" smtClean="0">
                        <a:effectLst/>
                      </a:endParaRPr>
                    </a:p>
                    <a:p>
                      <a:pPr algn="just">
                        <a:spcAft>
                          <a:spcPts val="0"/>
                        </a:spcAft>
                      </a:pPr>
                      <a:r>
                        <a:rPr lang="ja-JP" sz="1300" kern="100" dirty="0" smtClean="0">
                          <a:effectLst/>
                        </a:rPr>
                        <a:t>○</a:t>
                      </a:r>
                      <a:r>
                        <a:rPr lang="ja-JP" sz="1300" kern="100" dirty="0">
                          <a:effectLst/>
                        </a:rPr>
                        <a:t>事業継続</a:t>
                      </a:r>
                    </a:p>
                    <a:p>
                      <a:pPr algn="just">
                        <a:spcAft>
                          <a:spcPts val="0"/>
                        </a:spcAft>
                      </a:pPr>
                      <a:r>
                        <a:rPr lang="ja-JP" sz="1300" kern="100" dirty="0">
                          <a:effectLst/>
                        </a:rPr>
                        <a:t>＜判断の理由＞</a:t>
                      </a:r>
                    </a:p>
                    <a:p>
                      <a:pPr eaLnBrk="1" hangingPunct="1">
                        <a:spcBef>
                          <a:spcPct val="0"/>
                        </a:spcBef>
                        <a:buNone/>
                      </a:pPr>
                      <a:r>
                        <a:rPr lang="ja-JP" sz="1300" kern="100" dirty="0" smtClean="0">
                          <a:effectLst/>
                        </a:rPr>
                        <a:t>・</a:t>
                      </a:r>
                      <a:r>
                        <a:rPr lang="ja-JP" altLang="ja-JP" sz="1300" dirty="0" smtClean="0">
                          <a:solidFill>
                            <a:schemeClr val="tx1"/>
                          </a:solidFill>
                          <a:latin typeface="+mn-ea"/>
                          <a:ea typeface="+mn-ea"/>
                        </a:rPr>
                        <a:t>久宝寺緑地は、大阪四大緑地の一つとして計画され、スポーツ施設や芝生広場などの</a:t>
                      </a:r>
                      <a:r>
                        <a:rPr lang="ja-JP" altLang="en-US" sz="1300" dirty="0" smtClean="0">
                          <a:solidFill>
                            <a:schemeClr val="tx1"/>
                          </a:solidFill>
                          <a:latin typeface="+mn-ea"/>
                          <a:ea typeface="+mn-ea"/>
                        </a:rPr>
                        <a:t>　</a:t>
                      </a:r>
                      <a:endParaRPr lang="en-US" altLang="ja-JP" sz="1300" dirty="0" smtClean="0">
                        <a:solidFill>
                          <a:schemeClr val="tx1"/>
                        </a:solidFill>
                        <a:latin typeface="+mn-ea"/>
                        <a:ea typeface="+mn-ea"/>
                      </a:endParaRPr>
                    </a:p>
                    <a:p>
                      <a:pPr eaLnBrk="1" hangingPunct="1">
                        <a:spcBef>
                          <a:spcPct val="0"/>
                        </a:spcBef>
                        <a:buNone/>
                      </a:pPr>
                      <a:r>
                        <a:rPr lang="ja-JP" altLang="en-US" sz="1300" dirty="0" smtClean="0">
                          <a:solidFill>
                            <a:schemeClr val="tx1"/>
                          </a:solidFill>
                          <a:latin typeface="+mn-ea"/>
                          <a:ea typeface="+mn-ea"/>
                        </a:rPr>
                        <a:t>　</a:t>
                      </a:r>
                      <a:r>
                        <a:rPr lang="ja-JP" altLang="ja-JP" sz="1300" dirty="0" smtClean="0">
                          <a:solidFill>
                            <a:schemeClr val="tx1"/>
                          </a:solidFill>
                          <a:latin typeface="+mn-ea"/>
                          <a:ea typeface="+mn-ea"/>
                        </a:rPr>
                        <a:t>レクリエーション施設も備えた広域公園として</a:t>
                      </a:r>
                      <a:r>
                        <a:rPr lang="ja-JP" altLang="ja-JP" sz="1300" u="sng" dirty="0" smtClean="0">
                          <a:solidFill>
                            <a:schemeClr val="tx1"/>
                          </a:solidFill>
                          <a:latin typeface="+mn-ea"/>
                          <a:ea typeface="+mn-ea"/>
                        </a:rPr>
                        <a:t>親しまれて</a:t>
                      </a:r>
                      <a:r>
                        <a:rPr lang="ja-JP" altLang="en-US" sz="1300" u="sng" dirty="0" smtClean="0">
                          <a:solidFill>
                            <a:srgbClr val="FF0000"/>
                          </a:solidFill>
                          <a:latin typeface="+mn-ea"/>
                          <a:ea typeface="+mn-ea"/>
                        </a:rPr>
                        <a:t>いる。また</a:t>
                      </a:r>
                      <a:r>
                        <a:rPr lang="ja-JP" altLang="ja-JP" sz="1300" dirty="0" smtClean="0">
                          <a:solidFill>
                            <a:schemeClr val="tx1"/>
                          </a:solidFill>
                          <a:latin typeface="+mn-ea"/>
                          <a:ea typeface="+mn-ea"/>
                        </a:rPr>
                        <a:t>景観、環境面に</a:t>
                      </a:r>
                      <a:r>
                        <a:rPr lang="ja-JP" altLang="en-US" sz="1300" dirty="0" smtClean="0">
                          <a:solidFill>
                            <a:schemeClr val="tx1"/>
                          </a:solidFill>
                          <a:latin typeface="+mn-ea"/>
                          <a:ea typeface="+mn-ea"/>
                        </a:rPr>
                        <a:t>　</a:t>
                      </a:r>
                      <a:endParaRPr lang="en-US" altLang="ja-JP" sz="1300" dirty="0" smtClean="0">
                        <a:solidFill>
                          <a:schemeClr val="tx1"/>
                        </a:solidFill>
                        <a:latin typeface="+mn-ea"/>
                        <a:ea typeface="+mn-ea"/>
                      </a:endParaRPr>
                    </a:p>
                    <a:p>
                      <a:pPr eaLnBrk="1" hangingPunct="1">
                        <a:spcBef>
                          <a:spcPct val="0"/>
                        </a:spcBef>
                        <a:buNone/>
                      </a:pPr>
                      <a:r>
                        <a:rPr lang="ja-JP" altLang="en-US" sz="1300" dirty="0" smtClean="0">
                          <a:solidFill>
                            <a:schemeClr val="tx1"/>
                          </a:solidFill>
                          <a:latin typeface="+mn-ea"/>
                          <a:ea typeface="+mn-ea"/>
                        </a:rPr>
                        <a:t>　</a:t>
                      </a:r>
                      <a:r>
                        <a:rPr lang="ja-JP" altLang="ja-JP" sz="1300" dirty="0" smtClean="0">
                          <a:solidFill>
                            <a:schemeClr val="tx1"/>
                          </a:solidFill>
                          <a:latin typeface="+mn-ea"/>
                          <a:ea typeface="+mn-ea"/>
                        </a:rPr>
                        <a:t>おいても都市部における貴重な緑豊かな公園として、府域の骨格をなす重要な役割を</a:t>
                      </a:r>
                      <a:endParaRPr lang="en-US" altLang="ja-JP" sz="1300" dirty="0" smtClean="0">
                        <a:solidFill>
                          <a:schemeClr val="tx1"/>
                        </a:solidFill>
                        <a:latin typeface="+mn-ea"/>
                        <a:ea typeface="+mn-ea"/>
                      </a:endParaRPr>
                    </a:p>
                    <a:p>
                      <a:pPr eaLnBrk="1" hangingPunct="1">
                        <a:spcBef>
                          <a:spcPct val="0"/>
                        </a:spcBef>
                        <a:buNone/>
                      </a:pPr>
                      <a:r>
                        <a:rPr lang="ja-JP" altLang="en-US" sz="1300" dirty="0" smtClean="0">
                          <a:solidFill>
                            <a:schemeClr val="tx1"/>
                          </a:solidFill>
                          <a:latin typeface="+mn-ea"/>
                          <a:ea typeface="+mn-ea"/>
                        </a:rPr>
                        <a:t>　</a:t>
                      </a:r>
                      <a:r>
                        <a:rPr lang="ja-JP" altLang="ja-JP" sz="1300" dirty="0" smtClean="0">
                          <a:solidFill>
                            <a:schemeClr val="tx1"/>
                          </a:solidFill>
                          <a:latin typeface="+mn-ea"/>
                          <a:ea typeface="+mn-ea"/>
                        </a:rPr>
                        <a:t>果たして</a:t>
                      </a:r>
                      <a:r>
                        <a:rPr lang="ja-JP" altLang="en-US" sz="1300" dirty="0" smtClean="0">
                          <a:solidFill>
                            <a:schemeClr val="tx1"/>
                          </a:solidFill>
                          <a:latin typeface="+mn-ea"/>
                          <a:ea typeface="+mn-ea"/>
                        </a:rPr>
                        <a:t>おり、</a:t>
                      </a:r>
                      <a:r>
                        <a:rPr lang="ja-JP" altLang="en-US" sz="1300" u="sng" dirty="0" smtClean="0">
                          <a:solidFill>
                            <a:srgbClr val="FF0000"/>
                          </a:solidFill>
                          <a:latin typeface="+mn-ea"/>
                          <a:ea typeface="+mn-ea"/>
                        </a:rPr>
                        <a:t>事業認可区域の開設後は八尾市の一人当たり公園面積の増加も見込</a:t>
                      </a:r>
                      <a:r>
                        <a:rPr lang="ja-JP" altLang="en-US" sz="1300" u="sng" dirty="0" err="1" smtClean="0">
                          <a:solidFill>
                            <a:srgbClr val="FF0000"/>
                          </a:solidFill>
                          <a:latin typeface="+mn-ea"/>
                          <a:ea typeface="+mn-ea"/>
                        </a:rPr>
                        <a:t>ま</a:t>
                      </a:r>
                      <a:endParaRPr lang="en-US" altLang="ja-JP" sz="1300" u="sng" dirty="0" smtClean="0">
                        <a:solidFill>
                          <a:srgbClr val="FF0000"/>
                        </a:solidFill>
                        <a:latin typeface="+mn-ea"/>
                        <a:ea typeface="+mn-ea"/>
                      </a:endParaRPr>
                    </a:p>
                    <a:p>
                      <a:pPr eaLnBrk="1" hangingPunct="1">
                        <a:spcBef>
                          <a:spcPct val="0"/>
                        </a:spcBef>
                        <a:buNone/>
                      </a:pPr>
                      <a:r>
                        <a:rPr lang="ja-JP" altLang="en-US" sz="1300" u="none" dirty="0" smtClean="0">
                          <a:solidFill>
                            <a:srgbClr val="FF0000"/>
                          </a:solidFill>
                          <a:latin typeface="+mn-ea"/>
                          <a:ea typeface="+mn-ea"/>
                        </a:rPr>
                        <a:t>　</a:t>
                      </a:r>
                      <a:r>
                        <a:rPr lang="ja-JP" altLang="en-US" sz="1300" u="sng" dirty="0" smtClean="0">
                          <a:solidFill>
                            <a:srgbClr val="FF0000"/>
                          </a:solidFill>
                          <a:latin typeface="+mn-ea"/>
                          <a:ea typeface="+mn-ea"/>
                        </a:rPr>
                        <a:t>れる</a:t>
                      </a:r>
                      <a:r>
                        <a:rPr lang="ja-JP" altLang="ja-JP" sz="1300" u="sng" dirty="0" smtClean="0">
                          <a:solidFill>
                            <a:srgbClr val="FF0000"/>
                          </a:solidFill>
                          <a:latin typeface="+mn-ea"/>
                          <a:ea typeface="+mn-ea"/>
                        </a:rPr>
                        <a:t>。</a:t>
                      </a:r>
                      <a:endParaRPr lang="en-US" altLang="ja-JP" sz="1300" u="sng" dirty="0" smtClean="0">
                        <a:solidFill>
                          <a:srgbClr val="FF0000"/>
                        </a:solidFill>
                        <a:latin typeface="+mn-ea"/>
                        <a:ea typeface="+mn-ea"/>
                      </a:endParaRPr>
                    </a:p>
                    <a:p>
                      <a:pPr marL="133350" indent="-133350" algn="just">
                        <a:spcAft>
                          <a:spcPts val="0"/>
                        </a:spcAft>
                      </a:pPr>
                      <a:r>
                        <a:rPr lang="ja-JP" sz="1300" kern="100" dirty="0" smtClean="0">
                          <a:effectLst/>
                        </a:rPr>
                        <a:t>・</a:t>
                      </a:r>
                      <a:r>
                        <a:rPr lang="ja-JP" sz="1300" kern="100" dirty="0">
                          <a:effectLst/>
                        </a:rPr>
                        <a:t>また、当公園は、「八尾市地域防災計画」における広域避難場所、「大阪府地域防災計画」における後方支援活動拠点機能としての位置づけもあり、事業認可区域の整備は、防災機能の拡充にも寄与する。</a:t>
                      </a:r>
                    </a:p>
                    <a:p>
                      <a:pPr marL="133350" indent="-133350" algn="just">
                        <a:spcAft>
                          <a:spcPts val="0"/>
                        </a:spcAft>
                      </a:pPr>
                      <a:r>
                        <a:rPr lang="ja-JP" sz="1300" kern="100" dirty="0">
                          <a:effectLst/>
                        </a:rPr>
                        <a:t>以上の理由から、事業を継続する。</a:t>
                      </a:r>
                      <a:endParaRPr lang="ja-JP" sz="13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76199" marR="76199" marT="0" marB="0"/>
                </a:tc>
                <a:extLst>
                  <a:ext uri="{0D108BD9-81ED-4DB2-BD59-A6C34878D82A}">
                    <a16:rowId xmlns:a16="http://schemas.microsoft.com/office/drawing/2014/main" val="1081436737"/>
                  </a:ext>
                </a:extLst>
              </a:tr>
            </a:tbl>
          </a:graphicData>
        </a:graphic>
      </p:graphicFrame>
    </p:spTree>
    <p:extLst>
      <p:ext uri="{BB962C8B-B14F-4D97-AF65-F5344CB8AC3E}">
        <p14:creationId xmlns:p14="http://schemas.microsoft.com/office/powerpoint/2010/main" val="336223073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85D4A840C0B79842806973E30B2A13A0" ma:contentTypeVersion="1" ma:contentTypeDescription="新しいドキュメントを作成します。" ma:contentTypeScope="" ma:versionID="17a047c5ff0483f8bed5e9b271a4b474">
  <xsd:schema xmlns:xsd="http://www.w3.org/2001/XMLSchema" xmlns:xs="http://www.w3.org/2001/XMLSchema" xmlns:p="http://schemas.microsoft.com/office/2006/metadata/properties" xmlns:ns1="http://schemas.microsoft.com/sharepoint/v3" targetNamespace="http://schemas.microsoft.com/office/2006/metadata/properties" ma:root="true" ma:fieldsID="b80dedcaabf93eecb3f8d093b26cd29b"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スケジュールの開始日" ma:description="[スケジュールの開始日] は、発行機能により作成されたサイト列です。このページがサイトの閲覧者に表示される最初の日時を示すために使われます。" ma:hidden="true" ma:internalName="PublishingStartDate">
      <xsd:simpleType>
        <xsd:restriction base="dms:Unknown"/>
      </xsd:simpleType>
    </xsd:element>
    <xsd:element name="PublishingExpirationDate" ma:index="9" nillable="true" ma:displayName="スケジュールの終了日" ma:description="[スケジュールの終了日] は、発行機能により作成されたサイト列です。このページがサイトの閲覧者に表示されなくなる日時を示すために使われます。"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E43E936F-8530-446E-9716-214D4B1E0563}">
  <ds:schemaRefs>
    <ds:schemaRef ds:uri="http://schemas.microsoft.com/sharepoint/v3/contenttype/forms"/>
  </ds:schemaRefs>
</ds:datastoreItem>
</file>

<file path=customXml/itemProps2.xml><?xml version="1.0" encoding="utf-8"?>
<ds:datastoreItem xmlns:ds="http://schemas.openxmlformats.org/officeDocument/2006/customXml" ds:itemID="{FF8688F3-5002-437D-A303-09F1D054A9B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DDE359E-0AAD-460D-AB87-A57E3F6B76E2}">
  <ds:schemaRefs>
    <ds:schemaRef ds:uri="http://purl.org/dc/dcmitype/"/>
    <ds:schemaRef ds:uri="http://purl.org/dc/terms/"/>
    <ds:schemaRef ds:uri="http://schemas.openxmlformats.org/package/2006/metadata/core-properties"/>
    <ds:schemaRef ds:uri="http://schemas.microsoft.com/office/infopath/2007/PartnerControls"/>
    <ds:schemaRef ds:uri="http://www.w3.org/XML/1998/namespace"/>
    <ds:schemaRef ds:uri="http://schemas.microsoft.com/office/2006/documentManagement/types"/>
    <ds:schemaRef ds:uri="http://schemas.microsoft.com/sharepoint/v3"/>
    <ds:schemaRef ds:uri="http://schemas.microsoft.com/office/2006/metadata/properties"/>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Office Theme</Template>
  <TotalTime>3155</TotalTime>
  <Words>233</Words>
  <Application>Microsoft Office PowerPoint</Application>
  <PresentationFormat>画面に合わせる (4:3)</PresentationFormat>
  <Paragraphs>41</Paragraphs>
  <Slides>3</Slides>
  <Notes>1</Notes>
  <HiddenSlides>0</HiddenSlides>
  <MMClips>0</MMClips>
  <ScaleCrop>false</ScaleCrop>
  <HeadingPairs>
    <vt:vector size="6" baseType="variant">
      <vt:variant>
        <vt:lpstr>使用されているフォント</vt:lpstr>
      </vt:variant>
      <vt:variant>
        <vt:i4>13</vt:i4>
      </vt:variant>
      <vt:variant>
        <vt:lpstr>テーマ</vt:lpstr>
      </vt:variant>
      <vt:variant>
        <vt:i4>1</vt:i4>
      </vt:variant>
      <vt:variant>
        <vt:lpstr>スライド タイトル</vt:lpstr>
      </vt:variant>
      <vt:variant>
        <vt:i4>3</vt:i4>
      </vt:variant>
    </vt:vector>
  </HeadingPairs>
  <TitlesOfParts>
    <vt:vector size="17" baseType="lpstr">
      <vt:lpstr>HGPｺﾞｼｯｸM</vt:lpstr>
      <vt:lpstr>HG丸ｺﾞｼｯｸM-PRO</vt:lpstr>
      <vt:lpstr>Meiryo UI</vt:lpstr>
      <vt:lpstr>ＭＳ Ｐゴシック</vt:lpstr>
      <vt:lpstr>ＭＳ ゴシック</vt:lpstr>
      <vt:lpstr>ＭＳ 明朝</vt:lpstr>
      <vt:lpstr>游ゴシック</vt:lpstr>
      <vt:lpstr>游ゴシック Light</vt:lpstr>
      <vt:lpstr>Arial</vt:lpstr>
      <vt:lpstr>Calibri</vt:lpstr>
      <vt:lpstr>Calibri Light</vt:lpstr>
      <vt:lpstr>Century</vt:lpstr>
      <vt:lpstr>Times New Roman</vt:lpstr>
      <vt:lpstr>Office テーマ</vt:lpstr>
      <vt:lpstr>■調書の修正案件一覧</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平橋　渉</dc:creator>
  <cp:lastModifiedBy>山下　豊</cp:lastModifiedBy>
  <cp:revision>136</cp:revision>
  <cp:lastPrinted>2019-07-18T08:43:48Z</cp:lastPrinted>
  <dcterms:created xsi:type="dcterms:W3CDTF">2019-05-28T05:35:47Z</dcterms:created>
  <dcterms:modified xsi:type="dcterms:W3CDTF">2019-07-25T05:43:09Z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0x01010085D4A840C0B79842806973E30B2A13A0</vt:lpwstr>
  </property>
</Properties>
</file>