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0000"/>
    <a:srgbClr val="00FFFF"/>
    <a:srgbClr val="CCE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10" autoAdjust="0"/>
    <p:restoredTop sz="73788" autoAdjust="0"/>
  </p:normalViewPr>
  <p:slideViewPr>
    <p:cSldViewPr>
      <p:cViewPr>
        <p:scale>
          <a:sx n="75" d="100"/>
          <a:sy n="75" d="100"/>
        </p:scale>
        <p:origin x="1194" y="2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8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64717-A298-49EC-BA87-BE591CD58334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AB5EC-59A5-4817-93E3-F59F5E0997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283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70858-A4D5-4B2F-9361-15A22AE5A34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CD4E8-278E-43D3-A826-DF06B429F5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13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CD4E8-278E-43D3-A826-DF06B429F59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72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1" lang="ja-JP" altLang="en-US" dirty="0" smtClean="0"/>
              <a:t>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60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クイズ背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designers-tips.com/wp-content/uploads/2012/08/911.gif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8" r="7479"/>
          <a:stretch/>
        </p:blipFill>
        <p:spPr bwMode="gray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 userDrawn="1"/>
        </p:nvSpPr>
        <p:spPr bwMode="gray">
          <a:xfrm>
            <a:off x="175500" y="171000"/>
            <a:ext cx="9555000" cy="6516000"/>
          </a:xfrm>
          <a:prstGeom prst="rect">
            <a:avLst/>
          </a:prstGeom>
          <a:solidFill>
            <a:schemeClr val="bg1">
              <a:alpha val="20000"/>
            </a:schemeClr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 bwMode="gray">
          <a:xfrm>
            <a:off x="9321000" y="6534000"/>
            <a:ext cx="585000" cy="324000"/>
          </a:xfrm>
          <a:solidFill>
            <a:schemeClr val="bg1"/>
          </a:solidFill>
        </p:spPr>
        <p:txBody>
          <a:bodyPr wrap="none" lIns="36000" tIns="36000" rIns="36000" bIns="36000"/>
          <a:lstStyle>
            <a:lvl1pPr algn="ctr">
              <a:defRPr sz="10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2CBDC335-1703-4FE2-A439-FA110269A5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717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クイズ背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designers-tips.com/wp-content/uploads/2012/08/911.gif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8" r="7479"/>
          <a:stretch/>
        </p:blipFill>
        <p:spPr bwMode="gray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 userDrawn="1"/>
        </p:nvSpPr>
        <p:spPr bwMode="gray">
          <a:xfrm>
            <a:off x="175500" y="171000"/>
            <a:ext cx="9555000" cy="6516000"/>
          </a:xfrm>
          <a:prstGeom prst="rect">
            <a:avLst/>
          </a:prstGeom>
          <a:solidFill>
            <a:schemeClr val="bg1">
              <a:alpha val="20000"/>
            </a:schemeClr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 bwMode="gray">
          <a:xfrm>
            <a:off x="9321000" y="6534000"/>
            <a:ext cx="585000" cy="324000"/>
          </a:xfrm>
          <a:solidFill>
            <a:schemeClr val="bg1"/>
          </a:solidFill>
        </p:spPr>
        <p:txBody>
          <a:bodyPr wrap="none" lIns="36000" tIns="36000" rIns="36000" bIns="36000"/>
          <a:lstStyle>
            <a:lvl1pPr algn="ctr">
              <a:defRPr sz="10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2CBDC335-1703-4FE2-A439-FA110269A54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" name="正方形/長方形 1"/>
          <p:cNvSpPr/>
          <p:nvPr userDrawn="1"/>
        </p:nvSpPr>
        <p:spPr bwMode="gray">
          <a:xfrm>
            <a:off x="350489" y="594000"/>
            <a:ext cx="4485000" cy="59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 bwMode="gray">
          <a:xfrm>
            <a:off x="447989" y="710704"/>
            <a:ext cx="4290000" cy="1800000"/>
          </a:xfrm>
          <a:prstGeom prst="rect">
            <a:avLst/>
          </a:prstGeom>
          <a:pattFill prst="wdDnDiag">
            <a:fgClr>
              <a:schemeClr val="accent6">
                <a:lumMod val="75000"/>
              </a:schemeClr>
            </a:fgClr>
            <a:bgClr>
              <a:schemeClr val="accent6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 bwMode="gray">
          <a:xfrm>
            <a:off x="521516" y="782704"/>
            <a:ext cx="4134000" cy="1656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角丸四角形 3"/>
          <p:cNvSpPr/>
          <p:nvPr userDrawn="1"/>
        </p:nvSpPr>
        <p:spPr bwMode="gray">
          <a:xfrm>
            <a:off x="5010477" y="594000"/>
            <a:ext cx="4545034" cy="5940000"/>
          </a:xfrm>
          <a:prstGeom prst="roundRect">
            <a:avLst>
              <a:gd name="adj" fmla="val 6100"/>
            </a:avLst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二等辺三角形 7"/>
          <p:cNvSpPr/>
          <p:nvPr userDrawn="1"/>
        </p:nvSpPr>
        <p:spPr bwMode="gray">
          <a:xfrm rot="16200000">
            <a:off x="4026546" y="2930281"/>
            <a:ext cx="936104" cy="1267439"/>
          </a:xfrm>
          <a:prstGeom prst="triangle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6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06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6464" y="188640"/>
            <a:ext cx="9661074" cy="850106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タイトル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A5B27-250A-4E25-915A-A391E98395D1}" type="datetime1">
              <a:rPr kumimoji="1" lang="ja-JP" altLang="en-US" smtClean="0"/>
              <a:t>2018/7/6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E8C02-415A-44D6-BBFF-C90234ED1F7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AutoShape 1" descr="src=&quot;logo_img/153_osaka.gif"/>
          <p:cNvSpPr>
            <a:spLocks noChangeAspect="1" noChangeArrowheads="1"/>
          </p:cNvSpPr>
          <p:nvPr/>
        </p:nvSpPr>
        <p:spPr bwMode="auto">
          <a:xfrm>
            <a:off x="3988197" y="3113088"/>
            <a:ext cx="619125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080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1" r:id="rId2"/>
    <p:sldLayoutId id="2147483882" r:id="rId3"/>
    <p:sldLayoutId id="2147483883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bg1"/>
          </a:solidFill>
          <a:latin typeface="+mn-ea"/>
          <a:ea typeface="+mn-ea"/>
          <a:cs typeface="+mj-cs"/>
        </a:defRPr>
      </a:lvl1pPr>
    </p:titleStyle>
    <p:bodyStyle>
      <a:lvl1pPr marL="179388" indent="-179388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b="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kumimoji="1" sz="2000" b="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kumimoji="1" sz="1800" b="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5122" y="1170512"/>
            <a:ext cx="4467098" cy="458288"/>
          </a:xfrm>
          <a:noFill/>
        </p:spPr>
        <p:txBody>
          <a:bodyPr>
            <a:normAutofit/>
          </a:bodyPr>
          <a:lstStyle/>
          <a:p>
            <a:r>
              <a:rPr kumimoji="1" lang="ja-JP" altLang="en-US" sz="14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4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kumimoji="1" lang="ja-JP" altLang="en-US" sz="14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分授業時間配分例～　　</a:t>
            </a:r>
            <a:endParaRPr kumimoji="1" lang="ja-JP" altLang="en-US" sz="1400" b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285579"/>
              </p:ext>
            </p:extLst>
          </p:nvPr>
        </p:nvGraphicFramePr>
        <p:xfrm>
          <a:off x="230835" y="1507054"/>
          <a:ext cx="9235921" cy="4728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975">
                  <a:extLst>
                    <a:ext uri="{9D8B030D-6E8A-4147-A177-3AD203B41FA5}">
                      <a16:colId xmlns:a16="http://schemas.microsoft.com/office/drawing/2014/main" val="4186672353"/>
                    </a:ext>
                  </a:extLst>
                </a:gridCol>
                <a:gridCol w="5319000">
                  <a:extLst>
                    <a:ext uri="{9D8B030D-6E8A-4147-A177-3AD203B41FA5}">
                      <a16:colId xmlns:a16="http://schemas.microsoft.com/office/drawing/2014/main" val="3144072363"/>
                    </a:ext>
                  </a:extLst>
                </a:gridCol>
                <a:gridCol w="1068946">
                  <a:extLst>
                    <a:ext uri="{9D8B030D-6E8A-4147-A177-3AD203B41FA5}">
                      <a16:colId xmlns:a16="http://schemas.microsoft.com/office/drawing/2014/main" val="2719021241"/>
                    </a:ext>
                  </a:extLst>
                </a:gridCol>
              </a:tblGrid>
              <a:tr h="32986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時間（分）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089629"/>
                  </a:ext>
                </a:extLst>
              </a:tr>
              <a:tr h="3328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①導入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自己紹介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595800"/>
                  </a:ext>
                </a:extLst>
              </a:tr>
              <a:tr h="292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②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クイズ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生徒がクイズを解く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283865"/>
                  </a:ext>
                </a:extLst>
              </a:tr>
              <a:tr h="353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③今日のメニュー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今日のメニューの説明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588306"/>
                  </a:ext>
                </a:extLst>
              </a:tr>
              <a:tr h="319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④なぜ選挙権が</a:t>
                      </a:r>
                      <a:r>
                        <a:rPr lang="en-US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歳以上に？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歳以上に引き下げられた理由」、「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『18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歳選挙権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は世界標準」、「もし選挙制度がなかったら・・・」、「選挙の４原則」、「今の選挙制度ではなかったら・・・」、「選挙権拡大の歩み」、「選挙は自分の意見を反映する機会」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829809"/>
                  </a:ext>
                </a:extLst>
              </a:tr>
              <a:tr h="311249">
                <a:tc>
                  <a:txBody>
                    <a:bodyPr/>
                    <a:lstStyle/>
                    <a:p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⑤選挙あるあるクイズ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投票用紙の性質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805266"/>
                  </a:ext>
                </a:extLst>
              </a:tr>
              <a:tr h="339544">
                <a:tc>
                  <a:txBody>
                    <a:bodyPr/>
                    <a:lstStyle/>
                    <a:p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⑥投票率が低いとどうなるのか？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「若者の投票率は年々低くなっている」、「世代間の投票数格差」「若者の低投票率の問題点」、「若者の投票率を下げる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『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負のスパイラル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』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418652"/>
                  </a:ext>
                </a:extLst>
              </a:tr>
              <a:tr h="307984">
                <a:tc>
                  <a:txBody>
                    <a:bodyPr/>
                    <a:lstStyle/>
                    <a:p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⑦選挙あるあるクイズ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１．得票数が同じ候補者がいる場合、当選人の決定方法は？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２．候補者が投票を依頼するためにしてはいけないことは？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３．政治家ができることは？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39139"/>
                  </a:ext>
                </a:extLst>
              </a:tr>
              <a:tr h="1539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⑧どうやって投票するのか？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「投票までの４ステップ」、「投票までの流れ」、「衆議院議員選挙の投票」、「参議院議員選挙の投票」、「大阪府と市町村の選挙」、「期日前投票制度」、「その他の投票制度」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6427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⑨選挙運動ってなに？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「選挙運動とは」、「選挙運動ができる期間」、「選挙運動の年齢制限」、「してはいけないこと」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14185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⑩まとめ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ja-JP" altLang="en-US" sz="12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講師からのまとめ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047759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178534" y="692696"/>
            <a:ext cx="9121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○本テキスト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は、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講義用のモデルテキストとして作成しています。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様式等は自由に変更してください。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8534" y="174277"/>
            <a:ext cx="5422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講義用モデルテキスト</a:t>
            </a:r>
            <a:endParaRPr lang="en-US" altLang="ja-JP" sz="2000" b="1" dirty="0" smtClean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652394" y="65915"/>
            <a:ext cx="12961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20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講師用</a:t>
            </a:r>
            <a:r>
              <a:rPr lang="en-US" altLang="ja-JP" sz="20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3966" y="6309320"/>
            <a:ext cx="9672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＜事前準備物＞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用紙（はじめての投票用紙）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クイズ　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936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15008</TotalTime>
  <Words>363</Words>
  <Application>Microsoft Office PowerPoint</Application>
  <PresentationFormat>A4 210 x 297 mm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Century Gothic</vt:lpstr>
      <vt:lpstr>Times New Roman</vt:lpstr>
      <vt:lpstr>Office ​​テーマ</vt:lpstr>
      <vt:lpstr>～45分授業時間配分例～　　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　和彦</dc:creator>
  <cp:lastModifiedBy>佐藤　枝里子</cp:lastModifiedBy>
  <cp:revision>1622</cp:revision>
  <cp:lastPrinted>2018-03-26T10:43:54Z</cp:lastPrinted>
  <dcterms:created xsi:type="dcterms:W3CDTF">2012-05-01T09:07:29Z</dcterms:created>
  <dcterms:modified xsi:type="dcterms:W3CDTF">2018-07-06T06:25:43Z</dcterms:modified>
</cp:coreProperties>
</file>