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4" r:id="rId3"/>
    <p:sldId id="280" r:id="rId4"/>
    <p:sldId id="277" r:id="rId5"/>
    <p:sldId id="275" r:id="rId6"/>
    <p:sldId id="27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60224276005101"/>
          <c:y val="6.9958825067617678E-2"/>
          <c:w val="0.88725630205974448"/>
          <c:h val="0.8173396069731953"/>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tx1"/>
                </a:solidFill>
              </a:ln>
              <a:effectLst/>
            </c:spPr>
          </c:marker>
          <c:dLbls>
            <c:dLbl>
              <c:idx val="0"/>
              <c:layout>
                <c:manualLayout>
                  <c:x val="1.6567359961953545E-2"/>
                  <c:y val="5.0557018830629137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BE1E-41AB-9535-6219C2C332DB}"/>
                </c:ext>
              </c:extLst>
            </c:dLbl>
            <c:dLbl>
              <c:idx val="1"/>
              <c:delete val="1"/>
              <c:extLst>
                <c:ext xmlns:c15="http://schemas.microsoft.com/office/drawing/2012/chart" uri="{CE6537A1-D6FC-4f65-9D91-7224C49458BB}"/>
                <c:ext xmlns:c16="http://schemas.microsoft.com/office/drawing/2014/chart" uri="{C3380CC4-5D6E-409C-BE32-E72D297353CC}">
                  <c16:uniqueId val="{00000000-BE1E-41AB-9535-6219C2C332DB}"/>
                </c:ext>
              </c:extLst>
            </c:dLbl>
            <c:dLbl>
              <c:idx val="2"/>
              <c:delete val="1"/>
              <c:extLst>
                <c:ext xmlns:c15="http://schemas.microsoft.com/office/drawing/2012/chart" uri="{CE6537A1-D6FC-4f65-9D91-7224C49458BB}"/>
                <c:ext xmlns:c16="http://schemas.microsoft.com/office/drawing/2014/chart" uri="{C3380CC4-5D6E-409C-BE32-E72D297353CC}">
                  <c16:uniqueId val="{00000001-BE1E-41AB-9535-6219C2C332DB}"/>
                </c:ext>
              </c:extLst>
            </c:dLbl>
            <c:dLbl>
              <c:idx val="3"/>
              <c:delete val="1"/>
              <c:extLst>
                <c:ext xmlns:c15="http://schemas.microsoft.com/office/drawing/2012/chart" uri="{CE6537A1-D6FC-4f65-9D91-7224C49458BB}"/>
                <c:ext xmlns:c16="http://schemas.microsoft.com/office/drawing/2014/chart" uri="{C3380CC4-5D6E-409C-BE32-E72D297353CC}">
                  <c16:uniqueId val="{00000002-BE1E-41AB-9535-6219C2C332DB}"/>
                </c:ext>
              </c:extLst>
            </c:dLbl>
            <c:dLbl>
              <c:idx val="4"/>
              <c:delete val="1"/>
              <c:extLst>
                <c:ext xmlns:c15="http://schemas.microsoft.com/office/drawing/2012/chart" uri="{CE6537A1-D6FC-4f65-9D91-7224C49458BB}"/>
                <c:ext xmlns:c16="http://schemas.microsoft.com/office/drawing/2014/chart" uri="{C3380CC4-5D6E-409C-BE32-E72D297353CC}">
                  <c16:uniqueId val="{00000003-BE1E-41AB-9535-6219C2C332DB}"/>
                </c:ext>
              </c:extLst>
            </c:dLbl>
            <c:dLbl>
              <c:idx val="5"/>
              <c:delete val="1"/>
              <c:extLst>
                <c:ext xmlns:c15="http://schemas.microsoft.com/office/drawing/2012/chart" uri="{CE6537A1-D6FC-4f65-9D91-7224C49458BB}"/>
                <c:ext xmlns:c16="http://schemas.microsoft.com/office/drawing/2014/chart" uri="{C3380CC4-5D6E-409C-BE32-E72D297353CC}">
                  <c16:uniqueId val="{00000004-BE1E-41AB-9535-6219C2C332DB}"/>
                </c:ext>
              </c:extLst>
            </c:dLbl>
            <c:dLbl>
              <c:idx val="6"/>
              <c:delete val="1"/>
              <c:extLst>
                <c:ext xmlns:c15="http://schemas.microsoft.com/office/drawing/2012/chart" uri="{CE6537A1-D6FC-4f65-9D91-7224C49458BB}"/>
                <c:ext xmlns:c16="http://schemas.microsoft.com/office/drawing/2014/chart" uri="{C3380CC4-5D6E-409C-BE32-E72D297353CC}">
                  <c16:uniqueId val="{00000005-BE1E-41AB-9535-6219C2C332DB}"/>
                </c:ext>
              </c:extLst>
            </c:dLbl>
            <c:dLbl>
              <c:idx val="7"/>
              <c:delete val="1"/>
              <c:extLst>
                <c:ext xmlns:c15="http://schemas.microsoft.com/office/drawing/2012/chart" uri="{CE6537A1-D6FC-4f65-9D91-7224C49458BB}"/>
                <c:ext xmlns:c16="http://schemas.microsoft.com/office/drawing/2014/chart" uri="{C3380CC4-5D6E-409C-BE32-E72D297353CC}">
                  <c16:uniqueId val="{00000006-BE1E-41AB-9535-6219C2C332DB}"/>
                </c:ext>
              </c:extLst>
            </c:dLbl>
            <c:dLbl>
              <c:idx val="8"/>
              <c:delete val="1"/>
              <c:extLst>
                <c:ext xmlns:c15="http://schemas.microsoft.com/office/drawing/2012/chart" uri="{CE6537A1-D6FC-4f65-9D91-7224C49458BB}"/>
                <c:ext xmlns:c16="http://schemas.microsoft.com/office/drawing/2014/chart" uri="{C3380CC4-5D6E-409C-BE32-E72D297353CC}">
                  <c16:uniqueId val="{00000007-BE1E-41AB-9535-6219C2C332DB}"/>
                </c:ext>
              </c:extLst>
            </c:dLbl>
            <c:dLbl>
              <c:idx val="9"/>
              <c:delete val="1"/>
              <c:extLst>
                <c:ext xmlns:c15="http://schemas.microsoft.com/office/drawing/2012/chart" uri="{CE6537A1-D6FC-4f65-9D91-7224C49458BB}"/>
                <c:ext xmlns:c16="http://schemas.microsoft.com/office/drawing/2014/chart" uri="{C3380CC4-5D6E-409C-BE32-E72D297353CC}">
                  <c16:uniqueId val="{00000008-BE1E-41AB-9535-6219C2C332DB}"/>
                </c:ext>
              </c:extLst>
            </c:dLbl>
            <c:dLbl>
              <c:idx val="10"/>
              <c:delete val="1"/>
              <c:extLst>
                <c:ext xmlns:c15="http://schemas.microsoft.com/office/drawing/2012/chart" uri="{CE6537A1-D6FC-4f65-9D91-7224C49458BB}"/>
                <c:ext xmlns:c16="http://schemas.microsoft.com/office/drawing/2014/chart" uri="{C3380CC4-5D6E-409C-BE32-E72D297353CC}">
                  <c16:uniqueId val="{00000009-BE1E-41AB-9535-6219C2C332DB}"/>
                </c:ext>
              </c:extLst>
            </c:dLbl>
            <c:dLbl>
              <c:idx val="12"/>
              <c:delete val="1"/>
              <c:extLst>
                <c:ext xmlns:c15="http://schemas.microsoft.com/office/drawing/2012/chart" uri="{CE6537A1-D6FC-4f65-9D91-7224C49458BB}"/>
                <c:ext xmlns:c16="http://schemas.microsoft.com/office/drawing/2014/chart" uri="{C3380CC4-5D6E-409C-BE32-E72D297353CC}">
                  <c16:uniqueId val="{0000000A-BE1E-41AB-9535-6219C2C332DB}"/>
                </c:ext>
              </c:extLst>
            </c:dLbl>
            <c:dLbl>
              <c:idx val="13"/>
              <c:delete val="1"/>
              <c:extLst>
                <c:ext xmlns:c15="http://schemas.microsoft.com/office/drawing/2012/chart" uri="{CE6537A1-D6FC-4f65-9D91-7224C49458BB}"/>
                <c:ext xmlns:c16="http://schemas.microsoft.com/office/drawing/2014/chart" uri="{C3380CC4-5D6E-409C-BE32-E72D297353CC}">
                  <c16:uniqueId val="{0000000B-BE1E-41AB-9535-6219C2C332DB}"/>
                </c:ext>
              </c:extLst>
            </c:dLbl>
            <c:dLbl>
              <c:idx val="14"/>
              <c:delete val="1"/>
              <c:extLst>
                <c:ext xmlns:c15="http://schemas.microsoft.com/office/drawing/2012/chart" uri="{CE6537A1-D6FC-4f65-9D91-7224C49458BB}"/>
                <c:ext xmlns:c16="http://schemas.microsoft.com/office/drawing/2014/chart" uri="{C3380CC4-5D6E-409C-BE32-E72D297353CC}">
                  <c16:uniqueId val="{0000000C-BE1E-41AB-9535-6219C2C332DB}"/>
                </c:ext>
              </c:extLst>
            </c:dLbl>
            <c:dLbl>
              <c:idx val="15"/>
              <c:delete val="1"/>
              <c:extLst>
                <c:ext xmlns:c15="http://schemas.microsoft.com/office/drawing/2012/chart" uri="{CE6537A1-D6FC-4f65-9D91-7224C49458BB}"/>
                <c:ext xmlns:c16="http://schemas.microsoft.com/office/drawing/2014/chart" uri="{C3380CC4-5D6E-409C-BE32-E72D297353CC}">
                  <c16:uniqueId val="{0000000D-BE1E-41AB-9535-6219C2C332DB}"/>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'★グロス職員数の推移（パワポ貼付用）'!$B$2:$R$2</c:f>
              <c:strCache>
                <c:ptCount val="17"/>
                <c:pt idx="0">
                  <c:v>H18</c:v>
                </c:pt>
                <c:pt idx="1">
                  <c:v>H19</c:v>
                </c:pt>
                <c:pt idx="2">
                  <c:v>H20</c:v>
                </c:pt>
                <c:pt idx="3">
                  <c:v>H21</c:v>
                </c:pt>
                <c:pt idx="4">
                  <c:v>H22</c:v>
                </c:pt>
                <c:pt idx="5">
                  <c:v>H23</c:v>
                </c:pt>
                <c:pt idx="6">
                  <c:v>H24</c:v>
                </c:pt>
                <c:pt idx="7">
                  <c:v>H25</c:v>
                </c:pt>
                <c:pt idx="8">
                  <c:v>H26</c:v>
                </c:pt>
                <c:pt idx="9">
                  <c:v>H27</c:v>
                </c:pt>
                <c:pt idx="10">
                  <c:v>H28</c:v>
                </c:pt>
                <c:pt idx="11">
                  <c:v>H29</c:v>
                </c:pt>
                <c:pt idx="12">
                  <c:v>H30</c:v>
                </c:pt>
                <c:pt idx="13">
                  <c:v>R1</c:v>
                </c:pt>
                <c:pt idx="14">
                  <c:v>R2</c:v>
                </c:pt>
                <c:pt idx="15">
                  <c:v>R3</c:v>
                </c:pt>
                <c:pt idx="16">
                  <c:v>R4</c:v>
                </c:pt>
              </c:strCache>
            </c:strRef>
          </c:cat>
          <c:val>
            <c:numRef>
              <c:f>'★グロス職員数の推移（パワポ貼付用）'!$B$3:$R$3</c:f>
              <c:numCache>
                <c:formatCode>#,##0_ </c:formatCode>
                <c:ptCount val="17"/>
                <c:pt idx="0" formatCode="General">
                  <c:v>10868</c:v>
                </c:pt>
                <c:pt idx="1">
                  <c:v>10511.4</c:v>
                </c:pt>
                <c:pt idx="2">
                  <c:v>10470.199999999999</c:v>
                </c:pt>
                <c:pt idx="3">
                  <c:v>10251.400000000001</c:v>
                </c:pt>
                <c:pt idx="4">
                  <c:v>9986</c:v>
                </c:pt>
                <c:pt idx="5">
                  <c:v>9452.2000000000007</c:v>
                </c:pt>
                <c:pt idx="6">
                  <c:v>8911.6</c:v>
                </c:pt>
                <c:pt idx="7">
                  <c:v>8649</c:v>
                </c:pt>
                <c:pt idx="8">
                  <c:v>8624.6</c:v>
                </c:pt>
                <c:pt idx="9">
                  <c:v>8540.7999999999993</c:v>
                </c:pt>
                <c:pt idx="10">
                  <c:v>8481.4</c:v>
                </c:pt>
                <c:pt idx="11">
                  <c:v>8463.6</c:v>
                </c:pt>
                <c:pt idx="12">
                  <c:v>8409.7999999999993</c:v>
                </c:pt>
                <c:pt idx="13">
                  <c:v>8405.6</c:v>
                </c:pt>
                <c:pt idx="14">
                  <c:v>8423.8000000000011</c:v>
                </c:pt>
                <c:pt idx="15">
                  <c:v>8478</c:v>
                </c:pt>
                <c:pt idx="16">
                  <c:v>8601</c:v>
                </c:pt>
              </c:numCache>
            </c:numRef>
          </c:val>
          <c:smooth val="0"/>
          <c:extLst>
            <c:ext xmlns:c16="http://schemas.microsoft.com/office/drawing/2014/chart" uri="{C3380CC4-5D6E-409C-BE32-E72D297353CC}">
              <c16:uniqueId val="{0000000E-BE1E-41AB-9535-6219C2C332DB}"/>
            </c:ext>
          </c:extLst>
        </c:ser>
        <c:dLbls>
          <c:dLblPos val="t"/>
          <c:showLegendKey val="0"/>
          <c:showVal val="1"/>
          <c:showCatName val="0"/>
          <c:showSerName val="0"/>
          <c:showPercent val="0"/>
          <c:showBubbleSize val="0"/>
        </c:dLbls>
        <c:marker val="1"/>
        <c:smooth val="0"/>
        <c:axId val="537442351"/>
        <c:axId val="537443183"/>
      </c:lineChart>
      <c:catAx>
        <c:axId val="537442351"/>
        <c:scaling>
          <c:orientation val="minMax"/>
        </c:scaling>
        <c:delete val="0"/>
        <c:axPos val="b"/>
        <c:numFmt formatCode="General" sourceLinked="1"/>
        <c:majorTickMark val="none"/>
        <c:minorTickMark val="none"/>
        <c:tickLblPos val="nextTo"/>
        <c:spPr>
          <a:noFill/>
          <a:ln w="9525" cap="flat" cmpd="sng" algn="ctr">
            <a:solidFill>
              <a:schemeClr val="bg1">
                <a:lumMod val="95000"/>
              </a:schemeClr>
            </a:solidFill>
            <a:round/>
          </a:ln>
          <a:effectLst/>
        </c:spPr>
        <c:txPr>
          <a:bodyPr rot="-6000000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537443183"/>
        <c:crosses val="autoZero"/>
        <c:auto val="1"/>
        <c:lblAlgn val="ctr"/>
        <c:lblOffset val="100"/>
        <c:tickLblSkip val="1"/>
        <c:tickMarkSkip val="1"/>
        <c:noMultiLvlLbl val="0"/>
      </c:catAx>
      <c:valAx>
        <c:axId val="537443183"/>
        <c:scaling>
          <c:orientation val="minMax"/>
          <c:max val="11000"/>
          <c:min val="8000"/>
        </c:scaling>
        <c:delete val="0"/>
        <c:axPos val="l"/>
        <c:majorGridlines>
          <c:spPr>
            <a:ln w="9525" cap="flat" cmpd="sng" algn="ctr">
              <a:solidFill>
                <a:schemeClr val="bg1">
                  <a:lumMod val="95000"/>
                </a:schemeClr>
              </a:solidFill>
              <a:prstDash val="sysDot"/>
              <a:round/>
            </a:ln>
            <a:effectLst/>
          </c:spPr>
        </c:majorGridlines>
        <c:numFmt formatCode="#,##0_);[Red]\(#,##0\)" sourceLinked="0"/>
        <c:majorTickMark val="none"/>
        <c:minorTickMark val="none"/>
        <c:tickLblPos val="nextTo"/>
        <c:spPr>
          <a:noFill/>
          <a:ln>
            <a:solidFill>
              <a:schemeClr val="bg1">
                <a:lumMod val="95000"/>
              </a:schemeClr>
            </a:solidFill>
          </a:ln>
          <a:effectLst/>
        </c:spPr>
        <c:txPr>
          <a:bodyPr rot="-60000000" spcFirstLastPara="1" vertOverflow="ellipsis" vert="horz" wrap="square" anchor="ctr" anchorCtr="1"/>
          <a:lstStyle/>
          <a:p>
            <a:pPr>
              <a:defRPr sz="7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537442351"/>
        <c:crosses val="autoZero"/>
        <c:crossBetween val="between"/>
      </c:valAx>
      <c:spPr>
        <a:noFill/>
        <a:ln>
          <a:noFill/>
        </a:ln>
        <a:effectLst/>
      </c:spPr>
    </c:plotArea>
    <c:plotVisOnly val="1"/>
    <c:dispBlanksAs val="gap"/>
    <c:showDLblsOverMax val="0"/>
  </c:chart>
  <c:spPr>
    <a:solidFill>
      <a:schemeClr val="bg1"/>
    </a:solidFill>
    <a:ln w="6350">
      <a:solidFill>
        <a:schemeClr val="tx1"/>
      </a:solid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245665805198716"/>
          <c:y val="5.5728616556840339E-2"/>
          <c:w val="0.8141061690794088"/>
          <c:h val="0.78421879669191419"/>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★360H超え職員数!$B$8:$K$8</c:f>
              <c:strCache>
                <c:ptCount val="10"/>
                <c:pt idx="0">
                  <c:v>H24</c:v>
                </c:pt>
                <c:pt idx="1">
                  <c:v>H25</c:v>
                </c:pt>
                <c:pt idx="2">
                  <c:v>H26</c:v>
                </c:pt>
                <c:pt idx="3">
                  <c:v>H27</c:v>
                </c:pt>
                <c:pt idx="4">
                  <c:v>H28　</c:v>
                </c:pt>
                <c:pt idx="5">
                  <c:v>H29</c:v>
                </c:pt>
                <c:pt idx="6">
                  <c:v>H30</c:v>
                </c:pt>
                <c:pt idx="7">
                  <c:v>R1</c:v>
                </c:pt>
                <c:pt idx="8">
                  <c:v>R2</c:v>
                </c:pt>
                <c:pt idx="9">
                  <c:v>R3</c:v>
                </c:pt>
              </c:strCache>
            </c:strRef>
          </c:cat>
          <c:val>
            <c:numRef>
              <c:f>★360H超え職員数!$B$11:$K$11</c:f>
              <c:numCache>
                <c:formatCode>0.0%</c:formatCode>
                <c:ptCount val="10"/>
                <c:pt idx="0">
                  <c:v>6.6315080789946135E-2</c:v>
                </c:pt>
                <c:pt idx="1">
                  <c:v>8.7987050526072377E-2</c:v>
                </c:pt>
                <c:pt idx="2">
                  <c:v>0.10226086956521739</c:v>
                </c:pt>
                <c:pt idx="3">
                  <c:v>0.10724739491862779</c:v>
                </c:pt>
                <c:pt idx="4">
                  <c:v>0.10788822072868766</c:v>
                </c:pt>
                <c:pt idx="5">
                  <c:v>0.10314272211720227</c:v>
                </c:pt>
                <c:pt idx="6">
                  <c:v>0.12034724699726483</c:v>
                </c:pt>
                <c:pt idx="7">
                  <c:v>8.7587766273949777E-2</c:v>
                </c:pt>
                <c:pt idx="8">
                  <c:v>0.14458689458689458</c:v>
                </c:pt>
                <c:pt idx="9">
                  <c:v>0.17362585515451756</c:v>
                </c:pt>
              </c:numCache>
            </c:numRef>
          </c:val>
          <c:smooth val="0"/>
          <c:extLst>
            <c:ext xmlns:c16="http://schemas.microsoft.com/office/drawing/2014/chart" uri="{C3380CC4-5D6E-409C-BE32-E72D297353CC}">
              <c16:uniqueId val="{00000000-85CF-4608-897C-3EC89168B4A6}"/>
            </c:ext>
          </c:extLst>
        </c:ser>
        <c:dLbls>
          <c:showLegendKey val="0"/>
          <c:showVal val="0"/>
          <c:showCatName val="0"/>
          <c:showSerName val="0"/>
          <c:showPercent val="0"/>
          <c:showBubbleSize val="0"/>
        </c:dLbls>
        <c:marker val="1"/>
        <c:smooth val="0"/>
        <c:axId val="1874593120"/>
        <c:axId val="1874583552"/>
      </c:lineChart>
      <c:catAx>
        <c:axId val="1874593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74583552"/>
        <c:crosses val="autoZero"/>
        <c:auto val="1"/>
        <c:lblAlgn val="ctr"/>
        <c:lblOffset val="100"/>
        <c:noMultiLvlLbl val="0"/>
      </c:catAx>
      <c:valAx>
        <c:axId val="18745835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874593120"/>
        <c:crosses val="autoZero"/>
        <c:crossBetween val="between"/>
      </c:valAx>
      <c:spPr>
        <a:noFill/>
        <a:ln>
          <a:noFill/>
        </a:ln>
        <a:effectLst/>
      </c:spPr>
    </c:plotArea>
    <c:plotVisOnly val="1"/>
    <c:dispBlanksAs val="gap"/>
    <c:showDLblsOverMax val="0"/>
  </c:chart>
  <c:spPr>
    <a:noFill/>
    <a:ln w="2540">
      <a:solidFill>
        <a:schemeClr val="tx1"/>
      </a:solid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36E16FA6-56A5-4CCA-AA1E-98ABD362B59B}"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6EC11580-76EE-4AD1-8D36-69453C7C87A7}" type="slidenum">
              <a:rPr kumimoji="1" lang="ja-JP" altLang="en-US" smtClean="0"/>
              <a:t>‹#›</a:t>
            </a:fld>
            <a:endParaRPr kumimoji="1" lang="ja-JP" altLang="en-US"/>
          </a:p>
        </p:txBody>
      </p:sp>
    </p:spTree>
    <p:extLst>
      <p:ext uri="{BB962C8B-B14F-4D97-AF65-F5344CB8AC3E}">
        <p14:creationId xmlns:p14="http://schemas.microsoft.com/office/powerpoint/2010/main" val="2853019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2</a:t>
            </a:fld>
            <a:endParaRPr kumimoji="1" lang="ja-JP" altLang="en-US"/>
          </a:p>
        </p:txBody>
      </p:sp>
    </p:spTree>
    <p:extLst>
      <p:ext uri="{BB962C8B-B14F-4D97-AF65-F5344CB8AC3E}">
        <p14:creationId xmlns:p14="http://schemas.microsoft.com/office/powerpoint/2010/main" val="200301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4</a:t>
            </a:fld>
            <a:endParaRPr kumimoji="1" lang="ja-JP" altLang="en-US"/>
          </a:p>
        </p:txBody>
      </p:sp>
    </p:spTree>
    <p:extLst>
      <p:ext uri="{BB962C8B-B14F-4D97-AF65-F5344CB8AC3E}">
        <p14:creationId xmlns:p14="http://schemas.microsoft.com/office/powerpoint/2010/main" val="180564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0D8A636-10AB-4CC2-83C7-4B4A7A0C1D57}"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2756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0B364-0CF4-4538-A35C-28B280FEBCC1}"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03730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79A143-C599-42B2-A59C-42AEC3CACEC9}"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14195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48B356-FFE4-4E97-9A4E-26C6132ACE32}"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69012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BDB81B-8A7A-4EB4-8CA5-237447DC76D9}" type="datetime1">
              <a:rPr kumimoji="1" lang="ja-JP" altLang="en-US" smtClean="0"/>
              <a:t>2023/3/16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4315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C14DFD-7B4E-422F-BB07-ACDCC8878D2D}"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86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FB0C0A6-C464-45D2-97FD-56B4C36CD380}" type="datetime1">
              <a:rPr kumimoji="1" lang="ja-JP" altLang="en-US" smtClean="0"/>
              <a:t>2023/3/16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5163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25B88EF-EF47-4DB7-B3B3-D8ED179EBB4F}" type="datetime1">
              <a:rPr kumimoji="1" lang="ja-JP" altLang="en-US" smtClean="0"/>
              <a:t>2023/3/16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84969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8BFCEB-43FD-4F48-B0C8-8FA3B36FD713}" type="datetime1">
              <a:rPr kumimoji="1" lang="ja-JP" altLang="en-US" smtClean="0"/>
              <a:t>2023/3/16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2254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845FCD-190B-4AD4-BBB2-927CFABED355}"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189687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7160D6-EAD7-4C27-9019-4ACC12A175F2}" type="datetime1">
              <a:rPr kumimoji="1" lang="ja-JP" altLang="en-US" smtClean="0"/>
              <a:t>2023/3/16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2416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F1840-86AC-43C3-81C7-DC092B8DF6A5}" type="datetime1">
              <a:rPr kumimoji="1" lang="ja-JP" altLang="en-US" smtClean="0"/>
              <a:t>2023/3/16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4286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2.emf"/><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685800" y="2130425"/>
            <a:ext cx="7772400" cy="1470025"/>
          </a:xfrm>
          <a:solidFill>
            <a:schemeClr val="accent1">
              <a:lumMod val="40000"/>
              <a:lumOff val="60000"/>
            </a:schemeClr>
          </a:solidFill>
          <a:ln w="50800" cmpd="thinThick">
            <a:solidFill>
              <a:schemeClr val="tx1"/>
            </a:solidFill>
          </a:ln>
          <a:effectLst>
            <a:innerShdw blurRad="114300">
              <a:prstClr val="black"/>
            </a:innerShdw>
          </a:effectLst>
        </p:spPr>
        <p:txBody>
          <a:bodyPr rtlCol="0">
            <a:normAutofit/>
          </a:bodyPr>
          <a:lstStyle/>
          <a:p>
            <a:pPr fontAlgn="auto">
              <a:spcAft>
                <a:spcPts val="0"/>
              </a:spcAft>
              <a:defRPr/>
            </a:pPr>
            <a:r>
              <a:rPr lang="ja-JP" altLang="en-US" sz="3200" b="1" u="sng" dirty="0" smtClean="0">
                <a:effectLst>
                  <a:outerShdw blurRad="38100" dist="38100" dir="2700000" algn="tl">
                    <a:srgbClr val="000000">
                      <a:alpha val="43137"/>
                    </a:srgbClr>
                  </a:outerShdw>
                </a:effectLst>
              </a:rPr>
              <a:t>職員数管理目標</a:t>
            </a:r>
            <a:endParaRPr lang="ja-JP" altLang="en-US" sz="3200" b="1" u="sng" dirty="0">
              <a:effectLst>
                <a:outerShdw blurRad="38100" dist="38100" dir="2700000" algn="tl">
                  <a:srgbClr val="000000">
                    <a:alpha val="43137"/>
                  </a:srgbClr>
                </a:outerShdw>
              </a:effectLst>
            </a:endParaRPr>
          </a:p>
        </p:txBody>
      </p:sp>
      <p:sp>
        <p:nvSpPr>
          <p:cNvPr id="6" name="サブタイトル 2"/>
          <p:cNvSpPr>
            <a:spLocks noGrp="1"/>
          </p:cNvSpPr>
          <p:nvPr>
            <p:ph type="subTitle" idx="1"/>
          </p:nvPr>
        </p:nvSpPr>
        <p:spPr>
          <a:xfrm>
            <a:off x="1371600" y="4581525"/>
            <a:ext cx="6400800" cy="1057275"/>
          </a:xfrm>
        </p:spPr>
        <p:txBody>
          <a:bodyPr rtlCol="0">
            <a:normAutofit fontScale="92500" lnSpcReduction="10000"/>
          </a:bodyPr>
          <a:lstStyle/>
          <a:p>
            <a:pPr fontAlgn="auto">
              <a:spcAft>
                <a:spcPts val="0"/>
              </a:spcAft>
              <a:buFont typeface="Arial" pitchFamily="34" charset="0"/>
              <a:buNone/>
              <a:defRPr/>
            </a:pPr>
            <a:r>
              <a:rPr lang="ja-JP" altLang="en-US" dirty="0" smtClean="0">
                <a:solidFill>
                  <a:schemeClr val="tx1"/>
                </a:solidFill>
              </a:rPr>
              <a:t>令和５年３月</a:t>
            </a:r>
            <a:endParaRPr lang="en-US" altLang="ja-JP" dirty="0" smtClean="0">
              <a:solidFill>
                <a:schemeClr val="tx1"/>
              </a:solidFill>
            </a:endParaRPr>
          </a:p>
          <a:p>
            <a:pPr fontAlgn="auto">
              <a:spcAft>
                <a:spcPts val="0"/>
              </a:spcAft>
              <a:buFont typeface="Arial" pitchFamily="34" charset="0"/>
              <a:buNone/>
              <a:defRPr/>
            </a:pPr>
            <a:r>
              <a:rPr lang="ja-JP" altLang="en-US" dirty="0" smtClean="0">
                <a:solidFill>
                  <a:schemeClr val="tx1"/>
                </a:solidFill>
              </a:rPr>
              <a:t>大　　阪　　府</a:t>
            </a:r>
            <a:endParaRPr lang="ja-JP" altLang="en-US" dirty="0">
              <a:solidFill>
                <a:schemeClr val="tx1"/>
              </a:solidFill>
            </a:endParaRPr>
          </a:p>
        </p:txBody>
      </p:sp>
    </p:spTree>
    <p:extLst>
      <p:ext uri="{BB962C8B-B14F-4D97-AF65-F5344CB8AC3E}">
        <p14:creationId xmlns:p14="http://schemas.microsoft.com/office/powerpoint/2010/main" val="3566978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112694776"/>
              </p:ext>
            </p:extLst>
          </p:nvPr>
        </p:nvGraphicFramePr>
        <p:xfrm>
          <a:off x="251521" y="3526407"/>
          <a:ext cx="4208386" cy="2845679"/>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p:cNvSpPr>
            <a:spLocks noGrp="1"/>
          </p:cNvSpPr>
          <p:nvPr>
            <p:ph type="sldNum" sz="quarter" idx="12"/>
          </p:nvPr>
        </p:nvSpPr>
        <p:spPr>
          <a:xfrm>
            <a:off x="6948264" y="6525344"/>
            <a:ext cx="2133600" cy="365125"/>
          </a:xfrm>
        </p:spPr>
        <p:txBody>
          <a:bodyPr/>
          <a:lstStyle/>
          <a:p>
            <a:r>
              <a:rPr lang="en-US" altLang="ja-JP" dirty="0"/>
              <a:t>1</a:t>
            </a:r>
            <a:endParaRPr kumimoji="1" lang="ja-JP" altLang="en-US" dirty="0"/>
          </a:p>
        </p:txBody>
      </p:sp>
      <p:sp>
        <p:nvSpPr>
          <p:cNvPr id="5" name="タイトル 1"/>
          <p:cNvSpPr>
            <a:spLocks noGrp="1"/>
          </p:cNvSpPr>
          <p:nvPr>
            <p:ph type="title"/>
          </p:nvPr>
        </p:nvSpPr>
        <p:spPr>
          <a:xfrm>
            <a:off x="251520" y="108000"/>
            <a:ext cx="8640000" cy="432049"/>
          </a:xfrm>
          <a:solidFill>
            <a:schemeClr val="accent1">
              <a:lumMod val="40000"/>
              <a:lumOff val="60000"/>
            </a:schemeClr>
          </a:solidFill>
          <a:effectLst>
            <a:outerShdw blurRad="50800" dist="38100" dir="5400000" algn="t" rotWithShape="0">
              <a:prstClr val="black">
                <a:alpha val="40000"/>
              </a:prstClr>
            </a:outerShdw>
          </a:effectLst>
        </p:spPr>
        <p:txBody>
          <a:bodyPr rtlCol="0">
            <a:normAutofit fontScale="90000"/>
          </a:bodyPr>
          <a:lstStyle/>
          <a:p>
            <a:pPr fontAlgn="auto">
              <a:spcAft>
                <a:spcPts val="0"/>
              </a:spcAft>
              <a:defRPr/>
            </a:pPr>
            <a:r>
              <a:rPr lang="en-US" altLang="ja-JP" sz="2800" u="sng" dirty="0" smtClean="0">
                <a:effectLst>
                  <a:outerShdw blurRad="38100" dist="38100" dir="2700000" algn="tl">
                    <a:srgbClr val="000000">
                      <a:alpha val="43137"/>
                    </a:srgbClr>
                  </a:outerShdw>
                </a:effectLst>
              </a:rPr>
              <a:t>Ⅰ</a:t>
            </a:r>
            <a:r>
              <a:rPr lang="ja-JP" altLang="en-US" sz="2800" u="sng" dirty="0" smtClean="0">
                <a:effectLst>
                  <a:outerShdw blurRad="38100" dist="38100" dir="2700000" algn="tl">
                    <a:srgbClr val="000000">
                      <a:alpha val="43137"/>
                    </a:srgbClr>
                  </a:outerShdw>
                </a:effectLst>
              </a:rPr>
              <a:t>　</a:t>
            </a:r>
            <a:r>
              <a:rPr lang="ja-JP" altLang="en-US" sz="2800" u="sng" dirty="0">
                <a:effectLst>
                  <a:outerShdw blurRad="38100" dist="38100" dir="2700000" algn="tl">
                    <a:srgbClr val="000000">
                      <a:alpha val="43137"/>
                    </a:srgbClr>
                  </a:outerShdw>
                </a:effectLst>
              </a:rPr>
              <a:t>職</a:t>
            </a:r>
            <a:r>
              <a:rPr lang="ja-JP" altLang="en-US" sz="2800" u="sng" dirty="0" smtClean="0">
                <a:effectLst>
                  <a:outerShdw blurRad="38100" dist="38100" dir="2700000" algn="tl">
                    <a:srgbClr val="000000">
                      <a:alpha val="43137"/>
                    </a:srgbClr>
                  </a:outerShdw>
                </a:effectLst>
              </a:rPr>
              <a:t>員数管理の取組み</a:t>
            </a:r>
            <a:endParaRPr lang="ja-JP" altLang="en-US" sz="2800" u="sng" dirty="0">
              <a:effectLst>
                <a:outerShdw blurRad="38100" dist="38100" dir="2700000" algn="tl">
                  <a:srgbClr val="000000">
                    <a:alpha val="43137"/>
                  </a:srgbClr>
                </a:outerShdw>
              </a:effectLst>
            </a:endParaRPr>
          </a:p>
        </p:txBody>
      </p:sp>
      <p:sp>
        <p:nvSpPr>
          <p:cNvPr id="9" name="テキスト ボックス 8"/>
          <p:cNvSpPr txBox="1"/>
          <p:nvPr/>
        </p:nvSpPr>
        <p:spPr>
          <a:xfrm>
            <a:off x="232012" y="620688"/>
            <a:ext cx="8659508" cy="1061829"/>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a:t>
            </a:r>
            <a:r>
              <a:rPr lang="ja-JP" altLang="en-US" sz="1600" b="1" u="sng" dirty="0" smtClean="0">
                <a:effectLst>
                  <a:outerShdw blurRad="38100" dist="38100" dir="2700000" algn="tl">
                    <a:srgbClr val="000000">
                      <a:alpha val="43137"/>
                    </a:srgbClr>
                  </a:outerShdw>
                </a:effectLst>
              </a:rPr>
              <a:t>取組みの経緯</a:t>
            </a:r>
            <a:endParaRPr lang="en-US" altLang="ja-JP" sz="1600" b="1" u="sng" dirty="0">
              <a:effectLst>
                <a:outerShdw blurRad="38100" dist="38100" dir="2700000" algn="tl">
                  <a:srgbClr val="000000">
                    <a:alpha val="43137"/>
                  </a:srgbClr>
                </a:outerShdw>
              </a:effectLst>
            </a:endParaRPr>
          </a:p>
          <a:p>
            <a:pPr>
              <a:spcBef>
                <a:spcPts val="600"/>
              </a:spcBef>
            </a:pPr>
            <a:r>
              <a:rPr kumimoji="1" lang="ja-JP" altLang="en-US" sz="1200" dirty="0" smtClean="0">
                <a:latin typeface="+mn-ea"/>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本府では全国に先駆けて行財政改革に取組み、事務事業・出先機関の見直し、アウトソーシングの実施等の事務効率化、独立行政法人化等を推進することで、効率的かつ効果的な組織体制を構築してきた。</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現在は平成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年度に策定した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職員数管理目標」（目標期間：平成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年度～令和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年度）により管理している。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4571519" y="4797153"/>
            <a:ext cx="4572481" cy="276999"/>
          </a:xfrm>
          <a:prstGeom prst="rect">
            <a:avLst/>
          </a:prstGeom>
          <a:noFill/>
        </p:spPr>
        <p:txBody>
          <a:bodyPr wrap="square" rtlCol="0">
            <a:spAutoFit/>
          </a:bodyPr>
          <a:lstStyle/>
          <a:p>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人口</a:t>
            </a:r>
            <a:r>
              <a:rPr lang="en-US" altLang="ja-JP" sz="1200" b="1" dirty="0" smtClean="0">
                <a:latin typeface="Meiryo UI" panose="020B0604030504040204" pitchFamily="50" charset="-128"/>
                <a:ea typeface="Meiryo UI" panose="020B0604030504040204" pitchFamily="50" charset="-128"/>
              </a:rPr>
              <a:t>10</a:t>
            </a:r>
            <a:r>
              <a:rPr kumimoji="1" lang="ja-JP" altLang="en-US" sz="1200" b="1" dirty="0" smtClean="0">
                <a:latin typeface="Meiryo UI" panose="020B0604030504040204" pitchFamily="50" charset="-128"/>
                <a:ea typeface="Meiryo UI" panose="020B0604030504040204" pitchFamily="50" charset="-128"/>
              </a:rPr>
              <a:t>万人あたりの職員数の比較（総務省定員管理調査）</a:t>
            </a:r>
            <a:r>
              <a:rPr kumimoji="1" lang="en-US" altLang="ja-JP" sz="1200" b="1" dirty="0" smtClean="0">
                <a:latin typeface="Meiryo UI" panose="020B0604030504040204" pitchFamily="50" charset="-128"/>
                <a:ea typeface="Meiryo UI" panose="020B0604030504040204" pitchFamily="50" charset="-128"/>
              </a:rPr>
              <a:t>】</a:t>
            </a:r>
          </a:p>
        </p:txBody>
      </p:sp>
      <p:sp>
        <p:nvSpPr>
          <p:cNvPr id="6" name="テキスト ボックス 5"/>
          <p:cNvSpPr txBox="1"/>
          <p:nvPr/>
        </p:nvSpPr>
        <p:spPr>
          <a:xfrm>
            <a:off x="4591508" y="5013176"/>
            <a:ext cx="4478759"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職員数管理目標の対象範囲</a:t>
            </a:r>
            <a:r>
              <a:rPr lang="en-US" altLang="ja-JP" sz="1050" dirty="0" smtClean="0">
                <a:latin typeface="Meiryo UI" panose="020B0604030504040204" pitchFamily="50" charset="-128"/>
                <a:ea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一般行政部門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学校以外の教育部門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公営企業等会計部門（全国</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位）</a:t>
            </a:r>
            <a:endParaRPr kumimoji="1" lang="en-US" altLang="ja-JP" sz="105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22952" y="3270468"/>
            <a:ext cx="218079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グ</a:t>
            </a:r>
            <a:r>
              <a:rPr kumimoji="1" lang="ja-JP" altLang="en-US" sz="1200" b="1" dirty="0" smtClean="0">
                <a:latin typeface="Meiryo UI" panose="020B0604030504040204" pitchFamily="50" charset="-128"/>
                <a:ea typeface="Meiryo UI" panose="020B0604030504040204" pitchFamily="50" charset="-128"/>
              </a:rPr>
              <a:t>ロス職員数</a:t>
            </a: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の推移</a:t>
            </a:r>
            <a:r>
              <a:rPr lang="en-US" altLang="ja-JP" sz="1200" b="1" dirty="0" smtClean="0">
                <a:latin typeface="Meiryo UI" panose="020B0604030504040204" pitchFamily="50" charset="-128"/>
                <a:ea typeface="Meiryo UI" panose="020B0604030504040204" pitchFamily="50" charset="-128"/>
              </a:rPr>
              <a:t>】</a:t>
            </a:r>
            <a:endParaRPr kumimoji="1" lang="ja-JP" altLang="en-US" sz="1100" dirty="0">
              <a:solidFill>
                <a:schemeClr val="accent5">
                  <a:lumMod val="75000"/>
                </a:schemeClr>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32012" y="6372086"/>
            <a:ext cx="4176464" cy="215444"/>
          </a:xfrm>
          <a:prstGeom prst="rect">
            <a:avLst/>
          </a:prstGeom>
          <a:noFill/>
          <a:ln>
            <a:no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グロス職員数＝常勤職員数（フルタイム再任用数含む）＋常勤換算後の短時間再任用数</a:t>
            </a:r>
            <a:endParaRPr kumimoji="1" lang="ja-JP" altLang="en-US" sz="8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4539275" y="3270468"/>
            <a:ext cx="2015542"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管理目標の進捗状況</a:t>
            </a:r>
            <a:r>
              <a:rPr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51520" y="1700808"/>
            <a:ext cx="8639999" cy="1492716"/>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■現「職員数管理目標」の進捗状況</a:t>
            </a:r>
            <a:endParaRPr lang="en-US" altLang="ja-JP" sz="1600" b="1" u="sng" dirty="0">
              <a:effectLst>
                <a:outerShdw blurRad="38100" dist="38100" dir="2700000" algn="tl">
                  <a:srgbClr val="000000">
                    <a:alpha val="43137"/>
                  </a:srgbClr>
                </a:outerShdw>
              </a:effectLst>
            </a:endParaRPr>
          </a:p>
          <a:p>
            <a:pPr>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年度から令和４年度までの間、職員数管理目標を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8,465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人とし、出先機関の統廃合や指定管理者の導入などに取り組んだことにより、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新たな行政需要（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万博・</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ｽﾏｰﾄｼﾃｨなど）へ対応してきた。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しかしながら、目標策定時には想定していなかった新型コロナウイルス感染症への対応のため、コロナ就職氷河期に備え採用を拡大（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３年度当初、令和４年度当初）した職員も活用しながら、必要な増員を行った。その結果として令和４年度当初の職員数は管理目標を超過して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いるものの、全国トップレベルのスリムな組織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体制を維持して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611560" y="3526406"/>
            <a:ext cx="432048" cy="216024"/>
          </a:xfrm>
          <a:prstGeom prst="rect">
            <a:avLst/>
          </a:prstGeom>
          <a:noFill/>
        </p:spPr>
        <p:txBody>
          <a:bodyPr wrap="square" rtlCol="0">
            <a:spAutoFit/>
          </a:bodyPr>
          <a:lstStyle/>
          <a:p>
            <a:r>
              <a:rPr kumimoji="1" lang="ja-JP" altLang="en-US" sz="800" smtClean="0">
                <a:latin typeface="Meiryo UI" panose="020B0604030504040204" pitchFamily="50" charset="-128"/>
                <a:ea typeface="Meiryo UI" panose="020B0604030504040204" pitchFamily="50" charset="-128"/>
              </a:rPr>
              <a:t>人</a:t>
            </a:r>
            <a:endParaRPr kumimoji="1" lang="ja-JP" altLang="en-US" sz="800">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4"/>
          <a:stretch>
            <a:fillRect/>
          </a:stretch>
        </p:blipFill>
        <p:spPr>
          <a:xfrm>
            <a:off x="4716015" y="3553557"/>
            <a:ext cx="4175503" cy="1226386"/>
          </a:xfrm>
          <a:prstGeom prst="rect">
            <a:avLst/>
          </a:prstGeom>
        </p:spPr>
      </p:pic>
      <p:pic>
        <p:nvPicPr>
          <p:cNvPr id="7" name="図 6"/>
          <p:cNvPicPr>
            <a:picLocks noChangeAspect="1"/>
          </p:cNvPicPr>
          <p:nvPr/>
        </p:nvPicPr>
        <p:blipFill>
          <a:blip r:embed="rId5"/>
          <a:stretch>
            <a:fillRect/>
          </a:stretch>
        </p:blipFill>
        <p:spPr>
          <a:xfrm>
            <a:off x="4716015" y="5400675"/>
            <a:ext cx="4176000" cy="1247775"/>
          </a:xfrm>
          <a:prstGeom prst="rect">
            <a:avLst/>
          </a:prstGeom>
        </p:spPr>
      </p:pic>
    </p:spTree>
    <p:extLst>
      <p:ext uri="{BB962C8B-B14F-4D97-AF65-F5344CB8AC3E}">
        <p14:creationId xmlns:p14="http://schemas.microsoft.com/office/powerpoint/2010/main" val="2479566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ー 18"/>
          <p:cNvSpPr>
            <a:spLocks noGrp="1"/>
          </p:cNvSpPr>
          <p:nvPr>
            <p:ph type="sldNum" sz="quarter" idx="12"/>
          </p:nvPr>
        </p:nvSpPr>
        <p:spPr>
          <a:xfrm>
            <a:off x="6902896" y="6520259"/>
            <a:ext cx="2133600" cy="365125"/>
          </a:xfrm>
        </p:spPr>
        <p:txBody>
          <a:bodyPr/>
          <a:lstStyle/>
          <a:p>
            <a:r>
              <a:rPr lang="en-US" altLang="ja-JP" dirty="0"/>
              <a:t>2</a:t>
            </a:r>
            <a:endParaRPr kumimoji="1" lang="ja-JP" altLang="en-US" dirty="0"/>
          </a:p>
        </p:txBody>
      </p:sp>
      <p:sp>
        <p:nvSpPr>
          <p:cNvPr id="13" name="テキスト ボックス 12"/>
          <p:cNvSpPr txBox="1"/>
          <p:nvPr/>
        </p:nvSpPr>
        <p:spPr>
          <a:xfrm>
            <a:off x="208250" y="142761"/>
            <a:ext cx="8712967" cy="2139047"/>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■現目標期間中の人員配置の取組内容</a:t>
            </a:r>
            <a:endParaRPr kumimoji="1" lang="en-US" altLang="ja-JP" sz="1600" b="1" u="sng" dirty="0" smtClean="0">
              <a:effectLst>
                <a:outerShdw blurRad="38100" dist="38100" dir="2700000" algn="tl">
                  <a:srgbClr val="000000">
                    <a:alpha val="43137"/>
                  </a:srgbClr>
                </a:outerShdw>
              </a:effectLst>
            </a:endParaRPr>
          </a:p>
          <a:p>
            <a:pPr>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この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間、保健所の中核市移行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や、総合労働事務所・箕面整備事務所の廃止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（令和元年度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末）などの出先機関の見直し、既存業務の効率化など、組織のスリム化に取組んできた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八尾保健所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年度末）、寝屋川保健所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年度末）吹田保健所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一方、新たな行政需要に的確に対応するため「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成長（万博・ＩＲ、ｽﾏｰﾄｼﾃｨなど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）」や「府民の安全・安心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（感染症対策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、児童虐待など）」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に重点的に増員を行ってきた。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特に、児童虐待対応においては、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国</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の配置基準を踏まえた児童福祉司等の増員や、一時保護にかかる定員拡充のための増員など、体制強化を行った。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加えて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、現目標策定時には想定していなかった新型コロナウイルス感染症への対応のため、必要な人員を確保した。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txBox="1">
            <a:spLocks/>
          </p:cNvSpPr>
          <p:nvPr/>
        </p:nvSpPr>
        <p:spPr>
          <a:xfrm>
            <a:off x="342957" y="2413264"/>
            <a:ext cx="8594734" cy="511680"/>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rtlCol="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2500" u="sng" dirty="0" smtClean="0">
                <a:solidFill>
                  <a:prstClr val="black"/>
                </a:solidFill>
                <a:effectLst>
                  <a:outerShdw blurRad="38100" dist="38100" dir="2700000" algn="tl">
                    <a:srgbClr val="000000">
                      <a:alpha val="43137"/>
                    </a:srgbClr>
                  </a:outerShdw>
                </a:effectLst>
              </a:rPr>
              <a:t>Ⅱ</a:t>
            </a:r>
            <a:r>
              <a:rPr lang="ja-JP" altLang="en-US" sz="2500" u="sng" dirty="0">
                <a:solidFill>
                  <a:prstClr val="black"/>
                </a:solidFill>
                <a:effectLst>
                  <a:outerShdw blurRad="38100" dist="38100" dir="2700000" algn="tl">
                    <a:srgbClr val="000000">
                      <a:alpha val="43137"/>
                    </a:srgbClr>
                  </a:outerShdw>
                </a:effectLst>
              </a:rPr>
              <a:t>　</a:t>
            </a:r>
            <a:r>
              <a:rPr lang="ja-JP" altLang="en-US" sz="2500" u="sng" dirty="0" smtClean="0">
                <a:solidFill>
                  <a:prstClr val="black"/>
                </a:solidFill>
                <a:effectLst>
                  <a:outerShdw blurRad="38100" dist="38100" dir="2700000" algn="tl">
                    <a:srgbClr val="000000">
                      <a:alpha val="43137"/>
                    </a:srgbClr>
                  </a:outerShdw>
                </a:effectLst>
              </a:rPr>
              <a:t>職員数管理の課題</a:t>
            </a:r>
            <a:endParaRPr lang="ja-JP" altLang="en-US" sz="2500" u="sng" dirty="0">
              <a:solidFill>
                <a:prstClr val="black"/>
              </a:solidFill>
              <a:effectLst>
                <a:outerShdw blurRad="38100" dist="38100" dir="2700000" algn="tl">
                  <a:srgbClr val="000000">
                    <a:alpha val="43137"/>
                  </a:srgbClr>
                </a:outerShdw>
              </a:effectLst>
            </a:endParaRPr>
          </a:p>
        </p:txBody>
      </p:sp>
      <p:sp>
        <p:nvSpPr>
          <p:cNvPr id="10" name="テキスト ボックス 9"/>
          <p:cNvSpPr txBox="1"/>
          <p:nvPr/>
        </p:nvSpPr>
        <p:spPr>
          <a:xfrm>
            <a:off x="227561" y="2996952"/>
            <a:ext cx="4920503" cy="338554"/>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latin typeface="+mj-ea"/>
                <a:ea typeface="+mj-ea"/>
                <a:cs typeface="Meiryo UI" panose="020B0604030504040204" pitchFamily="50" charset="-128"/>
              </a:rPr>
              <a:t>■</a:t>
            </a:r>
            <a:r>
              <a:rPr lang="ja-JP" altLang="en-US" sz="1600" b="1" u="sng" dirty="0" smtClean="0">
                <a:effectLst>
                  <a:outerShdw blurRad="38100" dist="38100" dir="2700000" algn="tl">
                    <a:srgbClr val="000000">
                      <a:alpha val="43137"/>
                    </a:srgbClr>
                  </a:outerShdw>
                </a:effectLst>
                <a:latin typeface="+mj-ea"/>
                <a:ea typeface="+mj-ea"/>
                <a:cs typeface="Meiryo UI" panose="020B0604030504040204" pitchFamily="50" charset="-128"/>
              </a:rPr>
              <a:t>職員数管理に関わる今後想定される主な要素</a:t>
            </a:r>
            <a:endParaRPr lang="ja-JP" altLang="en-US" sz="1600" b="1" u="sng" dirty="0">
              <a:effectLst>
                <a:outerShdw blurRad="38100" dist="38100" dir="2700000" algn="tl">
                  <a:srgbClr val="000000">
                    <a:alpha val="43137"/>
                  </a:srgbClr>
                </a:outerShdw>
              </a:effectLst>
              <a:latin typeface="+mj-ea"/>
              <a:ea typeface="+mj-ea"/>
              <a:cs typeface="Meiryo UI" panose="020B0604030504040204" pitchFamily="50" charset="-128"/>
            </a:endParaRPr>
          </a:p>
        </p:txBody>
      </p:sp>
      <p:sp>
        <p:nvSpPr>
          <p:cNvPr id="11" name="正方形/長方形 10"/>
          <p:cNvSpPr/>
          <p:nvPr/>
        </p:nvSpPr>
        <p:spPr>
          <a:xfrm>
            <a:off x="196342" y="3789040"/>
            <a:ext cx="5832648" cy="3141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latin typeface="Meiryo UI" panose="020B0604030504040204" pitchFamily="50" charset="-128"/>
                <a:ea typeface="Meiryo UI" panose="020B0604030504040204" pitchFamily="50" charset="-128"/>
              </a:rPr>
              <a:t>①</a:t>
            </a:r>
            <a:r>
              <a:rPr lang="ja-JP" altLang="en-US" sz="1400" b="1" dirty="0" smtClean="0">
                <a:solidFill>
                  <a:schemeClr val="tx1"/>
                </a:solidFill>
                <a:latin typeface="Meiryo UI" panose="020B0604030504040204" pitchFamily="50" charset="-128"/>
                <a:ea typeface="Meiryo UI" panose="020B0604030504040204" pitchFamily="50" charset="-128"/>
              </a:rPr>
              <a:t>コロナ対策・アフターコロナ</a:t>
            </a:r>
            <a:r>
              <a:rPr lang="ja-JP" altLang="en-US" sz="1400" b="1" dirty="0">
                <a:solidFill>
                  <a:schemeClr val="tx1"/>
                </a:solidFill>
                <a:latin typeface="Meiryo UI" panose="020B0604030504040204" pitchFamily="50" charset="-128"/>
                <a:ea typeface="Meiryo UI" panose="020B0604030504040204" pitchFamily="50" charset="-128"/>
              </a:rPr>
              <a:t>に向けた</a:t>
            </a:r>
            <a:r>
              <a:rPr lang="ja-JP" altLang="en-US" sz="1400" b="1" dirty="0" smtClean="0">
                <a:solidFill>
                  <a:schemeClr val="tx1"/>
                </a:solidFill>
                <a:latin typeface="Meiryo UI" panose="020B0604030504040204" pitchFamily="50" charset="-128"/>
                <a:ea typeface="Meiryo UI" panose="020B0604030504040204" pitchFamily="50" charset="-128"/>
              </a:rPr>
              <a:t>対応</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73827" y="4077072"/>
            <a:ext cx="8640000" cy="738664"/>
          </a:xfrm>
          <a:prstGeom prst="rect">
            <a:avLst/>
          </a:prstGeom>
          <a:solidFill>
            <a:schemeClr val="bg1"/>
          </a:solidFill>
          <a:ln w="158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府民の命と健康を守るため、引き続きコロナ対策に万全を期すとともに、新たな感染症によるパンデミック対応として、平時から有事に備え、機動的、効率的に対応できる医療提供体制の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等の施策の推進、コロナ禍の長期化により大きな打撃を受けた大阪経済の回復のための対応が必要。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202036" y="4841693"/>
            <a:ext cx="3649729" cy="24349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400" b="1" dirty="0" smtClean="0">
                <a:solidFill>
                  <a:schemeClr val="tx1"/>
                </a:solidFill>
                <a:latin typeface="Meiryo UI" panose="020B0604030504040204" pitchFamily="50" charset="-128"/>
                <a:ea typeface="Meiryo UI" panose="020B0604030504040204" pitchFamily="50" charset="-128"/>
              </a:rPr>
              <a:t>②大阪の成長への対応</a:t>
            </a:r>
          </a:p>
        </p:txBody>
      </p:sp>
      <p:sp>
        <p:nvSpPr>
          <p:cNvPr id="15" name="正方形/長方形 14"/>
          <p:cNvSpPr/>
          <p:nvPr/>
        </p:nvSpPr>
        <p:spPr>
          <a:xfrm>
            <a:off x="297691" y="5085184"/>
            <a:ext cx="8640000" cy="522000"/>
          </a:xfrm>
          <a:prstGeom prst="rect">
            <a:avLst/>
          </a:prstGeom>
          <a:solidFill>
            <a:schemeClr val="bg1"/>
          </a:solidFill>
          <a:ln w="158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万博を一過性のものとせず、そのレガシーを活用し、大阪の経済成長につなげていくための対応が必要。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91552" y="5705789"/>
            <a:ext cx="3424858" cy="24349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a:solidFill>
                  <a:schemeClr val="tx1"/>
                </a:solidFill>
                <a:latin typeface="Meiryo UI" panose="020B0604030504040204" pitchFamily="50" charset="-128"/>
                <a:ea typeface="Meiryo UI" panose="020B0604030504040204" pitchFamily="50" charset="-128"/>
              </a:rPr>
              <a:t>③</a:t>
            </a:r>
            <a:r>
              <a:rPr lang="ja-JP" altLang="en-US" sz="1400" b="1" dirty="0" smtClean="0">
                <a:solidFill>
                  <a:schemeClr val="tx1"/>
                </a:solidFill>
                <a:latin typeface="Meiryo UI" panose="020B0604030504040204" pitchFamily="50" charset="-128"/>
                <a:ea typeface="Meiryo UI" panose="020B0604030504040204" pitchFamily="50" charset="-128"/>
              </a:rPr>
              <a:t>児童虐待対応</a:t>
            </a:r>
            <a:endParaRPr kumimoji="1" lang="ja-JP" altLang="en-US" sz="1400" b="1"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273827" y="5949280"/>
            <a:ext cx="8647390" cy="577424"/>
          </a:xfrm>
          <a:prstGeom prst="rect">
            <a:avLst/>
          </a:prstGeom>
          <a:solidFill>
            <a:schemeClr val="bg1"/>
          </a:solidFill>
          <a:ln w="158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子どもの命、安全を守るため、国の配置基準を踏まえた子ども家庭センターの児童福祉司等の増員や、新たな一時保護所設置など児童虐待対応の強化が必要。</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23529" y="3284984"/>
            <a:ext cx="8712967" cy="523220"/>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府が取り組むべき様々な重要施策を着実に推進するため、今後も効率的・効果的な行政運営を図っていくが、次期目標期間中において、主に人員配置が必要と想定される要素は以下のとおり。</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31778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76057" y="4746630"/>
            <a:ext cx="8253534" cy="338554"/>
          </a:xfrm>
          <a:prstGeom prst="rect">
            <a:avLst/>
          </a:prstGeom>
          <a:noFill/>
        </p:spPr>
        <p:txBody>
          <a:bodyPr wrap="square" rtlCol="0">
            <a:spAutoFit/>
          </a:bodyPr>
          <a:lstStyle/>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51520" y="188640"/>
            <a:ext cx="3552350" cy="338554"/>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latin typeface="+mj-ea"/>
                <a:ea typeface="+mj-ea"/>
                <a:cs typeface="Meiryo UI" panose="020B0604030504040204" pitchFamily="50" charset="-128"/>
              </a:rPr>
              <a:t>■</a:t>
            </a:r>
            <a:r>
              <a:rPr lang="ja-JP" altLang="en-US" sz="1600" b="1" u="sng" dirty="0" smtClean="0">
                <a:effectLst>
                  <a:outerShdw blurRad="38100" dist="38100" dir="2700000" algn="tl">
                    <a:srgbClr val="000000">
                      <a:alpha val="43137"/>
                    </a:srgbClr>
                  </a:outerShdw>
                </a:effectLst>
                <a:latin typeface="+mj-ea"/>
                <a:ea typeface="+mj-ea"/>
                <a:cs typeface="Meiryo UI" panose="020B0604030504040204" pitchFamily="50" charset="-128"/>
              </a:rPr>
              <a:t>組織運営上の懸念</a:t>
            </a:r>
            <a:endParaRPr lang="ja-JP" altLang="en-US" sz="1600" b="1" u="sng" dirty="0">
              <a:effectLst>
                <a:outerShdw blurRad="38100" dist="38100" dir="2700000" algn="tl">
                  <a:srgbClr val="000000">
                    <a:alpha val="43137"/>
                  </a:srgbClr>
                </a:outerShdw>
              </a:effectLst>
              <a:latin typeface="+mj-ea"/>
              <a:ea typeface="+mj-ea"/>
              <a:cs typeface="Meiryo UI" panose="020B0604030504040204" pitchFamily="50" charset="-128"/>
            </a:endParaRPr>
          </a:p>
        </p:txBody>
      </p:sp>
      <p:sp>
        <p:nvSpPr>
          <p:cNvPr id="2" name="スライド番号プレースホルダー 1"/>
          <p:cNvSpPr>
            <a:spLocks noGrp="1"/>
          </p:cNvSpPr>
          <p:nvPr>
            <p:ph type="sldNum" sz="quarter" idx="12"/>
          </p:nvPr>
        </p:nvSpPr>
        <p:spPr>
          <a:xfrm>
            <a:off x="6758880" y="6453336"/>
            <a:ext cx="2133600" cy="365125"/>
          </a:xfrm>
        </p:spPr>
        <p:txBody>
          <a:bodyPr/>
          <a:lstStyle/>
          <a:p>
            <a:r>
              <a:rPr kumimoji="1" lang="en-US" altLang="ja-JP" dirty="0" smtClean="0"/>
              <a:t>3</a:t>
            </a:r>
            <a:endParaRPr kumimoji="1" lang="ja-JP" altLang="en-US" dirty="0"/>
          </a:p>
        </p:txBody>
      </p:sp>
      <p:sp>
        <p:nvSpPr>
          <p:cNvPr id="7" name="テキスト ボックス 6"/>
          <p:cNvSpPr txBox="1"/>
          <p:nvPr/>
        </p:nvSpPr>
        <p:spPr>
          <a:xfrm>
            <a:off x="4602824" y="2251840"/>
            <a:ext cx="2757902"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新型コロナ対策の体制強化</a:t>
            </a:r>
            <a:r>
              <a:rPr lang="en-US" altLang="ja-JP" sz="1100" b="1" dirty="0" smtClean="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graphicFrame>
        <p:nvGraphicFramePr>
          <p:cNvPr id="19" name="グラフ 18"/>
          <p:cNvGraphicFramePr>
            <a:graphicFrameLocks/>
          </p:cNvGraphicFramePr>
          <p:nvPr>
            <p:extLst>
              <p:ext uri="{D42A27DB-BD31-4B8C-83A1-F6EECF244321}">
                <p14:modId xmlns:p14="http://schemas.microsoft.com/office/powerpoint/2010/main" val="3687453944"/>
              </p:ext>
            </p:extLst>
          </p:nvPr>
        </p:nvGraphicFramePr>
        <p:xfrm>
          <a:off x="539553" y="2542022"/>
          <a:ext cx="3744415" cy="2351459"/>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a:off x="404050" y="2204864"/>
            <a:ext cx="3682752"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年間</a:t>
            </a:r>
            <a:r>
              <a:rPr kumimoji="1" lang="en-US" altLang="ja-JP" sz="1200" b="1" dirty="0" smtClean="0">
                <a:latin typeface="Meiryo UI" panose="020B0604030504040204" pitchFamily="50" charset="-128"/>
                <a:ea typeface="Meiryo UI" panose="020B0604030504040204" pitchFamily="50" charset="-128"/>
              </a:rPr>
              <a:t>360</a:t>
            </a:r>
            <a:r>
              <a:rPr kumimoji="1" lang="ja-JP" altLang="en-US" sz="1200" b="1" dirty="0" smtClean="0">
                <a:latin typeface="Meiryo UI" panose="020B0604030504040204" pitchFamily="50" charset="-128"/>
                <a:ea typeface="Meiryo UI" panose="020B0604030504040204" pitchFamily="50" charset="-128"/>
              </a:rPr>
              <a:t>時間超の時間外勤務を行った職員の割合</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23528" y="491768"/>
            <a:ext cx="8406063" cy="1461939"/>
          </a:xfrm>
          <a:prstGeom prst="rect">
            <a:avLst/>
          </a:prstGeom>
          <a:noFill/>
        </p:spPr>
        <p:txBody>
          <a:bodyPr wrap="square" rtlCol="0">
            <a:spAutoFit/>
          </a:bodyPr>
          <a:lstStyle/>
          <a:p>
            <a:pPr>
              <a:lnSpc>
                <a:spcPct val="150000"/>
              </a:lnSpc>
            </a:pP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新型コロナウイルス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感染症への迅速な対応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ため、コロナ対応部局の増員を図るとともに、感染状況等により変動する業務に応じて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延べ５万３千人以上（令和３年度末まで）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全庁応援を実施してきた。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しかしながら、年間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360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時間を超える時間外勤務を行った職員の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割合が、令和２年度以降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上昇傾向に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あるなど、長時間労働となっている職員が増加している状況にある。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4"/>
          <a:stretch>
            <a:fillRect/>
          </a:stretch>
        </p:blipFill>
        <p:spPr>
          <a:xfrm>
            <a:off x="4750642" y="2838740"/>
            <a:ext cx="4024752" cy="773889"/>
          </a:xfrm>
          <a:prstGeom prst="rect">
            <a:avLst/>
          </a:prstGeom>
        </p:spPr>
      </p:pic>
      <p:sp>
        <p:nvSpPr>
          <p:cNvPr id="18" name="テキスト ボックス 17"/>
          <p:cNvSpPr txBox="1"/>
          <p:nvPr/>
        </p:nvSpPr>
        <p:spPr>
          <a:xfrm>
            <a:off x="4674286" y="2564904"/>
            <a:ext cx="2015542"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・増員の状況（定数ベース）</a:t>
            </a:r>
            <a:endParaRPr kumimoji="1" lang="ja-JP" altLang="en-US"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716016" y="3694014"/>
            <a:ext cx="245483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・全庁応援の状況（延べ人数）</a:t>
            </a:r>
            <a:endParaRPr kumimoji="1" lang="ja-JP" altLang="en-US" sz="1200"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5"/>
          <a:stretch>
            <a:fillRect/>
          </a:stretch>
        </p:blipFill>
        <p:spPr>
          <a:xfrm>
            <a:off x="4757881" y="3982046"/>
            <a:ext cx="3213443" cy="773596"/>
          </a:xfrm>
          <a:prstGeom prst="rect">
            <a:avLst/>
          </a:prstGeom>
        </p:spPr>
      </p:pic>
      <p:sp>
        <p:nvSpPr>
          <p:cNvPr id="3" name="正方形/長方形 2"/>
          <p:cNvSpPr/>
          <p:nvPr/>
        </p:nvSpPr>
        <p:spPr>
          <a:xfrm>
            <a:off x="539553" y="5157192"/>
            <a:ext cx="8190038" cy="1367464"/>
          </a:xfrm>
          <a:prstGeom prst="rect">
            <a:avLst/>
          </a:prstGeom>
          <a:no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600" dirty="0" smtClean="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全庁的</a:t>
            </a:r>
            <a:r>
              <a:rPr lang="ja-JP" altLang="en-US" sz="1400" dirty="0">
                <a:solidFill>
                  <a:schemeClr val="tx1"/>
                </a:solidFill>
                <a:latin typeface="メイリオ" panose="020B0604030504040204" pitchFamily="50" charset="-128"/>
                <a:ea typeface="メイリオ" panose="020B0604030504040204" pitchFamily="50" charset="-128"/>
              </a:rPr>
              <a:t>な応援も行いながら人員体制の確保に努め</a:t>
            </a:r>
            <a:r>
              <a:rPr lang="ja-JP" altLang="en-US" sz="1400" dirty="0" smtClean="0">
                <a:solidFill>
                  <a:schemeClr val="tx1"/>
                </a:solidFill>
                <a:latin typeface="メイリオ" panose="020B0604030504040204" pitchFamily="50" charset="-128"/>
                <a:ea typeface="メイリオ" panose="020B0604030504040204" pitchFamily="50" charset="-128"/>
              </a:rPr>
              <a:t>、現在コロナ</a:t>
            </a:r>
            <a:r>
              <a:rPr lang="ja-JP" altLang="en-US" sz="1400" dirty="0">
                <a:solidFill>
                  <a:schemeClr val="tx1"/>
                </a:solidFill>
                <a:latin typeface="メイリオ" panose="020B0604030504040204" pitchFamily="50" charset="-128"/>
                <a:ea typeface="メイリオ" panose="020B0604030504040204" pitchFamily="50" charset="-128"/>
              </a:rPr>
              <a:t>対策</a:t>
            </a:r>
            <a:r>
              <a:rPr lang="ja-JP" altLang="en-US" sz="1400" dirty="0" smtClean="0">
                <a:solidFill>
                  <a:schemeClr val="tx1"/>
                </a:solidFill>
                <a:latin typeface="メイリオ" panose="020B0604030504040204" pitchFamily="50" charset="-128"/>
                <a:ea typeface="メイリオ" panose="020B0604030504040204" pitchFamily="50" charset="-128"/>
              </a:rPr>
              <a:t>を</a:t>
            </a:r>
            <a:r>
              <a:rPr lang="ja-JP" altLang="en-US" sz="1400" dirty="0">
                <a:solidFill>
                  <a:schemeClr val="tx1"/>
                </a:solidFill>
                <a:latin typeface="メイリオ" panose="020B0604030504040204" pitchFamily="50" charset="-128"/>
                <a:ea typeface="メイリオ" panose="020B0604030504040204" pitchFamily="50" charset="-128"/>
              </a:rPr>
              <a:t>行って</a:t>
            </a:r>
            <a:r>
              <a:rPr lang="ja-JP" altLang="en-US" sz="1400" dirty="0" smtClean="0">
                <a:solidFill>
                  <a:schemeClr val="tx1"/>
                </a:solidFill>
                <a:latin typeface="メイリオ" panose="020B0604030504040204" pitchFamily="50" charset="-128"/>
                <a:ea typeface="メイリオ" panose="020B0604030504040204" pitchFamily="50" charset="-128"/>
              </a:rPr>
              <a:t>いるが、業務</a:t>
            </a:r>
            <a:r>
              <a:rPr lang="ja-JP" altLang="en-US" sz="1400" dirty="0">
                <a:solidFill>
                  <a:schemeClr val="tx1"/>
                </a:solidFill>
                <a:latin typeface="メイリオ" panose="020B0604030504040204" pitchFamily="50" charset="-128"/>
                <a:ea typeface="メイリオ" panose="020B0604030504040204" pitchFamily="50" charset="-128"/>
              </a:rPr>
              <a:t>の</a:t>
            </a:r>
            <a:r>
              <a:rPr lang="ja-JP" altLang="en-US" sz="1400" dirty="0" smtClean="0">
                <a:solidFill>
                  <a:schemeClr val="tx1"/>
                </a:solidFill>
                <a:latin typeface="メイリオ" panose="020B0604030504040204" pitchFamily="50" charset="-128"/>
                <a:ea typeface="メイリオ" panose="020B0604030504040204" pitchFamily="50" charset="-128"/>
              </a:rPr>
              <a:t>縮小規模</a:t>
            </a:r>
            <a:r>
              <a:rPr lang="ja-JP" altLang="en-US" sz="1400" dirty="0">
                <a:solidFill>
                  <a:schemeClr val="tx1"/>
                </a:solidFill>
                <a:latin typeface="メイリオ" panose="020B0604030504040204" pitchFamily="50" charset="-128"/>
                <a:ea typeface="メイリオ" panose="020B0604030504040204" pitchFamily="50" charset="-128"/>
              </a:rPr>
              <a:t>・時期が不透明なことに加え、アフターコロナに向けた対応をはじめとする取組みの強化が見込まれる。今後</a:t>
            </a:r>
            <a:r>
              <a:rPr lang="ja-JP" altLang="en-US" sz="1400" dirty="0" smtClean="0">
                <a:solidFill>
                  <a:schemeClr val="tx1"/>
                </a:solidFill>
                <a:latin typeface="メイリオ" panose="020B0604030504040204" pitchFamily="50" charset="-128"/>
                <a:ea typeface="メイリオ" panose="020B0604030504040204" pitchFamily="50" charset="-128"/>
              </a:rPr>
              <a:t>も効率的、効果的な行政運営を</a:t>
            </a:r>
            <a:r>
              <a:rPr lang="ja-JP" altLang="en-US" sz="1400" dirty="0">
                <a:solidFill>
                  <a:schemeClr val="tx1"/>
                </a:solidFill>
                <a:latin typeface="メイリオ" panose="020B0604030504040204" pitchFamily="50" charset="-128"/>
                <a:ea typeface="メイリオ" panose="020B0604030504040204" pitchFamily="50" charset="-128"/>
              </a:rPr>
              <a:t>図りながら、府政の重要</a:t>
            </a:r>
            <a:r>
              <a:rPr lang="ja-JP" altLang="en-US" sz="1400" dirty="0" smtClean="0">
                <a:solidFill>
                  <a:schemeClr val="tx1"/>
                </a:solidFill>
                <a:latin typeface="メイリオ" panose="020B0604030504040204" pitchFamily="50" charset="-128"/>
                <a:ea typeface="メイリオ" panose="020B0604030504040204" pitchFamily="50" charset="-128"/>
              </a:rPr>
              <a:t>課題に適切に対応するための人員配置が必要。</a:t>
            </a:r>
            <a:endParaRPr lang="ja-JP" altLang="en-US" sz="1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92549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52000" y="600056"/>
            <a:ext cx="1442536" cy="338554"/>
          </a:xfrm>
          <a:prstGeom prst="rect">
            <a:avLst/>
          </a:prstGeom>
          <a:noFill/>
        </p:spPr>
        <p:txBody>
          <a:bodyPr wrap="square" rtlCol="0">
            <a:spAutoFit/>
          </a:bodyPr>
          <a:lstStyle/>
          <a:p>
            <a:r>
              <a:rPr kumimoji="1" lang="ja-JP" altLang="en-US" sz="1600" b="1" u="sng" dirty="0" smtClean="0">
                <a:effectLst>
                  <a:outerShdw blurRad="38100" dist="38100" dir="2700000" algn="tl">
                    <a:srgbClr val="000000">
                      <a:alpha val="43137"/>
                    </a:srgbClr>
                  </a:outerShdw>
                </a:effectLst>
                <a:latin typeface="+mn-ea"/>
              </a:rPr>
              <a:t>■目標</a:t>
            </a:r>
            <a:endParaRPr kumimoji="1" lang="en-US" altLang="ja-JP" sz="1600" b="1" u="sng" dirty="0" smtClean="0">
              <a:effectLst>
                <a:outerShdw blurRad="38100" dist="38100" dir="2700000" algn="tl">
                  <a:srgbClr val="000000">
                    <a:alpha val="43137"/>
                  </a:srgbClr>
                </a:outerShdw>
              </a:effectLst>
            </a:endParaRPr>
          </a:p>
        </p:txBody>
      </p:sp>
      <p:sp>
        <p:nvSpPr>
          <p:cNvPr id="4" name="コンテンツ プレースホルダー 2"/>
          <p:cNvSpPr>
            <a:spLocks noGrp="1"/>
          </p:cNvSpPr>
          <p:nvPr>
            <p:ph idx="1"/>
          </p:nvPr>
        </p:nvSpPr>
        <p:spPr>
          <a:xfrm>
            <a:off x="830430" y="5849513"/>
            <a:ext cx="8229600" cy="1195015"/>
          </a:xfrm>
        </p:spPr>
        <p:txBody>
          <a:bodyPr rtlCol="0">
            <a:normAutofit fontScale="32500" lnSpcReduction="20000"/>
          </a:bodyPr>
          <a:lstStyle/>
          <a:p>
            <a:pPr marL="0" indent="0" fontAlgn="auto">
              <a:spcAft>
                <a:spcPts val="0"/>
              </a:spcAft>
              <a:buFont typeface="Arial" pitchFamily="34" charset="0"/>
              <a:buNone/>
              <a:defRPr/>
            </a:pPr>
            <a:endParaRPr lang="en-US" altLang="ja-JP" sz="1800" dirty="0" smtClean="0">
              <a:latin typeface="HGP創英角ｺﾞｼｯｸUB" pitchFamily="50" charset="-128"/>
              <a:ea typeface="HGP創英角ｺﾞｼｯｸUB"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8" name="タイトル 1"/>
          <p:cNvSpPr txBox="1">
            <a:spLocks/>
          </p:cNvSpPr>
          <p:nvPr/>
        </p:nvSpPr>
        <p:spPr>
          <a:xfrm>
            <a:off x="252000" y="108000"/>
            <a:ext cx="8640000" cy="432000"/>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en-US" altLang="ja-JP" sz="2500" u="sng" dirty="0" smtClean="0">
                <a:effectLst>
                  <a:outerShdw blurRad="38100" dist="38100" dir="2700000" algn="tl">
                    <a:srgbClr val="000000">
                      <a:alpha val="43137"/>
                    </a:srgbClr>
                  </a:outerShdw>
                </a:effectLst>
              </a:rPr>
              <a:t>Ⅲ</a:t>
            </a:r>
            <a:r>
              <a:rPr lang="ja-JP" altLang="en-US" sz="2500" u="sng" dirty="0" smtClean="0">
                <a:effectLst>
                  <a:outerShdw blurRad="38100" dist="38100" dir="2700000" algn="tl">
                    <a:srgbClr val="000000">
                      <a:alpha val="43137"/>
                    </a:srgbClr>
                  </a:outerShdw>
                </a:effectLst>
              </a:rPr>
              <a:t>　職員数管理</a:t>
            </a:r>
            <a:r>
              <a:rPr lang="ja-JP" altLang="en-US" sz="2500" u="sng" dirty="0">
                <a:effectLst>
                  <a:outerShdw blurRad="38100" dist="38100" dir="2700000" algn="tl">
                    <a:srgbClr val="000000">
                      <a:alpha val="43137"/>
                    </a:srgbClr>
                  </a:outerShdw>
                </a:effectLst>
              </a:rPr>
              <a:t>目標</a:t>
            </a:r>
          </a:p>
        </p:txBody>
      </p:sp>
      <p:sp>
        <p:nvSpPr>
          <p:cNvPr id="15" name="正方形/長方形 14"/>
          <p:cNvSpPr/>
          <p:nvPr/>
        </p:nvSpPr>
        <p:spPr>
          <a:xfrm>
            <a:off x="339571" y="957077"/>
            <a:ext cx="8515376" cy="58258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fontAlgn="auto">
              <a:spcBef>
                <a:spcPts val="0"/>
              </a:spcBef>
              <a:spcAft>
                <a:spcPts val="0"/>
              </a:spcAft>
              <a:defRPr/>
            </a:pPr>
            <a:r>
              <a:rPr lang="ja-JP" altLang="en-US" sz="1400" dirty="0" smtClean="0">
                <a:solidFill>
                  <a:srgbClr val="FF0000"/>
                </a:solidFill>
                <a:latin typeface="メイリオ" panose="020B0604030504040204" pitchFamily="50" charset="-128"/>
                <a:ea typeface="メイリオ" panose="020B0604030504040204" pitchFamily="50" charset="-128"/>
              </a:rPr>
              <a:t>　　　　　　</a:t>
            </a:r>
            <a:r>
              <a:rPr lang="ja-JP" altLang="en-US" sz="1600" u="sng" dirty="0" smtClean="0">
                <a:solidFill>
                  <a:schemeClr val="tx1"/>
                </a:solidFill>
                <a:latin typeface="メイリオ" panose="020B0604030504040204" pitchFamily="50" charset="-128"/>
                <a:ea typeface="メイリオ" panose="020B0604030504040204" pitchFamily="50" charset="-128"/>
              </a:rPr>
              <a:t>令和５年度から</a:t>
            </a:r>
            <a:r>
              <a:rPr lang="ja-JP" altLang="en-US" sz="1600" u="sng" dirty="0">
                <a:solidFill>
                  <a:schemeClr val="tx1"/>
                </a:solidFill>
                <a:latin typeface="メイリオ" panose="020B0604030504040204" pitchFamily="50" charset="-128"/>
                <a:ea typeface="メイリオ" panose="020B0604030504040204" pitchFamily="50" charset="-128"/>
              </a:rPr>
              <a:t>令和</a:t>
            </a:r>
            <a:r>
              <a:rPr lang="ja-JP" altLang="en-US" sz="1600" u="sng" dirty="0" smtClean="0">
                <a:solidFill>
                  <a:schemeClr val="tx1"/>
                </a:solidFill>
                <a:latin typeface="メイリオ" panose="020B0604030504040204" pitchFamily="50" charset="-128"/>
                <a:ea typeface="メイリオ" panose="020B0604030504040204" pitchFamily="50" charset="-128"/>
              </a:rPr>
              <a:t>９年度の職員数管理目標は、</a:t>
            </a:r>
            <a:endParaRPr lang="en-US" altLang="ja-JP" sz="1600" u="sng" dirty="0" smtClean="0">
              <a:solidFill>
                <a:schemeClr val="tx1"/>
              </a:solidFill>
              <a:latin typeface="メイリオ" panose="020B0604030504040204" pitchFamily="50" charset="-128"/>
              <a:ea typeface="メイリオ" panose="020B0604030504040204" pitchFamily="50" charset="-128"/>
            </a:endParaRPr>
          </a:p>
          <a:p>
            <a:pPr algn="ctr" fontAlgn="auto">
              <a:spcBef>
                <a:spcPts val="0"/>
              </a:spcBef>
              <a:spcAft>
                <a:spcPts val="0"/>
              </a:spcAft>
              <a:defRPr/>
            </a:pPr>
            <a:r>
              <a:rPr lang="en-US" altLang="ja-JP" sz="16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u="sng"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令和４年度当初の職員数と同規模の</a:t>
            </a:r>
            <a:r>
              <a:rPr lang="en-US" altLang="ja-JP" sz="1600" b="1" u="sng" dirty="0" smtClean="0">
                <a:solidFill>
                  <a:schemeClr val="tx1"/>
                </a:solidFill>
                <a:latin typeface="メイリオ" panose="020B0604030504040204" pitchFamily="50" charset="-128"/>
                <a:ea typeface="メイリオ" panose="020B0604030504040204" pitchFamily="50" charset="-128"/>
              </a:rPr>
              <a:t>8,600</a:t>
            </a:r>
            <a:r>
              <a:rPr lang="ja-JP" altLang="en-US" sz="1600" b="1" u="sng" dirty="0" smtClean="0">
                <a:solidFill>
                  <a:schemeClr val="tx1"/>
                </a:solidFill>
                <a:latin typeface="メイリオ" panose="020B0604030504040204" pitchFamily="50" charset="-128"/>
                <a:ea typeface="メイリオ" panose="020B0604030504040204" pitchFamily="50" charset="-128"/>
              </a:rPr>
              <a:t>人</a:t>
            </a:r>
            <a:r>
              <a:rPr lang="ja-JP" altLang="en-US" sz="1600" u="sng" dirty="0" smtClean="0">
                <a:solidFill>
                  <a:schemeClr val="tx1"/>
                </a:solidFill>
                <a:latin typeface="メイリオ" panose="020B0604030504040204" pitchFamily="50" charset="-128"/>
                <a:ea typeface="メイリオ" panose="020B0604030504040204" pitchFamily="50" charset="-128"/>
              </a:rPr>
              <a:t>（グロス職員数</a:t>
            </a:r>
            <a:r>
              <a:rPr lang="en-US" altLang="ja-JP" sz="1600" u="sng" dirty="0" smtClean="0">
                <a:solidFill>
                  <a:schemeClr val="tx1"/>
                </a:solidFill>
                <a:latin typeface="メイリオ" panose="020B0604030504040204" pitchFamily="50" charset="-128"/>
                <a:ea typeface="メイリオ" panose="020B0604030504040204" pitchFamily="50" charset="-128"/>
              </a:rPr>
              <a:t>※</a:t>
            </a:r>
            <a:r>
              <a:rPr lang="ja-JP" altLang="en-US" sz="1600" u="sng" dirty="0" smtClean="0">
                <a:solidFill>
                  <a:schemeClr val="tx1"/>
                </a:solidFill>
                <a:latin typeface="メイリオ" panose="020B0604030504040204" pitchFamily="50" charset="-128"/>
                <a:ea typeface="メイリオ" panose="020B0604030504040204" pitchFamily="50" charset="-128"/>
              </a:rPr>
              <a:t>）とする</a:t>
            </a:r>
            <a:r>
              <a:rPr lang="ja-JP" altLang="en-US" sz="1600" dirty="0" smtClean="0">
                <a:solidFill>
                  <a:schemeClr val="tx1"/>
                </a:solidFill>
                <a:latin typeface="メイリオ" panose="020B0604030504040204" pitchFamily="50" charset="-128"/>
                <a:ea typeface="メイリオ" panose="020B0604030504040204" pitchFamily="50" charset="-128"/>
              </a:rPr>
              <a:t>。</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9" name="スライド番号プレースホルダー 8"/>
          <p:cNvSpPr>
            <a:spLocks noGrp="1"/>
          </p:cNvSpPr>
          <p:nvPr>
            <p:ph type="sldNum" sz="quarter" idx="12"/>
          </p:nvPr>
        </p:nvSpPr>
        <p:spPr>
          <a:xfrm>
            <a:off x="6758632" y="6414790"/>
            <a:ext cx="2133600" cy="365125"/>
          </a:xfrm>
        </p:spPr>
        <p:txBody>
          <a:bodyPr/>
          <a:lstStyle/>
          <a:p>
            <a:r>
              <a:rPr lang="en-US" altLang="ja-JP" dirty="0"/>
              <a:t>4</a:t>
            </a:r>
            <a:endParaRPr kumimoji="1" lang="ja-JP" altLang="en-US" dirty="0"/>
          </a:p>
        </p:txBody>
      </p:sp>
      <p:sp>
        <p:nvSpPr>
          <p:cNvPr id="13" name="コンテンツ プレースホルダー 2"/>
          <p:cNvSpPr txBox="1">
            <a:spLocks/>
          </p:cNvSpPr>
          <p:nvPr/>
        </p:nvSpPr>
        <p:spPr>
          <a:xfrm>
            <a:off x="594223" y="5810007"/>
            <a:ext cx="8229600" cy="787346"/>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14" name="コンテンツ プレースホルダー 2"/>
          <p:cNvSpPr txBox="1">
            <a:spLocks/>
          </p:cNvSpPr>
          <p:nvPr/>
        </p:nvSpPr>
        <p:spPr>
          <a:xfrm>
            <a:off x="547213" y="5294711"/>
            <a:ext cx="8229600" cy="119501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r>
              <a:rPr lang="ja-JP" altLang="en-US" sz="1400" smtClean="0">
                <a:latin typeface="HG丸ｺﾞｼｯｸM-PRO" pitchFamily="50" charset="-128"/>
                <a:ea typeface="HG丸ｺﾞｼｯｸM-PRO" pitchFamily="50" charset="-128"/>
              </a:rPr>
              <a:t>　</a:t>
            </a:r>
            <a:endParaRPr lang="en-US" altLang="ja-JP" sz="14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2" name="テキスト ボックス 1"/>
          <p:cNvSpPr txBox="1"/>
          <p:nvPr/>
        </p:nvSpPr>
        <p:spPr>
          <a:xfrm>
            <a:off x="252000" y="5579948"/>
            <a:ext cx="7049123" cy="369332"/>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■目標</a:t>
            </a:r>
            <a:r>
              <a:rPr lang="ja-JP" altLang="en-US" sz="1600" b="1" u="sng" dirty="0" smtClean="0">
                <a:effectLst>
                  <a:outerShdw blurRad="38100" dist="38100" dir="2700000" algn="tl">
                    <a:srgbClr val="000000">
                      <a:alpha val="43137"/>
                    </a:srgbClr>
                  </a:outerShdw>
                </a:effectLst>
              </a:rPr>
              <a:t>期間</a:t>
            </a:r>
            <a:r>
              <a:rPr lang="ja-JP" altLang="en-US" sz="1600" b="1" dirty="0" smtClean="0">
                <a:effectLst>
                  <a:outerShdw blurRad="38100" dist="38100" dir="2700000" algn="tl">
                    <a:srgbClr val="000000">
                      <a:alpha val="43137"/>
                    </a:srgbClr>
                  </a:outerShdw>
                </a:effectLst>
              </a:rPr>
              <a:t>　</a:t>
            </a:r>
            <a:r>
              <a:rPr kumimoji="1" lang="ja-JP" altLang="en-US" dirty="0" smtClean="0"/>
              <a:t>　</a:t>
            </a:r>
            <a:r>
              <a:rPr kumimoji="1" lang="ja-JP" altLang="en-US" sz="1400" dirty="0" smtClean="0">
                <a:latin typeface="Meiryo UI" panose="020B0604030504040204" pitchFamily="50" charset="-128"/>
                <a:ea typeface="Meiryo UI" panose="020B0604030504040204" pitchFamily="50" charset="-128"/>
              </a:rPr>
              <a:t>令和５年度～令和９</a:t>
            </a:r>
            <a:r>
              <a:rPr lang="ja-JP" altLang="en-US" sz="1400" dirty="0" smtClean="0">
                <a:latin typeface="Meiryo UI" panose="020B0604030504040204" pitchFamily="50" charset="-128"/>
                <a:ea typeface="Meiryo UI" panose="020B0604030504040204" pitchFamily="50" charset="-128"/>
              </a:rPr>
              <a:t>年度の５年間</a:t>
            </a:r>
            <a:endParaRPr kumimoji="1" lang="ja-JP" altLang="en-US" sz="14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52000" y="1916832"/>
            <a:ext cx="2447792"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■目標数の考え方</a:t>
            </a:r>
            <a:endParaRPr lang="en-US" altLang="ja-JP" sz="1600" b="1" u="sng" dirty="0" smtClean="0">
              <a:effectLst>
                <a:outerShdw blurRad="38100" dist="38100" dir="2700000" algn="tl">
                  <a:srgbClr val="000000">
                    <a:alpha val="43137"/>
                  </a:srgbClr>
                </a:outerShdw>
              </a:effectLst>
            </a:endParaRPr>
          </a:p>
        </p:txBody>
      </p:sp>
      <p:sp>
        <p:nvSpPr>
          <p:cNvPr id="17" name="正方形/長方形 16"/>
          <p:cNvSpPr/>
          <p:nvPr/>
        </p:nvSpPr>
        <p:spPr>
          <a:xfrm>
            <a:off x="1607862" y="6098361"/>
            <a:ext cx="7068594" cy="292388"/>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anchor="ctr" anchorCtr="1">
            <a:spAutoFit/>
          </a:bodyPr>
          <a:lstStyle/>
          <a:p>
            <a:pPr fontAlgn="auto">
              <a:spcBef>
                <a:spcPts val="0"/>
              </a:spcBef>
              <a:spcAft>
                <a:spcPts val="0"/>
              </a:spcAft>
              <a:defRPr/>
            </a:pPr>
            <a:r>
              <a:rPr lang="ja-JP" altLang="en-US" sz="1300" dirty="0" smtClean="0">
                <a:solidFill>
                  <a:schemeClr val="tx1"/>
                </a:solidFill>
                <a:latin typeface="HG丸ｺﾞｼｯｸM-PRO" pitchFamily="50" charset="-128"/>
                <a:ea typeface="HG丸ｺﾞｼｯｸM-PRO" pitchFamily="50" charset="-128"/>
              </a:rPr>
              <a:t>大学教授など識見を有する者から意見聴取を行い、概ね妥当であるなどのご意見を頂いた。</a:t>
            </a:r>
            <a:endParaRPr lang="en-US" altLang="ja-JP" sz="1300" dirty="0">
              <a:solidFill>
                <a:schemeClr val="tx1"/>
              </a:solidFill>
              <a:latin typeface="HG丸ｺﾞｼｯｸM-PRO" pitchFamily="50" charset="-128"/>
              <a:ea typeface="HG丸ｺﾞｼｯｸM-PRO" pitchFamily="50" charset="-128"/>
            </a:endParaRPr>
          </a:p>
        </p:txBody>
      </p:sp>
      <p:sp>
        <p:nvSpPr>
          <p:cNvPr id="18" name="正方形/長方形 17"/>
          <p:cNvSpPr/>
          <p:nvPr/>
        </p:nvSpPr>
        <p:spPr>
          <a:xfrm>
            <a:off x="252000" y="6093296"/>
            <a:ext cx="1308851" cy="338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spcBef>
                <a:spcPts val="0"/>
              </a:spcBef>
              <a:spcAft>
                <a:spcPts val="0"/>
              </a:spcAft>
              <a:defRPr/>
            </a:pPr>
            <a:r>
              <a:rPr lang="ja-JP" altLang="en-US" sz="1600" b="1" dirty="0"/>
              <a:t>識者の意見</a:t>
            </a:r>
          </a:p>
        </p:txBody>
      </p:sp>
      <p:sp>
        <p:nvSpPr>
          <p:cNvPr id="19" name="テキスト ボックス 18"/>
          <p:cNvSpPr txBox="1"/>
          <p:nvPr/>
        </p:nvSpPr>
        <p:spPr>
          <a:xfrm>
            <a:off x="339571" y="1560517"/>
            <a:ext cx="4880501" cy="230832"/>
          </a:xfrm>
          <a:prstGeom prst="rect">
            <a:avLst/>
          </a:prstGeom>
          <a:noFill/>
          <a:ln>
            <a:noFill/>
            <a:prstDash val="dash"/>
          </a:ln>
        </p:spPr>
        <p:txBody>
          <a:bodyPr wrap="square" rtlCol="0">
            <a:spAutoFit/>
          </a:bodyPr>
          <a:lstStyle/>
          <a:p>
            <a:r>
              <a:rPr kumimoji="1" lang="en-US" altLang="ja-JP" sz="900" dirty="0" smtClean="0"/>
              <a:t>※</a:t>
            </a:r>
            <a:r>
              <a:rPr kumimoji="1" lang="ja-JP" altLang="en-US" sz="900" dirty="0" smtClean="0"/>
              <a:t>グロス職員数＝</a:t>
            </a:r>
            <a:r>
              <a:rPr lang="ja-JP" altLang="en-US" sz="900" dirty="0" smtClean="0"/>
              <a:t>　</a:t>
            </a:r>
            <a:r>
              <a:rPr kumimoji="1" lang="ja-JP" altLang="en-US" sz="900" dirty="0" smtClean="0"/>
              <a:t>常勤職員数（フルタイム再任用数含む）＋常勤換算後の短時間再任用数</a:t>
            </a:r>
            <a:endParaRPr kumimoji="1" lang="ja-JP" altLang="en-US" sz="900" dirty="0"/>
          </a:p>
        </p:txBody>
      </p:sp>
      <p:sp>
        <p:nvSpPr>
          <p:cNvPr id="21" name="テキスト ボックス 20"/>
          <p:cNvSpPr txBox="1"/>
          <p:nvPr/>
        </p:nvSpPr>
        <p:spPr>
          <a:xfrm>
            <a:off x="338964" y="2204864"/>
            <a:ext cx="8549944" cy="2385268"/>
          </a:xfrm>
          <a:prstGeom prst="rect">
            <a:avLst/>
          </a:prstGeom>
          <a:noFill/>
        </p:spPr>
        <p:txBody>
          <a:bodyPr wrap="square" rtlCol="0">
            <a:spAutoFit/>
          </a:bodyPr>
          <a:lstStyle/>
          <a:p>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令和５年度から令和９年度にかけては、これまで増員してきた新型コロナ対</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業務の見直しや、アウトソーシングの実施等による減員が見込まれる。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方、児童虐待対応のための増員を行うことに加え、アフターコロナに向けた対応や万博後の大阪の経済成長につなげるための対応などの新たな行政需要への取り組みが見込まれることから、令和４年度当初の職員数と同規模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8,600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人を目標数と</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定め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、引き続き組織の効率性を低下させることなく、全国トップクラスのスリムな組織体制を維持する。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令和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５年度から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実施される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定年引上げによる採用数への影響にも留意し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、適正な職員数管理を行う。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健康</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危機事象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や災害などの大規模な行政需要の発生により、一時的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業務の効率化等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によっても、単</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で吸収できないほどの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業務量が増加した場合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は、複数年度で職員数を管理する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想定外の大幅な業務量の増減が見込まれるときは、職員数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管理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目標を見直す場合がある。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251520" y="4725144"/>
            <a:ext cx="8808510" cy="73866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■対象職員</a:t>
            </a:r>
            <a:r>
              <a:rPr lang="ja-JP" altLang="en-US" sz="1600" b="1" dirty="0" smtClean="0">
                <a:effectLst>
                  <a:outerShdw blurRad="38100" dist="38100" dir="2700000" algn="tl">
                    <a:srgbClr val="000000">
                      <a:alpha val="43137"/>
                    </a:srgbClr>
                  </a:outerShdw>
                </a:effectLst>
              </a:rPr>
              <a:t>　</a:t>
            </a:r>
            <a:r>
              <a:rPr kumimoji="1" lang="ja-JP" altLang="en-US" dirty="0" smtClean="0"/>
              <a:t>　</a:t>
            </a:r>
            <a:r>
              <a:rPr lang="ja-JP" altLang="en-US" sz="1200" dirty="0" smtClean="0">
                <a:latin typeface="メイリオ" panose="020B0604030504040204" pitchFamily="50" charset="-128"/>
                <a:ea typeface="メイリオ" panose="020B0604030504040204" pitchFamily="50" charset="-128"/>
              </a:rPr>
              <a:t>知事部局、各行政委員会事務局、議会事務局及び教育庁（府立学校を除く）の職員のうち、府が給与を</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支給する常勤職員及び再任用職員</a:t>
            </a:r>
          </a:p>
          <a:p>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派遣職員、大阪府市共同設置組織のうち市が幹事団体である組織の職員等は除く</a:t>
            </a:r>
            <a:endParaRPr lang="en-US" altLang="ja-JP" sz="1200" dirty="0" smtClean="0">
              <a:latin typeface="メイリオ" panose="020B0604030504040204" pitchFamily="50" charset="-128"/>
              <a:ea typeface="メイリオ" panose="020B0604030504040204" pitchFamily="50" charset="-128"/>
            </a:endParaRPr>
          </a:p>
        </p:txBody>
      </p:sp>
      <p:sp>
        <p:nvSpPr>
          <p:cNvPr id="7" name="大かっこ 6"/>
          <p:cNvSpPr/>
          <p:nvPr/>
        </p:nvSpPr>
        <p:spPr>
          <a:xfrm>
            <a:off x="395012" y="3573016"/>
            <a:ext cx="8137427" cy="963472"/>
          </a:xfrm>
          <a:prstGeom prst="bracketPair">
            <a:avLst>
              <a:gd name="adj" fmla="val 1260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315373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274638"/>
            <a:ext cx="7832725" cy="561975"/>
          </a:xfrm>
          <a:gradFill>
            <a:gsLst>
              <a:gs pos="0">
                <a:srgbClr val="8488C4"/>
              </a:gs>
              <a:gs pos="53000">
                <a:srgbClr val="D4DEFF"/>
              </a:gs>
              <a:gs pos="83000">
                <a:srgbClr val="D4DEFF"/>
              </a:gs>
              <a:gs pos="100000">
                <a:srgbClr val="96AB94"/>
              </a:gs>
            </a:gsLst>
            <a:lin ang="5400000" scaled="0"/>
          </a:gradFill>
          <a:effectLst>
            <a:outerShdw blurRad="50800" dist="38100" dir="5400000" algn="t" rotWithShape="0">
              <a:prstClr val="black">
                <a:alpha val="40000"/>
              </a:prstClr>
            </a:outerShdw>
          </a:effectLst>
        </p:spPr>
        <p:txBody>
          <a:bodyPr rtlCol="0">
            <a:normAutofit/>
          </a:bodyPr>
          <a:lstStyle/>
          <a:p>
            <a:pPr fontAlgn="auto">
              <a:spcAft>
                <a:spcPts val="0"/>
              </a:spcAft>
              <a:defRPr/>
            </a:pPr>
            <a:r>
              <a:rPr lang="ja-JP" altLang="en-US" sz="2700" dirty="0" smtClean="0"/>
              <a:t>≪参考≫　　　「職員数管理目標」～策定の根拠～</a:t>
            </a:r>
            <a:endParaRPr lang="ja-JP" altLang="en-US" sz="2700" dirty="0"/>
          </a:p>
        </p:txBody>
      </p:sp>
      <p:sp>
        <p:nvSpPr>
          <p:cNvPr id="9" name="正方形/長方形 8"/>
          <p:cNvSpPr/>
          <p:nvPr/>
        </p:nvSpPr>
        <p:spPr>
          <a:xfrm>
            <a:off x="771525" y="1590675"/>
            <a:ext cx="7832725" cy="3278188"/>
          </a:xfrm>
          <a:prstGeom prst="rect">
            <a:avLst/>
          </a:prstGeom>
          <a:solidFill>
            <a:schemeClr val="bg1"/>
          </a:solidFill>
          <a:ln w="38100" cmpd="thinThick"/>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（組織及び定数）</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第三条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任命権者は、最少の経費で最大の効果を挙げるために、簡素で効率的な組織の運営に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努めるものとする。</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２　全ての職は、組織運営及び業務の必要性の有無に基づき設置し、適正に管理するも</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のとする。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３　</a:t>
            </a:r>
            <a:r>
              <a:rPr lang="ja-JP" altLang="ja-JP" sz="1400" b="1" u="sng" dirty="0">
                <a:solidFill>
                  <a:schemeClr val="tx1"/>
                </a:solidFill>
                <a:latin typeface="HG丸ｺﾞｼｯｸM-PRO" pitchFamily="50" charset="-128"/>
                <a:ea typeface="HG丸ｺﾞｼｯｸM-PRO" pitchFamily="50" charset="-128"/>
              </a:rPr>
              <a:t>任命権者は、五年ごとに職員数の管理の目標を定め、これを公表するものとする。</a:t>
            </a:r>
            <a:endParaRPr lang="en-US" altLang="ja-JP" sz="1400" b="1" u="sng"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ただし、必要があると認めるときは、これを変更することができる。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４　前項の目標を設定し、又は変更する場合は、地方公共団体の運営等に関し、識見を</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有する者の意見を聴</a:t>
            </a:r>
            <a:r>
              <a:rPr lang="ja-JP" altLang="en-US" sz="1400" b="1" dirty="0">
                <a:solidFill>
                  <a:schemeClr val="tx1"/>
                </a:solidFill>
                <a:latin typeface="HG丸ｺﾞｼｯｸM-PRO" pitchFamily="50" charset="-128"/>
                <a:ea typeface="HG丸ｺﾞｼｯｸM-PRO" pitchFamily="50" charset="-128"/>
              </a:rPr>
              <a:t>くものと</a:t>
            </a:r>
            <a:r>
              <a:rPr lang="ja-JP" altLang="ja-JP" sz="1400" b="1" dirty="0">
                <a:solidFill>
                  <a:schemeClr val="tx1"/>
                </a:solidFill>
                <a:latin typeface="HG丸ｺﾞｼｯｸM-PRO" pitchFamily="50" charset="-128"/>
                <a:ea typeface="HG丸ｺﾞｼｯｸM-PRO" pitchFamily="50" charset="-128"/>
              </a:rPr>
              <a:t>する。</a:t>
            </a:r>
          </a:p>
        </p:txBody>
      </p:sp>
      <p:sp>
        <p:nvSpPr>
          <p:cNvPr id="11" name="正方形/長方形 10"/>
          <p:cNvSpPr/>
          <p:nvPr/>
        </p:nvSpPr>
        <p:spPr>
          <a:xfrm>
            <a:off x="769938" y="1087438"/>
            <a:ext cx="2146300"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t>職員基本条例（抄）</a:t>
            </a:r>
          </a:p>
        </p:txBody>
      </p:sp>
      <p:sp>
        <p:nvSpPr>
          <p:cNvPr id="5" name="スライド番号プレースホルダー 8"/>
          <p:cNvSpPr>
            <a:spLocks noGrp="1"/>
          </p:cNvSpPr>
          <p:nvPr>
            <p:ph type="sldNum" sz="quarter" idx="12"/>
          </p:nvPr>
        </p:nvSpPr>
        <p:spPr>
          <a:xfrm>
            <a:off x="6758632" y="6414790"/>
            <a:ext cx="2133600" cy="365125"/>
          </a:xfrm>
        </p:spPr>
        <p:txBody>
          <a:bodyPr/>
          <a:lstStyle/>
          <a:p>
            <a:r>
              <a:rPr lang="en-US" altLang="ja-JP" dirty="0"/>
              <a:t>5</a:t>
            </a:r>
            <a:endParaRPr kumimoji="1" lang="ja-JP" altLang="en-US" dirty="0"/>
          </a:p>
        </p:txBody>
      </p:sp>
    </p:spTree>
    <p:extLst>
      <p:ext uri="{BB962C8B-B14F-4D97-AF65-F5344CB8AC3E}">
        <p14:creationId xmlns:p14="http://schemas.microsoft.com/office/powerpoint/2010/main" val="2647963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w="28575" cmpd="dbl">
          <a:solidFill>
            <a:schemeClr val="tx1"/>
          </a:solidFill>
        </a:ln>
      </a:spPr>
      <a:bodyPr rtlCol="0" anchor="ctr"/>
      <a:lstStyle>
        <a:defPPr>
          <a:defRPr sz="1600"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10621</TotalTime>
  <Words>1606</Words>
  <Application>Microsoft Office PowerPoint</Application>
  <PresentationFormat>画面に合わせる (4:3)</PresentationFormat>
  <Paragraphs>130</Paragraphs>
  <Slides>6</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HGP創英角ｺﾞｼｯｸUB</vt:lpstr>
      <vt:lpstr>HG丸ｺﾞｼｯｸM-PRO</vt:lpstr>
      <vt:lpstr>Meiryo UI</vt:lpstr>
      <vt:lpstr>ＭＳ Ｐゴシック</vt:lpstr>
      <vt:lpstr>メイリオ</vt:lpstr>
      <vt:lpstr>Arial</vt:lpstr>
      <vt:lpstr>Calibri</vt:lpstr>
      <vt:lpstr>Office ​​テーマ</vt:lpstr>
      <vt:lpstr>職員数管理目標</vt:lpstr>
      <vt:lpstr>Ⅰ　職員数管理の取組み</vt:lpstr>
      <vt:lpstr>PowerPoint プレゼンテーション</vt:lpstr>
      <vt:lpstr>PowerPoint プレゼンテーション</vt:lpstr>
      <vt:lpstr>PowerPoint プレゼンテーション</vt:lpstr>
      <vt:lpstr>≪参考≫　　　「職員数管理目標」～策定の根拠～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職員数管理目標の見直しについて</dc:title>
  <dc:creator>HOSTNAME</dc:creator>
  <cp:lastModifiedBy>石原　悠人</cp:lastModifiedBy>
  <cp:revision>784</cp:revision>
  <cp:lastPrinted>2023-01-11T00:24:46Z</cp:lastPrinted>
  <dcterms:created xsi:type="dcterms:W3CDTF">2015-06-03T08:36:52Z</dcterms:created>
  <dcterms:modified xsi:type="dcterms:W3CDTF">2023-03-16T00:42:09Z</dcterms:modified>
</cp:coreProperties>
</file>