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433" r:id="rId3"/>
    <p:sldId id="472" r:id="rId4"/>
    <p:sldId id="469" r:id="rId5"/>
    <p:sldId id="387" r:id="rId6"/>
    <p:sldId id="382" r:id="rId7"/>
    <p:sldId id="466" r:id="rId8"/>
    <p:sldId id="455" r:id="rId9"/>
    <p:sldId id="438" r:id="rId10"/>
    <p:sldId id="451" r:id="rId11"/>
    <p:sldId id="453" r:id="rId12"/>
    <p:sldId id="454" r:id="rId13"/>
    <p:sldId id="448" r:id="rId14"/>
    <p:sldId id="439" r:id="rId15"/>
    <p:sldId id="468" r:id="rId16"/>
    <p:sldId id="465" r:id="rId17"/>
    <p:sldId id="467" r:id="rId18"/>
    <p:sldId id="412" r:id="rId19"/>
    <p:sldId id="423" r:id="rId20"/>
    <p:sldId id="414" r:id="rId21"/>
    <p:sldId id="415" r:id="rId22"/>
    <p:sldId id="416" r:id="rId23"/>
    <p:sldId id="417" r:id="rId24"/>
    <p:sldId id="418" r:id="rId25"/>
    <p:sldId id="419" r:id="rId26"/>
    <p:sldId id="420" r:id="rId27"/>
    <p:sldId id="421" r:id="rId28"/>
    <p:sldId id="422" r:id="rId29"/>
    <p:sldId id="409" r:id="rId30"/>
    <p:sldId id="462" r:id="rId31"/>
    <p:sldId id="411" r:id="rId32"/>
    <p:sldId id="457" r:id="rId33"/>
    <p:sldId id="458" r:id="rId34"/>
    <p:sldId id="459" r:id="rId35"/>
    <p:sldId id="460" r:id="rId36"/>
    <p:sldId id="463" r:id="rId37"/>
    <p:sldId id="470" r:id="rId3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a:srgbClr val="FFF3BD"/>
    <a:srgbClr val="CCFFFF"/>
    <a:srgbClr val="FFFFCC"/>
    <a:srgbClr val="CCFFCC"/>
    <a:srgbClr val="FFFFFF"/>
    <a:srgbClr val="99FF99"/>
    <a:srgbClr val="99FF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87" d="100"/>
          <a:sy n="87" d="100"/>
        </p:scale>
        <p:origin x="-8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旅行者数</c:v>
                </c:pt>
              </c:strCache>
            </c:strRef>
          </c:tx>
          <c:spPr>
            <a:solidFill>
              <a:schemeClr val="accent5">
                <a:lumMod val="20000"/>
                <a:lumOff val="80000"/>
              </a:schemeClr>
            </a:solidFill>
            <a:ln>
              <a:solidFill>
                <a:schemeClr val="tx1"/>
              </a:solidFill>
            </a:ln>
          </c:spPr>
          <c:invertIfNegative val="0"/>
          <c:dLbls>
            <c:dLbl>
              <c:idx val="4"/>
              <c:layout>
                <c:manualLayout>
                  <c:x val="2.835244500211694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C03-4B7C-B448-101BB315F1A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2009年</c:v>
                </c:pt>
                <c:pt idx="1">
                  <c:v>2010年</c:v>
                </c:pt>
                <c:pt idx="2">
                  <c:v>2011年</c:v>
                </c:pt>
                <c:pt idx="3">
                  <c:v>2012年</c:v>
                </c:pt>
                <c:pt idx="4">
                  <c:v>2013年</c:v>
                </c:pt>
                <c:pt idx="5">
                  <c:v>2014年</c:v>
                </c:pt>
                <c:pt idx="6">
                  <c:v>2015年</c:v>
                </c:pt>
              </c:strCache>
            </c:strRef>
          </c:cat>
          <c:val>
            <c:numRef>
              <c:f>Sheet1!$B$2:$B$8</c:f>
              <c:numCache>
                <c:formatCode>#,##0</c:formatCode>
                <c:ptCount val="7"/>
                <c:pt idx="0">
                  <c:v>9683</c:v>
                </c:pt>
                <c:pt idx="1">
                  <c:v>11642</c:v>
                </c:pt>
                <c:pt idx="2">
                  <c:v>13171</c:v>
                </c:pt>
                <c:pt idx="3">
                  <c:v>14496</c:v>
                </c:pt>
                <c:pt idx="4">
                  <c:v>15568</c:v>
                </c:pt>
                <c:pt idx="5">
                  <c:v>15095</c:v>
                </c:pt>
                <c:pt idx="6">
                  <c:v>15231</c:v>
                </c:pt>
              </c:numCache>
            </c:numRef>
          </c:val>
          <c:extLst xmlns:c16r2="http://schemas.microsoft.com/office/drawing/2015/06/chart">
            <c:ext xmlns:c16="http://schemas.microsoft.com/office/drawing/2014/chart" uri="{C3380CC4-5D6E-409C-BE32-E72D297353CC}">
              <c16:uniqueId val="{00000000-8EA7-43C2-8B57-A9F0BFEAE578}"/>
            </c:ext>
          </c:extLst>
        </c:ser>
        <c:dLbls>
          <c:showLegendKey val="0"/>
          <c:showVal val="0"/>
          <c:showCatName val="0"/>
          <c:showSerName val="0"/>
          <c:showPercent val="0"/>
          <c:showBubbleSize val="0"/>
        </c:dLbls>
        <c:gapWidth val="150"/>
        <c:axId val="131811968"/>
        <c:axId val="131810432"/>
      </c:barChart>
      <c:lineChart>
        <c:grouping val="standard"/>
        <c:varyColors val="0"/>
        <c:ser>
          <c:idx val="1"/>
          <c:order val="1"/>
          <c:tx>
            <c:strRef>
              <c:f>Sheet1!$C$1</c:f>
              <c:strCache>
                <c:ptCount val="1"/>
                <c:pt idx="0">
                  <c:v>総数</c:v>
                </c:pt>
              </c:strCache>
            </c:strRef>
          </c:tx>
          <c:dLbls>
            <c:dLbl>
              <c:idx val="1"/>
              <c:layout>
                <c:manualLayout>
                  <c:x val="-8.3108383471953342E-3"/>
                  <c:y val="-8.03738996346165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C7-4CF2-AA2F-1250B3CFC7F8}"/>
                </c:ext>
              </c:extLst>
            </c:dLbl>
            <c:dLbl>
              <c:idx val="2"/>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5C7-4CF2-AA2F-1250B3CFC7F8}"/>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2009年</c:v>
                </c:pt>
                <c:pt idx="1">
                  <c:v>2010年</c:v>
                </c:pt>
                <c:pt idx="2">
                  <c:v>2011年</c:v>
                </c:pt>
                <c:pt idx="3">
                  <c:v>2012年</c:v>
                </c:pt>
                <c:pt idx="4">
                  <c:v>2013年</c:v>
                </c:pt>
                <c:pt idx="5">
                  <c:v>2014年</c:v>
                </c:pt>
                <c:pt idx="6">
                  <c:v>2015年</c:v>
                </c:pt>
              </c:strCache>
            </c:strRef>
          </c:cat>
          <c:val>
            <c:numRef>
              <c:f>Sheet1!$C$2:$C$8</c:f>
              <c:numCache>
                <c:formatCode>General</c:formatCode>
                <c:ptCount val="7"/>
                <c:pt idx="0">
                  <c:v>665</c:v>
                </c:pt>
                <c:pt idx="1">
                  <c:v>653</c:v>
                </c:pt>
                <c:pt idx="2">
                  <c:v>608</c:v>
                </c:pt>
                <c:pt idx="3">
                  <c:v>584</c:v>
                </c:pt>
                <c:pt idx="4">
                  <c:v>555</c:v>
                </c:pt>
                <c:pt idx="5">
                  <c:v>591</c:v>
                </c:pt>
                <c:pt idx="6">
                  <c:v>607</c:v>
                </c:pt>
              </c:numCache>
            </c:numRef>
          </c:val>
          <c:smooth val="0"/>
          <c:extLst xmlns:c16r2="http://schemas.microsoft.com/office/drawing/2015/06/chart">
            <c:ext xmlns:c16="http://schemas.microsoft.com/office/drawing/2014/chart" uri="{C3380CC4-5D6E-409C-BE32-E72D297353CC}">
              <c16:uniqueId val="{00000002-8EA7-43C2-8B57-A9F0BFEAE578}"/>
            </c:ext>
          </c:extLst>
        </c:ser>
        <c:dLbls>
          <c:showLegendKey val="0"/>
          <c:showVal val="0"/>
          <c:showCatName val="0"/>
          <c:showSerName val="0"/>
          <c:showPercent val="0"/>
          <c:showBubbleSize val="0"/>
        </c:dLbls>
        <c:marker val="1"/>
        <c:smooth val="0"/>
        <c:axId val="131659648"/>
        <c:axId val="131661184"/>
      </c:lineChart>
      <c:catAx>
        <c:axId val="131659648"/>
        <c:scaling>
          <c:orientation val="minMax"/>
        </c:scaling>
        <c:delete val="0"/>
        <c:axPos val="b"/>
        <c:numFmt formatCode="General" sourceLinked="0"/>
        <c:majorTickMark val="out"/>
        <c:minorTickMark val="none"/>
        <c:tickLblPos val="nextTo"/>
        <c:txPr>
          <a:bodyPr/>
          <a:lstStyle/>
          <a:p>
            <a:pPr>
              <a:defRPr sz="1100"/>
            </a:pPr>
            <a:endParaRPr lang="ja-JP"/>
          </a:p>
        </c:txPr>
        <c:crossAx val="131661184"/>
        <c:crosses val="autoZero"/>
        <c:auto val="1"/>
        <c:lblAlgn val="ctr"/>
        <c:lblOffset val="100"/>
        <c:noMultiLvlLbl val="0"/>
      </c:catAx>
      <c:valAx>
        <c:axId val="131661184"/>
        <c:scaling>
          <c:orientation val="minMax"/>
        </c:scaling>
        <c:delete val="0"/>
        <c:axPos val="l"/>
        <c:majorGridlines>
          <c:spPr>
            <a:ln>
              <a:noFill/>
            </a:ln>
          </c:spPr>
        </c:majorGridlines>
        <c:numFmt formatCode="General" sourceLinked="1"/>
        <c:majorTickMark val="out"/>
        <c:minorTickMark val="none"/>
        <c:tickLblPos val="nextTo"/>
        <c:txPr>
          <a:bodyPr/>
          <a:lstStyle/>
          <a:p>
            <a:pPr>
              <a:defRPr sz="1100"/>
            </a:pPr>
            <a:endParaRPr lang="ja-JP"/>
          </a:p>
        </c:txPr>
        <c:crossAx val="131659648"/>
        <c:crosses val="autoZero"/>
        <c:crossBetween val="between"/>
        <c:majorUnit val="50"/>
      </c:valAx>
      <c:valAx>
        <c:axId val="131810432"/>
        <c:scaling>
          <c:orientation val="minMax"/>
          <c:max val="16000"/>
          <c:min val="9000"/>
        </c:scaling>
        <c:delete val="0"/>
        <c:axPos val="r"/>
        <c:numFmt formatCode="#,##0" sourceLinked="1"/>
        <c:majorTickMark val="out"/>
        <c:minorTickMark val="none"/>
        <c:tickLblPos val="nextTo"/>
        <c:txPr>
          <a:bodyPr/>
          <a:lstStyle/>
          <a:p>
            <a:pPr>
              <a:defRPr sz="1100"/>
            </a:pPr>
            <a:endParaRPr lang="ja-JP"/>
          </a:p>
        </c:txPr>
        <c:crossAx val="131811968"/>
        <c:crosses val="max"/>
        <c:crossBetween val="between"/>
        <c:majorUnit val="1000"/>
      </c:valAx>
      <c:catAx>
        <c:axId val="131811968"/>
        <c:scaling>
          <c:orientation val="minMax"/>
        </c:scaling>
        <c:delete val="1"/>
        <c:axPos val="b"/>
        <c:numFmt formatCode="General" sourceLinked="1"/>
        <c:majorTickMark val="out"/>
        <c:minorTickMark val="none"/>
        <c:tickLblPos val="nextTo"/>
        <c:crossAx val="131810432"/>
        <c:crosses val="autoZero"/>
        <c:auto val="1"/>
        <c:lblAlgn val="ctr"/>
        <c:lblOffset val="100"/>
        <c:noMultiLvlLbl val="0"/>
      </c:catAx>
    </c:plotArea>
    <c:plotVisOnly val="1"/>
    <c:dispBlanksAs val="gap"/>
    <c:showDLblsOverMax val="0"/>
  </c:chart>
  <c:txPr>
    <a:bodyPr/>
    <a:lstStyle/>
    <a:p>
      <a:pPr>
        <a:defRPr sz="1800"/>
      </a:pPr>
      <a:endParaRPr lang="ja-JP"/>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6400" cy="49688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6" y="0"/>
            <a:ext cx="2946400" cy="496888"/>
          </a:xfrm>
          <a:prstGeom prst="rect">
            <a:avLst/>
          </a:prstGeom>
        </p:spPr>
        <p:txBody>
          <a:bodyPr vert="horz" lIns="91312" tIns="45656" rIns="91312" bIns="45656" rtlCol="0"/>
          <a:lstStyle>
            <a:lvl1pPr algn="r">
              <a:defRPr sz="1200"/>
            </a:lvl1pPr>
          </a:lstStyle>
          <a:p>
            <a:fld id="{961E19C7-9064-4FC0-BAF7-49B4BCE8967D}" type="datetimeFigureOut">
              <a:rPr kumimoji="1" lang="ja-JP" altLang="en-US" smtClean="0"/>
              <a:t>2018/5/14</a:t>
            </a:fld>
            <a:endParaRPr kumimoji="1" lang="ja-JP" altLang="en-US"/>
          </a:p>
        </p:txBody>
      </p:sp>
      <p:sp>
        <p:nvSpPr>
          <p:cNvPr id="4" name="フッター プレースホルダー 3"/>
          <p:cNvSpPr>
            <a:spLocks noGrp="1"/>
          </p:cNvSpPr>
          <p:nvPr>
            <p:ph type="ftr" sz="quarter" idx="2"/>
          </p:nvPr>
        </p:nvSpPr>
        <p:spPr>
          <a:xfrm>
            <a:off x="9" y="9429750"/>
            <a:ext cx="2946400" cy="49688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6" y="9429750"/>
            <a:ext cx="2946400" cy="496888"/>
          </a:xfrm>
          <a:prstGeom prst="rect">
            <a:avLst/>
          </a:prstGeom>
        </p:spPr>
        <p:txBody>
          <a:bodyPr vert="horz" lIns="91312" tIns="45656" rIns="91312" bIns="45656" rtlCol="0" anchor="b"/>
          <a:lstStyle>
            <a:lvl1pPr algn="r">
              <a:defRPr sz="1200"/>
            </a:lvl1pPr>
          </a:lstStyle>
          <a:p>
            <a:fld id="{DB1734AE-ED2B-40DA-B3A9-6211561D9559}" type="slidenum">
              <a:rPr kumimoji="1" lang="ja-JP" altLang="en-US" smtClean="0"/>
              <a:t>‹#›</a:t>
            </a:fld>
            <a:endParaRPr kumimoji="1" lang="ja-JP" altLang="en-US"/>
          </a:p>
        </p:txBody>
      </p:sp>
    </p:spTree>
    <p:extLst>
      <p:ext uri="{BB962C8B-B14F-4D97-AF65-F5344CB8AC3E}">
        <p14:creationId xmlns:p14="http://schemas.microsoft.com/office/powerpoint/2010/main" val="300787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5660" cy="496332"/>
          </a:xfrm>
          <a:prstGeom prst="rect">
            <a:avLst/>
          </a:prstGeom>
        </p:spPr>
        <p:txBody>
          <a:bodyPr vert="horz" lIns="91974" tIns="45986" rIns="91974" bIns="45986"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4" y="1"/>
            <a:ext cx="2945660" cy="496332"/>
          </a:xfrm>
          <a:prstGeom prst="rect">
            <a:avLst/>
          </a:prstGeom>
        </p:spPr>
        <p:txBody>
          <a:bodyPr vert="horz" lIns="91974" tIns="45986" rIns="91974" bIns="45986" rtlCol="0"/>
          <a:lstStyle>
            <a:lvl1pPr algn="r">
              <a:defRPr sz="1200"/>
            </a:lvl1pPr>
          </a:lstStyle>
          <a:p>
            <a:fld id="{B9989B71-573A-4B67-8F56-9291CAB673C9}" type="datetimeFigureOut">
              <a:rPr kumimoji="1" lang="ja-JP" altLang="en-US" smtClean="0"/>
              <a:pPr/>
              <a:t>2018/5/14</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74" tIns="45986" rIns="91974" bIns="45986" rtlCol="0" anchor="ctr"/>
          <a:lstStyle/>
          <a:p>
            <a:endParaRPr lang="ja-JP" altLang="en-US" dirty="0"/>
          </a:p>
        </p:txBody>
      </p:sp>
      <p:sp>
        <p:nvSpPr>
          <p:cNvPr id="5" name="ノート プレースホルダ 4"/>
          <p:cNvSpPr>
            <a:spLocks noGrp="1"/>
          </p:cNvSpPr>
          <p:nvPr>
            <p:ph type="body" sz="quarter" idx="3"/>
          </p:nvPr>
        </p:nvSpPr>
        <p:spPr>
          <a:xfrm>
            <a:off x="679768" y="4715157"/>
            <a:ext cx="5438140" cy="4466988"/>
          </a:xfrm>
          <a:prstGeom prst="rect">
            <a:avLst/>
          </a:prstGeom>
        </p:spPr>
        <p:txBody>
          <a:bodyPr vert="horz" lIns="91974" tIns="45986" rIns="91974" bIns="4598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28584"/>
            <a:ext cx="2945660" cy="496332"/>
          </a:xfrm>
          <a:prstGeom prst="rect">
            <a:avLst/>
          </a:prstGeom>
        </p:spPr>
        <p:txBody>
          <a:bodyPr vert="horz" lIns="91974" tIns="45986" rIns="91974" bIns="45986"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4" y="9428584"/>
            <a:ext cx="2945660" cy="496332"/>
          </a:xfrm>
          <a:prstGeom prst="rect">
            <a:avLst/>
          </a:prstGeom>
        </p:spPr>
        <p:txBody>
          <a:bodyPr vert="horz" lIns="91974" tIns="45986" rIns="91974" bIns="45986" rtlCol="0" anchor="b"/>
          <a:lstStyle>
            <a:lvl1pPr algn="r">
              <a:defRPr sz="1200"/>
            </a:lvl1pPr>
          </a:lstStyle>
          <a:p>
            <a:fld id="{482F0F5B-F288-45BC-9926-93BF07924891}" type="slidenum">
              <a:rPr kumimoji="1" lang="ja-JP" altLang="en-US" smtClean="0"/>
              <a:pPr/>
              <a:t>‹#›</a:t>
            </a:fld>
            <a:endParaRPr kumimoji="1" lang="ja-JP" altLang="en-US" dirty="0"/>
          </a:p>
        </p:txBody>
      </p:sp>
    </p:spTree>
    <p:extLst>
      <p:ext uri="{BB962C8B-B14F-4D97-AF65-F5344CB8AC3E}">
        <p14:creationId xmlns:p14="http://schemas.microsoft.com/office/powerpoint/2010/main" val="3375004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3</a:t>
            </a:fld>
            <a:endParaRPr kumimoji="1" lang="ja-JP" altLang="en-US" dirty="0"/>
          </a:p>
        </p:txBody>
      </p:sp>
    </p:spTree>
    <p:extLst>
      <p:ext uri="{BB962C8B-B14F-4D97-AF65-F5344CB8AC3E}">
        <p14:creationId xmlns:p14="http://schemas.microsoft.com/office/powerpoint/2010/main" val="56499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39775"/>
            <a:ext cx="4935538"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C333C-01F4-42FB-86A1-E1F93E60EF31}" type="slidenum">
              <a:rPr kumimoji="1" lang="ja-JP" altLang="en-US" smtClean="0"/>
              <a:t>24</a:t>
            </a:fld>
            <a:endParaRPr kumimoji="1" lang="ja-JP" altLang="en-US"/>
          </a:p>
        </p:txBody>
      </p:sp>
    </p:spTree>
    <p:extLst>
      <p:ext uri="{BB962C8B-B14F-4D97-AF65-F5344CB8AC3E}">
        <p14:creationId xmlns:p14="http://schemas.microsoft.com/office/powerpoint/2010/main" val="186447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4565497-ABBB-47CC-87B5-736686006812}" type="datetime1">
              <a:rPr kumimoji="1" lang="ja-JP" altLang="en-US" smtClean="0"/>
              <a:pPr/>
              <a:t>2018/5/14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E845AE-E5D0-4C66-A783-8B36E6BB8A4C}" type="datetime1">
              <a:rPr kumimoji="1" lang="ja-JP" altLang="en-US" smtClean="0"/>
              <a:pPr/>
              <a:t>2018/5/14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9595F2-A054-4575-AC90-5089A45DF62E}" type="datetime1">
              <a:rPr kumimoji="1" lang="ja-JP" altLang="en-US" smtClean="0"/>
              <a:pPr/>
              <a:t>2018/5/14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A2910C-B2D6-4DC6-9D6D-CC27182DD24C}" type="datetime1">
              <a:rPr kumimoji="1" lang="ja-JP" altLang="en-US" smtClean="0"/>
              <a:pPr/>
              <a:t>2018/5/14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C982992-5119-4EC4-99C8-9AA331384C03}" type="datetime1">
              <a:rPr kumimoji="1" lang="ja-JP" altLang="en-US" smtClean="0"/>
              <a:pPr/>
              <a:t>2018/5/14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02DF71-AD4B-4E39-958E-07A129050D48}" type="datetime1">
              <a:rPr kumimoji="1" lang="ja-JP" altLang="en-US" smtClean="0"/>
              <a:pPr/>
              <a:t>2018/5/14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F2AEAB4-BF88-42F4-91D6-FF269F2F776F}" type="datetime1">
              <a:rPr kumimoji="1" lang="ja-JP" altLang="en-US" smtClean="0"/>
              <a:pPr/>
              <a:t>2018/5/14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38E772C-F13D-43AE-8287-BC597B00DCE2}" type="datetime1">
              <a:rPr kumimoji="1" lang="ja-JP" altLang="en-US" smtClean="0"/>
              <a:pPr/>
              <a:t>2018/5/14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4C3201-F3AC-4745-91F1-78BEA830CD88}" type="datetime1">
              <a:rPr kumimoji="1" lang="ja-JP" altLang="en-US" smtClean="0"/>
              <a:pPr/>
              <a:t>2018/5/14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352C2C7-20A3-49D8-BF7E-E6402C95D9ED}" type="datetime1">
              <a:rPr kumimoji="1" lang="ja-JP" altLang="en-US" smtClean="0"/>
              <a:pPr/>
              <a:t>2018/5/14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BCD4F2-836F-40C6-869E-4F6016D39736}" type="datetime1">
              <a:rPr kumimoji="1" lang="ja-JP" altLang="en-US" smtClean="0"/>
              <a:pPr/>
              <a:t>2018/5/14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3FE1B-7894-447A-82D6-6D02ED66CEFA}" type="datetime1">
              <a:rPr kumimoji="1" lang="ja-JP" altLang="en-US" smtClean="0"/>
              <a:pPr/>
              <a:t>2018/5/14</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FCC2-724E-4DD4-AEC6-56C0720B265A}"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12" Type="http://schemas.openxmlformats.org/officeDocument/2006/relationships/image" Target="../media/image32.jpe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7.tmp"/><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tmp"/></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8430" y="1291205"/>
            <a:ext cx="7772400" cy="1128694"/>
          </a:xfrm>
          <a:ln>
            <a:solidFill>
              <a:schemeClr val="accent1"/>
            </a:solidFill>
          </a:ln>
        </p:spPr>
        <p:txBody>
          <a:bodyPr>
            <a:normAutofit/>
          </a:bodyPr>
          <a:lstStyle/>
          <a:p>
            <a:r>
              <a:rPr lang="ja-JP" altLang="en-US" sz="2800" dirty="0" smtClean="0">
                <a:latin typeface="+mj-ea"/>
              </a:rPr>
              <a:t>大阪ＩＲ基本構想（案）・中間骨子</a:t>
            </a:r>
            <a:endParaRPr kumimoji="1" lang="ja-JP" altLang="en-US" sz="2800" dirty="0">
              <a:latin typeface="+mj-ea"/>
            </a:endParaRPr>
          </a:p>
        </p:txBody>
      </p:sp>
      <p:sp>
        <p:nvSpPr>
          <p:cNvPr id="3" name="テキスト ボックス 2"/>
          <p:cNvSpPr txBox="1"/>
          <p:nvPr/>
        </p:nvSpPr>
        <p:spPr>
          <a:xfrm>
            <a:off x="1591119" y="5232091"/>
            <a:ext cx="5967023" cy="454092"/>
          </a:xfrm>
          <a:prstGeom prst="rect">
            <a:avLst/>
          </a:prstGeom>
          <a:noFill/>
          <a:ln>
            <a:noFill/>
          </a:ln>
        </p:spPr>
        <p:txBody>
          <a:bodyPr wrap="square" rtlCol="0" anchor="ctr" anchorCtr="0">
            <a:noAutofit/>
          </a:bodyPr>
          <a:lstStyle/>
          <a:p>
            <a:pPr algn="ctr">
              <a:spcAft>
                <a:spcPts val="600"/>
              </a:spcAft>
            </a:pPr>
            <a:r>
              <a:rPr lang="ja-JP" altLang="en-US" sz="2000" dirty="0" smtClean="0">
                <a:solidFill>
                  <a:prstClr val="black"/>
                </a:solidFill>
                <a:latin typeface="+mn-ea"/>
                <a:cs typeface="Meiryo UI" pitchFamily="50" charset="-128"/>
              </a:rPr>
              <a:t>大阪府・大阪市ＩＲ推進局</a:t>
            </a:r>
            <a:endParaRPr lang="ja-JP" altLang="en-US" sz="2000" b="1" dirty="0">
              <a:solidFill>
                <a:prstClr val="black"/>
              </a:solidFill>
              <a:latin typeface="+mn-ea"/>
              <a:cs typeface="Meiryo UI" pitchFamily="50" charset="-128"/>
            </a:endParaRPr>
          </a:p>
        </p:txBody>
      </p:sp>
      <p:sp>
        <p:nvSpPr>
          <p:cNvPr id="5" name="テキスト ボックス 4"/>
          <p:cNvSpPr txBox="1"/>
          <p:nvPr/>
        </p:nvSpPr>
        <p:spPr>
          <a:xfrm>
            <a:off x="1591119" y="4637312"/>
            <a:ext cx="5967023" cy="454092"/>
          </a:xfrm>
          <a:prstGeom prst="rect">
            <a:avLst/>
          </a:prstGeom>
          <a:noFill/>
          <a:ln>
            <a:noFill/>
          </a:ln>
        </p:spPr>
        <p:txBody>
          <a:bodyPr wrap="square" rtlCol="0" anchor="ctr" anchorCtr="0">
            <a:noAutofit/>
          </a:bodyPr>
          <a:lstStyle/>
          <a:p>
            <a:pPr algn="ctr">
              <a:spcAft>
                <a:spcPts val="600"/>
              </a:spcAft>
            </a:pPr>
            <a:r>
              <a:rPr lang="en-US" altLang="ja-JP" sz="2000" dirty="0" smtClean="0">
                <a:solidFill>
                  <a:prstClr val="black"/>
                </a:solidFill>
                <a:latin typeface="+mn-ea"/>
                <a:cs typeface="Meiryo UI" pitchFamily="50" charset="-128"/>
              </a:rPr>
              <a:t>2017</a:t>
            </a:r>
            <a:r>
              <a:rPr lang="ja-JP" altLang="en-US" sz="2000" dirty="0" smtClean="0">
                <a:solidFill>
                  <a:prstClr val="black"/>
                </a:solidFill>
                <a:latin typeface="+mn-ea"/>
                <a:cs typeface="Meiryo UI" pitchFamily="50" charset="-128"/>
              </a:rPr>
              <a:t>年８月</a:t>
            </a:r>
            <a:endParaRPr lang="ja-JP" altLang="en-US" sz="2000" b="1" dirty="0">
              <a:solidFill>
                <a:prstClr val="black"/>
              </a:solidFill>
              <a:latin typeface="+mn-ea"/>
              <a:cs typeface="Meiryo UI" pitchFamily="50" charset="-128"/>
            </a:endParaRPr>
          </a:p>
        </p:txBody>
      </p:sp>
      <p:sp>
        <p:nvSpPr>
          <p:cNvPr id="4" name="正方形/長方形 3"/>
          <p:cNvSpPr/>
          <p:nvPr/>
        </p:nvSpPr>
        <p:spPr>
          <a:xfrm>
            <a:off x="7391400" y="413657"/>
            <a:ext cx="957943" cy="337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資料４</a:t>
            </a:r>
            <a:endParaRPr kumimoji="1" lang="ja-JP" altLang="en-US" sz="1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4" y="4214293"/>
            <a:ext cx="5184648" cy="2184273"/>
          </a:xfrm>
          <a:prstGeom prst="rect">
            <a:avLst/>
          </a:prstGeom>
          <a:noFill/>
          <a:ln w="9525">
            <a:solidFill>
              <a:srgbClr val="000000"/>
            </a:solidFill>
            <a:miter lim="800000"/>
            <a:headEnd/>
            <a:tailEnd/>
          </a:ln>
        </p:spPr>
      </p:pic>
      <p:sp>
        <p:nvSpPr>
          <p:cNvPr id="5" name="曲折矢印 4"/>
          <p:cNvSpPr/>
          <p:nvPr/>
        </p:nvSpPr>
        <p:spPr>
          <a:xfrm flipH="1" flipV="1">
            <a:off x="5483210" y="4095990"/>
            <a:ext cx="1707352" cy="1852419"/>
          </a:xfrm>
          <a:prstGeom prst="bentArrow">
            <a:avLst>
              <a:gd name="adj1" fmla="val 11318"/>
              <a:gd name="adj2" fmla="val 14803"/>
              <a:gd name="adj3" fmla="val 12732"/>
              <a:gd name="adj4" fmla="val 43750"/>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048000" cy="919401"/>
          </a:xfrm>
          <a:prstGeom prst="roundRect">
            <a:avLst/>
          </a:prstGeom>
          <a:solidFill>
            <a:srgbClr val="FFCCFF"/>
          </a:solidFill>
          <a:ln>
            <a:solidFill>
              <a:schemeClr val="tx1"/>
            </a:solidFill>
          </a:ln>
        </p:spPr>
        <p:txBody>
          <a:bodyPr wrap="square" rtlCol="0">
            <a:spAutoFit/>
          </a:bodyPr>
          <a:lstStyle/>
          <a:p>
            <a:r>
              <a:rPr lang="ja-JP" altLang="en-US" sz="1600" dirty="0" smtClean="0"/>
              <a:t>○ 世界に類を見ない新しいエンターテイメントを体感できる空間</a:t>
            </a:r>
            <a:endParaRPr lang="en-US" altLang="ja-JP" sz="1600" dirty="0" smtClean="0"/>
          </a:p>
          <a:p>
            <a:r>
              <a:rPr lang="ja-JP" altLang="en-US" sz="1600" dirty="0" smtClean="0"/>
              <a:t>○ 大阪・関西・日本の歴史・文化・観光資源などの魅力発信</a:t>
            </a:r>
            <a:endParaRPr lang="en-US" altLang="ja-JP" sz="1600" dirty="0" smtClean="0"/>
          </a:p>
          <a:p>
            <a:r>
              <a:rPr lang="ja-JP" altLang="en-US" sz="1600" dirty="0" smtClean="0"/>
              <a:t>○ 大阪・</a:t>
            </a:r>
            <a:r>
              <a:rPr kumimoji="1" lang="ja-JP" altLang="en-US" sz="1600" dirty="0" smtClean="0"/>
              <a:t>関西・西日本</a:t>
            </a:r>
            <a:r>
              <a:rPr lang="ja-JP" altLang="en-US" sz="1600" dirty="0"/>
              <a:t>の</a:t>
            </a:r>
            <a:r>
              <a:rPr kumimoji="1" lang="ja-JP" altLang="en-US" sz="1600" dirty="0" smtClean="0"/>
              <a:t>連携による観光客の送り出し</a:t>
            </a:r>
            <a:endParaRPr kumimoji="1" lang="ja-JP" altLang="en-US" sz="1600" dirty="0"/>
          </a:p>
        </p:txBody>
      </p:sp>
      <p:sp>
        <p:nvSpPr>
          <p:cNvPr id="24" name="テキスト ボックス 23"/>
          <p:cNvSpPr txBox="1"/>
          <p:nvPr/>
        </p:nvSpPr>
        <p:spPr>
          <a:xfrm>
            <a:off x="17097" y="3506689"/>
            <a:ext cx="453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大阪・関西・西日本の連携による観光客の送り出し</a:t>
            </a:r>
            <a:r>
              <a:rPr lang="en-US" altLang="ja-JP" sz="1400" dirty="0" smtClean="0"/>
              <a:t>】</a:t>
            </a:r>
          </a:p>
        </p:txBody>
      </p:sp>
      <p:pic>
        <p:nvPicPr>
          <p:cNvPr id="19" name="図 18"/>
          <p:cNvPicPr>
            <a:picLocks noChangeAspect="1"/>
          </p:cNvPicPr>
          <p:nvPr/>
        </p:nvPicPr>
        <p:blipFill rotWithShape="1">
          <a:blip r:embed="rId3">
            <a:extLst>
              <a:ext uri="{28A0092B-C50C-407E-A947-70E740481C1C}">
                <a14:useLocalDpi xmlns:a14="http://schemas.microsoft.com/office/drawing/2010/main" val="0"/>
              </a:ext>
            </a:extLst>
          </a:blip>
          <a:srcRect b="28012"/>
          <a:stretch/>
        </p:blipFill>
        <p:spPr bwMode="auto">
          <a:xfrm>
            <a:off x="5745032" y="2230754"/>
            <a:ext cx="1351813" cy="900000"/>
          </a:xfrm>
          <a:prstGeom prst="rect">
            <a:avLst/>
          </a:prstGeom>
          <a:ln>
            <a:noFill/>
          </a:ln>
          <a:extLst>
            <a:ext uri="{53640926-AAD7-44D8-BBD7-CCE9431645EC}">
              <a14:shadowObscured xmlns:a14="http://schemas.microsoft.com/office/drawing/2010/main"/>
            </a:ext>
          </a:extLst>
        </p:spPr>
      </p:pic>
      <p:pic>
        <p:nvPicPr>
          <p:cNvPr id="26" name="図 25" descr="http://osakacastlepark.jp/outline/images/outline_photo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8855" y="2247279"/>
            <a:ext cx="1350513" cy="900000"/>
          </a:xfrm>
          <a:prstGeom prst="rect">
            <a:avLst/>
          </a:prstGeom>
          <a:noFill/>
          <a:ln>
            <a:noFill/>
          </a:ln>
        </p:spPr>
      </p:pic>
      <p:sp>
        <p:nvSpPr>
          <p:cNvPr id="16" name="テキスト ボックス 15"/>
          <p:cNvSpPr txBox="1"/>
          <p:nvPr/>
        </p:nvSpPr>
        <p:spPr>
          <a:xfrm>
            <a:off x="5348688" y="1814966"/>
            <a:ext cx="3708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大阪・関西・西日本の歴史・文化・観光資源</a:t>
            </a:r>
            <a:r>
              <a:rPr lang="en-US" altLang="ja-JP" sz="1400" dirty="0" smtClean="0"/>
              <a:t>】</a:t>
            </a:r>
          </a:p>
        </p:txBody>
      </p:sp>
      <p:sp>
        <p:nvSpPr>
          <p:cNvPr id="3" name="左右矢印 2"/>
          <p:cNvSpPr/>
          <p:nvPr/>
        </p:nvSpPr>
        <p:spPr>
          <a:xfrm rot="18300000">
            <a:off x="3431539" y="4747563"/>
            <a:ext cx="576000" cy="18000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151115 h 228870"/>
              <a:gd name="connsiteX1" fmla="*/ 77755 w 691923"/>
              <a:gd name="connsiteY1" fmla="*/ 73360 h 228870"/>
              <a:gd name="connsiteX2" fmla="*/ 77755 w 691923"/>
              <a:gd name="connsiteY2" fmla="*/ 112238 h 228870"/>
              <a:gd name="connsiteX3" fmla="*/ 614168 w 691923"/>
              <a:gd name="connsiteY3" fmla="*/ 112238 h 228870"/>
              <a:gd name="connsiteX4" fmla="*/ 614168 w 691923"/>
              <a:gd name="connsiteY4" fmla="*/ 73360 h 228870"/>
              <a:gd name="connsiteX5" fmla="*/ 691923 w 691923"/>
              <a:gd name="connsiteY5" fmla="*/ 151115 h 228870"/>
              <a:gd name="connsiteX6" fmla="*/ 614168 w 691923"/>
              <a:gd name="connsiteY6" fmla="*/ 228870 h 228870"/>
              <a:gd name="connsiteX7" fmla="*/ 614168 w 691923"/>
              <a:gd name="connsiteY7" fmla="*/ 189993 h 228870"/>
              <a:gd name="connsiteX8" fmla="*/ 77755 w 691923"/>
              <a:gd name="connsiteY8" fmla="*/ 189993 h 228870"/>
              <a:gd name="connsiteX9" fmla="*/ 77755 w 691923"/>
              <a:gd name="connsiteY9" fmla="*/ 228870 h 228870"/>
              <a:gd name="connsiteX10" fmla="*/ 0 w 691923"/>
              <a:gd name="connsiteY10" fmla="*/ 151115 h 228870"/>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923" h="270686">
                <a:moveTo>
                  <a:pt x="0" y="192931"/>
                </a:moveTo>
                <a:lnTo>
                  <a:pt x="77755" y="115176"/>
                </a:lnTo>
                <a:lnTo>
                  <a:pt x="77755" y="154054"/>
                </a:lnTo>
                <a:cubicBezTo>
                  <a:pt x="263957" y="1814"/>
                  <a:pt x="252799" y="-98483"/>
                  <a:pt x="614168" y="154054"/>
                </a:cubicBezTo>
                <a:lnTo>
                  <a:pt x="614168" y="115176"/>
                </a:lnTo>
                <a:lnTo>
                  <a:pt x="691923" y="192931"/>
                </a:lnTo>
                <a:lnTo>
                  <a:pt x="614168" y="270686"/>
                </a:lnTo>
                <a:lnTo>
                  <a:pt x="614168" y="231809"/>
                </a:lnTo>
                <a:cubicBezTo>
                  <a:pt x="313153" y="31855"/>
                  <a:pt x="297344" y="23349"/>
                  <a:pt x="77755" y="231809"/>
                </a:cubicBezTo>
                <a:lnTo>
                  <a:pt x="77755" y="270686"/>
                </a:lnTo>
                <a:lnTo>
                  <a:pt x="0" y="192931"/>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rot="20902266">
            <a:off x="3774281" y="5260276"/>
            <a:ext cx="612000" cy="12515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70174"/>
              <a:gd name="connsiteX1" fmla="*/ 77755 w 691923"/>
              <a:gd name="connsiteY1" fmla="*/ 0 h 170174"/>
              <a:gd name="connsiteX2" fmla="*/ 77755 w 691923"/>
              <a:gd name="connsiteY2" fmla="*/ 38878 h 170174"/>
              <a:gd name="connsiteX3" fmla="*/ 614168 w 691923"/>
              <a:gd name="connsiteY3" fmla="*/ 38878 h 170174"/>
              <a:gd name="connsiteX4" fmla="*/ 614168 w 691923"/>
              <a:gd name="connsiteY4" fmla="*/ 0 h 170174"/>
              <a:gd name="connsiteX5" fmla="*/ 691923 w 691923"/>
              <a:gd name="connsiteY5" fmla="*/ 77755 h 170174"/>
              <a:gd name="connsiteX6" fmla="*/ 614168 w 691923"/>
              <a:gd name="connsiteY6" fmla="*/ 155510 h 170174"/>
              <a:gd name="connsiteX7" fmla="*/ 614168 w 691923"/>
              <a:gd name="connsiteY7" fmla="*/ 116633 h 170174"/>
              <a:gd name="connsiteX8" fmla="*/ 77755 w 691923"/>
              <a:gd name="connsiteY8" fmla="*/ 116633 h 170174"/>
              <a:gd name="connsiteX9" fmla="*/ 77755 w 691923"/>
              <a:gd name="connsiteY9" fmla="*/ 155510 h 170174"/>
              <a:gd name="connsiteX10" fmla="*/ 0 w 691923"/>
              <a:gd name="connsiteY10" fmla="*/ 77755 h 170174"/>
              <a:gd name="connsiteX0" fmla="*/ 0 w 694803"/>
              <a:gd name="connsiteY0" fmla="*/ 77755 h 170174"/>
              <a:gd name="connsiteX1" fmla="*/ 77755 w 694803"/>
              <a:gd name="connsiteY1" fmla="*/ 0 h 170174"/>
              <a:gd name="connsiteX2" fmla="*/ 77755 w 694803"/>
              <a:gd name="connsiteY2" fmla="*/ 38878 h 170174"/>
              <a:gd name="connsiteX3" fmla="*/ 614168 w 694803"/>
              <a:gd name="connsiteY3" fmla="*/ 38878 h 170174"/>
              <a:gd name="connsiteX4" fmla="*/ 614168 w 694803"/>
              <a:gd name="connsiteY4" fmla="*/ 0 h 170174"/>
              <a:gd name="connsiteX5" fmla="*/ 694803 w 694803"/>
              <a:gd name="connsiteY5" fmla="*/ 63761 h 170174"/>
              <a:gd name="connsiteX6" fmla="*/ 614168 w 694803"/>
              <a:gd name="connsiteY6" fmla="*/ 155510 h 170174"/>
              <a:gd name="connsiteX7" fmla="*/ 614168 w 694803"/>
              <a:gd name="connsiteY7" fmla="*/ 116633 h 170174"/>
              <a:gd name="connsiteX8" fmla="*/ 77755 w 694803"/>
              <a:gd name="connsiteY8" fmla="*/ 116633 h 170174"/>
              <a:gd name="connsiteX9" fmla="*/ 77755 w 694803"/>
              <a:gd name="connsiteY9" fmla="*/ 155510 h 170174"/>
              <a:gd name="connsiteX10" fmla="*/ 0 w 694803"/>
              <a:gd name="connsiteY10" fmla="*/ 77755 h 17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803" h="170174">
                <a:moveTo>
                  <a:pt x="0" y="77755"/>
                </a:moveTo>
                <a:lnTo>
                  <a:pt x="77755" y="0"/>
                </a:lnTo>
                <a:lnTo>
                  <a:pt x="77755" y="38878"/>
                </a:lnTo>
                <a:cubicBezTo>
                  <a:pt x="381757" y="115697"/>
                  <a:pt x="335079" y="100899"/>
                  <a:pt x="614168" y="38878"/>
                </a:cubicBezTo>
                <a:lnTo>
                  <a:pt x="614168" y="0"/>
                </a:lnTo>
                <a:lnTo>
                  <a:pt x="694803" y="63761"/>
                </a:lnTo>
                <a:lnTo>
                  <a:pt x="614168" y="155510"/>
                </a:lnTo>
                <a:lnTo>
                  <a:pt x="614168" y="116633"/>
                </a:lnTo>
                <a:cubicBezTo>
                  <a:pt x="408958" y="162253"/>
                  <a:pt x="402682" y="209915"/>
                  <a:pt x="77755" y="116633"/>
                </a:cubicBezTo>
                <a:lnTo>
                  <a:pt x="77755" y="155510"/>
                </a:lnTo>
                <a:lnTo>
                  <a:pt x="0" y="77755"/>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766237" y="5970193"/>
            <a:ext cx="180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＜体験型施設（イメージ＞</a:t>
            </a:r>
            <a:endParaRPr lang="en-US" altLang="ja-JP" sz="1050" dirty="0" smtClean="0"/>
          </a:p>
        </p:txBody>
      </p:sp>
      <p:pic>
        <p:nvPicPr>
          <p:cNvPr id="33" name="図 32" descr="R:\2016\O160162_大阪市／Ｈ２８年度夢洲まちづくり構想検討業務\作業中\03.調査・コンサルティング業務\05.作業\イメージ写真（ネット）\africanelephant1-940x62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7553" y="4925686"/>
            <a:ext cx="1567822" cy="1044286"/>
          </a:xfrm>
          <a:prstGeom prst="rect">
            <a:avLst/>
          </a:prstGeom>
          <a:noFill/>
          <a:ln>
            <a:noFill/>
          </a:ln>
        </p:spPr>
      </p:pic>
      <p:sp>
        <p:nvSpPr>
          <p:cNvPr id="15" name="テキスト ボックス 14"/>
          <p:cNvSpPr txBox="1"/>
          <p:nvPr/>
        </p:nvSpPr>
        <p:spPr>
          <a:xfrm>
            <a:off x="5802552" y="4171785"/>
            <a:ext cx="2844000" cy="612000"/>
          </a:xfrm>
          <a:prstGeom prst="rect">
            <a:avLst/>
          </a:prstGeom>
          <a:solidFill>
            <a:srgbClr val="FFFFFF">
              <a:alpha val="69804"/>
            </a:srgbClr>
          </a:solidFill>
          <a:ln w="6350">
            <a:solidFill>
              <a:schemeClr val="accent1"/>
            </a:solidFill>
            <a:prstDash val="dash"/>
          </a:ln>
        </p:spPr>
        <p:txBody>
          <a:bodyPr wrap="square" lIns="144000" tIns="72000" rIns="108000" rtlCol="0" anchor="ctr" anchorCtr="0">
            <a:noAutofit/>
          </a:bodyPr>
          <a:lstStyle/>
          <a:p>
            <a:pPr algn="just"/>
            <a:r>
              <a:rPr lang="ja-JP" altLang="en-US" sz="1200" dirty="0" smtClean="0"/>
              <a:t>大阪・関西・日本の歴史・文化に触れ、観光地等の情報提供により、興味の　　醸成、現地訪問につなげる。</a:t>
            </a:r>
            <a:endParaRPr lang="ja-JP" altLang="ja-JP" sz="1200" dirty="0"/>
          </a:p>
        </p:txBody>
      </p:sp>
      <p:sp>
        <p:nvSpPr>
          <p:cNvPr id="21" name="テキスト ボックス 20"/>
          <p:cNvSpPr txBox="1"/>
          <p:nvPr/>
        </p:nvSpPr>
        <p:spPr>
          <a:xfrm>
            <a:off x="17097" y="1814966"/>
            <a:ext cx="417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世界に類を見ない新しいエンターテイメントの体感</a:t>
            </a:r>
            <a:r>
              <a:rPr lang="en-US" altLang="ja-JP" sz="1400" dirty="0" smtClean="0"/>
              <a:t>】</a:t>
            </a:r>
          </a:p>
        </p:txBody>
      </p:sp>
      <p:pic>
        <p:nvPicPr>
          <p:cNvPr id="22" name="図 21" descr="R:\2016\O160162_大阪市／Ｈ２８年度夢洲まちづくり構想検討業務\作業中\03.調査・コンサルティング業務\05.作業\★★夢洲まちづくり構想(素案)\NAIS\O930060l_101.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342" y="2380577"/>
            <a:ext cx="1855695" cy="1044000"/>
          </a:xfrm>
          <a:prstGeom prst="rect">
            <a:avLst/>
          </a:prstGeom>
          <a:noFill/>
          <a:ln>
            <a:noFill/>
          </a:ln>
          <a:extLst>
            <a:ext uri="{53640926-AAD7-44D8-BBD7-CCE9431645EC}">
              <a14:shadowObscured xmlns:a14="http://schemas.microsoft.com/office/drawing/2010/main"/>
            </a:ext>
          </a:extLst>
        </p:spPr>
      </p:pic>
      <p:pic>
        <p:nvPicPr>
          <p:cNvPr id="27" name="図 26" descr="R:\2016\O160162_大阪市／Ｈ２８年度夢洲まちづくり構想検討業務\作業中\03.調査・コンサルティング業務\05.作業\イメージ写真（ネット）\日本料理研究会t_1410_4.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6457" y="3176820"/>
            <a:ext cx="1188963" cy="900000"/>
          </a:xfrm>
          <a:prstGeom prst="rect">
            <a:avLst/>
          </a:prstGeom>
          <a:noFill/>
          <a:ln>
            <a:noFill/>
          </a:ln>
        </p:spPr>
      </p:pic>
      <p:pic>
        <p:nvPicPr>
          <p:cNvPr id="23" name="図 22" descr="Vr, メガネ, オクルス, バーチャル, 現実, バーチャルリアリティ, 仮想, シミュレーション"/>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5374" y="5366233"/>
            <a:ext cx="1427295" cy="1070471"/>
          </a:xfrm>
          <a:prstGeom prst="rect">
            <a:avLst/>
          </a:prstGeom>
          <a:noFill/>
          <a:ln>
            <a:noFill/>
          </a:ln>
        </p:spPr>
      </p:pic>
      <p:sp>
        <p:nvSpPr>
          <p:cNvPr id="28" name="テキスト ボックス 27"/>
          <p:cNvSpPr txBox="1"/>
          <p:nvPr/>
        </p:nvSpPr>
        <p:spPr>
          <a:xfrm>
            <a:off x="7161239" y="6511871"/>
            <a:ext cx="2016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a:t>
            </a:r>
            <a:r>
              <a:rPr lang="en-US" altLang="ja-JP" sz="1050" dirty="0">
                <a:latin typeface="+mj-ea"/>
                <a:ea typeface="+mj-ea"/>
              </a:rPr>
              <a:t>VR</a:t>
            </a:r>
            <a:r>
              <a:rPr lang="ja-JP" altLang="ja-JP" sz="1050" dirty="0">
                <a:latin typeface="+mj-ea"/>
                <a:ea typeface="+mj-ea"/>
              </a:rPr>
              <a:t>技術に</a:t>
            </a:r>
            <a:r>
              <a:rPr lang="ja-JP" altLang="ja-JP" sz="1050" dirty="0" smtClean="0">
                <a:latin typeface="+mj-ea"/>
                <a:ea typeface="+mj-ea"/>
              </a:rPr>
              <a:t>よる</a:t>
            </a:r>
            <a:endParaRPr lang="en-US" altLang="ja-JP" sz="1050" dirty="0" smtClean="0">
              <a:latin typeface="+mj-ea"/>
              <a:ea typeface="+mj-ea"/>
            </a:endParaRPr>
          </a:p>
          <a:p>
            <a:pPr marL="90000" indent="-457200" algn="just"/>
            <a:r>
              <a:rPr lang="ja-JP" altLang="en-US" sz="1050" dirty="0">
                <a:latin typeface="+mj-ea"/>
                <a:ea typeface="+mj-ea"/>
              </a:rPr>
              <a:t>　</a:t>
            </a:r>
            <a:r>
              <a:rPr lang="ja-JP" altLang="en-US" sz="1050" dirty="0" smtClean="0">
                <a:latin typeface="+mj-ea"/>
                <a:ea typeface="+mj-ea"/>
              </a:rPr>
              <a:t> 　　</a:t>
            </a:r>
            <a:r>
              <a:rPr lang="ja-JP" altLang="ja-JP" sz="1050" dirty="0" smtClean="0">
                <a:latin typeface="+mj-ea"/>
                <a:ea typeface="+mj-ea"/>
              </a:rPr>
              <a:t>観光地</a:t>
            </a:r>
            <a:r>
              <a:rPr lang="ja-JP" altLang="ja-JP" sz="1050" dirty="0">
                <a:latin typeface="+mj-ea"/>
                <a:ea typeface="+mj-ea"/>
              </a:rPr>
              <a:t>案内（イメージ）</a:t>
            </a:r>
            <a:r>
              <a:rPr lang="ja-JP" altLang="en-US" sz="1050" dirty="0" smtClean="0">
                <a:latin typeface="+mj-ea"/>
                <a:ea typeface="+mj-ea"/>
              </a:rPr>
              <a:t>＞</a:t>
            </a:r>
            <a:endParaRPr lang="en-US" altLang="ja-JP" sz="1050" dirty="0" smtClean="0">
              <a:latin typeface="+mj-ea"/>
              <a:ea typeface="+mj-ea"/>
            </a:endParaRPr>
          </a:p>
        </p:txBody>
      </p:sp>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1080" y="3176820"/>
            <a:ext cx="1326063" cy="900000"/>
          </a:xfrm>
          <a:prstGeom prst="rect">
            <a:avLst/>
          </a:prstGeom>
        </p:spPr>
      </p:pic>
      <p:pic>
        <p:nvPicPr>
          <p:cNvPr id="31" name="図 30" descr="41basketball"/>
          <p:cNvPicPr/>
          <p:nvPr/>
        </p:nvPicPr>
        <p:blipFill rotWithShape="1">
          <a:blip r:embed="rId10" cstate="print">
            <a:extLst>
              <a:ext uri="{28A0092B-C50C-407E-A947-70E740481C1C}">
                <a14:useLocalDpi xmlns:a14="http://schemas.microsoft.com/office/drawing/2010/main" val="0"/>
              </a:ext>
            </a:extLst>
          </a:blip>
          <a:srcRect/>
          <a:stretch/>
        </p:blipFill>
        <p:spPr bwMode="auto">
          <a:xfrm>
            <a:off x="2003614" y="2318060"/>
            <a:ext cx="1506071" cy="1169035"/>
          </a:xfrm>
          <a:prstGeom prst="rect">
            <a:avLst/>
          </a:prstGeom>
          <a:noFill/>
        </p:spPr>
      </p:pic>
      <p:pic>
        <p:nvPicPr>
          <p:cNvPr id="7" name="図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623778" y="2434577"/>
            <a:ext cx="1659933" cy="936000"/>
          </a:xfrm>
          <a:prstGeom prst="rect">
            <a:avLst/>
          </a:prstGeom>
        </p:spPr>
      </p:pic>
      <p:pic>
        <p:nvPicPr>
          <p:cNvPr id="10" name="図 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45086" y="6179133"/>
            <a:ext cx="496021" cy="665475"/>
          </a:xfrm>
          <a:prstGeom prst="rect">
            <a:avLst/>
          </a:prstGeom>
          <a:effectLst>
            <a:softEdge rad="31750"/>
          </a:effectLst>
        </p:spPr>
      </p:pic>
      <p:pic>
        <p:nvPicPr>
          <p:cNvPr id="11" name="図 1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727367" y="3941698"/>
            <a:ext cx="746109" cy="483344"/>
          </a:xfrm>
          <a:prstGeom prst="rect">
            <a:avLst/>
          </a:prstGeom>
          <a:effectLst>
            <a:softEdge rad="31750"/>
          </a:effectLst>
        </p:spPr>
      </p:pic>
      <p:pic>
        <p:nvPicPr>
          <p:cNvPr id="6" name="図 5"/>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993354" y="4024536"/>
            <a:ext cx="720000" cy="504650"/>
          </a:xfrm>
          <a:prstGeom prst="rect">
            <a:avLst/>
          </a:prstGeom>
          <a:effectLst>
            <a:softEdge rad="31750"/>
          </a:effectLst>
        </p:spPr>
      </p:pic>
      <p:pic>
        <p:nvPicPr>
          <p:cNvPr id="12" name="図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11895" y="4447193"/>
            <a:ext cx="720000" cy="540000"/>
          </a:xfrm>
          <a:prstGeom prst="rect">
            <a:avLst/>
          </a:prstGeom>
          <a:effectLst>
            <a:softEdge rad="31750"/>
          </a:effectLst>
        </p:spPr>
      </p:pic>
      <p:pic>
        <p:nvPicPr>
          <p:cNvPr id="13" name="図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57100" y="5249972"/>
            <a:ext cx="540000" cy="720000"/>
          </a:xfrm>
          <a:prstGeom prst="rect">
            <a:avLst/>
          </a:prstGeom>
          <a:effectLst>
            <a:softEdge rad="31750"/>
          </a:effectLst>
        </p:spPr>
      </p:pic>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19940" y="6124608"/>
            <a:ext cx="405000" cy="720000"/>
          </a:xfrm>
          <a:prstGeom prst="rect">
            <a:avLst/>
          </a:prstGeom>
          <a:effectLst>
            <a:softEdge rad="31750"/>
          </a:effectLst>
        </p:spPr>
      </p:pic>
      <p:pic>
        <p:nvPicPr>
          <p:cNvPr id="4" name="図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3866" y="5901468"/>
            <a:ext cx="720000" cy="480000"/>
          </a:xfrm>
          <a:prstGeom prst="rect">
            <a:avLst/>
          </a:prstGeom>
          <a:effectLst>
            <a:softEdge rad="31750"/>
          </a:effectLst>
        </p:spPr>
      </p:pic>
      <p:pic>
        <p:nvPicPr>
          <p:cNvPr id="9" name="図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66" y="4910902"/>
            <a:ext cx="432000" cy="647046"/>
          </a:xfrm>
          <a:prstGeom prst="rect">
            <a:avLst/>
          </a:prstGeom>
          <a:effectLst>
            <a:softEdge rad="31750"/>
          </a:effectLst>
        </p:spPr>
      </p:pic>
      <p:pic>
        <p:nvPicPr>
          <p:cNvPr id="14" name="図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77127" y="5621628"/>
            <a:ext cx="576000" cy="384000"/>
          </a:xfrm>
          <a:prstGeom prst="rect">
            <a:avLst/>
          </a:prstGeom>
          <a:effectLst>
            <a:softEdge rad="31750"/>
          </a:effectLst>
        </p:spPr>
      </p:pic>
      <p:sp>
        <p:nvSpPr>
          <p:cNvPr id="34" name="スライド番号プレースホルダ 9"/>
          <p:cNvSpPr>
            <a:spLocks noGrp="1"/>
          </p:cNvSpPr>
          <p:nvPr>
            <p:ph type="sldNum" sz="quarter" idx="12"/>
          </p:nvPr>
        </p:nvSpPr>
        <p:spPr>
          <a:xfrm>
            <a:off x="6992094" y="6492875"/>
            <a:ext cx="2133600" cy="365125"/>
          </a:xfrm>
        </p:spPr>
        <p:txBody>
          <a:bodyPr/>
          <a:lstStyle/>
          <a:p>
            <a:r>
              <a:rPr lang="en-US" altLang="ja-JP" dirty="0"/>
              <a:t>7</a:t>
            </a:r>
            <a:endParaRPr kumimoji="1" lang="ja-JP" altLang="en-US" dirty="0"/>
          </a:p>
        </p:txBody>
      </p:sp>
    </p:spTree>
    <p:extLst>
      <p:ext uri="{BB962C8B-B14F-4D97-AF65-F5344CB8AC3E}">
        <p14:creationId xmlns:p14="http://schemas.microsoft.com/office/powerpoint/2010/main" val="278729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592461" cy="1191816"/>
          </a:xfrm>
          <a:prstGeom prst="roundRect">
            <a:avLst/>
          </a:prstGeom>
          <a:solidFill>
            <a:srgbClr val="FFCCFF"/>
          </a:solidFill>
          <a:ln>
            <a:solidFill>
              <a:schemeClr val="tx1"/>
            </a:solidFill>
          </a:ln>
        </p:spPr>
        <p:txBody>
          <a:bodyPr wrap="square" rtlCol="0">
            <a:spAutoFit/>
          </a:bodyPr>
          <a:lstStyle/>
          <a:p>
            <a:r>
              <a:rPr lang="ja-JP" altLang="en-US" sz="1600" dirty="0" smtClean="0"/>
              <a:t>○ 産業振興・ビジネス創出に寄与する人・モノ・情報・技術の交流拠点</a:t>
            </a:r>
            <a:endParaRPr lang="en-US" altLang="ja-JP" sz="1600" dirty="0" smtClean="0"/>
          </a:p>
          <a:p>
            <a:r>
              <a:rPr lang="ja-JP" altLang="en-US" sz="1600" dirty="0"/>
              <a:t>　</a:t>
            </a:r>
            <a:r>
              <a:rPr lang="ja-JP" altLang="en-US" sz="1600" dirty="0" smtClean="0"/>
              <a:t>　　</a:t>
            </a:r>
            <a:r>
              <a:rPr lang="ja-JP" altLang="ja-JP" sz="1600" dirty="0">
                <a:latin typeface="+mj-ea"/>
              </a:rPr>
              <a:t>世界水準の質・規模の展示施設、会議場等を備えた複合施設</a:t>
            </a:r>
          </a:p>
          <a:p>
            <a:r>
              <a:rPr lang="ja-JP" altLang="en-US" sz="1600" dirty="0" smtClean="0"/>
              <a:t>○</a:t>
            </a:r>
            <a:r>
              <a:rPr lang="ja-JP" altLang="en-US" sz="1600" dirty="0">
                <a:latin typeface="+mj-ea"/>
              </a:rPr>
              <a:t>海外・国内からのゲートウェイとなる広域観光拠点</a:t>
            </a:r>
            <a:endParaRPr lang="en-US" altLang="ja-JP" sz="1600" dirty="0" smtClean="0"/>
          </a:p>
          <a:p>
            <a:r>
              <a:rPr lang="ja-JP" altLang="en-US" sz="1600" dirty="0" smtClean="0"/>
              <a:t>　　　</a:t>
            </a:r>
            <a:r>
              <a:rPr lang="ja-JP" altLang="en-US" sz="1600" dirty="0">
                <a:latin typeface="+mj-ea"/>
              </a:rPr>
              <a:t>使いやすさ世界ナンバー１の</a:t>
            </a:r>
            <a:r>
              <a:rPr lang="ja-JP" altLang="en-US" sz="1600" dirty="0" smtClean="0"/>
              <a:t>オールインワン</a:t>
            </a:r>
            <a:r>
              <a:rPr lang="ja-JP" altLang="en-US" sz="1600" dirty="0" smtClean="0">
                <a:latin typeface="+mj-ea"/>
                <a:ea typeface="+mj-ea"/>
              </a:rPr>
              <a:t>ＭＩＣＥ</a:t>
            </a:r>
            <a:r>
              <a:rPr lang="ja-JP" altLang="en-US" sz="1600" dirty="0" smtClean="0"/>
              <a:t>拠点</a:t>
            </a:r>
          </a:p>
        </p:txBody>
      </p:sp>
      <p:grpSp>
        <p:nvGrpSpPr>
          <p:cNvPr id="9" name="グループ化 8"/>
          <p:cNvGrpSpPr/>
          <p:nvPr/>
        </p:nvGrpSpPr>
        <p:grpSpPr>
          <a:xfrm>
            <a:off x="2581554" y="2982612"/>
            <a:ext cx="3980892" cy="2443355"/>
            <a:chOff x="2394858" y="2226124"/>
            <a:chExt cx="3980892" cy="2443355"/>
          </a:xfrm>
        </p:grpSpPr>
        <p:sp>
          <p:nvSpPr>
            <p:cNvPr id="6" name="楕円 5"/>
            <p:cNvSpPr/>
            <p:nvPr/>
          </p:nvSpPr>
          <p:spPr>
            <a:xfrm>
              <a:off x="2394858" y="2226124"/>
              <a:ext cx="3980892" cy="2443355"/>
            </a:xfrm>
            <a:prstGeom prst="ellipse">
              <a:avLst/>
            </a:prstGeom>
            <a:noFill/>
            <a:ln w="50800"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839" y="2598964"/>
              <a:ext cx="3344931" cy="1697675"/>
            </a:xfrm>
            <a:prstGeom prst="rect">
              <a:avLst/>
            </a:prstGeom>
            <a:noFill/>
            <a:ln>
              <a:noFill/>
            </a:ln>
          </p:spPr>
        </p:pic>
      </p:grpSp>
      <p:pic>
        <p:nvPicPr>
          <p:cNvPr id="28" name="図 27"/>
          <p:cNvPicPr/>
          <p:nvPr/>
        </p:nvPicPr>
        <p:blipFill rotWithShape="1">
          <a:blip r:embed="rId3" cstate="print">
            <a:extLst>
              <a:ext uri="{28A0092B-C50C-407E-A947-70E740481C1C}">
                <a14:useLocalDpi xmlns:a14="http://schemas.microsoft.com/office/drawing/2010/main" val="0"/>
              </a:ext>
            </a:extLst>
          </a:blip>
          <a:srcRect l="757" t="32643" r="769" b="18"/>
          <a:stretch/>
        </p:blipFill>
        <p:spPr bwMode="auto">
          <a:xfrm>
            <a:off x="6742921" y="4947931"/>
            <a:ext cx="1642110" cy="1152525"/>
          </a:xfrm>
          <a:prstGeom prst="rect">
            <a:avLst/>
          </a:prstGeom>
          <a:ln>
            <a:noFill/>
          </a:ln>
          <a:extLst>
            <a:ext uri="{53640926-AAD7-44D8-BBD7-CCE9431645EC}">
              <a14:shadowObscured xmlns:a14="http://schemas.microsoft.com/office/drawing/2010/main"/>
            </a:ext>
          </a:extLst>
        </p:spPr>
      </p:pic>
      <p:pic>
        <p:nvPicPr>
          <p:cNvPr id="35" name="図 34" descr="日本, 和室, 家屋, 庭園, 障, 畳, 日本庭園, 池, 和"/>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107" y="2168714"/>
            <a:ext cx="1734185" cy="1151890"/>
          </a:xfrm>
          <a:prstGeom prst="rect">
            <a:avLst/>
          </a:prstGeom>
          <a:noFill/>
          <a:ln>
            <a:noFill/>
          </a:ln>
        </p:spPr>
      </p:pic>
      <p:pic>
        <p:nvPicPr>
          <p:cNvPr id="36" name="図 35" descr="http://www.hannovermesse.de/files/001-fs5/media/bilder/bildergalerien/2016-industrial-automation/industrial-automation-hm16-h09-4-1514670_image_gallery_deskto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26" y="2241284"/>
            <a:ext cx="2009775" cy="1111250"/>
          </a:xfrm>
          <a:prstGeom prst="rect">
            <a:avLst/>
          </a:prstGeom>
          <a:noFill/>
          <a:ln>
            <a:noFill/>
          </a:ln>
        </p:spPr>
      </p:pic>
      <p:pic>
        <p:nvPicPr>
          <p:cNvPr id="41" name="図 40" descr="会場, オーディトリアム, 会議, 国際会議, フォーラム, 学術大会, ホール, リスナー, 聴衆, 公共の"/>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6922" y="5378285"/>
            <a:ext cx="1788828" cy="1188000"/>
          </a:xfrm>
          <a:prstGeom prst="rect">
            <a:avLst/>
          </a:prstGeom>
          <a:noFill/>
          <a:ln>
            <a:noFill/>
          </a:ln>
        </p:spPr>
      </p:pic>
      <p:pic>
        <p:nvPicPr>
          <p:cNvPr id="42" name="図 41"/>
          <p:cNvPicPr/>
          <p:nvPr/>
        </p:nvPicPr>
        <p:blipFill>
          <a:blip r:embed="rId7" cstate="print">
            <a:extLst>
              <a:ext uri="{28A0092B-C50C-407E-A947-70E740481C1C}">
                <a14:useLocalDpi xmlns:a14="http://schemas.microsoft.com/office/drawing/2010/main" val="0"/>
              </a:ext>
            </a:extLst>
          </a:blip>
          <a:stretch>
            <a:fillRect/>
          </a:stretch>
        </p:blipFill>
        <p:spPr>
          <a:xfrm>
            <a:off x="4979707" y="5460705"/>
            <a:ext cx="1730375" cy="1187450"/>
          </a:xfrm>
          <a:prstGeom prst="rect">
            <a:avLst/>
          </a:prstGeom>
        </p:spPr>
      </p:pic>
      <p:sp>
        <p:nvSpPr>
          <p:cNvPr id="44" name="テキスト ボックス 112"/>
          <p:cNvSpPr txBox="1"/>
          <p:nvPr/>
        </p:nvSpPr>
        <p:spPr>
          <a:xfrm>
            <a:off x="3485589" y="4101025"/>
            <a:ext cx="2282190" cy="480695"/>
          </a:xfrm>
          <a:prstGeom prst="rect">
            <a:avLst/>
          </a:prstGeom>
          <a:noFill/>
          <a:effectLst/>
        </p:spPr>
        <p:txBody>
          <a:bodyPr wrap="square" tIns="108000" rtlCol="0">
            <a:noAutofit/>
          </a:bodyPr>
          <a:lstStyle/>
          <a:p>
            <a:pPr marL="146050" indent="-236220" algn="ctr">
              <a:spcAft>
                <a:spcPts val="0"/>
              </a:spcAft>
            </a:pPr>
            <a:r>
              <a:rPr lang="en-US" sz="1200" b="1" kern="1200" dirty="0">
                <a:solidFill>
                  <a:srgbClr val="FFC000"/>
                </a:solidFill>
                <a:effectLst>
                  <a:outerShdw blurRad="50800" dist="38100" dir="16200000">
                    <a:srgbClr val="000000">
                      <a:alpha val="40000"/>
                    </a:srgbClr>
                  </a:outerShdw>
                </a:effectLst>
                <a:latin typeface="メイリオ" panose="020B0604030504040204" pitchFamily="50" charset="-128"/>
                <a:ea typeface="ＭＳ Ｐゴシック" panose="020B0600070205080204" pitchFamily="50" charset="-128"/>
                <a:cs typeface="メイリオ" panose="020B0604030504040204" pitchFamily="50" charset="-128"/>
              </a:rPr>
              <a:t>MICE</a:t>
            </a:r>
            <a:r>
              <a:rPr lang="ja-JP" sz="1200" b="1" kern="1200" dirty="0">
                <a:solidFill>
                  <a:srgbClr val="FFC000"/>
                </a:solidFill>
                <a:effectLst>
                  <a:outerShdw blurRad="50800" dist="38100" dir="16200000">
                    <a:srgbClr val="000000">
                      <a:alpha val="40000"/>
                    </a:srgbClr>
                  </a:outerShdw>
                </a:effectLst>
                <a:latin typeface="ＭＳ Ｐゴシック" panose="020B0600070205080204" pitchFamily="50" charset="-128"/>
                <a:ea typeface="メイリオ" panose="020B0604030504040204" pitchFamily="50" charset="-128"/>
                <a:cs typeface="メイリオ" panose="020B0604030504040204" pitchFamily="50" charset="-128"/>
              </a:rPr>
              <a:t>関連施設を一体的に整備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テキスト ボックス 1"/>
          <p:cNvSpPr txBox="1"/>
          <p:nvPr/>
        </p:nvSpPr>
        <p:spPr>
          <a:xfrm>
            <a:off x="3086100" y="3725577"/>
            <a:ext cx="720000" cy="396000"/>
          </a:xfrm>
          <a:prstGeom prst="rect">
            <a:avLst/>
          </a:prstGeom>
          <a:solidFill>
            <a:srgbClr val="FFF3BD"/>
          </a:solidFill>
          <a:ln>
            <a:noFill/>
          </a:ln>
        </p:spPr>
        <p:txBody>
          <a:bodyPr wrap="square" rtlCol="0" anchor="ctr" anchorCtr="1">
            <a:noAutofit/>
          </a:bodyPr>
          <a:lstStyle/>
          <a:p>
            <a:r>
              <a:rPr kumimoji="1" lang="ja-JP" altLang="en-US" sz="1050" dirty="0" smtClean="0">
                <a:latin typeface="+mj-ea"/>
                <a:ea typeface="+mj-ea"/>
              </a:rPr>
              <a:t>展示施設</a:t>
            </a:r>
            <a:endParaRPr kumimoji="1" lang="ja-JP" altLang="en-US" sz="1050" dirty="0">
              <a:latin typeface="+mj-ea"/>
              <a:ea typeface="+mj-ea"/>
            </a:endParaRPr>
          </a:p>
        </p:txBody>
      </p:sp>
      <p:sp>
        <p:nvSpPr>
          <p:cNvPr id="22" name="テキスト ボックス 21"/>
          <p:cNvSpPr txBox="1"/>
          <p:nvPr/>
        </p:nvSpPr>
        <p:spPr>
          <a:xfrm>
            <a:off x="3441729" y="4551931"/>
            <a:ext cx="720000" cy="396000"/>
          </a:xfrm>
          <a:prstGeom prst="rect">
            <a:avLst/>
          </a:prstGeom>
          <a:solidFill>
            <a:srgbClr val="FFF3BD"/>
          </a:solidFill>
          <a:ln>
            <a:noFill/>
          </a:ln>
        </p:spPr>
        <p:txBody>
          <a:bodyPr wrap="square" rtlCol="0" anchor="ctr" anchorCtr="1">
            <a:noAutofit/>
          </a:bodyPr>
          <a:lstStyle/>
          <a:p>
            <a:r>
              <a:rPr kumimoji="1" lang="ja-JP" altLang="en-US" sz="1050" dirty="0" smtClean="0">
                <a:latin typeface="+mj-ea"/>
                <a:ea typeface="+mj-ea"/>
              </a:rPr>
              <a:t>会議場</a:t>
            </a:r>
            <a:endParaRPr kumimoji="1" lang="ja-JP" altLang="en-US" sz="1050" dirty="0">
              <a:latin typeface="+mj-ea"/>
              <a:ea typeface="+mj-ea"/>
            </a:endParaRPr>
          </a:p>
        </p:txBody>
      </p:sp>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t="9111"/>
          <a:stretch/>
        </p:blipFill>
        <p:spPr>
          <a:xfrm>
            <a:off x="2309511" y="2241284"/>
            <a:ext cx="1732320" cy="1080000"/>
          </a:xfrm>
          <a:prstGeom prst="rect">
            <a:avLst/>
          </a:prstGeom>
        </p:spPr>
      </p:pic>
      <p:pic>
        <p:nvPicPr>
          <p:cNvPr id="19" name="図 18"/>
          <p:cNvPicPr/>
          <p:nvPr/>
        </p:nvPicPr>
        <p:blipFill>
          <a:blip r:embed="rId9" cstate="print">
            <a:extLst>
              <a:ext uri="{28A0092B-C50C-407E-A947-70E740481C1C}">
                <a14:useLocalDpi xmlns:a14="http://schemas.microsoft.com/office/drawing/2010/main" val="0"/>
              </a:ext>
            </a:extLst>
          </a:blip>
          <a:stretch>
            <a:fillRect/>
          </a:stretch>
        </p:blipFill>
        <p:spPr>
          <a:xfrm>
            <a:off x="6613066" y="3355452"/>
            <a:ext cx="1701165" cy="1138555"/>
          </a:xfrm>
          <a:prstGeom prst="rect">
            <a:avLst/>
          </a:prstGeom>
        </p:spPr>
      </p:pic>
      <p:pic>
        <p:nvPicPr>
          <p:cNvPr id="20" name="図 19" descr="一人旅"/>
          <p:cNvPicPr/>
          <p:nvPr/>
        </p:nvPicPr>
        <p:blipFill rotWithShape="1">
          <a:blip r:embed="rId10" cstate="print">
            <a:extLst>
              <a:ext uri="{28A0092B-C50C-407E-A947-70E740481C1C}">
                <a14:useLocalDpi xmlns:a14="http://schemas.microsoft.com/office/drawing/2010/main" val="0"/>
              </a:ext>
            </a:extLst>
          </a:blip>
          <a:srcRect l="10830" r="4036"/>
          <a:stretch/>
        </p:blipFill>
        <p:spPr bwMode="auto">
          <a:xfrm>
            <a:off x="7336224" y="2168714"/>
            <a:ext cx="1753235" cy="1152000"/>
          </a:xfrm>
          <a:prstGeom prst="rect">
            <a:avLst/>
          </a:prstGeom>
          <a:noFill/>
          <a:ln>
            <a:noFill/>
          </a:ln>
          <a:extLst>
            <a:ext uri="{53640926-AAD7-44D8-BBD7-CCE9431645EC}">
              <a14:shadowObscured xmlns:a14="http://schemas.microsoft.com/office/drawing/2010/main"/>
            </a:ext>
          </a:extLst>
        </p:spPr>
      </p:pic>
      <p:sp>
        <p:nvSpPr>
          <p:cNvPr id="24" name="テキスト ボックス 23"/>
          <p:cNvSpPr txBox="1"/>
          <p:nvPr/>
        </p:nvSpPr>
        <p:spPr>
          <a:xfrm>
            <a:off x="6742921" y="6259180"/>
            <a:ext cx="1944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＜快適で楽しい雰囲気を体感できるショッピング空間＞</a:t>
            </a:r>
            <a:endParaRPr lang="en-US" altLang="ja-JP" sz="1050" dirty="0" smtClean="0"/>
          </a:p>
        </p:txBody>
      </p:sp>
      <p:sp>
        <p:nvSpPr>
          <p:cNvPr id="25" name="テキスト ボックス 24"/>
          <p:cNvSpPr txBox="1"/>
          <p:nvPr/>
        </p:nvSpPr>
        <p:spPr>
          <a:xfrm>
            <a:off x="6398695" y="4519947"/>
            <a:ext cx="2690764" cy="226865"/>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＜上質なリゾートを体感できる宿泊施設＞</a:t>
            </a:r>
            <a:endParaRPr lang="en-US" altLang="ja-JP" sz="1050" dirty="0" smtClean="0"/>
          </a:p>
        </p:txBody>
      </p:sp>
      <p:sp>
        <p:nvSpPr>
          <p:cNvPr id="29" name="テキスト ボックス 28"/>
          <p:cNvSpPr txBox="1"/>
          <p:nvPr/>
        </p:nvSpPr>
        <p:spPr>
          <a:xfrm>
            <a:off x="39967" y="4609815"/>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＜世界水準の質・規模の展示施設・会議場＞</a:t>
            </a:r>
            <a:endParaRPr lang="en-US" altLang="ja-JP" sz="1050" dirty="0" smtClean="0"/>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365" y="4898233"/>
            <a:ext cx="1777788" cy="1383341"/>
          </a:xfrm>
          <a:prstGeom prst="rect">
            <a:avLst/>
          </a:prstGeom>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520" y="3350234"/>
            <a:ext cx="1845945" cy="1230630"/>
          </a:xfrm>
          <a:prstGeom prst="rect">
            <a:avLst/>
          </a:prstGeom>
        </p:spPr>
      </p:pic>
      <p:sp>
        <p:nvSpPr>
          <p:cNvPr id="26" name="スライド番号プレースホルダ 9"/>
          <p:cNvSpPr>
            <a:spLocks noGrp="1"/>
          </p:cNvSpPr>
          <p:nvPr>
            <p:ph type="sldNum" sz="quarter" idx="12"/>
          </p:nvPr>
        </p:nvSpPr>
        <p:spPr>
          <a:xfrm>
            <a:off x="6992094" y="6492875"/>
            <a:ext cx="2133600" cy="365125"/>
          </a:xfrm>
        </p:spPr>
        <p:txBody>
          <a:bodyPr/>
          <a:lstStyle/>
          <a:p>
            <a:r>
              <a:rPr lang="en-US" altLang="ja-JP" dirty="0"/>
              <a:t>8</a:t>
            </a:r>
            <a:endParaRPr kumimoji="1" lang="ja-JP" altLang="en-US" dirty="0"/>
          </a:p>
        </p:txBody>
      </p:sp>
    </p:spTree>
    <p:extLst>
      <p:ext uri="{BB962C8B-B14F-4D97-AF65-F5344CB8AC3E}">
        <p14:creationId xmlns:p14="http://schemas.microsoft.com/office/powerpoint/2010/main" val="319472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0" y="912003"/>
            <a:ext cx="5978379" cy="919401"/>
          </a:xfrm>
          <a:prstGeom prst="roundRect">
            <a:avLst/>
          </a:prstGeom>
          <a:solidFill>
            <a:srgbClr val="FFCCFF"/>
          </a:solidFill>
          <a:ln>
            <a:solidFill>
              <a:schemeClr val="tx1"/>
            </a:solidFill>
          </a:ln>
        </p:spPr>
        <p:txBody>
          <a:bodyPr wrap="square" rtlCol="0">
            <a:spAutoFit/>
          </a:bodyPr>
          <a:lstStyle/>
          <a:p>
            <a:r>
              <a:rPr lang="ja-JP" altLang="en-US" sz="1600" dirty="0" smtClean="0"/>
              <a:t>○ ランドマークとなるシンボリックな都市景観</a:t>
            </a:r>
            <a:endParaRPr lang="en-US" altLang="ja-JP" sz="1600" dirty="0" smtClean="0"/>
          </a:p>
          <a:p>
            <a:r>
              <a:rPr lang="ja-JP" altLang="en-US" sz="1600" dirty="0" smtClean="0"/>
              <a:t>○ 世界中の人があこがれ、訪れる空間</a:t>
            </a:r>
            <a:endParaRPr lang="en-US" altLang="ja-JP" sz="1600" dirty="0" smtClean="0"/>
          </a:p>
          <a:p>
            <a:r>
              <a:rPr lang="ja-JP" altLang="en-US" sz="1600" dirty="0" smtClean="0"/>
              <a:t>○ 海に囲まれた広大な土地を最大限に活かしたゆとりある空間</a:t>
            </a:r>
            <a:endParaRPr lang="en-US" altLang="ja-JP" sz="1600" dirty="0" smtClean="0"/>
          </a:p>
        </p:txBody>
      </p:sp>
      <p:sp>
        <p:nvSpPr>
          <p:cNvPr id="25" name="テキスト ボックス 24"/>
          <p:cNvSpPr txBox="1"/>
          <p:nvPr/>
        </p:nvSpPr>
        <p:spPr>
          <a:xfrm>
            <a:off x="117620" y="1905252"/>
            <a:ext cx="6248949"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大阪の新たなランドマークとなる都市</a:t>
            </a:r>
            <a:r>
              <a:rPr lang="ja-JP" altLang="en-US" sz="1400" dirty="0"/>
              <a:t>景観／非日常を感じる空間デザイン</a:t>
            </a:r>
            <a:r>
              <a:rPr lang="en-US" altLang="ja-JP" sz="1400" dirty="0" smtClean="0"/>
              <a:t>】</a:t>
            </a:r>
          </a:p>
        </p:txBody>
      </p:sp>
      <p:pic>
        <p:nvPicPr>
          <p:cNvPr id="20" name="図 1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99653" y="2338024"/>
            <a:ext cx="2845906" cy="1080000"/>
          </a:xfrm>
          <a:prstGeom prst="rect">
            <a:avLst/>
          </a:prstGeom>
          <a:ln>
            <a:noFill/>
          </a:ln>
          <a:extLst>
            <a:ext uri="{53640926-AAD7-44D8-BBD7-CCE9431645EC}">
              <a14:shadowObscured xmlns:a14="http://schemas.microsoft.com/office/drawing/2010/main"/>
            </a:ext>
          </a:extLst>
        </p:spPr>
      </p:pic>
      <p:pic>
        <p:nvPicPr>
          <p:cNvPr id="22" name="図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001653" y="2338024"/>
            <a:ext cx="1663050" cy="1080000"/>
          </a:xfrm>
          <a:prstGeom prst="rect">
            <a:avLst/>
          </a:prstGeom>
          <a:ln>
            <a:noFill/>
          </a:ln>
          <a:extLst>
            <a:ext uri="{53640926-AAD7-44D8-BBD7-CCE9431645EC}">
              <a14:shadowObscured xmlns:a14="http://schemas.microsoft.com/office/drawing/2010/main"/>
            </a:ext>
          </a:extLst>
        </p:spPr>
      </p:pic>
      <p:sp>
        <p:nvSpPr>
          <p:cNvPr id="24" name="テキスト ボックス 23"/>
          <p:cNvSpPr txBox="1"/>
          <p:nvPr/>
        </p:nvSpPr>
        <p:spPr>
          <a:xfrm>
            <a:off x="442606" y="3516396"/>
            <a:ext cx="216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＜ランドマーク性のある建築物＞</a:t>
            </a:r>
            <a:endParaRPr lang="en-US" altLang="ja-JP" sz="1050" dirty="0" smtClean="0"/>
          </a:p>
        </p:txBody>
      </p:sp>
      <p:sp>
        <p:nvSpPr>
          <p:cNvPr id="26" name="テキスト ボックス 25"/>
          <p:cNvSpPr txBox="1"/>
          <p:nvPr/>
        </p:nvSpPr>
        <p:spPr>
          <a:xfrm>
            <a:off x="4083090" y="3516396"/>
            <a:ext cx="1152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＜夜間景観＞</a:t>
            </a:r>
            <a:endParaRPr lang="en-US" altLang="ja-JP" sz="1050" dirty="0" smtClean="0"/>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97517" y="2338024"/>
            <a:ext cx="1626068" cy="1080000"/>
          </a:xfrm>
          <a:prstGeom prst="rect">
            <a:avLst/>
          </a:prstGeom>
          <a:ln>
            <a:noFill/>
          </a:ln>
          <a:extLst>
            <a:ext uri="{53640926-AAD7-44D8-BBD7-CCE9431645EC}">
              <a14:shadowObscured xmlns:a14="http://schemas.microsoft.com/office/drawing/2010/main"/>
            </a:ext>
          </a:extLst>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9678" y="2338024"/>
            <a:ext cx="1112157" cy="1080000"/>
          </a:xfrm>
          <a:prstGeom prst="rect">
            <a:avLst/>
          </a:prstGeom>
        </p:spPr>
      </p:pic>
      <p:sp>
        <p:nvSpPr>
          <p:cNvPr id="32" name="テキスト ボックス 31"/>
          <p:cNvSpPr txBox="1"/>
          <p:nvPr/>
        </p:nvSpPr>
        <p:spPr>
          <a:xfrm>
            <a:off x="174570" y="3833848"/>
            <a:ext cx="6192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a:t>広大</a:t>
            </a:r>
            <a:r>
              <a:rPr lang="ja-JP" altLang="en-US" sz="1400" dirty="0" smtClean="0"/>
              <a:t>な土地、水辺の魅力を感じられる上質で快適な都市空間</a:t>
            </a:r>
            <a:r>
              <a:rPr lang="en-US" altLang="ja-JP" sz="1400" dirty="0" smtClean="0"/>
              <a:t>】</a:t>
            </a:r>
          </a:p>
        </p:txBody>
      </p:sp>
      <p:sp>
        <p:nvSpPr>
          <p:cNvPr id="53" name="テキスト ボックス 52"/>
          <p:cNvSpPr txBox="1"/>
          <p:nvPr/>
        </p:nvSpPr>
        <p:spPr>
          <a:xfrm>
            <a:off x="6231703" y="3516396"/>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＜到着したときに強い印象を与える空間＞</a:t>
            </a:r>
            <a:endParaRPr lang="en-US" altLang="ja-JP" sz="1050" dirty="0" smtClean="0"/>
          </a:p>
        </p:txBody>
      </p:sp>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t="34367"/>
          <a:stretch/>
        </p:blipFill>
        <p:spPr>
          <a:xfrm>
            <a:off x="109331" y="4325282"/>
            <a:ext cx="4680000" cy="2108504"/>
          </a:xfrm>
          <a:prstGeom prst="rect">
            <a:avLst/>
          </a:prstGeom>
          <a:ln w="3175">
            <a:solidFill>
              <a:schemeClr val="tx1"/>
            </a:solidFill>
          </a:ln>
        </p:spPr>
      </p:pic>
      <p:pic>
        <p:nvPicPr>
          <p:cNvPr id="27" name="図 26"/>
          <p:cNvPicPr>
            <a:picLocks noChangeAspect="1"/>
          </p:cNvPicPr>
          <p:nvPr/>
        </p:nvPicPr>
        <p:blipFill rotWithShape="1">
          <a:blip r:embed="rId7" cstate="print">
            <a:extLst>
              <a:ext uri="{28A0092B-C50C-407E-A947-70E740481C1C}">
                <a14:useLocalDpi xmlns:a14="http://schemas.microsoft.com/office/drawing/2010/main"/>
              </a:ext>
            </a:extLst>
          </a:blip>
          <a:srcRect l="-200"/>
          <a:stretch/>
        </p:blipFill>
        <p:spPr bwMode="auto">
          <a:xfrm>
            <a:off x="4720797" y="2338024"/>
            <a:ext cx="1520626" cy="1080000"/>
          </a:xfrm>
          <a:prstGeom prst="rect">
            <a:avLst/>
          </a:prstGeom>
          <a:ln>
            <a:noFill/>
          </a:ln>
          <a:extLst>
            <a:ext uri="{53640926-AAD7-44D8-BBD7-CCE9431645EC}">
              <a14:shadowObscured xmlns:a14="http://schemas.microsoft.com/office/drawing/2010/main"/>
            </a:ext>
          </a:extLst>
        </p:spPr>
      </p:pic>
      <p:pic>
        <p:nvPicPr>
          <p:cNvPr id="41" name="図 4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4877725" y="4695534"/>
            <a:ext cx="2073199" cy="1368000"/>
          </a:xfrm>
          <a:prstGeom prst="rect">
            <a:avLst/>
          </a:prstGeom>
          <a:ln>
            <a:noFill/>
          </a:ln>
          <a:extLst>
            <a:ext uri="{53640926-AAD7-44D8-BBD7-CCE9431645EC}">
              <a14:shadowObscured xmlns:a14="http://schemas.microsoft.com/office/drawing/2010/main"/>
            </a:ext>
          </a:extLst>
        </p:spPr>
      </p:pic>
      <p:pic>
        <p:nvPicPr>
          <p:cNvPr id="42" name="図 4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9318" y="4695534"/>
            <a:ext cx="2046299" cy="1368000"/>
          </a:xfrm>
          <a:prstGeom prst="rect">
            <a:avLst/>
          </a:prstGeom>
        </p:spPr>
      </p:pic>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a:t>9</a:t>
            </a:r>
            <a:endParaRPr kumimoji="1" lang="ja-JP" altLang="en-US" dirty="0"/>
          </a:p>
        </p:txBody>
      </p:sp>
    </p:spTree>
    <p:extLst>
      <p:ext uri="{BB962C8B-B14F-4D97-AF65-F5344CB8AC3E}">
        <p14:creationId xmlns:p14="http://schemas.microsoft.com/office/powerpoint/2010/main" val="20142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65079" y="1903784"/>
            <a:ext cx="4868381" cy="2155219"/>
          </a:xfrm>
          <a:prstGeom prst="rect">
            <a:avLst/>
          </a:prstGeom>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8" name="スライド番号プレースホルダ 9"/>
          <p:cNvSpPr txBox="1">
            <a:spLocks/>
          </p:cNvSpPr>
          <p:nvPr/>
        </p:nvSpPr>
        <p:spPr>
          <a:xfrm>
            <a:off x="6992094" y="642688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9</a:t>
            </a:r>
            <a:endParaRPr lang="ja-JP" altLang="en-US" dirty="0"/>
          </a:p>
        </p:txBody>
      </p:sp>
      <p:sp>
        <p:nvSpPr>
          <p:cNvPr id="30" name="テキスト ボックス 29"/>
          <p:cNvSpPr txBox="1"/>
          <p:nvPr/>
        </p:nvSpPr>
        <p:spPr>
          <a:xfrm>
            <a:off x="124640" y="942151"/>
            <a:ext cx="5187590" cy="919401"/>
          </a:xfrm>
          <a:prstGeom prst="roundRect">
            <a:avLst/>
          </a:prstGeom>
          <a:solidFill>
            <a:srgbClr val="FFCCFF"/>
          </a:solidFill>
          <a:ln>
            <a:solidFill>
              <a:schemeClr val="tx1"/>
            </a:solidFill>
          </a:ln>
        </p:spPr>
        <p:txBody>
          <a:bodyPr wrap="square" rtlCol="0">
            <a:spAutoFit/>
          </a:bodyPr>
          <a:lstStyle/>
          <a:p>
            <a:r>
              <a:rPr lang="ja-JP" altLang="en-US" sz="1600" dirty="0" smtClean="0">
                <a:latin typeface="+mj-ea"/>
                <a:ea typeface="+mj-ea"/>
              </a:rPr>
              <a:t>○ </a:t>
            </a:r>
            <a:r>
              <a:rPr lang="en-US" altLang="ja-JP" sz="1600" dirty="0" smtClean="0">
                <a:latin typeface="+mj-ea"/>
                <a:ea typeface="+mj-ea"/>
              </a:rPr>
              <a:t>ICT</a:t>
            </a:r>
            <a:r>
              <a:rPr lang="ja-JP" altLang="en-US" sz="1600" dirty="0">
                <a:latin typeface="+mj-ea"/>
                <a:ea typeface="+mj-ea"/>
              </a:rPr>
              <a:t>・</a:t>
            </a:r>
            <a:r>
              <a:rPr lang="en-US" altLang="ja-JP" sz="1600" dirty="0" err="1">
                <a:latin typeface="+mj-ea"/>
                <a:ea typeface="+mj-ea"/>
              </a:rPr>
              <a:t>IoT</a:t>
            </a:r>
            <a:r>
              <a:rPr lang="ja-JP" altLang="en-US" sz="1600" dirty="0">
                <a:latin typeface="+mj-ea"/>
                <a:ea typeface="+mj-ea"/>
              </a:rPr>
              <a:t>など</a:t>
            </a:r>
            <a:r>
              <a:rPr kumimoji="1" lang="ja-JP" altLang="en-US" sz="1600" dirty="0" smtClean="0">
                <a:latin typeface="+mj-ea"/>
                <a:ea typeface="+mj-ea"/>
              </a:rPr>
              <a:t>の技術に支えられたスマートなまちづくり</a:t>
            </a:r>
            <a:endParaRPr kumimoji="1" lang="en-US" altLang="ja-JP" sz="1600" dirty="0" smtClean="0">
              <a:latin typeface="+mj-ea"/>
              <a:ea typeface="+mj-ea"/>
            </a:endParaRPr>
          </a:p>
          <a:p>
            <a:r>
              <a:rPr lang="ja-JP" altLang="en-US" sz="1600" dirty="0" smtClean="0">
                <a:latin typeface="+mj-ea"/>
                <a:ea typeface="+mj-ea"/>
              </a:rPr>
              <a:t>○ イノベーションにつながる最先端技術のショーケース</a:t>
            </a:r>
            <a:endParaRPr lang="en-US" altLang="ja-JP" sz="1600" dirty="0" smtClean="0">
              <a:latin typeface="+mj-ea"/>
              <a:ea typeface="+mj-ea"/>
            </a:endParaRPr>
          </a:p>
          <a:p>
            <a:r>
              <a:rPr kumimoji="1" lang="ja-JP" altLang="en-US" sz="1600" dirty="0" smtClean="0">
                <a:latin typeface="+mj-ea"/>
                <a:ea typeface="+mj-ea"/>
              </a:rPr>
              <a:t>○ 都心では実現困難な最先端技術の実践・実証</a:t>
            </a:r>
            <a:endParaRPr kumimoji="1" lang="ja-JP" altLang="en-US" sz="1600" dirty="0">
              <a:latin typeface="+mj-ea"/>
              <a:ea typeface="+mj-ea"/>
            </a:endParaRPr>
          </a:p>
        </p:txBody>
      </p:sp>
      <p:sp>
        <p:nvSpPr>
          <p:cNvPr id="24" name="テキスト ボックス 23"/>
          <p:cNvSpPr txBox="1"/>
          <p:nvPr/>
        </p:nvSpPr>
        <p:spPr>
          <a:xfrm>
            <a:off x="-15060" y="5153780"/>
            <a:ext cx="3253199"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smtClean="0"/>
              <a:t>・都市活動の効率化・円滑化</a:t>
            </a:r>
            <a:endParaRPr lang="en-US" altLang="ja-JP" sz="1000" dirty="0" smtClean="0"/>
          </a:p>
          <a:p>
            <a:pPr marL="90000" indent="-457200" algn="just"/>
            <a:r>
              <a:rPr lang="ja-JP" altLang="en-US" sz="1000" dirty="0"/>
              <a:t>　（交通</a:t>
            </a:r>
            <a:r>
              <a:rPr lang="ja-JP" altLang="en-US" sz="1000" dirty="0" smtClean="0"/>
              <a:t>アクセス</a:t>
            </a:r>
            <a:r>
              <a:rPr lang="ja-JP" altLang="en-US" sz="1000" dirty="0"/>
              <a:t>、</a:t>
            </a:r>
            <a:r>
              <a:rPr lang="ja-JP" altLang="en-US" sz="1000" dirty="0" smtClean="0"/>
              <a:t>エネルギー利用）</a:t>
            </a:r>
            <a:endParaRPr lang="en-US" altLang="ja-JP" sz="1000" dirty="0" smtClean="0"/>
          </a:p>
          <a:p>
            <a:pPr marL="90000" indent="-457200" algn="just"/>
            <a:r>
              <a:rPr lang="ja-JP" altLang="en-US" sz="1000" dirty="0" smtClean="0"/>
              <a:t>・各施設の魅力・集客力向上</a:t>
            </a:r>
            <a:endParaRPr lang="en-US" altLang="ja-JP" sz="1000" dirty="0" smtClean="0"/>
          </a:p>
          <a:p>
            <a:pPr marL="90000" indent="-457200" algn="just"/>
            <a:r>
              <a:rPr lang="ja-JP" altLang="en-US" sz="1000" dirty="0"/>
              <a:t>　</a:t>
            </a:r>
            <a:r>
              <a:rPr lang="ja-JP" altLang="en-US" sz="1000" dirty="0" smtClean="0"/>
              <a:t>（安全で快適な空間、世界中にない新たなコンテンツ）</a:t>
            </a:r>
            <a:endParaRPr lang="en-US" altLang="ja-JP" sz="1000" dirty="0"/>
          </a:p>
        </p:txBody>
      </p:sp>
      <p:pic>
        <p:nvPicPr>
          <p:cNvPr id="28" name="図 27" descr="https://www.toyota.co.jp/Museum/collections/list/data/common/images/0180_Toyotai-uni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 y="5712007"/>
            <a:ext cx="1462200" cy="1080000"/>
          </a:xfrm>
          <a:prstGeom prst="rect">
            <a:avLst/>
          </a:prstGeom>
          <a:noFill/>
          <a:ln>
            <a:noFill/>
          </a:ln>
        </p:spPr>
      </p:pic>
      <p:sp>
        <p:nvSpPr>
          <p:cNvPr id="29" name="テキスト ボックス 28"/>
          <p:cNvSpPr txBox="1"/>
          <p:nvPr/>
        </p:nvSpPr>
        <p:spPr>
          <a:xfrm>
            <a:off x="3212739" y="5153780"/>
            <a:ext cx="3148721"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smtClean="0"/>
              <a:t>・施設利用の快適性・利便性向上</a:t>
            </a:r>
            <a:endParaRPr lang="en-US" altLang="ja-JP" sz="1000" dirty="0" smtClean="0"/>
          </a:p>
          <a:p>
            <a:pPr marL="90000" indent="-457200" algn="just"/>
            <a:r>
              <a:rPr lang="ja-JP" altLang="en-US" sz="1000" dirty="0" smtClean="0"/>
              <a:t>　（キーレス・キャッシュレス、リアルタイムの情報提供）</a:t>
            </a:r>
            <a:endParaRPr lang="en-US" altLang="ja-JP" sz="1000" dirty="0" smtClean="0"/>
          </a:p>
          <a:p>
            <a:pPr marL="90000" indent="-457200" algn="just"/>
            <a:r>
              <a:rPr lang="ja-JP" altLang="en-US" sz="1000" dirty="0" smtClean="0"/>
              <a:t>・利用者に対する付加価値の創出</a:t>
            </a:r>
            <a:endParaRPr lang="en-US" altLang="ja-JP" sz="1000" dirty="0" smtClean="0"/>
          </a:p>
          <a:p>
            <a:pPr marL="90000" indent="-457200" algn="just"/>
            <a:r>
              <a:rPr lang="ja-JP" altLang="en-US" sz="1000" dirty="0"/>
              <a:t>　</a:t>
            </a:r>
            <a:r>
              <a:rPr lang="ja-JP" altLang="en-US" sz="1000" dirty="0" smtClean="0"/>
              <a:t>（ウェルネスツーリズム、最先端技術の体験）</a:t>
            </a:r>
            <a:endParaRPr lang="en-US" altLang="ja-JP" sz="1000" dirty="0"/>
          </a:p>
        </p:txBody>
      </p:sp>
      <p:grpSp>
        <p:nvGrpSpPr>
          <p:cNvPr id="51" name="グループ化 50"/>
          <p:cNvGrpSpPr/>
          <p:nvPr/>
        </p:nvGrpSpPr>
        <p:grpSpPr>
          <a:xfrm>
            <a:off x="148468" y="2167811"/>
            <a:ext cx="1697438" cy="1005968"/>
            <a:chOff x="480767" y="5832501"/>
            <a:chExt cx="1697438" cy="1080000"/>
          </a:xfrm>
        </p:grpSpPr>
        <p:sp>
          <p:nvSpPr>
            <p:cNvPr id="38" name="雲形吹き出し 37"/>
            <p:cNvSpPr/>
            <p:nvPr/>
          </p:nvSpPr>
          <p:spPr>
            <a:xfrm>
              <a:off x="480767" y="5832501"/>
              <a:ext cx="1697438" cy="1080000"/>
            </a:xfrm>
            <a:prstGeom prst="cloudCallout">
              <a:avLst>
                <a:gd name="adj1" fmla="val 77492"/>
                <a:gd name="adj2" fmla="val 720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933412" y="5868227"/>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交通情報</a:t>
              </a:r>
              <a:r>
                <a:rPr lang="en-US" altLang="ja-JP" sz="1050" dirty="0" smtClean="0">
                  <a:latin typeface="+mj-ea"/>
                  <a:ea typeface="+mj-ea"/>
                </a:rPr>
                <a:t>》</a:t>
              </a:r>
              <a:endParaRPr lang="en-US" altLang="ja-JP" sz="1050" dirty="0">
                <a:latin typeface="+mj-ea"/>
                <a:ea typeface="+mj-ea"/>
              </a:endParaRPr>
            </a:p>
          </p:txBody>
        </p:sp>
        <p:sp>
          <p:nvSpPr>
            <p:cNvPr id="49" name="テキスト ボックス 48"/>
            <p:cNvSpPr txBox="1"/>
            <p:nvPr/>
          </p:nvSpPr>
          <p:spPr>
            <a:xfrm>
              <a:off x="740446" y="6304326"/>
              <a:ext cx="1080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・渋滞データ</a:t>
              </a:r>
              <a:endParaRPr lang="en-US" altLang="ja-JP" sz="1050" dirty="0" smtClean="0">
                <a:latin typeface="+mj-ea"/>
                <a:ea typeface="+mj-ea"/>
              </a:endParaRPr>
            </a:p>
            <a:p>
              <a:pPr marL="90000" indent="-457200" algn="just"/>
              <a:r>
                <a:rPr lang="ja-JP" altLang="en-US" sz="1050" dirty="0" smtClean="0">
                  <a:latin typeface="+mj-ea"/>
                  <a:ea typeface="+mj-ea"/>
                </a:rPr>
                <a:t>・駐車場データ</a:t>
              </a:r>
              <a:endParaRPr lang="en-US" altLang="ja-JP" sz="1050" dirty="0" smtClean="0">
                <a:latin typeface="+mj-ea"/>
                <a:ea typeface="+mj-ea"/>
              </a:endParaRPr>
            </a:p>
            <a:p>
              <a:pPr marL="90000" indent="-457200" algn="just"/>
              <a:r>
                <a:rPr lang="ja-JP" altLang="en-US" sz="1050" dirty="0" smtClean="0">
                  <a:latin typeface="+mj-ea"/>
                  <a:ea typeface="+mj-ea"/>
                </a:rPr>
                <a:t>・鉄道・バス・船データ</a:t>
              </a:r>
              <a:endParaRPr lang="en-US" altLang="ja-JP" sz="1050" dirty="0">
                <a:latin typeface="+mj-ea"/>
                <a:ea typeface="+mj-ea"/>
              </a:endParaRPr>
            </a:p>
          </p:txBody>
        </p:sp>
      </p:grpSp>
      <p:grpSp>
        <p:nvGrpSpPr>
          <p:cNvPr id="57" name="グループ化 56"/>
          <p:cNvGrpSpPr/>
          <p:nvPr/>
        </p:nvGrpSpPr>
        <p:grpSpPr>
          <a:xfrm>
            <a:off x="251115" y="3359806"/>
            <a:ext cx="1697438" cy="865743"/>
            <a:chOff x="2485050" y="5758594"/>
            <a:chExt cx="1697438" cy="1080000"/>
          </a:xfrm>
        </p:grpSpPr>
        <p:sp>
          <p:nvSpPr>
            <p:cNvPr id="40" name="雲形吹き出し 39"/>
            <p:cNvSpPr/>
            <p:nvPr/>
          </p:nvSpPr>
          <p:spPr>
            <a:xfrm>
              <a:off x="2485050" y="5758594"/>
              <a:ext cx="1697438" cy="1080000"/>
            </a:xfrm>
            <a:prstGeom prst="cloudCallout">
              <a:avLst>
                <a:gd name="adj1" fmla="val 70574"/>
                <a:gd name="adj2" fmla="val -26087"/>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763172" y="5832358"/>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エネルギー情報</a:t>
              </a:r>
              <a:r>
                <a:rPr lang="en-US" altLang="ja-JP" sz="1050" dirty="0" smtClean="0">
                  <a:latin typeface="+mj-ea"/>
                  <a:ea typeface="+mj-ea"/>
                </a:rPr>
                <a:t>》</a:t>
              </a:r>
              <a:endParaRPr lang="en-US" altLang="ja-JP" sz="1050" dirty="0">
                <a:latin typeface="+mj-ea"/>
                <a:ea typeface="+mj-ea"/>
              </a:endParaRPr>
            </a:p>
          </p:txBody>
        </p:sp>
        <p:sp>
          <p:nvSpPr>
            <p:cNvPr id="52" name="テキスト ボックス 51"/>
            <p:cNvSpPr txBox="1"/>
            <p:nvPr/>
          </p:nvSpPr>
          <p:spPr>
            <a:xfrm>
              <a:off x="2667193" y="6190026"/>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・自然エネルギー</a:t>
              </a:r>
              <a:endParaRPr lang="en-US" altLang="ja-JP" sz="1050" dirty="0" smtClean="0">
                <a:latin typeface="+mj-ea"/>
                <a:ea typeface="+mj-ea"/>
              </a:endParaRPr>
            </a:p>
            <a:p>
              <a:pPr marL="90000" indent="-457200" algn="just"/>
              <a:r>
                <a:rPr lang="ja-JP" altLang="en-US" sz="1050" dirty="0" smtClean="0">
                  <a:latin typeface="+mj-ea"/>
                  <a:ea typeface="+mj-ea"/>
                </a:rPr>
                <a:t>・自己発電</a:t>
              </a:r>
              <a:endParaRPr lang="en-US" altLang="ja-JP" sz="1050" dirty="0" smtClean="0">
                <a:latin typeface="+mj-ea"/>
                <a:ea typeface="+mj-ea"/>
              </a:endParaRPr>
            </a:p>
            <a:p>
              <a:pPr marL="90000" indent="-457200" algn="just"/>
              <a:r>
                <a:rPr lang="ja-JP" altLang="en-US" sz="1050" dirty="0" smtClean="0">
                  <a:latin typeface="+mj-ea"/>
                  <a:ea typeface="+mj-ea"/>
                </a:rPr>
                <a:t>・エネルギー使用量</a:t>
              </a:r>
              <a:endParaRPr lang="en-US" altLang="ja-JP" sz="1050" dirty="0">
                <a:latin typeface="+mj-ea"/>
                <a:ea typeface="+mj-ea"/>
              </a:endParaRPr>
            </a:p>
          </p:txBody>
        </p:sp>
      </p:grpSp>
      <p:grpSp>
        <p:nvGrpSpPr>
          <p:cNvPr id="56" name="グループ化 55"/>
          <p:cNvGrpSpPr/>
          <p:nvPr/>
        </p:nvGrpSpPr>
        <p:grpSpPr>
          <a:xfrm>
            <a:off x="7124686" y="3166285"/>
            <a:ext cx="1697438" cy="1080000"/>
            <a:chOff x="5613069" y="5804646"/>
            <a:chExt cx="1697438" cy="1080000"/>
          </a:xfrm>
        </p:grpSpPr>
        <p:sp>
          <p:nvSpPr>
            <p:cNvPr id="39" name="雲形吹き出し 38"/>
            <p:cNvSpPr/>
            <p:nvPr/>
          </p:nvSpPr>
          <p:spPr>
            <a:xfrm>
              <a:off x="5613069" y="5804646"/>
              <a:ext cx="1697438" cy="1080000"/>
            </a:xfrm>
            <a:prstGeom prst="cloudCallout">
              <a:avLst>
                <a:gd name="adj1" fmla="val -80837"/>
                <a:gd name="adj2" fmla="val -3171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825052" y="5919435"/>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防犯・防災情報</a:t>
              </a:r>
              <a:r>
                <a:rPr lang="en-US" altLang="ja-JP" sz="1050" dirty="0" smtClean="0">
                  <a:latin typeface="+mj-ea"/>
                  <a:ea typeface="+mj-ea"/>
                </a:rPr>
                <a:t>》</a:t>
              </a:r>
              <a:endParaRPr lang="en-US" altLang="ja-JP" sz="1050" dirty="0">
                <a:latin typeface="+mj-ea"/>
                <a:ea typeface="+mj-ea"/>
              </a:endParaRPr>
            </a:p>
          </p:txBody>
        </p:sp>
        <p:sp>
          <p:nvSpPr>
            <p:cNvPr id="53" name="テキスト ボックス 52"/>
            <p:cNvSpPr txBox="1"/>
            <p:nvPr/>
          </p:nvSpPr>
          <p:spPr>
            <a:xfrm>
              <a:off x="5895707" y="6275334"/>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・インフラ状況</a:t>
              </a:r>
              <a:endParaRPr lang="en-US" altLang="ja-JP" sz="1050" dirty="0" smtClean="0">
                <a:latin typeface="+mj-ea"/>
                <a:ea typeface="+mj-ea"/>
              </a:endParaRPr>
            </a:p>
            <a:p>
              <a:pPr marL="90000" indent="-457200" algn="just"/>
              <a:r>
                <a:rPr lang="ja-JP" altLang="en-US" sz="1050" dirty="0" smtClean="0">
                  <a:latin typeface="+mj-ea"/>
                  <a:ea typeface="+mj-ea"/>
                </a:rPr>
                <a:t>・防犯カメラ</a:t>
              </a:r>
              <a:endParaRPr lang="en-US" altLang="ja-JP" sz="1050" dirty="0" smtClean="0">
                <a:latin typeface="+mj-ea"/>
                <a:ea typeface="+mj-ea"/>
              </a:endParaRPr>
            </a:p>
            <a:p>
              <a:pPr marL="90000" indent="-457200" algn="just"/>
              <a:r>
                <a:rPr lang="ja-JP" altLang="en-US" sz="1050" dirty="0" smtClean="0">
                  <a:latin typeface="+mj-ea"/>
                  <a:ea typeface="+mj-ea"/>
                </a:rPr>
                <a:t>・人流データ</a:t>
              </a:r>
              <a:endParaRPr lang="en-US" altLang="ja-JP" sz="1050" dirty="0" smtClean="0">
                <a:latin typeface="+mj-ea"/>
                <a:ea typeface="+mj-ea"/>
              </a:endParaRPr>
            </a:p>
          </p:txBody>
        </p:sp>
      </p:grpSp>
      <p:grpSp>
        <p:nvGrpSpPr>
          <p:cNvPr id="55" name="グループ化 54"/>
          <p:cNvGrpSpPr/>
          <p:nvPr/>
        </p:nvGrpSpPr>
        <p:grpSpPr>
          <a:xfrm>
            <a:off x="7135950" y="1861552"/>
            <a:ext cx="1697438" cy="1080000"/>
            <a:chOff x="7103462" y="4974661"/>
            <a:chExt cx="1697438" cy="1080000"/>
          </a:xfrm>
        </p:grpSpPr>
        <p:sp>
          <p:nvSpPr>
            <p:cNvPr id="41" name="雲形吹き出し 40"/>
            <p:cNvSpPr/>
            <p:nvPr/>
          </p:nvSpPr>
          <p:spPr>
            <a:xfrm>
              <a:off x="7103462" y="4974661"/>
              <a:ext cx="1697438" cy="1080000"/>
            </a:xfrm>
            <a:prstGeom prst="cloudCallout">
              <a:avLst>
                <a:gd name="adj1" fmla="val -77258"/>
                <a:gd name="adj2" fmla="val 765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7393680" y="5119886"/>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観光情報</a:t>
              </a:r>
              <a:r>
                <a:rPr lang="en-US" altLang="ja-JP" sz="1050" dirty="0" smtClean="0">
                  <a:latin typeface="+mj-ea"/>
                  <a:ea typeface="+mj-ea"/>
                </a:rPr>
                <a:t>》</a:t>
              </a:r>
              <a:endParaRPr lang="en-US" altLang="ja-JP" sz="1050" dirty="0">
                <a:latin typeface="+mj-ea"/>
                <a:ea typeface="+mj-ea"/>
              </a:endParaRPr>
            </a:p>
          </p:txBody>
        </p:sp>
        <p:sp>
          <p:nvSpPr>
            <p:cNvPr id="54" name="テキスト ボックス 53"/>
            <p:cNvSpPr txBox="1"/>
            <p:nvPr/>
          </p:nvSpPr>
          <p:spPr>
            <a:xfrm>
              <a:off x="7342406" y="5398953"/>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・イベント情報</a:t>
              </a:r>
              <a:endParaRPr lang="en-US" altLang="ja-JP" sz="1050" dirty="0" smtClean="0">
                <a:latin typeface="+mj-ea"/>
                <a:ea typeface="+mj-ea"/>
              </a:endParaRPr>
            </a:p>
            <a:p>
              <a:pPr marL="90000" indent="-457200" algn="just"/>
              <a:r>
                <a:rPr lang="ja-JP" altLang="en-US" sz="1050" dirty="0" smtClean="0">
                  <a:latin typeface="+mj-ea"/>
                  <a:ea typeface="+mj-ea"/>
                </a:rPr>
                <a:t>・施設混雑状況</a:t>
              </a:r>
              <a:endParaRPr lang="en-US" altLang="ja-JP" sz="1050" dirty="0" smtClean="0">
                <a:latin typeface="+mj-ea"/>
                <a:ea typeface="+mj-ea"/>
              </a:endParaRPr>
            </a:p>
          </p:txBody>
        </p:sp>
      </p:grpSp>
      <p:sp>
        <p:nvSpPr>
          <p:cNvPr id="112" name="テキスト ボックス 111"/>
          <p:cNvSpPr txBox="1"/>
          <p:nvPr/>
        </p:nvSpPr>
        <p:spPr>
          <a:xfrm>
            <a:off x="1020509"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まちへの効果</a:t>
            </a:r>
            <a:endParaRPr kumimoji="1" lang="ja-JP" altLang="en-US" sz="1200" dirty="0"/>
          </a:p>
        </p:txBody>
      </p:sp>
      <p:sp>
        <p:nvSpPr>
          <p:cNvPr id="113" name="テキスト ボックス 112"/>
          <p:cNvSpPr txBox="1"/>
          <p:nvPr/>
        </p:nvSpPr>
        <p:spPr>
          <a:xfrm>
            <a:off x="3928926"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ひとへの効果</a:t>
            </a:r>
            <a:endParaRPr kumimoji="1" lang="ja-JP" altLang="en-US" sz="1200" dirty="0"/>
          </a:p>
        </p:txBody>
      </p:sp>
      <p:sp>
        <p:nvSpPr>
          <p:cNvPr id="114" name="テキスト ボックス 113"/>
          <p:cNvSpPr txBox="1"/>
          <p:nvPr/>
        </p:nvSpPr>
        <p:spPr>
          <a:xfrm>
            <a:off x="7124686" y="4640435"/>
            <a:ext cx="1296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懸念事項の対策</a:t>
            </a:r>
            <a:endParaRPr kumimoji="1" lang="ja-JP" altLang="en-US" sz="1200" dirty="0"/>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913" y="5777803"/>
            <a:ext cx="1678911" cy="972000"/>
          </a:xfrm>
          <a:prstGeom prst="rect">
            <a:avLst/>
          </a:prstGeom>
        </p:spPr>
      </p:pic>
      <p:pic>
        <p:nvPicPr>
          <p:cNvPr id="104" name="図 103" descr="http://techgenmag.com/wp-content/uploads/2015/07/masdar-city-uae.jpg"/>
          <p:cNvPicPr>
            <a:picLocks noChangeAspect="1"/>
          </p:cNvPicPr>
          <p:nvPr/>
        </p:nvPicPr>
        <p:blipFill rotWithShape="1">
          <a:blip r:embed="rId5" cstate="print">
            <a:extLst>
              <a:ext uri="{28A0092B-C50C-407E-A947-70E740481C1C}">
                <a14:useLocalDpi xmlns:a14="http://schemas.microsoft.com/office/drawing/2010/main" val="0"/>
              </a:ext>
            </a:extLst>
          </a:blip>
          <a:srcRect l="12182" r="1950"/>
          <a:stretch/>
        </p:blipFill>
        <p:spPr bwMode="auto">
          <a:xfrm>
            <a:off x="1504512" y="5712007"/>
            <a:ext cx="1544928" cy="1080000"/>
          </a:xfrm>
          <a:prstGeom prst="rect">
            <a:avLst/>
          </a:prstGeom>
          <a:noFill/>
          <a:ln>
            <a:noFill/>
          </a:ln>
          <a:extLst>
            <a:ext uri="{53640926-AAD7-44D8-BBD7-CCE9431645EC}">
              <a14:shadowObscured xmlns:a14="http://schemas.microsoft.com/office/drawing/2010/main"/>
            </a:ext>
          </a:extLst>
        </p:spPr>
      </p:pic>
      <p:sp>
        <p:nvSpPr>
          <p:cNvPr id="105" name="テキスト ボックス 104"/>
          <p:cNvSpPr txBox="1"/>
          <p:nvPr/>
        </p:nvSpPr>
        <p:spPr>
          <a:xfrm>
            <a:off x="6709375" y="5153780"/>
            <a:ext cx="2188970" cy="316603"/>
          </a:xfrm>
          <a:prstGeom prst="rect">
            <a:avLst/>
          </a:prstGeom>
          <a:noFill/>
          <a:ln w="6350">
            <a:noFill/>
            <a:prstDash val="dash"/>
          </a:ln>
        </p:spPr>
        <p:txBody>
          <a:bodyPr wrap="square" lIns="144000" tIns="72000" rIns="108000" rtlCol="0" anchor="ctr" anchorCtr="0">
            <a:noAutofit/>
          </a:bodyPr>
          <a:lstStyle/>
          <a:p>
            <a:pPr marL="90000" indent="-457200"/>
            <a:r>
              <a:rPr lang="ja-JP" altLang="en-US" sz="1000" dirty="0" smtClean="0"/>
              <a:t>・</a:t>
            </a:r>
            <a:r>
              <a:rPr lang="en-US" altLang="ja-JP" sz="1000" dirty="0" smtClean="0"/>
              <a:t>24</a:t>
            </a:r>
            <a:r>
              <a:rPr lang="ja-JP" altLang="en-US" sz="1000" dirty="0" smtClean="0"/>
              <a:t>時間安全・安心なまち</a:t>
            </a:r>
            <a:endParaRPr lang="en-US" altLang="ja-JP" sz="1000" dirty="0" smtClean="0"/>
          </a:p>
          <a:p>
            <a:pPr marL="90000" indent="-457200"/>
            <a:r>
              <a:rPr lang="ja-JP" altLang="en-US" sz="1000" dirty="0" smtClean="0"/>
              <a:t>　（防犯システム、災害時対応）</a:t>
            </a:r>
            <a:endParaRPr lang="en-US" altLang="ja-JP" sz="1000" dirty="0" smtClean="0"/>
          </a:p>
          <a:p>
            <a:pPr marL="90000" indent="-457200"/>
            <a:r>
              <a:rPr lang="ja-JP" altLang="en-US" sz="1000" dirty="0" smtClean="0"/>
              <a:t>・ギャンブル等依存症対策</a:t>
            </a:r>
            <a:endParaRPr lang="en-US" altLang="ja-JP" sz="1000" dirty="0" smtClean="0"/>
          </a:p>
          <a:p>
            <a:pPr marL="90000" indent="-457200"/>
            <a:r>
              <a:rPr lang="ja-JP" altLang="en-US" sz="1000" dirty="0" smtClean="0"/>
              <a:t>　（行動データを活用した学術研究）</a:t>
            </a:r>
            <a:endParaRPr lang="en-US" altLang="ja-JP" sz="1000" dirty="0"/>
          </a:p>
        </p:txBody>
      </p:sp>
      <p:sp>
        <p:nvSpPr>
          <p:cNvPr id="16" name="二等辺三角形 15"/>
          <p:cNvSpPr/>
          <p:nvPr/>
        </p:nvSpPr>
        <p:spPr>
          <a:xfrm flipV="1">
            <a:off x="2435716" y="4290672"/>
            <a:ext cx="4273659" cy="259933"/>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重み, ピラティス, 女の子, 体力, ジム, スポーツ"/>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789" y="5712007"/>
            <a:ext cx="1626491" cy="1080000"/>
          </a:xfrm>
          <a:prstGeom prst="rect">
            <a:avLst/>
          </a:prstGeom>
          <a:noFill/>
          <a:ln>
            <a:noFill/>
          </a:ln>
        </p:spPr>
      </p:pic>
      <p:pic>
        <p:nvPicPr>
          <p:cNvPr id="70" name="図 69"/>
          <p:cNvPicPr/>
          <p:nvPr/>
        </p:nvPicPr>
        <p:blipFill rotWithShape="1">
          <a:blip r:embed="rId7" cstate="print">
            <a:extLst>
              <a:ext uri="{28A0092B-C50C-407E-A947-70E740481C1C}">
                <a14:useLocalDpi xmlns:a14="http://schemas.microsoft.com/office/drawing/2010/main" val="0"/>
              </a:ext>
            </a:extLst>
          </a:blip>
          <a:srcRect t="7553" r="6401"/>
          <a:stretch/>
        </p:blipFill>
        <p:spPr bwMode="auto">
          <a:xfrm>
            <a:off x="4829134" y="5712007"/>
            <a:ext cx="1530985" cy="1080000"/>
          </a:xfrm>
          <a:prstGeom prst="rect">
            <a:avLst/>
          </a:prstGeom>
          <a:ln>
            <a:noFill/>
          </a:ln>
          <a:extLst>
            <a:ext uri="{53640926-AAD7-44D8-BBD7-CCE9431645EC}">
              <a14:shadowObscured xmlns:a14="http://schemas.microsoft.com/office/drawing/2010/main"/>
            </a:ext>
          </a:extLst>
        </p:spPr>
      </p:pic>
      <p:pic>
        <p:nvPicPr>
          <p:cNvPr id="5" name="図 4" descr="画面の領域"/>
          <p:cNvPicPr>
            <a:picLocks noChangeAspect="1"/>
          </p:cNvPicPr>
          <p:nvPr/>
        </p:nvPicPr>
        <p:blipFill rotWithShape="1">
          <a:blip r:embed="rId8">
            <a:extLst>
              <a:ext uri="{28A0092B-C50C-407E-A947-70E740481C1C}">
                <a14:useLocalDpi xmlns:a14="http://schemas.microsoft.com/office/drawing/2010/main" val="0"/>
              </a:ext>
            </a:extLst>
          </a:blip>
          <a:srcRect b="5662"/>
          <a:stretch/>
        </p:blipFill>
        <p:spPr>
          <a:xfrm>
            <a:off x="7922828" y="5849803"/>
            <a:ext cx="1202893" cy="900000"/>
          </a:xfrm>
          <a:prstGeom prst="rect">
            <a:avLst/>
          </a:prstGeom>
        </p:spPr>
      </p:pic>
      <p:sp>
        <p:nvSpPr>
          <p:cNvPr id="71" name="スライド番号プレースホルダ 9"/>
          <p:cNvSpPr txBox="1">
            <a:spLocks/>
          </p:cNvSpPr>
          <p:nvPr/>
        </p:nvSpPr>
        <p:spPr>
          <a:xfrm>
            <a:off x="7108089" y="661120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spTree>
    <p:extLst>
      <p:ext uri="{BB962C8B-B14F-4D97-AF65-F5344CB8AC3E}">
        <p14:creationId xmlns:p14="http://schemas.microsoft.com/office/powerpoint/2010/main" val="2430360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a:t>
            </a:r>
            <a:r>
              <a:rPr lang="ja-JP" altLang="en-US" sz="3200" dirty="0" smtClean="0">
                <a:solidFill>
                  <a:schemeClr val="bg1"/>
                </a:solidFill>
                <a:latin typeface="+mj-lt"/>
                <a:ea typeface="+mj-ea"/>
                <a:cs typeface="+mj-cs"/>
              </a:rPr>
              <a:t>．大阪ＩＲのめざす姿</a:t>
            </a:r>
            <a:endParaRPr lang="ja-JP" altLang="en-US" sz="3200" dirty="0">
              <a:solidFill>
                <a:schemeClr val="bg1"/>
              </a:solidFill>
              <a:latin typeface="+mj-lt"/>
              <a:ea typeface="+mj-ea"/>
              <a:cs typeface="+mj-cs"/>
            </a:endParaRPr>
          </a:p>
        </p:txBody>
      </p:sp>
      <p:sp>
        <p:nvSpPr>
          <p:cNvPr id="22" name="テキスト ボックス 21"/>
          <p:cNvSpPr txBox="1"/>
          <p:nvPr/>
        </p:nvSpPr>
        <p:spPr>
          <a:xfrm>
            <a:off x="468859" y="5973947"/>
            <a:ext cx="8352000" cy="792000"/>
          </a:xfrm>
          <a:prstGeom prst="rect">
            <a:avLst/>
          </a:prstGeom>
          <a:noFill/>
          <a:ln>
            <a:noFill/>
          </a:ln>
        </p:spPr>
        <p:txBody>
          <a:bodyPr wrap="square" rtlCol="0" anchor="t" anchorCtr="0">
            <a:noAutofit/>
          </a:bodyPr>
          <a:lstStyle/>
          <a:p>
            <a:pPr marL="288000" indent="-288000" algn="just">
              <a:spcBef>
                <a:spcPts val="600"/>
              </a:spcBef>
            </a:pPr>
            <a:r>
              <a:rPr lang="ja-JP" altLang="en-US" sz="1500" dirty="0" smtClean="0">
                <a:solidFill>
                  <a:prstClr val="black"/>
                </a:solidFill>
                <a:latin typeface="+mn-ea"/>
                <a:cs typeface="Meiryo UI" pitchFamily="50" charset="-128"/>
              </a:rPr>
              <a:t>➣  ＩＲは、夢洲中心部の北側約</a:t>
            </a:r>
            <a:r>
              <a:rPr lang="en-US" altLang="ja-JP" sz="1500" dirty="0" smtClean="0">
                <a:solidFill>
                  <a:prstClr val="black"/>
                </a:solidFill>
                <a:latin typeface="+mn-ea"/>
                <a:cs typeface="Meiryo UI" pitchFamily="50" charset="-128"/>
              </a:rPr>
              <a:t>70ha</a:t>
            </a:r>
            <a:r>
              <a:rPr lang="ja-JP" altLang="en-US" sz="1500" dirty="0" smtClean="0">
                <a:solidFill>
                  <a:prstClr val="black"/>
                </a:solidFill>
                <a:latin typeface="+mn-ea"/>
                <a:cs typeface="Meiryo UI" pitchFamily="50" charset="-128"/>
              </a:rPr>
              <a:t>のエリアを中心に展開</a:t>
            </a:r>
            <a:endParaRPr lang="en-US" altLang="ja-JP" sz="1500" dirty="0" smtClean="0">
              <a:solidFill>
                <a:prstClr val="black"/>
              </a:solidFill>
              <a:latin typeface="+mn-ea"/>
              <a:cs typeface="Meiryo UI" pitchFamily="50" charset="-128"/>
            </a:endParaRPr>
          </a:p>
          <a:p>
            <a:pPr marL="288000" indent="-252000" algn="just">
              <a:spcBef>
                <a:spcPts val="600"/>
              </a:spcBef>
            </a:pPr>
            <a:r>
              <a:rPr lang="ja-JP" altLang="en-US" sz="1500" dirty="0" smtClean="0">
                <a:solidFill>
                  <a:prstClr val="black"/>
                </a:solidFill>
                <a:latin typeface="+mn-ea"/>
                <a:cs typeface="Meiryo UI" pitchFamily="50" charset="-128"/>
              </a:rPr>
              <a:t>➣ ＩＲの波及効果を見定めつつ、土地造成の進捗に合わせて機能拡充を図り、短期～長期的な視点でＩＲを含む国際観光拠点の形成を進める</a:t>
            </a:r>
            <a:endParaRPr lang="en-US" altLang="ja-JP" sz="1500" dirty="0" smtClean="0">
              <a:solidFill>
                <a:prstClr val="black"/>
              </a:solidFill>
              <a:latin typeface="+mn-ea"/>
              <a:cs typeface="Meiryo UI" pitchFamily="50" charset="-128"/>
            </a:endParaRPr>
          </a:p>
        </p:txBody>
      </p:sp>
      <p:sp>
        <p:nvSpPr>
          <p:cNvPr id="9" name="テキスト ボックス 8"/>
          <p:cNvSpPr txBox="1"/>
          <p:nvPr/>
        </p:nvSpPr>
        <p:spPr>
          <a:xfrm>
            <a:off x="131231" y="1005186"/>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n-ea"/>
              </a:rPr>
              <a:t>２）ＩＲを中心に発展するエリア</a:t>
            </a:r>
            <a:endParaRPr kumimoji="1" lang="ja-JP" altLang="en-US" sz="2000" dirty="0">
              <a:solidFill>
                <a:schemeClr val="bg1"/>
              </a:solidFill>
              <a:latin typeface="+mn-ea"/>
            </a:endParaRPr>
          </a:p>
        </p:txBody>
      </p:sp>
      <p:pic>
        <p:nvPicPr>
          <p:cNvPr id="5" name="図 4"/>
          <p:cNvPicPr>
            <a:picLocks noChangeAspect="1"/>
          </p:cNvPicPr>
          <p:nvPr/>
        </p:nvPicPr>
        <p:blipFill>
          <a:blip r:embed="rId2"/>
          <a:stretch>
            <a:fillRect/>
          </a:stretch>
        </p:blipFill>
        <p:spPr>
          <a:xfrm>
            <a:off x="1783015" y="1493379"/>
            <a:ext cx="5329379" cy="4459210"/>
          </a:xfrm>
          <a:prstGeom prst="rect">
            <a:avLst/>
          </a:prstGeom>
        </p:spPr>
      </p:pic>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11</a:t>
            </a:r>
            <a:endParaRPr kumimoji="1" lang="ja-JP" altLang="en-US" dirty="0"/>
          </a:p>
        </p:txBody>
      </p:sp>
    </p:spTree>
    <p:extLst>
      <p:ext uri="{BB962C8B-B14F-4D97-AF65-F5344CB8AC3E}">
        <p14:creationId xmlns:p14="http://schemas.microsoft.com/office/powerpoint/2010/main" val="48610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t="6388"/>
          <a:stretch/>
        </p:blipFill>
        <p:spPr>
          <a:xfrm>
            <a:off x="1731756" y="2332646"/>
            <a:ext cx="5296775" cy="4104000"/>
          </a:xfrm>
          <a:prstGeom prst="rect">
            <a:avLst/>
          </a:prstGeom>
          <a:ln>
            <a:solidFill>
              <a:schemeClr val="accent1"/>
            </a:solidFill>
          </a:ln>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２．大阪ＩＲのめざす姿</a:t>
            </a:r>
            <a:endParaRPr lang="ja-JP" altLang="en-US" sz="3200" dirty="0">
              <a:solidFill>
                <a:schemeClr val="bg1"/>
              </a:solidFill>
              <a:latin typeface="+mj-lt"/>
              <a:ea typeface="+mj-ea"/>
              <a:cs typeface="+mj-cs"/>
            </a:endParaRPr>
          </a:p>
        </p:txBody>
      </p:sp>
      <p:sp>
        <p:nvSpPr>
          <p:cNvPr id="22" name="テキスト ボックス 21"/>
          <p:cNvSpPr txBox="1"/>
          <p:nvPr/>
        </p:nvSpPr>
        <p:spPr>
          <a:xfrm>
            <a:off x="198465" y="1140007"/>
            <a:ext cx="8770723" cy="720000"/>
          </a:xfrm>
          <a:prstGeom prst="rect">
            <a:avLst/>
          </a:prstGeom>
          <a:noFill/>
          <a:ln>
            <a:solidFill>
              <a:schemeClr val="tx1"/>
            </a:solidFill>
          </a:ln>
        </p:spPr>
        <p:txBody>
          <a:bodyPr wrap="square" rtlCol="0" anchor="ctr" anchorCtr="0">
            <a:noAutofit/>
          </a:bodyPr>
          <a:lstStyle/>
          <a:p>
            <a:r>
              <a:rPr lang="ja-JP" altLang="en-US" sz="1100" dirty="0" smtClean="0">
                <a:solidFill>
                  <a:prstClr val="black"/>
                </a:solidFill>
                <a:latin typeface="+mn-ea"/>
                <a:cs typeface="Meiryo UI" pitchFamily="50" charset="-128"/>
              </a:rPr>
              <a:t> </a:t>
            </a:r>
            <a:r>
              <a:rPr lang="ja-JP" altLang="en-US" sz="1600" dirty="0" smtClean="0">
                <a:solidFill>
                  <a:prstClr val="black"/>
                </a:solidFill>
                <a:latin typeface="+mn-ea"/>
                <a:cs typeface="Meiryo UI" pitchFamily="50" charset="-128"/>
              </a:rPr>
              <a:t>ＩＲを核とした国際観光拠点の形成を契機として</a:t>
            </a:r>
            <a:r>
              <a:rPr lang="ja-JP" altLang="en-US" sz="1600" dirty="0">
                <a:solidFill>
                  <a:prstClr val="black"/>
                </a:solidFill>
                <a:latin typeface="+mn-ea"/>
                <a:cs typeface="Meiryo UI" pitchFamily="50" charset="-128"/>
              </a:rPr>
              <a:t>、より充実した広域交通</a:t>
            </a:r>
            <a:r>
              <a:rPr lang="ja-JP" altLang="en-US" sz="1600" dirty="0" smtClean="0">
                <a:solidFill>
                  <a:prstClr val="black"/>
                </a:solidFill>
                <a:latin typeface="+mn-ea"/>
                <a:cs typeface="Meiryo UI" pitchFamily="50" charset="-128"/>
              </a:rPr>
              <a:t>ネットワーク</a:t>
            </a:r>
            <a:r>
              <a:rPr lang="ja-JP" altLang="en-US" sz="1600" dirty="0">
                <a:solidFill>
                  <a:prstClr val="black"/>
                </a:solidFill>
                <a:latin typeface="+mn-ea"/>
                <a:cs typeface="Meiryo UI" pitchFamily="50" charset="-128"/>
              </a:rPr>
              <a:t>の</a:t>
            </a:r>
            <a:r>
              <a:rPr lang="ja-JP" altLang="en-US" sz="1600" dirty="0" smtClean="0">
                <a:solidFill>
                  <a:prstClr val="black"/>
                </a:solidFill>
                <a:latin typeface="+mn-ea"/>
                <a:cs typeface="Meiryo UI" pitchFamily="50" charset="-128"/>
              </a:rPr>
              <a:t>形成に向け、鉄道・道路、海上</a:t>
            </a:r>
            <a:r>
              <a:rPr lang="ja-JP" altLang="en-US" sz="1600" dirty="0">
                <a:solidFill>
                  <a:prstClr val="black"/>
                </a:solidFill>
                <a:latin typeface="+mn-ea"/>
                <a:cs typeface="Meiryo UI" pitchFamily="50" charset="-128"/>
              </a:rPr>
              <a:t>交通</a:t>
            </a:r>
            <a:r>
              <a:rPr lang="ja-JP" altLang="en-US" sz="1600" dirty="0" smtClean="0">
                <a:solidFill>
                  <a:prstClr val="black"/>
                </a:solidFill>
                <a:latin typeface="+mn-ea"/>
                <a:cs typeface="Meiryo UI" pitchFamily="50" charset="-128"/>
              </a:rPr>
              <a:t>などによる多彩なアクセスの構築が誘発され</a:t>
            </a:r>
            <a:r>
              <a:rPr lang="ja-JP" altLang="en-US" sz="1600" dirty="0">
                <a:solidFill>
                  <a:prstClr val="black"/>
                </a:solidFill>
                <a:latin typeface="+mn-ea"/>
                <a:cs typeface="Meiryo UI" pitchFamily="50" charset="-128"/>
              </a:rPr>
              <a:t>る</a:t>
            </a:r>
            <a:r>
              <a:rPr lang="ja-JP" altLang="en-US" sz="1600" dirty="0" smtClean="0">
                <a:solidFill>
                  <a:prstClr val="black"/>
                </a:solidFill>
                <a:latin typeface="+mn-ea"/>
                <a:cs typeface="Meiryo UI" pitchFamily="50" charset="-128"/>
              </a:rPr>
              <a:t>。</a:t>
            </a:r>
            <a:endParaRPr lang="en-US" altLang="ja-JP" sz="1600" dirty="0">
              <a:solidFill>
                <a:prstClr val="black"/>
              </a:solidFill>
              <a:latin typeface="+mn-ea"/>
              <a:cs typeface="Meiryo UI" pitchFamily="50" charset="-128"/>
            </a:endParaRPr>
          </a:p>
        </p:txBody>
      </p:sp>
      <p:pic>
        <p:nvPicPr>
          <p:cNvPr id="4" name="図 3"/>
          <p:cNvPicPr>
            <a:picLocks noChangeAspect="1"/>
          </p:cNvPicPr>
          <p:nvPr/>
        </p:nvPicPr>
        <p:blipFill>
          <a:blip r:embed="rId3"/>
          <a:stretch>
            <a:fillRect/>
          </a:stretch>
        </p:blipFill>
        <p:spPr>
          <a:xfrm>
            <a:off x="5863352" y="4687942"/>
            <a:ext cx="2700000" cy="2116732"/>
          </a:xfrm>
          <a:prstGeom prst="rect">
            <a:avLst/>
          </a:prstGeom>
        </p:spPr>
      </p:pic>
      <p:sp>
        <p:nvSpPr>
          <p:cNvPr id="2" name="右矢印 1"/>
          <p:cNvSpPr/>
          <p:nvPr/>
        </p:nvSpPr>
        <p:spPr>
          <a:xfrm>
            <a:off x="6923072" y="3977971"/>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81212" y="3852122"/>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伊勢・名古屋中部方面</a:t>
            </a:r>
            <a:endParaRPr kumimoji="1" lang="ja-JP" altLang="en-US" sz="1200" dirty="0"/>
          </a:p>
        </p:txBody>
      </p:sp>
      <p:sp>
        <p:nvSpPr>
          <p:cNvPr id="12" name="右矢印 11"/>
          <p:cNvSpPr/>
          <p:nvPr/>
        </p:nvSpPr>
        <p:spPr>
          <a:xfrm rot="19579118">
            <a:off x="6881292" y="2846652"/>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281212" y="2535999"/>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滋賀・金沢</a:t>
            </a:r>
            <a:endParaRPr kumimoji="1" lang="en-US" altLang="ja-JP" sz="1200" dirty="0" smtClean="0"/>
          </a:p>
          <a:p>
            <a:pPr algn="ctr"/>
            <a:r>
              <a:rPr kumimoji="1" lang="ja-JP" altLang="en-US" sz="1200" dirty="0" smtClean="0"/>
              <a:t>北陸方面</a:t>
            </a:r>
            <a:endParaRPr kumimoji="1" lang="ja-JP" altLang="en-US" sz="1200" dirty="0"/>
          </a:p>
        </p:txBody>
      </p:sp>
      <p:sp>
        <p:nvSpPr>
          <p:cNvPr id="14" name="右矢印 13"/>
          <p:cNvSpPr/>
          <p:nvPr/>
        </p:nvSpPr>
        <p:spPr>
          <a:xfrm flipH="1">
            <a:off x="1489688" y="2638584"/>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2347" y="2512735"/>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岡山・広島</a:t>
            </a:r>
            <a:endParaRPr kumimoji="1" lang="en-US" altLang="ja-JP" sz="1200" dirty="0" smtClean="0"/>
          </a:p>
          <a:p>
            <a:pPr algn="ctr"/>
            <a:r>
              <a:rPr kumimoji="1" lang="ja-JP" altLang="en-US" sz="1200" dirty="0" smtClean="0"/>
              <a:t>中国方面</a:t>
            </a:r>
            <a:endParaRPr kumimoji="1" lang="ja-JP" altLang="en-US" sz="1200" dirty="0"/>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12</a:t>
            </a:r>
            <a:endParaRPr kumimoji="1" lang="ja-JP" altLang="en-US" dirty="0"/>
          </a:p>
        </p:txBody>
      </p:sp>
    </p:spTree>
    <p:extLst>
      <p:ext uri="{BB962C8B-B14F-4D97-AF65-F5344CB8AC3E}">
        <p14:creationId xmlns:p14="http://schemas.microsoft.com/office/powerpoint/2010/main" val="390319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31231" y="916286"/>
            <a:ext cx="2786140"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j-ea"/>
                <a:ea typeface="+mj-ea"/>
              </a:rPr>
              <a:t>３）大阪</a:t>
            </a:r>
            <a:r>
              <a:rPr kumimoji="1" lang="en-US" altLang="ja-JP" sz="2000" dirty="0" smtClean="0">
                <a:solidFill>
                  <a:schemeClr val="bg1"/>
                </a:solidFill>
                <a:latin typeface="+mj-ea"/>
                <a:ea typeface="+mj-ea"/>
              </a:rPr>
              <a:t>IR</a:t>
            </a:r>
            <a:r>
              <a:rPr kumimoji="1" lang="ja-JP" altLang="en-US" sz="2000" smtClean="0">
                <a:solidFill>
                  <a:schemeClr val="bg1"/>
                </a:solidFill>
                <a:latin typeface="+mj-ea"/>
                <a:ea typeface="+mj-ea"/>
              </a:rPr>
              <a:t>の４つ</a:t>
            </a:r>
            <a:r>
              <a:rPr kumimoji="1" lang="ja-JP" altLang="en-US" sz="2000" dirty="0" smtClean="0">
                <a:solidFill>
                  <a:schemeClr val="bg1"/>
                </a:solidFill>
                <a:latin typeface="+mj-ea"/>
                <a:ea typeface="+mj-ea"/>
              </a:rPr>
              <a:t>の柱</a:t>
            </a:r>
            <a:endParaRPr kumimoji="1" lang="ja-JP" altLang="en-US" sz="2000" dirty="0">
              <a:solidFill>
                <a:schemeClr val="bg1"/>
              </a:solidFill>
              <a:latin typeface="+mj-ea"/>
              <a:ea typeface="+mj-ea"/>
            </a:endParaRPr>
          </a:p>
        </p:txBody>
      </p:sp>
      <p:sp>
        <p:nvSpPr>
          <p:cNvPr id="20" name="角丸四角形 19"/>
          <p:cNvSpPr/>
          <p:nvPr/>
        </p:nvSpPr>
        <p:spPr>
          <a:xfrm>
            <a:off x="131230" y="1654629"/>
            <a:ext cx="8880173" cy="3294741"/>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t" anchorCtr="0"/>
          <a:lstStyle/>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r>
              <a:rPr lang="ja-JP" altLang="en-US" b="1" dirty="0" smtClean="0">
                <a:solidFill>
                  <a:prstClr val="black"/>
                </a:solidFill>
                <a:latin typeface="+mn-ea"/>
                <a:cs typeface="Meiryo UI" pitchFamily="50" charset="-128"/>
              </a:rPr>
              <a:t>③ </a:t>
            </a:r>
            <a:r>
              <a:rPr lang="ja-JP" altLang="en-US" b="1" spc="-100" dirty="0" smtClean="0">
                <a:solidFill>
                  <a:prstClr val="black"/>
                </a:solidFill>
                <a:latin typeface="+mn-ea"/>
                <a:cs typeface="Meiryo UI" pitchFamily="50" charset="-128"/>
              </a:rPr>
              <a:t>世界に類をみない魅力ある空間形成、最先端技術の活用による スマートリゾートの実現</a:t>
            </a:r>
            <a:endParaRPr lang="en-US" altLang="ja-JP" b="1" spc="-100" dirty="0" smtClean="0">
              <a:solidFill>
                <a:prstClr val="black"/>
              </a:solidFill>
              <a:latin typeface="+mn-ea"/>
              <a:cs typeface="Meiryo UI" pitchFamily="50" charset="-128"/>
            </a:endParaRPr>
          </a:p>
        </p:txBody>
      </p:sp>
      <p:sp>
        <p:nvSpPr>
          <p:cNvPr id="21" name="角丸四角形 20"/>
          <p:cNvSpPr/>
          <p:nvPr/>
        </p:nvSpPr>
        <p:spPr>
          <a:xfrm>
            <a:off x="341317" y="2108743"/>
            <a:ext cx="4356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r>
              <a:rPr lang="ja-JP" altLang="en-US" b="1" dirty="0" smtClean="0">
                <a:solidFill>
                  <a:prstClr val="black"/>
                </a:solidFill>
                <a:latin typeface="+mn-ea"/>
                <a:cs typeface="Meiryo UI" pitchFamily="50" charset="-128"/>
              </a:rPr>
              <a:t>① 大阪・関西・日本観光の要となる</a:t>
            </a:r>
            <a:endParaRPr lang="en-US" altLang="ja-JP" b="1" dirty="0" smtClean="0">
              <a:solidFill>
                <a:prstClr val="black"/>
              </a:solidFill>
              <a:latin typeface="+mn-ea"/>
              <a:cs typeface="Meiryo UI" pitchFamily="50" charset="-128"/>
            </a:endParaRPr>
          </a:p>
          <a:p>
            <a:pPr marL="174625"/>
            <a:r>
              <a:rPr lang="ja-JP" altLang="en-US" b="1" dirty="0" smtClean="0">
                <a:solidFill>
                  <a:prstClr val="black"/>
                </a:solidFill>
                <a:latin typeface="+mn-ea"/>
                <a:cs typeface="Meiryo UI" pitchFamily="50" charset="-128"/>
              </a:rPr>
              <a:t>　　独創性に富む国際的エンターテイメント</a:t>
            </a:r>
            <a:endParaRPr lang="en-US" altLang="ja-JP" b="1" dirty="0" smtClean="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en-US" altLang="ja-JP" b="1" dirty="0" smtClean="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拠点の形成　</a:t>
            </a:r>
            <a:endParaRPr lang="en-US" altLang="ja-JP" b="1" dirty="0" smtClean="0">
              <a:solidFill>
                <a:prstClr val="black"/>
              </a:solidFill>
              <a:latin typeface="+mn-ea"/>
              <a:cs typeface="Meiryo UI" pitchFamily="50" charset="-128"/>
            </a:endParaRPr>
          </a:p>
        </p:txBody>
      </p:sp>
      <p:sp>
        <p:nvSpPr>
          <p:cNvPr id="22" name="角丸四角形 21"/>
          <p:cNvSpPr/>
          <p:nvPr/>
        </p:nvSpPr>
        <p:spPr>
          <a:xfrm>
            <a:off x="4865046" y="2108743"/>
            <a:ext cx="3960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smtClean="0">
                <a:solidFill>
                  <a:prstClr val="black"/>
                </a:solidFill>
                <a:latin typeface="+mn-ea"/>
                <a:cs typeface="Meiryo UI" pitchFamily="50" charset="-128"/>
              </a:rPr>
              <a:t>② 世界水準の競争力を備えた</a:t>
            </a:r>
            <a:endParaRPr lang="en-US" altLang="ja-JP" b="1" dirty="0" smtClean="0">
              <a:solidFill>
                <a:prstClr val="black"/>
              </a:solidFill>
              <a:latin typeface="+mn-ea"/>
              <a:cs typeface="Meiryo UI" pitchFamily="50" charset="-128"/>
            </a:endParaRPr>
          </a:p>
          <a:p>
            <a:pPr marL="174625"/>
            <a:r>
              <a:rPr lang="ja-JP" altLang="en-US" b="1" dirty="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  オールインワンＭＩＣＥ拠点の形成</a:t>
            </a:r>
            <a:endParaRPr lang="en-US" altLang="ja-JP" b="1" dirty="0" smtClean="0">
              <a:solidFill>
                <a:prstClr val="black"/>
              </a:solidFill>
              <a:latin typeface="+mn-ea"/>
              <a:cs typeface="Meiryo UI" pitchFamily="50" charset="-128"/>
            </a:endParaRPr>
          </a:p>
        </p:txBody>
      </p:sp>
      <p:sp>
        <p:nvSpPr>
          <p:cNvPr id="23" name="上矢印吹き出し 22"/>
          <p:cNvSpPr/>
          <p:nvPr/>
        </p:nvSpPr>
        <p:spPr>
          <a:xfrm>
            <a:off x="2519317" y="4352262"/>
            <a:ext cx="4026732" cy="2046484"/>
          </a:xfrm>
          <a:prstGeom prst="upArrowCallout">
            <a:avLst>
              <a:gd name="adj1" fmla="val 25000"/>
              <a:gd name="adj2" fmla="val 25000"/>
              <a:gd name="adj3" fmla="val 25000"/>
              <a:gd name="adj4" fmla="val 49374"/>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smtClean="0">
                <a:solidFill>
                  <a:prstClr val="black"/>
                </a:solidFill>
                <a:latin typeface="+mn-ea"/>
                <a:cs typeface="Meiryo UI" pitchFamily="50" charset="-128"/>
              </a:rPr>
              <a:t>④ 世界の先進事例を進化させた</a:t>
            </a:r>
            <a:endParaRPr lang="en-US" altLang="ja-JP" b="1" dirty="0" smtClean="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en-US" altLang="ja-JP" b="1" dirty="0" smtClean="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総合的な懸念事項対策</a:t>
            </a:r>
            <a:endParaRPr lang="en-US" altLang="ja-JP" b="1" dirty="0" smtClean="0">
              <a:solidFill>
                <a:srgbClr val="FF0000"/>
              </a:solidFill>
              <a:latin typeface="+mn-ea"/>
              <a:cs typeface="Meiryo UI" pitchFamily="50" charset="-128"/>
            </a:endParaRPr>
          </a:p>
        </p:txBody>
      </p:sp>
      <p:sp>
        <p:nvSpPr>
          <p:cNvPr id="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13</a:t>
            </a:r>
            <a:endParaRPr kumimoji="1" lang="ja-JP" altLang="en-US" dirty="0"/>
          </a:p>
        </p:txBody>
      </p:sp>
    </p:spTree>
    <p:extLst>
      <p:ext uri="{BB962C8B-B14F-4D97-AF65-F5344CB8AC3E}">
        <p14:creationId xmlns:p14="http://schemas.microsoft.com/office/powerpoint/2010/main" val="3716479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4283"/>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grpSp>
        <p:nvGrpSpPr>
          <p:cNvPr id="2" name="グループ化 1"/>
          <p:cNvGrpSpPr/>
          <p:nvPr/>
        </p:nvGrpSpPr>
        <p:grpSpPr>
          <a:xfrm>
            <a:off x="130339" y="971757"/>
            <a:ext cx="8821100" cy="1766562"/>
            <a:chOff x="130339" y="783498"/>
            <a:chExt cx="8821100" cy="1766562"/>
          </a:xfrm>
        </p:grpSpPr>
        <p:sp>
          <p:nvSpPr>
            <p:cNvPr id="6" name="角丸四角形 5"/>
            <p:cNvSpPr/>
            <p:nvPr/>
          </p:nvSpPr>
          <p:spPr>
            <a:xfrm>
              <a:off x="130339" y="783498"/>
              <a:ext cx="774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spcAft>
                  <a:spcPts val="600"/>
                </a:spcAft>
              </a:pPr>
              <a:r>
                <a:rPr lang="ja-JP" altLang="en-US" sz="1600" b="1" dirty="0" smtClean="0">
                  <a:solidFill>
                    <a:prstClr val="black"/>
                  </a:solidFill>
                  <a:latin typeface="+mn-ea"/>
                  <a:cs typeface="Meiryo UI" pitchFamily="50" charset="-128"/>
                </a:rPr>
                <a:t>① 大阪・関西・日本観光の要となる独創性に富む国際的エンターテイメント拠点の形成</a:t>
              </a:r>
              <a:endParaRPr lang="en-US" altLang="ja-JP" sz="1600" b="1" dirty="0" smtClean="0">
                <a:solidFill>
                  <a:prstClr val="black"/>
                </a:solidFill>
                <a:latin typeface="+mn-ea"/>
                <a:cs typeface="Meiryo UI" pitchFamily="50" charset="-128"/>
              </a:endParaRPr>
            </a:p>
          </p:txBody>
        </p:sp>
        <p:sp>
          <p:nvSpPr>
            <p:cNvPr id="14" name="テキスト ボックス 13"/>
            <p:cNvSpPr txBox="1"/>
            <p:nvPr/>
          </p:nvSpPr>
          <p:spPr>
            <a:xfrm>
              <a:off x="203439" y="1110060"/>
              <a:ext cx="8748000" cy="1440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・世界</a:t>
              </a:r>
              <a:r>
                <a:rPr lang="ja-JP" altLang="en-US" sz="1400" dirty="0">
                  <a:solidFill>
                    <a:prstClr val="black"/>
                  </a:solidFill>
                  <a:latin typeface="+mn-ea"/>
                  <a:cs typeface="Meiryo UI" pitchFamily="50" charset="-128"/>
                </a:rPr>
                <a:t>のビジネス客からファミリー層など世界の幅広い客層が、</a:t>
              </a:r>
              <a:r>
                <a:rPr lang="en-US" altLang="ja-JP" sz="1400" dirty="0">
                  <a:solidFill>
                    <a:prstClr val="black"/>
                  </a:solidFill>
                  <a:latin typeface="+mn-ea"/>
                  <a:cs typeface="Meiryo UI" pitchFamily="50" charset="-128"/>
                </a:rPr>
                <a:t>24</a:t>
              </a:r>
              <a:r>
                <a:rPr lang="ja-JP" altLang="en-US" sz="1400" dirty="0">
                  <a:solidFill>
                    <a:prstClr val="black"/>
                  </a:solidFill>
                  <a:latin typeface="+mn-ea"/>
                  <a:cs typeface="Meiryo UI" pitchFamily="50" charset="-128"/>
                </a:rPr>
                <a:t>時間いつ</a:t>
              </a:r>
              <a:r>
                <a:rPr lang="ja-JP" altLang="en-US" sz="1400" dirty="0" smtClean="0">
                  <a:solidFill>
                    <a:prstClr val="black"/>
                  </a:solidFill>
                  <a:latin typeface="+mn-ea"/>
                  <a:cs typeface="Meiryo UI" pitchFamily="50" charset="-128"/>
                </a:rPr>
                <a:t>でも楽しめ、夢洲でしか見られない、　体験できないエンターテイメントを提供</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これまで育んできた和の文化・芸能のみならず、ジャパニーズポップカルチャーなど新たな文化に来訪者が気軽に触れられる日本らしさ・大阪らしさ満載のコンテンツの導入やエンターテイメント施設を整備</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smtClean="0">
                  <a:latin typeface="+mn-ea"/>
                  <a:cs typeface="Meiryo UI" pitchFamily="50" charset="-128"/>
                </a:rPr>
                <a:t>大阪・</a:t>
              </a:r>
              <a:r>
                <a:rPr lang="ja-JP" altLang="en-US" sz="1400" dirty="0" smtClean="0">
                  <a:solidFill>
                    <a:prstClr val="black"/>
                  </a:solidFill>
                  <a:latin typeface="+mn-ea"/>
                  <a:cs typeface="Meiryo UI" pitchFamily="50" charset="-128"/>
                </a:rPr>
                <a:t>関西・西日本など周辺の観光資源とも連携し、夢洲を起点に国内への周遊観光を誘発する取組みの実施や施設を整備</a:t>
              </a:r>
              <a:endParaRPr lang="en-US" altLang="ja-JP" sz="1400" dirty="0">
                <a:solidFill>
                  <a:prstClr val="black"/>
                </a:solidFill>
                <a:latin typeface="+mn-ea"/>
                <a:cs typeface="Meiryo UI" pitchFamily="50" charset="-128"/>
              </a:endParaRPr>
            </a:p>
          </p:txBody>
        </p:sp>
      </p:grpSp>
      <p:grpSp>
        <p:nvGrpSpPr>
          <p:cNvPr id="3" name="グループ化 2"/>
          <p:cNvGrpSpPr/>
          <p:nvPr/>
        </p:nvGrpSpPr>
        <p:grpSpPr>
          <a:xfrm>
            <a:off x="130339" y="2896902"/>
            <a:ext cx="8821100" cy="1005884"/>
            <a:chOff x="130339" y="2667538"/>
            <a:chExt cx="8821100" cy="1005884"/>
          </a:xfrm>
        </p:grpSpPr>
        <p:sp>
          <p:nvSpPr>
            <p:cNvPr id="9" name="角丸四角形 8"/>
            <p:cNvSpPr/>
            <p:nvPr/>
          </p:nvSpPr>
          <p:spPr>
            <a:xfrm>
              <a:off x="130339" y="2667538"/>
              <a:ext cx="5868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smtClean="0">
                  <a:solidFill>
                    <a:prstClr val="black"/>
                  </a:solidFill>
                  <a:latin typeface="+mn-ea"/>
                  <a:cs typeface="Meiryo UI" pitchFamily="50" charset="-128"/>
                </a:rPr>
                <a:t>② 世界水準の競争力を備えたオールインワンＭＩＣＥ拠点の形成</a:t>
              </a:r>
              <a:endParaRPr lang="en-US" altLang="ja-JP" sz="1600" b="1" dirty="0" smtClean="0">
                <a:solidFill>
                  <a:prstClr val="black"/>
                </a:solidFill>
                <a:latin typeface="+mn-ea"/>
                <a:cs typeface="Meiryo UI" pitchFamily="50" charset="-128"/>
              </a:endParaRPr>
            </a:p>
          </p:txBody>
        </p:sp>
        <p:sp>
          <p:nvSpPr>
            <p:cNvPr id="15" name="テキスト ボックス 14"/>
            <p:cNvSpPr txBox="1"/>
            <p:nvPr/>
          </p:nvSpPr>
          <p:spPr>
            <a:xfrm>
              <a:off x="203439" y="3097422"/>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a:latin typeface="+mj-ea"/>
                </a:rPr>
                <a:t>使いやすさ世界ナンバー１</a:t>
              </a:r>
              <a:r>
                <a:rPr lang="ja-JP" altLang="en-US" sz="1400" dirty="0" smtClean="0">
                  <a:latin typeface="+mj-ea"/>
                </a:rPr>
                <a:t>のオールインワン</a:t>
              </a:r>
              <a:r>
                <a:rPr lang="ja-JP" altLang="en-US" sz="1400" dirty="0">
                  <a:latin typeface="+mn-ea"/>
                </a:rPr>
                <a:t>ＭＩＣＥ</a:t>
              </a:r>
              <a:r>
                <a:rPr lang="ja-JP" altLang="en-US" sz="1400" dirty="0" smtClean="0">
                  <a:latin typeface="+mn-ea"/>
                  <a:cs typeface="Meiryo UI" pitchFamily="50" charset="-128"/>
                </a:rPr>
                <a:t>拠点の形成をめざし、</a:t>
              </a:r>
              <a:r>
                <a:rPr lang="ja-JP" altLang="en-US" sz="1400" dirty="0" smtClean="0">
                  <a:solidFill>
                    <a:prstClr val="black"/>
                  </a:solidFill>
                  <a:latin typeface="+mn-ea"/>
                  <a:cs typeface="Meiryo UI" pitchFamily="50" charset="-128"/>
                </a:rPr>
                <a:t>世界水準の質・規模を有した各種施設を一体的に整備</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smtClean="0">
                  <a:latin typeface="+mn-ea"/>
                  <a:cs typeface="Meiryo UI" pitchFamily="50" charset="-128"/>
                </a:rPr>
                <a:t>スマートリゾート</a:t>
              </a:r>
              <a:r>
                <a:rPr lang="ja-JP" altLang="en-US" sz="1400" dirty="0" smtClean="0">
                  <a:solidFill>
                    <a:prstClr val="black"/>
                  </a:solidFill>
                  <a:latin typeface="+mn-ea"/>
                  <a:cs typeface="Meiryo UI" pitchFamily="50" charset="-128"/>
                </a:rPr>
                <a:t>を演出する技術のショーケースとして国内外に情報を発信</a:t>
              </a:r>
              <a:endParaRPr lang="en-US" altLang="ja-JP" sz="1400" dirty="0" smtClean="0">
                <a:solidFill>
                  <a:prstClr val="black"/>
                </a:solidFill>
                <a:latin typeface="+mn-ea"/>
                <a:cs typeface="Meiryo UI" pitchFamily="50" charset="-128"/>
              </a:endParaRPr>
            </a:p>
          </p:txBody>
        </p:sp>
      </p:grpSp>
      <p:grpSp>
        <p:nvGrpSpPr>
          <p:cNvPr id="4" name="グループ化 3"/>
          <p:cNvGrpSpPr/>
          <p:nvPr/>
        </p:nvGrpSpPr>
        <p:grpSpPr>
          <a:xfrm>
            <a:off x="130339" y="4182392"/>
            <a:ext cx="8929100" cy="1345287"/>
            <a:chOff x="130339" y="4179670"/>
            <a:chExt cx="8929100" cy="1345287"/>
          </a:xfrm>
        </p:grpSpPr>
        <p:sp>
          <p:nvSpPr>
            <p:cNvPr id="10" name="角丸四角形 9"/>
            <p:cNvSpPr/>
            <p:nvPr/>
          </p:nvSpPr>
          <p:spPr>
            <a:xfrm>
              <a:off x="130339" y="4179670"/>
              <a:ext cx="8136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a:solidFill>
                    <a:prstClr val="black"/>
                  </a:solidFill>
                  <a:latin typeface="+mn-ea"/>
                  <a:cs typeface="Meiryo UI" pitchFamily="50" charset="-128"/>
                </a:rPr>
                <a:t>③</a:t>
              </a:r>
              <a:r>
                <a:rPr lang="ja-JP" altLang="en-US" sz="1600" b="1" dirty="0" smtClean="0">
                  <a:solidFill>
                    <a:prstClr val="black"/>
                  </a:solidFill>
                  <a:latin typeface="+mn-ea"/>
                  <a:cs typeface="Meiryo UI" pitchFamily="50" charset="-128"/>
                </a:rPr>
                <a:t> 世界に類をみない魅力ある空間形成、最先端技術の活用によるスマートリゾートの実現</a:t>
              </a:r>
              <a:endParaRPr lang="en-US" altLang="ja-JP" sz="1600" b="1" dirty="0" smtClean="0">
                <a:solidFill>
                  <a:prstClr val="black"/>
                </a:solidFill>
                <a:latin typeface="+mn-ea"/>
                <a:cs typeface="Meiryo UI" pitchFamily="50" charset="-128"/>
              </a:endParaRPr>
            </a:p>
          </p:txBody>
        </p:sp>
        <p:sp>
          <p:nvSpPr>
            <p:cNvPr id="16" name="テキスト ボックス 15"/>
            <p:cNvSpPr txBox="1"/>
            <p:nvPr/>
          </p:nvSpPr>
          <p:spPr>
            <a:xfrm>
              <a:off x="203439" y="4516957"/>
              <a:ext cx="8856000" cy="1008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・海に囲まれた広大な土地を活かした夢洲にしかない景観や来訪者の印象に強く残る斬新なデザインの建築物など、非日常を感じられる空間を形成</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・大阪・関西が強みを有する産業や研究機関等の研究成果等を各施設において実証・実践するとともに、</a:t>
              </a:r>
              <a:r>
                <a:rPr lang="en-US" altLang="ja-JP" sz="1400" dirty="0" smtClean="0">
                  <a:solidFill>
                    <a:prstClr val="black"/>
                  </a:solidFill>
                  <a:latin typeface="+mn-ea"/>
                  <a:cs typeface="Meiryo UI" pitchFamily="50" charset="-128"/>
                </a:rPr>
                <a:t>ICT</a:t>
              </a:r>
              <a:r>
                <a:rPr lang="ja-JP" altLang="en-US" sz="1400" dirty="0" smtClean="0">
                  <a:solidFill>
                    <a:prstClr val="black"/>
                  </a:solidFill>
                  <a:latin typeface="+mn-ea"/>
                  <a:cs typeface="Meiryo UI" pitchFamily="50" charset="-128"/>
                </a:rPr>
                <a:t>など　最先端技術等を活用し、快適で利便性の高い空間、質の高いサービスを提供</a:t>
              </a:r>
              <a:endParaRPr lang="en-US" altLang="ja-JP" sz="1400" dirty="0">
                <a:solidFill>
                  <a:prstClr val="black"/>
                </a:solidFill>
                <a:latin typeface="+mn-ea"/>
                <a:cs typeface="Meiryo UI" pitchFamily="50" charset="-128"/>
              </a:endParaRPr>
            </a:p>
          </p:txBody>
        </p:sp>
      </p:grpSp>
      <p:grpSp>
        <p:nvGrpSpPr>
          <p:cNvPr id="5" name="グループ化 4"/>
          <p:cNvGrpSpPr/>
          <p:nvPr/>
        </p:nvGrpSpPr>
        <p:grpSpPr>
          <a:xfrm>
            <a:off x="130339" y="5793837"/>
            <a:ext cx="8821100" cy="908499"/>
            <a:chOff x="130339" y="5793837"/>
            <a:chExt cx="8821100" cy="908499"/>
          </a:xfrm>
        </p:grpSpPr>
        <p:sp>
          <p:nvSpPr>
            <p:cNvPr id="11" name="角丸四角形 10"/>
            <p:cNvSpPr/>
            <p:nvPr/>
          </p:nvSpPr>
          <p:spPr>
            <a:xfrm>
              <a:off x="130339" y="5793837"/>
              <a:ext cx="522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smtClean="0">
                  <a:solidFill>
                    <a:prstClr val="black"/>
                  </a:solidFill>
                  <a:latin typeface="+mn-ea"/>
                  <a:cs typeface="Meiryo UI" pitchFamily="50" charset="-128"/>
                </a:rPr>
                <a:t>④ 世界の先進事例を進化させた総合的な懸念事項対策</a:t>
              </a:r>
              <a:endParaRPr lang="en-US" altLang="ja-JP" sz="1600" b="1" dirty="0" smtClean="0">
                <a:solidFill>
                  <a:srgbClr val="FF0000"/>
                </a:solidFill>
                <a:latin typeface="+mn-ea"/>
                <a:cs typeface="Meiryo UI" pitchFamily="50" charset="-128"/>
              </a:endParaRPr>
            </a:p>
          </p:txBody>
        </p:sp>
        <p:sp>
          <p:nvSpPr>
            <p:cNvPr id="25" name="テキスト ボックス 24"/>
            <p:cNvSpPr txBox="1"/>
            <p:nvPr/>
          </p:nvSpPr>
          <p:spPr>
            <a:xfrm>
              <a:off x="203439" y="6126336"/>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・国やカジノ事業者、関係機関等との適切な役割分担のもと、緊密な連携を図りながら、海外の先進事例に学び、それをさらに進化させた、万全の対策を実行</a:t>
              </a:r>
              <a:endParaRPr lang="en-US" altLang="ja-JP" sz="1400" dirty="0">
                <a:solidFill>
                  <a:prstClr val="black"/>
                </a:solidFill>
                <a:latin typeface="+mn-ea"/>
                <a:cs typeface="Meiryo UI" pitchFamily="50" charset="-128"/>
              </a:endParaRPr>
            </a:p>
          </p:txBody>
        </p:sp>
      </p:gr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14</a:t>
            </a:r>
            <a:endParaRPr kumimoji="1" lang="ja-JP" altLang="en-US" dirty="0"/>
          </a:p>
        </p:txBody>
      </p:sp>
    </p:spTree>
    <p:extLst>
      <p:ext uri="{BB962C8B-B14F-4D97-AF65-F5344CB8AC3E}">
        <p14:creationId xmlns:p14="http://schemas.microsoft.com/office/powerpoint/2010/main" val="372436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3903" y="1572489"/>
            <a:ext cx="8701678" cy="43353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国においては、「</a:t>
            </a:r>
            <a:r>
              <a:rPr lang="ja-JP" altLang="en-US" dirty="0" smtClean="0">
                <a:solidFill>
                  <a:schemeClr val="tx1"/>
                </a:solidFill>
                <a:latin typeface="ＭＳ Ｐゴシック" panose="020B0600070205080204" pitchFamily="50" charset="-128"/>
                <a:ea typeface="ＭＳ Ｐゴシック" panose="020B0600070205080204" pitchFamily="50" charset="-128"/>
              </a:rPr>
              <a:t>依存症</a:t>
            </a:r>
            <a:r>
              <a:rPr lang="ja-JP" altLang="en-US" dirty="0">
                <a:solidFill>
                  <a:schemeClr val="tx1"/>
                </a:solidFill>
                <a:latin typeface="ＭＳ Ｐゴシック" panose="020B0600070205080204" pitchFamily="50" charset="-128"/>
                <a:ea typeface="ＭＳ Ｐゴシック" panose="020B0600070205080204" pitchFamily="50" charset="-128"/>
              </a:rPr>
              <a:t>やマネー・ローンダリング、青少年への影響等、</a:t>
            </a:r>
            <a:r>
              <a:rPr lang="ja-JP" altLang="en-US" b="1" dirty="0">
                <a:solidFill>
                  <a:schemeClr val="tx1"/>
                </a:solidFill>
                <a:latin typeface="ＭＳ Ｐゴシック" panose="020B0600070205080204" pitchFamily="50" charset="-128"/>
                <a:ea typeface="ＭＳ Ｐゴシック" panose="020B0600070205080204" pitchFamily="50" charset="-128"/>
              </a:rPr>
              <a:t>ＩＲについての様々な懸念に万全の対策を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講じる</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」との基本的な方針が示されている</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ＩＲの機能の一つであるカジノ施設を設置することで、ギャンブル等依存症の増加や治安の悪化を招かないよう、必要な対策を講じ、</a:t>
            </a:r>
            <a:r>
              <a:rPr kumimoji="1" lang="ja-JP" altLang="en-US" b="1" dirty="0" smtClean="0">
                <a:solidFill>
                  <a:schemeClr val="tx1"/>
                </a:solidFill>
                <a:latin typeface="ＭＳ Ｐゴシック" panose="020B0600070205080204" pitchFamily="50" charset="-128"/>
                <a:ea typeface="ＭＳ Ｐゴシック" panose="020B0600070205080204" pitchFamily="50" charset="-128"/>
              </a:rPr>
              <a:t>懸念事項を最小化</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する必要がある。</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懸念事項の最小化には、国の法令等による規制や、カジノ事業者に</a:t>
            </a:r>
            <a:r>
              <a:rPr lang="ja-JP" altLang="en-US" dirty="0" smtClean="0">
                <a:solidFill>
                  <a:schemeClr val="tx1"/>
                </a:solidFill>
                <a:latin typeface="ＭＳ Ｐゴシック" panose="020B0600070205080204" pitchFamily="50" charset="-128"/>
                <a:ea typeface="ＭＳ Ｐゴシック" panose="020B0600070205080204" pitchFamily="50" charset="-128"/>
              </a:rPr>
              <a:t>課すべき責務が</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基本となるが、</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地域においても、国やカジノ事業者、関係機関等との適切な役割分担の</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smtClean="0">
                <a:solidFill>
                  <a:schemeClr val="tx1"/>
                </a:solidFill>
                <a:latin typeface="ＭＳ Ｐゴシック" panose="020B0600070205080204" pitchFamily="50" charset="-128"/>
                <a:ea typeface="ＭＳ Ｐゴシック" panose="020B0600070205080204" pitchFamily="50" charset="-128"/>
              </a:rPr>
              <a:t>もと、緊密な連携を図りながら、</a:t>
            </a:r>
            <a:r>
              <a:rPr lang="ja-JP" altLang="en-US" b="1" dirty="0">
                <a:solidFill>
                  <a:schemeClr val="tx1"/>
                </a:solidFill>
                <a:latin typeface="ＭＳ Ｐゴシック" panose="020B0600070205080204" pitchFamily="50" charset="-128"/>
                <a:ea typeface="ＭＳ Ｐゴシック" panose="020B0600070205080204" pitchFamily="50" charset="-128"/>
              </a:rPr>
              <a:t>海外の先進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事例に学び、それをさらに進化させた、万全の対策を実行していく</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　 加えて、</a:t>
            </a:r>
            <a:r>
              <a:rPr lang="ja-JP" altLang="en-US" dirty="0">
                <a:solidFill>
                  <a:schemeClr val="tx1"/>
                </a:solidFill>
                <a:latin typeface="ＭＳ Ｐゴシック" panose="020B0600070205080204" pitchFamily="50" charset="-128"/>
                <a:ea typeface="ＭＳ Ｐゴシック" panose="020B0600070205080204" pitchFamily="50" charset="-128"/>
              </a:rPr>
              <a:t>懸念事項に関する対策</a:t>
            </a:r>
            <a:r>
              <a:rPr lang="ja-JP" altLang="en-US" dirty="0" smtClean="0">
                <a:solidFill>
                  <a:schemeClr val="tx1"/>
                </a:solidFill>
                <a:latin typeface="ＭＳ Ｐゴシック" panose="020B0600070205080204" pitchFamily="50" charset="-128"/>
                <a:ea typeface="ＭＳ Ｐゴシック" panose="020B0600070205080204" pitchFamily="50" charset="-128"/>
              </a:rPr>
              <a:t>を発信することで、</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府民</a:t>
            </a:r>
            <a:r>
              <a:rPr lang="ja-JP" altLang="en-US" b="1" dirty="0">
                <a:solidFill>
                  <a:schemeClr val="tx1"/>
                </a:solidFill>
                <a:latin typeface="ＭＳ Ｐゴシック" panose="020B0600070205080204" pitchFamily="50" charset="-128"/>
                <a:ea typeface="ＭＳ Ｐゴシック" panose="020B0600070205080204" pitchFamily="50" charset="-128"/>
              </a:rPr>
              <a:t>・市民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の</a:t>
            </a:r>
            <a:r>
              <a:rPr lang="ja-JP" altLang="en-US" b="1" dirty="0">
                <a:solidFill>
                  <a:schemeClr val="tx1"/>
                </a:solidFill>
                <a:latin typeface="ＭＳ Ｐゴシック" panose="020B0600070205080204" pitchFamily="50" charset="-128"/>
                <a:ea typeface="ＭＳ Ｐゴシック" panose="020B0600070205080204" pitchFamily="50" charset="-128"/>
              </a:rPr>
              <a:t>理解促進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を図り</a:t>
            </a:r>
            <a:r>
              <a:rPr lang="ja-JP" altLang="en-US" b="1" dirty="0">
                <a:solidFill>
                  <a:schemeClr val="tx1"/>
                </a:solidFill>
                <a:latin typeface="ＭＳ Ｐゴシック" panose="020B0600070205080204" pitchFamily="50" charset="-128"/>
                <a:ea typeface="ＭＳ Ｐゴシック" panose="020B0600070205080204" pitchFamily="50" charset="-128"/>
              </a:rPr>
              <a:t>、</a:t>
            </a:r>
            <a:r>
              <a:rPr lang="ja-JP" altLang="en-US" b="1" dirty="0" smtClean="0">
                <a:solidFill>
                  <a:schemeClr val="tx1"/>
                </a:solidFill>
                <a:latin typeface="ＭＳ Ｐゴシック" panose="020B0600070205080204" pitchFamily="50" charset="-128"/>
                <a:ea typeface="ＭＳ Ｐゴシック" panose="020B0600070205080204" pitchFamily="50" charset="-128"/>
              </a:rPr>
              <a:t>ＩＲ</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誘致</a:t>
            </a:r>
            <a:r>
              <a:rPr lang="ja-JP" altLang="en-US" b="1" dirty="0">
                <a:solidFill>
                  <a:schemeClr val="tx1"/>
                </a:solidFill>
                <a:latin typeface="ＭＳ Ｐゴシック" panose="020B0600070205080204" pitchFamily="50" charset="-128"/>
                <a:ea typeface="ＭＳ Ｐゴシック" panose="020B0600070205080204" pitchFamily="50" charset="-128"/>
              </a:rPr>
              <a:t>に向けた機運を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醸成</a:t>
            </a:r>
            <a:r>
              <a:rPr lang="ja-JP" altLang="en-US" dirty="0" smtClean="0">
                <a:solidFill>
                  <a:schemeClr val="tx1"/>
                </a:solidFill>
                <a:latin typeface="ＭＳ Ｐゴシック" panose="020B0600070205080204" pitchFamily="50" charset="-128"/>
                <a:ea typeface="ＭＳ Ｐゴシック" panose="020B0600070205080204" pitchFamily="50" charset="-128"/>
              </a:rPr>
              <a:t>する。</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9" name="テキスト ボックス 18"/>
          <p:cNvSpPr txBox="1"/>
          <p:nvPr/>
        </p:nvSpPr>
        <p:spPr>
          <a:xfrm>
            <a:off x="263903" y="99088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0" y="-1"/>
            <a:ext cx="9144000" cy="899887"/>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3644721" y="1041696"/>
            <a:ext cx="5480973" cy="338554"/>
          </a:xfrm>
          <a:prstGeom prst="rect">
            <a:avLst/>
          </a:prstGeom>
          <a:noFill/>
        </p:spPr>
        <p:txBody>
          <a:bodyPr wrap="square" rtlCol="0">
            <a:spAutoFit/>
          </a:bodyPr>
          <a:lstStyle/>
          <a:p>
            <a:r>
              <a:rPr kumimoji="1" lang="ja-JP" altLang="en-US" sz="1600" dirty="0" smtClean="0"/>
              <a:t>～世界の先進事例を進化させた総合的な懸念事項対策～</a:t>
            </a:r>
            <a:endParaRPr kumimoji="1" lang="ja-JP" altLang="en-US" sz="1600" dirty="0"/>
          </a:p>
        </p:txBody>
      </p:sp>
      <p:sp>
        <p:nvSpPr>
          <p:cNvPr id="9" name="スライド番号プレースホルダ 9"/>
          <p:cNvSpPr>
            <a:spLocks noGrp="1"/>
          </p:cNvSpPr>
          <p:nvPr>
            <p:ph type="sldNum" sz="quarter" idx="12"/>
          </p:nvPr>
        </p:nvSpPr>
        <p:spPr>
          <a:xfrm>
            <a:off x="6992094" y="6492874"/>
            <a:ext cx="2133600" cy="365125"/>
          </a:xfrm>
        </p:spPr>
        <p:txBody>
          <a:bodyPr/>
          <a:lstStyle/>
          <a:p>
            <a:r>
              <a:rPr lang="en-US" altLang="ja-JP" dirty="0" smtClean="0"/>
              <a:t>15</a:t>
            </a:r>
            <a:endParaRPr kumimoji="1" lang="ja-JP" altLang="en-US" dirty="0"/>
          </a:p>
        </p:txBody>
      </p:sp>
    </p:spTree>
    <p:extLst>
      <p:ext uri="{BB962C8B-B14F-4D97-AF65-F5344CB8AC3E}">
        <p14:creationId xmlns:p14="http://schemas.microsoft.com/office/powerpoint/2010/main" val="3420400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1195" y="1313649"/>
            <a:ext cx="8561954" cy="371826"/>
          </a:xfrm>
          <a:solidFill>
            <a:schemeClr val="tx2">
              <a:lumMod val="75000"/>
            </a:schemeClr>
          </a:solidFill>
        </p:spPr>
        <p:txBody>
          <a:bodyPr>
            <a:noAutofit/>
          </a:body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「ギャンブル等</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依存症の現状」について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738" y="1694350"/>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①</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依存症の現状</a:t>
            </a:r>
            <a:endPar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コンテンツ プレースホルダー 1"/>
          <p:cNvSpPr txBox="1">
            <a:spLocks/>
          </p:cNvSpPr>
          <p:nvPr/>
        </p:nvSpPr>
        <p:spPr>
          <a:xfrm>
            <a:off x="336171" y="1973529"/>
            <a:ext cx="8229600" cy="1226357"/>
          </a:xfrm>
          <a:prstGeom prst="rect">
            <a:avLst/>
          </a:prstGeom>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ja-JP" altLang="en-US" sz="1600" dirty="0" smtClean="0">
                <a:latin typeface="Meiryo UI" panose="020B0604030504040204" pitchFamily="50" charset="-128"/>
                <a:ea typeface="Meiryo UI" panose="020B060403050404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2013</a:t>
            </a:r>
            <a:r>
              <a:rPr lang="ja-JP" altLang="en-US" sz="1600" dirty="0">
                <a:latin typeface="ＭＳ Ｐゴシック" panose="020B0600070205080204" pitchFamily="50" charset="-128"/>
                <a:ea typeface="ＭＳ Ｐゴシック" panose="020B0600070205080204" pitchFamily="50" charset="-128"/>
              </a:rPr>
              <a:t>年度に「アルコール有害使用に係る実態調査」に付随して</a:t>
            </a:r>
            <a:r>
              <a:rPr lang="ja-JP" altLang="en-US" sz="1600" dirty="0" smtClean="0">
                <a:latin typeface="ＭＳ Ｐゴシック" panose="020B0600070205080204" pitchFamily="50" charset="-128"/>
                <a:ea typeface="ＭＳ Ｐゴシック" panose="020B0600070205080204" pitchFamily="50" charset="-128"/>
              </a:rPr>
              <a:t>行われた自記式</a:t>
            </a:r>
            <a:endParaRPr lang="en-US" altLang="ja-JP" sz="1600" dirty="0" smtClean="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の簡易</a:t>
            </a:r>
            <a:r>
              <a:rPr lang="ja-JP" altLang="en-US" sz="1600" dirty="0">
                <a:latin typeface="ＭＳ Ｐゴシック" panose="020B0600070205080204" pitchFamily="50" charset="-128"/>
                <a:ea typeface="ＭＳ Ｐゴシック" panose="020B0600070205080204" pitchFamily="50" charset="-128"/>
              </a:rPr>
              <a:t>アンケート調査</a:t>
            </a:r>
            <a:r>
              <a:rPr lang="ja-JP" altLang="en-US" sz="1600" dirty="0" smtClean="0">
                <a:latin typeface="ＭＳ Ｐゴシック" panose="020B0600070205080204" pitchFamily="50" charset="-128"/>
                <a:ea typeface="ＭＳ Ｐゴシック" panose="020B0600070205080204" pitchFamily="50" charset="-128"/>
              </a:rPr>
              <a:t>を　国立病院機構　久里浜医療センターが実施。</a:t>
            </a:r>
            <a:endParaRPr lang="en-US" altLang="ja-JP" sz="1600" dirty="0" smtClean="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ギャンブル等依存症が疑われる者」の割合を成人の</a:t>
            </a:r>
            <a:r>
              <a:rPr lang="en-US" altLang="ja-JP" sz="1600" dirty="0">
                <a:latin typeface="ＭＳ Ｐゴシック" panose="020B0600070205080204" pitchFamily="50" charset="-128"/>
                <a:ea typeface="ＭＳ Ｐゴシック" panose="020B0600070205080204" pitchFamily="50" charset="-128"/>
              </a:rPr>
              <a:t>4.8</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約</a:t>
            </a:r>
            <a:r>
              <a:rPr lang="en-US" altLang="ja-JP" sz="1600" dirty="0" smtClean="0">
                <a:latin typeface="ＭＳ Ｐゴシック" panose="020B0600070205080204" pitchFamily="50" charset="-128"/>
                <a:ea typeface="ＭＳ Ｐゴシック" panose="020B0600070205080204" pitchFamily="50" charset="-128"/>
              </a:rPr>
              <a:t>536</a:t>
            </a:r>
            <a:r>
              <a:rPr lang="ja-JP" altLang="en-US" sz="1600" dirty="0" smtClean="0">
                <a:latin typeface="ＭＳ Ｐゴシック" panose="020B0600070205080204" pitchFamily="50" charset="-128"/>
                <a:ea typeface="ＭＳ Ｐゴシック" panose="020B0600070205080204" pitchFamily="50" charset="-128"/>
              </a:rPr>
              <a:t>万人）と推計。</a:t>
            </a:r>
            <a:endParaRPr lang="en-US" altLang="ja-JP" sz="1600" dirty="0">
              <a:latin typeface="ＭＳ Ｐゴシック" panose="020B0600070205080204" pitchFamily="50" charset="-128"/>
              <a:ea typeface="ＭＳ Ｐゴシック" panose="020B0600070205080204"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1"/>
          <p:cNvSpPr txBox="1">
            <a:spLocks/>
          </p:cNvSpPr>
          <p:nvPr/>
        </p:nvSpPr>
        <p:spPr>
          <a:xfrm>
            <a:off x="321195" y="2897266"/>
            <a:ext cx="8661649" cy="1146218"/>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1600" dirty="0">
                <a:latin typeface="+mn-ea"/>
              </a:rPr>
              <a:t>　</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smtClean="0">
                <a:latin typeface="ＭＳ Ｐゴシック" panose="020B0600070205080204" pitchFamily="50" charset="-128"/>
                <a:ea typeface="ＭＳ Ｐゴシック" panose="020B0600070205080204" pitchFamily="50" charset="-128"/>
              </a:rPr>
              <a:t>2016</a:t>
            </a:r>
            <a:r>
              <a:rPr lang="ja-JP" altLang="en-US" sz="1600" dirty="0" smtClean="0">
                <a:latin typeface="ＭＳ Ｐゴシック" panose="020B0600070205080204" pitchFamily="50" charset="-128"/>
                <a:ea typeface="ＭＳ Ｐゴシック" panose="020B0600070205080204" pitchFamily="50" charset="-128"/>
              </a:rPr>
              <a:t>年度に全国調査の予備調査として、</a:t>
            </a:r>
            <a:r>
              <a:rPr lang="en-US" altLang="ja-JP" sz="1600" dirty="0" smtClean="0">
                <a:latin typeface="ＭＳ Ｐゴシック" panose="020B0600070205080204" pitchFamily="50" charset="-128"/>
                <a:ea typeface="ＭＳ Ｐゴシック" panose="020B0600070205080204" pitchFamily="50" charset="-128"/>
              </a:rPr>
              <a:t>11</a:t>
            </a:r>
            <a:r>
              <a:rPr lang="ja-JP" altLang="en-US" sz="1600" dirty="0" smtClean="0">
                <a:latin typeface="ＭＳ Ｐゴシック" panose="020B0600070205080204" pitchFamily="50" charset="-128"/>
                <a:ea typeface="ＭＳ Ｐゴシック" panose="020B0600070205080204" pitchFamily="50" charset="-128"/>
              </a:rPr>
              <a:t>都市から無作為に対象者を抽出し、</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面接調査及び医師による診断を　国立病院機構　久里浜医療センターが実施。</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「ギャンブル等依存症が疑われる者」の割合を成人の</a:t>
            </a:r>
            <a:r>
              <a:rPr lang="en-US" altLang="ja-JP" sz="1600" dirty="0" smtClean="0">
                <a:latin typeface="ＭＳ Ｐゴシック" panose="020B0600070205080204" pitchFamily="50" charset="-128"/>
                <a:ea typeface="ＭＳ Ｐゴシック" panose="020B0600070205080204" pitchFamily="50" charset="-128"/>
              </a:rPr>
              <a:t>2.7</a:t>
            </a:r>
            <a:r>
              <a:rPr lang="ja-JP" altLang="en-US" sz="1600" dirty="0" smtClean="0">
                <a:latin typeface="ＭＳ Ｐゴシック" panose="020B0600070205080204" pitchFamily="50" charset="-128"/>
                <a:ea typeface="ＭＳ Ｐゴシック" panose="020B0600070205080204" pitchFamily="50" charset="-128"/>
              </a:rPr>
              <a:t>％（約</a:t>
            </a:r>
            <a:r>
              <a:rPr lang="en-US" altLang="ja-JP" sz="1600" dirty="0" smtClean="0">
                <a:latin typeface="ＭＳ Ｐゴシック" panose="020B0600070205080204" pitchFamily="50" charset="-128"/>
                <a:ea typeface="ＭＳ Ｐゴシック" panose="020B0600070205080204" pitchFamily="50" charset="-128"/>
              </a:rPr>
              <a:t>280</a:t>
            </a:r>
            <a:r>
              <a:rPr lang="ja-JP" altLang="en-US" sz="1600" dirty="0" smtClean="0">
                <a:latin typeface="ＭＳ Ｐゴシック" panose="020B0600070205080204" pitchFamily="50" charset="-128"/>
                <a:ea typeface="ＭＳ Ｐゴシック" panose="020B0600070205080204" pitchFamily="50" charset="-128"/>
              </a:rPr>
              <a:t>万人）と推計。</a:t>
            </a:r>
            <a:endParaRPr lang="en-US" altLang="ja-JP" sz="1600" dirty="0" smtClean="0">
              <a:latin typeface="ＭＳ Ｐゴシック" panose="020B0600070205080204" pitchFamily="50" charset="-128"/>
              <a:ea typeface="ＭＳ Ｐゴシック" panose="020B0600070205080204" pitchFamily="50" charset="-128"/>
            </a:endParaRPr>
          </a:p>
        </p:txBody>
      </p:sp>
      <p:sp>
        <p:nvSpPr>
          <p:cNvPr id="20" name="コンテンツ プレースホルダー 1"/>
          <p:cNvSpPr txBox="1">
            <a:spLocks/>
          </p:cNvSpPr>
          <p:nvPr/>
        </p:nvSpPr>
        <p:spPr>
          <a:xfrm>
            <a:off x="336171" y="6201177"/>
            <a:ext cx="8408584" cy="643944"/>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ＭＳ Ｐゴシック" panose="020B0600070205080204" pitchFamily="50" charset="-128"/>
                <a:ea typeface="ＭＳ Ｐゴシック" panose="020B0600070205080204" pitchFamily="50" charset="-128"/>
              </a:rPr>
              <a:t>ＩＲ実現を機にカジノにとどまらず、他のギャンブル・遊技等に起因する依存症を含め、</a:t>
            </a:r>
            <a:r>
              <a:rPr lang="ja-JP" altLang="en-US" sz="1800" dirty="0">
                <a:latin typeface="ＭＳ Ｐゴシック" panose="020B0600070205080204" pitchFamily="50" charset="-128"/>
                <a:ea typeface="ＭＳ Ｐゴシック" panose="020B0600070205080204" pitchFamily="50" charset="-128"/>
              </a:rPr>
              <a:t>有効</a:t>
            </a:r>
            <a:r>
              <a:rPr lang="ja-JP" altLang="en-US" sz="1800" dirty="0" smtClean="0">
                <a:latin typeface="ＭＳ Ｐゴシック" panose="020B0600070205080204" pitchFamily="50" charset="-128"/>
                <a:ea typeface="ＭＳ Ｐゴシック" panose="020B0600070205080204" pitchFamily="50" charset="-128"/>
              </a:rPr>
              <a:t>な対策を講じることで、ギャンブル等依存症を抑制することが可能</a:t>
            </a:r>
            <a:endParaRPr lang="en-US" altLang="ja-JP" sz="1800" dirty="0">
              <a:latin typeface="ＭＳ Ｐゴシック" panose="020B0600070205080204" pitchFamily="50" charset="-128"/>
              <a:ea typeface="ＭＳ Ｐゴシック" panose="020B0600070205080204" pitchFamily="50" charset="-128"/>
            </a:endParaRPr>
          </a:p>
          <a:p>
            <a:pPr marL="0" indent="0">
              <a:buNone/>
            </a:pPr>
            <a:endParaRPr lang="en-US" altLang="ja-JP" sz="1800" u="sng" dirty="0">
              <a:latin typeface="Meiryo UI" panose="020B0604030504040204" pitchFamily="50" charset="-128"/>
              <a:ea typeface="Meiryo UI" panose="020B0604030504040204" pitchFamily="50" charset="-128"/>
            </a:endParaRPr>
          </a:p>
          <a:p>
            <a:pPr marL="0" indent="0">
              <a:buNone/>
            </a:pPr>
            <a:endParaRPr lang="en-US" altLang="ja-JP" sz="1800" u="sng"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715" y="3784407"/>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②</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シンガポールにおける対策例</a:t>
            </a:r>
            <a:endPar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コンテンツ プレースホルダー 1"/>
          <p:cNvSpPr txBox="1">
            <a:spLocks/>
          </p:cNvSpPr>
          <p:nvPr/>
        </p:nvSpPr>
        <p:spPr>
          <a:xfrm>
            <a:off x="321195" y="4063586"/>
            <a:ext cx="8661649" cy="1832077"/>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2200" dirty="0">
                <a:latin typeface="+mn-ea"/>
              </a:rPr>
              <a:t>　</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依存症患者の立入制限（自己排除プログラム等</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啓発、相談、治療、</a:t>
            </a:r>
            <a:r>
              <a:rPr lang="ja-JP" altLang="en-US" sz="1600" dirty="0" smtClean="0">
                <a:latin typeface="ＭＳ Ｐゴシック" panose="020B0600070205080204" pitchFamily="50" charset="-128"/>
                <a:ea typeface="ＭＳ Ｐゴシック" panose="020B0600070205080204" pitchFamily="50" charset="-128"/>
              </a:rPr>
              <a:t>地域</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家族の取組みへの</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支援などのギャンブル依存症対策、</a:t>
            </a:r>
            <a:r>
              <a:rPr lang="ja-JP" altLang="en-US" sz="1600" dirty="0">
                <a:latin typeface="ＭＳ Ｐゴシック" panose="020B0600070205080204" pitchFamily="50" charset="-128"/>
                <a:ea typeface="ＭＳ Ｐゴシック" panose="020B0600070205080204" pitchFamily="50" charset="-128"/>
              </a:rPr>
              <a:t>施設への立入禁止（</a:t>
            </a:r>
            <a:r>
              <a:rPr lang="ja-JP" altLang="en-US" sz="1600" dirty="0" smtClean="0">
                <a:latin typeface="ＭＳ Ｐゴシック" panose="020B0600070205080204" pitchFamily="50" charset="-128"/>
                <a:ea typeface="ＭＳ Ｐゴシック" panose="020B0600070205080204" pitchFamily="50" charset="-128"/>
              </a:rPr>
              <a:t>身分証</a:t>
            </a:r>
            <a:r>
              <a:rPr lang="ja-JP" altLang="en-US" sz="1600" dirty="0">
                <a:latin typeface="ＭＳ Ｐゴシック" panose="020B0600070205080204" pitchFamily="50" charset="-128"/>
                <a:ea typeface="ＭＳ Ｐゴシック" panose="020B0600070205080204" pitchFamily="50" charset="-128"/>
              </a:rPr>
              <a:t>等で</a:t>
            </a:r>
            <a:r>
              <a:rPr lang="ja-JP" altLang="en-US" sz="1600" dirty="0" smtClean="0">
                <a:latin typeface="ＭＳ Ｐゴシック" panose="020B0600070205080204" pitchFamily="50" charset="-128"/>
                <a:ea typeface="ＭＳ Ｐゴシック" panose="020B0600070205080204" pitchFamily="50" charset="-128"/>
              </a:rPr>
              <a:t>の本人確認）や</a:t>
            </a:r>
            <a:r>
              <a:rPr lang="ja-JP" altLang="en-US" sz="1600" dirty="0">
                <a:latin typeface="ＭＳ Ｐゴシック" panose="020B0600070205080204" pitchFamily="50" charset="-128"/>
                <a:ea typeface="ＭＳ Ｐゴシック" panose="020B0600070205080204" pitchFamily="50" charset="-128"/>
              </a:rPr>
              <a:t>メディア</a:t>
            </a:r>
            <a:r>
              <a:rPr lang="ja-JP" altLang="en-US" sz="1600" dirty="0" smtClean="0">
                <a:latin typeface="ＭＳ Ｐゴシック" panose="020B0600070205080204" pitchFamily="50" charset="-128"/>
                <a:ea typeface="ＭＳ Ｐゴシック" panose="020B0600070205080204" pitchFamily="50" charset="-128"/>
              </a:rPr>
              <a:t>で</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の</a:t>
            </a:r>
            <a:r>
              <a:rPr lang="ja-JP" altLang="en-US" sz="1600" dirty="0">
                <a:latin typeface="ＭＳ Ｐゴシック" panose="020B0600070205080204" pitchFamily="50" charset="-128"/>
                <a:ea typeface="ＭＳ Ｐゴシック" panose="020B0600070205080204" pitchFamily="50" charset="-128"/>
              </a:rPr>
              <a:t>過剰なカジノ広告・宣伝の</a:t>
            </a:r>
            <a:r>
              <a:rPr lang="ja-JP" altLang="en-US" sz="1600" dirty="0" smtClean="0">
                <a:latin typeface="ＭＳ Ｐゴシック" panose="020B0600070205080204" pitchFamily="50" charset="-128"/>
                <a:ea typeface="ＭＳ Ｐゴシック" panose="020B0600070205080204" pitchFamily="50" charset="-128"/>
              </a:rPr>
              <a:t>規制などによる青少年対策により、ギャンブル依存症有病率はＩＲ</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開業前より減少。</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参考）シンガポールにおけるギャンブル依存症</a:t>
            </a:r>
            <a:r>
              <a:rPr lang="ja-JP" altLang="en-US" sz="1400" dirty="0" smtClean="0">
                <a:latin typeface="ＭＳ Ｐゴシック" panose="020B0600070205080204" pitchFamily="50" charset="-128"/>
                <a:ea typeface="ＭＳ Ｐゴシック" panose="020B0600070205080204" pitchFamily="50" charset="-128"/>
              </a:rPr>
              <a:t>有病率（ＩＲ開業 </a:t>
            </a:r>
            <a:r>
              <a:rPr lang="en-US" altLang="ja-JP" sz="1400" dirty="0" smtClean="0">
                <a:latin typeface="ＭＳ Ｐゴシック" panose="020B0600070205080204" pitchFamily="50" charset="-128"/>
                <a:ea typeface="ＭＳ Ｐゴシック" panose="020B0600070205080204" pitchFamily="50" charset="-128"/>
              </a:rPr>
              <a:t>: 2010</a:t>
            </a:r>
            <a:r>
              <a:rPr lang="ja-JP" altLang="en-US" sz="1400" dirty="0" smtClean="0">
                <a:latin typeface="ＭＳ Ｐゴシック" panose="020B0600070205080204" pitchFamily="50" charset="-128"/>
                <a:ea typeface="ＭＳ Ｐゴシック" panose="020B0600070205080204" pitchFamily="50" charset="-128"/>
              </a:rPr>
              <a:t>年）</a:t>
            </a:r>
            <a:endParaRPr lang="en-US" altLang="ja-JP" sz="14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2005</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5.0%</a:t>
            </a:r>
            <a:r>
              <a:rPr lang="ja-JP" altLang="en-US" sz="1400" dirty="0" err="1">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2008</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3.5%</a:t>
            </a:r>
            <a:r>
              <a:rPr lang="ja-JP" altLang="en-US" sz="1400" dirty="0" err="1"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 2011</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3.1%</a:t>
            </a:r>
            <a:r>
              <a:rPr lang="ja-JP" altLang="en-US" sz="1400" dirty="0" err="1"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2014</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1.0%</a:t>
            </a:r>
            <a:endParaRPr lang="ja-JP" altLang="en-US" sz="1400" dirty="0">
              <a:latin typeface="ＭＳ Ｐゴシック" panose="020B0600070205080204" pitchFamily="50" charset="-128"/>
              <a:ea typeface="ＭＳ Ｐゴシック" panose="020B0600070205080204" pitchFamily="50" charset="-128"/>
            </a:endParaRPr>
          </a:p>
          <a:p>
            <a:pPr marL="182563" indent="-182563">
              <a:lnSpc>
                <a:spcPts val="1500"/>
              </a:lnSpc>
              <a:buNone/>
            </a:pPr>
            <a:endParaRPr lang="ja-JP" altLang="en-US" sz="1800" dirty="0">
              <a:latin typeface="HG丸ｺﾞｼｯｸM-PRO" panose="020F0600000000000000" pitchFamily="50" charset="-128"/>
              <a:ea typeface="HG丸ｺﾞｼｯｸM-PRO" panose="020F0600000000000000" pitchFamily="50" charset="-128"/>
            </a:endParaRPr>
          </a:p>
          <a:p>
            <a:pPr marL="182563" indent="-182563">
              <a:lnSpc>
                <a:spcPts val="1500"/>
              </a:lnSpc>
              <a:buNone/>
            </a:pPr>
            <a:endParaRPr lang="en-US" altLang="ja-JP" sz="1800" dirty="0">
              <a:latin typeface="Meiryo UI" panose="020B0604030504040204" pitchFamily="50" charset="-128"/>
              <a:ea typeface="Meiryo UI" panose="020B0604030504040204" pitchFamily="50" charset="-128"/>
            </a:endParaRPr>
          </a:p>
          <a:p>
            <a:pPr marL="182563" indent="-182563">
              <a:lnSpc>
                <a:spcPts val="1500"/>
              </a:lnSpc>
              <a:buNone/>
            </a:pP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3" name="ストライプ矢印 2"/>
          <p:cNvSpPr/>
          <p:nvPr/>
        </p:nvSpPr>
        <p:spPr>
          <a:xfrm rot="5400000">
            <a:off x="4115719" y="4616156"/>
            <a:ext cx="341290" cy="28287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8" name="テキスト ボックス 17"/>
          <p:cNvSpPr txBox="1"/>
          <p:nvPr/>
        </p:nvSpPr>
        <p:spPr>
          <a:xfrm>
            <a:off x="62715" y="851795"/>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smtClean="0">
                <a:solidFill>
                  <a:schemeClr val="bg1"/>
                </a:solidFill>
                <a:latin typeface="+mn-ea"/>
              </a:rPr>
              <a:t>１）ギャンブル</a:t>
            </a:r>
            <a:r>
              <a:rPr kumimoji="1" lang="ja-JP" altLang="en-US" sz="2000" smtClean="0">
                <a:solidFill>
                  <a:schemeClr val="bg1"/>
                </a:solidFill>
                <a:latin typeface="+mn-ea"/>
              </a:rPr>
              <a:t>等依存症対策</a:t>
            </a:r>
            <a:endParaRPr kumimoji="1" lang="ja-JP" altLang="en-US" sz="2000" dirty="0">
              <a:solidFill>
                <a:schemeClr val="bg1"/>
              </a:solidFill>
              <a:latin typeface="+mn-ea"/>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16</a:t>
            </a:r>
            <a:endParaRPr kumimoji="1" lang="ja-JP" altLang="en-US" dirty="0"/>
          </a:p>
        </p:txBody>
      </p:sp>
    </p:spTree>
    <p:extLst>
      <p:ext uri="{BB962C8B-B14F-4D97-AF65-F5344CB8AC3E}">
        <p14:creationId xmlns:p14="http://schemas.microsoft.com/office/powerpoint/2010/main" val="497311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4062" y="943747"/>
            <a:ext cx="7837205" cy="5262979"/>
          </a:xfrm>
          <a:prstGeom prst="rect">
            <a:avLst/>
          </a:prstGeom>
          <a:noFill/>
        </p:spPr>
        <p:txBody>
          <a:bodyPr wrap="square" rtlCol="0">
            <a:spAutoFit/>
          </a:bodyPr>
          <a:lstStyle/>
          <a:p>
            <a:r>
              <a:rPr lang="ja-JP" altLang="en-US" sz="1600" dirty="0" smtClean="0">
                <a:latin typeface="+mn-ea"/>
              </a:rPr>
              <a:t>１</a:t>
            </a:r>
            <a:r>
              <a:rPr lang="ja-JP" altLang="en-US" sz="1600" dirty="0">
                <a:latin typeface="+mn-ea"/>
              </a:rPr>
              <a:t>．</a:t>
            </a:r>
            <a:r>
              <a:rPr lang="ja-JP" altLang="en-US" sz="1600" dirty="0" smtClean="0">
                <a:latin typeface="+mn-ea"/>
              </a:rPr>
              <a:t>大阪ＩＲの基本コンセプト</a:t>
            </a:r>
            <a:endParaRPr lang="ja-JP" altLang="en-US" sz="1600" dirty="0">
              <a:latin typeface="+mn-ea"/>
            </a:endParaRPr>
          </a:p>
          <a:p>
            <a:r>
              <a:rPr lang="ja-JP" altLang="en-US" sz="1600" dirty="0" smtClean="0">
                <a:latin typeface="+mn-ea"/>
              </a:rPr>
              <a:t>　　　１）大阪の現状</a:t>
            </a:r>
            <a:r>
              <a:rPr lang="ja-JP" altLang="en-US" sz="1600" dirty="0">
                <a:latin typeface="+mn-ea"/>
              </a:rPr>
              <a:t>と取組みの方向性</a:t>
            </a:r>
          </a:p>
          <a:p>
            <a:r>
              <a:rPr lang="ja-JP" altLang="en-US" sz="1600" dirty="0">
                <a:latin typeface="+mn-ea"/>
              </a:rPr>
              <a:t>　</a:t>
            </a:r>
            <a:r>
              <a:rPr lang="ja-JP" altLang="en-US" sz="1600" dirty="0" smtClean="0">
                <a:latin typeface="+mn-ea"/>
              </a:rPr>
              <a:t>　　</a:t>
            </a:r>
            <a:r>
              <a:rPr lang="ja-JP" altLang="en-US" sz="1600" dirty="0">
                <a:latin typeface="+mn-ea"/>
              </a:rPr>
              <a:t>２</a:t>
            </a:r>
            <a:r>
              <a:rPr lang="ja-JP" altLang="en-US" sz="1600" dirty="0" smtClean="0">
                <a:latin typeface="+mn-ea"/>
              </a:rPr>
              <a:t>）統合型リゾート（ＩＲ）の必要性</a:t>
            </a:r>
            <a:endParaRPr lang="en-US" altLang="ja-JP" sz="1600" dirty="0">
              <a:latin typeface="+mn-ea"/>
            </a:endParaRPr>
          </a:p>
          <a:p>
            <a:r>
              <a:rPr lang="ja-JP" altLang="en-US" sz="1600" dirty="0" smtClean="0">
                <a:latin typeface="+mn-ea"/>
              </a:rPr>
              <a:t>　　　３）基本コンセプト</a:t>
            </a:r>
            <a:endParaRPr lang="en-US" altLang="ja-JP" sz="1600" dirty="0" smtClean="0">
              <a:latin typeface="+mn-ea"/>
            </a:endParaRPr>
          </a:p>
          <a:p>
            <a:endParaRPr lang="en-US" altLang="ja-JP" sz="1600" dirty="0" smtClean="0">
              <a:latin typeface="+mn-ea"/>
            </a:endParaRPr>
          </a:p>
          <a:p>
            <a:r>
              <a:rPr lang="ja-JP" altLang="en-US" sz="1600" dirty="0" smtClean="0">
                <a:latin typeface="+mn-ea"/>
              </a:rPr>
              <a:t>２．</a:t>
            </a:r>
            <a:r>
              <a:rPr lang="ja-JP" altLang="en-US" sz="1600" dirty="0">
                <a:latin typeface="+mn-ea"/>
              </a:rPr>
              <a:t>大阪ＩＲ</a:t>
            </a:r>
            <a:r>
              <a:rPr lang="ja-JP" altLang="en-US" sz="1600" dirty="0" smtClean="0">
                <a:latin typeface="+mn-ea"/>
              </a:rPr>
              <a:t>のめざす姿</a:t>
            </a:r>
            <a:endParaRPr lang="en-US" altLang="ja-JP" sz="1600" dirty="0" smtClean="0">
              <a:latin typeface="+mn-ea"/>
            </a:endParaRPr>
          </a:p>
          <a:p>
            <a:r>
              <a:rPr lang="ja-JP" altLang="en-US" sz="1600" dirty="0" smtClean="0">
                <a:latin typeface="+mn-ea"/>
              </a:rPr>
              <a:t>　　　１）成長の方向性</a:t>
            </a:r>
            <a:endParaRPr lang="en-US" altLang="ja-JP" sz="1600" dirty="0" smtClean="0">
              <a:latin typeface="+mn-ea"/>
            </a:endParaRPr>
          </a:p>
          <a:p>
            <a:r>
              <a:rPr lang="ja-JP" altLang="en-US" sz="1600" dirty="0">
                <a:latin typeface="+mn-ea"/>
              </a:rPr>
              <a:t>　</a:t>
            </a:r>
            <a:r>
              <a:rPr lang="ja-JP" altLang="en-US" sz="1600" dirty="0" smtClean="0">
                <a:latin typeface="+mn-ea"/>
              </a:rPr>
              <a:t>　　２）Ｉ</a:t>
            </a:r>
            <a:r>
              <a:rPr lang="ja-JP" altLang="en-US" sz="1600" dirty="0">
                <a:latin typeface="+mn-ea"/>
              </a:rPr>
              <a:t>Ｒ</a:t>
            </a:r>
            <a:r>
              <a:rPr lang="ja-JP" altLang="en-US" sz="1600" dirty="0" smtClean="0">
                <a:latin typeface="+mn-ea"/>
              </a:rPr>
              <a:t>を中心に発展するエリア</a:t>
            </a:r>
            <a:endParaRPr lang="en-US" altLang="ja-JP" sz="1600" dirty="0" smtClean="0">
              <a:latin typeface="+mn-ea"/>
            </a:endParaRPr>
          </a:p>
          <a:p>
            <a:r>
              <a:rPr lang="ja-JP" altLang="en-US" sz="1600" dirty="0">
                <a:latin typeface="+mn-ea"/>
              </a:rPr>
              <a:t>　</a:t>
            </a:r>
            <a:r>
              <a:rPr lang="ja-JP" altLang="en-US" sz="1600" dirty="0" smtClean="0">
                <a:latin typeface="+mn-ea"/>
              </a:rPr>
              <a:t>　　３）大阪ＩＲの４つの柱</a:t>
            </a:r>
            <a:endParaRPr lang="en-US" altLang="ja-JP" sz="1600" dirty="0" smtClean="0">
              <a:latin typeface="+mn-ea"/>
            </a:endParaRPr>
          </a:p>
          <a:p>
            <a:r>
              <a:rPr lang="ja-JP" altLang="en-US" sz="1600" dirty="0">
                <a:latin typeface="+mn-ea"/>
              </a:rPr>
              <a:t>　</a:t>
            </a:r>
            <a:r>
              <a:rPr lang="ja-JP" altLang="en-US" sz="1600" dirty="0" smtClean="0">
                <a:latin typeface="+mn-ea"/>
              </a:rPr>
              <a:t>　　</a:t>
            </a:r>
            <a:endParaRPr lang="en-US" altLang="ja-JP" sz="1600" dirty="0">
              <a:latin typeface="+mn-ea"/>
            </a:endParaRPr>
          </a:p>
          <a:p>
            <a:r>
              <a:rPr lang="ja-JP" altLang="en-US" sz="1600" dirty="0">
                <a:latin typeface="+mn-ea"/>
              </a:rPr>
              <a:t>３</a:t>
            </a:r>
            <a:r>
              <a:rPr lang="ja-JP" altLang="en-US" sz="1600" dirty="0" smtClean="0">
                <a:latin typeface="+mn-ea"/>
              </a:rPr>
              <a:t>．</a:t>
            </a:r>
            <a:r>
              <a:rPr lang="ja-JP" altLang="en-US" sz="1600" dirty="0">
                <a:latin typeface="+mn-ea"/>
              </a:rPr>
              <a:t>懸念事項と最小化への</a:t>
            </a:r>
            <a:r>
              <a:rPr lang="ja-JP" altLang="en-US" sz="1600" dirty="0" smtClean="0">
                <a:latin typeface="+mn-ea"/>
              </a:rPr>
              <a:t>取組み</a:t>
            </a:r>
            <a:endParaRPr lang="en-US" altLang="ja-JP" sz="1600" dirty="0" smtClean="0">
              <a:latin typeface="+mn-ea"/>
            </a:endParaRPr>
          </a:p>
          <a:p>
            <a:r>
              <a:rPr lang="ja-JP" altLang="en-US" sz="1600" dirty="0">
                <a:latin typeface="+mn-ea"/>
              </a:rPr>
              <a:t>　</a:t>
            </a:r>
            <a:r>
              <a:rPr lang="ja-JP" altLang="en-US" sz="1600" dirty="0" smtClean="0">
                <a:latin typeface="+mn-ea"/>
              </a:rPr>
              <a:t>　　１）ギャンブル等依存症対策</a:t>
            </a:r>
            <a:endParaRPr lang="en-US" altLang="ja-JP" sz="1600" dirty="0" smtClean="0">
              <a:latin typeface="+mn-ea"/>
            </a:endParaRPr>
          </a:p>
          <a:p>
            <a:r>
              <a:rPr lang="ja-JP" altLang="en-US" sz="1600" dirty="0">
                <a:latin typeface="+mn-ea"/>
              </a:rPr>
              <a:t>　</a:t>
            </a:r>
            <a:r>
              <a:rPr lang="ja-JP" altLang="en-US" sz="1600" dirty="0" smtClean="0">
                <a:latin typeface="+mn-ea"/>
              </a:rPr>
              <a:t>　　２）治安・地域風俗環境対策</a:t>
            </a:r>
            <a:endParaRPr lang="en-US" altLang="ja-JP" sz="1600" dirty="0" smtClean="0">
              <a:latin typeface="+mn-ea"/>
            </a:endParaRPr>
          </a:p>
          <a:p>
            <a:endParaRPr lang="en-US" altLang="ja-JP" sz="1600" dirty="0" smtClean="0">
              <a:latin typeface="+mn-ea"/>
            </a:endParaRPr>
          </a:p>
          <a:p>
            <a:r>
              <a:rPr lang="ja-JP" altLang="en-US" sz="1600" dirty="0" smtClean="0">
                <a:latin typeface="+mn-ea"/>
              </a:rPr>
              <a:t>４．</a:t>
            </a:r>
            <a:r>
              <a:rPr lang="ja-JP" altLang="en-US" sz="1600" dirty="0">
                <a:latin typeface="+mn-ea"/>
              </a:rPr>
              <a:t>ＩＲ立地による効果</a:t>
            </a:r>
          </a:p>
          <a:p>
            <a:r>
              <a:rPr lang="ja-JP" altLang="en-US" sz="1600" dirty="0">
                <a:latin typeface="+mn-ea"/>
              </a:rPr>
              <a:t>　　  </a:t>
            </a:r>
            <a:r>
              <a:rPr lang="ja-JP" altLang="en-US" sz="1600" dirty="0" smtClean="0">
                <a:latin typeface="+mn-ea"/>
              </a:rPr>
              <a:t>１）観光振興・地域</a:t>
            </a:r>
            <a:r>
              <a:rPr lang="ja-JP" altLang="en-US" sz="1600" dirty="0">
                <a:latin typeface="+mn-ea"/>
              </a:rPr>
              <a:t>経済</a:t>
            </a:r>
            <a:r>
              <a:rPr lang="ja-JP" altLang="en-US" sz="1600" dirty="0" smtClean="0">
                <a:latin typeface="+mn-ea"/>
              </a:rPr>
              <a:t>振興・公益</a:t>
            </a:r>
            <a:r>
              <a:rPr lang="ja-JP" altLang="en-US" sz="1600" dirty="0">
                <a:latin typeface="+mn-ea"/>
              </a:rPr>
              <a:t>還元</a:t>
            </a:r>
          </a:p>
          <a:p>
            <a:r>
              <a:rPr lang="ja-JP" altLang="en-US" sz="1600" dirty="0">
                <a:latin typeface="+mn-ea"/>
              </a:rPr>
              <a:t>　　　</a:t>
            </a:r>
            <a:r>
              <a:rPr lang="ja-JP" altLang="en-US" sz="1600" dirty="0" smtClean="0">
                <a:latin typeface="+mn-ea"/>
              </a:rPr>
              <a:t>２）納付</a:t>
            </a:r>
            <a:r>
              <a:rPr lang="ja-JP" altLang="en-US" sz="1600" dirty="0">
                <a:latin typeface="+mn-ea"/>
              </a:rPr>
              <a:t>金・入場料等の</a:t>
            </a:r>
            <a:r>
              <a:rPr lang="ja-JP" altLang="en-US" sz="1600" dirty="0" smtClean="0">
                <a:latin typeface="+mn-ea"/>
              </a:rPr>
              <a:t>活用</a:t>
            </a:r>
            <a:endParaRPr lang="ja-JP" altLang="en-US" sz="1600" dirty="0">
              <a:latin typeface="+mn-ea"/>
            </a:endParaRPr>
          </a:p>
          <a:p>
            <a:endParaRPr lang="ja-JP" altLang="en-US" sz="1600" dirty="0">
              <a:latin typeface="+mn-ea"/>
            </a:endParaRPr>
          </a:p>
          <a:p>
            <a:r>
              <a:rPr lang="ja-JP" altLang="en-US" sz="1600" dirty="0">
                <a:latin typeface="+mn-ea"/>
              </a:rPr>
              <a:t>５</a:t>
            </a:r>
            <a:r>
              <a:rPr lang="ja-JP" altLang="en-US" sz="1600" dirty="0" smtClean="0">
                <a:latin typeface="+mn-ea"/>
              </a:rPr>
              <a:t>．</a:t>
            </a:r>
            <a:r>
              <a:rPr lang="ja-JP" altLang="en-US" sz="1600" dirty="0">
                <a:latin typeface="+mn-ea"/>
              </a:rPr>
              <a:t>地域の合意形成（</a:t>
            </a:r>
            <a:r>
              <a:rPr lang="ja-JP" altLang="en-US" sz="1600" dirty="0" smtClean="0">
                <a:latin typeface="+mn-ea"/>
              </a:rPr>
              <a:t>府民・市民理解</a:t>
            </a:r>
            <a:r>
              <a:rPr lang="ja-JP" altLang="en-US" sz="1600" dirty="0">
                <a:latin typeface="+mn-ea"/>
              </a:rPr>
              <a:t>の促進）に向けた</a:t>
            </a:r>
            <a:r>
              <a:rPr lang="ja-JP" altLang="en-US" sz="1600" dirty="0" smtClean="0">
                <a:latin typeface="+mn-ea"/>
              </a:rPr>
              <a:t>取組み</a:t>
            </a:r>
            <a:endParaRPr lang="ja-JP" altLang="en-US" sz="1600" dirty="0">
              <a:latin typeface="+mn-ea"/>
            </a:endParaRPr>
          </a:p>
          <a:p>
            <a:endParaRPr lang="ja-JP" altLang="en-US" sz="1600" dirty="0">
              <a:latin typeface="+mn-ea"/>
            </a:endParaRPr>
          </a:p>
          <a:p>
            <a:r>
              <a:rPr lang="ja-JP" altLang="en-US" sz="1600" dirty="0">
                <a:latin typeface="+mn-ea"/>
              </a:rPr>
              <a:t>６</a:t>
            </a:r>
            <a:r>
              <a:rPr lang="ja-JP" altLang="en-US" sz="1600" dirty="0" smtClean="0">
                <a:latin typeface="+mn-ea"/>
              </a:rPr>
              <a:t>．スケジュール</a:t>
            </a:r>
            <a:endParaRPr lang="ja-JP" altLang="en-US" sz="1600" dirty="0">
              <a:latin typeface="+mn-ea"/>
            </a:endParaRPr>
          </a:p>
        </p:txBody>
      </p:sp>
      <p:sp>
        <p:nvSpPr>
          <p:cNvPr id="5" name="正方形/長方形 4"/>
          <p:cNvSpPr/>
          <p:nvPr/>
        </p:nvSpPr>
        <p:spPr>
          <a:xfrm>
            <a:off x="157653" y="489397"/>
            <a:ext cx="8862522" cy="6181859"/>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29507" y="242785"/>
            <a:ext cx="1718234" cy="369332"/>
          </a:xfrm>
          <a:prstGeom prst="rect">
            <a:avLst/>
          </a:prstGeom>
          <a:solidFill>
            <a:schemeClr val="bg1"/>
          </a:solidFill>
          <a:ln>
            <a:solidFill>
              <a:schemeClr val="tx1"/>
            </a:solidFill>
          </a:ln>
        </p:spPr>
        <p:txBody>
          <a:bodyPr wrap="square" rtlCol="0">
            <a:spAutoFit/>
          </a:bodyPr>
          <a:lstStyle/>
          <a:p>
            <a:pPr algn="ctr"/>
            <a:r>
              <a:rPr lang="ja-JP" altLang="en-US" dirty="0" smtClean="0"/>
              <a:t>目次</a:t>
            </a:r>
            <a:endParaRPr lang="en-US" altLang="ja-JP" dirty="0" smtClean="0"/>
          </a:p>
        </p:txBody>
      </p:sp>
    </p:spTree>
    <p:extLst>
      <p:ext uri="{BB962C8B-B14F-4D97-AF65-F5344CB8AC3E}">
        <p14:creationId xmlns:p14="http://schemas.microsoft.com/office/powerpoint/2010/main" val="400658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56393576"/>
              </p:ext>
            </p:extLst>
          </p:nvPr>
        </p:nvGraphicFramePr>
        <p:xfrm>
          <a:off x="336171" y="1733659"/>
          <a:ext cx="8561954" cy="5086949"/>
        </p:xfrm>
        <a:graphic>
          <a:graphicData uri="http://schemas.openxmlformats.org/drawingml/2006/table">
            <a:tbl>
              <a:tblPr firstRow="1" bandRow="1">
                <a:tableStyleId>{5C22544A-7EE6-4342-B048-85BDC9FD1C3A}</a:tableStyleId>
              </a:tblPr>
              <a:tblGrid>
                <a:gridCol w="1737328">
                  <a:extLst>
                    <a:ext uri="{9D8B030D-6E8A-4147-A177-3AD203B41FA5}">
                      <a16:colId xmlns="" xmlns:a16="http://schemas.microsoft.com/office/drawing/2014/main" val="1009272396"/>
                    </a:ext>
                  </a:extLst>
                </a:gridCol>
                <a:gridCol w="6824626">
                  <a:extLst>
                    <a:ext uri="{9D8B030D-6E8A-4147-A177-3AD203B41FA5}">
                      <a16:colId xmlns="" xmlns:a16="http://schemas.microsoft.com/office/drawing/2014/main" val="1123246439"/>
                    </a:ext>
                  </a:extLst>
                </a:gridCol>
              </a:tblGrid>
              <a:tr h="406593">
                <a:tc>
                  <a:txBody>
                    <a:bodyPr/>
                    <a:lstStyle/>
                    <a:p>
                      <a:pPr algn="ctr"/>
                      <a:r>
                        <a:rPr kumimoji="1" lang="ja-JP" altLang="en-US" sz="1800" dirty="0" smtClean="0">
                          <a:latin typeface="ＭＳ Ｐゴシック" panose="020B0600070205080204" pitchFamily="50" charset="-128"/>
                          <a:ea typeface="ＭＳ Ｐゴシック" panose="020B0600070205080204" pitchFamily="50" charset="-128"/>
                        </a:rPr>
                        <a:t>実施主体</a:t>
                      </a:r>
                      <a:endParaRPr kumimoji="1" lang="ja-JP" altLang="en-US" sz="18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ＭＳ Ｐゴシック" panose="020B0600070205080204" pitchFamily="50" charset="-128"/>
                          <a:ea typeface="ＭＳ Ｐゴシック" panose="020B0600070205080204" pitchFamily="50" charset="-128"/>
                        </a:rPr>
                        <a:t>主な役割</a:t>
                      </a:r>
                      <a:endParaRPr kumimoji="1" lang="ja-JP" altLang="en-US" sz="18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49250168"/>
                  </a:ext>
                </a:extLst>
              </a:tr>
              <a:tr h="1467688">
                <a:tc>
                  <a:txBody>
                    <a:bodyPr/>
                    <a:lstStyle/>
                    <a:p>
                      <a:pPr lvl="1" algn="l"/>
                      <a:r>
                        <a:rPr kumimoji="1" lang="ja-JP" altLang="en-US" sz="1600" dirty="0" smtClean="0">
                          <a:latin typeface="ＭＳ Ｐゴシック" panose="020B0600070205080204" pitchFamily="50" charset="-128"/>
                          <a:ea typeface="ＭＳ Ｐゴシック" panose="020B0600070205080204" pitchFamily="50" charset="-128"/>
                        </a:rPr>
                        <a:t>　国</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◆総合的な施策の策定と実施</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・Ｉ</a:t>
                      </a:r>
                      <a:r>
                        <a:rPr lang="en-US" altLang="ja-JP" sz="1600" dirty="0" smtClean="0">
                          <a:latin typeface="ＭＳ Ｐゴシック" panose="020B0600070205080204" pitchFamily="50" charset="-128"/>
                          <a:ea typeface="ＭＳ Ｐゴシック" panose="020B0600070205080204" pitchFamily="50" charset="-128"/>
                        </a:rPr>
                        <a:t>R</a:t>
                      </a:r>
                      <a:r>
                        <a:rPr lang="ja-JP" altLang="en-US" sz="1600" dirty="0" smtClean="0">
                          <a:latin typeface="ＭＳ Ｐゴシック" panose="020B0600070205080204" pitchFamily="50" charset="-128"/>
                          <a:ea typeface="ＭＳ Ｐゴシック" panose="020B0600070205080204" pitchFamily="50" charset="-128"/>
                        </a:rPr>
                        <a:t>実施法による規制（入場規制、広告・勧誘の制限等）</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・ギャンブル等依存症に関する詳細な実態調査</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・地方等が実施</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する対策への専門技術的助言や財政支援</a:t>
                      </a:r>
                      <a:endParaRPr kumimoji="1"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・専門治療プログラムの開発と効果検証、治療体制の強化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72362038"/>
                  </a:ext>
                </a:extLst>
              </a:tr>
              <a:tr h="1672902">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自治体</a:t>
                      </a:r>
                      <a:endParaRPr kumimoji="1" lang="en-US" altLang="ja-JP" sz="1600" dirty="0" smtClean="0">
                        <a:latin typeface="ＭＳ Ｐゴシック" panose="020B0600070205080204" pitchFamily="50" charset="-128"/>
                        <a:ea typeface="ＭＳ Ｐゴシック" panose="020B0600070205080204" pitchFamily="50" charset="-128"/>
                      </a:endParaRPr>
                    </a:p>
                    <a:p>
                      <a:pPr algn="l"/>
                      <a:r>
                        <a:rPr kumimoji="1" lang="ja-JP" altLang="en-US" sz="1600" dirty="0" smtClean="0">
                          <a:latin typeface="ＭＳ Ｐゴシック" panose="020B0600070205080204" pitchFamily="50" charset="-128"/>
                          <a:ea typeface="ＭＳ Ｐゴシック" panose="020B0600070205080204" pitchFamily="50" charset="-128"/>
                        </a:rPr>
                        <a:t>（府</a:t>
                      </a:r>
                      <a:r>
                        <a:rPr kumimoji="1" lang="ja-JP" altLang="en-US" sz="1600" smtClean="0">
                          <a:latin typeface="ＭＳ Ｐゴシック" panose="020B0600070205080204" pitchFamily="50" charset="-128"/>
                          <a:ea typeface="ＭＳ Ｐゴシック" panose="020B0600070205080204" pitchFamily="50" charset="-128"/>
                        </a:rPr>
                        <a:t>市・関係</a:t>
                      </a:r>
                      <a:r>
                        <a:rPr kumimoji="1" lang="ja-JP" altLang="en-US" sz="1600" dirty="0" smtClean="0">
                          <a:latin typeface="ＭＳ Ｐゴシック" panose="020B0600070205080204" pitchFamily="50" charset="-128"/>
                          <a:ea typeface="ＭＳ Ｐゴシック" panose="020B0600070205080204" pitchFamily="50" charset="-128"/>
                        </a:rPr>
                        <a:t>機関）</a:t>
                      </a:r>
                      <a:endParaRPr kumimoji="1" lang="en-US" altLang="ja-JP" sz="1600" dirty="0" smtClean="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◆地域の実情に応じた施策の策定と実施</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・ＩＲ事業者への条件付け</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・公民パートナーシップの構築</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・治療体制の強化、相談支援体制の充実</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・関係機関のネットワークの充実</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・青少年への対応を強化（予防啓発等）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30326627"/>
                  </a:ext>
                </a:extLst>
              </a:tr>
              <a:tr h="1467688">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ＩＲ事業者</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◆事業活動を行う上で必要な対策</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・責任あるゲーミングのための措置</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・早期発見のための従業員教育の充実</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・内部管理規程の作成など、依存防止措置の徹底</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・ＩＲ</a:t>
                      </a:r>
                      <a:r>
                        <a:rPr lang="ja-JP" altLang="en-US" sz="1600" dirty="0" smtClean="0">
                          <a:latin typeface="ＭＳ Ｐゴシック" panose="020B0600070205080204" pitchFamily="50" charset="-128"/>
                          <a:ea typeface="ＭＳ Ｐゴシック" panose="020B0600070205080204" pitchFamily="50" charset="-128"/>
                        </a:rPr>
                        <a:t>実施法による規制の遵守　</a:t>
                      </a:r>
                      <a:r>
                        <a:rPr lang="ja-JP" altLang="en-US" sz="1600" baseline="0" dirty="0" smtClean="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86382714"/>
                  </a:ext>
                </a:extLst>
              </a:tr>
            </a:tbl>
          </a:graphicData>
        </a:graphic>
      </p:graphicFrame>
      <p:sp>
        <p:nvSpPr>
          <p:cNvPr id="6" name="テキスト ボックス 5"/>
          <p:cNvSpPr txBox="1"/>
          <p:nvPr/>
        </p:nvSpPr>
        <p:spPr>
          <a:xfrm>
            <a:off x="323528" y="1309872"/>
            <a:ext cx="579417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国・自治体（府市、</a:t>
            </a:r>
            <a:r>
              <a:rPr lang="ja-JP" altLang="en-US" sz="2000" dirty="0">
                <a:solidFill>
                  <a:schemeClr val="bg1"/>
                </a:solidFill>
                <a:latin typeface="ＭＳ Ｐゴシック" panose="020B0600070205080204" pitchFamily="50" charset="-128"/>
                <a:ea typeface="ＭＳ Ｐゴシック" panose="020B0600070205080204" pitchFamily="50" charset="-128"/>
              </a:rPr>
              <a:t>関係機関</a:t>
            </a: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）・ＩＲ事業者の役割</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smtClean="0"/>
              <a:t>17</a:t>
            </a:r>
            <a:endParaRPr kumimoji="1" lang="ja-JP" altLang="en-US" dirty="0"/>
          </a:p>
        </p:txBody>
      </p:sp>
    </p:spTree>
    <p:extLst>
      <p:ext uri="{BB962C8B-B14F-4D97-AF65-F5344CB8AC3E}">
        <p14:creationId xmlns:p14="http://schemas.microsoft.com/office/powerpoint/2010/main" val="3116555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3" y="2047741"/>
            <a:ext cx="8496790" cy="3065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latin typeface="Meiryo UI" panose="020B0604030504040204" pitchFamily="50" charset="-128"/>
              <a:ea typeface="Meiryo UI" panose="020B0604030504040204" pitchFamily="50" charset="-128"/>
            </a:endParaRPr>
          </a:p>
          <a:p>
            <a:pPr>
              <a:lnSpc>
                <a:spcPts val="1500"/>
              </a:lnSpc>
            </a:pP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・ギャンブル等依存症は適切な治療と支援により、回復が十分可能とされながらも現時点では</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医療体制や相談支援体制が乏しく、必要な治療および支援を</a:t>
            </a:r>
            <a:r>
              <a:rPr lang="ja-JP" altLang="en-US" sz="1600" dirty="0">
                <a:solidFill>
                  <a:schemeClr val="tx1"/>
                </a:solidFill>
                <a:latin typeface="ＭＳ Ｐゴシック" panose="020B0600070205080204" pitchFamily="50" charset="-128"/>
                <a:ea typeface="ＭＳ Ｐゴシック" panose="020B0600070205080204" pitchFamily="50" charset="-128"/>
              </a:rPr>
              <a:t>受けられない依存症</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患者も存在</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また、依存症に関する予防教育も不十分と言わざるを得ない。</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・このため、大阪府・大阪市では、ＩＲの実現を契機に依存症対策</a:t>
            </a:r>
            <a:r>
              <a:rPr lang="ja-JP" altLang="en-US" sz="1600" dirty="0">
                <a:solidFill>
                  <a:schemeClr val="tx1"/>
                </a:solidFill>
                <a:latin typeface="ＭＳ Ｐゴシック" panose="020B0600070205080204" pitchFamily="50" charset="-128"/>
                <a:ea typeface="ＭＳ Ｐゴシック" panose="020B0600070205080204" pitchFamily="50" charset="-128"/>
              </a:rPr>
              <a:t>のトップランナーをめざし</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、発症・</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進行</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再発の</a:t>
            </a:r>
            <a:r>
              <a:rPr lang="ja-JP" altLang="en-US" sz="1600" dirty="0">
                <a:solidFill>
                  <a:schemeClr val="tx1"/>
                </a:solidFill>
                <a:latin typeface="ＭＳ Ｐゴシック" panose="020B0600070205080204" pitchFamily="50" charset="-128"/>
                <a:ea typeface="ＭＳ Ｐゴシック" panose="020B0600070205080204" pitchFamily="50" charset="-128"/>
              </a:rPr>
              <a:t>各段階に応じた、防止・回復のための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対策について</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世界</a:t>
            </a:r>
            <a:r>
              <a:rPr lang="ja-JP" altLang="en-US" sz="1600" dirty="0">
                <a:solidFill>
                  <a:schemeClr val="tx1"/>
                </a:solidFill>
                <a:latin typeface="ＭＳ Ｐゴシック" panose="020B0600070205080204" pitchFamily="50" charset="-128"/>
                <a:ea typeface="ＭＳ Ｐゴシック" panose="020B0600070205080204" pitchFamily="50" charset="-128"/>
              </a:rPr>
              <a:t>の先進</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事例に</a:t>
            </a:r>
            <a:r>
              <a:rPr lang="ja-JP" altLang="en-US" sz="1600" dirty="0">
                <a:solidFill>
                  <a:schemeClr val="tx1"/>
                </a:solidFill>
                <a:latin typeface="ＭＳ Ｐゴシック" panose="020B0600070205080204" pitchFamily="50" charset="-128"/>
                <a:ea typeface="ＭＳ Ｐゴシック" panose="020B0600070205080204" pitchFamily="50" charset="-128"/>
              </a:rPr>
              <a:t>加え</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大阪</a:t>
            </a:r>
            <a:r>
              <a:rPr lang="ja-JP" altLang="en-US" sz="1600" dirty="0">
                <a:solidFill>
                  <a:schemeClr val="tx1"/>
                </a:solidFill>
                <a:latin typeface="ＭＳ Ｐゴシック" panose="020B0600070205080204" pitchFamily="50" charset="-128"/>
                <a:ea typeface="ＭＳ Ｐゴシック" panose="020B0600070205080204" pitchFamily="50" charset="-128"/>
              </a:rPr>
              <a:t>独自</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の対策をミックスした総合的かつシームレスな取組み（</a:t>
            </a:r>
            <a:r>
              <a:rPr lang="ja-JP" altLang="en-US" sz="1600" dirty="0">
                <a:solidFill>
                  <a:schemeClr val="tx1"/>
                </a:solidFill>
                <a:latin typeface="ＭＳ Ｐゴシック" panose="020B0600070205080204" pitchFamily="50" charset="-128"/>
                <a:ea typeface="ＭＳ Ｐゴシック" panose="020B0600070205080204" pitchFamily="50" charset="-128"/>
              </a:rPr>
              <a:t>大阪モデル</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）を構築する。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・さらに、エリア</a:t>
            </a:r>
            <a:r>
              <a:rPr lang="ja-JP" altLang="en-US" sz="1600" dirty="0">
                <a:solidFill>
                  <a:schemeClr val="tx1"/>
                </a:solidFill>
                <a:latin typeface="ＭＳ Ｐゴシック" panose="020B0600070205080204" pitchFamily="50" charset="-128"/>
                <a:ea typeface="ＭＳ Ｐゴシック" panose="020B0600070205080204" pitchFamily="50" charset="-128"/>
              </a:rPr>
              <a:t>（カジノ</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施設、</a:t>
            </a:r>
            <a:r>
              <a:rPr lang="ja-JP" altLang="en-US" sz="1600" dirty="0">
                <a:solidFill>
                  <a:schemeClr val="tx1"/>
                </a:solidFill>
                <a:latin typeface="ＭＳ Ｐゴシック" panose="020B0600070205080204" pitchFamily="50" charset="-128"/>
                <a:ea typeface="ＭＳ Ｐゴシック" panose="020B0600070205080204" pitchFamily="50" charset="-128"/>
              </a:rPr>
              <a:t>夢</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洲、府内全域）毎に、メリハリ</a:t>
            </a:r>
            <a:r>
              <a:rPr lang="ja-JP" altLang="en-US" sz="1600" dirty="0">
                <a:solidFill>
                  <a:schemeClr val="tx1"/>
                </a:solidFill>
                <a:latin typeface="ＭＳ Ｐゴシック" panose="020B0600070205080204" pitchFamily="50" charset="-128"/>
                <a:ea typeface="ＭＳ Ｐゴシック" panose="020B0600070205080204" pitchFamily="50" charset="-128"/>
              </a:rPr>
              <a:t>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効いた支援、対策を実施する。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・なお、これらの対策にかかる財源にはカジノからの入場料・納付金収益の一部をあてるもの</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とする。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1500"/>
              </a:lnSpc>
            </a:pP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5536"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388693" y="5312532"/>
            <a:ext cx="8496790" cy="1442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①</a:t>
            </a:r>
            <a:r>
              <a:rPr lang="ja-JP" altLang="en-US" sz="1600" dirty="0">
                <a:solidFill>
                  <a:schemeClr val="tx1"/>
                </a:solidFill>
                <a:latin typeface="ＭＳ Ｐゴシック" panose="020B0600070205080204" pitchFamily="50" charset="-128"/>
                <a:ea typeface="ＭＳ Ｐゴシック" panose="020B0600070205080204" pitchFamily="50" charset="-128"/>
              </a:rPr>
              <a:t>教育の振興等　　②ギャンブル等依存症の予防等に資する事業の実施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③</a:t>
            </a:r>
            <a:r>
              <a:rPr lang="ja-JP" altLang="en-US" sz="1600" dirty="0">
                <a:solidFill>
                  <a:schemeClr val="tx1"/>
                </a:solidFill>
                <a:latin typeface="ＭＳ Ｐゴシック" panose="020B0600070205080204" pitchFamily="50" charset="-128"/>
                <a:ea typeface="ＭＳ Ｐゴシック" panose="020B0600070205080204" pitchFamily="50" charset="-128"/>
              </a:rPr>
              <a:t>医療提供体制の整備　　④相談支援等　　  ⑤社会復帰の支援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⑥</a:t>
            </a:r>
            <a:r>
              <a:rPr lang="ja-JP" altLang="en-US" sz="1600" dirty="0">
                <a:solidFill>
                  <a:schemeClr val="tx1"/>
                </a:solidFill>
                <a:latin typeface="ＭＳ Ｐゴシック" panose="020B0600070205080204" pitchFamily="50" charset="-128"/>
                <a:ea typeface="ＭＳ Ｐゴシック" panose="020B0600070205080204" pitchFamily="50" charset="-128"/>
              </a:rPr>
              <a:t>民間団体の活動に対する支援　　⑦連携協力体制の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整備　　⑧</a:t>
            </a:r>
            <a:r>
              <a:rPr lang="ja-JP" altLang="en-US" sz="1600" dirty="0">
                <a:solidFill>
                  <a:schemeClr val="tx1"/>
                </a:solidFill>
                <a:latin typeface="ＭＳ Ｐゴシック" panose="020B0600070205080204" pitchFamily="50" charset="-128"/>
                <a:ea typeface="ＭＳ Ｐゴシック" panose="020B0600070205080204" pitchFamily="50" charset="-128"/>
              </a:rPr>
              <a:t>人材の確保等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⑨</a:t>
            </a:r>
            <a:r>
              <a:rPr lang="ja-JP" altLang="en-US" sz="1600" dirty="0">
                <a:solidFill>
                  <a:schemeClr val="tx1"/>
                </a:solidFill>
                <a:latin typeface="ＭＳ Ｐゴシック" panose="020B0600070205080204" pitchFamily="50" charset="-128"/>
                <a:ea typeface="ＭＳ Ｐゴシック" panose="020B0600070205080204" pitchFamily="50" charset="-128"/>
              </a:rPr>
              <a:t>調査研究の推進等　　⑩実態調査</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395536" y="5170866"/>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取組事項</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88692" y="180948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1"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18</a:t>
            </a:r>
            <a:endParaRPr kumimoji="1" lang="ja-JP" altLang="en-US" dirty="0"/>
          </a:p>
        </p:txBody>
      </p:sp>
    </p:spTree>
    <p:extLst>
      <p:ext uri="{BB962C8B-B14F-4D97-AF65-F5344CB8AC3E}">
        <p14:creationId xmlns:p14="http://schemas.microsoft.com/office/powerpoint/2010/main" val="65825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365161"/>
            <a:ext cx="469028" cy="5398710"/>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3" name="スライド番号プレースホルダ 9"/>
          <p:cNvSpPr txBox="1">
            <a:spLocks/>
          </p:cNvSpPr>
          <p:nvPr/>
        </p:nvSpPr>
        <p:spPr>
          <a:xfrm>
            <a:off x="7109004" y="648245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19</a:t>
            </a:r>
            <a:endParaRPr lang="ja-JP" altLang="en-US" dirty="0"/>
          </a:p>
        </p:txBody>
      </p:sp>
      <p:sp>
        <p:nvSpPr>
          <p:cNvPr id="15" name="タイトル 1"/>
          <p:cNvSpPr txBox="1">
            <a:spLocks/>
          </p:cNvSpPr>
          <p:nvPr/>
        </p:nvSpPr>
        <p:spPr>
          <a:xfrm>
            <a:off x="179512" y="852670"/>
            <a:ext cx="8874336"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743890" y="1389374"/>
            <a:ext cx="8238745" cy="319587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2"/>
          <p:cNvSpPr txBox="1">
            <a:spLocks/>
          </p:cNvSpPr>
          <p:nvPr/>
        </p:nvSpPr>
        <p:spPr>
          <a:xfrm>
            <a:off x="1346854" y="3092580"/>
            <a:ext cx="7571859" cy="1386655"/>
          </a:xfrm>
          <a:prstGeom prst="rect">
            <a:avLst/>
          </a:prstGeom>
          <a:solidFill>
            <a:schemeClr val="bg1"/>
          </a:solidFill>
          <a:ln>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夢</a:t>
            </a:r>
            <a:r>
              <a:rPr lang="ja-JP" altLang="en-US" sz="1400" dirty="0">
                <a:solidFill>
                  <a:schemeClr val="tx1"/>
                </a:solidFill>
                <a:latin typeface="ＭＳ Ｐゴシック" panose="020B0600070205080204" pitchFamily="50" charset="-128"/>
                <a:ea typeface="ＭＳ Ｐゴシック" panose="020B0600070205080204" pitchFamily="50" charset="-128"/>
              </a:rPr>
              <a:t>洲エリア全体を</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実証の</a:t>
            </a:r>
            <a:r>
              <a:rPr lang="ja-JP" altLang="en-US" sz="1400" dirty="0">
                <a:solidFill>
                  <a:schemeClr val="tx1"/>
                </a:solidFill>
                <a:latin typeface="ＭＳ Ｐゴシック" panose="020B0600070205080204" pitchFamily="50" charset="-128"/>
                <a:ea typeface="ＭＳ Ｐゴシック" panose="020B0600070205080204" pitchFamily="50" charset="-128"/>
              </a:rPr>
              <a:t>場とし、最先端の依存症予防対策の研究・</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開発</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dirty="0">
                <a:solidFill>
                  <a:schemeClr val="tx1"/>
                </a:solidFill>
                <a:latin typeface="ＭＳ Ｐゴシック" panose="020B0600070205080204" pitchFamily="50" charset="-128"/>
                <a:ea typeface="ＭＳ Ｐゴシック" panose="020B0600070205080204" pitchFamily="50" charset="-128"/>
              </a:rPr>
              <a:t>AI</a:t>
            </a:r>
            <a:r>
              <a:rPr lang="ja-JP" altLang="en-US" sz="1400" dirty="0">
                <a:solidFill>
                  <a:schemeClr val="tx1"/>
                </a:solidFill>
                <a:latin typeface="ＭＳ Ｐゴシック" panose="020B0600070205080204" pitchFamily="50" charset="-128"/>
                <a:ea typeface="ＭＳ Ｐゴシック" panose="020B0600070205080204" pitchFamily="50" charset="-128"/>
              </a:rPr>
              <a:t>等</a:t>
            </a:r>
            <a:r>
              <a:rPr lang="ja-JP" altLang="ja-JP" sz="1400" dirty="0">
                <a:solidFill>
                  <a:schemeClr val="tx1"/>
                </a:solidFill>
                <a:latin typeface="ＭＳ Ｐゴシック" panose="020B0600070205080204" pitchFamily="50" charset="-128"/>
                <a:ea typeface="ＭＳ Ｐゴシック" panose="020B0600070205080204" pitchFamily="50" charset="-128"/>
              </a:rPr>
              <a:t>を活用し、</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夢洲訪問者および</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r>
              <a:rPr lang="ja-JP" altLang="ja-JP" sz="1400" dirty="0">
                <a:solidFill>
                  <a:schemeClr val="tx1"/>
                </a:solidFill>
                <a:latin typeface="ＭＳ Ｐゴシック" panose="020B0600070205080204" pitchFamily="50" charset="-128"/>
                <a:ea typeface="ＭＳ Ｐゴシック" panose="020B0600070205080204" pitchFamily="50" charset="-128"/>
              </a:rPr>
              <a:t>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情報を収集することで、</a:t>
            </a:r>
            <a:r>
              <a:rPr lang="ja-JP" altLang="ja-JP" sz="1400" dirty="0">
                <a:solidFill>
                  <a:schemeClr val="tx1"/>
                </a:solidFill>
                <a:latin typeface="ＭＳ Ｐゴシック" panose="020B0600070205080204" pitchFamily="50" charset="-128"/>
                <a:ea typeface="ＭＳ Ｐゴシック" panose="020B0600070205080204" pitchFamily="50" charset="-128"/>
              </a:rPr>
              <a:t>依存症</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特有の</a:t>
            </a:r>
            <a:r>
              <a:rPr lang="ja-JP" altLang="ja-JP" sz="1400" dirty="0">
                <a:solidFill>
                  <a:schemeClr val="tx1"/>
                </a:solidFill>
                <a:latin typeface="ＭＳ Ｐゴシック" panose="020B0600070205080204" pitchFamily="50" charset="-128"/>
                <a:ea typeface="ＭＳ Ｐゴシック" panose="020B0600070205080204" pitchFamily="50" charset="-128"/>
              </a:rPr>
              <a:t>行動パターン</a:t>
            </a:r>
            <a:r>
              <a:rPr lang="ja-JP" altLang="en-US" sz="1400" dirty="0">
                <a:solidFill>
                  <a:schemeClr val="tx1"/>
                </a:solidFill>
                <a:latin typeface="ＭＳ Ｐゴシック" panose="020B0600070205080204" pitchFamily="50" charset="-128"/>
                <a:ea typeface="ＭＳ Ｐゴシック" panose="020B0600070205080204" pitchFamily="50" charset="-128"/>
              </a:rPr>
              <a:t>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夢洲訪問者全体と</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カジノ利用者の行動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研究等</a:t>
            </a:r>
            <a:r>
              <a:rPr lang="ja-JP" altLang="ja-JP" sz="1400" dirty="0" smtClean="0">
                <a:solidFill>
                  <a:schemeClr val="tx1"/>
                </a:solidFill>
                <a:latin typeface="ＭＳ Ｐゴシック" panose="020B0600070205080204" pitchFamily="50" charset="-128"/>
                <a:ea typeface="ＭＳ Ｐゴシック" panose="020B0600070205080204" pitchFamily="50" charset="-128"/>
              </a:rPr>
              <a:t>から</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カジノ関連問題行動の早期発見と早期対応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l"/>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9903" y="1542868"/>
            <a:ext cx="435954" cy="14444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（事業者主体）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カジノエリア</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819903" y="3092580"/>
            <a:ext cx="435953" cy="138665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（国・府市・関係機関）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夢</a:t>
            </a:r>
            <a:r>
              <a:rPr lang="ja-JP" altLang="en-US" sz="1200" dirty="0">
                <a:solidFill>
                  <a:schemeClr val="tx1"/>
                </a:solidFill>
                <a:latin typeface="ＭＳ Ｐゴシック" panose="020B0600070205080204" pitchFamily="50" charset="-128"/>
                <a:ea typeface="ＭＳ Ｐゴシック" panose="020B0600070205080204" pitchFamily="50" charset="-128"/>
              </a:rPr>
              <a:t>洲エリア</a:t>
            </a:r>
          </a:p>
        </p:txBody>
      </p:sp>
      <p:sp>
        <p:nvSpPr>
          <p:cNvPr id="16" name="サブタイトル 2"/>
          <p:cNvSpPr txBox="1">
            <a:spLocks/>
          </p:cNvSpPr>
          <p:nvPr/>
        </p:nvSpPr>
        <p:spPr>
          <a:xfrm>
            <a:off x="1346854" y="1542868"/>
            <a:ext cx="7571859" cy="1444445"/>
          </a:xfrm>
          <a:prstGeom prst="rect">
            <a:avLst/>
          </a:prstGeom>
          <a:solidFill>
            <a:schemeClr val="bg1"/>
          </a:solidFill>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800" dirty="0" smtClean="0">
                <a:latin typeface="ＭＳ Ｐゴシック" panose="020B0600070205080204" pitchFamily="50" charset="-128"/>
                <a:ea typeface="ＭＳ Ｐゴシック" panose="020B0600070205080204" pitchFamily="50" charset="-128"/>
              </a:rPr>
              <a:t>◆最先端の技術を導入した入場規制やゲーミング規制の導入</a:t>
            </a:r>
            <a:endParaRPr lang="en-US" altLang="ja-JP" sz="18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smtClean="0">
                <a:latin typeface="ＭＳ Ｐゴシック" panose="020B0600070205080204" pitchFamily="50" charset="-128"/>
                <a:ea typeface="ＭＳ Ｐゴシック" panose="020B0600070205080204" pitchFamily="50" charset="-128"/>
              </a:rPr>
              <a:t>（例）</a:t>
            </a:r>
            <a:endParaRPr lang="en-US" altLang="ja-JP" sz="18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最先端の認証・排除プログラム（顔認証、生体認証等の複合利用）による入場確認</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・依存症者及び依存症予備軍の早期発見のため、賭け金額等のデータ化など、最先端の</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　技術を活用したゲーミング規制</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ja-JP" altLang="en-US" sz="1600" dirty="0">
              <a:latin typeface="HG丸ｺﾞｼｯｸM-PRO" panose="020F0600000000000000" pitchFamily="50" charset="-128"/>
              <a:ea typeface="HG丸ｺﾞｼｯｸM-PRO" panose="020F0600000000000000" pitchFamily="50" charset="-128"/>
            </a:endParaRPr>
          </a:p>
        </p:txBody>
      </p:sp>
      <p:sp>
        <p:nvSpPr>
          <p:cNvPr id="4" name="片側の 2 つの角を丸めた四角形 3"/>
          <p:cNvSpPr/>
          <p:nvPr/>
        </p:nvSpPr>
        <p:spPr>
          <a:xfrm>
            <a:off x="790756" y="1249166"/>
            <a:ext cx="965640" cy="254774"/>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夢　　洲</a:t>
            </a:r>
            <a:endParaRPr kumimoji="1" lang="ja-JP" altLang="en-US" sz="1400" dirty="0">
              <a:solidFill>
                <a:schemeClr val="tx1"/>
              </a:solidFill>
            </a:endParaRPr>
          </a:p>
        </p:txBody>
      </p:sp>
      <p:sp>
        <p:nvSpPr>
          <p:cNvPr id="5" name="正方形/長方形 4"/>
          <p:cNvSpPr/>
          <p:nvPr/>
        </p:nvSpPr>
        <p:spPr>
          <a:xfrm>
            <a:off x="743890" y="4805159"/>
            <a:ext cx="8238745" cy="205284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90756" y="4938002"/>
            <a:ext cx="435954" cy="1857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府内</a:t>
            </a:r>
            <a:r>
              <a:rPr lang="ja-JP" altLang="en-US" sz="1200" dirty="0">
                <a:solidFill>
                  <a:schemeClr val="tx1"/>
                </a:solidFill>
                <a:latin typeface="ＭＳ Ｐゴシック" panose="020B0600070205080204" pitchFamily="50" charset="-128"/>
                <a:ea typeface="ＭＳ Ｐゴシック" panose="020B0600070205080204" pitchFamily="50" charset="-128"/>
              </a:rPr>
              <a:t>全域</a:t>
            </a:r>
          </a:p>
        </p:txBody>
      </p:sp>
      <p:sp>
        <p:nvSpPr>
          <p:cNvPr id="10" name="サブタイトル 2"/>
          <p:cNvSpPr txBox="1">
            <a:spLocks/>
          </p:cNvSpPr>
          <p:nvPr/>
        </p:nvSpPr>
        <p:spPr>
          <a:xfrm>
            <a:off x="1346854" y="4910132"/>
            <a:ext cx="7571859" cy="1885706"/>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400" b="1" dirty="0" smtClean="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教育の振興等＞</a:t>
            </a:r>
            <a:endParaRPr lang="en-US" altLang="ja-JP" sz="1400" b="1"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smtClean="0">
                <a:latin typeface="ＭＳ Ｐゴシック" panose="020B0600070205080204" pitchFamily="50" charset="-128"/>
                <a:ea typeface="ＭＳ Ｐゴシック" panose="020B0600070205080204" pitchFamily="50" charset="-128"/>
              </a:rPr>
              <a:t>　・ギャンブル</a:t>
            </a:r>
            <a:r>
              <a:rPr lang="ja-JP" altLang="en-US" sz="1400" dirty="0">
                <a:latin typeface="ＭＳ Ｐゴシック" panose="020B0600070205080204" pitchFamily="50" charset="-128"/>
                <a:ea typeface="ＭＳ Ｐゴシック" panose="020B0600070205080204" pitchFamily="50" charset="-128"/>
              </a:rPr>
              <a:t>等依存症に</a:t>
            </a:r>
            <a:r>
              <a:rPr lang="ja-JP" altLang="en-US" sz="1400" dirty="0" smtClean="0">
                <a:latin typeface="ＭＳ Ｐゴシック" panose="020B0600070205080204" pitchFamily="50" charset="-128"/>
                <a:ea typeface="ＭＳ Ｐゴシック" panose="020B0600070205080204" pitchFamily="50" charset="-128"/>
              </a:rPr>
              <a:t>対する教員の理解</a:t>
            </a:r>
            <a:r>
              <a:rPr lang="ja-JP" altLang="en-US" sz="1400" dirty="0">
                <a:latin typeface="ＭＳ Ｐゴシック" panose="020B0600070205080204" pitchFamily="50" charset="-128"/>
                <a:ea typeface="ＭＳ Ｐゴシック" panose="020B0600070205080204" pitchFamily="50" charset="-128"/>
              </a:rPr>
              <a:t>促進、発達段階に応じたギャンブル等依存症予防</a:t>
            </a:r>
            <a:r>
              <a:rPr lang="ja-JP" altLang="en-US" sz="1400" dirty="0" smtClean="0">
                <a:latin typeface="ＭＳ Ｐゴシック" panose="020B0600070205080204" pitchFamily="50" charset="-128"/>
                <a:ea typeface="ＭＳ Ｐゴシック" panose="020B0600070205080204" pitchFamily="50" charset="-128"/>
              </a:rPr>
              <a:t>に</a:t>
            </a:r>
            <a:endParaRPr lang="en-US" altLang="ja-JP" sz="14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資する教育</a:t>
            </a:r>
            <a:r>
              <a:rPr lang="ja-JP" altLang="en-US" sz="1400" dirty="0">
                <a:latin typeface="ＭＳ Ｐゴシック" panose="020B0600070205080204" pitchFamily="50" charset="-128"/>
                <a:ea typeface="ＭＳ Ｐゴシック" panose="020B0600070205080204" pitchFamily="50" charset="-128"/>
              </a:rPr>
              <a:t>、啓発</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a:latin typeface="ＭＳ Ｐゴシック" panose="020B0600070205080204" pitchFamily="50" charset="-128"/>
                <a:ea typeface="ＭＳ Ｐゴシック" panose="020B0600070205080204" pitchFamily="50" charset="-128"/>
              </a:rPr>
              <a:t>＜ギャンブル等依存症の予防等に資する事項</a:t>
            </a:r>
            <a:r>
              <a:rPr lang="ja-JP" altLang="en-US" sz="1400" b="1" dirty="0" smtClean="0">
                <a:latin typeface="ＭＳ Ｐゴシック" panose="020B0600070205080204" pitchFamily="50" charset="-128"/>
                <a:ea typeface="ＭＳ Ｐゴシック" panose="020B0600070205080204" pitchFamily="50" charset="-128"/>
              </a:rPr>
              <a:t>＞</a:t>
            </a:r>
            <a:endParaRPr lang="en-US" altLang="ja-JP" sz="1400" b="1"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・国・自治体との協力関係のもと、事業者による自主的な依存症対策の促進</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smtClean="0">
                <a:latin typeface="ＭＳ Ｐゴシック" panose="020B0600070205080204" pitchFamily="50" charset="-128"/>
                <a:ea typeface="ＭＳ Ｐゴシック" panose="020B0600070205080204" pitchFamily="50" charset="-128"/>
              </a:rPr>
              <a:t>　・青少年等への</a:t>
            </a:r>
            <a:r>
              <a:rPr lang="ja-JP" altLang="en-US" sz="1400" dirty="0">
                <a:latin typeface="ＭＳ Ｐゴシック" panose="020B0600070205080204" pitchFamily="50" charset="-128"/>
                <a:ea typeface="ＭＳ Ｐゴシック" panose="020B0600070205080204" pitchFamily="50" charset="-128"/>
              </a:rPr>
              <a:t>啓発活動をはじめ、ギャンブル等依存症予防に有効な知識</a:t>
            </a:r>
            <a:r>
              <a:rPr lang="ja-JP" altLang="en-US" sz="1400" dirty="0" smtClean="0">
                <a:latin typeface="ＭＳ Ｐゴシック" panose="020B0600070205080204" pitchFamily="50" charset="-128"/>
                <a:ea typeface="ＭＳ Ｐゴシック" panose="020B0600070205080204" pitchFamily="50" charset="-128"/>
              </a:rPr>
              <a:t>の提供</a:t>
            </a:r>
            <a:r>
              <a:rPr lang="ja-JP" altLang="en-US" sz="1400" dirty="0">
                <a:latin typeface="ＭＳ Ｐゴシック" panose="020B0600070205080204" pitchFamily="50" charset="-128"/>
                <a:ea typeface="ＭＳ Ｐゴシック" panose="020B0600070205080204" pitchFamily="50" charset="-128"/>
              </a:rPr>
              <a:t>など</a:t>
            </a:r>
            <a:r>
              <a:rPr lang="ja-JP" altLang="en-US" sz="1400" dirty="0" smtClean="0">
                <a:latin typeface="ＭＳ Ｐゴシック" panose="020B0600070205080204" pitchFamily="50" charset="-128"/>
                <a:ea typeface="ＭＳ Ｐゴシック" panose="020B0600070205080204" pitchFamily="50" charset="-128"/>
              </a:rPr>
              <a:t>の</a:t>
            </a:r>
            <a:endParaRPr lang="en-US" altLang="ja-JP" sz="14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理解促進</a:t>
            </a:r>
            <a:endParaRPr lang="en-US" altLang="ja-JP" sz="1400" dirty="0">
              <a:latin typeface="ＭＳ Ｐゴシック" panose="020B0600070205080204" pitchFamily="50" charset="-128"/>
              <a:ea typeface="ＭＳ Ｐゴシック" panose="020B0600070205080204" pitchFamily="50" charset="-128"/>
            </a:endParaRPr>
          </a:p>
        </p:txBody>
      </p:sp>
      <p:sp>
        <p:nvSpPr>
          <p:cNvPr id="17" name="片側の 2 つの角を丸めた四角形 16"/>
          <p:cNvSpPr/>
          <p:nvPr/>
        </p:nvSpPr>
        <p:spPr>
          <a:xfrm>
            <a:off x="819903" y="4676973"/>
            <a:ext cx="965640"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府内全域</a:t>
            </a:r>
            <a:endParaRPr kumimoji="1" lang="ja-JP" altLang="en-US" sz="1400" dirty="0">
              <a:solidFill>
                <a:schemeClr val="tx1"/>
              </a:solidFill>
            </a:endParaRPr>
          </a:p>
        </p:txBody>
      </p:sp>
    </p:spTree>
    <p:extLst>
      <p:ext uri="{BB962C8B-B14F-4D97-AF65-F5344CB8AC3E}">
        <p14:creationId xmlns:p14="http://schemas.microsoft.com/office/powerpoint/2010/main" val="2073315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3" y="1530396"/>
            <a:ext cx="403584" cy="5205253"/>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0" y="0"/>
            <a:ext cx="9144000" cy="69668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7" name="スライド番号プレースホルダ 9"/>
          <p:cNvSpPr txBox="1">
            <a:spLocks/>
          </p:cNvSpPr>
          <p:nvPr/>
        </p:nvSpPr>
        <p:spPr>
          <a:xfrm>
            <a:off x="7072777" y="647999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20</a:t>
            </a:r>
            <a:endParaRPr lang="ja-JP" altLang="en-US" dirty="0"/>
          </a:p>
        </p:txBody>
      </p:sp>
      <p:sp>
        <p:nvSpPr>
          <p:cNvPr id="4" name="正方形/長方形 3"/>
          <p:cNvSpPr/>
          <p:nvPr/>
        </p:nvSpPr>
        <p:spPr>
          <a:xfrm>
            <a:off x="691363" y="1179071"/>
            <a:ext cx="8240603" cy="5678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7625" y="1523541"/>
            <a:ext cx="412820" cy="51414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府内</a:t>
            </a:r>
            <a:r>
              <a:rPr lang="ja-JP" altLang="en-US" sz="1200" dirty="0">
                <a:solidFill>
                  <a:schemeClr val="tx1"/>
                </a:solidFill>
                <a:latin typeface="ＭＳ Ｐゴシック" panose="020B0600070205080204" pitchFamily="50" charset="-128"/>
                <a:ea typeface="ＭＳ Ｐゴシック" panose="020B0600070205080204" pitchFamily="50" charset="-128"/>
              </a:rPr>
              <a:t>全域</a:t>
            </a:r>
          </a:p>
        </p:txBody>
      </p:sp>
      <p:sp>
        <p:nvSpPr>
          <p:cNvPr id="9" name="サブタイトル 2"/>
          <p:cNvSpPr txBox="1">
            <a:spLocks/>
          </p:cNvSpPr>
          <p:nvPr/>
        </p:nvSpPr>
        <p:spPr>
          <a:xfrm>
            <a:off x="1258957" y="1289024"/>
            <a:ext cx="7619999" cy="5474847"/>
          </a:xfrm>
          <a:prstGeom prst="rect">
            <a:avLst/>
          </a:prstGeom>
          <a:solidFill>
            <a:schemeClr val="bg1"/>
          </a:solidFill>
          <a:ln>
            <a:solidFill>
              <a:schemeClr val="tx1"/>
            </a:solidFill>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医療提供体制の整備</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治療拠点機関における専門治療プログラムの</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試行結果を踏まえた治療プログラムの普及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＜相談支援等＞</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・依存症専門相談の充実　</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・ギャンブル等依存症者の家族を対象とした教室の試行結果をふまえた</a:t>
            </a:r>
            <a:r>
              <a:rPr lang="ja-JP" altLang="en-US" sz="1400" dirty="0">
                <a:solidFill>
                  <a:schemeClr val="tx1"/>
                </a:solidFill>
                <a:latin typeface="ＭＳ Ｐゴシック" panose="020B0600070205080204" pitchFamily="50" charset="-128"/>
                <a:ea typeface="ＭＳ Ｐゴシック" panose="020B0600070205080204" pitchFamily="50" charset="-128"/>
              </a:rPr>
              <a:t>家族支援</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プログラムの普及</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・医療以外も含め多様な領域の相談に対応</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＜社会復帰の支援＞</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・治療機関、支援団体等と協力のうえ、回復度合いに応じた復職・就労等の支援</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民間</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団体の活動に対する支援＞</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自助</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グループへの財政支援や連携構築を支援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連携協力体制の整備</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依存症に対応する大阪</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アディクションセンター</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（次頁参照）</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へ</a:t>
            </a:r>
            <a:r>
              <a:rPr lang="ja-JP" altLang="en-US" sz="1400" dirty="0">
                <a:solidFill>
                  <a:schemeClr val="tx1"/>
                </a:solidFill>
                <a:latin typeface="ＭＳ Ｐゴシック" panose="020B0600070205080204" pitchFamily="50" charset="-128"/>
                <a:ea typeface="ＭＳ Ｐゴシック" panose="020B0600070205080204" pitchFamily="50" charset="-128"/>
              </a:rPr>
              <a:t>の加盟機関の増加に</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よる</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ネットワーク</a:t>
            </a:r>
            <a:r>
              <a:rPr lang="ja-JP" altLang="en-US" sz="1400" dirty="0">
                <a:solidFill>
                  <a:schemeClr val="tx1"/>
                </a:solidFill>
                <a:latin typeface="ＭＳ Ｐゴシック" panose="020B0600070205080204" pitchFamily="50" charset="-128"/>
                <a:ea typeface="ＭＳ Ｐゴシック" panose="020B0600070205080204" pitchFamily="50" charset="-128"/>
              </a:rPr>
              <a:t>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充実及び加盟</a:t>
            </a:r>
            <a:r>
              <a:rPr lang="ja-JP" altLang="en-US" sz="1400" dirty="0">
                <a:solidFill>
                  <a:schemeClr val="tx1"/>
                </a:solidFill>
                <a:latin typeface="ＭＳ Ｐゴシック" panose="020B0600070205080204" pitchFamily="50" charset="-128"/>
                <a:ea typeface="ＭＳ Ｐゴシック" panose="020B0600070205080204" pitchFamily="50" charset="-128"/>
              </a:rPr>
              <a:t>機関によるアディクションセンターの積極的な活用に</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よる</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依存症者</a:t>
            </a:r>
            <a:r>
              <a:rPr lang="ja-JP" altLang="en-US" sz="1400" dirty="0">
                <a:solidFill>
                  <a:schemeClr val="tx1"/>
                </a:solidFill>
                <a:latin typeface="ＭＳ Ｐゴシック" panose="020B0600070205080204" pitchFamily="50" charset="-128"/>
                <a:ea typeface="ＭＳ Ｐゴシック" panose="020B0600070205080204" pitchFamily="50" charset="-128"/>
              </a:rPr>
              <a:t>への対応力の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向上</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＜人材の確保等＞</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・治療者と支援者の資質向上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調査研究の推進</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学術機関等で構成するネットワークの構築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＜実態把握＞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ＩＲ開業前後でのギャンブル等依存症実態</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把握</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取組みにあたってはクロスアディクトに留意し、アルコール</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薬物等依存に関する施策とも有機的</a:t>
            </a:r>
            <a:r>
              <a:rPr lang="ja-JP" altLang="en-US" sz="1400" b="1" dirty="0">
                <a:solidFill>
                  <a:schemeClr val="tx1"/>
                </a:solidFill>
                <a:latin typeface="ＭＳ Ｐゴシック" panose="020B0600070205080204" pitchFamily="50" charset="-128"/>
                <a:ea typeface="ＭＳ Ｐゴシック" panose="020B0600070205080204" pitchFamily="50" charset="-128"/>
              </a:rPr>
              <a:t>に</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連携</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179513" y="752269"/>
            <a:ext cx="8845218"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片側の 2 つの角を丸めた四角形 10"/>
          <p:cNvSpPr/>
          <p:nvPr/>
        </p:nvSpPr>
        <p:spPr>
          <a:xfrm>
            <a:off x="691363" y="1124094"/>
            <a:ext cx="872393"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府内全域</a:t>
            </a:r>
            <a:endParaRPr kumimoji="1" lang="ja-JP" altLang="en-US" sz="1200" dirty="0">
              <a:solidFill>
                <a:schemeClr val="tx1"/>
              </a:solidFill>
            </a:endParaRPr>
          </a:p>
        </p:txBody>
      </p:sp>
    </p:spTree>
    <p:extLst>
      <p:ext uri="{BB962C8B-B14F-4D97-AF65-F5344CB8AC3E}">
        <p14:creationId xmlns:p14="http://schemas.microsoft.com/office/powerpoint/2010/main" val="395966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7998" y="2028456"/>
            <a:ext cx="5274751" cy="3352648"/>
            <a:chOff x="1043803" y="1250164"/>
            <a:chExt cx="7969968" cy="3946014"/>
          </a:xfrm>
        </p:grpSpPr>
        <p:sp>
          <p:nvSpPr>
            <p:cNvPr id="3" name="円/楕円 2"/>
            <p:cNvSpPr/>
            <p:nvPr/>
          </p:nvSpPr>
          <p:spPr>
            <a:xfrm>
              <a:off x="2000673" y="1520745"/>
              <a:ext cx="6192688" cy="3597772"/>
            </a:xfrm>
            <a:prstGeom prst="ellipse">
              <a:avLst/>
            </a:prstGeom>
            <a:solidFill>
              <a:schemeClr val="bg1"/>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3" name="角丸四角形 62"/>
            <p:cNvSpPr/>
            <p:nvPr/>
          </p:nvSpPr>
          <p:spPr>
            <a:xfrm>
              <a:off x="1510825" y="1983476"/>
              <a:ext cx="1598107" cy="50411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大阪精神科</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診療所協会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4615992" y="1250164"/>
              <a:ext cx="1014327" cy="3635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保健所</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角丸四角形 80"/>
            <p:cNvSpPr/>
            <p:nvPr/>
          </p:nvSpPr>
          <p:spPr>
            <a:xfrm>
              <a:off x="1043803" y="3283687"/>
              <a:ext cx="1810214" cy="3030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大阪府薬剤師会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3" name="角丸四角形 82"/>
            <p:cNvSpPr/>
            <p:nvPr/>
          </p:nvSpPr>
          <p:spPr>
            <a:xfrm>
              <a:off x="6603922" y="1965601"/>
              <a:ext cx="1782639"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大阪司法書士会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4" name="角丸四角形 83"/>
            <p:cNvSpPr/>
            <p:nvPr/>
          </p:nvSpPr>
          <p:spPr>
            <a:xfrm>
              <a:off x="7219576" y="2426668"/>
              <a:ext cx="1794195" cy="2743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大阪保護観察所</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3226784" y="4722173"/>
              <a:ext cx="3633872" cy="474005"/>
              <a:chOff x="2944030" y="3693634"/>
              <a:chExt cx="3279726" cy="379785"/>
            </a:xfrm>
          </p:grpSpPr>
          <p:sp>
            <p:nvSpPr>
              <p:cNvPr id="76" name="角丸四角形 75"/>
              <p:cNvSpPr/>
              <p:nvPr/>
            </p:nvSpPr>
            <p:spPr>
              <a:xfrm>
                <a:off x="3009113" y="3693634"/>
                <a:ext cx="3214643" cy="379785"/>
              </a:xfrm>
              <a:prstGeom prst="roundRect">
                <a:avLst>
                  <a:gd name="adj" fmla="val 0"/>
                </a:avLst>
              </a:prstGeom>
              <a:solidFill>
                <a:srgbClr val="ABECF5"/>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944030" y="3716580"/>
                <a:ext cx="3214644" cy="239450"/>
              </a:xfrm>
              <a:prstGeom prst="rect">
                <a:avLst/>
              </a:prstGeom>
            </p:spPr>
            <p:txBody>
              <a:bodyPr wrap="square">
                <a:spAutoFit/>
              </a:bodyPr>
              <a:lstStyle/>
              <a:p>
                <a:pPr algn="ctr"/>
                <a:r>
                  <a:rPr lang="ja-JP" altLang="en-US" sz="105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大阪府こころの健康総合センター</a:t>
                </a:r>
                <a:endParaRPr lang="en-US" altLang="ja-JP" sz="105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sp>
          <p:nvSpPr>
            <p:cNvPr id="74" name="角丸四角形 73"/>
            <p:cNvSpPr/>
            <p:nvPr/>
          </p:nvSpPr>
          <p:spPr>
            <a:xfrm>
              <a:off x="5871812" y="1489854"/>
              <a:ext cx="1587492"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大阪弁護士会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角丸四角形 74"/>
            <p:cNvSpPr/>
            <p:nvPr/>
          </p:nvSpPr>
          <p:spPr>
            <a:xfrm>
              <a:off x="7571747" y="2859222"/>
              <a:ext cx="1215426"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矯正施設</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5" name="角丸四角形 84"/>
            <p:cNvSpPr/>
            <p:nvPr/>
          </p:nvSpPr>
          <p:spPr>
            <a:xfrm>
              <a:off x="7459305" y="3315903"/>
              <a:ext cx="1378664" cy="42574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近畿厚生局</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麻薬取締部</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7" name="角丸四角形 86"/>
            <p:cNvSpPr/>
            <p:nvPr/>
          </p:nvSpPr>
          <p:spPr>
            <a:xfrm>
              <a:off x="7300161" y="3879958"/>
              <a:ext cx="1332704" cy="46660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自助</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グループ</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1043805" y="3797764"/>
              <a:ext cx="3016436" cy="2924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大阪市こころの健康センター</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1163375" y="2626603"/>
              <a:ext cx="1580123" cy="48835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大阪精神科</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病院協会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2309879" y="1348779"/>
              <a:ext cx="1959442" cy="47768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精神医療センター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65" name="正方形/長方形 64"/>
          <p:cNvSpPr/>
          <p:nvPr/>
        </p:nvSpPr>
        <p:spPr>
          <a:xfrm>
            <a:off x="279928" y="625292"/>
            <a:ext cx="4413076" cy="805780"/>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lIns="86886" tIns="43443" rIns="86886" bIns="43443"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大阪アディクションセンター（</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OAC</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279928" y="1283257"/>
            <a:ext cx="4413076" cy="0"/>
          </a:xfrm>
          <a:prstGeom prst="line">
            <a:avLst/>
          </a:prstGeom>
          <a:ln w="76200" cmpd="dbl">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141524" y="1593749"/>
            <a:ext cx="5303047" cy="346348"/>
            <a:chOff x="488504" y="850404"/>
            <a:chExt cx="8928992" cy="346348"/>
          </a:xfrm>
        </p:grpSpPr>
        <p:sp>
          <p:nvSpPr>
            <p:cNvPr id="26" name="正方形/長方形 25"/>
            <p:cNvSpPr/>
            <p:nvPr/>
          </p:nvSpPr>
          <p:spPr>
            <a:xfrm>
              <a:off x="488504" y="850404"/>
              <a:ext cx="8928992" cy="346348"/>
            </a:xfrm>
            <a:prstGeom prst="rect">
              <a:avLst/>
            </a:prstGeom>
            <a:solidFill>
              <a:srgbClr val="F3FDB5"/>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100"/>
            </a:p>
          </p:txBody>
        </p:sp>
        <p:sp>
          <p:nvSpPr>
            <p:cNvPr id="27" name="テキスト ボックス 26"/>
            <p:cNvSpPr txBox="1"/>
            <p:nvPr/>
          </p:nvSpPr>
          <p:spPr>
            <a:xfrm>
              <a:off x="762628" y="900467"/>
              <a:ext cx="8380740" cy="246221"/>
            </a:xfrm>
            <a:prstGeom prst="rect">
              <a:avLst/>
            </a:prstGeom>
            <a:noFill/>
          </p:spPr>
          <p:txBody>
            <a:bodyPr wrap="squar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依存症の本人及び家族を</a:t>
              </a:r>
              <a:r>
                <a:rPr lang="ja-JP" altLang="en-US" sz="1000" dirty="0">
                  <a:latin typeface="HG丸ｺﾞｼｯｸM-PRO" panose="020F0600000000000000" pitchFamily="50" charset="-128"/>
                  <a:ea typeface="HG丸ｺﾞｼｯｸM-PRO" panose="020F0600000000000000" pitchFamily="50" charset="-128"/>
                </a:rPr>
                <a:t>とぎれ</a:t>
              </a:r>
              <a:r>
                <a:rPr kumimoji="1" lang="ja-JP" altLang="en-US" sz="1000" dirty="0" smtClean="0">
                  <a:latin typeface="HG丸ｺﾞｼｯｸM-PRO" panose="020F0600000000000000" pitchFamily="50" charset="-128"/>
                  <a:ea typeface="HG丸ｺﾞｼｯｸM-PRO" panose="020F0600000000000000" pitchFamily="50" charset="-128"/>
                </a:rPr>
                <a:t>なく支援するための相談・治療・回復ネットワーク</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29" name="二等辺三角形 28"/>
          <p:cNvSpPr/>
          <p:nvPr/>
        </p:nvSpPr>
        <p:spPr>
          <a:xfrm flipV="1">
            <a:off x="681096" y="5585233"/>
            <a:ext cx="4396548" cy="2717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73351" y="6081500"/>
            <a:ext cx="5791509" cy="402375"/>
            <a:chOff x="1280592" y="6411001"/>
            <a:chExt cx="7692830" cy="402375"/>
          </a:xfrm>
        </p:grpSpPr>
        <p:sp>
          <p:nvSpPr>
            <p:cNvPr id="30" name="正方形/長方形 29"/>
            <p:cNvSpPr/>
            <p:nvPr/>
          </p:nvSpPr>
          <p:spPr>
            <a:xfrm>
              <a:off x="1280592" y="6411001"/>
              <a:ext cx="7692830" cy="4023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966172" y="6413266"/>
              <a:ext cx="6358428" cy="369332"/>
            </a:xfrm>
            <a:prstGeom prst="rect">
              <a:avLst/>
            </a:prstGeom>
            <a:noFill/>
          </p:spPr>
          <p:txBody>
            <a:bodyPr wrap="square" rtlCol="0">
              <a:spAutoFit/>
            </a:bodyPr>
            <a:lstStyle/>
            <a:p>
              <a:pPr algn="dist"/>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地域に根ざした依存症者支援体制の充実</a:t>
              </a:r>
              <a:endParaRPr kumimoji="1" lang="ja-JP" altLang="en-US" b="1"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1656187" y="2908461"/>
            <a:ext cx="2523287" cy="1408757"/>
            <a:chOff x="3170296" y="2020243"/>
            <a:chExt cx="3870936" cy="1552773"/>
          </a:xfrm>
        </p:grpSpPr>
        <p:grpSp>
          <p:nvGrpSpPr>
            <p:cNvPr id="16" name="グループ化 15"/>
            <p:cNvGrpSpPr/>
            <p:nvPr/>
          </p:nvGrpSpPr>
          <p:grpSpPr>
            <a:xfrm>
              <a:off x="3170296" y="2020243"/>
              <a:ext cx="3870936" cy="1552773"/>
              <a:chOff x="182013" y="1688833"/>
              <a:chExt cx="3042892" cy="1323320"/>
            </a:xfrm>
          </p:grpSpPr>
          <p:sp>
            <p:nvSpPr>
              <p:cNvPr id="8" name="円/楕円 7"/>
              <p:cNvSpPr/>
              <p:nvPr/>
            </p:nvSpPr>
            <p:spPr>
              <a:xfrm>
                <a:off x="182013" y="1688833"/>
                <a:ext cx="3042892" cy="1323320"/>
              </a:xfrm>
              <a:prstGeom prst="ellipse">
                <a:avLst/>
              </a:prstGeom>
              <a:solidFill>
                <a:schemeClr val="accent3">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1038" name="Picture 14" descr="D:\MichimotoS\Documents\My Pictures\imagesCAKTF5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677" y="2078734"/>
                <a:ext cx="704601" cy="652483"/>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378641" y="1758076"/>
                <a:ext cx="2846264" cy="2581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依存症者本人・家族</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7" name="Picture 13" descr="D:\MichimotoS\Documents\My Pictures\imagesCA2M0GH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4" y="2091692"/>
                <a:ext cx="646384" cy="61722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D:\Sugiharaa\Desktop\sick_higaimous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6095" y="2496395"/>
              <a:ext cx="892969" cy="9326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正方形/長方形 8"/>
          <p:cNvSpPr/>
          <p:nvPr/>
        </p:nvSpPr>
        <p:spPr>
          <a:xfrm>
            <a:off x="5967981" y="5307662"/>
            <a:ext cx="3003936" cy="1361698"/>
          </a:xfrm>
          <a:prstGeom prst="rect">
            <a:avLst/>
          </a:prstGeom>
          <a:solidFill>
            <a:srgbClr val="FCD5B5">
              <a:alpha val="69804"/>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34800" y="5426408"/>
            <a:ext cx="2896303" cy="109260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府の施策との関連</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OAC</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は大阪府の依存症対策の一つの取組み</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marL="234950" indent="-234950"/>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事務局は、課題や成果をヒアリング</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研修会等を通して抽出し、依存症関連機関連携会議に共有する。</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5918387" y="4018144"/>
            <a:ext cx="2999715" cy="1140367"/>
            <a:chOff x="83229" y="1052736"/>
            <a:chExt cx="1809435" cy="1269276"/>
          </a:xfrm>
        </p:grpSpPr>
        <p:sp>
          <p:nvSpPr>
            <p:cNvPr id="15" name="角丸四角形 14"/>
            <p:cNvSpPr/>
            <p:nvPr/>
          </p:nvSpPr>
          <p:spPr>
            <a:xfrm>
              <a:off x="83229" y="1196751"/>
              <a:ext cx="1809435" cy="1125261"/>
            </a:xfrm>
            <a:prstGeom prst="roundRect">
              <a:avLst/>
            </a:prstGeom>
            <a:ln w="19050">
              <a:solidFill>
                <a:schemeClr val="tx1"/>
              </a:solidFill>
            </a:ln>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grpSp>
          <p:nvGrpSpPr>
            <p:cNvPr id="54" name="グループ化 53"/>
            <p:cNvGrpSpPr/>
            <p:nvPr/>
          </p:nvGrpSpPr>
          <p:grpSpPr>
            <a:xfrm>
              <a:off x="179216" y="1052736"/>
              <a:ext cx="1461416" cy="382561"/>
              <a:chOff x="2108182" y="5877273"/>
              <a:chExt cx="1316806" cy="390214"/>
            </a:xfrm>
          </p:grpSpPr>
          <p:sp>
            <p:nvSpPr>
              <p:cNvPr id="55" name="円/楕円 54"/>
              <p:cNvSpPr/>
              <p:nvPr/>
            </p:nvSpPr>
            <p:spPr>
              <a:xfrm>
                <a:off x="2217033" y="5877273"/>
                <a:ext cx="1143072" cy="390214"/>
              </a:xfrm>
              <a:prstGeom prst="ellipse">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108182" y="5918375"/>
                <a:ext cx="1316806" cy="314479"/>
              </a:xfrm>
              <a:prstGeom prst="rect">
                <a:avLst/>
              </a:prstGeom>
              <a:noFill/>
            </p:spPr>
            <p:txBody>
              <a:bodyPr wrap="square" rtlCol="0">
                <a:spAutoFit/>
              </a:bodyPr>
              <a:lstStyle/>
              <a:p>
                <a:pPr algn="ctr"/>
                <a:r>
                  <a:rPr kumimoji="1" lang="en-US" altLang="ja-JP" sz="1200" b="1" dirty="0" smtClean="0">
                    <a:latin typeface="HG丸ｺﾞｼｯｸM-PRO" panose="020F0600000000000000" pitchFamily="50" charset="-128"/>
                    <a:ea typeface="HG丸ｺﾞｼｯｸM-PRO" panose="020F0600000000000000" pitchFamily="50" charset="-128"/>
                  </a:rPr>
                  <a:t>OAC</a:t>
                </a:r>
                <a:r>
                  <a:rPr lang="ja-JP" altLang="en-US" sz="1200" b="1" dirty="0" smtClean="0">
                    <a:latin typeface="HG丸ｺﾞｼｯｸM-PRO" panose="020F0600000000000000" pitchFamily="50" charset="-128"/>
                    <a:ea typeface="HG丸ｺﾞｼｯｸM-PRO" panose="020F0600000000000000" pitchFamily="50" charset="-128"/>
                  </a:rPr>
                  <a:t>参画機関の役割</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sp>
          <p:nvSpPr>
            <p:cNvPr id="18" name="テキスト ボックス 17"/>
            <p:cNvSpPr txBox="1"/>
            <p:nvPr/>
          </p:nvSpPr>
          <p:spPr>
            <a:xfrm>
              <a:off x="83230" y="1437183"/>
              <a:ext cx="1809434" cy="69370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50" dirty="0" smtClean="0">
                  <a:latin typeface="Meiryo UI" panose="020B0604030504040204" pitchFamily="50" charset="-128"/>
                  <a:ea typeface="Meiryo UI" panose="020B0604030504040204" pitchFamily="50" charset="-128"/>
                  <a:cs typeface="Meiryo UI" panose="020B0604030504040204" pitchFamily="50" charset="-128"/>
                </a:rPr>
                <a:t>依存症に関する相談を受ける</a:t>
              </a:r>
              <a:endParaRPr kumimoji="1" lang="en-US" altLang="ja-JP" sz="115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50" dirty="0" smtClean="0">
                  <a:latin typeface="Meiryo UI" panose="020B0604030504040204" pitchFamily="50" charset="-128"/>
                  <a:ea typeface="Meiryo UI" panose="020B0604030504040204" pitchFamily="50" charset="-128"/>
                  <a:cs typeface="Meiryo UI" panose="020B0604030504040204" pitchFamily="50" charset="-128"/>
                </a:rPr>
                <a:t>背景にある依存症の問題に気付く</a:t>
              </a:r>
              <a:endParaRPr kumimoji="1" lang="en-US" altLang="ja-JP" sz="115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5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150" dirty="0" smtClean="0">
                  <a:latin typeface="Meiryo UI" panose="020B0604030504040204" pitchFamily="50" charset="-128"/>
                  <a:ea typeface="Meiryo UI" panose="020B0604030504040204" pitchFamily="50" charset="-128"/>
                  <a:cs typeface="Meiryo UI" panose="020B0604030504040204" pitchFamily="50" charset="-128"/>
                </a:rPr>
                <a:t>な支援機関との相互支援を行う</a:t>
              </a:r>
              <a:endParaRPr kumimoji="1" lang="ja-JP" altLang="en-US" sz="11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4881818" y="845011"/>
            <a:ext cx="982657" cy="276999"/>
          </a:xfrm>
          <a:prstGeom prst="rect">
            <a:avLst/>
          </a:prstGeom>
          <a:noFill/>
        </p:spPr>
        <p:txBody>
          <a:bodyPr wrap="square" rtlCol="0">
            <a:spAutoFit/>
          </a:bodyPr>
          <a:lstStyle/>
          <a:p>
            <a:r>
              <a:rPr kumimoji="1" lang="en-US" altLang="ja-JP" sz="1200" dirty="0" smtClean="0"/>
              <a:t>H29.4</a:t>
            </a:r>
            <a:r>
              <a:rPr kumimoji="1" lang="ja-JP" altLang="en-US" sz="1200" dirty="0" smtClean="0"/>
              <a:t>時点</a:t>
            </a:r>
            <a:endParaRPr kumimoji="1" lang="ja-JP" altLang="en-US" sz="1200" dirty="0"/>
          </a:p>
        </p:txBody>
      </p:sp>
      <p:sp>
        <p:nvSpPr>
          <p:cNvPr id="46" name="正方形/長方形 45"/>
          <p:cNvSpPr/>
          <p:nvPr/>
        </p:nvSpPr>
        <p:spPr>
          <a:xfrm>
            <a:off x="5967848" y="2315171"/>
            <a:ext cx="2954475" cy="1571244"/>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43401" y="2384147"/>
            <a:ext cx="2878921" cy="1615827"/>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OAC</a:t>
            </a:r>
            <a:r>
              <a:rPr lang="ja-JP" altLang="en-US" sz="1100" b="1" dirty="0">
                <a:latin typeface="Meiryo UI" panose="020B0604030504040204" pitchFamily="50" charset="-128"/>
                <a:ea typeface="Meiryo UI" panose="020B0604030504040204" pitchFamily="50" charset="-128"/>
              </a:rPr>
              <a:t>強化のための</a:t>
            </a:r>
            <a:r>
              <a:rPr lang="ja-JP" altLang="en-US" sz="1100" b="1" dirty="0" smtClean="0">
                <a:latin typeface="Meiryo UI" panose="020B0604030504040204" pitchFamily="50" charset="-128"/>
                <a:ea typeface="Meiryo UI" panose="020B0604030504040204" pitchFamily="50" charset="-128"/>
              </a:rPr>
              <a:t>取組み（府こころ</a:t>
            </a:r>
            <a:r>
              <a:rPr lang="en-US" altLang="ja-JP" sz="1100" b="1" dirty="0" smtClean="0">
                <a:latin typeface="Meiryo UI" panose="020B0604030504040204" pitchFamily="50" charset="-128"/>
                <a:ea typeface="Meiryo UI" panose="020B0604030504040204" pitchFamily="50" charset="-128"/>
              </a:rPr>
              <a:t>C</a:t>
            </a:r>
            <a:r>
              <a:rPr lang="ja-JP" altLang="en-US" sz="1100" b="1" dirty="0" smtClean="0">
                <a:latin typeface="Meiryo UI" panose="020B0604030504040204" pitchFamily="50" charset="-128"/>
                <a:ea typeface="Meiryo UI" panose="020B0604030504040204" pitchFamily="50" charset="-128"/>
              </a:rPr>
              <a:t>実施）</a:t>
            </a:r>
            <a:endParaRPr lang="en-US" altLang="ja-JP" sz="1100" b="1" dirty="0" smtClean="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顔の見える連携体制の推進</a:t>
            </a:r>
          </a:p>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依存症</a:t>
            </a:r>
            <a:r>
              <a:rPr lang="ja-JP" altLang="en-US" sz="1100" b="1" dirty="0">
                <a:latin typeface="Meiryo UI" panose="020B0604030504040204" pitchFamily="50" charset="-128"/>
                <a:ea typeface="Meiryo UI" panose="020B0604030504040204" pitchFamily="50" charset="-128"/>
              </a:rPr>
              <a:t>へ</a:t>
            </a:r>
            <a:r>
              <a:rPr lang="ja-JP" altLang="en-US" sz="1100" b="1" dirty="0" smtClean="0">
                <a:latin typeface="Meiryo UI" panose="020B0604030504040204" pitchFamily="50" charset="-128"/>
                <a:ea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rPr>
              <a:t>対応力の向上</a:t>
            </a: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連携のための専門</a:t>
            </a:r>
            <a:r>
              <a:rPr lang="ja-JP" altLang="en-US" sz="1000" b="1" dirty="0">
                <a:latin typeface="Meiryo UI" panose="020B0604030504040204" pitchFamily="50" charset="-128"/>
                <a:ea typeface="Meiryo UI" panose="020B0604030504040204" pitchFamily="50" charset="-128"/>
              </a:rPr>
              <a:t>研修・事例検討会の実施</a:t>
            </a:r>
          </a:p>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依存症支援に関する情報</a:t>
            </a:r>
            <a:r>
              <a:rPr lang="ja-JP" altLang="en-US" sz="1100" b="1" dirty="0" smtClean="0">
                <a:latin typeface="Meiryo UI" panose="020B0604030504040204" pitchFamily="50" charset="-128"/>
                <a:ea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rPr>
              <a:t>充実</a:t>
            </a: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　ホームページ、啓発媒体</a:t>
            </a:r>
            <a:r>
              <a:rPr lang="ja-JP" altLang="en-US" sz="1100" b="1" dirty="0" smtClean="0">
                <a:latin typeface="Meiryo UI" panose="020B0604030504040204" pitchFamily="50" charset="-128"/>
                <a:ea typeface="Meiryo UI" panose="020B0604030504040204" pitchFamily="50" charset="-128"/>
              </a:rPr>
              <a:t>など</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情報</a:t>
            </a:r>
            <a:r>
              <a:rPr lang="ja-JP" altLang="en-US" sz="1100" b="1" dirty="0">
                <a:latin typeface="Meiryo UI" panose="020B0604030504040204" pitchFamily="50" charset="-128"/>
                <a:ea typeface="Meiryo UI" panose="020B0604030504040204" pitchFamily="50" charset="-128"/>
              </a:rPr>
              <a:t>収集・発信</a:t>
            </a:r>
            <a:endParaRPr lang="en-US" altLang="ja-JP" sz="1100" b="1" dirty="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p:txBody>
      </p:sp>
      <p:sp>
        <p:nvSpPr>
          <p:cNvPr id="50" name="正方形/長方形 49"/>
          <p:cNvSpPr/>
          <p:nvPr/>
        </p:nvSpPr>
        <p:spPr>
          <a:xfrm>
            <a:off x="5949879" y="819130"/>
            <a:ext cx="2954475" cy="1413081"/>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03387" y="905639"/>
            <a:ext cx="2927716" cy="1277273"/>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OAC</a:t>
            </a:r>
            <a:r>
              <a:rPr lang="ja-JP" altLang="en-US" sz="1100" b="1" dirty="0" err="1" smtClean="0">
                <a:latin typeface="Meiryo UI" panose="020B0604030504040204" pitchFamily="50" charset="-128"/>
                <a:ea typeface="Meiryo UI" panose="020B0604030504040204" pitchFamily="50" charset="-128"/>
                <a:cs typeface="Meiryo UI" panose="020B0604030504040204" pitchFamily="50" charset="-128"/>
              </a:rPr>
              <a:t>って</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何をするネットワーク？</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①機関同士の連携推進</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②依存症への対応力向上</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③情報共有・充実</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を通して大阪府</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依存症者支援を充実　させるためのものです。</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309705" y="4636139"/>
            <a:ext cx="1904658" cy="2390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堺市</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こころ</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の健康センター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3" name="角丸四角形 52"/>
          <p:cNvSpPr/>
          <p:nvPr/>
        </p:nvSpPr>
        <p:spPr>
          <a:xfrm>
            <a:off x="4145422" y="4731322"/>
            <a:ext cx="767569" cy="2470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回復施設</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57" name="スライド番号プレースホルダ 9"/>
          <p:cNvSpPr txBox="1">
            <a:spLocks/>
          </p:cNvSpPr>
          <p:nvPr/>
        </p:nvSpPr>
        <p:spPr>
          <a:xfrm>
            <a:off x="7077819" y="651901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21</a:t>
            </a:r>
            <a:endParaRPr lang="ja-JP" altLang="en-US" dirty="0"/>
          </a:p>
        </p:txBody>
      </p:sp>
      <p:sp>
        <p:nvSpPr>
          <p:cNvPr id="5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smtClean="0">
                <a:solidFill>
                  <a:schemeClr val="bg1"/>
                </a:solidFill>
                <a:latin typeface="+mj-lt"/>
                <a:ea typeface="+mj-ea"/>
                <a:cs typeface="+mj-cs"/>
              </a:rPr>
              <a:t>３．懸念</a:t>
            </a:r>
            <a:r>
              <a:rPr lang="ja-JP" altLang="en-US" sz="3100" dirty="0">
                <a:solidFill>
                  <a:schemeClr val="bg1"/>
                </a:solidFill>
                <a:latin typeface="+mj-lt"/>
                <a:ea typeface="+mj-ea"/>
                <a:cs typeface="+mj-cs"/>
              </a:rPr>
              <a:t>事項と最小化への</a:t>
            </a:r>
            <a:r>
              <a:rPr lang="ja-JP" altLang="en-US" sz="3100" dirty="0" smtClean="0">
                <a:solidFill>
                  <a:schemeClr val="bg1"/>
                </a:solidFill>
                <a:latin typeface="+mj-lt"/>
                <a:ea typeface="+mj-ea"/>
                <a:cs typeface="+mj-cs"/>
              </a:rPr>
              <a:t>取組み</a:t>
            </a:r>
            <a:endParaRPr lang="ja-JP" altLang="en-US" sz="3100" dirty="0">
              <a:solidFill>
                <a:schemeClr val="bg1"/>
              </a:solidFill>
            </a:endParaRPr>
          </a:p>
        </p:txBody>
      </p:sp>
    </p:spTree>
    <p:extLst>
      <p:ext uri="{BB962C8B-B14F-4D97-AF65-F5344CB8AC3E}">
        <p14:creationId xmlns:p14="http://schemas.microsoft.com/office/powerpoint/2010/main" val="312508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521521" y="4235839"/>
            <a:ext cx="4960790" cy="276999"/>
          </a:xfrm>
          <a:prstGeom prst="rect">
            <a:avLst/>
          </a:prstGeom>
          <a:noFill/>
        </p:spPr>
        <p:txBody>
          <a:bodyPr wrap="squar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rPr>
              <a:t>（参考）シンガポールにおける治安・風俗環境の変化</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角丸四角形 13"/>
          <p:cNvSpPr/>
          <p:nvPr/>
        </p:nvSpPr>
        <p:spPr>
          <a:xfrm>
            <a:off x="109385" y="1362413"/>
            <a:ext cx="8742512" cy="3843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indent="-53975"/>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・ＩＲの誘致に伴う、観光客の増加により周辺治安・地域風俗</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環境の悪化が懸念。また、マネーローンダリング</a:t>
            </a:r>
            <a:r>
              <a:rPr lang="ja-JP" altLang="en-US" sz="1000" dirty="0">
                <a:solidFill>
                  <a:schemeClr val="tx1"/>
                </a:solidFill>
                <a:latin typeface="ＭＳ Ｐゴシック" panose="020B0600070205080204" pitchFamily="50" charset="-128"/>
                <a:ea typeface="ＭＳ Ｐゴシック" panose="020B0600070205080204" pitchFamily="50" charset="-128"/>
              </a:rPr>
              <a:t>や</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テロなど、国際的な組織犯罪も想定されるが、シンガポールではＩＲ開業後、訪星旅行者数は増加しているものの、しっかりとした対策を取ることで犯罪認知率に大きな変化は見られない。</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4588690" y="1773354"/>
            <a:ext cx="4039986" cy="2484901"/>
            <a:chOff x="179512" y="1063518"/>
            <a:chExt cx="4039986" cy="3151697"/>
          </a:xfrm>
        </p:grpSpPr>
        <p:sp>
          <p:nvSpPr>
            <p:cNvPr id="29" name="角丸四角形 28"/>
            <p:cNvSpPr/>
            <p:nvPr/>
          </p:nvSpPr>
          <p:spPr>
            <a:xfrm>
              <a:off x="251520" y="3282126"/>
              <a:ext cx="3752334" cy="86695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・地元警察との連携、協力</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・地域との連絡協議会の設置</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・周辺の交通安全対策（良質な周辺環境の保持</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角丸四角形 26"/>
            <p:cNvSpPr/>
            <p:nvPr/>
          </p:nvSpPr>
          <p:spPr>
            <a:xfrm>
              <a:off x="251520" y="1628798"/>
              <a:ext cx="3779210" cy="136006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・カジノ規制組織の設置</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・反社会的勢力の排除（警察との連携・協力）</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・マネーローンダリング対策</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・事業者への警備・監視体制等の義務付け</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・従業員教育の</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徹底</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79512" y="1248184"/>
              <a:ext cx="4039986" cy="29670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234828" y="1506496"/>
              <a:ext cx="2347415" cy="307089"/>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犯罪・不正防止対策</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 27"/>
            <p:cNvSpPr/>
            <p:nvPr/>
          </p:nvSpPr>
          <p:spPr>
            <a:xfrm>
              <a:off x="251520" y="3130078"/>
              <a:ext cx="2016224" cy="30409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地域治安対策</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179512" y="1063518"/>
              <a:ext cx="3190193" cy="429401"/>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smtClean="0">
                  <a:solidFill>
                    <a:schemeClr val="bg1"/>
                  </a:solidFill>
                  <a:latin typeface="ＭＳ Ｐゴシック" panose="020B0600070205080204" pitchFamily="50" charset="-128"/>
                  <a:ea typeface="ＭＳ Ｐゴシック" panose="020B0600070205080204" pitchFamily="50" charset="-128"/>
                </a:rPr>
                <a:t>世界のＩＲにおける対策</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18" name="正方形/長方形 17"/>
          <p:cNvSpPr/>
          <p:nvPr/>
        </p:nvSpPr>
        <p:spPr>
          <a:xfrm>
            <a:off x="179510" y="1919137"/>
            <a:ext cx="4227666" cy="23247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9510" y="1774449"/>
            <a:ext cx="3190193" cy="338554"/>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smtClean="0">
                <a:solidFill>
                  <a:schemeClr val="bg1"/>
                </a:solidFill>
                <a:latin typeface="ＭＳ Ｐゴシック" panose="020B0600070205080204" pitchFamily="50" charset="-128"/>
                <a:ea typeface="ＭＳ Ｐゴシック" panose="020B0600070205080204" pitchFamily="50" charset="-128"/>
              </a:rPr>
              <a:t>大阪を訪れる外国人観光客数</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ストライプ矢印 18"/>
          <p:cNvSpPr/>
          <p:nvPr/>
        </p:nvSpPr>
        <p:spPr>
          <a:xfrm rot="5400000">
            <a:off x="4252591" y="4791057"/>
            <a:ext cx="309171" cy="29621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1"/>
          <p:cNvSpPr txBox="1">
            <a:spLocks/>
          </p:cNvSpPr>
          <p:nvPr/>
        </p:nvSpPr>
        <p:spPr>
          <a:xfrm>
            <a:off x="826840" y="6484514"/>
            <a:ext cx="7110145" cy="373486"/>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latin typeface="+mn-ea"/>
              </a:rPr>
              <a:t>必要な対策を講じることで、良好な治安・地域風俗環境の維持が可能</a:t>
            </a:r>
            <a:endParaRPr lang="en-US" altLang="ja-JP" sz="1800" dirty="0" smtClean="0">
              <a:latin typeface="+mn-ea"/>
            </a:endParaRPr>
          </a:p>
        </p:txBody>
      </p:sp>
      <p:graphicFrame>
        <p:nvGraphicFramePr>
          <p:cNvPr id="21" name="グラフ 20"/>
          <p:cNvGraphicFramePr/>
          <p:nvPr>
            <p:extLst>
              <p:ext uri="{D42A27DB-BD31-4B8C-83A1-F6EECF244321}">
                <p14:modId xmlns:p14="http://schemas.microsoft.com/office/powerpoint/2010/main" val="3732843004"/>
              </p:ext>
            </p:extLst>
          </p:nvPr>
        </p:nvGraphicFramePr>
        <p:xfrm>
          <a:off x="109361" y="4612300"/>
          <a:ext cx="8776122" cy="152081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8240088" y="4269130"/>
            <a:ext cx="792088" cy="246221"/>
          </a:xfrm>
          <a:prstGeom prst="rect">
            <a:avLst/>
          </a:prstGeom>
          <a:noFill/>
        </p:spPr>
        <p:txBody>
          <a:bodyPr wrap="square" rtlCol="0">
            <a:spAutoFit/>
          </a:bodyPr>
          <a:lstStyle/>
          <a:p>
            <a:r>
              <a:rPr kumimoji="1" lang="ja-JP" altLang="en-US" sz="1000" dirty="0" smtClean="0"/>
              <a:t>単位：千人</a:t>
            </a:r>
            <a:endParaRPr kumimoji="1" lang="ja-JP" altLang="en-US" sz="1000" dirty="0"/>
          </a:p>
        </p:txBody>
      </p:sp>
      <p:sp>
        <p:nvSpPr>
          <p:cNvPr id="23" name="テキスト ボックス 22"/>
          <p:cNvSpPr txBox="1"/>
          <p:nvPr/>
        </p:nvSpPr>
        <p:spPr>
          <a:xfrm>
            <a:off x="34752" y="4237396"/>
            <a:ext cx="792088" cy="246221"/>
          </a:xfrm>
          <a:prstGeom prst="rect">
            <a:avLst/>
          </a:prstGeom>
          <a:noFill/>
        </p:spPr>
        <p:txBody>
          <a:bodyPr wrap="square" rtlCol="0">
            <a:spAutoFit/>
          </a:bodyPr>
          <a:lstStyle/>
          <a:p>
            <a:r>
              <a:rPr kumimoji="1" lang="ja-JP" altLang="en-US" sz="1000" dirty="0" smtClean="0"/>
              <a:t>単位：件数</a:t>
            </a:r>
            <a:endParaRPr kumimoji="1" lang="ja-JP" altLang="en-US" sz="1000" dirty="0"/>
          </a:p>
        </p:txBody>
      </p:sp>
      <p:sp>
        <p:nvSpPr>
          <p:cNvPr id="24" name="テキスト ボックス 23"/>
          <p:cNvSpPr txBox="1"/>
          <p:nvPr/>
        </p:nvSpPr>
        <p:spPr>
          <a:xfrm>
            <a:off x="534363" y="5034784"/>
            <a:ext cx="1199052" cy="461665"/>
          </a:xfrm>
          <a:prstGeom prst="rect">
            <a:avLst/>
          </a:prstGeom>
          <a:noFill/>
        </p:spPr>
        <p:txBody>
          <a:bodyPr wrap="square" rtlCol="0">
            <a:spAutoFit/>
          </a:bodyPr>
          <a:lstStyle/>
          <a:p>
            <a:r>
              <a:rPr kumimoji="1" lang="ja-JP" altLang="en-US" sz="1200" dirty="0" smtClean="0"/>
              <a:t>犯罪認知率</a:t>
            </a:r>
            <a:endParaRPr kumimoji="1" lang="en-US" altLang="ja-JP" sz="1200" dirty="0" smtClean="0"/>
          </a:p>
          <a:p>
            <a:r>
              <a:rPr lang="ja-JP" altLang="en-US" sz="900" dirty="0" smtClean="0"/>
              <a:t>（人口</a:t>
            </a:r>
            <a:r>
              <a:rPr lang="en-US" altLang="ja-JP" sz="900" dirty="0" smtClean="0"/>
              <a:t>10</a:t>
            </a:r>
            <a:r>
              <a:rPr lang="ja-JP" altLang="en-US" sz="900" dirty="0" smtClean="0"/>
              <a:t>万人あたり</a:t>
            </a:r>
            <a:r>
              <a:rPr lang="ja-JP" altLang="en-US" sz="1200" dirty="0" smtClean="0"/>
              <a:t>）</a:t>
            </a:r>
            <a:endParaRPr kumimoji="1" lang="ja-JP" altLang="en-US" sz="1200" dirty="0"/>
          </a:p>
        </p:txBody>
      </p:sp>
      <p:cxnSp>
        <p:nvCxnSpPr>
          <p:cNvPr id="25" name="直線コネクタ 24"/>
          <p:cNvCxnSpPr/>
          <p:nvPr/>
        </p:nvCxnSpPr>
        <p:spPr>
          <a:xfrm flipV="1">
            <a:off x="1440170" y="4992772"/>
            <a:ext cx="240906"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30606" y="4429445"/>
            <a:ext cx="1405210" cy="276999"/>
          </a:xfrm>
          <a:prstGeom prst="rect">
            <a:avLst/>
          </a:prstGeom>
          <a:noFill/>
        </p:spPr>
        <p:txBody>
          <a:bodyPr wrap="square" rtlCol="0">
            <a:spAutoFit/>
          </a:bodyPr>
          <a:lstStyle/>
          <a:p>
            <a:r>
              <a:rPr kumimoji="1" lang="ja-JP" altLang="en-US" sz="1200" dirty="0" smtClean="0"/>
              <a:t>訪星旅行者数</a:t>
            </a:r>
            <a:endParaRPr kumimoji="1" lang="ja-JP" altLang="en-US" sz="1200" dirty="0"/>
          </a:p>
        </p:txBody>
      </p:sp>
      <p:cxnSp>
        <p:nvCxnSpPr>
          <p:cNvPr id="31" name="直線コネクタ 30"/>
          <p:cNvCxnSpPr/>
          <p:nvPr/>
        </p:nvCxnSpPr>
        <p:spPr>
          <a:xfrm>
            <a:off x="3652134" y="4639238"/>
            <a:ext cx="729778" cy="341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4" idx="2"/>
          </p:cNvCxnSpPr>
          <p:nvPr/>
        </p:nvCxnSpPr>
        <p:spPr>
          <a:xfrm flipH="1">
            <a:off x="2189408" y="4603020"/>
            <a:ext cx="6098" cy="1218231"/>
          </a:xfrm>
          <a:prstGeom prst="line">
            <a:avLst/>
          </a:prstGeom>
          <a:ln w="31750">
            <a:solidFill>
              <a:srgbClr val="FF6699">
                <a:alpha val="60000"/>
              </a:srgb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869491" y="4326021"/>
            <a:ext cx="652030" cy="276999"/>
          </a:xfrm>
          <a:prstGeom prst="rect">
            <a:avLst/>
          </a:prstGeom>
          <a:noFill/>
          <a:ln w="19050">
            <a:solidFill>
              <a:schemeClr val="accent5"/>
            </a:solidFill>
          </a:ln>
        </p:spPr>
        <p:txBody>
          <a:bodyPr wrap="square" rtlCol="0" anchor="ctr" anchorCtr="0">
            <a:spAutoFit/>
          </a:bodyPr>
          <a:lstStyle/>
          <a:p>
            <a:pPr algn="ctr"/>
            <a:r>
              <a:rPr kumimoji="1" lang="ja-JP" altLang="en-US" sz="1200" dirty="0" smtClean="0"/>
              <a:t>ＩＲ設置</a:t>
            </a:r>
            <a:endParaRPr kumimoji="1" lang="ja-JP" altLang="en-US" sz="1200" dirty="0"/>
          </a:p>
        </p:txBody>
      </p:sp>
      <p:sp>
        <p:nvSpPr>
          <p:cNvPr id="36" name="タイトル 1"/>
          <p:cNvSpPr txBox="1">
            <a:spLocks/>
          </p:cNvSpPr>
          <p:nvPr/>
        </p:nvSpPr>
        <p:spPr>
          <a:xfrm>
            <a:off x="0" y="0"/>
            <a:ext cx="9144000" cy="507853"/>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0000" lnSpcReduction="100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35" name="タイトル 1"/>
          <p:cNvSpPr txBox="1">
            <a:spLocks/>
          </p:cNvSpPr>
          <p:nvPr/>
        </p:nvSpPr>
        <p:spPr>
          <a:xfrm>
            <a:off x="323528" y="939744"/>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「治安・地域風俗環境対策の現状」について</a:t>
            </a:r>
          </a:p>
        </p:txBody>
      </p:sp>
      <p:sp>
        <p:nvSpPr>
          <p:cNvPr id="38" name="テキスト ボックス 37"/>
          <p:cNvSpPr txBox="1"/>
          <p:nvPr/>
        </p:nvSpPr>
        <p:spPr>
          <a:xfrm>
            <a:off x="6440377" y="6057382"/>
            <a:ext cx="2591799" cy="369332"/>
          </a:xfrm>
          <a:prstGeom prst="rect">
            <a:avLst/>
          </a:prstGeom>
          <a:noFill/>
        </p:spPr>
        <p:txBody>
          <a:bodyPr wrap="square" rtlCol="0">
            <a:spAutoFit/>
          </a:bodyPr>
          <a:lstStyle/>
          <a:p>
            <a:pPr marL="174625" indent="-174625"/>
            <a:r>
              <a:rPr lang="ja-JP" altLang="en-US" sz="900" dirty="0" smtClean="0">
                <a:latin typeface="+mn-ea"/>
              </a:rPr>
              <a:t>注）</a:t>
            </a:r>
            <a:r>
              <a:rPr kumimoji="1" lang="en-US" altLang="ja-JP" sz="900" dirty="0" smtClean="0">
                <a:latin typeface="+mn-ea"/>
              </a:rPr>
              <a:t>2013</a:t>
            </a:r>
            <a:r>
              <a:rPr kumimoji="1" lang="ja-JP" altLang="en-US" sz="900" dirty="0" smtClean="0">
                <a:latin typeface="+mn-ea"/>
              </a:rPr>
              <a:t>年以降の犯罪認知率の増加はネット詐欺の増加が主な要因</a:t>
            </a:r>
            <a:endParaRPr kumimoji="1" lang="ja-JP" altLang="en-US" sz="900" dirty="0">
              <a:latin typeface="+mn-ea"/>
            </a:endParaRPr>
          </a:p>
        </p:txBody>
      </p:sp>
      <p:sp>
        <p:nvSpPr>
          <p:cNvPr id="39" name="テキスト ボックス 38"/>
          <p:cNvSpPr txBox="1"/>
          <p:nvPr/>
        </p:nvSpPr>
        <p:spPr>
          <a:xfrm>
            <a:off x="104799" y="529468"/>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sz="2000" dirty="0" smtClean="0">
                <a:solidFill>
                  <a:schemeClr val="bg1"/>
                </a:solidFill>
                <a:latin typeface="+mn-ea"/>
              </a:rPr>
              <a:t>２）治安・地域風俗環境対策</a:t>
            </a:r>
            <a:endParaRPr kumimoji="1" lang="ja-JP" altLang="en-US" sz="2000" dirty="0">
              <a:solidFill>
                <a:schemeClr val="bg1"/>
              </a:solidFill>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21" y="2111908"/>
            <a:ext cx="4029643" cy="209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22</a:t>
            </a:r>
            <a:endParaRPr kumimoji="1" lang="ja-JP" altLang="en-US" dirty="0"/>
          </a:p>
        </p:txBody>
      </p:sp>
    </p:spTree>
    <p:extLst>
      <p:ext uri="{BB962C8B-B14F-4D97-AF65-F5344CB8AC3E}">
        <p14:creationId xmlns:p14="http://schemas.microsoft.com/office/powerpoint/2010/main" val="3248277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88539867"/>
              </p:ext>
            </p:extLst>
          </p:nvPr>
        </p:nvGraphicFramePr>
        <p:xfrm>
          <a:off x="95250" y="1999053"/>
          <a:ext cx="8953500" cy="4636701"/>
        </p:xfrm>
        <a:graphic>
          <a:graphicData uri="http://schemas.openxmlformats.org/drawingml/2006/table">
            <a:tbl>
              <a:tblPr firstRow="1" bandRow="1">
                <a:tableStyleId>{5C22544A-7EE6-4342-B048-85BDC9FD1C3A}</a:tableStyleId>
              </a:tblPr>
              <a:tblGrid>
                <a:gridCol w="1657805">
                  <a:extLst>
                    <a:ext uri="{9D8B030D-6E8A-4147-A177-3AD203B41FA5}">
                      <a16:colId xmlns="" xmlns:a16="http://schemas.microsoft.com/office/drawing/2014/main" val="1009272396"/>
                    </a:ext>
                  </a:extLst>
                </a:gridCol>
                <a:gridCol w="7295695">
                  <a:extLst>
                    <a:ext uri="{9D8B030D-6E8A-4147-A177-3AD203B41FA5}">
                      <a16:colId xmlns="" xmlns:a16="http://schemas.microsoft.com/office/drawing/2014/main" val="1123246439"/>
                    </a:ext>
                  </a:extLst>
                </a:gridCol>
              </a:tblGrid>
              <a:tr h="557649">
                <a:tc>
                  <a:txBody>
                    <a:bodyPr/>
                    <a:lstStyle/>
                    <a:p>
                      <a:pPr algn="ctr"/>
                      <a:r>
                        <a:rPr kumimoji="1" lang="ja-JP" altLang="en-US" dirty="0" smtClean="0"/>
                        <a:t>実施主体</a:t>
                      </a:r>
                      <a:endParaRPr kumimoji="1" lang="ja-JP" altLang="en-US"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主な役割</a:t>
                      </a:r>
                      <a:endParaRPr kumimoji="1" lang="ja-JP" altLang="en-US"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49250168"/>
                  </a:ext>
                </a:extLst>
              </a:tr>
              <a:tr h="1350237">
                <a:tc>
                  <a:txBody>
                    <a:bodyPr/>
                    <a:lstStyle/>
                    <a:p>
                      <a:pPr lvl="1" algn="l"/>
                      <a:r>
                        <a:rPr kumimoji="1" lang="ja-JP" altLang="en-US" sz="2000" dirty="0" smtClean="0">
                          <a:latin typeface="+mn-ea"/>
                          <a:ea typeface="+mn-ea"/>
                        </a:rPr>
                        <a:t>　国</a:t>
                      </a:r>
                      <a:endParaRPr kumimoji="1" lang="ja-JP" altLang="en-US" sz="2000"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46063" marR="0" indent="-246063"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ＭＳ Ｐゴシック" panose="020B0600070205080204" pitchFamily="50" charset="-128"/>
                          <a:ea typeface="ＭＳ Ｐゴシック" panose="020B0600070205080204" pitchFamily="50" charset="-128"/>
                        </a:rPr>
                        <a:t>◆治安の確保及び地域の善良な風俗環境保持のための規制・監督</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　　・カジノ管理委員会による規制・監督・指導等</a:t>
                      </a:r>
                      <a:endParaRPr lang="en-US" altLang="ja-JP" dirty="0" smtClean="0">
                        <a:latin typeface="+mn-ea"/>
                        <a:ea typeface="+mn-ea"/>
                      </a:endParaRPr>
                    </a:p>
                    <a:p>
                      <a:r>
                        <a:rPr lang="ja-JP" altLang="en-US" dirty="0" smtClean="0">
                          <a:latin typeface="+mn-ea"/>
                          <a:ea typeface="+mn-ea"/>
                        </a:rPr>
                        <a:t>　　・法律（ＩＲ実施法等）による規制（マネーローンダリング、暴力団対策等）</a:t>
                      </a:r>
                      <a:r>
                        <a:rPr kumimoji="1" lang="ja-JP" altLang="en-US" dirty="0" smtClean="0">
                          <a:latin typeface="+mn-ea"/>
                          <a:ea typeface="+mn-ea"/>
                        </a:rPr>
                        <a:t>　</a:t>
                      </a:r>
                      <a:endParaRPr lang="en-US" altLang="ja-JP" dirty="0" smtClean="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72362038"/>
                  </a:ext>
                </a:extLst>
              </a:tr>
              <a:tr h="1378578">
                <a:tc>
                  <a:txBody>
                    <a:bodyPr/>
                    <a:lstStyle/>
                    <a:p>
                      <a:pPr algn="ctr"/>
                      <a:r>
                        <a:rPr kumimoji="1" lang="ja-JP" altLang="en-US" dirty="0" smtClean="0">
                          <a:latin typeface="+mn-ea"/>
                          <a:ea typeface="+mn-ea"/>
                        </a:rPr>
                        <a:t>自治体</a:t>
                      </a:r>
                      <a:endParaRPr kumimoji="1" lang="en-US" altLang="ja-JP" dirty="0" smtClean="0">
                        <a:latin typeface="+mn-ea"/>
                        <a:ea typeface="+mn-ea"/>
                      </a:endParaRPr>
                    </a:p>
                    <a:p>
                      <a:r>
                        <a:rPr kumimoji="1" lang="ja-JP" altLang="en-US" dirty="0" smtClean="0">
                          <a:latin typeface="+mn-ea"/>
                          <a:ea typeface="+mn-ea"/>
                        </a:rPr>
                        <a:t>（府市・府警）</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smtClean="0">
                          <a:latin typeface="ＭＳ Ｐゴシック" panose="020B0600070205080204" pitchFamily="50" charset="-128"/>
                          <a:ea typeface="ＭＳ Ｐゴシック" panose="020B0600070205080204" pitchFamily="50" charset="-128"/>
                        </a:rPr>
                        <a:t>◆地域の実情に応じた治安対策の実施</a:t>
                      </a:r>
                      <a:endParaRPr lang="en-US" altLang="ja-JP" dirty="0" smtClean="0">
                        <a:latin typeface="+mn-ea"/>
                        <a:ea typeface="+mn-ea"/>
                      </a:endParaRPr>
                    </a:p>
                    <a:p>
                      <a:r>
                        <a:rPr lang="ja-JP" altLang="en-US" dirty="0" smtClean="0">
                          <a:latin typeface="+mn-ea"/>
                          <a:ea typeface="+mn-ea"/>
                        </a:rPr>
                        <a:t>　　・</a:t>
                      </a:r>
                      <a:r>
                        <a:rPr lang="ja-JP" altLang="en-US" dirty="0" smtClean="0">
                          <a:solidFill>
                            <a:schemeClr val="tx1"/>
                          </a:solidFill>
                          <a:latin typeface="+mn-ea"/>
                          <a:ea typeface="+mn-ea"/>
                        </a:rPr>
                        <a:t>治安の確保</a:t>
                      </a:r>
                      <a:r>
                        <a:rPr lang="ja-JP" altLang="en-US" dirty="0" smtClean="0">
                          <a:latin typeface="+mn-ea"/>
                          <a:ea typeface="+mn-ea"/>
                        </a:rPr>
                        <a:t>のための厳正な取締り</a:t>
                      </a:r>
                      <a:endParaRPr lang="en-US" altLang="ja-JP" dirty="0" smtClean="0">
                        <a:latin typeface="+mn-ea"/>
                        <a:ea typeface="+mn-ea"/>
                      </a:endParaRPr>
                    </a:p>
                    <a:p>
                      <a:r>
                        <a:rPr lang="ja-JP" altLang="en-US" sz="1800" dirty="0" smtClean="0">
                          <a:latin typeface="+mn-ea"/>
                          <a:ea typeface="+mn-ea"/>
                        </a:rPr>
                        <a:t>　　</a:t>
                      </a:r>
                      <a:r>
                        <a:rPr lang="ja-JP" altLang="en-US" dirty="0" smtClean="0">
                          <a:latin typeface="+mn-ea"/>
                          <a:ea typeface="+mn-ea"/>
                        </a:rPr>
                        <a:t>・地域の善良な風俗環境の保持のための行政的措置及び取締り</a:t>
                      </a:r>
                      <a:endParaRPr lang="en-US" altLang="ja-JP" dirty="0" smtClean="0">
                        <a:latin typeface="+mn-ea"/>
                        <a:ea typeface="+mn-ea"/>
                      </a:endParaRPr>
                    </a:p>
                    <a:p>
                      <a:r>
                        <a:rPr kumimoji="1" lang="ja-JP" altLang="en-US" dirty="0" smtClean="0">
                          <a:latin typeface="+mn-ea"/>
                          <a:ea typeface="+mn-ea"/>
                        </a:rPr>
                        <a:t>　　・防犯・警備体制等ＩＲ事業者への指導</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30326627"/>
                  </a:ext>
                </a:extLst>
              </a:tr>
              <a:tr h="1350237">
                <a:tc>
                  <a:txBody>
                    <a:bodyPr/>
                    <a:lstStyle/>
                    <a:p>
                      <a:pPr algn="ctr"/>
                      <a:r>
                        <a:rPr kumimoji="1" lang="ja-JP" altLang="en-US" dirty="0" smtClean="0">
                          <a:latin typeface="+mn-ea"/>
                          <a:ea typeface="+mn-ea"/>
                        </a:rPr>
                        <a:t>ＩＲ事業者</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smtClean="0">
                          <a:latin typeface="ＭＳ Ｐゴシック" panose="020B0600070205080204" pitchFamily="50" charset="-128"/>
                          <a:ea typeface="ＭＳ Ｐゴシック" panose="020B0600070205080204" pitchFamily="50" charset="-128"/>
                        </a:rPr>
                        <a:t>◆犯罪の未然防止のための自主的な取組み</a:t>
                      </a:r>
                      <a:endParaRPr kumimoji="1" lang="en-US" altLang="ja-JP" dirty="0" smtClean="0">
                        <a:latin typeface="+mn-ea"/>
                        <a:ea typeface="+mn-ea"/>
                      </a:endParaRPr>
                    </a:p>
                    <a:p>
                      <a:r>
                        <a:rPr kumimoji="1" lang="ja-JP" altLang="en-US" dirty="0" smtClean="0">
                          <a:latin typeface="+mn-ea"/>
                          <a:ea typeface="+mn-ea"/>
                        </a:rPr>
                        <a:t>　　・自主的な防犯対策及び自主警備の徹底・体制の整備</a:t>
                      </a:r>
                      <a:endParaRPr kumimoji="1" lang="en-US" altLang="ja-JP" dirty="0" smtClean="0">
                        <a:latin typeface="+mn-ea"/>
                        <a:ea typeface="+mn-ea"/>
                      </a:endParaRPr>
                    </a:p>
                    <a:p>
                      <a:r>
                        <a:rPr kumimoji="1" lang="ja-JP" altLang="en-US" dirty="0" smtClean="0">
                          <a:latin typeface="+mn-ea"/>
                          <a:ea typeface="+mn-ea"/>
                        </a:rPr>
                        <a:t>　　・自治体・警察との情報共有</a:t>
                      </a:r>
                      <a:endParaRPr kumimoji="1" lang="en-US" altLang="ja-JP" dirty="0" smtClean="0">
                        <a:latin typeface="+mn-ea"/>
                        <a:ea typeface="+mn-ea"/>
                      </a:endParaRPr>
                    </a:p>
                    <a:p>
                      <a:r>
                        <a:rPr kumimoji="1" lang="ja-JP" altLang="en-US" dirty="0" smtClean="0">
                          <a:latin typeface="+mn-ea"/>
                          <a:ea typeface="+mn-ea"/>
                        </a:rPr>
                        <a:t>　　・警察への協力（施設の提供等）及び地域風俗環境維持に向けた協力</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86382714"/>
                  </a:ext>
                </a:extLst>
              </a:tr>
            </a:tbl>
          </a:graphicData>
        </a:graphic>
      </p:graphicFrame>
      <p:sp>
        <p:nvSpPr>
          <p:cNvPr id="7" name="テキスト ボックス 6"/>
          <p:cNvSpPr txBox="1"/>
          <p:nvPr/>
        </p:nvSpPr>
        <p:spPr>
          <a:xfrm>
            <a:off x="107504" y="1484784"/>
            <a:ext cx="535349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eiryo UI" panose="020B0604030504040204" pitchFamily="50" charset="-128"/>
                <a:ea typeface="Meiryo UI" panose="020B0604030504040204" pitchFamily="50" charset="-128"/>
              </a:rPr>
              <a:t>国・自治体（府市、府警）・ＩＲ事業者の役割</a:t>
            </a:r>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スライド番号プレースホルダ 9"/>
          <p:cNvSpPr txBox="1">
            <a:spLocks/>
          </p:cNvSpPr>
          <p:nvPr/>
        </p:nvSpPr>
        <p:spPr>
          <a:xfrm>
            <a:off x="7010400" y="65595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23</a:t>
            </a:r>
            <a:endParaRPr lang="ja-JP" altLang="en-US" dirty="0"/>
          </a:p>
        </p:txBody>
      </p:sp>
      <p:sp>
        <p:nvSpPr>
          <p:cNvPr id="9" name="タイトル 1"/>
          <p:cNvSpPr txBox="1">
            <a:spLocks/>
          </p:cNvSpPr>
          <p:nvPr/>
        </p:nvSpPr>
        <p:spPr>
          <a:xfrm>
            <a:off x="323528" y="931146"/>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対策」</a:t>
            </a:r>
            <a:r>
              <a:rPr lang="ja-JP" altLang="en-US" sz="1800" b="1" dirty="0">
                <a:solidFill>
                  <a:schemeClr val="bg1"/>
                </a:solidFill>
                <a:latin typeface="ＭＳ Ｐゴシック" panose="020B0600070205080204" pitchFamily="50" charset="-128"/>
                <a:ea typeface="ＭＳ Ｐゴシック" panose="020B0600070205080204" pitchFamily="50" charset="-128"/>
              </a:rPr>
              <a:t>について</a:t>
            </a:r>
          </a:p>
        </p:txBody>
      </p:sp>
    </p:spTree>
    <p:extLst>
      <p:ext uri="{BB962C8B-B14F-4D97-AF65-F5344CB8AC3E}">
        <p14:creationId xmlns:p14="http://schemas.microsoft.com/office/powerpoint/2010/main" val="379835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25477" y="1824083"/>
            <a:ext cx="8636017" cy="3572572"/>
            <a:chOff x="225477" y="1288958"/>
            <a:chExt cx="8636017" cy="4830105"/>
          </a:xfrm>
        </p:grpSpPr>
        <p:sp>
          <p:nvSpPr>
            <p:cNvPr id="6" name="テキスト ボックス 5"/>
            <p:cNvSpPr txBox="1"/>
            <p:nvPr/>
          </p:nvSpPr>
          <p:spPr>
            <a:xfrm>
              <a:off x="225478" y="1465535"/>
              <a:ext cx="8636016" cy="4653528"/>
            </a:xfrm>
            <a:prstGeom prst="rect">
              <a:avLst/>
            </a:prstGeom>
            <a:noFill/>
            <a:ln w="6350">
              <a:solidFill>
                <a:schemeClr val="tx1"/>
              </a:solidFill>
            </a:ln>
          </p:spPr>
          <p:txBody>
            <a:bodyPr wrap="square" rtlCol="0">
              <a:spAutoFit/>
            </a:bodyPr>
            <a:lstStyle/>
            <a:p>
              <a:pPr>
                <a:lnSpc>
                  <a:spcPts val="1400"/>
                </a:lnSpc>
              </a:pPr>
              <a:endParaRPr lang="en-US" altLang="ja-JP" sz="1100" dirty="0" smtClean="0">
                <a:solidFill>
                  <a:schemeClr val="tx1">
                    <a:lumMod val="85000"/>
                    <a:lumOff val="15000"/>
                  </a:schemeClr>
                </a:solidFill>
                <a:latin typeface="+mn-ea"/>
                <a:cs typeface="Meiryo UI" panose="020B0604030504040204" pitchFamily="50" charset="-128"/>
              </a:endParaRPr>
            </a:p>
            <a:p>
              <a:pPr marL="463550" indent="-463550"/>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ＩＲ開業後、国内外から観光客の増加に伴い、犯罪件数の増加等治安・地域風俗　　環境の悪化を懸念する声もある。</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このため、ＩＲ事業者、警察、自治体は、相互に緊密な連携を図りつつ、各々がその役割を果たすことにより、良好な治安</a:t>
              </a:r>
              <a:r>
                <a:rPr lang="ja-JP" altLang="en-US" dirty="0" smtClean="0">
                  <a:latin typeface="ＭＳ Ｐゴシック" panose="020B0600070205080204" pitchFamily="50" charset="-128"/>
                  <a:ea typeface="ＭＳ Ｐゴシック" panose="020B0600070205080204" pitchFamily="50" charset="-128"/>
                  <a:cs typeface="Meiryo UI" panose="020B0604030504040204" pitchFamily="50" charset="-128"/>
                </a:rPr>
                <a:t>の確保</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及び善良な地域風俗環境を確保する ため万全の取組みを実施していく必要がある。</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382588" indent="-382588"/>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このことから、府市においては、警</a:t>
              </a:r>
              <a:r>
                <a:rPr lang="ja-JP" altLang="en-US" dirty="0" smtClean="0">
                  <a:solidFill>
                    <a:schemeClr val="tx1">
                      <a:lumMod val="85000"/>
                      <a:lumOff val="15000"/>
                    </a:schemeClr>
                  </a:solidFill>
                  <a:latin typeface="ＭＳ Ｐゴシック" panose="020B0600070205080204" pitchFamily="50" charset="-128"/>
                  <a:cs typeface="Meiryo UI" panose="020B0604030504040204" pitchFamily="50" charset="-128"/>
                </a:rPr>
                <a:t>察官</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の増員や警察施設・交通安全施設等の整備など、警察力の強化を図るとともに、地域防犯を推進し、さらにＩＲ事業者において　自主的かつ万全の防犯・警備対策を講じさせるための枠組みを構築する</a:t>
              </a:r>
              <a:r>
                <a:rPr lang="ja-JP" altLang="en-US" sz="20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000" i="1"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lgn="r"/>
              <a:r>
                <a:rPr lang="ja-JP" altLang="en-US" sz="24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en-US" altLang="ja-JP" sz="24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2" name="角丸四角形 11"/>
            <p:cNvSpPr/>
            <p:nvPr/>
          </p:nvSpPr>
          <p:spPr>
            <a:xfrm>
              <a:off x="225477" y="1288958"/>
              <a:ext cx="2736087" cy="44168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grpSp>
        <p:nvGrpSpPr>
          <p:cNvPr id="3" name="グループ化 2"/>
          <p:cNvGrpSpPr/>
          <p:nvPr/>
        </p:nvGrpSpPr>
        <p:grpSpPr>
          <a:xfrm>
            <a:off x="225477" y="5202067"/>
            <a:ext cx="8636016" cy="1532629"/>
            <a:chOff x="225478" y="4856846"/>
            <a:chExt cx="8636016" cy="1753447"/>
          </a:xfrm>
        </p:grpSpPr>
        <p:sp>
          <p:nvSpPr>
            <p:cNvPr id="24" name="テキスト ボックス 23"/>
            <p:cNvSpPr txBox="1"/>
            <p:nvPr/>
          </p:nvSpPr>
          <p:spPr>
            <a:xfrm>
              <a:off x="225478" y="5043357"/>
              <a:ext cx="8636016" cy="1566936"/>
            </a:xfrm>
            <a:prstGeom prst="rect">
              <a:avLst/>
            </a:prstGeom>
            <a:noFill/>
            <a:ln w="6350">
              <a:solidFill>
                <a:schemeClr val="tx1"/>
              </a:solidFill>
            </a:ln>
          </p:spPr>
          <p:txBody>
            <a:bodyPr wrap="square" rtlCol="0">
              <a:spAutoFit/>
            </a:bodyPr>
            <a:lstStyle/>
            <a:p>
              <a:endParaRPr lang="en-US" altLang="ja-JP" sz="1100" dirty="0" smtClean="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組織犯罪対策　　　　　○　暴力団等反社会的勢力対策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国際テロ対策　　　　　</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犯罪</a:t>
              </a:r>
              <a:r>
                <a:rPr lang="ja-JP" altLang="en-US" dirty="0" smtClean="0">
                  <a:latin typeface="ＭＳ Ｐゴシック" panose="020B0600070205080204" pitchFamily="50" charset="-128"/>
                  <a:ea typeface="ＭＳ Ｐゴシック" panose="020B0600070205080204" pitchFamily="50" charset="-128"/>
                  <a:cs typeface="Meiryo UI" panose="020B0604030504040204" pitchFamily="50" charset="-128"/>
                </a:rPr>
                <a:t>抑止</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地域風俗環境対策　　○　来日外国人の増加に伴う対応　</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青少年対策　　　　　　 ○　ＩＲ施設周辺の交通対策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3" name="角丸四角形 22"/>
            <p:cNvSpPr/>
            <p:nvPr/>
          </p:nvSpPr>
          <p:spPr>
            <a:xfrm>
              <a:off x="225478" y="4856846"/>
              <a:ext cx="2736086" cy="37302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ＭＳ Ｐゴシック" panose="020B0600070205080204" pitchFamily="50" charset="-128"/>
                  <a:ea typeface="ＭＳ Ｐゴシック" panose="020B0600070205080204" pitchFamily="50" charset="-128"/>
                </a:rPr>
                <a:t>想定される課題</a:t>
              </a:r>
              <a:endParaRPr kumimoji="1"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7" name="テキスト ボックス 6"/>
          <p:cNvSpPr txBox="1"/>
          <p:nvPr/>
        </p:nvSpPr>
        <p:spPr>
          <a:xfrm>
            <a:off x="107504"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5" name="タイトル 1"/>
          <p:cNvSpPr txBox="1">
            <a:spLocks/>
          </p:cNvSpPr>
          <p:nvPr/>
        </p:nvSpPr>
        <p:spPr>
          <a:xfrm>
            <a:off x="323528" y="908720"/>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対策」</a:t>
            </a:r>
            <a:r>
              <a:rPr lang="ja-JP" altLang="en-US" sz="1800" b="1" dirty="0">
                <a:solidFill>
                  <a:schemeClr val="bg1"/>
                </a:solidFill>
                <a:latin typeface="ＭＳ Ｐゴシック" panose="020B0600070205080204" pitchFamily="50" charset="-128"/>
                <a:ea typeface="ＭＳ Ｐゴシック" panose="020B0600070205080204" pitchFamily="50" charset="-128"/>
              </a:rPr>
              <a:t>について</a:t>
            </a: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a:t>2</a:t>
            </a:r>
            <a:r>
              <a:rPr lang="en-US" altLang="ja-JP" dirty="0" smtClean="0"/>
              <a:t>4</a:t>
            </a:r>
            <a:endParaRPr kumimoji="1" lang="ja-JP" altLang="en-US" dirty="0"/>
          </a:p>
        </p:txBody>
      </p:sp>
    </p:spTree>
    <p:extLst>
      <p:ext uri="{BB962C8B-B14F-4D97-AF65-F5344CB8AC3E}">
        <p14:creationId xmlns:p14="http://schemas.microsoft.com/office/powerpoint/2010/main" val="3873183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23374395"/>
              </p:ext>
            </p:extLst>
          </p:nvPr>
        </p:nvGraphicFramePr>
        <p:xfrm>
          <a:off x="66654" y="1228666"/>
          <a:ext cx="8981597" cy="5299256"/>
        </p:xfrm>
        <a:graphic>
          <a:graphicData uri="http://schemas.openxmlformats.org/drawingml/2006/table">
            <a:tbl>
              <a:tblPr firstRow="1" bandRow="1">
                <a:tableStyleId>{5C22544A-7EE6-4342-B048-85BDC9FD1C3A}</a:tableStyleId>
              </a:tblPr>
              <a:tblGrid>
                <a:gridCol w="1065845">
                  <a:extLst>
                    <a:ext uri="{9D8B030D-6E8A-4147-A177-3AD203B41FA5}">
                      <a16:colId xmlns="" xmlns:a16="http://schemas.microsoft.com/office/drawing/2014/main" val="1814524319"/>
                    </a:ext>
                  </a:extLst>
                </a:gridCol>
                <a:gridCol w="2795207">
                  <a:extLst>
                    <a:ext uri="{9D8B030D-6E8A-4147-A177-3AD203B41FA5}">
                      <a16:colId xmlns="" xmlns:a16="http://schemas.microsoft.com/office/drawing/2014/main" val="20003"/>
                    </a:ext>
                  </a:extLst>
                </a:gridCol>
                <a:gridCol w="2584733">
                  <a:extLst>
                    <a:ext uri="{9D8B030D-6E8A-4147-A177-3AD203B41FA5}">
                      <a16:colId xmlns="" xmlns:a16="http://schemas.microsoft.com/office/drawing/2014/main" val="20004"/>
                    </a:ext>
                  </a:extLst>
                </a:gridCol>
                <a:gridCol w="2535812">
                  <a:extLst>
                    <a:ext uri="{9D8B030D-6E8A-4147-A177-3AD203B41FA5}">
                      <a16:colId xmlns="" xmlns:a16="http://schemas.microsoft.com/office/drawing/2014/main" val="3597930752"/>
                    </a:ext>
                  </a:extLst>
                </a:gridCol>
              </a:tblGrid>
              <a:tr h="270610">
                <a:tc>
                  <a:txBody>
                    <a:bodyPr/>
                    <a:lstStyle/>
                    <a:p>
                      <a:pPr algn="ctr">
                        <a:lnSpc>
                          <a:spcPts val="1200"/>
                        </a:lnSpc>
                      </a:pPr>
                      <a:r>
                        <a:rPr kumimoji="1" lang="ja-JP" altLang="en-US" sz="1200" dirty="0" smtClean="0"/>
                        <a:t>課題</a:t>
                      </a:r>
                      <a:endParaRPr kumimoji="1" lang="ja-JP" altLang="en-US" sz="1200" dirty="0"/>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ts val="1200"/>
                        </a:lnSpc>
                      </a:pPr>
                      <a:r>
                        <a:rPr kumimoji="1" lang="ja-JP" altLang="en-US" sz="1200" b="1" dirty="0" smtClean="0">
                          <a:solidFill>
                            <a:schemeClr val="bg1"/>
                          </a:solidFill>
                        </a:rPr>
                        <a:t>大阪府・大阪市</a:t>
                      </a:r>
                      <a:endParaRPr kumimoji="1" lang="ja-JP" altLang="en-US" sz="1200" b="1" dirty="0">
                        <a:solidFill>
                          <a:schemeClr val="bg1"/>
                        </a:solidFill>
                      </a:endParaRP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200" dirty="0" smtClean="0"/>
                        <a:t>大阪府警</a:t>
                      </a:r>
                      <a:endParaRPr kumimoji="1" lang="ja-JP" altLang="en-US" sz="1200" dirty="0"/>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dirty="0" smtClean="0">
                          <a:solidFill>
                            <a:schemeClr val="bg1"/>
                          </a:solidFill>
                        </a:rPr>
                        <a:t>ＩＲ事業者</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1"/>
                  </a:ext>
                </a:extLst>
              </a:tr>
              <a:tr h="587320">
                <a:tc>
                  <a:txBody>
                    <a:bodyPr/>
                    <a:lstStyle/>
                    <a:p>
                      <a:pPr marL="130175" indent="-130175">
                        <a:lnSpc>
                          <a:spcPts val="1000"/>
                        </a:lnSpc>
                      </a:pPr>
                      <a:r>
                        <a:rPr kumimoji="1" lang="ja-JP" altLang="en-US" sz="900" dirty="0" smtClean="0">
                          <a:solidFill>
                            <a:schemeClr val="tx1"/>
                          </a:solidFill>
                        </a:rPr>
                        <a:t>①組織犯罪対策</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・ＩＲ事業者との情報共有の徹底</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dirty="0" smtClean="0">
                          <a:solidFill>
                            <a:schemeClr val="tx1"/>
                          </a:solidFill>
                        </a:rPr>
                        <a:t>・マネーローンダリング、事業介入への対策等、   犯罪収益対策の推進</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・本人確認及び入場規制の徹底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・取引記録の作成・保存</a:t>
                      </a:r>
                      <a:endParaRPr kumimoji="1" lang="en-US" altLang="ja-JP" sz="900" dirty="0" smtClean="0">
                        <a:solidFill>
                          <a:schemeClr val="tx1"/>
                        </a:solidFill>
                      </a:endParaRPr>
                    </a:p>
                    <a:p>
                      <a:pPr>
                        <a:lnSpc>
                          <a:spcPts val="1000"/>
                        </a:lnSpc>
                      </a:pPr>
                      <a:r>
                        <a:rPr kumimoji="1" lang="ja-JP" altLang="en-US" sz="900" dirty="0" smtClean="0">
                          <a:solidFill>
                            <a:schemeClr val="tx1"/>
                          </a:solidFill>
                        </a:rPr>
                        <a:t>・疑わしい取引の報告</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48217623"/>
                  </a:ext>
                </a:extLst>
              </a:tr>
              <a:tr h="338455">
                <a:tc>
                  <a:txBody>
                    <a:bodyPr/>
                    <a:lstStyle/>
                    <a:p>
                      <a:pPr marL="130175" indent="-130175">
                        <a:lnSpc>
                          <a:spcPts val="1000"/>
                        </a:lnSpc>
                      </a:pPr>
                      <a:r>
                        <a:rPr kumimoji="1" lang="ja-JP" altLang="en-US" sz="900" b="0" dirty="0" smtClean="0">
                          <a:solidFill>
                            <a:schemeClr val="tx1"/>
                          </a:solidFill>
                        </a:rPr>
                        <a:t>②暴力団等反社会的勢力対策</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smtClean="0">
                          <a:solidFill>
                            <a:schemeClr val="tx1"/>
                          </a:solidFill>
                        </a:rPr>
                        <a:t>・暴力団等反社会的勢力の排除活動</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b="0" baseline="0" dirty="0" smtClean="0">
                          <a:solidFill>
                            <a:schemeClr val="tx1"/>
                          </a:solidFill>
                        </a:rPr>
                        <a:t>・暴力団等</a:t>
                      </a:r>
                      <a:r>
                        <a:rPr kumimoji="1" lang="ja-JP" altLang="en-US" sz="900" b="0" dirty="0" smtClean="0">
                          <a:solidFill>
                            <a:schemeClr val="tx1"/>
                          </a:solidFill>
                        </a:rPr>
                        <a:t>反社会的勢力に対する取締り及び排除対策の推進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・本人確認及び入場規制の徹底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a:t>
                      </a:r>
                      <a:r>
                        <a:rPr kumimoji="1" lang="ja-JP" altLang="en-US" sz="900" spc="-150" dirty="0" smtClean="0">
                          <a:solidFill>
                            <a:schemeClr val="tx1"/>
                          </a:solidFill>
                        </a:rPr>
                        <a:t>警察</a:t>
                      </a:r>
                      <a:r>
                        <a:rPr kumimoji="1" lang="ja-JP" altLang="en-US" sz="900" b="0" spc="-150" dirty="0" smtClean="0">
                          <a:solidFill>
                            <a:schemeClr val="tx1"/>
                          </a:solidFill>
                        </a:rPr>
                        <a:t>及び関係機関</a:t>
                      </a:r>
                      <a:r>
                        <a:rPr kumimoji="1" lang="ja-JP" altLang="en-US" sz="900" spc="-150" dirty="0" smtClean="0">
                          <a:solidFill>
                            <a:schemeClr val="tx1"/>
                          </a:solidFill>
                        </a:rPr>
                        <a:t>との情報共有の徹底</a:t>
                      </a:r>
                      <a:endParaRPr kumimoji="1" lang="en-US" altLang="ja-JP" sz="900" spc="-15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68883018"/>
                  </a:ext>
                </a:extLst>
              </a:tr>
              <a:tr h="658745">
                <a:tc>
                  <a:txBody>
                    <a:bodyPr/>
                    <a:lstStyle/>
                    <a:p>
                      <a:pPr marL="130175" indent="-130175">
                        <a:lnSpc>
                          <a:spcPts val="1000"/>
                        </a:lnSpc>
                      </a:pPr>
                      <a:r>
                        <a:rPr kumimoji="1" lang="ja-JP" altLang="en-US" sz="900" b="0" dirty="0" smtClean="0">
                          <a:solidFill>
                            <a:schemeClr val="tx1"/>
                          </a:solidFill>
                        </a:rPr>
                        <a:t>③国際テロ対策</a:t>
                      </a:r>
                      <a:endParaRPr kumimoji="1" lang="en-US" altLang="ja-JP" sz="900" b="0" dirty="0" smtClean="0">
                        <a:solidFill>
                          <a:schemeClr val="tx1"/>
                        </a:solidFill>
                      </a:endParaRPr>
                    </a:p>
                    <a:p>
                      <a:pPr>
                        <a:lnSpc>
                          <a:spcPts val="1000"/>
                        </a:lnSpc>
                      </a:pPr>
                      <a:endParaRPr kumimoji="1" lang="en-US" altLang="ja-JP" sz="900" b="1" u="sng" baseline="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・未然防止の取組みの強化（防犯カメラの設置等）</a:t>
                      </a:r>
                      <a:endParaRPr kumimoji="1" lang="en-US" altLang="ja-JP" sz="900" b="0" strike="sngStrike"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indent="-57150" algn="l">
                        <a:lnSpc>
                          <a:spcPts val="1000"/>
                        </a:lnSpc>
                      </a:pPr>
                      <a:r>
                        <a:rPr kumimoji="1" lang="ja-JP" altLang="en-US" sz="900" b="0" dirty="0" smtClean="0">
                          <a:solidFill>
                            <a:schemeClr val="tx1"/>
                          </a:solidFill>
                        </a:rPr>
                        <a:t>・各種国際テロ対策（情報収集・警戒警備・国際　海空港対策等）の推進</a:t>
                      </a:r>
                      <a:endParaRPr kumimoji="1" lang="en-US" altLang="ja-JP" sz="900" b="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spc="-100" baseline="0" dirty="0" smtClean="0">
                          <a:solidFill>
                            <a:schemeClr val="tx1"/>
                          </a:solidFill>
                        </a:rPr>
                        <a:t>・事業者に対する警備体制等の指導・助言</a:t>
                      </a:r>
                      <a:endParaRPr kumimoji="1" lang="en-US" altLang="ja-JP" sz="900" b="0" spc="-100" baseline="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endParaRPr kumimoji="1" lang="en-US" altLang="ja-JP" sz="900" b="1" u="sng" spc="-100" baseline="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・自主警備の徹底</a:t>
                      </a:r>
                      <a:r>
                        <a:rPr kumimoji="1" lang="ja-JP" altLang="en-US" sz="900" b="0" spc="-150" dirty="0" smtClean="0">
                          <a:solidFill>
                            <a:schemeClr val="tx1"/>
                          </a:solidFill>
                        </a:rPr>
                        <a:t>（民間警備員の配置含）</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latin typeface="+mn-ea"/>
                          <a:ea typeface="+mn-ea"/>
                        </a:rPr>
                        <a:t> </a:t>
                      </a:r>
                      <a:r>
                        <a:rPr kumimoji="1" lang="en-US" altLang="ja-JP" sz="900" baseline="0" dirty="0" smtClean="0">
                          <a:solidFill>
                            <a:schemeClr val="tx1"/>
                          </a:solidFill>
                          <a:latin typeface="+mn-ea"/>
                          <a:ea typeface="+mn-ea"/>
                        </a:rPr>
                        <a:t> </a:t>
                      </a:r>
                      <a:r>
                        <a:rPr kumimoji="1" lang="ja-JP" altLang="en-US" sz="900" dirty="0" smtClean="0">
                          <a:solidFill>
                            <a:schemeClr val="tx1"/>
                          </a:solidFill>
                          <a:latin typeface="+mn-ea"/>
                          <a:ea typeface="+mn-ea"/>
                        </a:rPr>
                        <a:t>の設置</a:t>
                      </a:r>
                      <a:endParaRPr kumimoji="1" lang="en-US" altLang="ja-JP" sz="900" dirty="0" smtClean="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766502">
                <a:tc>
                  <a:txBody>
                    <a:bodyPr/>
                    <a:lstStyle/>
                    <a:p>
                      <a:pPr>
                        <a:lnSpc>
                          <a:spcPts val="1000"/>
                        </a:lnSpc>
                      </a:pPr>
                      <a:r>
                        <a:rPr kumimoji="1" lang="ja-JP" altLang="en-US" sz="900" strike="noStrike" dirty="0" smtClean="0">
                          <a:solidFill>
                            <a:schemeClr val="tx1"/>
                          </a:solidFill>
                        </a:rPr>
                        <a:t>④犯罪抑止対策</a:t>
                      </a:r>
                      <a:endParaRPr kumimoji="1" lang="en-US" altLang="ja-JP" sz="900" strike="noStrike" dirty="0" smtClean="0">
                        <a:solidFill>
                          <a:schemeClr val="tx1"/>
                        </a:solidFill>
                      </a:endParaRPr>
                    </a:p>
                  </a:txBody>
                  <a:tcPr marL="36284" marR="36284"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・巡回の実施</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・防犯環境の整備</a:t>
                      </a:r>
                      <a:endParaRPr kumimoji="1" lang="en-US" altLang="ja-JP" sz="900" dirty="0" smtClean="0">
                        <a:solidFill>
                          <a:schemeClr val="tx1"/>
                        </a:solidFill>
                      </a:endParaRPr>
                    </a:p>
                    <a:p>
                      <a:pPr>
                        <a:lnSpc>
                          <a:spcPts val="1000"/>
                        </a:lnSpc>
                      </a:pPr>
                      <a:r>
                        <a:rPr kumimoji="1" lang="ja-JP" altLang="en-US" sz="900" dirty="0" smtClean="0">
                          <a:solidFill>
                            <a:schemeClr val="tx1"/>
                          </a:solidFill>
                        </a:rPr>
                        <a:t>・事業者に対する警備体制等の指導・助言</a:t>
                      </a:r>
                      <a:endParaRPr kumimoji="1" lang="en-US" altLang="ja-JP" sz="900" dirty="0" smtClean="0">
                        <a:solidFill>
                          <a:schemeClr val="tx1"/>
                        </a:solidFill>
                      </a:endParaRPr>
                    </a:p>
                    <a:p>
                      <a:pPr>
                        <a:lnSpc>
                          <a:spcPts val="1000"/>
                        </a:lnSpc>
                      </a:pPr>
                      <a:r>
                        <a:rPr kumimoji="1" lang="ja-JP" altLang="en-US" sz="900" dirty="0" smtClean="0">
                          <a:solidFill>
                            <a:schemeClr val="tx1"/>
                          </a:solidFill>
                        </a:rPr>
                        <a:t>・</a:t>
                      </a:r>
                      <a:r>
                        <a:rPr kumimoji="1" lang="ja-JP" altLang="en-US" sz="900" strike="noStrike" baseline="0" dirty="0" smtClean="0">
                          <a:solidFill>
                            <a:schemeClr val="tx1"/>
                          </a:solidFill>
                        </a:rPr>
                        <a:t>サイバーセキュリティ対策の強化</a:t>
                      </a:r>
                      <a:endParaRPr kumimoji="1" lang="ja-JP" altLang="en-US" sz="900" strike="noStrike" baseline="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・発生する犯罪に対する適切な対応</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・防犯環境に係る対策の推進</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・警備業者対策の推進</a:t>
                      </a:r>
                      <a:endParaRPr kumimoji="1" lang="en-US" altLang="ja-JP" sz="90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・サイバーセキュリティ対策の推進</a:t>
                      </a:r>
                      <a:endParaRPr kumimoji="1" lang="en-US" altLang="ja-JP" sz="90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a:t>
                      </a:r>
                      <a:r>
                        <a:rPr kumimoji="1" lang="ja-JP" altLang="en-US" sz="900" spc="-150" dirty="0" smtClean="0">
                          <a:solidFill>
                            <a:schemeClr val="tx1"/>
                          </a:solidFill>
                        </a:rPr>
                        <a:t>事業者に対する警備体制等の指導・助言</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・民間警備員の配置</a:t>
                      </a:r>
                    </a:p>
                    <a:p>
                      <a:pPr>
                        <a:lnSpc>
                          <a:spcPts val="1000"/>
                        </a:lnSpc>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a:lnSpc>
                          <a:spcPts val="1000"/>
                        </a:lnSpc>
                      </a:pPr>
                      <a:r>
                        <a:rPr kumimoji="1" lang="en-US" altLang="ja-JP" sz="900" dirty="0" smtClean="0">
                          <a:solidFill>
                            <a:schemeClr val="tx1"/>
                          </a:solidFill>
                          <a:latin typeface="+mn-ea"/>
                          <a:ea typeface="+mn-ea"/>
                        </a:rPr>
                        <a:t>  </a:t>
                      </a:r>
                      <a:r>
                        <a:rPr kumimoji="1" lang="ja-JP" altLang="en-US" sz="900" dirty="0" smtClean="0">
                          <a:solidFill>
                            <a:schemeClr val="tx1"/>
                          </a:solidFill>
                          <a:latin typeface="+mn-ea"/>
                          <a:ea typeface="+mn-ea"/>
                        </a:rPr>
                        <a:t>の設置</a:t>
                      </a:r>
                      <a:endParaRPr kumimoji="1" lang="en-US" altLang="ja-JP" sz="900" dirty="0" smtClean="0">
                        <a:solidFill>
                          <a:schemeClr val="tx1"/>
                        </a:solidFill>
                        <a:latin typeface="+mn-ea"/>
                        <a:ea typeface="+mn-ea"/>
                      </a:endParaRPr>
                    </a:p>
                    <a:p>
                      <a:pPr>
                        <a:lnSpc>
                          <a:spcPts val="1000"/>
                        </a:lnSpc>
                      </a:pPr>
                      <a:r>
                        <a:rPr kumimoji="1" lang="ja-JP" altLang="en-US" sz="900" dirty="0" smtClean="0">
                          <a:solidFill>
                            <a:schemeClr val="tx1"/>
                          </a:solidFill>
                        </a:rPr>
                        <a:t>・警察との情報共有の徹底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・防犯環境の整備</a:t>
                      </a:r>
                      <a:endParaRPr kumimoji="1" lang="en-US" altLang="ja-JP" sz="900" dirty="0" smtClean="0">
                        <a:solidFill>
                          <a:schemeClr val="tx1"/>
                        </a:solidFill>
                      </a:endParaRPr>
                    </a:p>
                    <a:p>
                      <a:pPr>
                        <a:lnSpc>
                          <a:spcPts val="1000"/>
                        </a:lnSpc>
                      </a:pPr>
                      <a:r>
                        <a:rPr kumimoji="1" lang="ja-JP" altLang="en-US" sz="900" dirty="0" smtClean="0">
                          <a:solidFill>
                            <a:schemeClr val="tx1"/>
                          </a:solidFill>
                        </a:rPr>
                        <a:t>・サイバーセキュリティ対策の推進</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711752">
                <a:tc>
                  <a:txBody>
                    <a:bodyPr/>
                    <a:lstStyle/>
                    <a:p>
                      <a:pPr marL="130175" indent="-130175">
                        <a:lnSpc>
                          <a:spcPts val="1000"/>
                        </a:lnSpc>
                      </a:pPr>
                      <a:r>
                        <a:rPr kumimoji="1" lang="ja-JP" altLang="en-US" sz="900" b="0" dirty="0" smtClean="0">
                          <a:solidFill>
                            <a:schemeClr val="tx1"/>
                          </a:solidFill>
                        </a:rPr>
                        <a:t>⑤地域風俗環境 対策</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・巡回の実施</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・防犯環境の整備（防犯カメラの設置等）</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・地域連絡協議会の設置（自治体、府警、ＩＲ事業者等）</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a:t>
                      </a:r>
                      <a:r>
                        <a:rPr kumimoji="1" lang="ja-JP" altLang="en-US" sz="900" b="0" spc="-150" dirty="0" smtClean="0">
                          <a:solidFill>
                            <a:schemeClr val="tx1"/>
                          </a:solidFill>
                        </a:rPr>
                        <a:t>ＩＲ施設及び周辺における地域活動の推進</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・風俗関係事犯等に対する取締りの推進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・民間警備員の配置</a:t>
                      </a:r>
                    </a:p>
                    <a:p>
                      <a:pPr>
                        <a:lnSpc>
                          <a:spcPts val="1000"/>
                        </a:lnSpc>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a:lnSpc>
                          <a:spcPts val="1000"/>
                        </a:lnSpc>
                      </a:pPr>
                      <a:r>
                        <a:rPr kumimoji="1" lang="ja-JP" altLang="en-US" sz="900" dirty="0" smtClean="0">
                          <a:solidFill>
                            <a:schemeClr val="tx1"/>
                          </a:solidFill>
                          <a:latin typeface="+mn-ea"/>
                          <a:ea typeface="+mn-ea"/>
                        </a:rPr>
                        <a:t>  の設置</a:t>
                      </a:r>
                      <a:endParaRPr kumimoji="1" lang="en-US" altLang="ja-JP" sz="900" dirty="0" smtClean="0">
                        <a:solidFill>
                          <a:schemeClr val="tx1"/>
                        </a:solidFill>
                        <a:latin typeface="+mn-ea"/>
                        <a:ea typeface="+mn-ea"/>
                      </a:endParaRPr>
                    </a:p>
                    <a:p>
                      <a:pPr>
                        <a:lnSpc>
                          <a:spcPts val="1000"/>
                        </a:lnSpc>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p>
                      <a:pPr>
                        <a:lnSpc>
                          <a:spcPts val="1000"/>
                        </a:lnSpc>
                      </a:pPr>
                      <a:r>
                        <a:rPr kumimoji="1" lang="ja-JP" altLang="en-US" sz="900" b="0" dirty="0" smtClean="0">
                          <a:solidFill>
                            <a:schemeClr val="tx1"/>
                          </a:solidFill>
                        </a:rPr>
                        <a:t>・警察活動を支援する施設・体制整備</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711752">
                <a:tc>
                  <a:txBody>
                    <a:bodyPr/>
                    <a:lstStyle/>
                    <a:p>
                      <a:pPr marL="106363" indent="-106363" algn="l">
                        <a:lnSpc>
                          <a:spcPts val="1000"/>
                        </a:lnSpc>
                      </a:pPr>
                      <a:r>
                        <a:rPr kumimoji="1" lang="ja-JP" altLang="en-US" sz="900" b="0" spc="-150" dirty="0" smtClean="0">
                          <a:solidFill>
                            <a:schemeClr val="tx1"/>
                          </a:solidFill>
                        </a:rPr>
                        <a:t>⑥来日外国人の増加に伴う対応</a:t>
                      </a:r>
                      <a:endParaRPr kumimoji="1" lang="en-US" altLang="ja-JP" sz="900" b="0" spc="-15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・通訳体制の強化</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a:t>
                      </a:r>
                      <a:r>
                        <a:rPr kumimoji="1" lang="ja-JP" altLang="en-US" sz="900" b="0" spc="-150" dirty="0" smtClean="0">
                          <a:solidFill>
                            <a:schemeClr val="tx1"/>
                          </a:solidFill>
                        </a:rPr>
                        <a:t>保護（行旅病人、</a:t>
                      </a:r>
                      <a:r>
                        <a:rPr kumimoji="1" lang="en-US" altLang="ja-JP" sz="900" b="0" spc="-150" dirty="0" smtClean="0">
                          <a:solidFill>
                            <a:schemeClr val="tx1"/>
                          </a:solidFill>
                        </a:rPr>
                        <a:t>23</a:t>
                      </a:r>
                      <a:r>
                        <a:rPr kumimoji="1" lang="ja-JP" altLang="en-US" sz="900" b="0" spc="-150" dirty="0" smtClean="0">
                          <a:solidFill>
                            <a:schemeClr val="tx1"/>
                          </a:solidFill>
                        </a:rPr>
                        <a:t>条通報等）への適切な対応</a:t>
                      </a:r>
                      <a:endParaRPr kumimoji="1" lang="en-US" altLang="ja-JP" sz="900" b="0" spc="-150" dirty="0" smtClean="0">
                        <a:solidFill>
                          <a:schemeClr val="tx1"/>
                        </a:solidFill>
                      </a:endParaRPr>
                    </a:p>
                    <a:p>
                      <a:pPr algn="l">
                        <a:lnSpc>
                          <a:spcPts val="1000"/>
                        </a:lnSpc>
                      </a:pPr>
                      <a:r>
                        <a:rPr kumimoji="1" lang="ja-JP" altLang="en-US" sz="900" b="0" dirty="0" smtClean="0">
                          <a:solidFill>
                            <a:schemeClr val="tx1"/>
                          </a:solidFill>
                        </a:rPr>
                        <a:t>・行政サービスの強化（多言語案内表示等）</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・通訳人の確保等、来日外国人に対する対応力の</a:t>
                      </a:r>
                      <a:endParaRPr kumimoji="1" lang="en-US" altLang="ja-JP" sz="900" b="0" dirty="0" smtClean="0">
                        <a:solidFill>
                          <a:schemeClr val="tx1"/>
                        </a:solidFill>
                      </a:endParaRPr>
                    </a:p>
                    <a:p>
                      <a:pPr algn="l">
                        <a:lnSpc>
                          <a:spcPts val="1000"/>
                        </a:lnSpc>
                      </a:pPr>
                      <a:r>
                        <a:rPr kumimoji="1" lang="en-US" altLang="ja-JP" sz="900" b="0" dirty="0" smtClean="0">
                          <a:solidFill>
                            <a:schemeClr val="tx1"/>
                          </a:solidFill>
                        </a:rPr>
                        <a:t>  </a:t>
                      </a:r>
                      <a:r>
                        <a:rPr kumimoji="1" lang="ja-JP" altLang="en-US" sz="900" b="0" dirty="0" smtClean="0">
                          <a:solidFill>
                            <a:schemeClr val="tx1"/>
                          </a:solidFill>
                        </a:rPr>
                        <a:t>拡充</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・不法滞在外国人に対する取締りの推進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smtClean="0">
                          <a:solidFill>
                            <a:schemeClr val="tx1"/>
                          </a:solidFill>
                        </a:rPr>
                        <a:t>・来日外国人への対応に必要な施設や要員の</a:t>
                      </a:r>
                      <a:endParaRPr kumimoji="1" lang="en-US" altLang="ja-JP" sz="900" b="0" dirty="0" smtClean="0">
                        <a:solidFill>
                          <a:schemeClr val="tx1"/>
                        </a:solidFill>
                      </a:endParaRPr>
                    </a:p>
                    <a:p>
                      <a:pPr>
                        <a:lnSpc>
                          <a:spcPts val="1000"/>
                        </a:lnSpc>
                      </a:pPr>
                      <a:r>
                        <a:rPr kumimoji="1" lang="en-US" altLang="ja-JP" sz="900" b="0" dirty="0" smtClean="0">
                          <a:solidFill>
                            <a:schemeClr val="tx1"/>
                          </a:solidFill>
                        </a:rPr>
                        <a:t>  </a:t>
                      </a:r>
                      <a:r>
                        <a:rPr kumimoji="1" lang="ja-JP" altLang="en-US" sz="900" b="0" dirty="0" smtClean="0">
                          <a:solidFill>
                            <a:schemeClr val="tx1"/>
                          </a:solidFill>
                        </a:rPr>
                        <a:t>配置</a:t>
                      </a:r>
                      <a:endParaRPr kumimoji="1" lang="en-US" altLang="ja-JP" sz="900" b="0" dirty="0" smtClean="0">
                        <a:solidFill>
                          <a:schemeClr val="tx1"/>
                        </a:solidFill>
                      </a:endParaRPr>
                    </a:p>
                    <a:p>
                      <a:pPr>
                        <a:lnSpc>
                          <a:spcPts val="1000"/>
                        </a:lnSpc>
                      </a:pPr>
                      <a:r>
                        <a:rPr kumimoji="1" lang="ja-JP" altLang="en-US" sz="900" b="0" dirty="0" smtClean="0">
                          <a:solidFill>
                            <a:schemeClr val="tx1"/>
                          </a:solidFill>
                        </a:rPr>
                        <a:t>・</a:t>
                      </a:r>
                      <a:r>
                        <a:rPr kumimoji="1" lang="ja-JP" altLang="en-US" sz="900" b="0" spc="-150" dirty="0" smtClean="0">
                          <a:solidFill>
                            <a:schemeClr val="tx1"/>
                          </a:solidFill>
                        </a:rPr>
                        <a:t>様々な言語に対応するスタッフの配置</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・苦情処理窓口（担当者）の設置</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62888">
                <a:tc>
                  <a:txBody>
                    <a:bodyPr/>
                    <a:lstStyle/>
                    <a:p>
                      <a:pPr>
                        <a:lnSpc>
                          <a:spcPts val="1000"/>
                        </a:lnSpc>
                      </a:pPr>
                      <a:r>
                        <a:rPr kumimoji="1" lang="ja-JP" altLang="en-US" sz="900" dirty="0" smtClean="0"/>
                        <a:t>⑦青少年対策</a:t>
                      </a:r>
                      <a:endParaRPr kumimoji="1" lang="ja-JP" altLang="en-US" sz="900" dirty="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strike="noStrike" baseline="0" dirty="0" smtClean="0">
                          <a:solidFill>
                            <a:schemeClr val="tx1"/>
                          </a:solidFill>
                          <a:latin typeface="+mn-ea"/>
                          <a:ea typeface="+mn-ea"/>
                        </a:rPr>
                        <a:t>・青少年の健全な成長を阻害する行為から保護する  ための対策の推進</a:t>
                      </a:r>
                      <a:endParaRPr kumimoji="1" lang="en-US" altLang="ja-JP" sz="900" strike="noStrike" baseline="0" dirty="0" smtClean="0">
                        <a:solidFill>
                          <a:schemeClr val="tx1"/>
                        </a:solidFill>
                        <a:latin typeface="+mn-ea"/>
                        <a:ea typeface="+mn-ea"/>
                      </a:endParaRPr>
                    </a:p>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・夜間巡回の実施</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indent="-66675"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・補導活動、福祉犯の取締り等少年を保護する</a:t>
                      </a:r>
                      <a:endParaRPr kumimoji="1" lang="en-US" altLang="ja-JP" sz="900" dirty="0" smtClean="0">
                        <a:solidFill>
                          <a:schemeClr val="tx1"/>
                        </a:solidFill>
                      </a:endParaRPr>
                    </a:p>
                    <a:p>
                      <a:pPr marL="66675" marR="0" indent="-66675" algn="l" defTabSz="11108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rPr>
                        <a:t>  </a:t>
                      </a:r>
                      <a:r>
                        <a:rPr kumimoji="1" lang="ja-JP" altLang="en-US" sz="900" dirty="0" smtClean="0">
                          <a:solidFill>
                            <a:schemeClr val="tx1"/>
                          </a:solidFill>
                        </a:rPr>
                        <a:t>ための対策の推進</a:t>
                      </a:r>
                      <a:endParaRPr kumimoji="1" lang="en-US" altLang="ja-JP" sz="900" dirty="0" smtClean="0">
                        <a:solidFill>
                          <a:schemeClr val="tx1"/>
                        </a:solidFill>
                      </a:endParaRPr>
                    </a:p>
                    <a:p>
                      <a:pPr>
                        <a:lnSpc>
                          <a:spcPts val="1000"/>
                        </a:lnSpc>
                      </a:pPr>
                      <a:r>
                        <a:rPr kumimoji="1" lang="ja-JP" altLang="en-US" sz="900" dirty="0" smtClean="0">
                          <a:solidFill>
                            <a:schemeClr val="tx1"/>
                          </a:solidFill>
                        </a:rPr>
                        <a:t>　　　</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a:t>
                      </a:r>
                      <a:r>
                        <a:rPr kumimoji="1" lang="ja-JP" altLang="en-US" sz="900" b="0" u="none" dirty="0" smtClean="0">
                          <a:solidFill>
                            <a:schemeClr val="tx1"/>
                          </a:solidFill>
                        </a:rPr>
                        <a:t>カジノの</a:t>
                      </a:r>
                      <a:r>
                        <a:rPr kumimoji="1" lang="ja-JP" altLang="en-US" sz="900" dirty="0" smtClean="0">
                          <a:solidFill>
                            <a:schemeClr val="tx1"/>
                          </a:solidFill>
                        </a:rPr>
                        <a:t>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・民間警備員による巡回の実施</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33295903"/>
                  </a:ext>
                </a:extLst>
              </a:tr>
              <a:tr h="711752">
                <a:tc>
                  <a:txBody>
                    <a:bodyPr/>
                    <a:lstStyle/>
                    <a:p>
                      <a:pPr marL="106363" indent="-106363">
                        <a:lnSpc>
                          <a:spcPts val="1000"/>
                        </a:lnSpc>
                      </a:pPr>
                      <a:r>
                        <a:rPr kumimoji="1" lang="ja-JP" altLang="en-US" sz="900" dirty="0" smtClean="0"/>
                        <a:t>⑧ＩＲ施設周辺の 交通対策</a:t>
                      </a:r>
                      <a:endParaRPr kumimoji="1" lang="en-US" altLang="ja-JP" sz="900" dirty="0" smtClean="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a:t>
                      </a:r>
                      <a:r>
                        <a:rPr kumimoji="1" lang="ja-JP" altLang="en-US" sz="900" spc="-150" dirty="0" smtClean="0">
                          <a:solidFill>
                            <a:schemeClr val="tx1"/>
                          </a:solidFill>
                        </a:rPr>
                        <a:t>交通安全施設の整備、道路交通環境の整備</a:t>
                      </a:r>
                      <a:r>
                        <a:rPr kumimoji="1" lang="ja-JP" altLang="en-US" sz="900" dirty="0" smtClean="0">
                          <a:solidFill>
                            <a:schemeClr val="tx1"/>
                          </a:solidFill>
                        </a:rPr>
                        <a:t>（府警と連携し</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  策定）</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・路線バス等公共輸送の確保</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・アクセス道路の整備のための予算の確保</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・道路開発に伴う適正な交通規制の実施</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・交通安全施設等の整備とそ</a:t>
                      </a:r>
                      <a:r>
                        <a:rPr kumimoji="1" lang="ja-JP" altLang="en-US" sz="900" b="0" dirty="0" smtClean="0">
                          <a:solidFill>
                            <a:schemeClr val="tx1"/>
                          </a:solidFill>
                        </a:rPr>
                        <a:t>のための予算の確保</a:t>
                      </a:r>
                      <a:endParaRPr kumimoji="1" lang="en-US" altLang="ja-JP" sz="900" b="0" dirty="0" smtClean="0">
                        <a:solidFill>
                          <a:schemeClr val="tx1"/>
                        </a:solidFill>
                      </a:endParaRPr>
                    </a:p>
                    <a:p>
                      <a:pPr algn="l">
                        <a:lnSpc>
                          <a:spcPts val="1000"/>
                        </a:lnSpc>
                      </a:pPr>
                      <a:r>
                        <a:rPr kumimoji="1" lang="ja-JP" altLang="en-US" sz="900" dirty="0" smtClean="0">
                          <a:solidFill>
                            <a:schemeClr val="tx1"/>
                          </a:solidFill>
                        </a:rPr>
                        <a:t>・交通事故への迅速な対応</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・交通指導取締りの強化</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・車両誘導員の配置</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・需要に見合った駐車場の確保</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8" name="タイトル 1"/>
          <p:cNvSpPr txBox="1">
            <a:spLocks/>
          </p:cNvSpPr>
          <p:nvPr/>
        </p:nvSpPr>
        <p:spPr>
          <a:xfrm>
            <a:off x="207020" y="785975"/>
            <a:ext cx="8690049" cy="321901"/>
          </a:xfrm>
          <a:prstGeom prst="rect">
            <a:avLst/>
          </a:prstGeom>
          <a:solidFill>
            <a:schemeClr val="tx2">
              <a:lumMod val="75000"/>
            </a:schemeClr>
          </a:solidFill>
        </p:spPr>
        <p:txBody>
          <a:bodyPr vert="horz" lIns="75246" tIns="37623" rIns="75246" bIns="3762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a:solidFill>
                  <a:schemeClr val="bg1"/>
                </a:solidFill>
                <a:latin typeface="ＭＳ Ｐゴシック" panose="020B0600070205080204" pitchFamily="50" charset="-128"/>
                <a:ea typeface="ＭＳ Ｐゴシック" panose="020B0600070205080204" pitchFamily="50" charset="-128"/>
              </a:rPr>
              <a:t>想定される「治安・地域風俗環境対策」について</a:t>
            </a:r>
          </a:p>
        </p:txBody>
      </p:sp>
      <p:sp>
        <p:nvSpPr>
          <p:cNvPr id="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smtClean="0">
                <a:solidFill>
                  <a:schemeClr val="bg1"/>
                </a:solidFill>
                <a:latin typeface="+mj-lt"/>
                <a:ea typeface="+mj-ea"/>
                <a:cs typeface="+mj-cs"/>
              </a:rPr>
              <a:t>３．懸念</a:t>
            </a:r>
            <a:r>
              <a:rPr lang="ja-JP" altLang="en-US" sz="3100" dirty="0">
                <a:solidFill>
                  <a:schemeClr val="bg1"/>
                </a:solidFill>
                <a:latin typeface="+mj-lt"/>
                <a:ea typeface="+mj-ea"/>
                <a:cs typeface="+mj-cs"/>
              </a:rPr>
              <a:t>事項と最小化への</a:t>
            </a:r>
            <a:r>
              <a:rPr lang="ja-JP" altLang="en-US" sz="3100" dirty="0" smtClean="0">
                <a:solidFill>
                  <a:schemeClr val="bg1"/>
                </a:solidFill>
                <a:latin typeface="+mj-lt"/>
                <a:ea typeface="+mj-ea"/>
                <a:cs typeface="+mj-cs"/>
              </a:rPr>
              <a:t>取組み</a:t>
            </a:r>
            <a:endParaRPr lang="ja-JP" altLang="en-US" sz="3100" dirty="0">
              <a:solidFill>
                <a:schemeClr val="bg1"/>
              </a:solidFill>
            </a:endParaRPr>
          </a:p>
        </p:txBody>
      </p:sp>
      <p:sp>
        <p:nvSpPr>
          <p:cNvPr id="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25</a:t>
            </a:r>
            <a:endParaRPr kumimoji="1" lang="ja-JP" altLang="en-US" dirty="0"/>
          </a:p>
        </p:txBody>
      </p:sp>
    </p:spTree>
    <p:extLst>
      <p:ext uri="{BB962C8B-B14F-4D97-AF65-F5344CB8AC3E}">
        <p14:creationId xmlns:p14="http://schemas.microsoft.com/office/powerpoint/2010/main" val="1083870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466732" y="1601473"/>
            <a:ext cx="3917009" cy="1935740"/>
          </a:xfrm>
          <a:prstGeom prst="rect">
            <a:avLst/>
          </a:prstGeom>
          <a:noFill/>
          <a:ln>
            <a:solidFill>
              <a:schemeClr val="tx1"/>
            </a:solidFill>
          </a:ln>
        </p:spPr>
        <p:txBody>
          <a:bodyPr wrap="square" rtlCol="0" anchor="ctr" anchorCtr="0">
            <a:noAutofit/>
          </a:bodyPr>
          <a:lstStyle/>
          <a:p>
            <a:pPr indent="-171450">
              <a:spcBef>
                <a:spcPts val="600"/>
              </a:spcBef>
              <a:buFont typeface="Wingdings" panose="05000000000000000000" pitchFamily="2" charset="2"/>
              <a:buChar char="l"/>
            </a:pPr>
            <a:r>
              <a:rPr lang="ja-JP" altLang="en-US" sz="1400" dirty="0">
                <a:latin typeface="+mn-ea"/>
                <a:cs typeface="Meiryo UI" pitchFamily="50" charset="-128"/>
              </a:rPr>
              <a:t>一大</a:t>
            </a:r>
            <a:r>
              <a:rPr lang="ja-JP" altLang="en-US" sz="1400" dirty="0" smtClean="0">
                <a:latin typeface="+mn-ea"/>
                <a:cs typeface="Meiryo UI" pitchFamily="50" charset="-128"/>
              </a:rPr>
              <a:t>観光拠点・ＭＩＣＥ拠点として、</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smtClean="0">
                <a:latin typeface="+mn-ea"/>
                <a:cs typeface="Meiryo UI" pitchFamily="50" charset="-128"/>
              </a:rPr>
              <a:t>ビジネス客</a:t>
            </a:r>
            <a:r>
              <a:rPr lang="ja-JP" altLang="en-US" sz="1400" dirty="0">
                <a:latin typeface="+mn-ea"/>
                <a:cs typeface="Meiryo UI" pitchFamily="50" charset="-128"/>
              </a:rPr>
              <a:t>や</a:t>
            </a:r>
            <a:r>
              <a:rPr lang="ja-JP" altLang="en-US" sz="1400" dirty="0" smtClean="0">
                <a:latin typeface="+mn-ea"/>
                <a:cs typeface="Meiryo UI" pitchFamily="50" charset="-128"/>
              </a:rPr>
              <a:t>ファミリー層の来訪者</a:t>
            </a:r>
            <a:r>
              <a:rPr lang="ja-JP" altLang="en-US" sz="1400" dirty="0">
                <a:latin typeface="+mn-ea"/>
                <a:cs typeface="Meiryo UI" pitchFamily="50" charset="-128"/>
              </a:rPr>
              <a:t>の</a:t>
            </a:r>
            <a:r>
              <a:rPr lang="ja-JP" altLang="en-US" sz="1400" dirty="0" smtClean="0">
                <a:latin typeface="+mn-ea"/>
                <a:cs typeface="Meiryo UI" pitchFamily="50" charset="-128"/>
              </a:rPr>
              <a:t>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訪日</a:t>
            </a:r>
            <a:r>
              <a:rPr lang="ja-JP" altLang="en-US" sz="1400" dirty="0" smtClean="0">
                <a:latin typeface="+mn-ea"/>
                <a:cs typeface="Meiryo UI" pitchFamily="50" charset="-128"/>
              </a:rPr>
              <a:t>外国人の増加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smtClean="0">
                <a:latin typeface="+mn-ea"/>
                <a:cs typeface="Meiryo UI" pitchFamily="50" charset="-128"/>
              </a:rPr>
              <a:t>国際会議や大規模展示</a:t>
            </a:r>
            <a:r>
              <a:rPr lang="ja-JP" altLang="en-US" sz="1400" dirty="0">
                <a:latin typeface="+mn-ea"/>
                <a:cs typeface="Meiryo UI" pitchFamily="50" charset="-128"/>
              </a:rPr>
              <a:t>会</a:t>
            </a:r>
            <a:r>
              <a:rPr lang="ja-JP" altLang="en-US" sz="1400" dirty="0" smtClean="0">
                <a:latin typeface="+mn-ea"/>
                <a:cs typeface="Meiryo UI" pitchFamily="50" charset="-128"/>
              </a:rPr>
              <a:t>開催の増加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質の高い観光サービスの提供に</a:t>
            </a:r>
            <a:r>
              <a:rPr lang="ja-JP" altLang="en-US" sz="1400" dirty="0" smtClean="0">
                <a:latin typeface="+mn-ea"/>
                <a:cs typeface="Meiryo UI" pitchFamily="50" charset="-128"/>
              </a:rPr>
              <a:t>よる１人</a:t>
            </a:r>
            <a:r>
              <a:rPr lang="ja-JP" altLang="en-US" sz="1400" dirty="0">
                <a:latin typeface="+mn-ea"/>
                <a:cs typeface="Meiryo UI" pitchFamily="50" charset="-128"/>
              </a:rPr>
              <a:t>当たり観光消費額の増加　</a:t>
            </a:r>
            <a:r>
              <a:rPr lang="ja-JP" altLang="en-US" sz="1400" dirty="0" smtClean="0">
                <a:latin typeface="+mn-ea"/>
                <a:cs typeface="Meiryo UI" pitchFamily="50" charset="-128"/>
              </a:rPr>
              <a:t>　　　　</a:t>
            </a:r>
            <a:r>
              <a:rPr lang="ja-JP" altLang="en-US" sz="1400" u="sng" dirty="0" smtClean="0">
                <a:latin typeface="+mn-ea"/>
                <a:cs typeface="Meiryo UI" pitchFamily="50" charset="-128"/>
              </a:rPr>
              <a:t>　　　　　　　　　　　　　　　　　　</a:t>
            </a:r>
            <a:endParaRPr lang="ja-JP" altLang="en-US" sz="1400" b="1" u="sng" dirty="0">
              <a:latin typeface="+mn-ea"/>
              <a:cs typeface="Meiryo UI" pitchFamily="50" charset="-128"/>
            </a:endParaRPr>
          </a:p>
        </p:txBody>
      </p:sp>
      <p:sp>
        <p:nvSpPr>
          <p:cNvPr id="20" name="テキスト ボックス 19"/>
          <p:cNvSpPr txBox="1"/>
          <p:nvPr/>
        </p:nvSpPr>
        <p:spPr>
          <a:xfrm>
            <a:off x="234438" y="3992588"/>
            <a:ext cx="8585914" cy="347824"/>
          </a:xfrm>
          <a:prstGeom prst="rect">
            <a:avLst/>
          </a:prstGeom>
          <a:noFill/>
          <a:ln>
            <a:noFill/>
          </a:ln>
        </p:spPr>
        <p:txBody>
          <a:bodyPr wrap="square" rtlCol="0" anchor="ctr" anchorCtr="0">
            <a:noAutofit/>
          </a:bodyPr>
          <a:lstStyle/>
          <a:p>
            <a:pPr>
              <a:spcAft>
                <a:spcPts val="600"/>
              </a:spcAft>
            </a:pPr>
            <a:r>
              <a:rPr lang="en-US" altLang="ja-JP" sz="1600" b="1" u="sng" dirty="0" smtClean="0">
                <a:latin typeface="+mn-ea"/>
                <a:cs typeface="Meiryo UI" pitchFamily="50" charset="-128"/>
              </a:rPr>
              <a:t>【</a:t>
            </a:r>
            <a:r>
              <a:rPr lang="ja-JP" altLang="en-US" sz="1600" b="1" u="sng" dirty="0" smtClean="0">
                <a:latin typeface="+mn-ea"/>
                <a:cs typeface="Meiryo UI" pitchFamily="50" charset="-128"/>
              </a:rPr>
              <a:t>参考</a:t>
            </a:r>
            <a:r>
              <a:rPr lang="en-US" altLang="ja-JP" sz="1600" b="1" u="sng" dirty="0" smtClean="0">
                <a:latin typeface="+mn-ea"/>
                <a:cs typeface="Meiryo UI" pitchFamily="50" charset="-128"/>
              </a:rPr>
              <a:t>】</a:t>
            </a:r>
            <a:r>
              <a:rPr lang="ja-JP" altLang="en-US" sz="1600" b="1" u="sng" dirty="0" smtClean="0">
                <a:latin typeface="+mn-ea"/>
                <a:cs typeface="Meiryo UI" pitchFamily="50" charset="-128"/>
              </a:rPr>
              <a:t>　夢洲における国際</a:t>
            </a:r>
            <a:r>
              <a:rPr lang="ja-JP" altLang="en-US" sz="1600" b="1" u="sng" dirty="0">
                <a:latin typeface="+mn-ea"/>
                <a:cs typeface="Meiryo UI" pitchFamily="50" charset="-128"/>
              </a:rPr>
              <a:t>観光</a:t>
            </a:r>
            <a:r>
              <a:rPr lang="ja-JP" altLang="en-US" sz="1600" b="1" u="sng" dirty="0" smtClean="0">
                <a:latin typeface="+mn-ea"/>
                <a:cs typeface="Meiryo UI" pitchFamily="50" charset="-128"/>
              </a:rPr>
              <a:t>拠点の建設</a:t>
            </a:r>
            <a:r>
              <a:rPr lang="ja-JP" altLang="en-US" sz="1600" b="1" u="sng" dirty="0">
                <a:latin typeface="+mn-ea"/>
                <a:cs typeface="Meiryo UI" pitchFamily="50" charset="-128"/>
              </a:rPr>
              <a:t>・</a:t>
            </a:r>
            <a:r>
              <a:rPr lang="ja-JP" altLang="en-US" sz="1600" b="1" u="sng" dirty="0" smtClean="0">
                <a:latin typeface="+mn-ea"/>
                <a:cs typeface="Meiryo UI" pitchFamily="50" charset="-128"/>
              </a:rPr>
              <a:t>運営における経済的効果</a:t>
            </a:r>
            <a:r>
              <a:rPr lang="ja-JP" altLang="en-US" sz="1000" b="1" dirty="0" smtClean="0">
                <a:latin typeface="+mn-ea"/>
                <a:cs typeface="Meiryo UI" pitchFamily="50" charset="-128"/>
              </a:rPr>
              <a:t>　（</a:t>
            </a:r>
            <a:r>
              <a:rPr lang="ja-JP" altLang="en-US" sz="1000" b="1" dirty="0">
                <a:latin typeface="+mn-ea"/>
                <a:cs typeface="Meiryo UI" pitchFamily="50" charset="-128"/>
              </a:rPr>
              <a:t>夢洲まちづくり</a:t>
            </a:r>
            <a:r>
              <a:rPr lang="ja-JP" altLang="en-US" sz="1000" b="1" dirty="0" smtClean="0">
                <a:latin typeface="+mn-ea"/>
                <a:cs typeface="Meiryo UI" pitchFamily="50" charset="-128"/>
              </a:rPr>
              <a:t>構想より</a:t>
            </a:r>
            <a:r>
              <a:rPr lang="ja-JP" altLang="en-US" sz="1000" b="1" dirty="0">
                <a:latin typeface="+mn-ea"/>
                <a:cs typeface="Meiryo UI" pitchFamily="50" charset="-128"/>
              </a:rPr>
              <a:t>抜粋）</a:t>
            </a:r>
            <a:r>
              <a:rPr lang="ja-JP" altLang="en-US" sz="1000" dirty="0">
                <a:latin typeface="+mn-ea"/>
                <a:cs typeface="Meiryo UI" pitchFamily="50" charset="-128"/>
              </a:rPr>
              <a:t>　</a:t>
            </a:r>
            <a:r>
              <a:rPr lang="ja-JP" altLang="en-US" sz="1200" u="sng" dirty="0" smtClean="0">
                <a:latin typeface="+mn-ea"/>
                <a:cs typeface="Meiryo UI" pitchFamily="50" charset="-128"/>
              </a:rPr>
              <a:t>　　　　　</a:t>
            </a:r>
            <a:endParaRPr lang="ja-JP" altLang="en-US" sz="1200" b="1" u="sng" dirty="0">
              <a:latin typeface="+mn-ea"/>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71077095"/>
              </p:ext>
            </p:extLst>
          </p:nvPr>
        </p:nvGraphicFramePr>
        <p:xfrm>
          <a:off x="472223"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 xmlns:a16="http://schemas.microsoft.com/office/drawing/2014/main" val="646776825"/>
                    </a:ext>
                  </a:extLst>
                </a:gridCol>
                <a:gridCol w="1674253">
                  <a:extLst>
                    <a:ext uri="{9D8B030D-6E8A-4147-A177-3AD203B41FA5}">
                      <a16:colId xmlns=""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集客人口</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1200" kern="100" dirty="0">
                          <a:effectLst/>
                        </a:rPr>
                        <a:t>約</a:t>
                      </a:r>
                      <a:r>
                        <a:rPr lang="en-US" sz="1200" kern="100" dirty="0">
                          <a:effectLst/>
                        </a:rPr>
                        <a:t>1,500</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1062378"/>
                  </a:ext>
                </a:extLst>
              </a:tr>
              <a:tr h="334851">
                <a:tc>
                  <a:txBody>
                    <a:bodyPr/>
                    <a:lstStyle/>
                    <a:p>
                      <a:pPr indent="-61595" algn="ctr">
                        <a:lnSpc>
                          <a:spcPts val="1500"/>
                        </a:lnSpc>
                        <a:spcAft>
                          <a:spcPts val="0"/>
                        </a:spcAft>
                      </a:pPr>
                      <a:r>
                        <a:rPr lang="ja-JP" sz="1200" kern="100" dirty="0" smtClean="0">
                          <a:effectLst/>
                        </a:rPr>
                        <a:t>経済</a:t>
                      </a:r>
                      <a:r>
                        <a:rPr lang="ja-JP" sz="1200" kern="100" dirty="0">
                          <a:effectLst/>
                        </a:rPr>
                        <a:t>波及</a:t>
                      </a:r>
                      <a:r>
                        <a:rPr lang="ja-JP" sz="1200" kern="100" dirty="0" smtClean="0">
                          <a:effectLst/>
                        </a:rPr>
                        <a:t>効果</a:t>
                      </a:r>
                      <a:r>
                        <a:rPr lang="ja-JP" altLang="en-US" sz="1200" kern="100" dirty="0" smtClean="0">
                          <a:effectLst/>
                        </a:rPr>
                        <a:t>（</a:t>
                      </a:r>
                      <a:r>
                        <a:rPr lang="ja-JP" altLang="ja-JP" sz="1200" kern="100" dirty="0" smtClean="0">
                          <a:effectLst/>
                        </a:rPr>
                        <a:t>建設投資</a:t>
                      </a:r>
                      <a:r>
                        <a:rPr lang="ja-JP" altLang="en-US" sz="1200" kern="100" dirty="0" smtClean="0">
                          <a:effectLst/>
                        </a:rPr>
                        <a:t>）</a:t>
                      </a:r>
                      <a:r>
                        <a:rPr lang="ja-JP" sz="1200" kern="100" baseline="30000" dirty="0" smtClean="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7,600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3737634"/>
                  </a:ext>
                </a:extLst>
              </a:tr>
              <a:tr h="378736">
                <a:tc>
                  <a:txBody>
                    <a:bodyPr/>
                    <a:lstStyle/>
                    <a:p>
                      <a:pPr indent="-61595" algn="ctr">
                        <a:lnSpc>
                          <a:spcPts val="1500"/>
                        </a:lnSpc>
                        <a:spcAft>
                          <a:spcPts val="0"/>
                        </a:spcAft>
                      </a:pPr>
                      <a:r>
                        <a:rPr lang="ja-JP" sz="1200" kern="100" dirty="0">
                          <a:effectLst/>
                        </a:rPr>
                        <a:t>雇用創出</a:t>
                      </a:r>
                      <a:r>
                        <a:rPr lang="ja-JP" sz="1200" kern="100" dirty="0" smtClean="0">
                          <a:effectLst/>
                        </a:rPr>
                        <a:t>効果（</a:t>
                      </a:r>
                      <a:r>
                        <a:rPr lang="ja-JP" sz="1200" kern="100" dirty="0">
                          <a:effectLst/>
                        </a:rPr>
                        <a:t>建設投資）</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5.1</a:t>
                      </a:r>
                      <a:r>
                        <a:rPr lang="ja-JP" sz="1200" kern="100" dirty="0">
                          <a:effectLst/>
                        </a:rPr>
                        <a:t>万人</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426242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904725390"/>
              </p:ext>
            </p:extLst>
          </p:nvPr>
        </p:nvGraphicFramePr>
        <p:xfrm>
          <a:off x="4655712"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 xmlns:a16="http://schemas.microsoft.com/office/drawing/2014/main" val="646776825"/>
                    </a:ext>
                  </a:extLst>
                </a:gridCol>
                <a:gridCol w="1674253">
                  <a:extLst>
                    <a:ext uri="{9D8B030D-6E8A-4147-A177-3AD203B41FA5}">
                      <a16:colId xmlns=""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建設投資額</a:t>
                      </a:r>
                      <a:r>
                        <a:rPr lang="ja-JP" sz="1200" kern="100" baseline="30000" dirty="0">
                          <a:effectLst/>
                        </a:rPr>
                        <a:t>※</a:t>
                      </a:r>
                      <a:r>
                        <a:rPr lang="en-US" sz="1200" kern="100" baseline="30000" dirty="0">
                          <a:effectLst/>
                        </a:rPr>
                        <a:t>1</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4,300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1062378"/>
                  </a:ext>
                </a:extLst>
              </a:tr>
              <a:tr h="334851">
                <a:tc>
                  <a:txBody>
                    <a:bodyPr/>
                    <a:lstStyle/>
                    <a:p>
                      <a:pPr indent="-61595" algn="ctr">
                        <a:lnSpc>
                          <a:spcPct val="150000"/>
                        </a:lnSpc>
                        <a:spcAft>
                          <a:spcPts val="0"/>
                        </a:spcAft>
                      </a:pPr>
                      <a:r>
                        <a:rPr lang="ja-JP" sz="1200" kern="100" dirty="0" smtClean="0">
                          <a:effectLst/>
                        </a:rPr>
                        <a:t>経済</a:t>
                      </a:r>
                      <a:r>
                        <a:rPr lang="ja-JP" sz="1200" kern="100" dirty="0">
                          <a:effectLst/>
                        </a:rPr>
                        <a:t>波及</a:t>
                      </a:r>
                      <a:r>
                        <a:rPr lang="ja-JP" sz="1200" kern="100" dirty="0" smtClean="0">
                          <a:effectLst/>
                        </a:rPr>
                        <a:t>効果</a:t>
                      </a:r>
                      <a:r>
                        <a:rPr lang="ja-JP" altLang="en-US" sz="1200" kern="100" dirty="0" smtClean="0">
                          <a:effectLst/>
                        </a:rPr>
                        <a:t>（運営）</a:t>
                      </a:r>
                      <a:r>
                        <a:rPr lang="ja-JP" sz="1200" kern="100" baseline="30000" dirty="0" smtClean="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6,900</a:t>
                      </a:r>
                      <a:r>
                        <a:rPr lang="ja-JP" sz="1200" kern="100" dirty="0">
                          <a:effectLst/>
                        </a:rPr>
                        <a:t>億円</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3737634"/>
                  </a:ext>
                </a:extLst>
              </a:tr>
              <a:tr h="378736">
                <a:tc>
                  <a:txBody>
                    <a:bodyPr/>
                    <a:lstStyle/>
                    <a:p>
                      <a:pPr indent="-61595" algn="ctr">
                        <a:lnSpc>
                          <a:spcPct val="150000"/>
                        </a:lnSpc>
                        <a:spcAft>
                          <a:spcPts val="0"/>
                        </a:spcAft>
                      </a:pPr>
                      <a:r>
                        <a:rPr lang="ja-JP" sz="1200" kern="100" dirty="0">
                          <a:effectLst/>
                        </a:rPr>
                        <a:t>雇用創出効果（運営）</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8.3</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4262426"/>
                  </a:ext>
                </a:extLst>
              </a:tr>
            </a:tbl>
          </a:graphicData>
        </a:graphic>
      </p:graphicFrame>
      <p:sp>
        <p:nvSpPr>
          <p:cNvPr id="23" name="正方形/長方形 22"/>
          <p:cNvSpPr/>
          <p:nvPr/>
        </p:nvSpPr>
        <p:spPr>
          <a:xfrm>
            <a:off x="472223" y="5918092"/>
            <a:ext cx="8302583" cy="553998"/>
          </a:xfrm>
          <a:prstGeom prst="rect">
            <a:avLst/>
          </a:prstGeom>
        </p:spPr>
        <p:txBody>
          <a:bodyPr wrap="square">
            <a:spAutoFit/>
          </a:bodyPr>
          <a:lstStyle/>
          <a:p>
            <a:pPr marL="285750" indent="-285750" algn="just">
              <a:lnSpc>
                <a:spcPts val="1200"/>
              </a:lnSpc>
              <a:spcBef>
                <a:spcPts val="360"/>
              </a:spcBef>
              <a:spcAft>
                <a:spcPts val="0"/>
              </a:spcAft>
            </a:pPr>
            <a:r>
              <a:rPr lang="ja-JP" altLang="ja-JP" sz="1000" kern="100" dirty="0">
                <a:latin typeface="+mj-ea"/>
                <a:ea typeface="+mj-ea"/>
                <a:cs typeface="メイリオ" panose="020B0604030504040204" pitchFamily="50" charset="-128"/>
              </a:rPr>
              <a:t>※</a:t>
            </a:r>
            <a:r>
              <a:rPr lang="en-US" altLang="ja-JP" sz="1000" kern="100" dirty="0">
                <a:latin typeface="+mj-ea"/>
                <a:ea typeface="+mj-ea"/>
                <a:cs typeface="メイリオ" panose="020B0604030504040204" pitchFamily="50" charset="-128"/>
              </a:rPr>
              <a:t>1</a:t>
            </a:r>
            <a:r>
              <a:rPr lang="ja-JP" altLang="ja-JP" sz="1000" kern="100" dirty="0">
                <a:latin typeface="+mj-ea"/>
                <a:ea typeface="+mj-ea"/>
                <a:cs typeface="メイリオ" panose="020B0604030504040204" pitchFamily="50" charset="-128"/>
              </a:rPr>
              <a:t>　建築物の建設費用のみが対象。その他の敷地造成工事、外構工事、設計管理に係る</a:t>
            </a:r>
            <a:r>
              <a:rPr lang="ja-JP" altLang="ja-JP" sz="1000" kern="100" dirty="0" smtClean="0">
                <a:latin typeface="+mj-ea"/>
                <a:ea typeface="+mj-ea"/>
                <a:cs typeface="メイリオ" panose="020B0604030504040204" pitchFamily="50" charset="-128"/>
              </a:rPr>
              <a:t>費用及び</a:t>
            </a:r>
            <a:r>
              <a:rPr lang="ja-JP" altLang="ja-JP" sz="1000" kern="100" dirty="0">
                <a:latin typeface="+mj-ea"/>
                <a:ea typeface="+mj-ea"/>
                <a:cs typeface="メイリオ" panose="020B0604030504040204" pitchFamily="50" charset="-128"/>
              </a:rPr>
              <a:t>消費税等は考慮していない。また、公共施設整備は含まない。</a:t>
            </a:r>
            <a:endParaRPr lang="ja-JP" altLang="ja-JP" sz="1000" kern="100" dirty="0">
              <a:latin typeface="+mj-ea"/>
              <a:ea typeface="+mj-ea"/>
              <a:cs typeface="Times New Roman" panose="02020603050405020304" pitchFamily="18" charset="0"/>
            </a:endParaRPr>
          </a:p>
          <a:p>
            <a:pPr>
              <a:lnSpc>
                <a:spcPts val="1200"/>
              </a:lnSpc>
            </a:pPr>
            <a:r>
              <a:rPr lang="ja-JP" altLang="ja-JP" sz="1000" kern="100" dirty="0">
                <a:latin typeface="+mj-ea"/>
                <a:ea typeface="+mj-ea"/>
                <a:cs typeface="メイリオ" panose="020B0604030504040204" pitchFamily="50" charset="-128"/>
              </a:rPr>
              <a:t>※２ 近畿圏の経済波及効果。雇用創出効果については自営業主、家族従業者含む。</a:t>
            </a:r>
            <a:endParaRPr lang="ja-JP" altLang="en-US" sz="1000" dirty="0">
              <a:latin typeface="+mj-ea"/>
              <a:ea typeface="+mj-ea"/>
            </a:endParaRPr>
          </a:p>
        </p:txBody>
      </p:sp>
      <p:sp>
        <p:nvSpPr>
          <p:cNvPr id="13" name="テキスト ボックス 12"/>
          <p:cNvSpPr txBox="1"/>
          <p:nvPr/>
        </p:nvSpPr>
        <p:spPr>
          <a:xfrm>
            <a:off x="174432" y="1004253"/>
            <a:ext cx="4350531"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dirty="0" smtClean="0">
                <a:solidFill>
                  <a:schemeClr val="bg1"/>
                </a:solidFill>
              </a:rPr>
              <a:t>１）観光振興・地域経済振興・公益還元</a:t>
            </a:r>
            <a:endParaRPr kumimoji="1" lang="ja-JP" altLang="en-US" dirty="0">
              <a:solidFill>
                <a:schemeClr val="bg1"/>
              </a:solidFill>
            </a:endParaRPr>
          </a:p>
        </p:txBody>
      </p:sp>
      <p:sp>
        <p:nvSpPr>
          <p:cNvPr id="14" name="テキスト ボックス 13"/>
          <p:cNvSpPr txBox="1"/>
          <p:nvPr/>
        </p:nvSpPr>
        <p:spPr>
          <a:xfrm>
            <a:off x="4837277" y="1611160"/>
            <a:ext cx="4175842" cy="1926053"/>
          </a:xfrm>
          <a:prstGeom prst="rect">
            <a:avLst/>
          </a:prstGeom>
          <a:noFill/>
          <a:ln>
            <a:solidFill>
              <a:schemeClr val="tx1"/>
            </a:solidFill>
          </a:ln>
        </p:spPr>
        <p:txBody>
          <a:bodyPr wrap="square" rtlCol="0" anchor="ctr" anchorCtr="0">
            <a:noAutofit/>
          </a:bodyPr>
          <a:lstStyle/>
          <a:p>
            <a:pPr indent="-174625">
              <a:spcBef>
                <a:spcPts val="600"/>
              </a:spcBef>
              <a:buFont typeface="Wingdings" panose="05000000000000000000" pitchFamily="2" charset="2"/>
              <a:buChar char="l"/>
            </a:pPr>
            <a:r>
              <a:rPr lang="ja-JP" altLang="en-US" sz="1400" dirty="0" smtClean="0">
                <a:latin typeface="+mn-ea"/>
                <a:cs typeface="Meiryo UI" pitchFamily="50" charset="-128"/>
              </a:rPr>
              <a:t>持続的な民間の投資・運営による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a:t>
            </a:r>
            <a:r>
              <a:rPr lang="ja-JP" altLang="en-US" sz="1400" dirty="0" smtClean="0">
                <a:latin typeface="+mn-ea"/>
                <a:cs typeface="Meiryo UI" pitchFamily="50" charset="-128"/>
              </a:rPr>
              <a:t>経済波及効果</a:t>
            </a:r>
            <a:r>
              <a:rPr lang="ja-JP" altLang="en-US" sz="1400" dirty="0">
                <a:latin typeface="+mn-ea"/>
                <a:cs typeface="Meiryo UI" pitchFamily="50" charset="-128"/>
              </a:rPr>
              <a:t> </a:t>
            </a:r>
            <a:r>
              <a:rPr lang="ja-JP" altLang="en-US"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雇用創出効果</a:t>
            </a:r>
            <a:r>
              <a:rPr lang="ja-JP" altLang="en-US" sz="1400" dirty="0">
                <a:latin typeface="+mn-ea"/>
                <a:cs typeface="Meiryo UI" pitchFamily="50" charset="-128"/>
              </a:rPr>
              <a:t> </a:t>
            </a:r>
            <a:r>
              <a:rPr lang="ja-JP" altLang="en-US"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財政への寄与</a:t>
            </a:r>
            <a:endParaRPr lang="en-US" altLang="ja-JP" sz="800" dirty="0" smtClean="0">
              <a:latin typeface="+mn-ea"/>
              <a:cs typeface="Meiryo UI" pitchFamily="50" charset="-128"/>
            </a:endParaRPr>
          </a:p>
          <a:p>
            <a:pPr marL="174625" indent="-174625">
              <a:spcBef>
                <a:spcPts val="600"/>
              </a:spcBef>
              <a:buFont typeface="Wingdings" panose="05000000000000000000" pitchFamily="2" charset="2"/>
              <a:buChar char="l"/>
            </a:pPr>
            <a:r>
              <a:rPr lang="ja-JP" altLang="en-US" sz="1400" dirty="0">
                <a:latin typeface="+mn-ea"/>
                <a:cs typeface="Meiryo UI" pitchFamily="50" charset="-128"/>
              </a:rPr>
              <a:t>すそ野が広い観光産業の振興による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a:t>
            </a:r>
            <a:r>
              <a:rPr lang="ja-JP" altLang="en-US" sz="1400" dirty="0" smtClean="0">
                <a:latin typeface="+mn-ea"/>
                <a:cs typeface="Meiryo UI" pitchFamily="50" charset="-128"/>
              </a:rPr>
              <a:t>幅広い産業分野への波及効果</a:t>
            </a:r>
            <a:endParaRPr lang="en-US" altLang="ja-JP" sz="1400" dirty="0">
              <a:latin typeface="+mn-ea"/>
              <a:cs typeface="Meiryo UI" pitchFamily="50" charset="-128"/>
            </a:endParaRPr>
          </a:p>
        </p:txBody>
      </p:sp>
      <p:sp>
        <p:nvSpPr>
          <p:cNvPr id="16" name="下矢印 15"/>
          <p:cNvSpPr/>
          <p:nvPr/>
        </p:nvSpPr>
        <p:spPr>
          <a:xfrm rot="16200000">
            <a:off x="3996183" y="2450701"/>
            <a:ext cx="1228653" cy="171093"/>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460292" y="4344987"/>
            <a:ext cx="8314514" cy="417089"/>
          </a:xfrm>
          <a:prstGeom prst="rect">
            <a:avLst/>
          </a:prstGeom>
          <a:noFill/>
          <a:ln>
            <a:noFill/>
          </a:ln>
        </p:spPr>
        <p:txBody>
          <a:bodyPr wrap="square" rtlCol="0" anchor="ctr" anchorCtr="0">
            <a:noAutofit/>
          </a:bodyPr>
          <a:lstStyle/>
          <a:p>
            <a:r>
              <a:rPr lang="ja-JP" altLang="en-US" sz="1100" dirty="0">
                <a:latin typeface="+mn-ea"/>
                <a:cs typeface="Meiryo UI" pitchFamily="50" charset="-128"/>
              </a:rPr>
              <a:t>・第</a:t>
            </a:r>
            <a:r>
              <a:rPr lang="en-US" altLang="ja-JP" sz="1100" dirty="0">
                <a:latin typeface="+mn-ea"/>
                <a:cs typeface="Meiryo UI" pitchFamily="50" charset="-128"/>
              </a:rPr>
              <a:t>1</a:t>
            </a:r>
            <a:r>
              <a:rPr lang="ja-JP" altLang="en-US" sz="1100" dirty="0">
                <a:latin typeface="+mn-ea"/>
                <a:cs typeface="Meiryo UI" pitchFamily="50" charset="-128"/>
              </a:rPr>
              <a:t>期エリア（</a:t>
            </a:r>
            <a:r>
              <a:rPr lang="en-US" altLang="ja-JP" sz="1100" dirty="0">
                <a:latin typeface="+mn-ea"/>
                <a:cs typeface="Meiryo UI" pitchFamily="50" charset="-128"/>
              </a:rPr>
              <a:t>70ha</a:t>
            </a:r>
            <a:r>
              <a:rPr lang="ja-JP" altLang="en-US" sz="1100" dirty="0">
                <a:latin typeface="+mn-ea"/>
                <a:cs typeface="Meiryo UI" pitchFamily="50" charset="-128"/>
              </a:rPr>
              <a:t>）に</a:t>
            </a:r>
            <a:r>
              <a:rPr lang="en-US" altLang="ja-JP" sz="1100" dirty="0">
                <a:latin typeface="+mn-ea"/>
                <a:cs typeface="Meiryo UI" pitchFamily="50" charset="-128"/>
              </a:rPr>
              <a:t>IR</a:t>
            </a:r>
            <a:r>
              <a:rPr lang="ja-JP" altLang="en-US" sz="1100" dirty="0">
                <a:latin typeface="+mn-ea"/>
                <a:cs typeface="Meiryo UI" pitchFamily="50" charset="-128"/>
              </a:rPr>
              <a:t>を核とする国際観光拠点を形成した場合の施設規模や集客人口を想定し、建設投資や運営による経済波及効果等を</a:t>
            </a:r>
            <a:r>
              <a:rPr lang="ja-JP" altLang="en-US" sz="1100" dirty="0" smtClean="0">
                <a:latin typeface="+mn-ea"/>
                <a:cs typeface="Meiryo UI" pitchFamily="50" charset="-128"/>
              </a:rPr>
              <a:t>算出</a:t>
            </a:r>
            <a:endParaRPr lang="ja-JP" altLang="en-US" sz="1100" b="1" u="sng" dirty="0">
              <a:latin typeface="+mn-ea"/>
              <a:cs typeface="Meiryo UI" pitchFamily="50" charset="-128"/>
            </a:endParaRPr>
          </a:p>
        </p:txBody>
      </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26</a:t>
            </a:r>
            <a:endParaRPr kumimoji="1" lang="ja-JP" altLang="en-US" dirty="0"/>
          </a:p>
        </p:txBody>
      </p:sp>
    </p:spTree>
    <p:extLst>
      <p:ext uri="{BB962C8B-B14F-4D97-AF65-F5344CB8AC3E}">
        <p14:creationId xmlns:p14="http://schemas.microsoft.com/office/powerpoint/2010/main" val="134896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dirty="0" smtClean="0">
                <a:solidFill>
                  <a:schemeClr val="bg1"/>
                </a:solidFill>
                <a:latin typeface="+mj-lt"/>
                <a:ea typeface="+mj-ea"/>
                <a:cs typeface="+mj-cs"/>
              </a:rPr>
              <a:t>はじめ</a:t>
            </a:r>
            <a:r>
              <a:rPr lang="ja-JP" altLang="en-US" sz="3200" dirty="0">
                <a:solidFill>
                  <a:schemeClr val="bg1"/>
                </a:solidFill>
                <a:latin typeface="+mj-lt"/>
                <a:ea typeface="+mj-ea"/>
                <a:cs typeface="+mj-cs"/>
              </a:rPr>
              <a:t>に</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テキスト ボックス 5"/>
          <p:cNvSpPr txBox="1"/>
          <p:nvPr/>
        </p:nvSpPr>
        <p:spPr>
          <a:xfrm>
            <a:off x="188259" y="1051583"/>
            <a:ext cx="8754035" cy="3785652"/>
          </a:xfrm>
          <a:prstGeom prst="rect">
            <a:avLst/>
          </a:prstGeom>
          <a:noFill/>
          <a:ln>
            <a:noFill/>
          </a:ln>
        </p:spPr>
        <p:txBody>
          <a:bodyPr wrap="square" rIns="72000" rtlCol="0">
            <a:spAutoFit/>
          </a:bodyPr>
          <a:lstStyle/>
          <a:p>
            <a:pPr>
              <a:spcAft>
                <a:spcPts val="900"/>
              </a:spcAft>
            </a:pPr>
            <a:r>
              <a:rPr lang="ja-JP" altLang="en-US" sz="1400" dirty="0" smtClean="0">
                <a:latin typeface="+mn-ea"/>
              </a:rPr>
              <a:t>　</a:t>
            </a:r>
            <a:r>
              <a:rPr lang="en-US" altLang="ja-JP" sz="1400" dirty="0" smtClean="0">
                <a:latin typeface="+mn-ea"/>
              </a:rPr>
              <a:t>2016</a:t>
            </a:r>
            <a:r>
              <a:rPr lang="ja-JP" altLang="en-US" sz="1400" dirty="0" smtClean="0">
                <a:latin typeface="+mn-ea"/>
              </a:rPr>
              <a:t>年</a:t>
            </a:r>
            <a:r>
              <a:rPr lang="en-US" altLang="ja-JP" sz="1400" dirty="0" smtClean="0">
                <a:latin typeface="+mn-ea"/>
              </a:rPr>
              <a:t>12</a:t>
            </a:r>
            <a:r>
              <a:rPr lang="ja-JP" altLang="en-US" sz="1400" dirty="0" smtClean="0">
                <a:latin typeface="+mn-ea"/>
              </a:rPr>
              <a:t>月、いわゆるＩＲ推進法（特定複合観光施設区域の整備の推進に関する法律）が施行され、その後、国において、ＩＲについての制度設計等の議論が</a:t>
            </a:r>
            <a:r>
              <a:rPr lang="ja-JP" altLang="en-US" sz="1400" dirty="0">
                <a:latin typeface="+mn-ea"/>
              </a:rPr>
              <a:t>進</a:t>
            </a:r>
            <a:r>
              <a:rPr lang="ja-JP" altLang="en-US" sz="1400" dirty="0" smtClean="0">
                <a:latin typeface="+mn-ea"/>
              </a:rPr>
              <a:t>められ、先日、「特定複合観光施設区域整備推進会議　取りまとめ」（</a:t>
            </a:r>
            <a:r>
              <a:rPr lang="en-US" altLang="ja-JP" sz="1400" dirty="0" smtClean="0">
                <a:latin typeface="+mn-ea"/>
              </a:rPr>
              <a:t>2017</a:t>
            </a:r>
            <a:r>
              <a:rPr lang="ja-JP" altLang="en-US" sz="1400" dirty="0" smtClean="0">
                <a:latin typeface="+mn-ea"/>
              </a:rPr>
              <a:t>年７月</a:t>
            </a:r>
            <a:r>
              <a:rPr lang="en-US" altLang="ja-JP" sz="1400" dirty="0" smtClean="0">
                <a:latin typeface="+mn-ea"/>
              </a:rPr>
              <a:t>31</a:t>
            </a:r>
            <a:r>
              <a:rPr lang="ja-JP" altLang="en-US" sz="1400" dirty="0" smtClean="0">
                <a:latin typeface="+mn-ea"/>
              </a:rPr>
              <a:t>日）が公表された。</a:t>
            </a:r>
            <a:endParaRPr lang="en-US" altLang="ja-JP" sz="1400" dirty="0" smtClean="0">
              <a:latin typeface="+mn-ea"/>
            </a:endParaRPr>
          </a:p>
          <a:p>
            <a:pPr>
              <a:spcAft>
                <a:spcPts val="900"/>
              </a:spcAft>
            </a:pPr>
            <a:r>
              <a:rPr lang="ja-JP" altLang="en-US" sz="1400" dirty="0" smtClean="0">
                <a:latin typeface="+mn-ea"/>
              </a:rPr>
              <a:t>　取りまとめでは、根本原則として、「我が国におけるＩＲの導入は、単なるカジノ解禁ではなく、また、Ｉ</a:t>
            </a:r>
            <a:r>
              <a:rPr lang="ja-JP" altLang="en-US" sz="1400" dirty="0">
                <a:latin typeface="+mn-ea"/>
              </a:rPr>
              <a:t>Ｒ</a:t>
            </a:r>
            <a:r>
              <a:rPr lang="ja-JP" altLang="en-US" sz="1400" dirty="0" smtClean="0">
                <a:latin typeface="+mn-ea"/>
              </a:rPr>
              <a:t>事業を認めるだけのものでもなく、世界の人々を惹きつけるような我が国の魅力を高め、大人も子供も楽しめる新たな観光資源を創造するものでなければならない。」と示されるととも</a:t>
            </a:r>
            <a:r>
              <a:rPr lang="ja-JP" altLang="en-US" sz="1400" dirty="0">
                <a:latin typeface="+mn-ea"/>
              </a:rPr>
              <a:t>に</a:t>
            </a:r>
            <a:r>
              <a:rPr lang="ja-JP" altLang="en-US" sz="1400" dirty="0" smtClean="0">
                <a:latin typeface="+mn-ea"/>
              </a:rPr>
              <a:t>、Ｉ</a:t>
            </a:r>
            <a:r>
              <a:rPr lang="ja-JP" altLang="en-US" sz="1400" dirty="0">
                <a:latin typeface="+mn-ea"/>
              </a:rPr>
              <a:t>Ｒ</a:t>
            </a:r>
            <a:r>
              <a:rPr lang="ja-JP" altLang="en-US" sz="1400" dirty="0" smtClean="0">
                <a:latin typeface="+mn-ea"/>
              </a:rPr>
              <a:t>制度の枠組みやカジノ規制など日本型ＩＲについての　　考え方が整理されたところであり、国において実施法案策定に向けた検討が引き続き進められている。</a:t>
            </a:r>
            <a:endParaRPr lang="en-US" altLang="ja-JP" sz="1400" dirty="0" smtClean="0">
              <a:latin typeface="+mn-ea"/>
            </a:endParaRPr>
          </a:p>
          <a:p>
            <a:pPr>
              <a:spcAft>
                <a:spcPts val="900"/>
              </a:spcAft>
            </a:pPr>
            <a:r>
              <a:rPr lang="ja-JP" altLang="en-US" sz="1400" dirty="0" smtClean="0">
                <a:latin typeface="+mn-ea"/>
              </a:rPr>
              <a:t>　一方</a:t>
            </a:r>
            <a:r>
              <a:rPr lang="ja-JP" altLang="en-US" sz="1400" dirty="0">
                <a:latin typeface="+mn-ea"/>
              </a:rPr>
              <a:t>、</a:t>
            </a:r>
            <a:r>
              <a:rPr lang="ja-JP" altLang="en-US" sz="1400" dirty="0" smtClean="0">
                <a:latin typeface="+mn-ea"/>
              </a:rPr>
              <a:t>大阪においては、</a:t>
            </a:r>
            <a:r>
              <a:rPr lang="en-US" altLang="ja-JP" sz="1400" dirty="0" smtClean="0">
                <a:latin typeface="+mn-ea"/>
              </a:rPr>
              <a:t>2017</a:t>
            </a:r>
            <a:r>
              <a:rPr lang="ja-JP" altLang="en-US" sz="1400" dirty="0">
                <a:latin typeface="+mn-ea"/>
              </a:rPr>
              <a:t>年４月に大阪府・</a:t>
            </a:r>
            <a:r>
              <a:rPr lang="ja-JP" altLang="en-US" sz="1400" dirty="0" smtClean="0">
                <a:latin typeface="+mn-ea"/>
              </a:rPr>
              <a:t>大阪市共同</a:t>
            </a:r>
            <a:r>
              <a:rPr lang="ja-JP" altLang="en-US" sz="1400" dirty="0">
                <a:latin typeface="+mn-ea"/>
              </a:rPr>
              <a:t>で</a:t>
            </a:r>
            <a:r>
              <a:rPr lang="ja-JP" altLang="en-US" sz="1400" dirty="0" smtClean="0">
                <a:latin typeface="+mn-ea"/>
              </a:rPr>
              <a:t>ＩＲ推進局を設置し、大阪</a:t>
            </a:r>
            <a:r>
              <a:rPr lang="ja-JP" altLang="en-US" sz="1400" dirty="0">
                <a:latin typeface="+mn-ea"/>
              </a:rPr>
              <a:t>・夢洲へのＩＲ誘致に</a:t>
            </a:r>
            <a:r>
              <a:rPr lang="ja-JP" altLang="en-US" sz="1400" dirty="0" smtClean="0">
                <a:latin typeface="+mn-ea"/>
              </a:rPr>
              <a:t>向けた取組みを進めているところであるが、ＩＲ誘致を実現するには</a:t>
            </a:r>
            <a:r>
              <a:rPr lang="ja-JP" altLang="en-US" sz="1400" dirty="0">
                <a:latin typeface="+mn-ea"/>
              </a:rPr>
              <a:t>、大阪におけるＩＲの基本的</a:t>
            </a:r>
            <a:r>
              <a:rPr lang="ja-JP" altLang="en-US" sz="1400" dirty="0" smtClean="0">
                <a:latin typeface="+mn-ea"/>
              </a:rPr>
              <a:t>な考え方を示すことなどに　より、府民・市民の理解を得て、取組みを進めていく必要がある。</a:t>
            </a:r>
            <a:endParaRPr lang="en-US" altLang="ja-JP" sz="1400" dirty="0" smtClean="0">
              <a:latin typeface="+mn-ea"/>
            </a:endParaRPr>
          </a:p>
          <a:p>
            <a:pPr>
              <a:spcAft>
                <a:spcPts val="900"/>
              </a:spcAft>
            </a:pPr>
            <a:r>
              <a:rPr lang="ja-JP" altLang="en-US" sz="1400" dirty="0" smtClean="0">
                <a:latin typeface="+mn-ea"/>
              </a:rPr>
              <a:t>　そのようなこと</a:t>
            </a:r>
            <a:r>
              <a:rPr lang="ja-JP" altLang="en-US" sz="1400" dirty="0">
                <a:latin typeface="+mn-ea"/>
              </a:rPr>
              <a:t>から、 </a:t>
            </a:r>
            <a:r>
              <a:rPr lang="ja-JP" altLang="en-US" sz="1400" dirty="0" smtClean="0">
                <a:latin typeface="+mn-ea"/>
              </a:rPr>
              <a:t>大阪ＩＲの基本コンセプトやめざす姿に加え、ギャンブル等依存症をはじめとする懸念事項への取組みの方向性等を明らかにするため、大阪府・大阪市で開催しているＩＲ推進会議での議論も踏まえ、ＩＲ推進局</a:t>
            </a:r>
            <a:r>
              <a:rPr lang="ja-JP" altLang="en-US" sz="1400" dirty="0">
                <a:latin typeface="+mn-ea"/>
              </a:rPr>
              <a:t>において</a:t>
            </a:r>
            <a:r>
              <a:rPr lang="ja-JP" altLang="en-US" sz="1400" dirty="0" smtClean="0">
                <a:latin typeface="+mn-ea"/>
              </a:rPr>
              <a:t>「</a:t>
            </a:r>
            <a:r>
              <a:rPr lang="ja-JP" altLang="en-US" sz="1400" dirty="0">
                <a:latin typeface="+mn-ea"/>
              </a:rPr>
              <a:t>大阪</a:t>
            </a:r>
            <a:r>
              <a:rPr lang="ja-JP" altLang="en-US" sz="1400" dirty="0" smtClean="0">
                <a:latin typeface="+mn-ea"/>
              </a:rPr>
              <a:t>ＩＲ基本構想（案）」の中間骨子として取りまとめたものである。</a:t>
            </a:r>
            <a:endParaRPr lang="en-US" altLang="ja-JP" sz="1400" dirty="0" smtClean="0">
              <a:latin typeface="+mn-ea"/>
            </a:endParaRPr>
          </a:p>
          <a:p>
            <a:pPr>
              <a:spcAft>
                <a:spcPts val="900"/>
              </a:spcAft>
            </a:pPr>
            <a:r>
              <a:rPr lang="ja-JP" altLang="en-US" sz="1400" dirty="0">
                <a:latin typeface="+mn-ea"/>
              </a:rPr>
              <a:t>　</a:t>
            </a:r>
            <a:r>
              <a:rPr lang="ja-JP" altLang="en-US" sz="1400" dirty="0" smtClean="0">
                <a:latin typeface="+mn-ea"/>
              </a:rPr>
              <a:t>なお、今後、国において議論が進められる制度設計の内容なども踏まえつつ、さらなる検討を加え、「大阪ＩＲ基本構想」を取りまとめていく。</a:t>
            </a:r>
            <a:endParaRPr lang="ja-JP" altLang="en-US" sz="1400" dirty="0">
              <a:latin typeface="+mn-ea"/>
            </a:endParaRPr>
          </a:p>
        </p:txBody>
      </p:sp>
      <p:sp>
        <p:nvSpPr>
          <p:cNvPr id="4" name="角丸四角形 3"/>
          <p:cNvSpPr/>
          <p:nvPr/>
        </p:nvSpPr>
        <p:spPr>
          <a:xfrm>
            <a:off x="255494" y="5049672"/>
            <a:ext cx="8686800" cy="1405719"/>
          </a:xfrm>
          <a:prstGeom prst="roundRect">
            <a:avLst>
              <a:gd name="adj" fmla="val 788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u="sng" dirty="0" smtClean="0">
                <a:solidFill>
                  <a:schemeClr val="tx1"/>
                </a:solidFill>
                <a:latin typeface="+mj-ea"/>
                <a:ea typeface="+mj-ea"/>
              </a:rPr>
              <a:t>※</a:t>
            </a:r>
            <a:r>
              <a:rPr lang="ja-JP" altLang="en-US" sz="1400" u="sng" dirty="0" smtClean="0">
                <a:solidFill>
                  <a:schemeClr val="tx1"/>
                </a:solidFill>
                <a:latin typeface="+mj-ea"/>
                <a:ea typeface="+mj-ea"/>
              </a:rPr>
              <a:t>参考：公共政策としての日本型Ｉ</a:t>
            </a:r>
            <a:r>
              <a:rPr lang="ja-JP" altLang="en-US" sz="1400" u="sng" dirty="0">
                <a:solidFill>
                  <a:schemeClr val="tx1"/>
                </a:solidFill>
                <a:latin typeface="+mj-ea"/>
                <a:ea typeface="+mj-ea"/>
              </a:rPr>
              <a:t>Ｒ</a:t>
            </a:r>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pPr>
              <a:spcBef>
                <a:spcPts val="600"/>
              </a:spcBef>
            </a:pPr>
            <a:r>
              <a:rPr lang="ja-JP" altLang="en-US" sz="1200" dirty="0" smtClean="0">
                <a:solidFill>
                  <a:schemeClr val="tx1"/>
                </a:solidFill>
                <a:latin typeface="+mj-ea"/>
                <a:ea typeface="+mj-ea"/>
              </a:rPr>
              <a:t>　・世界初のＩＲ法制度：「観光先進国」にふさわしい集客施設と収益面の原動力となるカジノ施設を法制度上一体化</a:t>
            </a:r>
          </a:p>
          <a:p>
            <a:r>
              <a:rPr lang="ja-JP" altLang="en-US" sz="1200" dirty="0" smtClean="0">
                <a:solidFill>
                  <a:schemeClr val="tx1"/>
                </a:solidFill>
                <a:latin typeface="+mj-ea"/>
                <a:ea typeface="+mj-ea"/>
              </a:rPr>
              <a:t>　・</a:t>
            </a:r>
            <a:r>
              <a:rPr lang="ja-JP" altLang="en-US" sz="1200" dirty="0">
                <a:solidFill>
                  <a:schemeClr val="tx1"/>
                </a:solidFill>
                <a:latin typeface="+mj-ea"/>
                <a:ea typeface="+mj-ea"/>
              </a:rPr>
              <a:t>魅力ある「</a:t>
            </a:r>
            <a:r>
              <a:rPr lang="ja-JP" altLang="en-US" sz="1200" dirty="0" smtClean="0">
                <a:solidFill>
                  <a:schemeClr val="tx1"/>
                </a:solidFill>
                <a:latin typeface="+mj-ea"/>
                <a:ea typeface="+mj-ea"/>
              </a:rPr>
              <a:t>日本型ＩＲ」</a:t>
            </a:r>
            <a:r>
              <a:rPr lang="ja-JP" altLang="en-US" sz="1200" dirty="0">
                <a:solidFill>
                  <a:schemeClr val="tx1"/>
                </a:solidFill>
                <a:latin typeface="+mj-ea"/>
                <a:ea typeface="+mj-ea"/>
              </a:rPr>
              <a:t>：民間事業者ならではの創意工夫を活かし、</a:t>
            </a:r>
          </a:p>
          <a:p>
            <a:r>
              <a:rPr lang="ja-JP" altLang="en-US" sz="1200" dirty="0" smtClean="0">
                <a:solidFill>
                  <a:schemeClr val="tx1"/>
                </a:solidFill>
                <a:latin typeface="+mj-ea"/>
                <a:ea typeface="+mj-ea"/>
              </a:rPr>
              <a:t>　　　　　　　　　　　　　　　　①</a:t>
            </a:r>
            <a:r>
              <a:rPr lang="ja-JP" altLang="en-US" sz="1200" dirty="0">
                <a:solidFill>
                  <a:schemeClr val="tx1"/>
                </a:solidFill>
                <a:latin typeface="+mj-ea"/>
                <a:ea typeface="+mj-ea"/>
              </a:rPr>
              <a:t>世界で</a:t>
            </a:r>
            <a:r>
              <a:rPr lang="ja-JP" altLang="en-US" sz="1200" dirty="0" smtClean="0">
                <a:solidFill>
                  <a:schemeClr val="tx1"/>
                </a:solidFill>
                <a:latin typeface="+mj-ea"/>
                <a:ea typeface="+mj-ea"/>
              </a:rPr>
              <a:t>勝ち抜くＭＩＣＥビジネス</a:t>
            </a:r>
            <a:r>
              <a:rPr lang="ja-JP" altLang="en-US" sz="1200" dirty="0">
                <a:solidFill>
                  <a:schemeClr val="tx1"/>
                </a:solidFill>
                <a:latin typeface="+mj-ea"/>
                <a:ea typeface="+mj-ea"/>
              </a:rPr>
              <a:t>の確立、②滞在型観光</a:t>
            </a:r>
            <a:r>
              <a:rPr lang="ja-JP" altLang="en-US" sz="1200" dirty="0" smtClean="0">
                <a:solidFill>
                  <a:schemeClr val="tx1"/>
                </a:solidFill>
                <a:latin typeface="+mj-ea"/>
                <a:ea typeface="+mj-ea"/>
              </a:rPr>
              <a:t>モデルの</a:t>
            </a:r>
            <a:r>
              <a:rPr lang="ja-JP" altLang="en-US" sz="1200" dirty="0">
                <a:solidFill>
                  <a:schemeClr val="tx1"/>
                </a:solidFill>
                <a:latin typeface="+mj-ea"/>
                <a:ea typeface="+mj-ea"/>
              </a:rPr>
              <a:t>確立、③世界に向けた</a:t>
            </a:r>
            <a:r>
              <a:rPr lang="ja-JP" altLang="en-US" sz="1200" dirty="0" smtClean="0">
                <a:solidFill>
                  <a:schemeClr val="tx1"/>
                </a:solidFill>
                <a:latin typeface="+mj-ea"/>
                <a:ea typeface="+mj-ea"/>
              </a:rPr>
              <a:t>日本の</a:t>
            </a:r>
            <a:r>
              <a:rPr lang="ja-JP" altLang="en-US" sz="1200" dirty="0">
                <a:solidFill>
                  <a:schemeClr val="tx1"/>
                </a:solidFill>
                <a:latin typeface="+mj-ea"/>
                <a:ea typeface="+mj-ea"/>
              </a:rPr>
              <a:t>魅力発信</a:t>
            </a:r>
            <a:r>
              <a:rPr lang="ja-JP" altLang="en-US" sz="1200" dirty="0" smtClean="0">
                <a:solidFill>
                  <a:schemeClr val="tx1"/>
                </a:solidFill>
                <a:latin typeface="+mj-ea"/>
                <a:ea typeface="+mj-ea"/>
              </a:rPr>
              <a:t>等</a:t>
            </a:r>
            <a:endParaRPr lang="en-US" altLang="ja-JP" sz="1200" dirty="0" smtClean="0">
              <a:solidFill>
                <a:schemeClr val="tx1"/>
              </a:solidFill>
              <a:latin typeface="+mj-ea"/>
              <a:ea typeface="+mj-ea"/>
            </a:endParaRPr>
          </a:p>
          <a:p>
            <a:r>
              <a:rPr lang="ja-JP" altLang="en-US" sz="1200" dirty="0">
                <a:solidFill>
                  <a:schemeClr val="tx1"/>
                </a:solidFill>
                <a:latin typeface="+mj-ea"/>
                <a:ea typeface="+mj-ea"/>
              </a:rPr>
              <a:t>　</a:t>
            </a:r>
            <a:r>
              <a:rPr lang="ja-JP" altLang="en-US" sz="1200" dirty="0" smtClean="0">
                <a:solidFill>
                  <a:schemeClr val="tx1"/>
                </a:solidFill>
                <a:latin typeface="+mj-ea"/>
                <a:ea typeface="+mj-ea"/>
              </a:rPr>
              <a:t>　　　　　　　　　　　　　　　に</a:t>
            </a:r>
            <a:r>
              <a:rPr lang="ja-JP" altLang="en-US" sz="1200" dirty="0">
                <a:solidFill>
                  <a:schemeClr val="tx1"/>
                </a:solidFill>
                <a:latin typeface="+mj-ea"/>
                <a:ea typeface="+mj-ea"/>
              </a:rPr>
              <a:t>より</a:t>
            </a:r>
            <a:r>
              <a:rPr lang="ja-JP" altLang="en-US" sz="1200" dirty="0" smtClean="0">
                <a:solidFill>
                  <a:schemeClr val="tx1"/>
                </a:solidFill>
                <a:latin typeface="+mj-ea"/>
                <a:ea typeface="+mj-ea"/>
              </a:rPr>
              <a:t>、「</a:t>
            </a:r>
            <a:r>
              <a:rPr lang="ja-JP" altLang="en-US" sz="1200" dirty="0">
                <a:solidFill>
                  <a:schemeClr val="tx1"/>
                </a:solidFill>
                <a:latin typeface="+mj-ea"/>
                <a:ea typeface="+mj-ea"/>
              </a:rPr>
              <a:t>観光</a:t>
            </a:r>
            <a:r>
              <a:rPr lang="ja-JP" altLang="en-US" sz="1200" dirty="0" smtClean="0">
                <a:solidFill>
                  <a:schemeClr val="tx1"/>
                </a:solidFill>
                <a:latin typeface="+mj-ea"/>
                <a:ea typeface="+mj-ea"/>
              </a:rPr>
              <a:t>先進国</a:t>
            </a:r>
            <a:r>
              <a:rPr lang="ja-JP" altLang="en-US" sz="1200" dirty="0">
                <a:solidFill>
                  <a:schemeClr val="tx1"/>
                </a:solidFill>
                <a:latin typeface="+mj-ea"/>
                <a:ea typeface="+mj-ea"/>
              </a:rPr>
              <a:t>」としての日本を実現</a:t>
            </a:r>
          </a:p>
          <a:p>
            <a:r>
              <a:rPr lang="ja-JP" altLang="en-US" sz="1200" dirty="0" smtClean="0">
                <a:solidFill>
                  <a:schemeClr val="tx1"/>
                </a:solidFill>
                <a:latin typeface="+mj-ea"/>
                <a:ea typeface="+mj-ea"/>
              </a:rPr>
              <a:t>　・</a:t>
            </a:r>
            <a:r>
              <a:rPr lang="ja-JP" altLang="en-US" sz="1200" dirty="0">
                <a:solidFill>
                  <a:schemeClr val="tx1"/>
                </a:solidFill>
                <a:latin typeface="+mj-ea"/>
                <a:ea typeface="+mj-ea"/>
              </a:rPr>
              <a:t>諸外国と比較して遜色ない世界最高水準のカジノ規制</a:t>
            </a:r>
            <a:endParaRPr kumimoji="1" lang="ja-JP" altLang="en-US" sz="1200" dirty="0">
              <a:solidFill>
                <a:schemeClr val="tx1"/>
              </a:solidFill>
              <a:latin typeface="+mj-ea"/>
              <a:ea typeface="+mj-ea"/>
            </a:endParaRPr>
          </a:p>
        </p:txBody>
      </p:sp>
      <p:sp>
        <p:nvSpPr>
          <p:cNvPr id="8" name="正方形/長方形 7"/>
          <p:cNvSpPr/>
          <p:nvPr/>
        </p:nvSpPr>
        <p:spPr>
          <a:xfrm>
            <a:off x="255494" y="6502595"/>
            <a:ext cx="7221071" cy="246221"/>
          </a:xfrm>
          <a:prstGeom prst="rect">
            <a:avLst/>
          </a:prstGeom>
        </p:spPr>
        <p:txBody>
          <a:bodyPr wrap="square">
            <a:spAutoFit/>
          </a:bodyPr>
          <a:lstStyle/>
          <a:p>
            <a:pPr lvl="0"/>
            <a:r>
              <a:rPr lang="en-US" altLang="ja-JP" sz="1000" dirty="0">
                <a:latin typeface="+mn-ea"/>
              </a:rPr>
              <a:t>※</a:t>
            </a:r>
            <a:r>
              <a:rPr lang="ja-JP" altLang="en-US" sz="1000" dirty="0">
                <a:latin typeface="+mn-ea"/>
              </a:rPr>
              <a:t>「特定複合観光施設区域整備推進会議取りまとめ～「観光先進国」の実現に向けて</a:t>
            </a:r>
            <a:r>
              <a:rPr lang="ja-JP" altLang="en-US" sz="1000" dirty="0" smtClean="0">
                <a:latin typeface="+mn-ea"/>
              </a:rPr>
              <a:t>～</a:t>
            </a:r>
            <a:r>
              <a:rPr lang="en-US" altLang="ja-JP" sz="1000" dirty="0" smtClean="0">
                <a:latin typeface="+mn-ea"/>
              </a:rPr>
              <a:t>〔</a:t>
            </a:r>
            <a:r>
              <a:rPr lang="ja-JP" altLang="en-US" sz="1000" dirty="0" smtClean="0">
                <a:latin typeface="+mn-ea"/>
              </a:rPr>
              <a:t>概要</a:t>
            </a:r>
            <a:r>
              <a:rPr lang="en-US" altLang="ja-JP" sz="1000" dirty="0" smtClean="0">
                <a:latin typeface="+mn-ea"/>
              </a:rPr>
              <a:t>〕</a:t>
            </a:r>
            <a:r>
              <a:rPr lang="ja-JP" altLang="en-US" sz="1000" dirty="0" smtClean="0">
                <a:latin typeface="+mn-ea"/>
              </a:rPr>
              <a:t>」</a:t>
            </a:r>
            <a:r>
              <a:rPr lang="ja-JP" altLang="en-US" sz="1000" dirty="0">
                <a:latin typeface="+mn-ea"/>
              </a:rPr>
              <a:t>（</a:t>
            </a:r>
            <a:r>
              <a:rPr lang="en-US" altLang="ja-JP" sz="1000" dirty="0">
                <a:latin typeface="+mn-ea"/>
              </a:rPr>
              <a:t>7</a:t>
            </a:r>
            <a:r>
              <a:rPr lang="ja-JP" altLang="en-US" sz="1000" dirty="0">
                <a:latin typeface="+mn-ea"/>
              </a:rPr>
              <a:t>月</a:t>
            </a:r>
            <a:r>
              <a:rPr lang="en-US" altLang="ja-JP" sz="1000" dirty="0">
                <a:latin typeface="+mn-ea"/>
              </a:rPr>
              <a:t>31</a:t>
            </a:r>
            <a:r>
              <a:rPr lang="ja-JP" altLang="en-US" sz="1000" dirty="0">
                <a:latin typeface="+mn-ea"/>
              </a:rPr>
              <a:t>日）より抜粋</a:t>
            </a:r>
            <a:endParaRPr lang="en-US" altLang="ja-JP" sz="1000" dirty="0">
              <a:latin typeface="+mn-ea"/>
            </a:endParaRPr>
          </a:p>
        </p:txBody>
      </p:sp>
    </p:spTree>
    <p:extLst>
      <p:ext uri="{BB962C8B-B14F-4D97-AF65-F5344CB8AC3E}">
        <p14:creationId xmlns:p14="http://schemas.microsoft.com/office/powerpoint/2010/main" val="2503468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650349"/>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11931" y="4340889"/>
            <a:ext cx="8495334" cy="490847"/>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世界の先進事例に加え、大阪独自の対策をミックスした総合的かつシームレスな取組み（大阪モデル）の構築</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a:latin typeface="ＭＳ Ｐゴシック" panose="020B0600070205080204" pitchFamily="50" charset="-128"/>
                <a:cs typeface="Meiryo UI" panose="020B0604030504040204" pitchFamily="50" charset="-128"/>
              </a:rPr>
              <a:t>万全</a:t>
            </a:r>
            <a:r>
              <a:rPr lang="ja-JP" altLang="en-US" sz="1200" dirty="0" smtClean="0">
                <a:latin typeface="ＭＳ Ｐゴシック" panose="020B0600070205080204" pitchFamily="50" charset="-128"/>
                <a:cs typeface="Meiryo UI" panose="020B0604030504040204" pitchFamily="50" charset="-128"/>
              </a:rPr>
              <a:t>の取組みにより、良好な治安の確保や善良な地域風俗環境の確保を実現</a:t>
            </a:r>
            <a:endParaRPr lang="en-US" altLang="ja-JP" sz="1200" strike="dblStrike" dirty="0" smtClean="0">
              <a:latin typeface="+mn-ea"/>
              <a:cs typeface="Meiryo UI" pitchFamily="50" charset="-128"/>
            </a:endParaRPr>
          </a:p>
        </p:txBody>
      </p:sp>
      <p:sp>
        <p:nvSpPr>
          <p:cNvPr id="13" name="テキスト ボックス 12"/>
          <p:cNvSpPr txBox="1"/>
          <p:nvPr/>
        </p:nvSpPr>
        <p:spPr>
          <a:xfrm>
            <a:off x="339383" y="3979957"/>
            <a:ext cx="8523007"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a:t>ＩＲの実現を契機に依存症対策のトップランナーへ／治安・地域風俗環境対策をより</a:t>
            </a:r>
            <a:r>
              <a:rPr lang="ja-JP" altLang="en-US" sz="1400" dirty="0" smtClean="0"/>
              <a:t>充実</a:t>
            </a:r>
            <a:endParaRPr lang="en-US" altLang="ja-JP" sz="1400" dirty="0"/>
          </a:p>
        </p:txBody>
      </p:sp>
      <p:sp>
        <p:nvSpPr>
          <p:cNvPr id="16" name="テキスト ボックス 15"/>
          <p:cNvSpPr txBox="1"/>
          <p:nvPr/>
        </p:nvSpPr>
        <p:spPr>
          <a:xfrm>
            <a:off x="324331" y="698383"/>
            <a:ext cx="8547808" cy="335335"/>
          </a:xfrm>
          <a:prstGeom prst="rect">
            <a:avLst/>
          </a:prstGeom>
          <a:noFill/>
          <a:ln w="38100" cmpd="dbl">
            <a:solidFill>
              <a:schemeClr val="tx1"/>
            </a:solidFill>
          </a:ln>
        </p:spPr>
        <p:txBody>
          <a:bodyPr wrap="square" lIns="108000" tIns="72000" rIns="108000" bIns="72000" rtlCol="0">
            <a:noAutofit/>
          </a:bodyPr>
          <a:lstStyle/>
          <a:p>
            <a:r>
              <a:rPr lang="ja-JP" altLang="en-US" sz="1400" dirty="0" smtClean="0"/>
              <a:t>地域経済への大きなプラスの波及効果</a:t>
            </a:r>
            <a:endParaRPr lang="en-US" altLang="ja-JP" sz="1400" dirty="0" smtClean="0"/>
          </a:p>
        </p:txBody>
      </p:sp>
      <p:sp>
        <p:nvSpPr>
          <p:cNvPr id="12" name="テキスト ボックス 11"/>
          <p:cNvSpPr txBox="1"/>
          <p:nvPr/>
        </p:nvSpPr>
        <p:spPr>
          <a:xfrm>
            <a:off x="337210" y="1067705"/>
            <a:ext cx="8630585" cy="1934941"/>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ＩＲ</a:t>
            </a:r>
            <a:r>
              <a:rPr lang="ja-JP" altLang="en-US" sz="1200" dirty="0">
                <a:latin typeface="+mn-ea"/>
                <a:cs typeface="Meiryo UI" pitchFamily="50" charset="-128"/>
              </a:rPr>
              <a:t>立地に伴い、付加価値の高いサービスを提供するための質の高い雇用が創出され、地域住民の所得向上に</a:t>
            </a:r>
            <a:r>
              <a:rPr lang="ja-JP" altLang="en-US" sz="1200" dirty="0" smtClean="0">
                <a:latin typeface="+mn-ea"/>
                <a:cs typeface="Meiryo UI" pitchFamily="50" charset="-128"/>
              </a:rPr>
              <a:t>貢献</a:t>
            </a:r>
            <a:endParaRPr lang="en-US" altLang="ja-JP" sz="1200" dirty="0">
              <a:latin typeface="+mn-ea"/>
              <a:cs typeface="Meiryo UI" pitchFamily="50" charset="-128"/>
            </a:endParaRPr>
          </a:p>
          <a:p>
            <a:pPr marL="268288"/>
            <a:r>
              <a:rPr lang="ja-JP" altLang="en-US" sz="1200" dirty="0" smtClean="0">
                <a:latin typeface="+mn-ea"/>
                <a:cs typeface="Meiryo UI" pitchFamily="50" charset="-128"/>
              </a:rPr>
              <a:t>また</a:t>
            </a:r>
            <a:r>
              <a:rPr lang="ja-JP" altLang="en-US" sz="1200" dirty="0">
                <a:latin typeface="+mn-ea"/>
                <a:cs typeface="Meiryo UI" pitchFamily="50" charset="-128"/>
              </a:rPr>
              <a:t>、女性やシニア層等の活躍の場が拡大され、多様な人材の育成に</a:t>
            </a:r>
            <a:r>
              <a:rPr lang="ja-JP" altLang="en-US" sz="1200" dirty="0" smtClean="0">
                <a:latin typeface="+mn-ea"/>
                <a:cs typeface="Meiryo UI" pitchFamily="50" charset="-128"/>
              </a:rPr>
              <a:t>寄与</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一大拠点の形成による新たな</a:t>
            </a:r>
            <a:r>
              <a:rPr lang="ja-JP" altLang="en-US" sz="1200" dirty="0">
                <a:latin typeface="+mn-ea"/>
                <a:cs typeface="Meiryo UI" pitchFamily="50" charset="-128"/>
              </a:rPr>
              <a:t>幅広</a:t>
            </a:r>
            <a:r>
              <a:rPr lang="ja-JP" altLang="en-US" sz="1200" dirty="0" smtClean="0">
                <a:latin typeface="+mn-ea"/>
                <a:cs typeface="Meiryo UI" pitchFamily="50" charset="-128"/>
              </a:rPr>
              <a:t>い需要の増加に伴い、地元企業を中心にその波及効果が見込まれ、地域経済の活性化や 産業振興に寄与</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イノベーションにつながる大阪・関西の強みを活かした最先端技術のショーケース化による新たな産業の創出</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ＩＲによる集客力</a:t>
            </a:r>
            <a:r>
              <a:rPr lang="ja-JP" altLang="en-US" sz="1200" dirty="0">
                <a:latin typeface="+mn-ea"/>
                <a:cs typeface="Meiryo UI" pitchFamily="50" charset="-128"/>
              </a:rPr>
              <a:t>向上</a:t>
            </a:r>
            <a:r>
              <a:rPr lang="ja-JP" altLang="en-US" sz="1200" dirty="0" smtClean="0">
                <a:latin typeface="+mn-ea"/>
                <a:cs typeface="Meiryo UI" pitchFamily="50" charset="-128"/>
              </a:rPr>
              <a:t>を契機として、宿泊環境、観光案内所、</a:t>
            </a:r>
            <a:r>
              <a:rPr lang="en-US" altLang="ja-JP" sz="1200" dirty="0" smtClean="0">
                <a:latin typeface="+mn-ea"/>
                <a:cs typeface="Meiryo UI" pitchFamily="50" charset="-128"/>
              </a:rPr>
              <a:t>Wi-Fi</a:t>
            </a:r>
            <a:r>
              <a:rPr lang="ja-JP" altLang="en-US" sz="1200" dirty="0" smtClean="0">
                <a:latin typeface="+mn-ea"/>
                <a:cs typeface="Meiryo UI" pitchFamily="50" charset="-128"/>
              </a:rPr>
              <a:t>などの受入環境を世界最高水準に牽引し、都市魅力の向上、都市ブランド力</a:t>
            </a:r>
            <a:r>
              <a:rPr lang="ja-JP" altLang="en-US" sz="1200" dirty="0">
                <a:latin typeface="+mn-ea"/>
                <a:cs typeface="Meiryo UI" pitchFamily="50" charset="-128"/>
              </a:rPr>
              <a:t>の</a:t>
            </a:r>
            <a:r>
              <a:rPr lang="ja-JP" altLang="en-US" sz="1200" dirty="0" smtClean="0">
                <a:latin typeface="+mn-ea"/>
                <a:cs typeface="Meiryo UI" pitchFamily="50" charset="-128"/>
              </a:rPr>
              <a:t>強化に貢献</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en-US" altLang="ja-JP" sz="1200" dirty="0" smtClean="0">
                <a:latin typeface="+mn-ea"/>
                <a:cs typeface="Meiryo UI" pitchFamily="50" charset="-128"/>
              </a:rPr>
              <a:t>24</a:t>
            </a:r>
            <a:r>
              <a:rPr lang="ja-JP" altLang="en-US" sz="1200" dirty="0" smtClean="0">
                <a:latin typeface="+mn-ea"/>
                <a:cs typeface="Meiryo UI" pitchFamily="50" charset="-128"/>
              </a:rPr>
              <a:t>時間稼働す</a:t>
            </a:r>
            <a:r>
              <a:rPr lang="ja-JP" altLang="en-US" sz="1200" dirty="0">
                <a:latin typeface="+mn-ea"/>
                <a:cs typeface="Meiryo UI" pitchFamily="50" charset="-128"/>
              </a:rPr>
              <a:t>る</a:t>
            </a:r>
            <a:r>
              <a:rPr lang="ja-JP" altLang="en-US" sz="1200" dirty="0" smtClean="0">
                <a:latin typeface="+mn-ea"/>
                <a:cs typeface="Meiryo UI" pitchFamily="50" charset="-128"/>
              </a:rPr>
              <a:t>観光拠点の形成により、昼間の経済波及効果だけではなく、夜間も含めた経済活動へも幅広く波及</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大阪に強みがある分野等における国際会議開催やインセンティブツアー等の増加に伴い、地域経済に幅広く波及</a:t>
            </a:r>
            <a:endParaRPr lang="en-US" altLang="ja-JP" sz="1200" dirty="0" smtClean="0">
              <a:latin typeface="+mn-ea"/>
              <a:cs typeface="Meiryo UI" pitchFamily="50" charset="-128"/>
            </a:endParaRPr>
          </a:p>
          <a:p>
            <a:r>
              <a:rPr lang="ja-JP" altLang="en-US" sz="1200" dirty="0" smtClean="0">
                <a:latin typeface="+mn-ea"/>
                <a:cs typeface="Meiryo UI" pitchFamily="50" charset="-128"/>
              </a:rPr>
              <a:t>　　</a:t>
            </a:r>
            <a:r>
              <a:rPr lang="en-US" altLang="ja-JP" sz="1200" dirty="0" smtClean="0">
                <a:latin typeface="+mn-ea"/>
                <a:cs typeface="Meiryo UI" pitchFamily="50" charset="-128"/>
              </a:rPr>
              <a:t>【</a:t>
            </a:r>
            <a:r>
              <a:rPr lang="ja-JP" altLang="en-US" sz="1200" dirty="0" smtClean="0">
                <a:latin typeface="+mn-ea"/>
                <a:cs typeface="Meiryo UI" pitchFamily="50" charset="-128"/>
              </a:rPr>
              <a:t>「大阪におけるＭＩＣＥ推進方針」達成目標</a:t>
            </a:r>
            <a:r>
              <a:rPr lang="ja-JP" altLang="en-US" sz="1200" dirty="0">
                <a:latin typeface="+mn-ea"/>
                <a:cs typeface="Meiryo UI" pitchFamily="50" charset="-128"/>
              </a:rPr>
              <a:t>：</a:t>
            </a:r>
            <a:r>
              <a:rPr lang="ja-JP" altLang="en-US" sz="1200" dirty="0" smtClean="0">
                <a:latin typeface="+mn-ea"/>
                <a:cs typeface="Meiryo UI" pitchFamily="50" charset="-128"/>
              </a:rPr>
              <a:t>都市別国際会議開催ランキング世界</a:t>
            </a:r>
            <a:r>
              <a:rPr lang="en-US" altLang="ja-JP" sz="1200" dirty="0" smtClean="0">
                <a:latin typeface="+mn-ea"/>
                <a:cs typeface="Meiryo UI" pitchFamily="50" charset="-128"/>
              </a:rPr>
              <a:t>30</a:t>
            </a:r>
            <a:r>
              <a:rPr lang="ja-JP" altLang="en-US" sz="1200" dirty="0" smtClean="0">
                <a:latin typeface="+mn-ea"/>
                <a:cs typeface="Meiryo UI" pitchFamily="50" charset="-128"/>
              </a:rPr>
              <a:t>位以内（アジア・太平洋・中東地域</a:t>
            </a:r>
            <a:r>
              <a:rPr lang="en-US" altLang="ja-JP" sz="1200" dirty="0" smtClean="0">
                <a:latin typeface="+mn-ea"/>
                <a:cs typeface="Meiryo UI" pitchFamily="50" charset="-128"/>
              </a:rPr>
              <a:t>10</a:t>
            </a:r>
            <a:r>
              <a:rPr lang="ja-JP" altLang="en-US" sz="1200" dirty="0" smtClean="0">
                <a:latin typeface="+mn-ea"/>
                <a:cs typeface="Meiryo UI" pitchFamily="50" charset="-128"/>
              </a:rPr>
              <a:t>位以内）</a:t>
            </a:r>
            <a:r>
              <a:rPr lang="en-US" altLang="ja-JP" sz="1200" dirty="0" smtClean="0">
                <a:latin typeface="+mn-ea"/>
                <a:cs typeface="Meiryo UI" pitchFamily="50" charset="-128"/>
              </a:rPr>
              <a:t>】</a:t>
            </a:r>
          </a:p>
        </p:txBody>
      </p:sp>
      <p:sp>
        <p:nvSpPr>
          <p:cNvPr id="20" name="テキスト ボックス 19"/>
          <p:cNvSpPr txBox="1"/>
          <p:nvPr/>
        </p:nvSpPr>
        <p:spPr>
          <a:xfrm>
            <a:off x="336732" y="3350539"/>
            <a:ext cx="8523007" cy="654729"/>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集客効果を大阪だけに止めるものではなく、世界と日本各地を結ぶ玄関口として、関西・全国各地の観光施設等とも連携して、各地へ観光客を送り出す機能を構築し、ＩＲ立地の効果を相乗的に全国各地へ波及</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ＩＲの大きな集客力を契機として、より充実した交通ネットワーク形成を促進</a:t>
            </a:r>
            <a:endParaRPr lang="ja-JP" altLang="en-US" sz="1200" dirty="0">
              <a:latin typeface="+mn-ea"/>
              <a:cs typeface="Meiryo UI" pitchFamily="50" charset="-128"/>
            </a:endParaRPr>
          </a:p>
        </p:txBody>
      </p:sp>
      <p:sp>
        <p:nvSpPr>
          <p:cNvPr id="21" name="テキスト ボックス 20"/>
          <p:cNvSpPr txBox="1"/>
          <p:nvPr/>
        </p:nvSpPr>
        <p:spPr>
          <a:xfrm>
            <a:off x="336730" y="3002646"/>
            <a:ext cx="8523009"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smtClean="0"/>
              <a:t>大阪だけではなく</a:t>
            </a:r>
            <a:r>
              <a:rPr lang="ja-JP" altLang="en-US" sz="1400" dirty="0"/>
              <a:t>、</a:t>
            </a:r>
            <a:r>
              <a:rPr lang="ja-JP" altLang="en-US" sz="1400" dirty="0" smtClean="0"/>
              <a:t>関西、日本全国への波及効果</a:t>
            </a:r>
            <a:endParaRPr lang="en-US" altLang="ja-JP" sz="1400" dirty="0" smtClean="0"/>
          </a:p>
        </p:txBody>
      </p:sp>
      <p:grpSp>
        <p:nvGrpSpPr>
          <p:cNvPr id="11" name="グループ化 10"/>
          <p:cNvGrpSpPr/>
          <p:nvPr/>
        </p:nvGrpSpPr>
        <p:grpSpPr>
          <a:xfrm>
            <a:off x="398595" y="4843134"/>
            <a:ext cx="8396074" cy="1913266"/>
            <a:chOff x="4895" y="4267199"/>
            <a:chExt cx="8396074" cy="2324101"/>
          </a:xfrm>
        </p:grpSpPr>
        <p:grpSp>
          <p:nvGrpSpPr>
            <p:cNvPr id="14" name="グループ化 13"/>
            <p:cNvGrpSpPr/>
            <p:nvPr/>
          </p:nvGrpSpPr>
          <p:grpSpPr>
            <a:xfrm>
              <a:off x="4895" y="4267199"/>
              <a:ext cx="8396074" cy="2324101"/>
              <a:chOff x="4895" y="4267199"/>
              <a:chExt cx="8396074" cy="2324101"/>
            </a:xfrm>
          </p:grpSpPr>
          <p:sp>
            <p:nvSpPr>
              <p:cNvPr id="17" name="フローチャート: 代替処理 8"/>
              <p:cNvSpPr/>
              <p:nvPr/>
            </p:nvSpPr>
            <p:spPr>
              <a:xfrm>
                <a:off x="4895" y="4267199"/>
                <a:ext cx="3199220" cy="2324101"/>
              </a:xfrm>
              <a:custGeom>
                <a:avLst/>
                <a:gdLst>
                  <a:gd name="connsiteX0" fmla="*/ 0 w 2890504"/>
                  <a:gd name="connsiteY0" fmla="*/ 444207 h 2665239"/>
                  <a:gd name="connsiteX1" fmla="*/ 444207 w 2890504"/>
                  <a:gd name="connsiteY1" fmla="*/ 0 h 2665239"/>
                  <a:gd name="connsiteX2" fmla="*/ 2446298 w 2890504"/>
                  <a:gd name="connsiteY2" fmla="*/ 0 h 2665239"/>
                  <a:gd name="connsiteX3" fmla="*/ 2890505 w 2890504"/>
                  <a:gd name="connsiteY3" fmla="*/ 444207 h 2665239"/>
                  <a:gd name="connsiteX4" fmla="*/ 2890504 w 2890504"/>
                  <a:gd name="connsiteY4" fmla="*/ 2221033 h 2665239"/>
                  <a:gd name="connsiteX5" fmla="*/ 2446297 w 2890504"/>
                  <a:gd name="connsiteY5" fmla="*/ 2665240 h 2665239"/>
                  <a:gd name="connsiteX6" fmla="*/ 444207 w 2890504"/>
                  <a:gd name="connsiteY6" fmla="*/ 2665239 h 2665239"/>
                  <a:gd name="connsiteX7" fmla="*/ 0 w 2890504"/>
                  <a:gd name="connsiteY7" fmla="*/ 2221032 h 2665239"/>
                  <a:gd name="connsiteX8" fmla="*/ 0 w 2890504"/>
                  <a:gd name="connsiteY8" fmla="*/ 444207 h 2665239"/>
                  <a:gd name="connsiteX0" fmla="*/ 0 w 2890505"/>
                  <a:gd name="connsiteY0" fmla="*/ 444207 h 2665240"/>
                  <a:gd name="connsiteX1" fmla="*/ 469965 w 2890505"/>
                  <a:gd name="connsiteY1" fmla="*/ 12879 h 2665240"/>
                  <a:gd name="connsiteX2" fmla="*/ 2446298 w 2890505"/>
                  <a:gd name="connsiteY2" fmla="*/ 0 h 2665240"/>
                  <a:gd name="connsiteX3" fmla="*/ 2890505 w 2890505"/>
                  <a:gd name="connsiteY3" fmla="*/ 444207 h 2665240"/>
                  <a:gd name="connsiteX4" fmla="*/ 2890504 w 2890505"/>
                  <a:gd name="connsiteY4" fmla="*/ 2221033 h 2665240"/>
                  <a:gd name="connsiteX5" fmla="*/ 2446297 w 2890505"/>
                  <a:gd name="connsiteY5" fmla="*/ 2665240 h 2665240"/>
                  <a:gd name="connsiteX6" fmla="*/ 444207 w 2890505"/>
                  <a:gd name="connsiteY6" fmla="*/ 2665239 h 2665240"/>
                  <a:gd name="connsiteX7" fmla="*/ 0 w 2890505"/>
                  <a:gd name="connsiteY7" fmla="*/ 2221032 h 2665240"/>
                  <a:gd name="connsiteX8" fmla="*/ 0 w 2890505"/>
                  <a:gd name="connsiteY8" fmla="*/ 444207 h 266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505" h="2665240">
                    <a:moveTo>
                      <a:pt x="0" y="444207"/>
                    </a:moveTo>
                    <a:cubicBezTo>
                      <a:pt x="0" y="198878"/>
                      <a:pt x="224636" y="12879"/>
                      <a:pt x="469965" y="12879"/>
                    </a:cubicBezTo>
                    <a:lnTo>
                      <a:pt x="2446298" y="0"/>
                    </a:lnTo>
                    <a:cubicBezTo>
                      <a:pt x="2691627" y="0"/>
                      <a:pt x="2890505" y="198878"/>
                      <a:pt x="2890505" y="444207"/>
                    </a:cubicBezTo>
                    <a:cubicBezTo>
                      <a:pt x="2890505" y="1036482"/>
                      <a:pt x="2890504" y="1628758"/>
                      <a:pt x="2890504" y="2221033"/>
                    </a:cubicBezTo>
                    <a:cubicBezTo>
                      <a:pt x="2890504" y="2466362"/>
                      <a:pt x="2691626" y="2665240"/>
                      <a:pt x="2446297" y="2665240"/>
                    </a:cubicBezTo>
                    <a:lnTo>
                      <a:pt x="444207" y="2665239"/>
                    </a:lnTo>
                    <a:cubicBezTo>
                      <a:pt x="198878" y="2665239"/>
                      <a:pt x="0" y="2466361"/>
                      <a:pt x="0" y="2221032"/>
                    </a:cubicBezTo>
                    <a:lnTo>
                      <a:pt x="0" y="444207"/>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dirty="0" smtClean="0">
                    <a:solidFill>
                      <a:schemeClr val="tx1"/>
                    </a:solidFill>
                  </a:rPr>
                  <a:t>≪大阪を取り巻く状況≫</a:t>
                </a:r>
                <a:endParaRPr kumimoji="1" lang="ja-JP" altLang="en-US" sz="1200" dirty="0">
                  <a:solidFill>
                    <a:schemeClr val="tx1"/>
                  </a:solidFill>
                </a:endParaRPr>
              </a:p>
            </p:txBody>
          </p:sp>
          <p:sp>
            <p:nvSpPr>
              <p:cNvPr id="19" name="楕円 18"/>
              <p:cNvSpPr/>
              <p:nvPr/>
            </p:nvSpPr>
            <p:spPr>
              <a:xfrm>
                <a:off x="2049714" y="5709492"/>
                <a:ext cx="1336428" cy="803238"/>
              </a:xfrm>
              <a:prstGeom prst="ellipse">
                <a:avLst/>
              </a:prstGeom>
              <a:solidFill>
                <a:schemeClr val="tx2">
                  <a:lumMod val="75000"/>
                </a:schemeClr>
              </a:solidFill>
              <a:ln w="476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smtClean="0">
                    <a:solidFill>
                      <a:schemeClr val="bg1"/>
                    </a:solidFill>
                  </a:rPr>
                  <a:t>ＩＲ立地</a:t>
                </a:r>
                <a:endParaRPr kumimoji="1" lang="en-US" altLang="ja-JP" sz="2400" b="1" dirty="0" smtClean="0">
                  <a:solidFill>
                    <a:schemeClr val="bg1"/>
                  </a:solidFill>
                </a:endParaRPr>
              </a:p>
              <a:p>
                <a:pPr algn="ctr"/>
                <a:r>
                  <a:rPr lang="ja-JP" altLang="en-US" sz="1050" dirty="0" smtClean="0">
                    <a:solidFill>
                      <a:schemeClr val="bg1"/>
                    </a:solidFill>
                  </a:rPr>
                  <a:t>経済成長の</a:t>
                </a:r>
                <a:endParaRPr lang="en-US" altLang="ja-JP" sz="1050" dirty="0" smtClean="0">
                  <a:solidFill>
                    <a:schemeClr val="bg1"/>
                  </a:solidFill>
                </a:endParaRPr>
              </a:p>
              <a:p>
                <a:pPr algn="ctr"/>
                <a:r>
                  <a:rPr lang="ja-JP" altLang="en-US" sz="1050" dirty="0" smtClean="0">
                    <a:solidFill>
                      <a:schemeClr val="bg1"/>
                    </a:solidFill>
                  </a:rPr>
                  <a:t>エンジン</a:t>
                </a:r>
                <a:endParaRPr kumimoji="1" lang="ja-JP" altLang="en-US" sz="1050" dirty="0">
                  <a:solidFill>
                    <a:schemeClr val="bg1"/>
                  </a:solidFill>
                </a:endParaRPr>
              </a:p>
            </p:txBody>
          </p:sp>
          <p:sp>
            <p:nvSpPr>
              <p:cNvPr id="22" name="ストライプ矢印 4"/>
              <p:cNvSpPr/>
              <p:nvPr/>
            </p:nvSpPr>
            <p:spPr>
              <a:xfrm rot="20678363">
                <a:off x="3406602" y="4450354"/>
                <a:ext cx="4819108" cy="2003328"/>
              </a:xfrm>
              <a:custGeom>
                <a:avLst/>
                <a:gdLst>
                  <a:gd name="connsiteX0" fmla="*/ 0 w 5222410"/>
                  <a:gd name="connsiteY0" fmla="*/ 484981 h 1939923"/>
                  <a:gd name="connsiteX1" fmla="*/ 60623 w 5222410"/>
                  <a:gd name="connsiteY1" fmla="*/ 484981 h 1939923"/>
                  <a:gd name="connsiteX2" fmla="*/ 60623 w 5222410"/>
                  <a:gd name="connsiteY2" fmla="*/ 1454942 h 1939923"/>
                  <a:gd name="connsiteX3" fmla="*/ 0 w 5222410"/>
                  <a:gd name="connsiteY3" fmla="*/ 1454942 h 1939923"/>
                  <a:gd name="connsiteX4" fmla="*/ 0 w 5222410"/>
                  <a:gd name="connsiteY4" fmla="*/ 484981 h 1939923"/>
                  <a:gd name="connsiteX5" fmla="*/ 121245 w 5222410"/>
                  <a:gd name="connsiteY5" fmla="*/ 484981 h 1939923"/>
                  <a:gd name="connsiteX6" fmla="*/ 242490 w 5222410"/>
                  <a:gd name="connsiteY6" fmla="*/ 484981 h 1939923"/>
                  <a:gd name="connsiteX7" fmla="*/ 242490 w 5222410"/>
                  <a:gd name="connsiteY7" fmla="*/ 1454942 h 1939923"/>
                  <a:gd name="connsiteX8" fmla="*/ 121245 w 5222410"/>
                  <a:gd name="connsiteY8" fmla="*/ 1454942 h 1939923"/>
                  <a:gd name="connsiteX9" fmla="*/ 121245 w 5222410"/>
                  <a:gd name="connsiteY9" fmla="*/ 484981 h 1939923"/>
                  <a:gd name="connsiteX10" fmla="*/ 303113 w 5222410"/>
                  <a:gd name="connsiteY10" fmla="*/ 484981 h 1939923"/>
                  <a:gd name="connsiteX11" fmla="*/ 3727389 w 5222410"/>
                  <a:gd name="connsiteY11" fmla="*/ 484981 h 1939923"/>
                  <a:gd name="connsiteX12" fmla="*/ 3727389 w 5222410"/>
                  <a:gd name="connsiteY12" fmla="*/ 0 h 1939923"/>
                  <a:gd name="connsiteX13" fmla="*/ 5222410 w 5222410"/>
                  <a:gd name="connsiteY13" fmla="*/ 969962 h 1939923"/>
                  <a:gd name="connsiteX14" fmla="*/ 3727389 w 5222410"/>
                  <a:gd name="connsiteY14" fmla="*/ 1939923 h 1939923"/>
                  <a:gd name="connsiteX15" fmla="*/ 3727389 w 5222410"/>
                  <a:gd name="connsiteY15" fmla="*/ 1454942 h 1939923"/>
                  <a:gd name="connsiteX16" fmla="*/ 303113 w 5222410"/>
                  <a:gd name="connsiteY16" fmla="*/ 1454942 h 1939923"/>
                  <a:gd name="connsiteX17" fmla="*/ 303113 w 5222410"/>
                  <a:gd name="connsiteY17" fmla="*/ 484981 h 1939923"/>
                  <a:gd name="connsiteX0" fmla="*/ 10339 w 5232749"/>
                  <a:gd name="connsiteY0" fmla="*/ 484981 h 1939923"/>
                  <a:gd name="connsiteX1" fmla="*/ 70962 w 5232749"/>
                  <a:gd name="connsiteY1" fmla="*/ 484981 h 1939923"/>
                  <a:gd name="connsiteX2" fmla="*/ 70962 w 5232749"/>
                  <a:gd name="connsiteY2" fmla="*/ 1454942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10339 w 5232749"/>
                  <a:gd name="connsiteY0" fmla="*/ 484981 h 1939923"/>
                  <a:gd name="connsiteX1" fmla="*/ 70962 w 5232749"/>
                  <a:gd name="connsiteY1" fmla="*/ 484981 h 1939923"/>
                  <a:gd name="connsiteX2" fmla="*/ 72253 w 5232749"/>
                  <a:gd name="connsiteY2" fmla="*/ 1107250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0 w 5240102"/>
                  <a:gd name="connsiteY0" fmla="*/ 980629 h 1939923"/>
                  <a:gd name="connsiteX1" fmla="*/ 78315 w 5240102"/>
                  <a:gd name="connsiteY1" fmla="*/ 484981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1179400 w 5240102"/>
                  <a:gd name="connsiteY16" fmla="*/ 1224395 h 1939923"/>
                  <a:gd name="connsiteX17" fmla="*/ 309709 w 5240102"/>
                  <a:gd name="connsiteY17" fmla="*/ 1158152 h 1939923"/>
                  <a:gd name="connsiteX18" fmla="*/ 310136 w 5240102"/>
                  <a:gd name="connsiteY18"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2912164 w 5240102"/>
                  <a:gd name="connsiteY17" fmla="*/ 1489240 h 1939923"/>
                  <a:gd name="connsiteX18" fmla="*/ 1179072 w 5240102"/>
                  <a:gd name="connsiteY18" fmla="*/ 1172032 h 1939923"/>
                  <a:gd name="connsiteX19" fmla="*/ 309709 w 5240102"/>
                  <a:gd name="connsiteY19" fmla="*/ 1158152 h 1939923"/>
                  <a:gd name="connsiteX20" fmla="*/ 310136 w 5240102"/>
                  <a:gd name="connsiteY20"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93821 w 5240102"/>
                  <a:gd name="connsiteY1" fmla="*/ 87107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815 w 5240102"/>
                  <a:gd name="connsiteY1" fmla="*/ 871904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23856 w 5256605"/>
                  <a:gd name="connsiteY3" fmla="*/ 1094616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18764 w 5256605"/>
                  <a:gd name="connsiteY3" fmla="*/ 1142393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43514"/>
                  <a:gd name="connsiteY0" fmla="*/ 927516 h 1939923"/>
                  <a:gd name="connsiteX1" fmla="*/ 87227 w 5243514"/>
                  <a:gd name="connsiteY1" fmla="*/ 871904 h 1939923"/>
                  <a:gd name="connsiteX2" fmla="*/ 82512 w 5243514"/>
                  <a:gd name="connsiteY2" fmla="*/ 1149607 h 1939923"/>
                  <a:gd name="connsiteX3" fmla="*/ 5673 w 5243514"/>
                  <a:gd name="connsiteY3" fmla="*/ 1142393 h 1939923"/>
                  <a:gd name="connsiteX4" fmla="*/ 0 w 5243514"/>
                  <a:gd name="connsiteY4" fmla="*/ 927516 h 1939923"/>
                  <a:gd name="connsiteX5" fmla="*/ 119709 w 5243514"/>
                  <a:gd name="connsiteY5" fmla="*/ 866690 h 1939923"/>
                  <a:gd name="connsiteX6" fmla="*/ 263430 w 5243514"/>
                  <a:gd name="connsiteY6" fmla="*/ 828046 h 1939923"/>
                  <a:gd name="connsiteX7" fmla="*/ 264004 w 5243514"/>
                  <a:gd name="connsiteY7" fmla="*/ 1151148 h 1939923"/>
                  <a:gd name="connsiteX8" fmla="*/ 128542 w 5243514"/>
                  <a:gd name="connsiteY8" fmla="*/ 1155857 h 1939923"/>
                  <a:gd name="connsiteX9" fmla="*/ 119709 w 5243514"/>
                  <a:gd name="connsiteY9" fmla="*/ 866690 h 1939923"/>
                  <a:gd name="connsiteX10" fmla="*/ 313548 w 5243514"/>
                  <a:gd name="connsiteY10" fmla="*/ 810785 h 1939923"/>
                  <a:gd name="connsiteX11" fmla="*/ 1201377 w 5243514"/>
                  <a:gd name="connsiteY11" fmla="*/ 745298 h 1939923"/>
                  <a:gd name="connsiteX12" fmla="*/ 3053773 w 5243514"/>
                  <a:gd name="connsiteY12" fmla="*/ 438006 h 1939923"/>
                  <a:gd name="connsiteX13" fmla="*/ 3751360 w 5243514"/>
                  <a:gd name="connsiteY13" fmla="*/ 204659 h 1939923"/>
                  <a:gd name="connsiteX14" fmla="*/ 3748493 w 5243514"/>
                  <a:gd name="connsiteY14" fmla="*/ 0 h 1939923"/>
                  <a:gd name="connsiteX15" fmla="*/ 5243514 w 5243514"/>
                  <a:gd name="connsiteY15" fmla="*/ 969962 h 1939923"/>
                  <a:gd name="connsiteX16" fmla="*/ 3748493 w 5243514"/>
                  <a:gd name="connsiteY16" fmla="*/ 1939923 h 1939923"/>
                  <a:gd name="connsiteX17" fmla="*/ 3759304 w 5243514"/>
                  <a:gd name="connsiteY17" fmla="*/ 1705916 h 1939923"/>
                  <a:gd name="connsiteX18" fmla="*/ 2941430 w 5243514"/>
                  <a:gd name="connsiteY18" fmla="*/ 1436714 h 1939923"/>
                  <a:gd name="connsiteX19" fmla="*/ 1182484 w 5243514"/>
                  <a:gd name="connsiteY19" fmla="*/ 1172032 h 1939923"/>
                  <a:gd name="connsiteX20" fmla="*/ 313121 w 5243514"/>
                  <a:gd name="connsiteY20" fmla="*/ 1158152 h 1939923"/>
                  <a:gd name="connsiteX21" fmla="*/ 313548 w 5243514"/>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11174 w 5249015"/>
                  <a:gd name="connsiteY3" fmla="*/ 1142393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95883 w 5249015"/>
                  <a:gd name="connsiteY17" fmla="*/ 163210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44555"/>
                  <a:gd name="connsiteX1" fmla="*/ 92728 w 5249015"/>
                  <a:gd name="connsiteY1" fmla="*/ 871904 h 1944555"/>
                  <a:gd name="connsiteX2" fmla="*/ 88013 w 5249015"/>
                  <a:gd name="connsiteY2" fmla="*/ 1149607 h 1944555"/>
                  <a:gd name="connsiteX3" fmla="*/ 2752 w 5249015"/>
                  <a:gd name="connsiteY3" fmla="*/ 1150147 h 1944555"/>
                  <a:gd name="connsiteX4" fmla="*/ 0 w 5249015"/>
                  <a:gd name="connsiteY4" fmla="*/ 909839 h 1944555"/>
                  <a:gd name="connsiteX5" fmla="*/ 125210 w 5249015"/>
                  <a:gd name="connsiteY5" fmla="*/ 866690 h 1944555"/>
                  <a:gd name="connsiteX6" fmla="*/ 268931 w 5249015"/>
                  <a:gd name="connsiteY6" fmla="*/ 828046 h 1944555"/>
                  <a:gd name="connsiteX7" fmla="*/ 269505 w 5249015"/>
                  <a:gd name="connsiteY7" fmla="*/ 1151148 h 1944555"/>
                  <a:gd name="connsiteX8" fmla="*/ 134043 w 5249015"/>
                  <a:gd name="connsiteY8" fmla="*/ 1155857 h 1944555"/>
                  <a:gd name="connsiteX9" fmla="*/ 125210 w 5249015"/>
                  <a:gd name="connsiteY9" fmla="*/ 866690 h 1944555"/>
                  <a:gd name="connsiteX10" fmla="*/ 319049 w 5249015"/>
                  <a:gd name="connsiteY10" fmla="*/ 810785 h 1944555"/>
                  <a:gd name="connsiteX11" fmla="*/ 1206878 w 5249015"/>
                  <a:gd name="connsiteY11" fmla="*/ 745298 h 1944555"/>
                  <a:gd name="connsiteX12" fmla="*/ 3059274 w 5249015"/>
                  <a:gd name="connsiteY12" fmla="*/ 438006 h 1944555"/>
                  <a:gd name="connsiteX13" fmla="*/ 3786491 w 5249015"/>
                  <a:gd name="connsiteY13" fmla="*/ 301880 h 1944555"/>
                  <a:gd name="connsiteX14" fmla="*/ 3753994 w 5249015"/>
                  <a:gd name="connsiteY14" fmla="*/ 0 h 1944555"/>
                  <a:gd name="connsiteX15" fmla="*/ 5249015 w 5249015"/>
                  <a:gd name="connsiteY15" fmla="*/ 969962 h 1944555"/>
                  <a:gd name="connsiteX16" fmla="*/ 3775086 w 5249015"/>
                  <a:gd name="connsiteY16" fmla="*/ 1944555 h 1944555"/>
                  <a:gd name="connsiteX17" fmla="*/ 3795883 w 5249015"/>
                  <a:gd name="connsiteY17" fmla="*/ 1632106 h 1944555"/>
                  <a:gd name="connsiteX18" fmla="*/ 2946931 w 5249015"/>
                  <a:gd name="connsiteY18" fmla="*/ 1436714 h 1944555"/>
                  <a:gd name="connsiteX19" fmla="*/ 1187985 w 5249015"/>
                  <a:gd name="connsiteY19" fmla="*/ 1172032 h 1944555"/>
                  <a:gd name="connsiteX20" fmla="*/ 318622 w 5249015"/>
                  <a:gd name="connsiteY20" fmla="*/ 1158152 h 1944555"/>
                  <a:gd name="connsiteX21" fmla="*/ 319049 w 5249015"/>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13437 w 5259700"/>
                  <a:gd name="connsiteY3" fmla="*/ 1150147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4948 w 5264648"/>
                  <a:gd name="connsiteY0" fmla="*/ 887334 h 1944555"/>
                  <a:gd name="connsiteX1" fmla="*/ 108361 w 5264648"/>
                  <a:gd name="connsiteY1" fmla="*/ 871904 h 1944555"/>
                  <a:gd name="connsiteX2" fmla="*/ 103646 w 5264648"/>
                  <a:gd name="connsiteY2" fmla="*/ 1149607 h 1944555"/>
                  <a:gd name="connsiteX3" fmla="*/ 0 w 5264648"/>
                  <a:gd name="connsiteY3" fmla="*/ 1156190 h 1944555"/>
                  <a:gd name="connsiteX4" fmla="*/ 4948 w 5264648"/>
                  <a:gd name="connsiteY4" fmla="*/ 887334 h 1944555"/>
                  <a:gd name="connsiteX5" fmla="*/ 140843 w 5264648"/>
                  <a:gd name="connsiteY5" fmla="*/ 866690 h 1944555"/>
                  <a:gd name="connsiteX6" fmla="*/ 284564 w 5264648"/>
                  <a:gd name="connsiteY6" fmla="*/ 828046 h 1944555"/>
                  <a:gd name="connsiteX7" fmla="*/ 285138 w 5264648"/>
                  <a:gd name="connsiteY7" fmla="*/ 1151148 h 1944555"/>
                  <a:gd name="connsiteX8" fmla="*/ 149676 w 5264648"/>
                  <a:gd name="connsiteY8" fmla="*/ 1155857 h 1944555"/>
                  <a:gd name="connsiteX9" fmla="*/ 140843 w 5264648"/>
                  <a:gd name="connsiteY9" fmla="*/ 866690 h 1944555"/>
                  <a:gd name="connsiteX10" fmla="*/ 334682 w 5264648"/>
                  <a:gd name="connsiteY10" fmla="*/ 810785 h 1944555"/>
                  <a:gd name="connsiteX11" fmla="*/ 1222511 w 5264648"/>
                  <a:gd name="connsiteY11" fmla="*/ 745298 h 1944555"/>
                  <a:gd name="connsiteX12" fmla="*/ 3074907 w 5264648"/>
                  <a:gd name="connsiteY12" fmla="*/ 438006 h 1944555"/>
                  <a:gd name="connsiteX13" fmla="*/ 3802124 w 5264648"/>
                  <a:gd name="connsiteY13" fmla="*/ 301880 h 1944555"/>
                  <a:gd name="connsiteX14" fmla="*/ 3769627 w 5264648"/>
                  <a:gd name="connsiteY14" fmla="*/ 0 h 1944555"/>
                  <a:gd name="connsiteX15" fmla="*/ 5264648 w 5264648"/>
                  <a:gd name="connsiteY15" fmla="*/ 969962 h 1944555"/>
                  <a:gd name="connsiteX16" fmla="*/ 3790719 w 5264648"/>
                  <a:gd name="connsiteY16" fmla="*/ 1944555 h 1944555"/>
                  <a:gd name="connsiteX17" fmla="*/ 3811516 w 5264648"/>
                  <a:gd name="connsiteY17" fmla="*/ 1632106 h 1944555"/>
                  <a:gd name="connsiteX18" fmla="*/ 2962564 w 5264648"/>
                  <a:gd name="connsiteY18" fmla="*/ 1436714 h 1944555"/>
                  <a:gd name="connsiteX19" fmla="*/ 1203618 w 5264648"/>
                  <a:gd name="connsiteY19" fmla="*/ 1172032 h 1944555"/>
                  <a:gd name="connsiteX20" fmla="*/ 334255 w 5264648"/>
                  <a:gd name="connsiteY20" fmla="*/ 1158152 h 1944555"/>
                  <a:gd name="connsiteX21" fmla="*/ 334682 w 5264648"/>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83465 w 5259700"/>
                  <a:gd name="connsiteY1" fmla="*/ 842325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5153 w 5259700"/>
                  <a:gd name="connsiteY1" fmla="*/ 81969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2727 w 5259700"/>
                  <a:gd name="connsiteY1" fmla="*/ 849399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980"/>
                  <a:gd name="connsiteY0" fmla="*/ 846955 h 1944555"/>
                  <a:gd name="connsiteX1" fmla="*/ 93007 w 5259980"/>
                  <a:gd name="connsiteY1" fmla="*/ 849399 h 1944555"/>
                  <a:gd name="connsiteX2" fmla="*/ 98978 w 5259980"/>
                  <a:gd name="connsiteY2" fmla="*/ 1149607 h 1944555"/>
                  <a:gd name="connsiteX3" fmla="*/ 5878 w 5259980"/>
                  <a:gd name="connsiteY3" fmla="*/ 1158506 h 1944555"/>
                  <a:gd name="connsiteX4" fmla="*/ 0 w 5259980"/>
                  <a:gd name="connsiteY4" fmla="*/ 846955 h 1944555"/>
                  <a:gd name="connsiteX5" fmla="*/ 126773 w 5259980"/>
                  <a:gd name="connsiteY5" fmla="*/ 839427 h 1944555"/>
                  <a:gd name="connsiteX6" fmla="*/ 279896 w 5259980"/>
                  <a:gd name="connsiteY6" fmla="*/ 828046 h 1944555"/>
                  <a:gd name="connsiteX7" fmla="*/ 279187 w 5259980"/>
                  <a:gd name="connsiteY7" fmla="*/ 1155906 h 1944555"/>
                  <a:gd name="connsiteX8" fmla="*/ 145008 w 5259980"/>
                  <a:gd name="connsiteY8" fmla="*/ 1155857 h 1944555"/>
                  <a:gd name="connsiteX9" fmla="*/ 126773 w 5259980"/>
                  <a:gd name="connsiteY9" fmla="*/ 839427 h 1944555"/>
                  <a:gd name="connsiteX10" fmla="*/ 330014 w 5259980"/>
                  <a:gd name="connsiteY10" fmla="*/ 810785 h 1944555"/>
                  <a:gd name="connsiteX11" fmla="*/ 1217843 w 5259980"/>
                  <a:gd name="connsiteY11" fmla="*/ 745298 h 1944555"/>
                  <a:gd name="connsiteX12" fmla="*/ 3070239 w 5259980"/>
                  <a:gd name="connsiteY12" fmla="*/ 438006 h 1944555"/>
                  <a:gd name="connsiteX13" fmla="*/ 3797456 w 5259980"/>
                  <a:gd name="connsiteY13" fmla="*/ 301880 h 1944555"/>
                  <a:gd name="connsiteX14" fmla="*/ 3764959 w 5259980"/>
                  <a:gd name="connsiteY14" fmla="*/ 0 h 1944555"/>
                  <a:gd name="connsiteX15" fmla="*/ 5259980 w 5259980"/>
                  <a:gd name="connsiteY15" fmla="*/ 969962 h 1944555"/>
                  <a:gd name="connsiteX16" fmla="*/ 3786051 w 5259980"/>
                  <a:gd name="connsiteY16" fmla="*/ 1944555 h 1944555"/>
                  <a:gd name="connsiteX17" fmla="*/ 3806848 w 5259980"/>
                  <a:gd name="connsiteY17" fmla="*/ 1632106 h 1944555"/>
                  <a:gd name="connsiteX18" fmla="*/ 2957896 w 5259980"/>
                  <a:gd name="connsiteY18" fmla="*/ 1436714 h 1944555"/>
                  <a:gd name="connsiteX19" fmla="*/ 1198950 w 5259980"/>
                  <a:gd name="connsiteY19" fmla="*/ 1172032 h 1944555"/>
                  <a:gd name="connsiteX20" fmla="*/ 329587 w 5259980"/>
                  <a:gd name="connsiteY20" fmla="*/ 1158152 h 1944555"/>
                  <a:gd name="connsiteX21" fmla="*/ 330014 w 5259980"/>
                  <a:gd name="connsiteY21" fmla="*/ 810785 h 194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9980" h="1944555">
                    <a:moveTo>
                      <a:pt x="0" y="846955"/>
                    </a:moveTo>
                    <a:lnTo>
                      <a:pt x="93007" y="849399"/>
                    </a:lnTo>
                    <a:cubicBezTo>
                      <a:pt x="93437" y="1056822"/>
                      <a:pt x="98548" y="942184"/>
                      <a:pt x="98978" y="1149607"/>
                    </a:cubicBezTo>
                    <a:lnTo>
                      <a:pt x="5878" y="1158506"/>
                    </a:lnTo>
                    <a:cubicBezTo>
                      <a:pt x="5878" y="835186"/>
                      <a:pt x="0" y="1170275"/>
                      <a:pt x="0" y="846955"/>
                    </a:cubicBezTo>
                    <a:close/>
                    <a:moveTo>
                      <a:pt x="126773" y="839427"/>
                    </a:moveTo>
                    <a:lnTo>
                      <a:pt x="279896" y="828046"/>
                    </a:lnTo>
                    <a:cubicBezTo>
                      <a:pt x="280033" y="1050102"/>
                      <a:pt x="279050" y="933850"/>
                      <a:pt x="279187" y="1155906"/>
                    </a:cubicBezTo>
                    <a:lnTo>
                      <a:pt x="145008" y="1155857"/>
                    </a:lnTo>
                    <a:cubicBezTo>
                      <a:pt x="145813" y="1084343"/>
                      <a:pt x="125968" y="910941"/>
                      <a:pt x="126773" y="839427"/>
                    </a:cubicBezTo>
                    <a:close/>
                    <a:moveTo>
                      <a:pt x="330014" y="810785"/>
                    </a:moveTo>
                    <a:cubicBezTo>
                      <a:pt x="619623" y="761273"/>
                      <a:pt x="786490" y="786455"/>
                      <a:pt x="1217843" y="745298"/>
                    </a:cubicBezTo>
                    <a:cubicBezTo>
                      <a:pt x="1674743" y="673413"/>
                      <a:pt x="2374584" y="592950"/>
                      <a:pt x="3070239" y="438006"/>
                    </a:cubicBezTo>
                    <a:cubicBezTo>
                      <a:pt x="3495236" y="347900"/>
                      <a:pt x="3681865" y="365126"/>
                      <a:pt x="3797456" y="301880"/>
                    </a:cubicBezTo>
                    <a:cubicBezTo>
                      <a:pt x="3796500" y="233660"/>
                      <a:pt x="3765915" y="68220"/>
                      <a:pt x="3764959" y="0"/>
                    </a:cubicBezTo>
                    <a:lnTo>
                      <a:pt x="5259980" y="969962"/>
                    </a:lnTo>
                    <a:lnTo>
                      <a:pt x="3786051" y="1944555"/>
                    </a:lnTo>
                    <a:lnTo>
                      <a:pt x="3806848" y="1632106"/>
                    </a:lnTo>
                    <a:cubicBezTo>
                      <a:pt x="3667806" y="1562384"/>
                      <a:pt x="3387366" y="1525695"/>
                      <a:pt x="2957896" y="1436714"/>
                    </a:cubicBezTo>
                    <a:cubicBezTo>
                      <a:pt x="2290639" y="1250652"/>
                      <a:pt x="1632469" y="1232605"/>
                      <a:pt x="1198950" y="1172032"/>
                    </a:cubicBezTo>
                    <a:lnTo>
                      <a:pt x="329587" y="1158152"/>
                    </a:lnTo>
                    <a:cubicBezTo>
                      <a:pt x="327532" y="937263"/>
                      <a:pt x="332069" y="1031674"/>
                      <a:pt x="330014" y="810785"/>
                    </a:cubicBezTo>
                    <a:close/>
                  </a:path>
                </a:pathLst>
              </a:custGeom>
              <a:solidFill>
                <a:schemeClr val="accent5">
                  <a:lumMod val="75000"/>
                </a:schemeClr>
              </a:solidFill>
              <a:ln w="127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kumimoji="1" lang="ja-JP" altLang="en-US"/>
              </a:p>
            </p:txBody>
          </p:sp>
          <p:sp>
            <p:nvSpPr>
              <p:cNvPr id="23" name="角丸四角形 22"/>
              <p:cNvSpPr/>
              <p:nvPr/>
            </p:nvSpPr>
            <p:spPr>
              <a:xfrm>
                <a:off x="3813166" y="5563580"/>
                <a:ext cx="1080897" cy="323984"/>
              </a:xfrm>
              <a:prstGeom prst="roundRect">
                <a:avLst/>
              </a:prstGeom>
              <a:solidFill>
                <a:schemeClr val="bg1">
                  <a:alpha val="9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spAutoFit/>
              </a:bodyPr>
              <a:lstStyle/>
              <a:p>
                <a:pPr algn="ctr">
                  <a:lnSpc>
                    <a:spcPts val="1000"/>
                  </a:lnSpc>
                </a:pPr>
                <a:r>
                  <a:rPr kumimoji="1" lang="ja-JP" altLang="en-US" sz="1100" dirty="0" smtClean="0">
                    <a:solidFill>
                      <a:schemeClr val="tx1"/>
                    </a:solidFill>
                  </a:rPr>
                  <a:t>経済波及効果</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雇用創出効果</a:t>
                </a:r>
                <a:endParaRPr kumimoji="1" lang="en-US" altLang="ja-JP" sz="1100" dirty="0" smtClean="0">
                  <a:solidFill>
                    <a:schemeClr val="tx1"/>
                  </a:solidFill>
                </a:endParaRPr>
              </a:p>
            </p:txBody>
          </p:sp>
          <p:sp>
            <p:nvSpPr>
              <p:cNvPr id="24" name="角丸四角形 23"/>
              <p:cNvSpPr/>
              <p:nvPr/>
            </p:nvSpPr>
            <p:spPr>
              <a:xfrm>
                <a:off x="4477076" y="5180127"/>
                <a:ext cx="953014"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kumimoji="1" lang="ja-JP" altLang="en-US" sz="1100" dirty="0" smtClean="0">
                    <a:solidFill>
                      <a:schemeClr val="tx1"/>
                    </a:solidFill>
                  </a:rPr>
                  <a:t>産業振興</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産業創出</a:t>
                </a:r>
                <a:endParaRPr kumimoji="1" lang="en-US" altLang="ja-JP" sz="1100" dirty="0" smtClean="0">
                  <a:solidFill>
                    <a:schemeClr val="tx1"/>
                  </a:solidFill>
                </a:endParaRPr>
              </a:p>
            </p:txBody>
          </p:sp>
          <p:sp>
            <p:nvSpPr>
              <p:cNvPr id="25" name="角丸四角形 24"/>
              <p:cNvSpPr/>
              <p:nvPr/>
            </p:nvSpPr>
            <p:spPr>
              <a:xfrm>
                <a:off x="3470899" y="6028147"/>
                <a:ext cx="122076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100" dirty="0" smtClean="0">
                    <a:solidFill>
                      <a:schemeClr val="tx1"/>
                    </a:solidFill>
                  </a:rPr>
                  <a:t>来訪者増加</a:t>
                </a:r>
                <a:endParaRPr lang="en-US" altLang="ja-JP" sz="1100" dirty="0" smtClean="0">
                  <a:solidFill>
                    <a:schemeClr val="tx1"/>
                  </a:solidFill>
                </a:endParaRPr>
              </a:p>
              <a:p>
                <a:pPr algn="ctr">
                  <a:lnSpc>
                    <a:spcPts val="1000"/>
                  </a:lnSpc>
                </a:pPr>
                <a:r>
                  <a:rPr lang="ja-JP" altLang="en-US" sz="1100" dirty="0" smtClean="0">
                    <a:solidFill>
                      <a:schemeClr val="tx1"/>
                    </a:solidFill>
                  </a:rPr>
                  <a:t>訪日</a:t>
                </a:r>
                <a:r>
                  <a:rPr lang="ja-JP" altLang="en-US" sz="1100" dirty="0">
                    <a:solidFill>
                      <a:schemeClr val="tx1"/>
                    </a:solidFill>
                  </a:rPr>
                  <a:t>外国人</a:t>
                </a:r>
                <a:r>
                  <a:rPr lang="ja-JP" altLang="en-US" sz="1100" dirty="0" smtClean="0">
                    <a:solidFill>
                      <a:schemeClr val="tx1"/>
                    </a:solidFill>
                  </a:rPr>
                  <a:t>増加</a:t>
                </a:r>
                <a:endParaRPr lang="en-US" altLang="ja-JP" sz="1100" dirty="0" smtClean="0">
                  <a:solidFill>
                    <a:schemeClr val="tx1"/>
                  </a:solidFill>
                </a:endParaRPr>
              </a:p>
              <a:p>
                <a:pPr algn="ctr">
                  <a:lnSpc>
                    <a:spcPts val="1000"/>
                  </a:lnSpc>
                </a:pPr>
                <a:r>
                  <a:rPr lang="ja-JP" altLang="en-US" sz="1100" dirty="0" smtClean="0">
                    <a:solidFill>
                      <a:schemeClr val="tx1"/>
                    </a:solidFill>
                  </a:rPr>
                  <a:t>国際</a:t>
                </a:r>
                <a:r>
                  <a:rPr lang="ja-JP" altLang="en-US" sz="1100" dirty="0">
                    <a:solidFill>
                      <a:schemeClr val="tx1"/>
                    </a:solidFill>
                  </a:rPr>
                  <a:t>会議</a:t>
                </a:r>
                <a:r>
                  <a:rPr lang="ja-JP" altLang="en-US" sz="1100" dirty="0" smtClean="0">
                    <a:solidFill>
                      <a:schemeClr val="tx1"/>
                    </a:solidFill>
                  </a:rPr>
                  <a:t>等</a:t>
                </a:r>
                <a:r>
                  <a:rPr lang="ja-JP" altLang="en-US" sz="1100" dirty="0">
                    <a:solidFill>
                      <a:schemeClr val="tx1"/>
                    </a:solidFill>
                  </a:rPr>
                  <a:t>増加</a:t>
                </a:r>
                <a:endParaRPr lang="en-US" altLang="ja-JP" sz="1100" dirty="0" smtClean="0">
                  <a:solidFill>
                    <a:schemeClr val="tx1"/>
                  </a:solidFill>
                </a:endParaRPr>
              </a:p>
            </p:txBody>
          </p:sp>
          <p:sp>
            <p:nvSpPr>
              <p:cNvPr id="26" name="角丸四角形 25"/>
              <p:cNvSpPr/>
              <p:nvPr/>
            </p:nvSpPr>
            <p:spPr>
              <a:xfrm>
                <a:off x="6179823" y="4886420"/>
                <a:ext cx="829924" cy="1847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所得増加</a:t>
                </a:r>
                <a:endParaRPr kumimoji="1" lang="ja-JP" altLang="en-US" sz="1100" dirty="0">
                  <a:solidFill>
                    <a:schemeClr val="tx1"/>
                  </a:solidFill>
                </a:endParaRPr>
              </a:p>
            </p:txBody>
          </p:sp>
          <p:sp>
            <p:nvSpPr>
              <p:cNvPr id="27" name="角丸四角形 26"/>
              <p:cNvSpPr/>
              <p:nvPr/>
            </p:nvSpPr>
            <p:spPr>
              <a:xfrm>
                <a:off x="6280570" y="442554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都市魅力</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向上</a:t>
                </a:r>
                <a:endParaRPr kumimoji="1" lang="ja-JP" altLang="en-US" sz="1100" dirty="0">
                  <a:solidFill>
                    <a:schemeClr val="tx1"/>
                  </a:solidFill>
                </a:endParaRPr>
              </a:p>
            </p:txBody>
          </p:sp>
          <p:sp>
            <p:nvSpPr>
              <p:cNvPr id="28" name="角丸四角形 27"/>
              <p:cNvSpPr/>
              <p:nvPr/>
            </p:nvSpPr>
            <p:spPr>
              <a:xfrm>
                <a:off x="7334854" y="4267199"/>
                <a:ext cx="1066115" cy="574105"/>
              </a:xfrm>
              <a:prstGeom prst="roundRect">
                <a:avLst>
                  <a:gd name="adj" fmla="val 0"/>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rPr>
                  <a:t>持続的な</a:t>
                </a:r>
                <a:endParaRPr kumimoji="1" lang="en-US" altLang="ja-JP" sz="1600" dirty="0" smtClean="0">
                  <a:solidFill>
                    <a:schemeClr val="bg1"/>
                  </a:solidFill>
                </a:endParaRPr>
              </a:p>
              <a:p>
                <a:pPr algn="ctr"/>
                <a:r>
                  <a:rPr kumimoji="1" lang="ja-JP" altLang="en-US" sz="1600" dirty="0" smtClean="0">
                    <a:solidFill>
                      <a:schemeClr val="bg1"/>
                    </a:solidFill>
                  </a:rPr>
                  <a:t>経済成長</a:t>
                </a:r>
                <a:endParaRPr kumimoji="1" lang="ja-JP" altLang="en-US" sz="1600" dirty="0">
                  <a:solidFill>
                    <a:schemeClr val="bg1"/>
                  </a:solidFill>
                </a:endParaRPr>
              </a:p>
            </p:txBody>
          </p:sp>
          <p:sp>
            <p:nvSpPr>
              <p:cNvPr id="29" name="角丸四角形 28"/>
              <p:cNvSpPr/>
              <p:nvPr/>
            </p:nvSpPr>
            <p:spPr>
              <a:xfrm>
                <a:off x="5816157" y="5917992"/>
                <a:ext cx="928827"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観光客を</a:t>
                </a:r>
                <a:endParaRPr lang="en-US" altLang="ja-JP" sz="1100" dirty="0" smtClean="0">
                  <a:solidFill>
                    <a:schemeClr val="tx1"/>
                  </a:solidFill>
                </a:endParaRPr>
              </a:p>
              <a:p>
                <a:pPr algn="ctr">
                  <a:lnSpc>
                    <a:spcPts val="1000"/>
                  </a:lnSpc>
                </a:pPr>
                <a:r>
                  <a:rPr lang="ja-JP" altLang="en-US" sz="1100" dirty="0" smtClean="0">
                    <a:solidFill>
                      <a:schemeClr val="tx1"/>
                    </a:solidFill>
                  </a:rPr>
                  <a:t>日本</a:t>
                </a:r>
                <a:r>
                  <a:rPr lang="ja-JP" altLang="en-US" sz="1100" dirty="0">
                    <a:solidFill>
                      <a:schemeClr val="tx1"/>
                    </a:solidFill>
                  </a:rPr>
                  <a:t>全国</a:t>
                </a:r>
                <a:r>
                  <a:rPr lang="ja-JP" altLang="en-US" sz="1100" dirty="0" smtClean="0">
                    <a:solidFill>
                      <a:schemeClr val="tx1"/>
                    </a:solidFill>
                  </a:rPr>
                  <a:t>へ</a:t>
                </a:r>
                <a:endParaRPr lang="en-US" altLang="ja-JP" sz="1100" dirty="0" smtClean="0">
                  <a:solidFill>
                    <a:schemeClr val="tx1"/>
                  </a:solidFill>
                </a:endParaRPr>
              </a:p>
            </p:txBody>
          </p:sp>
          <p:sp>
            <p:nvSpPr>
              <p:cNvPr id="30" name="右矢印 29"/>
              <p:cNvSpPr/>
              <p:nvPr/>
            </p:nvSpPr>
            <p:spPr>
              <a:xfrm rot="19732049">
                <a:off x="3355896" y="4764933"/>
                <a:ext cx="1803834" cy="397477"/>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課題を解決し、強み</a:t>
                </a:r>
                <a:r>
                  <a:rPr lang="ja-JP" altLang="en-US" sz="1200" dirty="0" smtClean="0"/>
                  <a:t>を伸ばす</a:t>
                </a:r>
                <a:r>
                  <a:rPr lang="ja-JP" altLang="en-US" sz="1200" dirty="0"/>
                  <a:t>好循環へ</a:t>
                </a:r>
              </a:p>
            </p:txBody>
          </p:sp>
          <p:sp>
            <p:nvSpPr>
              <p:cNvPr id="32" name="右矢印 31"/>
              <p:cNvSpPr/>
              <p:nvPr/>
            </p:nvSpPr>
            <p:spPr>
              <a:xfrm>
                <a:off x="5430091" y="6299138"/>
                <a:ext cx="2910042" cy="292162"/>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関西ひいては日本全国へ</a:t>
                </a:r>
              </a:p>
            </p:txBody>
          </p:sp>
          <p:grpSp>
            <p:nvGrpSpPr>
              <p:cNvPr id="33" name="グループ化 32"/>
              <p:cNvGrpSpPr/>
              <p:nvPr/>
            </p:nvGrpSpPr>
            <p:grpSpPr>
              <a:xfrm>
                <a:off x="1636552" y="4523452"/>
                <a:ext cx="1339402" cy="1123219"/>
                <a:chOff x="1619998" y="3850226"/>
                <a:chExt cx="1339402" cy="1374452"/>
              </a:xfrm>
            </p:grpSpPr>
            <p:sp>
              <p:nvSpPr>
                <p:cNvPr id="48" name="角丸四角形 47"/>
                <p:cNvSpPr/>
                <p:nvPr/>
              </p:nvSpPr>
              <p:spPr>
                <a:xfrm>
                  <a:off x="1619998" y="3850226"/>
                  <a:ext cx="1339402" cy="1374452"/>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smtClean="0">
                      <a:solidFill>
                        <a:schemeClr val="tx1"/>
                      </a:solidFill>
                    </a:rPr>
                    <a:t>成長機会</a:t>
                  </a:r>
                  <a:endParaRPr kumimoji="1" lang="ja-JP" altLang="en-US" sz="1050" dirty="0">
                    <a:solidFill>
                      <a:schemeClr val="tx1"/>
                    </a:solidFill>
                  </a:endParaRPr>
                </a:p>
              </p:txBody>
            </p:sp>
            <p:sp>
              <p:nvSpPr>
                <p:cNvPr id="49" name="楕円 48"/>
                <p:cNvSpPr/>
                <p:nvPr/>
              </p:nvSpPr>
              <p:spPr>
                <a:xfrm>
                  <a:off x="1711414" y="483523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第四次産業</a:t>
                  </a:r>
                  <a:endParaRPr lang="en-US" altLang="ja-JP" sz="900" dirty="0" smtClean="0">
                    <a:solidFill>
                      <a:schemeClr val="tx1"/>
                    </a:solidFill>
                  </a:endParaRPr>
                </a:p>
                <a:p>
                  <a:pPr algn="ctr">
                    <a:lnSpc>
                      <a:spcPts val="900"/>
                    </a:lnSpc>
                  </a:pPr>
                  <a:r>
                    <a:rPr lang="ja-JP" altLang="en-US" sz="900" dirty="0" smtClean="0">
                      <a:solidFill>
                        <a:schemeClr val="tx1"/>
                      </a:solidFill>
                    </a:rPr>
                    <a:t>革命の推進</a:t>
                  </a:r>
                  <a:endParaRPr lang="ja-JP" altLang="en-US" sz="900" dirty="0">
                    <a:solidFill>
                      <a:schemeClr val="tx1"/>
                    </a:solidFill>
                  </a:endParaRPr>
                </a:p>
              </p:txBody>
            </p:sp>
            <p:sp>
              <p:nvSpPr>
                <p:cNvPr id="50" name="楕円 49"/>
                <p:cNvSpPr/>
                <p:nvPr/>
              </p:nvSpPr>
              <p:spPr>
                <a:xfrm>
                  <a:off x="1730295" y="410401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訪日外国人</a:t>
                  </a:r>
                  <a:endParaRPr lang="en-US" altLang="ja-JP" sz="900" dirty="0" smtClean="0">
                    <a:solidFill>
                      <a:schemeClr val="tx1"/>
                    </a:solidFill>
                  </a:endParaRPr>
                </a:p>
                <a:p>
                  <a:pPr algn="ctr">
                    <a:lnSpc>
                      <a:spcPts val="900"/>
                    </a:lnSpc>
                  </a:pPr>
                  <a:r>
                    <a:rPr lang="ja-JP" altLang="en-US" sz="900" dirty="0" smtClean="0">
                      <a:solidFill>
                        <a:schemeClr val="tx1"/>
                      </a:solidFill>
                    </a:rPr>
                    <a:t>増加</a:t>
                  </a:r>
                  <a:endParaRPr lang="en-US" altLang="ja-JP" sz="900" dirty="0">
                    <a:solidFill>
                      <a:schemeClr val="tx1"/>
                    </a:solidFill>
                  </a:endParaRPr>
                </a:p>
              </p:txBody>
            </p:sp>
            <p:sp>
              <p:nvSpPr>
                <p:cNvPr id="51" name="楕円 50"/>
                <p:cNvSpPr/>
                <p:nvPr/>
              </p:nvSpPr>
              <p:spPr>
                <a:xfrm>
                  <a:off x="1708946" y="447435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国際会議</a:t>
                  </a:r>
                  <a:endParaRPr lang="en-US" altLang="ja-JP" sz="900" dirty="0" smtClean="0">
                    <a:solidFill>
                      <a:schemeClr val="tx1"/>
                    </a:solidFill>
                  </a:endParaRPr>
                </a:p>
                <a:p>
                  <a:pPr algn="ctr">
                    <a:lnSpc>
                      <a:spcPts val="900"/>
                    </a:lnSpc>
                  </a:pPr>
                  <a:r>
                    <a:rPr lang="ja-JP" altLang="en-US" sz="900" dirty="0" smtClean="0">
                      <a:solidFill>
                        <a:schemeClr val="tx1"/>
                      </a:solidFill>
                    </a:rPr>
                    <a:t>需要増加</a:t>
                  </a:r>
                  <a:endParaRPr lang="en-US" altLang="ja-JP" sz="900" dirty="0">
                    <a:solidFill>
                      <a:schemeClr val="tx1"/>
                    </a:solidFill>
                  </a:endParaRPr>
                </a:p>
              </p:txBody>
            </p:sp>
          </p:grpSp>
          <p:grpSp>
            <p:nvGrpSpPr>
              <p:cNvPr id="34" name="グループ化 33"/>
              <p:cNvGrpSpPr/>
              <p:nvPr/>
            </p:nvGrpSpPr>
            <p:grpSpPr>
              <a:xfrm>
                <a:off x="245428" y="4510797"/>
                <a:ext cx="1339402" cy="1135873"/>
                <a:chOff x="244699" y="3833552"/>
                <a:chExt cx="1339402" cy="1429764"/>
              </a:xfrm>
            </p:grpSpPr>
            <p:sp>
              <p:nvSpPr>
                <p:cNvPr id="44" name="角丸四角形 43"/>
                <p:cNvSpPr/>
                <p:nvPr/>
              </p:nvSpPr>
              <p:spPr>
                <a:xfrm>
                  <a:off x="244699" y="3833552"/>
                  <a:ext cx="1339402" cy="142976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r>
                    <a:rPr kumimoji="1" lang="ja-JP" altLang="en-US" sz="1050" dirty="0" smtClean="0">
                      <a:solidFill>
                        <a:schemeClr val="tx1"/>
                      </a:solidFill>
                    </a:rPr>
                    <a:t>強　み</a:t>
                  </a:r>
                  <a:endParaRPr kumimoji="1" lang="ja-JP" altLang="en-US" sz="1050" dirty="0">
                    <a:solidFill>
                      <a:schemeClr val="tx1"/>
                    </a:solidFill>
                  </a:endParaRPr>
                </a:p>
              </p:txBody>
            </p:sp>
            <p:sp>
              <p:nvSpPr>
                <p:cNvPr id="45" name="楕円 44"/>
                <p:cNvSpPr/>
                <p:nvPr/>
              </p:nvSpPr>
              <p:spPr>
                <a:xfrm>
                  <a:off x="343933" y="4096451"/>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幅広い</a:t>
                  </a:r>
                  <a:endParaRPr lang="en-US" altLang="ja-JP" sz="900" dirty="0" smtClean="0">
                    <a:solidFill>
                      <a:schemeClr val="tx1"/>
                    </a:solidFill>
                  </a:endParaRPr>
                </a:p>
                <a:p>
                  <a:pPr algn="ctr">
                    <a:lnSpc>
                      <a:spcPts val="900"/>
                    </a:lnSpc>
                  </a:pPr>
                  <a:r>
                    <a:rPr lang="ja-JP" altLang="en-US" sz="900" dirty="0" smtClean="0">
                      <a:solidFill>
                        <a:schemeClr val="tx1"/>
                      </a:solidFill>
                    </a:rPr>
                    <a:t>産業集積</a:t>
                  </a:r>
                  <a:endParaRPr lang="ja-JP" altLang="en-US" sz="900" dirty="0">
                    <a:solidFill>
                      <a:schemeClr val="tx1"/>
                    </a:solidFill>
                  </a:endParaRPr>
                </a:p>
              </p:txBody>
            </p:sp>
            <p:sp>
              <p:nvSpPr>
                <p:cNvPr id="46" name="楕円 45"/>
                <p:cNvSpPr/>
                <p:nvPr/>
              </p:nvSpPr>
              <p:spPr>
                <a:xfrm>
                  <a:off x="343860" y="4877137"/>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広域的交通</a:t>
                  </a:r>
                  <a:endParaRPr lang="en-US" altLang="ja-JP" sz="900" dirty="0" smtClean="0">
                    <a:solidFill>
                      <a:schemeClr val="tx1"/>
                    </a:solidFill>
                  </a:endParaRPr>
                </a:p>
                <a:p>
                  <a:pPr algn="ctr">
                    <a:lnSpc>
                      <a:spcPts val="900"/>
                    </a:lnSpc>
                  </a:pPr>
                  <a:r>
                    <a:rPr lang="ja-JP" altLang="en-US" sz="900" dirty="0" smtClean="0">
                      <a:solidFill>
                        <a:schemeClr val="tx1"/>
                      </a:solidFill>
                    </a:rPr>
                    <a:t>インフラ形成</a:t>
                  </a:r>
                  <a:endParaRPr lang="ja-JP" altLang="en-US" sz="900" dirty="0">
                    <a:solidFill>
                      <a:schemeClr val="tx1"/>
                    </a:solidFill>
                  </a:endParaRPr>
                </a:p>
              </p:txBody>
            </p:sp>
            <p:sp>
              <p:nvSpPr>
                <p:cNvPr id="47" name="楕円 46"/>
                <p:cNvSpPr/>
                <p:nvPr/>
              </p:nvSpPr>
              <p:spPr>
                <a:xfrm>
                  <a:off x="351054" y="4481693"/>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大学</a:t>
                  </a:r>
                  <a:r>
                    <a:rPr lang="ja-JP" altLang="en-US" sz="900" dirty="0">
                      <a:solidFill>
                        <a:schemeClr val="tx1"/>
                      </a:solidFill>
                    </a:rPr>
                    <a:t>・</a:t>
                  </a:r>
                  <a:r>
                    <a:rPr lang="ja-JP" altLang="en-US" sz="900" dirty="0" smtClean="0">
                      <a:solidFill>
                        <a:schemeClr val="tx1"/>
                      </a:solidFill>
                    </a:rPr>
                    <a:t>研究</a:t>
                  </a:r>
                  <a:endParaRPr lang="en-US" altLang="ja-JP" sz="900" dirty="0" smtClean="0">
                    <a:solidFill>
                      <a:schemeClr val="tx1"/>
                    </a:solidFill>
                  </a:endParaRPr>
                </a:p>
                <a:p>
                  <a:pPr algn="ctr">
                    <a:lnSpc>
                      <a:spcPts val="900"/>
                    </a:lnSpc>
                  </a:pPr>
                  <a:r>
                    <a:rPr lang="ja-JP" altLang="en-US" sz="900" dirty="0" smtClean="0">
                      <a:solidFill>
                        <a:schemeClr val="tx1"/>
                      </a:solidFill>
                    </a:rPr>
                    <a:t>機関</a:t>
                  </a:r>
                  <a:r>
                    <a:rPr lang="ja-JP" altLang="en-US" sz="900" dirty="0">
                      <a:solidFill>
                        <a:schemeClr val="tx1"/>
                      </a:solidFill>
                    </a:rPr>
                    <a:t>集積</a:t>
                  </a:r>
                </a:p>
              </p:txBody>
            </p:sp>
          </p:grpSp>
          <p:grpSp>
            <p:nvGrpSpPr>
              <p:cNvPr id="35" name="グループ化 34"/>
              <p:cNvGrpSpPr/>
              <p:nvPr/>
            </p:nvGrpSpPr>
            <p:grpSpPr>
              <a:xfrm>
                <a:off x="245429" y="5685387"/>
                <a:ext cx="1339402" cy="829404"/>
                <a:chOff x="245429" y="5296542"/>
                <a:chExt cx="1339402" cy="1043999"/>
              </a:xfrm>
            </p:grpSpPr>
            <p:sp>
              <p:nvSpPr>
                <p:cNvPr id="41" name="角丸四角形 40"/>
                <p:cNvSpPr/>
                <p:nvPr/>
              </p:nvSpPr>
              <p:spPr>
                <a:xfrm>
                  <a:off x="245429" y="5296542"/>
                  <a:ext cx="1339402" cy="1043999"/>
                </a:xfrm>
                <a:prstGeom prst="roundRect">
                  <a:avLst>
                    <a:gd name="adj" fmla="val 2015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smtClean="0">
                      <a:solidFill>
                        <a:schemeClr val="tx1"/>
                      </a:solidFill>
                    </a:rPr>
                    <a:t>課　題</a:t>
                  </a:r>
                  <a:endParaRPr kumimoji="1" lang="ja-JP" altLang="en-US" sz="1050" dirty="0">
                    <a:solidFill>
                      <a:schemeClr val="tx1"/>
                    </a:solidFill>
                  </a:endParaRPr>
                </a:p>
              </p:txBody>
            </p:sp>
            <p:sp>
              <p:nvSpPr>
                <p:cNvPr id="42" name="楕円 41"/>
                <p:cNvSpPr/>
                <p:nvPr/>
              </p:nvSpPr>
              <p:spPr>
                <a:xfrm>
                  <a:off x="355345" y="555103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経済低迷</a:t>
                  </a:r>
                  <a:endParaRPr lang="en-US" altLang="ja-JP" sz="900" dirty="0" smtClean="0">
                    <a:solidFill>
                      <a:schemeClr val="tx1"/>
                    </a:solidFill>
                  </a:endParaRPr>
                </a:p>
                <a:p>
                  <a:pPr algn="ctr">
                    <a:lnSpc>
                      <a:spcPts val="900"/>
                    </a:lnSpc>
                  </a:pPr>
                  <a:r>
                    <a:rPr lang="ja-JP" altLang="en-US" sz="900" dirty="0" smtClean="0">
                      <a:solidFill>
                        <a:schemeClr val="tx1"/>
                      </a:solidFill>
                    </a:rPr>
                    <a:t>人口</a:t>
                  </a:r>
                  <a:r>
                    <a:rPr lang="ja-JP" altLang="en-US" sz="900" dirty="0">
                      <a:solidFill>
                        <a:schemeClr val="tx1"/>
                      </a:solidFill>
                    </a:rPr>
                    <a:t>減少</a:t>
                  </a:r>
                  <a:endParaRPr lang="en-US" altLang="ja-JP" sz="900" dirty="0">
                    <a:solidFill>
                      <a:schemeClr val="tx1"/>
                    </a:solidFill>
                  </a:endParaRPr>
                </a:p>
              </p:txBody>
            </p:sp>
            <p:sp>
              <p:nvSpPr>
                <p:cNvPr id="43" name="楕円 42"/>
                <p:cNvSpPr/>
                <p:nvPr/>
              </p:nvSpPr>
              <p:spPr>
                <a:xfrm>
                  <a:off x="328834" y="5917040"/>
                  <a:ext cx="1155449" cy="396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外需の受入</a:t>
                  </a:r>
                  <a:endParaRPr lang="en-US" altLang="ja-JP" sz="900" dirty="0" smtClean="0">
                    <a:solidFill>
                      <a:schemeClr val="tx1"/>
                    </a:solidFill>
                  </a:endParaRPr>
                </a:p>
                <a:p>
                  <a:pPr algn="ctr">
                    <a:lnSpc>
                      <a:spcPts val="900"/>
                    </a:lnSpc>
                  </a:pPr>
                  <a:r>
                    <a:rPr lang="ja-JP" altLang="en-US" sz="900" dirty="0" smtClean="0">
                      <a:solidFill>
                        <a:schemeClr val="tx1"/>
                      </a:solidFill>
                    </a:rPr>
                    <a:t>環境整備</a:t>
                  </a:r>
                  <a:endParaRPr lang="en-US" altLang="ja-JP" sz="900" dirty="0">
                    <a:solidFill>
                      <a:schemeClr val="tx1"/>
                    </a:solidFill>
                  </a:endParaRPr>
                </a:p>
              </p:txBody>
            </p:sp>
          </p:grpSp>
          <p:sp>
            <p:nvSpPr>
              <p:cNvPr id="36" name="角丸四角形 35"/>
              <p:cNvSpPr/>
              <p:nvPr/>
            </p:nvSpPr>
            <p:spPr>
              <a:xfrm>
                <a:off x="4802022" y="5936279"/>
                <a:ext cx="77599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財政への</a:t>
                </a:r>
                <a:endParaRPr lang="en-US" altLang="ja-JP" sz="1100" dirty="0" smtClean="0">
                  <a:solidFill>
                    <a:schemeClr val="tx1"/>
                  </a:solidFill>
                </a:endParaRPr>
              </a:p>
              <a:p>
                <a:pPr algn="ctr">
                  <a:lnSpc>
                    <a:spcPts val="1000"/>
                  </a:lnSpc>
                </a:pPr>
                <a:r>
                  <a:rPr lang="ja-JP" altLang="en-US" sz="1100" dirty="0" smtClean="0">
                    <a:solidFill>
                      <a:schemeClr val="tx1"/>
                    </a:solidFill>
                  </a:rPr>
                  <a:t>寄与</a:t>
                </a:r>
                <a:endParaRPr lang="en-US" altLang="ja-JP" sz="1100" dirty="0" smtClean="0">
                  <a:solidFill>
                    <a:schemeClr val="tx1"/>
                  </a:solidFill>
                </a:endParaRPr>
              </a:p>
            </p:txBody>
          </p:sp>
          <p:sp>
            <p:nvSpPr>
              <p:cNvPr id="37" name="角丸四角形 36"/>
              <p:cNvSpPr/>
              <p:nvPr/>
            </p:nvSpPr>
            <p:spPr>
              <a:xfrm>
                <a:off x="5272601" y="478375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多様な</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人材育成</a:t>
                </a:r>
                <a:endParaRPr kumimoji="1" lang="ja-JP" altLang="en-US" sz="1100" dirty="0">
                  <a:solidFill>
                    <a:schemeClr val="tx1"/>
                  </a:solidFill>
                </a:endParaRPr>
              </a:p>
            </p:txBody>
          </p:sp>
          <p:sp>
            <p:nvSpPr>
              <p:cNvPr id="38" name="角丸四角形 37"/>
              <p:cNvSpPr/>
              <p:nvPr/>
            </p:nvSpPr>
            <p:spPr>
              <a:xfrm>
                <a:off x="6641137" y="5531056"/>
                <a:ext cx="1041940"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000" dirty="0" smtClean="0">
                    <a:solidFill>
                      <a:schemeClr val="tx1"/>
                    </a:solidFill>
                  </a:rPr>
                  <a:t>交通ネットワーク</a:t>
                </a:r>
                <a:endParaRPr lang="en-US" altLang="ja-JP" sz="1000" dirty="0" smtClean="0">
                  <a:solidFill>
                    <a:schemeClr val="tx1"/>
                  </a:solidFill>
                </a:endParaRPr>
              </a:p>
              <a:p>
                <a:pPr algn="ctr">
                  <a:lnSpc>
                    <a:spcPts val="1000"/>
                  </a:lnSpc>
                </a:pPr>
                <a:r>
                  <a:rPr lang="ja-JP" altLang="en-US" sz="1000" dirty="0" smtClean="0">
                    <a:solidFill>
                      <a:schemeClr val="tx1"/>
                    </a:solidFill>
                  </a:rPr>
                  <a:t>形成促進</a:t>
                </a:r>
                <a:endParaRPr lang="en-US" altLang="ja-JP" sz="1000" dirty="0" smtClean="0">
                  <a:solidFill>
                    <a:schemeClr val="tx1"/>
                  </a:solidFill>
                </a:endParaRPr>
              </a:p>
            </p:txBody>
          </p:sp>
          <p:sp>
            <p:nvSpPr>
              <p:cNvPr id="39" name="角丸四角形 38"/>
              <p:cNvSpPr/>
              <p:nvPr/>
            </p:nvSpPr>
            <p:spPr>
              <a:xfrm>
                <a:off x="5190019" y="5539845"/>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smtClean="0">
                    <a:solidFill>
                      <a:schemeClr val="tx1"/>
                    </a:solidFill>
                  </a:rPr>
                  <a:t>依存症対策の</a:t>
                </a:r>
                <a:endParaRPr kumimoji="1" lang="en-US" altLang="ja-JP" sz="1000" dirty="0" smtClean="0">
                  <a:solidFill>
                    <a:schemeClr val="tx1"/>
                  </a:solidFill>
                </a:endParaRPr>
              </a:p>
              <a:p>
                <a:pPr algn="ctr">
                  <a:lnSpc>
                    <a:spcPts val="1000"/>
                  </a:lnSpc>
                </a:pPr>
                <a:r>
                  <a:rPr kumimoji="1" lang="ja-JP" altLang="en-US" sz="1000" dirty="0" smtClean="0">
                    <a:solidFill>
                      <a:schemeClr val="tx1"/>
                    </a:solidFill>
                  </a:rPr>
                  <a:t>トップランナーへ</a:t>
                </a:r>
                <a:endParaRPr kumimoji="1" lang="ja-JP" altLang="en-US" sz="1000" dirty="0">
                  <a:solidFill>
                    <a:schemeClr val="tx1"/>
                  </a:solidFill>
                </a:endParaRPr>
              </a:p>
            </p:txBody>
          </p:sp>
          <p:sp>
            <p:nvSpPr>
              <p:cNvPr id="40" name="角丸四角形 39"/>
              <p:cNvSpPr/>
              <p:nvPr/>
            </p:nvSpPr>
            <p:spPr>
              <a:xfrm>
                <a:off x="7060536" y="4997006"/>
                <a:ext cx="65021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都市</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ブランド力</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強化</a:t>
                </a:r>
                <a:endParaRPr kumimoji="1" lang="ja-JP" altLang="en-US" sz="1100" dirty="0">
                  <a:solidFill>
                    <a:schemeClr val="tx1"/>
                  </a:solidFill>
                </a:endParaRPr>
              </a:p>
            </p:txBody>
          </p:sp>
        </p:grpSp>
        <p:sp>
          <p:nvSpPr>
            <p:cNvPr id="15" name="角丸四角形 14"/>
            <p:cNvSpPr/>
            <p:nvPr/>
          </p:nvSpPr>
          <p:spPr>
            <a:xfrm>
              <a:off x="5578017" y="5172514"/>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smtClean="0">
                  <a:solidFill>
                    <a:schemeClr val="tx1"/>
                  </a:solidFill>
                </a:rPr>
                <a:t>治安・地域風俗</a:t>
              </a:r>
              <a:endParaRPr kumimoji="1" lang="en-US" altLang="ja-JP" sz="1000" dirty="0" smtClean="0">
                <a:solidFill>
                  <a:schemeClr val="tx1"/>
                </a:solidFill>
              </a:endParaRPr>
            </a:p>
            <a:p>
              <a:pPr algn="ctr">
                <a:lnSpc>
                  <a:spcPts val="1000"/>
                </a:lnSpc>
              </a:pPr>
              <a:r>
                <a:rPr kumimoji="1" lang="ja-JP" altLang="en-US" sz="1000" dirty="0" smtClean="0">
                  <a:solidFill>
                    <a:schemeClr val="tx1"/>
                  </a:solidFill>
                </a:rPr>
                <a:t>環境対策充実</a:t>
              </a:r>
              <a:endParaRPr kumimoji="1" lang="ja-JP" altLang="en-US" sz="1000" dirty="0">
                <a:solidFill>
                  <a:schemeClr val="tx1"/>
                </a:solidFill>
              </a:endParaRPr>
            </a:p>
          </p:txBody>
        </p:sp>
      </p:grpSp>
      <p:sp>
        <p:nvSpPr>
          <p:cNvPr id="52"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27</a:t>
            </a:r>
            <a:endParaRPr kumimoji="1" lang="ja-JP" altLang="en-US" dirty="0"/>
          </a:p>
        </p:txBody>
      </p:sp>
    </p:spTree>
    <p:extLst>
      <p:ext uri="{BB962C8B-B14F-4D97-AF65-F5344CB8AC3E}">
        <p14:creationId xmlns:p14="http://schemas.microsoft.com/office/powerpoint/2010/main" val="1470802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33576" y="1793440"/>
            <a:ext cx="8447353" cy="2359517"/>
          </a:xfrm>
          <a:prstGeom prst="rect">
            <a:avLst/>
          </a:prstGeom>
          <a:noFill/>
          <a:ln>
            <a:solidFill>
              <a:schemeClr val="tx1"/>
            </a:solidFill>
          </a:ln>
        </p:spPr>
        <p:txBody>
          <a:bodyPr wrap="square" rtlCol="0" anchor="ctr" anchorCtr="0">
            <a:noAutofit/>
          </a:bodyPr>
          <a:lstStyle/>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法第３条（基本理念）　＜抜粋＞</a:t>
            </a:r>
            <a:endParaRPr lang="en-US" altLang="ja-JP" sz="1200" b="1" dirty="0" smtClean="0">
              <a:solidFill>
                <a:prstClr val="black"/>
              </a:solidFill>
              <a:latin typeface="+mn-ea"/>
              <a:cs typeface="Meiryo UI" pitchFamily="50" charset="-128"/>
            </a:endParaRPr>
          </a:p>
          <a:p>
            <a:pPr marL="444500">
              <a:lnSpc>
                <a:spcPts val="1400"/>
              </a:lnSpc>
            </a:pPr>
            <a:r>
              <a:rPr lang="ja-JP" altLang="en-US" sz="1200" dirty="0" smtClean="0">
                <a:solidFill>
                  <a:prstClr val="black"/>
                </a:solidFill>
                <a:latin typeface="+mn-ea"/>
                <a:cs typeface="Meiryo UI" pitchFamily="50" charset="-128"/>
              </a:rPr>
              <a:t>カジノ</a:t>
            </a:r>
            <a:r>
              <a:rPr lang="ja-JP" altLang="en-US" sz="1200" dirty="0">
                <a:solidFill>
                  <a:prstClr val="black"/>
                </a:solidFill>
                <a:latin typeface="+mn-ea"/>
                <a:cs typeface="Meiryo UI" pitchFamily="50" charset="-128"/>
              </a:rPr>
              <a:t>施設</a:t>
            </a:r>
            <a:r>
              <a:rPr lang="ja-JP" altLang="en-US" sz="1200" dirty="0" smtClean="0">
                <a:solidFill>
                  <a:prstClr val="black"/>
                </a:solidFill>
                <a:latin typeface="+mn-ea"/>
                <a:cs typeface="Meiryo UI" pitchFamily="50" charset="-128"/>
              </a:rPr>
              <a:t>の</a:t>
            </a:r>
            <a:r>
              <a:rPr lang="ja-JP" altLang="en-US" sz="1200" dirty="0">
                <a:solidFill>
                  <a:prstClr val="black"/>
                </a:solidFill>
                <a:latin typeface="+mn-ea"/>
                <a:cs typeface="Meiryo UI" pitchFamily="50" charset="-128"/>
              </a:rPr>
              <a:t>収益</a:t>
            </a:r>
            <a:r>
              <a:rPr lang="ja-JP" altLang="en-US" sz="1200" dirty="0" smtClean="0">
                <a:solidFill>
                  <a:prstClr val="black"/>
                </a:solidFill>
                <a:latin typeface="+mn-ea"/>
                <a:cs typeface="Meiryo UI" pitchFamily="50" charset="-128"/>
              </a:rPr>
              <a:t>が社会に還元されることを基本として行われるものとする。</a:t>
            </a:r>
            <a:endParaRPr lang="en-US" altLang="ja-JP" sz="1200" dirty="0" smtClean="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附帯決議第１５項　　　＜要旨＞</a:t>
            </a:r>
            <a:endParaRPr lang="en-US" altLang="ja-JP" sz="1200" b="1" dirty="0" smtClean="0">
              <a:solidFill>
                <a:prstClr val="black"/>
              </a:solidFill>
              <a:latin typeface="+mn-ea"/>
              <a:cs typeface="Meiryo UI" pitchFamily="50" charset="-128"/>
            </a:endParaRPr>
          </a:p>
          <a:p>
            <a:pPr marL="444500">
              <a:lnSpc>
                <a:spcPts val="1400"/>
              </a:lnSpc>
            </a:pPr>
            <a:r>
              <a:rPr lang="ja-JP" altLang="en-US" sz="1200" dirty="0" smtClean="0">
                <a:solidFill>
                  <a:prstClr val="black"/>
                </a:solidFill>
                <a:latin typeface="+mn-ea"/>
                <a:cs typeface="Meiryo UI" pitchFamily="50" charset="-128"/>
              </a:rPr>
              <a:t>納付金を徴収することとする場合、使途は、第１条の目的（観光・地域経済の振興、財政の改善）と整合するものとすると　　ともに、社会福祉、文化芸術の振興等の公益のためにも充てることを検討すること。また、制度設計に当たっては、依存症  対策の実施をはじめ法第１０条に定める必要な措置（風俗環境の保持、広告・宣伝の規制、青少年の保護　等）の実施や 周辺地方公共団体等に十分配慮した検討を行うこと。</a:t>
            </a:r>
            <a:endParaRPr lang="en-US" altLang="ja-JP" sz="1200" dirty="0" smtClean="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国の推進会議資料取りまとめ　＜要旨＞</a:t>
            </a:r>
            <a:endParaRPr lang="en-US" altLang="ja-JP" sz="1200" b="1" dirty="0" smtClean="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smtClean="0">
                <a:solidFill>
                  <a:prstClr val="black"/>
                </a:solidFill>
                <a:latin typeface="+mn-ea"/>
                <a:cs typeface="Meiryo UI" pitchFamily="50" charset="-128"/>
              </a:rPr>
              <a:t>納付金　：　国と認定都道府県等で折半　</a:t>
            </a:r>
            <a:r>
              <a:rPr lang="en-US" altLang="ja-JP" sz="1200" dirty="0" smtClean="0">
                <a:solidFill>
                  <a:prstClr val="black"/>
                </a:solidFill>
                <a:latin typeface="+mn-ea"/>
                <a:cs typeface="Meiryo UI" pitchFamily="50" charset="-128"/>
              </a:rPr>
              <a:t>/</a:t>
            </a:r>
            <a:r>
              <a:rPr lang="ja-JP" altLang="en-US" sz="1200" dirty="0" smtClean="0">
                <a:solidFill>
                  <a:prstClr val="black"/>
                </a:solidFill>
                <a:latin typeface="+mn-ea"/>
                <a:cs typeface="Meiryo UI" pitchFamily="50" charset="-128"/>
              </a:rPr>
              <a:t>　固定的なカジノ管理委員会の経費に相当する定額部分とともに、</a:t>
            </a:r>
            <a:r>
              <a:rPr lang="en-US" altLang="ja-JP" sz="1200" dirty="0" smtClean="0">
                <a:solidFill>
                  <a:prstClr val="black"/>
                </a:solidFill>
                <a:latin typeface="+mn-ea"/>
                <a:cs typeface="Meiryo UI" pitchFamily="50" charset="-128"/>
              </a:rPr>
              <a:t>GGR</a:t>
            </a:r>
            <a:r>
              <a:rPr lang="ja-JP" altLang="en-US" sz="1200" dirty="0" smtClean="0">
                <a:solidFill>
                  <a:prstClr val="black"/>
                </a:solidFill>
                <a:latin typeface="+mn-ea"/>
                <a:cs typeface="Meiryo UI" pitchFamily="50" charset="-128"/>
              </a:rPr>
              <a:t>（賭金</a:t>
            </a:r>
            <a:r>
              <a:rPr lang="en-US" altLang="ja-JP" sz="1200" dirty="0" smtClean="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　　　 総額－顧客への払戻金）比例部分を合わせて徴収　</a:t>
            </a:r>
            <a:r>
              <a:rPr lang="en-US" altLang="ja-JP" sz="1200" dirty="0" smtClean="0">
                <a:solidFill>
                  <a:prstClr val="black"/>
                </a:solidFill>
                <a:latin typeface="+mn-ea"/>
                <a:cs typeface="Meiryo UI" pitchFamily="50" charset="-128"/>
              </a:rPr>
              <a:t>/</a:t>
            </a:r>
            <a:r>
              <a:rPr lang="ja-JP" altLang="en-US" sz="1200" dirty="0" smtClean="0">
                <a:solidFill>
                  <a:prstClr val="black"/>
                </a:solidFill>
                <a:latin typeface="+mn-ea"/>
                <a:cs typeface="Meiryo UI" pitchFamily="50" charset="-128"/>
              </a:rPr>
              <a:t>　</a:t>
            </a:r>
            <a:r>
              <a:rPr lang="en-US" altLang="ja-JP" sz="1200" dirty="0" smtClean="0">
                <a:solidFill>
                  <a:prstClr val="black"/>
                </a:solidFill>
                <a:latin typeface="+mn-ea"/>
                <a:cs typeface="Meiryo UI" pitchFamily="50" charset="-128"/>
              </a:rPr>
              <a:t>GGR</a:t>
            </a:r>
            <a:r>
              <a:rPr lang="ja-JP" altLang="en-US" sz="1200" dirty="0" smtClean="0">
                <a:solidFill>
                  <a:prstClr val="black"/>
                </a:solidFill>
                <a:latin typeface="+mn-ea"/>
                <a:cs typeface="Meiryo UI" pitchFamily="50" charset="-128"/>
              </a:rPr>
              <a:t>比例部分は幅広く公益に活用</a:t>
            </a:r>
            <a:endParaRPr lang="en-US" altLang="ja-JP" sz="1200" dirty="0" smtClean="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smtClean="0">
                <a:solidFill>
                  <a:prstClr val="black"/>
                </a:solidFill>
                <a:latin typeface="+mn-ea"/>
                <a:cs typeface="Meiryo UI" pitchFamily="50" charset="-128"/>
              </a:rPr>
              <a:t>入場料　：　</a:t>
            </a:r>
            <a:r>
              <a:rPr lang="ja-JP" altLang="en-US" sz="1200" dirty="0">
                <a:solidFill>
                  <a:prstClr val="black"/>
                </a:solidFill>
                <a:latin typeface="+mn-ea"/>
                <a:cs typeface="Meiryo UI" pitchFamily="50" charset="-128"/>
              </a:rPr>
              <a:t>国と認定都道府県等で折半　</a:t>
            </a:r>
            <a:r>
              <a:rPr lang="en-US" altLang="ja-JP" sz="1200" dirty="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外国人旅行客以外の利用客から入場料を徴収し、幅広く公益に活用</a:t>
            </a:r>
            <a:endParaRPr lang="en-US" altLang="ja-JP" sz="1200" b="1" dirty="0" smtClean="0">
              <a:solidFill>
                <a:prstClr val="black"/>
              </a:solidFill>
              <a:latin typeface="+mn-ea"/>
              <a:cs typeface="Meiryo UI" pitchFamily="50" charset="-128"/>
            </a:endParaRPr>
          </a:p>
        </p:txBody>
      </p:sp>
      <p:sp>
        <p:nvSpPr>
          <p:cNvPr id="11" name="下矢印 10"/>
          <p:cNvSpPr/>
          <p:nvPr/>
        </p:nvSpPr>
        <p:spPr>
          <a:xfrm>
            <a:off x="3015358" y="4495185"/>
            <a:ext cx="3083787" cy="449532"/>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33578" y="1492623"/>
            <a:ext cx="2100340" cy="30081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rPr>
              <a:t>国の考え方</a:t>
            </a:r>
            <a:endParaRPr lang="ja-JP" altLang="en-US" sz="1600" b="1" dirty="0">
              <a:solidFill>
                <a:schemeClr val="tx1"/>
              </a:solidFill>
            </a:endParaRPr>
          </a:p>
        </p:txBody>
      </p:sp>
      <p:sp>
        <p:nvSpPr>
          <p:cNvPr id="17" name="テキスト ボックス 16"/>
          <p:cNvSpPr txBox="1"/>
          <p:nvPr/>
        </p:nvSpPr>
        <p:spPr>
          <a:xfrm>
            <a:off x="348752" y="5472949"/>
            <a:ext cx="8432177" cy="1098144"/>
          </a:xfrm>
          <a:prstGeom prst="rect">
            <a:avLst/>
          </a:prstGeom>
          <a:noFill/>
          <a:ln>
            <a:solidFill>
              <a:schemeClr val="tx1"/>
            </a:solidFill>
          </a:ln>
        </p:spPr>
        <p:txBody>
          <a:bodyPr wrap="square" rtlCol="0" anchor="ctr" anchorCtr="0">
            <a:noAutofit/>
          </a:bodyPr>
          <a:lstStyle/>
          <a:p>
            <a:pPr marL="285750" indent="-285750">
              <a:spcBef>
                <a:spcPts val="600"/>
              </a:spcBef>
              <a:buFont typeface="Wingdings" panose="05000000000000000000" pitchFamily="2" charset="2"/>
              <a:buChar char="l"/>
            </a:pPr>
            <a:r>
              <a:rPr lang="ja-JP" altLang="en-US" sz="1400" dirty="0">
                <a:solidFill>
                  <a:prstClr val="black"/>
                </a:solidFill>
                <a:latin typeface="+mn-ea"/>
                <a:cs typeface="Meiryo UI" pitchFamily="50" charset="-128"/>
              </a:rPr>
              <a:t>成長</a:t>
            </a:r>
            <a:r>
              <a:rPr lang="ja-JP" altLang="en-US" sz="1400" dirty="0" smtClean="0">
                <a:solidFill>
                  <a:prstClr val="black"/>
                </a:solidFill>
                <a:latin typeface="+mn-ea"/>
                <a:cs typeface="Meiryo UI" pitchFamily="50" charset="-128"/>
              </a:rPr>
              <a:t>型ＩＲの効果を最大限発揮するために必要となる周辺地域環境整備や観光施策等への活用</a:t>
            </a:r>
            <a:endParaRPr lang="en-US" altLang="ja-JP" sz="1400" dirty="0" smtClean="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ja-JP" altLang="en-US" sz="1400" dirty="0" smtClean="0">
                <a:solidFill>
                  <a:prstClr val="black"/>
                </a:solidFill>
                <a:latin typeface="+mn-ea"/>
                <a:cs typeface="Meiryo UI" pitchFamily="50" charset="-128"/>
              </a:rPr>
              <a:t>懸念事項を最小化するための総合的</a:t>
            </a:r>
            <a:r>
              <a:rPr lang="ja-JP" altLang="en-US" sz="1400" dirty="0">
                <a:solidFill>
                  <a:prstClr val="black"/>
                </a:solidFill>
                <a:latin typeface="+mn-ea"/>
                <a:cs typeface="Meiryo UI" pitchFamily="50" charset="-128"/>
              </a:rPr>
              <a:t>な懸念事項</a:t>
            </a:r>
            <a:r>
              <a:rPr lang="ja-JP" altLang="en-US" sz="1400" dirty="0" smtClean="0">
                <a:solidFill>
                  <a:prstClr val="black"/>
                </a:solidFill>
                <a:latin typeface="+mn-ea"/>
                <a:cs typeface="Meiryo UI" pitchFamily="50" charset="-128"/>
              </a:rPr>
              <a:t>対策への活用</a:t>
            </a:r>
            <a:endParaRPr lang="en-US" altLang="ja-JP" sz="1400" dirty="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en-US" altLang="ja-JP" sz="1400" dirty="0" smtClean="0">
                <a:solidFill>
                  <a:prstClr val="black"/>
                </a:solidFill>
                <a:latin typeface="+mn-ea"/>
                <a:cs typeface="Meiryo UI" pitchFamily="50" charset="-128"/>
              </a:rPr>
              <a:t>IR</a:t>
            </a:r>
            <a:r>
              <a:rPr lang="ja-JP" altLang="en-US" sz="1400" dirty="0" smtClean="0">
                <a:solidFill>
                  <a:prstClr val="black"/>
                </a:solidFill>
                <a:latin typeface="+mn-ea"/>
                <a:cs typeface="Meiryo UI" pitchFamily="50" charset="-128"/>
              </a:rPr>
              <a:t>立地の好循環</a:t>
            </a:r>
            <a:r>
              <a:rPr lang="ja-JP" altLang="en-US" sz="1400" dirty="0">
                <a:solidFill>
                  <a:prstClr val="black"/>
                </a:solidFill>
                <a:latin typeface="+mn-ea"/>
                <a:cs typeface="Meiryo UI" pitchFamily="50" charset="-128"/>
              </a:rPr>
              <a:t>を</a:t>
            </a:r>
            <a:r>
              <a:rPr lang="ja-JP" altLang="en-US" sz="1400" dirty="0" smtClean="0">
                <a:solidFill>
                  <a:prstClr val="black"/>
                </a:solidFill>
                <a:latin typeface="+mn-ea"/>
                <a:cs typeface="Meiryo UI" pitchFamily="50" charset="-128"/>
              </a:rPr>
              <a:t>創出し、持続的な経済成長を実現するために必要な地域経済振興、産業創出への活用</a:t>
            </a:r>
            <a:endParaRPr lang="en-US" altLang="ja-JP" sz="1400" dirty="0" smtClean="0">
              <a:solidFill>
                <a:prstClr val="black"/>
              </a:solidFill>
              <a:latin typeface="+mn-ea"/>
              <a:cs typeface="Meiryo UI" pitchFamily="50" charset="-128"/>
            </a:endParaRPr>
          </a:p>
          <a:p>
            <a:pPr algn="r"/>
            <a:r>
              <a:rPr lang="ja-JP" altLang="en-US" sz="1400" dirty="0" smtClean="0">
                <a:solidFill>
                  <a:prstClr val="black"/>
                </a:solidFill>
                <a:latin typeface="+mn-ea"/>
                <a:cs typeface="Meiryo UI" pitchFamily="50" charset="-128"/>
              </a:rPr>
              <a:t>な</a:t>
            </a:r>
            <a:r>
              <a:rPr lang="ja-JP" altLang="en-US" sz="1400" dirty="0">
                <a:solidFill>
                  <a:prstClr val="black"/>
                </a:solidFill>
                <a:latin typeface="+mn-ea"/>
                <a:cs typeface="Meiryo UI" pitchFamily="50" charset="-128"/>
              </a:rPr>
              <a:t>ど</a:t>
            </a:r>
            <a:endParaRPr lang="en-US" altLang="ja-JP" sz="1400" dirty="0" smtClean="0">
              <a:solidFill>
                <a:prstClr val="black"/>
              </a:solidFill>
              <a:latin typeface="+mn-ea"/>
              <a:cs typeface="Meiryo UI" pitchFamily="50" charset="-128"/>
            </a:endParaRPr>
          </a:p>
        </p:txBody>
      </p:sp>
      <p:sp>
        <p:nvSpPr>
          <p:cNvPr id="13" name="テキスト ボックス 12"/>
          <p:cNvSpPr txBox="1"/>
          <p:nvPr/>
        </p:nvSpPr>
        <p:spPr>
          <a:xfrm>
            <a:off x="175334" y="1034057"/>
            <a:ext cx="3940367"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smtClean="0">
                <a:solidFill>
                  <a:schemeClr val="bg1"/>
                </a:solidFill>
              </a:rPr>
              <a:t>２）納付金・入場料等の活用</a:t>
            </a:r>
            <a:endParaRPr kumimoji="1" lang="ja-JP" altLang="en-US" dirty="0">
              <a:solidFill>
                <a:schemeClr val="bg1"/>
              </a:solidFill>
            </a:endParaRPr>
          </a:p>
        </p:txBody>
      </p:sp>
      <p:sp>
        <p:nvSpPr>
          <p:cNvPr id="16" name="角丸四角形 15"/>
          <p:cNvSpPr/>
          <p:nvPr/>
        </p:nvSpPr>
        <p:spPr>
          <a:xfrm>
            <a:off x="348752" y="5086566"/>
            <a:ext cx="3566071" cy="38349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rPr>
              <a:t>大阪における活用の基本的な考え方</a:t>
            </a:r>
            <a:endParaRPr lang="ja-JP" altLang="en-US" sz="1600" b="1" dirty="0">
              <a:solidFill>
                <a:schemeClr val="tx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28</a:t>
            </a:r>
            <a:endParaRPr kumimoji="1" lang="ja-JP" altLang="en-US" dirty="0"/>
          </a:p>
        </p:txBody>
      </p:sp>
    </p:spTree>
    <p:extLst>
      <p:ext uri="{BB962C8B-B14F-4D97-AF65-F5344CB8AC3E}">
        <p14:creationId xmlns:p14="http://schemas.microsoft.com/office/powerpoint/2010/main" val="961659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2" name="テキスト ボックス 11"/>
          <p:cNvSpPr txBox="1"/>
          <p:nvPr/>
        </p:nvSpPr>
        <p:spPr>
          <a:xfrm>
            <a:off x="250187" y="907405"/>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250187" y="1386920"/>
            <a:ext cx="8701678" cy="41287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lang="ja-JP" altLang="en-US" dirty="0">
                <a:solidFill>
                  <a:schemeClr val="tx1"/>
                </a:solidFill>
                <a:latin typeface="+mn-ea"/>
              </a:rPr>
              <a:t>ＩＲ推進法の附帯決議では、「地方公共団体が特定複合観光施設区域の認定申請</a:t>
            </a:r>
            <a:r>
              <a:rPr lang="ja-JP" altLang="en-US" dirty="0" smtClean="0">
                <a:solidFill>
                  <a:schemeClr val="tx1"/>
                </a:solidFill>
                <a:latin typeface="+mn-ea"/>
              </a:rPr>
              <a:t>を   行う</a:t>
            </a:r>
            <a:r>
              <a:rPr lang="ja-JP" altLang="en-US" dirty="0">
                <a:solidFill>
                  <a:schemeClr val="tx1"/>
                </a:solidFill>
                <a:latin typeface="+mn-ea"/>
              </a:rPr>
              <a:t>に</a:t>
            </a:r>
            <a:r>
              <a:rPr lang="ja-JP" altLang="en-US" dirty="0" smtClean="0">
                <a:solidFill>
                  <a:schemeClr val="tx1"/>
                </a:solidFill>
                <a:latin typeface="+mn-ea"/>
              </a:rPr>
              <a:t>当たって</a:t>
            </a:r>
            <a:r>
              <a:rPr lang="ja-JP" altLang="en-US" dirty="0">
                <a:solidFill>
                  <a:schemeClr val="tx1"/>
                </a:solidFill>
                <a:latin typeface="+mn-ea"/>
              </a:rPr>
              <a:t>は、公営競技の法制に倣い、</a:t>
            </a:r>
            <a:r>
              <a:rPr lang="ja-JP" altLang="en-US" b="1" dirty="0">
                <a:solidFill>
                  <a:schemeClr val="tx1"/>
                </a:solidFill>
                <a:latin typeface="+mn-ea"/>
              </a:rPr>
              <a:t>地方議会の同意を要件</a:t>
            </a:r>
            <a:r>
              <a:rPr lang="ja-JP" altLang="en-US" dirty="0">
                <a:solidFill>
                  <a:schemeClr val="tx1"/>
                </a:solidFill>
                <a:latin typeface="+mn-ea"/>
              </a:rPr>
              <a:t>とすること。また</a:t>
            </a:r>
            <a:r>
              <a:rPr lang="ja-JP" altLang="en-US" dirty="0" smtClean="0">
                <a:solidFill>
                  <a:schemeClr val="tx1"/>
                </a:solidFill>
                <a:latin typeface="+mn-ea"/>
              </a:rPr>
              <a:t>、  </a:t>
            </a:r>
            <a:r>
              <a:rPr lang="ja-JP" altLang="en-US" b="1" dirty="0" smtClean="0">
                <a:solidFill>
                  <a:schemeClr val="tx1"/>
                </a:solidFill>
                <a:latin typeface="+mn-ea"/>
              </a:rPr>
              <a:t>地方</a:t>
            </a:r>
            <a:r>
              <a:rPr lang="ja-JP" altLang="en-US" b="1" dirty="0">
                <a:solidFill>
                  <a:schemeClr val="tx1"/>
                </a:solidFill>
                <a:latin typeface="+mn-ea"/>
              </a:rPr>
              <a:t>公共団体による</a:t>
            </a:r>
            <a:r>
              <a:rPr lang="ja-JP" altLang="en-US" b="1" dirty="0" smtClean="0">
                <a:solidFill>
                  <a:schemeClr val="tx1"/>
                </a:solidFill>
                <a:latin typeface="+mn-ea"/>
              </a:rPr>
              <a:t>公聴会</a:t>
            </a:r>
            <a:r>
              <a:rPr lang="ja-JP" altLang="en-US" b="1" dirty="0">
                <a:solidFill>
                  <a:schemeClr val="tx1"/>
                </a:solidFill>
                <a:latin typeface="+mn-ea"/>
              </a:rPr>
              <a:t>の開催など、地域の合意形成に向けた具体的な</a:t>
            </a:r>
            <a:r>
              <a:rPr lang="ja-JP" altLang="en-US" b="1" dirty="0" smtClean="0">
                <a:solidFill>
                  <a:schemeClr val="tx1"/>
                </a:solidFill>
                <a:latin typeface="+mn-ea"/>
              </a:rPr>
              <a:t>アクション</a:t>
            </a:r>
            <a:r>
              <a:rPr lang="ja-JP" altLang="en-US" b="1" dirty="0">
                <a:solidFill>
                  <a:schemeClr val="tx1"/>
                </a:solidFill>
                <a:latin typeface="+mn-ea"/>
              </a:rPr>
              <a:t>や依存症や治安維持などの</a:t>
            </a:r>
            <a:r>
              <a:rPr lang="ja-JP" altLang="en-US" b="1" dirty="0" smtClean="0">
                <a:solidFill>
                  <a:schemeClr val="tx1"/>
                </a:solidFill>
                <a:latin typeface="+mn-ea"/>
              </a:rPr>
              <a:t>地域対策</a:t>
            </a:r>
            <a:r>
              <a:rPr lang="ja-JP" altLang="en-US" b="1" dirty="0">
                <a:solidFill>
                  <a:schemeClr val="tx1"/>
                </a:solidFill>
                <a:latin typeface="+mn-ea"/>
              </a:rPr>
              <a:t>を、国の認定に当たっては十分に踏まえること。</a:t>
            </a:r>
            <a:r>
              <a:rPr lang="ja-JP" altLang="en-US" dirty="0">
                <a:solidFill>
                  <a:schemeClr val="tx1"/>
                </a:solidFill>
                <a:latin typeface="+mn-ea"/>
              </a:rPr>
              <a:t>」</a:t>
            </a:r>
            <a:r>
              <a:rPr lang="ja-JP" altLang="en-US" dirty="0" smtClean="0">
                <a:solidFill>
                  <a:schemeClr val="tx1"/>
                </a:solidFill>
                <a:latin typeface="+mn-ea"/>
              </a:rPr>
              <a:t>と  されて</a:t>
            </a:r>
            <a:r>
              <a:rPr lang="ja-JP" altLang="en-US" dirty="0">
                <a:solidFill>
                  <a:schemeClr val="tx1"/>
                </a:solidFill>
                <a:latin typeface="+mn-ea"/>
              </a:rPr>
              <a:t>いる。</a:t>
            </a:r>
            <a:endParaRPr lang="en-US" altLang="ja-JP" dirty="0">
              <a:solidFill>
                <a:schemeClr val="tx1"/>
              </a:solidFill>
              <a:latin typeface="+mn-ea"/>
            </a:endParaRPr>
          </a:p>
          <a:p>
            <a:endParaRPr lang="en-US" altLang="ja-JP" sz="1200"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これ</a:t>
            </a:r>
            <a:r>
              <a:rPr lang="ja-JP" altLang="en-US" dirty="0">
                <a:solidFill>
                  <a:schemeClr val="tx1"/>
                </a:solidFill>
                <a:latin typeface="+mn-ea"/>
              </a:rPr>
              <a:t>を踏まえ、国のＩＲ推進会議に</a:t>
            </a:r>
            <a:r>
              <a:rPr lang="ja-JP" altLang="en-US" dirty="0" smtClean="0">
                <a:solidFill>
                  <a:schemeClr val="tx1"/>
                </a:solidFill>
                <a:latin typeface="+mn-ea"/>
              </a:rPr>
              <a:t>おいては、</a:t>
            </a:r>
            <a:r>
              <a:rPr lang="ja-JP" altLang="en-US" b="1" dirty="0">
                <a:solidFill>
                  <a:schemeClr val="tx1"/>
                </a:solidFill>
                <a:latin typeface="+mn-ea"/>
              </a:rPr>
              <a:t>「公聴会等住民の意見を反映するための措置を</a:t>
            </a:r>
            <a:r>
              <a:rPr lang="ja-JP" altLang="en-US" b="1" dirty="0" smtClean="0">
                <a:solidFill>
                  <a:schemeClr val="tx1"/>
                </a:solidFill>
                <a:latin typeface="+mn-ea"/>
              </a:rPr>
              <a:t>設けること</a:t>
            </a:r>
            <a:r>
              <a:rPr lang="ja-JP" altLang="en-US" b="1" dirty="0">
                <a:solidFill>
                  <a:schemeClr val="tx1"/>
                </a:solidFill>
                <a:latin typeface="+mn-ea"/>
              </a:rPr>
              <a:t>」、「区域計画策定主体である都道府県、政令指定都市の議会の議決を得ること。」</a:t>
            </a:r>
            <a:r>
              <a:rPr lang="ja-JP" altLang="en-US" dirty="0">
                <a:solidFill>
                  <a:schemeClr val="tx1"/>
                </a:solidFill>
                <a:latin typeface="+mn-ea"/>
              </a:rPr>
              <a:t>との方針</a:t>
            </a:r>
            <a:r>
              <a:rPr lang="ja-JP" altLang="en-US" dirty="0" smtClean="0">
                <a:solidFill>
                  <a:schemeClr val="tx1"/>
                </a:solidFill>
                <a:latin typeface="+mn-ea"/>
              </a:rPr>
              <a:t>が示された。</a:t>
            </a:r>
            <a:endParaRPr lang="en-US" altLang="ja-JP" dirty="0" smtClean="0">
              <a:solidFill>
                <a:schemeClr val="tx1"/>
              </a:solidFill>
              <a:latin typeface="+mn-ea"/>
            </a:endParaRPr>
          </a:p>
          <a:p>
            <a:endParaRPr lang="en-US" altLang="ja-JP" sz="1200" dirty="0">
              <a:solidFill>
                <a:schemeClr val="tx1"/>
              </a:solidFill>
              <a:latin typeface="+mn-ea"/>
            </a:endParaRPr>
          </a:p>
          <a:p>
            <a:r>
              <a:rPr lang="ja-JP" altLang="en-US" dirty="0" smtClean="0">
                <a:solidFill>
                  <a:schemeClr val="tx1"/>
                </a:solidFill>
                <a:latin typeface="+mn-ea"/>
              </a:rPr>
              <a:t>　ＩＲ実施法の成立後には、ＩＲ誘致をめざす大阪府・大阪市として、地域の合意形成に　　向けた具体的なアクションが必要となる。</a:t>
            </a:r>
            <a:endParaRPr lang="en-US" altLang="ja-JP" dirty="0" smtClean="0">
              <a:solidFill>
                <a:schemeClr val="tx1"/>
              </a:solidFill>
              <a:latin typeface="+mn-ea"/>
            </a:endParaRPr>
          </a:p>
          <a:p>
            <a:endParaRPr lang="en-US" altLang="ja-JP" sz="1200" dirty="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ＩＲ</a:t>
            </a:r>
            <a:r>
              <a:rPr lang="ja-JP" altLang="en-US" dirty="0">
                <a:solidFill>
                  <a:schemeClr val="tx1"/>
                </a:solidFill>
                <a:latin typeface="+mn-ea"/>
              </a:rPr>
              <a:t>がもたらすプラスの効果（経済波及、雇用創出等）や懸念事項の最小化に向けた</a:t>
            </a:r>
            <a:r>
              <a:rPr lang="ja-JP" altLang="en-US" dirty="0" smtClean="0">
                <a:solidFill>
                  <a:schemeClr val="tx1"/>
                </a:solidFill>
                <a:latin typeface="+mn-ea"/>
              </a:rPr>
              <a:t>取組みなど、府市のめざすＩＲについて、府民・市民の理解を促進するため、</a:t>
            </a:r>
            <a:r>
              <a:rPr lang="ja-JP" altLang="en-US" b="1" dirty="0" smtClean="0">
                <a:solidFill>
                  <a:schemeClr val="tx1"/>
                </a:solidFill>
                <a:latin typeface="+mn-ea"/>
              </a:rPr>
              <a:t>情報発信や意見交換の場を設け、地域の合意形成に努める。</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275945" y="5923128"/>
            <a:ext cx="8546083" cy="8384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tx1"/>
                </a:solidFill>
                <a:latin typeface="+mn-ea"/>
              </a:rPr>
              <a:t>ＩＲ</a:t>
            </a:r>
            <a:r>
              <a:rPr lang="ja-JP" altLang="en-US" dirty="0">
                <a:solidFill>
                  <a:schemeClr val="tx1"/>
                </a:solidFill>
                <a:latin typeface="+mn-ea"/>
              </a:rPr>
              <a:t>の誘致にあたっては、</a:t>
            </a:r>
            <a:r>
              <a:rPr lang="ja-JP" altLang="en-US" dirty="0" smtClean="0">
                <a:solidFill>
                  <a:schemeClr val="tx1"/>
                </a:solidFill>
                <a:latin typeface="+mn-ea"/>
              </a:rPr>
              <a:t>府民・市民の</a:t>
            </a:r>
            <a:r>
              <a:rPr lang="ja-JP" altLang="en-US" dirty="0">
                <a:solidFill>
                  <a:schemeClr val="tx1"/>
                </a:solidFill>
                <a:latin typeface="+mn-ea"/>
              </a:rPr>
              <a:t>コンセンサスを得ることが極めて重要で</a:t>
            </a:r>
            <a:r>
              <a:rPr lang="ja-JP" altLang="en-US" dirty="0" smtClean="0">
                <a:solidFill>
                  <a:schemeClr val="tx1"/>
                </a:solidFill>
                <a:latin typeface="+mn-ea"/>
              </a:rPr>
              <a:t>あること</a:t>
            </a:r>
            <a:r>
              <a:rPr lang="ja-JP" altLang="en-US" dirty="0">
                <a:solidFill>
                  <a:schemeClr val="tx1"/>
                </a:solidFill>
                <a:latin typeface="+mn-ea"/>
              </a:rPr>
              <a:t>から</a:t>
            </a:r>
            <a:r>
              <a:rPr lang="ja-JP" altLang="en-US" dirty="0" smtClean="0">
                <a:solidFill>
                  <a:schemeClr val="tx1"/>
                </a:solidFill>
                <a:latin typeface="+mn-ea"/>
              </a:rPr>
              <a:t>、大阪府・大阪市の考えるＩＲについて正しい情報の発信に努め、府民・市民の声に</a:t>
            </a:r>
            <a:r>
              <a:rPr lang="ja-JP" altLang="en-US" dirty="0">
                <a:solidFill>
                  <a:schemeClr val="tx1"/>
                </a:solidFill>
                <a:latin typeface="+mn-ea"/>
              </a:rPr>
              <a:t>耳を</a:t>
            </a:r>
            <a:r>
              <a:rPr lang="ja-JP" altLang="en-US" dirty="0" smtClean="0">
                <a:solidFill>
                  <a:schemeClr val="tx1"/>
                </a:solidFill>
                <a:latin typeface="+mn-ea"/>
              </a:rPr>
              <a:t>傾けた丁寧</a:t>
            </a:r>
            <a:r>
              <a:rPr lang="ja-JP" altLang="en-US" dirty="0">
                <a:solidFill>
                  <a:schemeClr val="tx1"/>
                </a:solidFill>
                <a:latin typeface="+mn-ea"/>
              </a:rPr>
              <a:t>な対応が</a:t>
            </a:r>
            <a:r>
              <a:rPr lang="ja-JP" altLang="en-US" dirty="0" smtClean="0">
                <a:solidFill>
                  <a:schemeClr val="tx1"/>
                </a:solidFill>
                <a:latin typeface="+mn-ea"/>
              </a:rPr>
              <a:t>必要</a:t>
            </a:r>
            <a:endParaRPr lang="en-US" altLang="ja-JP" dirty="0">
              <a:solidFill>
                <a:schemeClr val="tx1"/>
              </a:solidFill>
              <a:latin typeface="+mn-ea"/>
            </a:endParaRPr>
          </a:p>
        </p:txBody>
      </p:sp>
      <p:sp>
        <p:nvSpPr>
          <p:cNvPr id="10" name="下矢印 9"/>
          <p:cNvSpPr/>
          <p:nvPr/>
        </p:nvSpPr>
        <p:spPr>
          <a:xfrm>
            <a:off x="3331198" y="5582393"/>
            <a:ext cx="2213752" cy="274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29</a:t>
            </a:r>
            <a:endParaRPr kumimoji="1" lang="ja-JP" altLang="en-US" dirty="0"/>
          </a:p>
        </p:txBody>
      </p:sp>
    </p:spTree>
    <p:extLst>
      <p:ext uri="{BB962C8B-B14F-4D97-AF65-F5344CB8AC3E}">
        <p14:creationId xmlns:p14="http://schemas.microsoft.com/office/powerpoint/2010/main" val="216682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1" y="1711122"/>
            <a:ext cx="8496790" cy="485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600" dirty="0" smtClean="0">
                <a:solidFill>
                  <a:schemeClr val="tx1"/>
                </a:solidFill>
                <a:latin typeface="ＭＳ Ｐゴシック" panose="020B0600070205080204" pitchFamily="50" charset="-128"/>
                <a:ea typeface="ＭＳ Ｐゴシック" panose="020B0600070205080204" pitchFamily="50" charset="-128"/>
              </a:rPr>
              <a:t>・一般的に府民・市民全体を対象とすることはもとより、</a:t>
            </a:r>
            <a:r>
              <a:rPr lang="ja-JP" altLang="en-US" sz="1600" dirty="0" smtClean="0">
                <a:solidFill>
                  <a:schemeClr val="tx1"/>
                </a:solidFill>
                <a:latin typeface="ＭＳ Ｐゴシック" panose="020B0600070205080204" pitchFamily="50" charset="-128"/>
              </a:rPr>
              <a:t>地元企業や次代の担い手たる青年など、</a:t>
            </a:r>
            <a:endParaRPr lang="en-US" altLang="ja-JP" sz="1600" dirty="0" smtClean="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対象を明確にし、各々の属性の興味、関心に応じた適切な情報発信を行うなど、継続的な理解</a:t>
            </a:r>
            <a:endParaRPr lang="en-US" altLang="ja-JP" sz="1600" dirty="0" smtClean="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の促進を図ることが必要である。</a:t>
            </a:r>
            <a:endParaRPr lang="en-US" altLang="ja-JP" sz="1600" dirty="0" smtClean="0">
              <a:solidFill>
                <a:schemeClr val="tx1"/>
              </a:solidFill>
              <a:latin typeface="ＭＳ Ｐゴシック" panose="020B0600070205080204" pitchFamily="50" charset="-128"/>
            </a:endParaRPr>
          </a:p>
          <a:p>
            <a:endParaRPr lang="en-US" altLang="ja-JP" sz="600" dirty="0" smtClean="0">
              <a:solidFill>
                <a:schemeClr val="tx1"/>
              </a:solidFill>
              <a:latin typeface="ＭＳ Ｐゴシック" panose="020B0600070205080204" pitchFamily="50" charset="-128"/>
            </a:endParaRPr>
          </a:p>
          <a:p>
            <a:r>
              <a:rPr lang="ja-JP" altLang="en-US" sz="1600" dirty="0">
                <a:solidFill>
                  <a:schemeClr val="tx1"/>
                </a:solidFill>
                <a:latin typeface="+mn-ea"/>
              </a:rPr>
              <a:t>・ＩＲに関する基本的な</a:t>
            </a:r>
            <a:r>
              <a:rPr lang="ja-JP" altLang="en-US" sz="1600" dirty="0" smtClean="0">
                <a:solidFill>
                  <a:schemeClr val="tx1"/>
                </a:solidFill>
                <a:latin typeface="+mn-ea"/>
              </a:rPr>
              <a:t>事項や、誘致の必要性を理解いただいたう</a:t>
            </a:r>
            <a:r>
              <a:rPr lang="ja-JP" altLang="en-US" sz="1600" dirty="0">
                <a:solidFill>
                  <a:schemeClr val="tx1"/>
                </a:solidFill>
                <a:latin typeface="+mn-ea"/>
              </a:rPr>
              <a:t>え</a:t>
            </a:r>
            <a:r>
              <a:rPr lang="ja-JP" altLang="en-US" sz="1600" dirty="0" smtClean="0">
                <a:solidFill>
                  <a:schemeClr val="tx1"/>
                </a:solidFill>
                <a:latin typeface="+mn-ea"/>
              </a:rPr>
              <a:t>で、大阪府・大阪市がめざす</a:t>
            </a:r>
            <a:endParaRPr lang="en-US" altLang="ja-JP" sz="1600" dirty="0" smtClean="0">
              <a:solidFill>
                <a:schemeClr val="tx1"/>
              </a:solidFill>
              <a:latin typeface="+mn-ea"/>
            </a:endParaRPr>
          </a:p>
          <a:p>
            <a:r>
              <a:rPr lang="ja-JP" altLang="en-US" sz="1600" dirty="0" smtClean="0">
                <a:solidFill>
                  <a:schemeClr val="tx1"/>
                </a:solidFill>
                <a:latin typeface="+mn-ea"/>
              </a:rPr>
              <a:t>  ＩＲ像や区域整備計画の全体像、特に、府民・市民が</a:t>
            </a:r>
            <a:r>
              <a:rPr lang="ja-JP" altLang="en-US" sz="1600" dirty="0">
                <a:solidFill>
                  <a:schemeClr val="tx1"/>
                </a:solidFill>
                <a:latin typeface="+mn-ea"/>
              </a:rPr>
              <a:t>懸念する依存症や地域風俗環境への</a:t>
            </a:r>
            <a:r>
              <a:rPr lang="ja-JP" altLang="en-US" sz="1600" dirty="0" smtClean="0">
                <a:solidFill>
                  <a:schemeClr val="tx1"/>
                </a:solidFill>
                <a:latin typeface="+mn-ea"/>
              </a:rPr>
              <a:t>対応</a:t>
            </a:r>
            <a:endParaRPr lang="en-US" altLang="ja-JP" sz="1600" dirty="0" smtClean="0">
              <a:solidFill>
                <a:schemeClr val="tx1"/>
              </a:solidFill>
              <a:latin typeface="+mn-ea"/>
            </a:endParaRPr>
          </a:p>
          <a:p>
            <a:r>
              <a:rPr lang="ja-JP" altLang="en-US" sz="1600" dirty="0" smtClean="0">
                <a:solidFill>
                  <a:schemeClr val="tx1"/>
                </a:solidFill>
                <a:latin typeface="+mn-ea"/>
              </a:rPr>
              <a:t> に</a:t>
            </a:r>
            <a:r>
              <a:rPr lang="ja-JP" altLang="en-US" sz="1600" dirty="0">
                <a:solidFill>
                  <a:schemeClr val="tx1"/>
                </a:solidFill>
                <a:latin typeface="+mn-ea"/>
              </a:rPr>
              <a:t>ついて</a:t>
            </a:r>
            <a:r>
              <a:rPr lang="ja-JP" altLang="en-US" sz="1600" dirty="0" smtClean="0">
                <a:solidFill>
                  <a:schemeClr val="tx1"/>
                </a:solidFill>
                <a:latin typeface="+mn-ea"/>
              </a:rPr>
              <a:t>は、より丁寧に、タイミングを逸することなく、ステージ</a:t>
            </a:r>
            <a:r>
              <a:rPr lang="ja-JP" altLang="en-US" sz="1600" dirty="0">
                <a:solidFill>
                  <a:schemeClr val="tx1"/>
                </a:solidFill>
                <a:latin typeface="+mn-ea"/>
              </a:rPr>
              <a:t>に</a:t>
            </a:r>
            <a:r>
              <a:rPr lang="ja-JP" altLang="en-US" sz="1600" dirty="0" smtClean="0">
                <a:solidFill>
                  <a:schemeClr val="tx1"/>
                </a:solidFill>
                <a:latin typeface="+mn-ea"/>
              </a:rPr>
              <a:t>応じた説明等を行う。</a:t>
            </a:r>
            <a:endParaRPr lang="en-US" altLang="ja-JP" sz="1600" dirty="0" smtClean="0">
              <a:solidFill>
                <a:schemeClr val="tx1"/>
              </a:solidFill>
              <a:latin typeface="+mn-ea"/>
            </a:endParaRPr>
          </a:p>
          <a:p>
            <a:endParaRPr lang="en-US" altLang="ja-JP" sz="600" dirty="0" smtClean="0">
              <a:solidFill>
                <a:schemeClr val="tx1"/>
              </a:solidFill>
              <a:latin typeface="+mn-ea"/>
            </a:endParaRPr>
          </a:p>
          <a:p>
            <a:r>
              <a:rPr lang="ja-JP" altLang="en-US" sz="1600" dirty="0" smtClean="0">
                <a:solidFill>
                  <a:schemeClr val="tx1"/>
                </a:solidFill>
                <a:latin typeface="+mn-ea"/>
              </a:rPr>
              <a:t>・一方的な情報発信に留まらないよう、府民・市民の声に耳を傾けた丁寧な対応に努める。</a:t>
            </a:r>
            <a:endParaRPr lang="en-US" altLang="ja-JP" sz="1600" dirty="0" smtClean="0">
              <a:solidFill>
                <a:schemeClr val="tx1"/>
              </a:solidFill>
              <a:latin typeface="+mn-ea"/>
            </a:endParaRPr>
          </a:p>
          <a:p>
            <a:endParaRPr lang="en-US" altLang="ja-JP" sz="700" dirty="0" smtClean="0">
              <a:solidFill>
                <a:schemeClr val="tx1"/>
              </a:solidFill>
              <a:latin typeface="ＭＳ Ｐゴシック" panose="020B0600070205080204" pitchFamily="50" charset="-128"/>
            </a:endParaRPr>
          </a:p>
          <a:p>
            <a:r>
              <a:rPr lang="ja-JP" altLang="en-US" sz="1600" dirty="0" smtClean="0">
                <a:solidFill>
                  <a:schemeClr val="tx1"/>
                </a:solidFill>
                <a:latin typeface="+mn-ea"/>
              </a:rPr>
              <a:t>・</a:t>
            </a:r>
            <a:r>
              <a:rPr lang="ja-JP" altLang="ja-JP" sz="1600" dirty="0" smtClean="0">
                <a:solidFill>
                  <a:schemeClr val="tx1"/>
                </a:solidFill>
                <a:latin typeface="+mn-ea"/>
              </a:rPr>
              <a:t>時間的制約や地理的条件からセミナーに参加できない</a:t>
            </a:r>
            <a:r>
              <a:rPr lang="ja-JP" altLang="en-US" sz="1600" dirty="0" smtClean="0">
                <a:solidFill>
                  <a:schemeClr val="tx1"/>
                </a:solidFill>
                <a:latin typeface="+mn-ea"/>
              </a:rPr>
              <a:t>方の</a:t>
            </a:r>
            <a:r>
              <a:rPr lang="ja-JP" altLang="ja-JP" sz="1600" dirty="0" smtClean="0">
                <a:solidFill>
                  <a:schemeClr val="tx1"/>
                </a:solidFill>
                <a:latin typeface="+mn-ea"/>
              </a:rPr>
              <a:t>理解促進を補完するため、ホーム</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ja-JP" sz="1600" dirty="0" smtClean="0">
                <a:solidFill>
                  <a:schemeClr val="tx1"/>
                </a:solidFill>
                <a:latin typeface="+mn-ea"/>
              </a:rPr>
              <a:t>ページなどの広報ツールを活用した情報発信</a:t>
            </a:r>
            <a:r>
              <a:rPr lang="ja-JP" altLang="en-US" sz="1600" dirty="0" smtClean="0">
                <a:solidFill>
                  <a:schemeClr val="tx1"/>
                </a:solidFill>
                <a:latin typeface="+mn-ea"/>
              </a:rPr>
              <a:t>を行う。</a:t>
            </a:r>
            <a:endParaRPr lang="en-US" altLang="ja-JP" sz="1600" dirty="0" smtClean="0">
              <a:latin typeface="+mn-ea"/>
            </a:endParaRPr>
          </a:p>
          <a:p>
            <a:endParaRPr lang="en-US" altLang="ja-JP" sz="1600" dirty="0">
              <a:latin typeface="+mn-ea"/>
            </a:endParaRPr>
          </a:p>
          <a:p>
            <a:r>
              <a:rPr lang="ja-JP" altLang="en-US" sz="1600" dirty="0">
                <a:latin typeface="+mn-ea"/>
              </a:rPr>
              <a:t>　</a:t>
            </a:r>
            <a:endParaRPr lang="en-US" altLang="ja-JP" sz="1600" dirty="0" smtClean="0">
              <a:latin typeface="+mn-ea"/>
            </a:endParaRPr>
          </a:p>
          <a:p>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88692" y="94276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88692" y="154202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grpSp>
        <p:nvGrpSpPr>
          <p:cNvPr id="47" name="グループ化 46"/>
          <p:cNvGrpSpPr/>
          <p:nvPr/>
        </p:nvGrpSpPr>
        <p:grpSpPr>
          <a:xfrm>
            <a:off x="588148" y="4732493"/>
            <a:ext cx="8097875" cy="1566262"/>
            <a:chOff x="578948" y="5202484"/>
            <a:chExt cx="8097875" cy="1566262"/>
          </a:xfrm>
        </p:grpSpPr>
        <p:sp>
          <p:nvSpPr>
            <p:cNvPr id="2" name="角丸四角形 1"/>
            <p:cNvSpPr/>
            <p:nvPr/>
          </p:nvSpPr>
          <p:spPr>
            <a:xfrm>
              <a:off x="578948" y="5381982"/>
              <a:ext cx="2456597" cy="1386764"/>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smtClean="0">
                  <a:solidFill>
                    <a:schemeClr val="tx1"/>
                  </a:solidFill>
                  <a:latin typeface="+mn-ea"/>
                </a:rPr>
                <a:t>ＩＲと</a:t>
              </a:r>
              <a:r>
                <a:rPr lang="ja-JP" altLang="en-US" sz="1400" dirty="0">
                  <a:solidFill>
                    <a:schemeClr val="tx1"/>
                  </a:solidFill>
                  <a:latin typeface="+mn-ea"/>
                </a:rPr>
                <a:t>は</a:t>
              </a:r>
              <a:r>
                <a:rPr lang="ja-JP" altLang="en-US" sz="1400" dirty="0">
                  <a:solidFill>
                    <a:schemeClr val="tx1"/>
                  </a:solidFill>
                  <a:latin typeface="+mn-ea"/>
                  <a:cs typeface="Meiryo UI" panose="020B0604030504040204" pitchFamily="50" charset="-128"/>
                </a:rPr>
                <a:t>何か、夢</a:t>
              </a:r>
              <a:r>
                <a:rPr lang="ja-JP" altLang="en-US" sz="1400" dirty="0" smtClean="0">
                  <a:solidFill>
                    <a:schemeClr val="tx1"/>
                  </a:solidFill>
                  <a:latin typeface="+mn-ea"/>
                  <a:cs typeface="Meiryo UI" panose="020B0604030504040204" pitchFamily="50" charset="-128"/>
                </a:rPr>
                <a:t>洲まちづくり</a:t>
              </a:r>
              <a:r>
                <a:rPr lang="ja-JP" altLang="en-US" sz="1400" dirty="0">
                  <a:solidFill>
                    <a:schemeClr val="tx1"/>
                  </a:solidFill>
                  <a:latin typeface="+mn-ea"/>
                  <a:cs typeface="Meiryo UI" panose="020B0604030504040204" pitchFamily="50" charset="-128"/>
                </a:rPr>
                <a:t>構想（案）、</a:t>
              </a:r>
              <a:r>
                <a:rPr lang="ja-JP" altLang="en-US" sz="1400" dirty="0" smtClean="0">
                  <a:solidFill>
                    <a:schemeClr val="tx1"/>
                  </a:solidFill>
                  <a:latin typeface="+mn-ea"/>
                  <a:cs typeface="Meiryo UI" panose="020B0604030504040204" pitchFamily="50" charset="-128"/>
                </a:rPr>
                <a:t>プラス効果や懸念</a:t>
              </a:r>
              <a:r>
                <a:rPr lang="ja-JP" altLang="en-US" sz="1400" dirty="0">
                  <a:solidFill>
                    <a:schemeClr val="tx1"/>
                  </a:solidFill>
                  <a:latin typeface="+mn-ea"/>
                  <a:cs typeface="Meiryo UI" panose="020B0604030504040204" pitchFamily="50" charset="-128"/>
                </a:rPr>
                <a:t>事項に対する考え方など、基本的事項を中心に説明</a:t>
              </a:r>
              <a:endParaRPr lang="ja-JP" altLang="en-US" sz="1400" dirty="0">
                <a:solidFill>
                  <a:schemeClr val="tx1"/>
                </a:solidFill>
                <a:latin typeface="+mn-ea"/>
              </a:endParaRPr>
            </a:p>
          </p:txBody>
        </p:sp>
        <p:sp>
          <p:nvSpPr>
            <p:cNvPr id="39" name="角丸四角形 38"/>
            <p:cNvSpPr/>
            <p:nvPr/>
          </p:nvSpPr>
          <p:spPr>
            <a:xfrm>
              <a:off x="3399587" y="5381982"/>
              <a:ext cx="2456597" cy="138676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schemeClr val="tx1"/>
                </a:solidFill>
                <a:latin typeface="+mn-ea"/>
              </a:endParaRPr>
            </a:p>
            <a:p>
              <a:r>
                <a:rPr lang="ja-JP" altLang="en-US" sz="1400" dirty="0" smtClean="0">
                  <a:solidFill>
                    <a:schemeClr val="tx1"/>
                  </a:solidFill>
                  <a:latin typeface="+mn-ea"/>
                </a:rPr>
                <a:t>大阪の</a:t>
              </a:r>
              <a:r>
                <a:rPr lang="ja-JP" altLang="en-US" sz="1400" dirty="0" smtClean="0">
                  <a:solidFill>
                    <a:schemeClr val="tx1"/>
                  </a:solidFill>
                  <a:latin typeface="+mn-ea"/>
                  <a:cs typeface="Meiryo UI" panose="020B0604030504040204" pitchFamily="50" charset="-128"/>
                </a:rPr>
                <a:t>ＩＲ基本</a:t>
              </a:r>
              <a:r>
                <a:rPr lang="ja-JP" altLang="en-US" sz="1400" dirty="0">
                  <a:solidFill>
                    <a:schemeClr val="tx1"/>
                  </a:solidFill>
                  <a:latin typeface="+mn-ea"/>
                  <a:cs typeface="Meiryo UI" panose="020B0604030504040204" pitchFamily="50" charset="-128"/>
                </a:rPr>
                <a:t>構想（案）や</a:t>
              </a:r>
              <a:r>
                <a:rPr lang="ja-JP" altLang="en-US" sz="1400" dirty="0" smtClean="0">
                  <a:solidFill>
                    <a:schemeClr val="tx1"/>
                  </a:solidFill>
                  <a:latin typeface="+mn-ea"/>
                  <a:cs typeface="Meiryo UI" panose="020B0604030504040204" pitchFamily="50" charset="-128"/>
                </a:rPr>
                <a:t>、　ＩＲ</a:t>
              </a:r>
              <a:r>
                <a:rPr lang="ja-JP" altLang="en-US" sz="1400" dirty="0">
                  <a:solidFill>
                    <a:schemeClr val="tx1"/>
                  </a:solidFill>
                  <a:latin typeface="+mn-ea"/>
                  <a:cs typeface="Meiryo UI" panose="020B0604030504040204" pitchFamily="50" charset="-128"/>
                </a:rPr>
                <a:t>実施法の概要、懸念事項への対応など</a:t>
              </a:r>
              <a:r>
                <a:rPr lang="ja-JP" altLang="en-US" sz="1400" dirty="0" smtClean="0">
                  <a:solidFill>
                    <a:schemeClr val="tx1"/>
                  </a:solidFill>
                  <a:latin typeface="+mn-ea"/>
                  <a:cs typeface="Meiryo UI" panose="020B0604030504040204" pitchFamily="50" charset="-128"/>
                </a:rPr>
                <a:t>、ＩＲ誘致を　　見据えた</a:t>
              </a:r>
              <a:r>
                <a:rPr lang="ja-JP" altLang="en-US" sz="1400" dirty="0">
                  <a:solidFill>
                    <a:schemeClr val="tx1"/>
                  </a:solidFill>
                  <a:latin typeface="+mn-ea"/>
                  <a:cs typeface="Meiryo UI" panose="020B0604030504040204" pitchFamily="50" charset="-128"/>
                </a:rPr>
                <a:t>内容を中心</a:t>
              </a:r>
              <a:r>
                <a:rPr lang="ja-JP" altLang="en-US" sz="1400" dirty="0" smtClean="0">
                  <a:solidFill>
                    <a:schemeClr val="tx1"/>
                  </a:solidFill>
                  <a:latin typeface="+mn-ea"/>
                  <a:cs typeface="Meiryo UI" panose="020B0604030504040204" pitchFamily="50" charset="-128"/>
                </a:rPr>
                <a:t>に　　　説明・意見交換</a:t>
              </a:r>
              <a:endParaRPr lang="ja-JP" altLang="en-US" sz="1400" dirty="0">
                <a:solidFill>
                  <a:schemeClr val="tx1"/>
                </a:solidFill>
                <a:latin typeface="+mn-ea"/>
              </a:endParaRPr>
            </a:p>
          </p:txBody>
        </p:sp>
        <p:sp>
          <p:nvSpPr>
            <p:cNvPr id="40" name="角丸四角形 39"/>
            <p:cNvSpPr/>
            <p:nvPr/>
          </p:nvSpPr>
          <p:spPr>
            <a:xfrm>
              <a:off x="6220226" y="5377218"/>
              <a:ext cx="2456597" cy="1391528"/>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区域</a:t>
              </a:r>
              <a:r>
                <a:rPr lang="ja-JP" altLang="en-US" sz="1400" dirty="0">
                  <a:solidFill>
                    <a:schemeClr val="tx1"/>
                  </a:solidFill>
                  <a:latin typeface="+mn-ea"/>
                  <a:cs typeface="Meiryo UI" panose="020B0604030504040204" pitchFamily="50" charset="-128"/>
                </a:rPr>
                <a:t>整備計画</a:t>
              </a:r>
              <a:r>
                <a:rPr lang="ja-JP" altLang="en-US" sz="1400" dirty="0" smtClean="0">
                  <a:solidFill>
                    <a:schemeClr val="tx1"/>
                  </a:solidFill>
                  <a:latin typeface="+mn-ea"/>
                  <a:cs typeface="Meiryo UI" panose="020B0604030504040204" pitchFamily="50" charset="-128"/>
                </a:rPr>
                <a:t>やＩＲ事</a:t>
              </a:r>
              <a:r>
                <a:rPr lang="ja-JP" altLang="en-US" sz="1400" dirty="0">
                  <a:solidFill>
                    <a:schemeClr val="tx1"/>
                  </a:solidFill>
                  <a:latin typeface="+mn-ea"/>
                  <a:cs typeface="Meiryo UI" panose="020B0604030504040204" pitchFamily="50" charset="-128"/>
                </a:rPr>
                <a:t>業者の</a:t>
              </a:r>
              <a:r>
                <a:rPr lang="ja-JP" altLang="en-US" sz="1400" dirty="0" smtClean="0">
                  <a:solidFill>
                    <a:schemeClr val="tx1"/>
                  </a:solidFill>
                  <a:latin typeface="+mn-ea"/>
                  <a:cs typeface="Meiryo UI" panose="020B0604030504040204" pitchFamily="50" charset="-128"/>
                </a:rPr>
                <a:t>取組み</a:t>
              </a:r>
              <a:r>
                <a:rPr lang="ja-JP" altLang="en-US" sz="1400" dirty="0">
                  <a:solidFill>
                    <a:schemeClr val="tx1"/>
                  </a:solidFill>
                  <a:latin typeface="+mn-ea"/>
                  <a:cs typeface="Meiryo UI" panose="020B0604030504040204" pitchFamily="50" charset="-128"/>
                </a:rPr>
                <a:t>など、区域認定に向けた内容を中心</a:t>
              </a:r>
              <a:r>
                <a:rPr lang="ja-JP" altLang="en-US" sz="1400" dirty="0" smtClean="0">
                  <a:solidFill>
                    <a:schemeClr val="tx1"/>
                  </a:solidFill>
                  <a:latin typeface="+mn-ea"/>
                  <a:cs typeface="Meiryo UI" panose="020B0604030504040204" pitchFamily="50" charset="-128"/>
                </a:rPr>
                <a:t>に説明・意見交換</a:t>
              </a:r>
              <a:endParaRPr lang="ja-JP" altLang="en-US" sz="1400" dirty="0">
                <a:solidFill>
                  <a:schemeClr val="tx1"/>
                </a:solidFill>
                <a:latin typeface="+mn-ea"/>
              </a:endParaRPr>
            </a:p>
          </p:txBody>
        </p:sp>
        <p:sp>
          <p:nvSpPr>
            <p:cNvPr id="5" name="右矢印 4"/>
            <p:cNvSpPr/>
            <p:nvPr/>
          </p:nvSpPr>
          <p:spPr>
            <a:xfrm>
              <a:off x="3029802" y="5716126"/>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5865479" y="5716125"/>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962407" y="5235261"/>
              <a:ext cx="1677352" cy="321863"/>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ファーストステージ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43" name="角丸四角形 42"/>
            <p:cNvSpPr/>
            <p:nvPr/>
          </p:nvSpPr>
          <p:spPr>
            <a:xfrm>
              <a:off x="3789209" y="5202484"/>
              <a:ext cx="1677352"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セカンドステージ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44" name="角丸四角形 43"/>
            <p:cNvSpPr/>
            <p:nvPr/>
          </p:nvSpPr>
          <p:spPr>
            <a:xfrm>
              <a:off x="6496825" y="5212489"/>
              <a:ext cx="1903398"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サードステージ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grpSp>
      <p:sp>
        <p:nvSpPr>
          <p:cNvPr id="1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30</a:t>
            </a:r>
            <a:endParaRPr kumimoji="1" lang="ja-JP" altLang="en-US" dirty="0"/>
          </a:p>
        </p:txBody>
      </p:sp>
    </p:spTree>
    <p:extLst>
      <p:ext uri="{BB962C8B-B14F-4D97-AF65-F5344CB8AC3E}">
        <p14:creationId xmlns:p14="http://schemas.microsoft.com/office/powerpoint/2010/main" val="620291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8" y="931855"/>
            <a:ext cx="3112995"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a:solidFill>
                  <a:prstClr val="white"/>
                </a:solidFill>
              </a:rPr>
              <a:t>対象</a:t>
            </a:r>
            <a:r>
              <a:rPr lang="ja-JP" altLang="en-US" dirty="0" smtClean="0">
                <a:solidFill>
                  <a:prstClr val="white"/>
                </a:solidFill>
              </a:rPr>
              <a:t>別の目的と訴求ポイント</a:t>
            </a:r>
            <a:endParaRPr lang="ja-JP" altLang="en-US" dirty="0">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378383387"/>
              </p:ext>
            </p:extLst>
          </p:nvPr>
        </p:nvGraphicFramePr>
        <p:xfrm>
          <a:off x="162468" y="2086447"/>
          <a:ext cx="8850649" cy="4705772"/>
        </p:xfrm>
        <a:graphic>
          <a:graphicData uri="http://schemas.openxmlformats.org/drawingml/2006/table">
            <a:tbl>
              <a:tblPr firstRow="1" bandRow="1">
                <a:tableStyleId>{5C22544A-7EE6-4342-B048-85BDC9FD1C3A}</a:tableStyleId>
              </a:tblPr>
              <a:tblGrid>
                <a:gridCol w="1446265">
                  <a:extLst>
                    <a:ext uri="{9D8B030D-6E8A-4147-A177-3AD203B41FA5}">
                      <a16:colId xmlns="" xmlns:a16="http://schemas.microsoft.com/office/drawing/2014/main" val="2573405712"/>
                    </a:ext>
                  </a:extLst>
                </a:gridCol>
                <a:gridCol w="3702192">
                  <a:extLst>
                    <a:ext uri="{9D8B030D-6E8A-4147-A177-3AD203B41FA5}">
                      <a16:colId xmlns="" xmlns:a16="http://schemas.microsoft.com/office/drawing/2014/main" val="3823941128"/>
                    </a:ext>
                  </a:extLst>
                </a:gridCol>
                <a:gridCol w="3702192">
                  <a:extLst>
                    <a:ext uri="{9D8B030D-6E8A-4147-A177-3AD203B41FA5}">
                      <a16:colId xmlns="" xmlns:a16="http://schemas.microsoft.com/office/drawing/2014/main" val="3319925842"/>
                    </a:ext>
                  </a:extLst>
                </a:gridCol>
              </a:tblGrid>
              <a:tr h="382805">
                <a:tc>
                  <a:txBody>
                    <a:bodyPr/>
                    <a:lstStyle/>
                    <a:p>
                      <a:pPr algn="ctr"/>
                      <a:r>
                        <a:rPr kumimoji="1" lang="ja-JP" altLang="en-US" sz="1400" dirty="0" smtClean="0"/>
                        <a:t>対象</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目的</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訴求ポイント</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30706862"/>
                  </a:ext>
                </a:extLst>
              </a:tr>
              <a:tr h="996098">
                <a:tc>
                  <a:txBody>
                    <a:bodyPr/>
                    <a:lstStyle/>
                    <a:p>
                      <a:r>
                        <a:rPr kumimoji="1" lang="ja-JP" altLang="en-US" sz="1400" dirty="0" smtClean="0"/>
                        <a:t>府民</a:t>
                      </a:r>
                      <a:r>
                        <a:rPr kumimoji="1" lang="ja-JP" altLang="en-US" sz="1400" dirty="0" smtClean="0">
                          <a:solidFill>
                            <a:schemeClr val="tx1"/>
                          </a:solidFill>
                        </a:rPr>
                        <a:t>・市民</a:t>
                      </a:r>
                      <a:r>
                        <a:rPr kumimoji="1" lang="ja-JP" altLang="en-US" sz="1400" dirty="0" smtClean="0"/>
                        <a:t>全体</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ea"/>
                          <a:ea typeface="+mn-ea"/>
                          <a:cs typeface="+mn-cs"/>
                        </a:rPr>
                        <a:t>Ｉ</a:t>
                      </a:r>
                      <a:r>
                        <a:rPr kumimoji="1" lang="ja-JP" altLang="en-US" sz="1400" kern="1200" dirty="0" smtClean="0">
                          <a:solidFill>
                            <a:schemeClr val="dk1"/>
                          </a:solidFill>
                          <a:effectLst/>
                          <a:latin typeface="+mn-ea"/>
                          <a:ea typeface="+mn-ea"/>
                          <a:cs typeface="+mn-cs"/>
                        </a:rPr>
                        <a:t>Ｒがもたらす</a:t>
                      </a:r>
                      <a:r>
                        <a:rPr kumimoji="1" lang="ja-JP" altLang="ja-JP" sz="1400" kern="1200" dirty="0" smtClean="0">
                          <a:solidFill>
                            <a:schemeClr val="dk1"/>
                          </a:solidFill>
                          <a:effectLst/>
                          <a:latin typeface="+mn-lt"/>
                          <a:ea typeface="+mn-ea"/>
                          <a:cs typeface="+mn-cs"/>
                        </a:rPr>
                        <a:t>プラスの効果や懸念事項</a:t>
                      </a:r>
                      <a:r>
                        <a:rPr kumimoji="1" lang="ja-JP" altLang="en-US" sz="1400" kern="1200" dirty="0" smtClean="0">
                          <a:solidFill>
                            <a:schemeClr val="dk1"/>
                          </a:solidFill>
                          <a:effectLst/>
                          <a:latin typeface="+mn-lt"/>
                          <a:ea typeface="+mn-ea"/>
                          <a:cs typeface="+mn-cs"/>
                        </a:rPr>
                        <a:t>の最小化に向けた対応などを幅広く</a:t>
                      </a:r>
                      <a:r>
                        <a:rPr kumimoji="1" lang="ja-JP" altLang="en-US" sz="1400" kern="1200" dirty="0" smtClean="0">
                          <a:solidFill>
                            <a:schemeClr val="dk1"/>
                          </a:solidFill>
                          <a:effectLst/>
                          <a:latin typeface="+mn-ea"/>
                          <a:ea typeface="+mn-ea"/>
                          <a:cs typeface="+mn-cs"/>
                        </a:rPr>
                        <a:t>情報</a:t>
                      </a:r>
                      <a:r>
                        <a:rPr kumimoji="1" lang="ja-JP" altLang="ja-JP" sz="1400" kern="1200" dirty="0" smtClean="0">
                          <a:solidFill>
                            <a:schemeClr val="dk1"/>
                          </a:solidFill>
                          <a:effectLst/>
                          <a:latin typeface="+mn-ea"/>
                          <a:ea typeface="+mn-ea"/>
                          <a:cs typeface="+mn-cs"/>
                        </a:rPr>
                        <a:t>発信</a:t>
                      </a:r>
                      <a:r>
                        <a:rPr kumimoji="1" lang="ja-JP" altLang="en-US" sz="1400" kern="1200" dirty="0" smtClean="0">
                          <a:solidFill>
                            <a:schemeClr val="dk1"/>
                          </a:solidFill>
                          <a:effectLst/>
                          <a:latin typeface="+mn-ea"/>
                          <a:ea typeface="+mn-ea"/>
                          <a:cs typeface="+mn-cs"/>
                        </a:rPr>
                        <a:t>し、不安を払拭するとともにＩＲへの期待を高め、誘致の機運醸成を図る</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ＩＲに関する基本的事項や懸念事項対策、大阪のＩＲ基本構想（案）などについて、適時、段階的に</a:t>
                      </a:r>
                      <a:r>
                        <a:rPr kumimoji="1" lang="ja-JP" altLang="en-US" sz="1400" kern="1200" dirty="0" smtClean="0">
                          <a:solidFill>
                            <a:schemeClr val="dk1"/>
                          </a:solidFill>
                          <a:effectLst/>
                          <a:latin typeface="+mn-lt"/>
                          <a:ea typeface="+mn-ea"/>
                          <a:cs typeface="+mn-cs"/>
                        </a:rPr>
                        <a:t>情報発信する</a:t>
                      </a:r>
                      <a:endParaRPr kumimoji="1" lang="ja-JP" altLang="en-US"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21777015"/>
                  </a:ext>
                </a:extLst>
              </a:tr>
              <a:tr h="1160329">
                <a:tc>
                  <a:txBody>
                    <a:bodyPr/>
                    <a:lstStyle/>
                    <a:p>
                      <a:r>
                        <a:rPr kumimoji="1" lang="ja-JP" altLang="en-US" sz="1400" dirty="0" smtClean="0">
                          <a:solidFill>
                            <a:schemeClr val="tx1"/>
                          </a:solidFill>
                        </a:rPr>
                        <a:t>大学生・若い   世代</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ea"/>
                          <a:ea typeface="+mn-ea"/>
                          <a:cs typeface="+mn-cs"/>
                        </a:rPr>
                        <a:t>次世代を担う大学生</a:t>
                      </a:r>
                      <a:r>
                        <a:rPr kumimoji="1" lang="ja-JP" altLang="en-US" sz="1400" kern="1200" dirty="0" smtClean="0">
                          <a:solidFill>
                            <a:schemeClr val="tx1"/>
                          </a:solidFill>
                          <a:effectLst/>
                          <a:latin typeface="+mn-ea"/>
                          <a:ea typeface="+mn-ea"/>
                          <a:cs typeface="+mn-cs"/>
                        </a:rPr>
                        <a:t>や若い世代との</a:t>
                      </a:r>
                      <a:r>
                        <a:rPr kumimoji="1" lang="ja-JP" altLang="en-US" sz="1400" kern="1200" dirty="0" smtClean="0">
                          <a:solidFill>
                            <a:schemeClr val="dk1"/>
                          </a:solidFill>
                          <a:effectLst/>
                          <a:latin typeface="+mn-ea"/>
                          <a:ea typeface="+mn-ea"/>
                          <a:cs typeface="+mn-cs"/>
                        </a:rPr>
                        <a:t>やりとりなどを通じ、ＩＲの魅力を発信するとともに、ＩＲが将来の活躍機会の場ともなることを伝える</a:t>
                      </a:r>
                      <a:endParaRPr kumimoji="1" lang="ja-JP" altLang="en-US"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smtClean="0">
                          <a:solidFill>
                            <a:schemeClr val="dk1"/>
                          </a:solidFill>
                          <a:effectLst/>
                          <a:latin typeface="+mn-ea"/>
                          <a:ea typeface="+mn-ea"/>
                          <a:cs typeface="+mn-cs"/>
                        </a:rPr>
                        <a:t>エンターテイメント施設、宿泊施設、ショッピングモール等が集約して設置される多様な魅力を有する世界第一級の観光拠点がうまれること</a:t>
                      </a:r>
                      <a:endParaRPr kumimoji="1" lang="en-US" altLang="ja-JP" sz="1400" kern="1200" dirty="0" smtClean="0">
                        <a:solidFill>
                          <a:schemeClr val="dk1"/>
                        </a:solidFill>
                        <a:effectLst/>
                        <a:latin typeface="+mn-ea"/>
                        <a:ea typeface="+mn-ea"/>
                        <a:cs typeface="+mn-cs"/>
                      </a:endParaRPr>
                    </a:p>
                    <a:p>
                      <a:r>
                        <a:rPr kumimoji="1" lang="ja-JP" altLang="en-US" sz="1400" kern="1200" dirty="0" smtClean="0">
                          <a:solidFill>
                            <a:schemeClr val="dk1"/>
                          </a:solidFill>
                          <a:effectLst/>
                          <a:latin typeface="+mn-ea"/>
                          <a:ea typeface="+mn-ea"/>
                          <a:cs typeface="+mn-cs"/>
                        </a:rPr>
                        <a:t>幅広い分野での質の高い就業機会が期待されること</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309337"/>
                  </a:ext>
                </a:extLst>
              </a:tr>
              <a:tr h="866422">
                <a:tc>
                  <a:txBody>
                    <a:bodyPr/>
                    <a:lstStyle/>
                    <a:p>
                      <a:r>
                        <a:rPr kumimoji="1" lang="ja-JP" altLang="en-US" sz="1400" dirty="0" smtClean="0"/>
                        <a:t>女性</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ＩＲへの関心が比較的薄いと思われる女性への関心を高めるとともに、ＩＲが女性のより一層の活躍の場であることを伝える</a:t>
                      </a:r>
                      <a:endParaRPr kumimoji="1" lang="ja-JP"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400" b="0" i="0" u="none" strike="noStrike" baseline="0" dirty="0" smtClean="0">
                          <a:latin typeface="MS-Mincho"/>
                        </a:rPr>
                        <a:t>「大学生・若い世代」への訴求ポイントと同様、</a:t>
                      </a:r>
                      <a:r>
                        <a:rPr kumimoji="1" lang="ja-JP" altLang="en-US" sz="1400" kern="1200" dirty="0" smtClean="0">
                          <a:solidFill>
                            <a:schemeClr val="dk1"/>
                          </a:solidFill>
                          <a:effectLst/>
                          <a:latin typeface="+mn-ea"/>
                          <a:ea typeface="+mn-ea"/>
                          <a:cs typeface="+mn-cs"/>
                        </a:rPr>
                        <a:t>多様な魅力を有する世界第一級の観光拠点がうまれること</a:t>
                      </a:r>
                      <a:endParaRPr kumimoji="1" lang="en-US" altLang="ja-JP" sz="1400" kern="1200" dirty="0" smtClean="0">
                        <a:solidFill>
                          <a:schemeClr val="dk1"/>
                        </a:solidFill>
                        <a:effectLst/>
                        <a:latin typeface="+mn-ea"/>
                        <a:ea typeface="+mn-ea"/>
                        <a:cs typeface="+mn-cs"/>
                      </a:endParaRPr>
                    </a:p>
                    <a:p>
                      <a:pPr algn="l"/>
                      <a:r>
                        <a:rPr kumimoji="1" lang="ja-JP" altLang="en-US" sz="1400" b="0" i="0" u="none" strike="noStrike" kern="1200" baseline="0" dirty="0" smtClean="0">
                          <a:solidFill>
                            <a:schemeClr val="dk1"/>
                          </a:solidFill>
                          <a:effectLst/>
                          <a:latin typeface="+mn-ea"/>
                          <a:ea typeface="+mn-ea"/>
                          <a:cs typeface="+mn-cs"/>
                        </a:rPr>
                        <a:t>ライフステージに合わせた活躍の場が期待されること</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35346143"/>
                  </a:ext>
                </a:extLst>
              </a:tr>
              <a:tr h="1008300">
                <a:tc>
                  <a:txBody>
                    <a:bodyPr/>
                    <a:lstStyle/>
                    <a:p>
                      <a:r>
                        <a:rPr kumimoji="1" lang="ja-JP" altLang="en-US" sz="1400" dirty="0" smtClean="0"/>
                        <a:t>地元企業</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ＩＲは、経済の活性化、ビジネス機会の増加が期待できることから、地元企業の新規ビジネス創出を後押しできるよう、ＩＲがもたらすプラスの効果を発信する</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smtClean="0">
                          <a:solidFill>
                            <a:schemeClr val="dk1"/>
                          </a:solidFill>
                          <a:effectLst/>
                          <a:latin typeface="+mn-ea"/>
                          <a:ea typeface="+mn-ea"/>
                          <a:cs typeface="+mn-cs"/>
                        </a:rPr>
                        <a:t>ＩＲは飲食業、小売業、広告業など関連産業の裾野が広く、多くの地元企業にとってビジネスチャンスとなり、その経済波及効果が期待されること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69397449"/>
                  </a:ext>
                </a:extLst>
              </a:tr>
            </a:tbl>
          </a:graphicData>
        </a:graphic>
      </p:graphicFrame>
      <p:sp>
        <p:nvSpPr>
          <p:cNvPr id="9" name="角丸四角形 8"/>
          <p:cNvSpPr/>
          <p:nvPr/>
        </p:nvSpPr>
        <p:spPr>
          <a:xfrm>
            <a:off x="139832" y="1390674"/>
            <a:ext cx="8567439" cy="64282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latin typeface="+mn-ea"/>
              </a:rPr>
              <a:t>目的　：　世代別やＩＲとの関わりの程度</a:t>
            </a:r>
            <a:r>
              <a:rPr lang="ja-JP" altLang="en-US" sz="1400" dirty="0">
                <a:solidFill>
                  <a:schemeClr val="tx1"/>
                </a:solidFill>
                <a:latin typeface="+mn-ea"/>
              </a:rPr>
              <a:t>など</a:t>
            </a:r>
            <a:r>
              <a:rPr lang="ja-JP" altLang="en-US" sz="1400" dirty="0" smtClean="0">
                <a:solidFill>
                  <a:schemeClr val="tx1"/>
                </a:solidFill>
                <a:latin typeface="+mn-ea"/>
              </a:rPr>
              <a:t>によって、ＩＲに対する考え方が異なることが推測されることから、より</a:t>
            </a:r>
            <a:endParaRPr lang="en-US" altLang="ja-JP" sz="1400" dirty="0" smtClean="0">
              <a:solidFill>
                <a:schemeClr val="tx1"/>
              </a:solidFill>
              <a:latin typeface="+mn-ea"/>
            </a:endParaRPr>
          </a:p>
          <a:p>
            <a:r>
              <a:rPr lang="ja-JP" altLang="en-US" sz="1400" dirty="0">
                <a:solidFill>
                  <a:schemeClr val="tx1"/>
                </a:solidFill>
                <a:latin typeface="+mn-ea"/>
              </a:rPr>
              <a:t>　</a:t>
            </a:r>
            <a:r>
              <a:rPr lang="ja-JP" altLang="en-US" sz="1400" dirty="0" smtClean="0">
                <a:solidFill>
                  <a:schemeClr val="tx1"/>
                </a:solidFill>
                <a:latin typeface="+mn-ea"/>
              </a:rPr>
              <a:t>　　　　　きめ細かく丁寧な対応により地域の合意形成を促進する。</a:t>
            </a:r>
            <a:endParaRPr lang="en-US" altLang="ja-JP" sz="1400" dirty="0">
              <a:solidFill>
                <a:schemeClr val="tx1"/>
              </a:solidFill>
              <a:latin typeface="+mn-ea"/>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11" name="スライド番号プレースホルダ 9"/>
          <p:cNvSpPr>
            <a:spLocks noGrp="1"/>
          </p:cNvSpPr>
          <p:nvPr>
            <p:ph type="sldNum" sz="quarter" idx="12"/>
          </p:nvPr>
        </p:nvSpPr>
        <p:spPr>
          <a:xfrm>
            <a:off x="6901942" y="6492875"/>
            <a:ext cx="2133600" cy="365125"/>
          </a:xfrm>
        </p:spPr>
        <p:txBody>
          <a:bodyPr/>
          <a:lstStyle/>
          <a:p>
            <a:r>
              <a:rPr lang="en-US" altLang="ja-JP" dirty="0" smtClean="0"/>
              <a:t>31</a:t>
            </a:r>
            <a:endParaRPr kumimoji="1" lang="ja-JP" altLang="en-US" dirty="0"/>
          </a:p>
        </p:txBody>
      </p:sp>
    </p:spTree>
    <p:extLst>
      <p:ext uri="{BB962C8B-B14F-4D97-AF65-F5344CB8AC3E}">
        <p14:creationId xmlns:p14="http://schemas.microsoft.com/office/powerpoint/2010/main" val="1110555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9" y="959151"/>
            <a:ext cx="2103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smtClean="0">
                <a:solidFill>
                  <a:prstClr val="white"/>
                </a:solidFill>
              </a:rPr>
              <a:t>具体的な取組み</a:t>
            </a:r>
            <a:endParaRPr lang="ja-JP" altLang="en-US" dirty="0">
              <a:solidFill>
                <a:prstClr val="white"/>
              </a:solidFill>
            </a:endParaRPr>
          </a:p>
        </p:txBody>
      </p:sp>
      <p:sp>
        <p:nvSpPr>
          <p:cNvPr id="2" name="テキスト ボックス 1"/>
          <p:cNvSpPr txBox="1"/>
          <p:nvPr/>
        </p:nvSpPr>
        <p:spPr>
          <a:xfrm>
            <a:off x="300251" y="1328483"/>
            <a:ext cx="8663445" cy="5170646"/>
          </a:xfrm>
          <a:prstGeom prst="rect">
            <a:avLst/>
          </a:prstGeom>
          <a:noFill/>
        </p:spPr>
        <p:txBody>
          <a:bodyPr wrap="square" rtlCol="0">
            <a:spAutoFit/>
          </a:bodyPr>
          <a:lstStyle/>
          <a:p>
            <a:r>
              <a:rPr lang="ja-JP" altLang="en-US" sz="1500" b="1" dirty="0" smtClean="0">
                <a:latin typeface="+mn-ea"/>
              </a:rPr>
              <a:t>＜</a:t>
            </a:r>
            <a:r>
              <a:rPr lang="ja-JP" altLang="en-US" sz="1500" b="1" dirty="0">
                <a:latin typeface="+mj-ea"/>
              </a:rPr>
              <a:t>自主</a:t>
            </a:r>
            <a:r>
              <a:rPr lang="ja-JP" altLang="en-US" sz="1500" b="1" dirty="0" smtClean="0">
                <a:latin typeface="+mj-ea"/>
              </a:rPr>
              <a:t>開催による説明事業</a:t>
            </a:r>
            <a:r>
              <a:rPr lang="ja-JP" altLang="en-US" sz="1500" b="1" dirty="0">
                <a:latin typeface="+mj-ea"/>
              </a:rPr>
              <a:t>＞</a:t>
            </a:r>
            <a:endParaRPr lang="en-US" altLang="ja-JP" sz="1500" b="1" dirty="0">
              <a:latin typeface="+mj-ea"/>
            </a:endParaRPr>
          </a:p>
          <a:p>
            <a:r>
              <a:rPr lang="ja-JP" altLang="en-US" sz="1500" dirty="0"/>
              <a:t>　</a:t>
            </a:r>
            <a:r>
              <a:rPr lang="ja-JP" altLang="en-US" sz="1500" dirty="0">
                <a:latin typeface="+mn-ea"/>
              </a:rPr>
              <a:t>・国や府市の進捗やテーマに応じ、</a:t>
            </a:r>
            <a:r>
              <a:rPr lang="ja-JP" altLang="en-US" sz="1500" dirty="0" smtClean="0">
                <a:latin typeface="+mn-ea"/>
              </a:rPr>
              <a:t>ＩＲ及び依存症や地域風俗環境対策など、関心</a:t>
            </a:r>
            <a:r>
              <a:rPr lang="ja-JP" altLang="en-US" sz="1500" dirty="0">
                <a:latin typeface="+mn-ea"/>
              </a:rPr>
              <a:t>の高い内容の</a:t>
            </a:r>
            <a:r>
              <a:rPr lang="ja-JP" altLang="en-US" sz="1500" dirty="0" smtClean="0">
                <a:latin typeface="+mn-ea"/>
              </a:rPr>
              <a:t>セミナー、</a:t>
            </a:r>
            <a:endParaRPr lang="en-US" altLang="ja-JP" sz="1500" dirty="0" smtClean="0">
              <a:latin typeface="+mn-ea"/>
            </a:endParaRPr>
          </a:p>
          <a:p>
            <a:r>
              <a:rPr lang="ja-JP" altLang="en-US" sz="1500" dirty="0">
                <a:latin typeface="+mn-ea"/>
              </a:rPr>
              <a:t>　</a:t>
            </a:r>
            <a:r>
              <a:rPr lang="ja-JP" altLang="en-US" sz="1500" dirty="0" smtClean="0">
                <a:latin typeface="+mn-ea"/>
              </a:rPr>
              <a:t>  講演会</a:t>
            </a:r>
            <a:endParaRPr lang="en-US" altLang="ja-JP" sz="1500" dirty="0">
              <a:latin typeface="+mn-ea"/>
            </a:endParaRPr>
          </a:p>
          <a:p>
            <a:r>
              <a:rPr lang="ja-JP" altLang="en-US" sz="1500" dirty="0">
                <a:latin typeface="+mn-ea"/>
              </a:rPr>
              <a:t>　・著名人や専門家を招いてのシンポジウム　</a:t>
            </a:r>
            <a:r>
              <a:rPr lang="ja-JP" altLang="en-US" sz="1500" dirty="0" smtClean="0">
                <a:latin typeface="+mn-ea"/>
              </a:rPr>
              <a:t>など</a:t>
            </a:r>
            <a:endParaRPr lang="en-US" altLang="ja-JP" sz="1500" dirty="0" smtClean="0">
              <a:latin typeface="+mn-ea"/>
            </a:endParaRPr>
          </a:p>
          <a:p>
            <a:endParaRPr lang="en-US" altLang="ja-JP" sz="1500" b="1" dirty="0" smtClean="0">
              <a:latin typeface="+mn-ea"/>
            </a:endParaRPr>
          </a:p>
          <a:p>
            <a:r>
              <a:rPr lang="ja-JP" altLang="en-US" sz="1500" b="1" dirty="0" smtClean="0">
                <a:latin typeface="+mn-ea"/>
              </a:rPr>
              <a:t>＜</a:t>
            </a:r>
            <a:r>
              <a:rPr kumimoji="1" lang="ja-JP" altLang="en-US" sz="1500" b="1" dirty="0" smtClean="0">
                <a:latin typeface="+mn-ea"/>
              </a:rPr>
              <a:t>府内の大学や若い世代の団体との連携事業＞</a:t>
            </a:r>
            <a:endParaRPr kumimoji="1" lang="en-US" altLang="ja-JP" sz="1500" b="1" dirty="0" smtClean="0">
              <a:latin typeface="+mn-ea"/>
            </a:endParaRPr>
          </a:p>
          <a:p>
            <a:r>
              <a:rPr lang="ja-JP" altLang="en-US" sz="1500" dirty="0" smtClean="0">
                <a:latin typeface="+mn-ea"/>
              </a:rPr>
              <a:t>　・</a:t>
            </a:r>
            <a:r>
              <a:rPr lang="ja-JP" altLang="en-US" sz="1500" dirty="0" smtClean="0">
                <a:solidFill>
                  <a:schemeClr val="dk1"/>
                </a:solidFill>
                <a:latin typeface="+mn-ea"/>
              </a:rPr>
              <a:t>府内</a:t>
            </a:r>
            <a:r>
              <a:rPr lang="ja-JP" altLang="en-US" sz="1500" dirty="0">
                <a:solidFill>
                  <a:schemeClr val="dk1"/>
                </a:solidFill>
                <a:latin typeface="+mn-ea"/>
              </a:rPr>
              <a:t>の</a:t>
            </a:r>
            <a:r>
              <a:rPr lang="ja-JP" altLang="en-US" sz="1500" dirty="0" smtClean="0">
                <a:solidFill>
                  <a:schemeClr val="dk1"/>
                </a:solidFill>
                <a:latin typeface="+mn-ea"/>
              </a:rPr>
              <a:t>大学や積極的に活動している若い世代の団体との協働による情報発信機会の創出、双方向性</a:t>
            </a:r>
            <a:endParaRPr lang="en-US" altLang="ja-JP" sz="1500"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　のある工夫した取組み</a:t>
            </a:r>
            <a:r>
              <a:rPr lang="ja-JP" altLang="en-US" sz="1500" dirty="0">
                <a:solidFill>
                  <a:schemeClr val="dk1"/>
                </a:solidFill>
                <a:latin typeface="+mn-ea"/>
              </a:rPr>
              <a:t>（研究会やオープンセミナー</a:t>
            </a:r>
            <a:r>
              <a:rPr lang="ja-JP" altLang="en-US" sz="1500" dirty="0" smtClean="0">
                <a:solidFill>
                  <a:schemeClr val="dk1"/>
                </a:solidFill>
                <a:latin typeface="+mn-ea"/>
              </a:rPr>
              <a:t>等）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＜女性団体や経済団体等との連携事業＞</a:t>
            </a:r>
            <a:endParaRPr lang="en-US" altLang="ja-JP" sz="1500" b="1"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・行政としてアプローチが難しい層へ、団体との連携を通じて情報を発信</a:t>
            </a:r>
            <a:endParaRPr lang="en-US" altLang="ja-JP" sz="1500" dirty="0" smtClean="0">
              <a:solidFill>
                <a:schemeClr val="dk1"/>
              </a:solidFill>
              <a:latin typeface="+mn-ea"/>
            </a:endParaRPr>
          </a:p>
          <a:p>
            <a:r>
              <a:rPr lang="ja-JP" altLang="en-US" sz="1500" dirty="0" smtClean="0">
                <a:solidFill>
                  <a:schemeClr val="dk1"/>
                </a:solidFill>
                <a:latin typeface="+mn-ea"/>
              </a:rPr>
              <a:t>　・</a:t>
            </a:r>
            <a:r>
              <a:rPr lang="ja-JP" altLang="en-US" sz="1500" dirty="0">
                <a:solidFill>
                  <a:schemeClr val="dk1"/>
                </a:solidFill>
                <a:latin typeface="+mn-ea"/>
              </a:rPr>
              <a:t>様々な</a:t>
            </a:r>
            <a:r>
              <a:rPr lang="ja-JP" altLang="en-US" sz="1500" dirty="0" smtClean="0">
                <a:solidFill>
                  <a:schemeClr val="dk1"/>
                </a:solidFill>
                <a:latin typeface="+mn-ea"/>
              </a:rPr>
              <a:t>団体が開催する自主</a:t>
            </a:r>
            <a:r>
              <a:rPr lang="ja-JP" altLang="en-US" sz="1500" dirty="0">
                <a:solidFill>
                  <a:schemeClr val="dk1"/>
                </a:solidFill>
                <a:latin typeface="+mn-ea"/>
              </a:rPr>
              <a:t>勉強会や</a:t>
            </a:r>
            <a:r>
              <a:rPr lang="ja-JP" altLang="en-US" sz="1500" dirty="0" smtClean="0">
                <a:solidFill>
                  <a:schemeClr val="dk1"/>
                </a:solidFill>
                <a:latin typeface="+mn-ea"/>
              </a:rPr>
              <a:t>オープンセミナー等、多様な機会で</a:t>
            </a:r>
            <a:r>
              <a:rPr lang="ja-JP" altLang="en-US" sz="1500" dirty="0">
                <a:solidFill>
                  <a:schemeClr val="dk1"/>
                </a:solidFill>
                <a:latin typeface="+mn-ea"/>
              </a:rPr>
              <a:t>ＩＲに</a:t>
            </a:r>
            <a:r>
              <a:rPr lang="ja-JP" altLang="en-US" sz="1500" dirty="0" smtClean="0">
                <a:solidFill>
                  <a:schemeClr val="dk1"/>
                </a:solidFill>
                <a:latin typeface="+mn-ea"/>
              </a:rPr>
              <a:t>関する情報を発信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＜イベントの活用＞</a:t>
            </a:r>
            <a:endParaRPr lang="en-US" altLang="ja-JP" sz="1500" b="1"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・多様な層が興味を引くユニークで楽しいイベントの開催・参加</a:t>
            </a:r>
            <a:endParaRPr lang="en-US" altLang="ja-JP" sz="1500"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・展示会等への出展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＜広報</a:t>
            </a:r>
            <a:r>
              <a:rPr lang="ja-JP" altLang="en-US" sz="1500" b="1" dirty="0">
                <a:solidFill>
                  <a:schemeClr val="dk1"/>
                </a:solidFill>
                <a:latin typeface="+mn-ea"/>
              </a:rPr>
              <a:t>ツールの</a:t>
            </a:r>
            <a:r>
              <a:rPr lang="ja-JP" altLang="en-US" sz="1500" b="1" dirty="0" smtClean="0">
                <a:solidFill>
                  <a:schemeClr val="dk1"/>
                </a:solidFill>
                <a:latin typeface="+mn-ea"/>
              </a:rPr>
              <a:t>活用＞</a:t>
            </a:r>
            <a:endParaRPr lang="en-US" altLang="ja-JP" sz="1500" b="1" dirty="0" smtClean="0">
              <a:solidFill>
                <a:schemeClr val="dk1"/>
              </a:solidFill>
              <a:latin typeface="+mn-ea"/>
            </a:endParaRPr>
          </a:p>
          <a:p>
            <a:r>
              <a:rPr lang="ja-JP" altLang="en-US" sz="1500" dirty="0" smtClean="0">
                <a:solidFill>
                  <a:schemeClr val="dk1"/>
                </a:solidFill>
                <a:latin typeface="+mn-ea"/>
              </a:rPr>
              <a:t>　・ＩＲ誘致のホームページや、ＳＮＳを活用した情報発信、意見収集</a:t>
            </a:r>
            <a:endParaRPr lang="en-US" altLang="ja-JP" sz="1500" dirty="0" smtClean="0">
              <a:solidFill>
                <a:schemeClr val="dk1"/>
              </a:solidFill>
              <a:latin typeface="+mn-ea"/>
            </a:endParaRPr>
          </a:p>
          <a:p>
            <a:r>
              <a:rPr lang="ja-JP" altLang="en-US" sz="1500" dirty="0" smtClean="0">
                <a:solidFill>
                  <a:schemeClr val="dk1"/>
                </a:solidFill>
                <a:latin typeface="+mn-ea"/>
              </a:rPr>
              <a:t>　・イメージ動画、リーフレットの活用</a:t>
            </a:r>
            <a:endParaRPr lang="en-US" altLang="ja-JP" sz="1500" dirty="0" smtClean="0">
              <a:solidFill>
                <a:schemeClr val="dk1"/>
              </a:solidFill>
              <a:latin typeface="+mn-ea"/>
            </a:endParaRPr>
          </a:p>
          <a:p>
            <a:r>
              <a:rPr lang="ja-JP" altLang="en-US" sz="1500" dirty="0" smtClean="0">
                <a:solidFill>
                  <a:schemeClr val="dk1"/>
                </a:solidFill>
                <a:latin typeface="+mn-ea"/>
              </a:rPr>
              <a:t>　・マスコミ、雑誌等のパブリシティの活用 な</a:t>
            </a:r>
            <a:r>
              <a:rPr lang="ja-JP" altLang="en-US" sz="1500" dirty="0">
                <a:solidFill>
                  <a:schemeClr val="dk1"/>
                </a:solidFill>
                <a:latin typeface="+mn-ea"/>
              </a:rPr>
              <a:t>ど</a:t>
            </a:r>
            <a:endParaRPr lang="en-US" altLang="ja-JP" sz="1500" dirty="0" smtClean="0">
              <a:solidFill>
                <a:schemeClr val="dk1"/>
              </a:solidFill>
              <a:latin typeface="+mn-ea"/>
            </a:endParaRPr>
          </a:p>
          <a:p>
            <a:endParaRPr lang="en-US" altLang="ja-JP" sz="1500" dirty="0" smtClean="0">
              <a:solidFill>
                <a:schemeClr val="dk1"/>
              </a:solidFill>
              <a:latin typeface="+mn-ea"/>
            </a:endParaRPr>
          </a:p>
        </p:txBody>
      </p:sp>
      <p:sp>
        <p:nvSpPr>
          <p:cNvPr id="9"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32</a:t>
            </a:r>
            <a:endParaRPr kumimoji="1" lang="ja-JP" altLang="en-US" dirty="0"/>
          </a:p>
        </p:txBody>
      </p:sp>
    </p:spTree>
    <p:extLst>
      <p:ext uri="{BB962C8B-B14F-4D97-AF65-F5344CB8AC3E}">
        <p14:creationId xmlns:p14="http://schemas.microsoft.com/office/powerpoint/2010/main" val="1283375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3" name="テキスト ボックス 12"/>
          <p:cNvSpPr txBox="1"/>
          <p:nvPr/>
        </p:nvSpPr>
        <p:spPr>
          <a:xfrm>
            <a:off x="226850" y="1034057"/>
            <a:ext cx="4028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smtClean="0">
                <a:solidFill>
                  <a:schemeClr val="bg1"/>
                </a:solidFill>
              </a:rPr>
              <a:t>ＩＲ開業に向けた想定スケジュール</a:t>
            </a:r>
            <a:endParaRPr kumimoji="1" lang="ja-JP" altLang="en-US" dirty="0">
              <a:solidFill>
                <a:schemeClr val="bg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６．スケジュール</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39" name="表 38"/>
          <p:cNvGraphicFramePr>
            <a:graphicFrameLocks noGrp="1"/>
          </p:cNvGraphicFramePr>
          <p:nvPr>
            <p:extLst/>
          </p:nvPr>
        </p:nvGraphicFramePr>
        <p:xfrm>
          <a:off x="226850" y="1611971"/>
          <a:ext cx="8554080" cy="4757785"/>
        </p:xfrm>
        <a:graphic>
          <a:graphicData uri="http://schemas.openxmlformats.org/drawingml/2006/table">
            <a:tbl>
              <a:tblPr firstRow="1" bandRow="1">
                <a:tableStyleId>{5C22544A-7EE6-4342-B048-85BDC9FD1C3A}</a:tableStyleId>
              </a:tblPr>
              <a:tblGrid>
                <a:gridCol w="778858">
                  <a:extLst>
                    <a:ext uri="{9D8B030D-6E8A-4147-A177-3AD203B41FA5}">
                      <a16:colId xmlns="" xmlns:a16="http://schemas.microsoft.com/office/drawing/2014/main" val="20000"/>
                    </a:ext>
                  </a:extLst>
                </a:gridCol>
                <a:gridCol w="823092">
                  <a:extLst>
                    <a:ext uri="{9D8B030D-6E8A-4147-A177-3AD203B41FA5}">
                      <a16:colId xmlns="" xmlns:a16="http://schemas.microsoft.com/office/drawing/2014/main" val="20001"/>
                    </a:ext>
                  </a:extLst>
                </a:gridCol>
                <a:gridCol w="1823765">
                  <a:extLst>
                    <a:ext uri="{9D8B030D-6E8A-4147-A177-3AD203B41FA5}">
                      <a16:colId xmlns="" xmlns:a16="http://schemas.microsoft.com/office/drawing/2014/main" val="20002"/>
                    </a:ext>
                  </a:extLst>
                </a:gridCol>
                <a:gridCol w="1027011">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685800">
                  <a:extLst>
                    <a:ext uri="{9D8B030D-6E8A-4147-A177-3AD203B41FA5}">
                      <a16:colId xmlns="" xmlns:a16="http://schemas.microsoft.com/office/drawing/2014/main" val="20005"/>
                    </a:ext>
                  </a:extLst>
                </a:gridCol>
                <a:gridCol w="672353">
                  <a:extLst>
                    <a:ext uri="{9D8B030D-6E8A-4147-A177-3AD203B41FA5}">
                      <a16:colId xmlns="" xmlns:a16="http://schemas.microsoft.com/office/drawing/2014/main" val="20006"/>
                    </a:ext>
                  </a:extLst>
                </a:gridCol>
                <a:gridCol w="685800">
                  <a:extLst>
                    <a:ext uri="{9D8B030D-6E8A-4147-A177-3AD203B41FA5}">
                      <a16:colId xmlns="" xmlns:a16="http://schemas.microsoft.com/office/drawing/2014/main" val="20007"/>
                    </a:ext>
                  </a:extLst>
                </a:gridCol>
                <a:gridCol w="699247">
                  <a:extLst>
                    <a:ext uri="{9D8B030D-6E8A-4147-A177-3AD203B41FA5}">
                      <a16:colId xmlns="" xmlns:a16="http://schemas.microsoft.com/office/drawing/2014/main" val="20008"/>
                    </a:ext>
                  </a:extLst>
                </a:gridCol>
                <a:gridCol w="672354">
                  <a:extLst>
                    <a:ext uri="{9D8B030D-6E8A-4147-A177-3AD203B41FA5}">
                      <a16:colId xmlns="" xmlns:a16="http://schemas.microsoft.com/office/drawing/2014/main" val="20009"/>
                    </a:ext>
                  </a:extLst>
                </a:gridCol>
              </a:tblGrid>
              <a:tr h="755505">
                <a:tc>
                  <a:txBody>
                    <a:bodyPr/>
                    <a:lstStyle/>
                    <a:p>
                      <a:pPr algn="ctr"/>
                      <a:r>
                        <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rPr>
                        <a:t>年　度　　　</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(H28)</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(H29)</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2018</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(H30)</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2019</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(H31)</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(H32)</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(H33)</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(H34)</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2023</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(H35)</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(H36)</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760977">
                <a:tc>
                  <a:txBody>
                    <a:bodyPr/>
                    <a:lstStyle/>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国</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241303">
                <a:tc>
                  <a:txBody>
                    <a:bodyPr/>
                    <a:lstStyle/>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大阪府</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大阪市</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52601965"/>
                  </a:ext>
                </a:extLst>
              </a:tr>
            </a:tbl>
          </a:graphicData>
        </a:graphic>
      </p:graphicFrame>
      <p:sp>
        <p:nvSpPr>
          <p:cNvPr id="40" name="テキスト ボックス 39"/>
          <p:cNvSpPr txBox="1"/>
          <p:nvPr/>
        </p:nvSpPr>
        <p:spPr>
          <a:xfrm>
            <a:off x="8020089" y="5372956"/>
            <a:ext cx="543739"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開業</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5057775" y="5714848"/>
            <a:ext cx="3064213" cy="258677"/>
          </a:xfrm>
          <a:prstGeom prst="rect">
            <a:avLst/>
          </a:prstGeom>
          <a:gradFill flip="none" rotWithShape="1">
            <a:gsLst>
              <a:gs pos="0">
                <a:schemeClr val="bg2">
                  <a:shade val="30000"/>
                  <a:satMod val="115000"/>
                  <a:lumMod val="50000"/>
                </a:schemeClr>
              </a:gs>
              <a:gs pos="45000">
                <a:schemeClr val="bg2">
                  <a:shade val="67500"/>
                  <a:satMod val="115000"/>
                  <a:lumMod val="100000"/>
                </a:schemeClr>
              </a:gs>
              <a:gs pos="100000">
                <a:schemeClr val="bg2">
                  <a:shade val="100000"/>
                  <a:satMod val="115000"/>
                  <a:lumMod val="50000"/>
                  <a:lumOff val="50000"/>
                </a:schemeClr>
              </a:gs>
            </a:gsLst>
            <a:path path="circle">
              <a:fillToRect l="100000" t="100000"/>
            </a:path>
            <a:tileRect r="-100000" b="-100000"/>
          </a:gra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2" name="テキスト ボックス 41"/>
          <p:cNvSpPr txBox="1"/>
          <p:nvPr/>
        </p:nvSpPr>
        <p:spPr>
          <a:xfrm>
            <a:off x="4074248" y="4788667"/>
            <a:ext cx="2326551" cy="807913"/>
          </a:xfrm>
          <a:prstGeom prst="rect">
            <a:avLst/>
          </a:prstGeom>
          <a:noFill/>
        </p:spPr>
        <p:txBody>
          <a:bodyPr wrap="square" lIns="0" tIns="0" rIns="0" bIns="0"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・実施指針の作成</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・事業者の公募、選定</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・区域整備計画の作成</a:t>
            </a:r>
            <a:endParaRPr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・区域認定（議会議決・認定申請）</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・実施協定の締結</a:t>
            </a:r>
            <a:endParaRPr kumimoji="1" lang="en-US" altLang="ja-JP" sz="1050" dirty="0" smtClean="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2967799" y="3046431"/>
            <a:ext cx="1570251" cy="600164"/>
          </a:xfrm>
          <a:prstGeom prst="rect">
            <a:avLst/>
          </a:prstGeom>
          <a:noFill/>
        </p:spPr>
        <p:txBody>
          <a:bodyPr wrap="square" lIns="0" tIns="0" rIns="0" bIns="0"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・実施法上程、審議、成立</a:t>
            </a:r>
            <a:r>
              <a:rPr lang="en-US" altLang="ja-JP" sz="900" b="1" u="sng" dirty="0" smtClean="0">
                <a:latin typeface="HG丸ｺﾞｼｯｸM-PRO" panose="020F0600000000000000" pitchFamily="50" charset="-128"/>
                <a:ea typeface="HG丸ｺﾞｼｯｸM-PRO" panose="020F0600000000000000" pitchFamily="50" charset="-128"/>
              </a:rPr>
              <a:t/>
            </a:r>
            <a:br>
              <a:rPr lang="en-US" altLang="ja-JP" sz="900" b="1" u="sng" dirty="0" smtClean="0">
                <a:latin typeface="HG丸ｺﾞｼｯｸM-PRO" panose="020F0600000000000000" pitchFamily="50" charset="-128"/>
                <a:ea typeface="HG丸ｺﾞｼｯｸM-PRO" panose="020F0600000000000000" pitchFamily="50" charset="-128"/>
              </a:rPr>
            </a:br>
            <a:r>
              <a:rPr lang="ja-JP" altLang="en-US" sz="900" dirty="0" smtClean="0">
                <a:latin typeface="HG丸ｺﾞｼｯｸM-PRO" panose="020F0600000000000000" pitchFamily="50" charset="-128"/>
                <a:ea typeface="HG丸ｺﾞｼｯｸM-PRO" panose="020F0600000000000000" pitchFamily="50" charset="-128"/>
              </a:rPr>
              <a:t>　・基本方針の策定、公表</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・認定</a:t>
            </a:r>
            <a:r>
              <a:rPr lang="ja-JP" altLang="en-US" sz="900" dirty="0">
                <a:latin typeface="HG丸ｺﾞｼｯｸM-PRO" panose="020F0600000000000000" pitchFamily="50" charset="-128"/>
                <a:ea typeface="HG丸ｺﾞｼｯｸM-PRO" panose="020F0600000000000000" pitchFamily="50" charset="-128"/>
              </a:rPr>
              <a:t>基準</a:t>
            </a:r>
            <a:r>
              <a:rPr lang="ja-JP" altLang="en-US" sz="900" dirty="0" smtClean="0">
                <a:latin typeface="HG丸ｺﾞｼｯｸM-PRO" panose="020F0600000000000000" pitchFamily="50" charset="-128"/>
                <a:ea typeface="HG丸ｺﾞｼｯｸM-PRO" panose="020F0600000000000000" pitchFamily="50" charset="-128"/>
              </a:rPr>
              <a:t>の策定</a:t>
            </a:r>
            <a:endParaRPr lang="en-US" altLang="ja-JP" sz="900" dirty="0" smtClean="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1007516" y="2397797"/>
            <a:ext cx="818959"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推進法成立</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12</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45" name="直線矢印コネクタ 44"/>
          <p:cNvCxnSpPr/>
          <p:nvPr/>
        </p:nvCxnSpPr>
        <p:spPr>
          <a:xfrm flipV="1">
            <a:off x="1586753" y="2939965"/>
            <a:ext cx="1803941" cy="17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2227040" y="2449675"/>
            <a:ext cx="1097197" cy="415498"/>
          </a:xfrm>
          <a:prstGeom prst="rect">
            <a:avLst/>
          </a:prstGeom>
          <a:noFill/>
        </p:spPr>
        <p:txBody>
          <a:bodyPr wrap="square" lIns="0" tIns="0" rIns="0" bIns="0"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推進法成立から</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lang="en-US" altLang="ja-JP" sz="900" dirty="0" smtClean="0">
                <a:latin typeface="HG丸ｺﾞｼｯｸM-PRO" panose="020F0600000000000000" pitchFamily="50" charset="-128"/>
                <a:ea typeface="HG丸ｺﾞｼｯｸM-PRO" panose="020F0600000000000000" pitchFamily="50" charset="-128"/>
              </a:rPr>
              <a:t>1</a:t>
            </a:r>
            <a:r>
              <a:rPr lang="ja-JP" altLang="en-US" sz="900" dirty="0" smtClean="0">
                <a:latin typeface="HG丸ｺﾞｼｯｸM-PRO" panose="020F0600000000000000" pitchFamily="50" charset="-128"/>
                <a:ea typeface="HG丸ｺﾞｼｯｸM-PRO" panose="020F0600000000000000" pitchFamily="50" charset="-128"/>
              </a:rPr>
              <a:t>年以内を目途に</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実施法国会上程</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48" name="円/楕円 49"/>
          <p:cNvSpPr/>
          <p:nvPr/>
        </p:nvSpPr>
        <p:spPr>
          <a:xfrm>
            <a:off x="3887597" y="4502988"/>
            <a:ext cx="124847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49" name="直線矢印コネクタ 48"/>
          <p:cNvCxnSpPr/>
          <p:nvPr/>
        </p:nvCxnSpPr>
        <p:spPr>
          <a:xfrm>
            <a:off x="4538050" y="3117328"/>
            <a:ext cx="531" cy="1318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5288876" y="4617469"/>
            <a:ext cx="2614" cy="110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909245" y="5995002"/>
            <a:ext cx="1148779" cy="161583"/>
          </a:xfrm>
          <a:prstGeom prst="rect">
            <a:avLst/>
          </a:prstGeom>
          <a:noFill/>
        </p:spPr>
        <p:txBody>
          <a:bodyPr wrap="square" lIns="0" tIns="0" rIns="0" bIns="0"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IR</a:t>
            </a:r>
            <a:r>
              <a:rPr lang="ja-JP" altLang="en-US" sz="1050" dirty="0" smtClean="0">
                <a:latin typeface="HG丸ｺﾞｼｯｸM-PRO" panose="020F0600000000000000" pitchFamily="50" charset="-128"/>
                <a:ea typeface="HG丸ｺﾞｼｯｸM-PRO" panose="020F0600000000000000" pitchFamily="50" charset="-128"/>
              </a:rPr>
              <a:t>整備</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54" name="円/楕円 68"/>
          <p:cNvSpPr/>
          <p:nvPr/>
        </p:nvSpPr>
        <p:spPr>
          <a:xfrm>
            <a:off x="2818664" y="4502988"/>
            <a:ext cx="80965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55" name="テキスト ボックス 54"/>
          <p:cNvSpPr txBox="1"/>
          <p:nvPr/>
        </p:nvSpPr>
        <p:spPr>
          <a:xfrm>
            <a:off x="2928601" y="4789690"/>
            <a:ext cx="751685" cy="323165"/>
          </a:xfrm>
          <a:prstGeom prst="rect">
            <a:avLst/>
          </a:prstGeom>
          <a:noFill/>
        </p:spPr>
        <p:txBody>
          <a:bodyPr wrap="square" lIns="0" tIns="0" rIns="0" bIns="0"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ＩＲ基本</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構想（案）</a:t>
            </a: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56" name="直線コネクタ 55"/>
          <p:cNvCxnSpPr>
            <a:stCxn id="54" idx="6"/>
            <a:endCxn id="48" idx="2"/>
          </p:cNvCxnSpPr>
          <p:nvPr/>
        </p:nvCxnSpPr>
        <p:spPr>
          <a:xfrm>
            <a:off x="3628319" y="4621041"/>
            <a:ext cx="259278"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円/楕円 50"/>
          <p:cNvSpPr>
            <a:spLocks noChangeAspect="1"/>
          </p:cNvSpPr>
          <p:nvPr/>
        </p:nvSpPr>
        <p:spPr>
          <a:xfrm flipV="1">
            <a:off x="7993599" y="5692305"/>
            <a:ext cx="463100" cy="281220"/>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円/楕円 48"/>
          <p:cNvSpPr/>
          <p:nvPr/>
        </p:nvSpPr>
        <p:spPr>
          <a:xfrm>
            <a:off x="2996760" y="3018852"/>
            <a:ext cx="1258149" cy="19685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59" name="直線コネクタ 58"/>
          <p:cNvCxnSpPr>
            <a:stCxn id="48" idx="6"/>
          </p:cNvCxnSpPr>
          <p:nvPr/>
        </p:nvCxnSpPr>
        <p:spPr>
          <a:xfrm flipV="1">
            <a:off x="5136072" y="4617469"/>
            <a:ext cx="152804" cy="3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8" idx="6"/>
          </p:cNvCxnSpPr>
          <p:nvPr/>
        </p:nvCxnSpPr>
        <p:spPr>
          <a:xfrm>
            <a:off x="4254909" y="3117280"/>
            <a:ext cx="263303" cy="2438"/>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9512" y="6381328"/>
            <a:ext cx="8460928" cy="319753"/>
          </a:xfrm>
          <a:prstGeom prst="flowChartProcess">
            <a:avLst/>
          </a:prstGeom>
          <a:noFill/>
          <a:ln w="9525">
            <a:noFill/>
          </a:ln>
        </p:spPr>
        <p:style>
          <a:lnRef idx="2">
            <a:schemeClr val="dk1"/>
          </a:lnRef>
          <a:fillRef idx="1">
            <a:schemeClr val="lt1"/>
          </a:fillRef>
          <a:effectRef idx="0">
            <a:schemeClr val="dk1"/>
          </a:effectRef>
          <a:fontRef idx="minor">
            <a:schemeClr val="dk1"/>
          </a:fontRef>
        </p:style>
        <p:txBody>
          <a:bodyPr vert="horz" wrap="square" lIns="144000" tIns="36000" rIns="72000" bIns="36000" rtlCol="0" anchor="ctr">
            <a:noAutofit/>
          </a:bodyPr>
          <a:lstStyle/>
          <a:p>
            <a:pPr>
              <a:spcBef>
                <a:spcPts val="300"/>
              </a:spcBef>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実施法案の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成立や施行時期等</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より変動の可能性あり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503302" y="3080675"/>
            <a:ext cx="818959" cy="600164"/>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900" dirty="0" smtClean="0">
                <a:latin typeface="HG丸ｺﾞｼｯｸM-PRO" panose="020F0600000000000000" pitchFamily="50" charset="-128"/>
                <a:ea typeface="HG丸ｺﾞｼｯｸM-PRO" panose="020F0600000000000000" pitchFamily="50" charset="-128"/>
              </a:rPr>
              <a:t>IR</a:t>
            </a:r>
            <a:r>
              <a:rPr lang="ja-JP" altLang="en-US" sz="900" dirty="0" smtClean="0">
                <a:latin typeface="HG丸ｺﾞｼｯｸM-PRO" panose="020F0600000000000000" pitchFamily="50" charset="-128"/>
                <a:ea typeface="HG丸ｺﾞｼｯｸM-PRO" panose="020F0600000000000000" pitchFamily="50" charset="-128"/>
              </a:rPr>
              <a:t>推進本部会合</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IR</a:t>
            </a:r>
            <a:r>
              <a:rPr kumimoji="1" lang="ja-JP" altLang="en-US" sz="900" dirty="0" smtClean="0">
                <a:latin typeface="HG丸ｺﾞｼｯｸM-PRO" panose="020F0600000000000000" pitchFamily="50" charset="-128"/>
                <a:ea typeface="HG丸ｺﾞｼｯｸM-PRO" panose="020F0600000000000000" pitchFamily="50" charset="-128"/>
              </a:rPr>
              <a:t>推進会議会合</a:t>
            </a:r>
            <a:r>
              <a:rPr kumimoji="1" lang="en-US" altLang="ja-JP" sz="900" dirty="0" smtClean="0">
                <a:latin typeface="HG丸ｺﾞｼｯｸM-PRO" panose="020F0600000000000000" pitchFamily="50" charset="-128"/>
                <a:ea typeface="HG丸ｺﾞｼｯｸM-PRO" panose="020F0600000000000000" pitchFamily="50" charset="-128"/>
              </a:rPr>
              <a:t>(</a:t>
            </a:r>
            <a:r>
              <a:rPr kumimoji="1" lang="ja-JP" altLang="en-US" sz="900" dirty="0" smtClean="0">
                <a:latin typeface="HG丸ｺﾞｼｯｸM-PRO" panose="020F0600000000000000" pitchFamily="50" charset="-128"/>
                <a:ea typeface="HG丸ｺﾞｼｯｸM-PRO" panose="020F0600000000000000" pitchFamily="50" charset="-128"/>
              </a:rPr>
              <a:t>４</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30" name="テキスト ボックス 29"/>
          <p:cNvSpPr txBox="1"/>
          <p:nvPr/>
        </p:nvSpPr>
        <p:spPr>
          <a:xfrm>
            <a:off x="1999705" y="3450006"/>
            <a:ext cx="818959"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取りまとめ</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７</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38" name="テキスト ボックス 37"/>
          <p:cNvSpPr txBox="1"/>
          <p:nvPr/>
        </p:nvSpPr>
        <p:spPr>
          <a:xfrm>
            <a:off x="2567919" y="3631905"/>
            <a:ext cx="502022"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公聴会</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８月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61" name="テキスト ボックス 60"/>
          <p:cNvSpPr txBox="1"/>
          <p:nvPr/>
        </p:nvSpPr>
        <p:spPr>
          <a:xfrm>
            <a:off x="1148045" y="5142123"/>
            <a:ext cx="1102126" cy="461665"/>
          </a:xfrm>
          <a:prstGeom prst="rect">
            <a:avLst/>
          </a:prstGeom>
          <a:noFill/>
        </p:spPr>
        <p:txBody>
          <a:bodyPr wrap="square" lIns="0" tIns="0" rIns="0" bIns="0"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kumimoji="1" lang="ja-JP" altLang="en-US" sz="900" dirty="0" smtClean="0">
                <a:latin typeface="HG丸ｺﾞｼｯｸM-PRO" panose="020F0600000000000000" pitchFamily="50" charset="-128"/>
                <a:ea typeface="HG丸ｺﾞｼｯｸM-PRO" panose="020F0600000000000000" pitchFamily="50" charset="-128"/>
              </a:rPr>
              <a:t>大阪府市</a:t>
            </a:r>
            <a:r>
              <a:rPr lang="en-US" altLang="ja-JP" sz="900" dirty="0" smtClean="0">
                <a:latin typeface="HG丸ｺﾞｼｯｸM-PRO" panose="020F0600000000000000" pitchFamily="50" charset="-128"/>
                <a:ea typeface="HG丸ｺﾞｼｯｸM-PRO" panose="020F0600000000000000" pitchFamily="50" charset="-128"/>
              </a:rPr>
              <a:t>IR</a:t>
            </a:r>
            <a:r>
              <a:rPr lang="ja-JP" altLang="en-US" sz="900" dirty="0" smtClean="0">
                <a:latin typeface="HG丸ｺﾞｼｯｸM-PRO" panose="020F0600000000000000" pitchFamily="50" charset="-128"/>
                <a:ea typeface="HG丸ｺﾞｼｯｸM-PRO" panose="020F0600000000000000" pitchFamily="50" charset="-128"/>
              </a:rPr>
              <a:t>推進会議</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３月以降開催</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34" name="直線矢印コネクタ 33"/>
          <p:cNvCxnSpPr/>
          <p:nvPr/>
        </p:nvCxnSpPr>
        <p:spPr>
          <a:xfrm flipV="1">
            <a:off x="1803806" y="5238750"/>
            <a:ext cx="1715682" cy="1240"/>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1826475" y="5714655"/>
            <a:ext cx="1102126" cy="461665"/>
          </a:xfrm>
          <a:prstGeom prst="rect">
            <a:avLst/>
          </a:prstGeom>
          <a:noFill/>
        </p:spPr>
        <p:txBody>
          <a:bodyPr wrap="square" lIns="0" tIns="0" rIns="0" bIns="0"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セミナー開催</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６月以降</a:t>
            </a:r>
            <a:r>
              <a:rPr lang="ja-JP" altLang="en-US" sz="900" dirty="0">
                <a:latin typeface="HG丸ｺﾞｼｯｸM-PRO" panose="020F0600000000000000" pitchFamily="50" charset="-128"/>
                <a:ea typeface="HG丸ｺﾞｼｯｸM-PRO" panose="020F0600000000000000" pitchFamily="50" charset="-128"/>
              </a:rPr>
              <a:t>開催</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62" name="直線矢印コネクタ 61"/>
          <p:cNvCxnSpPr/>
          <p:nvPr/>
        </p:nvCxnSpPr>
        <p:spPr>
          <a:xfrm>
            <a:off x="2527300" y="5816600"/>
            <a:ext cx="990600" cy="1"/>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33"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33</a:t>
            </a:r>
            <a:endParaRPr kumimoji="1" lang="ja-JP" altLang="en-US" dirty="0"/>
          </a:p>
        </p:txBody>
      </p:sp>
    </p:spTree>
    <p:extLst>
      <p:ext uri="{BB962C8B-B14F-4D97-AF65-F5344CB8AC3E}">
        <p14:creationId xmlns:p14="http://schemas.microsoft.com/office/powerpoint/2010/main" val="2285719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801" y="0"/>
            <a:ext cx="8583045" cy="6555641"/>
          </a:xfrm>
          <a:prstGeom prst="rect">
            <a:avLst/>
          </a:prstGeom>
          <a:noFill/>
        </p:spPr>
        <p:txBody>
          <a:bodyPr wrap="square" rtlCol="0">
            <a:spAutoFit/>
          </a:bodyPr>
          <a:lstStyle/>
          <a:p>
            <a:pPr>
              <a:lnSpc>
                <a:spcPts val="1200"/>
              </a:lnSpc>
            </a:pPr>
            <a:r>
              <a:rPr lang="en-US" altLang="ja-JP" sz="1100" dirty="0" smtClean="0">
                <a:latin typeface="+mn-ea"/>
              </a:rPr>
              <a:t>《</a:t>
            </a:r>
            <a:r>
              <a:rPr lang="ja-JP" altLang="en-US" sz="1100" dirty="0" smtClean="0">
                <a:latin typeface="+mn-ea"/>
              </a:rPr>
              <a:t>出　典</a:t>
            </a:r>
            <a:r>
              <a:rPr lang="en-US" altLang="ja-JP" sz="1100" dirty="0" smtClean="0">
                <a:latin typeface="+mn-ea"/>
              </a:rPr>
              <a:t>》</a:t>
            </a:r>
          </a:p>
          <a:p>
            <a:pPr>
              <a:lnSpc>
                <a:spcPts val="1200"/>
              </a:lnSpc>
            </a:pPr>
            <a:r>
              <a:rPr lang="ja-JP" altLang="en-US" sz="1050" dirty="0" smtClean="0">
                <a:latin typeface="+mn-ea"/>
              </a:rPr>
              <a:t>　</a:t>
            </a:r>
            <a:r>
              <a:rPr lang="en-US" altLang="ja-JP" sz="1050" dirty="0" smtClean="0">
                <a:latin typeface="+mn-ea"/>
              </a:rPr>
              <a:t> P.1</a:t>
            </a:r>
            <a:endParaRPr lang="ja-JP" altLang="ja-JP" sz="1050" dirty="0">
              <a:latin typeface="+mn-ea"/>
            </a:endParaRPr>
          </a:p>
          <a:p>
            <a:pPr>
              <a:lnSpc>
                <a:spcPts val="1200"/>
              </a:lnSpc>
            </a:pPr>
            <a:r>
              <a:rPr lang="ja-JP" altLang="en-US" sz="1050" dirty="0" smtClean="0">
                <a:latin typeface="+mn-ea"/>
              </a:rPr>
              <a:t>　</a:t>
            </a:r>
            <a:r>
              <a:rPr lang="ja-JP" altLang="en-US" sz="1050" dirty="0">
                <a:latin typeface="+mn-ea"/>
              </a:rPr>
              <a:t>　グラフ</a:t>
            </a:r>
            <a:r>
              <a:rPr lang="ja-JP" altLang="en-US" sz="1050" dirty="0" smtClean="0">
                <a:latin typeface="+mn-ea"/>
              </a:rPr>
              <a:t>　アジア各国・地域のＧＤＰ（実質）の推移</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ＩＭＦ（国際通貨基金）　</a:t>
            </a:r>
            <a:r>
              <a:rPr lang="en-US" altLang="ja-JP" sz="1050" dirty="0" smtClean="0">
                <a:latin typeface="+mn-ea"/>
              </a:rPr>
              <a:t>world economic outlook database</a:t>
            </a:r>
            <a:r>
              <a:rPr lang="ja-JP" altLang="en-US" sz="1050" dirty="0" smtClean="0">
                <a:latin typeface="+mn-ea"/>
              </a:rPr>
              <a:t>をもとに作成</a:t>
            </a:r>
            <a:endParaRPr lang="en-US" altLang="ja-JP" sz="1050" dirty="0" smtClean="0">
              <a:latin typeface="+mn-ea"/>
            </a:endParaRPr>
          </a:p>
          <a:p>
            <a:pPr>
              <a:lnSpc>
                <a:spcPts val="1200"/>
              </a:lnSpc>
            </a:pPr>
            <a:r>
              <a:rPr lang="ja-JP" altLang="en-US" sz="1050" dirty="0" smtClean="0">
                <a:latin typeface="+mn-ea"/>
              </a:rPr>
              <a:t>　</a:t>
            </a:r>
            <a:r>
              <a:rPr lang="ja-JP" altLang="en-US" sz="1050" dirty="0">
                <a:latin typeface="+mn-ea"/>
              </a:rPr>
              <a:t>　グラフ</a:t>
            </a:r>
            <a:r>
              <a:rPr lang="ja-JP" altLang="en-US" sz="1050" dirty="0" smtClean="0">
                <a:latin typeface="+mn-ea"/>
              </a:rPr>
              <a:t>　域内総生産（名目）の推移</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大阪市　大阪の経済　</a:t>
            </a:r>
            <a:r>
              <a:rPr lang="en-US" altLang="ja-JP" sz="1050" dirty="0" smtClean="0">
                <a:latin typeface="+mn-ea"/>
              </a:rPr>
              <a:t>2017</a:t>
            </a:r>
            <a:r>
              <a:rPr lang="ja-JP" altLang="en-US" sz="1050" dirty="0" smtClean="0">
                <a:latin typeface="+mn-ea"/>
              </a:rPr>
              <a:t>年版をもとに作成</a:t>
            </a:r>
            <a:endParaRPr lang="ja-JP" altLang="ja-JP" sz="1050" dirty="0" smtClean="0">
              <a:latin typeface="+mn-ea"/>
            </a:endParaRPr>
          </a:p>
          <a:p>
            <a:pPr>
              <a:lnSpc>
                <a:spcPts val="1200"/>
              </a:lnSpc>
            </a:pPr>
            <a:r>
              <a:rPr lang="ja-JP" altLang="en-US" sz="1050" dirty="0" smtClean="0">
                <a:latin typeface="+mn-ea"/>
              </a:rPr>
              <a:t>　 </a:t>
            </a:r>
            <a:r>
              <a:rPr lang="en-US" altLang="ja-JP" sz="1050" dirty="0" smtClean="0">
                <a:latin typeface="+mn-ea"/>
              </a:rPr>
              <a:t>P.7</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en-US" sz="1050" dirty="0">
                <a:latin typeface="+mn-ea"/>
              </a:rPr>
              <a:t>世界</a:t>
            </a:r>
            <a:r>
              <a:rPr lang="ja-JP" altLang="ja-JP" sz="1050" dirty="0" smtClean="0">
                <a:latin typeface="+mn-ea"/>
              </a:rPr>
              <a:t>に</a:t>
            </a:r>
            <a:r>
              <a:rPr lang="ja-JP" altLang="ja-JP" sz="1050" dirty="0">
                <a:latin typeface="+mn-ea"/>
              </a:rPr>
              <a:t>類を見ない新しいエンターテイメントの</a:t>
            </a:r>
            <a:r>
              <a:rPr lang="ja-JP" altLang="ja-JP" sz="1050" dirty="0" smtClean="0">
                <a:latin typeface="+mn-ea"/>
              </a:rPr>
              <a:t>体感】</a:t>
            </a:r>
            <a:r>
              <a:rPr lang="ja-JP" altLang="en-US" sz="1050" dirty="0" smtClean="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左：</a:t>
            </a:r>
            <a:r>
              <a:rPr lang="ja-JP" altLang="ja-JP" sz="1050" dirty="0" smtClean="0">
                <a:latin typeface="+mn-ea"/>
              </a:rPr>
              <a:t>日建</a:t>
            </a:r>
            <a:r>
              <a:rPr lang="ja-JP" altLang="ja-JP" sz="1050" dirty="0">
                <a:latin typeface="+mn-ea"/>
              </a:rPr>
              <a:t>設計</a:t>
            </a:r>
            <a:r>
              <a:rPr lang="ja-JP" altLang="ja-JP" sz="1050" dirty="0" smtClean="0">
                <a:latin typeface="+mn-ea"/>
              </a:rPr>
              <a:t>、</a:t>
            </a:r>
            <a:r>
              <a:rPr lang="ja-JP" altLang="en-US" sz="1050" dirty="0" smtClean="0">
                <a:latin typeface="+mn-ea"/>
              </a:rPr>
              <a:t>中・右：</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大阪・関西・西日本の歴史・文化・観光資源</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左上：</a:t>
            </a:r>
            <a:r>
              <a:rPr lang="ja-JP" altLang="ja-JP" sz="1050" dirty="0" smtClean="0">
                <a:latin typeface="+mn-ea"/>
              </a:rPr>
              <a:t>国立</a:t>
            </a:r>
            <a:r>
              <a:rPr lang="ja-JP" altLang="ja-JP" sz="1050" dirty="0">
                <a:latin typeface="+mn-ea"/>
              </a:rPr>
              <a:t>劇場歌舞伎情報サイト</a:t>
            </a:r>
            <a:r>
              <a:rPr lang="en-US" altLang="ja-JP" sz="1050" dirty="0">
                <a:latin typeface="+mn-ea"/>
              </a:rPr>
              <a:t>HP</a:t>
            </a:r>
            <a:r>
              <a:rPr lang="ja-JP" altLang="ja-JP" sz="1050" dirty="0" err="1" smtClean="0">
                <a:latin typeface="+mn-ea"/>
              </a:rPr>
              <a:t>、</a:t>
            </a:r>
            <a:r>
              <a:rPr lang="ja-JP" altLang="en-US" sz="1050" dirty="0" smtClean="0">
                <a:latin typeface="+mn-ea"/>
              </a:rPr>
              <a:t>右上：</a:t>
            </a:r>
            <a:r>
              <a:rPr lang="ja-JP" altLang="ja-JP" sz="1050" dirty="0" smtClean="0">
                <a:latin typeface="+mn-ea"/>
              </a:rPr>
              <a:t>大阪城</a:t>
            </a:r>
            <a:r>
              <a:rPr lang="ja-JP" altLang="ja-JP" sz="1050" dirty="0">
                <a:latin typeface="+mn-ea"/>
              </a:rPr>
              <a:t>公園</a:t>
            </a:r>
            <a:r>
              <a:rPr lang="en-US" altLang="ja-JP" sz="1050" dirty="0">
                <a:latin typeface="+mn-ea"/>
              </a:rPr>
              <a:t>HP</a:t>
            </a:r>
            <a:r>
              <a:rPr lang="ja-JP" altLang="ja-JP" sz="1050" dirty="0" err="1" smtClean="0">
                <a:latin typeface="+mn-ea"/>
              </a:rPr>
              <a:t>、</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左下：</a:t>
            </a:r>
            <a:r>
              <a:rPr lang="ja-JP" altLang="ja-JP" sz="1050" dirty="0" smtClean="0">
                <a:latin typeface="+mn-ea"/>
              </a:rPr>
              <a:t>公益</a:t>
            </a:r>
            <a:r>
              <a:rPr lang="ja-JP" altLang="ja-JP" sz="1050" dirty="0">
                <a:latin typeface="+mn-ea"/>
              </a:rPr>
              <a:t>社団法人日本料理研究会</a:t>
            </a:r>
            <a:r>
              <a:rPr lang="en-US" altLang="ja-JP" sz="1050" dirty="0">
                <a:latin typeface="+mn-ea"/>
              </a:rPr>
              <a:t>HP</a:t>
            </a:r>
            <a:r>
              <a:rPr lang="ja-JP" altLang="ja-JP" sz="1050" dirty="0" err="1" smtClean="0">
                <a:latin typeface="+mn-ea"/>
              </a:rPr>
              <a:t>、</a:t>
            </a:r>
            <a:r>
              <a:rPr lang="ja-JP" altLang="en-US" sz="1050" dirty="0" smtClean="0">
                <a:latin typeface="+mn-ea"/>
              </a:rPr>
              <a:t>右下：</a:t>
            </a:r>
            <a:r>
              <a:rPr lang="ja-JP" altLang="ja-JP" sz="1050" dirty="0" smtClean="0">
                <a:latin typeface="+mn-ea"/>
              </a:rPr>
              <a:t>関西広域連合「関西の食文化」</a:t>
            </a:r>
            <a:r>
              <a:rPr lang="en-US" altLang="ja-JP" sz="1050" dirty="0" smtClean="0">
                <a:latin typeface="+mn-ea"/>
              </a:rPr>
              <a:t>HP</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大阪・関西・西日本との連携による観光客の送り出し</a:t>
            </a:r>
            <a:r>
              <a:rPr lang="ja-JP" altLang="ja-JP" sz="1050" dirty="0" smtClean="0">
                <a:latin typeface="+mn-ea"/>
              </a:rPr>
              <a:t>】</a:t>
            </a:r>
            <a:r>
              <a:rPr lang="ja-JP" altLang="en-US" sz="1050" dirty="0" smtClean="0">
                <a:latin typeface="+mn-ea"/>
              </a:rPr>
              <a:t>の地図・掲載写真</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地図：夢洲まちづくり構想をもとに作成</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掲載写真：</a:t>
            </a:r>
            <a:r>
              <a:rPr lang="ja-JP" altLang="ja-JP" sz="1050" dirty="0" smtClean="0">
                <a:latin typeface="+mn-ea"/>
              </a:rPr>
              <a:t>大阪市</a:t>
            </a:r>
            <a:r>
              <a:rPr lang="ja-JP" altLang="ja-JP" sz="1050" dirty="0">
                <a:latin typeface="+mn-ea"/>
              </a:rPr>
              <a:t>、</a:t>
            </a:r>
            <a:r>
              <a:rPr lang="en-US" altLang="ja-JP" sz="1050" dirty="0">
                <a:latin typeface="+mn-ea"/>
              </a:rPr>
              <a:t>https://www.photo-ac.com</a:t>
            </a:r>
            <a:r>
              <a:rPr lang="en-US" altLang="ja-JP" sz="1050" dirty="0" smtClean="0">
                <a:latin typeface="+mn-ea"/>
              </a:rPr>
              <a:t>/</a:t>
            </a:r>
          </a:p>
          <a:p>
            <a:pPr>
              <a:lnSpc>
                <a:spcPts val="1200"/>
              </a:lnSpc>
            </a:pPr>
            <a:r>
              <a:rPr lang="ja-JP" altLang="en-US" sz="1050" dirty="0" smtClean="0">
                <a:latin typeface="+mn-ea"/>
              </a:rPr>
              <a:t>　　＜体験型施設（イメージ）＞の掲載写真</a:t>
            </a:r>
            <a:endParaRPr lang="en-US"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オービィ</a:t>
            </a:r>
            <a:r>
              <a:rPr lang="ja-JP" altLang="ja-JP" sz="1050" dirty="0">
                <a:latin typeface="+mn-ea"/>
              </a:rPr>
              <a:t>大阪</a:t>
            </a:r>
            <a:r>
              <a:rPr lang="en-US" altLang="ja-JP" sz="1050" dirty="0" smtClean="0">
                <a:latin typeface="+mn-ea"/>
              </a:rPr>
              <a:t>HP</a:t>
            </a:r>
            <a:endParaRPr lang="en-US" altLang="ja-JP" sz="1050" dirty="0">
              <a:latin typeface="+mn-ea"/>
            </a:endParaRPr>
          </a:p>
          <a:p>
            <a:pPr>
              <a:lnSpc>
                <a:spcPts val="1200"/>
              </a:lnSpc>
            </a:pPr>
            <a:r>
              <a:rPr lang="ja-JP" altLang="en-US" sz="1050" dirty="0" smtClean="0">
                <a:latin typeface="+mn-ea"/>
              </a:rPr>
              <a:t>　　＜ＶＲ技術による観光地案内（イメージ）＞の掲載写真</a:t>
            </a:r>
            <a:endParaRPr lang="en-US" altLang="ja-JP" sz="1050" dirty="0">
              <a:latin typeface="+mn-ea"/>
            </a:endParaRPr>
          </a:p>
          <a:p>
            <a:pPr>
              <a:lnSpc>
                <a:spcPts val="1200"/>
              </a:lnSpc>
            </a:pPr>
            <a:r>
              <a:rPr lang="ja-JP" altLang="en-US" sz="1050" dirty="0" smtClean="0">
                <a:latin typeface="+mn-ea"/>
              </a:rPr>
              <a:t>　　　　</a:t>
            </a:r>
            <a:r>
              <a:rPr lang="en-US" altLang="ja-JP" sz="1050" dirty="0" smtClean="0">
                <a:latin typeface="+mn-ea"/>
              </a:rPr>
              <a:t>https</a:t>
            </a:r>
            <a:r>
              <a:rPr lang="en-US" altLang="ja-JP" sz="1050" dirty="0">
                <a:latin typeface="+mn-ea"/>
              </a:rPr>
              <a:t>//pixabay.com/ja/</a:t>
            </a:r>
          </a:p>
          <a:p>
            <a:pPr>
              <a:lnSpc>
                <a:spcPts val="1200"/>
              </a:lnSpc>
            </a:pPr>
            <a:r>
              <a:rPr lang="ja-JP" altLang="en-US" sz="1050" dirty="0" smtClean="0">
                <a:latin typeface="+mn-ea"/>
              </a:rPr>
              <a:t>　</a:t>
            </a:r>
            <a:r>
              <a:rPr lang="en-US" altLang="ja-JP" sz="1050" dirty="0" smtClean="0">
                <a:latin typeface="+mn-ea"/>
              </a:rPr>
              <a:t> P.8</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世界水準の質・規模の展示施設・会議場</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左上：</a:t>
            </a:r>
            <a:r>
              <a:rPr lang="ja-JP" altLang="ja-JP" sz="1050" dirty="0" smtClean="0">
                <a:latin typeface="+mn-ea"/>
              </a:rPr>
              <a:t>ハノーバーメッセ</a:t>
            </a:r>
            <a:r>
              <a:rPr lang="en-US" altLang="ja-JP" sz="1050" dirty="0" smtClean="0">
                <a:latin typeface="+mn-ea"/>
              </a:rPr>
              <a:t>HP</a:t>
            </a:r>
            <a:r>
              <a:rPr lang="ja-JP" altLang="en-US" sz="1050" dirty="0" err="1" smtClean="0">
                <a:latin typeface="+mn-ea"/>
              </a:rPr>
              <a:t>、</a:t>
            </a:r>
            <a:r>
              <a:rPr lang="ja-JP" altLang="en-US" sz="1050" dirty="0" smtClean="0">
                <a:latin typeface="+mn-ea"/>
              </a:rPr>
              <a:t>右上：</a:t>
            </a:r>
            <a:r>
              <a:rPr lang="ja-JP" altLang="ja-JP" sz="1050" dirty="0" smtClean="0">
                <a:latin typeface="+mn-ea"/>
              </a:rPr>
              <a:t>日建</a:t>
            </a:r>
            <a:r>
              <a:rPr lang="ja-JP" altLang="ja-JP" sz="1050" dirty="0">
                <a:latin typeface="+mn-ea"/>
              </a:rPr>
              <a:t>設計</a:t>
            </a:r>
            <a:r>
              <a:rPr lang="ja-JP" altLang="ja-JP" sz="1050" dirty="0" smtClean="0">
                <a:latin typeface="+mn-ea"/>
              </a:rPr>
              <a:t>、</a:t>
            </a:r>
            <a:r>
              <a:rPr lang="ja-JP" altLang="en-US" sz="1050" dirty="0" smtClean="0">
                <a:latin typeface="+mn-ea"/>
              </a:rPr>
              <a:t>中：</a:t>
            </a:r>
            <a:r>
              <a:rPr lang="en-US" altLang="ja-JP" sz="1050" dirty="0" smtClean="0">
                <a:latin typeface="+mn-ea"/>
              </a:rPr>
              <a:t> </a:t>
            </a:r>
            <a:r>
              <a:rPr lang="en-US" altLang="ja-JP" sz="1050" dirty="0">
                <a:latin typeface="+mn-ea"/>
              </a:rPr>
              <a:t>https://www.photo-ac.com</a:t>
            </a:r>
            <a:r>
              <a:rPr lang="en-US" altLang="ja-JP" sz="1050" dirty="0" smtClean="0">
                <a:latin typeface="+mn-ea"/>
              </a:rPr>
              <a:t>/</a:t>
            </a:r>
            <a:r>
              <a:rPr lang="ja-JP" altLang="en-US" sz="1050" dirty="0" err="1" smtClean="0">
                <a:latin typeface="+mn-ea"/>
              </a:rPr>
              <a:t>、</a:t>
            </a:r>
            <a:r>
              <a:rPr lang="ja-JP" altLang="en-US" sz="1050" dirty="0" smtClean="0">
                <a:latin typeface="+mn-ea"/>
              </a:rPr>
              <a:t>左下：</a:t>
            </a:r>
            <a:r>
              <a:rPr lang="ja-JP" altLang="ja-JP" sz="1050" dirty="0" smtClean="0">
                <a:latin typeface="+mn-ea"/>
              </a:rPr>
              <a:t>大阪</a:t>
            </a:r>
            <a:r>
              <a:rPr lang="ja-JP" altLang="ja-JP" sz="1050" dirty="0">
                <a:latin typeface="+mn-ea"/>
              </a:rPr>
              <a:t>国際会議場</a:t>
            </a:r>
            <a:r>
              <a:rPr lang="en-US" altLang="ja-JP" sz="1050" dirty="0">
                <a:latin typeface="+mn-ea"/>
              </a:rPr>
              <a:t>HP</a:t>
            </a:r>
            <a:r>
              <a:rPr lang="ja-JP" altLang="ja-JP" sz="1050" dirty="0" err="1" smtClean="0">
                <a:latin typeface="+mn-ea"/>
              </a:rPr>
              <a:t>、</a:t>
            </a:r>
            <a:r>
              <a:rPr lang="ja-JP" altLang="en-US" sz="1050" dirty="0" smtClean="0">
                <a:latin typeface="+mn-ea"/>
              </a:rPr>
              <a:t>右下：</a:t>
            </a:r>
            <a:r>
              <a:rPr lang="en-US" altLang="ja-JP" sz="1050" dirty="0" smtClean="0">
                <a:latin typeface="+mn-ea"/>
              </a:rPr>
              <a:t>https</a:t>
            </a:r>
            <a:r>
              <a:rPr lang="en-US" altLang="ja-JP" sz="1050" dirty="0">
                <a:latin typeface="+mn-ea"/>
              </a:rPr>
              <a:t>//pixabay.com/ja</a:t>
            </a:r>
            <a:r>
              <a:rPr lang="en-US" altLang="ja-JP" sz="1050" dirty="0" smtClean="0">
                <a:latin typeface="+mn-ea"/>
              </a:rPr>
              <a:t>/</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上質なリゾートを体感できる宿泊施設</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左上：</a:t>
            </a:r>
            <a:r>
              <a:rPr lang="en-US" altLang="ja-JP" sz="1050" dirty="0" smtClean="0">
                <a:latin typeface="+mn-ea"/>
              </a:rPr>
              <a:t>https</a:t>
            </a:r>
            <a:r>
              <a:rPr lang="en-US" altLang="ja-JP" sz="1050" dirty="0">
                <a:latin typeface="+mn-ea"/>
              </a:rPr>
              <a:t>//pixabay.com/ja/</a:t>
            </a:r>
            <a:r>
              <a:rPr lang="ja-JP" altLang="ja-JP" sz="1050" dirty="0" err="1" smtClean="0">
                <a:latin typeface="+mn-ea"/>
              </a:rPr>
              <a:t>、</a:t>
            </a:r>
            <a:r>
              <a:rPr lang="ja-JP" altLang="en-US" sz="1050" dirty="0" smtClean="0">
                <a:latin typeface="+mn-ea"/>
              </a:rPr>
              <a:t>右上：</a:t>
            </a:r>
            <a:r>
              <a:rPr lang="en-US" altLang="ja-JP" sz="1050" dirty="0" err="1" smtClean="0">
                <a:latin typeface="+mn-ea"/>
              </a:rPr>
              <a:t>Aman</a:t>
            </a:r>
            <a:r>
              <a:rPr lang="en-US" altLang="ja-JP" sz="1050" dirty="0" smtClean="0">
                <a:latin typeface="+mn-ea"/>
              </a:rPr>
              <a:t> </a:t>
            </a:r>
            <a:r>
              <a:rPr lang="en-US" altLang="ja-JP" sz="1050" dirty="0">
                <a:latin typeface="+mn-ea"/>
              </a:rPr>
              <a:t>Tokyo HP</a:t>
            </a:r>
            <a:r>
              <a:rPr lang="ja-JP" altLang="ja-JP" sz="1050" dirty="0" err="1" smtClean="0">
                <a:latin typeface="+mn-ea"/>
              </a:rPr>
              <a:t>、</a:t>
            </a:r>
            <a:r>
              <a:rPr lang="ja-JP" altLang="en-US" sz="1050" dirty="0" smtClean="0">
                <a:latin typeface="+mn-ea"/>
              </a:rPr>
              <a:t>下：</a:t>
            </a:r>
            <a:r>
              <a:rPr lang="ja-JP" altLang="ja-JP" sz="1050" dirty="0" smtClean="0">
                <a:latin typeface="+mn-ea"/>
              </a:rPr>
              <a:t>公的</a:t>
            </a:r>
            <a:r>
              <a:rPr lang="ja-JP" altLang="ja-JP" sz="1050" dirty="0">
                <a:latin typeface="+mn-ea"/>
              </a:rPr>
              <a:t>財団法人大阪観光局</a:t>
            </a:r>
            <a:r>
              <a:rPr lang="en-US" altLang="ja-JP" sz="1050" dirty="0">
                <a:latin typeface="+mn-ea"/>
              </a:rPr>
              <a:t>HP</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快適で楽しい雰囲気を体感できるショッピング空間</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右：</a:t>
            </a:r>
            <a:r>
              <a:rPr lang="en-US" altLang="ja-JP" sz="1050" dirty="0" err="1" smtClean="0">
                <a:latin typeface="+mn-ea"/>
              </a:rPr>
              <a:t>Aman</a:t>
            </a:r>
            <a:r>
              <a:rPr lang="en-US" altLang="ja-JP" sz="1050" dirty="0" smtClean="0">
                <a:latin typeface="+mn-ea"/>
              </a:rPr>
              <a:t> </a:t>
            </a:r>
            <a:r>
              <a:rPr lang="en-US" altLang="ja-JP" sz="1050" dirty="0">
                <a:latin typeface="+mn-ea"/>
              </a:rPr>
              <a:t>Tokyo HP</a:t>
            </a:r>
            <a:r>
              <a:rPr lang="ja-JP" altLang="ja-JP" sz="1050" dirty="0" err="1" smtClean="0">
                <a:latin typeface="+mn-ea"/>
              </a:rPr>
              <a:t>、</a:t>
            </a:r>
            <a:r>
              <a:rPr lang="ja-JP" altLang="en-US" sz="1050" dirty="0" smtClean="0">
                <a:latin typeface="+mn-ea"/>
              </a:rPr>
              <a:t>左：</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en-US" altLang="ja-JP" sz="1050" dirty="0">
                <a:latin typeface="+mn-ea"/>
              </a:rPr>
              <a:t> </a:t>
            </a:r>
            <a:r>
              <a:rPr lang="en-US" altLang="ja-JP" sz="1050" dirty="0" smtClean="0">
                <a:latin typeface="+mn-ea"/>
              </a:rPr>
              <a:t>P.9</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大阪の新たなランドマークとなる都市景観／非日常を感じる空間デザイン</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広大な土地、水辺の魅力を感じられる上質で快適な都市空間</a:t>
            </a:r>
            <a:r>
              <a:rPr lang="ja-JP" altLang="ja-JP" sz="1050" dirty="0" smtClean="0">
                <a:latin typeface="+mn-ea"/>
              </a:rPr>
              <a:t>】</a:t>
            </a:r>
            <a:r>
              <a:rPr lang="ja-JP" altLang="en-US" sz="1050" dirty="0" smtClean="0">
                <a:latin typeface="+mn-ea"/>
              </a:rPr>
              <a:t>のパース・掲載</a:t>
            </a:r>
            <a:r>
              <a:rPr lang="ja-JP" altLang="en-US" sz="1050" dirty="0">
                <a:latin typeface="+mn-ea"/>
              </a:rPr>
              <a:t>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パース：夢洲まちづくり構想、中・右：</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en-US" altLang="ja-JP" sz="1050" dirty="0">
                <a:latin typeface="+mn-ea"/>
              </a:rPr>
              <a:t> </a:t>
            </a:r>
            <a:r>
              <a:rPr lang="ja-JP" altLang="en-US" sz="1050" dirty="0" smtClean="0">
                <a:latin typeface="+mn-ea"/>
              </a:rPr>
              <a:t>　</a:t>
            </a:r>
            <a:r>
              <a:rPr lang="en-US" altLang="ja-JP" sz="1050" dirty="0" smtClean="0">
                <a:latin typeface="+mn-ea"/>
              </a:rPr>
              <a:t>P.10</a:t>
            </a:r>
            <a:r>
              <a:rPr lang="ja-JP" altLang="en-US" sz="1050" dirty="0" smtClean="0">
                <a:latin typeface="+mn-ea"/>
              </a:rPr>
              <a:t>　下段の</a:t>
            </a:r>
            <a:r>
              <a:rPr lang="ja-JP" altLang="en-US" sz="1050" dirty="0">
                <a:latin typeface="+mn-ea"/>
              </a:rPr>
              <a:t>掲載写真</a:t>
            </a:r>
            <a:endParaRPr lang="ja-JP" altLang="ja-JP" sz="1050" dirty="0">
              <a:latin typeface="+mn-ea"/>
            </a:endParaRPr>
          </a:p>
          <a:p>
            <a:pPr>
              <a:lnSpc>
                <a:spcPts val="1200"/>
              </a:lnSpc>
            </a:pPr>
            <a:r>
              <a:rPr lang="en-US" altLang="ja-JP" sz="1050" dirty="0">
                <a:latin typeface="+mn-ea"/>
              </a:rPr>
              <a:t> </a:t>
            </a:r>
            <a:r>
              <a:rPr lang="ja-JP" altLang="en-US" sz="1050" dirty="0" smtClean="0">
                <a:latin typeface="+mn-ea"/>
              </a:rPr>
              <a:t>　　</a:t>
            </a:r>
            <a:r>
              <a:rPr lang="en-US" altLang="ja-JP" sz="1050" dirty="0" smtClean="0">
                <a:latin typeface="+mn-ea"/>
              </a:rPr>
              <a:t> </a:t>
            </a:r>
            <a:r>
              <a:rPr lang="ja-JP" altLang="en-US" sz="1050" dirty="0" smtClean="0">
                <a:latin typeface="+mn-ea"/>
              </a:rPr>
              <a:t>左から順に</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１枚目：</a:t>
            </a:r>
            <a:r>
              <a:rPr lang="ja-JP" altLang="ja-JP" sz="1050" dirty="0">
                <a:latin typeface="+mn-ea"/>
              </a:rPr>
              <a:t>トヨタ</a:t>
            </a:r>
            <a:r>
              <a:rPr lang="ja-JP" altLang="ja-JP" sz="1050" dirty="0" smtClean="0">
                <a:latin typeface="+mn-ea"/>
              </a:rPr>
              <a:t>博物館、</a:t>
            </a:r>
            <a:r>
              <a:rPr lang="ja-JP" altLang="en-US" sz="1050" dirty="0" smtClean="0">
                <a:latin typeface="+mn-ea"/>
              </a:rPr>
              <a:t>２枚目：</a:t>
            </a:r>
            <a:r>
              <a:rPr lang="en-US" altLang="ja-JP" sz="1050" dirty="0">
                <a:latin typeface="+mn-ea"/>
              </a:rPr>
              <a:t>HPhttps://www.flickr.com</a:t>
            </a:r>
            <a:r>
              <a:rPr lang="ja-JP" altLang="ja-JP" sz="1050" dirty="0" err="1" smtClean="0">
                <a:latin typeface="+mn-ea"/>
              </a:rPr>
              <a:t>、</a:t>
            </a:r>
            <a:r>
              <a:rPr lang="ja-JP" altLang="en-US" sz="1050" dirty="0" smtClean="0">
                <a:latin typeface="+mn-ea"/>
              </a:rPr>
              <a:t>３・４枚目：</a:t>
            </a:r>
            <a:r>
              <a:rPr lang="en-US" altLang="ja-JP" sz="1050" dirty="0" smtClean="0">
                <a:latin typeface="+mn-ea"/>
              </a:rPr>
              <a:t>https</a:t>
            </a:r>
            <a:r>
              <a:rPr lang="en-US" altLang="ja-JP" sz="1050" dirty="0">
                <a:latin typeface="+mn-ea"/>
              </a:rPr>
              <a:t>//pixabay.com/ja</a:t>
            </a:r>
            <a:r>
              <a:rPr lang="en-US" altLang="ja-JP" sz="1050" dirty="0" smtClean="0">
                <a:latin typeface="+mn-ea"/>
              </a:rPr>
              <a:t>/</a:t>
            </a:r>
            <a:r>
              <a:rPr lang="ja-JP" altLang="en-US" sz="1050" dirty="0" err="1" smtClean="0">
                <a:latin typeface="+mn-ea"/>
              </a:rPr>
              <a:t>、</a:t>
            </a:r>
            <a:r>
              <a:rPr lang="ja-JP" altLang="en-US" sz="1050" dirty="0" smtClean="0">
                <a:latin typeface="+mn-ea"/>
              </a:rPr>
              <a:t>５・６枚目：</a:t>
            </a:r>
            <a:r>
              <a:rPr lang="ja-JP" altLang="ja-JP" sz="1050" dirty="0" smtClean="0">
                <a:latin typeface="+mn-ea"/>
              </a:rPr>
              <a:t>総務省</a:t>
            </a:r>
            <a:r>
              <a:rPr lang="ja-JP" altLang="ja-JP" sz="1050" dirty="0">
                <a:latin typeface="+mn-ea"/>
              </a:rPr>
              <a:t>　情報通信白書平成</a:t>
            </a:r>
            <a:r>
              <a:rPr lang="en-US" altLang="ja-JP" sz="1050" dirty="0">
                <a:latin typeface="+mn-ea"/>
              </a:rPr>
              <a:t>28</a:t>
            </a:r>
            <a:r>
              <a:rPr lang="ja-JP" altLang="ja-JP" sz="1050" dirty="0" smtClean="0">
                <a:latin typeface="+mn-ea"/>
              </a:rPr>
              <a:t>年版</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Ｐ</a:t>
            </a:r>
            <a:r>
              <a:rPr lang="en-US" altLang="ja-JP" sz="1050" dirty="0" smtClean="0">
                <a:latin typeface="+mn-ea"/>
              </a:rPr>
              <a:t>.21</a:t>
            </a:r>
            <a:r>
              <a:rPr lang="ja-JP" altLang="en-US" sz="1050" dirty="0" smtClean="0">
                <a:latin typeface="+mn-ea"/>
              </a:rPr>
              <a:t>　左側イメージ図</a:t>
            </a:r>
            <a:endParaRPr lang="en-US" altLang="ja-JP" sz="1050" dirty="0">
              <a:latin typeface="+mn-ea"/>
            </a:endParaRPr>
          </a:p>
          <a:p>
            <a:pPr>
              <a:lnSpc>
                <a:spcPts val="1200"/>
              </a:lnSpc>
            </a:pPr>
            <a:r>
              <a:rPr lang="ja-JP" altLang="en-US" sz="1050" dirty="0" smtClean="0">
                <a:latin typeface="+mn-ea"/>
              </a:rPr>
              <a:t>　　　大阪府こころの健康総合センターＨＰ</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Ｐ</a:t>
            </a:r>
            <a:r>
              <a:rPr lang="en-US" altLang="ja-JP" sz="1050" dirty="0" smtClean="0">
                <a:latin typeface="+mn-ea"/>
              </a:rPr>
              <a:t>.22</a:t>
            </a:r>
          </a:p>
          <a:p>
            <a:pPr>
              <a:lnSpc>
                <a:spcPts val="1200"/>
              </a:lnSpc>
            </a:pPr>
            <a:r>
              <a:rPr lang="ja-JP" altLang="en-US" sz="1050" dirty="0">
                <a:latin typeface="+mn-ea"/>
              </a:rPr>
              <a:t>　</a:t>
            </a:r>
            <a:r>
              <a:rPr lang="ja-JP" altLang="en-US" sz="1050" dirty="0" smtClean="0">
                <a:latin typeface="+mn-ea"/>
              </a:rPr>
              <a:t>　　グラフ　大阪を訪れる外国人観光客数</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大阪観光局作成資料</a:t>
            </a:r>
            <a:endParaRPr lang="en-US" altLang="ja-JP" sz="1050" dirty="0" smtClean="0">
              <a:latin typeface="+mn-ea"/>
            </a:endParaRPr>
          </a:p>
          <a:p>
            <a:pPr>
              <a:lnSpc>
                <a:spcPts val="1200"/>
              </a:lnSpc>
            </a:pPr>
            <a:r>
              <a:rPr lang="ja-JP" altLang="en-US" sz="1050" dirty="0" smtClean="0">
                <a:latin typeface="+mn-ea"/>
              </a:rPr>
              <a:t>　　　グラフ　（参考）シンガポールにおける治安・風俗環境の変化</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「第１回特定複合観光施設区域整備推進会議」資料をもとに作成</a:t>
            </a:r>
            <a:endParaRPr lang="en-US" altLang="ja-JP" sz="1050" dirty="0">
              <a:latin typeface="+mn-ea"/>
            </a:endParaRPr>
          </a:p>
        </p:txBody>
      </p:sp>
      <p:sp>
        <p:nvSpPr>
          <p:cNvPr id="4" name="スライド番号プレースホルダ 9"/>
          <p:cNvSpPr>
            <a:spLocks noGrp="1"/>
          </p:cNvSpPr>
          <p:nvPr>
            <p:ph type="sldNum" sz="quarter" idx="12"/>
          </p:nvPr>
        </p:nvSpPr>
        <p:spPr>
          <a:xfrm>
            <a:off x="6992094" y="6492875"/>
            <a:ext cx="2133600" cy="365125"/>
          </a:xfrm>
        </p:spPr>
        <p:txBody>
          <a:bodyPr/>
          <a:lstStyle/>
          <a:p>
            <a:r>
              <a:rPr lang="en-US" altLang="ja-JP" dirty="0"/>
              <a:t>3</a:t>
            </a:r>
            <a:r>
              <a:rPr lang="en-US" altLang="ja-JP" dirty="0" smtClean="0"/>
              <a:t>4</a:t>
            </a:r>
            <a:endParaRPr kumimoji="1" lang="ja-JP" altLang="en-US" dirty="0"/>
          </a:p>
        </p:txBody>
      </p:sp>
    </p:spTree>
    <p:extLst>
      <p:ext uri="{BB962C8B-B14F-4D97-AF65-F5344CB8AC3E}">
        <p14:creationId xmlns:p14="http://schemas.microsoft.com/office/powerpoint/2010/main" val="40401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smtClean="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テキスト ボックス 22"/>
          <p:cNvSpPr txBox="1"/>
          <p:nvPr/>
        </p:nvSpPr>
        <p:spPr>
          <a:xfrm>
            <a:off x="4563845" y="1667168"/>
            <a:ext cx="4422117" cy="1369606"/>
          </a:xfrm>
          <a:prstGeom prst="rect">
            <a:avLst/>
          </a:prstGeom>
          <a:noFill/>
        </p:spPr>
        <p:txBody>
          <a:bodyPr wrap="square" rIns="36000"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一人当たり名目府内総生産は東京の</a:t>
            </a:r>
            <a:r>
              <a:rPr lang="ja-JP" altLang="en-US" sz="1200" dirty="0">
                <a:latin typeface="+mn-ea"/>
                <a:cs typeface="Meiryo UI" pitchFamily="50" charset="-128"/>
              </a:rPr>
              <a:t>６</a:t>
            </a:r>
            <a:r>
              <a:rPr lang="ja-JP" altLang="en-US" sz="1200" dirty="0" smtClean="0">
                <a:latin typeface="+mn-ea"/>
                <a:cs typeface="Meiryo UI" pitchFamily="50" charset="-128"/>
              </a:rPr>
              <a:t>割程度</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製造業、卸売業、小売業等における事業所数・従業者数の減少</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大規模ＭＩＣＥに対応可能な施設の</a:t>
            </a:r>
            <a:r>
              <a:rPr lang="ja-JP" altLang="en-US" sz="1200" dirty="0" smtClean="0">
                <a:latin typeface="+mn-ea"/>
                <a:cs typeface="Meiryo UI" pitchFamily="50" charset="-128"/>
              </a:rPr>
              <a:t>不足</a:t>
            </a:r>
            <a:endParaRPr lang="en-US" altLang="ja-JP" sz="1200" dirty="0" smtClean="0">
              <a:latin typeface="+mn-ea"/>
              <a:cs typeface="Meiryo UI" pitchFamily="50" charset="-128"/>
            </a:endParaRPr>
          </a:p>
          <a:p>
            <a:r>
              <a:rPr lang="ja-JP" altLang="en-US" sz="1100" dirty="0" smtClean="0">
                <a:latin typeface="+mn-ea"/>
                <a:cs typeface="Meiryo UI" pitchFamily="50" charset="-128"/>
              </a:rPr>
              <a:t>　　（</a:t>
            </a:r>
            <a:r>
              <a:rPr lang="ja-JP" altLang="en-US" sz="1100" dirty="0">
                <a:latin typeface="+mn-ea"/>
                <a:cs typeface="Meiryo UI" pitchFamily="50" charset="-128"/>
              </a:rPr>
              <a:t>都市別国際会議開催ランキング  </a:t>
            </a:r>
            <a:r>
              <a:rPr lang="en-US" altLang="ja-JP" sz="1100" dirty="0">
                <a:latin typeface="+mn-ea"/>
                <a:cs typeface="Meiryo UI" pitchFamily="50" charset="-128"/>
              </a:rPr>
              <a:t>2015</a:t>
            </a:r>
            <a:r>
              <a:rPr lang="ja-JP" altLang="en-US" sz="1100" dirty="0">
                <a:latin typeface="+mn-ea"/>
                <a:cs typeface="Meiryo UI" pitchFamily="50" charset="-128"/>
              </a:rPr>
              <a:t>年：世界</a:t>
            </a:r>
            <a:r>
              <a:rPr lang="en-US" altLang="ja-JP" sz="1100" dirty="0">
                <a:latin typeface="+mn-ea"/>
                <a:cs typeface="Meiryo UI" pitchFamily="50" charset="-128"/>
              </a:rPr>
              <a:t>115</a:t>
            </a:r>
            <a:r>
              <a:rPr lang="ja-JP" altLang="en-US" sz="1100" dirty="0">
                <a:latin typeface="+mn-ea"/>
                <a:cs typeface="Meiryo UI" pitchFamily="50" charset="-128"/>
              </a:rPr>
              <a:t>位、アジア</a:t>
            </a:r>
            <a:r>
              <a:rPr lang="en-US" altLang="ja-JP" sz="1100" dirty="0">
                <a:latin typeface="+mn-ea"/>
                <a:cs typeface="Meiryo UI" pitchFamily="50" charset="-128"/>
              </a:rPr>
              <a:t>25</a:t>
            </a:r>
            <a:r>
              <a:rPr lang="ja-JP" altLang="en-US" sz="1100" dirty="0">
                <a:latin typeface="+mn-ea"/>
                <a:cs typeface="Meiryo UI" pitchFamily="50" charset="-128"/>
              </a:rPr>
              <a:t>位</a:t>
            </a:r>
            <a:r>
              <a:rPr lang="ja-JP" altLang="en-US" sz="1100" dirty="0" smtClean="0">
                <a:latin typeface="+mn-ea"/>
                <a:cs typeface="Meiryo UI" pitchFamily="50" charset="-128"/>
              </a:rPr>
              <a:t>）</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訪日外国人の増加を消費額の増加や新たなビジネスにつなげる仕掛けづくり（例：夜間経済の活性化など）が必要</a:t>
            </a:r>
          </a:p>
          <a:p>
            <a:pPr marL="171450" indent="-171450">
              <a:buFont typeface="Wingdings" panose="05000000000000000000" pitchFamily="2" charset="2"/>
              <a:buChar char="Ø"/>
            </a:pPr>
            <a:r>
              <a:rPr lang="ja-JP" altLang="en-US" sz="1200" dirty="0" smtClean="0">
                <a:latin typeface="+mn-ea"/>
                <a:cs typeface="Meiryo UI" pitchFamily="50" charset="-128"/>
              </a:rPr>
              <a:t>幅広いニーズに対応した宿泊施設の不足</a:t>
            </a:r>
            <a:endParaRPr lang="ja-JP" altLang="en-US" sz="1200" dirty="0">
              <a:latin typeface="+mn-ea"/>
              <a:cs typeface="Meiryo UI" pitchFamily="50" charset="-128"/>
            </a:endParaRPr>
          </a:p>
        </p:txBody>
      </p:sp>
      <p:sp>
        <p:nvSpPr>
          <p:cNvPr id="25" name="テキスト ボックス 24"/>
          <p:cNvSpPr txBox="1"/>
          <p:nvPr/>
        </p:nvSpPr>
        <p:spPr>
          <a:xfrm>
            <a:off x="189656" y="1669456"/>
            <a:ext cx="4652800" cy="1354217"/>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経済の長期停滞、アジア各国の経済成長</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人口</a:t>
            </a:r>
            <a:r>
              <a:rPr lang="ja-JP" altLang="en-US" sz="1200" dirty="0">
                <a:latin typeface="+mn-ea"/>
                <a:cs typeface="Meiryo UI" pitchFamily="50" charset="-128"/>
              </a:rPr>
              <a:t>減少、高齢化</a:t>
            </a:r>
            <a:r>
              <a:rPr lang="ja-JP" altLang="en-US" sz="1200" dirty="0" smtClean="0">
                <a:latin typeface="+mn-ea"/>
                <a:cs typeface="Meiryo UI" pitchFamily="50" charset="-128"/>
              </a:rPr>
              <a:t>社会 （</a:t>
            </a:r>
            <a:r>
              <a:rPr lang="ja-JP" altLang="en-US" sz="1200" dirty="0">
                <a:latin typeface="+mn-ea"/>
                <a:cs typeface="Meiryo UI" pitchFamily="50" charset="-128"/>
              </a:rPr>
              <a:t>需要力不足・労働力不足</a:t>
            </a:r>
            <a:r>
              <a:rPr lang="ja-JP" altLang="en-US" sz="1200" dirty="0" smtClean="0">
                <a:latin typeface="+mn-ea"/>
                <a:cs typeface="Meiryo UI" pitchFamily="50" charset="-128"/>
              </a:rPr>
              <a:t>）</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訪日</a:t>
            </a:r>
            <a:r>
              <a:rPr lang="ja-JP" altLang="en-US" sz="1200" dirty="0" smtClean="0">
                <a:latin typeface="+mn-ea"/>
                <a:cs typeface="Meiryo UI" pitchFamily="50" charset="-128"/>
              </a:rPr>
              <a:t>外国人</a:t>
            </a:r>
            <a:r>
              <a:rPr lang="ja-JP" altLang="en-US" sz="1200" dirty="0">
                <a:latin typeface="+mn-ea"/>
                <a:cs typeface="Meiryo UI" pitchFamily="50" charset="-128"/>
              </a:rPr>
              <a:t>の</a:t>
            </a:r>
            <a:r>
              <a:rPr lang="ja-JP" altLang="en-US" sz="1200" dirty="0" smtClean="0">
                <a:latin typeface="+mn-ea"/>
                <a:cs typeface="Meiryo UI" pitchFamily="50" charset="-128"/>
              </a:rPr>
              <a:t>増加 </a:t>
            </a:r>
            <a:endParaRPr lang="en-US" altLang="ja-JP" sz="1200" dirty="0" smtClean="0">
              <a:latin typeface="+mn-ea"/>
              <a:cs typeface="Meiryo UI" pitchFamily="50" charset="-128"/>
            </a:endParaRPr>
          </a:p>
          <a:p>
            <a:r>
              <a:rPr lang="ja-JP" altLang="en-US" sz="1200" dirty="0" smtClean="0">
                <a:latin typeface="+mn-ea"/>
                <a:cs typeface="Meiryo UI" pitchFamily="50" charset="-128"/>
              </a:rPr>
              <a:t>　　</a:t>
            </a:r>
            <a:r>
              <a:rPr lang="ja-JP" altLang="en-US" sz="1100" dirty="0" smtClean="0">
                <a:latin typeface="+mn-ea"/>
                <a:cs typeface="Meiryo UI" pitchFamily="50" charset="-128"/>
              </a:rPr>
              <a:t>（</a:t>
            </a:r>
            <a:r>
              <a:rPr lang="ja-JP" altLang="en-US" sz="1100" dirty="0">
                <a:latin typeface="+mn-ea"/>
                <a:cs typeface="Meiryo UI" pitchFamily="50" charset="-128"/>
              </a:rPr>
              <a:t>来</a:t>
            </a:r>
            <a:r>
              <a:rPr lang="ja-JP" altLang="en-US" sz="1100" dirty="0" smtClean="0">
                <a:latin typeface="+mn-ea"/>
                <a:cs typeface="Meiryo UI" pitchFamily="50" charset="-128"/>
              </a:rPr>
              <a:t>阪外国人旅行者数　</a:t>
            </a:r>
            <a:r>
              <a:rPr lang="en-US" altLang="ja-JP" sz="1100" dirty="0" smtClean="0">
                <a:latin typeface="+mn-ea"/>
                <a:cs typeface="Meiryo UI" pitchFamily="50" charset="-128"/>
              </a:rPr>
              <a:t>2011</a:t>
            </a:r>
            <a:r>
              <a:rPr lang="ja-JP" altLang="en-US" sz="1100" dirty="0" smtClean="0">
                <a:latin typeface="+mn-ea"/>
                <a:cs typeface="Meiryo UI" pitchFamily="50" charset="-128"/>
              </a:rPr>
              <a:t>年</a:t>
            </a:r>
            <a:r>
              <a:rPr lang="en-US" altLang="ja-JP" sz="1100" dirty="0" smtClean="0">
                <a:latin typeface="+mn-ea"/>
                <a:cs typeface="Meiryo UI" pitchFamily="50" charset="-128"/>
              </a:rPr>
              <a:t>:158</a:t>
            </a:r>
            <a:r>
              <a:rPr lang="ja-JP" altLang="en-US" sz="1100" dirty="0" smtClean="0">
                <a:latin typeface="+mn-ea"/>
                <a:cs typeface="Meiryo UI" pitchFamily="50" charset="-128"/>
              </a:rPr>
              <a:t>万人→</a:t>
            </a:r>
            <a:r>
              <a:rPr lang="en-US" altLang="ja-JP" sz="1100" dirty="0" smtClean="0">
                <a:latin typeface="+mn-ea"/>
                <a:cs typeface="Meiryo UI" pitchFamily="50" charset="-128"/>
              </a:rPr>
              <a:t>2016</a:t>
            </a:r>
            <a:r>
              <a:rPr lang="ja-JP" altLang="en-US" sz="1100" dirty="0" smtClean="0">
                <a:latin typeface="+mn-ea"/>
                <a:cs typeface="Meiryo UI" pitchFamily="50" charset="-128"/>
              </a:rPr>
              <a:t>年</a:t>
            </a:r>
            <a:r>
              <a:rPr lang="en-US" altLang="ja-JP" sz="1100" u="sng" dirty="0" smtClean="0">
                <a:latin typeface="+mn-ea"/>
                <a:cs typeface="Meiryo UI" pitchFamily="50" charset="-128"/>
              </a:rPr>
              <a:t>:940</a:t>
            </a:r>
            <a:r>
              <a:rPr lang="ja-JP" altLang="en-US" sz="1100" u="sng" dirty="0" smtClean="0">
                <a:latin typeface="+mn-ea"/>
                <a:cs typeface="Meiryo UI" pitchFamily="50" charset="-128"/>
              </a:rPr>
              <a:t>万人</a:t>
            </a:r>
            <a:endParaRPr lang="en-US" altLang="ja-JP" sz="1100" u="sng" dirty="0" smtClean="0">
              <a:latin typeface="+mn-ea"/>
              <a:cs typeface="Meiryo UI" pitchFamily="50" charset="-128"/>
            </a:endParaRPr>
          </a:p>
          <a:p>
            <a:r>
              <a:rPr lang="ja-JP" altLang="en-US" sz="1100" dirty="0">
                <a:latin typeface="+mn-ea"/>
                <a:cs typeface="Meiryo UI" pitchFamily="50" charset="-128"/>
              </a:rPr>
              <a:t>　</a:t>
            </a:r>
            <a:r>
              <a:rPr lang="ja-JP" altLang="en-US" sz="1100" dirty="0" smtClean="0">
                <a:latin typeface="+mn-ea"/>
                <a:cs typeface="Meiryo UI" pitchFamily="50" charset="-128"/>
              </a:rPr>
              <a:t>　　　　　　　　　　　　</a:t>
            </a:r>
            <a:r>
              <a:rPr lang="en-US" altLang="ja-JP" sz="1100" dirty="0" smtClean="0">
                <a:latin typeface="+mn-ea"/>
                <a:cs typeface="Meiryo UI" pitchFamily="50" charset="-128"/>
              </a:rPr>
              <a:t>〔</a:t>
            </a:r>
            <a:r>
              <a:rPr lang="ja-JP" altLang="en-US" sz="1100" dirty="0" smtClean="0">
                <a:latin typeface="+mn-ea"/>
                <a:cs typeface="Meiryo UI" pitchFamily="50" charset="-128"/>
              </a:rPr>
              <a:t>５年で</a:t>
            </a:r>
            <a:r>
              <a:rPr lang="ja-JP" altLang="en-US" sz="1100" dirty="0">
                <a:latin typeface="+mn-ea"/>
                <a:cs typeface="Meiryo UI" pitchFamily="50" charset="-128"/>
              </a:rPr>
              <a:t>６</a:t>
            </a:r>
            <a:r>
              <a:rPr lang="ja-JP" altLang="en-US" sz="1100" dirty="0" smtClean="0">
                <a:latin typeface="+mn-ea"/>
                <a:cs typeface="Meiryo UI" pitchFamily="50" charset="-128"/>
              </a:rPr>
              <a:t>倍、中国・韓国・台湾・香港で</a:t>
            </a:r>
            <a:r>
              <a:rPr lang="en-US" altLang="ja-JP" sz="1100" dirty="0" smtClean="0">
                <a:latin typeface="+mn-ea"/>
                <a:cs typeface="Meiryo UI" pitchFamily="50" charset="-128"/>
              </a:rPr>
              <a:t>76%〕</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世界的</a:t>
            </a:r>
            <a:r>
              <a:rPr lang="ja-JP" altLang="en-US" sz="1200" dirty="0" smtClean="0">
                <a:latin typeface="+mn-ea"/>
                <a:cs typeface="Meiryo UI" pitchFamily="50" charset="-128"/>
              </a:rPr>
              <a:t>なＭＩＣＥ需要の増加</a:t>
            </a:r>
            <a:endParaRPr lang="en-US" altLang="ja-JP" sz="1200" dirty="0" smtClean="0">
              <a:latin typeface="+mn-ea"/>
              <a:cs typeface="Meiryo UI" pitchFamily="50" charset="-128"/>
            </a:endParaRPr>
          </a:p>
          <a:p>
            <a:r>
              <a:rPr lang="ja-JP" altLang="en-US" sz="1100" dirty="0">
                <a:solidFill>
                  <a:prstClr val="black"/>
                </a:solidFill>
                <a:latin typeface="+mn-ea"/>
                <a:cs typeface="Meiryo UI" pitchFamily="50" charset="-128"/>
              </a:rPr>
              <a:t>　</a:t>
            </a:r>
            <a:r>
              <a:rPr lang="ja-JP" altLang="en-US" sz="1100" dirty="0" smtClean="0">
                <a:solidFill>
                  <a:prstClr val="black"/>
                </a:solidFill>
                <a:latin typeface="+mn-ea"/>
                <a:cs typeface="Meiryo UI" pitchFamily="50" charset="-128"/>
              </a:rPr>
              <a:t>　</a:t>
            </a:r>
            <a:endParaRPr lang="en-US" altLang="ja-JP" sz="1200" dirty="0">
              <a:solidFill>
                <a:prstClr val="black"/>
              </a:solidFill>
              <a:latin typeface="+mn-ea"/>
              <a:cs typeface="Meiryo UI" pitchFamily="50" charset="-128"/>
            </a:endParaRPr>
          </a:p>
        </p:txBody>
      </p:sp>
      <p:sp>
        <p:nvSpPr>
          <p:cNvPr id="21" name="角丸四角形 20"/>
          <p:cNvSpPr/>
          <p:nvPr/>
        </p:nvSpPr>
        <p:spPr>
          <a:xfrm>
            <a:off x="215415" y="1412801"/>
            <a:ext cx="2875512" cy="244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lumMod val="95000"/>
                  </a:schemeClr>
                </a:solidFill>
                <a:latin typeface="ＭＳ Ｐゴシック" panose="020B0600070205080204" pitchFamily="50" charset="-128"/>
                <a:ea typeface="ＭＳ Ｐゴシック" panose="020B0600070205080204" pitchFamily="50" charset="-128"/>
              </a:rPr>
              <a:t>日本・大阪を取り巻く状況</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0" name="角丸四角形 29"/>
          <p:cNvSpPr/>
          <p:nvPr/>
        </p:nvSpPr>
        <p:spPr>
          <a:xfrm>
            <a:off x="4589603" y="1412801"/>
            <a:ext cx="2679049" cy="2193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lumMod val="95000"/>
                  </a:schemeClr>
                </a:solidFill>
                <a:latin typeface="ＭＳ Ｐゴシック" panose="020B0600070205080204" pitchFamily="50" charset="-128"/>
                <a:ea typeface="ＭＳ Ｐゴシック" panose="020B0600070205080204" pitchFamily="50" charset="-128"/>
              </a:rPr>
              <a:t>大阪の課題</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4748334" y="5141519"/>
            <a:ext cx="3712200" cy="461665"/>
          </a:xfrm>
          <a:prstGeom prst="rect">
            <a:avLst/>
          </a:prstGeom>
          <a:noFill/>
        </p:spPr>
        <p:txBody>
          <a:bodyPr wrap="square" rtlCol="0">
            <a:spAutoFit/>
          </a:bodyPr>
          <a:lstStyle/>
          <a:p>
            <a:r>
              <a:rPr lang="ja-JP" altLang="en-US" sz="1200" dirty="0" smtClean="0">
                <a:solidFill>
                  <a:prstClr val="black"/>
                </a:solidFill>
                <a:latin typeface="+mn-ea"/>
                <a:cs typeface="Meiryo UI" pitchFamily="50" charset="-128"/>
              </a:rPr>
              <a:t>○　域内総生産はリーマンショック以降減少</a:t>
            </a:r>
            <a:endParaRPr lang="en-US" altLang="ja-JP" sz="1200" dirty="0" smtClean="0">
              <a:solidFill>
                <a:prstClr val="black"/>
              </a:solidFill>
              <a:latin typeface="+mn-ea"/>
              <a:cs typeface="Meiryo UI" pitchFamily="50" charset="-128"/>
            </a:endParaRPr>
          </a:p>
          <a:p>
            <a:r>
              <a:rPr lang="ja-JP" altLang="en-US" sz="1200" dirty="0" smtClean="0">
                <a:solidFill>
                  <a:prstClr val="black"/>
                </a:solidFill>
                <a:latin typeface="+mn-ea"/>
                <a:cs typeface="Meiryo UI" pitchFamily="50" charset="-128"/>
              </a:rPr>
              <a:t>　　 大阪は全国と比較しても</a:t>
            </a:r>
            <a:r>
              <a:rPr lang="ja-JP" altLang="en-US" sz="1200" dirty="0" smtClean="0">
                <a:latin typeface="+mn-ea"/>
                <a:cs typeface="Meiryo UI" pitchFamily="50" charset="-128"/>
              </a:rPr>
              <a:t>その傾向は顕著</a:t>
            </a:r>
            <a:endParaRPr lang="en-US" altLang="ja-JP" sz="1200" dirty="0" smtClean="0">
              <a:latin typeface="+mn-ea"/>
              <a:cs typeface="Meiryo UI" pitchFamily="50" charset="-128"/>
            </a:endParaRPr>
          </a:p>
        </p:txBody>
      </p:sp>
      <p:sp>
        <p:nvSpPr>
          <p:cNvPr id="37" name="テキスト ボックス 36"/>
          <p:cNvSpPr txBox="1"/>
          <p:nvPr/>
        </p:nvSpPr>
        <p:spPr>
          <a:xfrm>
            <a:off x="340994" y="5141520"/>
            <a:ext cx="3712200" cy="461665"/>
          </a:xfrm>
          <a:prstGeom prst="rect">
            <a:avLst/>
          </a:prstGeom>
          <a:noFill/>
        </p:spPr>
        <p:txBody>
          <a:bodyPr wrap="square" rtlCol="0">
            <a:spAutoFit/>
          </a:bodyPr>
          <a:lstStyle/>
          <a:p>
            <a:r>
              <a:rPr lang="ja-JP" altLang="en-US" sz="1200" dirty="0" smtClean="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日本がほぼ横ばいに対し、中国、</a:t>
            </a:r>
            <a:r>
              <a:rPr lang="ja-JP" altLang="en-US" sz="1200" dirty="0" smtClean="0">
                <a:solidFill>
                  <a:prstClr val="black"/>
                </a:solidFill>
                <a:latin typeface="+mn-ea"/>
                <a:cs typeface="Meiryo UI" pitchFamily="50" charset="-128"/>
              </a:rPr>
              <a:t>インドネシアの</a:t>
            </a:r>
            <a:endParaRPr lang="en-US" altLang="ja-JP" sz="1200" dirty="0" smtClean="0">
              <a:solidFill>
                <a:prstClr val="black"/>
              </a:solidFill>
              <a:latin typeface="+mn-ea"/>
              <a:cs typeface="Meiryo UI" pitchFamily="50" charset="-128"/>
            </a:endParaRPr>
          </a:p>
          <a:p>
            <a:r>
              <a:rPr lang="ja-JP" altLang="en-US" sz="1200" dirty="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　 ＧＤＰは約</a:t>
            </a:r>
            <a:r>
              <a:rPr lang="ja-JP" altLang="en-US" sz="1200" dirty="0">
                <a:solidFill>
                  <a:prstClr val="black"/>
                </a:solidFill>
                <a:latin typeface="+mn-ea"/>
                <a:cs typeface="Meiryo UI" pitchFamily="50" charset="-128"/>
              </a:rPr>
              <a:t>２</a:t>
            </a:r>
            <a:r>
              <a:rPr lang="ja-JP" altLang="en-US" sz="1200" dirty="0" smtClean="0">
                <a:solidFill>
                  <a:prstClr val="black"/>
                </a:solidFill>
                <a:latin typeface="+mn-ea"/>
                <a:cs typeface="Meiryo UI" pitchFamily="50" charset="-128"/>
              </a:rPr>
              <a:t>～３倍</a:t>
            </a:r>
            <a:r>
              <a:rPr lang="ja-JP" altLang="en-US" sz="1200" dirty="0">
                <a:solidFill>
                  <a:prstClr val="black"/>
                </a:solidFill>
                <a:latin typeface="+mn-ea"/>
                <a:cs typeface="Meiryo UI" pitchFamily="50" charset="-128"/>
              </a:rPr>
              <a:t>の伸び率</a:t>
            </a:r>
            <a:endParaRPr lang="en-US" altLang="ja-JP" sz="1200" dirty="0" smtClean="0">
              <a:solidFill>
                <a:prstClr val="black"/>
              </a:solidFill>
              <a:latin typeface="+mn-ea"/>
              <a:cs typeface="Meiryo UI" pitchFamily="50" charset="-128"/>
            </a:endParaRPr>
          </a:p>
        </p:txBody>
      </p:sp>
      <p:sp>
        <p:nvSpPr>
          <p:cNvPr id="3" name="テキスト ボックス 2"/>
          <p:cNvSpPr txBox="1"/>
          <p:nvPr/>
        </p:nvSpPr>
        <p:spPr>
          <a:xfrm>
            <a:off x="940311" y="5759519"/>
            <a:ext cx="7118583" cy="1015663"/>
          </a:xfrm>
          <a:prstGeom prst="rect">
            <a:avLst/>
          </a:prstGeom>
          <a:noFill/>
          <a:ln w="12700">
            <a:solidFill>
              <a:schemeClr val="accent1"/>
            </a:solidFill>
          </a:ln>
        </p:spPr>
        <p:txBody>
          <a:bodyPr wrap="square" rtlCol="0">
            <a:spAutoFit/>
          </a:bodyPr>
          <a:lstStyle/>
          <a:p>
            <a:r>
              <a:rPr lang="ja-JP" altLang="en-US" sz="1500" dirty="0" smtClean="0"/>
              <a:t>　・ </a:t>
            </a:r>
            <a:r>
              <a:rPr lang="ja-JP" altLang="en-US" sz="1500" dirty="0"/>
              <a:t>高度成長期から今日まで一貫</a:t>
            </a:r>
            <a:r>
              <a:rPr lang="ja-JP" altLang="en-US" sz="1500" dirty="0" smtClean="0"/>
              <a:t>した東京</a:t>
            </a:r>
            <a:r>
              <a:rPr lang="ja-JP" altLang="en-US" sz="1500" dirty="0"/>
              <a:t>一極</a:t>
            </a:r>
            <a:r>
              <a:rPr lang="ja-JP" altLang="en-US" sz="1500" dirty="0" smtClean="0"/>
              <a:t>集中の進展</a:t>
            </a:r>
            <a:endParaRPr lang="ja-JP" altLang="en-US" sz="1500" dirty="0"/>
          </a:p>
          <a:p>
            <a:r>
              <a:rPr kumimoji="1" lang="ja-JP" altLang="en-US" sz="1500" dirty="0" smtClean="0"/>
              <a:t>　・ 人口減少及び高齢化の進展による経済・市場</a:t>
            </a:r>
            <a:r>
              <a:rPr lang="ja-JP" altLang="en-US" sz="1500" dirty="0"/>
              <a:t>へ</a:t>
            </a:r>
            <a:r>
              <a:rPr lang="ja-JP" altLang="en-US" sz="1500" dirty="0" smtClean="0"/>
              <a:t>の影響</a:t>
            </a:r>
            <a:endParaRPr lang="en-US" altLang="ja-JP" sz="1500" dirty="0" smtClean="0"/>
          </a:p>
          <a:p>
            <a:r>
              <a:rPr lang="ja-JP" altLang="en-US" sz="1500" dirty="0" smtClean="0"/>
              <a:t>　・ 大阪</a:t>
            </a:r>
            <a:r>
              <a:rPr lang="ja-JP" altLang="en-US" sz="1500" dirty="0"/>
              <a:t>経済を支えて</a:t>
            </a:r>
            <a:r>
              <a:rPr lang="ja-JP" altLang="en-US" sz="1500" dirty="0" smtClean="0"/>
              <a:t>きた商業</a:t>
            </a:r>
            <a:r>
              <a:rPr lang="ja-JP" altLang="en-US" sz="1500" dirty="0"/>
              <a:t>及び</a:t>
            </a:r>
            <a:r>
              <a:rPr lang="ja-JP" altLang="en-US" sz="1500" dirty="0" smtClean="0"/>
              <a:t>ものづくり産業の</a:t>
            </a:r>
            <a:r>
              <a:rPr lang="ja-JP" altLang="en-US" sz="1500" dirty="0"/>
              <a:t>経済成長への</a:t>
            </a:r>
            <a:r>
              <a:rPr lang="ja-JP" altLang="en-US" sz="1500" dirty="0" smtClean="0"/>
              <a:t>貢献度低下</a:t>
            </a:r>
            <a:endParaRPr lang="en-US" altLang="ja-JP" sz="1500" dirty="0" smtClean="0"/>
          </a:p>
          <a:p>
            <a:r>
              <a:rPr lang="ja-JP" altLang="en-US" sz="1500" dirty="0" smtClean="0">
                <a:solidFill>
                  <a:srgbClr val="FF0000"/>
                </a:solidFill>
              </a:rPr>
              <a:t>　</a:t>
            </a:r>
            <a:r>
              <a:rPr lang="ja-JP" altLang="en-US" sz="1500" dirty="0" smtClean="0"/>
              <a:t>・ 訪日外国人の増加を契機とした戦略的な観光振興への期待</a:t>
            </a:r>
            <a:endParaRPr lang="en-US" altLang="ja-JP" sz="1500" dirty="0" smtClean="0"/>
          </a:p>
        </p:txBody>
      </p:sp>
      <p:sp>
        <p:nvSpPr>
          <p:cNvPr id="20" name="テキスト ボックス 19"/>
          <p:cNvSpPr txBox="1"/>
          <p:nvPr/>
        </p:nvSpPr>
        <p:spPr>
          <a:xfrm>
            <a:off x="152868" y="916011"/>
            <a:ext cx="390032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smtClean="0">
                <a:solidFill>
                  <a:schemeClr val="bg1"/>
                </a:solidFill>
                <a:latin typeface="+mn-ea"/>
              </a:rPr>
              <a:t>１）大阪の現状と取組みの方向性</a:t>
            </a:r>
            <a:endParaRPr kumimoji="1" lang="ja-JP" altLang="en-US" sz="2000" dirty="0">
              <a:solidFill>
                <a:schemeClr val="bg1"/>
              </a:solidFill>
              <a:latin typeface="+mn-ea"/>
            </a:endParaRPr>
          </a:p>
        </p:txBody>
      </p:sp>
      <p:pic>
        <p:nvPicPr>
          <p:cNvPr id="17" name="図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39" y="3269411"/>
            <a:ext cx="3291205" cy="1780540"/>
          </a:xfrm>
          <a:prstGeom prst="rect">
            <a:avLst/>
          </a:prstGeom>
          <a:noFill/>
          <a:ln>
            <a:noFill/>
          </a:ln>
        </p:spPr>
      </p:pic>
      <p:sp>
        <p:nvSpPr>
          <p:cNvPr id="2" name="正方形/長方形 1"/>
          <p:cNvSpPr/>
          <p:nvPr/>
        </p:nvSpPr>
        <p:spPr>
          <a:xfrm>
            <a:off x="854909" y="4926840"/>
            <a:ext cx="2281394" cy="246221"/>
          </a:xfrm>
          <a:prstGeom prst="rect">
            <a:avLst/>
          </a:prstGeom>
        </p:spPr>
        <p:txBody>
          <a:bodyPr wrap="none">
            <a:spAutoFit/>
          </a:bodyPr>
          <a:lstStyle/>
          <a:p>
            <a:r>
              <a:rPr lang="ja-JP" altLang="ja-JP" sz="1000" kern="100" dirty="0" smtClean="0">
                <a:ea typeface="HG丸ｺﾞｼｯｸM-PRO" panose="020F0600000000000000" pitchFamily="50" charset="-128"/>
                <a:cs typeface="メイリオ" panose="020B0604030504040204" pitchFamily="50" charset="-128"/>
              </a:rPr>
              <a:t>アジア</a:t>
            </a:r>
            <a:r>
              <a:rPr lang="ja-JP" altLang="ja-JP" sz="1000" kern="100" dirty="0">
                <a:ea typeface="HG丸ｺﾞｼｯｸM-PRO" panose="020F0600000000000000" pitchFamily="50" charset="-128"/>
                <a:cs typeface="メイリオ" panose="020B0604030504040204" pitchFamily="50" charset="-128"/>
              </a:rPr>
              <a:t>各国・地域の</a:t>
            </a:r>
            <a:r>
              <a:rPr lang="en-US" altLang="ja-JP" sz="1000" kern="100" dirty="0">
                <a:ea typeface="HG丸ｺﾞｼｯｸM-PRO" panose="020F0600000000000000" pitchFamily="50" charset="-128"/>
                <a:cs typeface="メイリオ" panose="020B0604030504040204" pitchFamily="50" charset="-128"/>
              </a:rPr>
              <a:t>GDP(</a:t>
            </a:r>
            <a:r>
              <a:rPr lang="ja-JP" altLang="ja-JP" sz="1000" kern="100" dirty="0">
                <a:ea typeface="HG丸ｺﾞｼｯｸM-PRO" panose="020F0600000000000000" pitchFamily="50" charset="-128"/>
                <a:cs typeface="メイリオ" panose="020B0604030504040204" pitchFamily="50" charset="-128"/>
              </a:rPr>
              <a:t>実質</a:t>
            </a:r>
            <a:r>
              <a:rPr lang="en-US" altLang="ja-JP" sz="1000" kern="100" dirty="0">
                <a:ea typeface="HG丸ｺﾞｼｯｸM-PRO" panose="020F0600000000000000" pitchFamily="50" charset="-128"/>
                <a:cs typeface="メイリオ" panose="020B0604030504040204" pitchFamily="50" charset="-128"/>
              </a:rPr>
              <a:t>)</a:t>
            </a:r>
            <a:r>
              <a:rPr lang="ja-JP" altLang="ja-JP" sz="1000" kern="100" dirty="0">
                <a:ea typeface="HG丸ｺﾞｼｯｸM-PRO" panose="020F0600000000000000" pitchFamily="50" charset="-128"/>
                <a:cs typeface="メイリオ" panose="020B0604030504040204" pitchFamily="50" charset="-128"/>
              </a:rPr>
              <a:t>の推移</a:t>
            </a:r>
            <a:endParaRPr lang="ja-JP" altLang="en-US" sz="1000" dirty="0"/>
          </a:p>
        </p:txBody>
      </p:sp>
      <p:pic>
        <p:nvPicPr>
          <p:cNvPr id="22" name="図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56" y="3261040"/>
            <a:ext cx="2867402" cy="1813591"/>
          </a:xfrm>
          <a:prstGeom prst="rect">
            <a:avLst/>
          </a:prstGeom>
          <a:noFill/>
          <a:ln>
            <a:noFill/>
          </a:ln>
        </p:spPr>
      </p:pic>
      <p:sp>
        <p:nvSpPr>
          <p:cNvPr id="4" name="正方形/長方形 3"/>
          <p:cNvSpPr/>
          <p:nvPr/>
        </p:nvSpPr>
        <p:spPr>
          <a:xfrm>
            <a:off x="5545103" y="4926840"/>
            <a:ext cx="1723549" cy="246221"/>
          </a:xfrm>
          <a:prstGeom prst="rect">
            <a:avLst/>
          </a:prstGeom>
        </p:spPr>
        <p:txBody>
          <a:bodyPr wrap="none">
            <a:spAutoFit/>
          </a:bodyPr>
          <a:lstStyle/>
          <a:p>
            <a:r>
              <a:rPr lang="ja-JP" altLang="ja-JP" sz="1000" kern="100" dirty="0" smtClean="0">
                <a:ea typeface="HG丸ｺﾞｼｯｸM-PRO" panose="020F0600000000000000" pitchFamily="50" charset="-128"/>
                <a:cs typeface="メイリオ" panose="020B0604030504040204" pitchFamily="50" charset="-128"/>
              </a:rPr>
              <a:t>域内</a:t>
            </a:r>
            <a:r>
              <a:rPr lang="ja-JP" altLang="ja-JP" sz="1000" kern="100" dirty="0">
                <a:ea typeface="HG丸ｺﾞｼｯｸM-PRO" panose="020F0600000000000000" pitchFamily="50" charset="-128"/>
                <a:cs typeface="メイリオ" panose="020B0604030504040204" pitchFamily="50" charset="-128"/>
              </a:rPr>
              <a:t>総生産（名目）の推移</a:t>
            </a:r>
            <a:endParaRPr lang="ja-JP" altLang="en-US" sz="1000" dirty="0"/>
          </a:p>
        </p:txBody>
      </p:sp>
    </p:spTree>
    <p:extLst>
      <p:ext uri="{BB962C8B-B14F-4D97-AF65-F5344CB8AC3E}">
        <p14:creationId xmlns:p14="http://schemas.microsoft.com/office/powerpoint/2010/main" val="97538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5594" y="1176379"/>
            <a:ext cx="8599805" cy="1983679"/>
          </a:xfrm>
          <a:prstGeom prst="roundRect">
            <a:avLst>
              <a:gd name="adj" fmla="val 893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smtClean="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smtClean="0"/>
              <a:t>2</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0" name="テキスト ボックス 19"/>
          <p:cNvSpPr txBox="1"/>
          <p:nvPr/>
        </p:nvSpPr>
        <p:spPr>
          <a:xfrm>
            <a:off x="476517" y="3334295"/>
            <a:ext cx="8226673" cy="448942"/>
          </a:xfrm>
          <a:prstGeom prst="rect">
            <a:avLst/>
          </a:prstGeom>
          <a:noFill/>
          <a:ln w="38100" cmpd="dbl">
            <a:solidFill>
              <a:schemeClr val="tx1"/>
            </a:solidFill>
            <a:prstDash val="solid"/>
          </a:ln>
        </p:spPr>
        <p:txBody>
          <a:bodyPr wrap="square" tIns="108000" bIns="108000" rtlCol="0">
            <a:spAutoFit/>
          </a:bodyPr>
          <a:lstStyle/>
          <a:p>
            <a:pPr algn="ctr"/>
            <a:r>
              <a:rPr lang="ja-JP" altLang="en-US" sz="1500" dirty="0" smtClean="0"/>
              <a:t>大阪・夢洲のポテンシャルを最大限活かして、課題を解決する</a:t>
            </a:r>
            <a:r>
              <a:rPr lang="ja-JP" altLang="en-US" sz="1500" b="1" dirty="0" smtClean="0"/>
              <a:t>新たな具体策が必要</a:t>
            </a:r>
            <a:endParaRPr kumimoji="1" lang="en-US" altLang="ja-JP" sz="1500" b="1" dirty="0" smtClean="0"/>
          </a:p>
        </p:txBody>
      </p:sp>
      <p:sp>
        <p:nvSpPr>
          <p:cNvPr id="19" name="下矢印 18"/>
          <p:cNvSpPr/>
          <p:nvPr/>
        </p:nvSpPr>
        <p:spPr>
          <a:xfrm>
            <a:off x="1531709" y="4029546"/>
            <a:ext cx="3083787" cy="78004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6517" y="5157965"/>
            <a:ext cx="8226673" cy="710552"/>
          </a:xfrm>
          <a:prstGeom prst="rect">
            <a:avLst/>
          </a:prstGeom>
          <a:noFill/>
          <a:ln w="38100" cmpd="dbl">
            <a:solidFill>
              <a:schemeClr val="tx1"/>
            </a:solidFill>
          </a:ln>
        </p:spPr>
        <p:txBody>
          <a:bodyPr wrap="square" lIns="108000" tIns="108000" rIns="108000" bIns="108000" rtlCol="0">
            <a:spAutoFit/>
          </a:bodyPr>
          <a:lstStyle/>
          <a:p>
            <a:pPr marL="88900"/>
            <a:r>
              <a:rPr lang="ja-JP" altLang="en-US" sz="1600" dirty="0" smtClean="0"/>
              <a:t>大きな</a:t>
            </a:r>
            <a:r>
              <a:rPr lang="ja-JP" altLang="en-US" sz="1600" dirty="0"/>
              <a:t>ニーズと</a:t>
            </a:r>
            <a:r>
              <a:rPr lang="ja-JP" altLang="en-US" sz="1600" dirty="0" smtClean="0"/>
              <a:t>将来性があり、経済波及効果の大きい</a:t>
            </a:r>
            <a:r>
              <a:rPr lang="ja-JP" altLang="en-US" sz="1600" b="1" dirty="0" smtClean="0"/>
              <a:t>観光分</a:t>
            </a:r>
            <a:r>
              <a:rPr lang="ja-JP" altLang="en-US" sz="1600" b="1" dirty="0"/>
              <a:t>野を基幹産業</a:t>
            </a:r>
            <a:r>
              <a:rPr lang="ja-JP" altLang="en-US" sz="1600" dirty="0"/>
              <a:t>として位置づけ</a:t>
            </a:r>
            <a:r>
              <a:rPr lang="ja-JP" altLang="en-US" sz="1600" dirty="0" smtClean="0"/>
              <a:t>、</a:t>
            </a:r>
            <a:r>
              <a:rPr lang="ja-JP" altLang="en-US" sz="1600" b="1" dirty="0" smtClean="0"/>
              <a:t>国内外から人・モノ・投資を呼び込み、大阪・関西の持続的な経済成長に繋げていく</a:t>
            </a:r>
            <a:endParaRPr kumimoji="1" lang="en-US" altLang="ja-JP" sz="1600" b="1" dirty="0" smtClean="0"/>
          </a:p>
        </p:txBody>
      </p:sp>
      <p:sp>
        <p:nvSpPr>
          <p:cNvPr id="28" name="テキスト ボックス 27"/>
          <p:cNvSpPr txBox="1"/>
          <p:nvPr/>
        </p:nvSpPr>
        <p:spPr>
          <a:xfrm>
            <a:off x="476517" y="1245405"/>
            <a:ext cx="2633382" cy="307777"/>
          </a:xfrm>
          <a:prstGeom prst="rect">
            <a:avLst/>
          </a:prstGeom>
          <a:noFill/>
        </p:spPr>
        <p:txBody>
          <a:bodyPr wrap="square" rtlCol="0">
            <a:spAutoFit/>
          </a:bodyPr>
          <a:lstStyle/>
          <a:p>
            <a:r>
              <a:rPr kumimoji="1" lang="en-US" altLang="ja-JP" sz="1400" dirty="0" smtClean="0"/>
              <a:t>【</a:t>
            </a:r>
            <a:r>
              <a:rPr kumimoji="1" lang="ja-JP" altLang="en-US" sz="1400" dirty="0" smtClean="0"/>
              <a:t>大阪のポテンシャル</a:t>
            </a:r>
            <a:r>
              <a:rPr kumimoji="1" lang="en-US" altLang="ja-JP" sz="1400" dirty="0" smtClean="0"/>
              <a:t>】</a:t>
            </a:r>
            <a:endParaRPr kumimoji="1" lang="ja-JP" altLang="en-US" sz="1400" dirty="0"/>
          </a:p>
        </p:txBody>
      </p:sp>
      <p:sp>
        <p:nvSpPr>
          <p:cNvPr id="29" name="テキスト ボックス 28"/>
          <p:cNvSpPr txBox="1"/>
          <p:nvPr/>
        </p:nvSpPr>
        <p:spPr>
          <a:xfrm>
            <a:off x="670210" y="1501146"/>
            <a:ext cx="4213840" cy="1569660"/>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全国の伸び率を上回る訪日外国人の増加</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大阪府域</a:t>
            </a:r>
            <a:r>
              <a:rPr lang="ja-JP" altLang="en-US" sz="1200" dirty="0">
                <a:latin typeface="+mn-ea"/>
                <a:cs typeface="Meiryo UI" pitchFamily="50" charset="-128"/>
              </a:rPr>
              <a:t>や関西一円における豊富な観光</a:t>
            </a:r>
            <a:r>
              <a:rPr lang="ja-JP" altLang="en-US" sz="1200" dirty="0" smtClean="0">
                <a:latin typeface="+mn-ea"/>
                <a:cs typeface="Meiryo UI" pitchFamily="50" charset="-128"/>
              </a:rPr>
              <a:t>資源、世界遺産・文化</a:t>
            </a:r>
            <a:r>
              <a:rPr lang="ja-JP" altLang="en-US" sz="1200" dirty="0">
                <a:latin typeface="+mn-ea"/>
                <a:cs typeface="Meiryo UI" pitchFamily="50" charset="-128"/>
              </a:rPr>
              <a:t>財の集積、大学・研究　機関の集積</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ライフサイエンス、環境・新エネルギーをはじめとする幅広い産業集積</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アジア諸国等との充実したネットワークを有する関西国際　空港と近接</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道路や鉄道など充実した交通インフラ</a:t>
            </a:r>
            <a:endParaRPr lang="en-US" altLang="ja-JP" sz="1200" dirty="0" smtClean="0">
              <a:latin typeface="+mn-ea"/>
              <a:cs typeface="Meiryo UI" pitchFamily="50" charset="-128"/>
            </a:endParaRPr>
          </a:p>
        </p:txBody>
      </p:sp>
      <p:sp>
        <p:nvSpPr>
          <p:cNvPr id="32" name="テキスト ボックス 31"/>
          <p:cNvSpPr txBox="1"/>
          <p:nvPr/>
        </p:nvSpPr>
        <p:spPr>
          <a:xfrm>
            <a:off x="4891998" y="1498167"/>
            <a:ext cx="3968104" cy="1015663"/>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都心と近接して広大</a:t>
            </a:r>
            <a:r>
              <a:rPr lang="ja-JP" altLang="en-US" sz="1200" dirty="0">
                <a:latin typeface="+mn-ea"/>
                <a:cs typeface="Meiryo UI" pitchFamily="50" charset="-128"/>
              </a:rPr>
              <a:t>な用地の確保が可能</a:t>
            </a:r>
          </a:p>
          <a:p>
            <a:pPr marL="171450" indent="-171450">
              <a:buFont typeface="Wingdings" panose="05000000000000000000" pitchFamily="2" charset="2"/>
              <a:buChar char="Ø"/>
            </a:pPr>
            <a:r>
              <a:rPr lang="ja-JP" altLang="en-US" sz="1200" dirty="0">
                <a:latin typeface="+mn-ea"/>
                <a:cs typeface="Meiryo UI" pitchFamily="50" charset="-128"/>
              </a:rPr>
              <a:t>海上</a:t>
            </a:r>
            <a:r>
              <a:rPr lang="ja-JP" altLang="en-US" sz="1200" dirty="0" smtClean="0">
                <a:latin typeface="+mn-ea"/>
                <a:cs typeface="Meiryo UI" pitchFamily="50" charset="-128"/>
              </a:rPr>
              <a:t>を</a:t>
            </a:r>
            <a:r>
              <a:rPr lang="ja-JP" altLang="en-US" sz="1200" dirty="0">
                <a:latin typeface="+mn-ea"/>
                <a:cs typeface="Meiryo UI" pitchFamily="50" charset="-128"/>
              </a:rPr>
              <a:t>活</a:t>
            </a:r>
            <a:r>
              <a:rPr lang="ja-JP" altLang="en-US" sz="1200" dirty="0" smtClean="0">
                <a:latin typeface="+mn-ea"/>
                <a:cs typeface="Meiryo UI" pitchFamily="50" charset="-128"/>
              </a:rPr>
              <a:t>かした非日常</a:t>
            </a:r>
            <a:r>
              <a:rPr lang="ja-JP" altLang="en-US" sz="1200" dirty="0">
                <a:latin typeface="+mn-ea"/>
                <a:cs typeface="Meiryo UI" pitchFamily="50" charset="-128"/>
              </a:rPr>
              <a:t>空間を創出できるロケーション</a:t>
            </a:r>
          </a:p>
          <a:p>
            <a:pPr marL="171450" indent="-171450">
              <a:buFont typeface="Wingdings" panose="05000000000000000000" pitchFamily="2" charset="2"/>
              <a:buChar char="Ø"/>
            </a:pPr>
            <a:r>
              <a:rPr lang="ja-JP" altLang="en-US" sz="1200" dirty="0" smtClean="0">
                <a:latin typeface="+mn-ea"/>
                <a:cs typeface="Meiryo UI" pitchFamily="50" charset="-128"/>
              </a:rPr>
              <a:t>周辺</a:t>
            </a:r>
            <a:r>
              <a:rPr lang="ja-JP" altLang="en-US" sz="1200" dirty="0">
                <a:latin typeface="+mn-ea"/>
                <a:cs typeface="Meiryo UI" pitchFamily="50" charset="-128"/>
              </a:rPr>
              <a:t>都市のみならず西日本各地と</a:t>
            </a:r>
            <a:r>
              <a:rPr lang="ja-JP" altLang="en-US" sz="1200" dirty="0" smtClean="0">
                <a:latin typeface="+mn-ea"/>
                <a:cs typeface="Meiryo UI" pitchFamily="50" charset="-128"/>
              </a:rPr>
              <a:t>のネットワーク</a:t>
            </a:r>
            <a:r>
              <a:rPr lang="ja-JP" altLang="en-US" sz="1200" dirty="0">
                <a:latin typeface="+mn-ea"/>
                <a:cs typeface="Meiryo UI" pitchFamily="50" charset="-128"/>
              </a:rPr>
              <a:t>形成が</a:t>
            </a:r>
            <a:r>
              <a:rPr lang="ja-JP" altLang="en-US" sz="1200" dirty="0" smtClean="0">
                <a:latin typeface="+mn-ea"/>
                <a:cs typeface="Meiryo UI" pitchFamily="50" charset="-128"/>
              </a:rPr>
              <a:t>可能な立地</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a:solidFill>
                  <a:prstClr val="black"/>
                </a:solidFill>
                <a:latin typeface="+mn-ea"/>
                <a:cs typeface="Meiryo UI" pitchFamily="50" charset="-128"/>
              </a:rPr>
              <a:t>地震・津波などの災害に対する安全性</a:t>
            </a:r>
            <a:r>
              <a:rPr lang="ja-JP" altLang="en-US" sz="1200" dirty="0" smtClean="0">
                <a:solidFill>
                  <a:prstClr val="black"/>
                </a:solidFill>
                <a:latin typeface="+mn-ea"/>
                <a:cs typeface="Meiryo UI" pitchFamily="50" charset="-128"/>
              </a:rPr>
              <a:t>確保</a:t>
            </a:r>
            <a:endParaRPr lang="ja-JP" altLang="en-US" sz="1200" dirty="0">
              <a:solidFill>
                <a:prstClr val="black"/>
              </a:solidFill>
              <a:latin typeface="+mn-ea"/>
              <a:cs typeface="Meiryo UI" pitchFamily="50" charset="-128"/>
            </a:endParaRPr>
          </a:p>
        </p:txBody>
      </p:sp>
      <p:sp>
        <p:nvSpPr>
          <p:cNvPr id="33" name="テキスト ボックス 32"/>
          <p:cNvSpPr txBox="1"/>
          <p:nvPr/>
        </p:nvSpPr>
        <p:spPr>
          <a:xfrm>
            <a:off x="4646262" y="1253082"/>
            <a:ext cx="2732773" cy="307777"/>
          </a:xfrm>
          <a:prstGeom prst="rect">
            <a:avLst/>
          </a:prstGeom>
          <a:noFill/>
        </p:spPr>
        <p:txBody>
          <a:bodyPr wrap="square" rtlCol="0">
            <a:spAutoFit/>
          </a:bodyPr>
          <a:lstStyle/>
          <a:p>
            <a:r>
              <a:rPr kumimoji="1" lang="en-US" altLang="ja-JP" sz="1400" dirty="0" smtClean="0"/>
              <a:t>【</a:t>
            </a:r>
            <a:r>
              <a:rPr lang="ja-JP" altLang="en-US" sz="1400" dirty="0" smtClean="0"/>
              <a:t>夢洲のポテンシャル</a:t>
            </a:r>
            <a:r>
              <a:rPr kumimoji="1" lang="en-US" altLang="ja-JP" sz="1400" dirty="0" smtClean="0"/>
              <a:t>】</a:t>
            </a:r>
            <a:endParaRPr kumimoji="1" lang="ja-JP" altLang="en-US" sz="1400" dirty="0"/>
          </a:p>
        </p:txBody>
      </p:sp>
      <p:sp>
        <p:nvSpPr>
          <p:cNvPr id="22" name="テキスト ボックス 21"/>
          <p:cNvSpPr txBox="1"/>
          <p:nvPr/>
        </p:nvSpPr>
        <p:spPr>
          <a:xfrm>
            <a:off x="4997003" y="3973290"/>
            <a:ext cx="3657599" cy="892552"/>
          </a:xfrm>
          <a:prstGeom prst="rect">
            <a:avLst/>
          </a:prstGeom>
          <a:noFill/>
          <a:ln w="19050" cmpd="dbl">
            <a:solidFill>
              <a:schemeClr val="tx1"/>
            </a:solidFill>
            <a:prstDash val="dash"/>
          </a:ln>
        </p:spPr>
        <p:txBody>
          <a:bodyPr wrap="square" rtlCol="0">
            <a:spAutoFit/>
          </a:bodyPr>
          <a:lstStyle/>
          <a:p>
            <a:pPr marL="171450" indent="-171450">
              <a:buFont typeface="Arial" panose="020B0604020202020204" pitchFamily="34" charset="0"/>
              <a:buChar char="•"/>
            </a:pPr>
            <a:r>
              <a:rPr lang="ja-JP" altLang="en-US" sz="1300" dirty="0" smtClean="0"/>
              <a:t>世界的潮流であり、成長戦略の柱として、国を挙げて取組みを強化している「観光」に着目</a:t>
            </a:r>
            <a:endParaRPr lang="en-US" altLang="ja-JP" sz="1300" dirty="0" smtClean="0"/>
          </a:p>
          <a:p>
            <a:pPr marL="171450" indent="-171450">
              <a:buFont typeface="Arial" panose="020B0604020202020204" pitchFamily="34" charset="0"/>
              <a:buChar char="•"/>
            </a:pPr>
            <a:r>
              <a:rPr kumimoji="1" lang="ja-JP" altLang="en-US" sz="1300" dirty="0" smtClean="0"/>
              <a:t>観光</a:t>
            </a:r>
            <a:r>
              <a:rPr kumimoji="1" lang="ja-JP" altLang="en-US" sz="1300" dirty="0"/>
              <a:t>産業</a:t>
            </a:r>
            <a:r>
              <a:rPr kumimoji="1" lang="ja-JP" altLang="en-US" sz="1300" dirty="0" smtClean="0"/>
              <a:t>は、</a:t>
            </a:r>
            <a:r>
              <a:rPr lang="ja-JP" altLang="en-US" sz="1300" dirty="0"/>
              <a:t>裾</a:t>
            </a:r>
            <a:r>
              <a:rPr lang="ja-JP" altLang="en-US" sz="1300" dirty="0" smtClean="0"/>
              <a:t>野</a:t>
            </a:r>
            <a:r>
              <a:rPr kumimoji="1" lang="ja-JP" altLang="en-US" sz="1300" dirty="0" smtClean="0"/>
              <a:t>が広く地域における様々な　産業に波及</a:t>
            </a:r>
            <a:endParaRPr kumimoji="1" lang="en-US" altLang="ja-JP" sz="1300" dirty="0" smtClean="0"/>
          </a:p>
        </p:txBody>
      </p:sp>
    </p:spTree>
    <p:extLst>
      <p:ext uri="{BB962C8B-B14F-4D97-AF65-F5344CB8AC3E}">
        <p14:creationId xmlns:p14="http://schemas.microsoft.com/office/powerpoint/2010/main" val="228712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5743976" y="4538194"/>
            <a:ext cx="3018600" cy="1929581"/>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a:solidFill>
                  <a:schemeClr val="bg1"/>
                </a:solidFill>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a:t>
            </a:r>
            <a:endParaRPr kumimoji="1" lang="ja-JP" altLang="en-US" dirty="0"/>
          </a:p>
        </p:txBody>
      </p:sp>
      <p:sp>
        <p:nvSpPr>
          <p:cNvPr id="25" name="テキスト ボックス 24"/>
          <p:cNvSpPr txBox="1"/>
          <p:nvPr/>
        </p:nvSpPr>
        <p:spPr>
          <a:xfrm>
            <a:off x="489727" y="3744214"/>
            <a:ext cx="1099981" cy="338554"/>
          </a:xfrm>
          <a:prstGeom prst="rect">
            <a:avLst/>
          </a:prstGeom>
          <a:noFill/>
        </p:spPr>
        <p:txBody>
          <a:bodyPr wrap="none" rtlCol="0">
            <a:spAutoFit/>
          </a:bodyPr>
          <a:lstStyle/>
          <a:p>
            <a:r>
              <a:rPr lang="ja-JP" altLang="en-US" sz="1600" dirty="0" smtClean="0"/>
              <a:t>◆　ＩＲとは</a:t>
            </a:r>
            <a:endParaRPr kumimoji="1" lang="ja-JP" altLang="en-US" sz="1400" dirty="0"/>
          </a:p>
        </p:txBody>
      </p:sp>
      <p:sp>
        <p:nvSpPr>
          <p:cNvPr id="26" name="テキスト ボックス 25"/>
          <p:cNvSpPr txBox="1"/>
          <p:nvPr/>
        </p:nvSpPr>
        <p:spPr>
          <a:xfrm>
            <a:off x="592429" y="4122696"/>
            <a:ext cx="4996452" cy="830997"/>
          </a:xfrm>
          <a:prstGeom prst="rect">
            <a:avLst/>
          </a:prstGeom>
          <a:noFill/>
          <a:ln>
            <a:solidFill>
              <a:schemeClr val="tx1"/>
            </a:solidFill>
            <a:prstDash val="sysDash"/>
          </a:ln>
        </p:spPr>
        <p:txBody>
          <a:bodyPr wrap="square" rtlCol="0">
            <a:spAutoFit/>
          </a:bodyPr>
          <a:lstStyle/>
          <a:p>
            <a:r>
              <a:rPr lang="en-US" altLang="ja-JP" sz="1200" dirty="0" smtClean="0"/>
              <a:t>【</a:t>
            </a:r>
            <a:r>
              <a:rPr lang="ja-JP" altLang="en-US" sz="1200" dirty="0" smtClean="0"/>
              <a:t>「特定</a:t>
            </a:r>
            <a:r>
              <a:rPr lang="ja-JP" altLang="en-US" sz="1200" dirty="0"/>
              <a:t>複合観光施設区域の整備の推進に関する</a:t>
            </a:r>
            <a:r>
              <a:rPr lang="ja-JP" altLang="en-US" sz="1200" dirty="0" smtClean="0"/>
              <a:t>法律」における定義</a:t>
            </a:r>
            <a:r>
              <a:rPr lang="en-US" altLang="ja-JP" sz="1200" dirty="0" smtClean="0"/>
              <a:t>】</a:t>
            </a:r>
            <a:endParaRPr lang="ja-JP" altLang="en-US" sz="1200" dirty="0"/>
          </a:p>
          <a:p>
            <a:r>
              <a:rPr lang="ja-JP" altLang="en-US" sz="1200" dirty="0" smtClean="0">
                <a:solidFill>
                  <a:prstClr val="black"/>
                </a:solidFill>
                <a:latin typeface="+mn-ea"/>
                <a:cs typeface="Meiryo UI" pitchFamily="50" charset="-128"/>
              </a:rPr>
              <a:t>　カジノ施設及び会議場施設、レクリエーション施設、展示施設、宿泊施設その他の観光の振興に寄与すると認められる施設が一体となっている施設であって、民間事業者が設置及び運営をするもの</a:t>
            </a:r>
            <a:endParaRPr lang="en-US" altLang="ja-JP" sz="1200" dirty="0" smtClean="0">
              <a:solidFill>
                <a:prstClr val="black"/>
              </a:solidFill>
              <a:latin typeface="+mn-ea"/>
              <a:cs typeface="Meiryo UI" pitchFamily="50" charset="-128"/>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4" name="テキスト ボックス 13"/>
          <p:cNvSpPr txBox="1"/>
          <p:nvPr/>
        </p:nvSpPr>
        <p:spPr>
          <a:xfrm>
            <a:off x="540304" y="5082780"/>
            <a:ext cx="5036247" cy="1384995"/>
          </a:xfrm>
          <a:prstGeom prst="rect">
            <a:avLst/>
          </a:prstGeom>
          <a:noFill/>
        </p:spPr>
        <p:txBody>
          <a:bodyPr wrap="square" lIns="36000" rIns="36000" rtlCol="0">
            <a:spAutoFit/>
          </a:bodyPr>
          <a:lstStyle/>
          <a:p>
            <a:pPr marL="285750" indent="-285750">
              <a:buFont typeface="Wingdings" panose="05000000000000000000" pitchFamily="2" charset="2"/>
              <a:buChar char="l"/>
            </a:pPr>
            <a:r>
              <a:rPr lang="ja-JP" altLang="en-US" sz="1400" dirty="0" smtClean="0">
                <a:latin typeface="+mn-ea"/>
              </a:rPr>
              <a:t>「</a:t>
            </a:r>
            <a:r>
              <a:rPr kumimoji="1" lang="ja-JP" altLang="en-US" sz="1400" dirty="0" smtClean="0">
                <a:latin typeface="+mn-ea"/>
              </a:rPr>
              <a:t>カジノ</a:t>
            </a:r>
            <a:r>
              <a:rPr lang="ja-JP" altLang="en-US" sz="1400" dirty="0" smtClean="0">
                <a:latin typeface="+mn-ea"/>
              </a:rPr>
              <a:t>施設」と「観光振興に寄与する諸施設」が一体となって</a:t>
            </a:r>
            <a:endParaRPr lang="en-US" altLang="ja-JP" sz="1400" dirty="0" smtClean="0">
              <a:latin typeface="+mn-ea"/>
            </a:endParaRPr>
          </a:p>
          <a:p>
            <a:r>
              <a:rPr lang="ja-JP" altLang="en-US" sz="1400" dirty="0">
                <a:latin typeface="+mn-ea"/>
              </a:rPr>
              <a:t>　</a:t>
            </a:r>
            <a:r>
              <a:rPr lang="ja-JP" altLang="en-US" sz="1400" dirty="0" smtClean="0">
                <a:latin typeface="+mn-ea"/>
              </a:rPr>
              <a:t>　　いる施設群</a:t>
            </a:r>
            <a:endParaRPr lang="en-US" altLang="ja-JP" sz="1400" dirty="0" smtClean="0">
              <a:latin typeface="+mn-ea"/>
            </a:endParaRPr>
          </a:p>
          <a:p>
            <a:pPr marL="285750" indent="-285750">
              <a:buFont typeface="Wingdings" panose="05000000000000000000" pitchFamily="2" charset="2"/>
              <a:buChar char="l"/>
            </a:pPr>
            <a:r>
              <a:rPr lang="ja-JP" altLang="en-US" sz="1400" dirty="0" smtClean="0">
                <a:latin typeface="+mn-ea"/>
              </a:rPr>
              <a:t>カジノの収益により、大規模な投資を伴う施設の採算性を担保</a:t>
            </a:r>
            <a:endParaRPr lang="en-US" altLang="ja-JP" sz="1400" dirty="0" smtClean="0">
              <a:latin typeface="+mn-ea"/>
            </a:endParaRPr>
          </a:p>
          <a:p>
            <a:pPr marL="285750" indent="-285750">
              <a:buFont typeface="Wingdings" panose="05000000000000000000" pitchFamily="2" charset="2"/>
              <a:buChar char="l"/>
            </a:pPr>
            <a:r>
              <a:rPr lang="ja-JP" altLang="en-US" sz="1400" dirty="0" smtClean="0">
                <a:latin typeface="+mn-ea"/>
              </a:rPr>
              <a:t>民間事業者の投資による</a:t>
            </a:r>
            <a:endParaRPr lang="en-US" altLang="ja-JP" sz="1400" dirty="0" smtClean="0">
              <a:latin typeface="+mn-ea"/>
            </a:endParaRPr>
          </a:p>
          <a:p>
            <a:r>
              <a:rPr lang="ja-JP" altLang="en-US" sz="1400" dirty="0">
                <a:latin typeface="+mn-ea"/>
              </a:rPr>
              <a:t>　</a:t>
            </a:r>
            <a:r>
              <a:rPr lang="ja-JP" altLang="en-US" sz="1400" dirty="0" smtClean="0">
                <a:latin typeface="+mn-ea"/>
              </a:rPr>
              <a:t>　　　・集客及び収益を通じた観光地域振興</a:t>
            </a:r>
            <a:endParaRPr lang="en-US" altLang="ja-JP" sz="1400" dirty="0">
              <a:latin typeface="+mn-ea"/>
            </a:endParaRPr>
          </a:p>
          <a:p>
            <a:r>
              <a:rPr lang="ja-JP" altLang="en-US" sz="1400" dirty="0">
                <a:latin typeface="+mn-ea"/>
              </a:rPr>
              <a:t>　</a:t>
            </a:r>
            <a:r>
              <a:rPr lang="ja-JP" altLang="en-US" sz="1400" dirty="0" smtClean="0">
                <a:latin typeface="+mn-ea"/>
              </a:rPr>
              <a:t>　　　・新たな財政への貢献</a:t>
            </a:r>
            <a:endParaRPr lang="en-US" altLang="ja-JP" sz="1400" b="1" dirty="0" smtClean="0">
              <a:latin typeface="+mn-ea"/>
            </a:endParaRPr>
          </a:p>
        </p:txBody>
      </p:sp>
      <p:sp>
        <p:nvSpPr>
          <p:cNvPr id="20" name="下矢印 19"/>
          <p:cNvSpPr/>
          <p:nvPr/>
        </p:nvSpPr>
        <p:spPr>
          <a:xfrm>
            <a:off x="3786804" y="2634955"/>
            <a:ext cx="1225350" cy="313124"/>
          </a:xfrm>
          <a:prstGeom prst="downArrow">
            <a:avLst>
              <a:gd name="adj1" fmla="val 40972"/>
              <a:gd name="adj2" fmla="val 3448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474818" y="3799541"/>
            <a:ext cx="3310751" cy="39263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solidFill>
                  <a:schemeClr val="tx1"/>
                </a:solidFill>
                <a:latin typeface="HG丸ｺﾞｼｯｸM-PRO" panose="020F0600000000000000" pitchFamily="50" charset="-128"/>
                <a:ea typeface="HG丸ｺﾞｼｯｸM-PRO" panose="020F0600000000000000" pitchFamily="50" charset="-128"/>
              </a:rPr>
              <a:t>民間事業者による一体的</a:t>
            </a:r>
            <a:r>
              <a:rPr lang="ja-JP" altLang="en-US" sz="1400" b="1" u="sng" dirty="0" smtClean="0">
                <a:solidFill>
                  <a:schemeClr val="tx1"/>
                </a:solidFill>
                <a:latin typeface="HG丸ｺﾞｼｯｸM-PRO" panose="020F0600000000000000" pitchFamily="50" charset="-128"/>
                <a:ea typeface="HG丸ｺﾞｼｯｸM-PRO" panose="020F0600000000000000" pitchFamily="50" charset="-128"/>
              </a:rPr>
              <a:t>整備・運営</a:t>
            </a:r>
            <a:endPar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7359665" y="5773737"/>
            <a:ext cx="1080897"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smtClean="0">
                <a:solidFill>
                  <a:schemeClr val="tx1"/>
                </a:solidFill>
              </a:rPr>
              <a:t>エンターテイ</a:t>
            </a:r>
            <a:endParaRPr kumimoji="1" lang="en-US" altLang="ja-JP" sz="1200" dirty="0" smtClean="0">
              <a:solidFill>
                <a:schemeClr val="tx1"/>
              </a:solidFill>
            </a:endParaRPr>
          </a:p>
          <a:p>
            <a:pPr algn="ctr"/>
            <a:r>
              <a:rPr kumimoji="1" lang="ja-JP" altLang="en-US" sz="1200" dirty="0" smtClean="0">
                <a:solidFill>
                  <a:schemeClr val="tx1"/>
                </a:solidFill>
              </a:rPr>
              <a:t>メント施設等</a:t>
            </a:r>
            <a:endParaRPr kumimoji="1" lang="en-US" altLang="ja-JP" sz="1200" dirty="0" smtClean="0">
              <a:solidFill>
                <a:schemeClr val="tx1"/>
              </a:solidFill>
            </a:endParaRPr>
          </a:p>
        </p:txBody>
      </p:sp>
      <p:sp>
        <p:nvSpPr>
          <p:cNvPr id="17" name="角丸四角形 16"/>
          <p:cNvSpPr/>
          <p:nvPr/>
        </p:nvSpPr>
        <p:spPr>
          <a:xfrm>
            <a:off x="6046543" y="5773737"/>
            <a:ext cx="1029820" cy="482676"/>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カジノ</a:t>
            </a:r>
            <a:endParaRPr kumimoji="1" lang="ja-JP" altLang="en-US" sz="1200" dirty="0">
              <a:solidFill>
                <a:schemeClr val="tx1"/>
              </a:solidFill>
            </a:endParaRPr>
          </a:p>
        </p:txBody>
      </p:sp>
      <p:sp>
        <p:nvSpPr>
          <p:cNvPr id="18" name="角丸四角形 17"/>
          <p:cNvSpPr/>
          <p:nvPr/>
        </p:nvSpPr>
        <p:spPr>
          <a:xfrm>
            <a:off x="5726488" y="4993348"/>
            <a:ext cx="1065803"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ホテル</a:t>
            </a:r>
            <a:endParaRPr kumimoji="1" lang="ja-JP" altLang="en-US" sz="1200" dirty="0">
              <a:solidFill>
                <a:schemeClr val="tx1"/>
              </a:solidFill>
            </a:endParaRPr>
          </a:p>
        </p:txBody>
      </p:sp>
      <p:sp>
        <p:nvSpPr>
          <p:cNvPr id="29" name="角丸四角形 28"/>
          <p:cNvSpPr/>
          <p:nvPr/>
        </p:nvSpPr>
        <p:spPr>
          <a:xfrm>
            <a:off x="6732254" y="4417812"/>
            <a:ext cx="1029820" cy="489298"/>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国際会議場</a:t>
            </a:r>
            <a:endParaRPr kumimoji="1" lang="en-US" altLang="ja-JP" sz="1050" dirty="0" smtClean="0">
              <a:solidFill>
                <a:schemeClr val="tx1"/>
              </a:solidFill>
            </a:endParaRPr>
          </a:p>
          <a:p>
            <a:pPr algn="ctr"/>
            <a:r>
              <a:rPr lang="ja-JP" altLang="en-US" sz="1050" dirty="0" smtClean="0">
                <a:solidFill>
                  <a:schemeClr val="tx1"/>
                </a:solidFill>
              </a:rPr>
              <a:t>国際</a:t>
            </a:r>
            <a:r>
              <a:rPr lang="ja-JP" altLang="en-US" sz="1050" dirty="0">
                <a:solidFill>
                  <a:schemeClr val="tx1"/>
                </a:solidFill>
              </a:rPr>
              <a:t>展示場</a:t>
            </a:r>
            <a:endParaRPr kumimoji="1" lang="ja-JP" altLang="en-US" sz="1050" dirty="0">
              <a:solidFill>
                <a:schemeClr val="tx1"/>
              </a:solidFill>
            </a:endParaRPr>
          </a:p>
        </p:txBody>
      </p:sp>
      <p:sp>
        <p:nvSpPr>
          <p:cNvPr id="30" name="角丸四角形 29"/>
          <p:cNvSpPr/>
          <p:nvPr/>
        </p:nvSpPr>
        <p:spPr>
          <a:xfrm>
            <a:off x="7681677" y="4993348"/>
            <a:ext cx="1080899"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レストラン</a:t>
            </a:r>
            <a:endParaRPr lang="en-US" altLang="ja-JP" sz="1050" dirty="0" smtClean="0">
              <a:solidFill>
                <a:schemeClr val="tx1"/>
              </a:solidFill>
            </a:endParaRPr>
          </a:p>
          <a:p>
            <a:pPr algn="ctr"/>
            <a:r>
              <a:rPr kumimoji="1" lang="ja-JP" altLang="en-US" sz="1050" dirty="0" smtClean="0">
                <a:solidFill>
                  <a:schemeClr val="tx1"/>
                </a:solidFill>
              </a:rPr>
              <a:t>ショッピング</a:t>
            </a:r>
            <a:r>
              <a:rPr kumimoji="1" lang="ja-JP" altLang="en-US" sz="1050" dirty="0">
                <a:solidFill>
                  <a:schemeClr val="tx1"/>
                </a:solidFill>
              </a:rPr>
              <a:t>モール</a:t>
            </a:r>
            <a:endParaRPr kumimoji="1" lang="en-US" altLang="ja-JP" sz="1050" dirty="0" smtClean="0">
              <a:solidFill>
                <a:schemeClr val="tx1"/>
              </a:solidFill>
            </a:endParaRPr>
          </a:p>
        </p:txBody>
      </p:sp>
      <p:sp>
        <p:nvSpPr>
          <p:cNvPr id="32" name="角丸四角形 31"/>
          <p:cNvSpPr/>
          <p:nvPr/>
        </p:nvSpPr>
        <p:spPr>
          <a:xfrm>
            <a:off x="5653276" y="4227239"/>
            <a:ext cx="3194509" cy="2329953"/>
          </a:xfrm>
          <a:prstGeom prst="roundRect">
            <a:avLst>
              <a:gd name="adj" fmla="val 0"/>
            </a:avLst>
          </a:prstGeom>
          <a:noFill/>
          <a:ln w="317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6" name="楕円 5"/>
          <p:cNvSpPr/>
          <p:nvPr/>
        </p:nvSpPr>
        <p:spPr>
          <a:xfrm>
            <a:off x="6850045" y="4987473"/>
            <a:ext cx="791291" cy="773277"/>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カジノ収益</a:t>
            </a:r>
            <a:endParaRPr kumimoji="1" lang="en-US" altLang="ja-JP" sz="1200" dirty="0" smtClean="0">
              <a:solidFill>
                <a:schemeClr val="tx1"/>
              </a:solidFill>
            </a:endParaRPr>
          </a:p>
          <a:p>
            <a:pPr algn="ctr"/>
            <a:endParaRPr kumimoji="1" lang="ja-JP" altLang="en-US" sz="1200" dirty="0">
              <a:solidFill>
                <a:schemeClr val="tx1"/>
              </a:solidFill>
            </a:endParaRPr>
          </a:p>
        </p:txBody>
      </p:sp>
      <p:cxnSp>
        <p:nvCxnSpPr>
          <p:cNvPr id="37" name="直線コネクタ 36"/>
          <p:cNvCxnSpPr/>
          <p:nvPr/>
        </p:nvCxnSpPr>
        <p:spPr>
          <a:xfrm flipH="1">
            <a:off x="7415126" y="5476391"/>
            <a:ext cx="70340" cy="25746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419650" y="5659754"/>
            <a:ext cx="248580" cy="6582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bwMode="gray">
          <a:xfrm>
            <a:off x="7109799" y="5517513"/>
            <a:ext cx="282957" cy="360778"/>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4" name="テキスト ボックス 23"/>
          <p:cNvSpPr txBox="1"/>
          <p:nvPr/>
        </p:nvSpPr>
        <p:spPr>
          <a:xfrm>
            <a:off x="309282" y="1479404"/>
            <a:ext cx="8577139"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n-ea"/>
              </a:rPr>
              <a:t>観光の基幹産業化に向けては、国内外からの集客力強化が</a:t>
            </a:r>
            <a:r>
              <a:rPr lang="ja-JP" altLang="en-US" sz="1600" dirty="0">
                <a:latin typeface="+mn-ea"/>
              </a:rPr>
              <a:t>不可欠</a:t>
            </a:r>
            <a:endParaRPr lang="en-US" altLang="ja-JP" sz="1600" dirty="0" smtClean="0">
              <a:latin typeface="+mn-ea"/>
            </a:endParaRPr>
          </a:p>
          <a:p>
            <a:pPr marL="285750" indent="-285750">
              <a:buFont typeface="Wingdings" panose="05000000000000000000" pitchFamily="2" charset="2"/>
              <a:buChar char="Ø"/>
            </a:pPr>
            <a:r>
              <a:rPr lang="ja-JP" altLang="en-US" sz="1600" dirty="0" smtClean="0">
                <a:latin typeface="+mn-ea"/>
              </a:rPr>
              <a:t>そのためには、世界の厳しい都市間競争に打ち勝つ新たな国際観光拠点の形成により、都市魅力の向上を図ることが必要</a:t>
            </a:r>
            <a:endParaRPr lang="en-US" altLang="ja-JP" sz="1600" dirty="0" smtClean="0">
              <a:latin typeface="+mn-ea"/>
            </a:endParaRPr>
          </a:p>
          <a:p>
            <a:pPr marL="285750" indent="-285750">
              <a:buFont typeface="Wingdings" panose="05000000000000000000" pitchFamily="2" charset="2"/>
              <a:buChar char="Ø"/>
            </a:pPr>
            <a:r>
              <a:rPr lang="ja-JP" altLang="en-US" sz="1600" dirty="0" smtClean="0">
                <a:latin typeface="+mn-ea"/>
              </a:rPr>
              <a:t>厳しい財政に鑑み、税負担を最少限に抑制しながら、民間の知恵と工夫を最大限に活かすプロジェクトが効果的</a:t>
            </a:r>
            <a:endParaRPr lang="en-US" altLang="ja-JP" sz="1600" b="1" u="sng" dirty="0" smtClean="0">
              <a:latin typeface="+mn-ea"/>
            </a:endParaRPr>
          </a:p>
        </p:txBody>
      </p:sp>
      <p:sp>
        <p:nvSpPr>
          <p:cNvPr id="27" name="テキスト ボックス 26"/>
          <p:cNvSpPr txBox="1"/>
          <p:nvPr/>
        </p:nvSpPr>
        <p:spPr>
          <a:xfrm>
            <a:off x="638314" y="3037354"/>
            <a:ext cx="7867372" cy="400110"/>
          </a:xfrm>
          <a:prstGeom prst="rect">
            <a:avLst/>
          </a:prstGeom>
          <a:solidFill>
            <a:schemeClr val="accent5">
              <a:lumMod val="50000"/>
            </a:schemeClr>
          </a:solidFill>
          <a:ln w="38100" cmpd="dbl">
            <a:solidFill>
              <a:schemeClr val="tx1"/>
            </a:solidFill>
          </a:ln>
        </p:spPr>
        <p:txBody>
          <a:bodyPr wrap="square" rtlCol="0">
            <a:spAutoFit/>
          </a:bodyPr>
          <a:lstStyle/>
          <a:p>
            <a:pPr algn="ctr"/>
            <a:r>
              <a:rPr kumimoji="1" lang="ja-JP" altLang="en-US" sz="2000" b="1" dirty="0" smtClean="0">
                <a:solidFill>
                  <a:schemeClr val="bg1"/>
                </a:solidFill>
              </a:rPr>
              <a:t>統合型リゾート（ＩＲ）を核とする国際観光拠点の形成</a:t>
            </a:r>
            <a:endParaRPr kumimoji="1" lang="en-US" altLang="ja-JP" sz="2000" b="1" dirty="0" smtClean="0">
              <a:solidFill>
                <a:schemeClr val="bg1"/>
              </a:solidFill>
            </a:endParaRPr>
          </a:p>
        </p:txBody>
      </p:sp>
      <p:sp>
        <p:nvSpPr>
          <p:cNvPr id="3" name="角丸四角形 2"/>
          <p:cNvSpPr/>
          <p:nvPr/>
        </p:nvSpPr>
        <p:spPr>
          <a:xfrm>
            <a:off x="425003" y="3656312"/>
            <a:ext cx="8487177" cy="3002067"/>
          </a:xfrm>
          <a:prstGeom prst="roundRect">
            <a:avLst>
              <a:gd name="adj" fmla="val 437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3530" y="938900"/>
            <a:ext cx="6310648"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２</a:t>
            </a:r>
            <a:r>
              <a:rPr kumimoji="1" lang="ja-JP" altLang="en-US" sz="2000" dirty="0" smtClean="0">
                <a:solidFill>
                  <a:schemeClr val="bg1"/>
                </a:solidFill>
                <a:latin typeface="+mn-ea"/>
              </a:rPr>
              <a:t>）統合型リゾート（ＩＲ）の必要性　</a:t>
            </a:r>
            <a:r>
              <a:rPr lang="ja-JP" altLang="en-US" sz="2000" dirty="0">
                <a:solidFill>
                  <a:schemeClr val="bg1"/>
                </a:solidFill>
              </a:rPr>
              <a:t>～なぜＩＲなのか</a:t>
            </a:r>
            <a:r>
              <a:rPr lang="ja-JP" altLang="en-US" sz="2000" dirty="0" smtClean="0">
                <a:solidFill>
                  <a:schemeClr val="bg1"/>
                </a:solidFill>
              </a:rPr>
              <a:t>～</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158508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4</a:t>
            </a:r>
            <a:endParaRPr lang="ja-JP" altLang="en-US" dirty="0"/>
          </a:p>
        </p:txBody>
      </p:sp>
      <p:sp>
        <p:nvSpPr>
          <p:cNvPr id="41" name="テキスト ボックス 40"/>
          <p:cNvSpPr txBox="1"/>
          <p:nvPr/>
        </p:nvSpPr>
        <p:spPr>
          <a:xfrm>
            <a:off x="811369" y="1700660"/>
            <a:ext cx="5967023" cy="607377"/>
          </a:xfrm>
          <a:prstGeom prst="rect">
            <a:avLst/>
          </a:prstGeom>
          <a:noFill/>
          <a:ln>
            <a:solidFill>
              <a:schemeClr val="tx1"/>
            </a:solidFill>
          </a:ln>
        </p:spPr>
        <p:txBody>
          <a:bodyPr wrap="square" rtlCol="0" anchor="ctr" anchorCtr="0">
            <a:noAutofit/>
          </a:bodyPr>
          <a:lstStyle/>
          <a:p>
            <a:pPr algn="ctr">
              <a:spcAft>
                <a:spcPts val="600"/>
              </a:spcAft>
            </a:pPr>
            <a:r>
              <a:rPr lang="ja-JP" altLang="en-US" sz="2000" b="1" dirty="0" smtClean="0">
                <a:solidFill>
                  <a:prstClr val="black"/>
                </a:solidFill>
                <a:latin typeface="+mn-ea"/>
                <a:cs typeface="Meiryo UI" pitchFamily="50" charset="-128"/>
              </a:rPr>
              <a:t>大阪・関西の持続的な経済成長のエンジンとなる</a:t>
            </a:r>
            <a:r>
              <a:rPr lang="en-US" altLang="ja-JP" sz="2000" b="1" dirty="0" smtClean="0">
                <a:solidFill>
                  <a:prstClr val="black"/>
                </a:solidFill>
                <a:latin typeface="+mn-ea"/>
                <a:cs typeface="Meiryo UI" pitchFamily="50" charset="-128"/>
              </a:rPr>
              <a:t>IR</a:t>
            </a:r>
            <a:r>
              <a:rPr lang="ja-JP" altLang="en-US" sz="2000" u="sng" dirty="0" smtClean="0">
                <a:solidFill>
                  <a:prstClr val="black"/>
                </a:solidFill>
                <a:latin typeface="+mn-ea"/>
                <a:cs typeface="Meiryo UI" pitchFamily="50" charset="-128"/>
              </a:rPr>
              <a:t>　　　　　　　　　　　　　　　　</a:t>
            </a:r>
            <a:endParaRPr lang="ja-JP" altLang="en-US" sz="2000" b="1" u="sng" dirty="0">
              <a:solidFill>
                <a:prstClr val="black"/>
              </a:solidFill>
              <a:latin typeface="+mn-ea"/>
              <a:cs typeface="Meiryo UI" pitchFamily="50" charset="-128"/>
            </a:endParaRPr>
          </a:p>
        </p:txBody>
      </p:sp>
      <p:sp>
        <p:nvSpPr>
          <p:cNvPr id="22" name="タイトル 1"/>
          <p:cNvSpPr txBox="1">
            <a:spLocks/>
          </p:cNvSpPr>
          <p:nvPr/>
        </p:nvSpPr>
        <p:spPr>
          <a:xfrm>
            <a:off x="0" y="5812"/>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１．</a:t>
            </a:r>
            <a:r>
              <a:rPr lang="ja-JP" altLang="en-US" sz="3200" dirty="0">
                <a:solidFill>
                  <a:schemeClr val="bg1"/>
                </a:solidFill>
              </a:rPr>
              <a:t>大阪ＩＲの基本コンセプト</a:t>
            </a:r>
            <a:endParaRPr lang="ja-JP" altLang="en-US" sz="3200" dirty="0">
              <a:solidFill>
                <a:schemeClr val="bg1"/>
              </a:solidFill>
              <a:latin typeface="+mj-lt"/>
              <a:ea typeface="+mj-ea"/>
              <a:cs typeface="+mj-cs"/>
            </a:endParaRPr>
          </a:p>
        </p:txBody>
      </p:sp>
      <p:sp>
        <p:nvSpPr>
          <p:cNvPr id="20" name="テキスト ボックス 19"/>
          <p:cNvSpPr txBox="1"/>
          <p:nvPr/>
        </p:nvSpPr>
        <p:spPr>
          <a:xfrm>
            <a:off x="2806517" y="2751167"/>
            <a:ext cx="5571002" cy="1524997"/>
          </a:xfrm>
          <a:prstGeom prst="rect">
            <a:avLst/>
          </a:prstGeom>
          <a:noFill/>
          <a:ln>
            <a:solidFill>
              <a:schemeClr val="tx1"/>
            </a:solidFill>
          </a:ln>
        </p:spPr>
        <p:txBody>
          <a:bodyPr wrap="square" rtlCol="0" anchor="ctr" anchorCtr="0">
            <a:noAutofit/>
          </a:bodyPr>
          <a:lstStyle/>
          <a:p>
            <a:pPr marL="285750" indent="-285750" algn="just">
              <a:spcBef>
                <a:spcPts val="600"/>
              </a:spcBef>
              <a:buFont typeface="Wingdings" panose="05000000000000000000" pitchFamily="2" charset="2"/>
              <a:buChar char="l"/>
            </a:pPr>
            <a:r>
              <a:rPr lang="ja-JP" altLang="en-US" sz="1600" dirty="0" smtClean="0">
                <a:solidFill>
                  <a:prstClr val="black"/>
                </a:solidFill>
                <a:latin typeface="+mn-ea"/>
                <a:cs typeface="Meiryo UI" pitchFamily="50" charset="-128"/>
              </a:rPr>
              <a:t>世界中の人・モノ・投資を呼び込み、経済成長の</a:t>
            </a:r>
            <a:r>
              <a:rPr lang="ja-JP" altLang="en-US" sz="1600" dirty="0" smtClean="0">
                <a:latin typeface="+mn-ea"/>
                <a:cs typeface="Meiryo UI" pitchFamily="50" charset="-128"/>
              </a:rPr>
              <a:t>エンジン</a:t>
            </a:r>
            <a:r>
              <a:rPr lang="ja-JP" altLang="en-US" sz="1600" dirty="0" smtClean="0">
                <a:solidFill>
                  <a:prstClr val="black"/>
                </a:solidFill>
                <a:latin typeface="+mn-ea"/>
                <a:cs typeface="Meiryo UI" pitchFamily="50" charset="-128"/>
              </a:rPr>
              <a:t>と　なるため、</a:t>
            </a:r>
            <a:r>
              <a:rPr lang="ja-JP" altLang="en-US" sz="1600" b="1" dirty="0">
                <a:latin typeface="+mn-ea"/>
                <a:cs typeface="Meiryo UI" pitchFamily="50" charset="-128"/>
              </a:rPr>
              <a:t>ビジネス客、</a:t>
            </a:r>
            <a:r>
              <a:rPr lang="ja-JP" altLang="en-US" sz="1600" b="1" dirty="0" smtClean="0">
                <a:latin typeface="+mn-ea"/>
                <a:cs typeface="Meiryo UI" pitchFamily="50" charset="-128"/>
              </a:rPr>
              <a:t>ファミリーなど世界の幅広い層</a:t>
            </a:r>
            <a:r>
              <a:rPr lang="ja-JP" altLang="en-US" sz="1600" b="1" dirty="0" smtClean="0">
                <a:solidFill>
                  <a:prstClr val="black"/>
                </a:solidFill>
                <a:latin typeface="+mn-ea"/>
                <a:cs typeface="Meiryo UI" pitchFamily="50" charset="-128"/>
              </a:rPr>
              <a:t>を　ターゲットとする</a:t>
            </a:r>
            <a:r>
              <a:rPr lang="ja-JP" altLang="en-US" sz="1600" b="1" dirty="0">
                <a:solidFill>
                  <a:prstClr val="black"/>
                </a:solidFill>
                <a:latin typeface="+mn-ea"/>
                <a:cs typeface="Meiryo UI" pitchFamily="50" charset="-128"/>
              </a:rPr>
              <a:t> </a:t>
            </a:r>
            <a:r>
              <a:rPr lang="ja-JP" altLang="en-US" sz="1600" b="1" dirty="0" smtClean="0">
                <a:solidFill>
                  <a:prstClr val="black"/>
                </a:solidFill>
                <a:latin typeface="+mn-ea"/>
                <a:cs typeface="Meiryo UI" pitchFamily="50" charset="-128"/>
              </a:rPr>
              <a:t>「世界最高水準」 のＩ</a:t>
            </a:r>
            <a:r>
              <a:rPr lang="ja-JP" altLang="en-US" sz="1600" b="1" dirty="0">
                <a:solidFill>
                  <a:prstClr val="black"/>
                </a:solidFill>
                <a:latin typeface="+mn-ea"/>
                <a:cs typeface="Meiryo UI" pitchFamily="50" charset="-128"/>
              </a:rPr>
              <a:t>Ｒ</a:t>
            </a:r>
            <a:endParaRPr lang="en-US" altLang="ja-JP" sz="1600" b="1" dirty="0" smtClean="0">
              <a:solidFill>
                <a:prstClr val="black"/>
              </a:solidFill>
              <a:latin typeface="+mn-ea"/>
              <a:cs typeface="Meiryo UI" pitchFamily="50" charset="-128"/>
            </a:endParaRPr>
          </a:p>
          <a:p>
            <a:pPr marL="285750" indent="-285750" algn="just">
              <a:spcBef>
                <a:spcPts val="600"/>
              </a:spcBef>
              <a:buFont typeface="Wingdings" panose="05000000000000000000" pitchFamily="2" charset="2"/>
              <a:buChar char="l"/>
            </a:pPr>
            <a:r>
              <a:rPr lang="en-US" altLang="ja-JP" sz="1600" dirty="0" smtClean="0">
                <a:solidFill>
                  <a:prstClr val="black"/>
                </a:solidFill>
                <a:latin typeface="+mn-ea"/>
                <a:cs typeface="Meiryo UI" pitchFamily="50" charset="-128"/>
              </a:rPr>
              <a:t>50</a:t>
            </a:r>
            <a:r>
              <a:rPr lang="ja-JP" altLang="en-US" sz="1600" dirty="0">
                <a:solidFill>
                  <a:prstClr val="black"/>
                </a:solidFill>
                <a:latin typeface="+mn-ea"/>
                <a:cs typeface="Meiryo UI" pitchFamily="50" charset="-128"/>
              </a:rPr>
              <a:t>年・</a:t>
            </a:r>
            <a:r>
              <a:rPr lang="en-US" altLang="ja-JP" sz="1600" dirty="0">
                <a:solidFill>
                  <a:prstClr val="black"/>
                </a:solidFill>
                <a:latin typeface="+mn-ea"/>
                <a:cs typeface="Meiryo UI" pitchFamily="50" charset="-128"/>
              </a:rPr>
              <a:t>100</a:t>
            </a:r>
            <a:r>
              <a:rPr lang="ja-JP" altLang="en-US" sz="1600" dirty="0">
                <a:solidFill>
                  <a:prstClr val="black"/>
                </a:solidFill>
                <a:latin typeface="+mn-ea"/>
                <a:cs typeface="Meiryo UI" pitchFamily="50" charset="-128"/>
              </a:rPr>
              <a:t>年先を見据え、初期投資の効果だけではなく</a:t>
            </a:r>
            <a:r>
              <a:rPr lang="ja-JP" altLang="en-US" sz="1600" dirty="0" smtClean="0">
                <a:solidFill>
                  <a:prstClr val="black"/>
                </a:solidFill>
                <a:latin typeface="+mn-ea"/>
                <a:cs typeface="Meiryo UI" pitchFamily="50" charset="-128"/>
              </a:rPr>
              <a:t>、　　</a:t>
            </a:r>
            <a:r>
              <a:rPr lang="ja-JP" altLang="en-US" sz="1600" b="1" dirty="0" smtClean="0">
                <a:solidFill>
                  <a:prstClr val="black"/>
                </a:solidFill>
                <a:latin typeface="+mn-ea"/>
                <a:cs typeface="Meiryo UI" pitchFamily="50" charset="-128"/>
              </a:rPr>
              <a:t>施設、機能</a:t>
            </a:r>
            <a:r>
              <a:rPr lang="ja-JP" altLang="en-US" sz="1600" b="1" dirty="0">
                <a:solidFill>
                  <a:prstClr val="black"/>
                </a:solidFill>
                <a:latin typeface="+mn-ea"/>
                <a:cs typeface="Meiryo UI" pitchFamily="50" charset="-128"/>
              </a:rPr>
              <a:t>が更新</a:t>
            </a:r>
            <a:r>
              <a:rPr lang="ja-JP" altLang="en-US" sz="1600" b="1" dirty="0" smtClean="0">
                <a:solidFill>
                  <a:prstClr val="black"/>
                </a:solidFill>
                <a:latin typeface="+mn-ea"/>
                <a:cs typeface="Meiryo UI" pitchFamily="50" charset="-128"/>
              </a:rPr>
              <a:t>され続ける 「成長型」 のＩＲ</a:t>
            </a:r>
            <a:r>
              <a:rPr lang="ja-JP" altLang="en-US" sz="1600" dirty="0" smtClean="0">
                <a:solidFill>
                  <a:prstClr val="black"/>
                </a:solidFill>
                <a:latin typeface="+mn-ea"/>
                <a:cs typeface="Meiryo UI" pitchFamily="50" charset="-128"/>
              </a:rPr>
              <a:t>　</a:t>
            </a:r>
            <a:r>
              <a:rPr lang="ja-JP" altLang="en-US" sz="1600" u="sng" dirty="0" smtClean="0">
                <a:solidFill>
                  <a:prstClr val="black"/>
                </a:solidFill>
                <a:latin typeface="+mn-ea"/>
                <a:cs typeface="Meiryo UI" pitchFamily="50" charset="-128"/>
              </a:rPr>
              <a:t>　　　　　　　　　　　　　　　　　</a:t>
            </a:r>
            <a:endParaRPr lang="ja-JP" altLang="en-US" sz="1600" b="1" u="sng" dirty="0">
              <a:solidFill>
                <a:prstClr val="black"/>
              </a:solidFill>
              <a:latin typeface="+mn-ea"/>
              <a:cs typeface="Meiryo UI" pitchFamily="50" charset="-128"/>
            </a:endParaRPr>
          </a:p>
        </p:txBody>
      </p:sp>
      <p:sp>
        <p:nvSpPr>
          <p:cNvPr id="21" name="テキスト ボックス 20"/>
          <p:cNvSpPr txBox="1"/>
          <p:nvPr/>
        </p:nvSpPr>
        <p:spPr>
          <a:xfrm>
            <a:off x="811369" y="4830388"/>
            <a:ext cx="3800972" cy="435817"/>
          </a:xfrm>
          <a:prstGeom prst="rect">
            <a:avLst/>
          </a:prstGeom>
          <a:noFill/>
          <a:ln>
            <a:solidFill>
              <a:schemeClr val="tx1"/>
            </a:solidFill>
          </a:ln>
        </p:spPr>
        <p:txBody>
          <a:bodyPr wrap="square" rtlCol="0" anchor="ctr">
            <a:noAutofit/>
          </a:bodyPr>
          <a:lstStyle/>
          <a:p>
            <a:pPr algn="ctr"/>
            <a:r>
              <a:rPr kumimoji="1" lang="ja-JP" altLang="en-US" sz="2400" b="1" dirty="0" smtClean="0"/>
              <a:t>大阪</a:t>
            </a:r>
            <a:r>
              <a:rPr lang="ja-JP" altLang="en-US" sz="2400" b="1" dirty="0" smtClean="0"/>
              <a:t>Ｉ</a:t>
            </a:r>
            <a:r>
              <a:rPr lang="ja-JP" altLang="en-US" sz="2400" b="1" dirty="0"/>
              <a:t>Ｒ</a:t>
            </a:r>
            <a:r>
              <a:rPr kumimoji="1" lang="ja-JP" altLang="en-US" sz="2400" b="1" dirty="0" smtClean="0"/>
              <a:t>の基本コンセプト</a:t>
            </a:r>
            <a:endParaRPr kumimoji="1" lang="ja-JP" altLang="en-US" sz="2400" b="1" dirty="0"/>
          </a:p>
        </p:txBody>
      </p:sp>
      <p:sp>
        <p:nvSpPr>
          <p:cNvPr id="23" name="テキスト ボックス 22"/>
          <p:cNvSpPr txBox="1"/>
          <p:nvPr/>
        </p:nvSpPr>
        <p:spPr>
          <a:xfrm>
            <a:off x="811369" y="5266205"/>
            <a:ext cx="7566149" cy="811866"/>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a:ln w="38100" cmpd="dbl">
            <a:solidFill>
              <a:schemeClr val="tx1"/>
            </a:solidFill>
          </a:ln>
        </p:spPr>
        <p:txBody>
          <a:bodyPr wrap="square" rtlCol="0" anchor="ctr">
            <a:noAutofit/>
          </a:bodyPr>
          <a:lstStyle/>
          <a:p>
            <a:pPr algn="ctr"/>
            <a:r>
              <a:rPr lang="ja-JP" altLang="en-US" sz="3200" dirty="0" smtClean="0">
                <a:solidFill>
                  <a:schemeClr val="bg1"/>
                </a:solidFill>
                <a:latin typeface="+mn-ea"/>
                <a:cs typeface="Meiryo UI" pitchFamily="50" charset="-128"/>
              </a:rPr>
              <a:t>世界最高水準の成長型ＩＲ</a:t>
            </a:r>
            <a:endParaRPr lang="en-US" altLang="ja-JP" sz="3200" dirty="0" smtClean="0">
              <a:solidFill>
                <a:schemeClr val="bg1"/>
              </a:solidFill>
              <a:latin typeface="+mn-ea"/>
              <a:cs typeface="Meiryo UI" pitchFamily="50" charset="-128"/>
            </a:endParaRPr>
          </a:p>
        </p:txBody>
      </p:sp>
      <p:sp>
        <p:nvSpPr>
          <p:cNvPr id="24" name="下矢印 23"/>
          <p:cNvSpPr/>
          <p:nvPr/>
        </p:nvSpPr>
        <p:spPr>
          <a:xfrm>
            <a:off x="1751721" y="2523190"/>
            <a:ext cx="883903" cy="2173349"/>
          </a:xfrm>
          <a:prstGeom prst="downArrow">
            <a:avLst>
              <a:gd name="adj1" fmla="val 50000"/>
              <a:gd name="adj2" fmla="val 4607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6185" y="1057475"/>
            <a:ext cx="2590332"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３</a:t>
            </a:r>
            <a:r>
              <a:rPr kumimoji="1" lang="ja-JP" altLang="en-US" sz="2000" dirty="0" smtClean="0">
                <a:solidFill>
                  <a:schemeClr val="bg1"/>
                </a:solidFill>
                <a:latin typeface="+mn-ea"/>
              </a:rPr>
              <a:t>）基本コンセプト</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40740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7371" y="1215747"/>
            <a:ext cx="8418286" cy="554812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2" name="角丸四角形 11"/>
          <p:cNvSpPr/>
          <p:nvPr/>
        </p:nvSpPr>
        <p:spPr>
          <a:xfrm>
            <a:off x="1238514" y="969685"/>
            <a:ext cx="6696000" cy="62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sz="2400" b="1" dirty="0" smtClean="0">
                <a:latin typeface="+mj-ea"/>
              </a:rPr>
              <a:t>～世界</a:t>
            </a:r>
            <a:r>
              <a:rPr lang="ja-JP" altLang="en-US" sz="2400" b="1" dirty="0">
                <a:latin typeface="+mj-ea"/>
              </a:rPr>
              <a:t>最高水準の成長型</a:t>
            </a:r>
            <a:r>
              <a:rPr lang="en-US" altLang="ja-JP" sz="2400" b="1" dirty="0" smtClean="0">
                <a:latin typeface="+mj-ea"/>
              </a:rPr>
              <a:t>IR</a:t>
            </a:r>
            <a:r>
              <a:rPr lang="ja-JP" altLang="en-US" sz="2400" b="1" dirty="0" smtClean="0">
                <a:latin typeface="+mj-ea"/>
              </a:rPr>
              <a:t>　実現に向けて～</a:t>
            </a:r>
            <a:endParaRPr lang="en-US" altLang="ja-JP" sz="2400" b="1" dirty="0">
              <a:latin typeface="+mj-ea"/>
            </a:endParaRPr>
          </a:p>
        </p:txBody>
      </p:sp>
      <p:grpSp>
        <p:nvGrpSpPr>
          <p:cNvPr id="7" name="グループ化 6"/>
          <p:cNvGrpSpPr/>
          <p:nvPr/>
        </p:nvGrpSpPr>
        <p:grpSpPr>
          <a:xfrm>
            <a:off x="733087" y="1754527"/>
            <a:ext cx="3780000" cy="953931"/>
            <a:chOff x="2979257" y="1722232"/>
            <a:chExt cx="3780000" cy="953931"/>
          </a:xfrm>
        </p:grpSpPr>
        <p:sp>
          <p:nvSpPr>
            <p:cNvPr id="2" name="テキスト ボックス 1"/>
            <p:cNvSpPr txBox="1"/>
            <p:nvPr/>
          </p:nvSpPr>
          <p:spPr>
            <a:xfrm>
              <a:off x="3487308" y="1722232"/>
              <a:ext cx="2763898" cy="369332"/>
            </a:xfrm>
            <a:prstGeom prst="rect">
              <a:avLst/>
            </a:prstGeom>
            <a:noFill/>
            <a:ln>
              <a:solidFill>
                <a:schemeClr val="accent1"/>
              </a:solidFill>
            </a:ln>
          </p:spPr>
          <p:txBody>
            <a:bodyPr wrap="none" rtlCol="0">
              <a:spAutoFit/>
            </a:bodyPr>
            <a:lstStyle/>
            <a:p>
              <a:r>
                <a:rPr kumimoji="1" lang="ja-JP" altLang="en-US" dirty="0" smtClean="0"/>
                <a:t>時間軸に沿った成長・発展</a:t>
              </a:r>
              <a:endParaRPr kumimoji="1" lang="ja-JP" altLang="en-US" dirty="0"/>
            </a:p>
          </p:txBody>
        </p:sp>
        <p:sp>
          <p:nvSpPr>
            <p:cNvPr id="16" name="テキスト ボックス 15"/>
            <p:cNvSpPr txBox="1"/>
            <p:nvPr/>
          </p:nvSpPr>
          <p:spPr>
            <a:xfrm>
              <a:off x="2979257" y="2100163"/>
              <a:ext cx="3780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smtClean="0"/>
                <a:t>常に世界</a:t>
              </a:r>
              <a:r>
                <a:rPr lang="ja-JP" altLang="ja-JP" sz="1200" dirty="0"/>
                <a:t>水準の競争力</a:t>
              </a:r>
              <a:r>
                <a:rPr lang="ja-JP" altLang="ja-JP" sz="1200" dirty="0" smtClean="0"/>
                <a:t>と</a:t>
              </a:r>
              <a:r>
                <a:rPr lang="ja-JP" altLang="ja-JP" sz="1200" dirty="0"/>
                <a:t>近未来を</a:t>
              </a:r>
              <a:r>
                <a:rPr lang="ja-JP" altLang="ja-JP" sz="1200" dirty="0" smtClean="0"/>
                <a:t>感じさせ</a:t>
              </a:r>
              <a:r>
                <a:rPr lang="ja-JP" altLang="en-US" sz="1200" dirty="0" smtClean="0"/>
                <a:t>る</a:t>
              </a:r>
              <a:r>
                <a:rPr lang="ja-JP" altLang="ja-JP" sz="1200" dirty="0" smtClean="0"/>
                <a:t>魅力を</a:t>
              </a:r>
              <a:r>
                <a:rPr lang="ja-JP" altLang="en-US" sz="1200" dirty="0" smtClean="0"/>
                <a:t>　</a:t>
              </a:r>
              <a:r>
                <a:rPr lang="ja-JP" altLang="ja-JP" sz="1200" dirty="0" smtClean="0"/>
                <a:t>備える</a:t>
              </a:r>
              <a:r>
                <a:rPr lang="ja-JP" altLang="en-US" sz="1200" dirty="0" smtClean="0"/>
                <a:t>ことによる</a:t>
              </a:r>
              <a:r>
                <a:rPr lang="ja-JP" altLang="ja-JP" sz="1200" dirty="0" smtClean="0"/>
                <a:t>将来</a:t>
              </a:r>
              <a:r>
                <a:rPr lang="ja-JP" altLang="ja-JP" sz="1200" dirty="0"/>
                <a:t>に</a:t>
              </a:r>
              <a:r>
                <a:rPr lang="ja-JP" altLang="ja-JP" sz="1200" dirty="0" smtClean="0"/>
                <a:t>わたって</a:t>
              </a:r>
              <a:r>
                <a:rPr lang="ja-JP" altLang="en-US" sz="1200" dirty="0" smtClean="0"/>
                <a:t>の</a:t>
              </a:r>
              <a:r>
                <a:rPr lang="ja-JP" altLang="ja-JP" sz="1200" dirty="0" smtClean="0"/>
                <a:t>持続的</a:t>
              </a:r>
              <a:r>
                <a:rPr lang="ja-JP" altLang="ja-JP" sz="1200" dirty="0"/>
                <a:t>な成長・</a:t>
              </a:r>
              <a:r>
                <a:rPr lang="ja-JP" altLang="ja-JP" sz="1200" dirty="0" smtClean="0"/>
                <a:t>発展</a:t>
              </a:r>
              <a:endParaRPr lang="ja-JP" altLang="ja-JP" sz="1200" dirty="0"/>
            </a:p>
          </p:txBody>
        </p:sp>
      </p:grpSp>
      <p:grpSp>
        <p:nvGrpSpPr>
          <p:cNvPr id="9" name="グループ化 8"/>
          <p:cNvGrpSpPr/>
          <p:nvPr/>
        </p:nvGrpSpPr>
        <p:grpSpPr>
          <a:xfrm>
            <a:off x="4814066" y="1754527"/>
            <a:ext cx="3672000" cy="941631"/>
            <a:chOff x="833512" y="5520282"/>
            <a:chExt cx="3672000" cy="941631"/>
          </a:xfrm>
        </p:grpSpPr>
        <p:sp>
          <p:nvSpPr>
            <p:cNvPr id="13" name="テキスト ボックス 12"/>
            <p:cNvSpPr txBox="1"/>
            <p:nvPr/>
          </p:nvSpPr>
          <p:spPr>
            <a:xfrm>
              <a:off x="1287563" y="5520282"/>
              <a:ext cx="2763898" cy="369332"/>
            </a:xfrm>
            <a:prstGeom prst="rect">
              <a:avLst/>
            </a:prstGeom>
            <a:noFill/>
            <a:ln>
              <a:solidFill>
                <a:schemeClr val="accent1"/>
              </a:solidFill>
            </a:ln>
          </p:spPr>
          <p:txBody>
            <a:bodyPr wrap="none" rtlCol="0">
              <a:spAutoFit/>
            </a:bodyPr>
            <a:lstStyle/>
            <a:p>
              <a:r>
                <a:rPr lang="ja-JP" altLang="en-US" dirty="0"/>
                <a:t>空間</a:t>
              </a:r>
              <a:r>
                <a:rPr kumimoji="1" lang="ja-JP" altLang="en-US" dirty="0" smtClean="0"/>
                <a:t>軸に沿った成長・波及</a:t>
              </a:r>
              <a:endParaRPr kumimoji="1" lang="ja-JP" altLang="en-US" dirty="0"/>
            </a:p>
          </p:txBody>
        </p:sp>
        <p:sp>
          <p:nvSpPr>
            <p:cNvPr id="20" name="テキスト ボックス 19"/>
            <p:cNvSpPr txBox="1"/>
            <p:nvPr/>
          </p:nvSpPr>
          <p:spPr>
            <a:xfrm>
              <a:off x="833512" y="5885913"/>
              <a:ext cx="3672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大阪ＩＲを訪れる世界中の</a:t>
              </a:r>
              <a:r>
                <a:rPr lang="ja-JP" altLang="ja-JP" sz="1200" dirty="0" smtClean="0"/>
                <a:t>人々</a:t>
              </a:r>
              <a:r>
                <a:rPr lang="ja-JP" altLang="en-US" sz="1200" dirty="0" smtClean="0"/>
                <a:t>と</a:t>
              </a:r>
              <a:r>
                <a:rPr lang="ja-JP" altLang="ja-JP" sz="1200" dirty="0" smtClean="0"/>
                <a:t>周辺地域</a:t>
              </a:r>
              <a:r>
                <a:rPr lang="ja-JP" altLang="en-US" sz="1200" dirty="0" smtClean="0"/>
                <a:t>と</a:t>
              </a:r>
              <a:r>
                <a:rPr lang="ja-JP" altLang="ja-JP" sz="1200" dirty="0" smtClean="0"/>
                <a:t>を</a:t>
              </a:r>
              <a:r>
                <a:rPr lang="ja-JP" altLang="en-US" sz="1200" dirty="0" smtClean="0"/>
                <a:t>つなぐとともに</a:t>
              </a:r>
              <a:r>
                <a:rPr lang="ja-JP" altLang="ja-JP" sz="1200" dirty="0" smtClean="0"/>
                <a:t>、</a:t>
              </a:r>
              <a:r>
                <a:rPr lang="ja-JP" altLang="ja-JP" sz="1200" dirty="0"/>
                <a:t>大阪・関西が誇る最先端</a:t>
              </a:r>
              <a:r>
                <a:rPr lang="ja-JP" altLang="ja-JP" sz="1200" dirty="0" smtClean="0"/>
                <a:t>技術</a:t>
              </a:r>
              <a:r>
                <a:rPr lang="ja-JP" altLang="en-US" sz="1200" dirty="0" smtClean="0"/>
                <a:t>の</a:t>
              </a:r>
              <a:r>
                <a:rPr lang="ja-JP" altLang="ja-JP" sz="1200" dirty="0" smtClean="0"/>
                <a:t>世界発信によ</a:t>
              </a:r>
              <a:r>
                <a:rPr lang="ja-JP" altLang="en-US" sz="1200" dirty="0" smtClean="0"/>
                <a:t>る</a:t>
              </a:r>
              <a:r>
                <a:rPr lang="ja-JP" altLang="ja-JP" sz="1200" dirty="0" smtClean="0"/>
                <a:t>広域</a:t>
              </a:r>
              <a:r>
                <a:rPr lang="ja-JP" altLang="en-US" sz="1200" dirty="0" smtClean="0"/>
                <a:t>への</a:t>
              </a:r>
              <a:r>
                <a:rPr lang="ja-JP" altLang="ja-JP" sz="1200" dirty="0" smtClean="0"/>
                <a:t>波及効果</a:t>
              </a:r>
              <a:endParaRPr lang="ja-JP" altLang="ja-JP" sz="1200" dirty="0"/>
            </a:p>
          </p:txBody>
        </p:sp>
      </p:grpSp>
      <p:grpSp>
        <p:nvGrpSpPr>
          <p:cNvPr id="17" name="グループ化 16"/>
          <p:cNvGrpSpPr/>
          <p:nvPr/>
        </p:nvGrpSpPr>
        <p:grpSpPr>
          <a:xfrm>
            <a:off x="2427410" y="2788823"/>
            <a:ext cx="4273796" cy="2696144"/>
            <a:chOff x="2427410" y="2788823"/>
            <a:chExt cx="4273796" cy="2696144"/>
          </a:xfrm>
          <a:solidFill>
            <a:srgbClr val="0099FF">
              <a:alpha val="25000"/>
            </a:srgbClr>
          </a:solidFill>
        </p:grpSpPr>
        <p:sp>
          <p:nvSpPr>
            <p:cNvPr id="27" name="テキスト ボックス 26"/>
            <p:cNvSpPr txBox="1"/>
            <p:nvPr/>
          </p:nvSpPr>
          <p:spPr>
            <a:xfrm>
              <a:off x="2427410" y="2788823"/>
              <a:ext cx="2340000" cy="1620000"/>
            </a:xfrm>
            <a:prstGeom prst="ellipse">
              <a:avLst/>
            </a:prstGeom>
            <a:grpFill/>
            <a:ln w="12700" cmpd="sng">
              <a:solidFill>
                <a:schemeClr val="tx2">
                  <a:lumMod val="75000"/>
                </a:schemeClr>
              </a:solidFill>
              <a:prstDash val="solid"/>
            </a:ln>
          </p:spPr>
          <p:txBody>
            <a:bodyPr wrap="none" tIns="36000" bIns="252000" rtlCol="0" anchor="ctr" anchorCtr="1">
              <a:noAutofit/>
            </a:bodyPr>
            <a:lstStyle/>
            <a:p>
              <a:pPr algn="ctr">
                <a:lnSpc>
                  <a:spcPts val="2200"/>
                </a:lnSpc>
              </a:pPr>
              <a:r>
                <a:rPr lang="ja-JP" altLang="en-US" sz="2000" b="1" dirty="0" smtClean="0">
                  <a:latin typeface="+mn-ea"/>
                  <a:cs typeface="Meiryo UI" pitchFamily="50" charset="-128"/>
                </a:rPr>
                <a:t>夢</a:t>
              </a:r>
              <a:r>
                <a:rPr lang="ja-JP" altLang="en-US" sz="2000" b="1" dirty="0">
                  <a:latin typeface="+mn-ea"/>
                  <a:cs typeface="Meiryo UI" pitchFamily="50" charset="-128"/>
                </a:rPr>
                <a:t>と未来</a:t>
              </a:r>
              <a:r>
                <a:rPr lang="ja-JP" altLang="en-US" sz="2000" b="1" dirty="0" smtClean="0">
                  <a:latin typeface="+mn-ea"/>
                  <a:cs typeface="Meiryo UI" pitchFamily="50" charset="-128"/>
                </a:rPr>
                <a:t>を</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創造するＩＲ</a:t>
              </a:r>
              <a:endParaRPr lang="en-US" altLang="ja-JP" sz="2000" b="1" dirty="0">
                <a:latin typeface="+mn-ea"/>
                <a:cs typeface="Meiryo UI" pitchFamily="50" charset="-128"/>
              </a:endParaRPr>
            </a:p>
          </p:txBody>
        </p:sp>
        <p:sp>
          <p:nvSpPr>
            <p:cNvPr id="26" name="テキスト ボックス 25"/>
            <p:cNvSpPr txBox="1"/>
            <p:nvPr/>
          </p:nvSpPr>
          <p:spPr>
            <a:xfrm>
              <a:off x="4361206" y="2788823"/>
              <a:ext cx="2340000" cy="1620000"/>
            </a:xfrm>
            <a:prstGeom prst="ellipse">
              <a:avLst/>
            </a:prstGeom>
            <a:grpFill/>
            <a:ln w="12700" cmpd="sng">
              <a:solidFill>
                <a:schemeClr val="tx2">
                  <a:lumMod val="75000"/>
                </a:schemeClr>
              </a:solidFill>
              <a:prstDash val="solid"/>
            </a:ln>
          </p:spPr>
          <p:txBody>
            <a:bodyPr wrap="none" tIns="0" bIns="252000" rtlCol="0" anchor="ctr" anchorCtr="1">
              <a:noAutofit/>
            </a:bodyPr>
            <a:lstStyle/>
            <a:p>
              <a:pPr algn="ctr">
                <a:lnSpc>
                  <a:spcPts val="2200"/>
                </a:lnSpc>
              </a:pPr>
              <a:r>
                <a:rPr lang="ja-JP" altLang="en-US" sz="2000" b="1" dirty="0" smtClean="0">
                  <a:latin typeface="+mn-ea"/>
                  <a:cs typeface="Meiryo UI" pitchFamily="50" charset="-128"/>
                </a:rPr>
                <a:t>ひろがり・</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つながりを</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生み出すＩ</a:t>
              </a:r>
              <a:r>
                <a:rPr lang="ja-JP" altLang="en-US" sz="2000" b="1" dirty="0">
                  <a:latin typeface="+mn-ea"/>
                  <a:cs typeface="Meiryo UI" pitchFamily="50" charset="-128"/>
                </a:rPr>
                <a:t>Ｒ</a:t>
              </a:r>
            </a:p>
          </p:txBody>
        </p:sp>
        <p:sp>
          <p:nvSpPr>
            <p:cNvPr id="28" name="テキスト ボックス 27"/>
            <p:cNvSpPr txBox="1"/>
            <p:nvPr/>
          </p:nvSpPr>
          <p:spPr>
            <a:xfrm>
              <a:off x="3403155" y="3864967"/>
              <a:ext cx="2340000" cy="1620000"/>
            </a:xfrm>
            <a:prstGeom prst="ellipse">
              <a:avLst/>
            </a:prstGeom>
            <a:grpFill/>
            <a:ln w="12700" cmpd="sng">
              <a:solidFill>
                <a:schemeClr val="tx2">
                  <a:lumMod val="75000"/>
                </a:schemeClr>
              </a:solidFill>
              <a:prstDash val="solid"/>
            </a:ln>
          </p:spPr>
          <p:txBody>
            <a:bodyPr wrap="none" tIns="36000" rtlCol="0" anchor="ctr" anchorCtr="1">
              <a:noAutofit/>
            </a:bodyPr>
            <a:lstStyle/>
            <a:p>
              <a:pPr algn="ctr" defTabSz="1420813">
                <a:lnSpc>
                  <a:spcPts val="2200"/>
                </a:lnSpc>
                <a:tabLst>
                  <a:tab pos="7624763" algn="l"/>
                  <a:tab pos="7988300" algn="l"/>
                  <a:tab pos="8431213" algn="l"/>
                </a:tabLst>
              </a:pPr>
              <a:r>
                <a:rPr lang="ja-JP" altLang="en-US" sz="2000" b="1" dirty="0">
                  <a:latin typeface="+mn-ea"/>
                  <a:cs typeface="Meiryo UI" pitchFamily="50" charset="-128"/>
                </a:rPr>
                <a:t>「</a:t>
              </a:r>
              <a:r>
                <a:rPr lang="ja-JP" altLang="en-US" sz="2000" b="1" dirty="0" smtClean="0">
                  <a:latin typeface="+mn-ea"/>
                  <a:cs typeface="Meiryo UI" pitchFamily="50" charset="-128"/>
                </a:rPr>
                <a:t>夢洲」を</a:t>
              </a:r>
              <a:endParaRPr lang="en-US" altLang="ja-JP" sz="2000" b="1" dirty="0" smtClean="0">
                <a:latin typeface="+mn-ea"/>
                <a:cs typeface="Meiryo UI" pitchFamily="50" charset="-128"/>
              </a:endParaRPr>
            </a:p>
            <a:p>
              <a:pPr algn="ctr" defTabSz="1420813">
                <a:lnSpc>
                  <a:spcPts val="2200"/>
                </a:lnSpc>
                <a:tabLst>
                  <a:tab pos="7624763" algn="l"/>
                  <a:tab pos="7988300" algn="l"/>
                  <a:tab pos="8431213" algn="l"/>
                </a:tabLst>
              </a:pPr>
              <a:r>
                <a:rPr lang="ja-JP" altLang="en-US" sz="2000" b="1" dirty="0" smtClean="0">
                  <a:latin typeface="+mn-ea"/>
                  <a:cs typeface="Meiryo UI" pitchFamily="50" charset="-128"/>
                </a:rPr>
                <a:t>活かすＩＲ</a:t>
              </a:r>
              <a:endParaRPr lang="en-US" altLang="ja-JP" sz="2000" b="1" dirty="0">
                <a:latin typeface="+mn-ea"/>
                <a:cs typeface="Meiryo UI" pitchFamily="50" charset="-128"/>
              </a:endParaRPr>
            </a:p>
          </p:txBody>
        </p:sp>
      </p:grpSp>
      <p:grpSp>
        <p:nvGrpSpPr>
          <p:cNvPr id="10" name="グループ化 9"/>
          <p:cNvGrpSpPr/>
          <p:nvPr/>
        </p:nvGrpSpPr>
        <p:grpSpPr>
          <a:xfrm>
            <a:off x="2736000" y="5715528"/>
            <a:ext cx="3672000" cy="768756"/>
            <a:chOff x="4837991" y="5520282"/>
            <a:chExt cx="3672000" cy="768756"/>
          </a:xfrm>
        </p:grpSpPr>
        <p:sp>
          <p:nvSpPr>
            <p:cNvPr id="14" name="テキスト ボックス 13"/>
            <p:cNvSpPr txBox="1"/>
            <p:nvPr/>
          </p:nvSpPr>
          <p:spPr>
            <a:xfrm>
              <a:off x="4972243" y="5520282"/>
              <a:ext cx="3403496" cy="369332"/>
            </a:xfrm>
            <a:prstGeom prst="rect">
              <a:avLst/>
            </a:prstGeom>
            <a:noFill/>
            <a:ln>
              <a:solidFill>
                <a:schemeClr val="accent1"/>
              </a:solidFill>
            </a:ln>
          </p:spPr>
          <p:txBody>
            <a:bodyPr wrap="none" rtlCol="0">
              <a:spAutoFit/>
            </a:bodyPr>
            <a:lstStyle/>
            <a:p>
              <a:r>
                <a:rPr lang="ja-JP" altLang="en-US" dirty="0"/>
                <a:t>ポテンシャル</a:t>
              </a:r>
              <a:r>
                <a:rPr lang="ja-JP" altLang="en-US" dirty="0" smtClean="0"/>
                <a:t>を活かした価値創出</a:t>
              </a:r>
              <a:endParaRPr kumimoji="1" lang="ja-JP" altLang="en-US" dirty="0"/>
            </a:p>
          </p:txBody>
        </p:sp>
        <p:sp>
          <p:nvSpPr>
            <p:cNvPr id="21" name="テキスト ボックス 20"/>
            <p:cNvSpPr txBox="1"/>
            <p:nvPr/>
          </p:nvSpPr>
          <p:spPr>
            <a:xfrm>
              <a:off x="4837991" y="5893038"/>
              <a:ext cx="3672000" cy="39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夢洲の立地特性をポテンシャルとして捉え、それ</a:t>
              </a:r>
              <a:r>
                <a:rPr lang="ja-JP" altLang="ja-JP" sz="1200" dirty="0" smtClean="0"/>
                <a:t>を</a:t>
              </a:r>
              <a:r>
                <a:rPr lang="ja-JP" altLang="en-US" sz="1200" dirty="0" smtClean="0"/>
                <a:t>　</a:t>
              </a:r>
              <a:r>
                <a:rPr lang="ja-JP" altLang="ja-JP" sz="1200" dirty="0" smtClean="0"/>
                <a:t>活か</a:t>
              </a:r>
              <a:r>
                <a:rPr lang="ja-JP" altLang="en-US" sz="1200" dirty="0" smtClean="0"/>
                <a:t>すこと</a:t>
              </a:r>
              <a:r>
                <a:rPr lang="ja-JP" altLang="ja-JP" sz="1200" dirty="0" smtClean="0"/>
                <a:t>によ</a:t>
              </a:r>
              <a:r>
                <a:rPr lang="ja-JP" altLang="en-US" sz="1200" dirty="0" smtClean="0"/>
                <a:t>る</a:t>
              </a:r>
              <a:r>
                <a:rPr lang="ja-JP" altLang="ja-JP" sz="1200" dirty="0" smtClean="0"/>
                <a:t>新た</a:t>
              </a:r>
              <a:r>
                <a:rPr lang="ja-JP" altLang="ja-JP" sz="1200" dirty="0"/>
                <a:t>な</a:t>
              </a:r>
              <a:r>
                <a:rPr lang="ja-JP" altLang="ja-JP" sz="1200" dirty="0" smtClean="0"/>
                <a:t>価値創出</a:t>
              </a:r>
              <a:endParaRPr lang="ja-JP" altLang="ja-JP" sz="1200" dirty="0"/>
            </a:p>
          </p:txBody>
        </p:sp>
      </p:grpSp>
      <p:sp>
        <p:nvSpPr>
          <p:cNvPr id="19" name="スライド番号プレースホルダ 9"/>
          <p:cNvSpPr>
            <a:spLocks noGrp="1"/>
          </p:cNvSpPr>
          <p:nvPr>
            <p:ph type="sldNum" sz="quarter" idx="12"/>
          </p:nvPr>
        </p:nvSpPr>
        <p:spPr>
          <a:xfrm>
            <a:off x="6992094" y="6492875"/>
            <a:ext cx="213360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276776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9" name="テキスト ボックス 18"/>
          <p:cNvSpPr txBox="1"/>
          <p:nvPr/>
        </p:nvSpPr>
        <p:spPr>
          <a:xfrm>
            <a:off x="2647360" y="1500854"/>
            <a:ext cx="6120000" cy="183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smtClean="0">
                <a:latin typeface="+mj-ea"/>
                <a:ea typeface="+mj-ea"/>
              </a:rPr>
              <a:t>・</a:t>
            </a:r>
            <a:r>
              <a:rPr lang="ja-JP" altLang="en-US" sz="1500" dirty="0" smtClean="0">
                <a:latin typeface="+mj-ea"/>
                <a:ea typeface="+mj-ea"/>
              </a:rPr>
              <a:t>世界に類を見ない新しい</a:t>
            </a:r>
            <a:r>
              <a:rPr lang="ja-JP" altLang="ja-JP" sz="1500" dirty="0" smtClean="0">
                <a:latin typeface="+mj-ea"/>
                <a:ea typeface="+mj-ea"/>
              </a:rPr>
              <a:t>エンターテイメントを</a:t>
            </a:r>
            <a:r>
              <a:rPr lang="ja-JP" altLang="ja-JP" sz="1500" dirty="0">
                <a:latin typeface="+mj-ea"/>
                <a:ea typeface="+mj-ea"/>
              </a:rPr>
              <a:t>体感できる空間</a:t>
            </a:r>
          </a:p>
          <a:p>
            <a:pPr>
              <a:lnSpc>
                <a:spcPts val="1900"/>
              </a:lnSpc>
            </a:pPr>
            <a:r>
              <a:rPr lang="ja-JP" altLang="ja-JP" sz="1500" dirty="0" smtClean="0">
                <a:latin typeface="+mj-ea"/>
                <a:ea typeface="+mj-ea"/>
              </a:rPr>
              <a:t>・</a:t>
            </a:r>
            <a:r>
              <a:rPr lang="ja-JP" altLang="ja-JP" sz="1500" dirty="0">
                <a:latin typeface="+mj-ea"/>
                <a:ea typeface="+mj-ea"/>
              </a:rPr>
              <a:t>産業</a:t>
            </a:r>
            <a:r>
              <a:rPr lang="ja-JP" altLang="ja-JP" sz="1500" dirty="0" smtClean="0">
                <a:latin typeface="+mj-ea"/>
                <a:ea typeface="+mj-ea"/>
              </a:rPr>
              <a:t>振興</a:t>
            </a:r>
            <a:r>
              <a:rPr lang="ja-JP" altLang="en-US" sz="1500" dirty="0" smtClean="0">
                <a:latin typeface="+mj-ea"/>
                <a:ea typeface="+mj-ea"/>
              </a:rPr>
              <a:t>・ビジネス創出</a:t>
            </a:r>
            <a:r>
              <a:rPr lang="ja-JP" altLang="ja-JP" sz="1500" dirty="0" smtClean="0">
                <a:latin typeface="+mj-ea"/>
                <a:ea typeface="+mj-ea"/>
              </a:rPr>
              <a:t>に</a:t>
            </a:r>
            <a:r>
              <a:rPr lang="ja-JP" altLang="ja-JP" sz="1500" dirty="0">
                <a:latin typeface="+mj-ea"/>
                <a:ea typeface="+mj-ea"/>
              </a:rPr>
              <a:t>寄与する人・モノ・情報・技術の交流</a:t>
            </a:r>
            <a:r>
              <a:rPr lang="ja-JP" altLang="ja-JP" sz="1500" dirty="0" smtClean="0">
                <a:latin typeface="+mj-ea"/>
                <a:ea typeface="+mj-ea"/>
              </a:rPr>
              <a:t>拠点</a:t>
            </a:r>
            <a:endParaRPr lang="en-US" altLang="ja-JP" sz="1500" dirty="0" smtClean="0">
              <a:latin typeface="+mj-ea"/>
              <a:ea typeface="+mj-ea"/>
            </a:endParaRPr>
          </a:p>
          <a:p>
            <a:pPr>
              <a:lnSpc>
                <a:spcPts val="1900"/>
              </a:lnSpc>
            </a:pPr>
            <a:r>
              <a:rPr lang="ja-JP" altLang="en-US" sz="1500" dirty="0" smtClean="0">
                <a:latin typeface="+mj-ea"/>
              </a:rPr>
              <a:t>　　　</a:t>
            </a:r>
            <a:r>
              <a:rPr lang="ja-JP" altLang="ja-JP" sz="1500" dirty="0" smtClean="0">
                <a:latin typeface="+mj-ea"/>
              </a:rPr>
              <a:t>世界</a:t>
            </a:r>
            <a:r>
              <a:rPr lang="ja-JP" altLang="ja-JP" sz="1500" dirty="0">
                <a:latin typeface="+mj-ea"/>
              </a:rPr>
              <a:t>水準の質・規模の展示施設、会議場等を備えた複合</a:t>
            </a:r>
            <a:r>
              <a:rPr lang="ja-JP" altLang="ja-JP" sz="1500" dirty="0" smtClean="0">
                <a:latin typeface="+mj-ea"/>
              </a:rPr>
              <a:t>施設</a:t>
            </a:r>
            <a:endParaRPr lang="ja-JP" altLang="ja-JP" sz="1500" dirty="0">
              <a:latin typeface="+mj-ea"/>
              <a:ea typeface="+mj-ea"/>
            </a:endParaRPr>
          </a:p>
          <a:p>
            <a:pPr>
              <a:lnSpc>
                <a:spcPts val="1900"/>
              </a:lnSpc>
            </a:pPr>
            <a:r>
              <a:rPr lang="ja-JP" altLang="ja-JP" sz="1500" dirty="0" smtClean="0">
                <a:latin typeface="+mj-ea"/>
                <a:ea typeface="+mj-ea"/>
              </a:rPr>
              <a:t>・</a:t>
            </a:r>
            <a:r>
              <a:rPr lang="ja-JP" altLang="ja-JP" sz="1500" dirty="0">
                <a:latin typeface="+mj-ea"/>
                <a:ea typeface="+mj-ea"/>
              </a:rPr>
              <a:t>メディカル、スポーツ、フードなどをテーマにした</a:t>
            </a:r>
            <a:r>
              <a:rPr lang="ja-JP" altLang="ja-JP" sz="1500" dirty="0" smtClean="0">
                <a:latin typeface="+mj-ea"/>
                <a:ea typeface="+mj-ea"/>
              </a:rPr>
              <a:t>ニューツーリズム</a:t>
            </a:r>
            <a:r>
              <a:rPr lang="ja-JP" altLang="ja-JP" sz="1500" dirty="0">
                <a:latin typeface="+mj-ea"/>
                <a:ea typeface="+mj-ea"/>
              </a:rPr>
              <a:t>の創出</a:t>
            </a:r>
          </a:p>
          <a:p>
            <a:pPr>
              <a:lnSpc>
                <a:spcPts val="1900"/>
              </a:lnSpc>
            </a:pPr>
            <a:r>
              <a:rPr lang="ja-JP" altLang="ja-JP" sz="1500" dirty="0" smtClean="0">
                <a:latin typeface="+mj-ea"/>
                <a:ea typeface="+mj-ea"/>
              </a:rPr>
              <a:t>・</a:t>
            </a:r>
            <a:r>
              <a:rPr lang="ja-JP" altLang="en-US" sz="1500" dirty="0" smtClean="0">
                <a:latin typeface="+mj-ea"/>
                <a:ea typeface="+mj-ea"/>
              </a:rPr>
              <a:t>ランドマークとなる</a:t>
            </a:r>
            <a:r>
              <a:rPr lang="ja-JP" altLang="ja-JP" sz="1500" dirty="0" smtClean="0">
                <a:latin typeface="+mj-ea"/>
                <a:ea typeface="+mj-ea"/>
              </a:rPr>
              <a:t>シンボリック</a:t>
            </a:r>
            <a:r>
              <a:rPr lang="ja-JP" altLang="ja-JP" sz="1500" dirty="0">
                <a:latin typeface="+mj-ea"/>
                <a:ea typeface="+mj-ea"/>
              </a:rPr>
              <a:t>な都市</a:t>
            </a:r>
            <a:r>
              <a:rPr lang="ja-JP" altLang="ja-JP" sz="1500" dirty="0" smtClean="0">
                <a:latin typeface="+mj-ea"/>
                <a:ea typeface="+mj-ea"/>
              </a:rPr>
              <a:t>景観</a:t>
            </a:r>
            <a:endParaRPr lang="ja-JP" altLang="ja-JP" sz="1500" dirty="0">
              <a:latin typeface="+mj-ea"/>
              <a:ea typeface="+mj-ea"/>
            </a:endParaRPr>
          </a:p>
          <a:p>
            <a:pPr>
              <a:lnSpc>
                <a:spcPts val="1900"/>
              </a:lnSpc>
            </a:pPr>
            <a:r>
              <a:rPr lang="ja-JP" altLang="en-US" sz="1500" dirty="0" smtClean="0">
                <a:latin typeface="+mj-ea"/>
                <a:ea typeface="+mj-ea"/>
              </a:rPr>
              <a:t>・ＩＣＴ・ＩｏＴなど確かな技術に支えられたスマートなまちづくり</a:t>
            </a:r>
            <a:endParaRPr lang="en-US" altLang="ja-JP" sz="1500" dirty="0" smtClean="0">
              <a:latin typeface="+mj-ea"/>
              <a:ea typeface="+mj-ea"/>
            </a:endParaRPr>
          </a:p>
          <a:p>
            <a:pPr>
              <a:lnSpc>
                <a:spcPts val="1900"/>
              </a:lnSpc>
            </a:pPr>
            <a:r>
              <a:rPr lang="ja-JP" altLang="ja-JP" sz="1500" dirty="0" smtClean="0">
                <a:latin typeface="+mj-ea"/>
                <a:ea typeface="+mj-ea"/>
              </a:rPr>
              <a:t>・</a:t>
            </a:r>
            <a:r>
              <a:rPr lang="ja-JP" altLang="ja-JP" sz="1500" dirty="0">
                <a:latin typeface="+mj-ea"/>
                <a:ea typeface="+mj-ea"/>
              </a:rPr>
              <a:t>次世代を担うグローバル人材の育成</a:t>
            </a:r>
          </a:p>
        </p:txBody>
      </p:sp>
      <p:sp>
        <p:nvSpPr>
          <p:cNvPr id="23" name="テキスト ボックス 22"/>
          <p:cNvSpPr txBox="1"/>
          <p:nvPr/>
        </p:nvSpPr>
        <p:spPr>
          <a:xfrm>
            <a:off x="2647360" y="3470814"/>
            <a:ext cx="6120000" cy="2052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a:latin typeface="+mj-ea"/>
                <a:ea typeface="+mj-ea"/>
              </a:rPr>
              <a:t>・世界中の人があこがれ、訪れる空間</a:t>
            </a:r>
          </a:p>
          <a:p>
            <a:pPr>
              <a:lnSpc>
                <a:spcPts val="1900"/>
              </a:lnSpc>
            </a:pPr>
            <a:r>
              <a:rPr lang="ja-JP" altLang="ja-JP" sz="1500" dirty="0" smtClean="0">
                <a:latin typeface="+mj-ea"/>
                <a:ea typeface="+mj-ea"/>
              </a:rPr>
              <a:t>・</a:t>
            </a:r>
            <a:r>
              <a:rPr lang="ja-JP" altLang="ja-JP" sz="1500" dirty="0">
                <a:latin typeface="+mj-ea"/>
                <a:ea typeface="+mj-ea"/>
              </a:rPr>
              <a:t>大阪・関西・日本の歴史、文化、観光資源などの</a:t>
            </a:r>
            <a:r>
              <a:rPr lang="ja-JP" altLang="ja-JP" sz="1500" dirty="0" smtClean="0">
                <a:latin typeface="+mj-ea"/>
                <a:ea typeface="+mj-ea"/>
              </a:rPr>
              <a:t>魅力</a:t>
            </a:r>
            <a:r>
              <a:rPr lang="ja-JP" altLang="en-US" sz="1500" dirty="0" smtClean="0">
                <a:latin typeface="+mj-ea"/>
                <a:ea typeface="+mj-ea"/>
              </a:rPr>
              <a:t>発信</a:t>
            </a:r>
            <a:endParaRPr lang="en-US" altLang="ja-JP" sz="1500" dirty="0" smtClean="0">
              <a:latin typeface="+mj-ea"/>
              <a:ea typeface="+mj-ea"/>
            </a:endParaRPr>
          </a:p>
          <a:p>
            <a:pPr>
              <a:lnSpc>
                <a:spcPts val="1900"/>
              </a:lnSpc>
            </a:pPr>
            <a:r>
              <a:rPr lang="ja-JP" altLang="en-US" sz="1500" dirty="0" smtClean="0">
                <a:latin typeface="+mj-ea"/>
              </a:rPr>
              <a:t>・</a:t>
            </a:r>
            <a:r>
              <a:rPr lang="ja-JP" altLang="en-US" sz="1500" dirty="0">
                <a:latin typeface="+mj-ea"/>
              </a:rPr>
              <a:t>海外・国内からのゲートウェイとなる広域観光</a:t>
            </a:r>
            <a:r>
              <a:rPr lang="ja-JP" altLang="en-US" sz="1500" dirty="0" smtClean="0">
                <a:latin typeface="+mj-ea"/>
              </a:rPr>
              <a:t>拠点</a:t>
            </a:r>
            <a:endParaRPr lang="en-US" altLang="ja-JP" sz="1500" dirty="0" smtClean="0">
              <a:latin typeface="+mj-ea"/>
            </a:endParaRPr>
          </a:p>
          <a:p>
            <a:pPr>
              <a:lnSpc>
                <a:spcPts val="1900"/>
              </a:lnSpc>
            </a:pPr>
            <a:r>
              <a:rPr lang="ja-JP" altLang="en-US" sz="1500" dirty="0">
                <a:latin typeface="+mj-ea"/>
              </a:rPr>
              <a:t>　</a:t>
            </a:r>
            <a:r>
              <a:rPr lang="ja-JP" altLang="en-US" sz="1500" dirty="0" smtClean="0">
                <a:latin typeface="+mj-ea"/>
              </a:rPr>
              <a:t>　　使いやすさ世界ナンバー１の</a:t>
            </a:r>
            <a:r>
              <a:rPr lang="ja-JP" altLang="ja-JP" sz="1500" dirty="0" smtClean="0">
                <a:latin typeface="+mj-ea"/>
              </a:rPr>
              <a:t>オールインワン</a:t>
            </a:r>
            <a:r>
              <a:rPr lang="ja-JP" altLang="en-US" sz="1500" dirty="0" smtClean="0">
                <a:latin typeface="+mj-ea"/>
              </a:rPr>
              <a:t>ＭＩＣＥ</a:t>
            </a:r>
            <a:r>
              <a:rPr lang="ja-JP" altLang="ja-JP" sz="1500" dirty="0" smtClean="0">
                <a:latin typeface="+mj-ea"/>
              </a:rPr>
              <a:t>拠点</a:t>
            </a:r>
            <a:endParaRPr lang="en-US" altLang="ja-JP" sz="1500" dirty="0" smtClean="0">
              <a:latin typeface="+mj-ea"/>
            </a:endParaRPr>
          </a:p>
          <a:p>
            <a:pPr>
              <a:lnSpc>
                <a:spcPts val="1900"/>
              </a:lnSpc>
            </a:pPr>
            <a:r>
              <a:rPr lang="ja-JP" altLang="en-US" sz="1500" dirty="0">
                <a:latin typeface="+mj-ea"/>
              </a:rPr>
              <a:t>　</a:t>
            </a:r>
            <a:r>
              <a:rPr lang="ja-JP" altLang="en-US" sz="1500" dirty="0" smtClean="0">
                <a:latin typeface="+mj-ea"/>
              </a:rPr>
              <a:t>　　ホスピタリティ</a:t>
            </a:r>
            <a:r>
              <a:rPr lang="ja-JP" altLang="en-US" sz="1500" dirty="0">
                <a:latin typeface="+mj-ea"/>
              </a:rPr>
              <a:t>あふれ、多様なニーズに応える大規模宿泊</a:t>
            </a:r>
            <a:r>
              <a:rPr lang="ja-JP" altLang="en-US" sz="1500" dirty="0" smtClean="0">
                <a:latin typeface="+mj-ea"/>
              </a:rPr>
              <a:t>施設</a:t>
            </a:r>
            <a:endParaRPr lang="en-US" altLang="ja-JP" sz="1500" dirty="0" smtClean="0">
              <a:latin typeface="+mj-ea"/>
            </a:endParaRPr>
          </a:p>
          <a:p>
            <a:pPr>
              <a:lnSpc>
                <a:spcPts val="1900"/>
              </a:lnSpc>
            </a:pPr>
            <a:r>
              <a:rPr lang="ja-JP" altLang="en-US" sz="1500" dirty="0">
                <a:latin typeface="+mj-ea"/>
                <a:ea typeface="+mj-ea"/>
              </a:rPr>
              <a:t>　</a:t>
            </a:r>
            <a:r>
              <a:rPr lang="ja-JP" altLang="en-US" sz="1500" dirty="0" smtClean="0">
                <a:latin typeface="+mj-ea"/>
                <a:ea typeface="+mj-ea"/>
              </a:rPr>
              <a:t>　　陸・海・空の多様な交通ネットワーク</a:t>
            </a:r>
            <a:endParaRPr lang="en-US" altLang="ja-JP" sz="1500" dirty="0" smtClean="0">
              <a:latin typeface="+mj-ea"/>
              <a:ea typeface="+mj-ea"/>
            </a:endParaRPr>
          </a:p>
          <a:p>
            <a:pPr>
              <a:lnSpc>
                <a:spcPts val="1900"/>
              </a:lnSpc>
            </a:pPr>
            <a:r>
              <a:rPr lang="ja-JP" altLang="en-US" sz="1500" dirty="0" smtClean="0">
                <a:latin typeface="+mj-ea"/>
              </a:rPr>
              <a:t>・大阪・</a:t>
            </a:r>
            <a:r>
              <a:rPr lang="ja-JP" altLang="ja-JP" sz="1500" dirty="0" smtClean="0">
                <a:latin typeface="+mj-ea"/>
                <a:ea typeface="+mj-ea"/>
              </a:rPr>
              <a:t>関西</a:t>
            </a:r>
            <a:r>
              <a:rPr lang="ja-JP" altLang="en-US" sz="1500" dirty="0" smtClean="0">
                <a:latin typeface="+mj-ea"/>
                <a:ea typeface="+mj-ea"/>
              </a:rPr>
              <a:t>・西日本</a:t>
            </a:r>
            <a:r>
              <a:rPr lang="ja-JP" altLang="en-US" sz="1500" dirty="0">
                <a:latin typeface="+mj-ea"/>
                <a:ea typeface="+mj-ea"/>
              </a:rPr>
              <a:t>の</a:t>
            </a:r>
            <a:r>
              <a:rPr lang="ja-JP" altLang="ja-JP" sz="1500" dirty="0" smtClean="0">
                <a:latin typeface="+mj-ea"/>
                <a:ea typeface="+mj-ea"/>
              </a:rPr>
              <a:t>連携</a:t>
            </a:r>
            <a:r>
              <a:rPr lang="ja-JP" altLang="ja-JP" sz="1500" dirty="0">
                <a:latin typeface="+mj-ea"/>
                <a:ea typeface="+mj-ea"/>
              </a:rPr>
              <a:t>による観光客の送り出し</a:t>
            </a:r>
          </a:p>
          <a:p>
            <a:pPr>
              <a:lnSpc>
                <a:spcPts val="1900"/>
              </a:lnSpc>
            </a:pPr>
            <a:r>
              <a:rPr lang="ja-JP" altLang="ja-JP" sz="1500" dirty="0" smtClean="0">
                <a:latin typeface="+mj-ea"/>
                <a:ea typeface="+mj-ea"/>
              </a:rPr>
              <a:t>・</a:t>
            </a:r>
            <a:r>
              <a:rPr lang="ja-JP" altLang="en-US" sz="1500" dirty="0" smtClean="0">
                <a:latin typeface="+mj-ea"/>
                <a:ea typeface="+mj-ea"/>
              </a:rPr>
              <a:t>イノベーションにつながる</a:t>
            </a:r>
            <a:r>
              <a:rPr lang="ja-JP" altLang="ja-JP" sz="1500" dirty="0" smtClean="0">
                <a:latin typeface="+mj-ea"/>
              </a:rPr>
              <a:t>最先端</a:t>
            </a:r>
            <a:r>
              <a:rPr lang="ja-JP" altLang="ja-JP" sz="1500" dirty="0">
                <a:latin typeface="+mj-ea"/>
              </a:rPr>
              <a:t>技術の</a:t>
            </a:r>
            <a:r>
              <a:rPr lang="ja-JP" altLang="ja-JP" sz="1500" dirty="0" smtClean="0">
                <a:latin typeface="+mj-ea"/>
              </a:rPr>
              <a:t>ショーケース</a:t>
            </a:r>
            <a:endParaRPr lang="ja-JP" altLang="ja-JP" sz="1500" dirty="0">
              <a:latin typeface="+mj-ea"/>
              <a:ea typeface="+mj-ea"/>
            </a:endParaRPr>
          </a:p>
        </p:txBody>
      </p:sp>
      <p:sp>
        <p:nvSpPr>
          <p:cNvPr id="26" name="テキスト ボックス 25"/>
          <p:cNvSpPr txBox="1"/>
          <p:nvPr/>
        </p:nvSpPr>
        <p:spPr>
          <a:xfrm>
            <a:off x="169257" y="3961814"/>
            <a:ext cx="2232000" cy="1070001"/>
          </a:xfrm>
          <a:prstGeom prst="ellipse">
            <a:avLst/>
          </a:prstGeom>
          <a:solidFill>
            <a:srgbClr val="0099FF">
              <a:alpha val="49804"/>
            </a:srgbClr>
          </a:solidFill>
          <a:ln w="12700" cmpd="sng">
            <a:solidFill>
              <a:schemeClr val="tx2"/>
            </a:solidFill>
            <a:prstDash val="solid"/>
          </a:ln>
        </p:spPr>
        <p:txBody>
          <a:bodyPr wrap="none" tIns="144000" rtlCol="0" anchor="ctr" anchorCtr="1">
            <a:noAutofit/>
          </a:bodyPr>
          <a:lstStyle/>
          <a:p>
            <a:pPr algn="ctr">
              <a:lnSpc>
                <a:spcPts val="1800"/>
              </a:lnSpc>
            </a:pPr>
            <a:r>
              <a:rPr lang="ja-JP" altLang="en-US" b="1" dirty="0" smtClean="0">
                <a:latin typeface="+mn-ea"/>
                <a:cs typeface="Meiryo UI" pitchFamily="50" charset="-128"/>
              </a:rPr>
              <a:t>ひろがり・つながりを</a:t>
            </a:r>
            <a:endParaRPr lang="en-US" altLang="ja-JP" b="1" dirty="0" smtClean="0">
              <a:latin typeface="+mn-ea"/>
              <a:cs typeface="Meiryo UI" pitchFamily="50" charset="-128"/>
            </a:endParaRPr>
          </a:p>
          <a:p>
            <a:pPr algn="ctr">
              <a:lnSpc>
                <a:spcPts val="1800"/>
              </a:lnSpc>
            </a:pPr>
            <a:r>
              <a:rPr lang="ja-JP" altLang="en-US" b="1" dirty="0" smtClean="0">
                <a:latin typeface="+mn-ea"/>
                <a:cs typeface="Meiryo UI" pitchFamily="50" charset="-128"/>
              </a:rPr>
              <a:t>生み出すＩＲ</a:t>
            </a:r>
            <a:endParaRPr lang="ja-JP" altLang="en-US" b="1" dirty="0">
              <a:latin typeface="+mn-ea"/>
              <a:cs typeface="Meiryo UI" pitchFamily="50" charset="-128"/>
            </a:endParaRPr>
          </a:p>
        </p:txBody>
      </p:sp>
      <p:sp>
        <p:nvSpPr>
          <p:cNvPr id="27" name="テキスト ボックス 26"/>
          <p:cNvSpPr txBox="1"/>
          <p:nvPr/>
        </p:nvSpPr>
        <p:spPr>
          <a:xfrm>
            <a:off x="169257" y="1883854"/>
            <a:ext cx="2232000" cy="1070001"/>
          </a:xfrm>
          <a:prstGeom prst="ellipse">
            <a:avLst/>
          </a:prstGeom>
          <a:solidFill>
            <a:srgbClr val="0099FF">
              <a:alpha val="49804"/>
            </a:srgbClr>
          </a:solidFill>
          <a:ln w="12700" cmpd="sng">
            <a:solidFill>
              <a:schemeClr val="tx2"/>
            </a:solidFill>
            <a:prstDash val="solid"/>
          </a:ln>
        </p:spPr>
        <p:txBody>
          <a:bodyPr wrap="none" tIns="36000" rtlCol="0" anchor="ctr" anchorCtr="1">
            <a:noAutofit/>
          </a:bodyPr>
          <a:lstStyle/>
          <a:p>
            <a:pPr algn="ctr">
              <a:lnSpc>
                <a:spcPts val="1800"/>
              </a:lnSpc>
            </a:pPr>
            <a:r>
              <a:rPr lang="ja-JP" altLang="en-US" b="1" dirty="0" smtClean="0">
                <a:latin typeface="+mn-ea"/>
                <a:cs typeface="Meiryo UI" pitchFamily="50" charset="-128"/>
              </a:rPr>
              <a:t>夢</a:t>
            </a:r>
            <a:r>
              <a:rPr lang="ja-JP" altLang="en-US" b="1" dirty="0">
                <a:latin typeface="+mn-ea"/>
                <a:cs typeface="Meiryo UI" pitchFamily="50" charset="-128"/>
              </a:rPr>
              <a:t>と未来</a:t>
            </a:r>
            <a:r>
              <a:rPr lang="ja-JP" altLang="en-US" b="1" dirty="0" smtClean="0">
                <a:latin typeface="+mn-ea"/>
                <a:cs typeface="Meiryo UI" pitchFamily="50" charset="-128"/>
              </a:rPr>
              <a:t>を</a:t>
            </a:r>
            <a:endParaRPr lang="en-US" altLang="ja-JP" b="1" dirty="0" smtClean="0">
              <a:latin typeface="+mn-ea"/>
              <a:cs typeface="Meiryo UI" pitchFamily="50" charset="-128"/>
            </a:endParaRPr>
          </a:p>
          <a:p>
            <a:pPr algn="ctr">
              <a:lnSpc>
                <a:spcPts val="1800"/>
              </a:lnSpc>
            </a:pPr>
            <a:r>
              <a:rPr lang="ja-JP" altLang="en-US" b="1" dirty="0" smtClean="0">
                <a:latin typeface="+mn-ea"/>
                <a:cs typeface="Meiryo UI" pitchFamily="50" charset="-128"/>
              </a:rPr>
              <a:t>創造するＩＲ</a:t>
            </a:r>
            <a:endParaRPr lang="en-US" altLang="ja-JP" b="1" dirty="0">
              <a:latin typeface="+mn-ea"/>
              <a:cs typeface="Meiryo UI" pitchFamily="50" charset="-128"/>
            </a:endParaRPr>
          </a:p>
        </p:txBody>
      </p:sp>
      <p:sp>
        <p:nvSpPr>
          <p:cNvPr id="28" name="テキスト ボックス 27"/>
          <p:cNvSpPr txBox="1"/>
          <p:nvPr/>
        </p:nvSpPr>
        <p:spPr>
          <a:xfrm>
            <a:off x="169257" y="5679773"/>
            <a:ext cx="2232000" cy="1070001"/>
          </a:xfrm>
          <a:prstGeom prst="ellipse">
            <a:avLst/>
          </a:prstGeom>
          <a:solidFill>
            <a:srgbClr val="0099FF">
              <a:alpha val="49804"/>
            </a:srgbClr>
          </a:solidFill>
          <a:ln w="12700" cmpd="sng">
            <a:solidFill>
              <a:schemeClr val="tx2"/>
            </a:solidFill>
            <a:prstDash val="solid"/>
          </a:ln>
        </p:spPr>
        <p:txBody>
          <a:bodyPr wrap="none" tIns="72000" rtlCol="0" anchor="ctr" anchorCtr="1">
            <a:noAutofit/>
          </a:bodyPr>
          <a:lstStyle/>
          <a:p>
            <a:pPr algn="ctr" defTabSz="1420813">
              <a:lnSpc>
                <a:spcPts val="1800"/>
              </a:lnSpc>
              <a:tabLst>
                <a:tab pos="7624763" algn="l"/>
                <a:tab pos="7988300" algn="l"/>
                <a:tab pos="8431213" algn="l"/>
              </a:tabLst>
            </a:pPr>
            <a:r>
              <a:rPr lang="ja-JP" altLang="en-US" b="1" dirty="0">
                <a:latin typeface="+mn-ea"/>
                <a:cs typeface="Meiryo UI" pitchFamily="50" charset="-128"/>
              </a:rPr>
              <a:t>「</a:t>
            </a:r>
            <a:r>
              <a:rPr lang="ja-JP" altLang="en-US" b="1" dirty="0" smtClean="0">
                <a:latin typeface="+mn-ea"/>
                <a:cs typeface="Meiryo UI" pitchFamily="50" charset="-128"/>
              </a:rPr>
              <a:t>夢洲」を</a:t>
            </a:r>
            <a:endParaRPr lang="en-US" altLang="ja-JP" b="1" dirty="0" smtClean="0">
              <a:latin typeface="+mn-ea"/>
              <a:cs typeface="Meiryo UI" pitchFamily="50" charset="-128"/>
            </a:endParaRPr>
          </a:p>
          <a:p>
            <a:pPr algn="ctr" defTabSz="1420813">
              <a:lnSpc>
                <a:spcPts val="1800"/>
              </a:lnSpc>
              <a:tabLst>
                <a:tab pos="7624763" algn="l"/>
                <a:tab pos="7988300" algn="l"/>
                <a:tab pos="8431213" algn="l"/>
              </a:tabLst>
            </a:pPr>
            <a:r>
              <a:rPr lang="ja-JP" altLang="en-US" b="1" dirty="0" smtClean="0">
                <a:latin typeface="+mn-ea"/>
                <a:cs typeface="Meiryo UI" pitchFamily="50" charset="-128"/>
              </a:rPr>
              <a:t>活かすＩ</a:t>
            </a:r>
            <a:r>
              <a:rPr lang="ja-JP" altLang="en-US" b="1" dirty="0">
                <a:latin typeface="+mn-ea"/>
                <a:cs typeface="Meiryo UI" pitchFamily="50" charset="-128"/>
              </a:rPr>
              <a:t>Ｒ</a:t>
            </a:r>
            <a:endParaRPr lang="en-US" altLang="ja-JP" b="1" dirty="0">
              <a:latin typeface="+mn-ea"/>
              <a:cs typeface="Meiryo UI" pitchFamily="50" charset="-128"/>
            </a:endParaRPr>
          </a:p>
        </p:txBody>
      </p:sp>
      <p:sp>
        <p:nvSpPr>
          <p:cNvPr id="29" name="テキスト ボックス 28"/>
          <p:cNvSpPr txBox="1"/>
          <p:nvPr/>
        </p:nvSpPr>
        <p:spPr>
          <a:xfrm>
            <a:off x="2647360" y="5656773"/>
            <a:ext cx="6120000" cy="111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smtClean="0">
                <a:latin typeface="+mj-ea"/>
                <a:ea typeface="+mj-ea"/>
              </a:rPr>
              <a:t>・</a:t>
            </a:r>
            <a:r>
              <a:rPr lang="ja-JP" altLang="en-US" sz="1500" dirty="0" smtClean="0">
                <a:latin typeface="+mj-ea"/>
                <a:ea typeface="+mj-ea"/>
              </a:rPr>
              <a:t>海に囲まれた広大な土地を最大限に活かしたゆとりある空間</a:t>
            </a:r>
            <a:endParaRPr lang="en-US" altLang="ja-JP" sz="1500" dirty="0" smtClean="0">
              <a:latin typeface="+mj-ea"/>
              <a:ea typeface="+mj-ea"/>
            </a:endParaRPr>
          </a:p>
          <a:p>
            <a:pPr>
              <a:lnSpc>
                <a:spcPts val="1900"/>
              </a:lnSpc>
            </a:pPr>
            <a:r>
              <a:rPr lang="ja-JP" altLang="en-US" sz="1500" dirty="0" smtClean="0">
                <a:latin typeface="+mj-ea"/>
                <a:ea typeface="+mj-ea"/>
              </a:rPr>
              <a:t>・都心では実現困難な最先端技術等の実践・実証</a:t>
            </a:r>
            <a:endParaRPr lang="en-US" altLang="ja-JP" sz="1500" dirty="0" smtClean="0">
              <a:latin typeface="+mj-ea"/>
              <a:ea typeface="+mj-ea"/>
            </a:endParaRPr>
          </a:p>
          <a:p>
            <a:pPr>
              <a:lnSpc>
                <a:spcPts val="1900"/>
              </a:lnSpc>
            </a:pPr>
            <a:r>
              <a:rPr lang="ja-JP" altLang="en-US" sz="1500" dirty="0" smtClean="0">
                <a:latin typeface="+mj-ea"/>
              </a:rPr>
              <a:t>・</a:t>
            </a:r>
            <a:r>
              <a:rPr lang="en-US" altLang="ja-JP" sz="1500" dirty="0" smtClean="0">
                <a:latin typeface="+mj-ea"/>
              </a:rPr>
              <a:t>24</a:t>
            </a:r>
            <a:r>
              <a:rPr lang="ja-JP" altLang="en-US" sz="1500" dirty="0" smtClean="0">
                <a:latin typeface="+mj-ea"/>
              </a:rPr>
              <a:t>時間快適に安心して楽しめる空間</a:t>
            </a:r>
            <a:endParaRPr lang="en-US" altLang="ja-JP" sz="1500" dirty="0" smtClean="0">
              <a:latin typeface="+mj-ea"/>
            </a:endParaRPr>
          </a:p>
          <a:p>
            <a:pPr>
              <a:lnSpc>
                <a:spcPts val="1900"/>
              </a:lnSpc>
            </a:pPr>
            <a:r>
              <a:rPr lang="ja-JP" altLang="en-US" sz="1500" dirty="0" smtClean="0">
                <a:latin typeface="+mj-ea"/>
                <a:ea typeface="+mj-ea"/>
              </a:rPr>
              <a:t>・</a:t>
            </a:r>
            <a:r>
              <a:rPr lang="ja-JP" altLang="ja-JP" sz="1500" dirty="0" smtClean="0">
                <a:latin typeface="+mj-ea"/>
              </a:rPr>
              <a:t>広大</a:t>
            </a:r>
            <a:r>
              <a:rPr lang="ja-JP" altLang="ja-JP" sz="1500" dirty="0">
                <a:latin typeface="+mj-ea"/>
              </a:rPr>
              <a:t>な土地を段階的に開発することによる成長・</a:t>
            </a:r>
            <a:r>
              <a:rPr lang="ja-JP" altLang="ja-JP" sz="1500" dirty="0" smtClean="0">
                <a:latin typeface="+mj-ea"/>
              </a:rPr>
              <a:t>発展</a:t>
            </a:r>
            <a:endParaRPr lang="en-US" altLang="ja-JP" sz="1500" dirty="0">
              <a:latin typeface="+mj-ea"/>
            </a:endParaRPr>
          </a:p>
        </p:txBody>
      </p:sp>
      <p:sp>
        <p:nvSpPr>
          <p:cNvPr id="30" name="テキスト ボックス 29"/>
          <p:cNvSpPr txBox="1"/>
          <p:nvPr/>
        </p:nvSpPr>
        <p:spPr>
          <a:xfrm>
            <a:off x="131231" y="916286"/>
            <a:ext cx="2124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rPr>
              <a:t>１） 成長の方向性</a:t>
            </a:r>
            <a:endParaRPr kumimoji="1" lang="ja-JP" altLang="en-US" sz="2000" dirty="0">
              <a:solidFill>
                <a:schemeClr val="bg1"/>
              </a:solidFill>
            </a:endParaRPr>
          </a:p>
        </p:txBody>
      </p:sp>
      <p:sp>
        <p:nvSpPr>
          <p:cNvPr id="12" name="角丸四角形 11"/>
          <p:cNvSpPr/>
          <p:nvPr/>
        </p:nvSpPr>
        <p:spPr>
          <a:xfrm>
            <a:off x="3005253" y="892803"/>
            <a:ext cx="5404215" cy="447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b="1" u="sng" dirty="0" smtClean="0">
                <a:latin typeface="+mj-ea"/>
              </a:rPr>
              <a:t>～世界</a:t>
            </a:r>
            <a:r>
              <a:rPr lang="ja-JP" altLang="en-US" b="1" u="sng" dirty="0">
                <a:latin typeface="+mj-ea"/>
              </a:rPr>
              <a:t>最高水準の成長型</a:t>
            </a:r>
            <a:r>
              <a:rPr lang="en-US" altLang="ja-JP" b="1" u="sng" dirty="0" smtClean="0">
                <a:latin typeface="+mj-ea"/>
              </a:rPr>
              <a:t>IR</a:t>
            </a:r>
            <a:r>
              <a:rPr lang="ja-JP" altLang="en-US" b="1" u="sng" dirty="0" smtClean="0">
                <a:latin typeface="+mj-ea"/>
              </a:rPr>
              <a:t>　実現に向けて～</a:t>
            </a:r>
            <a:endParaRPr lang="en-US" altLang="ja-JP" b="1" u="sng" dirty="0">
              <a:latin typeface="+mj-ea"/>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a:t>6</a:t>
            </a:r>
            <a:endParaRPr kumimoji="1" lang="ja-JP" altLang="en-US" dirty="0"/>
          </a:p>
        </p:txBody>
      </p:sp>
    </p:spTree>
    <p:extLst>
      <p:ext uri="{BB962C8B-B14F-4D97-AF65-F5344CB8AC3E}">
        <p14:creationId xmlns:p14="http://schemas.microsoft.com/office/powerpoint/2010/main" val="174661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15573</TotalTime>
  <Words>4837</Words>
  <Application>Microsoft Office PowerPoint</Application>
  <PresentationFormat>画面に合わせる (4:3)</PresentationFormat>
  <Paragraphs>927</Paragraphs>
  <Slides>37</Slides>
  <Notes>3</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大阪ＩＲ基本構想（案）・中間骨子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「ギャンブル等依存症の現状」について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2017-08-29T07:12:44Z</cp:lastPrinted>
  <dcterms:created xsi:type="dcterms:W3CDTF">2015-04-10T06:10:32Z</dcterms:created>
  <dcterms:modified xsi:type="dcterms:W3CDTF">2018-05-14T09:43:49Z</dcterms:modified>
</cp:coreProperties>
</file>