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 id="2147483731" r:id="rId3"/>
    <p:sldMasterId id="2147483791" r:id="rId4"/>
    <p:sldMasterId id="2147483803" r:id="rId5"/>
    <p:sldMasterId id="2147483815" r:id="rId6"/>
    <p:sldMasterId id="2147483827" r:id="rId7"/>
    <p:sldMasterId id="2147483839" r:id="rId8"/>
  </p:sldMasterIdLst>
  <p:notesMasterIdLst>
    <p:notesMasterId r:id="rId63"/>
  </p:notesMasterIdLst>
  <p:sldIdLst>
    <p:sldId id="315" r:id="rId9"/>
    <p:sldId id="736" r:id="rId10"/>
    <p:sldId id="964" r:id="rId11"/>
    <p:sldId id="930" r:id="rId12"/>
    <p:sldId id="792" r:id="rId13"/>
    <p:sldId id="988" r:id="rId14"/>
    <p:sldId id="794" r:id="rId15"/>
    <p:sldId id="910" r:id="rId16"/>
    <p:sldId id="932" r:id="rId17"/>
    <p:sldId id="816" r:id="rId18"/>
    <p:sldId id="795" r:id="rId19"/>
    <p:sldId id="797" r:id="rId20"/>
    <p:sldId id="798" r:id="rId21"/>
    <p:sldId id="990" r:id="rId22"/>
    <p:sldId id="991" r:id="rId23"/>
    <p:sldId id="972" r:id="rId24"/>
    <p:sldId id="924" r:id="rId25"/>
    <p:sldId id="867" r:id="rId26"/>
    <p:sldId id="868" r:id="rId27"/>
    <p:sldId id="869" r:id="rId28"/>
    <p:sldId id="870" r:id="rId29"/>
    <p:sldId id="871" r:id="rId30"/>
    <p:sldId id="872" r:id="rId31"/>
    <p:sldId id="873" r:id="rId32"/>
    <p:sldId id="980" r:id="rId33"/>
    <p:sldId id="981" r:id="rId34"/>
    <p:sldId id="982" r:id="rId35"/>
    <p:sldId id="983" r:id="rId36"/>
    <p:sldId id="984" r:id="rId37"/>
    <p:sldId id="985" r:id="rId38"/>
    <p:sldId id="939" r:id="rId39"/>
    <p:sldId id="943" r:id="rId40"/>
    <p:sldId id="923" r:id="rId41"/>
    <p:sldId id="940" r:id="rId42"/>
    <p:sldId id="941" r:id="rId43"/>
    <p:sldId id="837" r:id="rId44"/>
    <p:sldId id="704" r:id="rId45"/>
    <p:sldId id="705" r:id="rId46"/>
    <p:sldId id="838" r:id="rId47"/>
    <p:sldId id="761" r:id="rId48"/>
    <p:sldId id="762" r:id="rId49"/>
    <p:sldId id="763" r:id="rId50"/>
    <p:sldId id="764" r:id="rId51"/>
    <p:sldId id="767" r:id="rId52"/>
    <p:sldId id="839" r:id="rId53"/>
    <p:sldId id="769" r:id="rId54"/>
    <p:sldId id="770" r:id="rId55"/>
    <p:sldId id="926" r:id="rId56"/>
    <p:sldId id="929" r:id="rId57"/>
    <p:sldId id="775" r:id="rId58"/>
    <p:sldId id="925" r:id="rId59"/>
    <p:sldId id="773" r:id="rId60"/>
    <p:sldId id="776" r:id="rId61"/>
    <p:sldId id="777" r:id="rId6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CC33"/>
    <a:srgbClr val="66FF33"/>
    <a:srgbClr val="99FF33"/>
    <a:srgbClr val="66FFFF"/>
    <a:srgbClr val="99FFCC"/>
    <a:srgbClr val="99FF99"/>
    <a:srgbClr val="99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9640" autoAdjust="0"/>
  </p:normalViewPr>
  <p:slideViewPr>
    <p:cSldViewPr>
      <p:cViewPr>
        <p:scale>
          <a:sx n="100" d="100"/>
          <a:sy n="100" d="100"/>
        </p:scale>
        <p:origin x="-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141004288"/>
        <c:axId val="126137408"/>
      </c:radarChart>
      <c:catAx>
        <c:axId val="141004288"/>
        <c:scaling>
          <c:orientation val="minMax"/>
        </c:scaling>
        <c:delete val="0"/>
        <c:axPos val="b"/>
        <c:majorGridlines/>
        <c:majorTickMark val="out"/>
        <c:minorTickMark val="none"/>
        <c:tickLblPos val="nextTo"/>
        <c:txPr>
          <a:bodyPr/>
          <a:lstStyle/>
          <a:p>
            <a:pPr>
              <a:defRPr sz="700"/>
            </a:pPr>
            <a:endParaRPr lang="ja-JP"/>
          </a:p>
        </c:txPr>
        <c:crossAx val="126137408"/>
        <c:crosses val="autoZero"/>
        <c:auto val="1"/>
        <c:lblAlgn val="ctr"/>
        <c:lblOffset val="100"/>
        <c:noMultiLvlLbl val="0"/>
      </c:catAx>
      <c:valAx>
        <c:axId val="126137408"/>
        <c:scaling>
          <c:orientation val="maxMin"/>
          <c:max val="42"/>
          <c:min val="1"/>
        </c:scaling>
        <c:delete val="0"/>
        <c:axPos val="l"/>
        <c:majorGridlines/>
        <c:minorGridlines/>
        <c:numFmt formatCode="General" sourceLinked="1"/>
        <c:majorTickMark val="cross"/>
        <c:minorTickMark val="none"/>
        <c:tickLblPos val="none"/>
        <c:crossAx val="14100428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138862592"/>
        <c:axId val="126139136"/>
      </c:radarChart>
      <c:catAx>
        <c:axId val="138862592"/>
        <c:scaling>
          <c:orientation val="minMax"/>
        </c:scaling>
        <c:delete val="0"/>
        <c:axPos val="b"/>
        <c:majorGridlines/>
        <c:majorTickMark val="out"/>
        <c:minorTickMark val="none"/>
        <c:tickLblPos val="nextTo"/>
        <c:txPr>
          <a:bodyPr/>
          <a:lstStyle/>
          <a:p>
            <a:pPr>
              <a:defRPr sz="700"/>
            </a:pPr>
            <a:endParaRPr lang="ja-JP"/>
          </a:p>
        </c:txPr>
        <c:crossAx val="126139136"/>
        <c:crosses val="autoZero"/>
        <c:auto val="1"/>
        <c:lblAlgn val="ctr"/>
        <c:lblOffset val="100"/>
        <c:noMultiLvlLbl val="0"/>
      </c:catAx>
      <c:valAx>
        <c:axId val="126139136"/>
        <c:scaling>
          <c:orientation val="maxMin"/>
          <c:max val="42"/>
          <c:min val="1"/>
        </c:scaling>
        <c:delete val="0"/>
        <c:axPos val="l"/>
        <c:majorGridlines/>
        <c:minorGridlines/>
        <c:numFmt formatCode="General" sourceLinked="1"/>
        <c:majorTickMark val="cross"/>
        <c:minorTickMark val="none"/>
        <c:tickLblPos val="none"/>
        <c:crossAx val="13886259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138863104"/>
        <c:axId val="132176064"/>
      </c:radarChart>
      <c:catAx>
        <c:axId val="138863104"/>
        <c:scaling>
          <c:orientation val="minMax"/>
        </c:scaling>
        <c:delete val="0"/>
        <c:axPos val="b"/>
        <c:majorGridlines/>
        <c:majorTickMark val="out"/>
        <c:minorTickMark val="none"/>
        <c:tickLblPos val="nextTo"/>
        <c:txPr>
          <a:bodyPr/>
          <a:lstStyle/>
          <a:p>
            <a:pPr>
              <a:defRPr sz="700"/>
            </a:pPr>
            <a:endParaRPr lang="ja-JP"/>
          </a:p>
        </c:txPr>
        <c:crossAx val="132176064"/>
        <c:crosses val="autoZero"/>
        <c:auto val="1"/>
        <c:lblAlgn val="ctr"/>
        <c:lblOffset val="100"/>
        <c:noMultiLvlLbl val="0"/>
      </c:catAx>
      <c:valAx>
        <c:axId val="132176064"/>
        <c:scaling>
          <c:orientation val="maxMin"/>
          <c:max val="42"/>
          <c:min val="1"/>
        </c:scaling>
        <c:delete val="0"/>
        <c:axPos val="l"/>
        <c:majorGridlines/>
        <c:minorGridlines/>
        <c:numFmt formatCode="General" sourceLinked="1"/>
        <c:majorTickMark val="cross"/>
        <c:minorTickMark val="none"/>
        <c:tickLblPos val="none"/>
        <c:crossAx val="13886310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138863616"/>
        <c:axId val="46350912"/>
      </c:radarChart>
      <c:catAx>
        <c:axId val="138863616"/>
        <c:scaling>
          <c:orientation val="minMax"/>
        </c:scaling>
        <c:delete val="0"/>
        <c:axPos val="b"/>
        <c:majorGridlines/>
        <c:majorTickMark val="out"/>
        <c:minorTickMark val="none"/>
        <c:tickLblPos val="nextTo"/>
        <c:txPr>
          <a:bodyPr/>
          <a:lstStyle/>
          <a:p>
            <a:pPr>
              <a:defRPr sz="700"/>
            </a:pPr>
            <a:endParaRPr lang="ja-JP"/>
          </a:p>
        </c:txPr>
        <c:crossAx val="46350912"/>
        <c:crosses val="autoZero"/>
        <c:auto val="1"/>
        <c:lblAlgn val="ctr"/>
        <c:lblOffset val="100"/>
        <c:noMultiLvlLbl val="0"/>
      </c:catAx>
      <c:valAx>
        <c:axId val="46350912"/>
        <c:scaling>
          <c:orientation val="maxMin"/>
          <c:max val="42"/>
          <c:min val="1"/>
        </c:scaling>
        <c:delete val="0"/>
        <c:axPos val="l"/>
        <c:majorGridlines/>
        <c:minorGridlines/>
        <c:numFmt formatCode="General" sourceLinked="1"/>
        <c:majorTickMark val="cross"/>
        <c:minorTickMark val="none"/>
        <c:tickLblPos val="none"/>
        <c:crossAx val="138863616"/>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138864128"/>
        <c:axId val="46352640"/>
      </c:radarChart>
      <c:catAx>
        <c:axId val="138864128"/>
        <c:scaling>
          <c:orientation val="minMax"/>
        </c:scaling>
        <c:delete val="0"/>
        <c:axPos val="b"/>
        <c:majorGridlines/>
        <c:majorTickMark val="out"/>
        <c:minorTickMark val="none"/>
        <c:tickLblPos val="nextTo"/>
        <c:txPr>
          <a:bodyPr/>
          <a:lstStyle/>
          <a:p>
            <a:pPr>
              <a:defRPr sz="700"/>
            </a:pPr>
            <a:endParaRPr lang="ja-JP"/>
          </a:p>
        </c:txPr>
        <c:crossAx val="46352640"/>
        <c:crosses val="autoZero"/>
        <c:auto val="1"/>
        <c:lblAlgn val="ctr"/>
        <c:lblOffset val="100"/>
        <c:noMultiLvlLbl val="0"/>
      </c:catAx>
      <c:valAx>
        <c:axId val="46352640"/>
        <c:scaling>
          <c:orientation val="maxMin"/>
          <c:max val="42"/>
          <c:min val="1"/>
        </c:scaling>
        <c:delete val="0"/>
        <c:axPos val="l"/>
        <c:majorGridlines/>
        <c:minorGridlines/>
        <c:numFmt formatCode="General" sourceLinked="1"/>
        <c:majorTickMark val="cross"/>
        <c:minorTickMark val="none"/>
        <c:tickLblPos val="none"/>
        <c:crossAx val="13886412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138864640"/>
        <c:axId val="46354368"/>
      </c:radarChart>
      <c:catAx>
        <c:axId val="138864640"/>
        <c:scaling>
          <c:orientation val="minMax"/>
        </c:scaling>
        <c:delete val="0"/>
        <c:axPos val="b"/>
        <c:majorGridlines/>
        <c:majorTickMark val="out"/>
        <c:minorTickMark val="none"/>
        <c:tickLblPos val="nextTo"/>
        <c:txPr>
          <a:bodyPr/>
          <a:lstStyle/>
          <a:p>
            <a:pPr>
              <a:defRPr sz="700"/>
            </a:pPr>
            <a:endParaRPr lang="ja-JP"/>
          </a:p>
        </c:txPr>
        <c:crossAx val="46354368"/>
        <c:crosses val="autoZero"/>
        <c:auto val="1"/>
        <c:lblAlgn val="ctr"/>
        <c:lblOffset val="100"/>
        <c:noMultiLvlLbl val="0"/>
      </c:catAx>
      <c:valAx>
        <c:axId val="46354368"/>
        <c:scaling>
          <c:orientation val="maxMin"/>
          <c:max val="42"/>
          <c:min val="1"/>
        </c:scaling>
        <c:delete val="0"/>
        <c:axPos val="l"/>
        <c:majorGridlines/>
        <c:minorGridlines/>
        <c:numFmt formatCode="General" sourceLinked="1"/>
        <c:majorTickMark val="cross"/>
        <c:minorTickMark val="none"/>
        <c:tickLblPos val="none"/>
        <c:crossAx val="13886464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138865152"/>
        <c:axId val="46356096"/>
      </c:radarChart>
      <c:catAx>
        <c:axId val="138865152"/>
        <c:scaling>
          <c:orientation val="minMax"/>
        </c:scaling>
        <c:delete val="0"/>
        <c:axPos val="b"/>
        <c:majorGridlines/>
        <c:majorTickMark val="out"/>
        <c:minorTickMark val="none"/>
        <c:tickLblPos val="nextTo"/>
        <c:txPr>
          <a:bodyPr/>
          <a:lstStyle/>
          <a:p>
            <a:pPr>
              <a:defRPr sz="700"/>
            </a:pPr>
            <a:endParaRPr lang="ja-JP"/>
          </a:p>
        </c:txPr>
        <c:crossAx val="46356096"/>
        <c:crosses val="autoZero"/>
        <c:auto val="1"/>
        <c:lblAlgn val="ctr"/>
        <c:lblOffset val="100"/>
        <c:noMultiLvlLbl val="0"/>
      </c:catAx>
      <c:valAx>
        <c:axId val="46356096"/>
        <c:scaling>
          <c:orientation val="maxMin"/>
          <c:max val="42"/>
          <c:min val="1"/>
        </c:scaling>
        <c:delete val="0"/>
        <c:axPos val="l"/>
        <c:majorGridlines/>
        <c:minorGridlines/>
        <c:numFmt formatCode="General" sourceLinked="1"/>
        <c:majorTickMark val="cross"/>
        <c:minorTickMark val="none"/>
        <c:tickLblPos val="none"/>
        <c:crossAx val="138865152"/>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138865664"/>
        <c:axId val="46357824"/>
      </c:radarChart>
      <c:catAx>
        <c:axId val="138865664"/>
        <c:scaling>
          <c:orientation val="minMax"/>
        </c:scaling>
        <c:delete val="0"/>
        <c:axPos val="b"/>
        <c:majorGridlines/>
        <c:majorTickMark val="out"/>
        <c:minorTickMark val="none"/>
        <c:tickLblPos val="nextTo"/>
        <c:txPr>
          <a:bodyPr/>
          <a:lstStyle/>
          <a:p>
            <a:pPr>
              <a:defRPr sz="700"/>
            </a:pPr>
            <a:endParaRPr lang="ja-JP"/>
          </a:p>
        </c:txPr>
        <c:crossAx val="46357824"/>
        <c:crosses val="autoZero"/>
        <c:auto val="1"/>
        <c:lblAlgn val="ctr"/>
        <c:lblOffset val="100"/>
        <c:noMultiLvlLbl val="0"/>
      </c:catAx>
      <c:valAx>
        <c:axId val="46357824"/>
        <c:scaling>
          <c:orientation val="maxMin"/>
          <c:max val="42"/>
          <c:min val="1"/>
        </c:scaling>
        <c:delete val="0"/>
        <c:axPos val="l"/>
        <c:majorGridlines/>
        <c:minorGridlines/>
        <c:numFmt formatCode="General" sourceLinked="1"/>
        <c:majorTickMark val="cross"/>
        <c:minorTickMark val="none"/>
        <c:tickLblPos val="none"/>
        <c:crossAx val="13886566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575C495A-57A1-4EE8-B29E-28E8639735C6}" srcId="{C214934C-DA12-4A94-B242-FD22DB0325AC}" destId="{4839135E-7AFD-4BE6-B065-73BA2EA5027F}" srcOrd="0" destOrd="0" parTransId="{99442563-5255-424D-B7B2-A23F2BAEDEA9}" sibTransId="{BC0D51EE-ED92-4456-802D-6276122021D2}"/>
    <dgm:cxn modelId="{AAAE36D9-95B2-4204-86FA-6275713B8C47}" type="presOf" srcId="{B0C8D4B9-7D74-4AEC-A2F5-84254DFDE1A4}" destId="{E224F703-97E3-44B3-A6CE-B1CDDB0646DA}" srcOrd="0" destOrd="1"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2E08A098-9F27-4BC5-AD7E-74C324922FEB}" type="presOf" srcId="{CBE9B4EE-1DAF-437F-B1F7-A78169498388}" destId="{263BD2CF-28C4-4092-9983-D3C77E96E283}" srcOrd="0" destOrd="0" presId="urn:microsoft.com/office/officeart/2005/8/layout/chevron2"/>
    <dgm:cxn modelId="{2092A05A-F664-474B-9ECF-1AE6B977515A}" type="presOf" srcId="{4839135E-7AFD-4BE6-B065-73BA2EA5027F}" destId="{1DF1873B-154B-4915-8178-8D74084BE029}"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47C4275F-FA90-438A-A4BA-011E179E0834}" type="presOf" srcId="{B3C3E063-9894-44E9-B052-C96D84EA93B7}" destId="{B6098A84-39E6-4259-82A2-B492BBB0368F}" srcOrd="0" destOrd="1" presId="urn:microsoft.com/office/officeart/2005/8/layout/chevron2"/>
    <dgm:cxn modelId="{14D5EAE0-2A5C-404E-B7C7-D5B44544726B}" type="presOf" srcId="{C214934C-DA12-4A94-B242-FD22DB0325AC}" destId="{5BEEA8FB-E323-4F70-A874-92E633AEA525}"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7BD0CD1E-FE17-463A-86EA-6AA73FB50179}" type="presOf" srcId="{A9849E37-A3B7-4656-A047-A723D6B5CAB7}" destId="{1DF1873B-154B-4915-8178-8D74084BE029}"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946E38A3-FFD6-42AD-A091-B722D1F770BB}" type="presOf" srcId="{0655DC4D-101C-48E3-8CF7-5BC59D6E518F}" destId="{8B86865A-C7FC-4871-91B7-17601E608C00}" srcOrd="0" destOrd="0" presId="urn:microsoft.com/office/officeart/2005/8/layout/chevron2"/>
    <dgm:cxn modelId="{E697D9F7-DB0F-4DA0-9343-9298CF1A5A8E}" type="presOf" srcId="{FF8B84D3-5758-4DD3-8157-34B1817C00B3}" destId="{E224F703-97E3-44B3-A6CE-B1CDDB0646DA}" srcOrd="0" destOrd="0" presId="urn:microsoft.com/office/officeart/2005/8/layout/chevron2"/>
    <dgm:cxn modelId="{415E3B2B-B110-45AC-BA63-4570A75D626E}" type="presOf" srcId="{7E27BC4B-9BED-41F5-A06A-2F49958F34DF}" destId="{91F47603-AE00-436B-B4EE-2999C28EEAD2}" srcOrd="0" destOrd="0" presId="urn:microsoft.com/office/officeart/2005/8/layout/chevron2"/>
    <dgm:cxn modelId="{E4431963-92FE-42BF-BAB5-9A3A4197A2BF}" srcId="{0655DC4D-101C-48E3-8CF7-5BC59D6E518F}" destId="{B0C8D4B9-7D74-4AEC-A2F5-84254DFDE1A4}" srcOrd="1" destOrd="0" parTransId="{DE4B79A2-513C-41C0-85E7-0184B1D810FA}" sibTransId="{A855C6B5-BA33-4939-A298-85BC1E251798}"/>
    <dgm:cxn modelId="{563F873C-E74B-4E13-8001-E862CCFB93AA}" type="presOf" srcId="{86F754EC-A8E1-4159-8F76-FD6E0EDF4CFE}" destId="{B6098A84-39E6-4259-82A2-B492BBB0368F}" srcOrd="0" destOrd="0" presId="urn:microsoft.com/office/officeart/2005/8/layout/chevron2"/>
    <dgm:cxn modelId="{B7CE796B-9284-4DDA-98A6-0ADFD5CF5AA5}" type="presParOf" srcId="{91F47603-AE00-436B-B4EE-2999C28EEAD2}" destId="{DF7A5F8E-B0A9-4DC8-9892-988BAF460BC4}" srcOrd="0" destOrd="0" presId="urn:microsoft.com/office/officeart/2005/8/layout/chevron2"/>
    <dgm:cxn modelId="{D5D2C3F3-A2D8-4EA0-81E2-61FAF581CEE3}" type="presParOf" srcId="{DF7A5F8E-B0A9-4DC8-9892-988BAF460BC4}" destId="{263BD2CF-28C4-4092-9983-D3C77E96E283}" srcOrd="0" destOrd="0" presId="urn:microsoft.com/office/officeart/2005/8/layout/chevron2"/>
    <dgm:cxn modelId="{9A00E6CC-DA1D-41AC-AB71-7588DCAB6736}" type="presParOf" srcId="{DF7A5F8E-B0A9-4DC8-9892-988BAF460BC4}" destId="{B6098A84-39E6-4259-82A2-B492BBB0368F}" srcOrd="1" destOrd="0" presId="urn:microsoft.com/office/officeart/2005/8/layout/chevron2"/>
    <dgm:cxn modelId="{AD17EBA4-59B2-4E8D-B70A-CB14C09A1CE3}" type="presParOf" srcId="{91F47603-AE00-436B-B4EE-2999C28EEAD2}" destId="{5FAE5572-3B4F-45BE-82DE-5B247BEB7B44}" srcOrd="1" destOrd="0" presId="urn:microsoft.com/office/officeart/2005/8/layout/chevron2"/>
    <dgm:cxn modelId="{644463E8-FDD6-47C9-B063-A02FC83902AF}" type="presParOf" srcId="{91F47603-AE00-436B-B4EE-2999C28EEAD2}" destId="{B4C53216-A7C8-4052-8166-1E9D1DCCFEE8}" srcOrd="2" destOrd="0" presId="urn:microsoft.com/office/officeart/2005/8/layout/chevron2"/>
    <dgm:cxn modelId="{E9F6739B-812B-412A-A67C-8B141523CC22}" type="presParOf" srcId="{B4C53216-A7C8-4052-8166-1E9D1DCCFEE8}" destId="{8B86865A-C7FC-4871-91B7-17601E608C00}" srcOrd="0" destOrd="0" presId="urn:microsoft.com/office/officeart/2005/8/layout/chevron2"/>
    <dgm:cxn modelId="{87DD7D7C-DA4D-454C-9BA2-7D86560CE85A}" type="presParOf" srcId="{B4C53216-A7C8-4052-8166-1E9D1DCCFEE8}" destId="{E224F703-97E3-44B3-A6CE-B1CDDB0646DA}" srcOrd="1" destOrd="0" presId="urn:microsoft.com/office/officeart/2005/8/layout/chevron2"/>
    <dgm:cxn modelId="{1291A731-85E6-4DDF-8979-86F40738357C}" type="presParOf" srcId="{91F47603-AE00-436B-B4EE-2999C28EEAD2}" destId="{D5F1CB35-D694-44B0-B3E6-9D1819A7E907}" srcOrd="3" destOrd="0" presId="urn:microsoft.com/office/officeart/2005/8/layout/chevron2"/>
    <dgm:cxn modelId="{10015061-4F2F-4B62-9E32-7144E137F660}" type="presParOf" srcId="{91F47603-AE00-436B-B4EE-2999C28EEAD2}" destId="{9F8293BB-698E-4742-89B7-564E0DBA3B3C}" srcOrd="4" destOrd="0" presId="urn:microsoft.com/office/officeart/2005/8/layout/chevron2"/>
    <dgm:cxn modelId="{EFE1F966-5F07-46E1-8FBD-009A0BF6CEEC}" type="presParOf" srcId="{9F8293BB-698E-4742-89B7-564E0DBA3B3C}" destId="{5BEEA8FB-E323-4F70-A874-92E633AEA525}" srcOrd="0" destOrd="0" presId="urn:microsoft.com/office/officeart/2005/8/layout/chevron2"/>
    <dgm:cxn modelId="{148AEBA7-9E2C-43EA-826A-F4084076CF13}"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6888"/>
          </a:xfrm>
          <a:prstGeom prst="rect">
            <a:avLst/>
          </a:prstGeom>
        </p:spPr>
        <p:txBody>
          <a:bodyPr vert="horz" lIns="91389" tIns="45694" rIns="91389" bIns="45694"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4" y="0"/>
            <a:ext cx="2949575" cy="496888"/>
          </a:xfrm>
          <a:prstGeom prst="rect">
            <a:avLst/>
          </a:prstGeom>
        </p:spPr>
        <p:txBody>
          <a:bodyPr vert="horz" lIns="91389" tIns="45694" rIns="91389" bIns="45694"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2017/2/9</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89" tIns="45694" rIns="91389" bIns="45694" rtlCol="0" anchor="ctr"/>
          <a:lstStyle/>
          <a:p>
            <a:pPr lvl="0"/>
            <a:endParaRPr lang="ja-JP" altLang="en-US" noProof="0"/>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389" tIns="45694" rIns="91389" bIns="45694"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6" y="9440869"/>
            <a:ext cx="2949575" cy="496887"/>
          </a:xfrm>
          <a:prstGeom prst="rect">
            <a:avLst/>
          </a:prstGeom>
        </p:spPr>
        <p:txBody>
          <a:bodyPr vert="horz" lIns="91389" tIns="45694" rIns="91389" bIns="4569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4" y="9440869"/>
            <a:ext cx="2949575" cy="496887"/>
          </a:xfrm>
          <a:prstGeom prst="rect">
            <a:avLst/>
          </a:prstGeom>
        </p:spPr>
        <p:txBody>
          <a:bodyPr vert="horz" lIns="91389" tIns="45694" rIns="91389" bIns="45694"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482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97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087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57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835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577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0257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0084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766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4658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62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CED509-DDBF-4514-AEEE-3CF3D872EEBE}"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51D9DBD-FD16-4C4A-90F2-6BD41BCCC9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6652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25176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9221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06525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5000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0739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51729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9238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93396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93103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961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13801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7217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816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3478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7139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277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988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2017/2/9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2428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5707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300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2837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7706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0421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0803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6485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2011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016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2017/2/9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2465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2752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024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8789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6299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7356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93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3212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2720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181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2017/2/9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385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2391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9904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8628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126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3770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B6AFBC-082F-4ADA-900A-AE5D548504ED}" type="datetimeFigureOut">
              <a:rPr lang="ja-JP" altLang="en-US" smtClean="0">
                <a:solidFill>
                  <a:prstClr val="black">
                    <a:tint val="75000"/>
                  </a:prstClr>
                </a:solidFill>
              </a:rPr>
              <a:pPr/>
              <a:t>2017/2/9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17F60A8-A3EA-4014-A0D8-6CD44281D26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9902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5414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95153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5739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2017/2/9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226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022502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09308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715147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50078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61786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835815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874283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426415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8288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2017/2/9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457244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536748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589785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927586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91765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086904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284390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125837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6979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2017/2/9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2017/2/9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CED509-DDBF-4514-AEEE-3CF3D872EEBE}" type="datetimeFigureOut">
              <a:rPr lang="ja-JP" altLang="en-US" smtClean="0">
                <a:solidFill>
                  <a:prstClr val="black">
                    <a:tint val="75000"/>
                  </a:prstClr>
                </a:solidFill>
                <a:latin typeface="Calibri"/>
                <a:ea typeface="ＭＳ Ｐゴシック"/>
              </a:rPr>
              <a:pPr fontAlgn="auto">
                <a:spcBef>
                  <a:spcPts val="0"/>
                </a:spcBef>
                <a:spcAft>
                  <a:spcPts val="0"/>
                </a:spcAft>
              </a:pPr>
              <a:t>2017/2/9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51D9DBD-FD16-4C4A-90F2-6BD41BCCC930}"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83492598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990177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2017/2/9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9264414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2017/2/9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8378088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FB6AFBC-082F-4ADA-900A-AE5D548504ED}" type="datetimeFigureOut">
              <a:rPr lang="ja-JP" altLang="en-US" smtClean="0">
                <a:solidFill>
                  <a:prstClr val="black">
                    <a:tint val="75000"/>
                  </a:prstClr>
                </a:solidFill>
                <a:latin typeface="Calibri"/>
                <a:ea typeface="ＭＳ Ｐゴシック"/>
              </a:rPr>
              <a:pPr fontAlgn="auto">
                <a:spcBef>
                  <a:spcPts val="0"/>
                </a:spcBef>
                <a:spcAft>
                  <a:spcPts val="0"/>
                </a:spcAft>
              </a:pPr>
              <a:t>2017/2/9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17F60A8-A3EA-4014-A0D8-6CD44281D26A}"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5772246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9841411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solidFill>
                  <a:prstClr val="black">
                    <a:tint val="75000"/>
                  </a:prstClr>
                </a:solidFill>
              </a:rPr>
              <a:pPr>
                <a:defRPr/>
              </a:pPr>
              <a:t>2017/2/9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134134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9.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jpeg"/><Relationship Id="rId12" Type="http://schemas.openxmlformats.org/officeDocument/2006/relationships/image" Target="../media/image59.wmf"/><Relationship Id="rId2" Type="http://schemas.openxmlformats.org/officeDocument/2006/relationships/image" Target="../media/image49.wmf"/><Relationship Id="rId1" Type="http://schemas.openxmlformats.org/officeDocument/2006/relationships/slideLayout" Target="../slideLayouts/slideLayout18.xml"/><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5" Type="http://schemas.openxmlformats.org/officeDocument/2006/relationships/image" Target="../media/image62.jpeg"/><Relationship Id="rId10" Type="http://schemas.openxmlformats.org/officeDocument/2006/relationships/image" Target="../media/image57.emf"/><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image" Target="../media/image67.gif"/><Relationship Id="rId1" Type="http://schemas.openxmlformats.org/officeDocument/2006/relationships/slideLayout" Target="../slideLayouts/slideLayout18.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76.png"/><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80.emf"/><Relationship Id="rId4" Type="http://schemas.openxmlformats.org/officeDocument/2006/relationships/image" Target="../media/image79.jpeg"/></Relationships>
</file>

<file path=ppt/slides/_rels/slide4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png"/><Relationship Id="rId7" Type="http://schemas.openxmlformats.org/officeDocument/2006/relationships/image" Target="../media/image86.jpeg"/><Relationship Id="rId2" Type="http://schemas.openxmlformats.org/officeDocument/2006/relationships/image" Target="../media/image81.png"/><Relationship Id="rId1" Type="http://schemas.openxmlformats.org/officeDocument/2006/relationships/slideLayout" Target="../slideLayouts/slideLayout18.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pn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image" Target="../media/image95.jpeg"/><Relationship Id="rId1" Type="http://schemas.openxmlformats.org/officeDocument/2006/relationships/slideLayout" Target="../slideLayouts/slideLayout18.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 Id="rId9"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hyperlink" Target="http://www.city.osaka.lg.jp/kensetsu/cmsfiles/contents/0000377/377441/DSC_0968(2).jpg" TargetMode="External"/><Relationship Id="rId1" Type="http://schemas.openxmlformats.org/officeDocument/2006/relationships/slideLayout" Target="../slideLayouts/slideLayout18.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110.png"/><Relationship Id="rId7" Type="http://schemas.openxmlformats.org/officeDocument/2006/relationships/image" Target="../media/image114.wmf"/><Relationship Id="rId12" Type="http://schemas.openxmlformats.org/officeDocument/2006/relationships/image" Target="../media/image116.jpeg"/><Relationship Id="rId17" Type="http://schemas.openxmlformats.org/officeDocument/2006/relationships/image" Target="../media/image121.png"/><Relationship Id="rId2" Type="http://schemas.openxmlformats.org/officeDocument/2006/relationships/notesSlide" Target="../notesSlides/notesSlide15.xml"/><Relationship Id="rId16" Type="http://schemas.openxmlformats.org/officeDocument/2006/relationships/image" Target="../media/image120.png"/><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5" Type="http://schemas.openxmlformats.org/officeDocument/2006/relationships/image" Target="../media/image112.jpeg"/><Relationship Id="rId15" Type="http://schemas.openxmlformats.org/officeDocument/2006/relationships/image" Target="../media/image119.png"/><Relationship Id="rId10" Type="http://schemas.openxmlformats.org/officeDocument/2006/relationships/image" Target="../media/image42.wmf"/><Relationship Id="rId19" Type="http://schemas.openxmlformats.org/officeDocument/2006/relationships/image" Target="../media/image123.png"/><Relationship Id="rId4" Type="http://schemas.openxmlformats.org/officeDocument/2006/relationships/image" Target="../media/image111.jpeg"/><Relationship Id="rId9" Type="http://schemas.openxmlformats.org/officeDocument/2006/relationships/image" Target="../media/image115.jpeg"/><Relationship Id="rId14" Type="http://schemas.openxmlformats.org/officeDocument/2006/relationships/image" Target="../media/image11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342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a:latin typeface="Meiryo UI" pitchFamily="50" charset="-128"/>
                <a:ea typeface="Meiryo UI" pitchFamily="50" charset="-128"/>
                <a:cs typeface="Meiryo UI" pitchFamily="50" charset="-128"/>
              </a:rPr>
              <a:t>～副首都化に向けた中長期的な取組み方向～</a:t>
            </a: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2800" dirty="0" smtClean="0">
                <a:latin typeface="Meiryo UI" pitchFamily="50" charset="-128"/>
                <a:ea typeface="Meiryo UI" pitchFamily="50" charset="-128"/>
                <a:cs typeface="Meiryo UI" pitchFamily="50" charset="-128"/>
              </a:rPr>
              <a:t>（案）</a:t>
            </a:r>
            <a:endParaRPr lang="en-US" altLang="ja-JP" sz="28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5229200"/>
            <a:ext cx="7643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smtClean="0">
                <a:latin typeface="Meiryo UI" pitchFamily="50" charset="-128"/>
                <a:ea typeface="Meiryo UI" pitchFamily="50" charset="-128"/>
                <a:cs typeface="Meiryo UI" pitchFamily="50" charset="-128"/>
              </a:rPr>
              <a:t>平成  年  月</a:t>
            </a:r>
          </a:p>
        </p:txBody>
      </p:sp>
      <p:sp>
        <p:nvSpPr>
          <p:cNvPr id="3" name="角丸四角形 2"/>
          <p:cNvSpPr/>
          <p:nvPr/>
        </p:nvSpPr>
        <p:spPr>
          <a:xfrm>
            <a:off x="5796136" y="404664"/>
            <a:ext cx="295232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未定稿</a:t>
            </a:r>
            <a:endPar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2017.1.17_1</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73</a:t>
            </a: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0</a:t>
            </a:r>
          </a:p>
        </p:txBody>
      </p:sp>
      <p:sp>
        <p:nvSpPr>
          <p:cNvPr id="5" name="テキスト ボックス 4"/>
          <p:cNvSpPr txBox="1">
            <a:spLocks noChangeArrowheads="1"/>
          </p:cNvSpPr>
          <p:nvPr/>
        </p:nvSpPr>
        <p:spPr bwMode="auto">
          <a:xfrm>
            <a:off x="749859" y="5781710"/>
            <a:ext cx="7643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Meiryo UI" pitchFamily="50" charset="-128"/>
                <a:ea typeface="Meiryo UI" pitchFamily="50" charset="-128"/>
                <a:cs typeface="Meiryo UI" pitchFamily="50" charset="-128"/>
              </a:rPr>
              <a:t>大阪府</a:t>
            </a:r>
            <a:r>
              <a:rPr lang="ja-JP" altLang="en-US" sz="2000" dirty="0" smtClean="0">
                <a:latin typeface="Meiryo UI" pitchFamily="50" charset="-128"/>
                <a:ea typeface="Meiryo UI" pitchFamily="50" charset="-128"/>
                <a:cs typeface="Meiryo UI" pitchFamily="50" charset="-128"/>
              </a:rPr>
              <a:t>市副首都推進本部</a:t>
            </a:r>
          </a:p>
        </p:txBody>
      </p:sp>
    </p:spTree>
    <p:extLst>
      <p:ext uri="{BB962C8B-B14F-4D97-AF65-F5344CB8AC3E}">
        <p14:creationId xmlns:p14="http://schemas.microsoft.com/office/powerpoint/2010/main" val="173932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10</a:t>
            </a:fld>
            <a:endParaRPr lang="ja-JP" altLang="en-US" sz="1200" dirty="0">
              <a:solidFill>
                <a:srgbClr val="898989"/>
              </a:solidFill>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170947269"/>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339912614"/>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2022195770"/>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・東日本各都道府県のＧＤＰ・人口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Tree>
    <p:extLst>
      <p:ext uri="{BB962C8B-B14F-4D97-AF65-F5344CB8AC3E}">
        <p14:creationId xmlns:p14="http://schemas.microsoft.com/office/powerpoint/2010/main" val="129296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78825" y="649287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11</a:t>
            </a:fld>
            <a:endParaRPr lang="ja-JP" altLang="en-US" sz="1200" dirty="0">
              <a:solidFill>
                <a:srgbClr val="898989"/>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521111678"/>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機能の麻痺により日本全体が機能不全に陥らないよう、バックアップ体制の整備が不可欠。東京との同時</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Tree>
    <p:extLst>
      <p:ext uri="{BB962C8B-B14F-4D97-AF65-F5344CB8AC3E}">
        <p14:creationId xmlns:p14="http://schemas.microsoft.com/office/powerpoint/2010/main" val="178729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7882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12</a:t>
            </a:fld>
            <a:endParaRPr lang="ja-JP" altLang="en-US" sz="1200" dirty="0">
              <a:solidFill>
                <a:srgbClr val="898989"/>
              </a:solidFill>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796136" y="4004609"/>
            <a:ext cx="1872208" cy="276999"/>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796136" y="6453336"/>
            <a:ext cx="1872208" cy="184666"/>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・関西が、東京とは異なる個性・新たな価値を創造・発信し、アジアの主要都市としての地位を確立すること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、わが国におけるアジアのゲートウェイの役割を果たすことが必要。</a:t>
            </a:r>
          </a:p>
        </p:txBody>
      </p:sp>
    </p:spTree>
    <p:extLst>
      <p:ext uri="{BB962C8B-B14F-4D97-AF65-F5344CB8AC3E}">
        <p14:creationId xmlns:p14="http://schemas.microsoft.com/office/powerpoint/2010/main" val="319782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13</a:t>
            </a:fld>
            <a:endParaRPr lang="ja-JP" altLang="en-US" sz="1200" dirty="0">
              <a:solidFill>
                <a:srgbClr val="898989"/>
              </a:solidFill>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708176"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寄付や社会的投資等を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○寄付を表明した富豪・・・マーク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フィランソロピーが活発なアメリカでは富豪達が巨額の寄付表明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0279870"/>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、世界では、寄付や投資等を通じた公益活動が、社会的課題解決の第三の道として新たな時代の潮流に。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Tree>
    <p:extLst>
      <p:ext uri="{BB962C8B-B14F-4D97-AF65-F5344CB8AC3E}">
        <p14:creationId xmlns:p14="http://schemas.microsoft.com/office/powerpoint/2010/main" val="197104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23" name="スライド番号プレースホルダー 1"/>
          <p:cNvSpPr txBox="1">
            <a:spLocks/>
          </p:cNvSpPr>
          <p:nvPr/>
        </p:nvSpPr>
        <p:spPr bwMode="auto">
          <a:xfrm>
            <a:off x="8343329"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fld id="{D921A03E-96E9-4566-ADA2-8E01143782A4}" type="slidenum">
              <a:rPr lang="ja-JP" altLang="en-US" sz="1200">
                <a:solidFill>
                  <a:srgbClr val="898989"/>
                </a:solidFill>
              </a:rPr>
              <a:pPr algn="r" eaLnBrk="1" fontAlgn="base" hangingPunct="1">
                <a:spcBef>
                  <a:spcPct val="0"/>
                </a:spcBef>
                <a:spcAft>
                  <a:spcPct val="0"/>
                </a:spcAft>
                <a:buFontTx/>
                <a:buNone/>
              </a:pPr>
              <a:t>14</a:t>
            </a:fld>
            <a:endParaRPr lang="ja-JP" altLang="en-US" sz="1200" dirty="0">
              <a:solidFill>
                <a:srgbClr val="898989"/>
              </a:solidFill>
            </a:endParaRP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大阪自らが副首都に必要な「機能面」、そして</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年頃を目途に、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そのため、万博や統合型リゾート（ＩＲ）のインパクトも活用して、副首都圏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298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660414"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247552" y="3846005"/>
            <a:ext cx="5836616" cy="1539917"/>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47552" y="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247552" y="5733256"/>
            <a:ext cx="8608061" cy="1005133"/>
          </a:xfrm>
          <a:prstGeom prst="homePlate">
            <a:avLst/>
          </a:prstGeom>
          <a:ln w="12700"/>
        </p:spPr>
        <p:style>
          <a:lnRef idx="0">
            <a:schemeClr val="accent3"/>
          </a:lnRef>
          <a:fillRef idx="3">
            <a:schemeClr val="accent3"/>
          </a:fillRef>
          <a:effectRef idx="3">
            <a:schemeClr val="accent3"/>
          </a:effectRef>
          <a:fontRef idx="minor">
            <a:schemeClr val="lt1"/>
          </a:fontRef>
        </p:style>
        <p:txBody>
          <a:bodyPr rtlCol="0" anchor="t" anchorCtr="0"/>
          <a:lstStyle/>
          <a:p>
            <a:pPr>
              <a:lnSpc>
                <a:spcPts val="1300"/>
              </a:lnSpc>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万博やＩＲといった大きなインパクトのあるプロジェクトもインパクトとしながら、イノベーションの創出や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p>
          <a:p>
            <a:endPar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400"/>
              </a:lnSpc>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26971"/>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 首 都 の 確 立</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40680" y="3912762"/>
            <a:ext cx="5599472"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a:lnSpc>
                <a:spcPts val="1300"/>
              </a:lnSpc>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◆副首都を支援する制度を国へ働きかける（制度面）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50646" y="415117"/>
            <a:ext cx="4568976" cy="3085892"/>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ホームベース 62"/>
          <p:cNvSpPr/>
          <p:nvPr/>
        </p:nvSpPr>
        <p:spPr>
          <a:xfrm>
            <a:off x="251200" y="3584511"/>
            <a:ext cx="5832968" cy="28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国への働きかけ</a:t>
            </a:r>
          </a:p>
        </p:txBody>
      </p:sp>
      <p:sp>
        <p:nvSpPr>
          <p:cNvPr id="70" name="円/楕円 69"/>
          <p:cNvSpPr/>
          <p:nvPr/>
        </p:nvSpPr>
        <p:spPr>
          <a:xfrm>
            <a:off x="5101880" y="1044661"/>
            <a:ext cx="827103" cy="18956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２０２０年頃までに</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基盤を整える</a:t>
            </a:r>
          </a:p>
        </p:txBody>
      </p:sp>
      <p:grpSp>
        <p:nvGrpSpPr>
          <p:cNvPr id="13" name="グループ化 12"/>
          <p:cNvGrpSpPr/>
          <p:nvPr/>
        </p:nvGrpSpPr>
        <p:grpSpPr>
          <a:xfrm>
            <a:off x="625399" y="4811952"/>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09906" y="4810348"/>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62818" y="5012287"/>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351174" y="5896222"/>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a:t>
            </a:r>
          </a:p>
        </p:txBody>
      </p:sp>
      <p:sp>
        <p:nvSpPr>
          <p:cNvPr id="41" name="円/楕円 40"/>
          <p:cNvSpPr/>
          <p:nvPr/>
        </p:nvSpPr>
        <p:spPr>
          <a:xfrm>
            <a:off x="6002280" y="5881327"/>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ＩＲ</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124744" y="3228895"/>
            <a:ext cx="1713738" cy="59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スライド番号プレースホルダー 1"/>
          <p:cNvSpPr txBox="1">
            <a:spLocks/>
          </p:cNvSpPr>
          <p:nvPr/>
        </p:nvSpPr>
        <p:spPr bwMode="auto">
          <a:xfrm>
            <a:off x="8473026" y="655582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fld id="{D921A03E-96E9-4566-ADA2-8E01143782A4}" type="slidenum">
              <a:rPr lang="ja-JP" altLang="en-US" sz="1200">
                <a:solidFill>
                  <a:srgbClr val="898989"/>
                </a:solidFill>
              </a:rPr>
              <a:pPr algn="r" eaLnBrk="1" fontAlgn="base" hangingPunct="1">
                <a:spcBef>
                  <a:spcPct val="0"/>
                </a:spcBef>
                <a:spcAft>
                  <a:spcPct val="0"/>
                </a:spcAft>
                <a:buFontTx/>
                <a:buNone/>
              </a:pPr>
              <a:t>15</a:t>
            </a:fld>
            <a:endParaRPr lang="ja-JP" altLang="en-US" sz="1200" dirty="0">
              <a:solidFill>
                <a:srgbClr val="898989"/>
              </a:solidFill>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a:lnSpc>
                <a:spcPts val="1300"/>
              </a:lnSpc>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◆副首都として必要な機能とそれを支える制度</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にふさわしい大都市制度への改革、府域を超えた広域機能の充実、</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府内市町村の基礎</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自治機能</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都市機能の充実により</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100"/>
              </a:lnSpc>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成長を実現し、</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100"/>
              </a:lnSpc>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副首都の都市機能の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向上を制度面で支える</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765417"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765416"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55226" y="549000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二等辺三角形 51"/>
          <p:cNvSpPr/>
          <p:nvPr/>
        </p:nvSpPr>
        <p:spPr>
          <a:xfrm rot="10800000">
            <a:off x="4633884" y="5494986"/>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1787166" y="5482539"/>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Tree>
    <p:extLst>
      <p:ext uri="{BB962C8B-B14F-4D97-AF65-F5344CB8AC3E}">
        <p14:creationId xmlns:p14="http://schemas.microsoft.com/office/powerpoint/2010/main" val="2946769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4" name="正方形/長方形 13"/>
          <p:cNvSpPr/>
          <p:nvPr/>
        </p:nvSpPr>
        <p:spPr>
          <a:xfrm>
            <a:off x="8508" y="12700"/>
            <a:ext cx="9122792" cy="683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9758"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660105"/>
            <a:ext cx="8352007" cy="25922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大阪は、「東西二極の一極」をめざし、</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させてきた。世界での都市間競争に対抗できる成長の担い手としての機能、また圏域の安全安心を支えるための機能など、これまでの取組みにより</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首都機能のバックアップを担う能力の確保など、副首都としてふさわしい都市機能の充実を図る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ためには、豊かな住民生活をしっかりと確保したうえで、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大阪府・大阪市として自らの改革をさらに進め、</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首都東京も参考にしつつ、ハード・ソフトの両面から、副首都に必要な機能面の取組みを進める。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39552" y="3554472"/>
            <a:ext cx="7932205" cy="1902898"/>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dirty="0">
              <a:solidFill>
                <a:prstClr val="black"/>
              </a:solidFill>
            </a:endParaRPr>
          </a:p>
        </p:txBody>
      </p:sp>
      <p:sp>
        <p:nvSpPr>
          <p:cNvPr id="9" name="角丸四角形 8"/>
          <p:cNvSpPr/>
          <p:nvPr/>
        </p:nvSpPr>
        <p:spPr>
          <a:xfrm>
            <a:off x="822310" y="3992488"/>
            <a:ext cx="3532866"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rPr>
              <a:t>ハード面</a:t>
            </a:r>
            <a:r>
              <a:rPr lang="ja-JP" altLang="en-US" sz="1600" b="1" dirty="0">
                <a:solidFill>
                  <a:prstClr val="black"/>
                </a:solidFill>
                <a:latin typeface="Meiryo UI" panose="020B0604030504040204" pitchFamily="50" charset="-128"/>
                <a:ea typeface="Meiryo UI" panose="020B0604030504040204" pitchFamily="50" charset="-128"/>
              </a:rPr>
              <a:t>で</a:t>
            </a:r>
            <a:r>
              <a:rPr lang="ja-JP" altLang="en-US" sz="1600" b="1" dirty="0" smtClean="0">
                <a:solidFill>
                  <a:prstClr val="black"/>
                </a:solidFill>
                <a:latin typeface="Meiryo UI" panose="020B0604030504040204" pitchFamily="50" charset="-128"/>
                <a:ea typeface="Meiryo UI" panose="020B0604030504040204" pitchFamily="50" charset="-128"/>
              </a:rPr>
              <a:t>の機能充実</a:t>
            </a:r>
            <a:r>
              <a:rPr lang="en-US" altLang="ja-JP" sz="1600" b="1" dirty="0" smtClean="0">
                <a:solidFill>
                  <a:prstClr val="black"/>
                </a:solidFill>
                <a:latin typeface="Meiryo UI" panose="020B0604030504040204" pitchFamily="50" charset="-128"/>
                <a:ea typeface="Meiryo UI" panose="020B0604030504040204" pitchFamily="50" charset="-128"/>
              </a:rPr>
              <a:t>】</a:t>
            </a:r>
          </a:p>
          <a:p>
            <a:pPr>
              <a:lnSpc>
                <a:spcPts val="1800"/>
              </a:lnSpc>
            </a:pPr>
            <a:r>
              <a:rPr lang="ja-JP" altLang="en-US" sz="1600" b="1" dirty="0">
                <a:solidFill>
                  <a:prstClr val="black"/>
                </a:solidFill>
                <a:latin typeface="Meiryo UI" panose="020B0604030504040204" pitchFamily="50" charset="-128"/>
                <a:ea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sz="1600" b="1"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rPr>
              <a:t>（２）基盤的な公共</a:t>
            </a:r>
            <a:r>
              <a:rPr lang="ja-JP" altLang="en-US" sz="1600" b="1" dirty="0">
                <a:solidFill>
                  <a:prstClr val="black"/>
                </a:solidFill>
                <a:latin typeface="Meiryo UI" panose="020B0604030504040204" pitchFamily="50" charset="-128"/>
                <a:ea typeface="Meiryo UI" panose="020B0604030504040204" pitchFamily="50" charset="-128"/>
              </a:rPr>
              <a:t>機能の高度化</a:t>
            </a:r>
            <a:endParaRPr lang="en-US" altLang="ja-JP" sz="1600" b="1" dirty="0">
              <a:solidFill>
                <a:prstClr val="black"/>
              </a:solidFill>
              <a:latin typeface="Meiryo UI" panose="020B0604030504040204" pitchFamily="50" charset="-128"/>
              <a:ea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4211960" y="3773861"/>
            <a:ext cx="4259798" cy="1683509"/>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ts val="1800"/>
              </a:lnSpc>
            </a:pPr>
            <a:r>
              <a:rPr lang="en-US" altLang="ja-JP" sz="1600" b="1" dirty="0" smtClean="0">
                <a:solidFill>
                  <a:prstClr val="black"/>
                </a:solidFill>
                <a:latin typeface="Meiryo UI" panose="020B0604030504040204" pitchFamily="50" charset="-128"/>
                <a:ea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sz="1600" b="1" dirty="0" smtClean="0">
                <a:solidFill>
                  <a:prstClr val="black"/>
                </a:solidFill>
                <a:latin typeface="Meiryo UI" panose="020B0604030504040204" pitchFamily="50" charset="-128"/>
                <a:ea typeface="Meiryo UI" panose="020B0604030504040204" pitchFamily="50" charset="-128"/>
              </a:rPr>
              <a:t>】</a:t>
            </a:r>
          </a:p>
          <a:p>
            <a:pPr>
              <a:lnSpc>
                <a:spcPts val="1800"/>
              </a:lnSpc>
            </a:pPr>
            <a:endParaRPr lang="en-US" altLang="ja-JP" sz="1600" b="1" dirty="0" smtClean="0">
              <a:solidFill>
                <a:prstClr val="black"/>
              </a:solidFill>
              <a:latin typeface="Meiryo UI" panose="020B0604030504040204" pitchFamily="50" charset="-128"/>
              <a:ea typeface="Meiryo UI" panose="020B0604030504040204" pitchFamily="50" charset="-128"/>
            </a:endParaRPr>
          </a:p>
          <a:p>
            <a:pPr>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rPr>
              <a:t>（３）規制</a:t>
            </a:r>
            <a:r>
              <a:rPr lang="ja-JP" altLang="en-US" sz="1600" b="1" dirty="0">
                <a:solidFill>
                  <a:prstClr val="black"/>
                </a:solidFill>
                <a:latin typeface="Meiryo UI" panose="020B0604030504040204" pitchFamily="50" charset="-128"/>
                <a:ea typeface="Meiryo UI" panose="020B0604030504040204" pitchFamily="50" charset="-128"/>
              </a:rPr>
              <a:t>改革や特区による環境</a:t>
            </a:r>
            <a:r>
              <a:rPr lang="ja-JP" altLang="en-US" sz="1600" b="1" dirty="0" smtClean="0">
                <a:solidFill>
                  <a:prstClr val="black"/>
                </a:solidFill>
                <a:latin typeface="Meiryo UI" panose="020B0604030504040204" pitchFamily="50" charset="-128"/>
                <a:ea typeface="Meiryo UI" panose="020B0604030504040204" pitchFamily="50" charset="-128"/>
              </a:rPr>
              <a:t>整備</a:t>
            </a:r>
            <a:r>
              <a:rPr lang="en-US" altLang="ja-JP" sz="1600" b="1" dirty="0" smtClean="0">
                <a:solidFill>
                  <a:prstClr val="black"/>
                </a:solidFill>
                <a:latin typeface="Meiryo UI" panose="020B0604030504040204" pitchFamily="50" charset="-128"/>
                <a:ea typeface="Meiryo UI" panose="020B0604030504040204" pitchFamily="50" charset="-128"/>
              </a:rPr>
              <a:t/>
            </a:r>
            <a:br>
              <a:rPr lang="en-US" altLang="ja-JP" sz="1600" b="1" dirty="0" smtClean="0">
                <a:solidFill>
                  <a:prstClr val="black"/>
                </a:solidFill>
                <a:latin typeface="Meiryo UI" panose="020B0604030504040204" pitchFamily="50" charset="-128"/>
                <a:ea typeface="Meiryo UI" panose="020B0604030504040204" pitchFamily="50" charset="-128"/>
              </a:rPr>
            </a:br>
            <a:r>
              <a:rPr lang="ja-JP" altLang="en-US" sz="1600" b="1" dirty="0" smtClean="0">
                <a:solidFill>
                  <a:prstClr val="black"/>
                </a:solidFill>
                <a:latin typeface="Meiryo UI" panose="020B0604030504040204" pitchFamily="50" charset="-128"/>
                <a:ea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rPr>
              <a:t>）産業支援や研究開発の機能・体制強化　</a:t>
            </a:r>
            <a:endParaRPr lang="en-US" altLang="ja-JP" sz="1600" dirty="0">
              <a:solidFill>
                <a:prstClr val="black"/>
              </a:solidFill>
              <a:latin typeface="Meiryo UI" panose="020B0604030504040204" pitchFamily="50" charset="-128"/>
              <a:ea typeface="Meiryo UI" panose="020B0604030504040204" pitchFamily="50" charset="-128"/>
            </a:endParaRPr>
          </a:p>
          <a:p>
            <a:pPr>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rPr>
              <a:t>（５）人材</a:t>
            </a:r>
            <a:r>
              <a:rPr lang="ja-JP" altLang="en-US" sz="1600" b="1" dirty="0">
                <a:solidFill>
                  <a:prstClr val="black"/>
                </a:solidFill>
                <a:latin typeface="Meiryo UI" panose="020B0604030504040204" pitchFamily="50" charset="-128"/>
                <a:ea typeface="Meiryo UI" panose="020B0604030504040204" pitchFamily="50" charset="-128"/>
              </a:rPr>
              <a:t>育成環境の充実</a:t>
            </a:r>
            <a:endParaRPr lang="en-US" altLang="ja-JP" sz="1600" b="1" dirty="0">
              <a:solidFill>
                <a:prstClr val="black"/>
              </a:solidFill>
              <a:latin typeface="Meiryo UI" panose="020B0604030504040204" pitchFamily="50" charset="-128"/>
              <a:ea typeface="Meiryo UI" panose="020B0604030504040204" pitchFamily="50" charset="-128"/>
            </a:endParaRPr>
          </a:p>
          <a:p>
            <a:pPr>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rPr>
              <a:t>（６）文化</a:t>
            </a:r>
            <a:r>
              <a:rPr lang="ja-JP" altLang="en-US" sz="1600" b="1" dirty="0">
                <a:solidFill>
                  <a:prstClr val="black"/>
                </a:solidFill>
                <a:latin typeface="Meiryo UI" panose="020B0604030504040204" pitchFamily="50" charset="-128"/>
                <a:ea typeface="Meiryo UI" panose="020B0604030504040204" pitchFamily="50" charset="-128"/>
              </a:rPr>
              <a:t>創造・情報発信の基盤</a:t>
            </a:r>
            <a:r>
              <a:rPr lang="ja-JP" altLang="en-US" sz="1600" b="1" dirty="0" smtClean="0">
                <a:solidFill>
                  <a:prstClr val="black"/>
                </a:solidFill>
                <a:latin typeface="Meiryo UI" panose="020B0604030504040204" pitchFamily="50" charset="-128"/>
                <a:ea typeface="Meiryo UI" panose="020B0604030504040204" pitchFamily="50" charset="-128"/>
              </a:rPr>
              <a:t>形成</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37389" y="3354416"/>
            <a:ext cx="6480720" cy="400110"/>
          </a:xfrm>
          <a:prstGeom prst="rect">
            <a:avLst/>
          </a:prstGeom>
          <a:solidFill>
            <a:schemeClr val="tx2"/>
          </a:solidFill>
        </p:spPr>
        <p:txBody>
          <a:bodyPr wrap="square" rtlCol="0">
            <a:spAutoFit/>
          </a:bodyPr>
          <a:lstStyle/>
          <a:p>
            <a:pPr algn="ct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1206614" y="5713700"/>
            <a:ext cx="1329605" cy="504621"/>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796944" y="5668553"/>
            <a:ext cx="1313281" cy="578592"/>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617964" y="5672912"/>
            <a:ext cx="2263645" cy="5847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p>
        </p:txBody>
      </p:sp>
      <p:sp>
        <p:nvSpPr>
          <p:cNvPr id="31" name="テキスト ボックス 30"/>
          <p:cNvSpPr txBox="1"/>
          <p:nvPr/>
        </p:nvSpPr>
        <p:spPr>
          <a:xfrm>
            <a:off x="1734096" y="5660212"/>
            <a:ext cx="2808312" cy="5847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p>
        </p:txBody>
      </p:sp>
      <p:sp>
        <p:nvSpPr>
          <p:cNvPr id="2" name="台形 1"/>
          <p:cNvSpPr/>
          <p:nvPr/>
        </p:nvSpPr>
        <p:spPr>
          <a:xfrm>
            <a:off x="2195736" y="6225096"/>
            <a:ext cx="4824536" cy="58827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399888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efoasv1\2016\d地域連携部\国土・広域基盤\２．高速道路\関西高速道路ネットワーク推進協議会\パンフレット\160823使用版について\160801②ＭＣ＆Ｐ桑田氏より\160801道路整備パンフ画像\関西圏.jpg"/>
          <p:cNvPicPr>
            <a:picLocks noChangeAspect="1" noChangeArrowheads="1"/>
          </p:cNvPicPr>
          <p:nvPr/>
        </p:nvPicPr>
        <p:blipFill>
          <a:blip r:embed="rId3" cstate="print"/>
          <a:srcRect/>
          <a:stretch>
            <a:fillRect/>
          </a:stretch>
        </p:blipFill>
        <p:spPr bwMode="auto">
          <a:xfrm>
            <a:off x="5479580" y="3126954"/>
            <a:ext cx="3484908" cy="3398390"/>
          </a:xfrm>
          <a:prstGeom prst="rect">
            <a:avLst/>
          </a:prstGeom>
          <a:noFill/>
        </p:spPr>
      </p:pic>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631" y="817418"/>
            <a:ext cx="8568865" cy="1085625"/>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4"/>
          <p:cNvSpPr txBox="1">
            <a:spLocks noChangeArrowheads="1"/>
          </p:cNvSpPr>
          <p:nvPr/>
        </p:nvSpPr>
        <p:spPr bwMode="auto">
          <a:xfrm>
            <a:off x="6084168" y="6467350"/>
            <a:ext cx="26512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出典</a:t>
            </a:r>
            <a:r>
              <a:rPr lang="ja-JP" altLang="en-US" sz="800" dirty="0">
                <a:solidFill>
                  <a:prstClr val="black"/>
                </a:solidFill>
                <a:latin typeface="Meiryo UI" pitchFamily="50" charset="-128"/>
                <a:ea typeface="Meiryo UI" pitchFamily="50" charset="-128"/>
                <a:cs typeface="Meiryo UI" pitchFamily="50" charset="-128"/>
              </a:rPr>
              <a:t>：関西高速道路ネットワーク推進協</a:t>
            </a:r>
            <a:r>
              <a:rPr lang="ja-JP" altLang="en-US" sz="800" dirty="0" smtClean="0">
                <a:solidFill>
                  <a:prstClr val="black"/>
                </a:solidFill>
                <a:latin typeface="Meiryo UI" pitchFamily="50" charset="-128"/>
                <a:ea typeface="Meiryo UI" pitchFamily="50" charset="-128"/>
                <a:cs typeface="Meiryo UI" pitchFamily="50" charset="-128"/>
              </a:rPr>
              <a:t>議会資料より作成　　　</a:t>
            </a:r>
            <a:endParaRPr lang="ja-JP" altLang="en-US" sz="800" dirty="0">
              <a:solidFill>
                <a:prstClr val="black"/>
              </a:solidFill>
              <a:latin typeface="Meiryo UI" pitchFamily="50" charset="-128"/>
              <a:ea typeface="Meiryo UI" pitchFamily="50" charset="-128"/>
              <a:cs typeface="Meiryo UI" pitchFamily="50" charset="-128"/>
            </a:endParaRPr>
          </a:p>
        </p:txBody>
      </p:sp>
      <p:pic>
        <p:nvPicPr>
          <p:cNvPr id="23" name="Picture 4" descr="\\Kefoasv1\2016\d地域連携部\国土・広域基盤\２．高速道路\関西高速道路ネットワーク推進協議会\パンフレット\160823使用版について\160801②ＭＣ＆Ｐ桑田氏より\160801道路整備パンフ画像\中部圏.jpg"/>
          <p:cNvPicPr>
            <a:picLocks noChangeAspect="1" noChangeArrowheads="1"/>
          </p:cNvPicPr>
          <p:nvPr/>
        </p:nvPicPr>
        <p:blipFill>
          <a:blip r:embed="rId4" cstate="print"/>
          <a:srcRect/>
          <a:stretch>
            <a:fillRect/>
          </a:stretch>
        </p:blipFill>
        <p:spPr bwMode="auto">
          <a:xfrm>
            <a:off x="827583" y="4633115"/>
            <a:ext cx="1989419" cy="1941957"/>
          </a:xfrm>
          <a:prstGeom prst="rect">
            <a:avLst/>
          </a:prstGeom>
          <a:noFill/>
        </p:spPr>
      </p:pic>
      <p:pic>
        <p:nvPicPr>
          <p:cNvPr id="24" name="Picture 3" descr="\\Kefoasv1\2016\d地域連携部\国土・広域基盤\２．高速道路\関西高速道路ネットワーク推進協議会\パンフレット\160823使用版について\160801②ＭＣ＆Ｐ桑田氏より\160801道路整備パンフ画像\首都圏.jpg"/>
          <p:cNvPicPr>
            <a:picLocks noChangeAspect="1" noChangeArrowheads="1"/>
          </p:cNvPicPr>
          <p:nvPr/>
        </p:nvPicPr>
        <p:blipFill>
          <a:blip r:embed="rId5" cstate="print"/>
          <a:srcRect/>
          <a:stretch>
            <a:fillRect/>
          </a:stretch>
        </p:blipFill>
        <p:spPr bwMode="auto">
          <a:xfrm>
            <a:off x="3203848" y="4593459"/>
            <a:ext cx="2026600" cy="1978251"/>
          </a:xfrm>
          <a:prstGeom prst="rect">
            <a:avLst/>
          </a:prstGeom>
          <a:noFill/>
        </p:spPr>
      </p:pic>
      <p:grpSp>
        <p:nvGrpSpPr>
          <p:cNvPr id="9" name="グループ化 8"/>
          <p:cNvGrpSpPr/>
          <p:nvPr/>
        </p:nvGrpSpPr>
        <p:grpSpPr>
          <a:xfrm>
            <a:off x="5796136" y="3509931"/>
            <a:ext cx="2741795" cy="2824194"/>
            <a:chOff x="5806881" y="3116396"/>
            <a:chExt cx="2809559" cy="2877016"/>
          </a:xfrm>
        </p:grpSpPr>
        <p:sp>
          <p:nvSpPr>
            <p:cNvPr id="4" name="四角形吹き出し 3"/>
            <p:cNvSpPr/>
            <p:nvPr/>
          </p:nvSpPr>
          <p:spPr>
            <a:xfrm>
              <a:off x="7113616" y="3116396"/>
              <a:ext cx="606773" cy="90872"/>
            </a:xfrm>
            <a:prstGeom prst="wedgeRectCallout">
              <a:avLst>
                <a:gd name="adj1" fmla="val 22488"/>
                <a:gd name="adj2" fmla="val 10548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四角形吹き出し 18"/>
            <p:cNvSpPr/>
            <p:nvPr/>
          </p:nvSpPr>
          <p:spPr>
            <a:xfrm>
              <a:off x="7946724" y="3281196"/>
              <a:ext cx="669716" cy="90872"/>
            </a:xfrm>
            <a:prstGeom prst="wedgeRectCallout">
              <a:avLst>
                <a:gd name="adj1" fmla="val -24416"/>
                <a:gd name="adj2" fmla="val 10898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2023</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四角形吹き出し 19"/>
            <p:cNvSpPr/>
            <p:nvPr/>
          </p:nvSpPr>
          <p:spPr>
            <a:xfrm>
              <a:off x="6597508" y="5869131"/>
              <a:ext cx="589659" cy="124281"/>
            </a:xfrm>
            <a:prstGeom prst="wedgeRectCallout">
              <a:avLst>
                <a:gd name="adj1" fmla="val -27385"/>
                <a:gd name="adj2" fmla="val -8318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四角形吹き出し 25"/>
            <p:cNvSpPr/>
            <p:nvPr/>
          </p:nvSpPr>
          <p:spPr>
            <a:xfrm rot="18316972">
              <a:off x="7676107" y="5222647"/>
              <a:ext cx="645258" cy="127567"/>
            </a:xfrm>
            <a:prstGeom prst="wedgeRectCallout">
              <a:avLst>
                <a:gd name="adj1" fmla="val 24640"/>
                <a:gd name="adj2" fmla="val 1196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四角形吹き出し 26"/>
            <p:cNvSpPr/>
            <p:nvPr/>
          </p:nvSpPr>
          <p:spPr>
            <a:xfrm>
              <a:off x="7308303" y="3778941"/>
              <a:ext cx="638421" cy="104036"/>
            </a:xfrm>
            <a:prstGeom prst="wedgeRectCallout">
              <a:avLst>
                <a:gd name="adj1" fmla="val -18435"/>
                <a:gd name="adj2" fmla="val 17087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四角形吹き出し 27"/>
            <p:cNvSpPr/>
            <p:nvPr/>
          </p:nvSpPr>
          <p:spPr>
            <a:xfrm>
              <a:off x="5806881" y="4398153"/>
              <a:ext cx="447075" cy="107522"/>
            </a:xfrm>
            <a:prstGeom prst="wedgeRectCallout">
              <a:avLst>
                <a:gd name="adj1" fmla="val 46691"/>
                <a:gd name="adj2" fmla="val -16267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7232717" y="4220190"/>
              <a:ext cx="368572" cy="172181"/>
            </a:xfrm>
            <a:prstGeom prst="wedgeRectCallout">
              <a:avLst>
                <a:gd name="adj1" fmla="val 11622"/>
                <a:gd name="adj2" fmla="val 9369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lnSpc>
                  <a:spcPts val="600"/>
                </a:lnSpc>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2019</a:t>
              </a:r>
            </a:p>
            <a:p>
              <a:pPr algn="ctr" fontAlgn="auto">
                <a:lnSpc>
                  <a:spcPts val="600"/>
                </a:lnSpc>
                <a:spcBef>
                  <a:spcPts val="0"/>
                </a:spcBef>
                <a:spcAft>
                  <a:spcPts val="0"/>
                </a:spcAft>
              </a:pP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323528" y="1988840"/>
            <a:ext cx="8712968" cy="1107996"/>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道路である阪神</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高速大和川線や淀川左岸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○より利用しやすい高速道路料金の導入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阪神高速道路料金の対距離制移行（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3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2498056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5879715" y="692696"/>
            <a:ext cx="1030717" cy="2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公共交通戦略</a:t>
            </a:r>
            <a:r>
              <a:rPr lang="en-US" altLang="ja-JP" sz="900" b="1" dirty="0" smtClean="0">
                <a:solidFill>
                  <a:prstClr val="black"/>
                </a:solidFill>
                <a:latin typeface="Meiryo UI" pitchFamily="50" charset="-128"/>
                <a:ea typeface="Meiryo UI" pitchFamily="50" charset="-128"/>
                <a:cs typeface="Meiryo UI" pitchFamily="50" charset="-128"/>
              </a:rPr>
              <a:t>4</a:t>
            </a:r>
            <a:r>
              <a:rPr lang="ja-JP" altLang="en-US" sz="900" b="1" dirty="0" smtClean="0">
                <a:solidFill>
                  <a:prstClr val="black"/>
                </a:solidFill>
                <a:latin typeface="Meiryo UI" pitchFamily="50" charset="-128"/>
                <a:ea typeface="Meiryo UI" pitchFamily="50" charset="-128"/>
                <a:cs typeface="Meiryo UI" pitchFamily="50" charset="-128"/>
              </a:rPr>
              <a:t>路線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19" name="テキスト ボックス 4"/>
          <p:cNvSpPr txBox="1">
            <a:spLocks noChangeArrowheads="1"/>
          </p:cNvSpPr>
          <p:nvPr/>
        </p:nvSpPr>
        <p:spPr bwMode="auto">
          <a:xfrm>
            <a:off x="6002162" y="3393364"/>
            <a:ext cx="21999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solidFill>
                  <a:prstClr val="black"/>
                </a:solidFill>
                <a:latin typeface="Meiryo UI" pitchFamily="50" charset="-128"/>
                <a:ea typeface="Meiryo UI" pitchFamily="50" charset="-128"/>
                <a:cs typeface="Meiryo UI" pitchFamily="50" charset="-128"/>
              </a:rPr>
              <a:t>　　　　　　出典：大阪府</a:t>
            </a:r>
            <a:r>
              <a:rPr lang="ja-JP" altLang="en-US" sz="800" b="1" dirty="0" smtClean="0">
                <a:solidFill>
                  <a:srgbClr val="FF0000"/>
                </a:solidFill>
                <a:latin typeface="Meiryo UI" pitchFamily="50" charset="-128"/>
                <a:ea typeface="Meiryo UI" pitchFamily="50" charset="-128"/>
                <a:cs typeface="Meiryo UI" pitchFamily="50" charset="-128"/>
              </a:rPr>
              <a:t>　</a:t>
            </a:r>
            <a:r>
              <a:rPr lang="ja-JP" altLang="en-US" sz="800" dirty="0" smtClean="0">
                <a:solidFill>
                  <a:prstClr val="black"/>
                </a:solidFill>
                <a:latin typeface="Meiryo UI" pitchFamily="50" charset="-128"/>
                <a:ea typeface="Meiryo UI" pitchFamily="50" charset="-128"/>
                <a:cs typeface="Meiryo UI" pitchFamily="50" charset="-128"/>
              </a:rPr>
              <a:t>「公共交通戦略」</a:t>
            </a:r>
            <a:endParaRPr lang="en-US" altLang="ja-JP" sz="800" dirty="0" smtClean="0">
              <a:solidFill>
                <a:prstClr val="black"/>
              </a:solidFill>
              <a:latin typeface="Meiryo UI" pitchFamily="50" charset="-128"/>
              <a:ea typeface="Meiryo UI" pitchFamily="50" charset="-128"/>
              <a:cs typeface="Meiryo UI" pitchFamily="50" charset="-128"/>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87" t="1598" b="34026"/>
          <a:stretch/>
        </p:blipFill>
        <p:spPr bwMode="auto">
          <a:xfrm>
            <a:off x="5796136" y="981364"/>
            <a:ext cx="2927590" cy="23400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395536" y="648043"/>
            <a:ext cx="5400599" cy="129266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年度策定）の策定（戦略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北大阪急行延伸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年度開業目標）、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大阪モノレール延伸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年開業目標）など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83567" y="1798216"/>
            <a:ext cx="5112567" cy="123110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○関空アクセス改善にも資するなにわ筋線の事業化など鉄道ネットワークの充実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強化をめざす。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○大阪市営地下鉄の株式会社化</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効率的な事業運営を行い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なる利用者の利便性向上を図るとともに、大阪経済の活性化・成長戦略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貢献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5536" y="3251537"/>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15216" y="4191928"/>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95537" y="4953029"/>
            <a:ext cx="5616624" cy="1107996"/>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01254" y="5860812"/>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18</a:t>
            </a:fld>
            <a:endParaRPr lang="ja-JP" altLang="en-US" sz="1200" dirty="0"/>
          </a:p>
        </p:txBody>
      </p:sp>
    </p:spTree>
    <p:extLst>
      <p:ext uri="{BB962C8B-B14F-4D97-AF65-F5344CB8AC3E}">
        <p14:creationId xmlns:p14="http://schemas.microsoft.com/office/powerpoint/2010/main" val="2353429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1814" y="556898"/>
            <a:ext cx="8552674" cy="858674"/>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417714"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244630"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2430"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txBox="1">
            <a:spLocks/>
          </p:cNvSpPr>
          <p:nvPr/>
        </p:nvSpPr>
        <p:spPr bwMode="auto">
          <a:xfrm>
            <a:off x="8370223"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19</a:t>
            </a:fld>
            <a:endParaRPr lang="ja-JP" altLang="en-US" sz="1200" dirty="0">
              <a:solidFill>
                <a:srgbClr val="898989"/>
              </a:solidFill>
            </a:endParaRPr>
          </a:p>
        </p:txBody>
      </p:sp>
      <p:sp>
        <p:nvSpPr>
          <p:cNvPr id="7" name="正方形/長方形 6"/>
          <p:cNvSpPr/>
          <p:nvPr/>
        </p:nvSpPr>
        <p:spPr>
          <a:xfrm>
            <a:off x="630785" y="2949200"/>
            <a:ext cx="7861930" cy="136960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副首都推進本部事務局等による検討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H28.9</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に府と市町村で設置）等による検討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（論点）①少子高齢化、人口減少、大規模災害などに対応できる大阪の消防力の強化（広域化と広域化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以外の方策による対応）、②全国規模の大規模災害時に果たすべき大阪の消防力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29978" y="4410103"/>
            <a:ext cx="8259925" cy="89255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公衆衛生研究所と市立環境科学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研究所による合同セミナー等の開催（</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H26.10</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○大阪府・大阪市の保健所における人事交流の実施、感染症等に関する普及啓発活動の共同実施</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30125" y="5276966"/>
            <a:ext cx="7861930" cy="149271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月に大阪府・大阪市共同設置の</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地方独立行政法人大阪</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健康安全基盤研究所</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を創設</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初の地方独立行政法人による地方衛生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研究所として、またわが国</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有数の規模と機能を誇る研究所</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への支援や、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産学官連携</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など、大阪・関西に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おける公衆</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衛生機能の強化に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貢献。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○施設の一元化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命令</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系統の一本化など、機能面での強化を図るため、森之宮（府公衛研）と鶴橋（市環科研）に分かれ</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いる施設の一元化を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790" y="4534932"/>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037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P4</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～東京一極集中と日本の存在感の低下～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１．戦略の考え方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P14</a:t>
            </a: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P16</a:t>
            </a: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P17</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P19</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P21</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43707"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694626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019825607"/>
              </p:ext>
            </p:extLst>
          </p:nvPr>
        </p:nvGraphicFramePr>
        <p:xfrm>
          <a:off x="579474" y="1563847"/>
          <a:ext cx="8208912" cy="2022446"/>
        </p:xfrm>
        <a:graphic>
          <a:graphicData uri="http://schemas.openxmlformats.org/drawingml/2006/table">
            <a:tbl>
              <a:tblPr firstRow="1" bandRow="1">
                <a:tableStyleId>{5940675A-B579-460E-94D1-54222C63F5DA}</a:tableStyleId>
              </a:tblPr>
              <a:tblGrid>
                <a:gridCol w="810226"/>
                <a:gridCol w="7398686"/>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これまでの取り組み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：大阪府水道部を廃止し、大阪市を除く府域の用水事業を一元化（大阪広域水道企業団設立）</a:t>
                      </a: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を策定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：大阪市を除く市町村の流域下水道の管理・運営を大阪府に一元化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：大阪市の下水道事業について一元的に包括委託を受ける新会社を設立（クリアウォーター</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に基づき、広域化に取り組む関係市町村を大阪府が支援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331783"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9" y="3990261"/>
            <a:ext cx="8334708" cy="149271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○人口減少に伴う需要減に対応するダウンサイジング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○施設・設備の老朽化に伴う更新コストの平準化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20</a:t>
            </a:fld>
            <a:endParaRPr lang="ja-JP" altLang="en-US" sz="1200" dirty="0">
              <a:solidFill>
                <a:srgbClr val="898989"/>
              </a:solidFill>
            </a:endParaRPr>
          </a:p>
        </p:txBody>
      </p:sp>
    </p:spTree>
    <p:extLst>
      <p:ext uri="{BB962C8B-B14F-4D97-AF65-F5344CB8AC3E}">
        <p14:creationId xmlns:p14="http://schemas.microsoft.com/office/powerpoint/2010/main" val="908216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111258" y="5820491"/>
            <a:ext cx="885323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4192" y="658905"/>
            <a:ext cx="8549301" cy="1054841"/>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927528"/>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946806"/>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101845"/>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303475"/>
            <a:ext cx="4262119" cy="70788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・総理大臣主導で岩盤規制全般の突破口を開くための制度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78717"/>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99722"/>
            <a:ext cx="4251127" cy="797654"/>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103966"/>
            <a:ext cx="3761320" cy="1967070"/>
            <a:chOff x="38100" y="1344388"/>
            <a:chExt cx="9230186" cy="5534025"/>
          </a:xfrm>
        </p:grpSpPr>
        <p:pic>
          <p:nvPicPr>
            <p:cNvPr id="1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3"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4"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5"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6"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5"/>
              <a:ext cx="2349777" cy="968301"/>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5527706" y="6258422"/>
              <a:ext cx="3327892" cy="514433"/>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7"/>
              <a:ext cx="1722904" cy="353672"/>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8320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251177"/>
            <a:ext cx="4264873"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7424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91518"/>
            <a:ext cx="4060621"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89915"/>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172854"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3008267"/>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944283"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77122" y="6054194"/>
            <a:ext cx="8887366" cy="759182"/>
          </a:xfrm>
          <a:prstGeom prst="rect">
            <a:avLst/>
          </a:prstGeom>
        </p:spPr>
        <p:txBody>
          <a:bodyPr wrap="square">
            <a:spAutoFit/>
          </a:bodyPr>
          <a:lstStyle/>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国家戦略特区制度を活用し、健康長寿にかかわる分野やチャレンジングな人材が集積する環境整備など重点的に、現場のニーズを踏まえた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税制面を含めた特区でのインセンティブの充実を図り、ライフ分野やグリーン分野などでのイノベーション創出のクラスター創成をさらに強化していく。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スライド番号プレースホルダー 1"/>
          <p:cNvSpPr txBox="1">
            <a:spLocks/>
          </p:cNvSpPr>
          <p:nvPr/>
        </p:nvSpPr>
        <p:spPr bwMode="auto">
          <a:xfrm>
            <a:off x="8490224" y="6571940"/>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21</a:t>
            </a:fld>
            <a:endParaRPr lang="ja-JP" altLang="en-US" sz="1200" dirty="0">
              <a:solidFill>
                <a:srgbClr val="898989"/>
              </a:solidFill>
            </a:endParaRPr>
          </a:p>
        </p:txBody>
      </p:sp>
    </p:spTree>
    <p:extLst>
      <p:ext uri="{BB962C8B-B14F-4D97-AF65-F5344CB8AC3E}">
        <p14:creationId xmlns:p14="http://schemas.microsoft.com/office/powerpoint/2010/main" val="568157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649705"/>
            <a:ext cx="8784000" cy="963194"/>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連携を深めながら産業支援の充実を図ってきた。今後は、その取組みの成果として創設される大阪産業技術研究所に加え、府市の産業支援機関の統合も含めた大阪全体の産業支援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4137388"/>
            <a:ext cx="3969539"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496509"/>
            <a:ext cx="8703448" cy="129266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・上海事務所の連携・統合、海外見本市企業出展支援の共同実施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824072"/>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724637"/>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2017025"/>
            <a:ext cx="8371179" cy="89255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合同経営戦略会議や合同セミナー等の開催</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新法人のビジョンを検討するため、大阪府・大阪市、両法人、経営者などによる合同会議（</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回）や、両研究所による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合同研究会（</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回）、合同セミナー（</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回）を開催し、連携を深めてきた。</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72430" y="2912333"/>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スーパー公設試として研究開発</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事業化支援までの一気通貫支援を図るため、府・市の研究所を統合。国立の産業技術研究所や民間の研究所、新大学を始めとする学術セクターとの連携を深めながら、国際基準対応の推進、産学官連携によるオープンイノベーションの推進、技術力の結集による成長分野の研究開発を進める</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22</a:t>
            </a:fld>
            <a:endParaRPr lang="ja-JP" altLang="en-US" sz="1200" dirty="0"/>
          </a:p>
        </p:txBody>
      </p:sp>
    </p:spTree>
    <p:extLst>
      <p:ext uri="{BB962C8B-B14F-4D97-AF65-F5344CB8AC3E}">
        <p14:creationId xmlns:p14="http://schemas.microsoft.com/office/powerpoint/2010/main" val="2281851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40648" y="576085"/>
            <a:ext cx="8595848" cy="8756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府市の大学統合（新大学の設立）や公設民営学校（国際バカロレア等）設置の取組みを進め、大阪の成長を牽引する高度人材育成の基盤を確立する。</a:t>
            </a:r>
          </a:p>
        </p:txBody>
      </p:sp>
      <p:sp>
        <p:nvSpPr>
          <p:cNvPr id="14" name="正方形/長方形 13"/>
          <p:cNvSpPr/>
          <p:nvPr/>
        </p:nvSpPr>
        <p:spPr>
          <a:xfrm>
            <a:off x="440649" y="116632"/>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5" y="5191628"/>
            <a:ext cx="2524394" cy="12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正方形/長方形 25"/>
          <p:cNvSpPr/>
          <p:nvPr/>
        </p:nvSpPr>
        <p:spPr>
          <a:xfrm>
            <a:off x="470496" y="3984985"/>
            <a:ext cx="4572480"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322625"/>
            <a:ext cx="5440841"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を育てるため、国際バカロレアコースを設ける新たな中高一貫教育校を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民営校として開設をめざす。（平成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年４月を想定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954" y="3949804"/>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0433" y="4241670"/>
            <a:ext cx="8293726" cy="89255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3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国際関係学科等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環境の活用による青少年の発達段階に応じたプログラミング教育等の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70496" y="1529898"/>
            <a:ext cx="5368514"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871524"/>
            <a:ext cx="8293726" cy="89255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包括</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連携協定に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基づく図書館</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の相互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利用、合同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説明会、産学官</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連携共同オフィスの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、様々な連携</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が始</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まっ</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ており、単位</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互換</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や両大学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共同による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キャリアサポートなどを実現。</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29392" y="2775961"/>
            <a:ext cx="8101722" cy="877163"/>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大学と市立大学の統合を目指し、多様な教育分野を持つ総合大学としてそれぞれの強みを更に磨きながら、統合によって付加価値が高まる領域や、社会ニーズの高まりに応じて強化する領域を、新大学で実現していく。</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（検討中の戦略領域）パブリックヘルス／スマートエイジング、スマートシティ、バイオエンジニアリング、データサイエンス</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6528866" y="1593954"/>
            <a:ext cx="2088232" cy="684000"/>
          </a:xfrm>
          <a:prstGeom prst="roundRect">
            <a:avLst/>
          </a:prstGeom>
          <a:solidFill>
            <a:schemeClr val="accent6">
              <a:lumMod val="20000"/>
              <a:lumOff val="80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prstClr val="black"/>
              </a:solidFill>
            </a:endParaRPr>
          </a:p>
        </p:txBody>
      </p:sp>
      <p:sp>
        <p:nvSpPr>
          <p:cNvPr id="24" name="テキスト ボックス 23"/>
          <p:cNvSpPr txBox="1"/>
          <p:nvPr/>
        </p:nvSpPr>
        <p:spPr>
          <a:xfrm>
            <a:off x="6672882" y="1645943"/>
            <a:ext cx="2084262" cy="580534"/>
          </a:xfrm>
          <a:prstGeom prst="rect">
            <a:avLst/>
          </a:prstGeom>
          <a:noFill/>
        </p:spPr>
        <p:txBody>
          <a:bodyPr wrap="square" lIns="36000" tIns="36000" rIns="36000" bIns="36000" rtlCol="0">
            <a:spAutoFit/>
          </a:body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スケジュールの想定（目標）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１法人２大学</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１法人１大学</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23</a:t>
            </a:fld>
            <a:endParaRPr lang="ja-JP" altLang="en-US" sz="1200" dirty="0"/>
          </a:p>
        </p:txBody>
      </p:sp>
    </p:spTree>
    <p:extLst>
      <p:ext uri="{BB962C8B-B14F-4D97-AF65-F5344CB8AC3E}">
        <p14:creationId xmlns:p14="http://schemas.microsoft.com/office/powerpoint/2010/main" val="4007403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94144"/>
            <a:ext cx="8502526" cy="800824"/>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開催などを進め、大阪のブランド化、発信力強化の基盤を確立する。</a:t>
            </a: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24</a:t>
            </a:fld>
            <a:endParaRPr lang="ja-JP" altLang="en-US" sz="1200" dirty="0">
              <a:solidFill>
                <a:srgbClr val="898989"/>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577954288"/>
              </p:ext>
            </p:extLst>
          </p:nvPr>
        </p:nvGraphicFramePr>
        <p:xfrm>
          <a:off x="5947972" y="5849395"/>
          <a:ext cx="2800492" cy="976891"/>
        </p:xfrm>
        <a:graphic>
          <a:graphicData uri="http://schemas.openxmlformats.org/drawingml/2006/table">
            <a:tbl>
              <a:tblPr firstRow="1" bandRow="1">
                <a:tableStyleId>{5940675A-B579-460E-94D1-54222C63F5DA}</a:tableStyleId>
              </a:tblPr>
              <a:tblGrid>
                <a:gridCol w="527617"/>
                <a:gridCol w="2272875"/>
              </a:tblGrid>
              <a:tr h="187877">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397771">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国連犯罪防止・刑事司法会議</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申請中</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r>
              <a:tr h="180800">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関西ワールドマスターズゲームズ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180800">
                <a:tc>
                  <a:txBody>
                    <a:bodyPr/>
                    <a:lstStyle/>
                    <a:p>
                      <a:pPr>
                        <a:lnSpc>
                          <a:spcPts val="8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bl>
          </a:graphicData>
        </a:graphic>
      </p:graphicFrame>
      <p:sp>
        <p:nvSpPr>
          <p:cNvPr id="13" name="テキスト ボックス 12"/>
          <p:cNvSpPr txBox="1"/>
          <p:nvPr/>
        </p:nvSpPr>
        <p:spPr>
          <a:xfrm>
            <a:off x="6693917" y="5644660"/>
            <a:ext cx="1321196" cy="261610"/>
          </a:xfrm>
          <a:prstGeom prst="rect">
            <a:avLst/>
          </a:prstGeom>
          <a:noFill/>
        </p:spPr>
        <p:txBody>
          <a:bodyPr wrap="none"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43742" y="4725144"/>
            <a:ext cx="8520746"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最大級の市民マラソン「大阪マラソン」や「世界スーパージュニアテニス」などの国際大会を開催・魅力発信する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大阪全体が盛り上がる取組みを進めてきた。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63698" y="5708415"/>
            <a:ext cx="8282174" cy="1125949"/>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のブランド化と発信の強化を図る。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舞洲を拠点に活躍するプロスポーツチームと連携しプロスポーツチーム等のスポーツ観戦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といった観る機会、ボランティア等スポーツ等を支える機会などを提供するな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ど、スポーツによる都市魅力の向上につなげる。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38298" y="3975131"/>
            <a:ext cx="8259626" cy="792525"/>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の司令塔</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、観光マーケティングリサーチを強化するとともに、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ＩＣＴ</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を活用した観光情報を発信するなど、戦略的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プロモーションを展開し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の集客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拡大を図る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官民が連携し、水の回廊での観光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メニューの充実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や多彩な魅力空間の形成により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67544" y="1264884"/>
            <a:ext cx="8496944"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よる評価や審査企画機能を有する大阪アーツカウンシルを設置し、大阪の優れた文化事業の国内外への発信や芸術文化の担い手の発掘・育成を行ってきた。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38298" y="2251472"/>
            <a:ext cx="8259626" cy="792525"/>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大阪市が所蔵する第一級のコレクションを活用して、新たな魅力あふれる新美術館を中之島に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市の博物館群</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ミュージアム</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を地方独立行政法人化し、誰もが芸術文化を享受でき、その魅力を創造・育成・発信する芸術文化拠点化を進める。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43742" y="3010656"/>
            <a:ext cx="8448738" cy="984885"/>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府と市、経済界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より、大阪観光局を設置。大阪版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を推進するとともに、水都推進など官民連携による取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組みを進めている。さらなるステップアップを図るため、平成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を策定。</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2183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a:p>
            <a:pPr>
              <a:lnSpc>
                <a:spcPts val="1900"/>
              </a:lnSpc>
              <a:spcBef>
                <a:spcPts val="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25</a:t>
            </a:fld>
            <a:endParaRPr lang="ja-JP" altLang="en-US" sz="1200" dirty="0">
              <a:solidFill>
                <a:srgbClr val="898989"/>
              </a:solidFill>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7005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0" y="450358"/>
            <a:ext cx="9096208" cy="1754506"/>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特別区制度と総合区制度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が設けられている。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広域機能：総合区制度では、大阪府と大阪市が指定</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会議で協議・調整　特別区制度では大阪府に一元化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12450" y="3079739"/>
            <a:ext cx="2493891" cy="2616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520620" y="3341349"/>
            <a:ext cx="2485721" cy="8703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・淀川左岸線延伸部などミッシングリンク解消の取組み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16536" y="4213138"/>
            <a:ext cx="2493891" cy="2616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545878" y="4437112"/>
            <a:ext cx="2485721" cy="8969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6754" y="2283636"/>
            <a:ext cx="4001189" cy="492443"/>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66755" y="2307798"/>
            <a:ext cx="4001189" cy="345168"/>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93170" y="5433923"/>
            <a:ext cx="2493891" cy="2616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26426" y="5695533"/>
            <a:ext cx="2485721" cy="8969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2790357" y="4237661"/>
            <a:ext cx="2957175" cy="690036"/>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89318" y="2652966"/>
            <a:ext cx="3382042" cy="4062651"/>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府市の協議調整によって、高次の都市機能（広域機能）の充実に向けた取組が進められている。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782640" y="2307799"/>
            <a:ext cx="3831169"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04049" y="2318799"/>
            <a:ext cx="3600070" cy="323165"/>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923926" y="2872965"/>
            <a:ext cx="615553" cy="3492000"/>
          </a:xfrm>
          <a:prstGeom prst="rect">
            <a:avLst/>
          </a:prstGeom>
          <a:noFill/>
        </p:spPr>
        <p:txBody>
          <a:bodyPr vert="eaVert"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充実していくには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782640" y="2776078"/>
            <a:ext cx="4181848" cy="3816429"/>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二つ</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選択肢</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大阪府・大阪市の協議・調整で進めていく</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大阪府に都市機能（広域機能）を一元化する</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大阪の成長に向けた都市インフラの充実や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さらには危機管理事象への</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迅速、円滑な対応などを行うためには、</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府域の広域機能についてこれまでどおり協議調整を</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図りながら取組を進めるか、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広域機能を制度的に一元化するか、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将来の発展を見据えて検討を深めていく必要がある。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26</a:t>
            </a:fld>
            <a:endParaRPr lang="ja-JP" altLang="en-US" sz="1200" dirty="0"/>
          </a:p>
        </p:txBody>
      </p:sp>
    </p:spTree>
    <p:extLst>
      <p:ext uri="{BB962C8B-B14F-4D97-AF65-F5344CB8AC3E}">
        <p14:creationId xmlns:p14="http://schemas.microsoft.com/office/powerpoint/2010/main" val="384117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083" y="0"/>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29105" y="337385"/>
            <a:ext cx="8900495" cy="105457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t" anchorCtr="0"/>
          <a:lstStyle/>
          <a:p>
            <a:pPr fontAlgn="auto">
              <a:lnSpc>
                <a:spcPts val="2000"/>
              </a:lnSpc>
              <a:spcBef>
                <a:spcPts val="0"/>
              </a:spcBef>
              <a:spcAft>
                <a:spcPts val="0"/>
              </a:spcAft>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ふさわしい新たな大都市制度により広域機能を強化したうえで、</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京阪神や関西を視野に入れ、圏域</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の成長や安全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確保等の観点から、広域</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を充実できる仕組みづくりが必要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広域連合の実践強化に加え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新たな国への制度創設提案</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を段階的・重層的に展開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していく。これにより将来の関西州の議論にもつなげていく。</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曲折矢印 3"/>
          <p:cNvSpPr/>
          <p:nvPr/>
        </p:nvSpPr>
        <p:spPr bwMode="auto">
          <a:xfrm flipV="1">
            <a:off x="2291349" y="1787114"/>
            <a:ext cx="5232979" cy="2370254"/>
          </a:xfrm>
          <a:prstGeom prst="bentArrow">
            <a:avLst>
              <a:gd name="adj1" fmla="val 56524"/>
              <a:gd name="adj2" fmla="val 29957"/>
              <a:gd name="adj3" fmla="val 13352"/>
              <a:gd name="adj4" fmla="val 100000"/>
            </a:avLst>
          </a:prstGeom>
          <a:solidFill>
            <a:srgbClr val="FFCC99"/>
          </a:solidFill>
          <a:ln>
            <a:headEnd type="none" w="med" len="med"/>
            <a:tailEnd type="none" w="med" len="med"/>
          </a:ln>
          <a:effectLst/>
          <a:scene3d>
            <a:camera prst="orthographicFront"/>
            <a:lightRig rig="threePt" dir="t">
              <a:rot lat="0" lon="0" rev="1200000"/>
            </a:lightRig>
          </a:scene3d>
          <a:sp3d/>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eaLnBrk="0" hangingPunct="0"/>
            <a:endParaRPr kumimoji="0" lang="ja-JP" altLang="en-US" u="sng" dirty="0" smtClean="0">
              <a:solidFill>
                <a:prstClr val="black"/>
              </a:solidFill>
              <a:latin typeface="Arial" charset="0"/>
            </a:endParaRPr>
          </a:p>
        </p:txBody>
      </p:sp>
      <p:sp>
        <p:nvSpPr>
          <p:cNvPr id="5" name="ホームベース 4"/>
          <p:cNvSpPr/>
          <p:nvPr/>
        </p:nvSpPr>
        <p:spPr bwMode="auto">
          <a:xfrm>
            <a:off x="1331640" y="4378161"/>
            <a:ext cx="6323046" cy="1955331"/>
          </a:xfrm>
          <a:prstGeom prst="homePlate">
            <a:avLst>
              <a:gd name="adj" fmla="val 16106"/>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ja-JP" altLang="en-US" u="sng" smtClean="0">
              <a:solidFill>
                <a:prstClr val="black"/>
              </a:solidFill>
              <a:ea typeface="ＭＳ Ｐゴシック" pitchFamily="50" charset="-128"/>
            </a:endParaRPr>
          </a:p>
        </p:txBody>
      </p:sp>
      <p:sp>
        <p:nvSpPr>
          <p:cNvPr id="6" name="Rectangle 2"/>
          <p:cNvSpPr txBox="1">
            <a:spLocks noChangeArrowheads="1"/>
          </p:cNvSpPr>
          <p:nvPr/>
        </p:nvSpPr>
        <p:spPr bwMode="auto">
          <a:xfrm>
            <a:off x="7740352" y="1525240"/>
            <a:ext cx="814402" cy="4860000"/>
          </a:xfrm>
          <a:prstGeom prst="rect">
            <a:avLst/>
          </a:prstGeom>
          <a:ln/>
          <a:extLst/>
        </p:spPr>
        <p:style>
          <a:lnRef idx="0">
            <a:schemeClr val="accent2"/>
          </a:lnRef>
          <a:fillRef idx="3">
            <a:schemeClr val="accent2"/>
          </a:fillRef>
          <a:effectRef idx="3">
            <a:schemeClr val="accent2"/>
          </a:effectRef>
          <a:fontRef idx="minor">
            <a:schemeClr val="lt1"/>
          </a:fontRef>
        </p:style>
        <p:txBody>
          <a:bodyPr vert="eaVert" wrap="square" lIns="0" tIns="36000" rIns="0" bIns="36000" numCol="1" anchor="ctr" anchorCtr="0" compatLnSpc="1">
            <a:prstTxWarp prst="textNoShape">
              <a:avLst/>
            </a:prstTxWarp>
            <a:no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副首都（圏）の成長、圏域全体の安全・安心を支える広域機能</a:t>
            </a:r>
            <a:endParaRPr lang="en-US" altLang="ja-JP"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7" name="角丸四角形 6"/>
          <p:cNvSpPr/>
          <p:nvPr/>
        </p:nvSpPr>
        <p:spPr bwMode="auto">
          <a:xfrm>
            <a:off x="1230289" y="1787114"/>
            <a:ext cx="3607467" cy="909720"/>
          </a:xfrm>
          <a:prstGeom prst="roundRect">
            <a:avLst>
              <a:gd name="adj" fmla="val 519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144000" rIns="36000" bIns="45720" numCol="1" rtlCol="0" anchor="t" anchorCtr="0" compatLnSpc="1">
            <a:prstTxWarp prst="textNoShape">
              <a:avLst/>
            </a:prstTxWarp>
            <a:spAutoFit/>
          </a:bodyPr>
          <a:lstStyle/>
          <a:p>
            <a:pPr>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から大阪への権限移譲などを促進</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する提案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や働きかけ</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dirty="0" smtClean="0">
                <a:solidFill>
                  <a:prstClr val="black"/>
                </a:solidFill>
                <a:latin typeface="ＭＳ Ｐゴシック"/>
                <a:cs typeface="Meiryo UI" panose="020B0604030504040204" pitchFamily="50" charset="-128"/>
              </a:rPr>
              <a:t>　（</a:t>
            </a:r>
            <a:r>
              <a:rPr lang="ja-JP" altLang="en-US" sz="900" dirty="0">
                <a:solidFill>
                  <a:prstClr val="black"/>
                </a:solidFill>
                <a:latin typeface="ＭＳ Ｐゴシック"/>
                <a:cs typeface="Meiryo UI" panose="020B0604030504040204" pitchFamily="50" charset="-128"/>
              </a:rPr>
              <a:t>例</a:t>
            </a:r>
            <a:r>
              <a:rPr lang="ja-JP" altLang="en-US" sz="900" dirty="0" smtClean="0">
                <a:solidFill>
                  <a:prstClr val="black"/>
                </a:solidFill>
                <a:latin typeface="ＭＳ Ｐゴシック"/>
                <a:cs typeface="Meiryo UI" panose="020B0604030504040204" pitchFamily="50" charset="-128"/>
              </a:rPr>
              <a:t>）</a:t>
            </a:r>
            <a:r>
              <a:rPr lang="ja-JP" altLang="en-US" sz="900" dirty="0">
                <a:solidFill>
                  <a:prstClr val="black"/>
                </a:solidFill>
                <a:latin typeface="ＭＳ Ｐゴシック" panose="020B0600070205080204" pitchFamily="50" charset="-128"/>
                <a:cs typeface="Meiryo UI" panose="020B0604030504040204" pitchFamily="50" charset="-128"/>
              </a:rPr>
              <a:t>特</a:t>
            </a:r>
            <a:r>
              <a:rPr lang="ja-JP" altLang="en-US" sz="900" dirty="0" smtClean="0">
                <a:solidFill>
                  <a:prstClr val="black"/>
                </a:solidFill>
                <a:latin typeface="ＭＳ Ｐゴシック" panose="020B0600070205080204" pitchFamily="50" charset="-128"/>
                <a:cs typeface="Meiryo UI" panose="020B0604030504040204" pitchFamily="50" charset="-128"/>
              </a:rPr>
              <a:t>区を活用した大胆な規制緩和　</a:t>
            </a:r>
            <a:endParaRPr lang="en-US" altLang="ja-JP" sz="900" dirty="0">
              <a:solidFill>
                <a:prstClr val="black"/>
              </a:solidFill>
              <a:latin typeface="ＭＳ Ｐゴシック"/>
              <a:cs typeface="Meiryo UI" panose="020B0604030504040204" pitchFamily="50" charset="-128"/>
            </a:endParaRPr>
          </a:p>
          <a:p>
            <a:pPr>
              <a:lnSpc>
                <a:spcPts val="1200"/>
              </a:lnSpc>
              <a:spcBef>
                <a:spcPts val="0"/>
              </a:spcBef>
            </a:pPr>
            <a:r>
              <a:rPr lang="ja-JP" altLang="en-US" sz="900" dirty="0">
                <a:solidFill>
                  <a:prstClr val="black"/>
                </a:solidFill>
                <a:latin typeface="ＭＳ Ｐゴシック"/>
                <a:cs typeface="Meiryo UI" panose="020B0604030504040204" pitchFamily="50" charset="-128"/>
              </a:rPr>
              <a:t>　</a:t>
            </a:r>
            <a:r>
              <a:rPr lang="ja-JP" altLang="en-US" sz="900" dirty="0" smtClean="0">
                <a:solidFill>
                  <a:prstClr val="black"/>
                </a:solidFill>
                <a:latin typeface="ＭＳ Ｐゴシック"/>
                <a:cs typeface="Meiryo UI" panose="020B0604030504040204" pitchFamily="50" charset="-128"/>
              </a:rPr>
              <a:t>　　　提案募集方式→パッケージ移譲　　など</a:t>
            </a:r>
            <a:endParaRPr lang="en-US" altLang="ja-JP" sz="900" dirty="0" smtClean="0">
              <a:solidFill>
                <a:prstClr val="black"/>
              </a:solidFill>
              <a:latin typeface="ＭＳ Ｐゴシック"/>
              <a:cs typeface="Meiryo UI" panose="020B0604030504040204" pitchFamily="50" charset="-128"/>
            </a:endParaRPr>
          </a:p>
          <a:p>
            <a:pPr>
              <a:lnSpc>
                <a:spcPts val="1200"/>
              </a:lnSpc>
              <a:spcBef>
                <a:spcPts val="0"/>
              </a:spcBef>
            </a:pPr>
            <a:r>
              <a:rPr lang="ja-JP" altLang="en-US" sz="900" dirty="0" smtClean="0">
                <a:solidFill>
                  <a:prstClr val="black"/>
                </a:solidFill>
                <a:latin typeface="ＭＳ Ｐゴシック"/>
                <a:cs typeface="Meiryo UI" panose="020B0604030504040204" pitchFamily="50" charset="-128"/>
              </a:rPr>
              <a:t>　　　　</a:t>
            </a:r>
            <a:r>
              <a:rPr lang="en-US" altLang="ja-JP" sz="900" dirty="0" smtClean="0">
                <a:solidFill>
                  <a:prstClr val="black"/>
                </a:solidFill>
                <a:latin typeface="ＭＳ Ｐゴシック"/>
                <a:cs typeface="Meiryo UI" panose="020B0604030504040204" pitchFamily="50" charset="-128"/>
              </a:rPr>
              <a:t>※</a:t>
            </a:r>
            <a:r>
              <a:rPr lang="ja-JP" altLang="en-US" sz="900" dirty="0" smtClean="0">
                <a:solidFill>
                  <a:prstClr val="black"/>
                </a:solidFill>
                <a:latin typeface="ＭＳ Ｐゴシック"/>
                <a:cs typeface="Meiryo UI" panose="020B0604030504040204" pitchFamily="50" charset="-128"/>
              </a:rPr>
              <a:t>京阪神や関西も視野に働きかけを行う</a:t>
            </a:r>
            <a:endParaRPr lang="en-US" altLang="ja-JP" sz="900" dirty="0" smtClean="0">
              <a:solidFill>
                <a:prstClr val="black"/>
              </a:solidFill>
              <a:latin typeface="ＭＳ Ｐゴシック"/>
              <a:cs typeface="Meiryo UI" panose="020B0604030504040204" pitchFamily="50" charset="-128"/>
            </a:endParaRPr>
          </a:p>
        </p:txBody>
      </p:sp>
      <p:sp>
        <p:nvSpPr>
          <p:cNvPr id="8" name="Rectangle 2"/>
          <p:cNvSpPr txBox="1">
            <a:spLocks noChangeArrowheads="1"/>
          </p:cNvSpPr>
          <p:nvPr/>
        </p:nvSpPr>
        <p:spPr bwMode="auto">
          <a:xfrm>
            <a:off x="2398408" y="1571879"/>
            <a:ext cx="1234722" cy="259723"/>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400"/>
              </a:lnSpc>
            </a:pPr>
            <a:r>
              <a:rPr lang="ja-JP" altLang="en-US" sz="13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sz="13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実践</a:t>
            </a:r>
            <a:endParaRPr lang="en-US" altLang="ja-JP" sz="13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972832" y="2933874"/>
            <a:ext cx="2819236" cy="977883"/>
          </a:xfrm>
          <a:prstGeom prst="roundRect">
            <a:avLst>
              <a:gd name="adj" fmla="val 519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108000" rIns="36000" bIns="45720" numCol="1" rtlCol="0" anchor="t" anchorCtr="0" compatLnSpc="1">
            <a:prstTxWarp prst="textNoShape">
              <a:avLst/>
            </a:prstTxWarp>
            <a:spAutoFit/>
          </a:bodyPr>
          <a:lstStyle/>
          <a:p>
            <a:pPr>
              <a:lnSpc>
                <a:spcPts val="1200"/>
              </a:lnSpc>
              <a:spcBef>
                <a:spcPts val="0"/>
              </a:spcBef>
            </a:pP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国から京阪神への更なる機能</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移転に向けて　</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0"/>
              </a:spcBef>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京阪神の特区などの枠組みを発展</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a:solidFill>
                  <a:prstClr val="black"/>
                </a:solidFill>
                <a:latin typeface="ＭＳ Ｐゴシック" panose="020B0600070205080204" pitchFamily="50" charset="-128"/>
                <a:cs typeface="Meiryo UI" panose="020B0604030504040204" pitchFamily="50" charset="-128"/>
              </a:rPr>
              <a:t>例</a:t>
            </a:r>
            <a:r>
              <a:rPr lang="ja-JP" altLang="en-US" sz="900" dirty="0" smtClean="0">
                <a:solidFill>
                  <a:prstClr val="black"/>
                </a:solidFill>
                <a:latin typeface="ＭＳ Ｐゴシック" panose="020B0600070205080204" pitchFamily="50" charset="-128"/>
                <a:cs typeface="Meiryo UI" panose="020B0604030504040204" pitchFamily="50" charset="-128"/>
              </a:rPr>
              <a:t>）権限移譲と規制緩和＋財政面での強化</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pPr>
              <a:lnSpc>
                <a:spcPts val="1000"/>
              </a:lnSpc>
              <a:spcBef>
                <a:spcPts val="0"/>
              </a:spcBef>
            </a:pPr>
            <a:r>
              <a:rPr lang="ja-JP" altLang="en-US" sz="900" dirty="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　　　⇒関西の自治体の取組み成果に対し</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pPr>
              <a:lnSpc>
                <a:spcPts val="1000"/>
              </a:lnSpc>
              <a:spcBef>
                <a:spcPts val="0"/>
              </a:spcBef>
            </a:pPr>
            <a:r>
              <a:rPr lang="ja-JP" altLang="en-US" sz="900" dirty="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　　　   国が財政還元する新たな仕組み　など</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p:txBody>
      </p:sp>
      <p:sp>
        <p:nvSpPr>
          <p:cNvPr id="10" name="Rectangle 2"/>
          <p:cNvSpPr txBox="1">
            <a:spLocks noChangeArrowheads="1"/>
          </p:cNvSpPr>
          <p:nvPr/>
        </p:nvSpPr>
        <p:spPr bwMode="auto">
          <a:xfrm>
            <a:off x="4404307" y="2761081"/>
            <a:ext cx="1809750" cy="259725"/>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400"/>
              </a:lnSpc>
            </a:pPr>
            <a:r>
              <a:rPr lang="ja-JP" altLang="en-US" sz="13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新たな制度創設提案</a:t>
            </a:r>
            <a:endParaRPr lang="en-US" altLang="ja-JP" sz="13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auto">
          <a:xfrm>
            <a:off x="5805632" y="4734265"/>
            <a:ext cx="1548000" cy="1440000"/>
          </a:xfrm>
          <a:prstGeom prst="rect">
            <a:avLst/>
          </a:prstGeom>
          <a:solidFill>
            <a:schemeClr val="bg1"/>
          </a:solidFill>
          <a:ln w="28575" cap="flat" cmpd="sng" algn="ctr">
            <a:solidFill>
              <a:schemeClr val="tx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ja-JP" altLang="en-US" u="sng" smtClean="0">
              <a:solidFill>
                <a:prstClr val="black"/>
              </a:solidFill>
              <a:ea typeface="ＭＳ Ｐゴシック" pitchFamily="50" charset="-128"/>
            </a:endParaRPr>
          </a:p>
        </p:txBody>
      </p:sp>
      <p:pic>
        <p:nvPicPr>
          <p:cNvPr id="12" name="Picture 2" descr="j02054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331" y="5484681"/>
            <a:ext cx="658301" cy="494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2"/>
          <p:cNvSpPr txBox="1">
            <a:spLocks noChangeArrowheads="1"/>
          </p:cNvSpPr>
          <p:nvPr/>
        </p:nvSpPr>
        <p:spPr bwMode="auto">
          <a:xfrm>
            <a:off x="6876523" y="5499851"/>
            <a:ext cx="410559" cy="175144"/>
          </a:xfrm>
          <a:prstGeom prst="rect">
            <a:avLst/>
          </a:prstGeom>
          <a:noFill/>
          <a:ln>
            <a:noFill/>
          </a:ln>
          <a:effectLs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000"/>
              </a:lnSpc>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十字形 13"/>
          <p:cNvSpPr/>
          <p:nvPr/>
        </p:nvSpPr>
        <p:spPr>
          <a:xfrm>
            <a:off x="3279644" y="2879884"/>
            <a:ext cx="528898" cy="533667"/>
          </a:xfrm>
          <a:prstGeom prst="plus">
            <a:avLst>
              <a:gd name="adj" fmla="val 299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bwMode="auto">
          <a:xfrm>
            <a:off x="3847441" y="4182898"/>
            <a:ext cx="1656000" cy="1284120"/>
          </a:xfrm>
          <a:prstGeom prst="roundRect">
            <a:avLst>
              <a:gd name="adj" fmla="val 8076"/>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200"/>
              </a:lnSpc>
            </a:pP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関西発信の政策立案</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の場を設置</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300"/>
              </a:spcBef>
            </a:pPr>
            <a:r>
              <a:rPr lang="ja-JP" altLang="en-US" sz="900" dirty="0" smtClean="0">
                <a:solidFill>
                  <a:srgbClr val="000000"/>
                </a:solidFill>
                <a:latin typeface="ＭＳ Ｐゴシック"/>
                <a:ea typeface="ＭＳ Ｐゴシック"/>
                <a:cs typeface="Meiryo UI" panose="020B0604030504040204" pitchFamily="50" charset="-128"/>
              </a:rPr>
              <a:t>（例）近経局と大阪府、関西</a:t>
            </a:r>
            <a:endParaRPr lang="en-US" altLang="ja-JP" sz="900" dirty="0" smtClean="0">
              <a:solidFill>
                <a:srgbClr val="000000"/>
              </a:solidFill>
              <a:latin typeface="ＭＳ Ｐゴシック"/>
              <a:ea typeface="ＭＳ Ｐゴシック"/>
              <a:cs typeface="Meiryo UI" panose="020B0604030504040204" pitchFamily="50" charset="-128"/>
            </a:endParaRPr>
          </a:p>
          <a:p>
            <a:pPr>
              <a:lnSpc>
                <a:spcPts val="1000"/>
              </a:lnSpc>
              <a:spcBef>
                <a:spcPts val="0"/>
              </a:spcBef>
            </a:pPr>
            <a:r>
              <a:rPr lang="en-US" altLang="ja-JP" sz="900" dirty="0">
                <a:solidFill>
                  <a:srgbClr val="000000"/>
                </a:solidFill>
                <a:latin typeface="ＭＳ Ｐゴシック"/>
                <a:ea typeface="ＭＳ Ｐゴシック"/>
                <a:cs typeface="Meiryo UI" panose="020B0604030504040204" pitchFamily="50" charset="-128"/>
              </a:rPr>
              <a:t> </a:t>
            </a:r>
            <a:r>
              <a:rPr lang="en-US" altLang="ja-JP" sz="900" dirty="0" smtClean="0">
                <a:solidFill>
                  <a:srgbClr val="000000"/>
                </a:solidFill>
                <a:latin typeface="ＭＳ Ｐゴシック"/>
                <a:ea typeface="ＭＳ Ｐゴシック"/>
                <a:cs typeface="Meiryo UI" panose="020B0604030504040204" pitchFamily="50" charset="-128"/>
              </a:rPr>
              <a:t>     </a:t>
            </a:r>
            <a:r>
              <a:rPr lang="ja-JP" altLang="en-US" sz="900" dirty="0" smtClean="0">
                <a:solidFill>
                  <a:srgbClr val="000000"/>
                </a:solidFill>
                <a:latin typeface="ＭＳ Ｐゴシック"/>
                <a:ea typeface="ＭＳ Ｐゴシック"/>
                <a:cs typeface="Meiryo UI" panose="020B0604030504040204" pitchFamily="50" charset="-128"/>
              </a:rPr>
              <a:t>広域連合等で産業施策</a:t>
            </a:r>
            <a:endParaRPr lang="en-US" altLang="ja-JP" sz="900" dirty="0" smtClean="0">
              <a:solidFill>
                <a:srgbClr val="000000"/>
              </a:solidFill>
              <a:latin typeface="ＭＳ Ｐゴシック"/>
              <a:ea typeface="ＭＳ Ｐゴシック"/>
              <a:cs typeface="Meiryo UI" panose="020B0604030504040204" pitchFamily="50" charset="-128"/>
            </a:endParaRPr>
          </a:p>
          <a:p>
            <a:pPr>
              <a:lnSpc>
                <a:spcPts val="1000"/>
              </a:lnSpc>
              <a:spcBef>
                <a:spcPts val="0"/>
              </a:spcBef>
            </a:pPr>
            <a:r>
              <a:rPr lang="en-US" altLang="ja-JP" sz="900" dirty="0">
                <a:solidFill>
                  <a:srgbClr val="000000"/>
                </a:solidFill>
                <a:latin typeface="ＭＳ Ｐゴシック"/>
                <a:ea typeface="ＭＳ Ｐゴシック"/>
                <a:cs typeface="Meiryo UI" panose="020B0604030504040204" pitchFamily="50" charset="-128"/>
              </a:rPr>
              <a:t> </a:t>
            </a:r>
            <a:r>
              <a:rPr lang="en-US" altLang="ja-JP" sz="900" dirty="0" smtClean="0">
                <a:solidFill>
                  <a:srgbClr val="000000"/>
                </a:solidFill>
                <a:latin typeface="ＭＳ Ｐゴシック"/>
                <a:ea typeface="ＭＳ Ｐゴシック"/>
                <a:cs typeface="Meiryo UI" panose="020B0604030504040204" pitchFamily="50" charset="-128"/>
              </a:rPr>
              <a:t>     </a:t>
            </a:r>
            <a:r>
              <a:rPr lang="ja-JP" altLang="en-US" sz="900" dirty="0" smtClean="0">
                <a:solidFill>
                  <a:srgbClr val="000000"/>
                </a:solidFill>
                <a:latin typeface="ＭＳ Ｐゴシック"/>
                <a:ea typeface="ＭＳ Ｐゴシック"/>
                <a:cs typeface="Meiryo UI" panose="020B0604030504040204" pitchFamily="50" charset="-128"/>
              </a:rPr>
              <a:t>を協議・調整し、ともに</a:t>
            </a:r>
            <a:endParaRPr lang="en-US" altLang="ja-JP" sz="900" dirty="0" smtClean="0">
              <a:solidFill>
                <a:srgbClr val="000000"/>
              </a:solidFill>
              <a:latin typeface="ＭＳ Ｐゴシック"/>
              <a:ea typeface="ＭＳ Ｐゴシック"/>
              <a:cs typeface="Meiryo UI" panose="020B0604030504040204" pitchFamily="50" charset="-128"/>
            </a:endParaRPr>
          </a:p>
          <a:p>
            <a:pPr>
              <a:lnSpc>
                <a:spcPts val="1000"/>
              </a:lnSpc>
              <a:spcBef>
                <a:spcPts val="0"/>
              </a:spcBef>
            </a:pPr>
            <a:r>
              <a:rPr lang="en-US" altLang="ja-JP" sz="900" dirty="0">
                <a:solidFill>
                  <a:srgbClr val="000000"/>
                </a:solidFill>
                <a:latin typeface="ＭＳ Ｐゴシック"/>
                <a:ea typeface="ＭＳ Ｐゴシック"/>
                <a:cs typeface="Meiryo UI" panose="020B0604030504040204" pitchFamily="50" charset="-128"/>
              </a:rPr>
              <a:t> </a:t>
            </a:r>
            <a:r>
              <a:rPr lang="en-US" altLang="ja-JP" sz="900" dirty="0" smtClean="0">
                <a:solidFill>
                  <a:srgbClr val="000000"/>
                </a:solidFill>
                <a:latin typeface="ＭＳ Ｐゴシック"/>
                <a:ea typeface="ＭＳ Ｐゴシック"/>
                <a:cs typeface="Meiryo UI" panose="020B0604030504040204" pitchFamily="50" charset="-128"/>
              </a:rPr>
              <a:t>     </a:t>
            </a:r>
            <a:r>
              <a:rPr lang="ja-JP" altLang="en-US" sz="900" dirty="0" smtClean="0">
                <a:solidFill>
                  <a:srgbClr val="000000"/>
                </a:solidFill>
                <a:latin typeface="ＭＳ Ｐゴシック"/>
                <a:ea typeface="ＭＳ Ｐゴシック"/>
                <a:cs typeface="Meiryo UI" panose="020B0604030504040204" pitchFamily="50" charset="-128"/>
              </a:rPr>
              <a:t>政策立案を行う　など</a:t>
            </a:r>
            <a:endParaRPr lang="en-US" altLang="ja-JP" sz="900" dirty="0" smtClean="0">
              <a:solidFill>
                <a:srgbClr val="000000"/>
              </a:solidFill>
              <a:latin typeface="ＭＳ Ｐゴシック"/>
              <a:ea typeface="ＭＳ Ｐゴシック"/>
              <a:cs typeface="Meiryo UI" panose="020B0604030504040204" pitchFamily="50" charset="-128"/>
            </a:endParaRPr>
          </a:p>
        </p:txBody>
      </p:sp>
      <p:sp>
        <p:nvSpPr>
          <p:cNvPr id="16" name="Rectangle 2"/>
          <p:cNvSpPr txBox="1">
            <a:spLocks noChangeArrowheads="1"/>
          </p:cNvSpPr>
          <p:nvPr/>
        </p:nvSpPr>
        <p:spPr bwMode="auto">
          <a:xfrm>
            <a:off x="3907138" y="4025218"/>
            <a:ext cx="1536606" cy="396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400"/>
              </a:lnSpc>
            </a:pPr>
            <a:r>
              <a:rPr lang="ja-JP" altLang="en-US" sz="13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政府関係機関移転からのアプローチ</a:t>
            </a:r>
            <a:endParaRPr lang="en-US" altLang="ja-JP" sz="13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591" y="5112661"/>
            <a:ext cx="818932" cy="79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ストライプ矢印 17"/>
          <p:cNvSpPr/>
          <p:nvPr/>
        </p:nvSpPr>
        <p:spPr bwMode="auto">
          <a:xfrm rot="11751701">
            <a:off x="6506374" y="5435246"/>
            <a:ext cx="369087" cy="432000"/>
          </a:xfrm>
          <a:prstGeom prst="stripedRightArrow">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ja-JP" altLang="en-US" u="sng" smtClean="0">
              <a:solidFill>
                <a:prstClr val="black"/>
              </a:solidFill>
              <a:ea typeface="ＭＳ Ｐゴシック" pitchFamily="50" charset="-128"/>
            </a:endParaRPr>
          </a:p>
        </p:txBody>
      </p:sp>
      <p:sp>
        <p:nvSpPr>
          <p:cNvPr id="19" name="Rectangle 2"/>
          <p:cNvSpPr txBox="1">
            <a:spLocks noChangeArrowheads="1"/>
          </p:cNvSpPr>
          <p:nvPr/>
        </p:nvSpPr>
        <p:spPr bwMode="auto">
          <a:xfrm>
            <a:off x="5746332" y="5936558"/>
            <a:ext cx="1614157" cy="20152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000"/>
              </a:lnSpc>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役割・存在感が大幅に拡大</a:t>
            </a:r>
            <a:endPar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
          <p:cNvSpPr txBox="1">
            <a:spLocks noChangeArrowheads="1"/>
          </p:cNvSpPr>
          <p:nvPr/>
        </p:nvSpPr>
        <p:spPr bwMode="auto">
          <a:xfrm>
            <a:off x="5804591" y="5491268"/>
            <a:ext cx="540000" cy="195602"/>
          </a:xfrm>
          <a:prstGeom prst="rect">
            <a:avLst/>
          </a:prstGeom>
          <a:noFill/>
          <a:ln>
            <a:noFill/>
          </a:ln>
          <a:effectLs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000"/>
              </a:lnSpc>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2"/>
          <p:cNvSpPr txBox="1">
            <a:spLocks noChangeArrowheads="1"/>
          </p:cNvSpPr>
          <p:nvPr/>
        </p:nvSpPr>
        <p:spPr bwMode="auto">
          <a:xfrm>
            <a:off x="5823632" y="4605253"/>
            <a:ext cx="1512000" cy="684000"/>
          </a:xfrm>
          <a:prstGeom prst="rect">
            <a:avLst/>
          </a:prstGeom>
          <a:solidFill>
            <a:schemeClr val="bg1"/>
          </a:solidFill>
          <a:ln>
            <a:solidFill>
              <a:schemeClr val="tx1">
                <a:lumMod val="65000"/>
                <a:lumOff val="35000"/>
              </a:schemeClr>
            </a:solidFill>
          </a:ln>
          <a:effectLst/>
          <a:extLst/>
        </p:spPr>
        <p:txBody>
          <a:bodyPr vert="horz" wrap="square" lIns="72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pPr>
            <a:r>
              <a:rPr lang="ja-JP" altLang="en-US"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関西への国機能の移管</a:t>
            </a:r>
            <a:endParaRPr lang="en-US" altLang="ja-JP" sz="11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300"/>
              </a:spcBef>
            </a:pPr>
            <a:r>
              <a:rPr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事務単位の移譲にとど</a:t>
            </a:r>
            <a:endParaRPr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まら</a:t>
            </a:r>
            <a:r>
              <a:rPr lang="ja-JP" altLang="en-US"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ない国機関ベース</a:t>
            </a:r>
            <a:endParaRPr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移管</a:t>
            </a:r>
            <a:endParaRPr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bwMode="auto">
          <a:xfrm>
            <a:off x="1517676" y="4639202"/>
            <a:ext cx="2145502" cy="1433251"/>
          </a:xfrm>
          <a:prstGeom prst="roundRect">
            <a:avLst>
              <a:gd name="adj" fmla="val 8076"/>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216000" rIns="0" bIns="45720" numCol="1" rtlCol="0" anchor="t" anchorCtr="0" compatLnSpc="1">
            <a:prstTxWarp prst="textNoShape">
              <a:avLst/>
            </a:prstTxWarp>
            <a:spAutoFit/>
          </a:bodyPr>
          <a:lstStyle/>
          <a:p>
            <a:pPr>
              <a:lnSpc>
                <a:spcPts val="14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国からの権限移譲につながる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活動を強化</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◆現行実施している事務の精査・</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◆府県からの持ち寄り事務の拡充</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dirty="0" smtClean="0">
                <a:solidFill>
                  <a:srgbClr val="000000"/>
                </a:solidFill>
                <a:latin typeface="ＭＳ Ｐゴシック"/>
                <a:ea typeface="ＭＳ Ｐゴシック"/>
                <a:cs typeface="Meiryo UI" panose="020B0604030504040204" pitchFamily="50" charset="-128"/>
              </a:rPr>
              <a:t>→大胆かつ骨太な発想のもと事務を拡充</a:t>
            </a:r>
            <a:endParaRPr lang="en-US" altLang="ja-JP" sz="900" dirty="0" smtClean="0">
              <a:solidFill>
                <a:srgbClr val="000000"/>
              </a:solidFill>
              <a:latin typeface="ＭＳ Ｐゴシック"/>
              <a:ea typeface="ＭＳ Ｐゴシック"/>
              <a:cs typeface="Meiryo UI" panose="020B0604030504040204" pitchFamily="50" charset="-128"/>
            </a:endParaRPr>
          </a:p>
        </p:txBody>
      </p:sp>
      <p:sp>
        <p:nvSpPr>
          <p:cNvPr id="23" name="Rectangle 2"/>
          <p:cNvSpPr txBox="1">
            <a:spLocks noChangeArrowheads="1"/>
          </p:cNvSpPr>
          <p:nvPr/>
        </p:nvSpPr>
        <p:spPr bwMode="auto">
          <a:xfrm>
            <a:off x="1603001" y="4423178"/>
            <a:ext cx="1988169" cy="396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sz="13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関西広域連合の実践強化</a:t>
            </a:r>
            <a:endParaRPr lang="en-US" altLang="ja-JP" sz="1300" b="1"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L 字 24"/>
          <p:cNvSpPr/>
          <p:nvPr/>
        </p:nvSpPr>
        <p:spPr>
          <a:xfrm rot="5400000">
            <a:off x="1530405" y="833158"/>
            <a:ext cx="5197871" cy="6315482"/>
          </a:xfrm>
          <a:prstGeom prst="corner">
            <a:avLst>
              <a:gd name="adj1" fmla="val 88909"/>
              <a:gd name="adj2" fmla="val 55445"/>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1332552" y="6396144"/>
            <a:ext cx="3672000" cy="360000"/>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年頃に向けて自ら広域機能充実の取り組みを進める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27</a:t>
            </a:fld>
            <a:endParaRPr lang="ja-JP" altLang="en-US" sz="1200" dirty="0"/>
          </a:p>
        </p:txBody>
      </p:sp>
    </p:spTree>
    <p:extLst>
      <p:ext uri="{BB962C8B-B14F-4D97-AF65-F5344CB8AC3E}">
        <p14:creationId xmlns:p14="http://schemas.microsoft.com/office/powerpoint/2010/main" val="3881953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bwMode="auto">
          <a:xfrm>
            <a:off x="467544" y="1936564"/>
            <a:ext cx="7128791" cy="4608000"/>
          </a:xfrm>
          <a:prstGeom prst="ellipse">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1106279" y="3185602"/>
            <a:ext cx="1908000" cy="2473236"/>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nSpc>
                <a:spcPts val="1200"/>
              </a:lnSpc>
            </a:pP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地域ブロック会議</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「協議の場」</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に設定</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8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1232812" y="3746097"/>
            <a:ext cx="964141" cy="1440000"/>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404664"/>
            <a:ext cx="8856984" cy="1224136"/>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8487479" y="2153954"/>
            <a:ext cx="449333" cy="382407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72000" rIns="36000" bIns="4572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a:t>
            </a:r>
            <a:endParaRPr lang="en-US" altLang="ja-JP"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5759434" y="2635050"/>
            <a:ext cx="1476000" cy="453495"/>
          </a:xfrm>
          <a:prstGeom prst="rect">
            <a:avLst/>
          </a:prstGeom>
          <a:solidFill>
            <a:schemeClr val="bg1"/>
          </a:solidFill>
          <a:ln w="9525">
            <a:solidFill>
              <a:schemeClr val="tx1"/>
            </a:solidFill>
            <a:miter lim="800000"/>
            <a:headEnd/>
            <a:tailEnd/>
          </a:ln>
          <a:effectLst/>
          <a:extLst/>
        </p:spPr>
        <p:txBody>
          <a:bodyPr vert="horz" wrap="square" lIns="72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400"/>
              </a:lnSpc>
            </a:pPr>
            <a:r>
              <a:rPr lang="ja-JP" altLang="en-US" sz="11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府からのインセンティブ</a:t>
            </a:r>
            <a:endParaRPr lang="en-US" altLang="ja-JP" sz="11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1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3515845" y="2635050"/>
            <a:ext cx="1908000" cy="461736"/>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4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基礎自治機能の検討・研究、国への働きかけ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989383" y="1770688"/>
            <a:ext cx="4085111" cy="432792"/>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nSpc>
                <a:spcPts val="1200"/>
              </a:lnSpc>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「市町村への権限移譲」や「行政運営体制</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の強化」に</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a:t>
            </a:r>
            <a:r>
              <a:rPr lang="ja-JP" altLang="en-US"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までよりも積極的</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にコーディネート</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5782116" y="3150151"/>
            <a:ext cx="1476000" cy="2423874"/>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72000" tIns="45720" rIns="36000" bIns="45720" numCol="1" rtlCol="0" anchor="t" anchorCtr="0" compatLnSpc="1">
            <a:prstTxWarp prst="textNoShape">
              <a:avLst/>
            </a:prstTxWarp>
            <a:spAutoFit/>
          </a:bodyPr>
          <a:lstStyle/>
          <a:p>
            <a:pPr>
              <a:lnSpc>
                <a:spcPts val="1200"/>
              </a:lnSpc>
            </a:pP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市町村間連携に積極　</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的に取り組む団体を支</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援する</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振興</a:t>
            </a:r>
            <a:r>
              <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補助</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金」による</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インセンティブを強化</a:t>
            </a:r>
            <a:endPar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・市町村間連携の取組みに</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対する補助対象範囲の拡</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大など、取組成果とインセ</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ンティブを連動</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3548225" y="3166956"/>
            <a:ext cx="1908000" cy="2420947"/>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72000" tIns="45720" rIns="36000" bIns="45720" numCol="1" rtlCol="0" anchor="t" anchorCtr="0" compatLnSpc="1">
            <a:prstTxWarp prst="textNoShape">
              <a:avLst/>
            </a:prstTxWarp>
            <a:spAutoFit/>
          </a:bodyPr>
          <a:lstStyle/>
          <a:p>
            <a:pPr>
              <a:lnSpc>
                <a:spcPts val="1200"/>
              </a:lnSpc>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大阪の実情に合った</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機能のあり方や充実方策に</a:t>
            </a:r>
            <a:r>
              <a:rPr lang="ja-JP" altLang="en-US" sz="1050" b="1" dirty="0" err="1"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つ</a:t>
            </a:r>
            <a:endPar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いて検討・研究</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・市町村とともに（学識経験者</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等も交え）より具体的な検討・</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研究を実施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広域連携や合併の促進方策</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・国に問題提起し、国を巻き込</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ん</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議論に発展させていく</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新たな市町村間連携制度、</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合併特例制度、条例による</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権限移譲の制度改善　など</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bwMode="auto">
          <a:xfrm>
            <a:off x="2761732" y="2391378"/>
            <a:ext cx="880266" cy="162297"/>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0" rIns="91440" bIns="0" numCol="1" rtlCol="0" anchor="ctr" anchorCtr="0" compatLnSpc="1">
            <a:prstTxWarp prst="textNoShape">
              <a:avLst/>
            </a:prstTxWarp>
            <a:spAutoFit/>
          </a:bodyPr>
          <a:lstStyle/>
          <a:p>
            <a:pPr algn="ctr" eaLnBrk="0" hangingPunct="0">
              <a:lnSpc>
                <a:spcPts val="900"/>
              </a:lnSpc>
            </a:pPr>
            <a:r>
              <a:rPr kumimoji="0"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機運醸成</a:t>
            </a:r>
          </a:p>
        </p:txBody>
      </p:sp>
      <p:sp>
        <p:nvSpPr>
          <p:cNvPr id="12" name="円/楕円 11"/>
          <p:cNvSpPr/>
          <p:nvPr/>
        </p:nvSpPr>
        <p:spPr bwMode="auto">
          <a:xfrm>
            <a:off x="4270398" y="2360460"/>
            <a:ext cx="1718569" cy="162297"/>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0" rIns="91440" bIns="0" numCol="1" rtlCol="0" anchor="ctr" anchorCtr="0" compatLnSpc="1">
            <a:prstTxWarp prst="textNoShape">
              <a:avLst/>
            </a:prstTxWarp>
            <a:spAutoFit/>
          </a:bodyPr>
          <a:lstStyle/>
          <a:p>
            <a:pPr algn="ctr" eaLnBrk="0" hangingPunct="0">
              <a:lnSpc>
                <a:spcPts val="900"/>
              </a:lnSpc>
            </a:pPr>
            <a:r>
              <a:rPr kumimoji="0"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きめ細かな個別支援</a:t>
            </a:r>
          </a:p>
        </p:txBody>
      </p:sp>
      <p:sp>
        <p:nvSpPr>
          <p:cNvPr id="13" name="角丸四角形 12"/>
          <p:cNvSpPr/>
          <p:nvPr/>
        </p:nvSpPr>
        <p:spPr bwMode="auto">
          <a:xfrm>
            <a:off x="2196953" y="3758386"/>
            <a:ext cx="768899" cy="1440000"/>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1233742" y="4847741"/>
            <a:ext cx="1653074" cy="283766"/>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108000" tIns="0" rIns="72000" bIns="0" numCol="1" rtlCol="0" anchor="ctr" anchorCtr="0" compatLnSpc="1">
            <a:prstTxWarp prst="textNoShape">
              <a:avLst/>
            </a:prstTxWarp>
            <a:spAutoFit/>
          </a:bodyPr>
          <a:lstStyle/>
          <a:p>
            <a:pP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案件に応じて、知事・</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市町村長など特別</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5" name="角丸四角形 14"/>
          <p:cNvSpPr/>
          <p:nvPr/>
        </p:nvSpPr>
        <p:spPr bwMode="auto">
          <a:xfrm>
            <a:off x="1232812" y="4120210"/>
            <a:ext cx="964141" cy="79219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ブロック会議の区割り</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関わらず地域</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の実情や事務の内容に応じた柔軟な「協議の場」づくり</a:t>
            </a:r>
            <a:endPar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bwMode="auto">
          <a:xfrm>
            <a:off x="2266203" y="4204679"/>
            <a:ext cx="676276" cy="435081"/>
          </a:xfrm>
          <a:prstGeom prst="roundRect">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個々</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の政策面での</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協議の活性化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bwMode="auto">
          <a:xfrm>
            <a:off x="1305307" y="3783856"/>
            <a:ext cx="819150"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柔軟な場づくり</a:t>
            </a:r>
          </a:p>
        </p:txBody>
      </p:sp>
      <p:sp>
        <p:nvSpPr>
          <p:cNvPr id="18" name="角丸四角形 17"/>
          <p:cNvSpPr/>
          <p:nvPr/>
        </p:nvSpPr>
        <p:spPr bwMode="auto">
          <a:xfrm>
            <a:off x="2252086" y="3835350"/>
            <a:ext cx="658631"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1290319" y="5198664"/>
            <a:ext cx="1639430" cy="39609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9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に応じて府域での</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最適化（ブロック化、一元化）</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に向けた検討 ⇒ 例：消防など</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858955" y="2236893"/>
            <a:ext cx="346249" cy="3658196"/>
          </a:xfrm>
          <a:prstGeom prst="rect">
            <a:avLst/>
          </a:prstGeom>
          <a:solidFill>
            <a:schemeClr val="bg1"/>
          </a:solidFill>
          <a:ln>
            <a:solidFill>
              <a:schemeClr val="tx1"/>
            </a:solidFill>
            <a:prstDash val="solid"/>
          </a:ln>
        </p:spPr>
        <p:txBody>
          <a:bodyPr vert="eaVert" wrap="square" rtlCol="0">
            <a:spAutoFit/>
          </a:bodyPr>
          <a:lstStyle/>
          <a:p>
            <a:pPr algn="ct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市町村間連携」や「市町村合併</a:t>
            </a:r>
            <a:r>
              <a:rPr lang="ja-JP" altLang="en-US"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」につなげていく</a:t>
            </a:r>
            <a:endParaRPr lang="ja-JP" altLang="en-US"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二等辺三角形 20"/>
          <p:cNvSpPr/>
          <p:nvPr/>
        </p:nvSpPr>
        <p:spPr>
          <a:xfrm rot="5400000">
            <a:off x="6534344" y="3981856"/>
            <a:ext cx="2448000" cy="1800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7173479" y="3977483"/>
            <a:ext cx="2448000" cy="1800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1106279" y="2653049"/>
            <a:ext cx="1908000" cy="451978"/>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4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75812" y="1701739"/>
            <a:ext cx="7416823" cy="4787622"/>
          </a:xfrm>
          <a:prstGeom prst="rect">
            <a:avLst/>
          </a:prstGeom>
          <a:no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177960" y="6353425"/>
            <a:ext cx="3896534" cy="271869"/>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機能充実の取り組みを進める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28</a:t>
            </a:fld>
            <a:endParaRPr lang="ja-JP" altLang="en-US" sz="1200" dirty="0"/>
          </a:p>
        </p:txBody>
      </p:sp>
    </p:spTree>
    <p:extLst>
      <p:ext uri="{BB962C8B-B14F-4D97-AF65-F5344CB8AC3E}">
        <p14:creationId xmlns:p14="http://schemas.microsoft.com/office/powerpoint/2010/main" val="246665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2353" y="2794393"/>
            <a:ext cx="3024336" cy="828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①地方創生で大阪に移転等が決まった機関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・工業所有権情報・研修館（</a:t>
            </a:r>
            <a:r>
              <a:rPr lang="en-US" altLang="ja-JP" sz="1100" dirty="0" smtClean="0">
                <a:solidFill>
                  <a:prstClr val="black"/>
                </a:solidFill>
                <a:latin typeface="Meiryo UI" panose="020B0604030504040204" pitchFamily="50" charset="-128"/>
                <a:ea typeface="Meiryo UI" panose="020B0604030504040204" pitchFamily="50" charset="-128"/>
              </a:rPr>
              <a:t>INPIT</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・中小企業庁［近経局強化］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7" name="山形 6"/>
          <p:cNvSpPr/>
          <p:nvPr/>
        </p:nvSpPr>
        <p:spPr>
          <a:xfrm>
            <a:off x="3461108" y="2992369"/>
            <a:ext cx="954360" cy="432048"/>
          </a:xfrm>
          <a:prstGeom prst="chevron">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40" name="角丸四角形 39"/>
          <p:cNvSpPr/>
          <p:nvPr/>
        </p:nvSpPr>
        <p:spPr>
          <a:xfrm>
            <a:off x="4484955" y="2758768"/>
            <a:ext cx="4125422" cy="86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a:t>
            </a:r>
            <a:r>
              <a:rPr lang="en-US" altLang="ja-JP" sz="1200" dirty="0">
                <a:solidFill>
                  <a:prstClr val="black"/>
                </a:solidFill>
                <a:latin typeface="Meiryo UI" panose="020B0604030504040204" pitchFamily="50" charset="-128"/>
                <a:ea typeface="Meiryo UI" panose="020B0604030504040204" pitchFamily="50" charset="-128"/>
              </a:rPr>
              <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smtClean="0">
                <a:solidFill>
                  <a:prstClr val="black"/>
                </a:solidFill>
                <a:latin typeface="Meiryo UI" panose="020B0604030504040204" pitchFamily="50" charset="-128"/>
                <a:ea typeface="Meiryo UI" panose="020B0604030504040204" pitchFamily="50" charset="-128"/>
              </a:rPr>
              <a:t>（例：</a:t>
            </a:r>
            <a:r>
              <a:rPr lang="en-US" altLang="ja-JP" sz="1200" dirty="0" smtClean="0">
                <a:solidFill>
                  <a:prstClr val="black"/>
                </a:solidFill>
                <a:latin typeface="Meiryo UI" panose="020B0604030504040204" pitchFamily="50" charset="-128"/>
                <a:ea typeface="Meiryo UI" panose="020B0604030504040204" pitchFamily="50" charset="-128"/>
              </a:rPr>
              <a:t>INPIT</a:t>
            </a:r>
            <a:r>
              <a:rPr lang="ja-JP" altLang="en-US" sz="1200" dirty="0" smtClean="0">
                <a:solidFill>
                  <a:prstClr val="black"/>
                </a:solidFill>
                <a:latin typeface="Meiryo UI" panose="020B0604030504040204" pitchFamily="50" charset="-128"/>
                <a:ea typeface="Meiryo UI" panose="020B0604030504040204" pitchFamily="50" charset="-128"/>
              </a:rPr>
              <a:t>から特許庁機能へ、近経局機能強化から中小企業庁の関西拠点化へ）</a:t>
            </a:r>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3" name="角丸四角形 42"/>
          <p:cNvSpPr/>
          <p:nvPr/>
        </p:nvSpPr>
        <p:spPr>
          <a:xfrm>
            <a:off x="535078" y="3944173"/>
            <a:ext cx="3204000" cy="828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②大阪・関西で既に拠点等のある機関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例　・</a:t>
            </a:r>
            <a:r>
              <a:rPr lang="en-US" altLang="ja-JP"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NEDO</a:t>
            </a: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JST</a:t>
            </a: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JETRO</a:t>
            </a: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・中小企業基盤整備機構</a:t>
            </a:r>
            <a:r>
              <a:rPr lang="ja-JP" altLang="en-US" sz="1100" dirty="0">
                <a:solidFill>
                  <a:prstClr val="black"/>
                </a:solidFill>
                <a:latin typeface="Meiryo UI" panose="020B0604030504040204" pitchFamily="50" charset="-128"/>
                <a:ea typeface="Meiryo UI" panose="020B0604030504040204" pitchFamily="50" charset="-128"/>
              </a:rPr>
              <a:t>　・理化学</a:t>
            </a:r>
            <a:r>
              <a:rPr lang="ja-JP" altLang="en-US" sz="1100" dirty="0" smtClean="0">
                <a:solidFill>
                  <a:prstClr val="black"/>
                </a:solidFill>
                <a:latin typeface="Meiryo UI" panose="020B0604030504040204" pitchFamily="50" charset="-128"/>
                <a:ea typeface="Meiryo UI" panose="020B0604030504040204" pitchFamily="50" charset="-128"/>
              </a:rPr>
              <a:t>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産業技術総合</a:t>
            </a:r>
            <a:r>
              <a:rPr lang="ja-JP" altLang="en-US" sz="1100" dirty="0" smtClean="0">
                <a:solidFill>
                  <a:prstClr val="black"/>
                </a:solidFill>
                <a:latin typeface="Meiryo UI" panose="020B0604030504040204" pitchFamily="50" charset="-128"/>
                <a:ea typeface="Meiryo UI" panose="020B0604030504040204" pitchFamily="50" charset="-128"/>
              </a:rPr>
              <a:t>研究所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45" name="角丸四角形 44"/>
          <p:cNvSpPr/>
          <p:nvPr/>
        </p:nvSpPr>
        <p:spPr>
          <a:xfrm>
            <a:off x="4911762" y="3973428"/>
            <a:ext cx="3908710" cy="828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機能強化（新たな機能の付加（例：</a:t>
            </a:r>
            <a:r>
              <a:rPr lang="ja-JP" altLang="en-US" sz="1200" dirty="0" smtClean="0">
                <a:solidFill>
                  <a:srgbClr val="FF0000"/>
                </a:solidFill>
                <a:latin typeface="Meiryo UI" panose="020B0604030504040204" pitchFamily="50" charset="-128"/>
                <a:ea typeface="Meiryo UI" panose="020B0604030504040204" pitchFamily="50" charset="-128"/>
              </a:rPr>
              <a:t>西日本の</a:t>
            </a:r>
            <a:r>
              <a:rPr lang="ja-JP" altLang="en-US" sz="1200" dirty="0" smtClean="0">
                <a:solidFill>
                  <a:prstClr val="black"/>
                </a:solidFill>
                <a:latin typeface="Meiryo UI" panose="020B0604030504040204" pitchFamily="50" charset="-128"/>
                <a:ea typeface="Meiryo UI" panose="020B0604030504040204" pitchFamily="50" charset="-128"/>
              </a:rPr>
              <a:t>資金配分機能など）や体制の充実など）を図り、西日本の本部機能としての役割を実現する。（</a:t>
            </a:r>
            <a:r>
              <a:rPr lang="en-US" altLang="ja-JP" sz="1200" dirty="0" smtClean="0">
                <a:solidFill>
                  <a:prstClr val="black"/>
                </a:solidFill>
                <a:latin typeface="Meiryo UI" panose="020B0604030504040204" pitchFamily="50" charset="-128"/>
                <a:ea typeface="Meiryo UI" panose="020B0604030504040204" pitchFamily="50" charset="-128"/>
              </a:rPr>
              <a:t>PMDA</a:t>
            </a:r>
            <a:r>
              <a:rPr lang="ja-JP" altLang="en-US" sz="1200" dirty="0" smtClean="0">
                <a:solidFill>
                  <a:prstClr val="black"/>
                </a:solidFill>
                <a:latin typeface="Meiryo UI" panose="020B0604030504040204" pitchFamily="50" charset="-128"/>
                <a:ea typeface="Meiryo UI" panose="020B0604030504040204" pitchFamily="50" charset="-128"/>
              </a:rPr>
              <a:t>や</a:t>
            </a:r>
            <a:r>
              <a:rPr lang="en-US" altLang="ja-JP" sz="1200" dirty="0" smtClean="0">
                <a:solidFill>
                  <a:prstClr val="black"/>
                </a:solidFill>
                <a:latin typeface="Meiryo UI" panose="020B0604030504040204" pitchFamily="50" charset="-128"/>
                <a:ea typeface="Meiryo UI" panose="020B0604030504040204" pitchFamily="50" charset="-128"/>
              </a:rPr>
              <a:t>AMED</a:t>
            </a:r>
            <a:r>
              <a:rPr lang="ja-JP" altLang="en-US" sz="1200" dirty="0" err="1" smtClean="0">
                <a:solidFill>
                  <a:prstClr val="black"/>
                </a:solidFill>
                <a:latin typeface="Meiryo UI" panose="020B0604030504040204" pitchFamily="50" charset="-128"/>
                <a:ea typeface="Meiryo UI" panose="020B0604030504040204" pitchFamily="50" charset="-128"/>
              </a:rPr>
              <a:t>への</a:t>
            </a:r>
            <a:r>
              <a:rPr lang="ja-JP" altLang="en-US" sz="1200" dirty="0" smtClean="0">
                <a:solidFill>
                  <a:prstClr val="black"/>
                </a:solidFill>
                <a:latin typeface="Meiryo UI" panose="020B0604030504040204" pitchFamily="50" charset="-128"/>
                <a:ea typeface="Meiryo UI" panose="020B0604030504040204" pitchFamily="50" charset="-128"/>
              </a:rPr>
              <a:t>取組から拡大）</a:t>
            </a:r>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6" name="角丸四角形 45"/>
          <p:cNvSpPr/>
          <p:nvPr/>
        </p:nvSpPr>
        <p:spPr>
          <a:xfrm>
            <a:off x="1051807" y="4928535"/>
            <a:ext cx="3204000" cy="828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③大阪・関西に拠点のない機関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例：・産業革新機構</a:t>
            </a:r>
            <a:r>
              <a:rPr lang="ja-JP" altLang="en-US" sz="1100" dirty="0">
                <a:solidFill>
                  <a:prstClr val="black"/>
                </a:solidFill>
                <a:latin typeface="Meiryo UI" panose="020B0604030504040204" pitchFamily="50" charset="-128"/>
                <a:ea typeface="Meiryo UI" panose="020B0604030504040204" pitchFamily="50" charset="-128"/>
              </a:rPr>
              <a:t>　・情報処理推進</a:t>
            </a:r>
            <a:r>
              <a:rPr lang="ja-JP" altLang="en-US" sz="1100" dirty="0" smtClean="0">
                <a:solidFill>
                  <a:prstClr val="black"/>
                </a:solidFill>
                <a:latin typeface="Meiryo UI" panose="020B0604030504040204" pitchFamily="50" charset="-128"/>
                <a:ea typeface="Meiryo UI" panose="020B0604030504040204" pitchFamily="50" charset="-128"/>
              </a:rPr>
              <a:t>機構</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日本学術</a:t>
            </a:r>
            <a:r>
              <a:rPr lang="ja-JP" altLang="en-US" sz="1100" dirty="0" smtClean="0">
                <a:solidFill>
                  <a:prstClr val="black"/>
                </a:solidFill>
                <a:latin typeface="Meiryo UI" panose="020B0604030504040204" pitchFamily="50" charset="-128"/>
                <a:ea typeface="Meiryo UI" panose="020B0604030504040204" pitchFamily="50" charset="-128"/>
              </a:rPr>
              <a:t>振興会　・公益認定等委員会</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など</a:t>
            </a:r>
            <a:r>
              <a:rPr lang="ja-JP" altLang="en-US" sz="1100" dirty="0">
                <a:solidFill>
                  <a:prstClr val="black"/>
                </a:solidFill>
                <a:latin typeface="Meiryo UI" panose="020B0604030504040204" pitchFamily="50" charset="-128"/>
                <a:ea typeface="Meiryo UI" panose="020B0604030504040204" pitchFamily="50" charset="-128"/>
              </a:rPr>
              <a:t>　</a:t>
            </a:r>
          </a:p>
        </p:txBody>
      </p:sp>
      <p:sp>
        <p:nvSpPr>
          <p:cNvPr id="48" name="角丸四角形 47"/>
          <p:cNvSpPr/>
          <p:nvPr/>
        </p:nvSpPr>
        <p:spPr>
          <a:xfrm>
            <a:off x="5427701" y="4980066"/>
            <a:ext cx="3596920"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大阪・関西のニーズや連携をもとに拠点設置につなげる</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49" name="角丸四角形 48"/>
          <p:cNvSpPr/>
          <p:nvPr/>
        </p:nvSpPr>
        <p:spPr>
          <a:xfrm>
            <a:off x="1691680" y="5924772"/>
            <a:ext cx="3024336"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④新たに創設を求める機関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例：公益庁、防災庁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51" name="角丸四角形 50"/>
          <p:cNvSpPr/>
          <p:nvPr/>
        </p:nvSpPr>
        <p:spPr>
          <a:xfrm>
            <a:off x="5803286" y="5924772"/>
            <a:ext cx="3233209"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機能・ニーズを整理し、必要性を訴え、創設につなげる。</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110188" y="388680"/>
            <a:ext cx="8916454" cy="1870154"/>
          </a:xfrm>
          <a:prstGeom prst="roundRect">
            <a:avLst>
              <a:gd name="adj" fmla="val 2516"/>
            </a:avLst>
          </a:prstGeom>
          <a:no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その上でこれまでの地方創生の一環としての国機関移転を超えた新たなステージとして、</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（圏）のポテンシャルをさらに高めるために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必要な国関係の機能を大阪・関西に整備・拡充していく方向に取組みを進める。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特に、副首都（圏）は我が国の成長エンジンをめざすものであることから、その関わりの強い機能の整備・拡充に軸足を置くものとし、</a:t>
            </a:r>
            <a:r>
              <a:rPr lang="ja-JP"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にかかる波及</a:t>
            </a:r>
            <a:r>
              <a:rPr lang="ja-JP"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効果が見込まれる機能</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（健康長寿分野などの新産業育成や中小・ベンチャー企業支援など）</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・関西で</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国機関の拠点性の向上</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関西広域連合や経済界と連携しながらステップを踏んで</a:t>
            </a:r>
            <a:r>
              <a:rPr lang="ja-JP"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求めていく</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（具体的な働きかけに向けては今後さらに検討）</a:t>
            </a:r>
            <a:endParaRPr lang="ja-JP" altLang="en-US" sz="1400" dirty="0">
              <a:solidFill>
                <a:prstClr val="black"/>
              </a:solidFill>
            </a:endParaRPr>
          </a:p>
        </p:txBody>
      </p:sp>
      <p:sp>
        <p:nvSpPr>
          <p:cNvPr id="18" name="正方形/長方形 17"/>
          <p:cNvSpPr/>
          <p:nvPr/>
        </p:nvSpPr>
        <p:spPr>
          <a:xfrm>
            <a:off x="-6350" y="0"/>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3" name="テキスト ボックス 2"/>
          <p:cNvSpPr txBox="1"/>
          <p:nvPr/>
        </p:nvSpPr>
        <p:spPr>
          <a:xfrm>
            <a:off x="303621" y="2331364"/>
            <a:ext cx="45719" cy="369332"/>
          </a:xfrm>
          <a:prstGeom prst="rect">
            <a:avLst/>
          </a:prstGeom>
          <a:solidFill>
            <a:schemeClr val="accent5">
              <a:lumMod val="50000"/>
            </a:schemeClr>
          </a:solidFill>
          <a:ln>
            <a:noFill/>
          </a:ln>
        </p:spPr>
        <p:txBody>
          <a:bodyPr wrap="square" rtlCol="0">
            <a:spAutoFit/>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21" name="テキスト ボックス 20"/>
          <p:cNvSpPr txBox="1"/>
          <p:nvPr/>
        </p:nvSpPr>
        <p:spPr>
          <a:xfrm>
            <a:off x="166853" y="2322796"/>
            <a:ext cx="93625" cy="369332"/>
          </a:xfrm>
          <a:prstGeom prst="rect">
            <a:avLst/>
          </a:prstGeom>
          <a:solidFill>
            <a:schemeClr val="accent5">
              <a:lumMod val="50000"/>
            </a:schemeClr>
          </a:solidFill>
          <a:ln>
            <a:noFill/>
          </a:ln>
        </p:spPr>
        <p:txBody>
          <a:bodyPr wrap="square" rtlCol="0">
            <a:spAutoFit/>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4" name="テキスト ボックス 3"/>
          <p:cNvSpPr txBox="1"/>
          <p:nvPr/>
        </p:nvSpPr>
        <p:spPr>
          <a:xfrm>
            <a:off x="336092" y="2350267"/>
            <a:ext cx="3689622" cy="307777"/>
          </a:xfrm>
          <a:prstGeom prst="rect">
            <a:avLst/>
          </a:prstGeom>
          <a:noFill/>
        </p:spPr>
        <p:txBody>
          <a:bodyPr wrap="square" rtlCol="0">
            <a:spAutoFit/>
          </a:bodyPr>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国機関移転に向けた取組のイメージ</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4388719" y="5126511"/>
            <a:ext cx="954360" cy="432048"/>
          </a:xfrm>
          <a:prstGeom prst="chevron">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2" name="山形 21"/>
          <p:cNvSpPr/>
          <p:nvPr/>
        </p:nvSpPr>
        <p:spPr>
          <a:xfrm>
            <a:off x="4794737" y="5996780"/>
            <a:ext cx="954360" cy="432048"/>
          </a:xfrm>
          <a:prstGeom prst="chevron">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3" name="山形 22"/>
          <p:cNvSpPr/>
          <p:nvPr/>
        </p:nvSpPr>
        <p:spPr>
          <a:xfrm>
            <a:off x="3905671" y="4171404"/>
            <a:ext cx="954360" cy="432048"/>
          </a:xfrm>
          <a:prstGeom prst="chevron">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9"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29</a:t>
            </a:fld>
            <a:endParaRPr lang="ja-JP" altLang="en-US" sz="1200" dirty="0">
              <a:solidFill>
                <a:srgbClr val="898989"/>
              </a:solidFill>
            </a:endParaRPr>
          </a:p>
        </p:txBody>
      </p:sp>
      <p:sp>
        <p:nvSpPr>
          <p:cNvPr id="24" name="テキスト ボックス 23"/>
          <p:cNvSpPr txBox="1"/>
          <p:nvPr/>
        </p:nvSpPr>
        <p:spPr>
          <a:xfrm>
            <a:off x="290259" y="3617835"/>
            <a:ext cx="8236993" cy="208840"/>
          </a:xfrm>
          <a:prstGeom prst="rect">
            <a:avLst/>
          </a:prstGeom>
          <a:noFill/>
        </p:spPr>
        <p:txBody>
          <a:bodyPr wrap="square" rtlCol="0">
            <a:spAutoFit/>
          </a:bodyPr>
          <a:lstStyle/>
          <a:p>
            <a:pPr>
              <a:lnSpc>
                <a:spcPts val="1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地方創生では上記に加え、京都府への文化庁移転、徳島県への消費者庁「行政新未来創造オフィス（仮称）」設置、和歌山県の総務省「統計データ利活用センター（仮称）」設置などが決定</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3547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234493"/>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P25</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P26</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支える基礎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自治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府内市町村）の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充実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P31</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P48</a:t>
            </a: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P50</a:t>
            </a: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Tree>
    <p:extLst>
      <p:ext uri="{BB962C8B-B14F-4D97-AF65-F5344CB8AC3E}">
        <p14:creationId xmlns:p14="http://schemas.microsoft.com/office/powerpoint/2010/main" val="1261041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副首都（圏）の取組を支援する法等の制度の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479106" y="2553379"/>
            <a:ext cx="8341366" cy="861774"/>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a:solidFill>
                  <a:prstClr val="black"/>
                </a:solidFill>
                <a:latin typeface="Meiryo UI"/>
                <a:ea typeface="Meiryo UI"/>
                <a:cs typeface="Meiryo UI"/>
              </a:rPr>
              <a:t>大阪・関西は、大規模災害時に首都機能をバックアップする拠点都市としてのポテンシャルを十分に有しているが、今後さらに平時を含めた代替拠点としての役割を高めていくため、国の政府業務継続計画における代替拠点への移転の検討にあわせ、大阪が果たす役割の検討を進め、バックアップ拠点としての位置づけを国に求めていく。　</a:t>
            </a:r>
          </a:p>
          <a:p>
            <a:pPr>
              <a:lnSpc>
                <a:spcPts val="1500"/>
              </a:lnSpc>
            </a:pPr>
            <a:r>
              <a:rPr lang="ja-JP" altLang="en-US" sz="1200" dirty="0">
                <a:solidFill>
                  <a:prstClr val="black"/>
                </a:solidFill>
                <a:latin typeface="Meiryo UI"/>
                <a:ea typeface="Meiryo UI"/>
                <a:cs typeface="Meiryo UI"/>
              </a:rPr>
              <a:t>　また、関西広域連合で進めている「防災庁創設に係る検討」とも連携し、大阪・関西の代替・支援拠点としての役割強化をめざす。</a:t>
            </a:r>
            <a:endParaRPr lang="en-US" altLang="ja-JP" sz="1200" dirty="0">
              <a:solidFill>
                <a:prstClr val="black"/>
              </a:solidFill>
              <a:latin typeface="Meiryo UI"/>
              <a:ea typeface="Meiryo UI"/>
              <a:cs typeface="Meiryo UI"/>
            </a:endParaRPr>
          </a:p>
        </p:txBody>
      </p:sp>
      <p:sp>
        <p:nvSpPr>
          <p:cNvPr id="23" name="正方形/長方形 22"/>
          <p:cNvSpPr/>
          <p:nvPr/>
        </p:nvSpPr>
        <p:spPr>
          <a:xfrm>
            <a:off x="1043609" y="3511604"/>
            <a:ext cx="6624662" cy="106952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a:solidFill>
                  <a:prstClr val="black"/>
                </a:solidFill>
                <a:latin typeface="Meiryo UI"/>
                <a:ea typeface="Meiryo UI"/>
                <a:cs typeface="Meiryo UI"/>
              </a:rPr>
              <a:t>【</a:t>
            </a:r>
            <a:r>
              <a:rPr lang="ja-JP" altLang="en-US" sz="1200" dirty="0">
                <a:solidFill>
                  <a:prstClr val="black"/>
                </a:solidFill>
                <a:latin typeface="Meiryo UI"/>
                <a:ea typeface="Meiryo UI"/>
                <a:cs typeface="Meiryo UI"/>
              </a:rPr>
              <a:t>首都機能バックアップの研究会の設置</a:t>
            </a:r>
            <a:r>
              <a:rPr lang="en-US" altLang="ja-JP" sz="1200" dirty="0">
                <a:solidFill>
                  <a:prstClr val="black"/>
                </a:solidFill>
                <a:latin typeface="Meiryo UI"/>
                <a:ea typeface="Meiryo UI"/>
                <a:cs typeface="Meiryo UI"/>
              </a:rPr>
              <a:t>】</a:t>
            </a:r>
            <a:endParaRPr lang="ja-JP" altLang="en-US" sz="1200" dirty="0">
              <a:solidFill>
                <a:prstClr val="black"/>
              </a:solidFill>
              <a:latin typeface="Meiryo UI"/>
              <a:ea typeface="Meiryo UI"/>
              <a:cs typeface="Meiryo UI"/>
            </a:endParaRP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首都機能代替時のオペレーション等について受入側からの検討を行う</a:t>
            </a: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＜検討</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機能代替時のオペレーション検討に向けた論点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代替拠点への移転が必要となる被災シナリオ</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地方行政機関の支援事項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代替拠点の執務環境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等の構築　</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・国の計画等（例：国土形成計画、近畿圏整備計画など）での位置づけ</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20484" name="スライド番号プレースホルダー 1"/>
          <p:cNvSpPr txBox="1">
            <a:spLocks/>
          </p:cNvSpPr>
          <p:nvPr/>
        </p:nvSpPr>
        <p:spPr bwMode="auto">
          <a:xfrm>
            <a:off x="8388350" y="6520259"/>
            <a:ext cx="765175" cy="365125"/>
          </a:xfrm>
          <a:prstGeom prst="rect">
            <a:avLst/>
          </a:prstGeom>
          <a:noFill/>
          <a:ln w="9525">
            <a:noFill/>
            <a:miter lim="800000"/>
            <a:headEnd/>
            <a:tailEnd/>
          </a:ln>
        </p:spPr>
        <p:txBody>
          <a:bodyPr anchor="ctr"/>
          <a:lstStyle/>
          <a:p>
            <a:pPr algn="r"/>
            <a:fld id="{CE32B264-E4F1-4521-8328-7B187BD61A17}" type="slidenum">
              <a:rPr lang="ja-JP" altLang="en-US" sz="1200">
                <a:solidFill>
                  <a:srgbClr val="898989"/>
                </a:solidFill>
                <a:latin typeface="Calibri" pitchFamily="34" charset="0"/>
              </a:rPr>
              <a:pPr algn="r"/>
              <a:t>30</a:t>
            </a:fld>
            <a:endParaRPr lang="en-US" altLang="ja-JP" sz="1200" dirty="0">
              <a:solidFill>
                <a:srgbClr val="898989"/>
              </a:solidFill>
              <a:latin typeface="Calibri" pitchFamily="34" charset="0"/>
            </a:endParaRPr>
          </a:p>
        </p:txBody>
      </p:sp>
    </p:spTree>
    <p:extLst>
      <p:ext uri="{BB962C8B-B14F-4D97-AF65-F5344CB8AC3E}">
        <p14:creationId xmlns:p14="http://schemas.microsoft.com/office/powerpoint/2010/main" val="974625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な経済力を高め、副首都・大阪として継続的に経済成長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博覧会開催誘致」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「統合型リゾート（ＩＲ）立地推進」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31</a:t>
            </a:fld>
            <a:endParaRPr lang="ja-JP" altLang="en-US" sz="1200" dirty="0">
              <a:solidFill>
                <a:srgbClr val="898989"/>
              </a:solidFill>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4106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836712"/>
            <a:ext cx="9046625" cy="2232248"/>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年日本万国博覧会は、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新たなイノベーションを引き起こし、社会のあり方も変える圧倒的な万国博覧会の求心力や発信力、さらには</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世界中の人々の出会いや交流を生み出す力がこれからの日本の成長の鍵となる。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万博のテーマである「健康・長寿」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は人類の共通の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願い。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大阪・関西は、</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存在。また、「健康・長寿」は先端医療だけでなく、ヘルスケア、スポーツ、食、エンターテイメント、さらには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やロボットのものづくりに至るまで、極めてすそ野の広い分野への展開が可能。</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おいて万博を契機に健康医療分野で世界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600" dirty="0">
              <a:solidFill>
                <a:prstClr val="black"/>
              </a:solidFill>
            </a:endParaRPr>
          </a:p>
        </p:txBody>
      </p:sp>
      <p:pic>
        <p:nvPicPr>
          <p:cNvPr id="25" name="Picture 2" descr="C:\Users\i5627699\Desktop\図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376196"/>
            <a:ext cx="4104456" cy="30872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4788024" y="3140968"/>
            <a:ext cx="3096344" cy="461665"/>
          </a:xfrm>
          <a:prstGeom prst="rect">
            <a:avLst/>
          </a:prstGeom>
        </p:spPr>
        <p:txBody>
          <a:bodyPr wrap="square">
            <a:spAutoFit/>
          </a:bodyPr>
          <a:lstStyle/>
          <a:p>
            <a:pPr marL="177800" indent="-177800" fontAlgn="auto">
              <a:spcBef>
                <a:spcPts val="0"/>
              </a:spcBef>
              <a:spcAft>
                <a:spcPts val="0"/>
              </a:spcAft>
            </a:pP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「健康・長寿」関連産業のすそ野の広がり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107504" y="558924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279400"/>
            <a:endParaRPr lang="ja-JP" altLang="ja-JP" sz="800" dirty="0" smtClean="0">
              <a:solidFill>
                <a:prstClr val="black"/>
              </a:solidFill>
            </a:endParaRPr>
          </a:p>
          <a:p>
            <a:pPr eaLnBrk="0" hangingPunct="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日本万国博覧会の経済波及効果（試算値</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solidFill>
                <a:prstClr val="black"/>
              </a:solidFill>
            </a:endParaRPr>
          </a:p>
        </p:txBody>
      </p:sp>
      <p:sp>
        <p:nvSpPr>
          <p:cNvPr id="10" name="テキスト ボックス 18"/>
          <p:cNvSpPr txBox="1"/>
          <p:nvPr/>
        </p:nvSpPr>
        <p:spPr>
          <a:xfrm>
            <a:off x="242129" y="3345905"/>
            <a:ext cx="4127899" cy="1235223"/>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8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回国の検討会議開催（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回程度開催予定）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月頃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日本万国博覧会誘致委員会」設立予定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閣議了解</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開催申請</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期限</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18"/>
          <p:cNvSpPr txBox="1"/>
          <p:nvPr/>
        </p:nvSpPr>
        <p:spPr>
          <a:xfrm>
            <a:off x="228077" y="4852079"/>
            <a:ext cx="4127899" cy="73716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月を核とした期間（</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大阪市此花区</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入場者想定規模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万人以上　</a:t>
            </a:r>
          </a:p>
          <a:p>
            <a:pPr fontAlgn="auto">
              <a:lnSpc>
                <a:spcPct val="120000"/>
              </a:lnSpc>
              <a:spcBef>
                <a:spcPts val="0"/>
              </a:spcBef>
              <a:spcAft>
                <a:spcPts val="0"/>
              </a:spcAft>
            </a:pPr>
            <a:r>
              <a:rPr lang="en-US" sz="1050" dirty="0">
                <a:solidFill>
                  <a:prstClr val="black"/>
                </a:solidFill>
                <a:latin typeface="Meiryo UI"/>
                <a:ea typeface="ＭＳ 明朝"/>
                <a:cs typeface="Times New Roman"/>
              </a:rPr>
              <a:t> </a:t>
            </a:r>
            <a:endParaRPr lang="ja-JP" altLang="en-US" sz="1050" dirty="0">
              <a:solidFill>
                <a:prstClr val="black"/>
              </a:solidFill>
              <a:latin typeface="Century"/>
              <a:ea typeface="ＭＳ 明朝"/>
              <a:cs typeface="Times New Roman"/>
            </a:endParaRPr>
          </a:p>
        </p:txBody>
      </p:sp>
      <p:sp>
        <p:nvSpPr>
          <p:cNvPr id="11" name="正方形/長方形 10"/>
          <p:cNvSpPr/>
          <p:nvPr/>
        </p:nvSpPr>
        <p:spPr>
          <a:xfrm>
            <a:off x="179512" y="3068960"/>
            <a:ext cx="3096344" cy="276999"/>
          </a:xfrm>
          <a:prstGeom prst="rect">
            <a:avLst/>
          </a:prstGeom>
        </p:spPr>
        <p:txBody>
          <a:bodyPr wrap="square">
            <a:spAutoFit/>
          </a:bodyPr>
          <a:lstStyle/>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5460" y="4592161"/>
            <a:ext cx="1368152" cy="276999"/>
          </a:xfrm>
          <a:prstGeom prst="rect">
            <a:avLst/>
          </a:prstGeom>
        </p:spPr>
        <p:txBody>
          <a:bodyPr wrap="square">
            <a:spAutoFit/>
          </a:bodyPr>
          <a:lstStyle/>
          <a:p>
            <a:pPr marL="177800" indent="-177800" fontAlgn="auto">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60486"/>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67407570"/>
              </p:ext>
            </p:extLst>
          </p:nvPr>
        </p:nvGraphicFramePr>
        <p:xfrm>
          <a:off x="179512" y="6021288"/>
          <a:ext cx="4608512" cy="549703"/>
        </p:xfrm>
        <a:graphic>
          <a:graphicData uri="http://schemas.openxmlformats.org/drawingml/2006/table">
            <a:tbl>
              <a:tblPr firstCol="1" bandRow="1">
                <a:tableStyleId>{5C22544A-7EE6-4342-B048-85BDC9FD1C3A}</a:tableStyleId>
              </a:tblPr>
              <a:tblGrid>
                <a:gridCol w="1800200"/>
                <a:gridCol w="2808312"/>
              </a:tblGrid>
              <a:tr h="549703">
                <a:tc>
                  <a:txBody>
                    <a:bodyPr/>
                    <a:lstStyle/>
                    <a:p>
                      <a:pPr algn="ctr">
                        <a:lnSpc>
                          <a:spcPts val="1200"/>
                        </a:lnSpc>
                        <a:spcAft>
                          <a:spcPts val="0"/>
                        </a:spcAft>
                      </a:pPr>
                      <a:r>
                        <a:rPr lang="ja-JP" altLang="en-US" sz="1300" kern="100" dirty="0" smtClean="0">
                          <a:effectLst/>
                          <a:latin typeface="Meiryo UI" panose="020B0604030504040204" pitchFamily="50" charset="-128"/>
                          <a:ea typeface="Meiryo UI" panose="020B0604030504040204" pitchFamily="50" charset="-128"/>
                          <a:cs typeface="Meiryo UI" panose="020B0604030504040204" pitchFamily="50" charset="-128"/>
                        </a:rPr>
                        <a:t>全国への経済波及効果</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間接的な誘発効果を想定すると約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0" name="正方形/長方形 19"/>
          <p:cNvSpPr/>
          <p:nvPr/>
        </p:nvSpPr>
        <p:spPr>
          <a:xfrm>
            <a:off x="3665311" y="6550090"/>
            <a:ext cx="2955259" cy="230832"/>
          </a:xfrm>
          <a:prstGeom prst="rect">
            <a:avLst/>
          </a:prstGeom>
        </p:spPr>
        <p:txBody>
          <a:bodyPr wrap="square">
            <a:spAutoFit/>
          </a:bodyPr>
          <a:lstStyle/>
          <a:p>
            <a:pPr marL="177800" indent="-177800" fontAlgn="auto">
              <a:spcBef>
                <a:spcPts val="0"/>
              </a:spcBef>
              <a:spcAft>
                <a:spcPts val="0"/>
              </a:spcAft>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「２０２５年</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博覧会」基本構想案　など</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eaLnBrk="1" fontAlgn="auto" latinLnBrk="0" hangingPunct="1">
              <a:lnSpc>
                <a:spcPct val="100000"/>
              </a:lnSpc>
              <a:spcBef>
                <a:spcPct val="0"/>
              </a:spcBef>
              <a:spcAft>
                <a:spcPts val="0"/>
              </a:spcAft>
              <a:buClrTx/>
              <a:buSzTx/>
              <a:buFontTx/>
              <a:buNone/>
              <a:tabLst/>
              <a:defRPr/>
            </a:pPr>
            <a:fld id="{D921A03E-96E9-4566-ADA2-8E01143782A4}" type="slidenum">
              <a:rPr kumimoji="1" lang="ja-JP" altLang="en-US" sz="1200" b="0" i="0" u="none" strike="noStrike" kern="0" cap="none" spc="0" normalizeH="0" baseline="0" noProof="0">
                <a:ln>
                  <a:noFill/>
                </a:ln>
                <a:solidFill>
                  <a:srgbClr val="898989"/>
                </a:solidFill>
                <a:effectLst/>
                <a:uLnTx/>
                <a:uFillTx/>
                <a:latin typeface="Calibri" pitchFamily="34" charset="0"/>
                <a:ea typeface="ＭＳ Ｐゴシック" pitchFamily="50" charset="-128"/>
              </a:rPr>
              <a:pPr marL="0" marR="0" lvl="0" indent="0" algn="r" defTabSz="914400" eaLnBrk="1" fontAlgn="auto" latinLnBrk="0" hangingPunct="1">
                <a:lnSpc>
                  <a:spcPct val="100000"/>
                </a:lnSpc>
                <a:spcBef>
                  <a:spcPct val="0"/>
                </a:spcBef>
                <a:spcAft>
                  <a:spcPts val="0"/>
                </a:spcAft>
                <a:buClrTx/>
                <a:buSzTx/>
                <a:buFontTx/>
                <a:buNone/>
                <a:tabLst/>
                <a:defRPr/>
              </a:pPr>
              <a:t>32</a:t>
            </a:fld>
            <a:endParaRPr kumimoji="1" lang="ja-JP" altLang="en-US" sz="1200" b="0" i="0" u="none" strike="noStrike" kern="0" cap="none" spc="0" normalizeH="0" baseline="0" noProof="0" dirty="0">
              <a:ln>
                <a:noFill/>
              </a:ln>
              <a:solidFill>
                <a:srgbClr val="898989"/>
              </a:solidFill>
              <a:effectLst/>
              <a:uLnTx/>
              <a:uFillTx/>
              <a:latin typeface="Calibri" pitchFamily="34" charset="0"/>
              <a:ea typeface="ＭＳ Ｐゴシック" pitchFamily="50" charset="-128"/>
            </a:endParaRPr>
          </a:p>
        </p:txBody>
      </p:sp>
    </p:spTree>
    <p:extLst>
      <p:ext uri="{BB962C8B-B14F-4D97-AF65-F5344CB8AC3E}">
        <p14:creationId xmlns:p14="http://schemas.microsoft.com/office/powerpoint/2010/main" val="466332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35496" y="495436"/>
            <a:ext cx="9073008" cy="3149588"/>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観光立国日本をめざす上で、統合型リゾート（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）の導入は必要であり、また世界と互角に競争できる規模・機能を持つ</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機能を整備することでインバウンドの飛躍的な拡大につながることが期待される。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時間運用の関西国際空港や都市インフラの充実など交通アクセスがよく高い利便性があるほか、最大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260ha</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拡張可能な用地があるなど、立地の優位性がある。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経済界と連携した</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などベイエリアの活性化を図ることにより、地域も成長・発展を実現し、都市格の向上を図ることができる。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犯罪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・依存症対策について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は国</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に検討を</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働きかけると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、さまざま</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な依存症防止やケア、サポートの取組を</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なエンターテイメント機能や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機能等を有する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の誘致により、副首都・大阪の世界水準の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の確立をより一層加速させることが可能となる。</a:t>
            </a:r>
            <a:endParaRPr lang="ja-JP" altLang="en-US" sz="1600"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891819250"/>
              </p:ext>
            </p:extLst>
          </p:nvPr>
        </p:nvGraphicFramePr>
        <p:xfrm>
          <a:off x="4572971" y="4062264"/>
          <a:ext cx="4459432" cy="2376263"/>
        </p:xfrm>
        <a:graphic>
          <a:graphicData uri="http://schemas.openxmlformats.org/drawingml/2006/table">
            <a:tbl>
              <a:tblPr firstCol="1" bandRow="1">
                <a:tableStyleId>{5C22544A-7EE6-4342-B048-85BDC9FD1C3A}</a:tableStyleId>
              </a:tblPr>
              <a:tblGrid>
                <a:gridCol w="1800201"/>
                <a:gridCol w="2659231"/>
              </a:tblGrid>
              <a:tr h="648071">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国内外からの集客見込み</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2030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年時点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2,200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外国人約</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700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万人、内国人約</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1,500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558606">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（開発による経済効果）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13,300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開業までの累計</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鉄道等のインフラ整備は除く</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593522">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事業運営による経済効果</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開業後、毎年</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tc>
              </a:tr>
              <a:tr h="576064">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9.7</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12" name="正方形/長方形 11"/>
          <p:cNvSpPr/>
          <p:nvPr/>
        </p:nvSpPr>
        <p:spPr>
          <a:xfrm>
            <a:off x="5420237" y="6453336"/>
            <a:ext cx="4048307" cy="215444"/>
          </a:xfrm>
          <a:prstGeom prst="rect">
            <a:avLst/>
          </a:prstGeom>
        </p:spPr>
        <p:txBody>
          <a:bodyPr wrap="square">
            <a:spAutoFit/>
          </a:bodyPr>
          <a:lstStyle/>
          <a:p>
            <a:pPr algn="ctr" fontAlgn="auto">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　統合型リゾート（</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）立地による影響調査　調査報告書</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355976" y="3800653"/>
            <a:ext cx="4896544" cy="492443"/>
          </a:xfrm>
          <a:prstGeom prst="rect">
            <a:avLst/>
          </a:prstGeom>
        </p:spPr>
        <p:txBody>
          <a:bodyPr wrap="square">
            <a:spAutoFit/>
          </a:body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立地による効果　</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年、海外の先進事例が夢洲</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（全体開発エリア）</a:t>
            </a:r>
            <a:r>
              <a:rPr lang="ja-JP"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に立地したと仮定</a:t>
            </a:r>
            <a:endParaRPr lang="ja-JP"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0" y="4509120"/>
            <a:ext cx="4039420" cy="231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8"/>
          <p:cNvSpPr txBox="1"/>
          <p:nvPr/>
        </p:nvSpPr>
        <p:spPr>
          <a:xfrm>
            <a:off x="285283" y="4053665"/>
            <a:ext cx="3193719" cy="74348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推進法（基本法）成立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　自治体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申請・指定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900" dirty="0">
              <a:solidFill>
                <a:prstClr val="black"/>
              </a:solidFill>
              <a:latin typeface="Century"/>
              <a:ea typeface="ＭＳ 明朝"/>
              <a:cs typeface="Times New Roman"/>
            </a:endParaRPr>
          </a:p>
        </p:txBody>
      </p:sp>
      <p:sp>
        <p:nvSpPr>
          <p:cNvPr id="20" name="正方形/長方形 19"/>
          <p:cNvSpPr/>
          <p:nvPr/>
        </p:nvSpPr>
        <p:spPr>
          <a:xfrm>
            <a:off x="151760" y="3789040"/>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■ＩＲ立地推進の動き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auto" hangingPunct="1">
              <a:spcBef>
                <a:spcPct val="0"/>
              </a:spcBef>
              <a:spcAft>
                <a:spcPts val="0"/>
              </a:spcAft>
              <a:buFontTx/>
              <a:buNone/>
            </a:pPr>
            <a:fld id="{D921A03E-96E9-4566-ADA2-8E01143782A4}" type="slidenum">
              <a:rPr lang="ja-JP" altLang="en-US" sz="1200">
                <a:solidFill>
                  <a:srgbClr val="898989"/>
                </a:solidFill>
              </a:rPr>
              <a:pPr algn="r" eaLnBrk="1" fontAlgn="auto" hangingPunct="1">
                <a:spcBef>
                  <a:spcPct val="0"/>
                </a:spcBef>
                <a:spcAft>
                  <a:spcPts val="0"/>
                </a:spcAft>
                <a:buFontTx/>
                <a:buNone/>
              </a:pPr>
              <a:t>33</a:t>
            </a:fld>
            <a:endParaRPr lang="ja-JP" altLang="en-US" sz="1200" dirty="0">
              <a:solidFill>
                <a:srgbClr val="898989"/>
              </a:solidFill>
            </a:endParaRPr>
          </a:p>
        </p:txBody>
      </p:sp>
      <p:sp>
        <p:nvSpPr>
          <p:cNvPr id="22" name="正方形/長方形 21"/>
          <p:cNvSpPr/>
          <p:nvPr/>
        </p:nvSpPr>
        <p:spPr>
          <a:xfrm>
            <a:off x="107504" y="141821"/>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3487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700" y="12700"/>
            <a:ext cx="9105900" cy="683260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ja-JP" altLang="en-US">
              <a:solidFill>
                <a:prstClr val="white"/>
              </a:solidFill>
            </a:endParaRPr>
          </a:p>
        </p:txBody>
      </p:sp>
      <p:sp>
        <p:nvSpPr>
          <p:cNvPr id="5" name="スライド番号プレースホルダー 1"/>
          <p:cNvSpPr txBox="1">
            <a:spLocks/>
          </p:cNvSpPr>
          <p:nvPr/>
        </p:nvSpPr>
        <p:spPr bwMode="auto">
          <a:xfrm>
            <a:off x="8407080" y="6469816"/>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lnSpc>
                <a:spcPct val="90000"/>
              </a:lnSpc>
              <a:spcBef>
                <a:spcPct val="0"/>
              </a:spcBef>
              <a:buFontTx/>
              <a:buNone/>
            </a:pPr>
            <a:fld id="{D921A03E-96E9-4566-ADA2-8E01143782A4}" type="slidenum">
              <a:rPr lang="ja-JP" altLang="en-US" sz="1200">
                <a:solidFill>
                  <a:srgbClr val="898989"/>
                </a:solidFill>
              </a:rPr>
              <a:pPr algn="r" eaLnBrk="1" hangingPunct="1">
                <a:lnSpc>
                  <a:spcPct val="90000"/>
                </a:lnSpc>
                <a:spcBef>
                  <a:spcPct val="0"/>
                </a:spcBef>
                <a:buFontTx/>
                <a:buNone/>
              </a:pPr>
              <a:t>34</a:t>
            </a:fld>
            <a:endParaRPr lang="ja-JP" altLang="en-US" sz="1200" dirty="0">
              <a:solidFill>
                <a:srgbClr val="898989"/>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重点的な取組みとして、北大阪を中心に神戸・京都等も含め、企業集積・研究集積が進む</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「ライフサイエンス」を中心とした裾野の広い健康・長寿関連産業の育成を進め、次世代のリーディング産業として着実に発展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092108"/>
            <a:chOff x="264568" y="2135255"/>
            <a:chExt cx="7187529" cy="1092108"/>
          </a:xfrm>
        </p:grpSpPr>
        <p:sp>
          <p:nvSpPr>
            <p:cNvPr id="95" name="正方形/長方形 94"/>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371469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では、高度人材及び留学生を中心に、ヒトの移動が急速に活発化しており「人材獲得競争」の様相を呈している中、多様な人材の育成や呼込みが必要。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、その水準を高めていくことが必要。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な取組みとして、大阪へのヒト・モノの流れを活発化させるた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広域交通ネットワーク（リニア中央新幹線、北陸新幹線）の早期開業を促進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35</a:t>
            </a:fld>
            <a:endParaRPr lang="ja-JP" altLang="en-US" sz="1200" dirty="0">
              <a:solidFill>
                <a:srgbClr val="898989"/>
              </a:solidFill>
            </a:endParaRP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から多様なプレーヤーが集い、活動する場の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014107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1"/>
          <p:cNvSpPr txBox="1">
            <a:spLocks/>
          </p:cNvSpPr>
          <p:nvPr/>
        </p:nvSpPr>
        <p:spPr bwMode="auto">
          <a:xfrm>
            <a:off x="8388424" y="658313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36</a:t>
            </a:fld>
            <a:endParaRPr lang="ja-JP" altLang="en-US" sz="1200" dirty="0">
              <a:solidFill>
                <a:srgbClr val="898989"/>
              </a:solidFill>
            </a:endParaRPr>
          </a:p>
        </p:txBody>
      </p:sp>
      <p:sp>
        <p:nvSpPr>
          <p:cNvPr id="12" name="正方形/長方形 11"/>
          <p:cNvSpPr/>
          <p:nvPr/>
        </p:nvSpPr>
        <p:spPr>
          <a:xfrm>
            <a:off x="58994" y="2636912"/>
            <a:ext cx="8977502" cy="403244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79512" y="2852935"/>
            <a:ext cx="4354500" cy="373019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らきを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見据え、北大阪健康医療都市（健都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の健康・医療分野の研究開発を行う企業の集積を進めるとともに、国立循環器病研究センターや国立健康・栄養研究所の移転により研究開発力の向上を図る。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602790" y="2852936"/>
            <a:ext cx="4361697" cy="3713583"/>
            <a:chOff x="3749122" y="3501007"/>
            <a:chExt cx="4361697" cy="3713583"/>
          </a:xfrm>
          <a:noFill/>
        </p:grpSpPr>
        <p:sp>
          <p:nvSpPr>
            <p:cNvPr id="24" name="角丸四角形 23"/>
            <p:cNvSpPr/>
            <p:nvPr/>
          </p:nvSpPr>
          <p:spPr>
            <a:xfrm>
              <a:off x="3749122" y="3501007"/>
              <a:ext cx="4361697" cy="371358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府内外の民間事業者による「大阪健康寿命延伸産業創出プラットフォーム（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）」を通じた実証の側面支援等や、スポーツを核としたビジネス創出のためのプラットフォームによるマッチング等を促進する。「健康」を切り口に、衣料、食、住宅、福祉等サービス、ロボット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年開業予定の「関西スポーツ科学・ヘルスケア総合センター（仮称）」において、健康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寿命を延ばすための医科学研究や、スポーツ・芸術を通して健康増進を促す取り組みなどをさらに発展・実用化させ、それらの成果</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を広く提供していく。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790340" y="4626402"/>
              <a:ext cx="3024336" cy="230832"/>
            </a:xfrm>
            <a:prstGeom prst="rect">
              <a:avLst/>
            </a:prstGeom>
            <a:grpFill/>
          </p:spPr>
          <p:txBody>
            <a:bodyPr wrap="square">
              <a:spAutoFit/>
            </a:bodyPr>
            <a:lstStyle/>
            <a:p>
              <a:pPr marL="177800" indent="-177800"/>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36" name="正方形/長方形 35"/>
          <p:cNvSpPr/>
          <p:nvPr/>
        </p:nvSpPr>
        <p:spPr>
          <a:xfrm>
            <a:off x="6804248" y="3978331"/>
            <a:ext cx="2232249" cy="230832"/>
          </a:xfrm>
          <a:prstGeom prst="rect">
            <a:avLst/>
          </a:prstGeom>
        </p:spPr>
        <p:txBody>
          <a:bodyPr wrap="square">
            <a:spAutoFit/>
          </a:bodyPr>
          <a:lstStyle/>
          <a:p>
            <a:pPr marL="177800" indent="-177800"/>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p:txBody>
      </p:sp>
      <p:sp>
        <p:nvSpPr>
          <p:cNvPr id="41" name="正方形/長方形 40"/>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884368" y="5433940"/>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51520" y="3573016"/>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◆北大阪健康医療都市（健都）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医療や革新的創薬の産学連携による実用化・産業化の促進、大阪の強みである「ものづくり力」を活かした医療機器の開発促進、健康分野における新産業の創出を図るとともに、大阪の健康長寿の先進都市に向けた方向性をまとめ、世界トップクラスのライフサイエンスクラスター形成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556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57549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 5"/>
          <p:cNvSpPr/>
          <p:nvPr/>
        </p:nvSpPr>
        <p:spPr>
          <a:xfrm>
            <a:off x="179513" y="332656"/>
            <a:ext cx="4248472" cy="3744416"/>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丁目において再生医療におけるヒトへの応用から実用化、グローバル展開まで一貫して産業化を推進する「再生医療国際拠点」の形成を目指す。</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が連携し、「中之島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丁目再生医療国際拠点検討協議会」を設置し、必要な機能について検討を進める。</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262241" y="3284984"/>
            <a:ext cx="2877711"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zh-TW"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資料</a:t>
            </a:r>
          </a:p>
        </p:txBody>
      </p:sp>
      <p:sp>
        <p:nvSpPr>
          <p:cNvPr id="16" name="角丸四角形 15"/>
          <p:cNvSpPr/>
          <p:nvPr/>
        </p:nvSpPr>
        <p:spPr>
          <a:xfrm>
            <a:off x="156966" y="4149080"/>
            <a:ext cx="8810612" cy="1512168"/>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年の機能拡充により研究開発の初期段階だけでなく</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ステージに応じた各種相談が関西支部（うめきた）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可能となったところ。</a:t>
            </a: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により、創薬環境の整備を進める。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07"/>
          <p:cNvSpPr txBox="1">
            <a:spLocks noChangeArrowheads="1"/>
          </p:cNvSpPr>
          <p:nvPr/>
        </p:nvSpPr>
        <p:spPr bwMode="auto">
          <a:xfrm>
            <a:off x="4283968" y="4149080"/>
            <a:ext cx="2555875" cy="230832"/>
          </a:xfrm>
          <a:prstGeom prst="rect">
            <a:avLst/>
          </a:prstGeom>
          <a:noFill/>
          <a:ln w="9525">
            <a:noFill/>
            <a:miter lim="800000"/>
            <a:headEnd/>
            <a:tailEnd/>
          </a:ln>
        </p:spPr>
        <p:txBody>
          <a:bodyPr>
            <a:spAutoFit/>
          </a:bodyPr>
          <a:lstStyle/>
          <a:p>
            <a:r>
              <a:rPr lang="ja-JP" altLang="en-US" sz="900" dirty="0">
                <a:solidFill>
                  <a:schemeClr val="tx2"/>
                </a:solidFill>
                <a:latin typeface="Meiryo UI"/>
                <a:ea typeface="Meiryo UI"/>
                <a:cs typeface="Meiryo UI"/>
              </a:rPr>
              <a:t>◆</a:t>
            </a:r>
            <a:r>
              <a:rPr lang="en-US" altLang="ja-JP" sz="900" dirty="0" smtClean="0">
                <a:solidFill>
                  <a:schemeClr val="tx2"/>
                </a:solidFill>
                <a:latin typeface="Meiryo UI"/>
                <a:ea typeface="Meiryo UI"/>
                <a:cs typeface="Meiryo UI"/>
              </a:rPr>
              <a:t>PMDA</a:t>
            </a:r>
            <a:r>
              <a:rPr lang="ja-JP" altLang="en-US" sz="900" dirty="0">
                <a:solidFill>
                  <a:schemeClr val="tx2"/>
                </a:solidFill>
                <a:latin typeface="Meiryo UI"/>
                <a:ea typeface="Meiryo UI"/>
                <a:cs typeface="Meiryo UI"/>
              </a:rPr>
              <a:t>関西</a:t>
            </a:r>
            <a:r>
              <a:rPr lang="ja-JP" altLang="en-US" sz="900" dirty="0" smtClean="0">
                <a:solidFill>
                  <a:schemeClr val="tx2"/>
                </a:solidFill>
                <a:latin typeface="Meiryo UI"/>
                <a:ea typeface="Meiryo UI"/>
                <a:cs typeface="Meiryo UI"/>
              </a:rPr>
              <a:t>支部の機能拡充</a:t>
            </a:r>
            <a:endParaRPr lang="ja-JP" altLang="en-US" sz="900" dirty="0">
              <a:solidFill>
                <a:schemeClr val="tx2"/>
              </a:solidFill>
              <a:latin typeface="Meiryo UI"/>
              <a:ea typeface="Meiryo UI"/>
              <a:cs typeface="Meiryo UI"/>
            </a:endParaRPr>
          </a:p>
        </p:txBody>
      </p:sp>
      <p:pic>
        <p:nvPicPr>
          <p:cNvPr id="91" name="図 90"/>
          <p:cNvPicPr>
            <a:picLocks/>
          </p:cNvPicPr>
          <p:nvPr/>
        </p:nvPicPr>
        <p:blipFill>
          <a:blip r:embed="rId2"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pic>
        <p:nvPicPr>
          <p:cNvPr id="1028" name="Picture 4" descr="C:\Users\i4350461\Desktop\中之島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844824"/>
            <a:ext cx="2016224" cy="1383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i4350461\Desktop\中之島１.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44824"/>
            <a:ext cx="2028367" cy="139623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4355400" y="4293096"/>
            <a:ext cx="4442524" cy="1315139"/>
            <a:chOff x="4355400" y="4831679"/>
            <a:chExt cx="4442524" cy="1765673"/>
          </a:xfrm>
        </p:grpSpPr>
        <p:sp>
          <p:nvSpPr>
            <p:cNvPr id="92" name="テキスト ボックス 107"/>
            <p:cNvSpPr txBox="1">
              <a:spLocks noChangeArrowheads="1"/>
            </p:cNvSpPr>
            <p:nvPr/>
          </p:nvSpPr>
          <p:spPr bwMode="auto">
            <a:xfrm>
              <a:off x="4355400" y="4831680"/>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2013.10</a:t>
              </a:r>
              <a:endParaRPr lang="ja-JP" altLang="en-US" sz="900" dirty="0">
                <a:solidFill>
                  <a:srgbClr val="1F497D"/>
                </a:solidFill>
                <a:latin typeface="Meiryo UI"/>
                <a:ea typeface="Meiryo UI"/>
                <a:cs typeface="Meiryo UI"/>
              </a:endParaRPr>
            </a:p>
          </p:txBody>
        </p:sp>
        <p:sp>
          <p:nvSpPr>
            <p:cNvPr id="3" name="正方形/長方形 2"/>
            <p:cNvSpPr/>
            <p:nvPr/>
          </p:nvSpPr>
          <p:spPr>
            <a:xfrm>
              <a:off x="4427984" y="5085185"/>
              <a:ext cx="864096" cy="28803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427984" y="5445224"/>
              <a:ext cx="864096" cy="6080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107"/>
            <p:cNvSpPr txBox="1">
              <a:spLocks noChangeArrowheads="1"/>
            </p:cNvSpPr>
            <p:nvPr/>
          </p:nvSpPr>
          <p:spPr bwMode="auto">
            <a:xfrm>
              <a:off x="536351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2014.4</a:t>
              </a:r>
            </a:p>
          </p:txBody>
        </p:sp>
        <p:sp>
          <p:nvSpPr>
            <p:cNvPr id="96" name="正方形/長方形 95"/>
            <p:cNvSpPr/>
            <p:nvPr/>
          </p:nvSpPr>
          <p:spPr>
            <a:xfrm>
              <a:off x="6444208" y="5445224"/>
              <a:ext cx="864096" cy="60802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5425659" y="6405301"/>
              <a:ext cx="874533" cy="1520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107"/>
            <p:cNvSpPr txBox="1">
              <a:spLocks noChangeArrowheads="1"/>
            </p:cNvSpPr>
            <p:nvPr/>
          </p:nvSpPr>
          <p:spPr bwMode="auto">
            <a:xfrm>
              <a:off x="644363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2016.6</a:t>
              </a:r>
            </a:p>
          </p:txBody>
        </p:sp>
        <p:sp>
          <p:nvSpPr>
            <p:cNvPr id="99" name="右矢印 98"/>
            <p:cNvSpPr/>
            <p:nvPr/>
          </p:nvSpPr>
          <p:spPr>
            <a:xfrm>
              <a:off x="6282280" y="6381328"/>
              <a:ext cx="1225856" cy="175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5303353" y="5688830"/>
              <a:ext cx="1180983"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6433771" y="6165304"/>
              <a:ext cx="874533" cy="1520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験相談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右矢印 100"/>
            <p:cNvSpPr/>
            <p:nvPr/>
          </p:nvSpPr>
          <p:spPr>
            <a:xfrm>
              <a:off x="7279449" y="5688830"/>
              <a:ext cx="228687"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右矢印 101"/>
            <p:cNvSpPr/>
            <p:nvPr/>
          </p:nvSpPr>
          <p:spPr>
            <a:xfrm>
              <a:off x="7295641" y="6148616"/>
              <a:ext cx="228687" cy="188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5652120" y="5301208"/>
              <a:ext cx="727472" cy="324036"/>
            </a:xfrm>
            <a:prstGeom prst="wedgeRectCallout">
              <a:avLst>
                <a:gd name="adj1" fmla="val 79437"/>
                <a:gd name="adj2" fmla="val 121878"/>
              </a:avLst>
            </a:prstGeom>
            <a:solidFill>
              <a:srgbClr val="FFC00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機能の追加</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6444208" y="5085184"/>
              <a:ext cx="864096" cy="28803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四角形吹き出し 103"/>
            <p:cNvSpPr/>
            <p:nvPr/>
          </p:nvSpPr>
          <p:spPr>
            <a:xfrm>
              <a:off x="5652120" y="5913276"/>
              <a:ext cx="727472" cy="324036"/>
            </a:xfrm>
            <a:prstGeom prst="wedgeRectCallout">
              <a:avLst>
                <a:gd name="adj1" fmla="val 70272"/>
                <a:gd name="adj2" fmla="val 51330"/>
              </a:avLst>
            </a:prstGeom>
            <a:solidFill>
              <a:srgbClr val="FFC00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験相談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7"/>
            <p:cNvSpPr txBox="1">
              <a:spLocks noChangeArrowheads="1"/>
            </p:cNvSpPr>
            <p:nvPr/>
          </p:nvSpPr>
          <p:spPr bwMode="auto">
            <a:xfrm>
              <a:off x="7451744"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2017.4</a:t>
              </a:r>
              <a:r>
                <a:rPr lang="ja-JP" altLang="en-US" sz="900" dirty="0" smtClean="0">
                  <a:solidFill>
                    <a:srgbClr val="1F497D"/>
                  </a:solidFill>
                  <a:latin typeface="Meiryo UI"/>
                  <a:ea typeface="Meiryo UI"/>
                  <a:cs typeface="Meiryo UI"/>
                </a:rPr>
                <a:t>～</a:t>
              </a:r>
              <a:endParaRPr lang="en-US" altLang="ja-JP" sz="900" dirty="0" smtClean="0">
                <a:solidFill>
                  <a:srgbClr val="1F497D"/>
                </a:solidFill>
                <a:latin typeface="Meiryo UI"/>
                <a:ea typeface="Meiryo UI"/>
                <a:cs typeface="Meiryo UI"/>
              </a:endParaRPr>
            </a:p>
          </p:txBody>
        </p:sp>
        <p:sp>
          <p:nvSpPr>
            <p:cNvPr id="11" name="星 32 10"/>
            <p:cNvSpPr/>
            <p:nvPr/>
          </p:nvSpPr>
          <p:spPr>
            <a:xfrm>
              <a:off x="7508136" y="5099992"/>
              <a:ext cx="1289788" cy="14973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06" name="テキスト ボックス 107"/>
            <p:cNvSpPr txBox="1">
              <a:spLocks noChangeArrowheads="1"/>
            </p:cNvSpPr>
            <p:nvPr/>
          </p:nvSpPr>
          <p:spPr bwMode="auto">
            <a:xfrm>
              <a:off x="7668344" y="5589240"/>
              <a:ext cx="933525" cy="461665"/>
            </a:xfrm>
            <a:prstGeom prst="rect">
              <a:avLst/>
            </a:prstGeom>
            <a:noFill/>
            <a:ln w="9525">
              <a:noFill/>
              <a:miter lim="800000"/>
              <a:headEnd/>
              <a:tailEnd/>
            </a:ln>
          </p:spPr>
          <p:txBody>
            <a:bodyPr wrap="square">
              <a:spAutoFit/>
            </a:bodyPr>
            <a:lstStyle/>
            <a:p>
              <a:pPr algn="ctr"/>
              <a:r>
                <a:rPr lang="ja-JP" altLang="en-US" sz="1200" b="1" dirty="0">
                  <a:solidFill>
                    <a:srgbClr val="1F497D"/>
                  </a:solidFill>
                  <a:latin typeface="Meiryo UI"/>
                  <a:ea typeface="Meiryo UI"/>
                  <a:cs typeface="Meiryo UI"/>
                </a:rPr>
                <a:t>更</a:t>
              </a:r>
              <a:r>
                <a:rPr lang="ja-JP" altLang="en-US" sz="1200" b="1" dirty="0" smtClean="0">
                  <a:solidFill>
                    <a:srgbClr val="1F497D"/>
                  </a:solidFill>
                  <a:latin typeface="Meiryo UI"/>
                  <a:ea typeface="Meiryo UI"/>
                  <a:cs typeface="Meiryo UI"/>
                </a:rPr>
                <a:t>なる</a:t>
              </a:r>
              <a:endParaRPr lang="en-US" altLang="ja-JP" sz="1200" b="1" dirty="0" smtClean="0">
                <a:solidFill>
                  <a:srgbClr val="1F497D"/>
                </a:solidFill>
                <a:latin typeface="Meiryo UI"/>
                <a:ea typeface="Meiryo UI"/>
                <a:cs typeface="Meiryo UI"/>
              </a:endParaRPr>
            </a:p>
            <a:p>
              <a:pPr algn="ctr"/>
              <a:r>
                <a:rPr lang="ja-JP" altLang="en-US" sz="1200" b="1" dirty="0" smtClean="0">
                  <a:solidFill>
                    <a:srgbClr val="1F497D"/>
                  </a:solidFill>
                  <a:latin typeface="Meiryo UI"/>
                  <a:ea typeface="Meiryo UI"/>
                  <a:cs typeface="Meiryo UI"/>
                </a:rPr>
                <a:t>機能拡充</a:t>
              </a:r>
              <a:r>
                <a:rPr lang="ja-JP" altLang="en-US" sz="1200" b="1" dirty="0">
                  <a:solidFill>
                    <a:srgbClr val="1F497D"/>
                  </a:solidFill>
                  <a:latin typeface="Meiryo UI"/>
                  <a:ea typeface="Meiryo UI"/>
                  <a:cs typeface="Meiryo UI"/>
                </a:rPr>
                <a:t>へ</a:t>
              </a:r>
              <a:endParaRPr lang="en-US" altLang="ja-JP" sz="1200" b="1" dirty="0" smtClean="0">
                <a:solidFill>
                  <a:srgbClr val="1F497D"/>
                </a:solidFill>
                <a:latin typeface="Meiryo UI"/>
                <a:ea typeface="Meiryo UI"/>
                <a:cs typeface="Meiryo UI"/>
              </a:endParaRPr>
            </a:p>
          </p:txBody>
        </p:sp>
      </p:grpSp>
      <p:sp>
        <p:nvSpPr>
          <p:cNvPr id="110" name="テキスト ボックス 109"/>
          <p:cNvSpPr txBox="1"/>
          <p:nvPr/>
        </p:nvSpPr>
        <p:spPr>
          <a:xfrm>
            <a:off x="4860032" y="1556792"/>
            <a:ext cx="1879041" cy="2308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国家戦略特区の主な事業</a:t>
            </a:r>
          </a:p>
        </p:txBody>
      </p:sp>
      <p:sp>
        <p:nvSpPr>
          <p:cNvPr id="112" name="テキスト ボックス 111"/>
          <p:cNvSpPr txBox="1"/>
          <p:nvPr/>
        </p:nvSpPr>
        <p:spPr>
          <a:xfrm>
            <a:off x="179512" y="1526595"/>
            <a:ext cx="1223412" cy="2308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◆再生医療国際拠点</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33160316"/>
              </p:ext>
            </p:extLst>
          </p:nvPr>
        </p:nvGraphicFramePr>
        <p:xfrm>
          <a:off x="4644008" y="1268760"/>
          <a:ext cx="4248472" cy="1082040"/>
        </p:xfrm>
        <a:graphic>
          <a:graphicData uri="http://schemas.openxmlformats.org/drawingml/2006/table">
            <a:tbl>
              <a:tblPr firstRow="1" bandRow="1">
                <a:tableStyleId>{5C22544A-7EE6-4342-B048-85BDC9FD1C3A}</a:tableStyleId>
              </a:tblPr>
              <a:tblGrid>
                <a:gridCol w="1080120"/>
                <a:gridCol w="3168352"/>
              </a:tblGrid>
              <a:tr h="124342">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10424">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日本では未承認又は適応外の医薬品等を対象に、大阪大学医学部付属病院、国立循環器病センターにおいて、スピーディーに先進医療を提供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344330">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大阪大学医学部付属病院における革新的医療機器の開発について、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治験期間を短縮し、開発から市販・承認までのプロセスを陣俗化</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希少性疾患に係る革新的医薬品の開発迅速化についても、企業への橋渡しまでを</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が手厚くサポートし、実用化を促進する制度の創設を提案中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24" name="グループ化 23"/>
          <p:cNvGrpSpPr/>
          <p:nvPr/>
        </p:nvGrpSpPr>
        <p:grpSpPr>
          <a:xfrm>
            <a:off x="4696344" y="2420888"/>
            <a:ext cx="4160238" cy="1566838"/>
            <a:chOff x="-483836" y="1123455"/>
            <a:chExt cx="9879305" cy="5712320"/>
          </a:xfrm>
        </p:grpSpPr>
        <p:pic>
          <p:nvPicPr>
            <p:cNvPr id="25" name="図 24"/>
            <p:cNvPicPr>
              <a:picLocks noChangeAspect="1"/>
            </p:cNvPicPr>
            <p:nvPr/>
          </p:nvPicPr>
          <p:blipFill rotWithShape="1">
            <a:blip r:embed="rId5"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26" name="図 25"/>
            <p:cNvPicPr>
              <a:picLocks noChangeAspect="1"/>
            </p:cNvPicPr>
            <p:nvPr/>
          </p:nvPicPr>
          <p:blipFill rotWithShape="1">
            <a:blip r:embed="rId6"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27" name="四角形吹き出し 26"/>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descr="要覧表紙・病院外観"/>
            <p:cNvPicPr>
              <a:picLocks noChangeAspect="1" noChangeArrowheads="1"/>
            </p:cNvPicPr>
            <p:nvPr/>
          </p:nvPicPr>
          <p:blipFill>
            <a:blip r:embed="rId7"/>
            <a:srcRect/>
            <a:stretch>
              <a:fillRect/>
            </a:stretch>
          </p:blipFill>
          <p:spPr bwMode="auto">
            <a:xfrm>
              <a:off x="8020745" y="3232066"/>
              <a:ext cx="1288974" cy="1148867"/>
            </a:xfrm>
            <a:prstGeom prst="rect">
              <a:avLst/>
            </a:prstGeom>
            <a:noFill/>
            <a:ln w="9525">
              <a:noFill/>
              <a:miter lim="800000"/>
              <a:headEnd/>
              <a:tailEnd/>
            </a:ln>
          </p:spPr>
        </p:pic>
        <p:pic>
          <p:nvPicPr>
            <p:cNvPr id="29" name="図 53"/>
            <p:cNvPicPr>
              <a:picLocks noChangeAspect="1" noChangeArrowheads="1"/>
            </p:cNvPicPr>
            <p:nvPr/>
          </p:nvPicPr>
          <p:blipFill>
            <a:blip r:embed="rId8"/>
            <a:srcRect/>
            <a:stretch>
              <a:fillRect/>
            </a:stretch>
          </p:blipFill>
          <p:spPr bwMode="auto">
            <a:xfrm>
              <a:off x="8016461" y="5646549"/>
              <a:ext cx="1293258" cy="1148251"/>
            </a:xfrm>
            <a:prstGeom prst="rect">
              <a:avLst/>
            </a:prstGeom>
            <a:noFill/>
            <a:ln w="9525">
              <a:noFill/>
              <a:miter lim="800000"/>
              <a:headEnd/>
              <a:tailEnd/>
            </a:ln>
          </p:spPr>
        </p:pic>
        <p:pic>
          <p:nvPicPr>
            <p:cNvPr id="30" name="Picture 2"/>
            <p:cNvPicPr>
              <a:picLocks noChangeAspect="1" noChangeArrowheads="1"/>
            </p:cNvPicPr>
            <p:nvPr/>
          </p:nvPicPr>
          <p:blipFill>
            <a:blip r:embed="rId9"/>
            <a:srcRect/>
            <a:stretch>
              <a:fillRect/>
            </a:stretch>
          </p:blipFill>
          <p:spPr bwMode="auto">
            <a:xfrm>
              <a:off x="8026988" y="2064488"/>
              <a:ext cx="1282731" cy="1097313"/>
            </a:xfrm>
            <a:prstGeom prst="rect">
              <a:avLst/>
            </a:prstGeom>
            <a:noFill/>
            <a:ln w="9525">
              <a:noFill/>
              <a:miter lim="800000"/>
              <a:headEnd/>
              <a:tailEnd/>
            </a:ln>
          </p:spPr>
        </p:pic>
        <p:pic>
          <p:nvPicPr>
            <p:cNvPr id="31" name="Picture 4"/>
            <p:cNvPicPr>
              <a:picLocks noChangeAspect="1" noChangeArrowheads="1"/>
            </p:cNvPicPr>
            <p:nvPr/>
          </p:nvPicPr>
          <p:blipFill>
            <a:blip r:embed="rId10"/>
            <a:srcRect/>
            <a:stretch>
              <a:fillRect/>
            </a:stretch>
          </p:blipFill>
          <p:spPr bwMode="auto">
            <a:xfrm>
              <a:off x="8016461" y="4450600"/>
              <a:ext cx="1293258" cy="1149021"/>
            </a:xfrm>
            <a:prstGeom prst="rect">
              <a:avLst/>
            </a:prstGeom>
            <a:noFill/>
            <a:ln w="9525">
              <a:noFill/>
              <a:miter lim="800000"/>
              <a:headEnd/>
              <a:tailEnd/>
            </a:ln>
          </p:spPr>
        </p:pic>
        <p:sp>
          <p:nvSpPr>
            <p:cNvPr id="32" name="角丸四角形 31"/>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3" name="角丸四角形 32"/>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34" name="角丸四角形 33"/>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6" name="グループ化 7"/>
            <p:cNvGrpSpPr>
              <a:grpSpLocks/>
            </p:cNvGrpSpPr>
            <p:nvPr/>
          </p:nvGrpSpPr>
          <p:grpSpPr bwMode="auto">
            <a:xfrm>
              <a:off x="1258888" y="3284538"/>
              <a:ext cx="4628140" cy="3326996"/>
              <a:chOff x="579504" y="1617785"/>
              <a:chExt cx="4795604" cy="3073010"/>
            </a:xfrm>
          </p:grpSpPr>
          <p:grpSp>
            <p:nvGrpSpPr>
              <p:cNvPr id="74" name="グループ化 11"/>
              <p:cNvGrpSpPr>
                <a:grpSpLocks/>
              </p:cNvGrpSpPr>
              <p:nvPr/>
            </p:nvGrpSpPr>
            <p:grpSpPr bwMode="auto">
              <a:xfrm>
                <a:off x="579504" y="1736555"/>
                <a:ext cx="4795604" cy="2954240"/>
                <a:chOff x="675464" y="1647156"/>
                <a:chExt cx="5059984" cy="2955102"/>
              </a:xfrm>
            </p:grpSpPr>
            <p:grpSp>
              <p:nvGrpSpPr>
                <p:cNvPr id="79" name="グループ化 22"/>
                <p:cNvGrpSpPr>
                  <a:grpSpLocks/>
                </p:cNvGrpSpPr>
                <p:nvPr/>
              </p:nvGrpSpPr>
              <p:grpSpPr bwMode="auto">
                <a:xfrm>
                  <a:off x="675464" y="1647156"/>
                  <a:ext cx="5059984" cy="2955102"/>
                  <a:chOff x="2863611" y="1747761"/>
                  <a:chExt cx="5059984" cy="2955102"/>
                </a:xfrm>
              </p:grpSpPr>
              <p:sp>
                <p:nvSpPr>
                  <p:cNvPr id="81"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82" name="Picture 2" descr="C:\Program Files\Microsoft Office\MEDIA\CAGCAT10\j0293234.wmf"/>
                  <p:cNvPicPr>
                    <a:picLocks noChangeAspect="1" noChangeArrowheads="1"/>
                  </p:cNvPicPr>
                  <p:nvPr/>
                </p:nvPicPr>
                <p:blipFill>
                  <a:blip r:embed="rId11"/>
                  <a:srcRect/>
                  <a:stretch>
                    <a:fillRect/>
                  </a:stretch>
                </p:blipFill>
                <p:spPr bwMode="auto">
                  <a:xfrm>
                    <a:off x="3797405" y="4313043"/>
                    <a:ext cx="342019" cy="252319"/>
                  </a:xfrm>
                  <a:prstGeom prst="rect">
                    <a:avLst/>
                  </a:prstGeom>
                  <a:noFill/>
                  <a:ln w="9525">
                    <a:noFill/>
                    <a:miter lim="800000"/>
                    <a:headEnd/>
                    <a:tailEnd/>
                  </a:ln>
                </p:spPr>
              </p:pic>
              <p:pic>
                <p:nvPicPr>
                  <p:cNvPr id="83" name="Picture 2" descr="C:\Program Files\Microsoft Office\MEDIA\CAGCAT10\j0293234.wmf"/>
                  <p:cNvPicPr>
                    <a:picLocks noChangeAspect="1" noChangeArrowheads="1"/>
                  </p:cNvPicPr>
                  <p:nvPr/>
                </p:nvPicPr>
                <p:blipFill>
                  <a:blip r:embed="rId11"/>
                  <a:srcRect/>
                  <a:stretch>
                    <a:fillRect/>
                  </a:stretch>
                </p:blipFill>
                <p:spPr bwMode="auto">
                  <a:xfrm>
                    <a:off x="4864102" y="2188381"/>
                    <a:ext cx="352792" cy="260266"/>
                  </a:xfrm>
                  <a:prstGeom prst="rect">
                    <a:avLst/>
                  </a:prstGeom>
                  <a:noFill/>
                  <a:ln w="9525">
                    <a:noFill/>
                    <a:miter lim="800000"/>
                    <a:headEnd/>
                    <a:tailEnd/>
                  </a:ln>
                </p:spPr>
              </p:pic>
              <p:sp>
                <p:nvSpPr>
                  <p:cNvPr id="84" name="円/楕円 83"/>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87" name="円/楕円 86"/>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円/楕円 88"/>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0"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75"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76"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78"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37" name="正方形/長方形 36"/>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Picture 2" descr="C:\Documents and Settings\admin\Local Settings\Temporary Internet Files\Content.IE5\0C2OPJ5W\MC900343639[1].wmf"/>
            <p:cNvPicPr>
              <a:picLocks noChangeAspect="1" noChangeArrowheads="1"/>
            </p:cNvPicPr>
            <p:nvPr/>
          </p:nvPicPr>
          <p:blipFill>
            <a:blip r:embed="rId12"/>
            <a:srcRect/>
            <a:stretch>
              <a:fillRect/>
            </a:stretch>
          </p:blipFill>
          <p:spPr bwMode="auto">
            <a:xfrm>
              <a:off x="4087813" y="4471988"/>
              <a:ext cx="279400" cy="328612"/>
            </a:xfrm>
            <a:prstGeom prst="rect">
              <a:avLst/>
            </a:prstGeom>
            <a:noFill/>
            <a:ln w="9525">
              <a:noFill/>
              <a:miter lim="800000"/>
              <a:headEnd/>
              <a:tailEnd/>
            </a:ln>
          </p:spPr>
        </p:pic>
        <p:cxnSp>
          <p:nvCxnSpPr>
            <p:cNvPr id="42" name="直線コネクタ 41"/>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44" name="Picture 4" descr="記号"/>
            <p:cNvPicPr>
              <a:picLocks noChangeAspect="1" noChangeArrowheads="1"/>
            </p:cNvPicPr>
            <p:nvPr/>
          </p:nvPicPr>
          <p:blipFill>
            <a:blip r:embed="rId13"/>
            <a:srcRect/>
            <a:stretch>
              <a:fillRect/>
            </a:stretch>
          </p:blipFill>
          <p:spPr bwMode="auto">
            <a:xfrm>
              <a:off x="4487863" y="3716338"/>
              <a:ext cx="176212" cy="149225"/>
            </a:xfrm>
            <a:prstGeom prst="rect">
              <a:avLst/>
            </a:prstGeom>
            <a:noFill/>
            <a:ln w="9525">
              <a:noFill/>
              <a:miter lim="800000"/>
              <a:headEnd/>
              <a:tailEnd/>
            </a:ln>
          </p:spPr>
        </p:pic>
        <p:pic>
          <p:nvPicPr>
            <p:cNvPr id="45" name="Picture 6" descr="記号"/>
            <p:cNvPicPr>
              <a:picLocks noChangeAspect="1" noChangeArrowheads="1"/>
            </p:cNvPicPr>
            <p:nvPr/>
          </p:nvPicPr>
          <p:blipFill>
            <a:blip r:embed="rId14"/>
            <a:srcRect/>
            <a:stretch>
              <a:fillRect/>
            </a:stretch>
          </p:blipFill>
          <p:spPr bwMode="auto">
            <a:xfrm>
              <a:off x="4284663" y="3814763"/>
              <a:ext cx="174625" cy="149225"/>
            </a:xfrm>
            <a:prstGeom prst="rect">
              <a:avLst/>
            </a:prstGeom>
            <a:noFill/>
            <a:ln w="9525">
              <a:noFill/>
              <a:miter lim="800000"/>
              <a:headEnd/>
              <a:tailEnd/>
            </a:ln>
          </p:spPr>
        </p:pic>
        <p:sp>
          <p:nvSpPr>
            <p:cNvPr id="46" name="円/楕円 45"/>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49" name="直線コネクタ 48"/>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0" name="グループ化 4"/>
            <p:cNvGrpSpPr>
              <a:grpSpLocks/>
            </p:cNvGrpSpPr>
            <p:nvPr/>
          </p:nvGrpSpPr>
          <p:grpSpPr bwMode="auto">
            <a:xfrm>
              <a:off x="-266124" y="4273745"/>
              <a:ext cx="2474314" cy="1915872"/>
              <a:chOff x="67340" y="3649730"/>
              <a:chExt cx="2609241" cy="2354300"/>
            </a:xfrm>
          </p:grpSpPr>
          <p:sp>
            <p:nvSpPr>
              <p:cNvPr id="70" name="角丸四角形 69"/>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71" name="Picture 2" descr="C:\Users\y-inoue\Desktop\top_image.jpg"/>
              <p:cNvPicPr>
                <a:picLocks noChangeAspect="1" noChangeArrowheads="1"/>
              </p:cNvPicPr>
              <p:nvPr/>
            </p:nvPicPr>
            <p:blipFill>
              <a:blip r:embed="rId15"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72" name="角丸四角形 71"/>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73" name="正方形/長方形 72"/>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51"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52"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54"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56"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58"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60"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61"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63"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64"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67"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府立成人病センター</a:t>
              </a:r>
            </a:p>
          </p:txBody>
        </p:sp>
        <p:sp>
          <p:nvSpPr>
            <p:cNvPr id="69"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grpSp>
        <p:nvGrpSpPr>
          <p:cNvPr id="12" name="グループ化 11"/>
          <p:cNvGrpSpPr/>
          <p:nvPr/>
        </p:nvGrpSpPr>
        <p:grpSpPr>
          <a:xfrm>
            <a:off x="12459" y="5759678"/>
            <a:ext cx="9168053" cy="1125706"/>
            <a:chOff x="12459" y="5759678"/>
            <a:chExt cx="9168053" cy="1125706"/>
          </a:xfrm>
        </p:grpSpPr>
        <p:sp>
          <p:nvSpPr>
            <p:cNvPr id="131" name="ホームベース 130"/>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37</a:t>
              </a:fld>
              <a:endParaRPr lang="ja-JP" altLang="en-US" sz="1200" dirty="0">
                <a:solidFill>
                  <a:srgbClr val="898989"/>
                </a:solidFill>
              </a:endParaRPr>
            </a:p>
          </p:txBody>
        </p:sp>
        <p:grpSp>
          <p:nvGrpSpPr>
            <p:cNvPr id="113" name="グループ化 112"/>
            <p:cNvGrpSpPr/>
            <p:nvPr/>
          </p:nvGrpSpPr>
          <p:grpSpPr>
            <a:xfrm>
              <a:off x="255668" y="5934472"/>
              <a:ext cx="7628700" cy="843328"/>
              <a:chOff x="1839844" y="787053"/>
              <a:chExt cx="6491008" cy="843328"/>
            </a:xfrm>
          </p:grpSpPr>
          <p:grpSp>
            <p:nvGrpSpPr>
              <p:cNvPr id="115" name="グループ化 114"/>
              <p:cNvGrpSpPr/>
              <p:nvPr/>
            </p:nvGrpSpPr>
            <p:grpSpPr>
              <a:xfrm>
                <a:off x="1839844" y="931069"/>
                <a:ext cx="2714034" cy="230832"/>
                <a:chOff x="1806827" y="931069"/>
                <a:chExt cx="2714034" cy="230832"/>
              </a:xfrm>
            </p:grpSpPr>
            <p:sp>
              <p:nvSpPr>
                <p:cNvPr id="128" name="正方形/長方形 127"/>
                <p:cNvSpPr/>
                <p:nvPr/>
              </p:nvSpPr>
              <p:spPr>
                <a:xfrm>
                  <a:off x="3212490" y="931069"/>
                  <a:ext cx="13083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1806827" y="945877"/>
                  <a:ext cx="1416086" cy="180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16" name="グループ化 115"/>
              <p:cNvGrpSpPr/>
              <p:nvPr/>
            </p:nvGrpSpPr>
            <p:grpSpPr>
              <a:xfrm>
                <a:off x="1847652" y="1219101"/>
                <a:ext cx="5686700" cy="230832"/>
                <a:chOff x="1831627" y="882081"/>
                <a:chExt cx="5686700" cy="230832"/>
              </a:xfrm>
            </p:grpSpPr>
            <p:sp>
              <p:nvSpPr>
                <p:cNvPr id="126" name="正方形/長方形 125"/>
                <p:cNvSpPr/>
                <p:nvPr/>
              </p:nvSpPr>
              <p:spPr>
                <a:xfrm>
                  <a:off x="5377997" y="882081"/>
                  <a:ext cx="2140330"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中之島再生医療国際拠点形成</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1831627" y="896888"/>
                  <a:ext cx="3542887" cy="180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17" name="グループ化 116"/>
              <p:cNvGrpSpPr/>
              <p:nvPr/>
            </p:nvGrpSpPr>
            <p:grpSpPr>
              <a:xfrm>
                <a:off x="1839844" y="787053"/>
                <a:ext cx="3803914" cy="230832"/>
                <a:chOff x="1806827" y="191160"/>
                <a:chExt cx="3803914" cy="230832"/>
              </a:xfrm>
            </p:grpSpPr>
            <p:sp>
              <p:nvSpPr>
                <p:cNvPr id="124" name="正方形/長方形 123"/>
                <p:cNvSpPr/>
                <p:nvPr/>
              </p:nvSpPr>
              <p:spPr>
                <a:xfrm>
                  <a:off x="2354721" y="191160"/>
                  <a:ext cx="3256020"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国際がんセンター、重粒子線がん治療施設オープン（</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1806827" y="246465"/>
                  <a:ext cx="57191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18" name="グループ化 117"/>
              <p:cNvGrpSpPr/>
              <p:nvPr/>
            </p:nvGrpSpPr>
            <p:grpSpPr>
              <a:xfrm>
                <a:off x="1847652" y="1080601"/>
                <a:ext cx="4032431" cy="369332"/>
                <a:chOff x="1818783" y="893020"/>
                <a:chExt cx="4032431" cy="369332"/>
              </a:xfrm>
            </p:grpSpPr>
            <p:sp>
              <p:nvSpPr>
                <p:cNvPr id="122" name="正方形/長方形 121"/>
                <p:cNvSpPr/>
                <p:nvPr/>
              </p:nvSpPr>
              <p:spPr>
                <a:xfrm>
                  <a:off x="3205938" y="893020"/>
                  <a:ext cx="2645276"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健康栄養研究所の全面大阪移転（</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頃）</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右矢印 122"/>
                <p:cNvSpPr/>
                <p:nvPr/>
              </p:nvSpPr>
              <p:spPr>
                <a:xfrm>
                  <a:off x="1818783" y="902312"/>
                  <a:ext cx="1404130" cy="180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19" name="グループ化 118"/>
              <p:cNvGrpSpPr/>
              <p:nvPr/>
            </p:nvGrpSpPr>
            <p:grpSpPr>
              <a:xfrm>
                <a:off x="1847652" y="1399549"/>
                <a:ext cx="6483200" cy="230832"/>
                <a:chOff x="775199" y="1171617"/>
                <a:chExt cx="17198637" cy="386545"/>
              </a:xfrm>
            </p:grpSpPr>
            <p:sp>
              <p:nvSpPr>
                <p:cNvPr id="120" name="右矢印 119"/>
                <p:cNvSpPr/>
                <p:nvPr/>
              </p:nvSpPr>
              <p:spPr>
                <a:xfrm>
                  <a:off x="775199" y="1171617"/>
                  <a:ext cx="9328398" cy="30142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10095333" y="1171617"/>
                  <a:ext cx="7878503" cy="386545"/>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30" name="正方形/長方形 129"/>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158330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51504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年度より順次</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ちびらきをむかえる「うめきた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期区域」のまちづくりと連動し、世界から人材、技術を集積・交流させ、新しい産業・技術・知財を創造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27909"/>
            <a:ext cx="3218843" cy="204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82901"/>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213523" cy="451504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大阪・関西の各拠点のポテンシャルを最大限活用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し、「イノベーション・エコシステム」を構築し、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イノベーションの連鎖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を生み出す。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38</a:t>
            </a:fld>
            <a:endParaRPr lang="ja-JP" altLang="en-US" sz="1200" dirty="0">
              <a:solidFill>
                <a:srgbClr val="898989"/>
              </a:solidFill>
            </a:endParaRPr>
          </a:p>
        </p:txBody>
      </p:sp>
      <p:sp>
        <p:nvSpPr>
          <p:cNvPr id="5" name="正方形/長方形 4"/>
          <p:cNvSpPr/>
          <p:nvPr/>
        </p:nvSpPr>
        <p:spPr>
          <a:xfrm>
            <a:off x="3923928" y="4924325"/>
            <a:ext cx="1728193" cy="1107996"/>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経済界との連携により、</a:t>
            </a:r>
            <a:r>
              <a:rPr lang="en-US" altLang="ja-JP"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ドローン、ヘルスケア、オープンデータ・ビッグデータ関連において、先進的なまちづくりに関する実証事業や社会実装を行う。</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995936" y="2852936"/>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674" y="4797152"/>
            <a:ext cx="318218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5665004" y="6300028"/>
            <a:ext cx="3227476" cy="33855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■大阪市と大阪商工会議所との先進的なまちづくりに資する「実証事業都市・大阪」実現に向けた包括提携</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協定の事業例イメージ</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140968"/>
            <a:ext cx="4301778" cy="151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Tree>
    <p:extLst>
      <p:ext uri="{BB962C8B-B14F-4D97-AF65-F5344CB8AC3E}">
        <p14:creationId xmlns:p14="http://schemas.microsoft.com/office/powerpoint/2010/main" val="32412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7" y="332656"/>
            <a:ext cx="4278353"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参入や実証フィールドの希望にかかる相談対応や、技術面での課題解決を進めるなど、新エネルギー産業のさらなる競争力強化を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・咲洲に開所した大型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蓄電池システム試験評価施設（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691761" y="332656"/>
            <a:ext cx="4344735"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等を通じ、大阪自らの支援機能の強化を図る。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・さらに、近畿経済産業局の機能強化、平成</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開設が予定されている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419" y="4599340"/>
            <a:ext cx="1108736" cy="851509"/>
          </a:xfrm>
          <a:prstGeom prst="rect">
            <a:avLst/>
          </a:prstGeom>
        </p:spPr>
      </p:pic>
      <p:sp>
        <p:nvSpPr>
          <p:cNvPr id="52"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39</a:t>
            </a:fld>
            <a:endParaRPr lang="ja-JP" altLang="en-US" sz="1200" dirty="0">
              <a:solidFill>
                <a:srgbClr val="898989"/>
              </a:solidFill>
            </a:endParaRPr>
          </a:p>
        </p:txBody>
      </p:sp>
      <p:pic>
        <p:nvPicPr>
          <p:cNvPr id="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4527332"/>
            <a:ext cx="1512168" cy="95452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4932040" y="4293096"/>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896428" y="4293096"/>
            <a:ext cx="2247571"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統括拠点（仮称）</a:t>
            </a:r>
          </a:p>
        </p:txBody>
      </p:sp>
      <p:pic>
        <p:nvPicPr>
          <p:cNvPr id="6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46" y="1594354"/>
            <a:ext cx="1872207" cy="1114566"/>
          </a:xfrm>
          <a:prstGeom prst="rect">
            <a:avLst/>
          </a:prstGeom>
          <a:noFill/>
          <a:extLst/>
        </p:spPr>
      </p:pic>
      <p:sp>
        <p:nvSpPr>
          <p:cNvPr id="66" name="テキスト ボックス 65"/>
          <p:cNvSpPr txBox="1"/>
          <p:nvPr/>
        </p:nvSpPr>
        <p:spPr>
          <a:xfrm>
            <a:off x="395536" y="1340768"/>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129250" y="2708920"/>
            <a:ext cx="3236428" cy="369332"/>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　ホームページ</a:t>
            </a: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771" y="3914059"/>
            <a:ext cx="1575941" cy="95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8396" y="1629875"/>
            <a:ext cx="1435870" cy="107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サブタイトル 2"/>
          <p:cNvSpPr txBox="1">
            <a:spLocks/>
          </p:cNvSpPr>
          <p:nvPr/>
        </p:nvSpPr>
        <p:spPr>
          <a:xfrm>
            <a:off x="2421462" y="1340768"/>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サブタイトル 2"/>
          <p:cNvSpPr txBox="1">
            <a:spLocks/>
          </p:cNvSpPr>
          <p:nvPr/>
        </p:nvSpPr>
        <p:spPr>
          <a:xfrm>
            <a:off x="300811" y="3501008"/>
            <a:ext cx="4199181" cy="216024"/>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■蓄電池、水素・燃料電池</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2182693" y="3486200"/>
            <a:ext cx="1813243"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燃料電池フォークリフト</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3297141" y="3789040"/>
            <a:ext cx="914819" cy="307777"/>
          </a:xfrm>
          <a:prstGeom prst="rect">
            <a:avLst/>
          </a:prstGeom>
          <a:noFill/>
        </p:spPr>
        <p:txBody>
          <a:bodyPr wrap="square" rtlCol="0">
            <a:spAutoFit/>
          </a:bodyPr>
          <a:lstStyle/>
          <a:p>
            <a:r>
              <a:rPr lang="en-US" altLang="ja-JP" sz="7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新関西国際空港株式会社</a:t>
            </a:r>
            <a:r>
              <a:rPr lang="en-US" altLang="ja-JP" sz="7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4733" y="4293096"/>
            <a:ext cx="1495259" cy="9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871113" y="4982979"/>
            <a:ext cx="362887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3131839" y="5301208"/>
            <a:ext cx="1512169"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（出典：岩谷産業株式会社）</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430" y="3717032"/>
            <a:ext cx="1214434" cy="106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681287215"/>
              </p:ext>
            </p:extLst>
          </p:nvPr>
        </p:nvGraphicFramePr>
        <p:xfrm>
          <a:off x="4792792" y="2228689"/>
          <a:ext cx="4243704" cy="1992399"/>
        </p:xfrm>
        <a:graphic>
          <a:graphicData uri="http://schemas.openxmlformats.org/drawingml/2006/table">
            <a:tbl>
              <a:tblPr firstRow="1" bandRow="1">
                <a:tableStyleId>{5C22544A-7EE6-4342-B048-85BDC9FD1C3A}</a:tableStyleId>
              </a:tblPr>
              <a:tblGrid>
                <a:gridCol w="1978046"/>
                <a:gridCol w="2265658"/>
              </a:tblGrid>
              <a:tr h="28551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新たに拡充される機能等</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285519">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（（独）工業所有権情報・研修館）近畿統括拠点（仮称）」における特許審査の面接審査が可能に</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月までに開設予定の「</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近畿統括拠点（仮称）」において、出張面接審査の重点実施日の設定、「出張面接審査室」、「テレビ面接審査室」及び「高度検索閲覧用端末」の設置、面接審査の申込受付を実施</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85519">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300811" y="5949280"/>
            <a:ext cx="11772620" cy="792087"/>
            <a:chOff x="1826146" y="1700808"/>
            <a:chExt cx="9718324" cy="792087"/>
          </a:xfrm>
        </p:grpSpPr>
        <p:grpSp>
          <p:nvGrpSpPr>
            <p:cNvPr id="139" name="グループ化 138"/>
            <p:cNvGrpSpPr/>
            <p:nvPr/>
          </p:nvGrpSpPr>
          <p:grpSpPr>
            <a:xfrm>
              <a:off x="1835696" y="1700808"/>
              <a:ext cx="3278555" cy="230832"/>
              <a:chOff x="1835696" y="1811713"/>
              <a:chExt cx="3278555" cy="230832"/>
            </a:xfrm>
          </p:grpSpPr>
          <p:sp>
            <p:nvSpPr>
              <p:cNvPr id="149" name="正方形/長方形 148"/>
              <p:cNvSpPr/>
              <p:nvPr/>
            </p:nvSpPr>
            <p:spPr>
              <a:xfrm>
                <a:off x="2331127" y="1811713"/>
                <a:ext cx="2783124"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統括拠点設置（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35696" y="1844824"/>
                <a:ext cx="576064" cy="180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52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902358" cy="230832"/>
              <a:chOff x="1806826" y="654184"/>
              <a:chExt cx="5902358" cy="230832"/>
            </a:xfrm>
          </p:grpSpPr>
          <p:sp>
            <p:nvSpPr>
              <p:cNvPr id="145" name="正方形/長方形 144"/>
              <p:cNvSpPr/>
              <p:nvPr/>
            </p:nvSpPr>
            <p:spPr>
              <a:xfrm>
                <a:off x="5668419" y="654184"/>
                <a:ext cx="2040765"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頃）</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80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40887"/>
              <a:ext cx="9718324" cy="252008"/>
              <a:chOff x="1921801" y="1258162"/>
              <a:chExt cx="9372886" cy="422004"/>
            </a:xfrm>
          </p:grpSpPr>
          <p:sp>
            <p:nvSpPr>
              <p:cNvPr id="143" name="右矢印 142"/>
              <p:cNvSpPr/>
              <p:nvPr/>
            </p:nvSpPr>
            <p:spPr>
              <a:xfrm>
                <a:off x="1921801" y="1258162"/>
                <a:ext cx="6060442" cy="3014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4691721" y="1293623"/>
                <a:ext cx="6602966"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新エネルギー関連産業のグローバル競争力強化（関西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水素サプライチェーン</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よる水素実用化など）</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Tree>
    <p:extLst>
      <p:ext uri="{BB962C8B-B14F-4D97-AF65-F5344CB8AC3E}">
        <p14:creationId xmlns:p14="http://schemas.microsoft.com/office/powerpoint/2010/main" val="1593595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a:t>
            </a:fld>
            <a:endParaRPr lang="ja-JP" altLang="en-US" sz="1200" dirty="0">
              <a:solidFill>
                <a:srgbClr val="898989"/>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39269" y="1268760"/>
            <a:ext cx="8424936" cy="477118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わが国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は、戦後の高度成長期から今日</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まで一貫して</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一極集中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はアジア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を中心に新興国が</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台頭し、</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日本の存在感は</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に都市間競争がし烈さを増す中で、日本が存在感を高めていくためには、東京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一極ではなく、</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国全体の成長をけん引する、国際競争力を持つ複数の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拠点創出</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災害リスクの観点でも東京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一極集中は危険で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想定外の大災害にも対応</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しうる国土の強靭化を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図るためには、東京以外にも、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日本を支える拠点都市を戦略的に確立することが必要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また、政治</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面で、中央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集権型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システムでは地域</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の実情に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あわせた決定は困難であり、今後の日本社会の活力を維持していくためには、</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の自己決定・自己責任に基づく分権型の仕組みへの転換を先導する取組みが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．なぜ副首都が日本に必要か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81644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1"/>
          <p:cNvSpPr txBox="1">
            <a:spLocks/>
          </p:cNvSpPr>
          <p:nvPr/>
        </p:nvSpPr>
        <p:spPr bwMode="auto">
          <a:xfrm>
            <a:off x="8395219"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40</a:t>
            </a:fld>
            <a:endParaRPr lang="ja-JP" altLang="en-US" sz="1200" dirty="0">
              <a:solidFill>
                <a:srgbClr val="898989"/>
              </a:solidFill>
            </a:endParaRPr>
          </a:p>
        </p:txBody>
      </p:sp>
      <p:sp>
        <p:nvSpPr>
          <p:cNvPr id="12" name="正方形/長方形 11"/>
          <p:cNvSpPr/>
          <p:nvPr/>
        </p:nvSpPr>
        <p:spPr>
          <a:xfrm>
            <a:off x="86658" y="340785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4443" y="323996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519055"/>
            <a:ext cx="8815492" cy="3220681"/>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みどり」と「イノベーション」の融合拠点を目標と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区域」を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中之島やベイエリア等の大阪都心部エリアに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26339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　一部</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　全体</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3" cstate="print"/>
          <a:srcRect/>
          <a:stretch>
            <a:fillRect/>
          </a:stretch>
        </p:blipFill>
        <p:spPr bwMode="auto">
          <a:xfrm>
            <a:off x="465283" y="5418370"/>
            <a:ext cx="2280461" cy="1230080"/>
          </a:xfrm>
          <a:prstGeom prst="rect">
            <a:avLst/>
          </a:prstGeom>
          <a:noFill/>
          <a:ln w="9525">
            <a:noFill/>
            <a:miter lim="800000"/>
            <a:headEnd/>
            <a:tailEnd/>
          </a:ln>
        </p:spPr>
      </p:pic>
      <p:sp>
        <p:nvSpPr>
          <p:cNvPr id="35" name="テキスト ボックス 34"/>
          <p:cNvSpPr txBox="1"/>
          <p:nvPr/>
        </p:nvSpPr>
        <p:spPr>
          <a:xfrm>
            <a:off x="2953545" y="4218811"/>
            <a:ext cx="2957978" cy="1277273"/>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・産学・社学連携拠点の形成（中之島アゴラ）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・再生医療国際拠点の導入</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3195459" y="5628726"/>
            <a:ext cx="2624754" cy="10630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5" cstate="print"/>
          <a:srcRect/>
          <a:stretch>
            <a:fillRect/>
          </a:stretch>
        </p:blipFill>
        <p:spPr bwMode="auto">
          <a:xfrm>
            <a:off x="6502079" y="5572284"/>
            <a:ext cx="1976654" cy="1151914"/>
          </a:xfrm>
          <a:prstGeom prst="rect">
            <a:avLst/>
          </a:prstGeom>
          <a:noFill/>
          <a:ln w="9525">
            <a:noFill/>
            <a:miter lim="800000"/>
            <a:headEnd/>
            <a:tailEnd/>
          </a:ln>
          <a:effectLst/>
        </p:spPr>
      </p:pic>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に誇れる都市空間の創造</a:t>
            </a:r>
          </a:p>
        </p:txBody>
      </p:sp>
      <p:sp>
        <p:nvSpPr>
          <p:cNvPr id="27" name="テキスト ボックス 26"/>
          <p:cNvSpPr txBox="1"/>
          <p:nvPr/>
        </p:nvSpPr>
        <p:spPr>
          <a:xfrm>
            <a:off x="6071963" y="4234174"/>
            <a:ext cx="2820517" cy="1107996"/>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さらなる民間開発事業</a:t>
            </a:r>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・夢洲における国際観光拠点の形成</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ヒト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7449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■広域的な視点での都市</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空間の創造</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2"/>
            <a:ext cx="8977502" cy="568419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979066"/>
            <a:ext cx="4379241" cy="7812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■大阪湾諸港の国際競争力強化</a:t>
            </a:r>
            <a:endParaRPr lang="en-US" altLang="ja-JP"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コンテナ戦略港湾阪神港と阪神国際港湾株式会社との連携による創荷・集荷の取組みなど、港湾の国際競争力の強化を図る。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
        <p:nvSpPr>
          <p:cNvPr id="35" name="正方形/長方形 34"/>
          <p:cNvSpPr/>
          <p:nvPr/>
        </p:nvSpPr>
        <p:spPr>
          <a:xfrm>
            <a:off x="323528" y="887214"/>
            <a:ext cx="1787577" cy="1893714"/>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近隣</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府県を含む大阪都市圏として、</a:t>
            </a:r>
          </a:p>
          <a:p>
            <a:pPr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以下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の視点で、都市構造を大胆に</a:t>
            </a:r>
          </a:p>
          <a:p>
            <a:pPr defTabSz="620852">
              <a:lnSpc>
                <a:spcPts val="1200"/>
              </a:lnSpc>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とらえなおす。</a:t>
            </a:r>
          </a:p>
          <a:p>
            <a:pPr defTabSz="620852">
              <a:lnSpc>
                <a:spcPts val="1200"/>
              </a:lnSpc>
              <a:defRPr/>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56106"/>
            <a:ext cx="4384713" cy="79718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東西の大都市圏を結ぶ広域交通インフラの複数ルートを確保し、その効果を西へ波及させるため、関係団体と連携して、リニア中央新幹線や北陸新幹線の大阪までの早期全線開業を促進する。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88810" y="3802483"/>
            <a:ext cx="4373770" cy="1134051"/>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70512" y="2957467"/>
            <a:ext cx="4318038" cy="2820058"/>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・成長を支えるため、物流の効率化や広域連携の強化に資する大阪都市再生環状道路や府県間道路などの道路ネットワークの構築を進めるとともに、戦略</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路線など人流を支える鉄道ネットワークの充実を図る。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96783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スライド番号プレースホルダー 1"/>
          <p:cNvSpPr txBox="1">
            <a:spLocks/>
          </p:cNvSpPr>
          <p:nvPr/>
        </p:nvSpPr>
        <p:spPr bwMode="auto">
          <a:xfrm>
            <a:off x="8378825" y="660009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41</a:t>
            </a:fld>
            <a:endParaRPr lang="ja-JP" altLang="en-US" sz="1200" dirty="0">
              <a:solidFill>
                <a:srgbClr val="898989"/>
              </a:solidFill>
            </a:endParaRPr>
          </a:p>
        </p:txBody>
      </p:sp>
      <p:sp>
        <p:nvSpPr>
          <p:cNvPr id="59" name="ホームベース 58"/>
          <p:cNvSpPr/>
          <p:nvPr/>
        </p:nvSpPr>
        <p:spPr>
          <a:xfrm>
            <a:off x="111188" y="5844169"/>
            <a:ext cx="8877362" cy="909056"/>
          </a:xfrm>
          <a:prstGeom prst="homePlate">
            <a:avLst>
              <a:gd name="adj" fmla="val 35602"/>
            </a:avLst>
          </a:prstGeom>
          <a:solidFill>
            <a:sysClr val="window" lastClr="FFFFFF"/>
          </a:solidFill>
          <a:ln w="9525" cap="flat" cmpd="sng" algn="ctr">
            <a:solidFill>
              <a:srgbClr val="4F81BD">
                <a:shade val="50000"/>
              </a:srgbClr>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17078"/>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nvGrpSpPr>
          <p:cNvPr id="61" name="グループ化 60"/>
          <p:cNvGrpSpPr/>
          <p:nvPr/>
        </p:nvGrpSpPr>
        <p:grpSpPr>
          <a:xfrm>
            <a:off x="340283" y="6287702"/>
            <a:ext cx="4525014" cy="230832"/>
            <a:chOff x="1514097" y="1093311"/>
            <a:chExt cx="4525014" cy="230832"/>
          </a:xfrm>
        </p:grpSpPr>
        <p:sp>
          <p:nvSpPr>
            <p:cNvPr id="62" name="正方形/長方形 61"/>
            <p:cNvSpPr/>
            <p:nvPr/>
          </p:nvSpPr>
          <p:spPr>
            <a:xfrm>
              <a:off x="4014198" y="1093311"/>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1514097" y="1118727"/>
              <a:ext cx="2483060" cy="180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grpSp>
      <p:grpSp>
        <p:nvGrpSpPr>
          <p:cNvPr id="64" name="グループ化 63"/>
          <p:cNvGrpSpPr/>
          <p:nvPr/>
        </p:nvGrpSpPr>
        <p:grpSpPr>
          <a:xfrm>
            <a:off x="346241" y="6563717"/>
            <a:ext cx="8185114" cy="230833"/>
            <a:chOff x="1600323" y="1013273"/>
            <a:chExt cx="6906253" cy="122898"/>
          </a:xfrm>
        </p:grpSpPr>
        <p:sp>
          <p:nvSpPr>
            <p:cNvPr id="65" name="正方形/長方形 64"/>
            <p:cNvSpPr/>
            <p:nvPr/>
          </p:nvSpPr>
          <p:spPr>
            <a:xfrm>
              <a:off x="6666501" y="1013273"/>
              <a:ext cx="1840075" cy="122898"/>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1600323" y="1029725"/>
              <a:ext cx="5066177" cy="84444"/>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grpSp>
      <p:sp>
        <p:nvSpPr>
          <p:cNvPr id="67" name="正方形/長方形 66"/>
          <p:cNvSpPr/>
          <p:nvPr/>
        </p:nvSpPr>
        <p:spPr>
          <a:xfrm>
            <a:off x="2332043" y="6143711"/>
            <a:ext cx="2107761" cy="230832"/>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8" name="グループ化 67"/>
          <p:cNvGrpSpPr/>
          <p:nvPr/>
        </p:nvGrpSpPr>
        <p:grpSpPr>
          <a:xfrm>
            <a:off x="332872" y="6438776"/>
            <a:ext cx="7403361" cy="230832"/>
            <a:chOff x="-5280875" y="937784"/>
            <a:chExt cx="36171707" cy="386544"/>
          </a:xfrm>
        </p:grpSpPr>
        <p:sp>
          <p:nvSpPr>
            <p:cNvPr id="69" name="右矢印 68"/>
            <p:cNvSpPr/>
            <p:nvPr/>
          </p:nvSpPr>
          <p:spPr>
            <a:xfrm>
              <a:off x="-5280875" y="953734"/>
              <a:ext cx="22887664" cy="323282"/>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17606789" y="937784"/>
              <a:ext cx="13284043" cy="386544"/>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a:t>
              </a:r>
              <a:r>
                <a:rPr kumimoji="0" lang="ja-JP" altLang="en-US" sz="9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1" name="右矢印 70"/>
          <p:cNvSpPr/>
          <p:nvPr/>
        </p:nvSpPr>
        <p:spPr>
          <a:xfrm>
            <a:off x="340283" y="6159275"/>
            <a:ext cx="1898886" cy="18666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2" name="正方形/長方形 71"/>
          <p:cNvSpPr/>
          <p:nvPr/>
        </p:nvSpPr>
        <p:spPr>
          <a:xfrm>
            <a:off x="1619672" y="5983438"/>
            <a:ext cx="3920539"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号・第二阪和国道開通、淀川左岸線延伸部事業着手（</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右矢印 72"/>
          <p:cNvSpPr/>
          <p:nvPr/>
        </p:nvSpPr>
        <p:spPr>
          <a:xfrm>
            <a:off x="332874" y="6022975"/>
            <a:ext cx="1303698" cy="190905"/>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3"/>
            <a:ext cx="3514003" cy="1134051"/>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主な路線</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新名神・第二京阪アクセス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の更なる強化</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千里丘寝屋川線・寝屋川大東線</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年度事業着手</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●府県間の更なる連携強化</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大阪河内長野線・国道</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年代半ば供用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東線の開業による新大阪駅へのアクセス強化 </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●うめきた新駅開業</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(H34</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年度末</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09726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1"/>
          <p:cNvSpPr txBox="1">
            <a:spLocks/>
          </p:cNvSpPr>
          <p:nvPr/>
        </p:nvSpPr>
        <p:spPr bwMode="auto">
          <a:xfrm>
            <a:off x="8388424"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42</a:t>
            </a:fld>
            <a:endParaRPr lang="ja-JP" altLang="en-US" sz="1200" dirty="0">
              <a:solidFill>
                <a:srgbClr val="898989"/>
              </a:solidFill>
            </a:endParaRPr>
          </a:p>
        </p:txBody>
      </p:sp>
      <p:sp>
        <p:nvSpPr>
          <p:cNvPr id="12" name="正方形/長方形 11"/>
          <p:cNvSpPr/>
          <p:nvPr/>
        </p:nvSpPr>
        <p:spPr>
          <a:xfrm>
            <a:off x="91704" y="3545588"/>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36051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5" y="3645024"/>
            <a:ext cx="3583024"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の創意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・工夫や意見を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取り入れながら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、経済界とともに「夢洲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まちづくり構想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」を策定し、夢洲における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観光拠点形成に取り組む。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645025"/>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大阪大学中之島アゴラ構想</a:t>
              </a:r>
              <a:r>
                <a:rPr lang="ja-JP" altLang="en-US" sz="800" dirty="0">
                  <a:solidFill>
                    <a:srgbClr val="1F497D"/>
                  </a:solidFill>
                </a:rPr>
                <a:t>より</a:t>
              </a:r>
            </a:p>
          </p:txBody>
        </p:sp>
      </p:grpSp>
      <p:sp>
        <p:nvSpPr>
          <p:cNvPr id="42" name="テキスト ボックス 41"/>
          <p:cNvSpPr txBox="1"/>
          <p:nvPr/>
        </p:nvSpPr>
        <p:spPr>
          <a:xfrm>
            <a:off x="6732240" y="5229200"/>
            <a:ext cx="2160240" cy="1277273"/>
          </a:xfrm>
          <a:prstGeom prst="rect">
            <a:avLst/>
          </a:prstGeom>
          <a:noFill/>
        </p:spPr>
        <p:txBody>
          <a:bodyPr wrap="square" rtlCol="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大学が提案する「中之島アゴラ構想」も踏まえ、府・市、大阪大学及び経済団体等とともに「中之島アゴラ構想推進協議会」において、人材育成や、芸術・情報発信などのアート拠点としての機能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検討を進める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018327"/>
            <a:ext cx="2304256" cy="140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pic>
        <p:nvPicPr>
          <p:cNvPr id="22" name="Picture 1" descr="E:\My Documents\My Pictures\collection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707641"/>
            <a:ext cx="1080121" cy="130553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7380312" y="5013756"/>
            <a:ext cx="1632843" cy="215444"/>
          </a:xfrm>
          <a:prstGeom prst="rect">
            <a:avLst/>
          </a:prstGeom>
          <a:noFill/>
        </p:spPr>
        <p:txBody>
          <a:bodyPr wrap="square" rtlCol="0">
            <a:spAutoFit/>
          </a:bodyPr>
          <a:lstStyle/>
          <a:p>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佐伯祐三</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郵便配達夫</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》1928</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1131999" y="4653136"/>
            <a:ext cx="1639801" cy="1944216"/>
            <a:chOff x="2395377" y="4166762"/>
            <a:chExt cx="2028790" cy="2285436"/>
          </a:xfrm>
        </p:grpSpPr>
        <p:pic>
          <p:nvPicPr>
            <p:cNvPr id="29" name="図 28"/>
            <p:cNvPicPr>
              <a:picLocks noChangeAspect="1"/>
            </p:cNvPicPr>
            <p:nvPr/>
          </p:nvPicPr>
          <p:blipFill>
            <a:blip r:embed="rId5"/>
            <a:stretch>
              <a:fillRect/>
            </a:stretch>
          </p:blipFill>
          <p:spPr>
            <a:xfrm>
              <a:off x="2395377" y="4166762"/>
              <a:ext cx="2028790" cy="2285436"/>
            </a:xfrm>
            <a:prstGeom prst="rect">
              <a:avLst/>
            </a:prstGeom>
          </p:spPr>
        </p:pic>
        <p:sp>
          <p:nvSpPr>
            <p:cNvPr id="30" name="フリーフォーム 29"/>
            <p:cNvSpPr/>
            <p:nvPr/>
          </p:nvSpPr>
          <p:spPr>
            <a:xfrm>
              <a:off x="2461640" y="4900803"/>
              <a:ext cx="1442434" cy="927279"/>
            </a:xfrm>
            <a:custGeom>
              <a:avLst/>
              <a:gdLst>
                <a:gd name="connsiteX0" fmla="*/ 270457 w 1442434"/>
                <a:gd name="connsiteY0" fmla="*/ 0 h 927279"/>
                <a:gd name="connsiteX1" fmla="*/ 1223493 w 1442434"/>
                <a:gd name="connsiteY1" fmla="*/ 167425 h 927279"/>
                <a:gd name="connsiteX2" fmla="*/ 1442434 w 1442434"/>
                <a:gd name="connsiteY2" fmla="*/ 334851 h 927279"/>
                <a:gd name="connsiteX3" fmla="*/ 927279 w 1442434"/>
                <a:gd name="connsiteY3" fmla="*/ 927279 h 927279"/>
                <a:gd name="connsiteX4" fmla="*/ 218941 w 1442434"/>
                <a:gd name="connsiteY4" fmla="*/ 824248 h 927279"/>
                <a:gd name="connsiteX5" fmla="*/ 0 w 1442434"/>
                <a:gd name="connsiteY5" fmla="*/ 386366 h 927279"/>
                <a:gd name="connsiteX6" fmla="*/ 270457 w 1442434"/>
                <a:gd name="connsiteY6" fmla="*/ 0 h 9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434" h="927279">
                  <a:moveTo>
                    <a:pt x="270457" y="0"/>
                  </a:moveTo>
                  <a:lnTo>
                    <a:pt x="1223493" y="167425"/>
                  </a:lnTo>
                  <a:lnTo>
                    <a:pt x="1442434" y="334851"/>
                  </a:lnTo>
                  <a:lnTo>
                    <a:pt x="927279" y="927279"/>
                  </a:lnTo>
                  <a:lnTo>
                    <a:pt x="218941" y="824248"/>
                  </a:lnTo>
                  <a:lnTo>
                    <a:pt x="0" y="386366"/>
                  </a:lnTo>
                  <a:lnTo>
                    <a:pt x="270457" y="0"/>
                  </a:lnTo>
                  <a:close/>
                </a:path>
              </a:pathLst>
            </a:custGeom>
            <a:solidFill>
              <a:srgbClr val="FFCCFF">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正方形/長方形 31"/>
            <p:cNvSpPr/>
            <p:nvPr/>
          </p:nvSpPr>
          <p:spPr>
            <a:xfrm>
              <a:off x="2687601" y="5208459"/>
              <a:ext cx="922723" cy="2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a:t>
              </a:r>
            </a:p>
          </p:txBody>
        </p:sp>
      </p:gr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が誇る文化・歴史や伝統芸能、スポーツ、芸術、食などの都市魅力を最大限活用し、国内外にアピールするとともに、それらを誰もが享受できるよう取組みを進める。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した文化・観光基盤を背景に、集客イベントのインパクトも活かしながら、大阪・関西において情報が生まれ、集まり、全国・世界へ発信する機能強化を図る。</a:t>
            </a:r>
          </a:p>
        </p:txBody>
      </p:sp>
    </p:spTree>
    <p:extLst>
      <p:ext uri="{BB962C8B-B14F-4D97-AF65-F5344CB8AC3E}">
        <p14:creationId xmlns:p14="http://schemas.microsoft.com/office/powerpoint/2010/main" val="100582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994" y="257126"/>
            <a:ext cx="8977502" cy="556968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19216" y="1700809"/>
            <a:ext cx="4437457" cy="39962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制度見直しを行う。</a:t>
            </a: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今後も</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規制緩和</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や補助制度の活用などにより、御堂筋を解放したイベント</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を展開するとともに、官民連携した御堂筋完成</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周年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記念事業</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の実施、将来ビジョンの策定などを通じて、世界に誇るシンボルストリートを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大阪城公園の世界的観光拠点化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民間活力により大阪城公園駅前エリア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や旧</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第四師団司令部庁舎（もと大阪市立博物館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のリニューアルを図るなど、パークマネジメント事業を推進するとともに、大阪城東外濠でスイムを行う大阪城トライアスロン大会を開催するなど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の新たな魅⼒を創出する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84" y="3645024"/>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75427" y="3284984"/>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529" y="3645024"/>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99" y="3645024"/>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436464" y="3284984"/>
            <a:ext cx="1348446"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公園駅前</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34" name="テキスト ボックス 33"/>
          <p:cNvSpPr txBox="1"/>
          <p:nvPr/>
        </p:nvSpPr>
        <p:spPr>
          <a:xfrm>
            <a:off x="2987824" y="3284984"/>
            <a:ext cx="1484980" cy="3693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◆旧第四</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師団司令部庁舎</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整備イメージ</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452304"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関西広域連合や関経連等の経済団体、観光推進団体等の約</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団体で「関西国際観光推進本部」を</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月に設立するなど好調なインバウンドを活かす動きが続く。関西広域連合が同年</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月に改訂した「関西観光・文化振興計画」に沿って、一体的な取組みを進める。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43</a:t>
            </a:fld>
            <a:endParaRPr lang="ja-JP" altLang="en-US" sz="1200" dirty="0">
              <a:solidFill>
                <a:srgbClr val="898989"/>
              </a:solidFill>
            </a:endParaRPr>
          </a:p>
        </p:txBody>
      </p:sp>
      <p:sp>
        <p:nvSpPr>
          <p:cNvPr id="50" name="角丸四角形 49"/>
          <p:cNvSpPr/>
          <p:nvPr/>
        </p:nvSpPr>
        <p:spPr>
          <a:xfrm>
            <a:off x="4602561" y="1700809"/>
            <a:ext cx="4368023"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群</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の世界遺産登録の推進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堺市</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、羽曳野市、藤井寺市の</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またがる巨大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古墳群</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「百舌鳥・古市古墳群」を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が世界に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誇</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歴史遺産として</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の世界文化遺産</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登録</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実現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ともに、登録後増加が</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見込まれる</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訪者へ</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の対応の充実など、登録を契機とした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魅力創</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出</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に取り組む。</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4" descr="C:\Users\i4350461\Desktop\作業\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050" y="2075088"/>
            <a:ext cx="1133086" cy="777848"/>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644008" y="2852936"/>
            <a:ext cx="1159292" cy="215444"/>
          </a:xfrm>
          <a:prstGeom prst="rect">
            <a:avLst/>
          </a:prstGeom>
          <a:noFill/>
        </p:spPr>
        <p:txBody>
          <a:bodyPr wrap="non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◆百舌鳥・古市古墳群</a:t>
            </a:r>
          </a:p>
        </p:txBody>
      </p:sp>
      <p:sp>
        <p:nvSpPr>
          <p:cNvPr id="43" name="角丸四角形 42"/>
          <p:cNvSpPr/>
          <p:nvPr/>
        </p:nvSpPr>
        <p:spPr>
          <a:xfrm>
            <a:off x="4622427" y="3141096"/>
            <a:ext cx="4368023"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や観光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案内機能の充実に取り組む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2" y="4365104"/>
            <a:ext cx="4368023"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の創造・育成・活用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芸能のビジター向けコンテンツや食文化を満喫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LIB\写真（仮置き）\文化\nosejoruri meigetsu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1903" y="4653136"/>
            <a:ext cx="912225" cy="1008112"/>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27"/>
          <p:cNvSpPr txBox="1"/>
          <p:nvPr/>
        </p:nvSpPr>
        <p:spPr>
          <a:xfrm>
            <a:off x="7681892" y="4077652"/>
            <a:ext cx="1210588"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zh-TW"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p>
        </p:txBody>
      </p:sp>
      <p:pic>
        <p:nvPicPr>
          <p:cNvPr id="47" name="Picture 5" descr="E:\LIB\写真（仮置き）\使用写真等\使用写真等\４ページ\visiters infomation center namb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186" y="3284984"/>
            <a:ext cx="1145294" cy="78357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p:nvPr/>
        </p:nvGrpSpPr>
        <p:grpSpPr>
          <a:xfrm>
            <a:off x="12459" y="5877271"/>
            <a:ext cx="9024037" cy="945396"/>
            <a:chOff x="12459" y="5759678"/>
            <a:chExt cx="8817679" cy="1137534"/>
          </a:xfrm>
        </p:grpSpPr>
        <p:sp>
          <p:nvSpPr>
            <p:cNvPr id="48" name="ホームベース 47"/>
            <p:cNvSpPr/>
            <p:nvPr/>
          </p:nvSpPr>
          <p:spPr>
            <a:xfrm>
              <a:off x="104775" y="5805464"/>
              <a:ext cx="8725363" cy="1091748"/>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70" name="グループ化 69"/>
          <p:cNvGrpSpPr/>
          <p:nvPr/>
        </p:nvGrpSpPr>
        <p:grpSpPr>
          <a:xfrm>
            <a:off x="179511" y="6230902"/>
            <a:ext cx="7921327" cy="650470"/>
            <a:chOff x="1838148" y="4011029"/>
            <a:chExt cx="4755547" cy="650470"/>
          </a:xfrm>
        </p:grpSpPr>
        <p:sp>
          <p:nvSpPr>
            <p:cNvPr id="72" name="正方形/長方形 71"/>
            <p:cNvSpPr/>
            <p:nvPr/>
          </p:nvSpPr>
          <p:spPr>
            <a:xfrm>
              <a:off x="4734544" y="4292167"/>
              <a:ext cx="1027029"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■関西ワールドマスターズゲームズ</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3221502" y="4307974"/>
              <a:ext cx="106265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4" name="グループ化 73"/>
            <p:cNvGrpSpPr/>
            <p:nvPr/>
          </p:nvGrpSpPr>
          <p:grpSpPr>
            <a:xfrm>
              <a:off x="1849058" y="4011029"/>
              <a:ext cx="4744637" cy="230832"/>
              <a:chOff x="1849058" y="4114848"/>
              <a:chExt cx="4744637" cy="230832"/>
            </a:xfrm>
          </p:grpSpPr>
          <p:sp>
            <p:nvSpPr>
              <p:cNvPr id="79" name="右矢印 78"/>
              <p:cNvSpPr/>
              <p:nvPr/>
            </p:nvSpPr>
            <p:spPr>
              <a:xfrm>
                <a:off x="1849058" y="4129656"/>
                <a:ext cx="2199363" cy="216024"/>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80" name="正方形/長方形 79"/>
              <p:cNvSpPr/>
              <p:nvPr/>
            </p:nvSpPr>
            <p:spPr>
              <a:xfrm>
                <a:off x="4001407" y="4114848"/>
                <a:ext cx="259228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5" name="グループ化 74"/>
            <p:cNvGrpSpPr/>
            <p:nvPr/>
          </p:nvGrpSpPr>
          <p:grpSpPr>
            <a:xfrm>
              <a:off x="1838148" y="4161455"/>
              <a:ext cx="4239081" cy="230832"/>
              <a:chOff x="1794723" y="805914"/>
              <a:chExt cx="4239081" cy="230832"/>
            </a:xfrm>
          </p:grpSpPr>
          <p:sp>
            <p:nvSpPr>
              <p:cNvPr id="77" name="正方形/長方形 76"/>
              <p:cNvSpPr/>
              <p:nvPr/>
            </p:nvSpPr>
            <p:spPr>
              <a:xfrm>
                <a:off x="4734348" y="805914"/>
                <a:ext cx="1299456"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794723" y="846411"/>
                <a:ext cx="2982855" cy="17552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grpSp>
      <p:sp>
        <p:nvSpPr>
          <p:cNvPr id="49" name="正方形/長方形 48"/>
          <p:cNvSpPr/>
          <p:nvPr/>
        </p:nvSpPr>
        <p:spPr>
          <a:xfrm>
            <a:off x="3707904" y="6516052"/>
            <a:ext cx="1274708"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80785" y="6077380"/>
            <a:ext cx="2511358" cy="21157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55" name="正方形/長方形 54"/>
          <p:cNvSpPr/>
          <p:nvPr/>
        </p:nvSpPr>
        <p:spPr>
          <a:xfrm>
            <a:off x="2614691" y="6058120"/>
            <a:ext cx="4317984"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博物館群（ミュージアム）の独立行政法人化</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516052"/>
            <a:ext cx="1915909"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u="sng"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u="sng"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Wi-F-</a:t>
            </a:r>
            <a:r>
              <a:rPr lang="ja-JP" altLang="en-US" sz="800" u="sng"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u="sng"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2727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1"/>
          <p:cNvSpPr txBox="1">
            <a:spLocks/>
          </p:cNvSpPr>
          <p:nvPr/>
        </p:nvSpPr>
        <p:spPr bwMode="auto">
          <a:xfrm>
            <a:off x="8388424" y="658313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44</a:t>
            </a:fld>
            <a:endParaRPr lang="ja-JP" altLang="en-US" sz="1200" dirty="0">
              <a:solidFill>
                <a:srgbClr val="898989"/>
              </a:solidFill>
            </a:endParaRPr>
          </a:p>
        </p:txBody>
      </p:sp>
      <p:sp>
        <p:nvSpPr>
          <p:cNvPr id="12" name="正方形/長方形 11"/>
          <p:cNvSpPr/>
          <p:nvPr/>
        </p:nvSpPr>
        <p:spPr>
          <a:xfrm>
            <a:off x="58994" y="2751452"/>
            <a:ext cx="8977502" cy="39179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33" name="正方形/長方形 32"/>
          <p:cNvSpPr/>
          <p:nvPr/>
        </p:nvSpPr>
        <p:spPr>
          <a:xfrm>
            <a:off x="11444370" y="3140968"/>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 name="グループ化 5"/>
          <p:cNvGrpSpPr/>
          <p:nvPr/>
        </p:nvGrpSpPr>
        <p:grpSpPr>
          <a:xfrm>
            <a:off x="125506" y="2906339"/>
            <a:ext cx="6144002" cy="3676792"/>
            <a:chOff x="4590002" y="2906339"/>
            <a:chExt cx="6144002" cy="3676791"/>
          </a:xfrm>
          <a:noFill/>
        </p:grpSpPr>
        <p:sp>
          <p:nvSpPr>
            <p:cNvPr id="22" name="角丸四角形 21"/>
            <p:cNvSpPr/>
            <p:nvPr/>
          </p:nvSpPr>
          <p:spPr>
            <a:xfrm>
              <a:off x="4590002" y="2906339"/>
              <a:ext cx="6030670" cy="3676791"/>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さらに進めることにより、世界から人材、資金、情報を呼び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込む</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「イノベーション・エコシステム」の構築をめざす。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オープンイノベーション</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の取組みの活発化など民間</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動き</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も活かし、ベンチャーやイノベーションの創出を</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面</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促進するなど</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429748" y="3126552"/>
              <a:ext cx="2304256" cy="230832"/>
            </a:xfrm>
            <a:prstGeom prst="rect">
              <a:avLst/>
            </a:prstGeom>
            <a:grp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角丸四角形 30"/>
          <p:cNvSpPr/>
          <p:nvPr/>
        </p:nvSpPr>
        <p:spPr>
          <a:xfrm>
            <a:off x="6290897" y="2906339"/>
            <a:ext cx="2745176" cy="362417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i4350461\Desktop\キャプチャ.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709" y="3330301"/>
            <a:ext cx="2211954" cy="1105977"/>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p:cNvSpPr/>
          <p:nvPr/>
        </p:nvSpPr>
        <p:spPr>
          <a:xfrm>
            <a:off x="683568" y="8752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897" y="5301208"/>
            <a:ext cx="1791338" cy="110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70"/>
          <p:cNvSpPr txBox="1">
            <a:spLocks noChangeArrowheads="1"/>
          </p:cNvSpPr>
          <p:nvPr/>
        </p:nvSpPr>
        <p:spPr bwMode="auto">
          <a:xfrm>
            <a:off x="6331216" y="5013176"/>
            <a:ext cx="27048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■産学官協働人材育成機構</a:t>
            </a:r>
            <a:r>
              <a:rPr lang="ja-JP" altLang="en-US" sz="900" dirty="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AICE</a:t>
            </a:r>
            <a:r>
              <a:rPr lang="ja-JP" altLang="en-US" sz="900" dirty="0" smtClean="0">
                <a:latin typeface="Meiryo UI" pitchFamily="50" charset="-128"/>
                <a:ea typeface="Meiryo UI" pitchFamily="50" charset="-128"/>
                <a:cs typeface="Meiryo UI" pitchFamily="50" charset="-128"/>
              </a:rPr>
              <a:t>の取組例</a:t>
            </a:r>
            <a:endParaRPr lang="ja-JP" altLang="en-US" sz="900" dirty="0">
              <a:latin typeface="Meiryo UI" pitchFamily="50" charset="-128"/>
              <a:ea typeface="Meiryo UI" pitchFamily="50" charset="-128"/>
              <a:cs typeface="Meiryo UI" pitchFamily="50" charset="-128"/>
            </a:endParaRPr>
          </a:p>
        </p:txBody>
      </p:sp>
      <p:pic>
        <p:nvPicPr>
          <p:cNvPr id="3" name="Picture 2" descr="C:\Users\i4350461\Desktop\Hack Osaka 20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31" y="5524296"/>
            <a:ext cx="1512168" cy="100621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42665" y="5293464"/>
            <a:ext cx="22885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a:t>
            </a:r>
            <a:r>
              <a:rPr lang="en-US" altLang="ja-JP" sz="900" dirty="0" smtClean="0">
                <a:latin typeface="Meiryo UI" pitchFamily="50" charset="-128"/>
                <a:ea typeface="Meiryo UI" pitchFamily="50" charset="-128"/>
                <a:cs typeface="Meiryo UI" pitchFamily="50" charset="-128"/>
              </a:rPr>
              <a:t>Hack Osaka 2016</a:t>
            </a:r>
            <a:endParaRPr lang="ja-JP" altLang="en-US" sz="900" dirty="0">
              <a:latin typeface="Meiryo UI" pitchFamily="50" charset="-128"/>
              <a:ea typeface="Meiryo UI" pitchFamily="50" charset="-128"/>
              <a:cs typeface="Meiryo UI" pitchFamily="50" charset="-128"/>
            </a:endParaRPr>
          </a:p>
        </p:txBody>
      </p:sp>
      <p:pic>
        <p:nvPicPr>
          <p:cNvPr id="1028" name="Picture 4" descr="C:\Users\i4350461\Desktop\シード.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5072" y="5492988"/>
            <a:ext cx="2006848" cy="977695"/>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70"/>
          <p:cNvSpPr txBox="1">
            <a:spLocks noChangeArrowheads="1"/>
          </p:cNvSpPr>
          <p:nvPr/>
        </p:nvSpPr>
        <p:spPr bwMode="auto">
          <a:xfrm>
            <a:off x="1865394" y="529346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OIH</a:t>
            </a:r>
            <a:r>
              <a:rPr lang="ja-JP" altLang="en-US" sz="900" dirty="0">
                <a:latin typeface="Meiryo UI" pitchFamily="50" charset="-128"/>
                <a:ea typeface="Meiryo UI" pitchFamily="50" charset="-128"/>
                <a:cs typeface="Meiryo UI" pitchFamily="50" charset="-128"/>
              </a:rPr>
              <a:t>シードアクセラレーションプログラム</a:t>
            </a:r>
          </a:p>
        </p:txBody>
      </p:sp>
      <p:pic>
        <p:nvPicPr>
          <p:cNvPr id="9" name="Picture 2" descr="C:\Users\i4350461\Desktop\同友会２.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049" y="614489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i4350461\Desktop\同友会１.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7745" y="4620979"/>
            <a:ext cx="1291127" cy="1518974"/>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70"/>
          <p:cNvSpPr txBox="1">
            <a:spLocks noChangeArrowheads="1"/>
          </p:cNvSpPr>
          <p:nvPr/>
        </p:nvSpPr>
        <p:spPr bwMode="auto">
          <a:xfrm>
            <a:off x="4284049" y="444507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■関西経済同友会</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325278"/>
            <a:ext cx="7956884" cy="12169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拠点である大学や研究機関、経済界等とも連携し、高度人材の育成や大阪での定着に努めるとともに、ダイバーシティの考え方に立ち、女性や海外高度人材など多様な人材が社会で活躍できる環境づくりに取組む</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67576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6"/>
            <a:ext cx="4680520" cy="5616624"/>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海外での留学プロモーションの実施、留学生の就職のサポート、大学や住宅事業者との連携による留学生の住まい確保等を進めるなど、留学生をはじめと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小・中・高等学校における英語教育の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充実やグローバルリーダーズハイスクール（</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関係学科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等、世界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最先端</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よる青少年</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の発達段階に応じたプログラミング</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教育等の取組みによりグローバル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人材を多数</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輩出していく。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大阪外国企業誘致センター（</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bic</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等により、国内外のベンチャー企業やグローバル企業の設立・誘致等を促進するとともに、関西圏国家戦略特区雇用労働相談センターによる海外からの進出企業への労働法制面からのサポートなどにより、特区等を活用した外国人高度専門人材が活躍しやすい環境づくり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4032448" cy="561662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しごとフィールド」を軸に、家事負担の軽減につながる外国人家事支援人材の受入なども活用しながら、女性、若者、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魅力向上・発信等により人材確保に課題を抱えている分野での女性や若者の活躍を推進するとともに、東京圏からの人材還流の促進に取組む。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i4350461\Desktop\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78" y="1852775"/>
            <a:ext cx="2637144" cy="88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70"/>
          <p:cNvSpPr txBox="1">
            <a:spLocks noChangeArrowheads="1"/>
          </p:cNvSpPr>
          <p:nvPr/>
        </p:nvSpPr>
        <p:spPr bwMode="auto">
          <a:xfrm>
            <a:off x="4974864" y="3501008"/>
            <a:ext cx="19910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■大阪の魅力的</a:t>
            </a:r>
            <a:r>
              <a:rPr lang="ja-JP" altLang="en-US" sz="900" dirty="0">
                <a:solidFill>
                  <a:schemeClr val="tx2"/>
                </a:solidFill>
                <a:latin typeface="Meiryo UI" pitchFamily="50" charset="-128"/>
                <a:ea typeface="Meiryo UI" pitchFamily="50" charset="-128"/>
                <a:cs typeface="Meiryo UI" pitchFamily="50" charset="-128"/>
              </a:rPr>
              <a:t>な</a:t>
            </a:r>
            <a:r>
              <a:rPr lang="ja-JP" altLang="en-US" sz="900" dirty="0" smtClean="0">
                <a:solidFill>
                  <a:schemeClr val="tx2"/>
                </a:solidFill>
                <a:latin typeface="Meiryo UI" pitchFamily="50" charset="-128"/>
                <a:ea typeface="Meiryo UI" pitchFamily="50" charset="-128"/>
                <a:cs typeface="Meiryo UI" pitchFamily="50" charset="-128"/>
              </a:rPr>
              <a:t>情報と</a:t>
            </a:r>
            <a:r>
              <a:rPr lang="ja-JP" altLang="en-US" sz="900" dirty="0">
                <a:solidFill>
                  <a:schemeClr val="tx2"/>
                </a:solidFill>
                <a:latin typeface="Meiryo UI" pitchFamily="50" charset="-128"/>
                <a:ea typeface="Meiryo UI" pitchFamily="50" charset="-128"/>
                <a:cs typeface="Meiryo UI" pitchFamily="50" charset="-128"/>
              </a:rPr>
              <a:t>、おためし移住プログラムを</a:t>
            </a:r>
            <a:r>
              <a:rPr lang="ja-JP" altLang="en-US" sz="900" dirty="0" smtClean="0">
                <a:solidFill>
                  <a:schemeClr val="tx2"/>
                </a:solidFill>
                <a:latin typeface="Meiryo UI" pitchFamily="50" charset="-128"/>
                <a:ea typeface="Meiryo UI" pitchFamily="50" charset="-128"/>
                <a:cs typeface="Meiryo UI" pitchFamily="50" charset="-128"/>
              </a:rPr>
              <a:t>提供し、</a:t>
            </a:r>
            <a:r>
              <a:rPr lang="en-US" altLang="ja-JP" sz="900" dirty="0" smtClean="0">
                <a:solidFill>
                  <a:schemeClr val="tx2"/>
                </a:solidFill>
                <a:latin typeface="Meiryo UI" pitchFamily="50" charset="-128"/>
                <a:ea typeface="Meiryo UI" pitchFamily="50" charset="-128"/>
                <a:cs typeface="Meiryo UI" pitchFamily="50" charset="-128"/>
              </a:rPr>
              <a:t>UIJ</a:t>
            </a:r>
            <a:r>
              <a:rPr lang="ja-JP" altLang="en-US" sz="900" dirty="0">
                <a:solidFill>
                  <a:schemeClr val="tx2"/>
                </a:solidFill>
                <a:latin typeface="Meiryo UI" pitchFamily="50" charset="-128"/>
                <a:ea typeface="Meiryo UI" pitchFamily="50" charset="-128"/>
                <a:cs typeface="Meiryo UI" pitchFamily="50" charset="-128"/>
              </a:rPr>
              <a:t>ターンを促進</a:t>
            </a:r>
            <a:r>
              <a:rPr lang="ja-JP" altLang="en-US" sz="900" dirty="0" smtClean="0">
                <a:solidFill>
                  <a:schemeClr val="tx2"/>
                </a:solidFill>
                <a:latin typeface="Meiryo UI" pitchFamily="50" charset="-128"/>
                <a:ea typeface="Meiryo UI" pitchFamily="50" charset="-128"/>
                <a:cs typeface="Meiryo UI" pitchFamily="50" charset="-128"/>
              </a:rPr>
              <a:t>する「ボケない大阪移住プロジェクト」</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541984"/>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■公益財団法人大阪府国際交流財団ＨＰ</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340768"/>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smtClean="0">
                <a:solidFill>
                  <a:prstClr val="black"/>
                </a:solidFill>
                <a:latin typeface="Meiryo UI" pitchFamily="50" charset="-128"/>
                <a:ea typeface="Meiryo UI" pitchFamily="50" charset="-128"/>
                <a:cs typeface="Meiryo UI" pitchFamily="50" charset="-128"/>
              </a:rPr>
              <a:t>OSAKA</a:t>
            </a:r>
            <a:r>
              <a:rPr lang="ja-JP" altLang="en-US" sz="900" dirty="0" smtClean="0">
                <a:solidFill>
                  <a:prstClr val="black"/>
                </a:solidFill>
                <a:latin typeface="Meiryo UI" pitchFamily="50" charset="-128"/>
                <a:ea typeface="Meiryo UI" pitchFamily="50" charset="-128"/>
                <a:cs typeface="Meiryo UI" pitchFamily="50" charset="-128"/>
              </a:rPr>
              <a:t>しごとフィールド</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19"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45</a:t>
            </a:fld>
            <a:endParaRPr lang="ja-JP" altLang="en-US" sz="1200" dirty="0">
              <a:solidFill>
                <a:srgbClr val="898989"/>
              </a:solidFill>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302" y="3978594"/>
            <a:ext cx="1660277" cy="962835"/>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2620686" y="372286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itchFamily="50" charset="-128"/>
                <a:ea typeface="Meiryo UI" pitchFamily="50" charset="-128"/>
                <a:cs typeface="Meiryo UI" pitchFamily="50" charset="-128"/>
              </a:rPr>
              <a:t>■関西圏国家戦略特区雇用労働相談センター</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17" y="3980774"/>
            <a:ext cx="2104656" cy="97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70"/>
          <p:cNvSpPr txBox="1">
            <a:spLocks noChangeArrowheads="1"/>
          </p:cNvSpPr>
          <p:nvPr/>
        </p:nvSpPr>
        <p:spPr bwMode="auto">
          <a:xfrm>
            <a:off x="207927" y="3639507"/>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a:solidFill>
                  <a:prstClr val="black"/>
                </a:solidFill>
                <a:latin typeface="Meiryo UI" pitchFamily="50" charset="-128"/>
                <a:ea typeface="Meiryo UI" pitchFamily="50" charset="-128"/>
                <a:cs typeface="Meiryo UI" pitchFamily="50" charset="-128"/>
              </a:rPr>
              <a:t>Osaka City Programming Camp </a:t>
            </a:r>
            <a:r>
              <a:rPr lang="en-US" altLang="ja-JP" sz="900" dirty="0" smtClean="0">
                <a:solidFill>
                  <a:prstClr val="black"/>
                </a:solidFill>
                <a:latin typeface="Meiryo UI" pitchFamily="50" charset="-128"/>
                <a:ea typeface="Meiryo UI" pitchFamily="50" charset="-128"/>
                <a:cs typeface="Meiryo UI" pitchFamily="50" charset="-128"/>
              </a:rPr>
              <a:t>2016</a:t>
            </a:r>
          </a:p>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ja-JP" altLang="en-US" sz="900" dirty="0">
                <a:solidFill>
                  <a:prstClr val="black"/>
                </a:solidFill>
                <a:latin typeface="Meiryo UI" pitchFamily="50" charset="-128"/>
                <a:ea typeface="Meiryo UI" pitchFamily="50" charset="-128"/>
                <a:cs typeface="Meiryo UI" pitchFamily="50" charset="-128"/>
              </a:rPr>
              <a:t>中学生向けプログラミング講座</a:t>
            </a:r>
            <a:r>
              <a:rPr lang="ja-JP" altLang="en-US" sz="900" dirty="0" smtClean="0">
                <a:solidFill>
                  <a:prstClr val="black"/>
                </a:solidFill>
                <a:latin typeface="Meiryo UI" pitchFamily="50" charset="-128"/>
                <a:ea typeface="Meiryo UI" pitchFamily="50" charset="-128"/>
                <a:cs typeface="Meiryo UI" pitchFamily="50" charset="-128"/>
              </a:rPr>
              <a:t>）</a:t>
            </a:r>
            <a:endParaRPr lang="ja-JP" altLang="en-US" sz="900" dirty="0">
              <a:solidFill>
                <a:prstClr val="black"/>
              </a:solidFill>
              <a:latin typeface="Meiryo UI" pitchFamily="50" charset="-128"/>
              <a:ea typeface="Meiryo UI" pitchFamily="50" charset="-128"/>
              <a:cs typeface="Meiryo UI" pitchFamily="50" charset="-128"/>
            </a:endParaRPr>
          </a:p>
        </p:txBody>
      </p:sp>
      <p:pic>
        <p:nvPicPr>
          <p:cNvPr id="1028" name="Picture 4" descr="X:\ユーザ作業用フォルダ\01 企画担当\10_TF\01_都市魅力、学術・文化、人材育成\99_資料\ボケない大阪ＨＰ.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734" y="4005064"/>
            <a:ext cx="1577356" cy="10777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東京圏の</a:t>
            </a:r>
            <a:r>
              <a:rPr lang="ja-JP" altLang="en-US" sz="900" dirty="0">
                <a:solidFill>
                  <a:schemeClr val="tx2"/>
                </a:solidFill>
                <a:latin typeface="Meiryo UI" pitchFamily="50" charset="-128"/>
                <a:ea typeface="Meiryo UI" pitchFamily="50" charset="-128"/>
                <a:cs typeface="Meiryo UI" pitchFamily="50" charset="-128"/>
              </a:rPr>
              <a:t>移住</a:t>
            </a:r>
            <a:r>
              <a:rPr lang="ja-JP" altLang="en-US" sz="900" dirty="0" smtClean="0">
                <a:solidFill>
                  <a:schemeClr val="tx2"/>
                </a:solidFill>
                <a:latin typeface="Meiryo UI" pitchFamily="50" charset="-128"/>
                <a:ea typeface="Meiryo UI" pitchFamily="50" charset="-128"/>
                <a:cs typeface="Meiryo UI" pitchFamily="50" charset="-128"/>
              </a:rPr>
              <a:t>希望者に</a:t>
            </a:r>
            <a:r>
              <a:rPr lang="ja-JP" altLang="en-US" sz="900" dirty="0">
                <a:solidFill>
                  <a:schemeClr val="tx2"/>
                </a:solidFill>
                <a:latin typeface="Meiryo UI" pitchFamily="50" charset="-128"/>
                <a:ea typeface="Meiryo UI" pitchFamily="50" charset="-128"/>
                <a:cs typeface="Meiryo UI" pitchFamily="50" charset="-128"/>
              </a:rPr>
              <a:t>対し、大阪府内の</a:t>
            </a:r>
            <a:r>
              <a:rPr lang="en-US" altLang="ja-JP" sz="900" dirty="0">
                <a:solidFill>
                  <a:schemeClr val="tx2"/>
                </a:solidFill>
                <a:latin typeface="Meiryo UI" pitchFamily="50" charset="-128"/>
                <a:ea typeface="Meiryo UI" pitchFamily="50" charset="-128"/>
                <a:cs typeface="Meiryo UI" pitchFamily="50" charset="-128"/>
              </a:rPr>
              <a:t>IT</a:t>
            </a:r>
            <a:r>
              <a:rPr lang="ja-JP" altLang="en-US" sz="900" dirty="0">
                <a:solidFill>
                  <a:schemeClr val="tx2"/>
                </a:solidFill>
                <a:latin typeface="Meiryo UI" pitchFamily="50" charset="-128"/>
                <a:ea typeface="Meiryo UI" pitchFamily="50" charset="-128"/>
                <a:cs typeface="Meiryo UI" pitchFamily="50" charset="-128"/>
              </a:rPr>
              <a:t>企業への就職を促進</a:t>
            </a:r>
            <a:r>
              <a:rPr lang="ja-JP" altLang="en-US" sz="900" dirty="0" smtClean="0">
                <a:solidFill>
                  <a:schemeClr val="tx2"/>
                </a:solidFill>
                <a:latin typeface="Meiryo UI" pitchFamily="50" charset="-128"/>
                <a:ea typeface="Meiryo UI" pitchFamily="50" charset="-128"/>
                <a:cs typeface="Meiryo UI" pitchFamily="50" charset="-128"/>
              </a:rPr>
              <a:t>する</a:t>
            </a:r>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大阪ブレインストーミング」</a:t>
            </a:r>
            <a:endParaRPr lang="ja-JP" altLang="en-US" sz="900" dirty="0">
              <a:solidFill>
                <a:schemeClr val="tx2"/>
              </a:solidFill>
              <a:latin typeface="Meiryo UI" pitchFamily="50" charset="-128"/>
              <a:ea typeface="Meiryo UI" pitchFamily="50" charset="-128"/>
              <a:cs typeface="Meiryo UI" pitchFamily="50" charset="-128"/>
            </a:endParaRPr>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556792"/>
            <a:ext cx="2448272" cy="141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i4350461\Desktop\しごとＦ.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1916832"/>
            <a:ext cx="1607820" cy="93229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　取組みの工程（主な</a:t>
              </a:r>
              <a:r>
                <a:rPr lang="ja-JP" altLang="en-US" sz="1100" b="1" dirty="0">
                  <a:latin typeface="Meiryo UI" panose="020B0604030504040204" pitchFamily="50" charset="-128"/>
                  <a:ea typeface="Meiryo UI" panose="020B0604030504040204" pitchFamily="50" charset="-128"/>
                </a:rPr>
                <a:t>もの</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4741058" cy="250564"/>
              <a:chOff x="1820520" y="4206647"/>
              <a:chExt cx="4741058" cy="250564"/>
            </a:xfrm>
          </p:grpSpPr>
          <p:sp>
            <p:nvSpPr>
              <p:cNvPr id="57" name="右矢印 56"/>
              <p:cNvSpPr/>
              <p:nvPr/>
            </p:nvSpPr>
            <p:spPr>
              <a:xfrm>
                <a:off x="1820520" y="4257479"/>
                <a:ext cx="2192740" cy="19973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公設民営学校（国際バカロレア）の設置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80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91016"/>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29"/>
                <a:ext cx="1809494" cy="30142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55684" y="1769198"/>
            <a:ext cx="1195337" cy="112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70"/>
          <p:cNvSpPr txBox="1">
            <a:spLocks noChangeArrowheads="1"/>
          </p:cNvSpPr>
          <p:nvPr/>
        </p:nvSpPr>
        <p:spPr bwMode="auto">
          <a:xfrm>
            <a:off x="2807097" y="1399866"/>
            <a:ext cx="2038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■大阪大学のグローバル人材育成</a:t>
            </a:r>
            <a:r>
              <a:rPr lang="ja-JP" altLang="en-US" sz="900" dirty="0" smtClean="0">
                <a:latin typeface="Meiryo UI" pitchFamily="50" charset="-128"/>
                <a:ea typeface="Meiryo UI" pitchFamily="50" charset="-128"/>
                <a:cs typeface="Meiryo UI" pitchFamily="50" charset="-128"/>
              </a:rPr>
              <a:t>拠点「</a:t>
            </a:r>
            <a:r>
              <a:rPr lang="ja-JP" altLang="en-US" sz="900" dirty="0">
                <a:latin typeface="Meiryo UI" pitchFamily="50" charset="-128"/>
                <a:ea typeface="Meiryo UI" pitchFamily="50" charset="-128"/>
                <a:cs typeface="Meiryo UI" pitchFamily="50" charset="-128"/>
              </a:rPr>
              <a:t>グローバルビレッジ</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09937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1720162" y="2192095"/>
            <a:ext cx="5392145" cy="1156839"/>
            <a:chOff x="83894" y="5134078"/>
            <a:chExt cx="6000274" cy="1673549"/>
          </a:xfrm>
        </p:grpSpPr>
        <p:grpSp>
          <p:nvGrpSpPr>
            <p:cNvPr id="27" name="グループ化 26"/>
            <p:cNvGrpSpPr/>
            <p:nvPr/>
          </p:nvGrpSpPr>
          <p:grpSpPr>
            <a:xfrm>
              <a:off x="83894" y="5134078"/>
              <a:ext cx="6000274" cy="1673549"/>
              <a:chOff x="83894" y="5134078"/>
              <a:chExt cx="6000274" cy="1673549"/>
            </a:xfrm>
          </p:grpSpPr>
          <p:sp>
            <p:nvSpPr>
              <p:cNvPr id="28" name="円/楕円 27"/>
              <p:cNvSpPr/>
              <p:nvPr/>
            </p:nvSpPr>
            <p:spPr>
              <a:xfrm>
                <a:off x="1774781" y="6092954"/>
                <a:ext cx="2817214" cy="714673"/>
              </a:xfrm>
              <a:prstGeom prst="ellipse">
                <a:avLst/>
              </a:prstGeom>
              <a:solidFill>
                <a:schemeClr val="accent3">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行政</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60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（国・自治体）</a:t>
                </a:r>
              </a:p>
            </p:txBody>
          </p:sp>
          <p:sp>
            <p:nvSpPr>
              <p:cNvPr id="29" name="テキスト ボックス 28"/>
              <p:cNvSpPr txBox="1"/>
              <p:nvPr/>
            </p:nvSpPr>
            <p:spPr>
              <a:xfrm>
                <a:off x="165428" y="6469700"/>
                <a:ext cx="2102316" cy="307777"/>
              </a:xfrm>
              <a:prstGeom prst="rect">
                <a:avLst/>
              </a:prstGeom>
              <a:noFill/>
              <a:ln>
                <a:noFill/>
              </a:ln>
            </p:spPr>
            <p:txBody>
              <a:bodyPr>
                <a:spAutoFit/>
              </a:bodyPr>
              <a:lstStyle/>
              <a:p>
                <a:pPr fontAlgn="auto">
                  <a:spcBef>
                    <a:spcPts val="0"/>
                  </a:spcBef>
                  <a:spcAft>
                    <a:spcPts val="0"/>
                  </a:spcAft>
                  <a:defRPr/>
                </a:pPr>
                <a:r>
                  <a:rPr lang="ja-JP" altLang="en-US" sz="1400" b="1" u="sng"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民の活動の場の拡大</a:t>
                </a:r>
              </a:p>
            </p:txBody>
          </p:sp>
          <p:sp>
            <p:nvSpPr>
              <p:cNvPr id="30" name="円/楕円 29"/>
              <p:cNvSpPr/>
              <p:nvPr/>
            </p:nvSpPr>
            <p:spPr>
              <a:xfrm>
                <a:off x="83894" y="5134078"/>
                <a:ext cx="6000274" cy="137242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1" name="下矢印 30"/>
              <p:cNvSpPr/>
              <p:nvPr/>
            </p:nvSpPr>
            <p:spPr>
              <a:xfrm rot="6451379" flipH="1">
                <a:off x="354255" y="5457514"/>
                <a:ext cx="353938" cy="464503"/>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2" name="下矢印 31"/>
              <p:cNvSpPr/>
              <p:nvPr/>
            </p:nvSpPr>
            <p:spPr>
              <a:xfrm rot="9680896">
                <a:off x="1299157" y="5236489"/>
                <a:ext cx="402647" cy="34553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3" name="下矢印 32"/>
              <p:cNvSpPr/>
              <p:nvPr/>
            </p:nvSpPr>
            <p:spPr>
              <a:xfrm rot="12227516">
                <a:off x="4727617" y="5257557"/>
                <a:ext cx="404429" cy="34553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4" name="下矢印 33"/>
              <p:cNvSpPr/>
              <p:nvPr/>
            </p:nvSpPr>
            <p:spPr>
              <a:xfrm rot="14621193">
                <a:off x="5534645" y="5471686"/>
                <a:ext cx="367948" cy="404429"/>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5" name="下矢印 34"/>
              <p:cNvSpPr/>
              <p:nvPr/>
            </p:nvSpPr>
            <p:spPr>
              <a:xfrm rot="10800000">
                <a:off x="3514879" y="5157825"/>
                <a:ext cx="404429" cy="34553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下矢印 35"/>
              <p:cNvSpPr/>
              <p:nvPr/>
            </p:nvSpPr>
            <p:spPr>
              <a:xfrm rot="10800000">
                <a:off x="2354751" y="5135258"/>
                <a:ext cx="402647" cy="34553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下矢印 36"/>
              <p:cNvSpPr/>
              <p:nvPr/>
            </p:nvSpPr>
            <p:spPr>
              <a:xfrm rot="17965318">
                <a:off x="5021934" y="6035927"/>
                <a:ext cx="404429" cy="34553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下矢印 37"/>
              <p:cNvSpPr/>
              <p:nvPr/>
            </p:nvSpPr>
            <p:spPr>
              <a:xfrm rot="2771742">
                <a:off x="1053152" y="6068851"/>
                <a:ext cx="402647" cy="34553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grpSp>
        <p:sp>
          <p:nvSpPr>
            <p:cNvPr id="39" name="円/楕円 38"/>
            <p:cNvSpPr/>
            <p:nvPr/>
          </p:nvSpPr>
          <p:spPr>
            <a:xfrm>
              <a:off x="674855" y="5522639"/>
              <a:ext cx="2817214" cy="714673"/>
            </a:xfrm>
            <a:prstGeom prst="ellipse">
              <a:avLst/>
            </a:prstGeom>
            <a:solidFill>
              <a:schemeClr val="accent1">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（営利セクター）</a:t>
              </a:r>
            </a:p>
          </p:txBody>
        </p:sp>
        <p:sp>
          <p:nvSpPr>
            <p:cNvPr id="40" name="円/楕円 39"/>
            <p:cNvSpPr/>
            <p:nvPr/>
          </p:nvSpPr>
          <p:spPr>
            <a:xfrm>
              <a:off x="2834906" y="5495953"/>
              <a:ext cx="2817214" cy="714673"/>
            </a:xfrm>
            <a:prstGeom prst="ellipse">
              <a:avLst/>
            </a:prstGeom>
            <a:solidFill>
              <a:schemeClr val="accent6">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（非営利セクター・市民）</a:t>
              </a:r>
            </a:p>
          </p:txBody>
        </p:sp>
      </p:grpSp>
      <p:sp>
        <p:nvSpPr>
          <p:cNvPr id="45" name="正方形/長方形 44"/>
          <p:cNvSpPr/>
          <p:nvPr/>
        </p:nvSpPr>
        <p:spPr>
          <a:xfrm>
            <a:off x="91704" y="3437429"/>
            <a:ext cx="8977502" cy="331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スライド番号プレースホルダー 1"/>
          <p:cNvSpPr txBox="1">
            <a:spLocks/>
          </p:cNvSpPr>
          <p:nvPr/>
        </p:nvSpPr>
        <p:spPr bwMode="auto">
          <a:xfrm>
            <a:off x="15040073" y="630423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46</a:t>
            </a:fld>
            <a:endParaRPr lang="ja-JP" altLang="en-US" sz="1200" dirty="0">
              <a:solidFill>
                <a:srgbClr val="898989"/>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69089"/>
            <a:ext cx="8807180" cy="2400271"/>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前進させ、民間企業等と行政それぞれの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243388" y="4581128"/>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descr="てんしば">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268" y="5121609"/>
            <a:ext cx="1609809" cy="1365188"/>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2627988" y="4581128"/>
            <a:ext cx="2016083"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都道府県では全国初となる民間企業等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「公民戦略連携デスク」</a:t>
            </a:r>
          </a:p>
        </p:txBody>
      </p:sp>
      <p:pic>
        <p:nvPicPr>
          <p:cNvPr id="56" name="Picture 2" descr="C:\Users\i4350461\Desktop\官民連携デスク.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0795" y="5121609"/>
            <a:ext cx="2180142" cy="1365188"/>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p:cNvSpPr txBox="1"/>
          <p:nvPr/>
        </p:nvSpPr>
        <p:spPr>
          <a:xfrm>
            <a:off x="4815710" y="4581128"/>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スマート・エイジングシティ」</a:t>
            </a:r>
          </a:p>
        </p:txBody>
      </p:sp>
      <p:pic>
        <p:nvPicPr>
          <p:cNvPr id="49"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5054327" y="5304074"/>
            <a:ext cx="1000662" cy="10751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4989" y="5301208"/>
            <a:ext cx="1035179"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スライド番号プレースホルダー 1"/>
          <p:cNvSpPr txBox="1">
            <a:spLocks/>
          </p:cNvSpPr>
          <p:nvPr/>
        </p:nvSpPr>
        <p:spPr bwMode="auto">
          <a:xfrm>
            <a:off x="8475810" y="660843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46</a:t>
            </a:fld>
            <a:endParaRPr lang="ja-JP" altLang="en-US" sz="1200" dirty="0">
              <a:solidFill>
                <a:srgbClr val="898989"/>
              </a:solidFill>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改革等により民の活動を活発化させるとともに、公と民が手を携え、社会課題の解決を図りながら、住民サービスの提供と経済活性化の実現をめざす公民連携の強化を図る。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Tree>
    <p:extLst>
      <p:ext uri="{BB962C8B-B14F-4D97-AF65-F5344CB8AC3E}">
        <p14:creationId xmlns:p14="http://schemas.microsoft.com/office/powerpoint/2010/main" val="28865255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5" name="Rectangle 7"/>
          <p:cNvSpPr>
            <a:spLocks noChangeArrowheads="1"/>
          </p:cNvSpPr>
          <p:nvPr/>
        </p:nvSpPr>
        <p:spPr bwMode="auto">
          <a:xfrm>
            <a:off x="14460414" y="40466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6" name="Rectangle 8"/>
          <p:cNvSpPr>
            <a:spLocks noChangeArrowheads="1"/>
          </p:cNvSpPr>
          <p:nvPr/>
        </p:nvSpPr>
        <p:spPr bwMode="auto">
          <a:xfrm>
            <a:off x="16051041" y="56764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7" name="Rectangle 9"/>
          <p:cNvSpPr>
            <a:spLocks noChangeArrowheads="1"/>
          </p:cNvSpPr>
          <p:nvPr/>
        </p:nvSpPr>
        <p:spPr bwMode="auto">
          <a:xfrm>
            <a:off x="16051041" y="73062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8" name="Rectangle 10"/>
          <p:cNvSpPr>
            <a:spLocks noChangeArrowheads="1"/>
          </p:cNvSpPr>
          <p:nvPr/>
        </p:nvSpPr>
        <p:spPr bwMode="auto">
          <a:xfrm>
            <a:off x="16051041" y="89360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9" name="Rectangle 11"/>
          <p:cNvSpPr>
            <a:spLocks noChangeArrowheads="1"/>
          </p:cNvSpPr>
          <p:nvPr/>
        </p:nvSpPr>
        <p:spPr bwMode="auto">
          <a:xfrm>
            <a:off x="16051041" y="105658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0" name="Rectangle 12"/>
          <p:cNvSpPr>
            <a:spLocks noChangeArrowheads="1"/>
          </p:cNvSpPr>
          <p:nvPr/>
        </p:nvSpPr>
        <p:spPr bwMode="auto">
          <a:xfrm>
            <a:off x="16051041" y="1219560"/>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1" name="Rectangle 13"/>
          <p:cNvSpPr>
            <a:spLocks noChangeArrowheads="1"/>
          </p:cNvSpPr>
          <p:nvPr/>
        </p:nvSpPr>
        <p:spPr bwMode="auto">
          <a:xfrm>
            <a:off x="16051041" y="1382539"/>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2" name="Rectangle 14"/>
          <p:cNvSpPr>
            <a:spLocks noChangeArrowheads="1"/>
          </p:cNvSpPr>
          <p:nvPr/>
        </p:nvSpPr>
        <p:spPr bwMode="auto">
          <a:xfrm>
            <a:off x="16051041" y="154701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3" name="Rectangle 15"/>
          <p:cNvSpPr>
            <a:spLocks noChangeArrowheads="1"/>
          </p:cNvSpPr>
          <p:nvPr/>
        </p:nvSpPr>
        <p:spPr bwMode="auto">
          <a:xfrm>
            <a:off x="16051041" y="170999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4" name="Rectangle 16"/>
          <p:cNvSpPr>
            <a:spLocks noChangeArrowheads="1"/>
          </p:cNvSpPr>
          <p:nvPr/>
        </p:nvSpPr>
        <p:spPr bwMode="auto">
          <a:xfrm>
            <a:off x="16051041" y="187297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50" name="Rectangle 23"/>
          <p:cNvSpPr>
            <a:spLocks noChangeArrowheads="1"/>
          </p:cNvSpPr>
          <p:nvPr/>
        </p:nvSpPr>
        <p:spPr bwMode="auto">
          <a:xfrm>
            <a:off x="11340825" y="5964613"/>
            <a:ext cx="3024189" cy="7476"/>
          </a:xfrm>
          <a:prstGeom prst="rect">
            <a:avLst/>
          </a:prstGeom>
          <a:solidFill>
            <a:srgbClr val="FFE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 name="正方形/長方形 113"/>
          <p:cNvSpPr/>
          <p:nvPr/>
        </p:nvSpPr>
        <p:spPr>
          <a:xfrm>
            <a:off x="91704" y="309717"/>
            <a:ext cx="8977502" cy="5384262"/>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251520" y="347813"/>
            <a:ext cx="8724350" cy="5289346"/>
          </a:xfrm>
          <a:prstGeom prst="roundRect">
            <a:avLst>
              <a:gd name="adj" fmla="val 4953"/>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5" name="Group 30"/>
          <p:cNvGraphicFramePr>
            <a:graphicFrameLocks noGrp="1"/>
          </p:cNvGraphicFramePr>
          <p:nvPr>
            <p:extLst>
              <p:ext uri="{D42A27DB-BD31-4B8C-83A1-F6EECF244321}">
                <p14:modId xmlns:p14="http://schemas.microsoft.com/office/powerpoint/2010/main" val="159429498"/>
              </p:ext>
            </p:extLst>
          </p:nvPr>
        </p:nvGraphicFramePr>
        <p:xfrm>
          <a:off x="491590" y="3501008"/>
          <a:ext cx="5160530" cy="2120829"/>
        </p:xfrm>
        <a:graphic>
          <a:graphicData uri="http://schemas.openxmlformats.org/drawingml/2006/table">
            <a:tbl>
              <a:tblPr/>
              <a:tblGrid>
                <a:gridCol w="1292141"/>
                <a:gridCol w="3868389"/>
              </a:tblGrid>
              <a:tr h="140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Meiryo UI"/>
                          <a:ea typeface="Meiryo UI"/>
                          <a:cs typeface="Meiryo UI"/>
                        </a:rPr>
                        <a:t>検討すべき課題</a:t>
                      </a:r>
                      <a:r>
                        <a:rPr kumimoji="0" lang="en-US" altLang="ja-JP" sz="1000" b="1" i="0" u="none" strike="noStrike" cap="none" normalizeH="0" baseline="0" dirty="0" smtClean="0">
                          <a:ln>
                            <a:noFill/>
                          </a:ln>
                          <a:solidFill>
                            <a:schemeClr val="bg1"/>
                          </a:solidFill>
                          <a:effectLst/>
                          <a:latin typeface="Meiryo UI"/>
                          <a:ea typeface="Meiryo UI"/>
                          <a:cs typeface="Meiryo UI"/>
                        </a:rPr>
                        <a:t>(</a:t>
                      </a:r>
                      <a:r>
                        <a:rPr kumimoji="0" lang="ja-JP" altLang="en-US" sz="1000" b="1" i="0" u="none" strike="noStrike" cap="none" normalizeH="0" baseline="0" dirty="0" smtClean="0">
                          <a:ln>
                            <a:noFill/>
                          </a:ln>
                          <a:solidFill>
                            <a:schemeClr val="bg1"/>
                          </a:solidFill>
                          <a:effectLst/>
                          <a:latin typeface="Meiryo UI"/>
                          <a:ea typeface="Meiryo UI"/>
                          <a:cs typeface="Meiryo UI"/>
                        </a:rPr>
                        <a:t>案</a:t>
                      </a:r>
                      <a:r>
                        <a:rPr kumimoji="0" lang="en-US" altLang="ja-JP" sz="1000" b="1" i="0" u="none" strike="noStrike" cap="none" normalizeH="0" baseline="0" dirty="0" smtClean="0">
                          <a:ln>
                            <a:noFill/>
                          </a:ln>
                          <a:solidFill>
                            <a:schemeClr val="bg1"/>
                          </a:solidFill>
                          <a:effectLst/>
                          <a:latin typeface="Meiryo UI"/>
                          <a:ea typeface="Meiryo UI"/>
                          <a:cs typeface="Meiryo UI"/>
                        </a:rPr>
                        <a:t>)</a:t>
                      </a:r>
                      <a:endParaRPr kumimoji="0" lang="ja-JP" altLang="en-US" sz="1000" b="1" i="0" u="none" strike="noStrike" cap="none" normalizeH="0" baseline="0" dirty="0" smtClean="0">
                        <a:ln>
                          <a:noFill/>
                        </a:ln>
                        <a:solidFill>
                          <a:schemeClr val="bg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solidFill>
                  </a:tcPr>
                </a:tc>
                <a:tc hMerge="1">
                  <a:txBody>
                    <a:bodyPr/>
                    <a:lstStyle/>
                    <a:p>
                      <a:endParaRPr kumimoji="1" lang="ja-JP" altLang="en-US"/>
                    </a:p>
                  </a:txBody>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連携強化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・非営利セクターと営利セクター・行政・市民・大学等を結ぶ公益活動支援のプラットフォームを構築</a:t>
                      </a:r>
                      <a:endParaRPr kumimoji="0" lang="ja-JP"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新たな資金の流れ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を増やす・</a:t>
                      </a: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をつなげる仕組み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kumimoji="0" lang="en-US" altLang="ja-JP" sz="1000" b="0" i="0" u="none" strike="noStrike" kern="1200" cap="none" normalizeH="0" baseline="0" dirty="0" smtClean="0">
                          <a:ln>
                            <a:noFill/>
                          </a:ln>
                          <a:solidFill>
                            <a:schemeClr val="tx1"/>
                          </a:solidFill>
                          <a:effectLst/>
                          <a:latin typeface="Meiryo UI"/>
                          <a:ea typeface="Meiryo UI"/>
                          <a:cs typeface="Meiryo UI"/>
                        </a:rPr>
                        <a:t>SIB</a:t>
                      </a:r>
                      <a:r>
                        <a:rPr kumimoji="0" lang="ja-JP" altLang="en-US" sz="1000" b="0" i="0" u="none" strike="noStrike" kern="1200" cap="none" normalizeH="0" baseline="0" dirty="0" smtClean="0">
                          <a:ln>
                            <a:noFill/>
                          </a:ln>
                          <a:solidFill>
                            <a:schemeClr val="tx1"/>
                          </a:solidFill>
                          <a:effectLst/>
                          <a:latin typeface="Meiryo UI"/>
                          <a:ea typeface="Meiryo UI"/>
                          <a:cs typeface="Meiryo UI"/>
                        </a:rPr>
                        <a:t>など</a:t>
                      </a:r>
                      <a:r>
                        <a:rPr kumimoji="0" lang="ja-JP" altLang="ja-JP" sz="1000" b="0" i="0" u="none" strike="noStrike" kern="1200" cap="none" normalizeH="0" baseline="0" dirty="0" smtClean="0">
                          <a:ln>
                            <a:noFill/>
                          </a:ln>
                          <a:solidFill>
                            <a:schemeClr val="tx1"/>
                          </a:solidFill>
                          <a:effectLst/>
                          <a:latin typeface="Meiryo UI"/>
                          <a:ea typeface="Meiryo UI"/>
                          <a:cs typeface="Meiryo UI"/>
                        </a:rPr>
                        <a:t>新たな民への資金供給手法</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や</a:t>
                      </a:r>
                      <a:r>
                        <a:rPr kumimoji="0" lang="ja-JP" altLang="ja-JP" sz="1000" b="0" i="0" u="none" strike="noStrike" kern="1200" cap="none" normalizeH="0" baseline="0" dirty="0" smtClean="0">
                          <a:ln>
                            <a:noFill/>
                          </a:ln>
                          <a:solidFill>
                            <a:schemeClr val="tx1"/>
                          </a:solidFill>
                          <a:effectLst/>
                          <a:latin typeface="Meiryo UI"/>
                          <a:ea typeface="Meiryo UI"/>
                          <a:cs typeface="Meiryo UI"/>
                        </a:rPr>
                        <a:t>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を</a:t>
                      </a:r>
                      <a:r>
                        <a:rPr kumimoji="0" lang="ja-JP" altLang="ja-JP" sz="1000" b="0" i="0" u="none" strike="noStrike" kern="1200" cap="none" normalizeH="0" baseline="0" dirty="0" smtClean="0">
                          <a:ln>
                            <a:noFill/>
                          </a:ln>
                          <a:solidFill>
                            <a:schemeClr val="tx1"/>
                          </a:solidFill>
                          <a:effectLst/>
                          <a:latin typeface="Meiryo UI"/>
                          <a:ea typeface="Meiryo UI"/>
                          <a:cs typeface="Meiryo UI"/>
                        </a:rPr>
                        <a:t>構築</a:t>
                      </a:r>
                      <a:endParaRPr kumimoji="0" lang="en-US"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活動の見える化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・活動を評価する仕組みを構築し、非営利セクターの活動等を見える化</a:t>
                      </a:r>
                      <a:endParaRPr kumimoji="0" lang="ja-JP" altLang="ja-JP" sz="1000" b="0" i="0" u="none" strike="sng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活動の枠の拡大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民間公益活動の促進に向けた官民連携の促進や規</a:t>
                      </a:r>
                      <a:r>
                        <a:rPr kumimoji="1" lang="ja-JP" altLang="ja-JP" sz="1000" b="0" i="0" u="none" strike="noStrike" cap="none" normalizeH="0" baseline="0" dirty="0" smtClean="0">
                          <a:ln>
                            <a:noFill/>
                          </a:ln>
                          <a:solidFill>
                            <a:schemeClr val="tx1"/>
                          </a:solidFill>
                          <a:effectLst/>
                          <a:latin typeface="Meiryo UI"/>
                          <a:ea typeface="Meiryo UI"/>
                          <a:cs typeface="Meiryo UI"/>
                        </a:rPr>
                        <a:t>制改革の提案</a:t>
                      </a:r>
                      <a:endParaRPr kumimoji="1" lang="en-US" altLang="ja-JP" sz="1000" b="0" i="0" u="none" strike="noStrike" cap="none" normalizeH="0" baseline="0" dirty="0" smtClean="0">
                        <a:ln>
                          <a:noFill/>
                        </a:ln>
                        <a:solidFill>
                          <a:schemeClr val="tx1"/>
                        </a:solidFill>
                        <a:effectLst/>
                        <a:latin typeface="Meiryo UI"/>
                        <a:ea typeface="Meiryo UI"/>
                        <a:cs typeface="Meiryo UI"/>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・全国組織の大阪支部誘致や公益庁の創設など</a:t>
                      </a:r>
                      <a:endParaRPr kumimoji="1" lang="ja-JP" altLang="ja-JP" sz="1000" b="0" i="0" u="none" strike="noStrike"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フィランソロピー都市の発信</a:t>
                      </a:r>
                      <a:endParaRPr kumimoji="0" lang="en-US" altLang="ja-JP" sz="1000" b="0" i="0" u="none" strike="noStrike" cap="none" normalizeH="0" baseline="0" dirty="0" smtClean="0">
                        <a:ln>
                          <a:noFill/>
                        </a:ln>
                        <a:solidFill>
                          <a:srgbClr val="0D0D0D"/>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smtClean="0">
                          <a:ln>
                            <a:noFill/>
                          </a:ln>
                          <a:solidFill>
                            <a:schemeClr val="tx1"/>
                          </a:solidFill>
                          <a:effectLst/>
                          <a:latin typeface="Meiryo UI"/>
                          <a:ea typeface="Meiryo UI"/>
                          <a:cs typeface="Meiryo UI"/>
                        </a:rPr>
                        <a:t>・フィランソロピーの先進都市として世界にむけた発信</a:t>
                      </a:r>
                      <a:endParaRPr kumimoji="1" lang="en-US" altLang="ja-JP" sz="1000" b="1" i="0" u="none" strike="sngStrike" kern="1200" cap="none" normalizeH="0" baseline="0" dirty="0" smtClean="0">
                        <a:ln>
                          <a:noFill/>
                        </a:ln>
                        <a:solidFill>
                          <a:srgbClr val="FF0000"/>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38" name="グループ化 137"/>
          <p:cNvGrpSpPr/>
          <p:nvPr/>
        </p:nvGrpSpPr>
        <p:grpSpPr>
          <a:xfrm>
            <a:off x="5576036" y="3501008"/>
            <a:ext cx="3780002" cy="2096144"/>
            <a:chOff x="5171047" y="2879858"/>
            <a:chExt cx="3780002" cy="2096144"/>
          </a:xfrm>
        </p:grpSpPr>
        <p:sp>
          <p:nvSpPr>
            <p:cNvPr id="139" name="正方形/長方形 138"/>
            <p:cNvSpPr/>
            <p:nvPr/>
          </p:nvSpPr>
          <p:spPr>
            <a:xfrm>
              <a:off x="5171047" y="2879858"/>
              <a:ext cx="3780002"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民主導による公益活動支援のプラットフォームの検討イメージ</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3173" y="3084908"/>
              <a:ext cx="3095251" cy="1891094"/>
            </a:xfrm>
            <a:prstGeom prst="rect">
              <a:avLst/>
            </a:prstGeom>
            <a:solidFill>
              <a:srgbClr val="FFCC66"/>
            </a:solidFill>
            <a:ln w="15875">
              <a:solidFill>
                <a:schemeClr val="tx1"/>
              </a:solidFill>
            </a:ln>
            <a:extLst/>
          </p:spPr>
        </p:pic>
      </p:grpSp>
      <p:sp>
        <p:nvSpPr>
          <p:cNvPr id="118" name="正方形/長方形 117"/>
          <p:cNvSpPr/>
          <p:nvPr/>
        </p:nvSpPr>
        <p:spPr>
          <a:xfrm>
            <a:off x="9947928" y="4873102"/>
            <a:ext cx="3888431" cy="261610"/>
          </a:xfrm>
          <a:prstGeom prst="rect">
            <a:avLst/>
          </a:prstGeom>
          <a:ln w="3175">
            <a:noFill/>
            <a:prstDash val="sysDot"/>
          </a:ln>
        </p:spPr>
        <p:txBody>
          <a:bodyPr wrap="square" anchor="t" anchorCtr="0">
            <a:spAutoFit/>
          </a:bodyPr>
          <a:lstStyle/>
          <a:p>
            <a:pPr algn="ctr">
              <a:defRPr/>
            </a:pP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611560" y="764704"/>
            <a:ext cx="2232248" cy="2546427"/>
          </a:xfrm>
          <a:prstGeom prst="rect">
            <a:avLst/>
          </a:prstGeom>
          <a:ln w="3175">
            <a:noFill/>
            <a:prstDash val="sysDot"/>
          </a:ln>
        </p:spPr>
        <p:txBody>
          <a:bodyPr wrap="square" lIns="3600" tIns="3600" rIns="3600" bIns="3600" numCol="1" anchor="t" anchorCtr="0">
            <a:spAutoFit/>
          </a:bodyPr>
          <a:lstStyle/>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・非営利セクターの役割が世界的にも大きくなり、寄附や社会的投資等を通じて社会課題の解決を図る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は行政や非営利セクター、大学、企業等が対等の立場で様々な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テーマについて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議論する「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大阪フィランソロピー会議」を設置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47</a:t>
            </a:fld>
            <a:endParaRPr lang="ja-JP" altLang="en-US" sz="1200" dirty="0">
              <a:solidFill>
                <a:srgbClr val="898989"/>
              </a:solidFill>
            </a:endParaRP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76" name="Picture 4" descr="E:\My Documents\My Pictures\図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658" y="692696"/>
            <a:ext cx="5937366" cy="2741821"/>
          </a:xfrm>
          <a:prstGeom prst="rect">
            <a:avLst/>
          </a:prstGeom>
          <a:noFill/>
          <a:extLst>
            <a:ext uri="{909E8E84-426E-40DD-AFC4-6F175D3DCCD1}">
              <a14:hiddenFill xmlns:a14="http://schemas.microsoft.com/office/drawing/2010/main">
                <a:solidFill>
                  <a:srgbClr val="FFFFFF"/>
                </a:solidFill>
              </a14:hiddenFill>
            </a:ext>
          </a:extLst>
        </p:spPr>
      </p:pic>
      <p:sp>
        <p:nvSpPr>
          <p:cNvPr id="116" name="ホームベース 115"/>
          <p:cNvSpPr/>
          <p:nvPr/>
        </p:nvSpPr>
        <p:spPr>
          <a:xfrm>
            <a:off x="251520" y="5805264"/>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28092"/>
            <a:ext cx="2389276" cy="145089"/>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556669" y="6277303"/>
            <a:ext cx="1871315"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会議の設置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395536" y="5995210"/>
            <a:ext cx="7798307" cy="246221"/>
            <a:chOff x="1921801" y="889574"/>
            <a:chExt cx="6120680" cy="412313"/>
          </a:xfrm>
        </p:grpSpPr>
        <p:sp>
          <p:nvSpPr>
            <p:cNvPr id="136" name="右矢印 135"/>
            <p:cNvSpPr/>
            <p:nvPr/>
          </p:nvSpPr>
          <p:spPr>
            <a:xfrm>
              <a:off x="1921801" y="938994"/>
              <a:ext cx="6120680" cy="301421"/>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1959464" y="889574"/>
              <a:ext cx="6013569" cy="412313"/>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8" name="右矢印 147"/>
          <p:cNvSpPr/>
          <p:nvPr/>
        </p:nvSpPr>
        <p:spPr>
          <a:xfrm>
            <a:off x="395538" y="6585246"/>
            <a:ext cx="7798306" cy="14417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531043"/>
            <a:ext cx="631780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19" name="右矢印 118"/>
          <p:cNvSpPr/>
          <p:nvPr/>
        </p:nvSpPr>
        <p:spPr>
          <a:xfrm>
            <a:off x="395537" y="6444805"/>
            <a:ext cx="4536504" cy="161784"/>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正方形/長方形 119"/>
          <p:cNvSpPr/>
          <p:nvPr/>
        </p:nvSpPr>
        <p:spPr>
          <a:xfrm>
            <a:off x="4808613" y="6397696"/>
            <a:ext cx="2261442"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公益活動支援のプラットフォームの構築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右矢印 120"/>
          <p:cNvSpPr/>
          <p:nvPr/>
        </p:nvSpPr>
        <p:spPr>
          <a:xfrm>
            <a:off x="405061" y="6177122"/>
            <a:ext cx="7798307" cy="180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5053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p:cNvSpPr txBox="1">
            <a:spLocks/>
          </p:cNvSpPr>
          <p:nvPr/>
        </p:nvSpPr>
        <p:spPr>
          <a:xfrm>
            <a:off x="-1588" y="-3001"/>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4" name="スライド番号プレースホルダー 1"/>
          <p:cNvSpPr txBox="1">
            <a:spLocks/>
          </p:cNvSpPr>
          <p:nvPr/>
        </p:nvSpPr>
        <p:spPr bwMode="auto">
          <a:xfrm>
            <a:off x="8417276" y="648611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48</a:t>
            </a:fld>
            <a:endParaRPr lang="ja-JP" altLang="en-US" sz="1200" dirty="0">
              <a:solidFill>
                <a:srgbClr val="898989"/>
              </a:solidFill>
            </a:endParaRPr>
          </a:p>
        </p:txBody>
      </p:sp>
      <p:sp>
        <p:nvSpPr>
          <p:cNvPr id="39" name="正方形/長方形 38"/>
          <p:cNvSpPr/>
          <p:nvPr/>
        </p:nvSpPr>
        <p:spPr>
          <a:xfrm>
            <a:off x="227076" y="463904"/>
            <a:ext cx="8686672" cy="169223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のインバウンド効果も活用して、「東西二極の一極」「日本の成長エンジン」の位置を確固たるものとする。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は、リニア開通後のスーパーメガリージョンの西の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84196" y="2258794"/>
            <a:ext cx="7776864" cy="23943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ja-JP" altLang="en-US" sz="2800" b="1" dirty="0" smtClean="0">
                <a:solidFill>
                  <a:prstClr val="white"/>
                </a:solidFill>
                <a:latin typeface="Meiryo UI" panose="020B0604030504040204" pitchFamily="50" charset="-128"/>
                <a:ea typeface="Meiryo UI" panose="020B0604030504040204" pitchFamily="50" charset="-128"/>
              </a:rPr>
              <a:t>副首都・大阪</a:t>
            </a:r>
            <a:endParaRPr lang="en-US" altLang="ja-JP" sz="28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en-US" altLang="ja-JP" sz="1600" b="1" dirty="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en-US" altLang="ja-JP" sz="1600" b="1" dirty="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1" name="円/楕円 10"/>
          <p:cNvSpPr/>
          <p:nvPr/>
        </p:nvSpPr>
        <p:spPr>
          <a:xfrm>
            <a:off x="1072228" y="3454183"/>
            <a:ext cx="1800200" cy="64807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rPr>
              <a:t>西日本の</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首都</a:t>
            </a:r>
          </a:p>
        </p:txBody>
      </p:sp>
      <p:sp>
        <p:nvSpPr>
          <p:cNvPr id="36" name="円/楕円 35"/>
          <p:cNvSpPr/>
          <p:nvPr/>
        </p:nvSpPr>
        <p:spPr>
          <a:xfrm>
            <a:off x="2872428" y="3454183"/>
            <a:ext cx="1800200" cy="64807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rPr>
              <a:t>首都機能の</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rPr>
              <a:t>バックアップ</a:t>
            </a:r>
            <a:endParaRPr lang="en-US" altLang="ja-JP" sz="1600" b="1" dirty="0" smtClean="0">
              <a:solidFill>
                <a:prstClr val="black"/>
              </a:solidFill>
              <a:latin typeface="Meiryo UI" panose="020B0604030504040204" pitchFamily="50" charset="-128"/>
              <a:ea typeface="Meiryo UI" panose="020B0604030504040204" pitchFamily="50" charset="-128"/>
            </a:endParaRPr>
          </a:p>
        </p:txBody>
      </p:sp>
      <p:sp>
        <p:nvSpPr>
          <p:cNvPr id="38" name="円/楕円 37"/>
          <p:cNvSpPr/>
          <p:nvPr/>
        </p:nvSpPr>
        <p:spPr>
          <a:xfrm>
            <a:off x="4672628" y="3434946"/>
            <a:ext cx="1800200" cy="64807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rPr>
              <a:t>アジアの</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rPr>
              <a:t>主要</a:t>
            </a:r>
            <a:r>
              <a:rPr lang="ja-JP" altLang="en-US" sz="1600" b="1" dirty="0">
                <a:solidFill>
                  <a:prstClr val="black"/>
                </a:solidFill>
                <a:latin typeface="Meiryo UI" panose="020B0604030504040204" pitchFamily="50" charset="-128"/>
                <a:ea typeface="Meiryo UI" panose="020B0604030504040204" pitchFamily="50" charset="-128"/>
              </a:rPr>
              <a:t>都市</a:t>
            </a:r>
            <a:endParaRPr lang="en-US" altLang="ja-JP" sz="1600" b="1" dirty="0" smtClean="0">
              <a:solidFill>
                <a:prstClr val="black"/>
              </a:solidFill>
              <a:latin typeface="Meiryo UI" panose="020B0604030504040204" pitchFamily="50" charset="-128"/>
              <a:ea typeface="Meiryo UI" panose="020B0604030504040204" pitchFamily="50" charset="-128"/>
            </a:endParaRPr>
          </a:p>
        </p:txBody>
      </p:sp>
      <p:sp>
        <p:nvSpPr>
          <p:cNvPr id="40" name="円/楕円 39"/>
          <p:cNvSpPr/>
          <p:nvPr/>
        </p:nvSpPr>
        <p:spPr>
          <a:xfrm>
            <a:off x="6472828" y="3454182"/>
            <a:ext cx="1800200" cy="64807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rPr>
              <a:t>民　　都</a:t>
            </a:r>
            <a:endParaRPr lang="en-US" altLang="ja-JP" sz="1600" b="1" dirty="0" smtClean="0">
              <a:solidFill>
                <a:prstClr val="black"/>
              </a:solidFill>
              <a:latin typeface="Meiryo UI" panose="020B0604030504040204" pitchFamily="50" charset="-128"/>
              <a:ea typeface="Meiryo UI" panose="020B0604030504040204" pitchFamily="50" charset="-128"/>
            </a:endParaRPr>
          </a:p>
        </p:txBody>
      </p:sp>
      <p:sp>
        <p:nvSpPr>
          <p:cNvPr id="12" name="涙形 11"/>
          <p:cNvSpPr/>
          <p:nvPr/>
        </p:nvSpPr>
        <p:spPr>
          <a:xfrm rot="10800000">
            <a:off x="5271041" y="4171825"/>
            <a:ext cx="3725402" cy="2314292"/>
          </a:xfrm>
          <a:prstGeom prst="teardrop">
            <a:avLst>
              <a:gd name="adj" fmla="val 11692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1" name="涙形 40"/>
          <p:cNvSpPr/>
          <p:nvPr/>
        </p:nvSpPr>
        <p:spPr>
          <a:xfrm rot="10800000" flipH="1">
            <a:off x="539551" y="4202920"/>
            <a:ext cx="3672409" cy="2283198"/>
          </a:xfrm>
          <a:prstGeom prst="teardrop">
            <a:avLst>
              <a:gd name="adj" fmla="val 11564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14" name="正方形/長方形 13"/>
          <p:cNvSpPr/>
          <p:nvPr/>
        </p:nvSpPr>
        <p:spPr>
          <a:xfrm>
            <a:off x="377533" y="4322086"/>
            <a:ext cx="3996444" cy="2302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r>
              <a:rPr lang="ja-JP" altLang="en-US" dirty="0" smtClean="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万博のレガシー</a:t>
            </a:r>
            <a:endParaRPr lang="en-US" altLang="ja-JP" b="1"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9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rPr>
              <a:t>　　　 ◎健康</a:t>
            </a:r>
            <a:r>
              <a:rPr lang="ja-JP" altLang="en-US" sz="1400" dirty="0">
                <a:solidFill>
                  <a:prstClr val="black"/>
                </a:solidFill>
                <a:latin typeface="Meiryo UI" panose="020B0604030504040204" pitchFamily="50" charset="-128"/>
                <a:ea typeface="Meiryo UI" panose="020B0604030504040204" pitchFamily="50" charset="-128"/>
              </a:rPr>
              <a:t>・ライフサイエンス分野</a:t>
            </a:r>
            <a:r>
              <a:rPr lang="ja-JP" altLang="en-US" sz="1400" dirty="0" smtClean="0">
                <a:solidFill>
                  <a:prstClr val="black"/>
                </a:solidFill>
                <a:latin typeface="Meiryo UI" panose="020B0604030504040204" pitchFamily="50" charset="-128"/>
                <a:ea typeface="Meiryo UI" panose="020B0604030504040204" pitchFamily="50" charset="-128"/>
              </a:rPr>
              <a:t>の世界的な</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先進地域としての地位確立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rPr>
              <a:t>　　　　　　次</a:t>
            </a:r>
            <a:r>
              <a:rPr lang="ja-JP" altLang="en-US" sz="1400" dirty="0">
                <a:solidFill>
                  <a:prstClr val="black"/>
                </a:solidFill>
                <a:latin typeface="Meiryo UI" panose="020B0604030504040204" pitchFamily="50" charset="-128"/>
                <a:ea typeface="Meiryo UI" panose="020B0604030504040204" pitchFamily="50" charset="-128"/>
              </a:rPr>
              <a:t>の</a:t>
            </a:r>
            <a:r>
              <a:rPr lang="en-US" altLang="ja-JP" sz="1400" dirty="0">
                <a:solidFill>
                  <a:prstClr val="black"/>
                </a:solidFill>
                <a:latin typeface="Meiryo UI" panose="020B0604030504040204" pitchFamily="50" charset="-128"/>
                <a:ea typeface="Meiryo UI" panose="020B0604030504040204" pitchFamily="50" charset="-128"/>
              </a:rPr>
              <a:t>50</a:t>
            </a:r>
            <a:r>
              <a:rPr lang="ja-JP" altLang="en-US" sz="1400" dirty="0">
                <a:solidFill>
                  <a:prstClr val="black"/>
                </a:solidFill>
                <a:latin typeface="Meiryo UI" panose="020B0604030504040204" pitchFamily="50" charset="-128"/>
                <a:ea typeface="Meiryo UI" panose="020B0604030504040204" pitchFamily="50" charset="-128"/>
              </a:rPr>
              <a:t>年に向け、人類の課題解決策</a:t>
            </a:r>
            <a:r>
              <a:rPr lang="ja-JP" altLang="en-US" sz="1400" dirty="0" smtClean="0">
                <a:solidFill>
                  <a:prstClr val="black"/>
                </a:solidFill>
                <a:latin typeface="Meiryo UI" panose="020B0604030504040204" pitchFamily="50" charset="-128"/>
                <a:ea typeface="Meiryo UI" panose="020B0604030504040204" pitchFamily="50" charset="-128"/>
              </a:rPr>
              <a:t>や</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新た</a:t>
            </a:r>
            <a:r>
              <a:rPr lang="ja-JP" altLang="en-US" sz="1400" dirty="0">
                <a:solidFill>
                  <a:prstClr val="black"/>
                </a:solidFill>
                <a:latin typeface="Meiryo UI" panose="020B0604030504040204" pitchFamily="50" charset="-128"/>
                <a:ea typeface="Meiryo UI" panose="020B0604030504040204" pitchFamily="50" charset="-128"/>
              </a:rPr>
              <a:t>なライフスタイルを</a:t>
            </a:r>
            <a:r>
              <a:rPr lang="ja-JP" altLang="en-US" sz="1400" dirty="0" smtClean="0">
                <a:solidFill>
                  <a:prstClr val="black"/>
                </a:solidFill>
                <a:latin typeface="Meiryo UI" panose="020B0604030504040204" pitchFamily="50" charset="-128"/>
                <a:ea typeface="Meiryo UI" panose="020B0604030504040204" pitchFamily="50" charset="-128"/>
              </a:rPr>
              <a:t>提案</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◎会場周辺地域のまちづくりの進展</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夢洲地区を中心</a:t>
            </a:r>
            <a:r>
              <a:rPr lang="ja-JP" altLang="en-US" sz="1400" dirty="0" smtClean="0">
                <a:solidFill>
                  <a:prstClr val="black"/>
                </a:solidFill>
                <a:latin typeface="Meiryo UI" panose="020B0604030504040204" pitchFamily="50" charset="-128"/>
                <a:ea typeface="Meiryo UI" panose="020B0604030504040204" pitchFamily="50" charset="-128"/>
              </a:rPr>
              <a:t>と</a:t>
            </a:r>
            <a:r>
              <a:rPr lang="ja-JP" altLang="en-US" sz="1400" dirty="0">
                <a:solidFill>
                  <a:prstClr val="black"/>
                </a:solidFill>
                <a:latin typeface="Meiryo UI" panose="020B0604030504040204" pitchFamily="50" charset="-128"/>
                <a:ea typeface="Meiryo UI" panose="020B0604030504040204" pitchFamily="50" charset="-128"/>
              </a:rPr>
              <a:t>する</a:t>
            </a:r>
            <a:r>
              <a:rPr lang="ja-JP" altLang="en-US" sz="1400" dirty="0" smtClean="0">
                <a:solidFill>
                  <a:prstClr val="black"/>
                </a:solidFill>
                <a:latin typeface="Meiryo UI" panose="020B0604030504040204" pitchFamily="50" charset="-128"/>
                <a:ea typeface="Meiryo UI" panose="020B0604030504040204" pitchFamily="50" charset="-128"/>
              </a:rPr>
              <a:t>ベイエリア</a:t>
            </a:r>
            <a:r>
              <a:rPr lang="ja-JP" altLang="en-US" sz="1400" dirty="0">
                <a:solidFill>
                  <a:prstClr val="black"/>
                </a:solidFill>
                <a:latin typeface="Meiryo UI" panose="020B0604030504040204" pitchFamily="50" charset="-128"/>
                <a:ea typeface="Meiryo UI" panose="020B0604030504040204" pitchFamily="50" charset="-128"/>
              </a:rPr>
              <a:t>地域は</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知の実践」拠点と</a:t>
            </a:r>
            <a:r>
              <a:rPr lang="ja-JP" altLang="en-US" sz="1400" dirty="0" smtClean="0">
                <a:solidFill>
                  <a:prstClr val="black"/>
                </a:solidFill>
                <a:latin typeface="Meiryo UI" panose="020B0604030504040204" pitchFamily="50" charset="-128"/>
                <a:ea typeface="Meiryo UI" panose="020B0604030504040204" pitchFamily="50" charset="-128"/>
              </a:rPr>
              <a:t>して整備が進展</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5378583" y="4378482"/>
            <a:ext cx="3643304" cy="1570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IR</a:t>
            </a:r>
            <a:r>
              <a:rPr lang="ja-JP" altLang="en-US" b="1" dirty="0" smtClean="0">
                <a:solidFill>
                  <a:prstClr val="black"/>
                </a:solidFill>
                <a:latin typeface="Meiryo UI" panose="020B0604030504040204" pitchFamily="50" charset="-128"/>
                <a:ea typeface="Meiryo UI" panose="020B0604030504040204" pitchFamily="50" charset="-128"/>
              </a:rPr>
              <a:t>のインバウンド効果</a:t>
            </a:r>
            <a:endParaRPr lang="en-US" altLang="ja-JP" b="1"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900" b="1"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MICE</a:t>
            </a:r>
            <a:r>
              <a:rPr lang="ja-JP" altLang="en-US" sz="1400" dirty="0" smtClean="0">
                <a:solidFill>
                  <a:prstClr val="black"/>
                </a:solidFill>
                <a:latin typeface="Meiryo UI" panose="020B0604030504040204" pitchFamily="50" charset="-128"/>
                <a:ea typeface="Meiryo UI" panose="020B0604030504040204" pitchFamily="50" charset="-128"/>
              </a:rPr>
              <a:t>機能の発揮による国内外からの集客</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2030</a:t>
            </a:r>
            <a:r>
              <a:rPr lang="ja-JP" altLang="en-US" sz="1400" dirty="0" smtClean="0">
                <a:solidFill>
                  <a:prstClr val="black"/>
                </a:solidFill>
                <a:latin typeface="Meiryo UI" panose="020B0604030504040204" pitchFamily="50" charset="-128"/>
                <a:ea typeface="Meiryo UI" panose="020B0604030504040204" pitchFamily="50" charset="-128"/>
              </a:rPr>
              <a:t>年時点で約</a:t>
            </a:r>
            <a:r>
              <a:rPr lang="en-US" altLang="ja-JP" sz="1400" dirty="0" smtClean="0">
                <a:solidFill>
                  <a:prstClr val="black"/>
                </a:solidFill>
                <a:latin typeface="Meiryo UI" panose="020B0604030504040204" pitchFamily="50" charset="-128"/>
                <a:ea typeface="Meiryo UI" panose="020B0604030504040204" pitchFamily="50" charset="-128"/>
              </a:rPr>
              <a:t>2,200</a:t>
            </a:r>
            <a:r>
              <a:rPr lang="ja-JP" altLang="en-US" sz="1400" dirty="0" smtClean="0">
                <a:solidFill>
                  <a:prstClr val="black"/>
                </a:solidFill>
                <a:latin typeface="Meiryo UI" panose="020B0604030504040204" pitchFamily="50" charset="-128"/>
                <a:ea typeface="Meiryo UI" panose="020B0604030504040204" pitchFamily="50" charset="-128"/>
              </a:rPr>
              <a:t>万人の集客</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毎年</a:t>
            </a:r>
            <a:r>
              <a:rPr lang="en-US" altLang="ja-JP" sz="1400" dirty="0" smtClean="0">
                <a:solidFill>
                  <a:prstClr val="black"/>
                </a:solidFill>
                <a:latin typeface="Meiryo UI" panose="020B0604030504040204" pitchFamily="50" charset="-128"/>
                <a:ea typeface="Meiryo UI" panose="020B0604030504040204" pitchFamily="50" charset="-128"/>
              </a:rPr>
              <a:t>6,300</a:t>
            </a:r>
            <a:r>
              <a:rPr lang="ja-JP" altLang="en-US" sz="1400" dirty="0" smtClean="0">
                <a:solidFill>
                  <a:prstClr val="black"/>
                </a:solidFill>
                <a:latin typeface="Meiryo UI" panose="020B0604030504040204" pitchFamily="50" charset="-128"/>
                <a:ea typeface="Meiryo UI" panose="020B0604030504040204" pitchFamily="50" charset="-128"/>
              </a:rPr>
              <a:t>億円もの経済波及効果</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観光客の大幅増や国際会議等を通じた</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情報発信により副首都・大阪の</a:t>
            </a:r>
            <a:endParaRPr lang="en-US" altLang="ja-JP" sz="14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認知度向上　　　　　　　など</a:t>
            </a:r>
            <a:endParaRPr lang="en-US" altLang="ja-JP" sz="1400" dirty="0">
              <a:solidFill>
                <a:prstClr val="black"/>
              </a:solidFill>
              <a:latin typeface="Meiryo UI" panose="020B0604030504040204" pitchFamily="50" charset="-128"/>
              <a:ea typeface="Meiryo UI" panose="020B0604030504040204" pitchFamily="50" charset="-128"/>
            </a:endParaRPr>
          </a:p>
        </p:txBody>
      </p:sp>
      <p:grpSp>
        <p:nvGrpSpPr>
          <p:cNvPr id="19" name="グループ化 18"/>
          <p:cNvGrpSpPr/>
          <p:nvPr/>
        </p:nvGrpSpPr>
        <p:grpSpPr>
          <a:xfrm>
            <a:off x="4205901" y="4437666"/>
            <a:ext cx="1172682" cy="2378438"/>
            <a:chOff x="4234521" y="5637877"/>
            <a:chExt cx="999540" cy="1136167"/>
          </a:xfrm>
          <a:solidFill>
            <a:schemeClr val="bg1"/>
          </a:solidFill>
        </p:grpSpPr>
        <p:sp>
          <p:nvSpPr>
            <p:cNvPr id="16" name="V 字形矢印 15"/>
            <p:cNvSpPr/>
            <p:nvPr/>
          </p:nvSpPr>
          <p:spPr>
            <a:xfrm rot="5400000">
              <a:off x="4545599" y="6085582"/>
              <a:ext cx="377384" cy="999540"/>
            </a:xfrm>
            <a:prstGeom prst="notched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8" name="山形 17"/>
            <p:cNvSpPr/>
            <p:nvPr/>
          </p:nvSpPr>
          <p:spPr>
            <a:xfrm rot="5400000">
              <a:off x="4635564" y="6064925"/>
              <a:ext cx="215127" cy="521841"/>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44" name="山形 43"/>
            <p:cNvSpPr/>
            <p:nvPr/>
          </p:nvSpPr>
          <p:spPr>
            <a:xfrm rot="5400000">
              <a:off x="4635564" y="5874547"/>
              <a:ext cx="215127" cy="521841"/>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45" name="山形 44"/>
            <p:cNvSpPr/>
            <p:nvPr/>
          </p:nvSpPr>
          <p:spPr>
            <a:xfrm rot="5400000">
              <a:off x="4635564" y="5674898"/>
              <a:ext cx="215127" cy="521841"/>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46" name="山形 45"/>
            <p:cNvSpPr/>
            <p:nvPr/>
          </p:nvSpPr>
          <p:spPr>
            <a:xfrm rot="5400000">
              <a:off x="4635564" y="5484520"/>
              <a:ext cx="215127" cy="521841"/>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Tree>
    <p:extLst>
      <p:ext uri="{BB962C8B-B14F-4D97-AF65-F5344CB8AC3E}">
        <p14:creationId xmlns:p14="http://schemas.microsoft.com/office/powerpoint/2010/main" val="3587877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4004997212"/>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39728" y="3174682"/>
            <a:ext cx="2805576"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24"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49</a:t>
            </a:fld>
            <a:endParaRPr lang="ja-JP" altLang="en-US" sz="1200" dirty="0">
              <a:solidFill>
                <a:srgbClr val="898989"/>
              </a:solidFill>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6872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では、戦後の高度成長期から今日まで一貫して東京一極集中が進む。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では、アジアを中心に新興国が台頭、日本の存在感は低下。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政治</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・行政の面でも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依然として東京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中心。中央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集権体制が強い</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（１）わが国の現状　～東京一極集中と日本の存在感の低下～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820" y="2148367"/>
            <a:ext cx="2872784" cy="18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3"/>
          <p:cNvSpPr txBox="1">
            <a:spLocks noChangeArrowheads="1"/>
          </p:cNvSpPr>
          <p:nvPr/>
        </p:nvSpPr>
        <p:spPr bwMode="auto">
          <a:xfrm>
            <a:off x="6285820"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世界</a:t>
            </a:r>
            <a:r>
              <a:rPr lang="ja-JP" altLang="en-US" sz="1050" b="1" dirty="0">
                <a:solidFill>
                  <a:srgbClr val="000000"/>
                </a:solidFill>
                <a:latin typeface="Meiryo UI" pitchFamily="50" charset="-128"/>
                <a:ea typeface="Meiryo UI" pitchFamily="50" charset="-128"/>
                <a:cs typeface="Meiryo UI" pitchFamily="50" charset="-128"/>
              </a:rPr>
              <a:t>の名目</a:t>
            </a:r>
            <a:r>
              <a:rPr lang="en-US" altLang="ja-JP" sz="1050" b="1" dirty="0" smtClean="0">
                <a:solidFill>
                  <a:srgbClr val="000000"/>
                </a:solidFill>
                <a:latin typeface="Meiryo UI" pitchFamily="50" charset="-128"/>
                <a:ea typeface="Meiryo UI" pitchFamily="50" charset="-128"/>
                <a:cs typeface="Meiryo UI" pitchFamily="50" charset="-128"/>
              </a:rPr>
              <a:t>GDP</a:t>
            </a:r>
            <a:r>
              <a:rPr lang="ja-JP" altLang="en-US" sz="1050" b="1" dirty="0">
                <a:solidFill>
                  <a:srgbClr val="000000"/>
                </a:solidFill>
                <a:latin typeface="Meiryo UI" pitchFamily="50" charset="-128"/>
                <a:ea typeface="Meiryo UI" pitchFamily="50" charset="-128"/>
                <a:cs typeface="Meiryo UI" pitchFamily="50" charset="-128"/>
              </a:rPr>
              <a:t>　</a:t>
            </a:r>
            <a:r>
              <a:rPr lang="ja-JP" altLang="en-US" sz="1050" b="1" dirty="0" smtClean="0">
                <a:solidFill>
                  <a:srgbClr val="000000"/>
                </a:solidFill>
                <a:latin typeface="Meiryo UI" pitchFamily="50" charset="-128"/>
                <a:ea typeface="Meiryo UI" pitchFamily="50" charset="-128"/>
                <a:cs typeface="Meiryo UI" pitchFamily="50" charset="-128"/>
              </a:rPr>
              <a:t>構成比の</a:t>
            </a:r>
            <a:r>
              <a:rPr lang="ja-JP" altLang="en-US" sz="1050" b="1" dirty="0">
                <a:solidFill>
                  <a:srgbClr val="000000"/>
                </a:solidFill>
                <a:latin typeface="Meiryo UI" pitchFamily="50" charset="-128"/>
                <a:ea typeface="Meiryo UI" pitchFamily="50" charset="-128"/>
                <a:cs typeface="Meiryo UI" pitchFamily="50" charset="-128"/>
              </a:rPr>
              <a:t>推移</a:t>
            </a:r>
          </a:p>
        </p:txBody>
      </p:sp>
      <p:sp>
        <p:nvSpPr>
          <p:cNvPr id="30" name="テキスト ボックス 19"/>
          <p:cNvSpPr txBox="1">
            <a:spLocks noChangeArrowheads="1"/>
          </p:cNvSpPr>
          <p:nvPr/>
        </p:nvSpPr>
        <p:spPr bwMode="auto">
          <a:xfrm>
            <a:off x="6315858"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ロシアは</a:t>
            </a:r>
            <a:r>
              <a:rPr lang="en-US" altLang="ja-JP" sz="800" dirty="0">
                <a:solidFill>
                  <a:srgbClr val="000000"/>
                </a:solidFill>
                <a:latin typeface="Meiryo UI" pitchFamily="50" charset="-128"/>
                <a:ea typeface="Meiryo UI" pitchFamily="50" charset="-128"/>
                <a:cs typeface="Meiryo UI" pitchFamily="50" charset="-128"/>
              </a:rPr>
              <a:t>1985</a:t>
            </a:r>
            <a:r>
              <a:rPr lang="ja-JP" altLang="en-US" sz="800" dirty="0">
                <a:solidFill>
                  <a:srgbClr val="000000"/>
                </a:solidFill>
                <a:latin typeface="Meiryo UI" pitchFamily="50" charset="-128"/>
                <a:ea typeface="Meiryo UI" pitchFamily="50" charset="-128"/>
                <a:cs typeface="Meiryo UI" pitchFamily="50" charset="-128"/>
              </a:rPr>
              <a:t>年のデータなし</a:t>
            </a: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⇒日本</a:t>
            </a:r>
            <a:r>
              <a:rPr lang="ja-JP" altLang="en-US" sz="900" dirty="0">
                <a:solidFill>
                  <a:srgbClr val="000000"/>
                </a:solidFill>
                <a:latin typeface="Meiryo UI" pitchFamily="50" charset="-128"/>
                <a:ea typeface="Meiryo UI" pitchFamily="50" charset="-128"/>
                <a:cs typeface="Meiryo UI" pitchFamily="50" charset="-128"/>
              </a:rPr>
              <a:t>の</a:t>
            </a:r>
            <a:r>
              <a:rPr lang="en-US" altLang="ja-JP" sz="900" dirty="0">
                <a:solidFill>
                  <a:srgbClr val="000000"/>
                </a:solidFill>
                <a:latin typeface="Meiryo UI" pitchFamily="50" charset="-128"/>
                <a:ea typeface="Meiryo UI" pitchFamily="50" charset="-128"/>
                <a:cs typeface="Meiryo UI" pitchFamily="50" charset="-128"/>
              </a:rPr>
              <a:t>GDP</a:t>
            </a:r>
            <a:r>
              <a:rPr lang="ja-JP" altLang="en-US" sz="900" dirty="0">
                <a:solidFill>
                  <a:srgbClr val="000000"/>
                </a:solidFill>
                <a:latin typeface="Meiryo UI" pitchFamily="50" charset="-128"/>
                <a:ea typeface="Meiryo UI" pitchFamily="50" charset="-128"/>
                <a:cs typeface="Meiryo UI" pitchFamily="50" charset="-128"/>
              </a:rPr>
              <a:t>構成比は、近年急激に低下。</a:t>
            </a: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102" name="テキスト ボックス 3"/>
          <p:cNvSpPr txBox="1">
            <a:spLocks noChangeArrowheads="1"/>
          </p:cNvSpPr>
          <p:nvPr/>
        </p:nvSpPr>
        <p:spPr bwMode="auto">
          <a:xfrm>
            <a:off x="6347507" y="2253884"/>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5</a:t>
            </a:fld>
            <a:endParaRPr lang="ja-JP" altLang="en-US" sz="1200" dirty="0">
              <a:solidFill>
                <a:srgbClr val="898989"/>
              </a:solidFill>
            </a:endParaRPr>
          </a:p>
        </p:txBody>
      </p:sp>
      <p:graphicFrame>
        <p:nvGraphicFramePr>
          <p:cNvPr id="22" name="グラフ 7"/>
          <p:cNvGraphicFramePr>
            <a:graphicFrameLocks/>
          </p:cNvGraphicFramePr>
          <p:nvPr>
            <p:extLst>
              <p:ext uri="{D42A27DB-BD31-4B8C-83A1-F6EECF244321}">
                <p14:modId xmlns:p14="http://schemas.microsoft.com/office/powerpoint/2010/main" val="523841817"/>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3244" r:id="rId5" imgW="4346825" imgH="3170195" progId="Excel.Sheet.8">
                  <p:embed/>
                </p:oleObj>
              </mc:Choice>
              <mc:Fallback>
                <p:oleObj r:id="rId5" imgW="4346825" imgH="317019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fontAlgn="auto">
              <a:spcBef>
                <a:spcPts val="0"/>
              </a:spcBef>
              <a:spcAft>
                <a:spcPts val="0"/>
              </a:spcAft>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hangingPunct="1">
              <a:spcBef>
                <a:spcPct val="0"/>
              </a:spcBef>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hangingPunct="1">
              <a:spcBef>
                <a:spcPct val="0"/>
              </a:spcBef>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fontAlgn="auto">
              <a:spcBef>
                <a:spcPts val="0"/>
              </a:spcBef>
              <a:spcAft>
                <a:spcPts val="0"/>
              </a:spcAft>
              <a:defRPr/>
            </a:pPr>
            <a:r>
              <a:rPr kumimoji="0" lang="en-US" altLang="ja-JP"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smtClean="0">
                <a:solidFill>
                  <a:prstClr val="black"/>
                </a:solidFill>
                <a:latin typeface="Meiryo UI" pitchFamily="50" charset="-128"/>
                <a:ea typeface="Meiryo UI" pitchFamily="50" charset="-128"/>
                <a:cs typeface="Meiryo UI" pitchFamily="50" charset="-128"/>
              </a:rPr>
              <a:t>19</a:t>
            </a:r>
            <a:r>
              <a:rPr kumimoji="0" lang="ja-JP" altLang="en-US" sz="700" b="1" kern="0" dirty="0" smtClean="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smtClean="0">
                <a:solidFill>
                  <a:prstClr val="black"/>
                </a:solidFill>
                <a:latin typeface="Meiryo UI" pitchFamily="50" charset="-128"/>
                <a:ea typeface="Meiryo UI" pitchFamily="50" charset="-128"/>
                <a:cs typeface="Meiryo UI" pitchFamily="50" charset="-128"/>
              </a:rPr>
              <a:t>年</a:t>
            </a:r>
            <a:r>
              <a:rPr kumimoji="0" lang="en-US" altLang="ja-JP" sz="700" b="1" kern="0" dirty="0" smtClean="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hangingPunct="1">
              <a:spcBef>
                <a:spcPct val="0"/>
              </a:spcBef>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Tree>
    <p:extLst>
      <p:ext uri="{BB962C8B-B14F-4D97-AF65-F5344CB8AC3E}">
        <p14:creationId xmlns:p14="http://schemas.microsoft.com/office/powerpoint/2010/main" val="2446931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50</a:t>
            </a:fld>
            <a:endParaRPr lang="ja-JP" altLang="en-US" sz="1200" dirty="0">
              <a:solidFill>
                <a:srgbClr val="898989"/>
              </a:solidFill>
            </a:endParaRPr>
          </a:p>
        </p:txBody>
      </p:sp>
      <p:sp>
        <p:nvSpPr>
          <p:cNvPr id="18" name="正方形/長方形 17"/>
          <p:cNvSpPr/>
          <p:nvPr/>
        </p:nvSpPr>
        <p:spPr>
          <a:xfrm>
            <a:off x="251520" y="1124744"/>
            <a:ext cx="8640960" cy="383914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整え、副首都の確立を図り、さらに、副首都としての発展を遂げられるよう、関係者との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共有化や国への働きかけを進めながら、大阪の副首都化を進めていく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具体的な取組みは、第２章の戦略に沿って、副首都推進本部会議のもとで進捗管理</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ながら着実に進める。その過程で、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を行っていく。さらに、経済成長面については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、大阪府・大阪市で</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策定している「大阪の成長戦略</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必要な事業等を盛り込み、具体化を図っていく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また、市民・府民、さらには全国に対する理解促進の取組み、経済界や関西広域連合など</a:t>
            </a:r>
          </a:p>
          <a:p>
            <a:pPr>
              <a:lnSpc>
                <a:spcPts val="2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とも連携した国等へのアプローチなど、副首都・大阪に向けた機運醸成を図る。</a:t>
            </a:r>
          </a:p>
        </p:txBody>
      </p:sp>
    </p:spTree>
    <p:extLst>
      <p:ext uri="{BB962C8B-B14F-4D97-AF65-F5344CB8AC3E}">
        <p14:creationId xmlns:p14="http://schemas.microsoft.com/office/powerpoint/2010/main" val="4081925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6289" y="144016"/>
            <a:ext cx="9222948" cy="6735860"/>
            <a:chOff x="-26289" y="144016"/>
            <a:chExt cx="9222948" cy="6735860"/>
          </a:xfrm>
        </p:grpSpPr>
        <p:grpSp>
          <p:nvGrpSpPr>
            <p:cNvPr id="7" name="グループ化 6"/>
            <p:cNvGrpSpPr/>
            <p:nvPr/>
          </p:nvGrpSpPr>
          <p:grpSpPr>
            <a:xfrm>
              <a:off x="-26289" y="144016"/>
              <a:ext cx="9222948" cy="6735860"/>
              <a:chOff x="0" y="0"/>
              <a:chExt cx="9222948" cy="6735860"/>
            </a:xfrm>
          </p:grpSpPr>
          <p:pic>
            <p:nvPicPr>
              <p:cNvPr id="118" name="Picture 146" descr="大阪地図"/>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742766"/>
                <a:ext cx="8282820" cy="5444103"/>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443" y="5926643"/>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66320"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87765" y="2126176"/>
                <a:ext cx="3139770" cy="31349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03244" y="2898005"/>
                <a:ext cx="1725572" cy="1622858"/>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481"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037035" y="458112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3028" y="5074211"/>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53348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0417" y="479507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6201715" y="496758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1F497D"/>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（和泉センター）</a:t>
                </a:r>
                <a:endParaRPr lang="en-US" altLang="ja-JP" sz="1200" b="1" dirty="0" smtClean="0">
                  <a:solidFill>
                    <a:srgbClr val="1F497D"/>
                  </a:solidFill>
                  <a:latin typeface="Meiryo UI" panose="020B0604030504040204" pitchFamily="50" charset="-128"/>
                  <a:ea typeface="Meiryo UI" panose="020B0604030504040204" pitchFamily="50" charset="-128"/>
                </a:endParaRPr>
              </a:p>
            </p:txBody>
          </p:sp>
          <p:sp>
            <p:nvSpPr>
              <p:cNvPr id="6" name="円/楕円 5"/>
              <p:cNvSpPr/>
              <p:nvPr/>
            </p:nvSpPr>
            <p:spPr>
              <a:xfrm>
                <a:off x="2427061" y="1113485"/>
                <a:ext cx="5302199" cy="5238821"/>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3676"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406455" y="476133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630446" y="42433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0474" y="3307638"/>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582065" y="374016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9778"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016316"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chemeClr val="tx2">
                        <a:lumMod val="60000"/>
                        <a:lumOff val="40000"/>
                      </a:schemeClr>
                    </a:solidFill>
                    <a:latin typeface="Meiryo UI" panose="020B0604030504040204" pitchFamily="50" charset="-128"/>
                    <a:ea typeface="Meiryo UI" panose="020B0604030504040204" pitchFamily="50" charset="-128"/>
                  </a:rPr>
                  <a:t>夢洲・咲洲</a:t>
                </a:r>
                <a:endParaRPr lang="en-US" altLang="ja-JP" sz="1200" b="1" dirty="0" smtClean="0">
                  <a:solidFill>
                    <a:schemeClr val="tx2">
                      <a:lumMod val="60000"/>
                      <a:lumOff val="40000"/>
                    </a:schemeClr>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chemeClr val="tx2">
                        <a:lumMod val="60000"/>
                        <a:lumOff val="40000"/>
                      </a:schemeClr>
                    </a:solidFill>
                    <a:latin typeface="Meiryo UI" panose="020B0604030504040204" pitchFamily="50" charset="-128"/>
                    <a:ea typeface="Meiryo UI" panose="020B0604030504040204" pitchFamily="50" charset="-128"/>
                  </a:rPr>
                  <a:t>・舞洲</a:t>
                </a:r>
                <a:endParaRPr lang="en-US" altLang="ja-JP" sz="1200" b="1" dirty="0" smtClean="0">
                  <a:solidFill>
                    <a:schemeClr val="tx2">
                      <a:lumMod val="60000"/>
                      <a:lumOff val="40000"/>
                    </a:schemeClr>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58112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030337" y="418527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1064"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524126" y="584108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71354"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889245"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3834" y="4191193"/>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6334" y="3595670"/>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386896" y="389723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791" y="1604355"/>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856483" y="1970137"/>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511" y="1164499"/>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19586196">
                <a:off x="7198452" y="621711"/>
                <a:ext cx="2024496"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746412" flipH="1">
                <a:off x="1141582"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2594942" flipH="1">
                <a:off x="1818480" y="95072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0600888" flipH="1">
                <a:off x="1227328" y="360163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763117" y="972444"/>
                <a:ext cx="1403478"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99456" y="5829364"/>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5331983"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1029"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1331" y="4721956"/>
                <a:ext cx="1185565" cy="496687"/>
              </a:xfrm>
              <a:prstGeom prst="rect">
                <a:avLst/>
              </a:prstGeom>
              <a:noFill/>
              <a:ln>
                <a:noFill/>
              </a:ln>
            </p:spPr>
          </p:pic>
          <p:sp>
            <p:nvSpPr>
              <p:cNvPr id="110" name="左右矢印 109"/>
              <p:cNvSpPr/>
              <p:nvPr/>
            </p:nvSpPr>
            <p:spPr>
              <a:xfrm rot="19586196">
                <a:off x="596311" y="4855028"/>
                <a:ext cx="2137661"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080793" y="5291438"/>
                <a:ext cx="1249848" cy="584775"/>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スライド番号プレースホルダー 1"/>
              <p:cNvSpPr txBox="1">
                <a:spLocks/>
              </p:cNvSpPr>
              <p:nvPr/>
            </p:nvSpPr>
            <p:spPr bwMode="auto">
              <a:xfrm>
                <a:off x="8441626" y="637073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51</a:t>
                </a:fld>
                <a:endParaRPr lang="ja-JP" altLang="en-US" sz="1200" dirty="0">
                  <a:solidFill>
                    <a:srgbClr val="898989"/>
                  </a:solidFill>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363447" y="3466505"/>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333268" y="3430687"/>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1F497D"/>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1F497D"/>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大阪健康安全</a:t>
            </a:r>
            <a:endParaRPr lang="en-US" altLang="ja-JP" sz="1200" b="1" dirty="0" smtClean="0">
              <a:solidFill>
                <a:srgbClr val="1F497D"/>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基盤研究所</a:t>
            </a:r>
            <a:endParaRPr lang="en-US" altLang="ja-JP" sz="1200" b="1" dirty="0" smtClean="0">
              <a:solidFill>
                <a:srgbClr val="1F497D"/>
              </a:solidFill>
              <a:latin typeface="Meiryo UI" panose="020B0604030504040204" pitchFamily="50" charset="-128"/>
              <a:ea typeface="Meiryo UI" panose="020B0604030504040204" pitchFamily="50" charset="-128"/>
            </a:endParaRPr>
          </a:p>
        </p:txBody>
      </p:sp>
      <p:sp>
        <p:nvSpPr>
          <p:cNvPr id="8" name="正方形/長方形 7"/>
          <p:cNvSpPr/>
          <p:nvPr/>
        </p:nvSpPr>
        <p:spPr>
          <a:xfrm>
            <a:off x="751379" y="886782"/>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407090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26620" y="82450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623476" y="493046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大阪国際がんセンター開院</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、阪神圏の高速道路料金体系一元化（シームレス料金</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63434" y="242088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新名神高速道路全線供用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4"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b="1">
                <a:solidFill>
                  <a:srgbClr val="898989"/>
                </a:solidFill>
              </a:rPr>
              <a:pPr algn="r" eaLnBrk="1" hangingPunct="1">
                <a:spcBef>
                  <a:spcPct val="0"/>
                </a:spcBef>
                <a:buFontTx/>
                <a:buNone/>
              </a:pPr>
              <a:t>52</a:t>
            </a:fld>
            <a:endParaRPr lang="ja-JP" altLang="en-US" sz="1200" b="1" dirty="0">
              <a:solidFill>
                <a:srgbClr val="898989"/>
              </a:solidFill>
            </a:endParaRPr>
          </a:p>
        </p:txBody>
      </p:sp>
      <p:sp>
        <p:nvSpPr>
          <p:cNvPr id="72" name="正方形/長方形 71"/>
          <p:cNvSpPr/>
          <p:nvPr/>
        </p:nvSpPr>
        <p:spPr>
          <a:xfrm>
            <a:off x="36504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関西ワールドマスターズゲームズ、再生医療の国際拠点形成（中之島）</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大阪新美術館開館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3" y="52118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a:t>
            </a:r>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2020</a:t>
            </a:r>
            <a:r>
              <a:rPr lang="ja-JP" altLang="en-US" sz="1400" b="1" dirty="0" smtClean="0">
                <a:solidFill>
                  <a:prstClr val="white"/>
                </a:solidFill>
                <a:latin typeface="Meiryo UI" panose="020B0604030504040204" pitchFamily="50" charset="-128"/>
                <a:ea typeface="Meiryo UI" panose="020B0604030504040204" pitchFamily="50" charset="-128"/>
              </a:rPr>
              <a:t>東京</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2025</a:t>
            </a:r>
            <a:r>
              <a:rPr lang="ja-JP" altLang="en-US" sz="1400" b="1" dirty="0">
                <a:solidFill>
                  <a:prstClr val="white"/>
                </a:solidFill>
                <a:latin typeface="Meiryo UI" panose="020B0604030504040204" pitchFamily="50" charset="-128"/>
                <a:ea typeface="Meiryo UI" panose="020B0604030504040204" pitchFamily="50" charset="-128"/>
              </a:rPr>
              <a:t>日本</a:t>
            </a:r>
            <a:r>
              <a:rPr lang="ja-JP" altLang="en-US" sz="1400" b="1" dirty="0" smtClean="0">
                <a:solidFill>
                  <a:prstClr val="white"/>
                </a:solidFill>
                <a:latin typeface="Meiryo UI" panose="020B0604030504040204" pitchFamily="50" charset="-128"/>
                <a:ea typeface="Meiryo UI" panose="020B0604030504040204" pitchFamily="50" charset="-128"/>
              </a:rPr>
              <a:t>万国博覧会</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時点の想定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31" name="正方形/長方形 30"/>
          <p:cNvSpPr/>
          <p:nvPr/>
        </p:nvSpPr>
        <p:spPr>
          <a:xfrm>
            <a:off x="4056940" y="2778041"/>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2022</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405121" y="41300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rPr>
              <a:t>北陸</a:t>
            </a:r>
            <a:r>
              <a:rPr lang="ja-JP" altLang="en-US" sz="1400" b="1" dirty="0" smtClean="0">
                <a:solidFill>
                  <a:prstClr val="white"/>
                </a:solidFill>
                <a:latin typeface="Meiryo UI" panose="020B0604030504040204" pitchFamily="50" charset="-128"/>
                <a:ea typeface="Meiryo UI" panose="020B0604030504040204" pitchFamily="50" charset="-128"/>
              </a:rPr>
              <a:t>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IR</a:t>
            </a:r>
            <a:r>
              <a:rPr lang="ja-JP" altLang="en-US" sz="1400" b="1" dirty="0" smtClean="0">
                <a:solidFill>
                  <a:schemeClr val="bg1"/>
                </a:solidFill>
                <a:latin typeface="Meiryo UI" panose="020B0604030504040204" pitchFamily="50" charset="-128"/>
                <a:ea typeface="Meiryo UI" panose="020B0604030504040204" pitchFamily="50" charset="-128"/>
              </a:rPr>
              <a:t>）</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4907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51089213"/>
              </p:ext>
            </p:extLst>
          </p:nvPr>
        </p:nvGraphicFramePr>
        <p:xfrm>
          <a:off x="107504" y="337989"/>
          <a:ext cx="8928990" cy="5867400"/>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p>
                  </a:txBody>
                  <a:tcPr anchor="ctr"/>
                </a:tc>
                <a:tc>
                  <a:txBody>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社会貢献活動の総称。ここでは、社会課題解決に向けて行う、寄付や社会的投資等を通じた公益的活動をいう。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zh-TW" altLang="en-US" sz="1050" b="0" dirty="0" smtClean="0">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8028384" y="6597353"/>
            <a:ext cx="1125488" cy="260647"/>
          </a:xfrm>
        </p:spPr>
        <p:txBody>
          <a:bodyPr/>
          <a:lstStyle/>
          <a:p>
            <a:fld id="{D2D8002D-B5B0-4BAC-B1F6-782DDCCE6D9C}" type="slidenum">
              <a:rPr lang="ja-JP" altLang="en-US" smtClean="0">
                <a:solidFill>
                  <a:prstClr val="black">
                    <a:tint val="75000"/>
                  </a:prstClr>
                </a:solidFill>
              </a:rPr>
              <a:pPr/>
              <a:t>53</a:t>
            </a:fld>
            <a:endParaRPr lang="ja-JP" altLang="en-US" dirty="0">
              <a:solidFill>
                <a:prstClr val="black">
                  <a:tint val="75000"/>
                </a:prstClr>
              </a:solidFill>
            </a:endParaRPr>
          </a:p>
        </p:txBody>
      </p:sp>
      <p:sp>
        <p:nvSpPr>
          <p:cNvPr id="6" name="角丸四角形 5"/>
          <p:cNvSpPr/>
          <p:nvPr/>
        </p:nvSpPr>
        <p:spPr>
          <a:xfrm>
            <a:off x="6516216" y="202332"/>
            <a:ext cx="237626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最後に確認・修正</a:t>
            </a:r>
            <a:endPar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64723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13094649"/>
              </p:ext>
            </p:extLst>
          </p:nvPr>
        </p:nvGraphicFramePr>
        <p:xfrm>
          <a:off x="107504" y="88508"/>
          <a:ext cx="8928990" cy="6118860"/>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AMED</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国立研究開発法人日本医療研究開発機構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a:t>
                      </a:r>
                      <a:r>
                        <a:rPr kumimoji="1" lang="en-US" altLang="ja-JP" sz="105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Agency for Medical Research and Development</a:t>
                      </a:r>
                      <a:r>
                        <a:rPr kumimoji="1" lang="ja-JP" altLang="en-US" sz="105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称。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機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err="1" smtClean="0">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a:xfrm>
            <a:off x="8445549" y="6593879"/>
            <a:ext cx="693440" cy="260648"/>
          </a:xfrm>
        </p:spPr>
        <p:txBody>
          <a:bodyPr/>
          <a:lstStyle/>
          <a:p>
            <a:fld id="{D2D8002D-B5B0-4BAC-B1F6-782DDCCE6D9C}" type="slidenum">
              <a:rPr lang="ja-JP" altLang="en-US" smtClean="0">
                <a:solidFill>
                  <a:prstClr val="black">
                    <a:tint val="75000"/>
                  </a:prstClr>
                </a:solidFill>
              </a:rPr>
              <a:pPr/>
              <a:t>54</a:t>
            </a:fld>
            <a:endParaRPr lang="ja-JP" altLang="en-US" dirty="0">
              <a:solidFill>
                <a:prstClr val="black">
                  <a:tint val="75000"/>
                </a:prstClr>
              </a:solidFill>
            </a:endParaRPr>
          </a:p>
        </p:txBody>
      </p:sp>
      <p:sp>
        <p:nvSpPr>
          <p:cNvPr id="5" name="角丸四角形 4"/>
          <p:cNvSpPr/>
          <p:nvPr/>
        </p:nvSpPr>
        <p:spPr>
          <a:xfrm>
            <a:off x="6444208" y="181769"/>
            <a:ext cx="237626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最後に確認・修正</a:t>
            </a:r>
            <a:endPar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200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1611968964"/>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順位より作成。外側に行くほど順位が高い。数字は総合順位。</a:t>
            </a:r>
            <a:endParaRPr lang="ja-JP" altLang="en-US" sz="800" dirty="0">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1291892347"/>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3" name="グラフ 92"/>
          <p:cNvGraphicFramePr>
            <a:graphicFrameLocks/>
          </p:cNvGraphicFramePr>
          <p:nvPr>
            <p:extLst>
              <p:ext uri="{D42A27DB-BD31-4B8C-83A1-F6EECF244321}">
                <p14:modId xmlns:p14="http://schemas.microsoft.com/office/powerpoint/2010/main" val="4049196053"/>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グラフ 93"/>
          <p:cNvGraphicFramePr>
            <a:graphicFrameLocks/>
          </p:cNvGraphicFramePr>
          <p:nvPr>
            <p:extLst>
              <p:ext uri="{D42A27DB-BD31-4B8C-83A1-F6EECF244321}">
                <p14:modId xmlns:p14="http://schemas.microsoft.com/office/powerpoint/2010/main" val="298950948"/>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グラフ 94"/>
          <p:cNvGraphicFramePr>
            <a:graphicFrameLocks/>
          </p:cNvGraphicFramePr>
          <p:nvPr>
            <p:extLst>
              <p:ext uri="{D42A27DB-BD31-4B8C-83A1-F6EECF244321}">
                <p14:modId xmlns:p14="http://schemas.microsoft.com/office/powerpoint/2010/main" val="1800169221"/>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6" name="グラフ 95"/>
          <p:cNvGraphicFramePr>
            <a:graphicFrameLocks/>
          </p:cNvGraphicFramePr>
          <p:nvPr>
            <p:extLst>
              <p:ext uri="{D42A27DB-BD31-4B8C-83A1-F6EECF244321}">
                <p14:modId xmlns:p14="http://schemas.microsoft.com/office/powerpoint/2010/main" val="2845407317"/>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7" name="グラフ 96"/>
          <p:cNvGraphicFramePr>
            <a:graphicFrameLocks/>
          </p:cNvGraphicFramePr>
          <p:nvPr>
            <p:extLst>
              <p:ext uri="{D42A27DB-BD31-4B8C-83A1-F6EECF244321}">
                <p14:modId xmlns:p14="http://schemas.microsoft.com/office/powerpoint/2010/main" val="2239896690"/>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8" name="グラフ 97"/>
          <p:cNvGraphicFramePr>
            <a:graphicFrameLocks/>
          </p:cNvGraphicFramePr>
          <p:nvPr>
            <p:extLst>
              <p:ext uri="{D42A27DB-BD31-4B8C-83A1-F6EECF244321}">
                <p14:modId xmlns:p14="http://schemas.microsoft.com/office/powerpoint/2010/main" val="168471293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グラフ 98"/>
          <p:cNvGraphicFramePr>
            <a:graphicFrameLocks/>
          </p:cNvGraphicFramePr>
          <p:nvPr>
            <p:extLst>
              <p:ext uri="{D42A27DB-BD31-4B8C-83A1-F6EECF244321}">
                <p14:modId xmlns:p14="http://schemas.microsoft.com/office/powerpoint/2010/main" val="987293034"/>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717032"/>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71703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9715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9715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764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7</a:t>
            </a:fld>
            <a:endParaRPr lang="ja-JP" altLang="en-US" sz="1200" dirty="0">
              <a:solidFill>
                <a:srgbClr val="898989"/>
              </a:solidFill>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76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8</a:t>
            </a:fld>
            <a:endParaRPr lang="ja-JP" altLang="en-US" sz="1200" dirty="0">
              <a:solidFill>
                <a:srgbClr val="898989"/>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388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216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12001</TotalTime>
  <Words>8792</Words>
  <Application>Microsoft Office PowerPoint</Application>
  <PresentationFormat>画面に合わせる (4:3)</PresentationFormat>
  <Paragraphs>2138</Paragraphs>
  <Slides>54</Slides>
  <Notes>16</Notes>
  <HiddenSlides>0</HiddenSlides>
  <MMClips>0</MMClips>
  <ScaleCrop>false</ScaleCrop>
  <HeadingPairs>
    <vt:vector size="6" baseType="variant">
      <vt:variant>
        <vt:lpstr>テーマ</vt:lpstr>
      </vt:variant>
      <vt:variant>
        <vt:i4>8</vt:i4>
      </vt:variant>
      <vt:variant>
        <vt:lpstr>埋め込まれた OLE サーバー</vt:lpstr>
      </vt:variant>
      <vt:variant>
        <vt:i4>1</vt:i4>
      </vt:variant>
      <vt:variant>
        <vt:lpstr>スライド タイトル</vt:lpstr>
      </vt:variant>
      <vt:variant>
        <vt:i4>54</vt:i4>
      </vt:variant>
    </vt:vector>
  </HeadingPairs>
  <TitlesOfParts>
    <vt:vector size="63" baseType="lpstr">
      <vt:lpstr>Office テーマ</vt:lpstr>
      <vt:lpstr>Office ​​テーマ</vt:lpstr>
      <vt:lpstr>1_Office テーマ</vt:lpstr>
      <vt:lpstr>2_Office ​​テーマ</vt:lpstr>
      <vt:lpstr>1_Office ​​テーマ</vt:lpstr>
      <vt:lpstr>3_Office ​​テーマ</vt:lpstr>
      <vt:lpstr>2_Office テーマ</vt:lpstr>
      <vt:lpstr>5_Office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川上　惠一郎</cp:lastModifiedBy>
  <cp:revision>1387</cp:revision>
  <cp:lastPrinted>2017-01-17T09:14:05Z</cp:lastPrinted>
  <dcterms:created xsi:type="dcterms:W3CDTF">2014-08-01T07:03:14Z</dcterms:created>
  <dcterms:modified xsi:type="dcterms:W3CDTF">2017-02-09T05:16:47Z</dcterms:modified>
</cp:coreProperties>
</file>