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59"/>
  </p:notesMasterIdLst>
  <p:sldIdLst>
    <p:sldId id="315" r:id="rId3"/>
    <p:sldId id="641" r:id="rId4"/>
    <p:sldId id="736" r:id="rId5"/>
    <p:sldId id="541" r:id="rId6"/>
    <p:sldId id="542" r:id="rId7"/>
    <p:sldId id="543" r:id="rId8"/>
    <p:sldId id="544" r:id="rId9"/>
    <p:sldId id="545" r:id="rId10"/>
    <p:sldId id="546" r:id="rId11"/>
    <p:sldId id="557" r:id="rId12"/>
    <p:sldId id="548" r:id="rId13"/>
    <p:sldId id="739" r:id="rId14"/>
    <p:sldId id="740" r:id="rId15"/>
    <p:sldId id="741" r:id="rId16"/>
    <p:sldId id="742" r:id="rId17"/>
    <p:sldId id="743" r:id="rId18"/>
    <p:sldId id="744" r:id="rId19"/>
    <p:sldId id="745" r:id="rId20"/>
    <p:sldId id="746" r:id="rId21"/>
    <p:sldId id="747" r:id="rId22"/>
    <p:sldId id="748" r:id="rId23"/>
    <p:sldId id="749" r:id="rId24"/>
    <p:sldId id="750" r:id="rId25"/>
    <p:sldId id="751" r:id="rId26"/>
    <p:sldId id="752" r:id="rId27"/>
    <p:sldId id="753" r:id="rId28"/>
    <p:sldId id="754" r:id="rId29"/>
    <p:sldId id="755" r:id="rId30"/>
    <p:sldId id="756" r:id="rId31"/>
    <p:sldId id="757" r:id="rId32"/>
    <p:sldId id="758" r:id="rId33"/>
    <p:sldId id="701" r:id="rId34"/>
    <p:sldId id="702" r:id="rId35"/>
    <p:sldId id="703" r:id="rId36"/>
    <p:sldId id="704" r:id="rId37"/>
    <p:sldId id="705" r:id="rId38"/>
    <p:sldId id="706" r:id="rId39"/>
    <p:sldId id="759" r:id="rId40"/>
    <p:sldId id="760" r:id="rId41"/>
    <p:sldId id="761" r:id="rId42"/>
    <p:sldId id="762" r:id="rId43"/>
    <p:sldId id="763" r:id="rId44"/>
    <p:sldId id="764" r:id="rId45"/>
    <p:sldId id="765" r:id="rId46"/>
    <p:sldId id="766" r:id="rId47"/>
    <p:sldId id="767" r:id="rId48"/>
    <p:sldId id="768" r:id="rId49"/>
    <p:sldId id="769" r:id="rId50"/>
    <p:sldId id="770" r:id="rId51"/>
    <p:sldId id="771" r:id="rId52"/>
    <p:sldId id="772" r:id="rId53"/>
    <p:sldId id="773" r:id="rId54"/>
    <p:sldId id="774" r:id="rId55"/>
    <p:sldId id="775" r:id="rId56"/>
    <p:sldId id="776" r:id="rId57"/>
    <p:sldId id="777" r:id="rId58"/>
  </p:sldIdLst>
  <p:sldSz cx="9144000" cy="6858000" type="screen4x3"/>
  <p:notesSz cx="7102475" cy="10233025"/>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33CC33"/>
    <a:srgbClr val="66FF33"/>
    <a:srgbClr val="99FF33"/>
    <a:srgbClr val="66FFFF"/>
    <a:srgbClr val="99FFCC"/>
    <a:srgbClr val="99FF99"/>
    <a:srgbClr val="99CCFF"/>
    <a:srgbClr val="CCECFF"/>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56" autoAdjust="0"/>
    <p:restoredTop sz="97662" autoAdjust="0"/>
  </p:normalViewPr>
  <p:slideViewPr>
    <p:cSldViewPr>
      <p:cViewPr>
        <p:scale>
          <a:sx n="100" d="100"/>
          <a:sy n="100" d="100"/>
        </p:scale>
        <p:origin x="-48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APZR002C\OA-ae0003$\&#12518;&#12540;&#12470;&#20316;&#26989;&#29992;&#12501;&#12457;&#12523;&#12480;\01%20&#20225;&#30011;&#25285;&#24403;\02_&#25512;&#36914;&#26412;&#37096;&#20250;&#35696;\03_&#31532;&#65299;&#22238;\&#12493;&#12479;\&#12493;&#12479;&#12354;&#12388;&#12417;\&#25104;&#38263;&#12398;&#29309;&#24341;&#12539;&#37117;&#24066;&#21147;&#12521;&#12531;&#12461;&#12531;&#12464;.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APZR002C\OA-ae0003$\&#12518;&#12540;&#12470;&#20316;&#26989;&#29992;&#12501;&#12457;&#12523;&#12480;\01%20&#20225;&#30011;&#25285;&#24403;\02_&#25512;&#36914;&#26412;&#37096;&#20250;&#35696;\03_&#31532;&#65299;&#22238;\&#12493;&#12479;\&#12493;&#12479;&#12354;&#12388;&#12417;\&#25104;&#38263;&#12398;&#29309;&#24341;&#12539;&#37117;&#24066;&#21147;&#12521;&#12531;&#12461;&#12531;&#12464;.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APZR002C\OA-ae0003$\&#12518;&#12540;&#12470;&#20316;&#26989;&#29992;&#12501;&#12457;&#12523;&#12480;\01%20&#20225;&#30011;&#25285;&#24403;\02_&#25512;&#36914;&#26412;&#37096;&#20250;&#35696;\03_&#31532;&#65299;&#22238;\&#12493;&#12479;\&#12493;&#12479;&#12354;&#12388;&#12417;\&#12450;&#12472;&#12450;&#22823;&#23398;&#12521;&#12531;&#12461;&#12531;&#12464;2015&#24180;&#24230;&#29256;&#65288;&#65297;&#65374;&#65297;&#65296;&#65296;&#65289;.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radarChart>
        <c:radarStyle val="marker"/>
        <c:varyColors val="0"/>
        <c:ser>
          <c:idx val="0"/>
          <c:order val="0"/>
          <c:marker>
            <c:symbol val="none"/>
          </c:marker>
          <c:cat>
            <c:strRef>
              <c:f>'ランキング（EU） (2)'!$F$3:$P$3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生活者</c:v>
                </c:pt>
              </c:strCache>
            </c:strRef>
          </c:cat>
          <c:val>
            <c:numRef>
              <c:f>'ランキング（EU） (2)'!$F$4:$P$4</c:f>
              <c:numCache>
                <c:formatCode>General</c:formatCode>
                <c:ptCount val="11"/>
                <c:pt idx="0">
                  <c:v>2</c:v>
                </c:pt>
                <c:pt idx="1">
                  <c:v>3</c:v>
                </c:pt>
                <c:pt idx="2">
                  <c:v>1</c:v>
                </c:pt>
                <c:pt idx="3">
                  <c:v>19</c:v>
                </c:pt>
                <c:pt idx="4">
                  <c:v>18</c:v>
                </c:pt>
                <c:pt idx="5">
                  <c:v>2</c:v>
                </c:pt>
                <c:pt idx="6">
                  <c:v>1</c:v>
                </c:pt>
                <c:pt idx="7">
                  <c:v>2</c:v>
                </c:pt>
                <c:pt idx="8">
                  <c:v>3</c:v>
                </c:pt>
                <c:pt idx="9">
                  <c:v>1</c:v>
                </c:pt>
                <c:pt idx="10">
                  <c:v>2</c:v>
                </c:pt>
              </c:numCache>
            </c:numRef>
          </c:val>
        </c:ser>
        <c:dLbls>
          <c:showLegendKey val="0"/>
          <c:showVal val="0"/>
          <c:showCatName val="0"/>
          <c:showSerName val="0"/>
          <c:showPercent val="0"/>
          <c:showBubbleSize val="0"/>
        </c:dLbls>
        <c:axId val="222160896"/>
        <c:axId val="42803776"/>
      </c:radarChart>
      <c:catAx>
        <c:axId val="222160896"/>
        <c:scaling>
          <c:orientation val="minMax"/>
        </c:scaling>
        <c:delete val="0"/>
        <c:axPos val="b"/>
        <c:majorGridlines/>
        <c:majorTickMark val="out"/>
        <c:minorTickMark val="none"/>
        <c:tickLblPos val="nextTo"/>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42803776"/>
        <c:crosses val="autoZero"/>
        <c:auto val="1"/>
        <c:lblAlgn val="ctr"/>
        <c:lblOffset val="100"/>
        <c:noMultiLvlLbl val="0"/>
      </c:catAx>
      <c:valAx>
        <c:axId val="42803776"/>
        <c:scaling>
          <c:orientation val="maxMin"/>
          <c:max val="42"/>
          <c:min val="1"/>
        </c:scaling>
        <c:delete val="0"/>
        <c:axPos val="l"/>
        <c:majorGridlines/>
        <c:minorGridlines/>
        <c:numFmt formatCode="General" sourceLinked="1"/>
        <c:majorTickMark val="cross"/>
        <c:minorTickMark val="none"/>
        <c:tickLblPos val="nextTo"/>
        <c:crossAx val="222160896"/>
        <c:crosses val="autoZero"/>
        <c:crossBetween val="between"/>
        <c:majorUnit val="41"/>
        <c:minorUnit val="21"/>
      </c:valAx>
    </c:plotArea>
    <c:plotVisOnly val="1"/>
    <c:dispBlanksAs val="gap"/>
    <c:showDLblsOverMax val="0"/>
  </c:chart>
  <c:spPr>
    <a:ln>
      <a:noFill/>
    </a:ln>
  </c:sp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radarChart>
        <c:radarStyle val="marker"/>
        <c:varyColors val="0"/>
        <c:ser>
          <c:idx val="1"/>
          <c:order val="0"/>
          <c:marker>
            <c:symbol val="none"/>
          </c:marker>
          <c:cat>
            <c:strRef>
              <c:f>'ランキング（EU） (2)'!$F$3:$P$3</c:f>
              <c:strCache>
                <c:ptCount val="11"/>
                <c:pt idx="0">
                  <c:v>経済</c:v>
                </c:pt>
                <c:pt idx="1">
                  <c:v>研究・開発</c:v>
                </c:pt>
                <c:pt idx="2">
                  <c:v>文化・交流</c:v>
                </c:pt>
                <c:pt idx="3">
                  <c:v>居住</c:v>
                </c:pt>
                <c:pt idx="4">
                  <c:v>環境</c:v>
                </c:pt>
                <c:pt idx="5">
                  <c:v>交通・アクセス</c:v>
                </c:pt>
                <c:pt idx="6">
                  <c:v>経営者</c:v>
                </c:pt>
                <c:pt idx="7">
                  <c:v>研究者</c:v>
                </c:pt>
                <c:pt idx="8">
                  <c:v>アーティスト</c:v>
                </c:pt>
                <c:pt idx="9">
                  <c:v>観光客</c:v>
                </c:pt>
                <c:pt idx="10">
                  <c:v>生活者</c:v>
                </c:pt>
              </c:strCache>
            </c:strRef>
          </c:cat>
          <c:val>
            <c:numRef>
              <c:f>'ランキング（EU） (2)'!$F$5:$P$5</c:f>
              <c:numCache>
                <c:formatCode>General</c:formatCode>
                <c:ptCount val="11"/>
                <c:pt idx="0">
                  <c:v>13</c:v>
                </c:pt>
                <c:pt idx="1">
                  <c:v>5</c:v>
                </c:pt>
                <c:pt idx="2">
                  <c:v>3</c:v>
                </c:pt>
                <c:pt idx="3">
                  <c:v>1</c:v>
                </c:pt>
                <c:pt idx="4">
                  <c:v>8</c:v>
                </c:pt>
                <c:pt idx="5">
                  <c:v>1</c:v>
                </c:pt>
                <c:pt idx="6">
                  <c:v>6</c:v>
                </c:pt>
                <c:pt idx="7">
                  <c:v>4</c:v>
                </c:pt>
                <c:pt idx="8">
                  <c:v>1</c:v>
                </c:pt>
                <c:pt idx="9">
                  <c:v>2</c:v>
                </c:pt>
                <c:pt idx="10">
                  <c:v>1</c:v>
                </c:pt>
              </c:numCache>
            </c:numRef>
          </c:val>
        </c:ser>
        <c:dLbls>
          <c:showLegendKey val="0"/>
          <c:showVal val="0"/>
          <c:showCatName val="0"/>
          <c:showSerName val="0"/>
          <c:showPercent val="0"/>
          <c:showBubbleSize val="0"/>
        </c:dLbls>
        <c:axId val="38355968"/>
        <c:axId val="42805504"/>
      </c:radarChart>
      <c:catAx>
        <c:axId val="38355968"/>
        <c:scaling>
          <c:orientation val="minMax"/>
        </c:scaling>
        <c:delete val="0"/>
        <c:axPos val="b"/>
        <c:majorGridlines/>
        <c:majorTickMark val="out"/>
        <c:minorTickMark val="none"/>
        <c:tickLblPos val="nextTo"/>
        <c:txPr>
          <a:bodyPr/>
          <a:lstStyle/>
          <a:p>
            <a:pPr>
              <a:defRPr sz="600">
                <a:latin typeface="Meiryo UI" panose="020B0604030504040204" pitchFamily="50" charset="-128"/>
                <a:ea typeface="Meiryo UI" panose="020B0604030504040204" pitchFamily="50" charset="-128"/>
                <a:cs typeface="Meiryo UI" panose="020B0604030504040204" pitchFamily="50" charset="-128"/>
              </a:defRPr>
            </a:pPr>
            <a:endParaRPr lang="ja-JP"/>
          </a:p>
        </c:txPr>
        <c:crossAx val="42805504"/>
        <c:crosses val="autoZero"/>
        <c:auto val="1"/>
        <c:lblAlgn val="ctr"/>
        <c:lblOffset val="100"/>
        <c:noMultiLvlLbl val="0"/>
      </c:catAx>
      <c:valAx>
        <c:axId val="42805504"/>
        <c:scaling>
          <c:orientation val="maxMin"/>
          <c:max val="42"/>
          <c:min val="1"/>
        </c:scaling>
        <c:delete val="0"/>
        <c:axPos val="l"/>
        <c:majorGridlines/>
        <c:minorGridlines/>
        <c:numFmt formatCode="General" sourceLinked="1"/>
        <c:majorTickMark val="cross"/>
        <c:minorTickMark val="none"/>
        <c:tickLblPos val="nextTo"/>
        <c:crossAx val="38355968"/>
        <c:crosses val="autoZero"/>
        <c:crossBetween val="between"/>
        <c:majorUnit val="41"/>
        <c:minorUnit val="21"/>
      </c:valAx>
    </c:plotArea>
    <c:plotVisOnly val="1"/>
    <c:dispBlanksAs val="gap"/>
    <c:showDLblsOverMax val="0"/>
  </c:chart>
  <c:spPr>
    <a:ln>
      <a:noFill/>
    </a:ln>
  </c:sp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0"/>
    <c:plotArea>
      <c:layout/>
      <c:pieChart>
        <c:varyColors val="1"/>
        <c:ser>
          <c:idx val="0"/>
          <c:order val="0"/>
          <c:dLbls>
            <c:dLbl>
              <c:idx val="0"/>
              <c:spPr/>
              <c:txPr>
                <a:bodyPr/>
                <a:lstStyle/>
                <a:p>
                  <a:pPr>
                    <a:defRPr sz="1100" b="1"/>
                  </a:pPr>
                  <a:endParaRPr lang="ja-JP"/>
                </a:p>
              </c:txPr>
              <c:showLegendKey val="0"/>
              <c:showVal val="1"/>
              <c:showCatName val="1"/>
              <c:showSerName val="0"/>
              <c:showPercent val="0"/>
              <c:showBubbleSize val="0"/>
            </c:dLbl>
            <c:dLbl>
              <c:idx val="1"/>
              <c:spPr/>
              <c:txPr>
                <a:bodyPr/>
                <a:lstStyle/>
                <a:p>
                  <a:pPr>
                    <a:defRPr sz="1100" b="1"/>
                  </a:pPr>
                  <a:endParaRPr lang="ja-JP"/>
                </a:p>
              </c:txPr>
              <c:showLegendKey val="0"/>
              <c:showVal val="1"/>
              <c:showCatName val="1"/>
              <c:showSerName val="0"/>
              <c:showPercent val="0"/>
              <c:showBubbleSize val="0"/>
            </c:dLbl>
            <c:showLegendKey val="0"/>
            <c:showVal val="1"/>
            <c:showCatName val="1"/>
            <c:showSerName val="0"/>
            <c:showPercent val="0"/>
            <c:showBubbleSize val="0"/>
            <c:showLeaderLines val="1"/>
          </c:dLbls>
          <c:cat>
            <c:strRef>
              <c:f>'日本のみ抽出（近畿圏黄塗り）'!$F$5:$F$11</c:f>
              <c:strCache>
                <c:ptCount val="7"/>
                <c:pt idx="0">
                  <c:v>関東圏</c:v>
                </c:pt>
                <c:pt idx="1">
                  <c:v>近畿圏</c:v>
                </c:pt>
                <c:pt idx="2">
                  <c:v>中国地方</c:v>
                </c:pt>
                <c:pt idx="3">
                  <c:v>東北地方</c:v>
                </c:pt>
                <c:pt idx="4">
                  <c:v>中部地方</c:v>
                </c:pt>
                <c:pt idx="5">
                  <c:v>九州地方</c:v>
                </c:pt>
                <c:pt idx="6">
                  <c:v>北海道</c:v>
                </c:pt>
              </c:strCache>
            </c:strRef>
          </c:cat>
          <c:val>
            <c:numRef>
              <c:f>'日本のみ抽出（近畿圏黄塗り）'!$G$5:$G$11</c:f>
              <c:numCache>
                <c:formatCode>General</c:formatCode>
                <c:ptCount val="7"/>
                <c:pt idx="0">
                  <c:v>9</c:v>
                </c:pt>
                <c:pt idx="1">
                  <c:v>4</c:v>
                </c:pt>
                <c:pt idx="2">
                  <c:v>2</c:v>
                </c:pt>
                <c:pt idx="3">
                  <c:v>1</c:v>
                </c:pt>
                <c:pt idx="4">
                  <c:v>1</c:v>
                </c:pt>
                <c:pt idx="5">
                  <c:v>1</c:v>
                </c:pt>
                <c:pt idx="6">
                  <c:v>1</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27BC4B-9BED-41F5-A06A-2F49958F34DF}" type="doc">
      <dgm:prSet loTypeId="urn:microsoft.com/office/officeart/2005/8/layout/chevron2" loCatId="process" qsTypeId="urn:microsoft.com/office/officeart/2005/8/quickstyle/3d3" qsCatId="3D" csTypeId="urn:microsoft.com/office/officeart/2005/8/colors/colorful5" csCatId="colorful" phldr="1"/>
      <dgm:spPr/>
      <dgm:t>
        <a:bodyPr/>
        <a:lstStyle/>
        <a:p>
          <a:endParaRPr kumimoji="1" lang="ja-JP" altLang="en-US"/>
        </a:p>
      </dgm:t>
    </dgm:pt>
    <dgm:pt modelId="{CBE9B4EE-1DAF-437F-B1F7-A78169498388}">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世界の中で</a:t>
          </a:r>
          <a:endParaRPr kumimoji="1" lang="ja-JP" altLang="en-US" sz="1400" b="1" dirty="0">
            <a:latin typeface="Meiryo UI" panose="020B0604030504040204" pitchFamily="50" charset="-128"/>
            <a:ea typeface="Meiryo UI" panose="020B0604030504040204" pitchFamily="50" charset="-128"/>
          </a:endParaRPr>
        </a:p>
      </dgm:t>
    </dgm:pt>
    <dgm:pt modelId="{8BBAC269-09C1-46F9-A0E9-710E0AF273E7}" type="parTrans" cxnId="{BD986DC4-5563-477D-986D-88EE76C05E04}">
      <dgm:prSet/>
      <dgm:spPr/>
      <dgm:t>
        <a:bodyPr/>
        <a:lstStyle/>
        <a:p>
          <a:endParaRPr kumimoji="1" lang="ja-JP" altLang="en-US"/>
        </a:p>
      </dgm:t>
    </dgm:pt>
    <dgm:pt modelId="{9D772164-BD76-4008-987B-BBB9B2E6CB4C}" type="sibTrans" cxnId="{BD986DC4-5563-477D-986D-88EE76C05E04}">
      <dgm:prSet/>
      <dgm:spPr/>
      <dgm:t>
        <a:bodyPr/>
        <a:lstStyle/>
        <a:p>
          <a:endParaRPr kumimoji="1" lang="ja-JP" altLang="en-US"/>
        </a:p>
      </dgm:t>
    </dgm:pt>
    <dgm:pt modelId="{86F754EC-A8E1-4159-8F76-FD6E0EDF4CFE}">
      <dgm:prSet phldrT="[テキスト]" custT="1"/>
      <dgm:spPr/>
      <dgm:t>
        <a:bodyPr/>
        <a:lstStyle/>
        <a:p>
          <a:pPr>
            <a:lnSpc>
              <a:spcPct val="90000"/>
            </a:lnSpc>
          </a:pPr>
          <a:endParaRPr kumimoji="1" lang="ja-JP" altLang="en-US" sz="1200" dirty="0">
            <a:solidFill>
              <a:schemeClr val="tx1"/>
            </a:solidFill>
          </a:endParaRPr>
        </a:p>
      </dgm:t>
    </dgm:pt>
    <dgm:pt modelId="{9D4A4866-A064-4A64-8DEE-B2574A4B91A9}" type="parTrans" cxnId="{728B9BCF-E764-444D-8565-08215EC6EF0F}">
      <dgm:prSet/>
      <dgm:spPr/>
      <dgm:t>
        <a:bodyPr/>
        <a:lstStyle/>
        <a:p>
          <a:endParaRPr kumimoji="1" lang="ja-JP" altLang="en-US"/>
        </a:p>
      </dgm:t>
    </dgm:pt>
    <dgm:pt modelId="{27F68D3F-AF83-45D2-8265-A75C2B1DD34F}" type="sibTrans" cxnId="{728B9BCF-E764-444D-8565-08215EC6EF0F}">
      <dgm:prSet/>
      <dgm:spPr/>
      <dgm:t>
        <a:bodyPr/>
        <a:lstStyle/>
        <a:p>
          <a:endParaRPr kumimoji="1" lang="ja-JP" altLang="en-US"/>
        </a:p>
      </dgm:t>
    </dgm:pt>
    <dgm:pt modelId="{0655DC4D-101C-48E3-8CF7-5BC59D6E518F}">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日本の中で</a:t>
          </a:r>
          <a:endParaRPr kumimoji="1" lang="ja-JP" altLang="en-US" sz="1400" b="1" dirty="0">
            <a:latin typeface="Meiryo UI" panose="020B0604030504040204" pitchFamily="50" charset="-128"/>
            <a:ea typeface="Meiryo UI" panose="020B0604030504040204" pitchFamily="50" charset="-128"/>
          </a:endParaRPr>
        </a:p>
      </dgm:t>
    </dgm:pt>
    <dgm:pt modelId="{B1090960-B939-4437-8EE4-EB2243788DF1}" type="parTrans" cxnId="{188A947D-AA98-4A93-8369-6AF3A01FED6A}">
      <dgm:prSet/>
      <dgm:spPr/>
      <dgm:t>
        <a:bodyPr/>
        <a:lstStyle/>
        <a:p>
          <a:endParaRPr kumimoji="1" lang="ja-JP" altLang="en-US"/>
        </a:p>
      </dgm:t>
    </dgm:pt>
    <dgm:pt modelId="{05DF7A3F-E284-408A-8EFC-A0D9E1206CA0}" type="sibTrans" cxnId="{188A947D-AA98-4A93-8369-6AF3A01FED6A}">
      <dgm:prSet/>
      <dgm:spPr/>
      <dgm:t>
        <a:bodyPr/>
        <a:lstStyle/>
        <a:p>
          <a:endParaRPr kumimoji="1" lang="ja-JP" altLang="en-US"/>
        </a:p>
      </dgm:t>
    </dgm:pt>
    <dgm:pt modelId="{FF8B84D3-5758-4DD3-8157-34B1817C00B3}">
      <dgm:prSet phldrT="[テキスト]"/>
      <dgm:spPr/>
      <dgm:t>
        <a:bodyPr/>
        <a:lstStyle/>
        <a:p>
          <a:pPr>
            <a:lnSpc>
              <a:spcPts val="1400"/>
            </a:lnSpc>
          </a:pPr>
          <a:endParaRPr kumimoji="1" lang="ja-JP" altLang="en-US" sz="1000" dirty="0">
            <a:solidFill>
              <a:schemeClr val="tx1"/>
            </a:solidFill>
          </a:endParaRPr>
        </a:p>
      </dgm:t>
    </dgm:pt>
    <dgm:pt modelId="{081E3073-2C40-450E-BCB8-277A918D9825}" type="parTrans" cxnId="{DE32BCCE-C483-4A75-9377-B46AF1A155AB}">
      <dgm:prSet/>
      <dgm:spPr/>
      <dgm:t>
        <a:bodyPr/>
        <a:lstStyle/>
        <a:p>
          <a:endParaRPr kumimoji="1" lang="ja-JP" altLang="en-US"/>
        </a:p>
      </dgm:t>
    </dgm:pt>
    <dgm:pt modelId="{647D417C-F909-4C53-8341-7EEF6E81F949}" type="sibTrans" cxnId="{DE32BCCE-C483-4A75-9377-B46AF1A155AB}">
      <dgm:prSet/>
      <dgm:spPr/>
      <dgm:t>
        <a:bodyPr/>
        <a:lstStyle/>
        <a:p>
          <a:endParaRPr kumimoji="1" lang="ja-JP" altLang="en-US"/>
        </a:p>
      </dgm:t>
    </dgm:pt>
    <dgm:pt modelId="{B0C8D4B9-7D74-4AEC-A2F5-84254DFDE1A4}">
      <dgm:prSet phldrT="[テキスト]" custT="1"/>
      <dgm:spPr/>
      <dgm:t>
        <a:bodyPr/>
        <a:lstStyle/>
        <a:p>
          <a:pPr>
            <a:lnSpc>
              <a:spcPts val="14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200" dirty="0">
            <a:solidFill>
              <a:schemeClr val="tx1"/>
            </a:solidFill>
          </a:endParaRPr>
        </a:p>
      </dgm:t>
    </dgm:pt>
    <dgm:pt modelId="{DE4B79A2-513C-41C0-85E7-0184B1D810FA}" type="parTrans" cxnId="{E4431963-92FE-42BF-BAB5-9A3A4197A2BF}">
      <dgm:prSet/>
      <dgm:spPr/>
      <dgm:t>
        <a:bodyPr/>
        <a:lstStyle/>
        <a:p>
          <a:endParaRPr kumimoji="1" lang="ja-JP" altLang="en-US"/>
        </a:p>
      </dgm:t>
    </dgm:pt>
    <dgm:pt modelId="{A855C6B5-BA33-4939-A298-85BC1E251798}" type="sibTrans" cxnId="{E4431963-92FE-42BF-BAB5-9A3A4197A2BF}">
      <dgm:prSet/>
      <dgm:spPr/>
      <dgm:t>
        <a:bodyPr/>
        <a:lstStyle/>
        <a:p>
          <a:endParaRPr kumimoji="1" lang="ja-JP" altLang="en-US"/>
        </a:p>
      </dgm:t>
    </dgm:pt>
    <dgm:pt modelId="{C214934C-DA12-4A94-B242-FD22DB0325AC}">
      <dgm:prSet phldrT="[テキスト]" custT="1"/>
      <dgm:spPr/>
      <dgm:t>
        <a:bodyPr tIns="180000"/>
        <a:lstStyle/>
        <a:p>
          <a:pPr>
            <a:lnSpc>
              <a:spcPts val="1600"/>
            </a:lnSpc>
            <a:spcAft>
              <a:spcPts val="0"/>
            </a:spcAft>
          </a:pPr>
          <a:r>
            <a:rPr kumimoji="1" lang="ja-JP" altLang="en-US" sz="1400" b="1" dirty="0" smtClean="0">
              <a:latin typeface="Meiryo UI" panose="020B0604030504040204" pitchFamily="50" charset="-128"/>
              <a:ea typeface="Meiryo UI" panose="020B0604030504040204" pitchFamily="50" charset="-128"/>
            </a:rPr>
            <a:t>住民にとって</a:t>
          </a:r>
          <a:endParaRPr kumimoji="1" lang="ja-JP" altLang="en-US" sz="1400" b="1" dirty="0">
            <a:latin typeface="Meiryo UI" panose="020B0604030504040204" pitchFamily="50" charset="-128"/>
            <a:ea typeface="Meiryo UI" panose="020B0604030504040204" pitchFamily="50" charset="-128"/>
          </a:endParaRPr>
        </a:p>
      </dgm:t>
    </dgm:pt>
    <dgm:pt modelId="{34E46014-9EC3-45E3-BD34-F1ADA0AFFBE2}" type="parTrans" cxnId="{16D92981-71D1-4141-B743-7604EBEB52D0}">
      <dgm:prSet/>
      <dgm:spPr/>
      <dgm:t>
        <a:bodyPr/>
        <a:lstStyle/>
        <a:p>
          <a:endParaRPr kumimoji="1" lang="ja-JP" altLang="en-US"/>
        </a:p>
      </dgm:t>
    </dgm:pt>
    <dgm:pt modelId="{05615420-162E-44F7-9FDD-75B1793BBBBC}" type="sibTrans" cxnId="{16D92981-71D1-4141-B743-7604EBEB52D0}">
      <dgm:prSet/>
      <dgm:spPr/>
      <dgm:t>
        <a:bodyPr/>
        <a:lstStyle/>
        <a:p>
          <a:endParaRPr kumimoji="1" lang="ja-JP" altLang="en-US"/>
        </a:p>
      </dgm:t>
    </dgm:pt>
    <dgm:pt modelId="{4839135E-7AFD-4BE6-B065-73BA2EA5027F}">
      <dgm:prSet phldrT="[テキスト]"/>
      <dgm:spPr/>
      <dgm:t>
        <a:bodyPr/>
        <a:lstStyle/>
        <a:p>
          <a:pPr>
            <a:lnSpc>
              <a:spcPct val="90000"/>
            </a:lnSpc>
          </a:pPr>
          <a:endParaRPr kumimoji="1" lang="ja-JP" altLang="en-US" sz="1000" dirty="0">
            <a:solidFill>
              <a:schemeClr val="tx1"/>
            </a:solidFill>
          </a:endParaRPr>
        </a:p>
      </dgm:t>
    </dgm:pt>
    <dgm:pt modelId="{99442563-5255-424D-B7B2-A23F2BAEDEA9}" type="parTrans" cxnId="{575C495A-57A1-4EE8-B29E-28E8639735C6}">
      <dgm:prSet/>
      <dgm:spPr/>
      <dgm:t>
        <a:bodyPr/>
        <a:lstStyle/>
        <a:p>
          <a:endParaRPr kumimoji="1" lang="ja-JP" altLang="en-US"/>
        </a:p>
      </dgm:t>
    </dgm:pt>
    <dgm:pt modelId="{BC0D51EE-ED92-4456-802D-6276122021D2}" type="sibTrans" cxnId="{575C495A-57A1-4EE8-B29E-28E8639735C6}">
      <dgm:prSet/>
      <dgm:spPr/>
      <dgm:t>
        <a:bodyPr/>
        <a:lstStyle/>
        <a:p>
          <a:endParaRPr kumimoji="1" lang="ja-JP" altLang="en-US"/>
        </a:p>
      </dgm:t>
    </dgm:pt>
    <dgm:pt modelId="{A9849E37-A3B7-4656-A047-A723D6B5CAB7}">
      <dgm:prSet phldrT="[テキスト]" custT="1"/>
      <dgm:spPr/>
      <dgm:t>
        <a:bodyPr/>
        <a:lstStyle/>
        <a:p>
          <a:pPr>
            <a:lnSpc>
              <a:spcPts val="14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200" dirty="0">
            <a:solidFill>
              <a:schemeClr val="tx1"/>
            </a:solidFill>
          </a:endParaRPr>
        </a:p>
      </dgm:t>
    </dgm:pt>
    <dgm:pt modelId="{E9A32000-9B6E-4ACF-BFF4-5FB0DACB6E70}" type="parTrans" cxnId="{E9D3E028-C642-40CF-83CF-BD5B54A445C1}">
      <dgm:prSet/>
      <dgm:spPr/>
      <dgm:t>
        <a:bodyPr/>
        <a:lstStyle/>
        <a:p>
          <a:endParaRPr kumimoji="1" lang="ja-JP" altLang="en-US"/>
        </a:p>
      </dgm:t>
    </dgm:pt>
    <dgm:pt modelId="{7E124A9E-A8DA-48C6-9993-D0C1EC0ED240}" type="sibTrans" cxnId="{E9D3E028-C642-40CF-83CF-BD5B54A445C1}">
      <dgm:prSet/>
      <dgm:spPr/>
      <dgm:t>
        <a:bodyPr/>
        <a:lstStyle/>
        <a:p>
          <a:endParaRPr kumimoji="1" lang="ja-JP" altLang="en-US"/>
        </a:p>
      </dgm:t>
    </dgm:pt>
    <dgm:pt modelId="{B3C3E063-9894-44E9-B052-C96D84EA93B7}">
      <dgm:prSet phldrT="[テキスト]" custT="1"/>
      <dgm:spPr/>
      <dgm:t>
        <a:bodyPr/>
        <a:lstStyle/>
        <a:p>
          <a:pPr>
            <a:lnSpc>
              <a:spcPts val="1400"/>
            </a:lnSpc>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endParaRPr kumimoji="1" lang="ja-JP" altLang="en-US" sz="1200" dirty="0">
            <a:solidFill>
              <a:schemeClr val="tx1"/>
            </a:solidFill>
          </a:endParaRPr>
        </a:p>
      </dgm:t>
    </dgm:pt>
    <dgm:pt modelId="{F71C9BA3-CEF8-45C8-9AD3-357B436903B6}" type="parTrans" cxnId="{C9CB5516-F96C-45EF-A4BB-F0F91E762B56}">
      <dgm:prSet/>
      <dgm:spPr/>
      <dgm:t>
        <a:bodyPr/>
        <a:lstStyle/>
        <a:p>
          <a:endParaRPr kumimoji="1" lang="ja-JP" altLang="en-US"/>
        </a:p>
      </dgm:t>
    </dgm:pt>
    <dgm:pt modelId="{95DBB405-DC31-4059-A938-B67C2C9DC2FD}" type="sibTrans" cxnId="{C9CB5516-F96C-45EF-A4BB-F0F91E762B56}">
      <dgm:prSet/>
      <dgm:spPr/>
      <dgm:t>
        <a:bodyPr/>
        <a:lstStyle/>
        <a:p>
          <a:endParaRPr kumimoji="1" lang="ja-JP" altLang="en-US"/>
        </a:p>
      </dgm:t>
    </dgm:pt>
    <dgm:pt modelId="{91F47603-AE00-436B-B4EE-2999C28EEAD2}" type="pres">
      <dgm:prSet presAssocID="{7E27BC4B-9BED-41F5-A06A-2F49958F34DF}" presName="linearFlow" presStyleCnt="0">
        <dgm:presLayoutVars>
          <dgm:dir/>
          <dgm:animLvl val="lvl"/>
          <dgm:resizeHandles val="exact"/>
        </dgm:presLayoutVars>
      </dgm:prSet>
      <dgm:spPr/>
      <dgm:t>
        <a:bodyPr/>
        <a:lstStyle/>
        <a:p>
          <a:endParaRPr kumimoji="1" lang="ja-JP" altLang="en-US"/>
        </a:p>
      </dgm:t>
    </dgm:pt>
    <dgm:pt modelId="{DF7A5F8E-B0A9-4DC8-9892-988BAF460BC4}" type="pres">
      <dgm:prSet presAssocID="{CBE9B4EE-1DAF-437F-B1F7-A78169498388}" presName="composite" presStyleCnt="0"/>
      <dgm:spPr/>
    </dgm:pt>
    <dgm:pt modelId="{263BD2CF-28C4-4092-9983-D3C77E96E283}" type="pres">
      <dgm:prSet presAssocID="{CBE9B4EE-1DAF-437F-B1F7-A78169498388}" presName="parentText" presStyleLbl="alignNode1" presStyleIdx="0" presStyleCnt="3">
        <dgm:presLayoutVars>
          <dgm:chMax val="1"/>
          <dgm:bulletEnabled val="1"/>
        </dgm:presLayoutVars>
      </dgm:prSet>
      <dgm:spPr/>
      <dgm:t>
        <a:bodyPr/>
        <a:lstStyle/>
        <a:p>
          <a:endParaRPr kumimoji="1" lang="ja-JP" altLang="en-US"/>
        </a:p>
      </dgm:t>
    </dgm:pt>
    <dgm:pt modelId="{B6098A84-39E6-4259-82A2-B492BBB0368F}" type="pres">
      <dgm:prSet presAssocID="{CBE9B4EE-1DAF-437F-B1F7-A78169498388}" presName="descendantText" presStyleLbl="alignAcc1" presStyleIdx="0" presStyleCnt="3">
        <dgm:presLayoutVars>
          <dgm:bulletEnabled val="1"/>
        </dgm:presLayoutVars>
      </dgm:prSet>
      <dgm:spPr/>
      <dgm:t>
        <a:bodyPr/>
        <a:lstStyle/>
        <a:p>
          <a:endParaRPr kumimoji="1" lang="ja-JP" altLang="en-US"/>
        </a:p>
      </dgm:t>
    </dgm:pt>
    <dgm:pt modelId="{5FAE5572-3B4F-45BE-82DE-5B247BEB7B44}" type="pres">
      <dgm:prSet presAssocID="{9D772164-BD76-4008-987B-BBB9B2E6CB4C}" presName="sp" presStyleCnt="0"/>
      <dgm:spPr/>
    </dgm:pt>
    <dgm:pt modelId="{B4C53216-A7C8-4052-8166-1E9D1DCCFEE8}" type="pres">
      <dgm:prSet presAssocID="{0655DC4D-101C-48E3-8CF7-5BC59D6E518F}" presName="composite" presStyleCnt="0"/>
      <dgm:spPr/>
    </dgm:pt>
    <dgm:pt modelId="{8B86865A-C7FC-4871-91B7-17601E608C00}" type="pres">
      <dgm:prSet presAssocID="{0655DC4D-101C-48E3-8CF7-5BC59D6E518F}" presName="parentText" presStyleLbl="alignNode1" presStyleIdx="1" presStyleCnt="3" custLinFactNeighborY="-9040">
        <dgm:presLayoutVars>
          <dgm:chMax val="1"/>
          <dgm:bulletEnabled val="1"/>
        </dgm:presLayoutVars>
      </dgm:prSet>
      <dgm:spPr/>
      <dgm:t>
        <a:bodyPr/>
        <a:lstStyle/>
        <a:p>
          <a:endParaRPr kumimoji="1" lang="ja-JP" altLang="en-US"/>
        </a:p>
      </dgm:t>
    </dgm:pt>
    <dgm:pt modelId="{E224F703-97E3-44B3-A6CE-B1CDDB0646DA}" type="pres">
      <dgm:prSet presAssocID="{0655DC4D-101C-48E3-8CF7-5BC59D6E518F}" presName="descendantText" presStyleLbl="alignAcc1" presStyleIdx="1" presStyleCnt="3" custLinFactNeighborY="-13909">
        <dgm:presLayoutVars>
          <dgm:bulletEnabled val="1"/>
        </dgm:presLayoutVars>
      </dgm:prSet>
      <dgm:spPr/>
      <dgm:t>
        <a:bodyPr/>
        <a:lstStyle/>
        <a:p>
          <a:endParaRPr kumimoji="1" lang="ja-JP" altLang="en-US"/>
        </a:p>
      </dgm:t>
    </dgm:pt>
    <dgm:pt modelId="{D5F1CB35-D694-44B0-B3E6-9D1819A7E907}" type="pres">
      <dgm:prSet presAssocID="{05DF7A3F-E284-408A-8EFC-A0D9E1206CA0}" presName="sp" presStyleCnt="0"/>
      <dgm:spPr/>
    </dgm:pt>
    <dgm:pt modelId="{9F8293BB-698E-4742-89B7-564E0DBA3B3C}" type="pres">
      <dgm:prSet presAssocID="{C214934C-DA12-4A94-B242-FD22DB0325AC}" presName="composite" presStyleCnt="0"/>
      <dgm:spPr/>
    </dgm:pt>
    <dgm:pt modelId="{5BEEA8FB-E323-4F70-A874-92E633AEA525}" type="pres">
      <dgm:prSet presAssocID="{C214934C-DA12-4A94-B242-FD22DB0325AC}" presName="parentText" presStyleLbl="alignNode1" presStyleIdx="2" presStyleCnt="3" custLinFactNeighborY="-17809">
        <dgm:presLayoutVars>
          <dgm:chMax val="1"/>
          <dgm:bulletEnabled val="1"/>
        </dgm:presLayoutVars>
      </dgm:prSet>
      <dgm:spPr/>
      <dgm:t>
        <a:bodyPr/>
        <a:lstStyle/>
        <a:p>
          <a:endParaRPr kumimoji="1" lang="ja-JP" altLang="en-US"/>
        </a:p>
      </dgm:t>
    </dgm:pt>
    <dgm:pt modelId="{1DF1873B-154B-4915-8178-8D74084BE029}" type="pres">
      <dgm:prSet presAssocID="{C214934C-DA12-4A94-B242-FD22DB0325AC}" presName="descendantText" presStyleLbl="alignAcc1" presStyleIdx="2" presStyleCnt="3" custLinFactNeighborY="-27399">
        <dgm:presLayoutVars>
          <dgm:bulletEnabled val="1"/>
        </dgm:presLayoutVars>
      </dgm:prSet>
      <dgm:spPr/>
      <dgm:t>
        <a:bodyPr/>
        <a:lstStyle/>
        <a:p>
          <a:endParaRPr kumimoji="1" lang="ja-JP" altLang="en-US"/>
        </a:p>
      </dgm:t>
    </dgm:pt>
  </dgm:ptLst>
  <dgm:cxnLst>
    <dgm:cxn modelId="{4FDC90FF-E637-473B-9BF8-3DEF4C03A715}" type="presOf" srcId="{FF8B84D3-5758-4DD3-8157-34B1817C00B3}" destId="{E224F703-97E3-44B3-A6CE-B1CDDB0646DA}" srcOrd="0" destOrd="0" presId="urn:microsoft.com/office/officeart/2005/8/layout/chevron2"/>
    <dgm:cxn modelId="{AAABB965-FB47-4C02-886D-DE1C16322F6C}" type="presOf" srcId="{CBE9B4EE-1DAF-437F-B1F7-A78169498388}" destId="{263BD2CF-28C4-4092-9983-D3C77E96E283}" srcOrd="0" destOrd="0" presId="urn:microsoft.com/office/officeart/2005/8/layout/chevron2"/>
    <dgm:cxn modelId="{C9CB5516-F96C-45EF-A4BB-F0F91E762B56}" srcId="{CBE9B4EE-1DAF-437F-B1F7-A78169498388}" destId="{B3C3E063-9894-44E9-B052-C96D84EA93B7}" srcOrd="1" destOrd="0" parTransId="{F71C9BA3-CEF8-45C8-9AD3-357B436903B6}" sibTransId="{95DBB405-DC31-4059-A938-B67C2C9DC2FD}"/>
    <dgm:cxn modelId="{575C495A-57A1-4EE8-B29E-28E8639735C6}" srcId="{C214934C-DA12-4A94-B242-FD22DB0325AC}" destId="{4839135E-7AFD-4BE6-B065-73BA2EA5027F}" srcOrd="0" destOrd="0" parTransId="{99442563-5255-424D-B7B2-A23F2BAEDEA9}" sibTransId="{BC0D51EE-ED92-4456-802D-6276122021D2}"/>
    <dgm:cxn modelId="{D0D85D2D-9572-44AA-88B3-AE11937C7543}" type="presOf" srcId="{4839135E-7AFD-4BE6-B065-73BA2EA5027F}" destId="{1DF1873B-154B-4915-8178-8D74084BE029}" srcOrd="0" destOrd="0" presId="urn:microsoft.com/office/officeart/2005/8/layout/chevron2"/>
    <dgm:cxn modelId="{16D92981-71D1-4141-B743-7604EBEB52D0}" srcId="{7E27BC4B-9BED-41F5-A06A-2F49958F34DF}" destId="{C214934C-DA12-4A94-B242-FD22DB0325AC}" srcOrd="2" destOrd="0" parTransId="{34E46014-9EC3-45E3-BD34-F1ADA0AFFBE2}" sibTransId="{05615420-162E-44F7-9FDD-75B1793BBBBC}"/>
    <dgm:cxn modelId="{728B9BCF-E764-444D-8565-08215EC6EF0F}" srcId="{CBE9B4EE-1DAF-437F-B1F7-A78169498388}" destId="{86F754EC-A8E1-4159-8F76-FD6E0EDF4CFE}" srcOrd="0" destOrd="0" parTransId="{9D4A4866-A064-4A64-8DEE-B2574A4B91A9}" sibTransId="{27F68D3F-AF83-45D2-8265-A75C2B1DD34F}"/>
    <dgm:cxn modelId="{188A947D-AA98-4A93-8369-6AF3A01FED6A}" srcId="{7E27BC4B-9BED-41F5-A06A-2F49958F34DF}" destId="{0655DC4D-101C-48E3-8CF7-5BC59D6E518F}" srcOrd="1" destOrd="0" parTransId="{B1090960-B939-4437-8EE4-EB2243788DF1}" sibTransId="{05DF7A3F-E284-408A-8EFC-A0D9E1206CA0}"/>
    <dgm:cxn modelId="{DE32BCCE-C483-4A75-9377-B46AF1A155AB}" srcId="{0655DC4D-101C-48E3-8CF7-5BC59D6E518F}" destId="{FF8B84D3-5758-4DD3-8157-34B1817C00B3}" srcOrd="0" destOrd="0" parTransId="{081E3073-2C40-450E-BCB8-277A918D9825}" sibTransId="{647D417C-F909-4C53-8341-7EEF6E81F949}"/>
    <dgm:cxn modelId="{BD986DC4-5563-477D-986D-88EE76C05E04}" srcId="{7E27BC4B-9BED-41F5-A06A-2F49958F34DF}" destId="{CBE9B4EE-1DAF-437F-B1F7-A78169498388}" srcOrd="0" destOrd="0" parTransId="{8BBAC269-09C1-46F9-A0E9-710E0AF273E7}" sibTransId="{9D772164-BD76-4008-987B-BBB9B2E6CB4C}"/>
    <dgm:cxn modelId="{001124F1-952F-4D1D-80B6-094D5A107A68}" type="presOf" srcId="{B0C8D4B9-7D74-4AEC-A2F5-84254DFDE1A4}" destId="{E224F703-97E3-44B3-A6CE-B1CDDB0646DA}" srcOrd="0" destOrd="1" presId="urn:microsoft.com/office/officeart/2005/8/layout/chevron2"/>
    <dgm:cxn modelId="{E0D98101-1A67-431E-BFDA-D7A051747914}" type="presOf" srcId="{0655DC4D-101C-48E3-8CF7-5BC59D6E518F}" destId="{8B86865A-C7FC-4871-91B7-17601E608C00}" srcOrd="0" destOrd="0" presId="urn:microsoft.com/office/officeart/2005/8/layout/chevron2"/>
    <dgm:cxn modelId="{BCF734AE-27D8-4C10-887C-ED0E8E415167}" type="presOf" srcId="{7E27BC4B-9BED-41F5-A06A-2F49958F34DF}" destId="{91F47603-AE00-436B-B4EE-2999C28EEAD2}" srcOrd="0" destOrd="0" presId="urn:microsoft.com/office/officeart/2005/8/layout/chevron2"/>
    <dgm:cxn modelId="{5978A0C0-B76C-4884-A176-9D252D02AE71}" type="presOf" srcId="{C214934C-DA12-4A94-B242-FD22DB0325AC}" destId="{5BEEA8FB-E323-4F70-A874-92E633AEA525}" srcOrd="0" destOrd="0" presId="urn:microsoft.com/office/officeart/2005/8/layout/chevron2"/>
    <dgm:cxn modelId="{E9D3E028-C642-40CF-83CF-BD5B54A445C1}" srcId="{C214934C-DA12-4A94-B242-FD22DB0325AC}" destId="{A9849E37-A3B7-4656-A047-A723D6B5CAB7}" srcOrd="1" destOrd="0" parTransId="{E9A32000-9B6E-4ACF-BFF4-5FB0DACB6E70}" sibTransId="{7E124A9E-A8DA-48C6-9993-D0C1EC0ED240}"/>
    <dgm:cxn modelId="{71974B66-C267-4233-9B88-A047057D27F5}" type="presOf" srcId="{A9849E37-A3B7-4656-A047-A723D6B5CAB7}" destId="{1DF1873B-154B-4915-8178-8D74084BE029}" srcOrd="0" destOrd="1" presId="urn:microsoft.com/office/officeart/2005/8/layout/chevron2"/>
    <dgm:cxn modelId="{E4431963-92FE-42BF-BAB5-9A3A4197A2BF}" srcId="{0655DC4D-101C-48E3-8CF7-5BC59D6E518F}" destId="{B0C8D4B9-7D74-4AEC-A2F5-84254DFDE1A4}" srcOrd="1" destOrd="0" parTransId="{DE4B79A2-513C-41C0-85E7-0184B1D810FA}" sibTransId="{A855C6B5-BA33-4939-A298-85BC1E251798}"/>
    <dgm:cxn modelId="{05FEE1A1-D599-4638-9138-7A1792E0B753}" type="presOf" srcId="{86F754EC-A8E1-4159-8F76-FD6E0EDF4CFE}" destId="{B6098A84-39E6-4259-82A2-B492BBB0368F}" srcOrd="0" destOrd="0" presId="urn:microsoft.com/office/officeart/2005/8/layout/chevron2"/>
    <dgm:cxn modelId="{3AA95E3D-4517-4ED2-BDB3-B978F80596C6}" type="presOf" srcId="{B3C3E063-9894-44E9-B052-C96D84EA93B7}" destId="{B6098A84-39E6-4259-82A2-B492BBB0368F}" srcOrd="0" destOrd="1" presId="urn:microsoft.com/office/officeart/2005/8/layout/chevron2"/>
    <dgm:cxn modelId="{F63FE59E-CE5E-4AB3-8859-885381A23934}" type="presParOf" srcId="{91F47603-AE00-436B-B4EE-2999C28EEAD2}" destId="{DF7A5F8E-B0A9-4DC8-9892-988BAF460BC4}" srcOrd="0" destOrd="0" presId="urn:microsoft.com/office/officeart/2005/8/layout/chevron2"/>
    <dgm:cxn modelId="{F0F04424-E1D5-4C31-95CC-64C6176DAC59}" type="presParOf" srcId="{DF7A5F8E-B0A9-4DC8-9892-988BAF460BC4}" destId="{263BD2CF-28C4-4092-9983-D3C77E96E283}" srcOrd="0" destOrd="0" presId="urn:microsoft.com/office/officeart/2005/8/layout/chevron2"/>
    <dgm:cxn modelId="{408CCDB5-CB26-473B-8565-995768DBEBC5}" type="presParOf" srcId="{DF7A5F8E-B0A9-4DC8-9892-988BAF460BC4}" destId="{B6098A84-39E6-4259-82A2-B492BBB0368F}" srcOrd="1" destOrd="0" presId="urn:microsoft.com/office/officeart/2005/8/layout/chevron2"/>
    <dgm:cxn modelId="{9500D43B-DE5F-429C-8CE4-C1F8C176BEE6}" type="presParOf" srcId="{91F47603-AE00-436B-B4EE-2999C28EEAD2}" destId="{5FAE5572-3B4F-45BE-82DE-5B247BEB7B44}" srcOrd="1" destOrd="0" presId="urn:microsoft.com/office/officeart/2005/8/layout/chevron2"/>
    <dgm:cxn modelId="{81E26F1F-49B6-4375-BA33-BA4205BF3A4E}" type="presParOf" srcId="{91F47603-AE00-436B-B4EE-2999C28EEAD2}" destId="{B4C53216-A7C8-4052-8166-1E9D1DCCFEE8}" srcOrd="2" destOrd="0" presId="urn:microsoft.com/office/officeart/2005/8/layout/chevron2"/>
    <dgm:cxn modelId="{C28DF40A-C033-45EB-A8D3-FA2F2EBA9B3F}" type="presParOf" srcId="{B4C53216-A7C8-4052-8166-1E9D1DCCFEE8}" destId="{8B86865A-C7FC-4871-91B7-17601E608C00}" srcOrd="0" destOrd="0" presId="urn:microsoft.com/office/officeart/2005/8/layout/chevron2"/>
    <dgm:cxn modelId="{44650FA3-624E-4EB6-8FCE-BA976533AE22}" type="presParOf" srcId="{B4C53216-A7C8-4052-8166-1E9D1DCCFEE8}" destId="{E224F703-97E3-44B3-A6CE-B1CDDB0646DA}" srcOrd="1" destOrd="0" presId="urn:microsoft.com/office/officeart/2005/8/layout/chevron2"/>
    <dgm:cxn modelId="{56B0525D-D371-4E65-B82E-9A26378F37C3}" type="presParOf" srcId="{91F47603-AE00-436B-B4EE-2999C28EEAD2}" destId="{D5F1CB35-D694-44B0-B3E6-9D1819A7E907}" srcOrd="3" destOrd="0" presId="urn:microsoft.com/office/officeart/2005/8/layout/chevron2"/>
    <dgm:cxn modelId="{13B7ACB3-F9EB-4020-9E84-A4C40F05FC8B}" type="presParOf" srcId="{91F47603-AE00-436B-B4EE-2999C28EEAD2}" destId="{9F8293BB-698E-4742-89B7-564E0DBA3B3C}" srcOrd="4" destOrd="0" presId="urn:microsoft.com/office/officeart/2005/8/layout/chevron2"/>
    <dgm:cxn modelId="{52837E58-41BA-49E9-AA25-F7391ECBA9B9}" type="presParOf" srcId="{9F8293BB-698E-4742-89B7-564E0DBA3B3C}" destId="{5BEEA8FB-E323-4F70-A874-92E633AEA525}" srcOrd="0" destOrd="0" presId="urn:microsoft.com/office/officeart/2005/8/layout/chevron2"/>
    <dgm:cxn modelId="{21FC97A4-83E0-45CC-85E3-5A4FBCD8E886}" type="presParOf" srcId="{9F8293BB-698E-4742-89B7-564E0DBA3B3C}" destId="{1DF1873B-154B-4915-8178-8D74084BE02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3BD2CF-28C4-4092-9983-D3C77E96E283}">
      <dsp:nvSpPr>
        <dsp:cNvPr id="0" name=""/>
        <dsp:cNvSpPr/>
      </dsp:nvSpPr>
      <dsp:spPr>
        <a:xfrm rot="5400000">
          <a:off x="-233232" y="237466"/>
          <a:ext cx="1554884" cy="1088419"/>
        </a:xfrm>
        <a:prstGeom prst="chevron">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世界の中で</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548444"/>
        <a:ext cx="1088419" cy="466465"/>
      </dsp:txXfrm>
    </dsp:sp>
    <dsp:sp modelId="{B6098A84-39E6-4259-82A2-B492BBB0368F}">
      <dsp:nvSpPr>
        <dsp:cNvPr id="0" name=""/>
        <dsp:cNvSpPr/>
      </dsp:nvSpPr>
      <dsp:spPr>
        <a:xfrm rot="5400000">
          <a:off x="2982632" y="-1889979"/>
          <a:ext cx="1010674" cy="47991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endParaRPr kumimoji="1" lang="ja-JP" altLang="en-US" sz="1200" kern="1200" dirty="0">
            <a:solidFill>
              <a:schemeClr val="tx1"/>
            </a:solidFill>
          </a:endParaRPr>
        </a:p>
        <a:p>
          <a:pPr marL="114300" lvl="1" indent="-114300" algn="l" defTabSz="533400">
            <a:lnSpc>
              <a:spcPts val="1400"/>
            </a:lnSpc>
            <a:spcBef>
              <a:spcPct val="0"/>
            </a:spcBef>
            <a:spcAft>
              <a:spcPct val="15000"/>
            </a:spcAft>
            <a:buChar char="••"/>
          </a:pPr>
          <a:r>
            <a:rPr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の産業、文化、サイエンスの幅広く厚みのあるポテンシャルが花開き、世界中から企業や人材を惹きつけるブランド力を発揮するとともに、健康・長寿分野のみならず、世界的な課題解決に寄与する課題解決最先端都市として、グローバルな都市間競争に打ち勝つ。</a:t>
          </a:r>
          <a:endParaRPr kumimoji="1" lang="ja-JP" altLang="en-US" sz="1200" kern="1200" dirty="0">
            <a:solidFill>
              <a:schemeClr val="tx1"/>
            </a:solidFill>
          </a:endParaRPr>
        </a:p>
      </dsp:txBody>
      <dsp:txXfrm rot="-5400000">
        <a:off x="1088420" y="53570"/>
        <a:ext cx="4749763" cy="912000"/>
      </dsp:txXfrm>
    </dsp:sp>
    <dsp:sp modelId="{8B86865A-C7FC-4871-91B7-17601E608C00}">
      <dsp:nvSpPr>
        <dsp:cNvPr id="0" name=""/>
        <dsp:cNvSpPr/>
      </dsp:nvSpPr>
      <dsp:spPr>
        <a:xfrm rot="5400000">
          <a:off x="-233232" y="1457376"/>
          <a:ext cx="1554884" cy="1088419"/>
        </a:xfrm>
        <a:prstGeom prst="chevron">
          <a:avLst/>
        </a:prstGeom>
        <a:solidFill>
          <a:schemeClr val="accent5">
            <a:hueOff val="-4966938"/>
            <a:satOff val="19906"/>
            <a:lumOff val="4314"/>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日本の中で</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1768354"/>
        <a:ext cx="1088419" cy="466465"/>
      </dsp:txXfrm>
    </dsp:sp>
    <dsp:sp modelId="{E224F703-97E3-44B3-A6CE-B1CDDB0646DA}">
      <dsp:nvSpPr>
        <dsp:cNvPr id="0" name=""/>
        <dsp:cNvSpPr/>
      </dsp:nvSpPr>
      <dsp:spPr>
        <a:xfrm rot="5400000">
          <a:off x="2982632" y="-670081"/>
          <a:ext cx="1010674" cy="47991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57150" lvl="1" indent="-57150" algn="l" defTabSz="444500">
            <a:lnSpc>
              <a:spcPts val="1400"/>
            </a:lnSpc>
            <a:spcBef>
              <a:spcPct val="0"/>
            </a:spcBef>
            <a:spcAft>
              <a:spcPct val="15000"/>
            </a:spcAft>
            <a:buChar char="••"/>
          </a:pPr>
          <a:endParaRPr kumimoji="1" lang="ja-JP" altLang="en-US" sz="1000" kern="1200" dirty="0">
            <a:solidFill>
              <a:schemeClr val="tx1"/>
            </a:solidFill>
          </a:endParaRPr>
        </a:p>
        <a:p>
          <a:pPr marL="114300" lvl="1" indent="-114300" algn="l" defTabSz="533400">
            <a:lnSpc>
              <a:spcPts val="1400"/>
            </a:lnSpc>
            <a:spcBef>
              <a:spcPct val="0"/>
            </a:spcBef>
            <a:spcAft>
              <a:spcPct val="15000"/>
            </a:spcAft>
            <a:buChar char="••"/>
          </a:pPr>
          <a:r>
            <a:rPr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の大阪開業によって形成される世界最大のスーパーメガリージョンの中で、大阪を中心とする副首都圏は独自の経済、文化を発展させ、世界に向けたわが国の西の玄関として東京と並び立つ存在感を発揮する。</a:t>
          </a:r>
          <a:endParaRPr kumimoji="1" lang="ja-JP" altLang="en-US" sz="1200" kern="1200" dirty="0">
            <a:solidFill>
              <a:schemeClr val="tx1"/>
            </a:solidFill>
          </a:endParaRPr>
        </a:p>
      </dsp:txBody>
      <dsp:txXfrm rot="-5400000">
        <a:off x="1088420" y="1273468"/>
        <a:ext cx="4749763" cy="912000"/>
      </dsp:txXfrm>
    </dsp:sp>
    <dsp:sp modelId="{5BEEA8FB-E323-4F70-A874-92E633AEA525}">
      <dsp:nvSpPr>
        <dsp:cNvPr id="0" name=""/>
        <dsp:cNvSpPr/>
      </dsp:nvSpPr>
      <dsp:spPr>
        <a:xfrm rot="5400000">
          <a:off x="-233232" y="2681501"/>
          <a:ext cx="1554884" cy="1088419"/>
        </a:xfrm>
        <a:prstGeom prst="chevron">
          <a:avLst/>
        </a:prstGeom>
        <a:solidFill>
          <a:schemeClr val="accent5">
            <a:hueOff val="-9933876"/>
            <a:satOff val="39811"/>
            <a:lumOff val="862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180000" rIns="8890" bIns="8890" numCol="1" spcCol="1270" anchor="ctr" anchorCtr="0">
          <a:noAutofit/>
        </a:bodyPr>
        <a:lstStyle/>
        <a:p>
          <a:pPr lvl="0" algn="ctr" defTabSz="622300">
            <a:lnSpc>
              <a:spcPts val="1600"/>
            </a:lnSpc>
            <a:spcBef>
              <a:spcPct val="0"/>
            </a:spcBef>
            <a:spcAft>
              <a:spcPts val="0"/>
            </a:spcAft>
          </a:pPr>
          <a:r>
            <a:rPr kumimoji="1" lang="ja-JP" altLang="en-US" sz="1400" b="1" kern="1200" dirty="0" smtClean="0">
              <a:latin typeface="Meiryo UI" panose="020B0604030504040204" pitchFamily="50" charset="-128"/>
              <a:ea typeface="Meiryo UI" panose="020B0604030504040204" pitchFamily="50" charset="-128"/>
            </a:rPr>
            <a:t>住民にとって</a:t>
          </a:r>
          <a:endParaRPr kumimoji="1" lang="ja-JP" altLang="en-US" sz="1400" b="1" kern="1200" dirty="0">
            <a:latin typeface="Meiryo UI" panose="020B0604030504040204" pitchFamily="50" charset="-128"/>
            <a:ea typeface="Meiryo UI" panose="020B0604030504040204" pitchFamily="50" charset="-128"/>
          </a:endParaRPr>
        </a:p>
      </dsp:txBody>
      <dsp:txXfrm rot="-5400000">
        <a:off x="1" y="2992479"/>
        <a:ext cx="1088419" cy="466465"/>
      </dsp:txXfrm>
    </dsp:sp>
    <dsp:sp modelId="{1DF1873B-154B-4915-8178-8D74084BE029}">
      <dsp:nvSpPr>
        <dsp:cNvPr id="0" name=""/>
        <dsp:cNvSpPr/>
      </dsp:nvSpPr>
      <dsp:spPr>
        <a:xfrm rot="5400000">
          <a:off x="2982632" y="554049"/>
          <a:ext cx="1010674" cy="4799100"/>
        </a:xfrm>
        <a:prstGeom prst="round2Same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57150" lvl="1" indent="-57150" algn="l" defTabSz="444500">
            <a:lnSpc>
              <a:spcPct val="90000"/>
            </a:lnSpc>
            <a:spcBef>
              <a:spcPct val="0"/>
            </a:spcBef>
            <a:spcAft>
              <a:spcPct val="15000"/>
            </a:spcAft>
            <a:buChar char="••"/>
          </a:pPr>
          <a:endParaRPr kumimoji="1" lang="ja-JP" altLang="en-US" sz="1000" kern="1200" dirty="0">
            <a:solidFill>
              <a:schemeClr val="tx1"/>
            </a:solidFill>
          </a:endParaRPr>
        </a:p>
        <a:p>
          <a:pPr marL="114300" lvl="1" indent="-114300" algn="l" defTabSz="533400">
            <a:lnSpc>
              <a:spcPts val="1400"/>
            </a:lnSpc>
            <a:spcBef>
              <a:spcPct val="0"/>
            </a:spcBef>
            <a:spcAft>
              <a:spcPct val="15000"/>
            </a:spcAft>
            <a:buChar char="••"/>
          </a:pPr>
          <a:r>
            <a:rPr lang="ja-JP" altLang="en-US" sz="1200" kern="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最先端のイノベーションの成果によって、健康長寿の実現をはじめとする社会の様々な課題解決を図る。また、持続的な経済成長を図るとともに、民のダイナミズムを活かして、その果実によって安全安心の確保、豊かで利便性の高い生活環境を実現する。</a:t>
          </a:r>
          <a:endParaRPr kumimoji="1" lang="ja-JP" altLang="en-US" sz="1200" kern="1200" dirty="0">
            <a:solidFill>
              <a:schemeClr val="tx1"/>
            </a:solidFill>
          </a:endParaRPr>
        </a:p>
      </dsp:txBody>
      <dsp:txXfrm rot="-5400000">
        <a:off x="1088420" y="2497599"/>
        <a:ext cx="4749763" cy="91200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0"/>
            <a:ext cx="3077518" cy="511570"/>
          </a:xfrm>
          <a:prstGeom prst="rect">
            <a:avLst/>
          </a:prstGeom>
        </p:spPr>
        <p:txBody>
          <a:bodyPr vert="horz" lIns="94624" tIns="47311" rIns="94624" bIns="47311" rtlCol="0"/>
          <a:lstStyle>
            <a:lvl1pPr algn="l" fontAlgn="auto">
              <a:spcBef>
                <a:spcPts val="0"/>
              </a:spcBef>
              <a:spcAft>
                <a:spcPts val="0"/>
              </a:spcAft>
              <a:defRPr sz="1200">
                <a:latin typeface="+mn-lt"/>
                <a:ea typeface="+mn-ea"/>
              </a:defRPr>
            </a:lvl1pPr>
          </a:lstStyle>
          <a:p>
            <a:pPr>
              <a:defRPr/>
            </a:pPr>
            <a:endParaRPr lang="ja-JP" altLang="en-US"/>
          </a:p>
        </p:txBody>
      </p:sp>
      <p:sp>
        <p:nvSpPr>
          <p:cNvPr id="3" name="日付プレースホルダー 2"/>
          <p:cNvSpPr>
            <a:spLocks noGrp="1"/>
          </p:cNvSpPr>
          <p:nvPr>
            <p:ph type="dt" idx="1"/>
          </p:nvPr>
        </p:nvSpPr>
        <p:spPr>
          <a:xfrm>
            <a:off x="4023305" y="0"/>
            <a:ext cx="3077518" cy="511570"/>
          </a:xfrm>
          <a:prstGeom prst="rect">
            <a:avLst/>
          </a:prstGeom>
        </p:spPr>
        <p:txBody>
          <a:bodyPr vert="horz" lIns="94624" tIns="47311" rIns="94624" bIns="47311" rtlCol="0"/>
          <a:lstStyle>
            <a:lvl1pPr algn="r" fontAlgn="auto">
              <a:spcBef>
                <a:spcPts val="0"/>
              </a:spcBef>
              <a:spcAft>
                <a:spcPts val="0"/>
              </a:spcAft>
              <a:defRPr sz="1200">
                <a:latin typeface="+mn-lt"/>
                <a:ea typeface="+mn-ea"/>
              </a:defRPr>
            </a:lvl1pPr>
          </a:lstStyle>
          <a:p>
            <a:pPr>
              <a:defRPr/>
            </a:pPr>
            <a:fld id="{295E435E-45A5-4957-A7CF-227DE527B22B}" type="datetimeFigureOut">
              <a:rPr lang="ja-JP" altLang="en-US"/>
              <a:pPr>
                <a:defRPr/>
              </a:pPr>
              <a:t>2017/2/9</a:t>
            </a:fld>
            <a:endParaRPr lang="ja-JP" altLang="en-US"/>
          </a:p>
        </p:txBody>
      </p:sp>
      <p:sp>
        <p:nvSpPr>
          <p:cNvPr id="4" name="スライド イメージ プレースホルダー 3"/>
          <p:cNvSpPr>
            <a:spLocks noGrp="1" noRot="1" noChangeAspect="1"/>
          </p:cNvSpPr>
          <p:nvPr>
            <p:ph type="sldImg" idx="2"/>
          </p:nvPr>
        </p:nvSpPr>
        <p:spPr>
          <a:xfrm>
            <a:off x="993775" y="768350"/>
            <a:ext cx="5114925" cy="3835400"/>
          </a:xfrm>
          <a:prstGeom prst="rect">
            <a:avLst/>
          </a:prstGeom>
          <a:noFill/>
          <a:ln w="12700">
            <a:solidFill>
              <a:prstClr val="black"/>
            </a:solidFill>
          </a:ln>
        </p:spPr>
        <p:txBody>
          <a:bodyPr vert="horz" lIns="94624" tIns="47311" rIns="94624" bIns="47311" rtlCol="0" anchor="ctr"/>
          <a:lstStyle/>
          <a:p>
            <a:pPr lvl="0"/>
            <a:endParaRPr lang="ja-JP" altLang="en-US" noProof="0"/>
          </a:p>
        </p:txBody>
      </p:sp>
      <p:sp>
        <p:nvSpPr>
          <p:cNvPr id="5" name="ノート プレースホルダー 4"/>
          <p:cNvSpPr>
            <a:spLocks noGrp="1"/>
          </p:cNvSpPr>
          <p:nvPr>
            <p:ph type="body" sz="quarter" idx="3"/>
          </p:nvPr>
        </p:nvSpPr>
        <p:spPr>
          <a:xfrm>
            <a:off x="710582" y="4860728"/>
            <a:ext cx="5681317" cy="4604126"/>
          </a:xfrm>
          <a:prstGeom prst="rect">
            <a:avLst/>
          </a:prstGeom>
        </p:spPr>
        <p:txBody>
          <a:bodyPr vert="horz" lIns="94624" tIns="47311" rIns="94624" bIns="47311" rtlCol="0"/>
          <a:lstStyle/>
          <a:p>
            <a:pPr lvl="0"/>
            <a:r>
              <a:rPr lang="ja-JP" altLang="en-US" noProof="0" smtClean="0"/>
              <a:t>マスター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endParaRPr lang="ja-JP" altLang="en-US" noProof="0"/>
          </a:p>
        </p:txBody>
      </p:sp>
      <p:sp>
        <p:nvSpPr>
          <p:cNvPr id="6" name="フッター プレースホルダー 5"/>
          <p:cNvSpPr>
            <a:spLocks noGrp="1"/>
          </p:cNvSpPr>
          <p:nvPr>
            <p:ph type="ftr" sz="quarter" idx="4"/>
          </p:nvPr>
        </p:nvSpPr>
        <p:spPr>
          <a:xfrm>
            <a:off x="4" y="9719825"/>
            <a:ext cx="3077518" cy="511569"/>
          </a:xfrm>
          <a:prstGeom prst="rect">
            <a:avLst/>
          </a:prstGeom>
        </p:spPr>
        <p:txBody>
          <a:bodyPr vert="horz" lIns="94624" tIns="47311" rIns="94624" bIns="47311" rtlCol="0" anchor="b"/>
          <a:lstStyle>
            <a:lvl1pPr algn="l" fontAlgn="auto">
              <a:spcBef>
                <a:spcPts val="0"/>
              </a:spcBef>
              <a:spcAft>
                <a:spcPts val="0"/>
              </a:spcAft>
              <a:defRPr sz="1200">
                <a:latin typeface="+mn-lt"/>
                <a:ea typeface="+mn-ea"/>
              </a:defRPr>
            </a:lvl1pPr>
          </a:lstStyle>
          <a:p>
            <a:pPr>
              <a:defRPr/>
            </a:pPr>
            <a:endParaRPr lang="ja-JP" altLang="en-US"/>
          </a:p>
        </p:txBody>
      </p:sp>
      <p:sp>
        <p:nvSpPr>
          <p:cNvPr id="7" name="スライド番号プレースホルダー 6"/>
          <p:cNvSpPr>
            <a:spLocks noGrp="1"/>
          </p:cNvSpPr>
          <p:nvPr>
            <p:ph type="sldNum" sz="quarter" idx="5"/>
          </p:nvPr>
        </p:nvSpPr>
        <p:spPr>
          <a:xfrm>
            <a:off x="4023305" y="9719825"/>
            <a:ext cx="3077518" cy="511569"/>
          </a:xfrm>
          <a:prstGeom prst="rect">
            <a:avLst/>
          </a:prstGeom>
        </p:spPr>
        <p:txBody>
          <a:bodyPr vert="horz" lIns="94624" tIns="47311" rIns="94624" bIns="47311" rtlCol="0" anchor="b"/>
          <a:lstStyle>
            <a:lvl1pPr algn="r" fontAlgn="auto">
              <a:spcBef>
                <a:spcPts val="0"/>
              </a:spcBef>
              <a:spcAft>
                <a:spcPts val="0"/>
              </a:spcAft>
              <a:defRPr sz="1200">
                <a:latin typeface="+mn-lt"/>
                <a:ea typeface="+mn-ea"/>
              </a:defRPr>
            </a:lvl1pPr>
          </a:lstStyle>
          <a:p>
            <a:pPr>
              <a:defRPr/>
            </a:pPr>
            <a:fld id="{8AC228DF-5BC9-4718-BD0E-56301BB9996A}" type="slidenum">
              <a:rPr lang="ja-JP" altLang="en-US"/>
              <a:pPr>
                <a:defRPr/>
              </a:pPr>
              <a:t>‹#›</a:t>
            </a:fld>
            <a:endParaRPr lang="ja-JP" altLang="en-US"/>
          </a:p>
        </p:txBody>
      </p:sp>
    </p:spTree>
    <p:extLst>
      <p:ext uri="{BB962C8B-B14F-4D97-AF65-F5344CB8AC3E}">
        <p14:creationId xmlns:p14="http://schemas.microsoft.com/office/powerpoint/2010/main" val="17297586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さかい</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12</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45</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46</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05BF668-C1C6-4938-82B5-8B5552B45DAB}" type="slidenum">
              <a:rPr lang="ja-JP" altLang="en-US" smtClean="0">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1811270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76C675F-EDD8-4668-AA30-835AA99952F7}" type="slidenum">
              <a:rPr lang="ja-JP" altLang="en-US" smtClean="0">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2590785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さかい</a:t>
            </a: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54</a:t>
            </a:fld>
            <a:endParaRPr lang="ja-JP" altLang="en-US">
              <a:solidFill>
                <a:prstClr val="black"/>
              </a:solidFill>
            </a:endParaRPr>
          </a:p>
        </p:txBody>
      </p:sp>
    </p:spTree>
    <p:extLst>
      <p:ext uri="{BB962C8B-B14F-4D97-AF65-F5344CB8AC3E}">
        <p14:creationId xmlns:p14="http://schemas.microsoft.com/office/powerpoint/2010/main" val="734329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pPr>
                <a:defRPr/>
              </a:pPr>
              <a:t>16</a:t>
            </a:fld>
            <a:endParaRPr lang="ja-JP" altLang="en-US"/>
          </a:p>
        </p:txBody>
      </p:sp>
    </p:spTree>
    <p:extLst>
      <p:ext uri="{BB962C8B-B14F-4D97-AF65-F5344CB8AC3E}">
        <p14:creationId xmlns:p14="http://schemas.microsoft.com/office/powerpoint/2010/main" val="74828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23</a:t>
            </a:fld>
            <a:endParaRPr lang="ja-JP" altLang="en-US">
              <a:solidFill>
                <a:prstClr val="black"/>
              </a:solidFill>
            </a:endParaRPr>
          </a:p>
        </p:txBody>
      </p:sp>
    </p:spTree>
    <p:extLst>
      <p:ext uri="{BB962C8B-B14F-4D97-AF65-F5344CB8AC3E}">
        <p14:creationId xmlns:p14="http://schemas.microsoft.com/office/powerpoint/2010/main" val="369714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32</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33</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34</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39</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40</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8AC228DF-5BC9-4718-BD0E-56301BB9996A}" type="slidenum">
              <a:rPr lang="ja-JP" altLang="en-US" smtClean="0">
                <a:solidFill>
                  <a:prstClr val="black"/>
                </a:solidFill>
              </a:rPr>
              <a:pPr>
                <a:defRPr/>
              </a:pPr>
              <a:t>42</a:t>
            </a:fld>
            <a:endParaRPr lang="ja-JP" altLang="en-US">
              <a:solidFill>
                <a:prstClr val="black"/>
              </a:solidFill>
            </a:endParaRPr>
          </a:p>
        </p:txBody>
      </p:sp>
    </p:spTree>
    <p:extLst>
      <p:ext uri="{BB962C8B-B14F-4D97-AF65-F5344CB8AC3E}">
        <p14:creationId xmlns:p14="http://schemas.microsoft.com/office/powerpoint/2010/main" val="2054747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B0004B7-C0EE-45B0-9AF1-93A547E66FD1}" type="datetimeFigureOut">
              <a:rPr lang="ja-JP" altLang="en-US" smtClean="0"/>
              <a:pPr>
                <a:defRPr/>
              </a:pPr>
              <a:t>2017/2/9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B209A4C-BA2A-457E-9932-4551A756DA3E}" type="slidenum">
              <a:rPr lang="ja-JP" altLang="en-US"/>
              <a:pPr>
                <a:defRPr/>
              </a:pPr>
              <a:t>‹#›</a:t>
            </a:fld>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FEF21BA-268E-486B-80A3-5FF24DC69158}" type="datetimeFigureOut">
              <a:rPr lang="ja-JP" altLang="en-US" smtClean="0"/>
              <a:pPr>
                <a:defRPr/>
              </a:pPr>
              <a:t>2017/2/9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2940CB91-1EEB-48B3-91B9-59B06E136E2E}" type="slidenum">
              <a:rPr lang="ja-JP" altLang="en-US"/>
              <a:pPr>
                <a:defRPr/>
              </a:pPr>
              <a:t>‹#›</a:t>
            </a:fld>
            <a:endParaRPr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1AD13A3-0F58-48AB-AF51-CE37FA66D206}" type="datetimeFigureOut">
              <a:rPr lang="ja-JP" altLang="en-US" smtClean="0"/>
              <a:pPr>
                <a:defRPr/>
              </a:pPr>
              <a:t>2017/2/9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6315B00A-A13D-4537-BF5E-8E54B7390235}" type="slidenum">
              <a:rPr lang="ja-JP" altLang="en-US"/>
              <a:pPr>
                <a:defRPr/>
              </a:pPr>
              <a:t>‹#›</a:t>
            </a:fld>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709754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00879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98579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28356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95778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40257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008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27668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92BE5FB-B4A6-4A60-A376-FC2A99A2E965}" type="datetimeFigureOut">
              <a:rPr lang="ja-JP" altLang="en-US" smtClean="0"/>
              <a:pPr>
                <a:defRPr/>
              </a:pPr>
              <a:t>2017/2/9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A85DA3D9-F1D3-401C-98A8-280077539D5C}" type="slidenum">
              <a:rPr lang="ja-JP" altLang="en-US"/>
              <a:pPr>
                <a:defRPr/>
              </a:pPr>
              <a:t>‹#›</a:t>
            </a:fld>
            <a:endParaRPr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4658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62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3CED509-DDBF-4514-AEEE-3CF3D872EEBE}" type="datetimeFigureOut">
              <a:rPr lang="ja-JP" altLang="en-US" smtClean="0">
                <a:solidFill>
                  <a:prstClr val="black">
                    <a:tint val="75000"/>
                  </a:prstClr>
                </a:solidFill>
              </a:rPr>
              <a:pPr/>
              <a:t>2017/2/9</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F51D9DBD-FD16-4C4A-90F2-6BD41BCCC930}"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46652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80C724C5-DD8E-49DF-B0A2-DC58008A2A9E}" type="datetimeFigureOut">
              <a:rPr lang="ja-JP" altLang="en-US" smtClean="0"/>
              <a:pPr>
                <a:defRPr/>
              </a:pPr>
              <a:t>2017/2/9</a:t>
            </a:fld>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CB41225E-B5CA-4EAB-86F6-C643EF265352}" type="slidenum">
              <a:rPr lang="ja-JP" altLang="en-US"/>
              <a:pPr>
                <a:defRPr/>
              </a:pPr>
              <a:t>‹#›</a:t>
            </a:fld>
            <a:endParaRPr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AAFEB3A9-BDCE-40D9-9A1D-52E6D82DB3EF}" type="datetimeFigureOut">
              <a:rPr lang="ja-JP" altLang="en-US" smtClean="0"/>
              <a:pPr>
                <a:defRPr/>
              </a:pPr>
              <a:t>2017/2/9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11B80BF0-7296-42B0-9414-CA58E545D543}" type="slidenum">
              <a:rPr lang="ja-JP" altLang="en-US"/>
              <a:pPr>
                <a:defRPr/>
              </a:pPr>
              <a:t>‹#›</a:t>
            </a:fld>
            <a:endParaRPr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1F88EFE8-AF1D-4264-90AC-9815D88CD82B}" type="datetimeFigureOut">
              <a:rPr lang="ja-JP" altLang="en-US" smtClean="0"/>
              <a:pPr>
                <a:defRPr/>
              </a:pPr>
              <a:t>2017/2/9</a:t>
            </a:fld>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82855B6B-7FF5-4224-8065-0068221B056C}" type="slidenum">
              <a:rPr lang="ja-JP" altLang="en-US"/>
              <a:pPr>
                <a:defRPr/>
              </a:pPr>
              <a:t>‹#›</a:t>
            </a:fld>
            <a:endParaRPr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EFDA1E96-5E1E-4FCC-904B-9AC50420757A}" type="datetimeFigureOut">
              <a:rPr lang="ja-JP" altLang="en-US" smtClean="0"/>
              <a:pPr>
                <a:defRPr/>
              </a:pPr>
              <a:t>2017/2/9</a:t>
            </a:fld>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1EFCD376-50FD-4ACC-A642-C1812FE6ED71}" type="slidenum">
              <a:rPr lang="ja-JP" altLang="en-US"/>
              <a:pPr>
                <a:defRPr/>
              </a:pPr>
              <a:t>‹#›</a:t>
            </a:fld>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4113AA71-663A-4E0D-8C8B-6A709CA45D38}" type="datetimeFigureOut">
              <a:rPr lang="ja-JP" altLang="en-US" smtClean="0"/>
              <a:pPr>
                <a:defRPr/>
              </a:pPr>
              <a:t>2017/2/9</a:t>
            </a:fld>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CC704986-EAFB-4803-9212-E5F17E3F2655}" type="slidenum">
              <a:rPr lang="ja-JP" altLang="en-US"/>
              <a:pPr>
                <a:defRPr/>
              </a:pPr>
              <a:t>‹#›</a:t>
            </a:fld>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46F261A4-1B52-452C-B1FC-5C2E3E0BFFFB}" type="datetimeFigureOut">
              <a:rPr lang="ja-JP" altLang="en-US" smtClean="0"/>
              <a:pPr>
                <a:defRPr/>
              </a:pPr>
              <a:t>2017/2/9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D9565A3-E4FC-4995-B378-ADA85B8CFA7D}" type="slidenum">
              <a:rPr lang="ja-JP" altLang="en-US"/>
              <a:pPr>
                <a:defRPr/>
              </a:pPr>
              <a:t>‹#›</a:t>
            </a:fld>
            <a:endParaRPr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E6C2FB79-3B7C-4B39-BFF1-CA649C3BB21A}" type="datetimeFigureOut">
              <a:rPr lang="ja-JP" altLang="en-US" smtClean="0"/>
              <a:pPr>
                <a:defRPr/>
              </a:pPr>
              <a:t>2017/2/9</a:t>
            </a:fld>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E80B227-3896-4180-93BA-F9A9D55C47B8}" type="slidenum">
              <a:rPr lang="ja-JP" altLang="en-US"/>
              <a:pPr>
                <a:defRPr/>
              </a:pPr>
              <a:t>‹#›</a:t>
            </a:fld>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0C6E88B5-BA58-4B9E-A6FD-261CCC7128C3}" type="datetimeFigureOut">
              <a:rPr lang="ja-JP" altLang="en-US" smtClean="0"/>
              <a:pPr>
                <a:defRPr/>
              </a:pPr>
              <a:t>2017/2/9</a:t>
            </a:fld>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7EBEEE5-6A45-428E-A508-F8C32801F62A}"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82" r:id="rId1"/>
    <p:sldLayoutId id="2147483681" r:id="rId2"/>
    <p:sldLayoutId id="2147483680" r:id="rId3"/>
    <p:sldLayoutId id="2147483679" r:id="rId4"/>
    <p:sldLayoutId id="2147483678" r:id="rId5"/>
    <p:sldLayoutId id="2147483677" r:id="rId6"/>
    <p:sldLayoutId id="2147483676" r:id="rId7"/>
    <p:sldLayoutId id="2147483675" r:id="rId8"/>
    <p:sldLayoutId id="2147483674" r:id="rId9"/>
    <p:sldLayoutId id="2147483673" r:id="rId10"/>
    <p:sldLayoutId id="2147483672"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E3CED509-DDBF-4514-AEEE-3CF3D872EEBE}" type="datetimeFigureOut">
              <a:rPr lang="ja-JP" altLang="en-US" smtClean="0">
                <a:solidFill>
                  <a:prstClr val="black">
                    <a:tint val="75000"/>
                  </a:prstClr>
                </a:solidFill>
                <a:latin typeface="Calibri"/>
                <a:ea typeface="ＭＳ Ｐゴシック"/>
              </a:rPr>
              <a:pPr fontAlgn="auto">
                <a:spcBef>
                  <a:spcPts val="0"/>
                </a:spcBef>
                <a:spcAft>
                  <a:spcPts val="0"/>
                </a:spcAft>
              </a:pPr>
              <a:t>2017/2/9</a:t>
            </a:fld>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1D9DBD-FD16-4C4A-90F2-6BD41BCCC930}" type="slidenum">
              <a:rPr lang="ja-JP" altLang="en-US" smtClean="0">
                <a:solidFill>
                  <a:prstClr val="black">
                    <a:tint val="75000"/>
                  </a:prstClr>
                </a:solidFill>
                <a:latin typeface="Calibri"/>
                <a:ea typeface="ＭＳ Ｐゴシック"/>
              </a:rPr>
              <a:pPr fontAlgn="auto">
                <a:spcBef>
                  <a:spcPts val="0"/>
                </a:spcBef>
                <a:spcAft>
                  <a:spcPts val="0"/>
                </a:spcAft>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349259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jpe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jpeg"/><Relationship Id="rId9" Type="http://schemas.openxmlformats.org/officeDocument/2006/relationships/image" Target="../media/image34.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wmf"/><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59.jpe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jpeg"/><Relationship Id="rId12" Type="http://schemas.openxmlformats.org/officeDocument/2006/relationships/image" Target="../media/image70.wmf"/><Relationship Id="rId2" Type="http://schemas.openxmlformats.org/officeDocument/2006/relationships/image" Target="../media/image60.wmf"/><Relationship Id="rId1" Type="http://schemas.openxmlformats.org/officeDocument/2006/relationships/slideLayout" Target="../slideLayouts/slideLayout18.xml"/><Relationship Id="rId6" Type="http://schemas.openxmlformats.org/officeDocument/2006/relationships/image" Target="../media/image64.wmf"/><Relationship Id="rId11" Type="http://schemas.openxmlformats.org/officeDocument/2006/relationships/image" Target="../media/image69.wmf"/><Relationship Id="rId5" Type="http://schemas.openxmlformats.org/officeDocument/2006/relationships/image" Target="../media/image63.wmf"/><Relationship Id="rId15" Type="http://schemas.openxmlformats.org/officeDocument/2006/relationships/image" Target="../media/image73.jpeg"/><Relationship Id="rId10" Type="http://schemas.openxmlformats.org/officeDocument/2006/relationships/image" Target="../media/image68.emf"/><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image" Target="../media/image78.gif"/><Relationship Id="rId1" Type="http://schemas.openxmlformats.org/officeDocument/2006/relationships/slideLayout" Target="../slideLayouts/slideLayout18.xml"/><Relationship Id="rId6" Type="http://schemas.openxmlformats.org/officeDocument/2006/relationships/image" Target="../media/image82.png"/><Relationship Id="rId5" Type="http://schemas.openxmlformats.org/officeDocument/2006/relationships/image" Target="../media/image81.jpeg"/><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5.jpeg"/><Relationship Id="rId7" Type="http://schemas.openxmlformats.org/officeDocument/2006/relationships/image" Target="../media/image8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8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oleObject" Target="../embeddings/oleObject1.bin"/><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91.png"/><Relationship Id="rId4" Type="http://schemas.openxmlformats.org/officeDocument/2006/relationships/image" Target="../media/image90.jpeg"/></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18.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 Id="rId9" Type="http://schemas.openxmlformats.org/officeDocument/2006/relationships/image" Target="../media/image10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chart" Target="../charts/chart3.xml"/></Relationships>
</file>

<file path=ppt/slides/_rels/slide4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image" Target="../media/image114.jpeg"/><Relationship Id="rId1" Type="http://schemas.openxmlformats.org/officeDocument/2006/relationships/slideLayout" Target="../slideLayouts/slideLayout1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 Id="rId9" Type="http://schemas.openxmlformats.org/officeDocument/2006/relationships/image" Target="../media/image121.png"/></Relationships>
</file>

<file path=ppt/slides/_rels/slide4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city.osaka.lg.jp/kensetsu/cmsfiles/contents/0000377/377441/DSC_0968(2).jpg" TargetMode="External"/><Relationship Id="rId1" Type="http://schemas.openxmlformats.org/officeDocument/2006/relationships/slideLayout" Target="../slideLayouts/slideLayout18.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4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6.emf"/><Relationship Id="rId3" Type="http://schemas.openxmlformats.org/officeDocument/2006/relationships/oleObject" Target="../embeddings/oleObject2.bin"/><Relationship Id="rId7" Type="http://schemas.openxmlformats.org/officeDocument/2006/relationships/oleObject" Target="../embeddings/Microsoft_Excel_97-2003_Worksheet2.xls"/><Relationship Id="rId12" Type="http://schemas.openxmlformats.org/officeDocument/2006/relationships/oleObject" Target="../embeddings/Microsoft_Excel_97-2003_Worksheet3.xls"/><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oleObject" Target="../embeddings/oleObject4.bin"/><Relationship Id="rId5" Type="http://schemas.openxmlformats.org/officeDocument/2006/relationships/image" Target="../media/image4.emf"/><Relationship Id="rId10" Type="http://schemas.openxmlformats.org/officeDocument/2006/relationships/chart" Target="../charts/chart2.xml"/><Relationship Id="rId4" Type="http://schemas.openxmlformats.org/officeDocument/2006/relationships/oleObject" Target="../embeddings/Microsoft_Excel_97-2003_Worksheet1.xls"/><Relationship Id="rId9"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4.png"/><Relationship Id="rId3" Type="http://schemas.openxmlformats.org/officeDocument/2006/relationships/diagramLayout" Target="../diagrams/layout1.xml"/><Relationship Id="rId7" Type="http://schemas.openxmlformats.org/officeDocument/2006/relationships/image" Target="../media/image130.png"/><Relationship Id="rId12" Type="http://schemas.microsoft.com/office/2007/relationships/hdphoto" Target="../media/hdphoto4.wdp"/><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11" Type="http://schemas.openxmlformats.org/officeDocument/2006/relationships/image" Target="../media/image133.jpeg"/><Relationship Id="rId5" Type="http://schemas.openxmlformats.org/officeDocument/2006/relationships/diagramColors" Target="../diagrams/colors1.xml"/><Relationship Id="rId10" Type="http://schemas.openxmlformats.org/officeDocument/2006/relationships/image" Target="../media/image132.png"/><Relationship Id="rId4" Type="http://schemas.openxmlformats.org/officeDocument/2006/relationships/diagramQuickStyle" Target="../diagrams/quickStyle1.xml"/><Relationship Id="rId9" Type="http://schemas.microsoft.com/office/2007/relationships/hdphoto" Target="../media/hdphoto3.wdp"/><Relationship Id="rId14" Type="http://schemas.openxmlformats.org/officeDocument/2006/relationships/image" Target="../media/image13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6.png"/><Relationship Id="rId7" Type="http://schemas.openxmlformats.org/officeDocument/2006/relationships/image" Target="../media/image140.wmf"/><Relationship Id="rId12" Type="http://schemas.openxmlformats.org/officeDocument/2006/relationships/image" Target="../media/image142.jpeg"/><Relationship Id="rId17" Type="http://schemas.openxmlformats.org/officeDocument/2006/relationships/image" Target="../media/image147.png"/><Relationship Id="rId2" Type="http://schemas.openxmlformats.org/officeDocument/2006/relationships/notesSlide" Target="../notesSlides/notesSlide13.xml"/><Relationship Id="rId16" Type="http://schemas.openxmlformats.org/officeDocument/2006/relationships/image" Target="../media/image146.png"/><Relationship Id="rId1" Type="http://schemas.openxmlformats.org/officeDocument/2006/relationships/slideLayout" Target="../slideLayouts/slideLayout12.xml"/><Relationship Id="rId6" Type="http://schemas.openxmlformats.org/officeDocument/2006/relationships/image" Target="../media/image139.png"/><Relationship Id="rId11" Type="http://schemas.openxmlformats.org/officeDocument/2006/relationships/hyperlink" Target="http://www.bing.com/images/search?q=%e3%83%93%e3%83%ab%e3%80%80%e3%82%a4%e3%83%a9%e3%82%b9%e3%83%88&amp;view=detailv2&amp;qpvt=%e3%83%93%e3%83%ab%e3%80%80%e3%82%a4%e3%83%a9%e3%82%b9%e3%83%88&amp;id=ADD7A60C9E13BC61CAC869CE805378AF0CF54483&amp;selectedIndex=0&amp;ccid=zJhPfo8j&amp;simid=608001099110351043&amp;thid=OIP.Mcc984f7e8f23844e492b5769e8bf04c5o0" TargetMode="External"/><Relationship Id="rId5" Type="http://schemas.openxmlformats.org/officeDocument/2006/relationships/image" Target="../media/image138.jpeg"/><Relationship Id="rId15" Type="http://schemas.openxmlformats.org/officeDocument/2006/relationships/image" Target="../media/image145.png"/><Relationship Id="rId10" Type="http://schemas.openxmlformats.org/officeDocument/2006/relationships/image" Target="../media/image48.wmf"/><Relationship Id="rId19" Type="http://schemas.openxmlformats.org/officeDocument/2006/relationships/image" Target="../media/image149.png"/><Relationship Id="rId4" Type="http://schemas.openxmlformats.org/officeDocument/2006/relationships/image" Target="../media/image137.jpeg"/><Relationship Id="rId9" Type="http://schemas.openxmlformats.org/officeDocument/2006/relationships/image" Target="../media/image141.jpeg"/><Relationship Id="rId14" Type="http://schemas.openxmlformats.org/officeDocument/2006/relationships/image" Target="../media/image144.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テキスト ボックス 4"/>
          <p:cNvSpPr txBox="1">
            <a:spLocks noChangeArrowheads="1"/>
          </p:cNvSpPr>
          <p:nvPr/>
        </p:nvSpPr>
        <p:spPr bwMode="auto">
          <a:xfrm>
            <a:off x="0" y="2064911"/>
            <a:ext cx="9153525"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b="1" dirty="0" smtClean="0">
                <a:latin typeface="Meiryo UI" pitchFamily="50" charset="-128"/>
                <a:ea typeface="Meiryo UI" pitchFamily="50" charset="-128"/>
                <a:cs typeface="Meiryo UI" pitchFamily="50" charset="-128"/>
              </a:rPr>
              <a:t>副首都化に向けた中長期的な取組み方向</a:t>
            </a: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sz="2800" dirty="0" smtClean="0">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2800" dirty="0" smtClean="0">
                <a:latin typeface="Meiryo UI" pitchFamily="50" charset="-128"/>
                <a:ea typeface="Meiryo UI" pitchFamily="50" charset="-128"/>
                <a:cs typeface="Meiryo UI" pitchFamily="50" charset="-128"/>
              </a:rPr>
              <a:t>（案）</a:t>
            </a:r>
            <a:endParaRPr lang="en-US" altLang="ja-JP" sz="2800" dirty="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smtClean="0">
              <a:latin typeface="Meiryo UI" pitchFamily="50" charset="-128"/>
              <a:ea typeface="Meiryo UI" pitchFamily="50" charset="-128"/>
              <a:cs typeface="Meiryo UI" pitchFamily="50" charset="-128"/>
            </a:endParaRPr>
          </a:p>
          <a:p>
            <a:pPr algn="ctr" eaLnBrk="1" hangingPunct="1">
              <a:spcBef>
                <a:spcPct val="0"/>
              </a:spcBef>
              <a:buFontTx/>
              <a:buNone/>
            </a:pPr>
            <a:endParaRPr lang="en-US" altLang="ja-JP" b="1" dirty="0">
              <a:latin typeface="Meiryo UI" pitchFamily="50" charset="-128"/>
              <a:ea typeface="Meiryo UI" pitchFamily="50" charset="-128"/>
              <a:cs typeface="Meiryo UI" pitchFamily="50" charset="-128"/>
            </a:endParaRPr>
          </a:p>
        </p:txBody>
      </p:sp>
      <p:sp>
        <p:nvSpPr>
          <p:cNvPr id="4" name="テキスト ボックス 4"/>
          <p:cNvSpPr txBox="1">
            <a:spLocks noChangeArrowheads="1"/>
          </p:cNvSpPr>
          <p:nvPr/>
        </p:nvSpPr>
        <p:spPr bwMode="auto">
          <a:xfrm>
            <a:off x="755576" y="5229200"/>
            <a:ext cx="7643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smtClean="0">
                <a:latin typeface="Meiryo UI" pitchFamily="50" charset="-128"/>
                <a:ea typeface="Meiryo UI" pitchFamily="50" charset="-128"/>
                <a:cs typeface="Meiryo UI" pitchFamily="50" charset="-128"/>
              </a:rPr>
              <a:t>平成  年  月</a:t>
            </a:r>
          </a:p>
        </p:txBody>
      </p:sp>
      <p:sp>
        <p:nvSpPr>
          <p:cNvPr id="3" name="角丸四角形 2"/>
          <p:cNvSpPr/>
          <p:nvPr/>
        </p:nvSpPr>
        <p:spPr>
          <a:xfrm>
            <a:off x="6444208" y="404664"/>
            <a:ext cx="2304256"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未定稿</a:t>
            </a:r>
            <a:endPar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b="1" dirty="0" smtClean="0">
                <a:latin typeface="Meiryo UI" panose="020B0604030504040204" pitchFamily="50" charset="-128"/>
                <a:ea typeface="Meiryo UI" panose="020B0604030504040204" pitchFamily="50" charset="-128"/>
                <a:cs typeface="Meiryo UI" panose="020B0604030504040204" pitchFamily="50" charset="-128"/>
              </a:rPr>
              <a:t>2017.1.11</a:t>
            </a:r>
            <a:endParaRPr kumimoji="1" lang="ja-JP" altLang="en-US"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3932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7544" y="404664"/>
            <a:ext cx="8280920" cy="151216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fontAlgn="auto">
              <a:spcBef>
                <a:spcPts val="0"/>
              </a:spcBef>
              <a:spcAft>
                <a:spcPts val="0"/>
              </a:spcAft>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◆大阪は、輸出入や人の流れなどでアジアとのつながりが深い。また、ライフサイエンスなど、強みを持つ分野で世界的な地位を確立すべく集中的に取組みを進めている。</a:t>
            </a:r>
          </a:p>
          <a:p>
            <a:pPr marL="177800" indent="-177800" fontAlgn="auto">
              <a:spcBef>
                <a:spcPts val="0"/>
              </a:spcBef>
              <a:spcAft>
                <a:spcPts val="0"/>
              </a:spcAft>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◆アジアの重要性が高まる中で、イノベーションにおいてアジアを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代表する国際的な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拠点性を発揮できれば、日本の存在感の向上にも寄与する。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fontAlgn="auto">
              <a:spcBef>
                <a:spcPts val="0"/>
              </a:spcBef>
              <a:spcAft>
                <a:spcPts val="0"/>
              </a:spcAft>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◆大阪・関西が、東京とは異なる個性・新たな価値を創造・発信し、アジアの主要都市としての地位を確立することにより、わが国におけるアジアのゲートウェイの役割を果たすことが必要。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7504" y="0"/>
            <a:ext cx="8353872" cy="369332"/>
          </a:xfrm>
          <a:prstGeom prst="rect">
            <a:avLst/>
          </a:prstGeom>
          <a:noFill/>
        </p:spPr>
        <p:txBody>
          <a:bodyPr wrap="square" rtlCol="0">
            <a:spAutoFit/>
          </a:bodyPr>
          <a:lstStyle/>
          <a:p>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「アジアの主要都市」として、東京とは異なる個性・新たな価値を発信する。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1"/>
          <p:cNvSpPr txBox="1">
            <a:spLocks/>
          </p:cNvSpPr>
          <p:nvPr/>
        </p:nvSpPr>
        <p:spPr bwMode="auto">
          <a:xfrm>
            <a:off x="8378825"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10</a:t>
            </a:fld>
            <a:endParaRPr lang="ja-JP" altLang="en-US" sz="1200" dirty="0">
              <a:solidFill>
                <a:srgbClr val="898989"/>
              </a:solidFill>
            </a:endParaRPr>
          </a:p>
        </p:txBody>
      </p:sp>
      <p:sp>
        <p:nvSpPr>
          <p:cNvPr id="14" name="正方形/長方形 8"/>
          <p:cNvSpPr>
            <a:spLocks noChangeArrowheads="1"/>
          </p:cNvSpPr>
          <p:nvPr/>
        </p:nvSpPr>
        <p:spPr bwMode="auto">
          <a:xfrm>
            <a:off x="323528" y="1988840"/>
            <a:ext cx="2520950" cy="253916"/>
          </a:xfrm>
          <a:prstGeom prst="rect">
            <a:avLst/>
          </a:prstGeom>
          <a:noFill/>
          <a:ln w="9525">
            <a:noFill/>
            <a:miter lim="800000"/>
            <a:headEnd/>
            <a:tailEnd/>
          </a:ln>
        </p:spPr>
        <p:txBody>
          <a:bodyPr>
            <a:spAutoFit/>
          </a:bodyPr>
          <a:lstStyle/>
          <a:p>
            <a:pPr marL="177800" indent="-177800"/>
            <a:r>
              <a:rPr lang="ja-JP" altLang="en-US" sz="1050" b="1" dirty="0">
                <a:solidFill>
                  <a:srgbClr val="000000"/>
                </a:solidFill>
                <a:latin typeface="ＭＳ Ｐゴシック" pitchFamily="50" charset="-128"/>
                <a:ea typeface="Meiryo UI" pitchFamily="50" charset="-128"/>
              </a:rPr>
              <a:t>■</a:t>
            </a:r>
            <a:r>
              <a:rPr lang="ja-JP" altLang="en-US" sz="1050" b="1" dirty="0" smtClean="0">
                <a:solidFill>
                  <a:srgbClr val="000000"/>
                </a:solidFill>
                <a:latin typeface="ＭＳ Ｐゴシック" pitchFamily="50" charset="-128"/>
                <a:ea typeface="Meiryo UI" pitchFamily="50" charset="-128"/>
              </a:rPr>
              <a:t>輸出入</a:t>
            </a:r>
            <a:r>
              <a:rPr lang="ja-JP" altLang="en-US" sz="1050" b="1" dirty="0">
                <a:solidFill>
                  <a:srgbClr val="000000"/>
                </a:solidFill>
                <a:latin typeface="ＭＳ Ｐゴシック" pitchFamily="50" charset="-128"/>
                <a:ea typeface="Meiryo UI" pitchFamily="50" charset="-128"/>
              </a:rPr>
              <a:t>に占めるアジアの割合</a:t>
            </a:r>
            <a:endParaRPr lang="en-US" altLang="ja-JP" sz="1050" b="1" dirty="0">
              <a:solidFill>
                <a:srgbClr val="000000"/>
              </a:solidFill>
              <a:latin typeface="ＭＳ Ｐゴシック" pitchFamily="50" charset="-128"/>
              <a:ea typeface="Meiryo UI" pitchFamily="50" charset="-128"/>
            </a:endParaRPr>
          </a:p>
        </p:txBody>
      </p:sp>
      <p:sp>
        <p:nvSpPr>
          <p:cNvPr id="15" name="正方形/長方形 10"/>
          <p:cNvSpPr>
            <a:spLocks noChangeArrowheads="1"/>
          </p:cNvSpPr>
          <p:nvPr/>
        </p:nvSpPr>
        <p:spPr bwMode="auto">
          <a:xfrm>
            <a:off x="2176612" y="4102636"/>
            <a:ext cx="2016224" cy="338554"/>
          </a:xfrm>
          <a:prstGeom prst="rect">
            <a:avLst/>
          </a:prstGeom>
          <a:noFill/>
          <a:ln w="9525">
            <a:noFill/>
            <a:miter lim="800000"/>
            <a:headEnd/>
            <a:tailEnd/>
          </a:ln>
        </p:spPr>
        <p:txBody>
          <a:bodyPr wrap="square">
            <a:spAutoFit/>
          </a:bodyPr>
          <a:lstStyle/>
          <a:p>
            <a:pPr marL="177800" indent="-177800"/>
            <a:r>
              <a:rPr lang="ja-JP" altLang="en-US" sz="800" dirty="0">
                <a:latin typeface="Meiryo UI" pitchFamily="50" charset="-128"/>
                <a:ea typeface="Meiryo UI" pitchFamily="50" charset="-128"/>
              </a:rPr>
              <a:t>出典</a:t>
            </a:r>
            <a:r>
              <a:rPr lang="ja-JP" altLang="en-US" sz="800" dirty="0" smtClean="0">
                <a:latin typeface="Meiryo UI" pitchFamily="50" charset="-128"/>
                <a:ea typeface="Meiryo UI" pitchFamily="50" charset="-128"/>
              </a:rPr>
              <a:t>：</a:t>
            </a:r>
            <a:r>
              <a:rPr lang="ja-JP" altLang="en-US" sz="800" dirty="0">
                <a:latin typeface="Meiryo UI" pitchFamily="50" charset="-128"/>
                <a:ea typeface="Meiryo UI" pitchFamily="50" charset="-128"/>
              </a:rPr>
              <a:t>データで</a:t>
            </a:r>
            <a:r>
              <a:rPr lang="ja-JP" altLang="en-US" sz="800" dirty="0" smtClean="0">
                <a:latin typeface="Meiryo UI" pitchFamily="50" charset="-128"/>
                <a:ea typeface="Meiryo UI" pitchFamily="50" charset="-128"/>
              </a:rPr>
              <a:t>見る「大阪の成長戦略」</a:t>
            </a:r>
            <a:endParaRPr lang="en-US" altLang="ja-JP" sz="800" dirty="0" smtClean="0">
              <a:latin typeface="Meiryo UI" pitchFamily="50" charset="-128"/>
              <a:ea typeface="Meiryo UI" pitchFamily="50" charset="-128"/>
            </a:endParaRPr>
          </a:p>
          <a:p>
            <a:pPr marL="177800" indent="-177800"/>
            <a:r>
              <a:rPr lang="ja-JP" altLang="en-US" sz="800" dirty="0">
                <a:latin typeface="Meiryo UI" pitchFamily="50" charset="-128"/>
                <a:ea typeface="Meiryo UI" pitchFamily="50" charset="-128"/>
              </a:rPr>
              <a:t>　</a:t>
            </a:r>
            <a:r>
              <a:rPr lang="ja-JP" altLang="en-US" sz="800" dirty="0" smtClean="0">
                <a:latin typeface="Meiryo UI" pitchFamily="50" charset="-128"/>
                <a:ea typeface="Meiryo UI" pitchFamily="50" charset="-128"/>
              </a:rPr>
              <a:t>　　　　（</a:t>
            </a:r>
            <a:r>
              <a:rPr lang="en-US" altLang="ja-JP" sz="800" dirty="0" smtClean="0">
                <a:latin typeface="Meiryo UI" pitchFamily="50" charset="-128"/>
                <a:ea typeface="Meiryo UI" pitchFamily="50" charset="-128"/>
              </a:rPr>
              <a:t>2016</a:t>
            </a:r>
            <a:r>
              <a:rPr lang="ja-JP" altLang="en-US" sz="800" dirty="0" smtClean="0">
                <a:latin typeface="Meiryo UI" pitchFamily="50" charset="-128"/>
                <a:ea typeface="Meiryo UI" pitchFamily="50" charset="-128"/>
              </a:rPr>
              <a:t>年</a:t>
            </a:r>
            <a:r>
              <a:rPr lang="en-US" altLang="ja-JP" sz="800" dirty="0" smtClean="0">
                <a:latin typeface="Meiryo UI" pitchFamily="50" charset="-128"/>
                <a:ea typeface="Meiryo UI" pitchFamily="50" charset="-128"/>
              </a:rPr>
              <a:t>8</a:t>
            </a:r>
            <a:r>
              <a:rPr lang="ja-JP" altLang="en-US" sz="800" dirty="0" smtClean="0">
                <a:latin typeface="Meiryo UI" pitchFamily="50" charset="-128"/>
                <a:ea typeface="Meiryo UI" pitchFamily="50" charset="-128"/>
              </a:rPr>
              <a:t>月版）</a:t>
            </a:r>
            <a:endParaRPr lang="ja-JP" altLang="en-US" sz="800" dirty="0">
              <a:latin typeface="Meiryo UI" pitchFamily="50" charset="-128"/>
              <a:ea typeface="Meiryo UI" pitchFamily="50" charset="-128"/>
            </a:endParaRPr>
          </a:p>
        </p:txBody>
      </p:sp>
      <p:sp>
        <p:nvSpPr>
          <p:cNvPr id="16" name="テキスト ボックス 3"/>
          <p:cNvSpPr txBox="1">
            <a:spLocks noChangeArrowheads="1"/>
          </p:cNvSpPr>
          <p:nvPr/>
        </p:nvSpPr>
        <p:spPr bwMode="auto">
          <a:xfrm>
            <a:off x="539552" y="2204864"/>
            <a:ext cx="2239716" cy="230832"/>
          </a:xfrm>
          <a:prstGeom prst="rect">
            <a:avLst/>
          </a:prstGeom>
          <a:noFill/>
          <a:ln w="9525">
            <a:solidFill>
              <a:srgbClr val="000000"/>
            </a:solidFill>
            <a:prstDash val="sysDash"/>
            <a:miter lim="800000"/>
            <a:headEnd/>
            <a:tailEnd/>
          </a:ln>
        </p:spPr>
        <p:txBody>
          <a:bodyPr wrap="none">
            <a:spAutoFit/>
          </a:bodyPr>
          <a:lstStyle/>
          <a:p>
            <a:r>
              <a:rPr lang="ja-JP" altLang="en-US" sz="900" dirty="0">
                <a:solidFill>
                  <a:srgbClr val="000000"/>
                </a:solidFill>
                <a:latin typeface="Meiryo UI" pitchFamily="50" charset="-128"/>
                <a:ea typeface="Meiryo UI" pitchFamily="50" charset="-128"/>
              </a:rPr>
              <a:t>⇒近畿圏の輸出入は、アジアの割合が高い。</a:t>
            </a:r>
          </a:p>
        </p:txBody>
      </p:sp>
      <p:sp>
        <p:nvSpPr>
          <p:cNvPr id="21" name="正方形/長方形 20"/>
          <p:cNvSpPr/>
          <p:nvPr/>
        </p:nvSpPr>
        <p:spPr>
          <a:xfrm>
            <a:off x="4067944" y="1916832"/>
            <a:ext cx="1871663" cy="4323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関連出荷額</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3"/>
          <p:cNvSpPr txBox="1">
            <a:spLocks noChangeArrowheads="1"/>
          </p:cNvSpPr>
          <p:nvPr/>
        </p:nvSpPr>
        <p:spPr bwMode="auto">
          <a:xfrm>
            <a:off x="6372200" y="2636912"/>
            <a:ext cx="2449562" cy="1061829"/>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⇒大阪には、道修町の製薬企業の集積に加</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え、大阪大学（阪大病院は医療法上の臨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床研究中核病院）、国立循環器病研究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センター、理化学研究所生命システム研究</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センター、医薬基盤・健康・栄養研究所など</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世界トップレベルの大学・研究機関が立地し、</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一体となって北大阪バイオクラスターを形成。</a:t>
            </a:r>
          </a:p>
        </p:txBody>
      </p:sp>
      <p:sp>
        <p:nvSpPr>
          <p:cNvPr id="25" name="正方形/長方形 24"/>
          <p:cNvSpPr/>
          <p:nvPr/>
        </p:nvSpPr>
        <p:spPr>
          <a:xfrm>
            <a:off x="4139952" y="4365104"/>
            <a:ext cx="2295525" cy="2825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リチウムイオン</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電池出荷額</a:t>
            </a:r>
            <a:r>
              <a:rPr lang="ja-JP"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endParaRPr lang="ja-JP"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3"/>
          <p:cNvSpPr txBox="1">
            <a:spLocks noChangeArrowheads="1"/>
          </p:cNvSpPr>
          <p:nvPr/>
        </p:nvSpPr>
        <p:spPr bwMode="auto">
          <a:xfrm>
            <a:off x="6484549" y="5013176"/>
            <a:ext cx="2520280" cy="923330"/>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⇒大阪には、パナソニックや住友電気工業と</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いった新エネルギー分野の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リーディング企業が</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集積（特に大阪湾岸部）。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月には、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製品評価技術基盤機構（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NITE</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）に</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よる世界最大級の大型蓄電池システム試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defRPr/>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験・評価施設（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NLAB</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）が稼動。</a:t>
            </a:r>
          </a:p>
        </p:txBody>
      </p:sp>
      <p:sp>
        <p:nvSpPr>
          <p:cNvPr id="29" name="テキスト ボックス 23"/>
          <p:cNvSpPr txBox="1">
            <a:spLocks noChangeArrowheads="1"/>
          </p:cNvSpPr>
          <p:nvPr/>
        </p:nvSpPr>
        <p:spPr bwMode="auto">
          <a:xfrm>
            <a:off x="7523038" y="5962148"/>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sp>
        <p:nvSpPr>
          <p:cNvPr id="30" name="角丸四角形 29"/>
          <p:cNvSpPr/>
          <p:nvPr/>
        </p:nvSpPr>
        <p:spPr>
          <a:xfrm>
            <a:off x="363786" y="4620761"/>
            <a:ext cx="3829050" cy="784830"/>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○保険外併用療養の特例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「⼤阪⼤学医学部附属病院」「国⽴循環器病研究センター」等において、米国など</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か国で承認を受け、日本では未承認又は適応外の医薬品等を対象に、保険外併用療養に関する特例が認められ、スピーディーな先進医療の提供が可能となった。</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11"/>
          <p:cNvSpPr>
            <a:spLocks noChangeArrowheads="1"/>
          </p:cNvSpPr>
          <p:nvPr/>
        </p:nvSpPr>
        <p:spPr bwMode="auto">
          <a:xfrm>
            <a:off x="296144" y="4379433"/>
            <a:ext cx="38719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7800" indent="-17780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a:t>
            </a:r>
            <a:r>
              <a:rPr lang="ja-JP" altLang="en-US" sz="1050" b="1" dirty="0">
                <a:solidFill>
                  <a:srgbClr val="000000"/>
                </a:solidFill>
                <a:latin typeface="Meiryo UI" pitchFamily="50" charset="-128"/>
                <a:ea typeface="Meiryo UI" pitchFamily="50" charset="-128"/>
                <a:cs typeface="Meiryo UI" pitchFamily="50" charset="-128"/>
              </a:rPr>
              <a:t>⻄圏国家戦略特区の取組成果例（医療関係）</a:t>
            </a:r>
          </a:p>
        </p:txBody>
      </p:sp>
      <p:sp>
        <p:nvSpPr>
          <p:cNvPr id="32" name="角丸四角形 31"/>
          <p:cNvSpPr/>
          <p:nvPr/>
        </p:nvSpPr>
        <p:spPr>
          <a:xfrm>
            <a:off x="377106" y="5462408"/>
            <a:ext cx="3829050" cy="1200329"/>
          </a:xfrm>
          <a:prstGeom prst="roundRect">
            <a:avLst>
              <a:gd name="adj" fmla="val 1562"/>
            </a:avLst>
          </a:prstGeom>
          <a:noFill/>
          <a:ln w="9525">
            <a:solidFill>
              <a:schemeClr val="accent1">
                <a:shade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○「国家戦略特別区域及び区域方針」</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H26.5.1 </a:t>
            </a: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内閣総理大臣決定）より医療部分抜粋</a:t>
            </a: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１．対象区域：大阪府、兵庫県及び京都府</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２．目標</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71463" indent="-271463" algn="just" fontAlgn="auto">
              <a:spcBef>
                <a:spcPts val="0"/>
              </a:spcBef>
              <a:spcAft>
                <a:spcPts val="0"/>
              </a:spcAft>
              <a:defRPr/>
            </a:pPr>
            <a:r>
              <a:rPr lang="ja-JP" altLang="en-US"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健康・医療分野における国際的イノベーション拠点の形成を通じ、再生医療をはじめとする先端的な医薬品・医療機器等の研究開発・事業化を推進するとともに、チャレンジングな人材の集まるビジネス環境を整えた国際都市を形成する。</a:t>
            </a:r>
            <a:endParaRPr lang="en-US" altLang="ja-JP" sz="90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87" name="Picture 67" descr="E:\My Documents\My Pictures\医薬品.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9496" y="2226955"/>
            <a:ext cx="1976436" cy="2022400"/>
          </a:xfrm>
          <a:prstGeom prst="rect">
            <a:avLst/>
          </a:prstGeom>
          <a:noFill/>
          <a:extLst>
            <a:ext uri="{909E8E84-426E-40DD-AFC4-6F175D3DCCD1}">
              <a14:hiddenFill xmlns:a14="http://schemas.microsoft.com/office/drawing/2010/main">
                <a:solidFill>
                  <a:srgbClr val="FFFFFF"/>
                </a:solidFill>
              </a14:hiddenFill>
            </a:ext>
          </a:extLst>
        </p:spPr>
      </p:pic>
      <p:pic>
        <p:nvPicPr>
          <p:cNvPr id="5188" name="Picture 68" descr="E:\My Documents\My Pictures\リチウム.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1003" y="4711372"/>
            <a:ext cx="1993205" cy="196406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5796136" y="4004609"/>
            <a:ext cx="1872208" cy="276999"/>
          </a:xfrm>
          <a:prstGeom prst="rect">
            <a:avLst/>
          </a:prstGeom>
          <a:noFill/>
        </p:spPr>
        <p:txBody>
          <a:bodyPr wrap="square" rtlCol="0">
            <a:spAutoFit/>
          </a:bodyPr>
          <a:lstStyle/>
          <a:p>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近畿経済産業局「平成</a:t>
            </a:r>
            <a:r>
              <a:rPr lang="en-US" altLang="zh-TW"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年度主要製品生産実績」 </a:t>
            </a:r>
            <a:endParaRPr lang="en-US" altLang="zh-TW"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zh-TW"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a:t>
            </a:r>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産業省「平成</a:t>
            </a:r>
            <a:r>
              <a:rPr lang="en-US" altLang="zh-TW"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24</a:t>
            </a:r>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年度生産動態統計調査」</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5796136" y="6453336"/>
            <a:ext cx="1872208" cy="184666"/>
          </a:xfrm>
          <a:prstGeom prst="rect">
            <a:avLst/>
          </a:prstGeom>
          <a:noFill/>
        </p:spPr>
        <p:txBody>
          <a:bodyPr wrap="square" rtlCol="0">
            <a:spAutoFit/>
          </a:bodyPr>
          <a:lstStyle/>
          <a:p>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経済産業省「平成</a:t>
            </a:r>
            <a:r>
              <a:rPr lang="en-US" altLang="zh-TW"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zh-TW"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年度工業統計調査」</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06" name="Picture 3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503" y="2485006"/>
            <a:ext cx="3142776" cy="1658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0460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8974" y="341948"/>
            <a:ext cx="8481498" cy="171489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◆わが国において、</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NPO</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や社会的企業など新たな公共の担い手の増加、</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企業の社会的責任</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へ</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の関心が進む一方、世界では、寄付や投資</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等を通じた公益活動</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が、社会的課題解決の第三の道とし</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な時代の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潮流に。</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◆大阪では、都市発展の歴史において民の力が大きな役割を果たしてきた。今日も、特区制度や</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コン</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セッション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など新たな手法の導入により、民間の活力を発揮できる環境づくりを進めている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◆官の発想を超える民間のダイナミズムを社会の中心に据え</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、営利・非営利活動を最大限に活かせる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環境づくりを進め、「</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民」主役の社会づくりを大阪</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から発信することが必要。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0" y="-27384"/>
            <a:ext cx="8353872" cy="369332"/>
          </a:xfrm>
          <a:prstGeom prst="rect">
            <a:avLst/>
          </a:prstGeom>
          <a:no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（４）「民都」として、民の力を最大限に活かす都市を実現する。</a:t>
            </a:r>
          </a:p>
        </p:txBody>
      </p:sp>
      <p:pic>
        <p:nvPicPr>
          <p:cNvPr id="4" name="Picture 20" descr="C:\Users\i4350461\Desktop\大阪の歴史\「天下の台所」のにぎわい（大阪城天守閣蔵）.bmp"/>
          <p:cNvPicPr>
            <a:picLocks noChangeAspect="1" noChangeArrowheads="1"/>
          </p:cNvPicPr>
          <p:nvPr/>
        </p:nvPicPr>
        <p:blipFill>
          <a:blip r:embed="rId2" cstate="print">
            <a:extLst>
              <a:ext uri="{28A0092B-C50C-407E-A947-70E740481C1C}">
                <a14:useLocalDpi xmlns:a14="http://schemas.microsoft.com/office/drawing/2010/main" val="0"/>
              </a:ext>
            </a:extLst>
          </a:blip>
          <a:srcRect t="10167"/>
          <a:stretch>
            <a:fillRect/>
          </a:stretch>
        </p:blipFill>
        <p:spPr bwMode="auto">
          <a:xfrm>
            <a:off x="5157392" y="2982537"/>
            <a:ext cx="1267563" cy="986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テキスト ボックス 8"/>
          <p:cNvSpPr txBox="1">
            <a:spLocks noChangeArrowheads="1"/>
          </p:cNvSpPr>
          <p:nvPr/>
        </p:nvSpPr>
        <p:spPr bwMode="auto">
          <a:xfrm>
            <a:off x="5076056" y="2137099"/>
            <a:ext cx="181652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1050" b="1" dirty="0">
                <a:solidFill>
                  <a:srgbClr val="000000"/>
                </a:solidFill>
                <a:latin typeface="ＭＳ Ｐゴシック" pitchFamily="50" charset="-128"/>
                <a:ea typeface="Meiryo UI" pitchFamily="50" charset="-128"/>
                <a:cs typeface="Meiryo UI" pitchFamily="50" charset="-128"/>
              </a:rPr>
              <a:t>■</a:t>
            </a:r>
            <a:r>
              <a:rPr lang="ja-JP" altLang="en-US" sz="1050" b="1" dirty="0" smtClean="0">
                <a:solidFill>
                  <a:srgbClr val="000000"/>
                </a:solidFill>
                <a:latin typeface="ＭＳ Ｐゴシック" pitchFamily="50" charset="-128"/>
                <a:ea typeface="Meiryo UI" pitchFamily="50" charset="-128"/>
                <a:cs typeface="Meiryo UI" pitchFamily="50" charset="-128"/>
              </a:rPr>
              <a:t>民が支えて</a:t>
            </a:r>
            <a:r>
              <a:rPr lang="ja-JP" altLang="en-US" sz="1050" b="1" dirty="0">
                <a:solidFill>
                  <a:srgbClr val="000000"/>
                </a:solidFill>
                <a:latin typeface="ＭＳ Ｐゴシック" pitchFamily="50" charset="-128"/>
                <a:ea typeface="Meiryo UI" pitchFamily="50" charset="-128"/>
                <a:cs typeface="Meiryo UI" pitchFamily="50" charset="-128"/>
              </a:rPr>
              <a:t>きた大阪の歴史</a:t>
            </a:r>
          </a:p>
        </p:txBody>
      </p:sp>
      <p:sp>
        <p:nvSpPr>
          <p:cNvPr id="6" name="テキスト ボックス 20"/>
          <p:cNvSpPr txBox="1">
            <a:spLocks noChangeArrowheads="1"/>
          </p:cNvSpPr>
          <p:nvPr/>
        </p:nvSpPr>
        <p:spPr bwMode="auto">
          <a:xfrm>
            <a:off x="5258936" y="3937163"/>
            <a:ext cx="116601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「天下の台所」の</a:t>
            </a:r>
            <a:r>
              <a:rPr lang="ja-JP" altLang="en-US" sz="700" dirty="0" smtClean="0">
                <a:solidFill>
                  <a:srgbClr val="000000"/>
                </a:solidFill>
                <a:latin typeface="Meiryo UI" pitchFamily="50" charset="-128"/>
                <a:ea typeface="Meiryo UI" pitchFamily="50" charset="-128"/>
                <a:cs typeface="Meiryo UI" pitchFamily="50" charset="-128"/>
              </a:rPr>
              <a:t>にぎわい</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smtClean="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大阪城天守閣蔵）</a:t>
            </a:r>
          </a:p>
        </p:txBody>
      </p:sp>
      <p:pic>
        <p:nvPicPr>
          <p:cNvPr id="7" name="Picture 21" descr="C:\Users\i4350461\Desktop\大阪の歴史\大阪万国博覧会（大阪府ホームページ）.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62881" y="2971590"/>
            <a:ext cx="1275345" cy="976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3642" y="2990445"/>
            <a:ext cx="1221694" cy="9789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2"/>
          <p:cNvSpPr txBox="1">
            <a:spLocks noChangeArrowheads="1"/>
          </p:cNvSpPr>
          <p:nvPr/>
        </p:nvSpPr>
        <p:spPr bwMode="auto">
          <a:xfrm>
            <a:off x="7732705" y="3911627"/>
            <a:ext cx="150303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prstClr val="black"/>
                </a:solidFill>
                <a:latin typeface="Meiryo UI" pitchFamily="50" charset="-128"/>
                <a:ea typeface="Meiryo UI" pitchFamily="50" charset="-128"/>
                <a:cs typeface="Meiryo UI" pitchFamily="50" charset="-128"/>
              </a:rPr>
              <a:t>日本万国</a:t>
            </a:r>
            <a:r>
              <a:rPr lang="ja-JP" altLang="en-US" sz="700" dirty="0" smtClean="0">
                <a:solidFill>
                  <a:prstClr val="black"/>
                </a:solidFill>
                <a:latin typeface="Meiryo UI" pitchFamily="50" charset="-128"/>
                <a:ea typeface="Meiryo UI" pitchFamily="50" charset="-128"/>
                <a:cs typeface="Meiryo UI" pitchFamily="50" charset="-128"/>
              </a:rPr>
              <a:t>博覧会</a:t>
            </a:r>
            <a:endParaRPr lang="en-US" altLang="ja-JP" sz="700" dirty="0" smtClean="0">
              <a:solidFill>
                <a:prstClr val="black"/>
              </a:solidFill>
              <a:latin typeface="Meiryo UI" pitchFamily="50" charset="-128"/>
              <a:ea typeface="Meiryo UI" pitchFamily="50" charset="-128"/>
              <a:cs typeface="Meiryo UI" pitchFamily="50" charset="-128"/>
            </a:endParaRPr>
          </a:p>
          <a:p>
            <a:pPr algn="ctr" eaLnBrk="1" hangingPunct="1">
              <a:spcBef>
                <a:spcPct val="0"/>
              </a:spcBef>
              <a:buFontTx/>
              <a:buNone/>
            </a:pPr>
            <a:r>
              <a:rPr lang="ja-JP" altLang="en-US" sz="600" dirty="0">
                <a:solidFill>
                  <a:prstClr val="black"/>
                </a:solidFill>
                <a:latin typeface="Meiryo UI" pitchFamily="50" charset="-128"/>
                <a:ea typeface="Meiryo UI" pitchFamily="50" charset="-128"/>
                <a:cs typeface="Meiryo UI" pitchFamily="50" charset="-128"/>
              </a:rPr>
              <a:t>出典　万博記念公</a:t>
            </a:r>
            <a:r>
              <a:rPr lang="ja-JP" altLang="en-US" sz="600" dirty="0" smtClean="0">
                <a:solidFill>
                  <a:prstClr val="black"/>
                </a:solidFill>
                <a:latin typeface="Meiryo UI" pitchFamily="50" charset="-128"/>
                <a:ea typeface="Meiryo UI" pitchFamily="50" charset="-128"/>
                <a:cs typeface="Meiryo UI" pitchFamily="50" charset="-128"/>
              </a:rPr>
              <a:t>園</a:t>
            </a:r>
            <a:r>
              <a:rPr lang="ja-JP" altLang="en-US" sz="600" dirty="0">
                <a:solidFill>
                  <a:prstClr val="black"/>
                </a:solidFill>
                <a:latin typeface="Meiryo UI" pitchFamily="50" charset="-128"/>
                <a:ea typeface="Meiryo UI" pitchFamily="50" charset="-128"/>
                <a:cs typeface="Meiryo UI" pitchFamily="50" charset="-128"/>
              </a:rPr>
              <a:t>ホームページ</a:t>
            </a:r>
          </a:p>
        </p:txBody>
      </p:sp>
      <p:sp>
        <p:nvSpPr>
          <p:cNvPr id="10" name="テキスト ボックス 19"/>
          <p:cNvSpPr txBox="1">
            <a:spLocks noChangeArrowheads="1"/>
          </p:cNvSpPr>
          <p:nvPr/>
        </p:nvSpPr>
        <p:spPr bwMode="auto">
          <a:xfrm>
            <a:off x="6382761" y="3936196"/>
            <a:ext cx="1512168"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700" dirty="0">
                <a:solidFill>
                  <a:srgbClr val="000000"/>
                </a:solidFill>
                <a:latin typeface="Meiryo UI" pitchFamily="50" charset="-128"/>
                <a:ea typeface="Meiryo UI" pitchFamily="50" charset="-128"/>
                <a:cs typeface="Meiryo UI" pitchFamily="50" charset="-128"/>
              </a:rPr>
              <a:t>府立中之島</a:t>
            </a:r>
            <a:r>
              <a:rPr lang="ja-JP" altLang="en-US" sz="700" dirty="0" smtClean="0">
                <a:solidFill>
                  <a:srgbClr val="000000"/>
                </a:solidFill>
                <a:latin typeface="Meiryo UI" pitchFamily="50" charset="-128"/>
                <a:ea typeface="Meiryo UI" pitchFamily="50" charset="-128"/>
                <a:cs typeface="Meiryo UI" pitchFamily="50" charset="-128"/>
              </a:rPr>
              <a:t>図書館</a:t>
            </a:r>
            <a:endParaRPr lang="en-US" altLang="ja-JP" sz="700" dirty="0" smtClean="0">
              <a:solidFill>
                <a:srgbClr val="000000"/>
              </a:solidFill>
              <a:latin typeface="Meiryo UI" pitchFamily="50" charset="-128"/>
              <a:ea typeface="Meiryo UI" pitchFamily="50" charset="-128"/>
              <a:cs typeface="Meiryo UI" pitchFamily="50" charset="-128"/>
            </a:endParaRPr>
          </a:p>
          <a:p>
            <a:pPr algn="ctr" eaLnBrk="1" hangingPunct="1">
              <a:spcBef>
                <a:spcPct val="0"/>
              </a:spcBef>
              <a:buFont typeface="Arial" pitchFamily="34" charset="0"/>
              <a:buNone/>
            </a:pPr>
            <a:r>
              <a:rPr lang="zh-TW" altLang="en-US" sz="600" dirty="0">
                <a:solidFill>
                  <a:srgbClr val="000000"/>
                </a:solidFill>
                <a:latin typeface="Meiryo UI" pitchFamily="50" charset="-128"/>
                <a:ea typeface="Meiryo UI" pitchFamily="50" charset="-128"/>
                <a:cs typeface="Meiryo UI" pitchFamily="50" charset="-128"/>
              </a:rPr>
              <a:t>出典</a:t>
            </a:r>
            <a:r>
              <a:rPr lang="ja-JP" altLang="en-US" sz="600" dirty="0">
                <a:solidFill>
                  <a:srgbClr val="000000"/>
                </a:solidFill>
                <a:latin typeface="Meiryo UI" pitchFamily="50" charset="-128"/>
                <a:ea typeface="Meiryo UI" pitchFamily="50" charset="-128"/>
                <a:cs typeface="Meiryo UI" pitchFamily="50" charset="-128"/>
              </a:rPr>
              <a:t>　</a:t>
            </a: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a:solidFill>
                  <a:srgbClr val="000000"/>
                </a:solidFill>
                <a:latin typeface="Meiryo UI" pitchFamily="50" charset="-128"/>
                <a:ea typeface="Meiryo UI" pitchFamily="50" charset="-128"/>
                <a:cs typeface="Meiryo UI" pitchFamily="50" charset="-128"/>
              </a:rPr>
              <a:t>大阪府立中之島</a:t>
            </a:r>
            <a:r>
              <a:rPr lang="ja-JP" altLang="en-US" sz="600" dirty="0" smtClean="0">
                <a:solidFill>
                  <a:srgbClr val="000000"/>
                </a:solidFill>
                <a:latin typeface="Meiryo UI" pitchFamily="50" charset="-128"/>
                <a:ea typeface="Meiryo UI" pitchFamily="50" charset="-128"/>
                <a:cs typeface="Meiryo UI" pitchFamily="50" charset="-128"/>
              </a:rPr>
              <a:t>図書館九十年</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prstClr val="black"/>
              </a:solidFill>
              <a:latin typeface="Meiryo UI" pitchFamily="50" charset="-128"/>
              <a:ea typeface="Meiryo UI" pitchFamily="50" charset="-128"/>
              <a:cs typeface="Meiryo UI" pitchFamily="50" charset="-128"/>
            </a:endParaRPr>
          </a:p>
        </p:txBody>
      </p:sp>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11</a:t>
            </a:fld>
            <a:endParaRPr lang="ja-JP" altLang="en-US" sz="1200" dirty="0">
              <a:solidFill>
                <a:srgbClr val="898989"/>
              </a:solidFill>
            </a:endParaRPr>
          </a:p>
        </p:txBody>
      </p:sp>
      <p:sp>
        <p:nvSpPr>
          <p:cNvPr id="13" name="テキスト ボックス 3"/>
          <p:cNvSpPr txBox="1">
            <a:spLocks noChangeArrowheads="1"/>
          </p:cNvSpPr>
          <p:nvPr/>
        </p:nvSpPr>
        <p:spPr bwMode="auto">
          <a:xfrm>
            <a:off x="5182792" y="2423906"/>
            <a:ext cx="3819938" cy="507831"/>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「自由都市・堺」や「天下の台所」などの中・近世、「東洋のマンチェスター」</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と呼ばれた近代、アジア初の万博が開催された近年を通じて、大阪の歴史は</a:t>
            </a:r>
            <a:endParaRPr lang="en-US" altLang="ja-JP" sz="900" dirty="0" smtClean="0">
              <a:solidFill>
                <a:srgbClr val="000000"/>
              </a:solidFill>
              <a:latin typeface="Meiryo UI" pitchFamily="50" charset="-128"/>
              <a:ea typeface="Meiryo UI" pitchFamily="50" charset="-128"/>
            </a:endParaRPr>
          </a:p>
          <a:p>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民の力が支えてきた</a:t>
            </a:r>
            <a:endParaRPr lang="ja-JP" altLang="en-US" sz="900" dirty="0">
              <a:solidFill>
                <a:srgbClr val="000000"/>
              </a:solidFill>
              <a:latin typeface="Meiryo UI" pitchFamily="50" charset="-128"/>
              <a:ea typeface="Meiryo UI" pitchFamily="50" charset="-128"/>
            </a:endParaRPr>
          </a:p>
        </p:txBody>
      </p:sp>
      <p:sp>
        <p:nvSpPr>
          <p:cNvPr id="15" name="テキスト ボックス 23"/>
          <p:cNvSpPr txBox="1">
            <a:spLocks noChangeArrowheads="1"/>
          </p:cNvSpPr>
          <p:nvPr/>
        </p:nvSpPr>
        <p:spPr bwMode="auto">
          <a:xfrm>
            <a:off x="3466354" y="3301745"/>
            <a:ext cx="1441450" cy="215900"/>
          </a:xfrm>
          <a:prstGeom prst="rect">
            <a:avLst/>
          </a:prstGeom>
          <a:noFill/>
          <a:ln w="9525">
            <a:noFill/>
            <a:miter lim="800000"/>
            <a:headEnd/>
            <a:tailEnd/>
          </a:ln>
        </p:spPr>
        <p:txBody>
          <a:bodyPr>
            <a:spAutoFit/>
          </a:bodyPr>
          <a:lstStyle/>
          <a:p>
            <a:r>
              <a:rPr lang="ja-JP" altLang="en-US" sz="800" dirty="0">
                <a:solidFill>
                  <a:srgbClr val="000000"/>
                </a:solidFill>
                <a:latin typeface="Meiryo UI" pitchFamily="50" charset="-128"/>
                <a:ea typeface="Meiryo UI" pitchFamily="50" charset="-128"/>
              </a:rPr>
              <a:t>大阪府市副首都推進局調べ</a:t>
            </a:r>
          </a:p>
        </p:txBody>
      </p:sp>
      <p:grpSp>
        <p:nvGrpSpPr>
          <p:cNvPr id="17" name="グループ化 16"/>
          <p:cNvGrpSpPr/>
          <p:nvPr/>
        </p:nvGrpSpPr>
        <p:grpSpPr>
          <a:xfrm>
            <a:off x="5076056" y="4293096"/>
            <a:ext cx="3916040" cy="2452136"/>
            <a:chOff x="5101455" y="2103592"/>
            <a:chExt cx="3916040" cy="2452136"/>
          </a:xfrm>
        </p:grpSpPr>
        <p:sp>
          <p:nvSpPr>
            <p:cNvPr id="11" name="正方形/長方形 10"/>
            <p:cNvSpPr/>
            <p:nvPr/>
          </p:nvSpPr>
          <p:spPr>
            <a:xfrm>
              <a:off x="5101455" y="2103592"/>
              <a:ext cx="3168352" cy="3172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大阪</a:t>
              </a:r>
              <a:r>
                <a:rPr lang="ja-JP" altLang="en-US" sz="1050" b="1" dirty="0">
                  <a:solidFill>
                    <a:srgbClr val="000000"/>
                  </a:solidFill>
                  <a:latin typeface="Meiryo UI" pitchFamily="50" charset="-128"/>
                  <a:ea typeface="Meiryo UI" pitchFamily="50" charset="-128"/>
                  <a:cs typeface="Meiryo UI" pitchFamily="50" charset="-128"/>
                </a:rPr>
                <a:t>に</a:t>
              </a:r>
              <a:r>
                <a:rPr lang="ja-JP" altLang="en-US" sz="1050" b="1" dirty="0" smtClean="0">
                  <a:solidFill>
                    <a:srgbClr val="000000"/>
                  </a:solidFill>
                  <a:latin typeface="Meiryo UI" pitchFamily="50" charset="-128"/>
                  <a:ea typeface="Meiryo UI" pitchFamily="50" charset="-128"/>
                  <a:cs typeface="Meiryo UI" pitchFamily="50" charset="-128"/>
                </a:rPr>
                <a:t>おける民間</a:t>
              </a:r>
              <a:r>
                <a:rPr lang="ja-JP" altLang="en-US" sz="1050" b="1" dirty="0">
                  <a:solidFill>
                    <a:srgbClr val="000000"/>
                  </a:solidFill>
                  <a:latin typeface="Meiryo UI" pitchFamily="50" charset="-128"/>
                  <a:ea typeface="Meiryo UI" pitchFamily="50" charset="-128"/>
                  <a:cs typeface="Meiryo UI" pitchFamily="50" charset="-128"/>
                </a:rPr>
                <a:t>の活力を生かす新たな取組み</a:t>
              </a:r>
              <a:r>
                <a:rPr lang="ja-JP" altLang="en-US" sz="1050" b="1" dirty="0" smtClean="0">
                  <a:solidFill>
                    <a:srgbClr val="000000"/>
                  </a:solidFill>
                  <a:latin typeface="Meiryo UI" pitchFamily="50" charset="-128"/>
                  <a:ea typeface="Meiryo UI" pitchFamily="50" charset="-128"/>
                  <a:cs typeface="Meiryo UI" pitchFamily="50" charset="-128"/>
                </a:rPr>
                <a:t>例</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14" name="正方形/長方形 13"/>
            <p:cNvSpPr/>
            <p:nvPr/>
          </p:nvSpPr>
          <p:spPr>
            <a:xfrm>
              <a:off x="5520233" y="2683520"/>
              <a:ext cx="3231082" cy="1872208"/>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○特区の活用</a:t>
              </a:r>
              <a:endParaRPr lang="en-US" altLang="ja-JP" sz="1050" b="1"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zh-CN" altLang="en-US" sz="1050" dirty="0">
                  <a:solidFill>
                    <a:srgbClr val="000000"/>
                  </a:solidFill>
                  <a:latin typeface="Meiryo UI" pitchFamily="50" charset="-128"/>
                  <a:ea typeface="Meiryo UI" pitchFamily="50" charset="-128"/>
                  <a:cs typeface="Meiryo UI" pitchFamily="50" charset="-128"/>
                </a:rPr>
                <a:t>関西圏国家戦略特</a:t>
              </a:r>
              <a:r>
                <a:rPr lang="zh-CN" altLang="en-US" sz="1050" dirty="0" smtClean="0">
                  <a:solidFill>
                    <a:srgbClr val="000000"/>
                  </a:solidFill>
                  <a:latin typeface="Meiryo UI" pitchFamily="50" charset="-128"/>
                  <a:ea typeface="Meiryo UI" pitchFamily="50" charset="-128"/>
                  <a:cs typeface="Meiryo UI" pitchFamily="50" charset="-128"/>
                </a:rPr>
                <a:t>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関西イノベーション国際</a:t>
              </a:r>
              <a:r>
                <a:rPr lang="ja-JP" altLang="en-US" sz="1050" dirty="0" smtClean="0">
                  <a:solidFill>
                    <a:srgbClr val="000000"/>
                  </a:solidFill>
                  <a:latin typeface="Meiryo UI" pitchFamily="50" charset="-128"/>
                  <a:ea typeface="Meiryo UI" pitchFamily="50" charset="-128"/>
                  <a:cs typeface="Meiryo UI" pitchFamily="50" charset="-128"/>
                </a:rPr>
                <a:t>戦略総合</a:t>
              </a:r>
              <a:r>
                <a:rPr lang="ja-JP" altLang="en-US" sz="1050" dirty="0">
                  <a:solidFill>
                    <a:srgbClr val="000000"/>
                  </a:solidFill>
                  <a:latin typeface="Meiryo UI" pitchFamily="50" charset="-128"/>
                  <a:ea typeface="Meiryo UI" pitchFamily="50" charset="-128"/>
                  <a:cs typeface="Meiryo UI" pitchFamily="50" charset="-128"/>
                </a:rPr>
                <a:t>特区</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800" dirty="0">
                  <a:solidFill>
                    <a:srgbClr val="000000"/>
                  </a:solidFill>
                  <a:latin typeface="Meiryo UI" pitchFamily="50" charset="-128"/>
                  <a:ea typeface="Meiryo UI" pitchFamily="50" charset="-128"/>
                  <a:cs typeface="Meiryo UI" pitchFamily="50" charset="-128"/>
                </a:rPr>
                <a:t>　</a:t>
              </a:r>
              <a:endParaRPr lang="en-US" altLang="ja-JP" sz="800"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関西国際空港・伊丹空港</a:t>
              </a:r>
              <a:r>
                <a:rPr lang="ja-JP" altLang="en-US" sz="1050" b="1" dirty="0" smtClean="0">
                  <a:solidFill>
                    <a:srgbClr val="000000"/>
                  </a:solidFill>
                  <a:latin typeface="Meiryo UI" pitchFamily="50" charset="-128"/>
                  <a:ea typeface="Meiryo UI" pitchFamily="50" charset="-128"/>
                  <a:cs typeface="Meiryo UI" pitchFamily="50" charset="-128"/>
                </a:rPr>
                <a:t>の運営</a:t>
              </a:r>
              <a:r>
                <a:rPr lang="ja-JP" altLang="en-US" sz="1050" b="1" dirty="0">
                  <a:solidFill>
                    <a:srgbClr val="000000"/>
                  </a:solidFill>
                  <a:latin typeface="Meiryo UI" pitchFamily="50" charset="-128"/>
                  <a:ea typeface="Meiryo UI" pitchFamily="50" charset="-128"/>
                  <a:cs typeface="Meiryo UI" pitchFamily="50" charset="-128"/>
                </a:rPr>
                <a:t>形態の変更</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コンセッション方式の</a:t>
              </a:r>
              <a:r>
                <a:rPr lang="ja-JP" altLang="en-US" sz="1050" dirty="0" smtClean="0">
                  <a:solidFill>
                    <a:srgbClr val="000000"/>
                  </a:solidFill>
                  <a:latin typeface="Meiryo UI" pitchFamily="50" charset="-128"/>
                  <a:ea typeface="Meiryo UI" pitchFamily="50" charset="-128"/>
                  <a:cs typeface="Meiryo UI" pitchFamily="50" charset="-128"/>
                </a:rPr>
                <a:t>導入</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endParaRPr lang="en-US" altLang="ja-JP" sz="800" b="1" dirty="0" smtClean="0">
                <a:solidFill>
                  <a:srgbClr val="000000"/>
                </a:solidFill>
                <a:latin typeface="Meiryo UI" pitchFamily="50" charset="-128"/>
                <a:ea typeface="Meiryo UI" pitchFamily="50" charset="-128"/>
                <a:cs typeface="Meiryo UI" pitchFamily="50" charset="-128"/>
              </a:endParaRPr>
            </a:p>
            <a:p>
              <a:pPr>
                <a:defRPr/>
              </a:pPr>
              <a:r>
                <a:rPr lang="ja-JP" altLang="en-US" sz="1050" b="1" dirty="0" smtClean="0">
                  <a:solidFill>
                    <a:srgbClr val="000000"/>
                  </a:solidFill>
                  <a:latin typeface="Meiryo UI" pitchFamily="50" charset="-128"/>
                  <a:ea typeface="Meiryo UI" pitchFamily="50" charset="-128"/>
                  <a:cs typeface="Meiryo UI" pitchFamily="50" charset="-128"/>
                </a:rPr>
                <a:t>○</a:t>
              </a:r>
              <a:r>
                <a:rPr lang="ja-JP" altLang="en-US" sz="1050" b="1" dirty="0">
                  <a:solidFill>
                    <a:srgbClr val="000000"/>
                  </a:solidFill>
                  <a:latin typeface="Meiryo UI" pitchFamily="50" charset="-128"/>
                  <a:ea typeface="Meiryo UI" pitchFamily="50" charset="-128"/>
                  <a:cs typeface="Meiryo UI" pitchFamily="50" charset="-128"/>
                </a:rPr>
                <a:t>大阪の新たな取組み</a:t>
              </a: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公民戦略連携</a:t>
              </a:r>
              <a:r>
                <a:rPr lang="ja-JP" altLang="en-US" sz="1050" dirty="0" smtClean="0">
                  <a:solidFill>
                    <a:srgbClr val="000000"/>
                  </a:solidFill>
                  <a:latin typeface="Meiryo UI" pitchFamily="50" charset="-128"/>
                  <a:ea typeface="Meiryo UI" pitchFamily="50" charset="-128"/>
                  <a:cs typeface="Meiryo UI" pitchFamily="50" charset="-128"/>
                </a:rPr>
                <a:t>デスク（大阪府</a:t>
              </a:r>
              <a:r>
                <a:rPr lang="ja-JP" altLang="en-US" sz="1050" dirty="0">
                  <a:solidFill>
                    <a:srgbClr val="000000"/>
                  </a:solidFill>
                  <a:latin typeface="Meiryo UI" pitchFamily="50" charset="-128"/>
                  <a:ea typeface="Meiryo UI" pitchFamily="50" charset="-128"/>
                  <a:cs typeface="Meiryo UI" pitchFamily="50" charset="-128"/>
                </a:rPr>
                <a:t>・</a:t>
              </a:r>
              <a:r>
                <a:rPr lang="en-US" altLang="ja-JP" sz="1050" dirty="0">
                  <a:solidFill>
                    <a:srgbClr val="000000"/>
                  </a:solidFill>
                  <a:latin typeface="Meiryo UI" pitchFamily="50" charset="-128"/>
                  <a:ea typeface="Meiryo UI" pitchFamily="50" charset="-128"/>
                  <a:cs typeface="Meiryo UI" pitchFamily="50" charset="-128"/>
                </a:rPr>
                <a:t>H27</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a:solidFill>
                    <a:srgbClr val="000000"/>
                  </a:solidFill>
                  <a:latin typeface="Meiryo UI" pitchFamily="50" charset="-128"/>
                  <a:ea typeface="Meiryo UI" pitchFamily="50" charset="-128"/>
                  <a:cs typeface="Meiryo UI" pitchFamily="50" charset="-128"/>
                </a:rPr>
                <a:t>ビジネス活性化地区制度（大阪市・</a:t>
              </a:r>
              <a:r>
                <a:rPr lang="en-US" altLang="ja-JP" sz="1050" dirty="0">
                  <a:solidFill>
                    <a:srgbClr val="000000"/>
                  </a:solidFill>
                  <a:latin typeface="Meiryo UI" pitchFamily="50" charset="-128"/>
                  <a:ea typeface="Meiryo UI" pitchFamily="50" charset="-128"/>
                  <a:cs typeface="Meiryo UI" pitchFamily="50" charset="-128"/>
                </a:rPr>
                <a:t>H27</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a:t>
              </a:r>
              <a:r>
                <a:rPr lang="ja-JP" altLang="en-US" sz="1050" dirty="0" smtClean="0">
                  <a:solidFill>
                    <a:schemeClr val="tx1"/>
                  </a:solidFill>
                  <a:latin typeface="Meiryo UI" pitchFamily="50" charset="-128"/>
                  <a:ea typeface="Meiryo UI" pitchFamily="50" charset="-128"/>
                  <a:cs typeface="Meiryo UI" pitchFamily="50" charset="-128"/>
                </a:rPr>
                <a:t>パークマネジメント事業（</a:t>
              </a:r>
              <a:r>
                <a:rPr lang="ja-JP" altLang="en-US" sz="1050" dirty="0">
                  <a:solidFill>
                    <a:schemeClr val="tx1"/>
                  </a:solidFill>
                  <a:latin typeface="Meiryo UI" pitchFamily="50" charset="-128"/>
                  <a:ea typeface="Meiryo UI" pitchFamily="50" charset="-128"/>
                  <a:cs typeface="Meiryo UI" pitchFamily="50" charset="-128"/>
                </a:rPr>
                <a:t>大阪市・</a:t>
              </a:r>
              <a:r>
                <a:rPr lang="en-US" altLang="ja-JP" sz="1050" dirty="0">
                  <a:solidFill>
                    <a:schemeClr val="tx1"/>
                  </a:solidFill>
                  <a:latin typeface="Meiryo UI" pitchFamily="50" charset="-128"/>
                  <a:ea typeface="Meiryo UI" pitchFamily="50" charset="-128"/>
                  <a:cs typeface="Meiryo UI" pitchFamily="50" charset="-128"/>
                </a:rPr>
                <a:t>H27</a:t>
              </a:r>
              <a:r>
                <a:rPr lang="ja-JP" altLang="en-US" sz="1050" dirty="0">
                  <a:solidFill>
                    <a:schemeClr val="tx1"/>
                  </a:solidFill>
                  <a:latin typeface="Meiryo UI" pitchFamily="50" charset="-128"/>
                  <a:ea typeface="Meiryo UI" pitchFamily="50" charset="-128"/>
                  <a:cs typeface="Meiryo UI" pitchFamily="50" charset="-128"/>
                </a:rPr>
                <a:t>～</a:t>
              </a:r>
              <a:r>
                <a:rPr lang="ja-JP" altLang="en-US" sz="1050" dirty="0" smtClean="0">
                  <a:solidFill>
                    <a:schemeClr val="tx1"/>
                  </a:solidFill>
                  <a:latin typeface="Meiryo UI" pitchFamily="50" charset="-128"/>
                  <a:ea typeface="Meiryo UI" pitchFamily="50" charset="-128"/>
                  <a:cs typeface="Meiryo UI" pitchFamily="50" charset="-128"/>
                </a:rPr>
                <a:t>）</a:t>
              </a:r>
              <a:endParaRPr lang="ja-JP" altLang="en-US" sz="1050" dirty="0">
                <a:solidFill>
                  <a:schemeClr val="tx1"/>
                </a:solidFill>
                <a:latin typeface="Meiryo UI" pitchFamily="50" charset="-128"/>
                <a:ea typeface="Meiryo UI" pitchFamily="50" charset="-128"/>
                <a:cs typeface="Meiryo UI" pitchFamily="50" charset="-128"/>
              </a:endParaRPr>
            </a:p>
          </p:txBody>
        </p:sp>
        <p:sp>
          <p:nvSpPr>
            <p:cNvPr id="16" name="テキスト ボックス 3"/>
            <p:cNvSpPr txBox="1">
              <a:spLocks noChangeArrowheads="1"/>
            </p:cNvSpPr>
            <p:nvPr/>
          </p:nvSpPr>
          <p:spPr bwMode="auto">
            <a:xfrm>
              <a:off x="5222357" y="2374280"/>
              <a:ext cx="3795138"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現在も、大阪府・大阪市では民の力を活かす環境整備に積極的に取り組む</a:t>
              </a:r>
              <a:endParaRPr lang="ja-JP" altLang="en-US" sz="900" dirty="0">
                <a:solidFill>
                  <a:srgbClr val="000000"/>
                </a:solidFill>
                <a:latin typeface="Meiryo UI" pitchFamily="50" charset="-128"/>
                <a:ea typeface="Meiryo UI" pitchFamily="50" charset="-128"/>
              </a:endParaRPr>
            </a:p>
          </p:txBody>
        </p:sp>
      </p:grpSp>
      <p:sp>
        <p:nvSpPr>
          <p:cNvPr id="19" name="正方形/長方形 18"/>
          <p:cNvSpPr/>
          <p:nvPr/>
        </p:nvSpPr>
        <p:spPr>
          <a:xfrm>
            <a:off x="5436096" y="4991968"/>
            <a:ext cx="3384376" cy="1677393"/>
          </a:xfrm>
          <a:prstGeom prst="rect">
            <a:avLst/>
          </a:prstGeom>
          <a:no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1050" dirty="0">
              <a:solidFill>
                <a:schemeClr val="tx1"/>
              </a:solidFill>
              <a:latin typeface="Meiryo UI" pitchFamily="50" charset="-128"/>
              <a:ea typeface="Meiryo UI" pitchFamily="50" charset="-128"/>
              <a:cs typeface="Meiryo UI" pitchFamily="50" charset="-128"/>
            </a:endParaRPr>
          </a:p>
        </p:txBody>
      </p:sp>
      <p:sp>
        <p:nvSpPr>
          <p:cNvPr id="21" name="正方形/長方形 20"/>
          <p:cNvSpPr/>
          <p:nvPr/>
        </p:nvSpPr>
        <p:spPr>
          <a:xfrm>
            <a:off x="199628" y="2420888"/>
            <a:ext cx="4708176" cy="880857"/>
          </a:xfrm>
          <a:prstGeom prst="rect">
            <a:avLst/>
          </a:prstGeom>
          <a:noFill/>
          <a:ln w="9525">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anchor="ctr"/>
          <a:lstStyle/>
          <a:p>
            <a:pPr>
              <a:defRPr/>
            </a:pP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○フィランソロピーとは</a:t>
            </a:r>
            <a:r>
              <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社会</a:t>
            </a:r>
            <a:r>
              <a:rPr lang="ja-JP" altLang="en-US" sz="1050" dirty="0">
                <a:solidFill>
                  <a:srgbClr val="000000"/>
                </a:solidFill>
                <a:latin typeface="Meiryo UI" pitchFamily="50" charset="-128"/>
                <a:ea typeface="Meiryo UI" pitchFamily="50" charset="-128"/>
                <a:cs typeface="Meiryo UI" pitchFamily="50" charset="-128"/>
              </a:rPr>
              <a:t>貢献活動の総称</a:t>
            </a:r>
            <a:r>
              <a:rPr lang="ja-JP" altLang="en-US" sz="1050" dirty="0" smtClean="0">
                <a:solidFill>
                  <a:srgbClr val="000000"/>
                </a:solidFill>
                <a:latin typeface="Meiryo UI" pitchFamily="50" charset="-128"/>
                <a:ea typeface="Meiryo UI" pitchFamily="50" charset="-128"/>
                <a:cs typeface="Meiryo UI" pitchFamily="50" charset="-128"/>
              </a:rPr>
              <a:t>。ここでは、社会課題解決に向けて行う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寄付や社会的投資等を</a:t>
            </a:r>
            <a:r>
              <a:rPr lang="ja-JP" altLang="en-US" sz="1050" dirty="0">
                <a:solidFill>
                  <a:srgbClr val="000000"/>
                </a:solidFill>
                <a:latin typeface="Meiryo UI" pitchFamily="50" charset="-128"/>
                <a:ea typeface="Meiryo UI" pitchFamily="50" charset="-128"/>
                <a:cs typeface="Meiryo UI" pitchFamily="50" charset="-128"/>
              </a:rPr>
              <a:t>通じた</a:t>
            </a:r>
            <a:r>
              <a:rPr lang="ja-JP" altLang="en-US" sz="1050" dirty="0" smtClean="0">
                <a:solidFill>
                  <a:srgbClr val="000000"/>
                </a:solidFill>
                <a:latin typeface="Meiryo UI" pitchFamily="50" charset="-128"/>
                <a:ea typeface="Meiryo UI" pitchFamily="50" charset="-128"/>
                <a:cs typeface="Meiryo UI" pitchFamily="50" charset="-128"/>
              </a:rPr>
              <a:t>公益活動</a:t>
            </a:r>
            <a:r>
              <a:rPr lang="ja-JP" altLang="en-US" sz="1050" dirty="0">
                <a:solidFill>
                  <a:srgbClr val="000000"/>
                </a:solidFill>
                <a:latin typeface="Meiryo UI" pitchFamily="50" charset="-128"/>
                <a:ea typeface="Meiryo UI" pitchFamily="50" charset="-128"/>
                <a:cs typeface="Meiryo UI" pitchFamily="50" charset="-128"/>
              </a:rPr>
              <a:t>をいう</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○寄付を表明した富豪・・・マーク</a:t>
            </a:r>
            <a:r>
              <a:rPr lang="ja-JP" altLang="en-US" sz="1050" dirty="0">
                <a:solidFill>
                  <a:srgbClr val="000000"/>
                </a:solidFill>
                <a:latin typeface="Meiryo UI" pitchFamily="50" charset="-128"/>
                <a:ea typeface="Meiryo UI" pitchFamily="50" charset="-128"/>
                <a:cs typeface="Meiryo UI" pitchFamily="50" charset="-128"/>
              </a:rPr>
              <a:t>・</a:t>
            </a:r>
            <a:r>
              <a:rPr lang="ja-JP" altLang="en-US" sz="1050" dirty="0" smtClean="0">
                <a:solidFill>
                  <a:srgbClr val="000000"/>
                </a:solidFill>
                <a:latin typeface="Meiryo UI" pitchFamily="50" charset="-128"/>
                <a:ea typeface="Meiryo UI" pitchFamily="50" charset="-128"/>
                <a:cs typeface="Meiryo UI" pitchFamily="50" charset="-128"/>
              </a:rPr>
              <a:t>ザッカーバーグ氏（</a:t>
            </a:r>
            <a:r>
              <a:rPr lang="en-US" altLang="ja-JP" sz="1050" dirty="0" smtClean="0">
                <a:solidFill>
                  <a:srgbClr val="000000"/>
                </a:solidFill>
                <a:latin typeface="Meiryo UI" pitchFamily="50" charset="-128"/>
                <a:ea typeface="Meiryo UI" pitchFamily="50" charset="-128"/>
                <a:cs typeface="Meiryo UI" pitchFamily="50" charset="-128"/>
              </a:rPr>
              <a:t>Facebook CEO</a:t>
            </a:r>
            <a:r>
              <a:rPr lang="ja-JP" altLang="en-US" sz="1050" dirty="0" smtClean="0">
                <a:solidFill>
                  <a:srgbClr val="000000"/>
                </a:solidFill>
                <a:latin typeface="Meiryo UI" pitchFamily="50" charset="-128"/>
                <a:ea typeface="Meiryo UI" pitchFamily="50" charset="-128"/>
                <a:cs typeface="Meiryo UI" pitchFamily="50" charset="-128"/>
              </a:rPr>
              <a:t>）</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a:solidFill>
                  <a:srgbClr val="000000"/>
                </a:solidFill>
                <a:latin typeface="Meiryo UI" pitchFamily="50" charset="-128"/>
                <a:ea typeface="Meiryo UI" pitchFamily="50" charset="-128"/>
                <a:cs typeface="Meiryo UI" pitchFamily="50" charset="-128"/>
              </a:rPr>
              <a:t>　</a:t>
            </a:r>
            <a:r>
              <a:rPr lang="ja-JP" altLang="en-US" sz="1050" dirty="0" smtClean="0">
                <a:solidFill>
                  <a:srgbClr val="000000"/>
                </a:solidFill>
                <a:latin typeface="Meiryo UI" pitchFamily="50" charset="-128"/>
                <a:ea typeface="Meiryo UI" pitchFamily="50" charset="-128"/>
                <a:cs typeface="Meiryo UI" pitchFamily="50" charset="-128"/>
              </a:rPr>
              <a:t>　　　　　　　　　　　　　　　ビル・ゲイツ氏（</a:t>
            </a:r>
            <a:r>
              <a:rPr lang="en-US" altLang="ja-JP" sz="1050" dirty="0" smtClean="0">
                <a:solidFill>
                  <a:srgbClr val="000000"/>
                </a:solidFill>
                <a:latin typeface="Meiryo UI" pitchFamily="50" charset="-128"/>
                <a:ea typeface="Meiryo UI" pitchFamily="50" charset="-128"/>
                <a:cs typeface="Meiryo UI" pitchFamily="50" charset="-128"/>
              </a:rPr>
              <a:t>Microsoft</a:t>
            </a:r>
            <a:r>
              <a:rPr lang="ja-JP" altLang="en-US" sz="1050" dirty="0" smtClean="0">
                <a:solidFill>
                  <a:srgbClr val="000000"/>
                </a:solidFill>
                <a:latin typeface="Meiryo UI" pitchFamily="50" charset="-128"/>
                <a:ea typeface="Meiryo UI" pitchFamily="50" charset="-128"/>
                <a:cs typeface="Meiryo UI" pitchFamily="50" charset="-128"/>
              </a:rPr>
              <a:t>元会長）</a:t>
            </a:r>
            <a:endParaRPr lang="en-US" altLang="ja-JP" sz="1050" dirty="0" smtClean="0">
              <a:solidFill>
                <a:srgbClr val="000000"/>
              </a:solidFill>
              <a:latin typeface="Meiryo UI" pitchFamily="50" charset="-128"/>
              <a:ea typeface="Meiryo UI" pitchFamily="50" charset="-128"/>
              <a:cs typeface="Meiryo UI" pitchFamily="50" charset="-128"/>
            </a:endParaRPr>
          </a:p>
          <a:p>
            <a:pPr>
              <a:defRPr/>
            </a:pPr>
            <a:r>
              <a:rPr lang="ja-JP" altLang="en-US" sz="1050" dirty="0" smtClean="0">
                <a:solidFill>
                  <a:srgbClr val="000000"/>
                </a:solidFill>
                <a:latin typeface="Meiryo UI" pitchFamily="50" charset="-128"/>
                <a:ea typeface="Meiryo UI" pitchFamily="50" charset="-128"/>
                <a:cs typeface="Meiryo UI" pitchFamily="50" charset="-128"/>
              </a:rPr>
              <a:t>　　　　　　　　　　　　　　　　ウォーレン・バフェット氏（投資家）　　など</a:t>
            </a:r>
            <a:endParaRPr lang="en-US" altLang="ja-JP" sz="1050" dirty="0">
              <a:solidFill>
                <a:srgbClr val="000000"/>
              </a:solidFill>
              <a:latin typeface="Meiryo UI" pitchFamily="50" charset="-128"/>
              <a:ea typeface="Meiryo UI" pitchFamily="50" charset="-128"/>
              <a:cs typeface="Meiryo UI" pitchFamily="50" charset="-128"/>
            </a:endParaRPr>
          </a:p>
        </p:txBody>
      </p:sp>
      <p:sp>
        <p:nvSpPr>
          <p:cNvPr id="22" name="正方形/長方形 21"/>
          <p:cNvSpPr/>
          <p:nvPr/>
        </p:nvSpPr>
        <p:spPr>
          <a:xfrm>
            <a:off x="144214" y="2116907"/>
            <a:ext cx="216024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smtClean="0">
                <a:solidFill>
                  <a:srgbClr val="000000"/>
                </a:solidFill>
                <a:latin typeface="Meiryo UI" pitchFamily="50" charset="-128"/>
                <a:ea typeface="Meiryo UI" pitchFamily="50" charset="-128"/>
                <a:cs typeface="Meiryo UI" pitchFamily="50" charset="-128"/>
              </a:rPr>
              <a:t>■世界の潮流</a:t>
            </a:r>
            <a:endParaRPr lang="en-US" altLang="ja-JP" sz="1050" b="1" dirty="0" smtClean="0">
              <a:solidFill>
                <a:srgbClr val="000000"/>
              </a:solidFill>
              <a:latin typeface="Meiryo UI" pitchFamily="50" charset="-128"/>
              <a:ea typeface="Meiryo UI" pitchFamily="50" charset="-128"/>
              <a:cs typeface="Meiryo UI" pitchFamily="50" charset="-128"/>
            </a:endParaRPr>
          </a:p>
        </p:txBody>
      </p:sp>
      <p:sp>
        <p:nvSpPr>
          <p:cNvPr id="23" name="テキスト ボックス 3"/>
          <p:cNvSpPr txBox="1">
            <a:spLocks noChangeArrowheads="1"/>
          </p:cNvSpPr>
          <p:nvPr/>
        </p:nvSpPr>
        <p:spPr bwMode="auto">
          <a:xfrm>
            <a:off x="1244674" y="2153494"/>
            <a:ext cx="3368244"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　フィランソロピーが活発なアメリカでは富豪達が巨額の寄付表明</a:t>
            </a:r>
            <a:endParaRPr lang="en-US" altLang="ja-JP" sz="900" dirty="0" smtClean="0">
              <a:solidFill>
                <a:srgbClr val="000000"/>
              </a:solidFill>
              <a:latin typeface="Meiryo UI" pitchFamily="50" charset="-128"/>
              <a:ea typeface="Meiryo UI" pitchFamily="50" charset="-128"/>
            </a:endParaRPr>
          </a:p>
        </p:txBody>
      </p:sp>
      <p:pic>
        <p:nvPicPr>
          <p:cNvPr id="4098" name="Picture 2" descr="C:\Users\i5627699\Desktop\グラフ.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08" y="4873025"/>
            <a:ext cx="4288095" cy="179633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8"/>
          <p:cNvSpPr txBox="1">
            <a:spLocks noChangeArrowheads="1"/>
          </p:cNvSpPr>
          <p:nvPr/>
        </p:nvSpPr>
        <p:spPr bwMode="auto">
          <a:xfrm>
            <a:off x="141366" y="4688642"/>
            <a:ext cx="392657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a:t>
            </a:r>
            <a:r>
              <a:rPr lang="ja-JP" altLang="en-US" sz="1050" b="1" dirty="0">
                <a:solidFill>
                  <a:srgbClr val="000000"/>
                </a:solidFill>
                <a:latin typeface="ＭＳ Ｐゴシック" pitchFamily="50" charset="-128"/>
                <a:ea typeface="Meiryo UI" pitchFamily="50" charset="-128"/>
                <a:cs typeface="Meiryo UI" pitchFamily="50" charset="-128"/>
              </a:rPr>
              <a:t>アメリカにおける</a:t>
            </a:r>
            <a:r>
              <a:rPr lang="ja-JP" altLang="en-US" sz="1050" b="1" dirty="0" smtClean="0">
                <a:solidFill>
                  <a:srgbClr val="000000"/>
                </a:solidFill>
                <a:latin typeface="ＭＳ Ｐゴシック" pitchFamily="50" charset="-128"/>
                <a:ea typeface="Meiryo UI" pitchFamily="50" charset="-128"/>
                <a:cs typeface="Meiryo UI" pitchFamily="50" charset="-128"/>
              </a:rPr>
              <a:t>助成</a:t>
            </a:r>
            <a:r>
              <a:rPr lang="ja-JP" altLang="en-US" sz="1050" b="1" dirty="0">
                <a:solidFill>
                  <a:srgbClr val="000000"/>
                </a:solidFill>
                <a:latin typeface="ＭＳ Ｐゴシック" pitchFamily="50" charset="-128"/>
                <a:ea typeface="Meiryo UI" pitchFamily="50" charset="-128"/>
                <a:cs typeface="Meiryo UI" pitchFamily="50" charset="-128"/>
              </a:rPr>
              <a:t>財団の資産と助成額の</a:t>
            </a:r>
            <a:r>
              <a:rPr lang="ja-JP" altLang="en-US" sz="1050" b="1" dirty="0" smtClean="0">
                <a:solidFill>
                  <a:srgbClr val="000000"/>
                </a:solidFill>
                <a:latin typeface="ＭＳ Ｐゴシック" pitchFamily="50" charset="-128"/>
                <a:ea typeface="Meiryo UI" pitchFamily="50" charset="-128"/>
                <a:cs typeface="Meiryo UI" pitchFamily="50" charset="-128"/>
              </a:rPr>
              <a:t>推移</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1975</a:t>
            </a:r>
            <a:r>
              <a:rPr lang="ja-JP" altLang="en-US" sz="900" dirty="0" smtClean="0">
                <a:solidFill>
                  <a:srgbClr val="000000"/>
                </a:solidFill>
                <a:latin typeface="ＭＳ Ｐゴシック" pitchFamily="50" charset="-128"/>
                <a:ea typeface="Meiryo UI" pitchFamily="50" charset="-128"/>
                <a:cs typeface="Meiryo UI" pitchFamily="50" charset="-128"/>
              </a:rPr>
              <a:t>～</a:t>
            </a:r>
            <a:r>
              <a:rPr lang="en-US" altLang="ja-JP" sz="900" dirty="0" smtClean="0">
                <a:solidFill>
                  <a:srgbClr val="000000"/>
                </a:solidFill>
                <a:latin typeface="ＭＳ Ｐゴシック" pitchFamily="50" charset="-128"/>
                <a:ea typeface="Meiryo UI" pitchFamily="50" charset="-128"/>
                <a:cs typeface="Meiryo UI" pitchFamily="50" charset="-128"/>
              </a:rPr>
              <a:t>2009</a:t>
            </a:r>
            <a:r>
              <a:rPr lang="ja-JP" altLang="en-US" sz="900" dirty="0" smtClean="0">
                <a:solidFill>
                  <a:srgbClr val="000000"/>
                </a:solidFill>
                <a:latin typeface="ＭＳ Ｐゴシック" pitchFamily="50" charset="-128"/>
                <a:ea typeface="Meiryo UI" pitchFamily="50" charset="-128"/>
                <a:cs typeface="Meiryo UI" pitchFamily="50" charset="-128"/>
              </a:rPr>
              <a:t>年）</a:t>
            </a:r>
            <a:endParaRPr lang="ja-JP" altLang="en-US" sz="900" dirty="0">
              <a:solidFill>
                <a:srgbClr val="000000"/>
              </a:solidFill>
              <a:latin typeface="ＭＳ Ｐゴシック" pitchFamily="50" charset="-128"/>
              <a:ea typeface="Meiryo UI" pitchFamily="50" charset="-128"/>
              <a:cs typeface="Meiryo UI" pitchFamily="50" charset="-128"/>
            </a:endParaRPr>
          </a:p>
        </p:txBody>
      </p:sp>
      <p:graphicFrame>
        <p:nvGraphicFramePr>
          <p:cNvPr id="26" name="表 25"/>
          <p:cNvGraphicFramePr>
            <a:graphicFrameLocks noGrp="1"/>
          </p:cNvGraphicFramePr>
          <p:nvPr>
            <p:extLst>
              <p:ext uri="{D42A27DB-BD31-4B8C-83A1-F6EECF244321}">
                <p14:modId xmlns:p14="http://schemas.microsoft.com/office/powerpoint/2010/main" val="4172140948"/>
              </p:ext>
            </p:extLst>
          </p:nvPr>
        </p:nvGraphicFramePr>
        <p:xfrm>
          <a:off x="230379" y="3672480"/>
          <a:ext cx="4669108" cy="836640"/>
        </p:xfrm>
        <a:graphic>
          <a:graphicData uri="http://schemas.openxmlformats.org/drawingml/2006/table">
            <a:tbl>
              <a:tblPr firstRow="1" bandRow="1">
                <a:tableStyleId>{5940675A-B579-460E-94D1-54222C63F5DA}</a:tableStyleId>
              </a:tblPr>
              <a:tblGrid>
                <a:gridCol w="564652"/>
                <a:gridCol w="1224136"/>
                <a:gridCol w="936104"/>
                <a:gridCol w="792088"/>
                <a:gridCol w="1152128"/>
              </a:tblGrid>
              <a:tr h="137971">
                <a:tc>
                  <a:txBody>
                    <a:bodyPr/>
                    <a:lstStyle/>
                    <a:p>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円換算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現地通貨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名目</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為替レート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7,409</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txBody>
                  <a:tcPr marT="36000" marB="36000"/>
                </a:tc>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アメリカ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3,504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2,585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億ドル</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ドル＝</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105.8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r>
              <a:tr h="0">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イギリス</a:t>
                      </a:r>
                    </a:p>
                  </a:txBody>
                  <a:tcPr marT="36000" marB="36000"/>
                </a:tc>
                <a:tc>
                  <a:txBody>
                    <a:bodyPr/>
                    <a:lstStyle/>
                    <a:p>
                      <a:pPr algn="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8,100</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億ポンド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0.6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c>
                  <a:txBody>
                    <a:bodyPr/>
                    <a:lstStyle/>
                    <a:p>
                      <a:pPr algn="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ポンド＝</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170.8</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円</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tc>
              </a:tr>
            </a:tbl>
          </a:graphicData>
        </a:graphic>
      </p:graphicFrame>
      <p:sp>
        <p:nvSpPr>
          <p:cNvPr id="27" name="テキスト ボックス 8"/>
          <p:cNvSpPr txBox="1">
            <a:spLocks noChangeArrowheads="1"/>
          </p:cNvSpPr>
          <p:nvPr/>
        </p:nvSpPr>
        <p:spPr bwMode="auto">
          <a:xfrm>
            <a:off x="154582" y="3399611"/>
            <a:ext cx="3023206"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ＭＳ Ｐゴシック" pitchFamily="50" charset="-128"/>
                <a:ea typeface="Meiryo UI" pitchFamily="50" charset="-128"/>
                <a:cs typeface="Meiryo UI" pitchFamily="50" charset="-128"/>
              </a:rPr>
              <a:t>■個人寄付総額の米英国際比較（２０１４年）</a:t>
            </a:r>
            <a:endParaRPr lang="ja-JP" altLang="en-US" sz="1050" b="1" dirty="0">
              <a:solidFill>
                <a:srgbClr val="000000"/>
              </a:solidFill>
              <a:latin typeface="ＭＳ Ｐゴシック" pitchFamily="50" charset="-128"/>
              <a:ea typeface="Meiryo UI" pitchFamily="50" charset="-128"/>
              <a:cs typeface="Meiryo UI" pitchFamily="50" charset="-128"/>
            </a:endParaRPr>
          </a:p>
        </p:txBody>
      </p:sp>
      <p:sp>
        <p:nvSpPr>
          <p:cNvPr id="28" name="テキスト ボックス 23"/>
          <p:cNvSpPr txBox="1">
            <a:spLocks noChangeArrowheads="1"/>
          </p:cNvSpPr>
          <p:nvPr/>
        </p:nvSpPr>
        <p:spPr bwMode="auto">
          <a:xfrm>
            <a:off x="3520339" y="4496420"/>
            <a:ext cx="1389449"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出典：寄付白書２０１５</a:t>
            </a:r>
            <a:endParaRPr lang="ja-JP" altLang="en-US" sz="800" dirty="0">
              <a:solidFill>
                <a:srgbClr val="000000"/>
              </a:solidFill>
              <a:latin typeface="Meiryo UI" pitchFamily="50" charset="-128"/>
              <a:ea typeface="Meiryo UI" pitchFamily="50" charset="-128"/>
            </a:endParaRPr>
          </a:p>
        </p:txBody>
      </p:sp>
      <p:sp>
        <p:nvSpPr>
          <p:cNvPr id="29" name="テキスト ボックス 23"/>
          <p:cNvSpPr txBox="1">
            <a:spLocks noChangeArrowheads="1"/>
          </p:cNvSpPr>
          <p:nvPr/>
        </p:nvSpPr>
        <p:spPr bwMode="auto">
          <a:xfrm>
            <a:off x="940510" y="6626041"/>
            <a:ext cx="3672408" cy="215444"/>
          </a:xfrm>
          <a:prstGeom prst="rect">
            <a:avLst/>
          </a:prstGeom>
          <a:noFill/>
          <a:ln w="9525">
            <a:noFill/>
            <a:miter lim="800000"/>
            <a:headEnd/>
            <a:tailEnd/>
          </a:ln>
        </p:spPr>
        <p:txBody>
          <a:bodyPr wrap="square">
            <a:spAutoFit/>
          </a:bodyPr>
          <a:lstStyle/>
          <a:p>
            <a:r>
              <a:rPr lang="ja-JP" altLang="en-US" sz="800" dirty="0" smtClean="0">
                <a:solidFill>
                  <a:srgbClr val="000000"/>
                </a:solidFill>
                <a:latin typeface="Meiryo UI" pitchFamily="50" charset="-128"/>
                <a:ea typeface="Meiryo UI" pitchFamily="50" charset="-128"/>
              </a:rPr>
              <a:t>出典：</a:t>
            </a:r>
            <a:r>
              <a:rPr lang="zh-TW" altLang="en-US" sz="800" dirty="0" smtClean="0">
                <a:solidFill>
                  <a:srgbClr val="000000"/>
                </a:solidFill>
                <a:latin typeface="Meiryo UI" pitchFamily="50" charset="-128"/>
                <a:ea typeface="Meiryo UI" pitchFamily="50" charset="-128"/>
              </a:rPr>
              <a:t>笹川平和財団委託研究調査報告書</a:t>
            </a:r>
            <a:r>
              <a:rPr lang="ja-JP" altLang="en-US" sz="800" dirty="0" smtClean="0">
                <a:solidFill>
                  <a:srgbClr val="000000"/>
                </a:solidFill>
                <a:latin typeface="Meiryo UI" pitchFamily="50" charset="-128"/>
                <a:ea typeface="Meiryo UI" pitchFamily="50" charset="-128"/>
              </a:rPr>
              <a:t>「国際</a:t>
            </a:r>
            <a:r>
              <a:rPr lang="ja-JP" altLang="en-US" sz="800" dirty="0">
                <a:solidFill>
                  <a:srgbClr val="000000"/>
                </a:solidFill>
                <a:latin typeface="Meiryo UI" pitchFamily="50" charset="-128"/>
                <a:ea typeface="Meiryo UI" pitchFamily="50" charset="-128"/>
              </a:rPr>
              <a:t>グラント・メイキングの課題と</a:t>
            </a:r>
            <a:r>
              <a:rPr lang="ja-JP" altLang="en-US" sz="800" dirty="0" smtClean="0">
                <a:solidFill>
                  <a:srgbClr val="000000"/>
                </a:solidFill>
                <a:latin typeface="Meiryo UI" pitchFamily="50" charset="-128"/>
                <a:ea typeface="Meiryo UI" pitchFamily="50" charset="-128"/>
              </a:rPr>
              <a:t>展望」</a:t>
            </a:r>
            <a:endParaRPr lang="ja-JP" altLang="en-US" sz="800" dirty="0">
              <a:solidFill>
                <a:srgbClr val="000000"/>
              </a:solidFill>
              <a:latin typeface="Meiryo UI" pitchFamily="50" charset="-128"/>
              <a:ea typeface="Meiryo UI" pitchFamily="50" charset="-128"/>
            </a:endParaRPr>
          </a:p>
        </p:txBody>
      </p:sp>
      <p:sp>
        <p:nvSpPr>
          <p:cNvPr id="30" name="テキスト ボックス 29"/>
          <p:cNvSpPr txBox="1"/>
          <p:nvPr/>
        </p:nvSpPr>
        <p:spPr>
          <a:xfrm>
            <a:off x="179512" y="5199116"/>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資産</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sp>
        <p:nvSpPr>
          <p:cNvPr id="33" name="テキスト ボックス 32"/>
          <p:cNvSpPr txBox="1"/>
          <p:nvPr/>
        </p:nvSpPr>
        <p:spPr>
          <a:xfrm>
            <a:off x="4499992" y="5230302"/>
            <a:ext cx="318924" cy="790986"/>
          </a:xfrm>
          <a:prstGeom prst="rect">
            <a:avLst/>
          </a:prstGeom>
          <a:solidFill>
            <a:schemeClr val="bg1"/>
          </a:solidFill>
          <a:ln>
            <a:solidFill>
              <a:schemeClr val="tx1"/>
            </a:solidFill>
          </a:ln>
        </p:spPr>
        <p:txBody>
          <a:bodyPr vert="eaVert" wrap="none" lIns="36000" rIns="36000" rtlCol="0">
            <a:spAutoFit/>
          </a:bodyPr>
          <a:lstStyle/>
          <a:p>
            <a:r>
              <a:rPr lang="ja-JP" altLang="en-US" sz="800" dirty="0" smtClean="0">
                <a:solidFill>
                  <a:prstClr val="black"/>
                </a:solidFill>
              </a:rPr>
              <a:t>助成額</a:t>
            </a:r>
            <a:endParaRPr lang="en-US" altLang="ja-JP" sz="800" dirty="0" smtClean="0">
              <a:solidFill>
                <a:prstClr val="black"/>
              </a:solidFill>
            </a:endParaRPr>
          </a:p>
          <a:p>
            <a:r>
              <a:rPr lang="en-US" altLang="ja-JP" sz="800" dirty="0" smtClean="0">
                <a:solidFill>
                  <a:prstClr val="black"/>
                </a:solidFill>
              </a:rPr>
              <a:t>(</a:t>
            </a:r>
            <a:r>
              <a:rPr lang="ja-JP" altLang="en-US" sz="800" dirty="0" smtClean="0">
                <a:solidFill>
                  <a:prstClr val="black"/>
                </a:solidFill>
              </a:rPr>
              <a:t>単位</a:t>
            </a:r>
            <a:r>
              <a:rPr lang="en-US" altLang="ja-JP" sz="800" dirty="0" smtClean="0">
                <a:solidFill>
                  <a:prstClr val="black"/>
                </a:solidFill>
              </a:rPr>
              <a:t>:10</a:t>
            </a:r>
            <a:r>
              <a:rPr lang="ja-JP" altLang="en-US" sz="800" dirty="0" smtClean="0">
                <a:solidFill>
                  <a:prstClr val="black"/>
                </a:solidFill>
              </a:rPr>
              <a:t>億ドル</a:t>
            </a:r>
            <a:r>
              <a:rPr lang="en-US" altLang="ja-JP" sz="800" dirty="0" smtClean="0">
                <a:solidFill>
                  <a:prstClr val="black"/>
                </a:solidFill>
              </a:rPr>
              <a:t>)</a:t>
            </a:r>
            <a:endParaRPr lang="ja-JP" altLang="en-US" sz="800" dirty="0">
              <a:solidFill>
                <a:prstClr val="black"/>
              </a:solidFill>
            </a:endParaRPr>
          </a:p>
        </p:txBody>
      </p:sp>
      <p:cxnSp>
        <p:nvCxnSpPr>
          <p:cNvPr id="34" name="直線矢印コネクタ 33"/>
          <p:cNvCxnSpPr/>
          <p:nvPr/>
        </p:nvCxnSpPr>
        <p:spPr>
          <a:xfrm>
            <a:off x="3347864" y="5250105"/>
            <a:ext cx="172475" cy="1951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2613113" y="5116542"/>
            <a:ext cx="1311578" cy="184666"/>
          </a:xfrm>
          <a:prstGeom prst="rect">
            <a:avLst/>
          </a:prstGeom>
          <a:noFill/>
        </p:spPr>
        <p:txBody>
          <a:bodyPr wrap="none" rtlCol="0">
            <a:spAutoFit/>
          </a:bodyPr>
          <a:lstStyle/>
          <a:p>
            <a:r>
              <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助成</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額：折れ線グラフ（右目盛）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矢印コネクタ 37"/>
          <p:cNvCxnSpPr/>
          <p:nvPr/>
        </p:nvCxnSpPr>
        <p:spPr>
          <a:xfrm>
            <a:off x="3052496" y="5352891"/>
            <a:ext cx="122893" cy="138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235186" y="5260558"/>
            <a:ext cx="1040670" cy="184666"/>
          </a:xfrm>
          <a:prstGeom prst="rect">
            <a:avLst/>
          </a:prstGeom>
          <a:noFill/>
        </p:spPr>
        <p:txBody>
          <a:bodyPr wrap="none" rtlCol="0">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資産：棒グラフ（左目盛）</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445510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a:solidFill>
                  <a:prstClr val="black"/>
                </a:solidFill>
                <a:latin typeface="Meiryo UI" pitchFamily="50" charset="-128"/>
                <a:ea typeface="Meiryo UI" pitchFamily="50" charset="-128"/>
                <a:cs typeface="Meiryo UI" pitchFamily="50" charset="-128"/>
              </a:rPr>
              <a:t>第２章　副首都・大阪</a:t>
            </a:r>
            <a:r>
              <a:rPr lang="ja-JP" altLang="en-US" b="1" dirty="0" smtClean="0">
                <a:solidFill>
                  <a:prstClr val="black"/>
                </a:solidFill>
                <a:latin typeface="Meiryo UI" pitchFamily="50" charset="-128"/>
                <a:ea typeface="Meiryo UI" pitchFamily="50" charset="-128"/>
                <a:cs typeface="Meiryo UI" pitchFamily="50" charset="-128"/>
              </a:rPr>
              <a:t>の確立、発展に</a:t>
            </a:r>
            <a:r>
              <a:rPr lang="ja-JP" altLang="en-US" b="1" dirty="0">
                <a:solidFill>
                  <a:prstClr val="black"/>
                </a:solidFill>
                <a:latin typeface="Meiryo UI" pitchFamily="50" charset="-128"/>
                <a:ea typeface="Meiryo UI" pitchFamily="50" charset="-128"/>
                <a:cs typeface="Meiryo UI" pitchFamily="50" charset="-128"/>
              </a:rPr>
              <a:t>向けた戦略</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5" name="正方形/長方形 24"/>
          <p:cNvSpPr/>
          <p:nvPr/>
        </p:nvSpPr>
        <p:spPr>
          <a:xfrm>
            <a:off x="216125" y="594480"/>
            <a:ext cx="205161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１．戦略の考え方</a:t>
            </a:r>
          </a:p>
        </p:txBody>
      </p:sp>
      <p:sp>
        <p:nvSpPr>
          <p:cNvPr id="23"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12</a:t>
            </a:fld>
            <a:endParaRPr lang="ja-JP" altLang="en-US" sz="1200" dirty="0">
              <a:solidFill>
                <a:srgbClr val="898989"/>
              </a:solidFill>
            </a:endParaRPr>
          </a:p>
        </p:txBody>
      </p:sp>
      <p:sp>
        <p:nvSpPr>
          <p:cNvPr id="10" name="正方形/長方形 9"/>
          <p:cNvSpPr/>
          <p:nvPr/>
        </p:nvSpPr>
        <p:spPr>
          <a:xfrm>
            <a:off x="339269" y="1268760"/>
            <a:ext cx="8424936" cy="4771180"/>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第１章で見てきたように、大阪は、首都機能のバックアップや経済成長のけん引役を果たす上で、既に</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一定のポテンシャル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を有しているが、大阪が、</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首都・東京とともに、他の大都市に先行する</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トップランナー</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と認められる存在となるため、下記のとおり、</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戦略的</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を進めていく。</a:t>
            </a:r>
          </a:p>
          <a:p>
            <a:pPr marL="261938" indent="-261938">
              <a:lnSpc>
                <a:spcPts val="2200"/>
              </a:lnSpc>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ポテンシャルを踏まえ、</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大阪自らが副首都に必要な「機能面」「制度面」での取組みを進める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ことにより、</a:t>
            </a:r>
            <a:r>
              <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目途に、副首都としての基盤を整える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。この自らの取組みを推進力として、副首都化の取組みを支援</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の確立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を図る</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261938" indent="-261938">
              <a:lnSpc>
                <a:spcPts val="22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ts val="22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並行して</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、世界で存在感を発揮する東西二極の一極、日本の未来を支え、けん引する成長エンジンとなる</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「副首都」として発展を遂げる</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ためには、</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グローバルな競争力</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を向上させることが必要。そのため、副首都圏となる京阪神や関西全域までも視野に入れつつ、</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「経済成長面」での取組み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を進めていく</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8723629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正方形/長方形 51"/>
          <p:cNvSpPr/>
          <p:nvPr/>
        </p:nvSpPr>
        <p:spPr>
          <a:xfrm>
            <a:off x="884774" y="1083371"/>
            <a:ext cx="8067051" cy="5280542"/>
          </a:xfrm>
          <a:prstGeom prst="rect">
            <a:avLst/>
          </a:prstGeom>
          <a:solidFill>
            <a:schemeClr val="accent1">
              <a:lumMod val="60000"/>
              <a:lumOff val="40000"/>
            </a:schemeClr>
          </a:solidFill>
          <a:ln>
            <a:noFill/>
          </a:ln>
          <a:effectLst>
            <a:outerShdw blurRad="50800" dist="127000" dir="2700000" algn="tl" rotWithShape="0">
              <a:prstClr val="black">
                <a:alpha val="8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p:txBody>
      </p:sp>
      <p:sp>
        <p:nvSpPr>
          <p:cNvPr id="42" name="直方体 41"/>
          <p:cNvSpPr/>
          <p:nvPr/>
        </p:nvSpPr>
        <p:spPr>
          <a:xfrm rot="5400000">
            <a:off x="4195735" y="1335840"/>
            <a:ext cx="1306623" cy="7337149"/>
          </a:xfrm>
          <a:prstGeom prst="cube">
            <a:avLst>
              <a:gd name="adj" fmla="val 2671"/>
            </a:avLst>
          </a:prstGeom>
          <a:solidFill>
            <a:schemeClr val="bg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1" name="正方形/長方形 50"/>
          <p:cNvSpPr/>
          <p:nvPr/>
        </p:nvSpPr>
        <p:spPr>
          <a:xfrm>
            <a:off x="306679" y="495270"/>
            <a:ext cx="7812259" cy="3560890"/>
          </a:xfrm>
          <a:prstGeom prst="rect">
            <a:avLst/>
          </a:prstGeom>
          <a:solidFill>
            <a:schemeClr val="accent1">
              <a:lumMod val="20000"/>
              <a:lumOff val="80000"/>
            </a:schemeClr>
          </a:solidFill>
          <a:ln>
            <a:noFill/>
          </a:ln>
          <a:effectLst>
            <a:outerShdw blurRad="50800" dist="38100" dir="2700000" sx="101000" sy="101000" algn="tl"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p:txBody>
      </p:sp>
      <p:sp>
        <p:nvSpPr>
          <p:cNvPr id="45" name="右カーブ矢印 44"/>
          <p:cNvSpPr/>
          <p:nvPr/>
        </p:nvSpPr>
        <p:spPr>
          <a:xfrm rot="20847844">
            <a:off x="138716" y="3626025"/>
            <a:ext cx="402095" cy="1569976"/>
          </a:xfrm>
          <a:prstGeom prst="curvedRightArrow">
            <a:avLst>
              <a:gd name="adj1" fmla="val 25000"/>
              <a:gd name="adj2" fmla="val 78769"/>
              <a:gd name="adj3" fmla="val 5143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19" name="テキスト ボックス 18"/>
          <p:cNvSpPr txBox="1"/>
          <p:nvPr/>
        </p:nvSpPr>
        <p:spPr>
          <a:xfrm>
            <a:off x="3394820" y="5943593"/>
            <a:ext cx="3456384" cy="338554"/>
          </a:xfrm>
          <a:prstGeom prst="rect">
            <a:avLst/>
          </a:prstGeom>
          <a:noFill/>
        </p:spPr>
        <p:txBody>
          <a:bodyPr wrap="square" rtlCol="0">
            <a:spAutoFit/>
          </a:bodyPr>
          <a:lstStyle/>
          <a:p>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副首都・大阪と</a:t>
            </a:r>
            <a:r>
              <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して</a:t>
            </a:r>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の発展</a:t>
            </a:r>
            <a:endPar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0" name="テキスト ボックス 19"/>
          <p:cNvSpPr txBox="1"/>
          <p:nvPr/>
        </p:nvSpPr>
        <p:spPr>
          <a:xfrm>
            <a:off x="2841702" y="3529654"/>
            <a:ext cx="2065492" cy="338554"/>
          </a:xfrm>
          <a:prstGeom prst="rect">
            <a:avLst/>
          </a:prstGeom>
          <a:noFill/>
        </p:spPr>
        <p:txBody>
          <a:bodyPr wrap="square" rtlCol="0">
            <a:spAutoFit/>
          </a:bodyPr>
          <a:lstStyle/>
          <a:p>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副首都・大阪の確立</a:t>
            </a:r>
            <a:endPar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11" name="スライド番号プレースホルダー 1"/>
          <p:cNvSpPr txBox="1">
            <a:spLocks/>
          </p:cNvSpPr>
          <p:nvPr/>
        </p:nvSpPr>
        <p:spPr bwMode="auto">
          <a:xfrm>
            <a:off x="8304003" y="647662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13</a:t>
            </a:fld>
            <a:endParaRPr lang="ja-JP" altLang="en-US" sz="1200" dirty="0">
              <a:solidFill>
                <a:srgbClr val="898989"/>
              </a:solidFill>
            </a:endParaRPr>
          </a:p>
        </p:txBody>
      </p:sp>
      <p:sp>
        <p:nvSpPr>
          <p:cNvPr id="6" name="屈折矢印 5"/>
          <p:cNvSpPr/>
          <p:nvPr/>
        </p:nvSpPr>
        <p:spPr>
          <a:xfrm rot="5400000">
            <a:off x="2215637" y="5111382"/>
            <a:ext cx="608071" cy="1800000"/>
          </a:xfrm>
          <a:prstGeom prst="bentUpArrow">
            <a:avLst>
              <a:gd name="adj1" fmla="val 27555"/>
              <a:gd name="adj2" fmla="val 31514"/>
              <a:gd name="adj3" fmla="val 3204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テキスト ボックス 29"/>
          <p:cNvSpPr txBox="1"/>
          <p:nvPr/>
        </p:nvSpPr>
        <p:spPr>
          <a:xfrm>
            <a:off x="430936" y="495270"/>
            <a:ext cx="4839298" cy="338554"/>
          </a:xfrm>
          <a:prstGeom prst="rect">
            <a:avLst/>
          </a:prstGeom>
          <a:noFill/>
        </p:spPr>
        <p:txBody>
          <a:bodyPr wrap="square" rtlCol="0">
            <a:spAutoFit/>
          </a:bodyPr>
          <a:lstStyle/>
          <a:p>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副首都</a:t>
            </a:r>
            <a:r>
              <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として</a:t>
            </a:r>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の基盤整備（自らの改革）</a:t>
            </a:r>
            <a:endPar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4" name="直方体 3"/>
          <p:cNvSpPr/>
          <p:nvPr/>
        </p:nvSpPr>
        <p:spPr>
          <a:xfrm rot="5400000">
            <a:off x="2968173" y="-1544917"/>
            <a:ext cx="2556000" cy="7313483"/>
          </a:xfrm>
          <a:prstGeom prst="cube">
            <a:avLst>
              <a:gd name="adj" fmla="val 2671"/>
            </a:avLst>
          </a:prstGeom>
          <a:solidFill>
            <a:schemeClr val="bg1"/>
          </a:solidFill>
          <a:ln w="317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43" name="テキスト ボックス 42"/>
          <p:cNvSpPr txBox="1"/>
          <p:nvPr/>
        </p:nvSpPr>
        <p:spPr>
          <a:xfrm>
            <a:off x="189493" y="4371865"/>
            <a:ext cx="1023779" cy="338554"/>
          </a:xfrm>
          <a:prstGeom prst="rect">
            <a:avLst/>
          </a:prstGeom>
          <a:noFill/>
        </p:spPr>
        <p:txBody>
          <a:bodyPr wrap="square" rtlCol="0">
            <a:spAutoFit/>
          </a:bodyPr>
          <a:lstStyle/>
          <a:p>
            <a:r>
              <a:rPr lang="ja-JP" altLang="en-US" sz="16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並行</a:t>
            </a:r>
            <a:r>
              <a:rPr lang="ja-JP" altLang="en-US" sz="16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して</a:t>
            </a:r>
          </a:p>
        </p:txBody>
      </p:sp>
      <p:grpSp>
        <p:nvGrpSpPr>
          <p:cNvPr id="7" name="グループ化 6"/>
          <p:cNvGrpSpPr/>
          <p:nvPr/>
        </p:nvGrpSpPr>
        <p:grpSpPr>
          <a:xfrm>
            <a:off x="697681" y="919480"/>
            <a:ext cx="7100708" cy="1157974"/>
            <a:chOff x="665487" y="1111096"/>
            <a:chExt cx="7100708" cy="1157974"/>
          </a:xfrm>
        </p:grpSpPr>
        <p:sp>
          <p:nvSpPr>
            <p:cNvPr id="35" name="正方形/長方形 34"/>
            <p:cNvSpPr/>
            <p:nvPr/>
          </p:nvSpPr>
          <p:spPr>
            <a:xfrm>
              <a:off x="686562" y="1111096"/>
              <a:ext cx="4572000" cy="292388"/>
            </a:xfrm>
            <a:prstGeom prst="rect">
              <a:avLst/>
            </a:prstGeom>
          </p:spPr>
          <p:txBody>
            <a:bodyPr>
              <a:spAutoFit/>
            </a:bodyPr>
            <a:lstStyle/>
            <a:p>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① 副首都として必要な機能を整える（機能面）</a:t>
              </a:r>
              <a:endParaRPr lang="ja-JP" altLang="en-US" sz="1300" dirty="0">
                <a:solidFill>
                  <a:prstClr val="black"/>
                </a:solidFill>
              </a:endParaRPr>
            </a:p>
          </p:txBody>
        </p:sp>
        <p:sp>
          <p:nvSpPr>
            <p:cNvPr id="36" name="正方形/長方形 35"/>
            <p:cNvSpPr/>
            <p:nvPr/>
          </p:nvSpPr>
          <p:spPr>
            <a:xfrm>
              <a:off x="755576" y="1348172"/>
              <a:ext cx="7010619" cy="630942"/>
            </a:xfrm>
            <a:prstGeom prst="rect">
              <a:avLst/>
            </a:prstGeom>
          </p:spPr>
          <p:txBody>
            <a:bodyPr wrap="square">
              <a:spAutoFit/>
            </a:bodyPr>
            <a:lstStyle/>
            <a:p>
              <a:pPr>
                <a:lnSpc>
                  <a:spcPts val="1400"/>
                </a:lnSpc>
                <a:spcBef>
                  <a:spcPts val="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大阪は、国際</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競争力や国土強靭化の面</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既</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に一定のポテンシャル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を有しているが、</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年頃を目途</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ハード・ソフトの</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両面において機能の充実に向けた取組み</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を進め、国内の他の大都市よりも副首都に必要な機能が充実していること、非常時には首都の機能を担う能力もあることを明らかにする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ＭＳ Ｐゴシック"/>
                <a:ea typeface="ＭＳ Ｐゴシック"/>
                <a:cs typeface="Meiryo UI" panose="020B0604030504040204" pitchFamily="50" charset="-128"/>
              </a:endParaRPr>
            </a:p>
          </p:txBody>
        </p:sp>
        <p:sp>
          <p:nvSpPr>
            <p:cNvPr id="37" name="正方形/長方形 36"/>
            <p:cNvSpPr/>
            <p:nvPr/>
          </p:nvSpPr>
          <p:spPr>
            <a:xfrm>
              <a:off x="755575" y="1978522"/>
              <a:ext cx="6820445" cy="239415"/>
            </a:xfrm>
            <a:prstGeom prst="rect">
              <a:avLst/>
            </a:prstGeom>
            <a:solidFill>
              <a:schemeClr val="bg1">
                <a:lumMod val="85000"/>
              </a:schemeClr>
            </a:solidFill>
            <a:ln>
              <a:noFill/>
              <a:prstDash val="dash"/>
            </a:ln>
          </p:spPr>
          <p:txBody>
            <a:bodyPr wrap="square" lIns="0" tIns="36000" rIns="0" bIns="36000" anchor="ctr" anchorCtr="0">
              <a:spAutoFit/>
            </a:bodyPr>
            <a:lstStyle/>
            <a:p>
              <a:pPr algn="ctr" fontAlgn="auto">
                <a:lnSpc>
                  <a:spcPts val="1300"/>
                </a:lnSpc>
                <a:spcBef>
                  <a:spcPts val="0"/>
                </a:spcBef>
                <a:spcAft>
                  <a:spcPts val="0"/>
                </a:spcAft>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安全・危機</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機能強化</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産業支援・研究開発体制の</a:t>
              </a: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r>
                <a:rPr lang="en-US" altLang="ja-JP"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育成環境の</a:t>
              </a: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等</a:t>
              </a:r>
              <a:endPar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665487" y="1117070"/>
              <a:ext cx="6958645" cy="1152000"/>
            </a:xfrm>
            <a:prstGeom prst="rect">
              <a:avLst/>
            </a:prstGeom>
            <a:noFill/>
            <a:ln w="952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38" name="グループ化 37"/>
          <p:cNvGrpSpPr/>
          <p:nvPr/>
        </p:nvGrpSpPr>
        <p:grpSpPr>
          <a:xfrm>
            <a:off x="702113" y="2232113"/>
            <a:ext cx="6954213" cy="947803"/>
            <a:chOff x="665487" y="1111096"/>
            <a:chExt cx="6593334" cy="982874"/>
          </a:xfrm>
        </p:grpSpPr>
        <p:sp>
          <p:nvSpPr>
            <p:cNvPr id="39" name="正方形/長方形 38"/>
            <p:cNvSpPr/>
            <p:nvPr/>
          </p:nvSpPr>
          <p:spPr>
            <a:xfrm>
              <a:off x="686562" y="1111096"/>
              <a:ext cx="4572000" cy="303207"/>
            </a:xfrm>
            <a:prstGeom prst="rect">
              <a:avLst/>
            </a:prstGeom>
          </p:spPr>
          <p:txBody>
            <a:bodyPr>
              <a:spAutoFit/>
            </a:bodyPr>
            <a:lstStyle/>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② </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副首都として必要</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な制度を</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整える</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（制度面</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p>
          </p:txBody>
        </p:sp>
        <p:sp>
          <p:nvSpPr>
            <p:cNvPr id="40" name="正方形/長方形 39"/>
            <p:cNvSpPr/>
            <p:nvPr/>
          </p:nvSpPr>
          <p:spPr>
            <a:xfrm>
              <a:off x="737495" y="1348172"/>
              <a:ext cx="6521326" cy="468109"/>
            </a:xfrm>
            <a:prstGeom prst="rect">
              <a:avLst/>
            </a:prstGeom>
          </p:spPr>
          <p:txBody>
            <a:bodyPr wrap="square">
              <a:spAutoFit/>
            </a:bodyPr>
            <a:lstStyle/>
            <a:p>
              <a:pPr>
                <a:lnSpc>
                  <a:spcPts val="1400"/>
                </a:lnSpc>
                <a:spcBef>
                  <a:spcPts val="0"/>
                </a:spcBef>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年頃を目途に、</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副首都にふさわしい新たな大都市制度への改革など</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を行うとともに、できるだけ早期に、国が副首都の必要性を認識し、その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取組みを支援する仕組みが実現されるよう働きかけ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を行う</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latin typeface="ＭＳ Ｐゴシック"/>
                <a:ea typeface="ＭＳ Ｐゴシック"/>
                <a:cs typeface="Meiryo UI" panose="020B0604030504040204" pitchFamily="50" charset="-128"/>
              </a:endParaRPr>
            </a:p>
          </p:txBody>
        </p:sp>
        <p:sp>
          <p:nvSpPr>
            <p:cNvPr id="41" name="正方形/長方形 40"/>
            <p:cNvSpPr/>
            <p:nvPr/>
          </p:nvSpPr>
          <p:spPr>
            <a:xfrm>
              <a:off x="746699" y="1850660"/>
              <a:ext cx="6466507" cy="243310"/>
            </a:xfrm>
            <a:prstGeom prst="rect">
              <a:avLst/>
            </a:prstGeom>
            <a:solidFill>
              <a:schemeClr val="bg1">
                <a:lumMod val="85000"/>
              </a:schemeClr>
            </a:solidFill>
            <a:ln>
              <a:noFill/>
              <a:prstDash val="dash"/>
            </a:ln>
          </p:spPr>
          <p:txBody>
            <a:bodyPr wrap="square" lIns="0" tIns="36000" rIns="0" bIns="36000" anchor="ctr" anchorCtr="0">
              <a:spAutoFit/>
            </a:bodyPr>
            <a:lstStyle/>
            <a:p>
              <a:pPr marL="176213" indent="-176213">
                <a:lnSpc>
                  <a:spcPts val="1200"/>
                </a:lnSpc>
                <a:spcBef>
                  <a:spcPts val="600"/>
                </a:spcBef>
              </a:pP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新たな大都市制度の実現</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生活を支える基礎</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自治機能の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充実</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都市機能を支える</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広域</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機能の充実</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665487" y="1117070"/>
              <a:ext cx="6593334" cy="951116"/>
            </a:xfrm>
            <a:prstGeom prst="rect">
              <a:avLst/>
            </a:prstGeom>
            <a:noFill/>
            <a:ln w="9525">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grpSp>
      <p:sp>
        <p:nvSpPr>
          <p:cNvPr id="25" name="フローチャート : 抜出し 24"/>
          <p:cNvSpPr/>
          <p:nvPr/>
        </p:nvSpPr>
        <p:spPr bwMode="auto">
          <a:xfrm>
            <a:off x="3181474" y="5563345"/>
            <a:ext cx="990351" cy="288000"/>
          </a:xfrm>
          <a:prstGeom prst="flowChartExtract">
            <a:avLst/>
          </a:prstGeom>
          <a:solidFill>
            <a:srgbClr val="66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ja-JP" altLang="en-US" u="sng" smtClean="0">
              <a:solidFill>
                <a:prstClr val="black"/>
              </a:solidFill>
              <a:ea typeface="ＭＳ Ｐゴシック" pitchFamily="50" charset="-128"/>
            </a:endParaRPr>
          </a:p>
        </p:txBody>
      </p:sp>
      <p:sp>
        <p:nvSpPr>
          <p:cNvPr id="21" name="Rectangle 2"/>
          <p:cNvSpPr txBox="1">
            <a:spLocks noChangeArrowheads="1"/>
          </p:cNvSpPr>
          <p:nvPr/>
        </p:nvSpPr>
        <p:spPr bwMode="auto">
          <a:xfrm>
            <a:off x="2973006" y="5700465"/>
            <a:ext cx="154504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600"/>
              </a:lnSpc>
            </a:pPr>
            <a:r>
              <a:rPr lang="en-US" altLang="ja-JP" sz="12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の実現で集客力向上</a:t>
            </a:r>
          </a:p>
        </p:txBody>
      </p:sp>
      <p:sp>
        <p:nvSpPr>
          <p:cNvPr id="26" name="フローチャート : 抜出し 25"/>
          <p:cNvSpPr/>
          <p:nvPr/>
        </p:nvSpPr>
        <p:spPr bwMode="auto">
          <a:xfrm>
            <a:off x="5023494" y="5556465"/>
            <a:ext cx="990351" cy="288000"/>
          </a:xfrm>
          <a:prstGeom prst="flowChartExtract">
            <a:avLst/>
          </a:prstGeom>
          <a:solidFill>
            <a:srgbClr val="66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eaLnBrk="0" hangingPunct="0"/>
            <a:endParaRPr kumimoji="0" lang="ja-JP" altLang="en-US" u="sng" smtClean="0">
              <a:solidFill>
                <a:prstClr val="black"/>
              </a:solidFill>
              <a:ea typeface="ＭＳ Ｐゴシック" pitchFamily="50" charset="-128"/>
            </a:endParaRPr>
          </a:p>
        </p:txBody>
      </p:sp>
      <p:sp>
        <p:nvSpPr>
          <p:cNvPr id="24" name="Rectangle 2"/>
          <p:cNvSpPr txBox="1">
            <a:spLocks noChangeArrowheads="1"/>
          </p:cNvSpPr>
          <p:nvPr/>
        </p:nvSpPr>
        <p:spPr bwMode="auto">
          <a:xfrm>
            <a:off x="4747089" y="5700465"/>
            <a:ext cx="1545044" cy="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a:lnSpc>
                <a:spcPts val="1600"/>
              </a:lnSpc>
            </a:pPr>
            <a:r>
              <a:rPr lang="ja-JP" altLang="en-US" sz="12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万博開催で発展を加速</a:t>
            </a:r>
          </a:p>
        </p:txBody>
      </p:sp>
      <p:grpSp>
        <p:nvGrpSpPr>
          <p:cNvPr id="2" name="グループ化 1"/>
          <p:cNvGrpSpPr/>
          <p:nvPr/>
        </p:nvGrpSpPr>
        <p:grpSpPr>
          <a:xfrm>
            <a:off x="1201239" y="4382995"/>
            <a:ext cx="7405191" cy="1118877"/>
            <a:chOff x="1216057" y="4764194"/>
            <a:chExt cx="7405191" cy="1118877"/>
          </a:xfrm>
        </p:grpSpPr>
        <p:sp>
          <p:nvSpPr>
            <p:cNvPr id="56" name="正方形/長方形 55"/>
            <p:cNvSpPr/>
            <p:nvPr/>
          </p:nvSpPr>
          <p:spPr>
            <a:xfrm>
              <a:off x="1216057" y="4764194"/>
              <a:ext cx="4572000" cy="292388"/>
            </a:xfrm>
            <a:prstGeom prst="rect">
              <a:avLst/>
            </a:prstGeom>
          </p:spPr>
          <p:txBody>
            <a:bodyPr>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 持続的な経済成長を実現（経済成長面</a:t>
              </a:r>
              <a:r>
                <a:rPr lang="ja-JP" altLang="en-US"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prstClr val="black"/>
                </a:solidFill>
              </a:endParaRPr>
            </a:p>
          </p:txBody>
        </p:sp>
        <p:sp>
          <p:nvSpPr>
            <p:cNvPr id="57" name="正方形/長方形 56"/>
            <p:cNvSpPr/>
            <p:nvPr/>
          </p:nvSpPr>
          <p:spPr>
            <a:xfrm>
              <a:off x="1285072" y="5001270"/>
              <a:ext cx="7336176" cy="630942"/>
            </a:xfrm>
            <a:prstGeom prst="rect">
              <a:avLst/>
            </a:prstGeom>
          </p:spPr>
          <p:txBody>
            <a:bodyPr wrap="square">
              <a:spAutoFit/>
            </a:bodyPr>
            <a:lstStyle/>
            <a:p>
              <a:pPr>
                <a:lnSpc>
                  <a:spcPts val="1400"/>
                </a:lnSpc>
                <a:spcBef>
                  <a:spcPts val="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機能面・制度面の基盤整備と並行して、副首都圏となる京阪神や関西全域までも視野に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入れつつ「経済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成長面」での取組みを進め、イノベーションの創出や都市ブランドの確立を通じて</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グローバルな競争力を向上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させることにより、</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「副首都」として発展を遂げ、世界で存在感を発揮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58" name="正方形/長方形 57"/>
            <p:cNvSpPr/>
            <p:nvPr/>
          </p:nvSpPr>
          <p:spPr>
            <a:xfrm>
              <a:off x="1285071" y="5656480"/>
              <a:ext cx="7103354" cy="226591"/>
            </a:xfrm>
            <a:prstGeom prst="rect">
              <a:avLst/>
            </a:prstGeom>
            <a:solidFill>
              <a:schemeClr val="bg1">
                <a:lumMod val="85000"/>
              </a:schemeClr>
            </a:solidFill>
            <a:ln>
              <a:noFill/>
              <a:prstDash val="dash"/>
            </a:ln>
          </p:spPr>
          <p:txBody>
            <a:bodyPr wrap="square" lIns="0" tIns="36000" rIns="0" bIns="36000" anchor="ctr" anchorCtr="0">
              <a:spAutoFit/>
            </a:bodyPr>
            <a:lstStyle/>
            <a:p>
              <a:pPr marL="176213" indent="-176213" algn="ctr">
                <a:lnSpc>
                  <a:spcPts val="1200"/>
                </a:lnSpc>
                <a:spcBef>
                  <a:spcPts val="600"/>
                </a:spcBef>
              </a:pP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健康・長寿を基軸とした価値発信</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世界水準の都市ブランド（うめき</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、ﾍﾞｲｴﾘｱ等</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人材の集積・活躍 等</a:t>
              </a: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7" name="屈折矢印 66"/>
          <p:cNvSpPr/>
          <p:nvPr/>
        </p:nvSpPr>
        <p:spPr>
          <a:xfrm rot="5400000">
            <a:off x="1770585" y="2778120"/>
            <a:ext cx="360000" cy="1800000"/>
          </a:xfrm>
          <a:prstGeom prst="bentUpArrow">
            <a:avLst>
              <a:gd name="adj1" fmla="val 50000"/>
              <a:gd name="adj2" fmla="val 42736"/>
              <a:gd name="adj3"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2076819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7302582" y="1982341"/>
            <a:ext cx="1660414" cy="48404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fontAlgn="auto">
              <a:spcBef>
                <a:spcPts val="0"/>
              </a:spcBef>
              <a:spcAft>
                <a:spcPts val="0"/>
              </a:spcAft>
            </a:pP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日本、世界の</a:t>
            </a: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課題解決に貢献</a:t>
            </a:r>
            <a:endParaRPr lang="en-US" altLang="ja-JP" sz="13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300" b="1" dirty="0" smtClean="0">
              <a:solidFill>
                <a:prstClr val="white"/>
              </a:solidFill>
            </a:endParaRPr>
          </a:p>
          <a:p>
            <a:pPr fontAlgn="auto">
              <a:spcBef>
                <a:spcPts val="0"/>
              </a:spcBef>
              <a:spcAft>
                <a:spcPts val="0"/>
              </a:spcAft>
            </a:pPr>
            <a:r>
              <a:rPr lang="ja-JP" altLang="en-US"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住民が豊かで</a:t>
            </a: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利便性の高い</a:t>
            </a: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都市生活を実現</a:t>
            </a:r>
            <a:endParaRPr lang="en-US" altLang="ja-JP" sz="13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400" b="1" dirty="0" smtClean="0">
              <a:solidFill>
                <a:prstClr val="white"/>
              </a:solidFill>
            </a:endParaRPr>
          </a:p>
          <a:p>
            <a:pPr fontAlgn="auto">
              <a:spcBef>
                <a:spcPts val="0"/>
              </a:spcBef>
              <a:spcAft>
                <a:spcPts val="0"/>
              </a:spcAft>
            </a:pPr>
            <a:endParaRPr lang="en-US" altLang="ja-JP" sz="1100" b="1" dirty="0" smtClean="0">
              <a:solidFill>
                <a:prstClr val="white"/>
              </a:solidFill>
            </a:endParaRPr>
          </a:p>
          <a:p>
            <a:pPr fontAlgn="auto">
              <a:lnSpc>
                <a:spcPts val="1200"/>
              </a:lnSpc>
              <a:spcBef>
                <a:spcPts val="0"/>
              </a:spcBef>
              <a:spcAft>
                <a:spcPts val="0"/>
              </a:spcAft>
            </a:pPr>
            <a:r>
              <a:rPr lang="ja-JP" altLang="en-US" sz="1100" b="1" dirty="0" smtClean="0">
                <a:solidFill>
                  <a:prstClr val="white"/>
                </a:solidFill>
              </a:rPr>
              <a:t>　 ・西日本の首都</a:t>
            </a:r>
            <a:endParaRPr lang="en-US" altLang="ja-JP" sz="1100" b="1" dirty="0" smtClean="0">
              <a:solidFill>
                <a:prstClr val="white"/>
              </a:solidFill>
            </a:endParaRPr>
          </a:p>
          <a:p>
            <a:pPr fontAlgn="auto">
              <a:lnSpc>
                <a:spcPts val="1200"/>
              </a:lnSpc>
              <a:spcBef>
                <a:spcPts val="600"/>
              </a:spcBef>
              <a:spcAft>
                <a:spcPts val="0"/>
              </a:spcAft>
            </a:pPr>
            <a:r>
              <a:rPr lang="ja-JP" altLang="en-US" sz="1100" b="1" dirty="0" smtClean="0">
                <a:solidFill>
                  <a:prstClr val="white"/>
                </a:solidFill>
              </a:rPr>
              <a:t>　 ・首都</a:t>
            </a:r>
            <a:r>
              <a:rPr lang="ja-JP" altLang="en-US" sz="1100" b="1" dirty="0">
                <a:solidFill>
                  <a:prstClr val="white"/>
                </a:solidFill>
              </a:rPr>
              <a:t>機能</a:t>
            </a:r>
            <a:r>
              <a:rPr lang="ja-JP" altLang="en-US" sz="1100" b="1" dirty="0" smtClean="0">
                <a:solidFill>
                  <a:prstClr val="white"/>
                </a:solidFill>
              </a:rPr>
              <a:t>の</a:t>
            </a:r>
            <a:endParaRPr lang="en-US" altLang="ja-JP" sz="1100" b="1" dirty="0" smtClean="0">
              <a:solidFill>
                <a:prstClr val="white"/>
              </a:solidFill>
            </a:endParaRPr>
          </a:p>
          <a:p>
            <a:pPr fontAlgn="auto">
              <a:lnSpc>
                <a:spcPts val="1200"/>
              </a:lnSpc>
              <a:spcBef>
                <a:spcPts val="0"/>
              </a:spcBef>
              <a:spcAft>
                <a:spcPts val="0"/>
              </a:spcAft>
            </a:pPr>
            <a:r>
              <a:rPr lang="en-US" altLang="ja-JP" sz="1100" b="1" dirty="0">
                <a:solidFill>
                  <a:prstClr val="white"/>
                </a:solidFill>
              </a:rPr>
              <a:t> </a:t>
            </a:r>
            <a:r>
              <a:rPr lang="en-US" altLang="ja-JP" sz="1100" b="1" dirty="0" smtClean="0">
                <a:solidFill>
                  <a:prstClr val="white"/>
                </a:solidFill>
              </a:rPr>
              <a:t> </a:t>
            </a:r>
            <a:r>
              <a:rPr lang="ja-JP" altLang="en-US" sz="1100" b="1" dirty="0" smtClean="0">
                <a:solidFill>
                  <a:prstClr val="white"/>
                </a:solidFill>
              </a:rPr>
              <a:t>　</a:t>
            </a:r>
            <a:r>
              <a:rPr lang="en-US" altLang="ja-JP" sz="1100" b="1" dirty="0" smtClean="0">
                <a:solidFill>
                  <a:prstClr val="white"/>
                </a:solidFill>
              </a:rPr>
              <a:t> </a:t>
            </a:r>
            <a:r>
              <a:rPr lang="ja-JP" altLang="en-US" sz="1100" b="1" dirty="0" smtClean="0">
                <a:solidFill>
                  <a:prstClr val="white"/>
                </a:solidFill>
              </a:rPr>
              <a:t>バッ クアップ</a:t>
            </a:r>
            <a:endParaRPr lang="en-US" altLang="ja-JP" sz="1100" b="1" dirty="0" smtClean="0">
              <a:solidFill>
                <a:prstClr val="white"/>
              </a:solidFill>
            </a:endParaRPr>
          </a:p>
          <a:p>
            <a:pPr fontAlgn="auto">
              <a:lnSpc>
                <a:spcPts val="1200"/>
              </a:lnSpc>
              <a:spcBef>
                <a:spcPts val="600"/>
              </a:spcBef>
              <a:spcAft>
                <a:spcPts val="0"/>
              </a:spcAft>
            </a:pPr>
            <a:r>
              <a:rPr lang="ja-JP" altLang="en-US" sz="1100" b="1" dirty="0" smtClean="0">
                <a:solidFill>
                  <a:prstClr val="white"/>
                </a:solidFill>
              </a:rPr>
              <a:t>　 ・アジアの主要都市</a:t>
            </a:r>
            <a:endParaRPr lang="en-US" altLang="ja-JP" sz="1100" b="1" dirty="0" smtClean="0">
              <a:solidFill>
                <a:prstClr val="white"/>
              </a:solidFill>
            </a:endParaRPr>
          </a:p>
          <a:p>
            <a:pPr fontAlgn="auto">
              <a:lnSpc>
                <a:spcPts val="1200"/>
              </a:lnSpc>
              <a:spcBef>
                <a:spcPts val="600"/>
              </a:spcBef>
              <a:spcAft>
                <a:spcPts val="0"/>
              </a:spcAft>
            </a:pPr>
            <a:r>
              <a:rPr lang="ja-JP" altLang="en-US" sz="1100" b="1" dirty="0" smtClean="0">
                <a:solidFill>
                  <a:prstClr val="white"/>
                </a:solidFill>
              </a:rPr>
              <a:t>　 ・民都</a:t>
            </a:r>
            <a:endParaRPr lang="ja-JP" altLang="en-US" sz="1100" b="1" dirty="0">
              <a:solidFill>
                <a:prstClr val="white"/>
              </a:solidFill>
            </a:endParaRPr>
          </a:p>
        </p:txBody>
      </p:sp>
      <p:sp>
        <p:nvSpPr>
          <p:cNvPr id="60" name="正方形/長方形 59"/>
          <p:cNvSpPr/>
          <p:nvPr/>
        </p:nvSpPr>
        <p:spPr>
          <a:xfrm>
            <a:off x="281279" y="4310893"/>
            <a:ext cx="5809794" cy="1410521"/>
          </a:xfrm>
          <a:prstGeom prst="rect">
            <a:avLst/>
          </a:prstGeom>
          <a:solidFill>
            <a:schemeClr val="accent1">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3" name="ホームベース 2"/>
          <p:cNvSpPr/>
          <p:nvPr/>
        </p:nvSpPr>
        <p:spPr>
          <a:xfrm>
            <a:off x="286996" y="1628832"/>
            <a:ext cx="4566352" cy="2880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ts val="1400"/>
              </a:lnSpc>
              <a:spcBef>
                <a:spcPts val="0"/>
              </a:spcBef>
              <a:spcAft>
                <a:spcPts val="0"/>
              </a:spcAft>
            </a:pPr>
            <a:r>
              <a:rPr lang="ja-JP" altLang="ja-JP" sz="1200" b="1" dirty="0">
                <a:solidFill>
                  <a:prstClr val="white"/>
                </a:solidFill>
                <a:latin typeface="ＭＳ Ｐゴシック"/>
              </a:rPr>
              <a:t>大阪自ら</a:t>
            </a:r>
            <a:r>
              <a:rPr lang="ja-JP" altLang="ja-JP" sz="1200" b="1" dirty="0" smtClean="0">
                <a:solidFill>
                  <a:prstClr val="white"/>
                </a:solidFill>
                <a:latin typeface="ＭＳ Ｐゴシック"/>
              </a:rPr>
              <a:t>の</a:t>
            </a:r>
            <a:r>
              <a:rPr lang="ja-JP" altLang="en-US" sz="1200" b="1" dirty="0" smtClean="0">
                <a:solidFill>
                  <a:prstClr val="white"/>
                </a:solidFill>
                <a:latin typeface="ＭＳ Ｐゴシック"/>
              </a:rPr>
              <a:t>取組み</a:t>
            </a:r>
            <a:endParaRPr lang="en-US" altLang="ja-JP" sz="1200" b="1" dirty="0" smtClean="0">
              <a:solidFill>
                <a:prstClr val="white"/>
              </a:solidFill>
              <a:latin typeface="ＭＳ Ｐゴシック"/>
            </a:endParaRPr>
          </a:p>
        </p:txBody>
      </p:sp>
      <p:sp>
        <p:nvSpPr>
          <p:cNvPr id="18" name="ホームベース 17"/>
          <p:cNvSpPr/>
          <p:nvPr/>
        </p:nvSpPr>
        <p:spPr>
          <a:xfrm>
            <a:off x="286995" y="5805849"/>
            <a:ext cx="8676000" cy="949428"/>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fontAlgn="auto">
              <a:spcBef>
                <a:spcPts val="0"/>
              </a:spcBef>
              <a:spcAft>
                <a:spcPts val="0"/>
              </a:spcAft>
            </a:pPr>
            <a:r>
              <a:rPr lang="ja-JP" altLang="en-US" sz="1400" b="1" dirty="0" smtClean="0">
                <a:solidFill>
                  <a:prstClr val="white"/>
                </a:solidFill>
              </a:rPr>
              <a:t>　</a:t>
            </a:r>
            <a:endParaRPr lang="ja-JP" altLang="en-US" sz="1400" b="1" dirty="0">
              <a:solidFill>
                <a:prstClr val="white"/>
              </a:solidFill>
            </a:endParaRPr>
          </a:p>
        </p:txBody>
      </p:sp>
      <p:sp>
        <p:nvSpPr>
          <p:cNvPr id="20" name="円/楕円 19"/>
          <p:cNvSpPr/>
          <p:nvPr/>
        </p:nvSpPr>
        <p:spPr>
          <a:xfrm>
            <a:off x="6972369" y="5805849"/>
            <a:ext cx="1477408" cy="63344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fontAlgn="auto">
              <a:spcBef>
                <a:spcPts val="0"/>
              </a:spcBef>
              <a:spcAft>
                <a:spcPts val="0"/>
              </a:spcAft>
            </a:pPr>
            <a:r>
              <a:rPr lang="ja-JP" altLang="en-US" sz="1300" b="1" dirty="0" smtClean="0">
                <a:solidFill>
                  <a:prstClr val="white"/>
                </a:solidFill>
              </a:rPr>
              <a:t>万博</a:t>
            </a:r>
            <a:endParaRPr lang="en-US" altLang="ja-JP" sz="1300" b="1" dirty="0" smtClean="0">
              <a:solidFill>
                <a:prstClr val="white"/>
              </a:solidFill>
            </a:endParaRPr>
          </a:p>
          <a:p>
            <a:pPr algn="ctr" fontAlgn="auto">
              <a:spcBef>
                <a:spcPts val="0"/>
              </a:spcBef>
              <a:spcAft>
                <a:spcPts val="0"/>
              </a:spcAft>
            </a:pPr>
            <a:r>
              <a:rPr lang="ja-JP" altLang="en-US" sz="1300" b="1" dirty="0" smtClean="0">
                <a:solidFill>
                  <a:prstClr val="white"/>
                </a:solidFill>
              </a:rPr>
              <a:t>インパクト</a:t>
            </a:r>
            <a:endParaRPr lang="ja-JP" altLang="en-US" sz="1300" b="1" dirty="0">
              <a:solidFill>
                <a:prstClr val="white"/>
              </a:solidFill>
            </a:endParaRPr>
          </a:p>
        </p:txBody>
      </p:sp>
      <p:sp>
        <p:nvSpPr>
          <p:cNvPr id="24" name="正方形/長方形 23"/>
          <p:cNvSpPr/>
          <p:nvPr/>
        </p:nvSpPr>
        <p:spPr>
          <a:xfrm>
            <a:off x="109113" y="20050"/>
            <a:ext cx="3024859"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２．副首都　工程イメージ</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山形 4"/>
          <p:cNvSpPr/>
          <p:nvPr/>
        </p:nvSpPr>
        <p:spPr>
          <a:xfrm>
            <a:off x="4853348" y="1620100"/>
            <a:ext cx="2449233" cy="288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ts val="1400"/>
              </a:lnSpc>
              <a:spcBef>
                <a:spcPts val="0"/>
              </a:spcBef>
              <a:spcAft>
                <a:spcPts val="0"/>
              </a:spcAft>
            </a:pPr>
            <a:r>
              <a:rPr lang="ja-JP" altLang="en-US" sz="1200" b="1" dirty="0" smtClean="0">
                <a:solidFill>
                  <a:prstClr val="white"/>
                </a:solidFill>
              </a:rPr>
              <a:t>国内外からの認知の高まり</a:t>
            </a:r>
            <a:endParaRPr lang="en-US" altLang="ja-JP" sz="1200" b="1" dirty="0" smtClean="0">
              <a:solidFill>
                <a:prstClr val="white"/>
              </a:solidFill>
            </a:endParaRPr>
          </a:p>
        </p:txBody>
      </p:sp>
      <p:sp>
        <p:nvSpPr>
          <p:cNvPr id="11" name="山形 10"/>
          <p:cNvSpPr/>
          <p:nvPr/>
        </p:nvSpPr>
        <p:spPr>
          <a:xfrm>
            <a:off x="7302582" y="1628572"/>
            <a:ext cx="1783378" cy="2880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fontAlgn="auto">
              <a:lnSpc>
                <a:spcPts val="1400"/>
              </a:lnSpc>
              <a:spcBef>
                <a:spcPts val="0"/>
              </a:spcBef>
              <a:spcAft>
                <a:spcPts val="0"/>
              </a:spcAft>
            </a:pPr>
            <a:r>
              <a:rPr lang="ja-JP" altLang="en-US" sz="1200" b="1" dirty="0" smtClean="0">
                <a:solidFill>
                  <a:prstClr val="white"/>
                </a:solidFill>
                <a:latin typeface="ＭＳ Ｐゴシック"/>
              </a:rPr>
              <a:t>副首都としての発展</a:t>
            </a:r>
            <a:endParaRPr lang="en-US" altLang="ja-JP" sz="1200" b="1" dirty="0">
              <a:solidFill>
                <a:prstClr val="white"/>
              </a:solidFill>
              <a:latin typeface="ＭＳ Ｐゴシック"/>
            </a:endParaRPr>
          </a:p>
        </p:txBody>
      </p:sp>
      <p:sp>
        <p:nvSpPr>
          <p:cNvPr id="21" name="円/楕円 20"/>
          <p:cNvSpPr/>
          <p:nvPr/>
        </p:nvSpPr>
        <p:spPr>
          <a:xfrm>
            <a:off x="6510948" y="2415820"/>
            <a:ext cx="660424" cy="2417208"/>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eaVert" lIns="0" tIns="36000" rIns="0" bIns="36000" rtlCol="0" anchor="ctr"/>
          <a:lstStyle/>
          <a:p>
            <a:pPr algn="ctr" fontAlgn="auto">
              <a:spcBef>
                <a:spcPts val="0"/>
              </a:spcBef>
              <a:spcAft>
                <a:spcPts val="0"/>
              </a:spcAft>
            </a:pPr>
            <a:r>
              <a:rPr lang="ja-JP" altLang="en-US" dirty="0" smtClean="0">
                <a:solidFill>
                  <a:prstClr val="black"/>
                </a:solidFill>
              </a:rPr>
              <a:t>副首都確立</a:t>
            </a:r>
            <a:endParaRPr lang="ja-JP" altLang="en-US" dirty="0">
              <a:solidFill>
                <a:prstClr val="black"/>
              </a:solidFill>
            </a:endParaRPr>
          </a:p>
        </p:txBody>
      </p:sp>
      <p:sp>
        <p:nvSpPr>
          <p:cNvPr id="37" name="テキスト ボックス 36"/>
          <p:cNvSpPr txBox="1"/>
          <p:nvPr/>
        </p:nvSpPr>
        <p:spPr>
          <a:xfrm>
            <a:off x="525904" y="6184362"/>
            <a:ext cx="6707507" cy="553998"/>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auto">
              <a:spcBef>
                <a:spcPts val="0"/>
              </a:spcBef>
              <a:spcAft>
                <a:spcPts val="0"/>
              </a:spcAft>
            </a:pP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健康・長寿を基軸とした新たな価値の発信（健都、再生医療、</a:t>
            </a:r>
            <a:r>
              <a:rPr lang="en-US" altLang="ja-JP" sz="1200" b="1" dirty="0" err="1"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世界水準の都市ブランドの確立（うめきた、</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ベイエリアなど）</a:t>
            </a:r>
            <a:endPar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内外から多様なプレーヤーが集い、活躍する場の</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創出</a:t>
            </a: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グローバル</a:t>
            </a:r>
            <a:r>
              <a:rPr lang="ja-JP" altLang="en-US"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人材育成、民間活動の</a:t>
            </a:r>
            <a:r>
              <a:rPr lang="ja-JP" altLang="en-US" sz="1200" b="1"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促進など）</a:t>
            </a:r>
            <a:endParaRPr lang="en-US" altLang="ja-JP" sz="1200" b="1"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円/楕円 40"/>
          <p:cNvSpPr/>
          <p:nvPr/>
        </p:nvSpPr>
        <p:spPr>
          <a:xfrm>
            <a:off x="5452165" y="5827921"/>
            <a:ext cx="1495417" cy="633440"/>
          </a:xfrm>
          <a:prstGeom prst="ellipse">
            <a:avLst/>
          </a:prstGeom>
        </p:spPr>
        <p:style>
          <a:lnRef idx="0">
            <a:schemeClr val="accent6"/>
          </a:lnRef>
          <a:fillRef idx="3">
            <a:schemeClr val="accent6"/>
          </a:fillRef>
          <a:effectRef idx="3">
            <a:schemeClr val="accent6"/>
          </a:effectRef>
          <a:fontRef idx="minor">
            <a:schemeClr val="lt1"/>
          </a:fontRef>
        </p:style>
        <p:txBody>
          <a:bodyPr wrap="none" rtlCol="0" anchor="ctr"/>
          <a:lstStyle/>
          <a:p>
            <a:pPr algn="ctr" fontAlgn="auto">
              <a:spcBef>
                <a:spcPts val="0"/>
              </a:spcBef>
              <a:spcAft>
                <a:spcPts val="0"/>
              </a:spcAft>
            </a:pPr>
            <a:r>
              <a:rPr lang="ja-JP" altLang="en-US" sz="1300" b="1" dirty="0">
                <a:solidFill>
                  <a:prstClr val="white"/>
                </a:solidFill>
              </a:rPr>
              <a:t>ＩＲ</a:t>
            </a:r>
            <a:endParaRPr lang="en-US" altLang="ja-JP" sz="1300" b="1" dirty="0" smtClean="0">
              <a:solidFill>
                <a:prstClr val="white"/>
              </a:solidFill>
            </a:endParaRPr>
          </a:p>
          <a:p>
            <a:pPr algn="ctr" fontAlgn="auto">
              <a:spcBef>
                <a:spcPts val="0"/>
              </a:spcBef>
              <a:spcAft>
                <a:spcPts val="0"/>
              </a:spcAft>
            </a:pPr>
            <a:r>
              <a:rPr lang="ja-JP" altLang="en-US" sz="1300" b="1" dirty="0" smtClean="0">
                <a:solidFill>
                  <a:prstClr val="white"/>
                </a:solidFill>
              </a:rPr>
              <a:t>国際観光拠点</a:t>
            </a:r>
            <a:endParaRPr lang="ja-JP" altLang="en-US" sz="1300" b="1" dirty="0">
              <a:solidFill>
                <a:prstClr val="white"/>
              </a:solidFill>
            </a:endParaRPr>
          </a:p>
        </p:txBody>
      </p:sp>
      <p:sp>
        <p:nvSpPr>
          <p:cNvPr id="2" name="角丸四角形 1"/>
          <p:cNvSpPr/>
          <p:nvPr/>
        </p:nvSpPr>
        <p:spPr>
          <a:xfrm>
            <a:off x="7538789" y="2113305"/>
            <a:ext cx="1188000" cy="64804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prstClr val="black"/>
                </a:solidFill>
              </a:rPr>
              <a:t>東西二極の一極</a:t>
            </a:r>
            <a:endParaRPr lang="ja-JP" altLang="en-US" dirty="0">
              <a:solidFill>
                <a:prstClr val="black"/>
              </a:solidFill>
            </a:endParaRPr>
          </a:p>
        </p:txBody>
      </p:sp>
      <p:sp>
        <p:nvSpPr>
          <p:cNvPr id="53" name="正方形/長方形 52"/>
          <p:cNvSpPr/>
          <p:nvPr/>
        </p:nvSpPr>
        <p:spPr>
          <a:xfrm>
            <a:off x="398269" y="5883154"/>
            <a:ext cx="3312000" cy="239415"/>
          </a:xfrm>
          <a:prstGeom prst="rect">
            <a:avLst/>
          </a:prstGeom>
          <a:solidFill>
            <a:schemeClr val="bg1"/>
          </a:solidFill>
          <a:ln w="12700">
            <a:solidFill>
              <a:schemeClr val="tx1">
                <a:lumMod val="95000"/>
                <a:lumOff val="5000"/>
              </a:schemeClr>
            </a:solidFill>
            <a:prstDash val="solid"/>
          </a:ln>
        </p:spPr>
        <p:txBody>
          <a:bodyPr wrap="square" lIns="36000" tIns="36000" rIns="36000" bIns="36000" anchor="ctr" anchorCtr="0">
            <a:spAutoFit/>
          </a:bodyPr>
          <a:lstStyle/>
          <a:p>
            <a:pPr fontAlgn="auto">
              <a:lnSpc>
                <a:spcPts val="1300"/>
              </a:lnSpc>
              <a:spcBef>
                <a:spcPts val="0"/>
              </a:spcBef>
              <a:spcAft>
                <a:spcPts val="0"/>
              </a:spcAft>
            </a:pPr>
            <a:r>
              <a:rPr lang="ja-JP" altLang="en-US" sz="1200" b="1" kern="100" dirty="0" smtClean="0">
                <a:solidFill>
                  <a:prstClr val="black"/>
                </a:solidFill>
                <a:latin typeface="ＭＳ Ｐゴシック"/>
                <a:ea typeface="ＭＳ Ｐゴシック"/>
                <a:cs typeface="Times New Roman"/>
              </a:rPr>
              <a:t>　◆ 経済成長面の取組み</a:t>
            </a:r>
            <a:endParaRPr lang="ja-JP" altLang="en-US" sz="1100" kern="100" dirty="0">
              <a:solidFill>
                <a:prstClr val="black"/>
              </a:solidFill>
              <a:latin typeface="ＭＳ Ｐゴシック"/>
              <a:ea typeface="ＭＳ Ｐゴシック"/>
              <a:cs typeface="Times New Roman"/>
            </a:endParaRPr>
          </a:p>
        </p:txBody>
      </p:sp>
      <p:grpSp>
        <p:nvGrpSpPr>
          <p:cNvPr id="13" name="グループ化 12"/>
          <p:cNvGrpSpPr/>
          <p:nvPr/>
        </p:nvGrpSpPr>
        <p:grpSpPr>
          <a:xfrm>
            <a:off x="793041" y="5100180"/>
            <a:ext cx="2340932" cy="512775"/>
            <a:chOff x="4618019" y="1346085"/>
            <a:chExt cx="1728000" cy="648000"/>
          </a:xfrm>
        </p:grpSpPr>
        <p:sp>
          <p:nvSpPr>
            <p:cNvPr id="61" name="正方形/長方形 60"/>
            <p:cNvSpPr/>
            <p:nvPr/>
          </p:nvSpPr>
          <p:spPr>
            <a:xfrm>
              <a:off x="4618019" y="1346085"/>
              <a:ext cx="1728000" cy="6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30" name="テキスト ボックス 29"/>
            <p:cNvSpPr txBox="1"/>
            <p:nvPr/>
          </p:nvSpPr>
          <p:spPr>
            <a:xfrm>
              <a:off x="4692968" y="1443229"/>
              <a:ext cx="1584000" cy="466731"/>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auto">
                <a:spcBef>
                  <a:spcPts val="0"/>
                </a:spcBef>
                <a:spcAft>
                  <a:spcPts val="0"/>
                </a:spcAft>
              </a:pPr>
              <a:r>
                <a:rPr lang="ja-JP" altLang="en-US" sz="1200"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まずは、首都機能バックアップ拠点の位置づけの働きかけ</a:t>
              </a:r>
              <a:endParaRPr lang="en-US" altLang="ja-JP" sz="120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65" name="グループ化 64"/>
          <p:cNvGrpSpPr/>
          <p:nvPr/>
        </p:nvGrpSpPr>
        <p:grpSpPr>
          <a:xfrm>
            <a:off x="3407992" y="5091289"/>
            <a:ext cx="2575863" cy="521666"/>
            <a:chOff x="4618019" y="1346005"/>
            <a:chExt cx="1728000" cy="2448000"/>
          </a:xfrm>
        </p:grpSpPr>
        <p:sp>
          <p:nvSpPr>
            <p:cNvPr id="66" name="正方形/長方形 65"/>
            <p:cNvSpPr/>
            <p:nvPr/>
          </p:nvSpPr>
          <p:spPr>
            <a:xfrm>
              <a:off x="4618019" y="1346005"/>
              <a:ext cx="1728000" cy="2448000"/>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endParaRPr lang="ja-JP" altLang="en-US" sz="1050" dirty="0">
                <a:solidFill>
                  <a:prstClr val="black"/>
                </a:solidFill>
                <a:latin typeface="Meiryo UI" panose="020B0604030504040204" pitchFamily="50" charset="-128"/>
                <a:ea typeface="Meiryo UI" panose="020B0604030504040204" pitchFamily="50" charset="-128"/>
              </a:endParaRPr>
            </a:p>
          </p:txBody>
        </p:sp>
        <p:sp>
          <p:nvSpPr>
            <p:cNvPr id="67" name="テキスト ボックス 66"/>
            <p:cNvSpPr txBox="1"/>
            <p:nvPr/>
          </p:nvSpPr>
          <p:spPr>
            <a:xfrm>
              <a:off x="4692967" y="1728355"/>
              <a:ext cx="1584000" cy="1652015"/>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lIns="0" tIns="0" rIns="0" bIns="0" rtlCol="0" anchor="ctr" anchorCtr="0">
              <a:spAutoFit/>
            </a:bodyPr>
            <a:lstStyle/>
            <a:p>
              <a:pPr fontAlgn="auto">
                <a:spcBef>
                  <a:spcPts val="0"/>
                </a:spcBef>
                <a:spcAft>
                  <a:spcPts val="0"/>
                </a:spcAft>
              </a:pP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次</a:t>
              </a:r>
              <a:r>
                <a:rPr lang="ja-JP" altLang="en-US" sz="1200"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20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（圏）</a:t>
              </a:r>
              <a:r>
                <a:rPr lang="ja-JP" altLang="en-US" sz="1200" dirty="0" smtClean="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rPr>
                <a:t>の取組みを支援する制度の働きかけ</a:t>
              </a:r>
              <a:endParaRPr lang="ja-JP" altLang="en-US" sz="1200" dirty="0">
                <a:solidFill>
                  <a:prstClr val="black">
                    <a:lumMod val="85000"/>
                    <a:lumOff val="15000"/>
                  </a:prstClr>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7" name="二等辺三角形 16"/>
          <p:cNvSpPr/>
          <p:nvPr/>
        </p:nvSpPr>
        <p:spPr>
          <a:xfrm rot="5400000">
            <a:off x="5195794" y="3526472"/>
            <a:ext cx="2268000" cy="288000"/>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43" name="テキスト ボックス 42"/>
          <p:cNvSpPr txBox="1"/>
          <p:nvPr/>
        </p:nvSpPr>
        <p:spPr>
          <a:xfrm>
            <a:off x="281277" y="400562"/>
            <a:ext cx="8681717" cy="1246495"/>
          </a:xfrm>
          <a:prstGeom prst="rect">
            <a:avLst/>
          </a:prstGeom>
          <a:noFill/>
        </p:spPr>
        <p:txBody>
          <a:bodyPr wrap="square" rtlCol="0">
            <a:spAutoFit/>
          </a:bodyPr>
          <a:lstStyle/>
          <a:p>
            <a:pPr>
              <a:lnSpc>
                <a:spcPts val="15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◆大阪自らの取組みとして「</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機能面」「制度面」での取組みを</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年頃を目途に副首都</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としての基盤を</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整える。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◆これらの取組みを推進力として、国機関の移転等や副首都化の取組みを支援する仕組みについて国へ働きかけを行う。</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◆これらを通じて、副首都にふさわしい実体を備えることにより、国内外からの認知を高め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、副首都・大阪を確立する。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並行して、「経済成長面」での取組みを進め、副首都にふさわしい経済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発展を図る。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◆以上により、首都・東京とともに、東西二極の一極として、グローバル都市としての成長を実現。あわせて成長の果実を</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もとに豊かな都市生活の実現を図る。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 name="グループ化 6"/>
          <p:cNvGrpSpPr/>
          <p:nvPr/>
        </p:nvGrpSpPr>
        <p:grpSpPr>
          <a:xfrm>
            <a:off x="286995" y="1982342"/>
            <a:ext cx="4408928" cy="1950714"/>
            <a:chOff x="286995" y="1630073"/>
            <a:chExt cx="4168285" cy="2003054"/>
          </a:xfrm>
        </p:grpSpPr>
        <p:sp>
          <p:nvSpPr>
            <p:cNvPr id="12" name="正方形/長方形 11"/>
            <p:cNvSpPr/>
            <p:nvPr/>
          </p:nvSpPr>
          <p:spPr>
            <a:xfrm>
              <a:off x="286995" y="1630073"/>
              <a:ext cx="4168285" cy="1987158"/>
            </a:xfrm>
            <a:prstGeom prst="rect">
              <a:avLst/>
            </a:prstGeom>
            <a:solidFill>
              <a:schemeClr val="accent1">
                <a:lumMod val="20000"/>
                <a:lumOff val="80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endParaRPr>
            </a:p>
          </p:txBody>
        </p:sp>
        <p:sp>
          <p:nvSpPr>
            <p:cNvPr id="44" name="正方形/長方形 43"/>
            <p:cNvSpPr/>
            <p:nvPr/>
          </p:nvSpPr>
          <p:spPr>
            <a:xfrm>
              <a:off x="452467" y="2781819"/>
              <a:ext cx="3139214" cy="245839"/>
            </a:xfrm>
            <a:prstGeom prst="rect">
              <a:avLst/>
            </a:prstGeom>
            <a:solidFill>
              <a:schemeClr val="bg1"/>
            </a:solidFill>
            <a:ln w="12700">
              <a:solidFill>
                <a:schemeClr val="tx1">
                  <a:lumMod val="95000"/>
                  <a:lumOff val="5000"/>
                </a:schemeClr>
              </a:solidFill>
              <a:prstDash val="solid"/>
            </a:ln>
          </p:spPr>
          <p:txBody>
            <a:bodyPr wrap="square" lIns="36000" tIns="36000" rIns="36000" bIns="36000" anchor="ctr" anchorCtr="0">
              <a:spAutoFit/>
            </a:bodyPr>
            <a:lstStyle/>
            <a:p>
              <a:pPr fontAlgn="auto">
                <a:lnSpc>
                  <a:spcPts val="1300"/>
                </a:lnSpc>
                <a:spcBef>
                  <a:spcPts val="0"/>
                </a:spcBef>
                <a:spcAft>
                  <a:spcPts val="0"/>
                </a:spcAft>
              </a:pPr>
              <a:r>
                <a:rPr lang="ja-JP" altLang="en-US" sz="1200" b="1" kern="100" dirty="0" smtClean="0">
                  <a:solidFill>
                    <a:prstClr val="black"/>
                  </a:solidFill>
                  <a:latin typeface="ＭＳ Ｐゴシック"/>
                  <a:ea typeface="ＭＳ Ｐゴシック"/>
                  <a:cs typeface="Times New Roman"/>
                </a:rPr>
                <a:t>　◆副首都</a:t>
              </a:r>
              <a:r>
                <a:rPr lang="ja-JP" altLang="en-US" sz="1200" b="1" kern="100" dirty="0">
                  <a:solidFill>
                    <a:prstClr val="black"/>
                  </a:solidFill>
                  <a:latin typeface="ＭＳ Ｐゴシック"/>
                  <a:ea typeface="ＭＳ Ｐゴシック"/>
                  <a:cs typeface="Times New Roman"/>
                </a:rPr>
                <a:t>として必要な制度を整える（制度面）</a:t>
              </a:r>
              <a:endParaRPr lang="ja-JP" altLang="en-US" sz="1100" kern="100" dirty="0">
                <a:solidFill>
                  <a:prstClr val="black"/>
                </a:solidFill>
                <a:latin typeface="ＭＳ Ｐゴシック"/>
                <a:ea typeface="ＭＳ Ｐゴシック"/>
                <a:cs typeface="Times New Roman"/>
              </a:endParaRPr>
            </a:p>
          </p:txBody>
        </p:sp>
        <p:sp>
          <p:nvSpPr>
            <p:cNvPr id="49" name="正方形/長方形 48"/>
            <p:cNvSpPr/>
            <p:nvPr/>
          </p:nvSpPr>
          <p:spPr>
            <a:xfrm>
              <a:off x="434467" y="1766703"/>
              <a:ext cx="3157214" cy="245839"/>
            </a:xfrm>
            <a:prstGeom prst="rect">
              <a:avLst/>
            </a:prstGeom>
            <a:solidFill>
              <a:schemeClr val="bg1"/>
            </a:solidFill>
            <a:ln w="12700">
              <a:solidFill>
                <a:schemeClr val="tx1">
                  <a:lumMod val="95000"/>
                  <a:lumOff val="5000"/>
                </a:schemeClr>
              </a:solidFill>
              <a:prstDash val="solid"/>
            </a:ln>
          </p:spPr>
          <p:txBody>
            <a:bodyPr wrap="square" lIns="36000" tIns="36000" rIns="36000" bIns="36000" anchor="ctr" anchorCtr="0">
              <a:spAutoFit/>
            </a:bodyPr>
            <a:lstStyle/>
            <a:p>
              <a:pPr fontAlgn="auto">
                <a:lnSpc>
                  <a:spcPts val="1300"/>
                </a:lnSpc>
                <a:spcBef>
                  <a:spcPts val="0"/>
                </a:spcBef>
                <a:spcAft>
                  <a:spcPts val="0"/>
                </a:spcAft>
              </a:pPr>
              <a:r>
                <a:rPr lang="ja-JP" altLang="en-US" sz="1200" b="1" kern="100" dirty="0" smtClean="0">
                  <a:solidFill>
                    <a:prstClr val="black"/>
                  </a:solidFill>
                  <a:latin typeface="ＭＳ Ｐゴシック"/>
                  <a:ea typeface="ＭＳ Ｐゴシック"/>
                  <a:cs typeface="Times New Roman"/>
                </a:rPr>
                <a:t>　◆</a:t>
              </a:r>
              <a:r>
                <a:rPr lang="ja-JP" altLang="en-US" sz="1200" b="1" kern="100" dirty="0">
                  <a:solidFill>
                    <a:prstClr val="black"/>
                  </a:solidFill>
                  <a:latin typeface="ＭＳ Ｐゴシック"/>
                  <a:ea typeface="ＭＳ Ｐゴシック"/>
                  <a:cs typeface="Times New Roman"/>
                </a:rPr>
                <a:t>副首都としての必要な機能を整える（機能面）</a:t>
              </a:r>
              <a:endParaRPr lang="en-US" altLang="ja-JP" sz="1200" b="1" kern="100" dirty="0">
                <a:solidFill>
                  <a:prstClr val="black"/>
                </a:solidFill>
                <a:latin typeface="ＭＳ Ｐゴシック"/>
                <a:ea typeface="ＭＳ Ｐゴシック"/>
                <a:cs typeface="Times New Roman"/>
              </a:endParaRPr>
            </a:p>
          </p:txBody>
        </p:sp>
        <p:sp>
          <p:nvSpPr>
            <p:cNvPr id="55" name="正方形/長方形 54"/>
            <p:cNvSpPr/>
            <p:nvPr/>
          </p:nvSpPr>
          <p:spPr>
            <a:xfrm>
              <a:off x="510623" y="2009330"/>
              <a:ext cx="3544241" cy="925894"/>
            </a:xfrm>
            <a:prstGeom prst="rect">
              <a:avLst/>
            </a:prstGeom>
          </p:spPr>
          <p:txBody>
            <a:bodyPr wrap="square">
              <a:spAutoFit/>
            </a:bodyPr>
            <a:lstStyle/>
            <a:p>
              <a:pPr algn="just" fontAlgn="auto">
                <a:lnSpc>
                  <a:spcPts val="1300"/>
                </a:lnSpc>
                <a:spcBef>
                  <a:spcPts val="0"/>
                </a:spcBef>
                <a:spcAft>
                  <a:spcPts val="0"/>
                </a:spcAft>
              </a:pPr>
              <a:r>
                <a:rPr lang="ja-JP" altLang="en-US"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安全・危機</a:t>
              </a:r>
              <a:r>
                <a:rPr lang="ja-JP" altLang="en-US"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管理機能の</a:t>
              </a: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en-US" altLang="ja-JP"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endParaRPr lang="en-US" altLang="ja-JP"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○人材育成環境の充実　　　　　　　　等</a:t>
              </a:r>
            </a:p>
            <a:p>
              <a:pPr algn="just" fontAlgn="auto">
                <a:lnSpc>
                  <a:spcPts val="1300"/>
                </a:lnSpc>
                <a:spcBef>
                  <a:spcPts val="0"/>
                </a:spcBef>
                <a:spcAft>
                  <a:spcPts val="0"/>
                </a:spcAft>
              </a:pPr>
              <a:r>
                <a:rPr lang="ja-JP" altLang="en-US" sz="1050"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515192" y="3024760"/>
              <a:ext cx="3781919" cy="608367"/>
            </a:xfrm>
            <a:prstGeom prst="rect">
              <a:avLst/>
            </a:prstGeom>
          </p:spPr>
          <p:txBody>
            <a:bodyPr wrap="square">
              <a:spAutoFit/>
            </a:bodyPr>
            <a:lstStyle/>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副首都・大阪</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ふさわしい新たな大都市</a:t>
              </a:r>
              <a:r>
                <a:rPr lang="ja-JP" altLang="en-US" sz="1200" b="1" kern="100" dirty="0">
                  <a:latin typeface="Meiryo UI" panose="020B0604030504040204" pitchFamily="50" charset="-128"/>
                  <a:ea typeface="Meiryo UI" panose="020B0604030504040204" pitchFamily="50" charset="-128"/>
                  <a:cs typeface="Meiryo UI" panose="020B0604030504040204" pitchFamily="50" charset="-128"/>
                </a:rPr>
                <a:t>制度の</a:t>
              </a:r>
              <a:r>
                <a:rPr lang="ja-JP" altLang="en-US" sz="1200" b="1" kern="100" dirty="0" smtClean="0">
                  <a:latin typeface="Meiryo UI" panose="020B0604030504040204" pitchFamily="50" charset="-128"/>
                  <a:ea typeface="Meiryo UI" panose="020B0604030504040204" pitchFamily="50" charset="-128"/>
                  <a:cs typeface="Meiryo UI" panose="020B0604030504040204" pitchFamily="50" charset="-128"/>
                </a:rPr>
                <a:t>実現</a:t>
              </a:r>
              <a:endParaRPr lang="en-US" altLang="ja-JP" sz="1200" b="1" kern="100" dirty="0" smtClean="0">
                <a:latin typeface="Meiryo UI" panose="020B0604030504040204" pitchFamily="50" charset="-128"/>
                <a:ea typeface="Meiryo UI" panose="020B0604030504040204" pitchFamily="50" charset="-128"/>
                <a:cs typeface="Meiryo UI" panose="020B0604030504040204" pitchFamily="50" charset="-128"/>
              </a:endParaRPr>
            </a:p>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○副首都・大阪の生活を支える基礎自治機能の充実</a:t>
              </a:r>
              <a:endParaRPr lang="en-US" altLang="ja-JP"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○副首都（圏）の都市機能を支える広域機能の充実</a:t>
              </a:r>
              <a:endParaRPr lang="en-US" altLang="ja-JP" sz="1050" kern="100" dirty="0">
                <a:solidFill>
                  <a:prstClr val="black"/>
                </a:solidFill>
                <a:latin typeface="ＭＳ Ｐゴシック"/>
                <a:ea typeface="ＭＳ Ｐゴシック"/>
                <a:cs typeface="Meiryo UI" panose="020B0604030504040204" pitchFamily="50" charset="-128"/>
              </a:endParaRPr>
            </a:p>
          </p:txBody>
        </p:sp>
      </p:grpSp>
      <p:sp>
        <p:nvSpPr>
          <p:cNvPr id="63" name="ホームベース 62"/>
          <p:cNvSpPr/>
          <p:nvPr/>
        </p:nvSpPr>
        <p:spPr>
          <a:xfrm>
            <a:off x="281279" y="3990665"/>
            <a:ext cx="5809794" cy="30461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ts val="1400"/>
              </a:lnSpc>
              <a:spcBef>
                <a:spcPts val="0"/>
              </a:spcBef>
              <a:spcAft>
                <a:spcPts val="0"/>
              </a:spcAft>
            </a:pPr>
            <a:r>
              <a:rPr lang="ja-JP" altLang="en-US" sz="1200" b="1" dirty="0" smtClean="0">
                <a:solidFill>
                  <a:prstClr val="white"/>
                </a:solidFill>
                <a:latin typeface="ＭＳ Ｐゴシック"/>
              </a:rPr>
              <a:t>国への働きかけ</a:t>
            </a:r>
            <a:endParaRPr lang="ja-JP" altLang="en-US" sz="1200" b="1" dirty="0">
              <a:solidFill>
                <a:prstClr val="white"/>
              </a:solidFill>
              <a:latin typeface="ＭＳ Ｐゴシック"/>
            </a:endParaRPr>
          </a:p>
        </p:txBody>
      </p:sp>
      <p:sp>
        <p:nvSpPr>
          <p:cNvPr id="64" name="正方形/長方形 63"/>
          <p:cNvSpPr/>
          <p:nvPr/>
        </p:nvSpPr>
        <p:spPr>
          <a:xfrm>
            <a:off x="470467" y="4386703"/>
            <a:ext cx="3312000" cy="239415"/>
          </a:xfrm>
          <a:prstGeom prst="rect">
            <a:avLst/>
          </a:prstGeom>
          <a:solidFill>
            <a:schemeClr val="bg1"/>
          </a:solidFill>
          <a:ln w="12700">
            <a:solidFill>
              <a:schemeClr val="tx1">
                <a:lumMod val="95000"/>
                <a:lumOff val="5000"/>
              </a:schemeClr>
            </a:solidFill>
            <a:prstDash val="solid"/>
          </a:ln>
        </p:spPr>
        <p:txBody>
          <a:bodyPr wrap="square" lIns="36000" tIns="36000" rIns="36000" bIns="36000" anchor="ctr" anchorCtr="0">
            <a:spAutoFit/>
          </a:bodyPr>
          <a:lstStyle/>
          <a:p>
            <a:pPr fontAlgn="auto">
              <a:lnSpc>
                <a:spcPts val="1300"/>
              </a:lnSpc>
              <a:spcBef>
                <a:spcPts val="0"/>
              </a:spcBef>
              <a:spcAft>
                <a:spcPts val="0"/>
              </a:spcAft>
            </a:pPr>
            <a:r>
              <a:rPr lang="ja-JP" altLang="en-US" sz="1200" b="1" kern="100" dirty="0" smtClean="0">
                <a:solidFill>
                  <a:prstClr val="black"/>
                </a:solidFill>
                <a:latin typeface="ＭＳ Ｐゴシック"/>
                <a:ea typeface="ＭＳ Ｐゴシック"/>
                <a:cs typeface="Times New Roman"/>
              </a:rPr>
              <a:t>　◆副首都</a:t>
            </a:r>
            <a:r>
              <a:rPr lang="ja-JP" altLang="en-US" sz="1200" b="1" kern="100" dirty="0">
                <a:solidFill>
                  <a:prstClr val="black"/>
                </a:solidFill>
                <a:latin typeface="ＭＳ Ｐゴシック"/>
                <a:ea typeface="ＭＳ Ｐゴシック"/>
                <a:cs typeface="Times New Roman"/>
              </a:rPr>
              <a:t>として必要な制度を整える（制度面）</a:t>
            </a:r>
            <a:endParaRPr lang="ja-JP" altLang="en-US" sz="1100" kern="100" dirty="0">
              <a:solidFill>
                <a:prstClr val="black"/>
              </a:solidFill>
              <a:latin typeface="ＭＳ Ｐゴシック"/>
              <a:ea typeface="ＭＳ Ｐゴシック"/>
              <a:cs typeface="Times New Roman"/>
            </a:endParaRPr>
          </a:p>
        </p:txBody>
      </p:sp>
      <p:sp>
        <p:nvSpPr>
          <p:cNvPr id="68" name="正方形/長方形 67"/>
          <p:cNvSpPr/>
          <p:nvPr/>
        </p:nvSpPr>
        <p:spPr>
          <a:xfrm>
            <a:off x="515192" y="4624613"/>
            <a:ext cx="3781919" cy="259045"/>
          </a:xfrm>
          <a:prstGeom prst="rect">
            <a:avLst/>
          </a:prstGeom>
        </p:spPr>
        <p:txBody>
          <a:bodyPr wrap="square">
            <a:spAutoFit/>
          </a:bodyPr>
          <a:lstStyle/>
          <a:p>
            <a:pPr algn="just" fontAlgn="auto">
              <a:lnSpc>
                <a:spcPts val="1300"/>
              </a:lnSpc>
              <a:spcBef>
                <a:spcPts val="0"/>
              </a:spcBef>
              <a:spcAft>
                <a:spcPts val="0"/>
              </a:spcAft>
            </a:pPr>
            <a:r>
              <a:rPr lang="ja-JP" altLang="en-US"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○国機関の移転等の働きかけ</a:t>
            </a:r>
            <a:endParaRPr lang="en-US" altLang="ja-JP"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正方形/長方形 68"/>
          <p:cNvSpPr/>
          <p:nvPr/>
        </p:nvSpPr>
        <p:spPr>
          <a:xfrm>
            <a:off x="510623" y="4846394"/>
            <a:ext cx="3781919" cy="259045"/>
          </a:xfrm>
          <a:prstGeom prst="rect">
            <a:avLst/>
          </a:prstGeom>
        </p:spPr>
        <p:txBody>
          <a:bodyPr wrap="square">
            <a:spAutoFit/>
          </a:bodyPr>
          <a:lstStyle/>
          <a:p>
            <a:pPr algn="just" fontAlgn="auto">
              <a:lnSpc>
                <a:spcPts val="1300"/>
              </a:lnSpc>
              <a:spcBef>
                <a:spcPts val="0"/>
              </a:spcBef>
              <a:spcAft>
                <a:spcPts val="0"/>
              </a:spcAft>
            </a:pPr>
            <a:r>
              <a:rPr lang="ja-JP" altLang="en-US" sz="1200" b="1" kern="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endParaRPr lang="en-US" altLang="ja-JP" sz="1200" b="1" kern="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二等辺三角形 3"/>
          <p:cNvSpPr/>
          <p:nvPr/>
        </p:nvSpPr>
        <p:spPr>
          <a:xfrm rot="5400000">
            <a:off x="3157546" y="5315578"/>
            <a:ext cx="228093" cy="92284"/>
          </a:xfrm>
          <a:prstGeom prst="triangle">
            <a:avLst/>
          </a:prstGeom>
          <a:solidFill>
            <a:schemeClr val="accent1"/>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a:solidFill>
                <a:prstClr val="black"/>
              </a:solidFill>
            </a:endParaRPr>
          </a:p>
        </p:txBody>
      </p:sp>
      <p:sp>
        <p:nvSpPr>
          <p:cNvPr id="70" name="円/楕円 69"/>
          <p:cNvSpPr/>
          <p:nvPr/>
        </p:nvSpPr>
        <p:spPr>
          <a:xfrm>
            <a:off x="4054578" y="2171975"/>
            <a:ext cx="1597542" cy="13116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vert="horz" wrap="none" lIns="0" tIns="36000" rIns="0" bIns="36000" rtlCol="0" anchor="ctr"/>
          <a:lstStyle/>
          <a:p>
            <a:pPr algn="ctr" fontAlgn="auto">
              <a:spcBef>
                <a:spcPts val="0"/>
              </a:spcBef>
              <a:spcAft>
                <a:spcPts val="0"/>
              </a:spcAft>
            </a:pPr>
            <a:r>
              <a:rPr lang="ja-JP" altLang="en-US" sz="1600" dirty="0" smtClean="0">
                <a:solidFill>
                  <a:prstClr val="black"/>
                </a:solidFill>
              </a:rPr>
              <a:t>２０２０年頃</a:t>
            </a:r>
            <a:endParaRPr lang="en-US" altLang="ja-JP" sz="1600" dirty="0" smtClean="0">
              <a:solidFill>
                <a:prstClr val="black"/>
              </a:solidFill>
            </a:endParaRPr>
          </a:p>
          <a:p>
            <a:pPr algn="ctr" fontAlgn="auto">
              <a:spcBef>
                <a:spcPts val="0"/>
              </a:spcBef>
              <a:spcAft>
                <a:spcPts val="0"/>
              </a:spcAft>
            </a:pPr>
            <a:r>
              <a:rPr lang="ja-JP" altLang="en-US" sz="1600" dirty="0" err="1" smtClean="0">
                <a:solidFill>
                  <a:prstClr val="black"/>
                </a:solidFill>
              </a:rPr>
              <a:t>までに</a:t>
            </a:r>
            <a:endParaRPr lang="en-US" altLang="ja-JP" sz="1600" dirty="0" smtClean="0">
              <a:solidFill>
                <a:prstClr val="black"/>
              </a:solidFill>
            </a:endParaRPr>
          </a:p>
          <a:p>
            <a:pPr algn="ctr" fontAlgn="auto">
              <a:spcBef>
                <a:spcPts val="0"/>
              </a:spcBef>
              <a:spcAft>
                <a:spcPts val="0"/>
              </a:spcAft>
            </a:pPr>
            <a:r>
              <a:rPr lang="ja-JP" altLang="en-US" sz="1600" dirty="0" smtClean="0">
                <a:solidFill>
                  <a:prstClr val="black"/>
                </a:solidFill>
              </a:rPr>
              <a:t>基盤を整える</a:t>
            </a:r>
            <a:endParaRPr lang="ja-JP" altLang="en-US" sz="1600" dirty="0">
              <a:solidFill>
                <a:prstClr val="black"/>
              </a:solidFill>
            </a:endParaRPr>
          </a:p>
        </p:txBody>
      </p:sp>
      <p:sp>
        <p:nvSpPr>
          <p:cNvPr id="47" name="スライド番号プレースホルダー 1"/>
          <p:cNvSpPr txBox="1">
            <a:spLocks/>
          </p:cNvSpPr>
          <p:nvPr/>
        </p:nvSpPr>
        <p:spPr bwMode="auto">
          <a:xfrm>
            <a:off x="8449777" y="655579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14</a:t>
            </a:fld>
            <a:endParaRPr lang="ja-JP" altLang="en-US" sz="1200" dirty="0">
              <a:solidFill>
                <a:srgbClr val="898989"/>
              </a:solidFill>
            </a:endParaRPr>
          </a:p>
        </p:txBody>
      </p:sp>
    </p:spTree>
    <p:extLst>
      <p:ext uri="{BB962C8B-B14F-4D97-AF65-F5344CB8AC3E}">
        <p14:creationId xmlns:p14="http://schemas.microsoft.com/office/powerpoint/2010/main" val="22614794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正方形/長方形 20"/>
          <p:cNvSpPr/>
          <p:nvPr/>
        </p:nvSpPr>
        <p:spPr>
          <a:xfrm>
            <a:off x="683568" y="2636912"/>
            <a:ext cx="7344816" cy="1080120"/>
          </a:xfrm>
          <a:prstGeom prst="rect">
            <a:avLst/>
          </a:prstGeom>
          <a:solidFill>
            <a:schemeClr val="accent5">
              <a:lumMod val="40000"/>
              <a:lumOff val="60000"/>
            </a:schemeClr>
          </a:solid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black"/>
              </a:solidFill>
            </a:endParaRPr>
          </a:p>
        </p:txBody>
      </p:sp>
      <p:sp>
        <p:nvSpPr>
          <p:cNvPr id="23" name="正方形/長方形 22"/>
          <p:cNvSpPr/>
          <p:nvPr/>
        </p:nvSpPr>
        <p:spPr>
          <a:xfrm>
            <a:off x="683569" y="2420888"/>
            <a:ext cx="1391537" cy="399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ハード面</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1691680" y="3016467"/>
            <a:ext cx="7683646" cy="700565"/>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lstStyle/>
          <a:p>
            <a:pPr>
              <a:lnSpc>
                <a:spcPct val="150000"/>
              </a:lnSpc>
            </a:pPr>
            <a:r>
              <a:rPr lang="ja-JP" altLang="en-US" sz="1600" b="1"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都市インフラの充実</a:t>
            </a:r>
            <a:r>
              <a:rPr lang="ja-JP" altLang="en-US" sz="1600" b="1" dirty="0">
                <a:solidFill>
                  <a:prstClr val="black"/>
                </a:solidFill>
                <a:latin typeface="Meiryo UI" panose="020B0604030504040204" pitchFamily="50" charset="-128"/>
                <a:ea typeface="Meiryo UI" panose="020B0604030504040204" pitchFamily="50" charset="-128"/>
              </a:rPr>
              <a:t>　</a:t>
            </a:r>
            <a:endParaRPr lang="en-US" altLang="ja-JP" sz="1600" b="1" dirty="0">
              <a:solidFill>
                <a:prstClr val="black"/>
              </a:solidFill>
              <a:latin typeface="Meiryo UI" panose="020B0604030504040204" pitchFamily="50" charset="-128"/>
              <a:ea typeface="Meiryo UI" panose="020B0604030504040204" pitchFamily="50" charset="-128"/>
            </a:endParaRPr>
          </a:p>
          <a:p>
            <a:pPr>
              <a:lnSpc>
                <a:spcPct val="150000"/>
              </a:lnSpc>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b="1" dirty="0" smtClean="0">
                <a:solidFill>
                  <a:prstClr val="black"/>
                </a:solidFill>
                <a:latin typeface="Meiryo UI" panose="020B0604030504040204" pitchFamily="50" charset="-128"/>
                <a:ea typeface="Meiryo UI" panose="020B0604030504040204" pitchFamily="50" charset="-128"/>
              </a:rPr>
              <a:t>○　基盤的な公共</a:t>
            </a:r>
            <a:r>
              <a:rPr lang="ja-JP" altLang="en-US" sz="1600" b="1" dirty="0">
                <a:solidFill>
                  <a:prstClr val="black"/>
                </a:solidFill>
                <a:latin typeface="Meiryo UI" panose="020B0604030504040204" pitchFamily="50" charset="-128"/>
                <a:ea typeface="Meiryo UI" panose="020B0604030504040204" pitchFamily="50" charset="-128"/>
              </a:rPr>
              <a:t>機能の高度化</a:t>
            </a:r>
            <a:endParaRPr lang="en-US" altLang="ja-JP" sz="1600" b="1" dirty="0">
              <a:solidFill>
                <a:prstClr val="black"/>
              </a:solidFill>
              <a:latin typeface="Meiryo UI" panose="020B0604030504040204" pitchFamily="50" charset="-128"/>
              <a:ea typeface="Meiryo UI" panose="020B0604030504040204" pitchFamily="50" charset="-128"/>
            </a:endParaRPr>
          </a:p>
          <a:p>
            <a:pPr>
              <a:lnSpc>
                <a:spcPts val="2200"/>
              </a:lnSpc>
            </a:pPr>
            <a:r>
              <a:rPr lang="ja-JP" altLang="en-US" sz="1400" dirty="0">
                <a:solidFill>
                  <a:prstClr val="black"/>
                </a:solidFill>
                <a:latin typeface="Meiryo UI" panose="020B0604030504040204" pitchFamily="50" charset="-128"/>
                <a:ea typeface="Meiryo UI" panose="020B0604030504040204" pitchFamily="50" charset="-128"/>
              </a:rPr>
              <a:t>　　</a:t>
            </a:r>
            <a:endParaRPr lang="en-US" altLang="ja-JP" sz="1400" dirty="0">
              <a:solidFill>
                <a:prstClr val="black"/>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35496" y="19020"/>
            <a:ext cx="6120680" cy="31363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．機能面　～副首都に必要な機能面での取組み～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683569" y="4187822"/>
            <a:ext cx="7344815" cy="1977482"/>
          </a:xfrm>
          <a:prstGeom prst="rect">
            <a:avLst/>
          </a:prstGeom>
          <a:solidFill>
            <a:schemeClr val="accent5">
              <a:lumMod val="40000"/>
              <a:lumOff val="60000"/>
            </a:schemeClr>
          </a:solid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solidFill>
                <a:prstClr val="black"/>
              </a:solidFill>
            </a:endParaRPr>
          </a:p>
        </p:txBody>
      </p:sp>
      <p:sp>
        <p:nvSpPr>
          <p:cNvPr id="33" name="角丸四角形 32"/>
          <p:cNvSpPr/>
          <p:nvPr/>
        </p:nvSpPr>
        <p:spPr>
          <a:xfrm>
            <a:off x="1896378" y="4381401"/>
            <a:ext cx="5699958" cy="1928628"/>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a:lnSpc>
                <a:spcPct val="150000"/>
              </a:lnSpc>
            </a:pPr>
            <a:r>
              <a:rPr lang="ja-JP" altLang="en-US" sz="1600" b="1" dirty="0" smtClean="0">
                <a:solidFill>
                  <a:prstClr val="black"/>
                </a:solidFill>
                <a:latin typeface="Meiryo UI" panose="020B0604030504040204" pitchFamily="50" charset="-128"/>
                <a:ea typeface="Meiryo UI" panose="020B0604030504040204" pitchFamily="50" charset="-128"/>
              </a:rPr>
              <a:t>○　規制</a:t>
            </a:r>
            <a:r>
              <a:rPr lang="ja-JP" altLang="en-US" sz="1600" b="1" dirty="0">
                <a:solidFill>
                  <a:prstClr val="black"/>
                </a:solidFill>
                <a:latin typeface="Meiryo UI" panose="020B0604030504040204" pitchFamily="50" charset="-128"/>
                <a:ea typeface="Meiryo UI" panose="020B0604030504040204" pitchFamily="50" charset="-128"/>
              </a:rPr>
              <a:t>改革や特区による環境整備</a:t>
            </a:r>
            <a:endParaRPr lang="en-US" altLang="ja-JP" sz="1600" b="1" dirty="0">
              <a:solidFill>
                <a:prstClr val="black"/>
              </a:solidFill>
              <a:latin typeface="Meiryo UI" panose="020B0604030504040204" pitchFamily="50" charset="-128"/>
              <a:ea typeface="Meiryo UI" panose="020B0604030504040204" pitchFamily="50" charset="-128"/>
            </a:endParaRPr>
          </a:p>
          <a:p>
            <a:pPr>
              <a:lnSpc>
                <a:spcPct val="150000"/>
              </a:lnSpc>
            </a:pPr>
            <a:r>
              <a:rPr lang="ja-JP" altLang="en-US" sz="1600" b="1" dirty="0" smtClean="0">
                <a:solidFill>
                  <a:prstClr val="black"/>
                </a:solidFill>
                <a:latin typeface="Meiryo UI" panose="020B0604030504040204" pitchFamily="50" charset="-128"/>
                <a:ea typeface="Meiryo UI" panose="020B0604030504040204" pitchFamily="50" charset="-128"/>
              </a:rPr>
              <a:t>○　産業</a:t>
            </a:r>
            <a:r>
              <a:rPr lang="ja-JP" altLang="en-US" sz="1600" b="1" dirty="0">
                <a:solidFill>
                  <a:prstClr val="black"/>
                </a:solidFill>
                <a:latin typeface="Meiryo UI" panose="020B0604030504040204" pitchFamily="50" charset="-128"/>
                <a:ea typeface="Meiryo UI" panose="020B0604030504040204" pitchFamily="50" charset="-128"/>
              </a:rPr>
              <a:t>支援・研究開発体制の充実　</a:t>
            </a:r>
            <a:endParaRPr lang="en-US" altLang="ja-JP" sz="1600" dirty="0">
              <a:solidFill>
                <a:prstClr val="black"/>
              </a:solidFill>
              <a:latin typeface="HGP創英角ﾎﾟｯﾌﾟ体" panose="040B0A00000000000000" pitchFamily="50" charset="-128"/>
              <a:ea typeface="HGP創英角ﾎﾟｯﾌﾟ体" panose="040B0A00000000000000" pitchFamily="50" charset="-128"/>
            </a:endParaRPr>
          </a:p>
          <a:p>
            <a:pPr>
              <a:lnSpc>
                <a:spcPct val="150000"/>
              </a:lnSpc>
            </a:pPr>
            <a:r>
              <a:rPr lang="ja-JP" altLang="en-US" sz="1600" b="1" dirty="0" smtClean="0">
                <a:solidFill>
                  <a:prstClr val="black"/>
                </a:solidFill>
                <a:latin typeface="Meiryo UI" panose="020B0604030504040204" pitchFamily="50" charset="-128"/>
                <a:ea typeface="Meiryo UI" panose="020B0604030504040204" pitchFamily="50" charset="-128"/>
              </a:rPr>
              <a:t>○　人材</a:t>
            </a:r>
            <a:r>
              <a:rPr lang="ja-JP" altLang="en-US" sz="1600" b="1" dirty="0">
                <a:solidFill>
                  <a:prstClr val="black"/>
                </a:solidFill>
                <a:latin typeface="Meiryo UI" panose="020B0604030504040204" pitchFamily="50" charset="-128"/>
                <a:ea typeface="Meiryo UI" panose="020B0604030504040204" pitchFamily="50" charset="-128"/>
              </a:rPr>
              <a:t>育成環境の充実</a:t>
            </a:r>
            <a:endParaRPr lang="en-US" altLang="ja-JP" sz="1600" b="1" dirty="0">
              <a:solidFill>
                <a:prstClr val="black"/>
              </a:solidFill>
              <a:latin typeface="Meiryo UI" panose="020B0604030504040204" pitchFamily="50" charset="-128"/>
              <a:ea typeface="Meiryo UI" panose="020B0604030504040204" pitchFamily="50" charset="-128"/>
            </a:endParaRPr>
          </a:p>
          <a:p>
            <a:pPr>
              <a:lnSpc>
                <a:spcPct val="150000"/>
              </a:lnSpc>
            </a:pPr>
            <a:r>
              <a:rPr lang="ja-JP" altLang="en-US" sz="1600" b="1" dirty="0" smtClean="0">
                <a:solidFill>
                  <a:prstClr val="black"/>
                </a:solidFill>
                <a:latin typeface="Meiryo UI" panose="020B0604030504040204" pitchFamily="50" charset="-128"/>
                <a:ea typeface="Meiryo UI" panose="020B0604030504040204" pitchFamily="50" charset="-128"/>
              </a:rPr>
              <a:t>○　文化</a:t>
            </a:r>
            <a:r>
              <a:rPr lang="ja-JP" altLang="en-US" sz="1600" b="1" dirty="0">
                <a:solidFill>
                  <a:prstClr val="black"/>
                </a:solidFill>
                <a:latin typeface="Meiryo UI" panose="020B0604030504040204" pitchFamily="50" charset="-128"/>
                <a:ea typeface="Meiryo UI" panose="020B0604030504040204" pitchFamily="50" charset="-128"/>
              </a:rPr>
              <a:t>創造・情報発信の基盤</a:t>
            </a:r>
            <a:r>
              <a:rPr lang="ja-JP" altLang="en-US" sz="1600" b="1" dirty="0" smtClean="0">
                <a:solidFill>
                  <a:prstClr val="black"/>
                </a:solidFill>
                <a:latin typeface="Meiryo UI" panose="020B0604030504040204" pitchFamily="50" charset="-128"/>
                <a:ea typeface="Meiryo UI" panose="020B0604030504040204" pitchFamily="50" charset="-128"/>
              </a:rPr>
              <a:t>形成</a:t>
            </a:r>
            <a:r>
              <a:rPr lang="ja-JP" altLang="en-US" sz="1600" dirty="0">
                <a:solidFill>
                  <a:prstClr val="black"/>
                </a:solidFill>
                <a:latin typeface="Meiryo UI" panose="020B0604030504040204" pitchFamily="50" charset="-128"/>
                <a:ea typeface="Meiryo UI" panose="020B0604030504040204" pitchFamily="50" charset="-128"/>
              </a:rPr>
              <a:t>　　　</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9" name="スライド番号プレースホルダー 1"/>
          <p:cNvSpPr txBox="1">
            <a:spLocks/>
          </p:cNvSpPr>
          <p:nvPr/>
        </p:nvSpPr>
        <p:spPr bwMode="auto">
          <a:xfrm>
            <a:off x="8388424" y="648153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15</a:t>
            </a:fld>
            <a:endParaRPr lang="ja-JP" altLang="en-US" sz="1200" dirty="0">
              <a:solidFill>
                <a:srgbClr val="898989"/>
              </a:solidFill>
            </a:endParaRPr>
          </a:p>
        </p:txBody>
      </p:sp>
      <p:sp>
        <p:nvSpPr>
          <p:cNvPr id="3" name="テキスト ボックス 2"/>
          <p:cNvSpPr txBox="1"/>
          <p:nvPr/>
        </p:nvSpPr>
        <p:spPr>
          <a:xfrm>
            <a:off x="208545" y="476672"/>
            <a:ext cx="8562466" cy="1695336"/>
          </a:xfrm>
          <a:prstGeom prst="rect">
            <a:avLst/>
          </a:prstGeom>
          <a:noFill/>
        </p:spPr>
        <p:txBody>
          <a:bodyPr wrap="square" rtlCol="0">
            <a:spAutoFit/>
          </a:bodyPr>
          <a:lstStyle/>
          <a:p>
            <a:pPr>
              <a:lnSpc>
                <a:spcPts val="2500"/>
              </a:lnSpc>
              <a:spcBef>
                <a:spcPts val="600"/>
              </a:spcBef>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大阪は、東京と異なる個性を発揮する「東西二極の一極」をめざし、これまでも自らの改革の取組みにより、ハード・ソフト両面において</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大都市としての機能を向上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させてきた。今後さらに、</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機能のバックアップを担う能力</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を備えるとともに、</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副首都としてふさわしい都市機能の</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を図るため、必要な機能について首都</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東京も</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参考</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にしつつ、</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大都市としてのポテンシャルにさらに磨きをかける取組みを進める。</a:t>
            </a:r>
            <a:endParaRPr lang="ja-JP" altLang="en-US" b="1" dirty="0">
              <a:solidFill>
                <a:prstClr val="black"/>
              </a:solidFill>
            </a:endParaRPr>
          </a:p>
        </p:txBody>
      </p:sp>
      <p:sp>
        <p:nvSpPr>
          <p:cNvPr id="11" name="正方形/長方形 10"/>
          <p:cNvSpPr/>
          <p:nvPr/>
        </p:nvSpPr>
        <p:spPr>
          <a:xfrm>
            <a:off x="683569" y="3987858"/>
            <a:ext cx="1391537" cy="3999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ソフト</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面</a:t>
            </a:r>
            <a:r>
              <a:rPr lang="en-US" altLang="ja-JP"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89219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Kefoasv1\2016\d地域連携部\国土・広域基盤\２．高速道路\関西高速道路ネットワーク推進協議会\パンフレット\160823使用版について\160801②ＭＣ＆Ｐ桑田氏より\160801道路整備パンフ画像\関西圏.jpg"/>
          <p:cNvPicPr>
            <a:picLocks noChangeAspect="1" noChangeArrowheads="1"/>
          </p:cNvPicPr>
          <p:nvPr/>
        </p:nvPicPr>
        <p:blipFill>
          <a:blip r:embed="rId3" cstate="print"/>
          <a:srcRect/>
          <a:stretch>
            <a:fillRect/>
          </a:stretch>
        </p:blipFill>
        <p:spPr bwMode="auto">
          <a:xfrm>
            <a:off x="5479580" y="3068960"/>
            <a:ext cx="3484908" cy="3398390"/>
          </a:xfrm>
          <a:prstGeom prst="rect">
            <a:avLst/>
          </a:prstGeom>
          <a:noFill/>
        </p:spPr>
      </p:pic>
      <p:sp>
        <p:nvSpPr>
          <p:cNvPr id="3" name="正方形/長方形 2"/>
          <p:cNvSpPr/>
          <p:nvPr/>
        </p:nvSpPr>
        <p:spPr>
          <a:xfrm>
            <a:off x="323528" y="188640"/>
            <a:ext cx="1220206"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467544" y="620688"/>
            <a:ext cx="8186364" cy="1282355"/>
            <a:chOff x="467544" y="908720"/>
            <a:chExt cx="8186364" cy="1282355"/>
          </a:xfrm>
        </p:grpSpPr>
        <p:sp>
          <p:nvSpPr>
            <p:cNvPr id="5" name="角丸四角形 4"/>
            <p:cNvSpPr/>
            <p:nvPr/>
          </p:nvSpPr>
          <p:spPr>
            <a:xfrm>
              <a:off x="467544" y="1093075"/>
              <a:ext cx="8186364" cy="1098000"/>
            </a:xfrm>
            <a:prstGeom prst="roundRect">
              <a:avLst>
                <a:gd name="adj" fmla="val 6298"/>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prstClr val="black"/>
                </a:solidFill>
              </a:endParaRPr>
            </a:p>
          </p:txBody>
        </p:sp>
        <p:sp>
          <p:nvSpPr>
            <p:cNvPr id="6" name="正方形/長方形 5"/>
            <p:cNvSpPr/>
            <p:nvPr/>
          </p:nvSpPr>
          <p:spPr>
            <a:xfrm>
              <a:off x="539552" y="1417549"/>
              <a:ext cx="8055987" cy="584775"/>
            </a:xfrm>
            <a:prstGeom prst="rect">
              <a:avLst/>
            </a:prstGeom>
          </p:spPr>
          <p:txBody>
            <a:bodyPr wrap="square">
              <a:spAutoFit/>
            </a:bodyPr>
            <a:lstStyle/>
            <a:p>
              <a:pPr marL="285750" indent="-285750">
                <a:buFont typeface="Wingdings" panose="05000000000000000000" pitchFamily="2" charset="2"/>
                <a:buChar char="n"/>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府市が保有する資産の有効活用（ストックの組み換え）などにより、交通ネットワークを始めとする都市インフラの充実・強化に取り組む。</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81305" y="908720"/>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都市インフラの充実</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6"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16</a:t>
            </a:fld>
            <a:endParaRPr lang="ja-JP" altLang="en-US" sz="1200" dirty="0">
              <a:solidFill>
                <a:srgbClr val="898989"/>
              </a:solidFill>
            </a:endParaRPr>
          </a:p>
        </p:txBody>
      </p:sp>
      <p:sp>
        <p:nvSpPr>
          <p:cNvPr id="15" name="テキスト ボックス 4"/>
          <p:cNvSpPr txBox="1">
            <a:spLocks noChangeArrowheads="1"/>
          </p:cNvSpPr>
          <p:nvPr/>
        </p:nvSpPr>
        <p:spPr bwMode="auto">
          <a:xfrm>
            <a:off x="6384724" y="6568817"/>
            <a:ext cx="237626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smtClean="0">
                <a:solidFill>
                  <a:prstClr val="black"/>
                </a:solidFill>
                <a:latin typeface="Meiryo UI" pitchFamily="50" charset="-128"/>
                <a:ea typeface="Meiryo UI" pitchFamily="50" charset="-128"/>
                <a:cs typeface="Meiryo UI" pitchFamily="50" charset="-128"/>
              </a:rPr>
              <a:t>出典</a:t>
            </a:r>
            <a:r>
              <a:rPr lang="ja-JP" altLang="en-US" sz="800" dirty="0">
                <a:solidFill>
                  <a:prstClr val="black"/>
                </a:solidFill>
                <a:latin typeface="Meiryo UI" pitchFamily="50" charset="-128"/>
                <a:ea typeface="Meiryo UI" pitchFamily="50" charset="-128"/>
                <a:cs typeface="Meiryo UI" pitchFamily="50" charset="-128"/>
              </a:rPr>
              <a:t>：関西高速道路ネットワーク推進協</a:t>
            </a:r>
            <a:r>
              <a:rPr lang="ja-JP" altLang="en-US" sz="800" dirty="0" smtClean="0">
                <a:solidFill>
                  <a:prstClr val="black"/>
                </a:solidFill>
                <a:latin typeface="Meiryo UI" pitchFamily="50" charset="-128"/>
                <a:ea typeface="Meiryo UI" pitchFamily="50" charset="-128"/>
                <a:cs typeface="Meiryo UI" pitchFamily="50" charset="-128"/>
              </a:rPr>
              <a:t>議会資料　　　</a:t>
            </a:r>
            <a:endParaRPr lang="ja-JP" altLang="en-US" sz="800" dirty="0">
              <a:solidFill>
                <a:prstClr val="black"/>
              </a:solidFill>
              <a:latin typeface="Meiryo UI" pitchFamily="50" charset="-128"/>
              <a:ea typeface="Meiryo UI" pitchFamily="50" charset="-128"/>
              <a:cs typeface="Meiryo UI" pitchFamily="50" charset="-128"/>
            </a:endParaRPr>
          </a:p>
        </p:txBody>
      </p:sp>
      <p:sp>
        <p:nvSpPr>
          <p:cNvPr id="17" name="テキスト ボックス 4"/>
          <p:cNvSpPr txBox="1">
            <a:spLocks noChangeArrowheads="1"/>
          </p:cNvSpPr>
          <p:nvPr/>
        </p:nvSpPr>
        <p:spPr bwMode="auto">
          <a:xfrm>
            <a:off x="4067944" y="1948190"/>
            <a:ext cx="489654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smtClean="0">
                <a:solidFill>
                  <a:prstClr val="black"/>
                </a:solidFill>
                <a:latin typeface="Meiryo UI" pitchFamily="50" charset="-128"/>
                <a:ea typeface="Meiryo UI" pitchFamily="50" charset="-128"/>
                <a:cs typeface="Meiryo UI" pitchFamily="50" charset="-128"/>
              </a:rPr>
              <a:t>個々のインフラ整備について、必ずしも</a:t>
            </a:r>
            <a:r>
              <a:rPr lang="en-US" altLang="ja-JP" sz="900" b="1" dirty="0" smtClean="0">
                <a:solidFill>
                  <a:prstClr val="black"/>
                </a:solidFill>
                <a:latin typeface="Meiryo UI" pitchFamily="50" charset="-128"/>
                <a:ea typeface="Meiryo UI" pitchFamily="50" charset="-128"/>
                <a:cs typeface="Meiryo UI" pitchFamily="50" charset="-128"/>
              </a:rPr>
              <a:t>2020</a:t>
            </a:r>
            <a:r>
              <a:rPr lang="ja-JP" altLang="en-US" sz="900" b="1" dirty="0" smtClean="0">
                <a:solidFill>
                  <a:prstClr val="black"/>
                </a:solidFill>
                <a:latin typeface="Meiryo UI" pitchFamily="50" charset="-128"/>
                <a:ea typeface="Meiryo UI" pitchFamily="50" charset="-128"/>
                <a:cs typeface="Meiryo UI" pitchFamily="50" charset="-128"/>
              </a:rPr>
              <a:t>年頃までに整備を完了するというものではありません</a:t>
            </a:r>
            <a:endParaRPr lang="ja-JP" altLang="en-US" sz="900" b="1" dirty="0">
              <a:solidFill>
                <a:prstClr val="black"/>
              </a:solidFill>
              <a:latin typeface="Meiryo UI" pitchFamily="50" charset="-128"/>
              <a:ea typeface="Meiryo UI" pitchFamily="50" charset="-128"/>
              <a:cs typeface="Meiryo UI" pitchFamily="50" charset="-128"/>
            </a:endParaRPr>
          </a:p>
        </p:txBody>
      </p:sp>
      <p:pic>
        <p:nvPicPr>
          <p:cNvPr id="23" name="Picture 4" descr="\\Kefoasv1\2016\d地域連携部\国土・広域基盤\２．高速道路\関西高速道路ネットワーク推進協議会\パンフレット\160823使用版について\160801②ＭＣ＆Ｐ桑田氏より\160801道路整備パンフ画像\中部圏.jpg"/>
          <p:cNvPicPr>
            <a:picLocks noChangeAspect="1" noChangeArrowheads="1"/>
          </p:cNvPicPr>
          <p:nvPr/>
        </p:nvPicPr>
        <p:blipFill>
          <a:blip r:embed="rId4" cstate="print"/>
          <a:srcRect/>
          <a:stretch>
            <a:fillRect/>
          </a:stretch>
        </p:blipFill>
        <p:spPr bwMode="auto">
          <a:xfrm>
            <a:off x="827583" y="4633115"/>
            <a:ext cx="1989419" cy="1941957"/>
          </a:xfrm>
          <a:prstGeom prst="rect">
            <a:avLst/>
          </a:prstGeom>
          <a:noFill/>
        </p:spPr>
      </p:pic>
      <p:pic>
        <p:nvPicPr>
          <p:cNvPr id="24" name="Picture 3" descr="\\Kefoasv1\2016\d地域連携部\国土・広域基盤\２．高速道路\関西高速道路ネットワーク推進協議会\パンフレット\160823使用版について\160801②ＭＣ＆Ｐ桑田氏より\160801道路整備パンフ画像\首都圏.jpg"/>
          <p:cNvPicPr>
            <a:picLocks noChangeAspect="1" noChangeArrowheads="1"/>
          </p:cNvPicPr>
          <p:nvPr/>
        </p:nvPicPr>
        <p:blipFill>
          <a:blip r:embed="rId5" cstate="print"/>
          <a:srcRect/>
          <a:stretch>
            <a:fillRect/>
          </a:stretch>
        </p:blipFill>
        <p:spPr bwMode="auto">
          <a:xfrm>
            <a:off x="3203848" y="4593459"/>
            <a:ext cx="2026600" cy="1978251"/>
          </a:xfrm>
          <a:prstGeom prst="rect">
            <a:avLst/>
          </a:prstGeom>
          <a:noFill/>
        </p:spPr>
      </p:pic>
      <p:grpSp>
        <p:nvGrpSpPr>
          <p:cNvPr id="9" name="グループ化 8"/>
          <p:cNvGrpSpPr/>
          <p:nvPr/>
        </p:nvGrpSpPr>
        <p:grpSpPr>
          <a:xfrm>
            <a:off x="5796136" y="3509931"/>
            <a:ext cx="2741795" cy="2824194"/>
            <a:chOff x="5806881" y="3116396"/>
            <a:chExt cx="2809559" cy="2877016"/>
          </a:xfrm>
        </p:grpSpPr>
        <p:sp>
          <p:nvSpPr>
            <p:cNvPr id="4" name="四角形吹き出し 3"/>
            <p:cNvSpPr/>
            <p:nvPr/>
          </p:nvSpPr>
          <p:spPr>
            <a:xfrm>
              <a:off x="7113616" y="3116396"/>
              <a:ext cx="606773" cy="90872"/>
            </a:xfrm>
            <a:prstGeom prst="wedgeRectCallout">
              <a:avLst>
                <a:gd name="adj1" fmla="val 22488"/>
                <a:gd name="adj2" fmla="val 105488"/>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a:solidFill>
                    <a:srgbClr val="FF0000"/>
                  </a:solidFill>
                  <a:latin typeface="HG丸ｺﾞｼｯｸM-PRO" panose="020F0600000000000000" pitchFamily="50" charset="-128"/>
                  <a:ea typeface="HG丸ｺﾞｼｯｸM-PRO" panose="020F0600000000000000" pitchFamily="50" charset="-128"/>
                </a:rPr>
                <a:t>2017</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開通予定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19" name="四角形吹き出し 18"/>
            <p:cNvSpPr/>
            <p:nvPr/>
          </p:nvSpPr>
          <p:spPr>
            <a:xfrm>
              <a:off x="7946724" y="3281196"/>
              <a:ext cx="669716" cy="90872"/>
            </a:xfrm>
            <a:prstGeom prst="wedgeRectCallout">
              <a:avLst>
                <a:gd name="adj1" fmla="val -24416"/>
                <a:gd name="adj2" fmla="val 108982"/>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2023</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開通予定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0" name="四角形吹き出し 19"/>
            <p:cNvSpPr/>
            <p:nvPr/>
          </p:nvSpPr>
          <p:spPr>
            <a:xfrm>
              <a:off x="6597508" y="5869131"/>
              <a:ext cx="589659" cy="124281"/>
            </a:xfrm>
            <a:prstGeom prst="wedgeRectCallout">
              <a:avLst>
                <a:gd name="adj1" fmla="val -27385"/>
                <a:gd name="adj2" fmla="val -83184"/>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2016</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開通予定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6" name="四角形吹き出し 25"/>
            <p:cNvSpPr/>
            <p:nvPr/>
          </p:nvSpPr>
          <p:spPr>
            <a:xfrm rot="18316972">
              <a:off x="7676107" y="5222647"/>
              <a:ext cx="645258" cy="127567"/>
            </a:xfrm>
            <a:prstGeom prst="wedgeRectCallout">
              <a:avLst>
                <a:gd name="adj1" fmla="val 24640"/>
                <a:gd name="adj2" fmla="val 119635"/>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2016</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開通予定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7" name="四角形吹き出し 26"/>
            <p:cNvSpPr/>
            <p:nvPr/>
          </p:nvSpPr>
          <p:spPr>
            <a:xfrm>
              <a:off x="7308303" y="3778941"/>
              <a:ext cx="638421" cy="104036"/>
            </a:xfrm>
            <a:prstGeom prst="wedgeRectCallout">
              <a:avLst>
                <a:gd name="adj1" fmla="val -18435"/>
                <a:gd name="adj2" fmla="val 170875"/>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2017</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着手予定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8" name="四角形吹き出し 27"/>
            <p:cNvSpPr/>
            <p:nvPr/>
          </p:nvSpPr>
          <p:spPr>
            <a:xfrm>
              <a:off x="5806881" y="4398153"/>
              <a:ext cx="447075" cy="107522"/>
            </a:xfrm>
            <a:prstGeom prst="wedgeRectCallout">
              <a:avLst>
                <a:gd name="adj1" fmla="val 46691"/>
                <a:gd name="adj2" fmla="val -162672"/>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2016</a:t>
              </a: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着手</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29" name="四角形吹き出し 28"/>
            <p:cNvSpPr/>
            <p:nvPr/>
          </p:nvSpPr>
          <p:spPr>
            <a:xfrm>
              <a:off x="7232717" y="4220190"/>
              <a:ext cx="368572" cy="172181"/>
            </a:xfrm>
            <a:prstGeom prst="wedgeRectCallout">
              <a:avLst>
                <a:gd name="adj1" fmla="val 11622"/>
                <a:gd name="adj2" fmla="val 93692"/>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lnSpc>
                  <a:spcPts val="600"/>
                </a:lnSpc>
              </a:pPr>
              <a:r>
                <a:rPr lang="en-US" altLang="ja-JP" sz="600" dirty="0" smtClean="0">
                  <a:solidFill>
                    <a:srgbClr val="FF0000"/>
                  </a:solidFill>
                  <a:latin typeface="HG丸ｺﾞｼｯｸM-PRO" panose="020F0600000000000000" pitchFamily="50" charset="-128"/>
                  <a:ea typeface="HG丸ｺﾞｼｯｸM-PRO" panose="020F0600000000000000" pitchFamily="50" charset="-128"/>
                </a:rPr>
                <a:t>2019</a:t>
              </a:r>
            </a:p>
            <a:p>
              <a:pPr algn="ctr">
                <a:lnSpc>
                  <a:spcPts val="600"/>
                </a:lnSpc>
              </a:pPr>
              <a:r>
                <a:rPr lang="ja-JP" altLang="en-US" sz="600" dirty="0" smtClean="0">
                  <a:solidFill>
                    <a:srgbClr val="FF0000"/>
                  </a:solidFill>
                  <a:latin typeface="HG丸ｺﾞｼｯｸM-PRO" panose="020F0600000000000000" pitchFamily="50" charset="-128"/>
                  <a:ea typeface="HG丸ｺﾞｼｯｸM-PRO" panose="020F0600000000000000" pitchFamily="50" charset="-128"/>
                </a:rPr>
                <a:t>開通予定</a:t>
              </a:r>
              <a:endParaRPr lang="ja-JP" altLang="en-US" sz="600" dirty="0">
                <a:solidFill>
                  <a:srgbClr val="FF0000"/>
                </a:solidFill>
                <a:latin typeface="HG丸ｺﾞｼｯｸM-PRO" panose="020F0600000000000000" pitchFamily="50" charset="-128"/>
                <a:ea typeface="HG丸ｺﾞｼｯｸM-PRO" panose="020F0600000000000000" pitchFamily="50" charset="-128"/>
              </a:endParaRPr>
            </a:p>
          </p:txBody>
        </p:sp>
      </p:grpSp>
      <p:sp>
        <p:nvSpPr>
          <p:cNvPr id="25" name="テキスト ボックス 4"/>
          <p:cNvSpPr txBox="1">
            <a:spLocks noChangeArrowheads="1"/>
          </p:cNvSpPr>
          <p:nvPr/>
        </p:nvSpPr>
        <p:spPr bwMode="auto">
          <a:xfrm>
            <a:off x="5760214" y="6359628"/>
            <a:ext cx="306025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 typeface="Arial" charset="0"/>
              <a:buNone/>
            </a:pP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上記年次はいずれ</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も</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月時点での</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予定（年度表記）　</a:t>
            </a:r>
            <a:r>
              <a:rPr lang="ja-JP" altLang="en-US" sz="800" dirty="0" smtClean="0">
                <a:solidFill>
                  <a:prstClr val="black"/>
                </a:solidFill>
                <a:latin typeface="Meiryo UI" pitchFamily="50" charset="-128"/>
                <a:ea typeface="Meiryo UI" pitchFamily="50" charset="-128"/>
                <a:cs typeface="Meiryo UI" pitchFamily="50" charset="-128"/>
              </a:rPr>
              <a:t>　　</a:t>
            </a:r>
            <a:endParaRPr lang="ja-JP" altLang="en-US" sz="800" dirty="0">
              <a:solidFill>
                <a:prstClr val="black"/>
              </a:solidFill>
              <a:latin typeface="Meiryo UI" pitchFamily="50" charset="-128"/>
              <a:ea typeface="Meiryo UI" pitchFamily="50" charset="-128"/>
              <a:cs typeface="Meiryo UI" pitchFamily="50" charset="-128"/>
            </a:endParaRPr>
          </a:p>
        </p:txBody>
      </p:sp>
      <p:sp>
        <p:nvSpPr>
          <p:cNvPr id="30" name="正方形/長方形 29"/>
          <p:cNvSpPr/>
          <p:nvPr/>
        </p:nvSpPr>
        <p:spPr>
          <a:xfrm>
            <a:off x="323528" y="1988840"/>
            <a:ext cx="8029334" cy="877163"/>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（１）高速道路ネットワークの充実</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lvl="0"/>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大阪都市再生環状道路（阪神高速大和川線や淀川左岸線など）をはじめとする高速道路ネットワークの整備</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○より利用しやすい高速道路料金の導入</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阪神高速道路料金の対距離制移行（</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467544" y="2996952"/>
            <a:ext cx="4849139" cy="1415772"/>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○ミッシングリンクの解消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淀川</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左岸線延伸部の事業着手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など都市再生環状道路の整備を進め、</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都心部</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で慢性的に発生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渋滞を解消し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、生産性の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向上を目指す</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○高速道路料金体系の一元化</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高速</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道路のネットワーク機能が最大限発揮されるよう、公平</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かつシンプル</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シームレスな料金とする。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134179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17</a:t>
            </a:fld>
            <a:endParaRPr lang="ja-JP" altLang="en-US" sz="1200" dirty="0">
              <a:solidFill>
                <a:srgbClr val="898989"/>
              </a:solidFill>
            </a:endParaRPr>
          </a:p>
        </p:txBody>
      </p:sp>
      <p:sp>
        <p:nvSpPr>
          <p:cNvPr id="18" name="テキスト ボックス 4"/>
          <p:cNvSpPr txBox="1">
            <a:spLocks noChangeArrowheads="1"/>
          </p:cNvSpPr>
          <p:nvPr/>
        </p:nvSpPr>
        <p:spPr bwMode="auto">
          <a:xfrm>
            <a:off x="5879715" y="692696"/>
            <a:ext cx="1030717" cy="20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900" b="1" dirty="0" smtClean="0">
                <a:solidFill>
                  <a:prstClr val="black"/>
                </a:solidFill>
                <a:latin typeface="Meiryo UI" pitchFamily="50" charset="-128"/>
                <a:ea typeface="Meiryo UI" pitchFamily="50" charset="-128"/>
                <a:cs typeface="Meiryo UI" pitchFamily="50" charset="-128"/>
              </a:rPr>
              <a:t>【</a:t>
            </a:r>
            <a:r>
              <a:rPr lang="ja-JP" altLang="en-US" sz="900" b="1" dirty="0" smtClean="0">
                <a:solidFill>
                  <a:prstClr val="black"/>
                </a:solidFill>
                <a:latin typeface="Meiryo UI" pitchFamily="50" charset="-128"/>
                <a:ea typeface="Meiryo UI" pitchFamily="50" charset="-128"/>
                <a:cs typeface="Meiryo UI" pitchFamily="50" charset="-128"/>
              </a:rPr>
              <a:t>公共交通戦略</a:t>
            </a:r>
            <a:r>
              <a:rPr lang="en-US" altLang="ja-JP" sz="900" b="1" dirty="0" smtClean="0">
                <a:solidFill>
                  <a:prstClr val="black"/>
                </a:solidFill>
                <a:latin typeface="Meiryo UI" pitchFamily="50" charset="-128"/>
                <a:ea typeface="Meiryo UI" pitchFamily="50" charset="-128"/>
                <a:cs typeface="Meiryo UI" pitchFamily="50" charset="-128"/>
              </a:rPr>
              <a:t>4</a:t>
            </a:r>
            <a:r>
              <a:rPr lang="ja-JP" altLang="en-US" sz="900" b="1" dirty="0" smtClean="0">
                <a:solidFill>
                  <a:prstClr val="black"/>
                </a:solidFill>
                <a:latin typeface="Meiryo UI" pitchFamily="50" charset="-128"/>
                <a:ea typeface="Meiryo UI" pitchFamily="50" charset="-128"/>
                <a:cs typeface="Meiryo UI" pitchFamily="50" charset="-128"/>
              </a:rPr>
              <a:t>路線</a:t>
            </a:r>
            <a:r>
              <a:rPr lang="en-US" altLang="ja-JP" sz="900" b="1" dirty="0" smtClean="0">
                <a:solidFill>
                  <a:prstClr val="black"/>
                </a:solidFill>
                <a:latin typeface="Meiryo UI" pitchFamily="50" charset="-128"/>
                <a:ea typeface="Meiryo UI" pitchFamily="50" charset="-128"/>
                <a:cs typeface="Meiryo UI" pitchFamily="50" charset="-128"/>
              </a:rPr>
              <a:t>】</a:t>
            </a:r>
            <a:endParaRPr lang="ja-JP" altLang="en-US" sz="900" b="1" dirty="0">
              <a:solidFill>
                <a:prstClr val="black"/>
              </a:solidFill>
              <a:latin typeface="Meiryo UI" pitchFamily="50" charset="-128"/>
              <a:ea typeface="Meiryo UI" pitchFamily="50" charset="-128"/>
              <a:cs typeface="Meiryo UI" pitchFamily="50" charset="-128"/>
            </a:endParaRPr>
          </a:p>
        </p:txBody>
      </p:sp>
      <p:sp>
        <p:nvSpPr>
          <p:cNvPr id="19" name="テキスト ボックス 4"/>
          <p:cNvSpPr txBox="1">
            <a:spLocks noChangeArrowheads="1"/>
          </p:cNvSpPr>
          <p:nvPr/>
        </p:nvSpPr>
        <p:spPr bwMode="auto">
          <a:xfrm>
            <a:off x="6002162" y="3393364"/>
            <a:ext cx="219998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800" dirty="0" smtClean="0">
                <a:solidFill>
                  <a:prstClr val="black"/>
                </a:solidFill>
                <a:latin typeface="Meiryo UI" pitchFamily="50" charset="-128"/>
                <a:ea typeface="Meiryo UI" pitchFamily="50" charset="-128"/>
                <a:cs typeface="Meiryo UI" pitchFamily="50" charset="-128"/>
              </a:rPr>
              <a:t>　　　　　　出典：大阪府</a:t>
            </a:r>
            <a:r>
              <a:rPr lang="ja-JP" altLang="en-US" sz="800" b="1" dirty="0" smtClean="0">
                <a:solidFill>
                  <a:srgbClr val="FF0000"/>
                </a:solidFill>
                <a:latin typeface="Meiryo UI" pitchFamily="50" charset="-128"/>
                <a:ea typeface="Meiryo UI" pitchFamily="50" charset="-128"/>
                <a:cs typeface="Meiryo UI" pitchFamily="50" charset="-128"/>
              </a:rPr>
              <a:t>　</a:t>
            </a:r>
            <a:r>
              <a:rPr lang="ja-JP" altLang="en-US" sz="800" dirty="0" smtClean="0">
                <a:solidFill>
                  <a:prstClr val="black"/>
                </a:solidFill>
                <a:latin typeface="Meiryo UI" pitchFamily="50" charset="-128"/>
                <a:ea typeface="Meiryo UI" pitchFamily="50" charset="-128"/>
                <a:cs typeface="Meiryo UI" pitchFamily="50" charset="-128"/>
              </a:rPr>
              <a:t>「公共交通戦略」</a:t>
            </a:r>
            <a:endParaRPr lang="en-US" altLang="ja-JP" sz="800" dirty="0" smtClean="0">
              <a:solidFill>
                <a:prstClr val="black"/>
              </a:solidFill>
              <a:latin typeface="Meiryo UI" pitchFamily="50" charset="-128"/>
              <a:ea typeface="Meiryo UI" pitchFamily="50" charset="-128"/>
              <a:cs typeface="Meiryo UI" pitchFamily="50" charset="-128"/>
            </a:endParaRPr>
          </a:p>
        </p:txBody>
      </p:sp>
      <p:pic>
        <p:nvPicPr>
          <p:cNvPr id="2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787" t="1598" b="34026"/>
          <a:stretch/>
        </p:blipFill>
        <p:spPr bwMode="auto">
          <a:xfrm>
            <a:off x="5796136" y="981364"/>
            <a:ext cx="2927590" cy="2340000"/>
          </a:xfrm>
          <a:prstGeom prst="rect">
            <a:avLst/>
          </a:prstGeom>
          <a:noFill/>
          <a:ln w="2540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正方形/長方形 28"/>
          <p:cNvSpPr/>
          <p:nvPr/>
        </p:nvSpPr>
        <p:spPr>
          <a:xfrm>
            <a:off x="395536" y="648043"/>
            <a:ext cx="5400599" cy="1246495"/>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（２）鉄道ネットワークの充実・機能強化</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○公共交通戦略（</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年度策定）の策定（戦略</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路線・利便性向上など）</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北大阪急行延伸</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年度開業目標）、</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大阪モノレール延伸</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(2029</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年開業目標）など</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83567" y="1772816"/>
            <a:ext cx="5112567" cy="1231106"/>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○関空アクセス改善にも資するなにわ筋線の事業化など鉄道ネットワークの充実</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強化をめざす。</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民営化</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効率的な事業運営を行い</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さら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なる利用者の利便性向上を図るとともに、大阪経済の活性化・成長戦略</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貢献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95536" y="3035637"/>
            <a:ext cx="5256584" cy="877163"/>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（３）国際空港機能の強化</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空港と大阪国際空港との経営統合（</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○コンセッション</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（事業運営権の売却）を実施（</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715216" y="3976028"/>
            <a:ext cx="7776865" cy="677108"/>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民間企業による空港運営の自律性と自由度を尊重しつつ、</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インバウンド拡大</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や関西の魅力発信等に向けた取組みを進め</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国際空港の成長を促すとともに、大阪・関西における地域経済の活性化をめざす。</a:t>
            </a:r>
          </a:p>
        </p:txBody>
      </p:sp>
      <p:sp>
        <p:nvSpPr>
          <p:cNvPr id="33" name="正方形/長方形 32"/>
          <p:cNvSpPr/>
          <p:nvPr/>
        </p:nvSpPr>
        <p:spPr>
          <a:xfrm>
            <a:off x="395537" y="4724429"/>
            <a:ext cx="5616624" cy="1061829"/>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（４）港湾の国際競争力強化</a:t>
            </a:r>
            <a:endPar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○阪神港が国際コンテナ戦略港湾に選定（</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○阪神港の港湾運営会社「阪神国際港湾株式会社」設立（</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701254" y="5632212"/>
            <a:ext cx="7776865" cy="677108"/>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国際競争力があり、利用者ニーズに合った使いやすい港を実現するため</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・大阪市の港湾管理一元化への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取り組み</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。あわせて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、海岸防災に関して府市相互の連携を進める。</a:t>
            </a:r>
            <a:endParaRPr lang="ja-JP" altLang="en-US" sz="1200" strike="sngStrike"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629103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411814" y="434172"/>
            <a:ext cx="8212620" cy="735177"/>
          </a:xfrm>
          <a:prstGeom prst="roundRect">
            <a:avLst>
              <a:gd name="adj" fmla="val 11093"/>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prstClr val="black"/>
              </a:solidFill>
            </a:endParaRPr>
          </a:p>
        </p:txBody>
      </p:sp>
      <p:sp>
        <p:nvSpPr>
          <p:cNvPr id="5" name="正方形/長方形 4"/>
          <p:cNvSpPr/>
          <p:nvPr/>
        </p:nvSpPr>
        <p:spPr>
          <a:xfrm>
            <a:off x="509469" y="584574"/>
            <a:ext cx="7913266" cy="584775"/>
          </a:xfrm>
          <a:prstGeom prst="rect">
            <a:avLst/>
          </a:prstGeom>
        </p:spPr>
        <p:txBody>
          <a:bodyPr wrap="square">
            <a:spAutoFit/>
          </a:bodyPr>
          <a:lstStyle/>
          <a:p>
            <a:pPr marL="285750" indent="-285750">
              <a:buFont typeface="Wingdings" panose="05000000000000000000" pitchFamily="2" charset="2"/>
              <a:buChar char="n"/>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都市の基盤となる公共</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機能について、首都・東京の事例も参考としながら高度化を図り、</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住民の安心・安全を充実させるとともに、暮らしやすい大都市を確立する。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65420" y="95833"/>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基盤的な公共機能の高度化</a:t>
            </a:r>
          </a:p>
        </p:txBody>
      </p:sp>
      <p:sp>
        <p:nvSpPr>
          <p:cNvPr id="8" name="正方形/長方形 7"/>
          <p:cNvSpPr/>
          <p:nvPr/>
        </p:nvSpPr>
        <p:spPr>
          <a:xfrm>
            <a:off x="422430" y="1232734"/>
            <a:ext cx="7528754" cy="338554"/>
          </a:xfrm>
          <a:prstGeom prst="rect">
            <a:avLst/>
          </a:prstGeom>
        </p:spPr>
        <p:txBody>
          <a:bodyPr wrap="square">
            <a:spAutoFit/>
          </a:bodyPr>
          <a:lstStyle/>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・危機管理機能の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35877" y="1519523"/>
            <a:ext cx="8671987" cy="1292662"/>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（１）消防・防災</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○大規模災害への対応力強化</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緊急消防援助隊の計画的な増隊</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232</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隊⇒</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294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隊）</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○府市消防学校の一体的運用＜平成</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月実現＞・・・　府内消防力の充実強化を人材面から推進</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○府内消防本部の広域化・連携強化</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消防本部の広域化</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H24</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消防本部に集約）</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指令共同運用等</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エリア）が進展</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1"/>
          <p:cNvSpPr txBox="1">
            <a:spLocks/>
          </p:cNvSpPr>
          <p:nvPr/>
        </p:nvSpPr>
        <p:spPr bwMode="auto">
          <a:xfrm>
            <a:off x="8370223"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18</a:t>
            </a:fld>
            <a:endParaRPr lang="ja-JP" altLang="en-US" sz="1200" dirty="0">
              <a:solidFill>
                <a:srgbClr val="898989"/>
              </a:solidFill>
            </a:endParaRPr>
          </a:p>
        </p:txBody>
      </p:sp>
      <p:sp>
        <p:nvSpPr>
          <p:cNvPr id="7" name="正方形/長方形 6"/>
          <p:cNvSpPr/>
          <p:nvPr/>
        </p:nvSpPr>
        <p:spPr>
          <a:xfrm>
            <a:off x="643773" y="2799148"/>
            <a:ext cx="7861930" cy="1369606"/>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○副首都としてあるべき消防・防災のあり方検討・・・　</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副首都推進本部事務局等による検討</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（論点）①西日本の危機管理と、副首都・大阪の安心・安全を支える消防力　②首都機能バックアップ機能 など</a:t>
            </a:r>
            <a:endPar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○大阪の消防力の強化・・・　</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消防力強化のための勉強会</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H28.9</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に府と市町村で設置）等による検討</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（論点）①少子高齢化、人口減少、大規模災害などに対応できる大阪の消防力の強化（広域化と広域化</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以外の方策による対応）、②全国規模の大規模災害時に果たすべき大阪の消防力　など</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29978" y="4293096"/>
            <a:ext cx="8259925" cy="892552"/>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（２）公衆</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衛生（感染症・食の安全</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研究所による合同セミナー等の開催</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H26.10</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大阪府と大阪市の保健所などで、公衆衛生関係の連携事業を調査して記載</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正方形/長方形 16"/>
          <p:cNvSpPr/>
          <p:nvPr/>
        </p:nvSpPr>
        <p:spPr>
          <a:xfrm>
            <a:off x="643773" y="5241710"/>
            <a:ext cx="7861930" cy="1492716"/>
          </a:xfrm>
          <a:prstGeom prst="rect">
            <a:avLst/>
          </a:prstGeom>
          <a:ln>
            <a:solidFill>
              <a:schemeClr val="tx1"/>
            </a:solidFill>
          </a:ln>
        </p:spPr>
        <p:txBody>
          <a:bodyPr wrap="square">
            <a:spAutoFit/>
          </a:bodyPr>
          <a:lstStyle/>
          <a:p>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H</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月に府市共同設置の</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地方独立行政法人大阪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健康安全基盤研究所</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を創設</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初の地方独立行政法人による地方衛生</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研究所として、またわが国</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有数の規模と機能を誇る研究所</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市町村</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への支援や、</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産学官連携</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強化</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など、大阪・関西に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おける公衆</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衛生機能の強化に</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貢献。</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○施設の一元化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指揮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命令</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系統の一本化など、機能面での強化を図るため、森之宮（府公衛研）と鶴橋（市環科研）に分かれ</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いる施設の一元化を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図る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1791" y="4391998"/>
            <a:ext cx="810924" cy="588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9467" y="1286521"/>
            <a:ext cx="768003" cy="53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683" y="1723851"/>
            <a:ext cx="720000" cy="5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650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3528" y="183748"/>
            <a:ext cx="5368514" cy="338554"/>
          </a:xfrm>
          <a:prstGeom prst="rect">
            <a:avLst/>
          </a:prstGeom>
        </p:spPr>
        <p:txBody>
          <a:bodyPr wrap="square">
            <a:spAutoFit/>
          </a:bodyPr>
          <a:lstStyle/>
          <a:p>
            <a:pPr marL="355600" indent="-355600"/>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インフラの最適化</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660556265"/>
              </p:ext>
            </p:extLst>
          </p:nvPr>
        </p:nvGraphicFramePr>
        <p:xfrm>
          <a:off x="579474" y="1563847"/>
          <a:ext cx="8208912" cy="2022446"/>
        </p:xfrm>
        <a:graphic>
          <a:graphicData uri="http://schemas.openxmlformats.org/drawingml/2006/table">
            <a:tbl>
              <a:tblPr firstRow="1" bandRow="1">
                <a:tableStyleId>{5940675A-B579-460E-94D1-54222C63F5DA}</a:tableStyleId>
              </a:tblPr>
              <a:tblGrid>
                <a:gridCol w="810226"/>
                <a:gridCol w="7398686"/>
              </a:tblGrid>
              <a:tr h="325688">
                <a:tc>
                  <a:txBody>
                    <a:bodyPr/>
                    <a:lstStyle/>
                    <a:p>
                      <a:pPr algn="ctr"/>
                      <a:r>
                        <a:rPr kumimoji="1"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項目</a:t>
                      </a:r>
                      <a:endParaRPr kumimoji="1" lang="ja-JP" altLang="en-US" sz="13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これまでの取り組み</a:t>
                      </a:r>
                      <a:endPar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1">
                        <a:lumMod val="20000"/>
                        <a:lumOff val="80000"/>
                      </a:schemeClr>
                    </a:solidFill>
                  </a:tcPr>
                </a:tc>
              </a:tr>
              <a:tr h="624491">
                <a:tc>
                  <a:txBody>
                    <a:bodyPr/>
                    <a:lstStyle/>
                    <a:p>
                      <a:pPr algn="ctr"/>
                      <a:r>
                        <a:rPr kumimoji="1"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水道</a:t>
                      </a:r>
                      <a:endParaRPr kumimoji="1"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H23</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 </a:t>
                      </a:r>
                      <a:r>
                        <a:rPr kumimoji="1"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：大阪府水道部を廃止し、大阪市を除く府域の用水事業を一元化（大阪広域水道企業団設立）</a:t>
                      </a:r>
                    </a:p>
                    <a:p>
                      <a:pPr marL="0" indent="0">
                        <a:buFont typeface="Wingdings" panose="05000000000000000000" pitchFamily="2" charset="2"/>
                        <a:buNone/>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：大阪市の水道事業について、公共施設等運営権制度による経営形態の見直し方針（実施プラン案）</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を策定</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14244">
                <a:tc>
                  <a:txBody>
                    <a:bodyPr/>
                    <a:lstStyle/>
                    <a:p>
                      <a:pPr algn="ctr"/>
                      <a:r>
                        <a:rPr kumimoji="1"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下水道</a:t>
                      </a:r>
                      <a:endParaRPr kumimoji="1"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H20</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：大阪市を除く市町村の流域下水道の管理・運営を大阪府に一元化</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：大阪市の下水道事業について一元的に包括委託を受ける新会社を設立（クリアウォーター</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r h="542434">
                <a:tc>
                  <a:txBody>
                    <a:bodyPr/>
                    <a:lstStyle/>
                    <a:p>
                      <a:pPr algn="ctr"/>
                      <a:r>
                        <a:rPr kumimoji="1" lang="ja-JP" altLang="en-US" sz="13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ごみ処理</a:t>
                      </a:r>
                      <a:endParaRPr kumimoji="1" lang="ja-JP" altLang="en-US" sz="13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tx1">
                        <a:lumMod val="75000"/>
                        <a:lumOff val="25000"/>
                      </a:schemeClr>
                    </a:solidFill>
                  </a:tcPr>
                </a:tc>
                <a:tc>
                  <a:txBody>
                    <a:bodyPr/>
                    <a:lstStyle/>
                    <a:p>
                      <a:pPr marL="0" indent="0">
                        <a:buFont typeface="Wingdings" panose="05000000000000000000" pitchFamily="2" charset="2"/>
                        <a:buNone/>
                      </a:pP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大阪府ごみ処理広域化計画</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に基づき、広域化に取組む関係市町村を大阪府が支援</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indent="0">
                        <a:buFont typeface="Wingdings" panose="05000000000000000000" pitchFamily="2" charset="2"/>
                        <a:buNone/>
                      </a:pP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H26</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月</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：大阪市・八尾市・松原市の一部事務組合化（焼却事業）</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anchor="ctr"/>
                </a:tc>
              </a:tr>
            </a:tbl>
          </a:graphicData>
        </a:graphic>
      </p:graphicFrame>
      <p:sp>
        <p:nvSpPr>
          <p:cNvPr id="20" name="二等辺三角形 19"/>
          <p:cNvSpPr/>
          <p:nvPr/>
        </p:nvSpPr>
        <p:spPr>
          <a:xfrm rot="10800000">
            <a:off x="2367063" y="3913844"/>
            <a:ext cx="4774683" cy="576064"/>
          </a:xfrm>
          <a:prstGeom prst="triangle">
            <a:avLst/>
          </a:prstGeom>
          <a:gradFill flip="none" rotWithShape="1">
            <a:lin ang="54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solidFill>
                <a:prstClr val="black"/>
              </a:solidFill>
            </a:endParaRPr>
          </a:p>
        </p:txBody>
      </p:sp>
      <p:sp>
        <p:nvSpPr>
          <p:cNvPr id="21" name="正方形/長方形 20"/>
          <p:cNvSpPr/>
          <p:nvPr/>
        </p:nvSpPr>
        <p:spPr>
          <a:xfrm>
            <a:off x="331783" y="520795"/>
            <a:ext cx="8671987" cy="1000274"/>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水道・下水道・ごみ処理</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7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大阪市域</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における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経営形態の見直しや、大阪府域における広域化などに積極的に着手し、都市機能の要である生活インフラ</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の最適化をリード。</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507466" y="4698491"/>
            <a:ext cx="8334708" cy="1492716"/>
          </a:xfrm>
          <a:prstGeom prst="rect">
            <a:avLst/>
          </a:prstGeom>
          <a:ln>
            <a:solidFill>
              <a:schemeClr val="tx1"/>
            </a:solidFill>
          </a:ln>
        </p:spPr>
        <p:txBody>
          <a:bodyPr wrap="square">
            <a:spAutoFit/>
          </a:bodyPr>
          <a:lstStyle/>
          <a:p>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住民が安心して暮らし、企業の経済活動を支える都市の生活インフラを、持続可能性をもって維持・発展させるため、下記の視点により、それぞれの生活インフラに応じた規模の最適化や、経営形態の見直しを行う。</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○人口減少に伴う需要減に対応するダウンサウジング</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○施設・設備の老朽化に伴う更新コストの平準化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○自律的な運営と運営コストの抑制に資する経営形態の見直し</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○ゲリラ豪雨や巨大地震などの災害に強い生活インフラの実現</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883730" y="3984349"/>
            <a:ext cx="3666388" cy="338554"/>
          </a:xfrm>
          <a:prstGeom prst="rect">
            <a:avLst/>
          </a:prstGeom>
          <a:noFill/>
        </p:spPr>
        <p:txBody>
          <a:bodyPr wrap="none" rtlCol="0">
            <a:spAutoFit/>
          </a:bodyPr>
          <a:lstStyle/>
          <a:p>
            <a:r>
              <a:rPr lang="ja-JP" altLang="en-US" sz="1600" dirty="0" smtClean="0">
                <a:solidFill>
                  <a:prstClr val="black"/>
                </a:solidFill>
                <a:latin typeface="HGP創英角ﾎﾟｯﾌﾟ体" panose="040B0A00000000000000" pitchFamily="50" charset="-128"/>
                <a:ea typeface="HGP創英角ﾎﾟｯﾌﾟ体" panose="040B0A00000000000000" pitchFamily="50" charset="-128"/>
              </a:rPr>
              <a:t>副首都にふさわしい生活インフラの構築</a:t>
            </a:r>
            <a:endParaRPr lang="ja-JP" altLang="en-US" sz="1600" dirty="0">
              <a:solidFill>
                <a:prstClr val="black"/>
              </a:solidFill>
              <a:latin typeface="HGP創英角ﾎﾟｯﾌﾟ体" panose="040B0A00000000000000" pitchFamily="50" charset="-128"/>
              <a:ea typeface="HGP創英角ﾎﾟｯﾌﾟ体" panose="040B0A00000000000000"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20512" y="3726826"/>
            <a:ext cx="594283" cy="515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514" y="3750692"/>
            <a:ext cx="720080" cy="775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705" y="5524795"/>
            <a:ext cx="1258180" cy="1144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34609" y="4159001"/>
            <a:ext cx="609276" cy="36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19</a:t>
            </a:fld>
            <a:endParaRPr lang="ja-JP" altLang="en-US" sz="1200" dirty="0">
              <a:solidFill>
                <a:srgbClr val="898989"/>
              </a:solidFill>
            </a:endParaRPr>
          </a:p>
        </p:txBody>
      </p:sp>
    </p:spTree>
    <p:extLst>
      <p:ext uri="{BB962C8B-B14F-4D97-AF65-F5344CB8AC3E}">
        <p14:creationId xmlns:p14="http://schemas.microsoft.com/office/powerpoint/2010/main" val="344815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908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p:cNvSpPr/>
          <p:nvPr/>
        </p:nvSpPr>
        <p:spPr>
          <a:xfrm>
            <a:off x="200443" y="5835572"/>
            <a:ext cx="8859778" cy="918931"/>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正方形/長方形 2"/>
          <p:cNvSpPr/>
          <p:nvPr/>
        </p:nvSpPr>
        <p:spPr>
          <a:xfrm>
            <a:off x="296036" y="38443"/>
            <a:ext cx="1159292" cy="369332"/>
          </a:xfrm>
          <a:prstGeom prst="rect">
            <a:avLst/>
          </a:prstGeom>
        </p:spPr>
        <p:txBody>
          <a:bodyPr wrap="none">
            <a:spAutoFit/>
          </a:bodyPr>
          <a:lstStyle/>
          <a:p>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a:t>
            </a:r>
            <a:r>
              <a:rPr lang="en-US" altLang="ja-JP"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404193" y="616317"/>
            <a:ext cx="8230436" cy="913964"/>
          </a:xfrm>
          <a:prstGeom prst="roundRect">
            <a:avLst>
              <a:gd name="adj" fmla="val 13816"/>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prstClr val="black"/>
              </a:solidFill>
            </a:endParaRPr>
          </a:p>
        </p:txBody>
      </p:sp>
      <p:sp>
        <p:nvSpPr>
          <p:cNvPr id="14" name="正方形/長方形 13"/>
          <p:cNvSpPr/>
          <p:nvPr/>
        </p:nvSpPr>
        <p:spPr>
          <a:xfrm>
            <a:off x="410602" y="398483"/>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規制改革や特区による環境整備</a:t>
            </a:r>
          </a:p>
        </p:txBody>
      </p:sp>
      <p:sp>
        <p:nvSpPr>
          <p:cNvPr id="19" name="正方形/長方形 18"/>
          <p:cNvSpPr/>
          <p:nvPr/>
        </p:nvSpPr>
        <p:spPr>
          <a:xfrm>
            <a:off x="538954" y="882750"/>
            <a:ext cx="7533946" cy="584775"/>
          </a:xfrm>
          <a:prstGeom prst="rect">
            <a:avLst/>
          </a:prstGeom>
        </p:spPr>
        <p:txBody>
          <a:bodyPr wrap="square">
            <a:spAutoFit/>
          </a:bodyPr>
          <a:lstStyle/>
          <a:p>
            <a:pPr marL="285750" indent="-285750" fontAlgn="auto">
              <a:spcBef>
                <a:spcPts val="0"/>
              </a:spcBef>
              <a:spcAft>
                <a:spcPts val="0"/>
              </a:spcAft>
              <a:buFont typeface="Wingdings" panose="05000000000000000000" pitchFamily="2" charset="2"/>
              <a:buChar char="n"/>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国の特区制度等の更なる活用や、大阪独自の規制改革、税制措置等により、</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世界で最もビジネスしやすい</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環境を、ソフト面から充実させる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5493063" y="1862497"/>
            <a:ext cx="3096000" cy="252000"/>
          </a:xfrm>
          <a:prstGeom prst="rect">
            <a:avLst/>
          </a:prstGeom>
          <a:ln>
            <a:solidFill>
              <a:schemeClr val="accent1">
                <a:shade val="50000"/>
              </a:schemeClr>
            </a:solidFill>
          </a:ln>
        </p:spPr>
        <p:txBody>
          <a:bodyPr wrap="square" lIns="0" tIns="0" rIns="0" bIns="0" anchor="ctr" anchorCtr="0">
            <a:spAutoFit/>
          </a:bodyP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関西イノベーション国際戦略総合特区の活用</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1400604" y="1859530"/>
            <a:ext cx="2114321" cy="252000"/>
          </a:xfrm>
          <a:prstGeom prst="rect">
            <a:avLst/>
          </a:prstGeom>
          <a:ln>
            <a:solidFill>
              <a:schemeClr val="accent1">
                <a:shade val="50000"/>
              </a:schemeClr>
            </a:solidFill>
          </a:ln>
        </p:spPr>
        <p:txBody>
          <a:bodyPr wrap="square" lIns="0" tIns="0" rIns="0" bIns="0" anchor="ctr" anchorCtr="0">
            <a:spAutoFit/>
          </a:bodyP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関西圏国家戦略</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特</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区の活用</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正方形/長方形 77"/>
          <p:cNvSpPr/>
          <p:nvPr/>
        </p:nvSpPr>
        <p:spPr>
          <a:xfrm>
            <a:off x="312482" y="2128739"/>
            <a:ext cx="1579346" cy="253916"/>
          </a:xfrm>
          <a:prstGeom prst="rect">
            <a:avLst/>
          </a:prstGeom>
        </p:spPr>
        <p:txBody>
          <a:bodyPr wrap="square">
            <a:spAutoFit/>
          </a:bodyPr>
          <a:lstStyle/>
          <a:p>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508906" y="2303475"/>
            <a:ext cx="4262119" cy="707886"/>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・総理大臣主導で岩盤規制全般の突破口を開くための制度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・関西圏は大阪府、京都府、兵庫県の全域を特区の区域として国が指定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spcBef>
                <a:spcPts val="2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・知事（自治体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）と特区担当大臣と、民間の代表が対等な立場で参画</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する「区域会議」で規制改革メニュー等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正方形/長方形 79"/>
          <p:cNvSpPr/>
          <p:nvPr/>
        </p:nvSpPr>
        <p:spPr>
          <a:xfrm>
            <a:off x="4723344" y="2132505"/>
            <a:ext cx="1579346" cy="253916"/>
          </a:xfrm>
          <a:prstGeom prst="rect">
            <a:avLst/>
          </a:prstGeom>
        </p:spPr>
        <p:txBody>
          <a:bodyPr wrap="square">
            <a:spAutoFit/>
          </a:bodyPr>
          <a:lstStyle/>
          <a:p>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◆制度概要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正方形/長方形 80"/>
          <p:cNvSpPr/>
          <p:nvPr/>
        </p:nvSpPr>
        <p:spPr>
          <a:xfrm>
            <a:off x="4892873" y="2299722"/>
            <a:ext cx="4060621" cy="797654"/>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・経済成長のエンジンとなる産業・機能の集積拠点形成を図る制度</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・関西圏は、北大阪地区、大阪駅周辺地区など、大阪府、大阪市、京</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都府、京都市、兵庫県、神戸市の９地区を特区の区域として国が指定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指定</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区域の先駆的な取組みに対し、税制、財政、金融措置といった国と</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の政策資源を集中することにより</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、イノベーションの創出等をめざす。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4" name="グループ化 133"/>
          <p:cNvGrpSpPr/>
          <p:nvPr/>
        </p:nvGrpSpPr>
        <p:grpSpPr>
          <a:xfrm>
            <a:off x="5096498" y="3103966"/>
            <a:ext cx="3761320" cy="1967070"/>
            <a:chOff x="38100" y="1344388"/>
            <a:chExt cx="9230186" cy="5534025"/>
          </a:xfrm>
        </p:grpSpPr>
        <p:pic>
          <p:nvPicPr>
            <p:cNvPr id="1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 y="1344388"/>
              <a:ext cx="9067800" cy="553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6" name="円/楕円 135"/>
            <p:cNvSpPr/>
            <p:nvPr/>
          </p:nvSpPr>
          <p:spPr>
            <a:xfrm>
              <a:off x="3884537" y="371308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37" name="円/楕円 136"/>
            <p:cNvSpPr/>
            <p:nvPr/>
          </p:nvSpPr>
          <p:spPr>
            <a:xfrm>
              <a:off x="513902" y="2581852"/>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38" name="円/楕円 137"/>
            <p:cNvSpPr/>
            <p:nvPr/>
          </p:nvSpPr>
          <p:spPr>
            <a:xfrm>
              <a:off x="4071862" y="5243646"/>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39" name="円/楕円 138"/>
            <p:cNvSpPr/>
            <p:nvPr/>
          </p:nvSpPr>
          <p:spPr>
            <a:xfrm>
              <a:off x="5581576" y="3490764"/>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40" name="円/楕円 139"/>
            <p:cNvSpPr/>
            <p:nvPr/>
          </p:nvSpPr>
          <p:spPr>
            <a:xfrm>
              <a:off x="6656440" y="21802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41" name="円/楕円 140"/>
            <p:cNvSpPr/>
            <p:nvPr/>
          </p:nvSpPr>
          <p:spPr>
            <a:xfrm>
              <a:off x="6924570" y="3393595"/>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42" name="円/楕円 141"/>
            <p:cNvSpPr/>
            <p:nvPr/>
          </p:nvSpPr>
          <p:spPr>
            <a:xfrm>
              <a:off x="4367234" y="3795887"/>
              <a:ext cx="555288"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43" name="円/楕円 142"/>
            <p:cNvSpPr/>
            <p:nvPr/>
          </p:nvSpPr>
          <p:spPr>
            <a:xfrm>
              <a:off x="4907419" y="396007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sp>
          <p:nvSpPr>
            <p:cNvPr id="144" name="円/楕円 143"/>
            <p:cNvSpPr/>
            <p:nvPr/>
          </p:nvSpPr>
          <p:spPr>
            <a:xfrm>
              <a:off x="5581576" y="2894728"/>
              <a:ext cx="318931" cy="312876"/>
            </a:xfrm>
            <a:prstGeom prst="ellipse">
              <a:avLst/>
            </a:pr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91418" tIns="45710" rIns="91418" bIns="45710" anchor="ctr"/>
            <a:lstStyle/>
            <a:p>
              <a:pPr>
                <a:defRPr/>
              </a:pPr>
              <a:endParaRPr lang="ja-JP" altLang="en-US" sz="500" dirty="0">
                <a:solidFill>
                  <a:srgbClr val="000000"/>
                </a:solidFill>
              </a:endParaRPr>
            </a:p>
          </p:txBody>
        </p:sp>
        <p:grpSp>
          <p:nvGrpSpPr>
            <p:cNvPr id="145" name="グループ化 107"/>
            <p:cNvGrpSpPr>
              <a:grpSpLocks/>
            </p:cNvGrpSpPr>
            <p:nvPr/>
          </p:nvGrpSpPr>
          <p:grpSpPr bwMode="auto">
            <a:xfrm>
              <a:off x="346167" y="3009029"/>
              <a:ext cx="1433287" cy="951049"/>
              <a:chOff x="92606" y="2882900"/>
              <a:chExt cx="1863725" cy="1236663"/>
            </a:xfrm>
          </p:grpSpPr>
          <p:pic>
            <p:nvPicPr>
              <p:cNvPr id="177" name="図 176"/>
              <p:cNvPicPr>
                <a:picLocks noChangeAspect="1"/>
              </p:cNvPicPr>
              <p:nvPr/>
            </p:nvPicPr>
            <p:blipFill>
              <a:blip r:embed="rId3" cstate="print">
                <a:extLst/>
              </a:blip>
              <a:stretch>
                <a:fillRect/>
              </a:stretch>
            </p:blipFill>
            <p:spPr bwMode="auto">
              <a:xfrm>
                <a:off x="92606" y="2882900"/>
                <a:ext cx="1863725" cy="1236663"/>
              </a:xfrm>
              <a:prstGeom prst="rect">
                <a:avLst/>
              </a:prstGeom>
              <a:ln w="19050">
                <a:solidFill>
                  <a:schemeClr val="bg1"/>
                </a:solidFill>
              </a:ln>
              <a:effectLst>
                <a:glow rad="101600">
                  <a:schemeClr val="accent1">
                    <a:satMod val="175000"/>
                    <a:alpha val="40000"/>
                  </a:schemeClr>
                </a:glow>
              </a:effectLst>
            </p:spPr>
          </p:pic>
          <p:sp>
            <p:nvSpPr>
              <p:cNvPr id="178" name="テキスト ボックス 119"/>
              <p:cNvSpPr txBox="1">
                <a:spLocks noChangeArrowheads="1"/>
              </p:cNvSpPr>
              <p:nvPr/>
            </p:nvSpPr>
            <p:spPr bwMode="auto">
              <a:xfrm>
                <a:off x="92606" y="2925673"/>
                <a:ext cx="1783830" cy="21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SPring-8 SACLA</a:t>
                </a:r>
                <a:endParaRPr lang="ja-JP" altLang="en-US" sz="500" b="1" dirty="0" smtClean="0">
                  <a:solidFill>
                    <a:srgbClr val="FFFFFF"/>
                  </a:solidFill>
                  <a:latin typeface="Meiryo UI" pitchFamily="50" charset="-128"/>
                  <a:ea typeface="Meiryo UI" pitchFamily="50" charset="-128"/>
                  <a:cs typeface="Meiryo UI" pitchFamily="50" charset="-128"/>
                </a:endParaRPr>
              </a:p>
            </p:txBody>
          </p:sp>
        </p:grpSp>
        <p:grpSp>
          <p:nvGrpSpPr>
            <p:cNvPr id="146" name="グループ化 57"/>
            <p:cNvGrpSpPr>
              <a:grpSpLocks/>
            </p:cNvGrpSpPr>
            <p:nvPr/>
          </p:nvGrpSpPr>
          <p:grpSpPr bwMode="auto">
            <a:xfrm>
              <a:off x="2589348" y="2616837"/>
              <a:ext cx="1278338" cy="878436"/>
              <a:chOff x="2555875" y="2212975"/>
              <a:chExt cx="1806575" cy="1241425"/>
            </a:xfrm>
          </p:grpSpPr>
          <p:pic>
            <p:nvPicPr>
              <p:cNvPr id="175" name="Picture 2"/>
              <p:cNvPicPr>
                <a:picLocks noChangeAspect="1" noChangeArrowheads="1"/>
              </p:cNvPicPr>
              <p:nvPr/>
            </p:nvPicPr>
            <p:blipFill>
              <a:blip r:embed="rId4" cstate="print"/>
              <a:srcRect/>
              <a:stretch>
                <a:fillRect/>
              </a:stretch>
            </p:blipFill>
            <p:spPr bwMode="auto">
              <a:xfrm>
                <a:off x="2555875" y="2212975"/>
                <a:ext cx="1806575" cy="12414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76" name="テキスト ボックス 119"/>
              <p:cNvSpPr txBox="1">
                <a:spLocks noChangeArrowheads="1"/>
              </p:cNvSpPr>
              <p:nvPr/>
            </p:nvSpPr>
            <p:spPr bwMode="auto">
              <a:xfrm>
                <a:off x="2592388" y="2277532"/>
                <a:ext cx="1608235" cy="18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神戸医療産業都市</a:t>
                </a:r>
              </a:p>
            </p:txBody>
          </p:sp>
        </p:grpSp>
        <p:pic>
          <p:nvPicPr>
            <p:cNvPr id="147" name="Picture 3"/>
            <p:cNvPicPr>
              <a:picLocks noChangeAspect="1" noChangeArrowheads="1"/>
            </p:cNvPicPr>
            <p:nvPr/>
          </p:nvPicPr>
          <p:blipFill>
            <a:blip r:embed="rId5" cstate="print"/>
            <a:srcRect/>
            <a:stretch>
              <a:fillRect/>
            </a:stretch>
          </p:blipFill>
          <p:spPr bwMode="auto">
            <a:xfrm>
              <a:off x="4257603" y="1607725"/>
              <a:ext cx="1954212" cy="910036"/>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48" name="テキスト ボックス 119"/>
            <p:cNvSpPr txBox="1">
              <a:spLocks noChangeArrowheads="1"/>
            </p:cNvSpPr>
            <p:nvPr/>
          </p:nvSpPr>
          <p:spPr bwMode="auto">
            <a:xfrm>
              <a:off x="4716071" y="1910734"/>
              <a:ext cx="1600703" cy="534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r" eaLnBrk="1" hangingPunct="1"/>
              <a:r>
                <a:rPr lang="ja-JP" altLang="en-US" sz="500" b="1" dirty="0" smtClean="0">
                  <a:solidFill>
                    <a:prstClr val="white"/>
                  </a:solidFill>
                  <a:latin typeface="Meiryo UI" pitchFamily="50" charset="-128"/>
                  <a:ea typeface="Meiryo UI" pitchFamily="50" charset="-128"/>
                  <a:cs typeface="Meiryo UI" pitchFamily="50" charset="-128"/>
                </a:rPr>
                <a:t>（</a:t>
              </a:r>
              <a:r>
                <a:rPr lang="ja-JP" altLang="en-US" sz="500" b="1" dirty="0" smtClean="0">
                  <a:solidFill>
                    <a:srgbClr val="FFFFFF"/>
                  </a:solidFill>
                  <a:latin typeface="Meiryo UI" pitchFamily="50" charset="-128"/>
                  <a:ea typeface="Meiryo UI" pitchFamily="50" charset="-128"/>
                  <a:cs typeface="Meiryo UI" pitchFamily="50" charset="-128"/>
                </a:rPr>
                <a:t>彩都ﾗｲﾌｻｲｴﾝｽﾊﾟｰｸ）</a:t>
              </a:r>
            </a:p>
          </p:txBody>
        </p:sp>
        <p:sp>
          <p:nvSpPr>
            <p:cNvPr id="149" name="テキスト ボックス 119"/>
            <p:cNvSpPr txBox="1">
              <a:spLocks noChangeArrowheads="1"/>
            </p:cNvSpPr>
            <p:nvPr/>
          </p:nvSpPr>
          <p:spPr bwMode="auto">
            <a:xfrm>
              <a:off x="4226111" y="2121674"/>
              <a:ext cx="1110353" cy="30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en-US" altLang="ja-JP"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大阪大学</a:t>
              </a:r>
            </a:p>
          </p:txBody>
        </p:sp>
        <p:sp>
          <p:nvSpPr>
            <p:cNvPr id="150" name="二等辺三角形 149"/>
            <p:cNvSpPr/>
            <p:nvPr/>
          </p:nvSpPr>
          <p:spPr>
            <a:xfrm rot="20402299">
              <a:off x="5548204" y="3794841"/>
              <a:ext cx="431800" cy="1263650"/>
            </a:xfrm>
            <a:prstGeom prst="triangle">
              <a:avLst>
                <a:gd name="adj" fmla="val 100000"/>
              </a:avLst>
            </a:prstGeom>
            <a:solidFill>
              <a:srgbClr val="5B9BD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algn="ctr">
                <a:defRPr/>
              </a:pPr>
              <a:endParaRPr lang="ja-JP" altLang="en-US" sz="500" dirty="0">
                <a:solidFill>
                  <a:srgbClr val="FFFFFF"/>
                </a:solidFill>
              </a:endParaRPr>
            </a:p>
          </p:txBody>
        </p:sp>
        <p:grpSp>
          <p:nvGrpSpPr>
            <p:cNvPr id="151" name="グループ化 128"/>
            <p:cNvGrpSpPr>
              <a:grpSpLocks/>
            </p:cNvGrpSpPr>
            <p:nvPr/>
          </p:nvGrpSpPr>
          <p:grpSpPr bwMode="auto">
            <a:xfrm>
              <a:off x="3084519" y="5607754"/>
              <a:ext cx="1750843" cy="1010798"/>
              <a:chOff x="2750681" y="5533114"/>
              <a:chExt cx="1825625" cy="1266825"/>
            </a:xfrm>
          </p:grpSpPr>
          <p:pic>
            <p:nvPicPr>
              <p:cNvPr id="172" name="Picture 4"/>
              <p:cNvPicPr>
                <a:picLocks noChangeAspect="1" noChangeArrowheads="1"/>
              </p:cNvPicPr>
              <p:nvPr/>
            </p:nvPicPr>
            <p:blipFill>
              <a:blip r:embed="rId6" cstate="print"/>
              <a:srcRect/>
              <a:stretch>
                <a:fillRect/>
              </a:stretch>
            </p:blipFill>
            <p:spPr bwMode="auto">
              <a:xfrm>
                <a:off x="2750681" y="5533114"/>
                <a:ext cx="1825625" cy="1266825"/>
              </a:xfrm>
              <a:prstGeom prst="rect">
                <a:avLst/>
              </a:prstGeom>
              <a:noFill/>
              <a:ln w="19050">
                <a:solidFill>
                  <a:schemeClr val="bg1"/>
                </a:solidFill>
                <a:miter lim="800000"/>
                <a:headEnd/>
                <a:tailEnd/>
              </a:ln>
              <a:effectLst>
                <a:glow rad="101600">
                  <a:schemeClr val="accent1">
                    <a:satMod val="175000"/>
                    <a:alpha val="40000"/>
                  </a:schemeClr>
                </a:glow>
              </a:effectLst>
            </p:spPr>
          </p:pic>
          <p:sp>
            <p:nvSpPr>
              <p:cNvPr id="173" name="テキスト ボックス 119"/>
              <p:cNvSpPr txBox="1">
                <a:spLocks noChangeArrowheads="1"/>
              </p:cNvSpPr>
              <p:nvPr/>
            </p:nvSpPr>
            <p:spPr bwMode="auto">
              <a:xfrm>
                <a:off x="2750681" y="6601501"/>
                <a:ext cx="1825625"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FFFFFF"/>
                    </a:solidFill>
                    <a:latin typeface="Meiryo UI" pitchFamily="50" charset="-128"/>
                    <a:ea typeface="Meiryo UI" pitchFamily="50" charset="-128"/>
                    <a:cs typeface="Meiryo UI" pitchFamily="50" charset="-128"/>
                  </a:rPr>
                  <a:t> </a:t>
                </a:r>
                <a:r>
                  <a:rPr lang="en-US" altLang="ja-JP" sz="500" b="1" dirty="0" smtClean="0">
                    <a:solidFill>
                      <a:srgbClr val="FFFFFF"/>
                    </a:solidFill>
                    <a:latin typeface="Meiryo UI" pitchFamily="50" charset="-128"/>
                    <a:ea typeface="Meiryo UI" pitchFamily="50" charset="-128"/>
                    <a:cs typeface="Meiryo UI" pitchFamily="50" charset="-128"/>
                  </a:rPr>
                  <a:t>KIX </a:t>
                </a:r>
                <a:r>
                  <a:rPr lang="en-US" altLang="ja-JP" sz="500" b="1" dirty="0" err="1" smtClean="0">
                    <a:solidFill>
                      <a:srgbClr val="FFFFFF"/>
                    </a:solidFill>
                    <a:latin typeface="Meiryo UI" pitchFamily="50" charset="-128"/>
                    <a:ea typeface="Meiryo UI" pitchFamily="50" charset="-128"/>
                    <a:cs typeface="Meiryo UI" pitchFamily="50" charset="-128"/>
                  </a:rPr>
                  <a:t>Medica</a:t>
                </a:r>
                <a:endParaRPr lang="ja-JP" altLang="en-US" sz="500" b="1" dirty="0" smtClean="0">
                  <a:solidFill>
                    <a:srgbClr val="FFFFFF"/>
                  </a:solidFill>
                  <a:latin typeface="Meiryo UI" pitchFamily="50" charset="-128"/>
                  <a:ea typeface="Meiryo UI" pitchFamily="50" charset="-128"/>
                  <a:cs typeface="Meiryo UI" pitchFamily="50" charset="-128"/>
                </a:endParaRPr>
              </a:p>
            </p:txBody>
          </p:sp>
          <p:sp>
            <p:nvSpPr>
              <p:cNvPr id="174" name="テキスト ボックス 119"/>
              <p:cNvSpPr txBox="1">
                <a:spLocks noChangeArrowheads="1"/>
              </p:cNvSpPr>
              <p:nvPr/>
            </p:nvSpPr>
            <p:spPr bwMode="auto">
              <a:xfrm>
                <a:off x="2769731" y="5566451"/>
                <a:ext cx="18065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医薬品専用共同定温庫</a:t>
                </a:r>
              </a:p>
            </p:txBody>
          </p:sp>
        </p:grpSp>
        <p:pic>
          <p:nvPicPr>
            <p:cNvPr id="15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37746" y="1538904"/>
              <a:ext cx="1623707" cy="1191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 name="テキスト ボックス 119"/>
            <p:cNvSpPr txBox="1">
              <a:spLocks noChangeArrowheads="1"/>
            </p:cNvSpPr>
            <p:nvPr/>
          </p:nvSpPr>
          <p:spPr bwMode="auto">
            <a:xfrm>
              <a:off x="7042818" y="2690709"/>
              <a:ext cx="18478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京都大学先端医療機器</a:t>
              </a:r>
              <a:endParaRPr lang="en-US" altLang="ja-JP" sz="500" b="1" dirty="0" smtClean="0">
                <a:solidFill>
                  <a:srgbClr val="000000"/>
                </a:solidFill>
                <a:latin typeface="Meiryo UI" pitchFamily="50" charset="-128"/>
                <a:ea typeface="Meiryo UI" pitchFamily="50" charset="-128"/>
                <a:cs typeface="Meiryo UI" pitchFamily="50" charset="-128"/>
              </a:endParaRPr>
            </a:p>
            <a:p>
              <a:pPr algn="ctr" eaLnBrk="1" hangingPunct="1"/>
              <a:r>
                <a:rPr lang="ja-JP" altLang="en-US" sz="500" b="1" dirty="0" smtClean="0">
                  <a:solidFill>
                    <a:srgbClr val="000000"/>
                  </a:solidFill>
                  <a:latin typeface="Meiryo UI" pitchFamily="50" charset="-128"/>
                  <a:ea typeface="Meiryo UI" pitchFamily="50" charset="-128"/>
                  <a:cs typeface="Meiryo UI" pitchFamily="50" charset="-128"/>
                </a:rPr>
                <a:t>開発・臨床研究センター</a:t>
              </a:r>
            </a:p>
          </p:txBody>
        </p:sp>
        <p:pic>
          <p:nvPicPr>
            <p:cNvPr id="15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932" b="5698"/>
            <a:stretch/>
          </p:blipFill>
          <p:spPr bwMode="auto">
            <a:xfrm>
              <a:off x="2903388" y="4025960"/>
              <a:ext cx="1529539" cy="483213"/>
            </a:xfrm>
            <a:prstGeom prst="rect">
              <a:avLst/>
            </a:prstGeom>
            <a:noFill/>
            <a:ln w="19050">
              <a:solidFill>
                <a:schemeClr val="accent3"/>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5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4738" y="4618493"/>
              <a:ext cx="2883165" cy="806659"/>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15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1994" y="3769335"/>
              <a:ext cx="1363608" cy="971512"/>
            </a:xfrm>
            <a:prstGeom prst="rect">
              <a:avLst/>
            </a:prstGeom>
            <a:noFill/>
            <a:ln w="19050">
              <a:solidFill>
                <a:schemeClr val="bg1"/>
              </a:solidFill>
              <a:miter lim="800000"/>
              <a:headEnd/>
              <a:tailEnd/>
            </a:ln>
            <a:effectLst>
              <a:glow rad="101600">
                <a:schemeClr val="accent1">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157" name="テキスト ボックス 119"/>
            <p:cNvSpPr txBox="1">
              <a:spLocks noChangeArrowheads="1"/>
            </p:cNvSpPr>
            <p:nvPr/>
          </p:nvSpPr>
          <p:spPr bwMode="auto">
            <a:xfrm>
              <a:off x="7466473" y="3768101"/>
              <a:ext cx="1801813"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prstClr val="black"/>
                  </a:solidFill>
                  <a:latin typeface="Meiryo UI" pitchFamily="50" charset="-128"/>
                  <a:ea typeface="Meiryo UI" pitchFamily="50" charset="-128"/>
                  <a:cs typeface="Meiryo UI" pitchFamily="50" charset="-128"/>
                </a:rPr>
                <a:t> 研究機関等集積地区</a:t>
              </a:r>
            </a:p>
          </p:txBody>
        </p:sp>
        <p:pic>
          <p:nvPicPr>
            <p:cNvPr id="158" name="図 15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99269" y="4828652"/>
              <a:ext cx="1858853" cy="1454265"/>
            </a:xfrm>
            <a:prstGeom prst="rect">
              <a:avLst/>
            </a:prstGeom>
            <a:ln w="19050">
              <a:solidFill>
                <a:srgbClr val="FFFFFF"/>
              </a:solidFill>
            </a:ln>
            <a:effectLst>
              <a:glow rad="101600">
                <a:schemeClr val="accent1">
                  <a:satMod val="175000"/>
                  <a:alpha val="40000"/>
                </a:schemeClr>
              </a:glow>
            </a:effectLst>
          </p:spPr>
        </p:pic>
        <p:sp>
          <p:nvSpPr>
            <p:cNvPr id="159" name="テキスト ボックス 119"/>
            <p:cNvSpPr txBox="1">
              <a:spLocks noChangeArrowheads="1"/>
            </p:cNvSpPr>
            <p:nvPr/>
          </p:nvSpPr>
          <p:spPr bwMode="auto">
            <a:xfrm>
              <a:off x="5547933" y="4874605"/>
              <a:ext cx="17399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500" b="1" dirty="0" smtClean="0">
                  <a:solidFill>
                    <a:srgbClr val="000000"/>
                  </a:solidFill>
                  <a:latin typeface="Meiryo UI" pitchFamily="50" charset="-128"/>
                  <a:ea typeface="Meiryo UI" pitchFamily="50" charset="-128"/>
                  <a:cs typeface="Meiryo UI" pitchFamily="50" charset="-128"/>
                </a:rPr>
                <a:t> </a:t>
              </a:r>
              <a:r>
                <a:rPr lang="ja-JP" altLang="en-US" sz="500" b="1" dirty="0" smtClean="0">
                  <a:solidFill>
                    <a:srgbClr val="FFFFFF"/>
                  </a:solidFill>
                  <a:latin typeface="Meiryo UI" pitchFamily="50" charset="-128"/>
                  <a:ea typeface="Meiryo UI" pitchFamily="50" charset="-128"/>
                  <a:cs typeface="Meiryo UI" pitchFamily="50" charset="-128"/>
                </a:rPr>
                <a:t>うめきた（グランフロント大阪）</a:t>
              </a:r>
            </a:p>
          </p:txBody>
        </p:sp>
        <p:sp>
          <p:nvSpPr>
            <p:cNvPr id="160" name="正方形/長方形 159"/>
            <p:cNvSpPr/>
            <p:nvPr/>
          </p:nvSpPr>
          <p:spPr>
            <a:xfrm>
              <a:off x="553611" y="5461465"/>
              <a:ext cx="2349777" cy="968301"/>
            </a:xfrm>
            <a:prstGeom prst="rect">
              <a:avLst/>
            </a:prstGeom>
            <a:solidFill>
              <a:srgbClr val="FFFFFF">
                <a:alpha val="50196"/>
              </a:srgbClr>
            </a:solidFill>
          </p:spPr>
          <p:txBody>
            <a:bodyPr wrap="square">
              <a:spAutoFit/>
            </a:bodyPr>
            <a:lstStyle/>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関西国際空港・りんくうタウン</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京都大学原子炉実験所など</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正方形/長方形 160"/>
            <p:cNvSpPr/>
            <p:nvPr/>
          </p:nvSpPr>
          <p:spPr>
            <a:xfrm>
              <a:off x="5527706" y="6258422"/>
              <a:ext cx="3327892" cy="514433"/>
            </a:xfrm>
            <a:prstGeom prst="rect">
              <a:avLst/>
            </a:prstGeom>
          </p:spPr>
          <p:txBody>
            <a:bodyPr wrap="none">
              <a:spAutoFit/>
            </a:bodyPr>
            <a:lstStyle/>
            <a:p>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支部</a:t>
              </a:r>
              <a:endPar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医薬基盤研究所創薬支援室西日本統括本部</a:t>
              </a:r>
              <a:endParaRPr lang="ja-JP" altLang="en-US" sz="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正方形/長方形 161"/>
            <p:cNvSpPr/>
            <p:nvPr/>
          </p:nvSpPr>
          <p:spPr>
            <a:xfrm>
              <a:off x="4785906" y="1608857"/>
              <a:ext cx="1722904" cy="353672"/>
            </a:xfrm>
            <a:prstGeom prst="rect">
              <a:avLst/>
            </a:prstGeom>
          </p:spPr>
          <p:txBody>
            <a:bodyPr wrap="square">
              <a:spAutoFit/>
            </a:bodyPr>
            <a:lstStyle/>
            <a:p>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医薬基盤研究所</a:t>
              </a:r>
              <a:endPar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3" name="Picture 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43832" y="2634035"/>
              <a:ext cx="640544"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4" name="Picture 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29621" y="3501478"/>
              <a:ext cx="5349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5" name="Picture 1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422004" y="3656722"/>
              <a:ext cx="1390650" cy="20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6" name="Picture 1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92860" y="2114968"/>
              <a:ext cx="1390650" cy="70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7" name="Picture 1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216494" y="3233261"/>
              <a:ext cx="1053002" cy="239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8" name="Picture 1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436068" y="1937509"/>
              <a:ext cx="70485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9" name="Picture 1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36097" y="3448436"/>
              <a:ext cx="1474788"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0" name="Picture 7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33556" y="4319123"/>
              <a:ext cx="1402950"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6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47448" y="4910402"/>
              <a:ext cx="1711018" cy="256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1" name="正方形/長方形 180"/>
          <p:cNvSpPr/>
          <p:nvPr/>
        </p:nvSpPr>
        <p:spPr>
          <a:xfrm>
            <a:off x="361010" y="5083205"/>
            <a:ext cx="2278864" cy="253916"/>
          </a:xfrm>
          <a:prstGeom prst="rect">
            <a:avLst/>
          </a:prstGeom>
        </p:spPr>
        <p:txBody>
          <a:bodyPr wrap="square">
            <a:spAutoFit/>
          </a:bodyPr>
          <a:lstStyle/>
          <a:p>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◆これまで認定された</a:t>
            </a:r>
            <a:r>
              <a:rPr lang="ja-JP" altLang="en-US" sz="1050" i="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2" name="正方形/長方形 181"/>
          <p:cNvSpPr/>
          <p:nvPr/>
        </p:nvSpPr>
        <p:spPr>
          <a:xfrm>
            <a:off x="506152" y="5251177"/>
            <a:ext cx="4060621" cy="515526"/>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保険外併用療養に関する特例、特区医療機器薬事戦略相談の実施、</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限定保育士</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試験</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の実施、外国人滞在施設経営事業、</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家事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支援外国人受入事業、エリアマネジメントに係る道路法の特例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3" name="正方形/長方形 182"/>
          <p:cNvSpPr/>
          <p:nvPr/>
        </p:nvSpPr>
        <p:spPr>
          <a:xfrm>
            <a:off x="4831292" y="5074240"/>
            <a:ext cx="2278864" cy="253916"/>
          </a:xfrm>
          <a:prstGeom prst="rect">
            <a:avLst/>
          </a:prstGeom>
        </p:spPr>
        <p:txBody>
          <a:bodyPr wrap="square">
            <a:spAutoFit/>
          </a:bodyPr>
          <a:lstStyle/>
          <a:p>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◆これまでの主な取組み例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4" name="正方形/長方形 183"/>
          <p:cNvSpPr/>
          <p:nvPr/>
        </p:nvSpPr>
        <p:spPr>
          <a:xfrm>
            <a:off x="4976434" y="5251177"/>
            <a:ext cx="4060621" cy="515526"/>
          </a:xfrm>
          <a:prstGeom prst="rect">
            <a:avLst/>
          </a:prstGeom>
        </p:spPr>
        <p:txBody>
          <a:bodyPr wrap="square">
            <a:spAutoFit/>
          </a:bodyPr>
          <a:lstStyle/>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全国の国際戦略総合特区のうち、最多５１プロジェクトが計画認定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関西支部の設置及び機能拡充により薬事に関する各種相談</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体制を構築　　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正方形/長方形 88"/>
          <p:cNvSpPr/>
          <p:nvPr/>
        </p:nvSpPr>
        <p:spPr>
          <a:xfrm>
            <a:off x="121816" y="1532916"/>
            <a:ext cx="2163982" cy="292388"/>
          </a:xfrm>
          <a:prstGeom prst="rect">
            <a:avLst/>
          </a:prstGeom>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正方形/長方形 89"/>
          <p:cNvSpPr/>
          <p:nvPr/>
        </p:nvSpPr>
        <p:spPr>
          <a:xfrm>
            <a:off x="172854" y="5769855"/>
            <a:ext cx="1579308" cy="292388"/>
          </a:xfrm>
          <a:prstGeom prst="rect">
            <a:avLst/>
          </a:prstGeom>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 name="グループ化 5"/>
          <p:cNvGrpSpPr/>
          <p:nvPr/>
        </p:nvGrpSpPr>
        <p:grpSpPr>
          <a:xfrm>
            <a:off x="1077523" y="2994820"/>
            <a:ext cx="2957103" cy="2076216"/>
            <a:chOff x="987876" y="3129123"/>
            <a:chExt cx="2957103" cy="2122875"/>
          </a:xfrm>
        </p:grpSpPr>
        <p:sp>
          <p:nvSpPr>
            <p:cNvPr id="24" name="二等辺三角形 23"/>
            <p:cNvSpPr/>
            <p:nvPr/>
          </p:nvSpPr>
          <p:spPr>
            <a:xfrm>
              <a:off x="1856835" y="4680792"/>
              <a:ext cx="1053262" cy="288000"/>
            </a:xfrm>
            <a:prstGeom prst="triangle">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992979" y="4315998"/>
              <a:ext cx="2952000" cy="936000"/>
            </a:xfrm>
            <a:prstGeom prst="rect">
              <a:avLst/>
            </a:prstGeom>
            <a:no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3" name="直線矢印コネクタ 12"/>
            <p:cNvCxnSpPr/>
            <p:nvPr/>
          </p:nvCxnSpPr>
          <p:spPr>
            <a:xfrm flipH="1" flipV="1">
              <a:off x="2389660" y="3731195"/>
              <a:ext cx="1" cy="525574"/>
            </a:xfrm>
            <a:prstGeom prst="straightConnector1">
              <a:avLst/>
            </a:prstGeom>
            <a:ln w="19050">
              <a:solidFill>
                <a:schemeClr val="tx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 name="角丸四角形 1"/>
            <p:cNvSpPr/>
            <p:nvPr/>
          </p:nvSpPr>
          <p:spPr>
            <a:xfrm>
              <a:off x="987876" y="3129123"/>
              <a:ext cx="2952000" cy="612000"/>
            </a:xfrm>
            <a:prstGeom prst="roundRect">
              <a:avLst>
                <a:gd name="adj" fmla="val 8876"/>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ja-JP" altLang="en-US" dirty="0">
                <a:solidFill>
                  <a:prstClr val="white"/>
                </a:solidFill>
              </a:endParaRPr>
            </a:p>
          </p:txBody>
        </p:sp>
        <p:sp>
          <p:nvSpPr>
            <p:cNvPr id="117" name="正方形/長方形 116"/>
            <p:cNvSpPr/>
            <p:nvPr/>
          </p:nvSpPr>
          <p:spPr>
            <a:xfrm>
              <a:off x="1131183" y="3213207"/>
              <a:ext cx="1485518" cy="138499"/>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9" name="正方形/長方形 118"/>
            <p:cNvSpPr/>
            <p:nvPr/>
          </p:nvSpPr>
          <p:spPr>
            <a:xfrm>
              <a:off x="1453392" y="3359762"/>
              <a:ext cx="742759" cy="138499"/>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（諮問会議）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0" name="正方形/長方形 119"/>
            <p:cNvSpPr/>
            <p:nvPr/>
          </p:nvSpPr>
          <p:spPr>
            <a:xfrm>
              <a:off x="1384171" y="3524930"/>
              <a:ext cx="944283" cy="138499"/>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議長：総理大臣</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2602904" y="3464393"/>
              <a:ext cx="1143106" cy="216000"/>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endParaRPr>
            </a:p>
          </p:txBody>
        </p:sp>
        <p:sp>
          <p:nvSpPr>
            <p:cNvPr id="121" name="正方形/長方形 120"/>
            <p:cNvSpPr/>
            <p:nvPr/>
          </p:nvSpPr>
          <p:spPr>
            <a:xfrm>
              <a:off x="2848393" y="3506981"/>
              <a:ext cx="702875" cy="138499"/>
            </a:xfrm>
            <a:prstGeom prst="rect">
              <a:avLst/>
            </a:prstGeom>
          </p:spPr>
          <p:txBody>
            <a:bodyPr wrap="square" lIns="0" tIns="0" rIns="0" bIns="0" anchor="ctr" anchorCtr="0">
              <a:spAutoFit/>
            </a:bodyPr>
            <a:lstStyle/>
            <a:p>
              <a:r>
                <a:rPr lang="ja-JP" altLang="en-US"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区域計画認定</a:t>
              </a:r>
              <a:endParaRPr lang="en-US" altLang="ja-JP" sz="900" b="1"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角丸四角形 121"/>
            <p:cNvSpPr/>
            <p:nvPr/>
          </p:nvSpPr>
          <p:spPr>
            <a:xfrm>
              <a:off x="2580457" y="3199206"/>
              <a:ext cx="1188000" cy="216000"/>
            </a:xfrm>
            <a:prstGeom prst="roundRect">
              <a:avLst>
                <a:gd name="adj" fmla="val 5000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dirty="0">
                <a:solidFill>
                  <a:prstClr val="black"/>
                </a:solidFill>
              </a:endParaRPr>
            </a:p>
          </p:txBody>
        </p:sp>
        <p:sp>
          <p:nvSpPr>
            <p:cNvPr id="123" name="正方形/長方形 122"/>
            <p:cNvSpPr/>
            <p:nvPr/>
          </p:nvSpPr>
          <p:spPr>
            <a:xfrm>
              <a:off x="2656988" y="3241261"/>
              <a:ext cx="1066575" cy="138499"/>
            </a:xfrm>
            <a:prstGeom prst="rect">
              <a:avLst/>
            </a:prstGeom>
          </p:spPr>
          <p:txBody>
            <a:bodyPr wrap="square" lIns="0" tIns="0" rIns="0" bIns="0" anchor="ctr" anchorCtr="0">
              <a:spAutoFit/>
            </a:bodyPr>
            <a:lstStyle/>
            <a:p>
              <a:r>
                <a:rPr lang="ja-JP" altLang="en-US"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規制改革ﾒﾆｭｰの追加</a:t>
              </a:r>
              <a:endParaRPr lang="en-US" altLang="ja-JP" sz="9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角丸四角形 123"/>
            <p:cNvSpPr/>
            <p:nvPr/>
          </p:nvSpPr>
          <p:spPr>
            <a:xfrm>
              <a:off x="1834559" y="3866005"/>
              <a:ext cx="1128623" cy="216000"/>
            </a:xfrm>
            <a:prstGeom prst="roundRect">
              <a:avLst>
                <a:gd name="adj" fmla="val 50000"/>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ja-JP" altLang="en-US" dirty="0">
                <a:solidFill>
                  <a:prstClr val="black"/>
                </a:solidFill>
              </a:endParaRPr>
            </a:p>
          </p:txBody>
        </p:sp>
        <p:sp>
          <p:nvSpPr>
            <p:cNvPr id="125" name="正方形/長方形 124"/>
            <p:cNvSpPr/>
            <p:nvPr/>
          </p:nvSpPr>
          <p:spPr>
            <a:xfrm>
              <a:off x="1984841" y="3897293"/>
              <a:ext cx="847771" cy="92333"/>
            </a:xfrm>
            <a:prstGeom prst="rect">
              <a:avLst/>
            </a:prstGeom>
          </p:spPr>
          <p:txBody>
            <a:bodyPr wrap="square" lIns="0" tIns="0" rIns="0" bIns="0" anchor="ctr" anchorCtr="0">
              <a:spAutoFit/>
            </a:bodyPr>
            <a:lstStyle/>
            <a:p>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国家戦略特別区域計画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正方形/長方形 125"/>
            <p:cNvSpPr/>
            <p:nvPr/>
          </p:nvSpPr>
          <p:spPr>
            <a:xfrm>
              <a:off x="1984841" y="3979310"/>
              <a:ext cx="847771" cy="92333"/>
            </a:xfrm>
            <a:prstGeom prst="rect">
              <a:avLst/>
            </a:prstGeom>
          </p:spPr>
          <p:txBody>
            <a:bodyPr wrap="square" lIns="0" tIns="0" rIns="0" bIns="0" anchor="ctr" anchorCtr="0">
              <a:spAutoFit/>
            </a:bodyPr>
            <a:lstStyle/>
            <a:p>
              <a:pPr algn="ctr"/>
              <a:r>
                <a:rPr lang="ja-JP" altLang="en-US"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（区域計画）</a:t>
              </a:r>
              <a:endParaRPr lang="en-US" altLang="ja-JP" sz="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角丸四角形 8"/>
            <p:cNvSpPr/>
            <p:nvPr/>
          </p:nvSpPr>
          <p:spPr>
            <a:xfrm>
              <a:off x="1568137" y="4163505"/>
              <a:ext cx="1639169" cy="36000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ja-JP" altLang="en-US">
                <a:solidFill>
                  <a:prstClr val="white"/>
                </a:solidFill>
              </a:endParaRPr>
            </a:p>
          </p:txBody>
        </p:sp>
        <p:sp>
          <p:nvSpPr>
            <p:cNvPr id="127" name="正方形/長方形 126"/>
            <p:cNvSpPr/>
            <p:nvPr/>
          </p:nvSpPr>
          <p:spPr>
            <a:xfrm>
              <a:off x="1789387" y="4212881"/>
              <a:ext cx="1225208" cy="138499"/>
            </a:xfrm>
            <a:prstGeom prst="rect">
              <a:avLst/>
            </a:prstGeom>
          </p:spPr>
          <p:txBody>
            <a:bodyPr wrap="square" lIns="0" tIns="0" rIns="0" bIns="0" anchor="ctr" anchorCtr="0">
              <a:spAutoFit/>
            </a:bodyPr>
            <a:lstStyle/>
            <a:p>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国家戦略特別区域会議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正方形/長方形 127"/>
            <p:cNvSpPr/>
            <p:nvPr/>
          </p:nvSpPr>
          <p:spPr>
            <a:xfrm>
              <a:off x="1764479" y="4348563"/>
              <a:ext cx="1225208" cy="138499"/>
            </a:xfrm>
            <a:prstGeom prst="rect">
              <a:avLst/>
            </a:prstGeom>
          </p:spPr>
          <p:txBody>
            <a:bodyPr wrap="square" lIns="0" tIns="0" rIns="0" bIns="0" anchor="ctr" anchorCtr="0">
              <a:spAutoFit/>
            </a:bodyPr>
            <a:lstStyle/>
            <a:p>
              <a:pPr algn="ctr"/>
              <a:r>
                <a:rPr lang="ja-JP" altLang="en-US"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（区域会議）</a:t>
              </a:r>
              <a:endParaRPr lang="en-US" altLang="ja-JP" sz="9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919459" y="4590792"/>
              <a:ext cx="936000" cy="180000"/>
            </a:xfrm>
            <a:prstGeom prst="rect">
              <a:avLst/>
            </a:prstGeom>
            <a:solidFill>
              <a:schemeClr val="bg1"/>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rPr>
                <a:t>国（特区担当大臣）</a:t>
              </a:r>
              <a:endParaRPr lang="ja-JP" altLang="en-US" sz="800" b="1" dirty="0">
                <a:solidFill>
                  <a:prstClr val="black">
                    <a:lumMod val="75000"/>
                    <a:lumOff val="25000"/>
                  </a:prstClr>
                </a:solidFill>
              </a:endParaRPr>
            </a:p>
          </p:txBody>
        </p:sp>
        <p:sp>
          <p:nvSpPr>
            <p:cNvPr id="129" name="正方形/長方形 128"/>
            <p:cNvSpPr/>
            <p:nvPr/>
          </p:nvSpPr>
          <p:spPr>
            <a:xfrm>
              <a:off x="1326843" y="4863213"/>
              <a:ext cx="936000" cy="180000"/>
            </a:xfrm>
            <a:prstGeom prst="rect">
              <a:avLst/>
            </a:prstGeom>
            <a:solidFill>
              <a:schemeClr val="accent1">
                <a:lumMod val="40000"/>
                <a:lumOff val="60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1000" b="1" dirty="0" smtClean="0">
                  <a:solidFill>
                    <a:prstClr val="black">
                      <a:lumMod val="75000"/>
                      <a:lumOff val="25000"/>
                    </a:prstClr>
                  </a:solidFill>
                </a:rPr>
                <a:t>知事（自治体）</a:t>
              </a:r>
              <a:endParaRPr lang="ja-JP" altLang="en-US" sz="1000" b="1" dirty="0">
                <a:solidFill>
                  <a:prstClr val="black">
                    <a:lumMod val="75000"/>
                    <a:lumOff val="25000"/>
                  </a:prstClr>
                </a:solidFill>
              </a:endParaRPr>
            </a:p>
          </p:txBody>
        </p:sp>
        <p:sp>
          <p:nvSpPr>
            <p:cNvPr id="130" name="正方形/長方形 129"/>
            <p:cNvSpPr/>
            <p:nvPr/>
          </p:nvSpPr>
          <p:spPr>
            <a:xfrm>
              <a:off x="2541262" y="4853140"/>
              <a:ext cx="936000" cy="180000"/>
            </a:xfrm>
            <a:prstGeom prst="rect">
              <a:avLst/>
            </a:prstGeom>
            <a:solidFill>
              <a:schemeClr val="bg1"/>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ja-JP" altLang="en-US" sz="800" b="1" dirty="0" smtClean="0">
                  <a:solidFill>
                    <a:prstClr val="black">
                      <a:lumMod val="75000"/>
                      <a:lumOff val="25000"/>
                    </a:prstClr>
                  </a:solidFill>
                </a:rPr>
                <a:t>民間事業者</a:t>
              </a:r>
              <a:endParaRPr lang="ja-JP" altLang="en-US" sz="800" b="1" dirty="0">
                <a:solidFill>
                  <a:prstClr val="black">
                    <a:lumMod val="75000"/>
                    <a:lumOff val="25000"/>
                  </a:prstClr>
                </a:solidFill>
              </a:endParaRPr>
            </a:p>
          </p:txBody>
        </p:sp>
        <p:sp>
          <p:nvSpPr>
            <p:cNvPr id="131" name="正方形/長方形 130"/>
            <p:cNvSpPr/>
            <p:nvPr/>
          </p:nvSpPr>
          <p:spPr>
            <a:xfrm>
              <a:off x="1265461" y="5075743"/>
              <a:ext cx="2288762" cy="138499"/>
            </a:xfrm>
            <a:prstGeom prst="rect">
              <a:avLst/>
            </a:prstGeom>
          </p:spPr>
          <p:txBody>
            <a:bodyPr wrap="square" lIns="0" tIns="0" rIns="0" bIns="0" anchor="ctr" anchorCtr="0">
              <a:spAutoFit/>
            </a:bodyPr>
            <a:lstStyle/>
            <a:p>
              <a:r>
                <a:rPr lang="ja-JP" altLang="en-US"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３者が対等な立場で規制改革メニュー等を協議</a:t>
              </a:r>
              <a:endParaRPr lang="en-US" altLang="ja-JP" sz="9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1075263" y="4809300"/>
              <a:ext cx="1385453" cy="270725"/>
            </a:xfrm>
            <a:prstGeom prst="ellipse">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92" name="正方形/長方形 91"/>
          <p:cNvSpPr/>
          <p:nvPr/>
        </p:nvSpPr>
        <p:spPr>
          <a:xfrm>
            <a:off x="263943" y="1773855"/>
            <a:ext cx="8752305" cy="3996000"/>
          </a:xfrm>
          <a:prstGeom prst="rect">
            <a:avLst/>
          </a:prstGeom>
          <a:noFill/>
          <a:ln w="9525">
            <a:solidFill>
              <a:schemeClr val="tx1">
                <a:lumMod val="75000"/>
                <a:lumOff val="2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正方形/長方形 93"/>
          <p:cNvSpPr/>
          <p:nvPr/>
        </p:nvSpPr>
        <p:spPr>
          <a:xfrm>
            <a:off x="257936" y="5995321"/>
            <a:ext cx="8847964" cy="759182"/>
          </a:xfrm>
          <a:prstGeom prst="rect">
            <a:avLst/>
          </a:prstGeom>
        </p:spPr>
        <p:txBody>
          <a:bodyPr wrap="square">
            <a:spAutoFit/>
          </a:bodyPr>
          <a:lstStyle/>
          <a:p>
            <a:pPr>
              <a:lnSpc>
                <a:spcPts val="13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・国家戦略特区制度を活用し、健康長寿にかかわる分野やチャレンジングな人材が集積する環境整備など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重点的に、現場のニーズに踏まえた具体的な規制改革</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に取り組んでいく。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・新たなビジネスの社会実証や実装について、大阪で先駆けて取り組めるよう、特区などを活用した規制改革による環境整備を図っていく。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・税制面を含めた特区でのインセンティブの充実を図り、ライフ分野やグリーン分野などでのイノベーション創出のクラスター創成をさらに強化していく。</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スライド番号プレースホルダー 1"/>
          <p:cNvSpPr txBox="1">
            <a:spLocks/>
          </p:cNvSpPr>
          <p:nvPr/>
        </p:nvSpPr>
        <p:spPr bwMode="auto">
          <a:xfrm>
            <a:off x="8358545" y="6470302"/>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20</a:t>
            </a:fld>
            <a:endParaRPr lang="ja-JP" altLang="en-US" sz="1200" dirty="0">
              <a:solidFill>
                <a:srgbClr val="898989"/>
              </a:solidFill>
            </a:endParaRPr>
          </a:p>
        </p:txBody>
      </p:sp>
    </p:spTree>
    <p:extLst>
      <p:ext uri="{BB962C8B-B14F-4D97-AF65-F5344CB8AC3E}">
        <p14:creationId xmlns:p14="http://schemas.microsoft.com/office/powerpoint/2010/main" val="10363988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251948" y="393773"/>
            <a:ext cx="8573968" cy="936000"/>
          </a:xfrm>
          <a:prstGeom prst="roundRect">
            <a:avLst>
              <a:gd name="adj" fmla="val 13816"/>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3" name="正方形/長方形 2"/>
          <p:cNvSpPr/>
          <p:nvPr/>
        </p:nvSpPr>
        <p:spPr>
          <a:xfrm>
            <a:off x="273776" y="188640"/>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産業支援・研究開発体制の充実</a:t>
            </a:r>
          </a:p>
        </p:txBody>
      </p:sp>
      <p:sp>
        <p:nvSpPr>
          <p:cNvPr id="4" name="正方形/長方形 3"/>
          <p:cNvSpPr/>
          <p:nvPr/>
        </p:nvSpPr>
        <p:spPr>
          <a:xfrm>
            <a:off x="377744" y="697193"/>
            <a:ext cx="8370720" cy="584775"/>
          </a:xfrm>
          <a:prstGeom prst="rect">
            <a:avLst/>
          </a:prstGeom>
        </p:spPr>
        <p:txBody>
          <a:bodyPr wrap="square">
            <a:spAutoFit/>
          </a:bodyPr>
          <a:lstStyle/>
          <a:p>
            <a:pPr marL="285750" indent="-285750">
              <a:buFont typeface="Wingdings" panose="05000000000000000000" pitchFamily="2" charset="2"/>
              <a:buChar char="n"/>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大阪産業の国際競争力強化を図るための基盤となる、研究支援体制の充実や企業支援体制の強化を図る。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377744" y="3703585"/>
            <a:ext cx="3969539" cy="338554"/>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産業支援体制の強化</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33048" y="4062706"/>
            <a:ext cx="8320860" cy="1292662"/>
          </a:xfrm>
          <a:prstGeom prst="rect">
            <a:avLst/>
          </a:prstGeom>
        </p:spPr>
        <p:txBody>
          <a:bodyPr wrap="square">
            <a:spAutoFit/>
          </a:bodyPr>
          <a:lstStyle/>
          <a:p>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○府市の成長戦略の共同策定</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・府市の全体最適化の観点から、各々で策定していた成長戦略</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を「</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大阪の成長戦略」として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一本化</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○府市の施策面での連携</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・上海事務所の連携・統合、海外見本市企業出展支援の共同実施　など</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683568" y="5389804"/>
            <a:ext cx="8022882" cy="1092607"/>
          </a:xfrm>
          <a:prstGeom prst="rect">
            <a:avLst/>
          </a:prstGeom>
          <a:solidFill>
            <a:schemeClr val="bg1"/>
          </a:solidFill>
          <a:ln>
            <a:solidFill>
              <a:schemeClr val="tx1"/>
            </a:solidFill>
          </a:ln>
        </p:spPr>
        <p:txBody>
          <a:bodyPr wrap="square">
            <a:spAutoFit/>
          </a:bodyPr>
          <a:lstStyle/>
          <a:p>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○産業支援機能の強化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・産業支援全体のあり方について、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ユーザー</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である企業ニーズに応える観点から、必要な機能の充実・強化に向けた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検討を進めるとともに、大阪</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産業振興機構と大阪市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都市型</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産業振興センターの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統合も視野に入れ、企業支援機能</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の強化を図る</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21</a:t>
            </a:fld>
            <a:endParaRPr lang="ja-JP" altLang="en-US" sz="1200" dirty="0">
              <a:solidFill>
                <a:srgbClr val="898989"/>
              </a:solidFill>
            </a:endParaRPr>
          </a:p>
        </p:txBody>
      </p:sp>
      <p:sp>
        <p:nvSpPr>
          <p:cNvPr id="12" name="正方形/長方形 11"/>
          <p:cNvSpPr/>
          <p:nvPr/>
        </p:nvSpPr>
        <p:spPr>
          <a:xfrm>
            <a:off x="333047" y="1404102"/>
            <a:ext cx="7938273" cy="338554"/>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大阪産業技術</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研究所の創設（府立産業技術総合研究所と市立工業研究所の統合）</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54737" y="1696490"/>
            <a:ext cx="8371179" cy="892552"/>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○合同経営戦略会議や合同セミナー等の開催</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新法人のビジョンを検討するため、府市、両法人、経営者などによる合同会議（</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回）や、両研究所による合同研究会</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回）、合同セミナー（</a:t>
            </a:r>
            <a:r>
              <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回）を開催し、連携を深めてきた。</a:t>
            </a: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672430" y="2591798"/>
            <a:ext cx="8022882" cy="1092607"/>
          </a:xfrm>
          <a:prstGeom prst="rect">
            <a:avLst/>
          </a:prstGeom>
          <a:solidFill>
            <a:schemeClr val="bg1"/>
          </a:solidFill>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○スーパー公設試の実現</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研究開発、製造、事業化支援までの一気通貫支援を図るため、</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府・市の研究所を統合。国立の産業技術研究所や</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民間の研究所、新大学を始めとする学術セクターとの連携を深めながら、①国際基準対応の推進、②産学官連携に</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よるオープンイノベーションの推進、③技術力の結集による成長分野の研究開発を進める</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7079350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440648" y="495489"/>
            <a:ext cx="8307815" cy="989295"/>
          </a:xfrm>
          <a:prstGeom prst="roundRect">
            <a:avLst>
              <a:gd name="adj" fmla="val 13816"/>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prstClr val="black"/>
              </a:solidFill>
            </a:endParaRPr>
          </a:p>
        </p:txBody>
      </p:sp>
      <p:sp>
        <p:nvSpPr>
          <p:cNvPr id="22" name="正方形/長方形 21"/>
          <p:cNvSpPr/>
          <p:nvPr/>
        </p:nvSpPr>
        <p:spPr>
          <a:xfrm>
            <a:off x="555632" y="836795"/>
            <a:ext cx="8098275" cy="584775"/>
          </a:xfrm>
          <a:prstGeom prst="rect">
            <a:avLst/>
          </a:prstGeom>
        </p:spPr>
        <p:txBody>
          <a:bodyPr wrap="square">
            <a:spAutoFit/>
          </a:bodyPr>
          <a:lstStyle/>
          <a:p>
            <a:pPr marL="285750" indent="-285750">
              <a:buFont typeface="Wingdings" panose="05000000000000000000" pitchFamily="2" charset="2"/>
              <a:buChar char="n"/>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大阪の成長を牽引する高度人材の育成や、グローバル人材の確保を図るため、府市の大学統合（新大学の設立）や、公設民営学校（国際バカロレア等）の設置に取り組む</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40649" y="332656"/>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人材育成環境の充実</a:t>
            </a:r>
          </a:p>
        </p:txBody>
      </p:sp>
      <p:sp>
        <p:nvSpPr>
          <p:cNvPr id="64"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22</a:t>
            </a:fld>
            <a:endParaRPr lang="ja-JP" altLang="en-US" sz="1200" dirty="0">
              <a:solidFill>
                <a:srgbClr val="898989"/>
              </a:solidFill>
            </a:endParaRPr>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28185" y="5191628"/>
            <a:ext cx="2524394" cy="126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470496" y="3984985"/>
            <a:ext cx="4572480" cy="338554"/>
          </a:xfrm>
          <a:prstGeom prst="rect">
            <a:avLst/>
          </a:prstGeom>
        </p:spPr>
        <p:txBody>
          <a:bodyPr wrap="square">
            <a:spAutoFit/>
          </a:bodyP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小・中・高等学校における教育の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643326" y="5322625"/>
            <a:ext cx="5440841" cy="1092607"/>
          </a:xfrm>
          <a:prstGeom prst="rect">
            <a:avLst/>
          </a:prstGeom>
          <a:solidFill>
            <a:schemeClr val="bg1"/>
          </a:solidFill>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○公設民営学校（国際バカロレア等）の設置</a:t>
            </a: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国際社会でリーダーシップを発揮し、大阪産業の国際競争力強化に寄与</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人材</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を育てるため、国際バカロレアコースを設ける新たな中高一貫教育校を</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公設</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民営校として開設をめざす。（平成</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年４月を想定</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1954" y="3949804"/>
            <a:ext cx="1028478" cy="665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350433" y="4241670"/>
            <a:ext cx="8293726" cy="892552"/>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○小・中・高等学校における教育の</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・中・高等学校における英語教育の充実やグローバルリーダーズハイスクール（</a:t>
            </a:r>
            <a:r>
              <a:rPr lang="en-US" altLang="ja-JP"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3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国際関係学科等</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、ＩＣＴ</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学習</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環境の活用による青少年の発達段階に応じたプログラミング教育等の</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取組みを進めてきた。</a:t>
            </a: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470496" y="1529898"/>
            <a:ext cx="5368514" cy="338554"/>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府立大学と市立大学の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統合</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54737" y="1871524"/>
            <a:ext cx="8293726" cy="892552"/>
          </a:xfrm>
          <a:prstGeom prst="rect">
            <a:avLst/>
          </a:prstGeom>
        </p:spPr>
        <p:txBody>
          <a:bodyPr wrap="square">
            <a:spAutoFit/>
          </a:bodyPr>
          <a:lstStyle/>
          <a:p>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○府大・市大の連携強化</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・包括</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連携協定に</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基づく図書館</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の相互</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利用、合同</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入試</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説明会、産学官</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連携共同オフィスの</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運営など</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、様々な連携</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始まっており、単位</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互換</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や両大学</a:t>
            </a:r>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共同による</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キャリアサポートなどを実現。</a:t>
            </a:r>
            <a:endPar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708232" y="2775961"/>
            <a:ext cx="8022882" cy="1092607"/>
          </a:xfrm>
          <a:prstGeom prst="rect">
            <a:avLst/>
          </a:prstGeom>
          <a:solidFill>
            <a:schemeClr val="bg1"/>
          </a:solidFill>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○新大学における高度人材の育成</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府立大学と市立大学の統合を目指し、多様な教育分野を持つ総合大学としてそれぞれの強みを更に磨きながら、統</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合によって付加価値が高まる領域や、社会ニーズの高まりに応じて強化する領域を、新大学で実現していく。</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（検討中の戦略領域）①パブリックヘルス／スマートエイジング、②スマートシティ、③バイオエンジニアリング、④データサイエンス</a:t>
            </a:r>
            <a:endParaRPr lang="en-US" altLang="ja-JP" sz="13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6528866" y="1543154"/>
            <a:ext cx="2088232" cy="684000"/>
          </a:xfrm>
          <a:prstGeom prst="roundRect">
            <a:avLst/>
          </a:prstGeom>
          <a:solidFill>
            <a:schemeClr val="accent6">
              <a:lumMod val="20000"/>
              <a:lumOff val="80000"/>
            </a:schemeClr>
          </a:solidFill>
          <a:ln w="952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24" name="テキスト ボックス 23"/>
          <p:cNvSpPr txBox="1"/>
          <p:nvPr/>
        </p:nvSpPr>
        <p:spPr>
          <a:xfrm>
            <a:off x="6672882" y="1595143"/>
            <a:ext cx="2084262" cy="580534"/>
          </a:xfrm>
          <a:prstGeom prst="rect">
            <a:avLst/>
          </a:prstGeom>
          <a:noFill/>
        </p:spPr>
        <p:txBody>
          <a:bodyPr wrap="square" lIns="36000" tIns="36000" rIns="36000" bIns="36000"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統合</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スケジュールの想定（目標）</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H31</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年４月　</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１法人２大学</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H34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年４月　</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１法人１大学</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17485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317946" y="260648"/>
            <a:ext cx="8502526" cy="853890"/>
          </a:xfrm>
          <a:prstGeom prst="roundRect">
            <a:avLst>
              <a:gd name="adj" fmla="val 11015"/>
            </a:avLst>
          </a:prstGeom>
          <a:solidFill>
            <a:schemeClr val="accent5">
              <a:lumMod val="20000"/>
              <a:lumOff val="80000"/>
            </a:schemeClr>
          </a:solid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dirty="0">
              <a:solidFill>
                <a:prstClr val="black"/>
              </a:solidFill>
            </a:endParaRPr>
          </a:p>
        </p:txBody>
      </p:sp>
      <p:sp>
        <p:nvSpPr>
          <p:cNvPr id="3" name="正方形/長方形 2"/>
          <p:cNvSpPr/>
          <p:nvPr/>
        </p:nvSpPr>
        <p:spPr>
          <a:xfrm>
            <a:off x="443742" y="476672"/>
            <a:ext cx="8354182" cy="584775"/>
          </a:xfrm>
          <a:prstGeom prst="rect">
            <a:avLst/>
          </a:prstGeom>
        </p:spPr>
        <p:txBody>
          <a:bodyPr wrap="square">
            <a:spAutoFit/>
          </a:bodyPr>
          <a:lstStyle/>
          <a:p>
            <a:pPr marL="285750" indent="-285750">
              <a:buFont typeface="Wingdings" panose="05000000000000000000" pitchFamily="2" charset="2"/>
              <a:buChar char="n"/>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情報発信や観光プロモーションなどの基盤を担う推進組織の設置・活用や、府市連携による都市魅力創造・イベントの開催などにより、大阪のブランド化と発信の強化を図る。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339774" y="44624"/>
            <a:ext cx="3501697" cy="4610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文化創造・情報発信の基盤形成</a:t>
            </a:r>
          </a:p>
        </p:txBody>
      </p:sp>
      <p:sp>
        <p:nvSpPr>
          <p:cNvPr id="10"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23</a:t>
            </a:fld>
            <a:endParaRPr lang="ja-JP" altLang="en-US" sz="1200" dirty="0">
              <a:solidFill>
                <a:srgbClr val="898989"/>
              </a:solidFill>
            </a:endParaRPr>
          </a:p>
        </p:txBody>
      </p:sp>
      <p:graphicFrame>
        <p:nvGraphicFramePr>
          <p:cNvPr id="12" name="表 11"/>
          <p:cNvGraphicFramePr>
            <a:graphicFrameLocks noGrp="1"/>
          </p:cNvGraphicFramePr>
          <p:nvPr>
            <p:extLst>
              <p:ext uri="{D42A27DB-BD31-4B8C-83A1-F6EECF244321}">
                <p14:modId xmlns:p14="http://schemas.microsoft.com/office/powerpoint/2010/main" val="2104089231"/>
              </p:ext>
            </p:extLst>
          </p:nvPr>
        </p:nvGraphicFramePr>
        <p:xfrm>
          <a:off x="5947972" y="5780120"/>
          <a:ext cx="2800492" cy="976891"/>
        </p:xfrm>
        <a:graphic>
          <a:graphicData uri="http://schemas.openxmlformats.org/drawingml/2006/table">
            <a:tbl>
              <a:tblPr firstRow="1" bandRow="1">
                <a:tableStyleId>{5940675A-B579-460E-94D1-54222C63F5DA}</a:tableStyleId>
              </a:tblPr>
              <a:tblGrid>
                <a:gridCol w="527617"/>
                <a:gridCol w="2272875"/>
              </a:tblGrid>
              <a:tr h="187877">
                <a:tc>
                  <a:txBody>
                    <a:bodyPr/>
                    <a:lstStyle/>
                    <a:p>
                      <a:pPr>
                        <a:lnSpc>
                          <a:spcPts val="8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c>
                  <a:txBody>
                    <a:bodyPr/>
                    <a:lstStyle/>
                    <a:p>
                      <a:pPr>
                        <a:lnSpc>
                          <a:spcPts val="800"/>
                        </a:lnSpc>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r>
              <a:tr h="397771">
                <a:tc>
                  <a:txBody>
                    <a:bodyPr/>
                    <a:lstStyle/>
                    <a:p>
                      <a:pPr>
                        <a:lnSpc>
                          <a:spcPts val="8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c>
                  <a:txBody>
                    <a:bodyPr/>
                    <a:lstStyle/>
                    <a:p>
                      <a:pPr>
                        <a:lnSpc>
                          <a:spcPts val="800"/>
                        </a:lnSpc>
                      </a:pP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国連犯罪防止・刑事司法会議</a:t>
                      </a: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申請中</a:t>
                      </a: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東京オリンピック・パラリンピック</a:t>
                      </a:r>
                      <a:endPar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accent5">
                        <a:lumMod val="20000"/>
                        <a:lumOff val="80000"/>
                      </a:schemeClr>
                    </a:solidFill>
                  </a:tcPr>
                </a:tc>
              </a:tr>
              <a:tr h="180800">
                <a:tc>
                  <a:txBody>
                    <a:bodyPr/>
                    <a:lstStyle/>
                    <a:p>
                      <a:pPr>
                        <a:lnSpc>
                          <a:spcPts val="800"/>
                        </a:lnSpc>
                      </a:pPr>
                      <a:r>
                        <a:rPr kumimoji="1"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c>
                  <a:txBody>
                    <a:bodyPr/>
                    <a:lstStyle/>
                    <a:p>
                      <a:pPr>
                        <a:lnSpc>
                          <a:spcPts val="800"/>
                        </a:lnSpc>
                      </a:pP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関西ワールドマスターズゲームズ</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r>
              <a:tr h="180800">
                <a:tc>
                  <a:txBody>
                    <a:bodyPr/>
                    <a:lstStyle/>
                    <a:p>
                      <a:pPr>
                        <a:lnSpc>
                          <a:spcPts val="800"/>
                        </a:lnSpc>
                      </a:pPr>
                      <a:r>
                        <a:rPr kumimoji="1" lang="en-US" altLang="ja-JP"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c>
                  <a:txBody>
                    <a:bodyPr/>
                    <a:lstStyle/>
                    <a:p>
                      <a:pPr>
                        <a:lnSpc>
                          <a:spcPts val="800"/>
                        </a:lnSpc>
                      </a:pPr>
                      <a:r>
                        <a:rPr kumimoji="1" lang="ja-JP" altLang="en-US" sz="10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日本万国博覧会（招致活動中）</a:t>
                      </a:r>
                      <a:endParaRPr kumimoji="1"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5">
                        <a:lumMod val="20000"/>
                        <a:lumOff val="80000"/>
                      </a:schemeClr>
                    </a:solidFill>
                  </a:tcPr>
                </a:tc>
              </a:tr>
            </a:tbl>
          </a:graphicData>
        </a:graphic>
      </p:graphicFrame>
      <p:sp>
        <p:nvSpPr>
          <p:cNvPr id="13" name="テキスト ボックス 12"/>
          <p:cNvSpPr txBox="1"/>
          <p:nvPr/>
        </p:nvSpPr>
        <p:spPr>
          <a:xfrm>
            <a:off x="6693917" y="5542632"/>
            <a:ext cx="1321196" cy="261610"/>
          </a:xfrm>
          <a:prstGeom prst="rect">
            <a:avLst/>
          </a:prstGeom>
          <a:noFill/>
        </p:spPr>
        <p:txBody>
          <a:bodyPr wrap="none" rtlCol="0">
            <a:spAutoFit/>
          </a:bodyPr>
          <a:lstStyle/>
          <a:p>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◆国際的なイベント</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角丸四角形 15"/>
          <p:cNvSpPr/>
          <p:nvPr/>
        </p:nvSpPr>
        <p:spPr>
          <a:xfrm>
            <a:off x="443742" y="4623717"/>
            <a:ext cx="8520746" cy="1037531"/>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都市ブランド向上に向けた魅力発信</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最大級の市民マラソン「大阪マラソン」や「世界スーパージュニアテニス」などの国際大会を開催・魅力発信する</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ど、</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大阪全体が盛り上がる取組みを進めてきた。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538298" y="5582270"/>
            <a:ext cx="8282174" cy="1231106"/>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のプレゼンスを高める国際的な会議や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スポーツイベントなどの誘致</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・開催を</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通じて</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、大阪のブランド化と発信の強化を図る。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○舞洲を拠点に活躍するプロスポーツチームと連携しプロスポーツチーム等のスポー</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ツ観戦といった観る機会、ボランティア等スポーツ等を支える機会などを提供するな</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ど、スポーツによる都市魅力の向上につなげる。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538298" y="3791362"/>
            <a:ext cx="8259626" cy="861774"/>
          </a:xfrm>
          <a:prstGeom prst="rect">
            <a:avLst/>
          </a:prstGeom>
          <a:ln>
            <a:solidFill>
              <a:schemeClr val="tx1"/>
            </a:solidFill>
          </a:ln>
        </p:spPr>
        <p:txBody>
          <a:bodyPr wrap="square">
            <a:spAutoFit/>
          </a:bodyPr>
          <a:lstStyle/>
          <a:p>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大阪観光局が観光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事業推進</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の司令塔</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、観光マーケティングリサーチを強化するとともに、</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ＩＣＴ</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を活用した観光情報を発</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信するなど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プロモーションを展開し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の集客</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拡大を図る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官民が連携し、水の回廊での観光</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メニューの充実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や多彩な魅力空間の形成により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「水と光の首都大阪」ブランド</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確立に取り組む。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467544" y="1052736"/>
            <a:ext cx="8496944" cy="864096"/>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文化創造基盤の拡充</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85738" indent="-185738"/>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芸術文化の専門家等</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よる評価や審査企画機能を有する大阪アーツカウンシルを設置し、大阪の優れた文化事業の国内外への発信や芸術文化の担い手の発掘・育成を行ってきた。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538298" y="1988840"/>
            <a:ext cx="8259626" cy="861774"/>
          </a:xfrm>
          <a:prstGeom prst="rect">
            <a:avLst/>
          </a:prstGeom>
          <a:ln>
            <a:solidFill>
              <a:schemeClr val="tx1"/>
            </a:solidFill>
          </a:ln>
        </p:spPr>
        <p:txBody>
          <a:bodyPr wrap="square">
            <a:spAutoFit/>
          </a:bodyPr>
          <a:lstStyle/>
          <a:p>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3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大阪市が所蔵する第一級のコレクションを活用して、新たな魅力あふれる新美術館を中之島に</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年度に開館。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市の博物館群</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ミュージアム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を地方独立行政法人化し、誰もが芸術文化を享受でき、その魅力を創造・育成・発信する芸術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文化拠点化を進める。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43742" y="2852936"/>
            <a:ext cx="8448738" cy="954107"/>
          </a:xfrm>
          <a:prstGeom prst="rect">
            <a:avLst/>
          </a:prstGeom>
        </p:spPr>
        <p:txBody>
          <a:bodyPr wrap="square">
            <a:spAutoFit/>
          </a:bodyPr>
          <a:lstStyle/>
          <a:p>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都市魅力</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推進体制の充実・強化</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これまでの取組み</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府と市、経済界</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より、大阪観光局を設置。大阪版</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DMO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を推進するとともに、水都推進など官民連携による取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組みを進めている。さらなるステップアップを図るため、平成</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年には「大阪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都市魅力創造戦略</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941388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35496" y="19020"/>
            <a:ext cx="5829836" cy="31363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．制度面　～副首都に必要な制度面での取組み～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88823" y="372997"/>
            <a:ext cx="8843623" cy="669414"/>
          </a:xfrm>
          <a:prstGeom prst="rect">
            <a:avLst/>
          </a:prstGeom>
        </p:spPr>
        <p:txBody>
          <a:bodyPr wrap="square">
            <a:spAutoFit/>
          </a:bodyPr>
          <a:lstStyle/>
          <a:p>
            <a:pPr fontAlgn="auto">
              <a:lnSpc>
                <a:spcPts val="1500"/>
              </a:lnSpc>
              <a:spcBef>
                <a:spcPts val="0"/>
              </a:spcBef>
              <a:spcAft>
                <a:spcPts val="0"/>
              </a:spcAft>
            </a:pP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が副首都として発展し、その果実によって</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豊かな住民生活を実現</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していくためには</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の競争力を担う広域機能</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はどうあるべきか、</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住民生活を支える基礎自治機能</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はどうあるべきか</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国との関係</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はどうあるべきかといった観点から</a:t>
            </a:r>
            <a:r>
              <a:rPr lang="ja-JP" altLang="en-US" sz="15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制度面において</a:t>
            </a:r>
            <a:r>
              <a:rPr lang="ja-JP" altLang="en-US" sz="1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の取組を</a:t>
            </a:r>
            <a:r>
              <a:rPr lang="ja-JP" altLang="en-US" sz="15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5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角丸四角形 1"/>
          <p:cNvSpPr/>
          <p:nvPr/>
        </p:nvSpPr>
        <p:spPr>
          <a:xfrm>
            <a:off x="577385" y="1059109"/>
            <a:ext cx="8426571" cy="288000"/>
          </a:xfrm>
          <a:prstGeom prst="roundRect">
            <a:avLst/>
          </a:prstGeom>
          <a:ln/>
        </p:spPr>
        <p:style>
          <a:lnRef idx="1">
            <a:schemeClr val="accent5"/>
          </a:lnRef>
          <a:fillRef idx="3">
            <a:schemeClr val="accent5"/>
          </a:fillRef>
          <a:effectRef idx="2">
            <a:schemeClr val="accent5"/>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）副首都・大阪にふさわしい新たな大都市制度</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589755" y="1330488"/>
            <a:ext cx="8414202" cy="81047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Ins="36000" rtlCol="0" anchor="ctr" anchorCtr="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を確立していくためには、激化するグローバルな都市間競争に対応した成長の担い手として、また大規模災害への対応</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大阪府域</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の安全安心の確保、更には首都機能のバックアップといった広域的な課題に対応するためにふさわしい都市</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（現在府市</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で担っている広域機能）を</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制度面から支える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仕組みが</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である</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・また大阪市において住民意思を的確に反映していくための基礎自治機能の充実を図っていく必要がある。</a:t>
            </a:r>
            <a:endParaRPr lang="ja-JP" altLang="en-US" sz="1200" dirty="0">
              <a:solidFill>
                <a:prstClr val="black"/>
              </a:solidFill>
            </a:endParaRPr>
          </a:p>
        </p:txBody>
      </p:sp>
      <p:sp>
        <p:nvSpPr>
          <p:cNvPr id="10" name="角丸四角形 9"/>
          <p:cNvSpPr/>
          <p:nvPr/>
        </p:nvSpPr>
        <p:spPr>
          <a:xfrm>
            <a:off x="563938" y="2166248"/>
            <a:ext cx="8413124" cy="288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）副首都・大阪の生活を支える制度（府内市町村の基礎自治機能の充実）</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617727" y="2459053"/>
            <a:ext cx="8399677" cy="64633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Ins="36000" rtlCol="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機能の充実により実現</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した成長</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の果実を住民に広く還元していくため</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府内市町村の基礎自治機能の</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充実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図って</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いく必要が</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により人口減少や少子</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高齢化</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行政ニーズ</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が増大・多様化する中で、住民ニーズや地域特性に沿ったきめ細かな行政サービスを</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展開していくべきである</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endParaRPr>
          </a:p>
        </p:txBody>
      </p:sp>
      <p:sp>
        <p:nvSpPr>
          <p:cNvPr id="13" name="角丸四角形 12"/>
          <p:cNvSpPr/>
          <p:nvPr/>
        </p:nvSpPr>
        <p:spPr>
          <a:xfrm>
            <a:off x="589754" y="3099342"/>
            <a:ext cx="8400755" cy="288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（３）副首都圏（京阪神・関西）の都市機能を支える制度（府域を越える広域機能の充実）</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637616" y="3410572"/>
            <a:ext cx="8379788" cy="4514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Ins="36000" rtlCol="0" anchor="ctr" anchorCtr="0">
            <a:spAutoFit/>
          </a:bodyPr>
          <a:lstStyle/>
          <a:p>
            <a:pPr>
              <a:lnSpc>
                <a:spcPts val="14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副首都圏</a:t>
            </a:r>
            <a:r>
              <a:rPr lang="ja-JP"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としての京阪神や関西を視野に入れ</a:t>
            </a:r>
            <a:r>
              <a:rPr lang="ja-JP"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そのポテンシャル、総合力を発揮して大阪、そして関西が発展していくために、副首都・大阪 自らの取組を元に積極的に関西広域連合等へのアプローチを行い、府域を越えた広域機能の充実を図ることが必要である。</a:t>
            </a:r>
            <a:endParaRPr lang="ja-JP" altLang="en-US" sz="1200" dirty="0">
              <a:solidFill>
                <a:prstClr val="black"/>
              </a:solidFill>
            </a:endParaRPr>
          </a:p>
        </p:txBody>
      </p:sp>
      <p:sp>
        <p:nvSpPr>
          <p:cNvPr id="4" name="角丸四角形 3"/>
          <p:cNvSpPr/>
          <p:nvPr/>
        </p:nvSpPr>
        <p:spPr>
          <a:xfrm>
            <a:off x="192510" y="1045663"/>
            <a:ext cx="324000" cy="274424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大阪自らの改革</a:t>
            </a:r>
            <a:endParaRPr lang="ja-JP" altLang="en-US" sz="12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17" name="円/楕円 16"/>
          <p:cNvSpPr/>
          <p:nvPr/>
        </p:nvSpPr>
        <p:spPr>
          <a:xfrm>
            <a:off x="2093486" y="4236254"/>
            <a:ext cx="1737593" cy="972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a:solidFill>
                <a:prstClr val="white"/>
              </a:solidFill>
            </a:endParaRPr>
          </a:p>
        </p:txBody>
      </p:sp>
      <p:sp>
        <p:nvSpPr>
          <p:cNvPr id="18" name="角丸四角形 17"/>
          <p:cNvSpPr/>
          <p:nvPr/>
        </p:nvSpPr>
        <p:spPr>
          <a:xfrm>
            <a:off x="2093486" y="4387115"/>
            <a:ext cx="1835028" cy="6480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spcAft>
                <a:spcPts val="0"/>
              </a:spcAft>
            </a:pPr>
            <a:r>
              <a:rPr lang="ja-JP" altLang="en-US" sz="1200" b="1" kern="100" dirty="0">
                <a:solidFill>
                  <a:prstClr val="white"/>
                </a:solidFill>
                <a:ea typeface="HG丸ｺﾞｼｯｸM-PRO"/>
                <a:cs typeface="Times New Roman"/>
              </a:rPr>
              <a:t>副首都（圏）の</a:t>
            </a:r>
            <a:r>
              <a:rPr lang="ja-JP" altLang="en-US" sz="1200" b="1" kern="100" dirty="0" smtClean="0">
                <a:solidFill>
                  <a:prstClr val="white"/>
                </a:solidFill>
                <a:ea typeface="HG丸ｺﾞｼｯｸM-PRO"/>
                <a:cs typeface="Times New Roman"/>
              </a:rPr>
              <a:t>成長、圏域</a:t>
            </a:r>
            <a:r>
              <a:rPr lang="ja-JP" altLang="en-US" sz="1200" b="1" kern="100" dirty="0">
                <a:solidFill>
                  <a:prstClr val="white"/>
                </a:solidFill>
                <a:ea typeface="HG丸ｺﾞｼｯｸM-PRO"/>
                <a:cs typeface="Times New Roman"/>
              </a:rPr>
              <a:t>の安全安心</a:t>
            </a:r>
            <a:r>
              <a:rPr lang="ja-JP" altLang="en-US" sz="1200" b="1" kern="100" dirty="0" smtClean="0">
                <a:solidFill>
                  <a:prstClr val="white"/>
                </a:solidFill>
                <a:ea typeface="HG丸ｺﾞｼｯｸM-PRO"/>
                <a:cs typeface="Times New Roman"/>
              </a:rPr>
              <a:t>を支える</a:t>
            </a:r>
            <a:r>
              <a:rPr lang="ja-JP" altLang="en-US" sz="1200" b="1" kern="100" dirty="0">
                <a:solidFill>
                  <a:prstClr val="white"/>
                </a:solidFill>
                <a:ea typeface="HG丸ｺﾞｼｯｸM-PRO"/>
                <a:cs typeface="Times New Roman"/>
              </a:rPr>
              <a:t>強い</a:t>
            </a:r>
            <a:r>
              <a:rPr lang="ja-JP" altLang="en-US" sz="1200" b="1" kern="100" dirty="0" smtClean="0">
                <a:solidFill>
                  <a:prstClr val="white"/>
                </a:solidFill>
                <a:ea typeface="HG丸ｺﾞｼｯｸM-PRO"/>
                <a:cs typeface="Times New Roman"/>
              </a:rPr>
              <a:t>大阪・関西</a:t>
            </a:r>
            <a:endParaRPr lang="ja-JP" altLang="en-US" sz="1200" kern="100" dirty="0">
              <a:solidFill>
                <a:prstClr val="white"/>
              </a:solidFill>
              <a:ea typeface="ＭＳ 明朝"/>
              <a:cs typeface="Times New Roman"/>
            </a:endParaRPr>
          </a:p>
        </p:txBody>
      </p:sp>
      <p:sp>
        <p:nvSpPr>
          <p:cNvPr id="22" name="テキスト ボックス 45"/>
          <p:cNvSpPr txBox="1"/>
          <p:nvPr/>
        </p:nvSpPr>
        <p:spPr>
          <a:xfrm>
            <a:off x="1565211" y="4195913"/>
            <a:ext cx="400110" cy="1290696"/>
          </a:xfrm>
          <a:prstGeom prst="rect">
            <a:avLst/>
          </a:prstGeom>
          <a:noFill/>
        </p:spPr>
        <p:txBody>
          <a:bodyPr vert="eaVert" wrap="square" rtlCol="0" anchor="ctr" anchorCtr="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4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（広域機能）</a:t>
            </a:r>
            <a:endParaRPr lang="ja-JP" altLang="en-US" sz="14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3" name="テキスト ボックス 45"/>
          <p:cNvSpPr txBox="1"/>
          <p:nvPr/>
        </p:nvSpPr>
        <p:spPr>
          <a:xfrm>
            <a:off x="651511" y="3919975"/>
            <a:ext cx="4388553" cy="307777"/>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広域機能と基礎自治機能関係イメージ</a:t>
            </a:r>
            <a:endParaRPr lang="ja-JP" altLang="en-US" sz="140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円/楕円 23"/>
          <p:cNvSpPr/>
          <p:nvPr/>
        </p:nvSpPr>
        <p:spPr>
          <a:xfrm>
            <a:off x="5646051" y="4236253"/>
            <a:ext cx="1668605" cy="972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ja-JP" altLang="en-US" sz="1200">
              <a:solidFill>
                <a:prstClr val="white"/>
              </a:solidFill>
            </a:endParaRPr>
          </a:p>
        </p:txBody>
      </p:sp>
      <p:sp>
        <p:nvSpPr>
          <p:cNvPr id="25" name="角丸四角形 24"/>
          <p:cNvSpPr/>
          <p:nvPr/>
        </p:nvSpPr>
        <p:spPr>
          <a:xfrm>
            <a:off x="5646051" y="4379285"/>
            <a:ext cx="1668605" cy="648000"/>
          </a:xfrm>
          <a:prstGeom prst="roundRect">
            <a:avLst/>
          </a:prstGeom>
          <a:ln/>
        </p:spPr>
        <p:style>
          <a:lnRef idx="0">
            <a:schemeClr val="accent5"/>
          </a:lnRef>
          <a:fillRef idx="3">
            <a:schemeClr val="accent5"/>
          </a:fillRef>
          <a:effectRef idx="3">
            <a:schemeClr val="accent5"/>
          </a:effectRef>
          <a:fontRef idx="minor">
            <a:schemeClr val="lt1"/>
          </a:fontRef>
        </p:style>
        <p:txBody>
          <a:bodyPr rot="0" spcFirstLastPara="0" vert="horz" wrap="square" lIns="72000" tIns="45720" rIns="36000" bIns="45720" numCol="1" spcCol="0" rtlCol="0" fromWordArt="0" anchor="ctr" anchorCtr="0" forceAA="0" compatLnSpc="1">
            <a:prstTxWarp prst="textNoShape">
              <a:avLst/>
            </a:prstTxWarp>
            <a:noAutofit/>
          </a:bodyPr>
          <a:lstStyle/>
          <a:p>
            <a:pPr>
              <a:spcAft>
                <a:spcPts val="0"/>
              </a:spcAft>
            </a:pPr>
            <a:r>
              <a:rPr lang="ja-JP" altLang="en-US" sz="1200" b="1" kern="100" dirty="0">
                <a:solidFill>
                  <a:srgbClr val="FFFFFF"/>
                </a:solidFill>
                <a:latin typeface="Century"/>
                <a:ea typeface="HG丸ｺﾞｼｯｸM-PRO"/>
                <a:cs typeface="Times New Roman"/>
              </a:rPr>
              <a:t>成長の果実を元に</a:t>
            </a:r>
            <a:r>
              <a:rPr lang="ja-JP" altLang="en-US" sz="1200" b="1" kern="100" dirty="0" smtClean="0">
                <a:solidFill>
                  <a:srgbClr val="FFFFFF"/>
                </a:solidFill>
                <a:latin typeface="Century"/>
                <a:ea typeface="HG丸ｺﾞｼｯｸM-PRO"/>
                <a:cs typeface="Times New Roman"/>
              </a:rPr>
              <a:t>した、豊か</a:t>
            </a:r>
            <a:r>
              <a:rPr lang="ja-JP" altLang="en-US" sz="1200" b="1" kern="100" dirty="0">
                <a:solidFill>
                  <a:srgbClr val="FFFFFF"/>
                </a:solidFill>
                <a:latin typeface="Century"/>
                <a:ea typeface="HG丸ｺﾞｼｯｸM-PRO"/>
                <a:cs typeface="Times New Roman"/>
              </a:rPr>
              <a:t>な住民生活の実現</a:t>
            </a:r>
            <a:endParaRPr lang="ja-JP" altLang="en-US" sz="1200" kern="100" dirty="0">
              <a:solidFill>
                <a:prstClr val="white"/>
              </a:solidFill>
              <a:latin typeface="Century"/>
              <a:ea typeface="ＭＳ 明朝"/>
              <a:cs typeface="Times New Roman"/>
            </a:endParaRPr>
          </a:p>
        </p:txBody>
      </p:sp>
      <p:sp>
        <p:nvSpPr>
          <p:cNvPr id="26" name="テキスト ボックス 45"/>
          <p:cNvSpPr txBox="1"/>
          <p:nvPr/>
        </p:nvSpPr>
        <p:spPr>
          <a:xfrm>
            <a:off x="7308640" y="3997605"/>
            <a:ext cx="400110" cy="1756577"/>
          </a:xfrm>
          <a:prstGeom prst="rect">
            <a:avLst/>
          </a:prstGeom>
          <a:noFill/>
        </p:spPr>
        <p:txBody>
          <a:bodyPr vert="eaVert" wrap="square" rtlCol="0" anchor="ctr" anchorCtr="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fontAlgn="auto">
              <a:spcBef>
                <a:spcPts val="0"/>
              </a:spcBef>
              <a:spcAft>
                <a:spcPts val="0"/>
              </a:spcAft>
            </a:pPr>
            <a:r>
              <a:rPr lang="ja-JP" altLang="en-US" sz="12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a:t>
            </a:r>
            <a:r>
              <a:rPr lang="ja-JP" altLang="en-US" sz="1400" dirty="0" smtClean="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rPr>
              <a:t>基礎自治機能）</a:t>
            </a:r>
            <a:endParaRPr lang="ja-JP" altLang="en-US" sz="1400" dirty="0">
              <a:solidFill>
                <a:prstClr val="black"/>
              </a:solidFill>
              <a:latin typeface="HGS創英角ｺﾞｼｯｸUB" panose="020B0900000000000000" pitchFamily="50" charset="-128"/>
              <a:ea typeface="HGS創英角ｺﾞｼｯｸUB" panose="020B0900000000000000" pitchFamily="50" charset="-128"/>
              <a:cs typeface="Meiryo UI" panose="020B0604030504040204" pitchFamily="50" charset="-128"/>
            </a:endParaRPr>
          </a:p>
        </p:txBody>
      </p:sp>
      <p:sp>
        <p:nvSpPr>
          <p:cNvPr id="28" name="右カーブ矢印 27"/>
          <p:cNvSpPr/>
          <p:nvPr/>
        </p:nvSpPr>
        <p:spPr>
          <a:xfrm rot="16200000">
            <a:off x="4717083" y="3811787"/>
            <a:ext cx="288000" cy="2664000"/>
          </a:xfrm>
          <a:prstGeom prst="curvedRightArrow">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black"/>
              </a:solidFill>
            </a:endParaRPr>
          </a:p>
        </p:txBody>
      </p:sp>
      <p:sp>
        <p:nvSpPr>
          <p:cNvPr id="21" name="角丸四角形 20"/>
          <p:cNvSpPr/>
          <p:nvPr/>
        </p:nvSpPr>
        <p:spPr>
          <a:xfrm>
            <a:off x="565503" y="5377010"/>
            <a:ext cx="8380640" cy="2880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（４）国機関の移転等</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71076" y="6157395"/>
            <a:ext cx="8361620" cy="2880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（５）副首都化の取組を支援する仕組み</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157181" y="5395023"/>
            <a:ext cx="324000" cy="1404000"/>
          </a:xfrm>
          <a:prstGeom prst="round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r>
              <a:rPr lang="ja-JP" altLang="en-US" sz="1200" b="1" dirty="0" smtClean="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rPr>
              <a:t>国への働きかけ</a:t>
            </a:r>
            <a:endParaRPr lang="ja-JP" altLang="en-US" sz="1200" b="1" dirty="0">
              <a:solidFill>
                <a:prstClr val="white"/>
              </a:solidFill>
              <a:latin typeface="HG創英角ｺﾞｼｯｸUB" panose="020B0909000000000000" pitchFamily="49" charset="-128"/>
              <a:ea typeface="HG創英角ｺﾞｼｯｸUB" panose="020B0909000000000000" pitchFamily="49" charset="-128"/>
              <a:cs typeface="Meiryo UI" panose="020B0604030504040204" pitchFamily="50" charset="-128"/>
            </a:endParaRPr>
          </a:p>
        </p:txBody>
      </p:sp>
      <p:sp>
        <p:nvSpPr>
          <p:cNvPr id="33" name="テキスト ボックス 32"/>
          <p:cNvSpPr txBox="1"/>
          <p:nvPr/>
        </p:nvSpPr>
        <p:spPr>
          <a:xfrm>
            <a:off x="606696" y="5675022"/>
            <a:ext cx="8379788" cy="4514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Ins="36000" rtlCol="0" anchor="ctr" anchorCtr="0">
            <a:spAutoFit/>
          </a:bodyPr>
          <a:lstStyle/>
          <a:p>
            <a:pPr>
              <a:lnSpc>
                <a:spcPts val="14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・成長に係る波及効果が見込まれる機能を中心に、大阪・関西での国機関の拠点性の向上を関西広域連合</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や経済界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と連携</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しながら</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ステップ</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踏んで推進。</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628796" y="6446625"/>
            <a:ext cx="8379788" cy="45140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rIns="36000" rtlCol="0" anchor="ctr" anchorCtr="0">
            <a:spAutoFit/>
          </a:bodyPr>
          <a:lstStyle/>
          <a:p>
            <a:pPr>
              <a:lnSpc>
                <a:spcPts val="14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・大阪が副首都として内外で広く認知されるよう、大阪自らの取組みを土台に、まずは首都機能をバックアップする拠点としての位置付け</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働きかけ</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から着手し、次に、副首都の取組みを支援する制度の働きかけを進めて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いく。</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右カーブ矢印 26"/>
          <p:cNvSpPr/>
          <p:nvPr/>
        </p:nvSpPr>
        <p:spPr>
          <a:xfrm rot="5400000">
            <a:off x="4852167" y="2954940"/>
            <a:ext cx="288000" cy="2664000"/>
          </a:xfrm>
          <a:prstGeom prst="curvedRightArrow">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prstClr val="black"/>
              </a:solidFill>
            </a:endParaRPr>
          </a:p>
        </p:txBody>
      </p:sp>
    </p:spTree>
    <p:extLst>
      <p:ext uri="{BB962C8B-B14F-4D97-AF65-F5344CB8AC3E}">
        <p14:creationId xmlns:p14="http://schemas.microsoft.com/office/powerpoint/2010/main" val="15745749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ー 1"/>
          <p:cNvSpPr>
            <a:spLocks noGrp="1"/>
          </p:cNvSpPr>
          <p:nvPr>
            <p:ph type="sldNum" sz="quarter" idx="11"/>
          </p:nvPr>
        </p:nvSpPr>
        <p:spPr>
          <a:xfrm>
            <a:off x="7010400" y="6334765"/>
            <a:ext cx="2133600" cy="457200"/>
          </a:xfrm>
        </p:spPr>
        <p:txBody>
          <a:bodyPr/>
          <a:lstStyle/>
          <a:p>
            <a:pPr algn="r"/>
            <a:fld id="{0E819BA8-BB94-4665-BC34-EB61606445FB}" type="slidenum">
              <a:rPr lang="en-US" altLang="ja-JP" smtClean="0"/>
              <a:pPr algn="r"/>
              <a:t>25</a:t>
            </a:fld>
            <a:endParaRPr lang="en-US" altLang="ja-JP" dirty="0"/>
          </a:p>
        </p:txBody>
      </p:sp>
      <p:sp>
        <p:nvSpPr>
          <p:cNvPr id="28" name="正方形/長方形 27"/>
          <p:cNvSpPr/>
          <p:nvPr/>
        </p:nvSpPr>
        <p:spPr>
          <a:xfrm>
            <a:off x="-6350" y="123907"/>
            <a:ext cx="4722365"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（１）副首都・大阪にふさわしい新たな大都市制度の実現</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角丸四角形 28"/>
          <p:cNvSpPr/>
          <p:nvPr/>
        </p:nvSpPr>
        <p:spPr>
          <a:xfrm>
            <a:off x="57454" y="655522"/>
            <a:ext cx="8745895" cy="360040"/>
          </a:xfrm>
          <a:prstGeom prst="roundRect">
            <a:avLst/>
          </a:prstGeom>
          <a:ln/>
        </p:spPr>
        <p:style>
          <a:lnRef idx="1">
            <a:schemeClr val="accent2"/>
          </a:lnRef>
          <a:fillRef idx="3">
            <a:schemeClr val="accent2"/>
          </a:fillRef>
          <a:effectRef idx="2">
            <a:schemeClr val="accent2"/>
          </a:effectRef>
          <a:fontRef idx="minor">
            <a:schemeClr val="lt1"/>
          </a:fontRef>
        </p:style>
        <p:txBody>
          <a:bodyPr rtlCol="0" anchor="ctr"/>
          <a:lstStyle/>
          <a:p>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大阪府市で担ってきた都市機能（広域機能）</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07360" y="1367853"/>
            <a:ext cx="8577161" cy="954107"/>
          </a:xfrm>
          <a:prstGeom prst="rect">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gra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戦後、大阪市は市域の再開発を、大阪府は市域外の都市経営を府市で地域的な機能分担を図りながら大都市としての課題に対応。それぞれが都市機能（広域機能）を担うことで大阪全体の発展に効果的に当たってき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・その後、高度成長期が終わり、バブル崩壊等で府市の投資余力が減少する中で、府市がばらばらで戦略を描き、大阪トータルで有効な施策を打てず、二重行政など府市の在り方が問われる時代となった。</a:t>
            </a:r>
            <a:endParaRPr kumimoji="1" lang="ja-JP" altLang="en-US" dirty="0"/>
          </a:p>
        </p:txBody>
      </p:sp>
      <p:sp>
        <p:nvSpPr>
          <p:cNvPr id="3" name="大かっこ 2"/>
          <p:cNvSpPr/>
          <p:nvPr/>
        </p:nvSpPr>
        <p:spPr>
          <a:xfrm>
            <a:off x="165950" y="1087798"/>
            <a:ext cx="2389825" cy="252135"/>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 name="テキスト ボックス 3"/>
          <p:cNvSpPr txBox="1"/>
          <p:nvPr/>
        </p:nvSpPr>
        <p:spPr>
          <a:xfrm>
            <a:off x="64540" y="1015562"/>
            <a:ext cx="3456384" cy="369332"/>
          </a:xfrm>
          <a:prstGeom prst="rect">
            <a:avLst/>
          </a:prstGeom>
          <a:noFill/>
        </p:spPr>
        <p:txBody>
          <a:bodyPr wrap="square" rtlCol="0">
            <a:spAutoFit/>
          </a:bodyPr>
          <a:lstStyle/>
          <a:p>
            <a:r>
              <a:rPr kumimoji="1" lang="ja-JP" altLang="en-US" dirty="0" smtClean="0"/>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これまで～府市の役割分担</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二等辺三角形 4"/>
          <p:cNvSpPr/>
          <p:nvPr/>
        </p:nvSpPr>
        <p:spPr>
          <a:xfrm rot="10800000">
            <a:off x="3676286" y="2397602"/>
            <a:ext cx="1440160" cy="288032"/>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107359" y="2751921"/>
            <a:ext cx="8577161" cy="1661993"/>
          </a:xfrm>
          <a:prstGeom prst="rect">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gra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・こうした中、現在は府市の協議調整によって、二重行政の解消、さらには、より高次の都市機能（広域機能）の充実に向けた取り組みが進められている。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dirty="0"/>
          </a:p>
        </p:txBody>
      </p:sp>
      <p:sp>
        <p:nvSpPr>
          <p:cNvPr id="37" name="テキスト ボックス 36"/>
          <p:cNvSpPr txBox="1"/>
          <p:nvPr/>
        </p:nvSpPr>
        <p:spPr>
          <a:xfrm>
            <a:off x="194257" y="2408848"/>
            <a:ext cx="3456384"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現在</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～府市の協議・調整</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大かっこ 38"/>
          <p:cNvSpPr/>
          <p:nvPr/>
        </p:nvSpPr>
        <p:spPr>
          <a:xfrm>
            <a:off x="194257" y="2375109"/>
            <a:ext cx="2185070" cy="310526"/>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二等辺三角形 40"/>
          <p:cNvSpPr/>
          <p:nvPr/>
        </p:nvSpPr>
        <p:spPr>
          <a:xfrm rot="10800000">
            <a:off x="3675860" y="4479468"/>
            <a:ext cx="1440160" cy="288032"/>
          </a:xfrm>
          <a:prstGeom prst="triangle">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226189" y="4811984"/>
            <a:ext cx="8577161" cy="1815882"/>
          </a:xfrm>
          <a:prstGeom prst="rect">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gra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これまでの府市協調の成果をもとに、副首都としての基盤を確立し、発展していくためには、都市機能（広域機能）充実に向け「都市インフラの充実」「安全・危機管理機能の強化」「産業支援・研究開発体制の充実」などの取組をさらに強力に進めていく必要。</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・そのための枠組みとして、</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府市の協議・調整</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で進めていくのか、あるいは</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大阪府に都市機能（広域機能）を一元化するのか</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二つの選択肢。</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・大阪の成長に向けた都市インフラの充実や産業支援機能の強化、さらには危機管理事象への迅速、円滑な対応などを行うためには、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府域の広域機能についてこれまでどおり協議調整を図りながら取組を進めるか、広域機能を制度的に一元化するか、将来の発展を見据えて検討を深めていく必要がある。</a:t>
            </a:r>
            <a:endParaRPr kumimoji="1" lang="ja-JP" altLang="en-US" b="1" dirty="0"/>
          </a:p>
        </p:txBody>
      </p:sp>
      <p:sp>
        <p:nvSpPr>
          <p:cNvPr id="6" name="角丸四角形 5"/>
          <p:cNvSpPr/>
          <p:nvPr/>
        </p:nvSpPr>
        <p:spPr>
          <a:xfrm>
            <a:off x="395536" y="3480687"/>
            <a:ext cx="2485721" cy="7882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ts val="1300"/>
              </a:lnSpc>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・淀川左岸線延伸部などミッシングリンク解消の取組</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・なにわ筋線の事業化など鉄道網の充実強化の取組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3031022" y="3443014"/>
            <a:ext cx="2485721" cy="7882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ts val="1300"/>
              </a:lnSpc>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・府市消防学校の一体的運用</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・府立公衆衛生研究所と市立環境科学研究所の統合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角丸四角形 44"/>
          <p:cNvSpPr/>
          <p:nvPr/>
        </p:nvSpPr>
        <p:spPr>
          <a:xfrm>
            <a:off x="5670453" y="3443014"/>
            <a:ext cx="2485721" cy="788235"/>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nSpc>
                <a:spcPts val="1300"/>
              </a:lnSpc>
            </a:pP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・府市信用保証協会の統合</a:t>
            </a:r>
            <a:endPar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・府立産業技術総合研究所と市立工業研究所の統合　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387366" y="3312209"/>
            <a:ext cx="2493891" cy="26161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100" dirty="0" smtClean="0"/>
              <a:t>都市インフラの充実</a:t>
            </a:r>
            <a:endParaRPr kumimoji="1" lang="ja-JP" altLang="en-US" sz="1100" dirty="0"/>
          </a:p>
        </p:txBody>
      </p:sp>
      <p:sp>
        <p:nvSpPr>
          <p:cNvPr id="47" name="テキスト ボックス 46"/>
          <p:cNvSpPr txBox="1"/>
          <p:nvPr/>
        </p:nvSpPr>
        <p:spPr>
          <a:xfrm>
            <a:off x="3022852" y="3312209"/>
            <a:ext cx="2493891" cy="26161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100" dirty="0" smtClean="0"/>
              <a:t>安全安心を担う公共機能の高度化</a:t>
            </a:r>
            <a:endParaRPr kumimoji="1" lang="ja-JP" altLang="en-US" sz="1100" dirty="0"/>
          </a:p>
        </p:txBody>
      </p:sp>
      <p:sp>
        <p:nvSpPr>
          <p:cNvPr id="48" name="テキスト ボックス 47"/>
          <p:cNvSpPr txBox="1"/>
          <p:nvPr/>
        </p:nvSpPr>
        <p:spPr>
          <a:xfrm>
            <a:off x="5662283" y="3287696"/>
            <a:ext cx="2493891" cy="26161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1100" dirty="0" smtClean="0"/>
              <a:t>産業支援・研究開発体制の充実</a:t>
            </a:r>
            <a:endParaRPr kumimoji="1" lang="ja-JP" altLang="en-US" sz="1100" dirty="0"/>
          </a:p>
        </p:txBody>
      </p:sp>
      <p:sp>
        <p:nvSpPr>
          <p:cNvPr id="51" name="大かっこ 50"/>
          <p:cNvSpPr/>
          <p:nvPr/>
        </p:nvSpPr>
        <p:spPr>
          <a:xfrm>
            <a:off x="169781" y="4472873"/>
            <a:ext cx="3424452" cy="323165"/>
          </a:xfrm>
          <a:prstGeom prst="bracketPair">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2" name="テキスト ボックス 51"/>
          <p:cNvSpPr txBox="1"/>
          <p:nvPr/>
        </p:nvSpPr>
        <p:spPr>
          <a:xfrm>
            <a:off x="-84717" y="4461321"/>
            <a:ext cx="383116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今後～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副首都・大阪の都市機能を支える仕組みづくり</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6928575" y="2017520"/>
            <a:ext cx="720080" cy="336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P</a:t>
            </a:r>
            <a:endParaRPr kumimoji="1" lang="ja-JP" altLang="en-US" dirty="0"/>
          </a:p>
        </p:txBody>
      </p:sp>
    </p:spTree>
    <p:extLst>
      <p:ext uri="{BB962C8B-B14F-4D97-AF65-F5344CB8AC3E}">
        <p14:creationId xmlns:p14="http://schemas.microsoft.com/office/powerpoint/2010/main" val="295880060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スライド番号プレースホルダー 1"/>
          <p:cNvSpPr>
            <a:spLocks noGrp="1"/>
          </p:cNvSpPr>
          <p:nvPr>
            <p:ph type="sldNum" sz="quarter" idx="11"/>
          </p:nvPr>
        </p:nvSpPr>
        <p:spPr>
          <a:xfrm>
            <a:off x="7010400" y="6334765"/>
            <a:ext cx="2133600" cy="457200"/>
          </a:xfrm>
        </p:spPr>
        <p:txBody>
          <a:bodyPr/>
          <a:lstStyle/>
          <a:p>
            <a:pPr algn="r"/>
            <a:fld id="{0E819BA8-BB94-4665-BC34-EB61606445FB}" type="slidenum">
              <a:rPr lang="en-US" altLang="ja-JP" smtClean="0"/>
              <a:pPr algn="r"/>
              <a:t>26</a:t>
            </a:fld>
            <a:endParaRPr lang="en-US" altLang="ja-JP" dirty="0"/>
          </a:p>
        </p:txBody>
      </p:sp>
      <p:graphicFrame>
        <p:nvGraphicFramePr>
          <p:cNvPr id="77" name="表 76"/>
          <p:cNvGraphicFramePr>
            <a:graphicFrameLocks noGrp="1"/>
          </p:cNvGraphicFramePr>
          <p:nvPr>
            <p:extLst>
              <p:ext uri="{D42A27DB-BD31-4B8C-83A1-F6EECF244321}">
                <p14:modId xmlns:p14="http://schemas.microsoft.com/office/powerpoint/2010/main" val="1540010800"/>
              </p:ext>
            </p:extLst>
          </p:nvPr>
        </p:nvGraphicFramePr>
        <p:xfrm>
          <a:off x="539550" y="3068960"/>
          <a:ext cx="7704857" cy="3379911"/>
        </p:xfrm>
        <a:graphic>
          <a:graphicData uri="http://schemas.openxmlformats.org/drawingml/2006/table">
            <a:tbl>
              <a:tblPr firstRow="1" bandRow="1">
                <a:tableStyleId>{5940675A-B579-460E-94D1-54222C63F5DA}</a:tableStyleId>
              </a:tblPr>
              <a:tblGrid>
                <a:gridCol w="1543321"/>
                <a:gridCol w="3120777"/>
                <a:gridCol w="3040759"/>
              </a:tblGrid>
              <a:tr h="315534">
                <a:tc>
                  <a:txBody>
                    <a:bodyPr/>
                    <a:lstStyle/>
                    <a:p>
                      <a:pPr>
                        <a:lnSpc>
                          <a:spcPts val="1600"/>
                        </a:lnSpc>
                      </a:pP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c>
                  <a:txBody>
                    <a:bodyPr/>
                    <a:lstStyle/>
                    <a:p>
                      <a:pPr algn="ctr">
                        <a:lnSpc>
                          <a:spcPts val="1600"/>
                        </a:lnSpc>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総合区制度</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c>
                  <a:txBody>
                    <a:bodyPr/>
                    <a:lstStyle/>
                    <a:p>
                      <a:pPr algn="ctr">
                        <a:lnSpc>
                          <a:spcPts val="1600"/>
                        </a:lnSpc>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特別区制度</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r>
              <a:tr h="973503">
                <a:tc>
                  <a:txBody>
                    <a:bodyPr/>
                    <a:lstStyle/>
                    <a:p>
                      <a:pPr algn="ctr">
                        <a:lnSpc>
                          <a:spcPts val="1600"/>
                        </a:lnSpc>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概　略</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大阪市のもと、内部組織である区役所の権限を強化した総合区を設置</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大阪市を廃止して、選挙で選ばれた区長、区議会を置く基礎自治体としての特別区を設置</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r>
              <a:tr h="722395">
                <a:tc>
                  <a:txBody>
                    <a:bodyPr/>
                    <a:lstStyle/>
                    <a:p>
                      <a:pPr algn="ctr">
                        <a:lnSpc>
                          <a:spcPts val="1600"/>
                        </a:lnSpc>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広域機能</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大阪府と大阪市で担い、指定都市都道府県調整会議で協議・調整</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大阪府に一元化</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r>
              <a:tr h="1368479">
                <a:tc>
                  <a:txBody>
                    <a:bodyPr/>
                    <a:lstStyle/>
                    <a:p>
                      <a:pPr algn="ctr">
                        <a:lnSpc>
                          <a:spcPts val="1600"/>
                        </a:lnSpc>
                      </a:pPr>
                      <a:r>
                        <a:rPr kumimoji="1"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solidFill>
                      <a:schemeClr val="accent5"/>
                    </a:solidFill>
                  </a:tcP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議会の同意を得て市長が選任する区長が市長への予算意見具申権等を使いながら、身近な行政。大阪市全体に関すること（予算編成権等）は、市長がマネジメント。</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c>
                  <a:txBody>
                    <a:bodyPr/>
                    <a:lstStyle/>
                    <a:p>
                      <a:pPr algn="l">
                        <a:lnSpc>
                          <a:spcPts val="1600"/>
                        </a:lnSpc>
                      </a:pPr>
                      <a:r>
                        <a:rPr kumimoji="1"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住民から直接選ばれた区長が予算編成権等を使って自ら身近な行政を展開</a:t>
                      </a:r>
                      <a:endPar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marR="72000" marT="36000" marB="36000" anchor="ctr"/>
                </a:tc>
              </a:tr>
            </a:tbl>
          </a:graphicData>
        </a:graphic>
      </p:graphicFrame>
      <p:sp>
        <p:nvSpPr>
          <p:cNvPr id="29" name="角丸四角形 28"/>
          <p:cNvSpPr/>
          <p:nvPr/>
        </p:nvSpPr>
        <p:spPr>
          <a:xfrm>
            <a:off x="77806" y="180020"/>
            <a:ext cx="8454633" cy="36004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大阪市の基礎自治機能</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07360" y="548680"/>
            <a:ext cx="8577161" cy="954107"/>
          </a:xfrm>
          <a:prstGeom prst="rect">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gra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・市役所の組織が大規模化し、カバーするサービスも幅広くなるため、個々の住民とは遠くなる傾向がある。（平成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月「第</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次地方制度調査会答申）</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副首都としての成長の果実を住民に還元し、住民が生活の豊かさを実感できるよう</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基礎自治機能の充実に向けて</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検討を深めていく必要がある。</a:t>
            </a:r>
            <a:endParaRPr kumimoji="1" lang="ja-JP" altLang="en-US" b="1" dirty="0"/>
          </a:p>
        </p:txBody>
      </p:sp>
      <p:sp>
        <p:nvSpPr>
          <p:cNvPr id="31" name="角丸四角形 30"/>
          <p:cNvSpPr/>
          <p:nvPr/>
        </p:nvSpPr>
        <p:spPr>
          <a:xfrm>
            <a:off x="63595" y="1844824"/>
            <a:ext cx="8454633" cy="360040"/>
          </a:xfrm>
          <a:prstGeom prst="roundRect">
            <a:avLst/>
          </a:prstGeom>
          <a:ln/>
        </p:spPr>
        <p:style>
          <a:lnRef idx="0">
            <a:schemeClr val="accent2"/>
          </a:lnRef>
          <a:fillRef idx="3">
            <a:schemeClr val="accent2"/>
          </a:fillRef>
          <a:effectRef idx="3">
            <a:schemeClr val="accent2"/>
          </a:effectRef>
          <a:fontRef idx="minor">
            <a:schemeClr val="lt1"/>
          </a:fontRef>
        </p:style>
        <p:txBody>
          <a:bodyPr rtlCol="0" anchor="ctr"/>
          <a:lstStyle/>
          <a:p>
            <a:r>
              <a:rPr lang="ja-JP" altLang="en-US" sz="14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総合区制度と特別区制度</a:t>
            </a:r>
            <a:endParaRPr kumimoji="1"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11940" y="2204864"/>
            <a:ext cx="8577161" cy="523220"/>
          </a:xfrm>
          <a:prstGeom prst="rect">
            <a:avLst/>
          </a:prstGeom>
          <a:gradFill>
            <a:gsLst>
              <a:gs pos="0">
                <a:schemeClr val="accent1">
                  <a:lumMod val="60000"/>
                  <a:lumOff val="40000"/>
                </a:schemeClr>
              </a:gs>
              <a:gs pos="35000">
                <a:schemeClr val="accent1">
                  <a:lumMod val="20000"/>
                  <a:lumOff val="80000"/>
                </a:schemeClr>
              </a:gs>
              <a:gs pos="100000">
                <a:schemeClr val="accent1">
                  <a:lumMod val="20000"/>
                  <a:lumOff val="80000"/>
                </a:schemeClr>
              </a:gs>
            </a:gsLst>
          </a:gra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・上記課題に対応した大都市制度としては、近年新たに特別区設置法による特別区制度や地方自治法改正による政令指定市における総合区制度が設けられている。</a:t>
            </a:r>
            <a:endParaRPr kumimoji="1" lang="ja-JP" altLang="en-US" dirty="0"/>
          </a:p>
        </p:txBody>
      </p:sp>
      <p:sp>
        <p:nvSpPr>
          <p:cNvPr id="8" name="テキスト ボックス 7"/>
          <p:cNvSpPr txBox="1"/>
          <p:nvPr/>
        </p:nvSpPr>
        <p:spPr>
          <a:xfrm>
            <a:off x="77806" y="2767524"/>
            <a:ext cx="3831169" cy="307777"/>
          </a:xfrm>
          <a:prstGeom prst="rect">
            <a:avLst/>
          </a:prstGeom>
          <a:noFill/>
        </p:spPr>
        <p:txBody>
          <a:bodyPr wrap="square" rtlCol="0">
            <a:spAutoFit/>
          </a:bodyPr>
          <a:lstStyle/>
          <a:p>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■総合区制度と特別区制度の比較</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円/楕円 8"/>
          <p:cNvSpPr/>
          <p:nvPr/>
        </p:nvSpPr>
        <p:spPr>
          <a:xfrm>
            <a:off x="7645661" y="2930784"/>
            <a:ext cx="720080" cy="336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t>P</a:t>
            </a:r>
            <a:endParaRPr kumimoji="1" lang="ja-JP" altLang="en-US" dirty="0"/>
          </a:p>
        </p:txBody>
      </p:sp>
    </p:spTree>
    <p:extLst>
      <p:ext uri="{BB962C8B-B14F-4D97-AF65-F5344CB8AC3E}">
        <p14:creationId xmlns:p14="http://schemas.microsoft.com/office/powerpoint/2010/main" val="1322985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正方形/長方形 33"/>
          <p:cNvSpPr/>
          <p:nvPr/>
        </p:nvSpPr>
        <p:spPr>
          <a:xfrm>
            <a:off x="58084" y="912193"/>
            <a:ext cx="2938129" cy="5691930"/>
          </a:xfrm>
          <a:prstGeom prst="rect">
            <a:avLst/>
          </a:prstGeom>
          <a:solidFill>
            <a:schemeClr val="accent5">
              <a:lumMod val="40000"/>
              <a:lumOff val="60000"/>
            </a:schemeClr>
          </a:solid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ja-JP" altLang="en-US">
              <a:solidFill>
                <a:schemeClr val="tx1"/>
              </a:solidFill>
            </a:endParaRPr>
          </a:p>
        </p:txBody>
      </p:sp>
      <p:sp>
        <p:nvSpPr>
          <p:cNvPr id="11" name="角丸四角形 10"/>
          <p:cNvSpPr/>
          <p:nvPr/>
        </p:nvSpPr>
        <p:spPr>
          <a:xfrm>
            <a:off x="188452" y="1085106"/>
            <a:ext cx="2924205" cy="5478257"/>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fontAlgn="auto">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大阪では、基礎自治体優先の原則</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のもと、府内市町村が住民に身近な行</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政サービスを総合的に担えるよう、市町</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村への権限移譲や市町村間連携の推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進などに努めてきた。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人口減少社会の到来により市町村</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を</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取り巻く環境が</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ますます</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厳しくなる中、</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豊かで利便性の高い生活環境を実現</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していくためには、中核</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市並み</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の基礎</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自治機能を担いうる行政運営体制の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強化をいかに進め、行政サービスを充</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実させて</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いくかが大きな課題</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このため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積極的コーディネートに</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より</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市町村の実情に応じた柔軟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場</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づくりや、政策面での議論の活性化と</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いった観点から協議の場を重層的に設</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けるとともに、府からのインセンティブの強</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化に取り組んでいく。こうした自らの取組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みにあわせて、国への問題提起を行い、</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国を巻き込んだ議論に発展させて、府</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内市町村が中核市並みの基礎自治</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体として機能充実を図れるよう、積極</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的に取り組んでいく。</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3158144" y="604416"/>
            <a:ext cx="3124328" cy="307777"/>
          </a:xfrm>
          <a:prstGeom prst="rect">
            <a:avLst/>
          </a:prstGeom>
          <a:noFill/>
        </p:spPr>
        <p:txBody>
          <a:bodyPr wrap="square" rtlCol="0">
            <a:spAutoFit/>
          </a:bodyPr>
          <a:lstStyle/>
          <a:p>
            <a:pPr fontAlgn="auto">
              <a:spcBef>
                <a:spcPts val="0"/>
              </a:spcBef>
              <a:spcAft>
                <a:spcPts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◆具体的な取組み内容のイメージ</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スライド番号プレースホルダー 1"/>
          <p:cNvSpPr>
            <a:spLocks noGrp="1"/>
          </p:cNvSpPr>
          <p:nvPr>
            <p:ph type="sldNum" sz="quarter" idx="11"/>
          </p:nvPr>
        </p:nvSpPr>
        <p:spPr>
          <a:xfrm>
            <a:off x="7010400" y="6093486"/>
            <a:ext cx="2133600" cy="457200"/>
          </a:xfrm>
        </p:spPr>
        <p:txBody>
          <a:bodyPr/>
          <a:lstStyle/>
          <a:p>
            <a:pPr algn="r"/>
            <a:fld id="{0E819BA8-BB94-4665-BC34-EB61606445FB}" type="slidenum">
              <a:rPr lang="en-US" altLang="ja-JP" smtClean="0"/>
              <a:pPr algn="r"/>
              <a:t>27</a:t>
            </a:fld>
            <a:endParaRPr lang="en-US" altLang="ja-JP"/>
          </a:p>
        </p:txBody>
      </p:sp>
      <p:sp>
        <p:nvSpPr>
          <p:cNvPr id="51" name="テキスト ボックス 50"/>
          <p:cNvSpPr txBox="1"/>
          <p:nvPr/>
        </p:nvSpPr>
        <p:spPr>
          <a:xfrm>
            <a:off x="3112657" y="1002790"/>
            <a:ext cx="5740500" cy="5087600"/>
          </a:xfrm>
          <a:prstGeom prst="rect">
            <a:avLst/>
          </a:prstGeom>
          <a:noFill/>
          <a:ln>
            <a:solidFill>
              <a:schemeClr val="tx1"/>
            </a:solidFill>
            <a:prstDash val="sysDot"/>
          </a:ln>
        </p:spPr>
        <p:txBody>
          <a:bodyPr wrap="square" tIns="0" rtlCol="0">
            <a:noAutofit/>
          </a:bodyPr>
          <a:lstStyle/>
          <a:p>
            <a:pPr algn="ctr"/>
            <a:endParaRPr kumimoji="1" lang="en-US" altLang="ja-JP" sz="1200" dirty="0" smtClean="0"/>
          </a:p>
        </p:txBody>
      </p:sp>
      <p:sp>
        <p:nvSpPr>
          <p:cNvPr id="65" name="右矢印 64"/>
          <p:cNvSpPr/>
          <p:nvPr/>
        </p:nvSpPr>
        <p:spPr bwMode="auto">
          <a:xfrm>
            <a:off x="4163010" y="6169931"/>
            <a:ext cx="337804" cy="40750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36" name="角丸四角形 35"/>
          <p:cNvSpPr/>
          <p:nvPr/>
        </p:nvSpPr>
        <p:spPr bwMode="auto">
          <a:xfrm>
            <a:off x="4680676" y="6217433"/>
            <a:ext cx="3021209" cy="360000"/>
          </a:xfrm>
          <a:prstGeom prst="roundRect">
            <a:avLst/>
          </a:prstGeom>
          <a:solidFill>
            <a:schemeClr val="bg1">
              <a:lumMod val="50000"/>
            </a:schemeClr>
          </a:solidFill>
          <a:ln w="47625" cap="flat" cmpd="dbl" algn="ctr">
            <a:solidFill>
              <a:schemeClr val="tx1">
                <a:lumMod val="75000"/>
                <a:lumOff val="25000"/>
              </a:schemeClr>
            </a:solidFill>
            <a:prstDash val="solid"/>
            <a:round/>
            <a:headEnd type="none" w="med" len="med"/>
            <a:tailEnd type="none" w="med" len="med"/>
          </a:ln>
          <a:effectLst/>
          <a:extLst/>
        </p:spPr>
        <p:txBody>
          <a:bodyPr vert="horz" wrap="square" lIns="36000" tIns="72000" rIns="36000" bIns="45720" numCol="1" rtlCol="0" anchor="ctr" anchorCtr="0" compatLnSpc="1">
            <a:prstTxWarp prst="textNoShape">
              <a:avLst/>
            </a:prstTxWarp>
            <a:spAutoFit/>
          </a:bodyPr>
          <a:lstStyle/>
          <a:p>
            <a:pPr algn="ctr" eaLnBrk="0" hangingPunct="0">
              <a:lnSpc>
                <a:spcPts val="1200"/>
              </a:lnSpc>
            </a:pP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副首都に相応しい行政サービスを提供できる</a:t>
            </a:r>
            <a:endParaRPr lang="en-US" altLang="ja-JP"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eaLnBrk="0" hangingPunct="0">
              <a:lnSpc>
                <a:spcPts val="1200"/>
              </a:lnSpc>
            </a:pP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中核</a:t>
            </a:r>
            <a:r>
              <a:rPr lang="ja-JP" altLang="en-US" sz="120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市並み</a:t>
            </a:r>
            <a:r>
              <a:rPr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の基礎自治機能</a:t>
            </a:r>
            <a:endParaRPr kumimoji="0" lang="ja-JP" altLang="en-US" sz="12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8666464" y="1962765"/>
            <a:ext cx="468127" cy="3354266"/>
          </a:xfrm>
          <a:prstGeom prst="rect">
            <a:avLst/>
          </a:prstGeom>
        </p:spPr>
        <p:style>
          <a:lnRef idx="2">
            <a:schemeClr val="accent2"/>
          </a:lnRef>
          <a:fillRef idx="1">
            <a:schemeClr val="lt1"/>
          </a:fillRef>
          <a:effectRef idx="0">
            <a:schemeClr val="accent2"/>
          </a:effectRef>
          <a:fontRef idx="minor">
            <a:schemeClr val="dk1"/>
          </a:fontRef>
        </p:style>
        <p:txBody>
          <a:bodyPr vert="wordArtVertRtl" wrap="square" lIns="36000" rIns="72000" rtlCol="0" anchor="ctr" anchorCtr="0">
            <a:spAutoFit/>
          </a:bodyPr>
          <a:lstStyle/>
          <a:p>
            <a:pPr>
              <a:lnSpc>
                <a:spcPts val="1400"/>
              </a:lnSpc>
            </a:pPr>
            <a:r>
              <a:rPr kumimoji="1" lang="en-US" altLang="ja-JP"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2020</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年頃に向けて</a:t>
            </a:r>
            <a:endParaRPr kumimoji="1" lang="en-US" altLang="ja-JP"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400"/>
              </a:lnSpc>
            </a:pPr>
            <a:r>
              <a:rPr kumimoji="1" lang="ja-JP" altLang="en-US"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　自ら基礎自治機能充実の取り組みを進め</a:t>
            </a:r>
            <a:r>
              <a:rPr kumimoji="1" lang="ja-JP" altLang="en-US" sz="1100" dirty="0" smtClean="0">
                <a:latin typeface="ＭＳ ゴシック" panose="020B0609070205080204" pitchFamily="49" charset="-128"/>
                <a:ea typeface="ＭＳ ゴシック" panose="020B0609070205080204" pitchFamily="49" charset="-128"/>
                <a:cs typeface="Meiryo UI" panose="020B0604030504040204" pitchFamily="50" charset="-128"/>
              </a:rPr>
              <a:t>る</a:t>
            </a:r>
            <a:endParaRPr kumimoji="1" lang="ja-JP" altLang="en-US" sz="11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37" name="正方形/長方形 36"/>
          <p:cNvSpPr/>
          <p:nvPr/>
        </p:nvSpPr>
        <p:spPr>
          <a:xfrm>
            <a:off x="58083" y="0"/>
            <a:ext cx="5701591"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（２）副首都・大阪の生活を支える基礎自治機能（府内市町村）の充実</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11671" y="543954"/>
            <a:ext cx="3124328" cy="307777"/>
          </a:xfrm>
          <a:prstGeom prst="rect">
            <a:avLst/>
          </a:prstGeom>
          <a:noFill/>
        </p:spPr>
        <p:txBody>
          <a:bodyPr wrap="square" rtlCol="0">
            <a:spAutoFit/>
          </a:bodyPr>
          <a:lstStyle/>
          <a:p>
            <a:pPr fontAlgn="auto">
              <a:spcBef>
                <a:spcPts val="0"/>
              </a:spcBef>
              <a:spcAft>
                <a:spcPts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◆取組みの方向</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円/楕円 78"/>
          <p:cNvSpPr/>
          <p:nvPr/>
        </p:nvSpPr>
        <p:spPr bwMode="auto">
          <a:xfrm>
            <a:off x="3696625" y="1424261"/>
            <a:ext cx="4616532" cy="4500000"/>
          </a:xfrm>
          <a:prstGeom prst="ellips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altLang="ja-JP" sz="1800" b="0" i="0" u="sng"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smtClean="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smtClean="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smtClean="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smtClean="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a:p>
            <a:pPr marL="0" marR="0" indent="0" algn="l" defTabSz="914400" rtl="0" eaLnBrk="0" fontAlgn="base" latinLnBrk="0" hangingPunct="0">
              <a:lnSpc>
                <a:spcPct val="100000"/>
              </a:lnSpc>
              <a:spcBef>
                <a:spcPct val="0"/>
              </a:spcBef>
              <a:spcAft>
                <a:spcPct val="0"/>
              </a:spcAft>
              <a:buClrTx/>
              <a:buSzTx/>
              <a:buFontTx/>
              <a:buNone/>
              <a:tabLst/>
            </a:pPr>
            <a:endParaRPr lang="en-US" altLang="ja-JP" dirty="0"/>
          </a:p>
        </p:txBody>
      </p:sp>
      <p:sp>
        <p:nvSpPr>
          <p:cNvPr id="81" name="Rectangle 2"/>
          <p:cNvSpPr txBox="1">
            <a:spLocks noChangeArrowheads="1"/>
          </p:cNvSpPr>
          <p:nvPr/>
        </p:nvSpPr>
        <p:spPr bwMode="auto">
          <a:xfrm>
            <a:off x="3168913" y="2643291"/>
            <a:ext cx="1908000" cy="451978"/>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400" b="1" u="none" kern="0" dirty="0" smtClean="0">
                <a:latin typeface="Meiryo UI" panose="020B0604030504040204" pitchFamily="50" charset="-128"/>
                <a:ea typeface="Meiryo UI" panose="020B0604030504040204" pitchFamily="50" charset="-128"/>
                <a:cs typeface="Meiryo UI" panose="020B0604030504040204" pitchFamily="50" charset="-128"/>
              </a:rPr>
              <a:t>新たな連携を促す</a:t>
            </a:r>
            <a:endParaRPr lang="en-US" altLang="ja-JP" sz="1400" b="1" u="none"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ts val="1400"/>
              </a:lnSpc>
            </a:pPr>
            <a:r>
              <a:rPr lang="ja-JP" altLang="en-US" sz="1400" b="1" u="none" kern="0" dirty="0" smtClean="0">
                <a:latin typeface="Meiryo UI" panose="020B0604030504040204" pitchFamily="50" charset="-128"/>
                <a:ea typeface="Meiryo UI" panose="020B0604030504040204" pitchFamily="50" charset="-128"/>
                <a:cs typeface="Meiryo UI" panose="020B0604030504040204" pitchFamily="50" charset="-128"/>
              </a:rPr>
              <a:t>協議の場づくり</a:t>
            </a:r>
            <a:endParaRPr lang="en-US" altLang="ja-JP" sz="14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Rectangle 2"/>
          <p:cNvSpPr txBox="1">
            <a:spLocks noChangeArrowheads="1"/>
          </p:cNvSpPr>
          <p:nvPr/>
        </p:nvSpPr>
        <p:spPr bwMode="auto">
          <a:xfrm>
            <a:off x="7103980" y="2643291"/>
            <a:ext cx="1548000" cy="453495"/>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150" b="1" u="none" kern="0" dirty="0" smtClean="0">
                <a:latin typeface="Meiryo UI" panose="020B0604030504040204" pitchFamily="50" charset="-128"/>
                <a:ea typeface="Meiryo UI" panose="020B0604030504040204" pitchFamily="50" charset="-128"/>
                <a:cs typeface="Meiryo UI" panose="020B0604030504040204" pitchFamily="50" charset="-128"/>
              </a:rPr>
              <a:t>府からのインセンティブ</a:t>
            </a:r>
            <a:endParaRPr lang="en-US" altLang="ja-JP" sz="1150" b="1" u="none"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ts val="1400"/>
              </a:lnSpc>
            </a:pPr>
            <a:r>
              <a:rPr lang="ja-JP" altLang="en-US" sz="1150" b="1" u="none" kern="0" dirty="0" smtClean="0">
                <a:latin typeface="Meiryo UI" panose="020B0604030504040204" pitchFamily="50" charset="-128"/>
                <a:ea typeface="Meiryo UI" panose="020B0604030504040204" pitchFamily="50" charset="-128"/>
                <a:cs typeface="Meiryo UI" panose="020B0604030504040204" pitchFamily="50" charset="-128"/>
              </a:rPr>
              <a:t>強化</a:t>
            </a:r>
            <a:r>
              <a:rPr lang="en-US" altLang="ja-JP" sz="1000" b="1" u="none" kern="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b="1" u="none" kern="0" dirty="0" smtClean="0">
                <a:latin typeface="Meiryo UI" panose="020B0604030504040204" pitchFamily="50" charset="-128"/>
                <a:ea typeface="Meiryo UI" panose="020B0604030504040204" pitchFamily="50" charset="-128"/>
                <a:cs typeface="Meiryo UI" panose="020B0604030504040204" pitchFamily="50" charset="-128"/>
              </a:rPr>
              <a:t>成果基準の拡大</a:t>
            </a:r>
            <a:r>
              <a:rPr lang="en-US" altLang="ja-JP" sz="1000" b="1" u="none" kern="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83" name="Rectangle 2"/>
          <p:cNvSpPr txBox="1">
            <a:spLocks noChangeArrowheads="1"/>
          </p:cNvSpPr>
          <p:nvPr/>
        </p:nvSpPr>
        <p:spPr bwMode="auto">
          <a:xfrm>
            <a:off x="5130368" y="2643291"/>
            <a:ext cx="1908000" cy="461736"/>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400" b="1" u="none" kern="0" dirty="0" smtClean="0">
                <a:latin typeface="Meiryo UI" panose="020B0604030504040204" pitchFamily="50" charset="-128"/>
                <a:ea typeface="Meiryo UI" panose="020B0604030504040204" pitchFamily="50" charset="-128"/>
                <a:cs typeface="Meiryo UI" panose="020B0604030504040204" pitchFamily="50" charset="-128"/>
              </a:rPr>
              <a:t>基礎自治機能の検討・研究、国への働きかけ</a:t>
            </a:r>
            <a:endParaRPr lang="en-US" altLang="ja-JP" sz="14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角丸四角形 83"/>
          <p:cNvSpPr/>
          <p:nvPr/>
        </p:nvSpPr>
        <p:spPr bwMode="auto">
          <a:xfrm>
            <a:off x="3930667" y="1817557"/>
            <a:ext cx="4085111" cy="432792"/>
          </a:xfrm>
          <a:prstGeom prst="roundRect">
            <a:avLst>
              <a:gd name="adj" fmla="val 50000"/>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36000" tIns="0" rIns="36000" bIns="0" numCol="1" rtlCol="0" anchor="ctr" anchorCtr="0" compatLnSpc="1">
            <a:prstTxWarp prst="textNoShape">
              <a:avLst/>
            </a:prstTxWarp>
            <a:spAutoFit/>
          </a:bodyPr>
          <a:lstStyle/>
          <a:p>
            <a:pPr lvl="0">
              <a:lnSpc>
                <a:spcPts val="1200"/>
              </a:lnSpc>
            </a:pP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「市町村への権限移譲」や「行政運営体制</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の強化」に</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これ</a:t>
            </a:r>
            <a:r>
              <a:rPr lang="ja-JP" altLang="en-US" sz="105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までよりも積極的</a:t>
            </a: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にコーディネート</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していく</a:t>
            </a:r>
            <a:endParaRPr lang="ja-JP" altLang="en-US" sz="105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角丸四角形 84"/>
          <p:cNvSpPr/>
          <p:nvPr/>
        </p:nvSpPr>
        <p:spPr bwMode="auto">
          <a:xfrm>
            <a:off x="3162109" y="3134066"/>
            <a:ext cx="1908000" cy="2473236"/>
          </a:xfrm>
          <a:prstGeom prst="roundRect">
            <a:avLst>
              <a:gd name="adj" fmla="val 6128"/>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lvl="0">
              <a:lnSpc>
                <a:spcPts val="1200"/>
              </a:lnSpc>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現在の「</a:t>
            </a: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地域ブロック会議</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含め、</a:t>
            </a: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「協議の場」</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を重層的</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に設定</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600"/>
              </a:lnSpc>
            </a:pPr>
            <a:endParaRPr lang="en-US" altLang="ja-JP" sz="800" b="1"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endParaRPr lang="en-US" altLang="ja-JP" sz="1000" b="1" u="none" dirty="0">
              <a:latin typeface="+mn-ea"/>
              <a:ea typeface="+mn-ea"/>
              <a:cs typeface="Meiryo UI" panose="020B0604030504040204" pitchFamily="50" charset="-128"/>
            </a:endParaRPr>
          </a:p>
          <a:p>
            <a:pPr>
              <a:lnSpc>
                <a:spcPts val="1000"/>
              </a:lnSpc>
              <a:spcBef>
                <a:spcPts val="600"/>
              </a:spcBef>
            </a:pPr>
            <a:endParaRPr lang="en-US" altLang="ja-JP" sz="1000" b="1" u="none" dirty="0" smtClean="0">
              <a:latin typeface="+mn-ea"/>
              <a:ea typeface="+mn-ea"/>
              <a:cs typeface="Meiryo UI" panose="020B0604030504040204" pitchFamily="50" charset="-128"/>
            </a:endParaRPr>
          </a:p>
        </p:txBody>
      </p:sp>
      <p:sp>
        <p:nvSpPr>
          <p:cNvPr id="86" name="角丸四角形 85"/>
          <p:cNvSpPr/>
          <p:nvPr/>
        </p:nvSpPr>
        <p:spPr bwMode="auto">
          <a:xfrm>
            <a:off x="7103980" y="3141265"/>
            <a:ext cx="1548000" cy="2447092"/>
          </a:xfrm>
          <a:prstGeom prst="roundRect">
            <a:avLst>
              <a:gd name="adj" fmla="val 5325"/>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nSpc>
                <a:spcPts val="1200"/>
              </a:lnSpc>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市町村間連携に積極　</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的に取り組む団体を支</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err="1"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援する</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ため、</a:t>
            </a:r>
            <a:r>
              <a:rPr lang="ja-JP" altLang="en-US" sz="1050" b="1" dirty="0" smtClean="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市町村</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振興</a:t>
            </a:r>
            <a:r>
              <a:rPr lang="ja-JP" altLang="en-US" sz="105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補助</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金」による</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インセンティブを強化</a:t>
            </a:r>
            <a:endParaRPr lang="ja-JP" altLang="en-US" sz="105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pPr>
            <a:endParaRPr lang="en-US" altLang="ja-JP" sz="1050" u="none" dirty="0">
              <a:solidFill>
                <a:srgbClr val="000000"/>
              </a:solidFill>
              <a:latin typeface="+mn-ea"/>
              <a:ea typeface="+mn-ea"/>
              <a:cs typeface="Meiryo UI" panose="020B0604030504040204" pitchFamily="50" charset="-128"/>
            </a:endParaRPr>
          </a:p>
          <a:p>
            <a:pPr lvl="0">
              <a:lnSpc>
                <a:spcPts val="1200"/>
              </a:lnSpc>
            </a:pPr>
            <a:r>
              <a:rPr lang="ja-JP" altLang="en-US" sz="900" u="none" dirty="0" smtClean="0">
                <a:solidFill>
                  <a:srgbClr val="000000"/>
                </a:solidFill>
                <a:latin typeface="+mn-ea"/>
                <a:ea typeface="+mn-ea"/>
                <a:cs typeface="Meiryo UI" panose="020B0604030504040204" pitchFamily="50" charset="-128"/>
              </a:rPr>
              <a:t>・市町村間連携の取組みに</a:t>
            </a: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r>
              <a:rPr lang="ja-JP" altLang="en-US" sz="900" u="none" dirty="0">
                <a:solidFill>
                  <a:srgbClr val="000000"/>
                </a:solidFill>
                <a:latin typeface="+mn-ea"/>
                <a:ea typeface="+mn-ea"/>
                <a:cs typeface="Meiryo UI" panose="020B0604030504040204" pitchFamily="50" charset="-128"/>
              </a:rPr>
              <a:t>　</a:t>
            </a:r>
            <a:r>
              <a:rPr lang="ja-JP" altLang="en-US" sz="900" u="none" dirty="0" smtClean="0">
                <a:solidFill>
                  <a:srgbClr val="000000"/>
                </a:solidFill>
                <a:latin typeface="+mn-ea"/>
                <a:ea typeface="+mn-ea"/>
                <a:cs typeface="Meiryo UI" panose="020B0604030504040204" pitchFamily="50" charset="-128"/>
              </a:rPr>
              <a:t>対する補助対象範囲の拡</a:t>
            </a: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r>
              <a:rPr lang="ja-JP" altLang="en-US" sz="900" u="none" dirty="0">
                <a:solidFill>
                  <a:srgbClr val="000000"/>
                </a:solidFill>
                <a:latin typeface="+mn-ea"/>
                <a:ea typeface="+mn-ea"/>
                <a:cs typeface="Meiryo UI" panose="020B0604030504040204" pitchFamily="50" charset="-128"/>
              </a:rPr>
              <a:t>　</a:t>
            </a:r>
            <a:r>
              <a:rPr lang="ja-JP" altLang="en-US" sz="900" u="none" dirty="0" smtClean="0">
                <a:solidFill>
                  <a:srgbClr val="000000"/>
                </a:solidFill>
                <a:latin typeface="+mn-ea"/>
                <a:ea typeface="+mn-ea"/>
                <a:cs typeface="Meiryo UI" panose="020B0604030504040204" pitchFamily="50" charset="-128"/>
              </a:rPr>
              <a:t>大など、取組成果とインセ</a:t>
            </a: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r>
              <a:rPr lang="ja-JP" altLang="en-US" sz="900" u="none" dirty="0">
                <a:solidFill>
                  <a:srgbClr val="000000"/>
                </a:solidFill>
                <a:latin typeface="+mn-ea"/>
                <a:ea typeface="+mn-ea"/>
                <a:cs typeface="Meiryo UI" panose="020B0604030504040204" pitchFamily="50" charset="-128"/>
              </a:rPr>
              <a:t>　</a:t>
            </a:r>
            <a:r>
              <a:rPr lang="ja-JP" altLang="en-US" sz="900" u="none" dirty="0" smtClean="0">
                <a:solidFill>
                  <a:srgbClr val="000000"/>
                </a:solidFill>
                <a:latin typeface="+mn-ea"/>
                <a:ea typeface="+mn-ea"/>
                <a:cs typeface="Meiryo UI" panose="020B0604030504040204" pitchFamily="50" charset="-128"/>
              </a:rPr>
              <a:t>ンティブを連動</a:t>
            </a: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endParaRPr lang="en-US" altLang="ja-JP" sz="900" u="none" dirty="0" smtClean="0">
              <a:solidFill>
                <a:srgbClr val="000000"/>
              </a:solidFill>
              <a:latin typeface="+mn-ea"/>
              <a:ea typeface="+mn-ea"/>
              <a:cs typeface="Meiryo UI" panose="020B0604030504040204" pitchFamily="50" charset="-128"/>
            </a:endParaRPr>
          </a:p>
          <a:p>
            <a:pPr lvl="0">
              <a:lnSpc>
                <a:spcPts val="1200"/>
              </a:lnSpc>
            </a:pPr>
            <a:endParaRPr lang="en-US" altLang="ja-JP" sz="900" u="none" dirty="0">
              <a:solidFill>
                <a:srgbClr val="000000"/>
              </a:solidFill>
              <a:latin typeface="+mn-ea"/>
              <a:ea typeface="+mn-ea"/>
              <a:cs typeface="Meiryo UI" panose="020B0604030504040204" pitchFamily="50" charset="-128"/>
            </a:endParaRPr>
          </a:p>
          <a:p>
            <a:pPr lvl="0">
              <a:lnSpc>
                <a:spcPts val="1200"/>
              </a:lnSpc>
            </a:pPr>
            <a:endParaRPr lang="en-US" altLang="ja-JP" sz="900" u="none" dirty="0" smtClean="0">
              <a:solidFill>
                <a:srgbClr val="000000"/>
              </a:solidFill>
              <a:latin typeface="+mn-ea"/>
              <a:ea typeface="+mn-ea"/>
              <a:cs typeface="Meiryo UI" panose="020B0604030504040204" pitchFamily="50" charset="-128"/>
            </a:endParaRPr>
          </a:p>
        </p:txBody>
      </p:sp>
      <p:sp>
        <p:nvSpPr>
          <p:cNvPr id="87" name="角丸四角形 86"/>
          <p:cNvSpPr/>
          <p:nvPr/>
        </p:nvSpPr>
        <p:spPr bwMode="auto">
          <a:xfrm>
            <a:off x="5130368" y="3152066"/>
            <a:ext cx="1908000" cy="2420947"/>
          </a:xfrm>
          <a:prstGeom prst="roundRect">
            <a:avLst>
              <a:gd name="adj" fmla="val 5629"/>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72000" tIns="45720" rIns="36000" bIns="45720" numCol="1" rtlCol="0" anchor="t" anchorCtr="0" compatLnSpc="1">
            <a:prstTxWarp prst="textNoShape">
              <a:avLst/>
            </a:prstTxWarp>
            <a:spAutoFit/>
          </a:bodyPr>
          <a:lstStyle/>
          <a:p>
            <a:pPr>
              <a:lnSpc>
                <a:spcPts val="1200"/>
              </a:lnSpc>
            </a:pPr>
            <a:r>
              <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大阪の実情に合った</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基礎自治</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機能のあり方や充実方策に</a:t>
            </a:r>
            <a:r>
              <a:rPr lang="ja-JP" altLang="en-US" sz="1050" b="1" dirty="0" err="1"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つ</a:t>
            </a:r>
            <a:endParaRPr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いて検討・研究</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・市町村とともに（学識経験者</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等も交え）より具体的な検討・</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研究を実施</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例</a:t>
            </a:r>
            <a:r>
              <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広域連携や合併の促進方策</a:t>
            </a:r>
            <a:endParaRPr lang="en-US" altLang="ja-JP" sz="900" u="none" dirty="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000"/>
              </a:lnSpc>
            </a:pP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・国に問題提起し、国を巻き込</a:t>
            </a:r>
            <a:r>
              <a:rPr lang="ja-JP" altLang="en-US" sz="1050" u="none" dirty="0" err="1" smtClean="0">
                <a:latin typeface="Meiryo UI" panose="020B0604030504040204" pitchFamily="50" charset="-128"/>
                <a:ea typeface="Meiryo UI" panose="020B0604030504040204" pitchFamily="50" charset="-128"/>
                <a:cs typeface="Meiryo UI" panose="020B0604030504040204" pitchFamily="50" charset="-128"/>
              </a:rPr>
              <a:t>ん</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50" u="none"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err="1" smtClean="0">
                <a:latin typeface="Meiryo UI" panose="020B0604030504040204" pitchFamily="50" charset="-128"/>
                <a:ea typeface="Meiryo UI" panose="020B0604030504040204" pitchFamily="50" charset="-128"/>
                <a:cs typeface="Meiryo UI" panose="020B0604030504040204" pitchFamily="50" charset="-128"/>
              </a:rPr>
              <a:t>だ</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議論に発展させていく</a:t>
            </a:r>
            <a:endParaRPr lang="en-US" altLang="ja-JP" sz="1050" u="none"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900" u="none" dirty="0">
                <a:latin typeface="ＭＳ ゴシック" panose="020B0609070205080204" pitchFamily="49" charset="-128"/>
                <a:ea typeface="ＭＳ ゴシック" panose="020B0609070205080204" pitchFamily="49" charset="-128"/>
                <a:cs typeface="Meiryo UI" panose="020B0604030504040204" pitchFamily="50" charset="-128"/>
              </a:rPr>
              <a:t>　</a:t>
            </a:r>
            <a:r>
              <a:rPr lang="en-US" altLang="ja-JP" sz="900" u="none" dirty="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900" u="none" dirty="0">
                <a:latin typeface="ＭＳ ゴシック" panose="020B0609070205080204" pitchFamily="49" charset="-128"/>
                <a:ea typeface="ＭＳ ゴシック" panose="020B0609070205080204" pitchFamily="49" charset="-128"/>
                <a:cs typeface="Meiryo UI" panose="020B0604030504040204" pitchFamily="50" charset="-128"/>
              </a:rPr>
              <a:t>例</a:t>
            </a:r>
            <a:r>
              <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a:t>
            </a: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新たな市町村間連携制度、</a:t>
            </a:r>
            <a:endPar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200"/>
              </a:lnSpc>
            </a:pPr>
            <a:r>
              <a:rPr lang="ja-JP" altLang="en-US" sz="900" u="none" dirty="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　　合併特例制度、条例による</a:t>
            </a:r>
            <a:endPar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200"/>
              </a:lnSpc>
            </a:pPr>
            <a:r>
              <a:rPr lang="ja-JP" altLang="en-US" sz="900" u="none" dirty="0">
                <a:latin typeface="ＭＳ ゴシック" panose="020B0609070205080204" pitchFamily="49" charset="-128"/>
                <a:ea typeface="ＭＳ ゴシック" panose="020B0609070205080204" pitchFamily="49" charset="-128"/>
                <a:cs typeface="Meiryo UI" panose="020B0604030504040204" pitchFamily="50" charset="-128"/>
              </a:rPr>
              <a:t>　</a:t>
            </a:r>
            <a:r>
              <a:rPr lang="ja-JP" altLang="en-US" sz="900" u="none" dirty="0" smtClean="0">
                <a:latin typeface="ＭＳ ゴシック" panose="020B0609070205080204" pitchFamily="49" charset="-128"/>
                <a:ea typeface="ＭＳ ゴシック" panose="020B0609070205080204" pitchFamily="49" charset="-128"/>
                <a:cs typeface="Meiryo UI" panose="020B0604030504040204" pitchFamily="50" charset="-128"/>
              </a:rPr>
              <a:t>　　権限移譲の制度改善　など</a:t>
            </a:r>
            <a:endPar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200"/>
              </a:lnSpc>
            </a:pPr>
            <a:endParaRPr lang="en-US" altLang="ja-JP" sz="900" u="none" dirty="0" smtClean="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88" name="円/楕円 87"/>
          <p:cNvSpPr/>
          <p:nvPr/>
        </p:nvSpPr>
        <p:spPr bwMode="auto">
          <a:xfrm>
            <a:off x="4639975" y="2344359"/>
            <a:ext cx="880266" cy="216000"/>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spAutoFit/>
          </a:bodyPr>
          <a:lstStyle/>
          <a:p>
            <a:pPr marL="0" marR="0" indent="0" algn="ctr" defTabSz="914400" rtl="0" eaLnBrk="0" fontAlgn="base" latinLnBrk="0" hangingPunct="0">
              <a:lnSpc>
                <a:spcPts val="9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Arial" charset="0"/>
                <a:ea typeface="ＭＳ Ｐゴシック" pitchFamily="50" charset="-128"/>
              </a:rPr>
              <a:t>機運醸成</a:t>
            </a:r>
          </a:p>
        </p:txBody>
      </p:sp>
      <p:sp>
        <p:nvSpPr>
          <p:cNvPr id="89" name="円/楕円 88"/>
          <p:cNvSpPr/>
          <p:nvPr/>
        </p:nvSpPr>
        <p:spPr bwMode="auto">
          <a:xfrm>
            <a:off x="5759675" y="2333611"/>
            <a:ext cx="1718569" cy="216000"/>
          </a:xfrm>
          <a:prstGeom prst="ellipse">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0" rIns="91440" bIns="0" numCol="1" rtlCol="0" anchor="ctr" anchorCtr="0" compatLnSpc="1">
            <a:prstTxWarp prst="textNoShape">
              <a:avLst/>
            </a:prstTxWarp>
            <a:spAutoFit/>
          </a:bodyPr>
          <a:lstStyle/>
          <a:p>
            <a:pPr marL="0" marR="0" indent="0" algn="ctr" defTabSz="914400" rtl="0" eaLnBrk="0" fontAlgn="base" latinLnBrk="0" hangingPunct="0">
              <a:lnSpc>
                <a:spcPts val="900"/>
              </a:lnSpc>
              <a:spcBef>
                <a:spcPct val="0"/>
              </a:spcBef>
              <a:spcAft>
                <a:spcPct val="0"/>
              </a:spcAft>
              <a:buClrTx/>
              <a:buSzTx/>
              <a:buFontTx/>
              <a:buNone/>
              <a:tabLst/>
            </a:pPr>
            <a:r>
              <a:rPr kumimoji="0" lang="ja-JP" altLang="en-US" sz="800" b="0" i="0" u="none" strike="noStrike" cap="none" normalizeH="0" baseline="0" dirty="0" smtClean="0">
                <a:ln>
                  <a:noFill/>
                </a:ln>
                <a:solidFill>
                  <a:schemeClr val="tx1"/>
                </a:solidFill>
                <a:effectLst/>
                <a:latin typeface="Arial" charset="0"/>
                <a:ea typeface="ＭＳ Ｐゴシック" pitchFamily="50" charset="-128"/>
              </a:rPr>
              <a:t>きめ細かな個別支援</a:t>
            </a:r>
          </a:p>
        </p:txBody>
      </p:sp>
      <p:sp>
        <p:nvSpPr>
          <p:cNvPr id="92" name="角丸四角形 91"/>
          <p:cNvSpPr/>
          <p:nvPr/>
        </p:nvSpPr>
        <p:spPr bwMode="auto">
          <a:xfrm>
            <a:off x="3243740" y="3702220"/>
            <a:ext cx="1010876" cy="1440000"/>
          </a:xfrm>
          <a:prstGeom prst="roundRect">
            <a:avLst>
              <a:gd name="adj" fmla="val 13301"/>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endPar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角丸四角形 92"/>
          <p:cNvSpPr/>
          <p:nvPr/>
        </p:nvSpPr>
        <p:spPr bwMode="auto">
          <a:xfrm>
            <a:off x="4265031" y="3702220"/>
            <a:ext cx="768899" cy="1440000"/>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u="none"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9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角丸四角形 93"/>
          <p:cNvSpPr/>
          <p:nvPr/>
        </p:nvSpPr>
        <p:spPr bwMode="auto">
          <a:xfrm>
            <a:off x="3307394" y="4798793"/>
            <a:ext cx="1653074" cy="283766"/>
          </a:xfrm>
          <a:prstGeom prst="roundRect">
            <a:avLst/>
          </a:prstGeom>
          <a:solidFill>
            <a:schemeClr val="bg1"/>
          </a:solidFill>
          <a:ln w="6350" cap="flat" cmpd="sng" algn="ctr">
            <a:solidFill>
              <a:schemeClr val="tx1"/>
            </a:solidFill>
            <a:prstDash val="sysDot"/>
            <a:round/>
            <a:headEnd type="none" w="med" len="med"/>
            <a:tailEnd type="none" w="med" len="med"/>
          </a:ln>
          <a:effectLst/>
          <a:extLst/>
        </p:spPr>
        <p:txBody>
          <a:bodyPr vert="horz" wrap="square" lIns="108000" tIns="0" rIns="72000" bIns="0" numCol="1" rtlCol="0" anchor="ctr" anchorCtr="0" compatLnSpc="1">
            <a:prstTxWarp prst="textNoShape">
              <a:avLst/>
            </a:prstTxWarp>
            <a:spAutoFit/>
          </a:bodyPr>
          <a:lstStyle/>
          <a:p>
            <a:pPr>
              <a:lnSpc>
                <a:spcPts val="1000"/>
              </a:lnSpc>
            </a:pP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案件に応じて、知事・</a:t>
            </a:r>
            <a:r>
              <a:rPr lang="ja-JP" altLang="en-US" sz="900" u="none" dirty="0" smtClean="0">
                <a:latin typeface="Meiryo UI" panose="020B0604030504040204" pitchFamily="50" charset="-128"/>
                <a:ea typeface="Meiryo UI" panose="020B0604030504040204" pitchFamily="50" charset="-128"/>
                <a:cs typeface="Meiryo UI" panose="020B0604030504040204" pitchFamily="50" charset="-128"/>
              </a:rPr>
              <a:t>市町村長など特別</a:t>
            </a: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職も参画</a:t>
            </a:r>
          </a:p>
        </p:txBody>
      </p:sp>
      <p:sp>
        <p:nvSpPr>
          <p:cNvPr id="95" name="角丸四角形 94"/>
          <p:cNvSpPr/>
          <p:nvPr/>
        </p:nvSpPr>
        <p:spPr bwMode="auto">
          <a:xfrm>
            <a:off x="3308982" y="4080591"/>
            <a:ext cx="964141" cy="792195"/>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u="none" dirty="0" smtClean="0">
                <a:latin typeface="Meiryo UI" panose="020B0604030504040204" pitchFamily="50" charset="-128"/>
                <a:ea typeface="Meiryo UI" panose="020B0604030504040204" pitchFamily="50" charset="-128"/>
                <a:cs typeface="Meiryo UI" panose="020B0604030504040204" pitchFamily="50" charset="-128"/>
              </a:rPr>
              <a:t>ブロック会議の区割り</a:t>
            </a: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900" u="none" dirty="0" smtClean="0">
                <a:latin typeface="Meiryo UI" panose="020B0604030504040204" pitchFamily="50" charset="-128"/>
                <a:ea typeface="Meiryo UI" panose="020B0604030504040204" pitchFamily="50" charset="-128"/>
                <a:cs typeface="Meiryo UI" panose="020B0604030504040204" pitchFamily="50" charset="-128"/>
              </a:rPr>
              <a:t>関わらず地域</a:t>
            </a: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の実情や事務の内容に応じた柔軟な「協議の場」づくり</a:t>
            </a:r>
            <a:endPar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96" name="角丸四角形 95"/>
          <p:cNvSpPr/>
          <p:nvPr/>
        </p:nvSpPr>
        <p:spPr bwMode="auto">
          <a:xfrm>
            <a:off x="4301837" y="4198255"/>
            <a:ext cx="676276" cy="435081"/>
          </a:xfrm>
          <a:prstGeom prst="roundRect">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1000"/>
              </a:lnSpc>
            </a:pPr>
            <a:r>
              <a:rPr lang="ja-JP" altLang="en-US" sz="900" u="none" dirty="0" smtClean="0">
                <a:latin typeface="Meiryo UI" panose="020B0604030504040204" pitchFamily="50" charset="-128"/>
                <a:ea typeface="Meiryo UI" panose="020B0604030504040204" pitchFamily="50" charset="-128"/>
                <a:cs typeface="Meiryo UI" panose="020B0604030504040204" pitchFamily="50" charset="-128"/>
              </a:rPr>
              <a:t>個々</a:t>
            </a: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の政策面での</a:t>
            </a:r>
            <a:r>
              <a:rPr lang="ja-JP" altLang="en-US" sz="900" u="none" dirty="0" smtClean="0">
                <a:latin typeface="Meiryo UI" panose="020B0604030504040204" pitchFamily="50" charset="-128"/>
                <a:ea typeface="Meiryo UI" panose="020B0604030504040204" pitchFamily="50" charset="-128"/>
                <a:cs typeface="Meiryo UI" panose="020B0604030504040204" pitchFamily="50" charset="-128"/>
              </a:rPr>
              <a:t>協議の活性化</a:t>
            </a:r>
            <a:endParaRPr lang="ja-JP" altLang="en-US" sz="9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角丸四角形 96"/>
          <p:cNvSpPr/>
          <p:nvPr/>
        </p:nvSpPr>
        <p:spPr bwMode="auto">
          <a:xfrm>
            <a:off x="3344365" y="3752979"/>
            <a:ext cx="819150" cy="288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000"/>
              </a:lnSpc>
            </a:pP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柔軟な場づくり</a:t>
            </a:r>
          </a:p>
        </p:txBody>
      </p:sp>
      <p:sp>
        <p:nvSpPr>
          <p:cNvPr id="98" name="角丸四角形 97"/>
          <p:cNvSpPr/>
          <p:nvPr/>
        </p:nvSpPr>
        <p:spPr bwMode="auto">
          <a:xfrm>
            <a:off x="4309929" y="3755743"/>
            <a:ext cx="658631" cy="288000"/>
          </a:xfrm>
          <a:prstGeom prst="roundRect">
            <a:avLst>
              <a:gd name="adj" fmla="val 5763"/>
            </a:avLst>
          </a:prstGeom>
          <a:noFill/>
          <a:ln w="15875" cap="flat" cmpd="sng" algn="ctr">
            <a:solidFill>
              <a:schemeClr val="tx1"/>
            </a:solidFill>
            <a:prstDash val="solid"/>
            <a:round/>
            <a:headEnd type="none" w="med" len="med"/>
            <a:tailEnd type="none" w="med" len="med"/>
          </a:ln>
          <a:effectLst/>
          <a:extLst/>
        </p:spPr>
        <p:txBody>
          <a:bodyPr vert="horz" wrap="square" lIns="36000" tIns="0" rIns="0" bIns="0" numCol="1" rtlCol="0" anchor="ctr" anchorCtr="0" compatLnSpc="1">
            <a:prstTxWarp prst="textNoShape">
              <a:avLst/>
            </a:prstTxWarp>
            <a:noAutofit/>
          </a:bodyPr>
          <a:lstStyle/>
          <a:p>
            <a:pPr algn="ctr">
              <a:lnSpc>
                <a:spcPts val="1000"/>
              </a:lnSpc>
            </a:pPr>
            <a:r>
              <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政策面での</a:t>
            </a:r>
            <a:endParaRPr kumimoji="0" lang="en-US" altLang="ja-JP"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ts val="1000"/>
              </a:lnSpc>
            </a:pPr>
            <a:r>
              <a:rPr lang="ja-JP" altLang="en-US" sz="900" u="none" dirty="0">
                <a:latin typeface="Meiryo UI" panose="020B0604030504040204" pitchFamily="50" charset="-128"/>
                <a:ea typeface="Meiryo UI" panose="020B0604030504040204" pitchFamily="50" charset="-128"/>
                <a:cs typeface="Meiryo UI" panose="020B0604030504040204" pitchFamily="50" charset="-128"/>
              </a:rPr>
              <a:t>アプローチ</a:t>
            </a:r>
            <a:endParaRPr kumimoji="0" lang="ja-JP" altLang="en-US" sz="9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角丸四角形 100"/>
          <p:cNvSpPr/>
          <p:nvPr/>
        </p:nvSpPr>
        <p:spPr bwMode="auto">
          <a:xfrm>
            <a:off x="3326738" y="5189795"/>
            <a:ext cx="1639430" cy="396097"/>
          </a:xfrm>
          <a:prstGeom prst="roundRect">
            <a:avLst>
              <a:gd name="adj" fmla="val 5763"/>
            </a:avLst>
          </a:prstGeom>
          <a:noFill/>
          <a:ln w="6350" cap="flat" cmpd="sng" algn="ctr">
            <a:noFill/>
            <a:prstDash val="sysDot"/>
            <a:round/>
            <a:headEnd type="none" w="med" len="med"/>
            <a:tailEnd type="none" w="med" len="med"/>
          </a:ln>
          <a:effectLst/>
          <a:extLst/>
        </p:spPr>
        <p:txBody>
          <a:bodyPr vert="horz" wrap="square" lIns="36000" tIns="0" rIns="0" bIns="0" numCol="1" rtlCol="0" anchor="t" anchorCtr="0" compatLnSpc="1">
            <a:prstTxWarp prst="textNoShape">
              <a:avLst/>
            </a:prstTxWarp>
            <a:noAutofit/>
          </a:bodyPr>
          <a:lstStyle/>
          <a:p>
            <a:pPr>
              <a:lnSpc>
                <a:spcPts val="900"/>
              </a:lnSpc>
            </a:pPr>
            <a:r>
              <a:rPr lang="en-US" altLang="ja-JP" sz="800" u="none" dirty="0">
                <a:latin typeface="+mn-ea"/>
                <a:cs typeface="Meiryo UI" panose="020B0604030504040204" pitchFamily="50" charset="-128"/>
              </a:rPr>
              <a:t>※</a:t>
            </a:r>
            <a:r>
              <a:rPr lang="ja-JP" altLang="en-US" sz="800" u="none" dirty="0">
                <a:latin typeface="+mn-ea"/>
                <a:cs typeface="Meiryo UI" panose="020B0604030504040204" pitchFamily="50" charset="-128"/>
              </a:rPr>
              <a:t>事務の内容</a:t>
            </a:r>
            <a:r>
              <a:rPr lang="ja-JP" altLang="en-US" sz="800" u="none" dirty="0" smtClean="0">
                <a:latin typeface="+mn-ea"/>
                <a:cs typeface="Meiryo UI" panose="020B0604030504040204" pitchFamily="50" charset="-128"/>
              </a:rPr>
              <a:t>に応じて府域での</a:t>
            </a:r>
            <a:endParaRPr lang="en-US" altLang="ja-JP" sz="800" u="none" dirty="0" smtClean="0">
              <a:latin typeface="+mn-ea"/>
              <a:cs typeface="Meiryo UI" panose="020B0604030504040204" pitchFamily="50" charset="-128"/>
            </a:endParaRPr>
          </a:p>
          <a:p>
            <a:pPr>
              <a:lnSpc>
                <a:spcPts val="900"/>
              </a:lnSpc>
            </a:pPr>
            <a:r>
              <a:rPr lang="ja-JP" altLang="en-US" sz="800" u="none" dirty="0" smtClean="0">
                <a:latin typeface="+mn-ea"/>
                <a:cs typeface="Meiryo UI" panose="020B0604030504040204" pitchFamily="50" charset="-128"/>
              </a:rPr>
              <a:t>　 最適化（ブロック化、一元化）</a:t>
            </a:r>
            <a:endParaRPr lang="en-US" altLang="ja-JP" sz="800" u="none" dirty="0" smtClean="0">
              <a:latin typeface="+mn-ea"/>
              <a:cs typeface="Meiryo UI" panose="020B0604030504040204" pitchFamily="50" charset="-128"/>
            </a:endParaRPr>
          </a:p>
          <a:p>
            <a:pPr>
              <a:lnSpc>
                <a:spcPts val="900"/>
              </a:lnSpc>
            </a:pPr>
            <a:r>
              <a:rPr lang="en-US" altLang="ja-JP" sz="800" u="none" dirty="0">
                <a:latin typeface="+mn-ea"/>
                <a:cs typeface="Meiryo UI" panose="020B0604030504040204" pitchFamily="50" charset="-128"/>
              </a:rPr>
              <a:t> </a:t>
            </a:r>
            <a:r>
              <a:rPr lang="en-US" altLang="ja-JP" sz="800" u="none" dirty="0" smtClean="0">
                <a:latin typeface="+mn-ea"/>
                <a:cs typeface="Meiryo UI" panose="020B0604030504040204" pitchFamily="50" charset="-128"/>
              </a:rPr>
              <a:t>  </a:t>
            </a:r>
            <a:r>
              <a:rPr lang="ja-JP" altLang="en-US" sz="800" u="none" dirty="0" smtClean="0">
                <a:latin typeface="+mn-ea"/>
                <a:cs typeface="Meiryo UI" panose="020B0604030504040204" pitchFamily="50" charset="-128"/>
              </a:rPr>
              <a:t>に向けた検討 ⇒ 例：消防など</a:t>
            </a:r>
            <a:endParaRPr lang="en-US" altLang="ja-JP" sz="800" u="none" dirty="0">
              <a:latin typeface="+mn-ea"/>
              <a:cs typeface="Meiryo UI" panose="020B0604030504040204" pitchFamily="50" charset="-128"/>
            </a:endParaRPr>
          </a:p>
        </p:txBody>
      </p:sp>
      <p:sp>
        <p:nvSpPr>
          <p:cNvPr id="53" name="Rectangle 2"/>
          <p:cNvSpPr txBox="1">
            <a:spLocks noChangeArrowheads="1"/>
          </p:cNvSpPr>
          <p:nvPr/>
        </p:nvSpPr>
        <p:spPr bwMode="auto">
          <a:xfrm>
            <a:off x="3846135" y="1209661"/>
            <a:ext cx="4254174" cy="432000"/>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r>
              <a:rPr lang="ja-JP" altLang="en-US" sz="1200" b="1" u="none" kern="0" dirty="0" smtClean="0">
                <a:latin typeface="Meiryo UI" panose="020B0604030504040204" pitchFamily="50" charset="-128"/>
                <a:ea typeface="Meiryo UI" panose="020B0604030504040204" pitchFamily="50" charset="-128"/>
                <a:cs typeface="Meiryo UI" panose="020B0604030504040204" pitchFamily="50" charset="-128"/>
              </a:rPr>
              <a:t>副首都・大阪の身近な</a:t>
            </a:r>
            <a:r>
              <a:rPr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行政</a:t>
            </a:r>
            <a:r>
              <a:rPr lang="ja-JP" altLang="en-US" sz="1200" b="1" kern="0" dirty="0">
                <a:latin typeface="Meiryo UI" panose="020B0604030504040204" pitchFamily="50" charset="-128"/>
                <a:ea typeface="Meiryo UI" panose="020B0604030504040204" pitchFamily="50" charset="-128"/>
                <a:cs typeface="Meiryo UI" panose="020B0604030504040204" pitchFamily="50" charset="-128"/>
              </a:rPr>
              <a:t>サービス</a:t>
            </a:r>
            <a:r>
              <a:rPr lang="ja-JP" altLang="en-US" sz="1200" b="1" u="none" kern="0" dirty="0" smtClean="0">
                <a:latin typeface="Meiryo UI" panose="020B0604030504040204" pitchFamily="50" charset="-128"/>
                <a:ea typeface="Meiryo UI" panose="020B0604030504040204" pitchFamily="50" charset="-128"/>
                <a:cs typeface="Meiryo UI" panose="020B0604030504040204" pitchFamily="50" charset="-128"/>
              </a:rPr>
              <a:t>を支える</a:t>
            </a:r>
            <a:endParaRPr lang="en-US" altLang="ja-JP" sz="1200" b="1" u="none" kern="0" dirty="0" smtClean="0">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r>
              <a:rPr lang="ja-JP" altLang="en-US" sz="1200" b="1" u="none" kern="0" dirty="0" smtClean="0">
                <a:latin typeface="Meiryo UI" panose="020B0604030504040204" pitchFamily="50" charset="-128"/>
                <a:ea typeface="Meiryo UI" panose="020B0604030504040204" pitchFamily="50" charset="-128"/>
                <a:cs typeface="Meiryo UI" panose="020B0604030504040204" pitchFamily="50" charset="-128"/>
              </a:rPr>
              <a:t>基礎自治機能の強化をめざし府の積極的</a:t>
            </a:r>
            <a:r>
              <a:rPr lang="ja-JP" altLang="en-US" sz="1200" b="1" u="none" kern="0" dirty="0">
                <a:latin typeface="Meiryo UI" panose="020B0604030504040204" pitchFamily="50" charset="-128"/>
                <a:ea typeface="Meiryo UI" panose="020B0604030504040204" pitchFamily="50" charset="-128"/>
                <a:cs typeface="Meiryo UI" panose="020B0604030504040204" pitchFamily="50" charset="-128"/>
              </a:rPr>
              <a:t>コーディネート</a:t>
            </a:r>
            <a:endParaRPr lang="en-US" altLang="ja-JP" sz="12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2" name="テキスト ボックス 101"/>
          <p:cNvSpPr txBox="1"/>
          <p:nvPr/>
        </p:nvSpPr>
        <p:spPr>
          <a:xfrm>
            <a:off x="3598222" y="5732249"/>
            <a:ext cx="4963885" cy="253916"/>
          </a:xfrm>
          <a:prstGeom prst="rect">
            <a:avLst/>
          </a:prstGeom>
          <a:solidFill>
            <a:schemeClr val="bg1">
              <a:lumMod val="85000"/>
            </a:schemeClr>
          </a:solidFill>
          <a:ln>
            <a:solidFill>
              <a:schemeClr val="tx1"/>
            </a:solidFill>
            <a:prstDash val="solid"/>
          </a:ln>
        </p:spPr>
        <p:txBody>
          <a:bodyPr wrap="square" rtlCol="0">
            <a:spAutoFit/>
          </a:bodyPr>
          <a:lstStyle/>
          <a:p>
            <a:pPr algn="ctr"/>
            <a:r>
              <a:rPr kumimoji="1" lang="ja-JP" altLang="en-US" sz="1050" b="1" u="non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a:t>
            </a:r>
            <a:r>
              <a:rPr kumimoji="1" lang="ja-JP" altLang="en-US" sz="1050" b="1" u="none"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にふさわしい「市町村間連携」や「市町村合併</a:t>
            </a:r>
            <a:r>
              <a:rPr kumimoji="1" lang="ja-JP" altLang="en-US" sz="1050" b="1" u="non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」につなげていく</a:t>
            </a:r>
            <a:endParaRPr kumimoji="1" lang="ja-JP" altLang="en-US" sz="1050" b="1" u="none"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241274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L 字 52"/>
          <p:cNvSpPr/>
          <p:nvPr/>
        </p:nvSpPr>
        <p:spPr bwMode="auto">
          <a:xfrm>
            <a:off x="3087329" y="1600922"/>
            <a:ext cx="5352631" cy="5220000"/>
          </a:xfrm>
          <a:prstGeom prst="corner">
            <a:avLst>
              <a:gd name="adj1" fmla="val 32326"/>
              <a:gd name="adj2" fmla="val 66966"/>
            </a:avLst>
          </a:prstGeom>
          <a:solidFill>
            <a:srgbClr val="FFCC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10" name="正方形/長方形 9"/>
          <p:cNvSpPr/>
          <p:nvPr/>
        </p:nvSpPr>
        <p:spPr>
          <a:xfrm>
            <a:off x="92458" y="999999"/>
            <a:ext cx="2780247" cy="5753245"/>
          </a:xfrm>
          <a:prstGeom prst="rect">
            <a:avLst/>
          </a:prstGeom>
          <a:solidFill>
            <a:schemeClr val="accent5">
              <a:lumMod val="40000"/>
              <a:lumOff val="60000"/>
            </a:schemeClr>
          </a:solid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fontAlgn="auto">
              <a:spcBef>
                <a:spcPts val="0"/>
              </a:spcBef>
              <a:spcAft>
                <a:spcPts val="0"/>
              </a:spcAft>
            </a:pPr>
            <a:endParaRPr lang="ja-JP" altLang="en-US">
              <a:solidFill>
                <a:prstClr val="black"/>
              </a:solidFill>
            </a:endParaRPr>
          </a:p>
        </p:txBody>
      </p:sp>
      <p:sp>
        <p:nvSpPr>
          <p:cNvPr id="11" name="角丸四角形 10"/>
          <p:cNvSpPr/>
          <p:nvPr/>
        </p:nvSpPr>
        <p:spPr>
          <a:xfrm>
            <a:off x="154262" y="1090851"/>
            <a:ext cx="2612626" cy="5625817"/>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fontAlgn="auto">
              <a:lnSpc>
                <a:spcPts val="1400"/>
              </a:lnSpc>
              <a:spcBef>
                <a:spcPts val="0"/>
              </a:spcBef>
              <a:spcAft>
                <a:spcPts val="0"/>
              </a:spcAft>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は、大都市制度の改革に加え、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住民に身近な行政は基礎自治体が総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合的に行うとの考えのもと、中核市並</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みの基礎自治機能の充実に向け、府　</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内市町村への権限移譲や体制整備を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進めて</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そのうえで、広域自治体は地域特性</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や住民ニーズを超えた広域の視点で考</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え、圏域の広がりやポテンシャルを活か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して実施すべき行政サービスに重点化</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して担うべきという観点から、関西広域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連合の設立に関わる取組みや国出先</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機関の移管等に関する国への働きかけ</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等を行ってきた。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今後、ますます激化するグローバルな</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都市間競争や大規模災害への対応</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等が必要となる中、副首都（圏）の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成長や圏域全体の安全・安心の確保、</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更には、首都機能のバックアップの観点</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から広域機能をいかに充実させていくか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が課題となっている。</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このため</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、大阪自らの取組み、そして</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関西広域連合の実践強化に加え、京</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阪神における特区の枠組みを活かした</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新制度創設の提案などを重層的に展</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開し</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、そうした積み重ねから国を動かし、</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国機能の移管などのよる広域機能の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強化を図っていく。これにより、将来の</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関西州の議論にもつなげていく。</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3121568" y="604416"/>
            <a:ext cx="3124328" cy="307777"/>
          </a:xfrm>
          <a:prstGeom prst="rect">
            <a:avLst/>
          </a:prstGeom>
          <a:noFill/>
        </p:spPr>
        <p:txBody>
          <a:bodyPr wrap="square" rtlCol="0">
            <a:spAutoFit/>
          </a:bodyPr>
          <a:lstStyle/>
          <a:p>
            <a:pPr fontAlgn="auto">
              <a:spcBef>
                <a:spcPts val="0"/>
              </a:spcBef>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◆具体的な取組み内容のイメージ</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3083099" y="999997"/>
            <a:ext cx="5832000" cy="4140000"/>
          </a:xfrm>
          <a:prstGeom prst="rect">
            <a:avLst/>
          </a:prstGeom>
          <a:noFill/>
          <a:ln>
            <a:solidFill>
              <a:schemeClr val="tx1"/>
            </a:solidFill>
            <a:prstDash val="sysDot"/>
          </a:ln>
        </p:spPr>
        <p:txBody>
          <a:bodyPr wrap="square" tIns="0" rtlCol="0">
            <a:noAutofit/>
          </a:bodyPr>
          <a:lstStyle/>
          <a:p>
            <a:pPr algn="ctr"/>
            <a:endParaRPr kumimoji="1" lang="en-US" altLang="ja-JP" sz="1200" dirty="0" smtClean="0"/>
          </a:p>
        </p:txBody>
      </p:sp>
      <p:sp>
        <p:nvSpPr>
          <p:cNvPr id="54" name="上カーブ矢印 53"/>
          <p:cNvSpPr/>
          <p:nvPr/>
        </p:nvSpPr>
        <p:spPr bwMode="auto">
          <a:xfrm rot="5202251">
            <a:off x="2855352" y="3179558"/>
            <a:ext cx="4377158" cy="2569480"/>
          </a:xfrm>
          <a:prstGeom prst="curvedUpArrow">
            <a:avLst>
              <a:gd name="adj1" fmla="val 21374"/>
              <a:gd name="adj2" fmla="val 50000"/>
              <a:gd name="adj3" fmla="val 23058"/>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56" name="角丸四角形 55"/>
          <p:cNvSpPr/>
          <p:nvPr/>
        </p:nvSpPr>
        <p:spPr bwMode="auto">
          <a:xfrm>
            <a:off x="3138716" y="1789725"/>
            <a:ext cx="3365316" cy="1131997"/>
          </a:xfrm>
          <a:prstGeom prst="roundRect">
            <a:avLst>
              <a:gd name="adj" fmla="val 8076"/>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a:lnSpc>
                <a:spcPts val="1400"/>
              </a:lnSpc>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国からの権限移譲につながる活動を強化</a:t>
            </a: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◆現行実施している分野事務の精査・充実</a:t>
            </a:r>
            <a:endParaRPr lang="en-US" altLang="ja-JP" sz="1050"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府県からの持ち寄り事務の拡充</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200"/>
              </a:lnSpc>
              <a:spcBef>
                <a:spcPts val="300"/>
              </a:spcBef>
            </a:pPr>
            <a:r>
              <a:rPr lang="ja-JP" altLang="en-US" sz="900" u="none" dirty="0" smtClean="0">
                <a:solidFill>
                  <a:srgbClr val="000000"/>
                </a:solidFill>
                <a:latin typeface="+mn-ea"/>
                <a:ea typeface="+mn-ea"/>
                <a:cs typeface="Meiryo UI" panose="020B0604030504040204" pitchFamily="50" charset="-128"/>
              </a:rPr>
              <a:t> ・大胆かつ骨太な発想のもと事務を拡充</a:t>
            </a:r>
            <a:endParaRPr lang="en-US" altLang="ja-JP" sz="900" u="none" dirty="0" smtClean="0">
              <a:solidFill>
                <a:srgbClr val="000000"/>
              </a:solidFill>
              <a:latin typeface="+mn-ea"/>
              <a:ea typeface="+mn-ea"/>
              <a:cs typeface="Meiryo UI" panose="020B0604030504040204" pitchFamily="50" charset="-128"/>
            </a:endParaRPr>
          </a:p>
          <a:p>
            <a:pPr lvl="0">
              <a:lnSpc>
                <a:spcPts val="1000"/>
              </a:lnSpc>
            </a:pPr>
            <a:r>
              <a:rPr lang="ja-JP" altLang="en-US" sz="900" u="none" dirty="0" smtClean="0">
                <a:solidFill>
                  <a:srgbClr val="000000"/>
                </a:solidFill>
                <a:latin typeface="+mn-ea"/>
                <a:ea typeface="+mn-ea"/>
                <a:cs typeface="Meiryo UI" panose="020B0604030504040204" pitchFamily="50" charset="-128"/>
              </a:rPr>
              <a:t>  （例）法令に基づき府県が行う事務以外を持ち寄る</a:t>
            </a:r>
            <a:endParaRPr lang="en-US" altLang="ja-JP" sz="900" u="none" dirty="0" smtClean="0">
              <a:solidFill>
                <a:srgbClr val="000000"/>
              </a:solidFill>
              <a:latin typeface="+mn-ea"/>
              <a:ea typeface="+mn-ea"/>
              <a:cs typeface="Meiryo UI" panose="020B0604030504040204" pitchFamily="50" charset="-128"/>
            </a:endParaRPr>
          </a:p>
          <a:p>
            <a:pPr lvl="0">
              <a:lnSpc>
                <a:spcPts val="1000"/>
              </a:lnSpc>
            </a:pPr>
            <a:r>
              <a:rPr lang="ja-JP" altLang="en-US" sz="900" u="none" dirty="0">
                <a:solidFill>
                  <a:srgbClr val="000000"/>
                </a:solidFill>
                <a:latin typeface="+mn-ea"/>
                <a:ea typeface="+mn-ea"/>
                <a:cs typeface="Meiryo UI" panose="020B0604030504040204" pitchFamily="50" charset="-128"/>
              </a:rPr>
              <a:t>　</a:t>
            </a:r>
            <a:r>
              <a:rPr lang="ja-JP" altLang="en-US" sz="900" u="none" dirty="0" smtClean="0">
                <a:solidFill>
                  <a:srgbClr val="000000"/>
                </a:solidFill>
                <a:latin typeface="+mn-ea"/>
                <a:ea typeface="+mn-ea"/>
                <a:cs typeface="Meiryo UI" panose="020B0604030504040204" pitchFamily="50" charset="-128"/>
              </a:rPr>
              <a:t>　　人材育成も含め産業振興を関西広域で統一的に実施　など</a:t>
            </a:r>
            <a:endParaRPr lang="en-US" altLang="ja-JP" sz="900" u="none" dirty="0" smtClean="0">
              <a:solidFill>
                <a:srgbClr val="000000"/>
              </a:solidFill>
              <a:latin typeface="+mn-ea"/>
              <a:ea typeface="+mn-ea"/>
              <a:cs typeface="Meiryo UI" panose="020B0604030504040204" pitchFamily="50" charset="-128"/>
            </a:endParaRPr>
          </a:p>
        </p:txBody>
      </p:sp>
      <p:sp>
        <p:nvSpPr>
          <p:cNvPr id="57" name="角丸四角形 56"/>
          <p:cNvSpPr/>
          <p:nvPr/>
        </p:nvSpPr>
        <p:spPr bwMode="auto">
          <a:xfrm>
            <a:off x="3188960" y="1077939"/>
            <a:ext cx="5360643" cy="346234"/>
          </a:xfrm>
          <a:prstGeom prst="roundRect">
            <a:avLst>
              <a:gd name="adj" fmla="val 50000"/>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lvl="0" algn="ctr">
              <a:lnSpc>
                <a:spcPts val="1200"/>
              </a:lnSpc>
            </a:pPr>
            <a:r>
              <a:rPr lang="ja-JP" altLang="en-US" sz="1100" b="1"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大阪府から積極的に、</a:t>
            </a:r>
            <a:r>
              <a:rPr lang="ja-JP" altLang="en-US" sz="11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広域機能</a:t>
            </a:r>
            <a:r>
              <a:rPr lang="ja-JP" altLang="en-US" sz="11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の充実に向け、</a:t>
            </a:r>
            <a:r>
              <a:rPr lang="ja-JP" altLang="en-US" sz="1100" b="1"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さまざまなアプローチ</a:t>
            </a:r>
            <a:endParaRPr lang="ja-JP" altLang="en-US" sz="1100" b="1" u="none"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bwMode="auto">
          <a:xfrm>
            <a:off x="3153365" y="3695231"/>
            <a:ext cx="3349034" cy="607675"/>
          </a:xfrm>
          <a:prstGeom prst="roundRect">
            <a:avLst>
              <a:gd name="adj" fmla="val 8076"/>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72000" tIns="45720" rIns="0" bIns="45720" numCol="1" rtlCol="0" anchor="t" anchorCtr="0" compatLnSpc="1">
            <a:prstTxWarp prst="textNoShape">
              <a:avLst/>
            </a:prstTxWarp>
            <a:spAutoFit/>
          </a:bodyPr>
          <a:lstStyle/>
          <a:p>
            <a:pPr>
              <a:lnSpc>
                <a:spcPts val="1200"/>
              </a:lnSpc>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関西発信の政策立案の場を設置</a:t>
            </a:r>
            <a:endPar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000"/>
              </a:lnSpc>
              <a:spcBef>
                <a:spcPts val="600"/>
              </a:spcBef>
            </a:pPr>
            <a:r>
              <a:rPr lang="ja-JP" altLang="en-US" sz="900" u="none" dirty="0" smtClean="0">
                <a:solidFill>
                  <a:srgbClr val="000000"/>
                </a:solidFill>
                <a:latin typeface="+mn-ea"/>
                <a:ea typeface="+mn-ea"/>
                <a:cs typeface="Meiryo UI" panose="020B0604030504040204" pitchFamily="50" charset="-128"/>
              </a:rPr>
              <a:t>（例）近経局と大阪府、関西広域連合等で産業施策を協議・調整し、</a:t>
            </a:r>
            <a:endParaRPr lang="en-US" altLang="ja-JP" sz="900" u="none" dirty="0" smtClean="0">
              <a:solidFill>
                <a:srgbClr val="000000"/>
              </a:solidFill>
              <a:latin typeface="+mn-ea"/>
              <a:ea typeface="+mn-ea"/>
              <a:cs typeface="Meiryo UI" panose="020B0604030504040204" pitchFamily="50" charset="-128"/>
            </a:endParaRPr>
          </a:p>
          <a:p>
            <a:pPr lvl="0">
              <a:lnSpc>
                <a:spcPts val="1000"/>
              </a:lnSpc>
              <a:spcBef>
                <a:spcPts val="0"/>
              </a:spcBef>
            </a:pPr>
            <a:r>
              <a:rPr lang="ja-JP" altLang="en-US" sz="900" u="none" dirty="0">
                <a:solidFill>
                  <a:srgbClr val="000000"/>
                </a:solidFill>
                <a:latin typeface="+mn-ea"/>
                <a:ea typeface="+mn-ea"/>
                <a:cs typeface="Meiryo UI" panose="020B0604030504040204" pitchFamily="50" charset="-128"/>
              </a:rPr>
              <a:t>　</a:t>
            </a:r>
            <a:r>
              <a:rPr lang="ja-JP" altLang="en-US" sz="900" u="none" dirty="0" smtClean="0">
                <a:solidFill>
                  <a:srgbClr val="000000"/>
                </a:solidFill>
                <a:latin typeface="+mn-ea"/>
                <a:ea typeface="+mn-ea"/>
                <a:cs typeface="Meiryo UI" panose="020B0604030504040204" pitchFamily="50" charset="-128"/>
              </a:rPr>
              <a:t>　　ともに政策立案を行う　など</a:t>
            </a:r>
            <a:endParaRPr lang="en-US" altLang="ja-JP" sz="900" u="none" dirty="0" smtClean="0">
              <a:solidFill>
                <a:srgbClr val="000000"/>
              </a:solidFill>
              <a:latin typeface="+mn-ea"/>
              <a:ea typeface="+mn-ea"/>
              <a:cs typeface="Meiryo UI" panose="020B0604030504040204" pitchFamily="50" charset="-128"/>
            </a:endParaRPr>
          </a:p>
        </p:txBody>
      </p:sp>
      <p:sp>
        <p:nvSpPr>
          <p:cNvPr id="59" name="Rectangle 2"/>
          <p:cNvSpPr txBox="1">
            <a:spLocks noChangeArrowheads="1"/>
          </p:cNvSpPr>
          <p:nvPr/>
        </p:nvSpPr>
        <p:spPr bwMode="auto">
          <a:xfrm>
            <a:off x="3224813" y="1607522"/>
            <a:ext cx="3155284" cy="245218"/>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300" b="1" u="none" kern="0" dirty="0" smtClean="0">
                <a:latin typeface="Meiryo UI" panose="020B0604030504040204" pitchFamily="50" charset="-128"/>
                <a:ea typeface="Meiryo UI" panose="020B0604030504040204" pitchFamily="50" charset="-128"/>
                <a:cs typeface="Meiryo UI" panose="020B0604030504040204" pitchFamily="50" charset="-128"/>
              </a:rPr>
              <a:t>関西広域連合の実践強化に向けた働きかけ</a:t>
            </a:r>
            <a:endParaRPr lang="en-US" altLang="ja-JP" sz="1300" b="1" u="none" kern="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Rectangle 2"/>
          <p:cNvSpPr txBox="1">
            <a:spLocks noChangeArrowheads="1"/>
          </p:cNvSpPr>
          <p:nvPr/>
        </p:nvSpPr>
        <p:spPr bwMode="auto">
          <a:xfrm>
            <a:off x="3409161" y="3458660"/>
            <a:ext cx="2717744" cy="259723"/>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300" b="1" u="none" kern="0" dirty="0" smtClean="0">
                <a:latin typeface="Meiryo UI" panose="020B0604030504040204" pitchFamily="50" charset="-128"/>
                <a:ea typeface="Meiryo UI" panose="020B0604030504040204" pitchFamily="50" charset="-128"/>
                <a:cs typeface="Meiryo UI" panose="020B0604030504040204" pitchFamily="50" charset="-128"/>
              </a:rPr>
              <a:t>政府関係機関移転からのアプローチ</a:t>
            </a:r>
            <a:endParaRPr lang="en-US" altLang="ja-JP" sz="13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bwMode="auto">
          <a:xfrm>
            <a:off x="3237490" y="5272557"/>
            <a:ext cx="2373935" cy="1476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6465082" y="5264729"/>
            <a:ext cx="1899293" cy="1476000"/>
          </a:xfrm>
          <a:prstGeom prst="rect">
            <a:avLst/>
          </a:prstGeom>
          <a:solidFill>
            <a:schemeClr val="bg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pic>
        <p:nvPicPr>
          <p:cNvPr id="63" name="Picture 2" descr="j02054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695294" y="6178831"/>
            <a:ext cx="799550" cy="55710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 name="Picture 3" descr="関西地図（都道府県なし）"/>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30897" y="6136988"/>
            <a:ext cx="549065" cy="48124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j02054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28069" y="6154247"/>
            <a:ext cx="557796" cy="484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 name="Picture 3" descr="関西地図（都道府県なし）"/>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0459" y="5732387"/>
            <a:ext cx="1108725" cy="905892"/>
          </a:xfrm>
          <a:prstGeom prst="rect">
            <a:avLst/>
          </a:prstGeom>
          <a:noFill/>
          <a:extLst>
            <a:ext uri="{909E8E84-426E-40DD-AFC4-6F175D3DCCD1}">
              <a14:hiddenFill xmlns:a14="http://schemas.microsoft.com/office/drawing/2010/main">
                <a:solidFill>
                  <a:srgbClr val="FFFFFF"/>
                </a:solidFill>
              </a14:hiddenFill>
            </a:ext>
          </a:extLst>
        </p:spPr>
      </p:pic>
      <p:pic>
        <p:nvPicPr>
          <p:cNvPr id="67" name="図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32225" y="6237650"/>
            <a:ext cx="763069" cy="3862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8" name="Rectangle 2"/>
          <p:cNvSpPr txBox="1">
            <a:spLocks noChangeArrowheads="1"/>
          </p:cNvSpPr>
          <p:nvPr/>
        </p:nvSpPr>
        <p:spPr bwMode="auto">
          <a:xfrm>
            <a:off x="6524065" y="5426479"/>
            <a:ext cx="1737417" cy="514593"/>
          </a:xfrm>
          <a:prstGeom prst="rect">
            <a:avLst/>
          </a:prstGeom>
          <a:solidFill>
            <a:srgbClr val="FDC7F9"/>
          </a:solidFill>
          <a:ln w="9525">
            <a:no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900" b="1" u="none" kern="0" dirty="0">
                <a:latin typeface="Meiryo UI" panose="020B0604030504040204" pitchFamily="50" charset="-128"/>
                <a:ea typeface="Meiryo UI" panose="020B0604030504040204" pitchFamily="50" charset="-128"/>
                <a:cs typeface="Meiryo UI" panose="020B0604030504040204" pitchFamily="50" charset="-128"/>
              </a:rPr>
              <a:t>関西へ</a:t>
            </a:r>
            <a:r>
              <a:rPr lang="ja-JP" altLang="en-US" sz="900" b="1" u="none" kern="0" dirty="0" smtClean="0">
                <a:latin typeface="Meiryo UI" panose="020B0604030504040204" pitchFamily="50" charset="-128"/>
                <a:ea typeface="Meiryo UI" panose="020B0604030504040204" pitchFamily="50" charset="-128"/>
                <a:cs typeface="Meiryo UI" panose="020B0604030504040204" pitchFamily="50" charset="-128"/>
              </a:rPr>
              <a:t>の国機能の移管</a:t>
            </a:r>
            <a:endParaRPr lang="en-US" altLang="ja-JP" sz="900" b="1"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900" u="none" kern="0" dirty="0" smtClean="0">
                <a:latin typeface="Meiryo UI" panose="020B0604030504040204" pitchFamily="50" charset="-128"/>
                <a:ea typeface="Meiryo UI" panose="020B0604030504040204" pitchFamily="50" charset="-128"/>
                <a:cs typeface="Meiryo UI" panose="020B0604030504040204" pitchFamily="50" charset="-128"/>
              </a:rPr>
              <a:t>（事務単位の移譲にとどまらず</a:t>
            </a:r>
            <a:endParaRPr lang="en-US" altLang="ja-JP" sz="900"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en-US" altLang="ja-JP" sz="900" kern="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u="none" kern="0" dirty="0" smtClean="0">
                <a:latin typeface="Meiryo UI" panose="020B0604030504040204" pitchFamily="50" charset="-128"/>
                <a:ea typeface="Meiryo UI" panose="020B0604030504040204" pitchFamily="50" charset="-128"/>
                <a:cs typeface="Meiryo UI" panose="020B0604030504040204" pitchFamily="50" charset="-128"/>
              </a:rPr>
              <a:t>国機関レベルで大胆に移管）</a:t>
            </a:r>
            <a:endParaRPr lang="en-US" altLang="ja-JP" sz="900"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ストライプ矢印 68"/>
          <p:cNvSpPr/>
          <p:nvPr/>
        </p:nvSpPr>
        <p:spPr bwMode="auto">
          <a:xfrm rot="11751701">
            <a:off x="7464923" y="6131896"/>
            <a:ext cx="268520" cy="337298"/>
          </a:xfrm>
          <a:prstGeom prst="stripedRightArrow">
            <a:avLst/>
          </a:prstGeom>
          <a:solidFill>
            <a:srgbClr val="92D05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70" name="Rectangle 2"/>
          <p:cNvSpPr txBox="1">
            <a:spLocks noChangeArrowheads="1"/>
          </p:cNvSpPr>
          <p:nvPr/>
        </p:nvSpPr>
        <p:spPr bwMode="auto">
          <a:xfrm>
            <a:off x="6465082" y="6542932"/>
            <a:ext cx="1364648" cy="192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200"/>
              </a:lnSpc>
            </a:pPr>
            <a:r>
              <a:rPr lang="ja-JP" altLang="en-US" sz="800" u="none" kern="0" dirty="0" smtClean="0">
                <a:latin typeface="Meiryo UI" panose="020B0604030504040204" pitchFamily="50" charset="-128"/>
                <a:ea typeface="Meiryo UI" panose="020B0604030504040204" pitchFamily="50" charset="-128"/>
                <a:cs typeface="Meiryo UI" panose="020B0604030504040204" pitchFamily="50" charset="-128"/>
              </a:rPr>
              <a:t>役割・存在感が大幅に拡大</a:t>
            </a:r>
            <a:endParaRPr lang="en-US" altLang="ja-JP" sz="800"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bwMode="auto">
          <a:xfrm>
            <a:off x="3265457" y="6039399"/>
            <a:ext cx="305012" cy="10474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800" b="0" i="0" u="sng" strike="noStrike" cap="none" normalizeH="0" baseline="0" smtClean="0">
              <a:ln>
                <a:noFill/>
              </a:ln>
              <a:solidFill>
                <a:schemeClr val="tx1"/>
              </a:solidFill>
              <a:effectLst/>
              <a:latin typeface="Arial" charset="0"/>
              <a:ea typeface="ＭＳ Ｐゴシック" pitchFamily="50" charset="-128"/>
            </a:endParaRPr>
          </a:p>
        </p:txBody>
      </p:sp>
      <p:sp>
        <p:nvSpPr>
          <p:cNvPr id="72" name="角丸四角形 71"/>
          <p:cNvSpPr/>
          <p:nvPr/>
        </p:nvSpPr>
        <p:spPr bwMode="auto">
          <a:xfrm>
            <a:off x="6677603" y="1738172"/>
            <a:ext cx="1872000" cy="1360569"/>
          </a:xfrm>
          <a:prstGeom prst="roundRect">
            <a:avLst>
              <a:gd name="adj" fmla="val 5195"/>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36000" tIns="108000" rIns="0" bIns="45720" numCol="1" rtlCol="0" anchor="t" anchorCtr="0" compatLnSpc="1">
            <a:prstTxWarp prst="textNoShape">
              <a:avLst/>
            </a:prstTxWarp>
            <a:spAutoFit/>
          </a:bodyPr>
          <a:lstStyle/>
          <a:p>
            <a:pPr>
              <a:lnSpc>
                <a:spcPts val="1200"/>
              </a:lnSpc>
            </a:pP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◆現行制度の活用</a:t>
            </a:r>
            <a:endParaRPr lang="en-US" altLang="ja-JP" sz="1050" u="non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300"/>
              </a:spcBef>
            </a:pPr>
            <a:r>
              <a:rPr lang="ja-JP" altLang="en-US" sz="900" u="none" dirty="0">
                <a:latin typeface="+mn-ea"/>
                <a:cs typeface="Meiryo UI" panose="020B0604030504040204" pitchFamily="50" charset="-128"/>
              </a:rPr>
              <a:t>（例</a:t>
            </a:r>
            <a:r>
              <a:rPr lang="ja-JP" altLang="en-US" sz="900" u="none" dirty="0" smtClean="0">
                <a:latin typeface="+mn-ea"/>
                <a:cs typeface="Meiryo UI" panose="020B0604030504040204" pitchFamily="50" charset="-128"/>
              </a:rPr>
              <a:t>）</a:t>
            </a:r>
            <a:r>
              <a:rPr lang="ja-JP" altLang="en-US" sz="900" u="none" dirty="0">
                <a:latin typeface="ＭＳ Ｐゴシック" panose="020B0600070205080204" pitchFamily="50" charset="-128"/>
                <a:cs typeface="Meiryo UI" panose="020B0604030504040204" pitchFamily="50" charset="-128"/>
              </a:rPr>
              <a:t>特</a:t>
            </a:r>
            <a:r>
              <a:rPr lang="ja-JP" altLang="en-US" sz="900" u="none" dirty="0" smtClean="0">
                <a:latin typeface="ＭＳ Ｐゴシック" panose="020B0600070205080204" pitchFamily="50" charset="-128"/>
                <a:cs typeface="Meiryo UI" panose="020B0604030504040204" pitchFamily="50" charset="-128"/>
              </a:rPr>
              <a:t>区を活用した大胆な</a:t>
            </a:r>
            <a:endParaRPr lang="en-US" altLang="ja-JP" sz="900" u="none" dirty="0" smtClean="0">
              <a:latin typeface="ＭＳ Ｐゴシック" panose="020B0600070205080204" pitchFamily="50" charset="-128"/>
              <a:cs typeface="Meiryo UI" panose="020B0604030504040204" pitchFamily="50" charset="-128"/>
            </a:endParaRPr>
          </a:p>
          <a:p>
            <a:pPr>
              <a:lnSpc>
                <a:spcPts val="1000"/>
              </a:lnSpc>
              <a:spcBef>
                <a:spcPts val="0"/>
              </a:spcBef>
            </a:pPr>
            <a:r>
              <a:rPr lang="en-US" altLang="ja-JP" sz="900" dirty="0">
                <a:latin typeface="ＭＳ Ｐゴシック" panose="020B0600070205080204" pitchFamily="50" charset="-128"/>
                <a:cs typeface="Meiryo UI" panose="020B0604030504040204" pitchFamily="50" charset="-128"/>
              </a:rPr>
              <a:t> </a:t>
            </a:r>
            <a:r>
              <a:rPr lang="en-US" altLang="ja-JP" sz="900" dirty="0" smtClean="0">
                <a:latin typeface="ＭＳ Ｐゴシック" panose="020B0600070205080204" pitchFamily="50" charset="-128"/>
                <a:cs typeface="Meiryo UI" panose="020B0604030504040204" pitchFamily="50" charset="-128"/>
              </a:rPr>
              <a:t>      </a:t>
            </a:r>
            <a:r>
              <a:rPr lang="ja-JP" altLang="en-US" sz="900" u="none" dirty="0" smtClean="0">
                <a:latin typeface="ＭＳ Ｐゴシック" panose="020B0600070205080204" pitchFamily="50" charset="-128"/>
                <a:cs typeface="Meiryo UI" panose="020B0604030504040204" pitchFamily="50" charset="-128"/>
              </a:rPr>
              <a:t>規制緩和　など</a:t>
            </a:r>
            <a:endParaRPr lang="en-US" altLang="ja-JP" sz="900" u="none" dirty="0">
              <a:latin typeface="+mn-ea"/>
              <a:cs typeface="Meiryo UI" panose="020B0604030504040204" pitchFamily="50" charset="-128"/>
            </a:endParaRPr>
          </a:p>
          <a:p>
            <a:pPr>
              <a:lnSpc>
                <a:spcPts val="1200"/>
              </a:lnSpc>
              <a:spcBef>
                <a:spcPts val="300"/>
              </a:spcBef>
            </a:pP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◆分権を加速する制度</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見</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直し</a:t>
            </a:r>
            <a:endParaRPr lang="en-US" altLang="ja-JP" sz="1050" u="none" dirty="0">
              <a:latin typeface="Meiryo UI" panose="020B0604030504040204" pitchFamily="50" charset="-128"/>
              <a:ea typeface="Meiryo UI" panose="020B0604030504040204" pitchFamily="50" charset="-128"/>
              <a:cs typeface="Meiryo UI" panose="020B0604030504040204" pitchFamily="50" charset="-128"/>
            </a:endParaRPr>
          </a:p>
          <a:p>
            <a:pPr>
              <a:lnSpc>
                <a:spcPts val="1000"/>
              </a:lnSpc>
              <a:spcBef>
                <a:spcPts val="600"/>
              </a:spcBef>
            </a:pPr>
            <a:r>
              <a:rPr lang="ja-JP" altLang="en-US" sz="900" u="none" dirty="0">
                <a:latin typeface="+mn-ea"/>
                <a:cs typeface="Meiryo UI" panose="020B0604030504040204" pitchFamily="50" charset="-128"/>
              </a:rPr>
              <a:t>（例</a:t>
            </a:r>
            <a:r>
              <a:rPr lang="ja-JP" altLang="en-US" sz="900" u="none" dirty="0" smtClean="0">
                <a:latin typeface="+mn-ea"/>
                <a:cs typeface="Meiryo UI" panose="020B0604030504040204" pitchFamily="50" charset="-128"/>
              </a:rPr>
              <a:t>）提案募集方式</a:t>
            </a:r>
            <a:endParaRPr lang="en-US" altLang="ja-JP" sz="900" u="none" dirty="0" smtClean="0">
              <a:latin typeface="+mn-ea"/>
              <a:cs typeface="Meiryo UI" panose="020B0604030504040204" pitchFamily="50" charset="-128"/>
            </a:endParaRPr>
          </a:p>
          <a:p>
            <a:pPr>
              <a:lnSpc>
                <a:spcPts val="1000"/>
              </a:lnSpc>
              <a:spcBef>
                <a:spcPts val="0"/>
              </a:spcBef>
            </a:pPr>
            <a:r>
              <a:rPr lang="en-US" altLang="ja-JP" sz="900" dirty="0">
                <a:latin typeface="+mn-ea"/>
                <a:cs typeface="Meiryo UI" panose="020B0604030504040204" pitchFamily="50" charset="-128"/>
              </a:rPr>
              <a:t> </a:t>
            </a:r>
            <a:r>
              <a:rPr lang="en-US" altLang="ja-JP" sz="900" dirty="0" smtClean="0">
                <a:latin typeface="+mn-ea"/>
                <a:cs typeface="Meiryo UI" panose="020B0604030504040204" pitchFamily="50" charset="-128"/>
              </a:rPr>
              <a:t>     </a:t>
            </a:r>
            <a:r>
              <a:rPr lang="ja-JP" altLang="en-US" sz="900" u="none" dirty="0" smtClean="0">
                <a:latin typeface="+mn-ea"/>
                <a:cs typeface="Meiryo UI" panose="020B0604030504040204" pitchFamily="50" charset="-128"/>
              </a:rPr>
              <a:t>→パッケージ移譲　など</a:t>
            </a:r>
            <a:endParaRPr lang="en-US" altLang="ja-JP" sz="900" u="none" dirty="0">
              <a:latin typeface="+mn-ea"/>
              <a:cs typeface="Meiryo UI" panose="020B0604030504040204" pitchFamily="50" charset="-128"/>
            </a:endParaRPr>
          </a:p>
        </p:txBody>
      </p:sp>
      <p:sp>
        <p:nvSpPr>
          <p:cNvPr id="73" name="Rectangle 2"/>
          <p:cNvSpPr txBox="1">
            <a:spLocks noChangeArrowheads="1"/>
          </p:cNvSpPr>
          <p:nvPr/>
        </p:nvSpPr>
        <p:spPr bwMode="auto">
          <a:xfrm>
            <a:off x="6797703" y="1584935"/>
            <a:ext cx="1627139" cy="259723"/>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300" b="1" u="none" kern="0" dirty="0">
                <a:latin typeface="Meiryo UI" panose="020B0604030504040204" pitchFamily="50" charset="-128"/>
                <a:ea typeface="Meiryo UI" panose="020B0604030504040204" pitchFamily="50" charset="-128"/>
                <a:cs typeface="Meiryo UI" panose="020B0604030504040204" pitchFamily="50" charset="-128"/>
              </a:rPr>
              <a:t>自ら</a:t>
            </a:r>
            <a:r>
              <a:rPr lang="ja-JP" altLang="en-US" sz="1300" b="1" u="none" kern="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300" b="1" u="none" kern="0" dirty="0">
                <a:latin typeface="Meiryo UI" panose="020B0604030504040204" pitchFamily="50" charset="-128"/>
                <a:ea typeface="Meiryo UI" panose="020B0604030504040204" pitchFamily="50" charset="-128"/>
                <a:cs typeface="Meiryo UI" panose="020B0604030504040204" pitchFamily="50" charset="-128"/>
              </a:rPr>
              <a:t>実践</a:t>
            </a:r>
            <a:endParaRPr lang="en-US" altLang="ja-JP" sz="13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Rectangle 2"/>
          <p:cNvSpPr txBox="1">
            <a:spLocks noChangeArrowheads="1"/>
          </p:cNvSpPr>
          <p:nvPr/>
        </p:nvSpPr>
        <p:spPr bwMode="auto">
          <a:xfrm>
            <a:off x="3030178" y="1383496"/>
            <a:ext cx="567939" cy="2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200"/>
              </a:lnSpc>
            </a:pPr>
            <a:r>
              <a:rPr lang="en-US" altLang="ja-JP" sz="1000" u="none" kern="0" dirty="0" smtClean="0">
                <a:latin typeface="Meiryo UI" panose="020B0604030504040204" pitchFamily="50" charset="-128"/>
                <a:ea typeface="Meiryo UI" panose="020B0604030504040204" pitchFamily="50" charset="-128"/>
                <a:cs typeface="Meiryo UI" panose="020B0604030504040204" pitchFamily="50" charset="-128"/>
              </a:rPr>
              <a:t>Step1</a:t>
            </a:r>
          </a:p>
        </p:txBody>
      </p:sp>
      <p:sp>
        <p:nvSpPr>
          <p:cNvPr id="75" name="Rectangle 2"/>
          <p:cNvSpPr txBox="1">
            <a:spLocks noChangeArrowheads="1"/>
          </p:cNvSpPr>
          <p:nvPr/>
        </p:nvSpPr>
        <p:spPr bwMode="auto">
          <a:xfrm>
            <a:off x="3175081" y="5235324"/>
            <a:ext cx="567939" cy="2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200"/>
              </a:lnSpc>
            </a:pPr>
            <a:r>
              <a:rPr lang="en-US" altLang="ja-JP" sz="1000" u="none" kern="0" dirty="0" smtClean="0">
                <a:latin typeface="Meiryo UI" panose="020B0604030504040204" pitchFamily="50" charset="-128"/>
                <a:ea typeface="Meiryo UI" panose="020B0604030504040204" pitchFamily="50" charset="-128"/>
                <a:cs typeface="Meiryo UI" panose="020B0604030504040204" pitchFamily="50" charset="-128"/>
              </a:rPr>
              <a:t>Step</a:t>
            </a:r>
            <a:r>
              <a:rPr lang="en-US" altLang="ja-JP" sz="1000" u="none" kern="0" dirty="0">
                <a:latin typeface="Meiryo UI" panose="020B0604030504040204" pitchFamily="50" charset="-128"/>
                <a:ea typeface="Meiryo UI" panose="020B0604030504040204" pitchFamily="50" charset="-128"/>
                <a:cs typeface="Meiryo UI" panose="020B0604030504040204" pitchFamily="50" charset="-128"/>
              </a:rPr>
              <a:t>2</a:t>
            </a:r>
            <a:endParaRPr lang="en-US" altLang="ja-JP" sz="1000"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Rectangle 2"/>
          <p:cNvSpPr txBox="1">
            <a:spLocks noChangeArrowheads="1"/>
          </p:cNvSpPr>
          <p:nvPr/>
        </p:nvSpPr>
        <p:spPr bwMode="auto">
          <a:xfrm>
            <a:off x="6415641" y="5222761"/>
            <a:ext cx="567939" cy="25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200"/>
              </a:lnSpc>
            </a:pPr>
            <a:r>
              <a:rPr lang="en-US" altLang="ja-JP" sz="1000" u="none" kern="0" dirty="0" smtClean="0">
                <a:latin typeface="Meiryo UI" panose="020B0604030504040204" pitchFamily="50" charset="-128"/>
                <a:ea typeface="Meiryo UI" panose="020B0604030504040204" pitchFamily="50" charset="-128"/>
                <a:cs typeface="Meiryo UI" panose="020B0604030504040204" pitchFamily="50" charset="-128"/>
              </a:rPr>
              <a:t>Step3</a:t>
            </a:r>
          </a:p>
        </p:txBody>
      </p:sp>
      <p:sp>
        <p:nvSpPr>
          <p:cNvPr id="77" name="Rectangle 2"/>
          <p:cNvSpPr txBox="1">
            <a:spLocks noChangeArrowheads="1"/>
          </p:cNvSpPr>
          <p:nvPr/>
        </p:nvSpPr>
        <p:spPr bwMode="auto">
          <a:xfrm>
            <a:off x="3330373" y="5426765"/>
            <a:ext cx="2164471" cy="702317"/>
          </a:xfrm>
          <a:prstGeom prst="rect">
            <a:avLst/>
          </a:prstGeom>
          <a:solidFill>
            <a:srgbClr val="FDC7F9"/>
          </a:solidFill>
          <a:ln w="9525">
            <a:no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900" u="none" kern="0" dirty="0" smtClean="0">
                <a:latin typeface="Meiryo UI" panose="020B0604030504040204" pitchFamily="50" charset="-128"/>
                <a:ea typeface="Meiryo UI" panose="020B0604030504040204" pitchFamily="50" charset="-128"/>
                <a:cs typeface="Meiryo UI" panose="020B0604030504040204" pitchFamily="50" charset="-128"/>
              </a:rPr>
              <a:t>積み重ねた実績で高まった関西の存在感をベースに国機関と綿密に連携</a:t>
            </a:r>
            <a:endParaRPr lang="en-US" altLang="ja-JP" sz="900"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900" u="none" kern="0" dirty="0" smtClean="0">
                <a:latin typeface="Meiryo UI" panose="020B0604030504040204" pitchFamily="50" charset="-128"/>
                <a:ea typeface="Meiryo UI" panose="020B0604030504040204" pitchFamily="50" charset="-128"/>
                <a:cs typeface="Meiryo UI" panose="020B0604030504040204" pitchFamily="50" charset="-128"/>
              </a:rPr>
              <a:t>関連する事務権限の移譲を国に要請</a:t>
            </a:r>
            <a:endParaRPr lang="en-US" altLang="ja-JP" sz="900" u="none" kern="0" dirty="0" smtClean="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900" u="none" kern="0" dirty="0" smtClean="0">
                <a:latin typeface="Meiryo UI" panose="020B0604030504040204" pitchFamily="50" charset="-128"/>
                <a:ea typeface="Meiryo UI" panose="020B0604030504040204" pitchFamily="50" charset="-128"/>
                <a:cs typeface="Meiryo UI" panose="020B0604030504040204" pitchFamily="50" charset="-128"/>
              </a:rPr>
              <a:t>→権限移譲が進展</a:t>
            </a:r>
            <a:endParaRPr lang="en-US" altLang="ja-JP" sz="900"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角丸四角形 77"/>
          <p:cNvSpPr/>
          <p:nvPr/>
        </p:nvSpPr>
        <p:spPr bwMode="auto">
          <a:xfrm>
            <a:off x="6670994" y="3445132"/>
            <a:ext cx="1872000" cy="1266015"/>
          </a:xfrm>
          <a:prstGeom prst="roundRect">
            <a:avLst>
              <a:gd name="adj" fmla="val 5195"/>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36000" tIns="144000" rIns="0" bIns="45720" numCol="1" rtlCol="0" anchor="t" anchorCtr="0" compatLnSpc="1">
            <a:prstTxWarp prst="textNoShape">
              <a:avLst/>
            </a:prstTxWarp>
            <a:spAutoFit/>
          </a:bodyPr>
          <a:lstStyle/>
          <a:p>
            <a:pPr>
              <a:lnSpc>
                <a:spcPts val="1200"/>
              </a:lnSpc>
              <a:spcBef>
                <a:spcPts val="0"/>
              </a:spcBef>
            </a:pPr>
            <a:r>
              <a:rPr lang="en-US" altLang="ja-JP" sz="1050" u="none"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u="none" dirty="0" smtClean="0">
                <a:latin typeface="Meiryo UI" panose="020B0604030504040204" pitchFamily="50" charset="-128"/>
                <a:ea typeface="Meiryo UI" panose="020B0604030504040204" pitchFamily="50" charset="-128"/>
                <a:cs typeface="Meiryo UI" panose="020B0604030504040204" pitchFamily="50" charset="-128"/>
              </a:rPr>
              <a:t>京阪神における特区の枠組み</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spcBef>
                <a:spcPts val="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を活かした新たな制度の創設</a:t>
            </a:r>
            <a:endParaRPr lang="en-US" altLang="ja-JP" sz="1050" u="none"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spcBef>
                <a:spcPts val="300"/>
              </a:spcBef>
            </a:pPr>
            <a:r>
              <a:rPr lang="ja-JP" altLang="en-US" sz="900" u="none" dirty="0" smtClean="0">
                <a:latin typeface="ＭＳ Ｐゴシック" panose="020B0600070205080204" pitchFamily="50" charset="-128"/>
                <a:cs typeface="Meiryo UI" panose="020B0604030504040204" pitchFamily="50" charset="-128"/>
              </a:rPr>
              <a:t>（</a:t>
            </a:r>
            <a:r>
              <a:rPr lang="ja-JP" altLang="en-US" sz="900" u="none" dirty="0">
                <a:latin typeface="ＭＳ Ｐゴシック" panose="020B0600070205080204" pitchFamily="50" charset="-128"/>
                <a:cs typeface="Meiryo UI" panose="020B0604030504040204" pitchFamily="50" charset="-128"/>
              </a:rPr>
              <a:t>例</a:t>
            </a:r>
            <a:r>
              <a:rPr lang="ja-JP" altLang="en-US" sz="900" u="none" dirty="0" smtClean="0">
                <a:latin typeface="ＭＳ Ｐゴシック" panose="020B0600070205080204" pitchFamily="50" charset="-128"/>
                <a:cs typeface="Meiryo UI" panose="020B0604030504040204" pitchFamily="50" charset="-128"/>
              </a:rPr>
              <a:t>）権限移譲と規制緩和＋財政面</a:t>
            </a:r>
            <a:endParaRPr lang="en-US" altLang="ja-JP" sz="900" u="none" dirty="0" smtClean="0">
              <a:latin typeface="ＭＳ Ｐゴシック" panose="020B0600070205080204" pitchFamily="50" charset="-128"/>
              <a:cs typeface="Meiryo UI" panose="020B0604030504040204" pitchFamily="50" charset="-128"/>
            </a:endParaRPr>
          </a:p>
          <a:p>
            <a:pPr>
              <a:lnSpc>
                <a:spcPts val="900"/>
              </a:lnSpc>
              <a:spcBef>
                <a:spcPts val="0"/>
              </a:spcBef>
            </a:pPr>
            <a:r>
              <a:rPr lang="ja-JP" altLang="en-US" sz="900" dirty="0">
                <a:latin typeface="ＭＳ Ｐゴシック" panose="020B0600070205080204" pitchFamily="50" charset="-128"/>
                <a:cs typeface="Meiryo UI" panose="020B0604030504040204" pitchFamily="50" charset="-128"/>
              </a:rPr>
              <a:t>　</a:t>
            </a:r>
            <a:r>
              <a:rPr lang="ja-JP" altLang="en-US" sz="900" dirty="0" smtClean="0">
                <a:latin typeface="ＭＳ Ｐゴシック" panose="020B0600070205080204" pitchFamily="50" charset="-128"/>
                <a:cs typeface="Meiryo UI" panose="020B0604030504040204" pitchFamily="50" charset="-128"/>
              </a:rPr>
              <a:t>　　</a:t>
            </a:r>
            <a:r>
              <a:rPr lang="ja-JP" altLang="en-US" sz="900" u="none" dirty="0" smtClean="0">
                <a:latin typeface="ＭＳ Ｐゴシック" panose="020B0600070205080204" pitchFamily="50" charset="-128"/>
                <a:cs typeface="Meiryo UI" panose="020B0604030504040204" pitchFamily="50" charset="-128"/>
              </a:rPr>
              <a:t>での強化</a:t>
            </a:r>
            <a:endParaRPr lang="en-US" altLang="ja-JP" sz="900" u="none" dirty="0" smtClean="0">
              <a:latin typeface="ＭＳ Ｐゴシック" panose="020B0600070205080204" pitchFamily="50" charset="-128"/>
              <a:cs typeface="Meiryo UI" panose="020B0604030504040204" pitchFamily="50" charset="-128"/>
            </a:endParaRPr>
          </a:p>
          <a:p>
            <a:pPr>
              <a:lnSpc>
                <a:spcPts val="900"/>
              </a:lnSpc>
              <a:spcBef>
                <a:spcPts val="0"/>
              </a:spcBef>
            </a:pPr>
            <a:r>
              <a:rPr lang="ja-JP" altLang="en-US" sz="900" u="none" dirty="0">
                <a:latin typeface="ＭＳ Ｐゴシック" panose="020B0600070205080204" pitchFamily="50" charset="-128"/>
                <a:cs typeface="Meiryo UI" panose="020B0604030504040204" pitchFamily="50" charset="-128"/>
              </a:rPr>
              <a:t>　</a:t>
            </a:r>
            <a:r>
              <a:rPr lang="ja-JP" altLang="en-US" sz="900" u="none" dirty="0" smtClean="0">
                <a:latin typeface="ＭＳ Ｐゴシック" panose="020B0600070205080204" pitchFamily="50" charset="-128"/>
                <a:cs typeface="Meiryo UI" panose="020B0604030504040204" pitchFamily="50" charset="-128"/>
              </a:rPr>
              <a:t>　　⇒関西の自治体の取組み成果</a:t>
            </a:r>
            <a:endParaRPr lang="en-US" altLang="ja-JP" sz="900" u="none" dirty="0" smtClean="0">
              <a:latin typeface="ＭＳ Ｐゴシック" panose="020B0600070205080204" pitchFamily="50" charset="-128"/>
              <a:cs typeface="Meiryo UI" panose="020B0604030504040204" pitchFamily="50" charset="-128"/>
            </a:endParaRPr>
          </a:p>
          <a:p>
            <a:pPr>
              <a:lnSpc>
                <a:spcPts val="900"/>
              </a:lnSpc>
              <a:spcBef>
                <a:spcPts val="0"/>
              </a:spcBef>
            </a:pPr>
            <a:r>
              <a:rPr lang="ja-JP" altLang="en-US" sz="900" dirty="0">
                <a:latin typeface="ＭＳ Ｐゴシック" panose="020B0600070205080204" pitchFamily="50" charset="-128"/>
                <a:cs typeface="Meiryo UI" panose="020B0604030504040204" pitchFamily="50" charset="-128"/>
              </a:rPr>
              <a:t>　</a:t>
            </a:r>
            <a:r>
              <a:rPr lang="ja-JP" altLang="en-US" sz="900" dirty="0" smtClean="0">
                <a:latin typeface="ＭＳ Ｐゴシック" panose="020B0600070205080204" pitchFamily="50" charset="-128"/>
                <a:cs typeface="Meiryo UI" panose="020B0604030504040204" pitchFamily="50" charset="-128"/>
              </a:rPr>
              <a:t>　　　 </a:t>
            </a:r>
            <a:r>
              <a:rPr lang="ja-JP" altLang="en-US" sz="900" u="none" dirty="0" smtClean="0">
                <a:latin typeface="ＭＳ Ｐゴシック" panose="020B0600070205080204" pitchFamily="50" charset="-128"/>
                <a:cs typeface="Meiryo UI" panose="020B0604030504040204" pitchFamily="50" charset="-128"/>
              </a:rPr>
              <a:t>に対し国が財政還元する新た</a:t>
            </a:r>
            <a:endParaRPr lang="en-US" altLang="ja-JP" sz="900" u="none" dirty="0" smtClean="0">
              <a:latin typeface="ＭＳ Ｐゴシック" panose="020B0600070205080204" pitchFamily="50" charset="-128"/>
              <a:cs typeface="Meiryo UI" panose="020B0604030504040204" pitchFamily="50" charset="-128"/>
            </a:endParaRPr>
          </a:p>
          <a:p>
            <a:pPr>
              <a:lnSpc>
                <a:spcPts val="900"/>
              </a:lnSpc>
              <a:spcBef>
                <a:spcPts val="0"/>
              </a:spcBef>
            </a:pPr>
            <a:r>
              <a:rPr lang="en-US" altLang="ja-JP" sz="900" dirty="0">
                <a:latin typeface="ＭＳ Ｐゴシック" panose="020B0600070205080204" pitchFamily="50" charset="-128"/>
                <a:cs typeface="Meiryo UI" panose="020B0604030504040204" pitchFamily="50" charset="-128"/>
              </a:rPr>
              <a:t> </a:t>
            </a:r>
            <a:r>
              <a:rPr lang="en-US" altLang="ja-JP" sz="900" dirty="0" smtClean="0">
                <a:latin typeface="ＭＳ Ｐゴシック" panose="020B0600070205080204" pitchFamily="50" charset="-128"/>
                <a:cs typeface="Meiryo UI" panose="020B0604030504040204" pitchFamily="50" charset="-128"/>
              </a:rPr>
              <a:t>         </a:t>
            </a:r>
            <a:r>
              <a:rPr lang="ja-JP" altLang="en-US" sz="900" u="none" dirty="0" smtClean="0">
                <a:latin typeface="ＭＳ Ｐゴシック" panose="020B0600070205080204" pitchFamily="50" charset="-128"/>
                <a:cs typeface="Meiryo UI" panose="020B0604030504040204" pitchFamily="50" charset="-128"/>
              </a:rPr>
              <a:t>な仕組み　など</a:t>
            </a:r>
            <a:endParaRPr lang="en-US" altLang="ja-JP" sz="900" u="none" dirty="0" smtClean="0">
              <a:latin typeface="ＭＳ Ｐゴシック" panose="020B0600070205080204" pitchFamily="50" charset="-128"/>
              <a:cs typeface="Meiryo UI" panose="020B0604030504040204" pitchFamily="50" charset="-128"/>
            </a:endParaRPr>
          </a:p>
          <a:p>
            <a:pPr>
              <a:lnSpc>
                <a:spcPts val="900"/>
              </a:lnSpc>
              <a:spcBef>
                <a:spcPts val="0"/>
              </a:spcBef>
            </a:pPr>
            <a:r>
              <a:rPr lang="ja-JP" altLang="en-US" sz="900" dirty="0">
                <a:solidFill>
                  <a:srgbClr val="000000"/>
                </a:solidFill>
                <a:latin typeface="+mn-ea"/>
                <a:cs typeface="Meiryo UI" panose="020B0604030504040204" pitchFamily="50" charset="-128"/>
              </a:rPr>
              <a:t> </a:t>
            </a:r>
            <a:r>
              <a:rPr lang="ja-JP" altLang="en-US" sz="900" dirty="0" smtClean="0">
                <a:solidFill>
                  <a:srgbClr val="000000"/>
                </a:solidFill>
                <a:latin typeface="+mn-ea"/>
                <a:cs typeface="Meiryo UI" panose="020B0604030504040204" pitchFamily="50" charset="-128"/>
              </a:rPr>
              <a:t> </a:t>
            </a:r>
            <a:r>
              <a:rPr lang="ja-JP" altLang="en-US" sz="800" u="none" dirty="0" smtClean="0">
                <a:solidFill>
                  <a:srgbClr val="000000"/>
                </a:solidFill>
                <a:latin typeface="+mn-ea"/>
                <a:cs typeface="Meiryo UI" panose="020B0604030504040204" pitchFamily="50" charset="-128"/>
              </a:rPr>
              <a:t>＜</a:t>
            </a:r>
            <a:r>
              <a:rPr lang="ja-JP" altLang="en-US" sz="800" u="none" dirty="0">
                <a:solidFill>
                  <a:srgbClr val="000000"/>
                </a:solidFill>
                <a:latin typeface="+mn-ea"/>
                <a:cs typeface="Meiryo UI" panose="020B0604030504040204" pitchFamily="50" charset="-128"/>
              </a:rPr>
              <a:t>参考＞</a:t>
            </a:r>
            <a:r>
              <a:rPr lang="ja-JP" altLang="en-US" sz="800" u="none" dirty="0" smtClean="0">
                <a:solidFill>
                  <a:srgbClr val="000000"/>
                </a:solidFill>
                <a:latin typeface="+mn-ea"/>
                <a:cs typeface="Meiryo UI" panose="020B0604030504040204" pitchFamily="50" charset="-128"/>
              </a:rPr>
              <a:t>英国シティディールの取組み</a:t>
            </a:r>
            <a:r>
              <a:rPr lang="ja-JP" altLang="en-US" sz="900" u="none" dirty="0" smtClean="0">
                <a:solidFill>
                  <a:srgbClr val="000000"/>
                </a:solidFill>
                <a:latin typeface="+mn-ea"/>
                <a:cs typeface="Meiryo UI" panose="020B0604030504040204" pitchFamily="50" charset="-128"/>
              </a:rPr>
              <a:t>　　</a:t>
            </a:r>
            <a:endParaRPr lang="en-US" altLang="ja-JP" sz="900" u="none" dirty="0" smtClean="0">
              <a:solidFill>
                <a:srgbClr val="000000"/>
              </a:solidFill>
              <a:latin typeface="+mn-ea"/>
              <a:cs typeface="Meiryo UI" panose="020B0604030504040204" pitchFamily="50" charset="-128"/>
            </a:endParaRPr>
          </a:p>
        </p:txBody>
      </p:sp>
      <p:sp>
        <p:nvSpPr>
          <p:cNvPr id="79" name="Rectangle 2"/>
          <p:cNvSpPr txBox="1">
            <a:spLocks noChangeArrowheads="1"/>
          </p:cNvSpPr>
          <p:nvPr/>
        </p:nvSpPr>
        <p:spPr bwMode="auto">
          <a:xfrm>
            <a:off x="6812821" y="3303489"/>
            <a:ext cx="1627139" cy="259725"/>
          </a:xfrm>
          <a:prstGeom prst="rect">
            <a:avLst/>
          </a:prstGeom>
          <a:solidFill>
            <a:schemeClr val="bg1"/>
          </a:solidFill>
          <a:ln w="9525">
            <a:solidFill>
              <a:schemeClr val="tx1"/>
            </a:solidFill>
            <a:miter lim="800000"/>
            <a:headEnd/>
            <a:tailEnd/>
          </a:ln>
          <a:effectLs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lnSpc>
                <a:spcPts val="1400"/>
              </a:lnSpc>
            </a:pPr>
            <a:r>
              <a:rPr lang="ja-JP" altLang="en-US" sz="1300" b="1" u="none" kern="0" dirty="0" smtClean="0">
                <a:latin typeface="Meiryo UI" panose="020B0604030504040204" pitchFamily="50" charset="-128"/>
                <a:ea typeface="Meiryo UI" panose="020B0604030504040204" pitchFamily="50" charset="-128"/>
                <a:cs typeface="Meiryo UI" panose="020B0604030504040204" pitchFamily="50" charset="-128"/>
              </a:rPr>
              <a:t>新たな制度創設提案</a:t>
            </a:r>
            <a:endParaRPr lang="en-US" altLang="ja-JP" sz="1300" b="1" u="none" kern="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8649175" y="1450271"/>
            <a:ext cx="468127" cy="3113528"/>
          </a:xfrm>
          <a:prstGeom prst="rect">
            <a:avLst/>
          </a:prstGeom>
        </p:spPr>
        <p:style>
          <a:lnRef idx="2">
            <a:schemeClr val="accent2"/>
          </a:lnRef>
          <a:fillRef idx="1">
            <a:schemeClr val="lt1"/>
          </a:fillRef>
          <a:effectRef idx="0">
            <a:schemeClr val="accent2"/>
          </a:effectRef>
          <a:fontRef idx="minor">
            <a:schemeClr val="dk1"/>
          </a:fontRef>
        </p:style>
        <p:txBody>
          <a:bodyPr vert="wordArtVertRtl" wrap="square" lIns="36000" rIns="72000" rtlCol="0" anchor="ctr" anchorCtr="0">
            <a:spAutoFit/>
          </a:bodyPr>
          <a:lstStyle/>
          <a:p>
            <a:pPr>
              <a:lnSpc>
                <a:spcPts val="1400"/>
              </a:lnSpc>
            </a:pPr>
            <a:r>
              <a:rPr kumimoji="1" lang="en-US" altLang="ja-JP"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2020</a:t>
            </a:r>
            <a:r>
              <a:rPr kumimoji="1" lang="ja-JP" altLang="en-US"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年頃に向けて</a:t>
            </a:r>
            <a:endParaRPr kumimoji="1" lang="en-US" altLang="ja-JP"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endParaRPr>
          </a:p>
          <a:p>
            <a:pPr>
              <a:lnSpc>
                <a:spcPts val="1400"/>
              </a:lnSpc>
            </a:pPr>
            <a:r>
              <a:rPr kumimoji="1" lang="ja-JP" altLang="en-US" sz="1100" dirty="0" smtClean="0">
                <a:solidFill>
                  <a:schemeClr val="tx1"/>
                </a:solidFill>
                <a:latin typeface="ＭＳ ゴシック" panose="020B0609070205080204" pitchFamily="49" charset="-128"/>
                <a:ea typeface="ＭＳ ゴシック" panose="020B0609070205080204" pitchFamily="49" charset="-128"/>
                <a:cs typeface="Meiryo UI" panose="020B0604030504040204" pitchFamily="50" charset="-128"/>
              </a:rPr>
              <a:t>　自ら広域機能充実の取り組みを進め</a:t>
            </a:r>
            <a:r>
              <a:rPr kumimoji="1" lang="ja-JP" altLang="en-US" sz="1100" dirty="0" smtClean="0">
                <a:latin typeface="ＭＳ ゴシック" panose="020B0609070205080204" pitchFamily="49" charset="-128"/>
                <a:ea typeface="ＭＳ ゴシック" panose="020B0609070205080204" pitchFamily="49" charset="-128"/>
                <a:cs typeface="Meiryo UI" panose="020B0604030504040204" pitchFamily="50" charset="-128"/>
              </a:rPr>
              <a:t>る</a:t>
            </a:r>
            <a:endParaRPr kumimoji="1" lang="ja-JP" altLang="en-US" sz="1100" dirty="0">
              <a:latin typeface="ＭＳ ゴシック" panose="020B0609070205080204" pitchFamily="49" charset="-128"/>
              <a:ea typeface="ＭＳ ゴシック" panose="020B0609070205080204" pitchFamily="49" charset="-128"/>
              <a:cs typeface="Meiryo UI" panose="020B0604030504040204" pitchFamily="50" charset="-128"/>
            </a:endParaRPr>
          </a:p>
        </p:txBody>
      </p:sp>
      <p:sp>
        <p:nvSpPr>
          <p:cNvPr id="2" name="十字形 1"/>
          <p:cNvSpPr/>
          <p:nvPr/>
        </p:nvSpPr>
        <p:spPr>
          <a:xfrm>
            <a:off x="7554390" y="3123683"/>
            <a:ext cx="144000" cy="144000"/>
          </a:xfrm>
          <a:prstGeom prst="plu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二等辺三角形 2"/>
          <p:cNvSpPr/>
          <p:nvPr/>
        </p:nvSpPr>
        <p:spPr>
          <a:xfrm rot="16200000">
            <a:off x="6169568" y="2315569"/>
            <a:ext cx="812927" cy="144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tlCol="0" anchor="ctr"/>
          <a:lstStyle/>
          <a:p>
            <a:pPr algn="ctr"/>
            <a:endParaRPr kumimoji="1" lang="ja-JP" altLang="en-US"/>
          </a:p>
        </p:txBody>
      </p:sp>
      <p:sp>
        <p:nvSpPr>
          <p:cNvPr id="43" name="角丸四角形 42"/>
          <p:cNvSpPr/>
          <p:nvPr/>
        </p:nvSpPr>
        <p:spPr bwMode="auto">
          <a:xfrm>
            <a:off x="8509321" y="5244988"/>
            <a:ext cx="591216" cy="1514748"/>
          </a:xfrm>
          <a:prstGeom prst="roundRect">
            <a:avLst/>
          </a:prstGeom>
          <a:solidFill>
            <a:schemeClr val="bg1">
              <a:lumMod val="50000"/>
            </a:schemeClr>
          </a:solidFill>
          <a:ln w="47625" cap="flat" cmpd="dbl" algn="ctr">
            <a:solidFill>
              <a:schemeClr val="tx1">
                <a:lumMod val="75000"/>
                <a:lumOff val="25000"/>
              </a:schemeClr>
            </a:solidFill>
            <a:prstDash val="solid"/>
            <a:round/>
            <a:headEnd type="none" w="med" len="med"/>
            <a:tailEnd type="none" w="med" len="med"/>
          </a:ln>
          <a:effectLst/>
          <a:extLst/>
        </p:spPr>
        <p:txBody>
          <a:bodyPr vert="eaVert" wrap="square" lIns="36000" tIns="72000" rIns="36000" bIns="0" numCol="1" rtlCol="0" anchor="ctr" anchorCtr="0" compatLnSpc="1">
            <a:prstTxWarp prst="textNoShape">
              <a:avLst/>
            </a:prstTxWarp>
            <a:spAutoFit/>
          </a:bodyPr>
          <a:lstStyle/>
          <a:p>
            <a:pPr eaLnBrk="0" hangingPunct="0">
              <a:lnSpc>
                <a:spcPts val="1200"/>
              </a:lnSpc>
            </a:pPr>
            <a:r>
              <a:rPr kumimoji="0"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副首都（圏）の成長、</a:t>
            </a:r>
            <a:endParaRPr kumimoji="0"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ts val="1200"/>
              </a:lnSpc>
            </a:pPr>
            <a:r>
              <a:rPr kumimoji="0"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圏域全体の安全・安心</a:t>
            </a:r>
            <a:endParaRPr kumimoji="0"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eaLnBrk="0" hangingPunct="0">
              <a:lnSpc>
                <a:spcPts val="1200"/>
              </a:lnSpc>
            </a:pPr>
            <a:r>
              <a:rPr kumimoji="0"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05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を支える広域機能</a:t>
            </a:r>
          </a:p>
        </p:txBody>
      </p:sp>
      <p:sp>
        <p:nvSpPr>
          <p:cNvPr id="42" name="テキスト ボックス 41"/>
          <p:cNvSpPr txBox="1"/>
          <p:nvPr/>
        </p:nvSpPr>
        <p:spPr>
          <a:xfrm>
            <a:off x="6681752" y="4714733"/>
            <a:ext cx="1855548" cy="369332"/>
          </a:xfrm>
          <a:prstGeom prst="rect">
            <a:avLst/>
          </a:prstGeom>
          <a:noFill/>
          <a:ln>
            <a:noFill/>
            <a:prstDash val="solid"/>
          </a:ln>
        </p:spPr>
        <p:txBody>
          <a:bodyPr wrap="square" rtlCol="0">
            <a:spAutoFit/>
          </a:bodyPr>
          <a:lstStyle/>
          <a:p>
            <a:pPr algn="ctr"/>
            <a:r>
              <a:rPr kumimoji="1" lang="en-US" altLang="ja-JP" sz="900" b="1" u="non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1" u="none"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大阪の成長を支える「広域機能」に関する継続的な議論・検討</a:t>
            </a:r>
            <a:endParaRPr kumimoji="1" lang="ja-JP" altLang="en-US" sz="900" b="1" u="none"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8084" y="0"/>
            <a:ext cx="4967288"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（３）副首都（圏）の都市機能を支える広域機能の充実</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154262" y="602927"/>
            <a:ext cx="3124328" cy="307777"/>
          </a:xfrm>
          <a:prstGeom prst="rect">
            <a:avLst/>
          </a:prstGeom>
          <a:noFill/>
        </p:spPr>
        <p:txBody>
          <a:bodyPr wrap="square" rtlCol="0">
            <a:spAutoFit/>
          </a:bodyPr>
          <a:lstStyle/>
          <a:p>
            <a:pPr fontAlgn="auto">
              <a:spcBef>
                <a:spcPts val="0"/>
              </a:spcBef>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403811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20041" y="3279025"/>
            <a:ext cx="3024336"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（１）地方</a:t>
            </a:r>
            <a:r>
              <a:rPr lang="ja-JP" altLang="en-US" sz="1200" dirty="0" smtClean="0">
                <a:solidFill>
                  <a:schemeClr val="tx1"/>
                </a:solidFill>
                <a:latin typeface="Meiryo UI" panose="020B0604030504040204" pitchFamily="50" charset="-128"/>
                <a:ea typeface="Meiryo UI" panose="020B0604030504040204" pitchFamily="50" charset="-128"/>
              </a:rPr>
              <a:t>創生で大阪・関西に移転等が決まった機関（例：国立健康・栄養研究所</a:t>
            </a:r>
            <a:r>
              <a:rPr lang="ja-JP" altLang="en-US" sz="1200" dirty="0" smtClean="0">
                <a:solidFill>
                  <a:prstClr val="black"/>
                </a:solidFill>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rPr>
              <a:t>INPIT</a:t>
            </a:r>
            <a:r>
              <a:rPr lang="ja-JP" altLang="en-US" sz="1200" dirty="0" smtClean="0">
                <a:solidFill>
                  <a:prstClr val="black"/>
                </a:solidFill>
                <a:latin typeface="Meiryo UI" panose="020B0604030504040204" pitchFamily="50" charset="-128"/>
                <a:ea typeface="Meiryo UI" panose="020B0604030504040204" pitchFamily="50" charset="-128"/>
              </a:rPr>
              <a:t>など）</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7" name="山形 6"/>
          <p:cNvSpPr/>
          <p:nvPr/>
        </p:nvSpPr>
        <p:spPr>
          <a:xfrm>
            <a:off x="3159113" y="3387037"/>
            <a:ext cx="954360" cy="432048"/>
          </a:xfrm>
          <a:prstGeom prst="chevron">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40" name="角丸四角形 39"/>
          <p:cNvSpPr/>
          <p:nvPr/>
        </p:nvSpPr>
        <p:spPr>
          <a:xfrm>
            <a:off x="4211960" y="3213671"/>
            <a:ext cx="4176464" cy="77877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大阪・関西において移転のメリットが最大限に発揮できるように、</a:t>
            </a:r>
            <a:r>
              <a:rPr lang="ja-JP" altLang="ja-JP" sz="1200" dirty="0" smtClean="0">
                <a:solidFill>
                  <a:prstClr val="black"/>
                </a:solidFill>
                <a:latin typeface="Meiryo UI" panose="020B0604030504040204" pitchFamily="50" charset="-128"/>
                <a:ea typeface="Meiryo UI" panose="020B0604030504040204" pitchFamily="50" charset="-128"/>
              </a:rPr>
              <a:t>大阪</a:t>
            </a:r>
            <a:r>
              <a:rPr lang="ja-JP" altLang="ja-JP" sz="1200" dirty="0">
                <a:solidFill>
                  <a:prstClr val="black"/>
                </a:solidFill>
                <a:latin typeface="Meiryo UI" panose="020B0604030504040204" pitchFamily="50" charset="-128"/>
                <a:ea typeface="Meiryo UI" panose="020B0604030504040204" pitchFamily="50" charset="-128"/>
              </a:rPr>
              <a:t>・関西</a:t>
            </a:r>
            <a:r>
              <a:rPr lang="ja-JP" altLang="ja-JP" sz="1200" dirty="0" smtClean="0">
                <a:solidFill>
                  <a:prstClr val="black"/>
                </a:solidFill>
                <a:latin typeface="Meiryo UI" panose="020B0604030504040204" pitchFamily="50" charset="-128"/>
                <a:ea typeface="Meiryo UI" panose="020B0604030504040204" pitchFamily="50" charset="-128"/>
              </a:rPr>
              <a:t>で</a:t>
            </a:r>
            <a:r>
              <a:rPr lang="ja-JP" altLang="en-US" sz="1200" dirty="0" smtClean="0">
                <a:solidFill>
                  <a:prstClr val="black"/>
                </a:solidFill>
                <a:latin typeface="Meiryo UI" panose="020B0604030504040204" pitchFamily="50" charset="-128"/>
                <a:ea typeface="Meiryo UI" panose="020B0604030504040204" pitchFamily="50" charset="-128"/>
              </a:rPr>
              <a:t>連携した働きかけや国事業との連携、参画の実施</a:t>
            </a:r>
            <a:r>
              <a:rPr lang="en-US" altLang="ja-JP" sz="1200" dirty="0">
                <a:solidFill>
                  <a:prstClr val="black"/>
                </a:solidFill>
                <a:latin typeface="Meiryo UI" panose="020B0604030504040204" pitchFamily="50" charset="-128"/>
                <a:ea typeface="Meiryo UI" panose="020B0604030504040204" pitchFamily="50" charset="-128"/>
              </a:rPr>
              <a:t/>
            </a:r>
            <a:br>
              <a:rPr lang="en-US" altLang="ja-JP" sz="1200" dirty="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（例：</a:t>
            </a:r>
            <a:r>
              <a:rPr lang="en-US" altLang="ja-JP" sz="1200" dirty="0" smtClean="0">
                <a:solidFill>
                  <a:prstClr val="black"/>
                </a:solidFill>
                <a:latin typeface="Meiryo UI" panose="020B0604030504040204" pitchFamily="50" charset="-128"/>
                <a:ea typeface="Meiryo UI" panose="020B0604030504040204" pitchFamily="50" charset="-128"/>
              </a:rPr>
              <a:t>INPIT</a:t>
            </a:r>
            <a:r>
              <a:rPr lang="ja-JP" altLang="en-US" sz="1200" dirty="0" smtClean="0">
                <a:solidFill>
                  <a:prstClr val="black"/>
                </a:solidFill>
                <a:latin typeface="Meiryo UI" panose="020B0604030504040204" pitchFamily="50" charset="-128"/>
                <a:ea typeface="Meiryo UI" panose="020B0604030504040204" pitchFamily="50" charset="-128"/>
              </a:rPr>
              <a:t>から特許庁機能へ、近経局機能強化から中小企業庁の関西拠点化へ）</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43" name="角丸四角形 42"/>
          <p:cNvSpPr/>
          <p:nvPr/>
        </p:nvSpPr>
        <p:spPr>
          <a:xfrm>
            <a:off x="415195" y="4173568"/>
            <a:ext cx="3024336"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（２）大阪・関西で既に拠点等のある機関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（例：</a:t>
            </a:r>
            <a:r>
              <a:rPr lang="en-US" altLang="ja-JP" sz="1200" dirty="0" smtClean="0">
                <a:solidFill>
                  <a:prstClr val="black"/>
                </a:solidFill>
                <a:latin typeface="Meiryo UI" panose="020B0604030504040204" pitchFamily="50" charset="-128"/>
                <a:ea typeface="Meiryo UI" panose="020B0604030504040204" pitchFamily="50" charset="-128"/>
              </a:rPr>
              <a:t>PMDA</a:t>
            </a:r>
            <a:r>
              <a:rPr lang="ja-JP" altLang="en-US" sz="1200" dirty="0" err="1" smtClean="0">
                <a:solidFill>
                  <a:prstClr val="black"/>
                </a:solidFill>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rPr>
              <a:t>AMED</a:t>
            </a:r>
            <a:r>
              <a:rPr lang="ja-JP" altLang="en-US" sz="1200" dirty="0" err="1" smtClean="0">
                <a:solidFill>
                  <a:prstClr val="black"/>
                </a:solidFill>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rPr>
              <a:t>NEDO</a:t>
            </a:r>
            <a:r>
              <a:rPr lang="ja-JP" altLang="en-US" sz="1200" dirty="0" err="1" smtClean="0">
                <a:solidFill>
                  <a:prstClr val="black"/>
                </a:solidFill>
                <a:latin typeface="Meiryo UI" panose="020B0604030504040204" pitchFamily="50" charset="-128"/>
                <a:ea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rPr>
              <a:t>JST</a:t>
            </a:r>
            <a:r>
              <a:rPr lang="ja-JP" altLang="en-US" sz="1200" dirty="0" smtClean="0">
                <a:solidFill>
                  <a:prstClr val="black"/>
                </a:solidFill>
                <a:latin typeface="Meiryo UI" panose="020B0604030504040204" pitchFamily="50" charset="-128"/>
                <a:ea typeface="Meiryo UI" panose="020B0604030504040204" pitchFamily="50" charset="-128"/>
              </a:rPr>
              <a:t>など）</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5" name="角丸四角形 44"/>
          <p:cNvSpPr/>
          <p:nvPr/>
        </p:nvSpPr>
        <p:spPr>
          <a:xfrm>
            <a:off x="4549422" y="4173568"/>
            <a:ext cx="4030086"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機能強化（新たな機能の付加（例：資金配分機能など）や体制の充実など）を図り、西日本の本部機能としての役割を実現する。（</a:t>
            </a:r>
            <a:r>
              <a:rPr lang="en-US" altLang="ja-JP" sz="1200" dirty="0" smtClean="0">
                <a:solidFill>
                  <a:prstClr val="black"/>
                </a:solidFill>
                <a:latin typeface="Meiryo UI" panose="020B0604030504040204" pitchFamily="50" charset="-128"/>
                <a:ea typeface="Meiryo UI" panose="020B0604030504040204" pitchFamily="50" charset="-128"/>
              </a:rPr>
              <a:t>PMDA</a:t>
            </a:r>
            <a:r>
              <a:rPr lang="ja-JP" altLang="en-US" sz="1200" dirty="0" smtClean="0">
                <a:solidFill>
                  <a:prstClr val="black"/>
                </a:solidFill>
                <a:latin typeface="Meiryo UI" panose="020B0604030504040204" pitchFamily="50" charset="-128"/>
                <a:ea typeface="Meiryo UI" panose="020B0604030504040204" pitchFamily="50" charset="-128"/>
              </a:rPr>
              <a:t>や</a:t>
            </a:r>
            <a:r>
              <a:rPr lang="en-US" altLang="ja-JP" sz="1200" dirty="0" smtClean="0">
                <a:solidFill>
                  <a:prstClr val="black"/>
                </a:solidFill>
                <a:latin typeface="Meiryo UI" panose="020B0604030504040204" pitchFamily="50" charset="-128"/>
                <a:ea typeface="Meiryo UI" panose="020B0604030504040204" pitchFamily="50" charset="-128"/>
              </a:rPr>
              <a:t>AMED</a:t>
            </a:r>
            <a:r>
              <a:rPr lang="ja-JP" altLang="en-US" sz="1200" dirty="0" err="1" smtClean="0">
                <a:solidFill>
                  <a:prstClr val="black"/>
                </a:solidFill>
                <a:latin typeface="Meiryo UI" panose="020B0604030504040204" pitchFamily="50" charset="-128"/>
                <a:ea typeface="Meiryo UI" panose="020B0604030504040204" pitchFamily="50" charset="-128"/>
              </a:rPr>
              <a:t>への</a:t>
            </a:r>
            <a:r>
              <a:rPr lang="ja-JP" altLang="en-US" sz="1200" dirty="0" smtClean="0">
                <a:solidFill>
                  <a:prstClr val="black"/>
                </a:solidFill>
                <a:latin typeface="Meiryo UI" panose="020B0604030504040204" pitchFamily="50" charset="-128"/>
                <a:ea typeface="Meiryo UI" panose="020B0604030504040204" pitchFamily="50" charset="-128"/>
              </a:rPr>
              <a:t>取組から拡大）</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46" name="角丸四角形 45"/>
          <p:cNvSpPr/>
          <p:nvPr/>
        </p:nvSpPr>
        <p:spPr>
          <a:xfrm>
            <a:off x="1320510" y="5047046"/>
            <a:ext cx="3024336"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（３）大阪・関西に拠点のない機関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（例</a:t>
            </a:r>
            <a:r>
              <a:rPr lang="ja-JP" altLang="en-US" sz="1200" dirty="0">
                <a:solidFill>
                  <a:prstClr val="black"/>
                </a:solidFill>
                <a:latin typeface="Meiryo UI" panose="020B0604030504040204" pitchFamily="50" charset="-128"/>
                <a:ea typeface="Meiryo UI" panose="020B0604030504040204" pitchFamily="50" charset="-128"/>
              </a:rPr>
              <a:t>：産業革新</a:t>
            </a:r>
            <a:r>
              <a:rPr lang="ja-JP" altLang="en-US" sz="1200" dirty="0" smtClean="0">
                <a:solidFill>
                  <a:prstClr val="black"/>
                </a:solidFill>
                <a:latin typeface="Meiryo UI" panose="020B0604030504040204" pitchFamily="50" charset="-128"/>
                <a:ea typeface="Meiryo UI" panose="020B0604030504040204" pitchFamily="50" charset="-128"/>
              </a:rPr>
              <a:t>機構</a:t>
            </a:r>
            <a:r>
              <a:rPr lang="ja-JP" altLang="en-US" sz="1200" dirty="0">
                <a:solidFill>
                  <a:schemeClr val="tx1"/>
                </a:solidFill>
                <a:latin typeface="Meiryo UI" panose="020B0604030504040204" pitchFamily="50" charset="-128"/>
                <a:ea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rPr>
              <a:t>IPA</a:t>
            </a:r>
            <a:r>
              <a:rPr lang="ja-JP" altLang="en-US" sz="1200" dirty="0">
                <a:solidFill>
                  <a:schemeClr val="tx1"/>
                </a:solidFill>
                <a:latin typeface="Meiryo UI" panose="020B0604030504040204" pitchFamily="50" charset="-128"/>
                <a:ea typeface="Meiryo UI" panose="020B0604030504040204" pitchFamily="50" charset="-128"/>
              </a:rPr>
              <a:t>　</a:t>
            </a:r>
            <a:r>
              <a:rPr lang="ja-JP" altLang="en-US" sz="1200" dirty="0" smtClean="0">
                <a:solidFill>
                  <a:schemeClr val="tx1"/>
                </a:solidFill>
                <a:latin typeface="Meiryo UI" panose="020B0604030504040204" pitchFamily="50" charset="-128"/>
                <a:ea typeface="Meiryo UI" panose="020B0604030504040204" pitchFamily="50" charset="-128"/>
              </a:rPr>
              <a:t>など）</a:t>
            </a:r>
            <a:endParaRPr lang="ja-JP" altLang="en-US" sz="1200" dirty="0">
              <a:solidFill>
                <a:schemeClr val="tx1"/>
              </a:solidFill>
              <a:latin typeface="Meiryo UI" panose="020B0604030504040204" pitchFamily="50" charset="-128"/>
              <a:ea typeface="Meiryo UI" panose="020B0604030504040204" pitchFamily="50" charset="-128"/>
            </a:endParaRPr>
          </a:p>
        </p:txBody>
      </p:sp>
      <p:sp>
        <p:nvSpPr>
          <p:cNvPr id="48" name="角丸四角形 47"/>
          <p:cNvSpPr/>
          <p:nvPr/>
        </p:nvSpPr>
        <p:spPr>
          <a:xfrm>
            <a:off x="5338720" y="5047046"/>
            <a:ext cx="3481751"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大阪・関西のニーズや連携をもとに拠点設置につなげる</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9" name="角丸四角形 48"/>
          <p:cNvSpPr/>
          <p:nvPr/>
        </p:nvSpPr>
        <p:spPr>
          <a:xfrm>
            <a:off x="1770401" y="5795871"/>
            <a:ext cx="3024336"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（４）新たに創設を求める機関</a:t>
            </a:r>
            <a:endParaRPr lang="en-US" altLang="ja-JP" sz="1200" dirty="0" smtClean="0">
              <a:solidFill>
                <a:prstClr val="black"/>
              </a:solidFill>
              <a:latin typeface="Meiryo UI" panose="020B0604030504040204" pitchFamily="50" charset="-128"/>
              <a:ea typeface="Meiryo UI" panose="020B0604030504040204" pitchFamily="50" charset="-128"/>
            </a:endParaRPr>
          </a:p>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（例：公益庁、防災庁など）</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51" name="角丸四角形 50"/>
          <p:cNvSpPr/>
          <p:nvPr/>
        </p:nvSpPr>
        <p:spPr>
          <a:xfrm>
            <a:off x="5803286" y="5795871"/>
            <a:ext cx="3233209" cy="648072"/>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機能・ニーズを整理し、必要性を訴え、創設につなげる。</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15" name="角丸四角形 14"/>
          <p:cNvSpPr/>
          <p:nvPr/>
        </p:nvSpPr>
        <p:spPr>
          <a:xfrm>
            <a:off x="-10129" y="692696"/>
            <a:ext cx="9144000" cy="1870154"/>
          </a:xfrm>
          <a:prstGeom prst="roundRect">
            <a:avLst>
              <a:gd name="adj" fmla="val 2516"/>
            </a:avLst>
          </a:prstGeom>
          <a:solidFill>
            <a:schemeClr val="accent5">
              <a:lumMod val="40000"/>
              <a:lumOff val="60000"/>
            </a:schemeClr>
          </a:solidFill>
        </p:spPr>
        <p:style>
          <a:lnRef idx="2">
            <a:schemeClr val="accent4"/>
          </a:lnRef>
          <a:fillRef idx="1">
            <a:schemeClr val="lt1"/>
          </a:fillRef>
          <a:effectRef idx="0">
            <a:schemeClr val="accent4"/>
          </a:effectRef>
          <a:fontRef idx="minor">
            <a:schemeClr val="dk1"/>
          </a:fontRef>
        </p:style>
        <p:txBody>
          <a:bodyPr rtlCol="0" anchor="ctr"/>
          <a:lstStyle/>
          <a:p>
            <a:pPr fontAlgn="auto">
              <a:lnSpc>
                <a:spcPts val="20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国機関移転</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は</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一</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極</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集中の是正、バックアップ機能整備、国全体の競争力</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強化と</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いった観点から国自体が主導すべき</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2000"/>
              </a:lnSpc>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その上でこれまでの地方創生の一環としての国機関移転を超えた新たなステージとして、</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（圏）のポテンシャルをさ</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2000"/>
              </a:lnSpc>
              <a:spcBef>
                <a:spcPts val="0"/>
              </a:spcBef>
              <a:spcAft>
                <a:spcPts val="0"/>
              </a:spcAft>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らに高めるために必要な国関係の機能を大阪・関西に整備・拡充していく方向に取組を進める。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2000"/>
              </a:lnSpc>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特に、副首都（圏）は我が国の成長エンジンをめざすものである</a:t>
            </a:r>
            <a:r>
              <a:rPr lang="ja-JP" altLang="en-US" sz="14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ことから、その関わりの強い機能の整備・拡充に軸足を置くも　</a:t>
            </a:r>
            <a:endParaRPr lang="en-US" altLang="ja-JP" sz="14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2000"/>
              </a:lnSpc>
              <a:spcBef>
                <a:spcPts val="0"/>
              </a:spcBef>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のとし、</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にかかる波及</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効果</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（健康長寿分野などの新産業育成や中小・ベンチャー企業支援など）</a:t>
            </a:r>
            <a:r>
              <a:rPr lang="ja-JP" altLang="ja-JP"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が見込まれる</a:t>
            </a:r>
            <a:r>
              <a:rPr lang="ja-JP" altLang="ja-JP" sz="14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2000"/>
              </a:lnSpc>
              <a:spcBef>
                <a:spcPts val="0"/>
              </a:spcBef>
              <a:spcAft>
                <a:spcPts val="0"/>
              </a:spcAft>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中心</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・関西で</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国機関の拠点性の向上</a:t>
            </a:r>
            <a:r>
              <a:rPr lang="ja-JP"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関西広域連合や経済界と連携しながらステップ</a:t>
            </a:r>
            <a:r>
              <a:rPr lang="ja-JP" altLang="en-US"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を踏んで</a:t>
            </a:r>
            <a:r>
              <a:rPr lang="ja-JP" altLang="ja-JP" sz="140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求めていく</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endParaRPr>
          </a:p>
        </p:txBody>
      </p:sp>
      <p:sp>
        <p:nvSpPr>
          <p:cNvPr id="18" name="正方形/長方形 17"/>
          <p:cNvSpPr/>
          <p:nvPr/>
        </p:nvSpPr>
        <p:spPr>
          <a:xfrm>
            <a:off x="-6349" y="64644"/>
            <a:ext cx="4024758"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fontAlgn="auto">
              <a:spcBef>
                <a:spcPts val="0"/>
              </a:spcBef>
              <a:spcAft>
                <a:spcPts val="0"/>
              </a:spcAft>
            </a:pP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　（４）国機関の移転等の働きかけ</a:t>
            </a:r>
            <a:endPar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269777" y="2753044"/>
            <a:ext cx="45719" cy="369332"/>
          </a:xfrm>
          <a:prstGeom prst="rect">
            <a:avLst/>
          </a:prstGeom>
          <a:solidFill>
            <a:schemeClr val="accent5">
              <a:lumMod val="50000"/>
            </a:schemeClr>
          </a:solidFill>
          <a:ln>
            <a:noFill/>
          </a:ln>
        </p:spPr>
        <p:txBody>
          <a:bodyPr wrap="square" rtlCol="0">
            <a:spAutoFit/>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21" name="テキスト ボックス 20"/>
          <p:cNvSpPr txBox="1"/>
          <p:nvPr/>
        </p:nvSpPr>
        <p:spPr>
          <a:xfrm>
            <a:off x="120041" y="2753044"/>
            <a:ext cx="93625" cy="369332"/>
          </a:xfrm>
          <a:prstGeom prst="rect">
            <a:avLst/>
          </a:prstGeom>
          <a:solidFill>
            <a:schemeClr val="accent5">
              <a:lumMod val="50000"/>
            </a:schemeClr>
          </a:solidFill>
          <a:ln>
            <a:noFill/>
          </a:ln>
        </p:spPr>
        <p:txBody>
          <a:bodyPr wrap="square" rtlCol="0">
            <a:spAutoFit/>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4" name="テキスト ボックス 3"/>
          <p:cNvSpPr txBox="1"/>
          <p:nvPr/>
        </p:nvSpPr>
        <p:spPr>
          <a:xfrm>
            <a:off x="382203" y="2753044"/>
            <a:ext cx="3689622" cy="307777"/>
          </a:xfrm>
          <a:prstGeom prst="rect">
            <a:avLst/>
          </a:prstGeom>
          <a:noFill/>
        </p:spPr>
        <p:txBody>
          <a:bodyPr wrap="square" rtlCol="0">
            <a:spAutoFit/>
          </a:bodyPr>
          <a:lstStyle/>
          <a:p>
            <a:pPr fontAlgn="auto">
              <a:spcBef>
                <a:spcPts val="0"/>
              </a:spcBef>
              <a:spcAft>
                <a:spcPts val="0"/>
              </a:spcAft>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国機関移転に向けた取組のイメージ</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山形 19"/>
          <p:cNvSpPr/>
          <p:nvPr/>
        </p:nvSpPr>
        <p:spPr>
          <a:xfrm>
            <a:off x="4371747" y="5155058"/>
            <a:ext cx="954360" cy="432048"/>
          </a:xfrm>
          <a:prstGeom prst="chevron">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2" name="山形 21"/>
          <p:cNvSpPr/>
          <p:nvPr/>
        </p:nvSpPr>
        <p:spPr>
          <a:xfrm>
            <a:off x="4794737" y="5903883"/>
            <a:ext cx="954360" cy="432048"/>
          </a:xfrm>
          <a:prstGeom prst="chevron">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
        <p:nvSpPr>
          <p:cNvPr id="23" name="山形 22"/>
          <p:cNvSpPr/>
          <p:nvPr/>
        </p:nvSpPr>
        <p:spPr>
          <a:xfrm>
            <a:off x="3607511" y="4281580"/>
            <a:ext cx="954360" cy="432048"/>
          </a:xfrm>
          <a:prstGeom prst="chevron">
            <a:avLst/>
          </a:prstGeom>
          <a:gradFill>
            <a:gsLst>
              <a:gs pos="0">
                <a:schemeClr val="accent1">
                  <a:lumMod val="75000"/>
                </a:schemeClr>
              </a:gs>
              <a:gs pos="52000">
                <a:schemeClr val="accent1">
                  <a:lumMod val="20000"/>
                  <a:lumOff val="80000"/>
                </a:schemeClr>
              </a:gs>
              <a:gs pos="100000">
                <a:schemeClr val="tx2">
                  <a:lumMod val="60000"/>
                  <a:lumOff val="40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a:solidFill>
                <a:prstClr val="black"/>
              </a:solidFill>
            </a:endParaRPr>
          </a:p>
        </p:txBody>
      </p:sp>
    </p:spTree>
    <p:extLst>
      <p:ext uri="{BB962C8B-B14F-4D97-AF65-F5344CB8AC3E}">
        <p14:creationId xmlns:p14="http://schemas.microsoft.com/office/powerpoint/2010/main" val="1439800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79512" y="1692947"/>
            <a:ext cx="4464496" cy="3862596"/>
          </a:xfrm>
          <a:prstGeom prst="rect">
            <a:avLst/>
          </a:prstGeom>
          <a:noFill/>
        </p:spPr>
        <p:txBody>
          <a:bodyPr wrap="square" rtlCol="0">
            <a:spAutoFit/>
          </a:bodyPr>
          <a:lstStyle/>
          <a:p>
            <a:pP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第１章　副首都の基本的な考え方</a:t>
            </a:r>
          </a:p>
          <a:p>
            <a:pPr>
              <a:lnSpc>
                <a:spcPts val="21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１</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．なぜ副首都が日本に必要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か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P4</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２．副首都・大阪がめざすもの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P7</a:t>
            </a:r>
            <a:endParaRPr lang="ja-JP" altLang="en-US"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３</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．副首都・大阪が果たすべき役割　　</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首都」（分都）と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して、中枢性</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拠点性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を高める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（２</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）「首都</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機能のバックアップ</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」（重都）として、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平時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を含めた代替機能を備える。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（３）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「アジア</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の主要</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して、東京とは</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異なる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個性</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・新たな価値を発信</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する。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（４）「民都」として、民の力を最大限に活かす</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実現する</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P11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8" name="テキスト ボックス 7"/>
          <p:cNvSpPr txBox="1"/>
          <p:nvPr/>
        </p:nvSpPr>
        <p:spPr>
          <a:xfrm>
            <a:off x="4644008" y="1673364"/>
            <a:ext cx="4392488" cy="5209118"/>
          </a:xfrm>
          <a:prstGeom prst="rect">
            <a:avLst/>
          </a:prstGeom>
          <a:noFill/>
        </p:spPr>
        <p:txBody>
          <a:bodyPr wrap="square" rtlCol="0">
            <a:spAutoFit/>
          </a:bodyPr>
          <a:lstStyle/>
          <a:p>
            <a:pP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第２章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副首都・大阪の確立、発展に向けた戦略</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１．戦略の考え方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P12</a:t>
            </a:r>
          </a:p>
          <a:p>
            <a:pPr>
              <a:lnSpc>
                <a:spcPts val="21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　工程</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イメージ</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P12</a:t>
            </a:r>
          </a:p>
          <a:p>
            <a:pPr>
              <a:lnSpc>
                <a:spcPts val="2100"/>
              </a:lnSpc>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－１．機能面　～副首都に必要な機能面</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での取組み～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P14</a:t>
            </a:r>
          </a:p>
          <a:p>
            <a:pPr>
              <a:lnSpc>
                <a:spcPts val="21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－２．制度面　～副首都に必要な制度面</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での取組み～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P1</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8</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 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－３．経済成長面　～副首都として発展するための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経済成長面での取組み～・・</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P20</a:t>
            </a:r>
          </a:p>
          <a:p>
            <a:pPr>
              <a:lnSpc>
                <a:spcPts val="21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第３章　その先にあるもの</a:t>
            </a:r>
          </a:p>
          <a:p>
            <a:pP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～副首都として発展する未来の大阪～</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P27</a:t>
            </a:r>
          </a:p>
          <a:p>
            <a:pPr>
              <a:lnSpc>
                <a:spcPts val="21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第４章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今後の進め方</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2100"/>
              </a:lnSpc>
            </a:pPr>
            <a:endParaRPr kumimoji="1" lang="ja-JP" altLang="en-US" sz="1400" dirty="0"/>
          </a:p>
        </p:txBody>
      </p:sp>
      <p:sp>
        <p:nvSpPr>
          <p:cNvPr id="9" name="テキスト ボックス 8"/>
          <p:cNvSpPr txBox="1"/>
          <p:nvPr/>
        </p:nvSpPr>
        <p:spPr>
          <a:xfrm>
            <a:off x="3563888" y="514571"/>
            <a:ext cx="2160240" cy="584775"/>
          </a:xfrm>
          <a:prstGeom prst="rect">
            <a:avLst/>
          </a:prstGeom>
          <a:noFill/>
        </p:spPr>
        <p:txBody>
          <a:bodyPr wrap="square" rtlCol="0">
            <a:spAutoFit/>
          </a:bodyPr>
          <a:lstStyle/>
          <a:p>
            <a:pPr algn="ctr"/>
            <a:r>
              <a:rPr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3200" b="1" dirty="0">
                <a:latin typeface="Meiryo UI" panose="020B0604030504040204" pitchFamily="50" charset="-128"/>
                <a:ea typeface="Meiryo UI" panose="020B0604030504040204" pitchFamily="50" charset="-128"/>
                <a:cs typeface="Meiryo UI" panose="020B0604030504040204" pitchFamily="50" charset="-128"/>
              </a:rPr>
              <a:t>目次</a:t>
            </a:r>
            <a:r>
              <a:rPr lang="ja-JP" altLang="en-US" sz="3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3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 1"/>
          <p:cNvSpPr/>
          <p:nvPr/>
        </p:nvSpPr>
        <p:spPr>
          <a:xfrm>
            <a:off x="6840252" y="980728"/>
            <a:ext cx="2065684" cy="504056"/>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ページ番号等</a:t>
            </a:r>
            <a:endParaRPr kumimoji="1" lang="en-US" altLang="ja-JP" sz="1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1400" dirty="0" smtClean="0">
                <a:solidFill>
                  <a:srgbClr val="C00000"/>
                </a:solidFill>
                <a:latin typeface="Meiryo UI" panose="020B0604030504040204" pitchFamily="50" charset="-128"/>
                <a:ea typeface="Meiryo UI" panose="020B0604030504040204" pitchFamily="50" charset="-128"/>
                <a:cs typeface="Meiryo UI" panose="020B0604030504040204" pitchFamily="50" charset="-128"/>
              </a:rPr>
              <a:t>未調整</a:t>
            </a:r>
            <a:endParaRPr kumimoji="1" lang="ja-JP" altLang="en-US" sz="1400" dirty="0">
              <a:solidFill>
                <a:srgbClr val="C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a:t>
            </a:fld>
            <a:endParaRPr lang="ja-JP" altLang="en-US" sz="1200" dirty="0">
              <a:solidFill>
                <a:srgbClr val="898989"/>
              </a:solidFill>
            </a:endParaRPr>
          </a:p>
        </p:txBody>
      </p:sp>
    </p:spTree>
    <p:extLst>
      <p:ext uri="{BB962C8B-B14F-4D97-AF65-F5344CB8AC3E}">
        <p14:creationId xmlns:p14="http://schemas.microsoft.com/office/powerpoint/2010/main" val="69462623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72998" y="5947673"/>
            <a:ext cx="8784000" cy="648000"/>
          </a:xfrm>
          <a:prstGeom prst="roundRect">
            <a:avLst>
              <a:gd name="adj" fmla="val 10231"/>
            </a:avLst>
          </a:prstGeom>
          <a:noFill/>
          <a:ln w="12700">
            <a:prstDash val="solid"/>
          </a:ln>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endParaRPr lang="ja-JP" altLang="en-US" sz="1200" dirty="0">
              <a:solidFill>
                <a:prstClr val="black"/>
              </a:solidFill>
            </a:endParaRPr>
          </a:p>
        </p:txBody>
      </p:sp>
      <p:sp>
        <p:nvSpPr>
          <p:cNvPr id="29" name="角丸四角形 28"/>
          <p:cNvSpPr/>
          <p:nvPr/>
        </p:nvSpPr>
        <p:spPr>
          <a:xfrm>
            <a:off x="178312" y="5021216"/>
            <a:ext cx="8784000" cy="648000"/>
          </a:xfrm>
          <a:prstGeom prst="roundRect">
            <a:avLst>
              <a:gd name="adj" fmla="val 10231"/>
            </a:avLst>
          </a:prstGeom>
          <a:noFill/>
          <a:ln w="12700">
            <a:prstDash val="solid"/>
          </a:ln>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endParaRPr lang="ja-JP" altLang="en-US" sz="1200" dirty="0">
              <a:solidFill>
                <a:prstClr val="black"/>
              </a:solidFill>
            </a:endParaRPr>
          </a:p>
        </p:txBody>
      </p:sp>
      <p:sp>
        <p:nvSpPr>
          <p:cNvPr id="28" name="角丸四角形 27"/>
          <p:cNvSpPr/>
          <p:nvPr/>
        </p:nvSpPr>
        <p:spPr>
          <a:xfrm>
            <a:off x="119725" y="1096645"/>
            <a:ext cx="8784000" cy="2196000"/>
          </a:xfrm>
          <a:prstGeom prst="roundRect">
            <a:avLst>
              <a:gd name="adj" fmla="val 6345"/>
            </a:avLst>
          </a:prstGeom>
          <a:noFill/>
          <a:ln w="12700">
            <a:prstDash val="solid"/>
          </a:ln>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endParaRPr lang="ja-JP" altLang="en-US" sz="1200" dirty="0">
              <a:solidFill>
                <a:prstClr val="black"/>
              </a:solidFill>
            </a:endParaRPr>
          </a:p>
        </p:txBody>
      </p:sp>
      <p:sp>
        <p:nvSpPr>
          <p:cNvPr id="27" name="角丸四角形 26"/>
          <p:cNvSpPr/>
          <p:nvPr/>
        </p:nvSpPr>
        <p:spPr>
          <a:xfrm>
            <a:off x="144877" y="3558738"/>
            <a:ext cx="8784000" cy="1188000"/>
          </a:xfrm>
          <a:prstGeom prst="roundRect">
            <a:avLst>
              <a:gd name="adj" fmla="val 10231"/>
            </a:avLst>
          </a:prstGeom>
          <a:noFill/>
          <a:ln w="12700">
            <a:prstDash val="solid"/>
          </a:ln>
        </p:spPr>
        <p:style>
          <a:lnRef idx="2">
            <a:schemeClr val="accent4"/>
          </a:lnRef>
          <a:fillRef idx="1">
            <a:schemeClr val="lt1"/>
          </a:fillRef>
          <a:effectRef idx="0">
            <a:schemeClr val="accent4"/>
          </a:effectRef>
          <a:fontRef idx="minor">
            <a:schemeClr val="dk1"/>
          </a:fontRef>
        </p:style>
        <p:txBody>
          <a:bodyPr rtlCol="0" anchor="ctr"/>
          <a:lstStyle/>
          <a:p>
            <a:pPr fontAlgn="auto">
              <a:spcBef>
                <a:spcPts val="0"/>
              </a:spcBef>
              <a:spcAft>
                <a:spcPts val="0"/>
              </a:spcAft>
            </a:pPr>
            <a:endParaRPr lang="ja-JP" altLang="en-US" sz="1200" dirty="0">
              <a:solidFill>
                <a:prstClr val="black"/>
              </a:solidFill>
            </a:endParaRPr>
          </a:p>
        </p:txBody>
      </p:sp>
      <p:sp>
        <p:nvSpPr>
          <p:cNvPr id="31" name="スライド番号プレースホルダー 1"/>
          <p:cNvSpPr txBox="1">
            <a:spLocks/>
          </p:cNvSpPr>
          <p:nvPr/>
        </p:nvSpPr>
        <p:spPr bwMode="auto">
          <a:xfrm>
            <a:off x="8388424" y="643403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fontAlgn="auto" hangingPunct="1">
              <a:spcBef>
                <a:spcPct val="0"/>
              </a:spcBef>
              <a:spcAft>
                <a:spcPts val="0"/>
              </a:spcAft>
              <a:buFontTx/>
              <a:buNone/>
            </a:pPr>
            <a:fld id="{D921A03E-96E9-4566-ADA2-8E01143782A4}" type="slidenum">
              <a:rPr lang="ja-JP" altLang="en-US" sz="1200">
                <a:solidFill>
                  <a:srgbClr val="898989"/>
                </a:solidFill>
              </a:rPr>
              <a:pPr algn="r" eaLnBrk="1" fontAlgn="auto" hangingPunct="1">
                <a:spcBef>
                  <a:spcPct val="0"/>
                </a:spcBef>
                <a:spcAft>
                  <a:spcPts val="0"/>
                </a:spcAft>
                <a:buFontTx/>
                <a:buNone/>
              </a:pPr>
              <a:t>30</a:t>
            </a:fld>
            <a:endParaRPr lang="ja-JP" altLang="en-US" sz="1200" dirty="0">
              <a:solidFill>
                <a:srgbClr val="898989"/>
              </a:solidFill>
            </a:endParaRPr>
          </a:p>
        </p:txBody>
      </p:sp>
      <p:sp>
        <p:nvSpPr>
          <p:cNvPr id="12" name="角丸四角形 11"/>
          <p:cNvSpPr/>
          <p:nvPr/>
        </p:nvSpPr>
        <p:spPr>
          <a:xfrm>
            <a:off x="4120589" y="1091989"/>
            <a:ext cx="4888867" cy="397384"/>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lstStyle/>
          <a:p>
            <a:pPr fontAlgn="auto">
              <a:spcBef>
                <a:spcPts val="0"/>
              </a:spcBef>
              <a:spcAft>
                <a:spcPts val="0"/>
              </a:spcAft>
            </a:pPr>
            <a:r>
              <a:rPr lang="en-US" altLang="ja-JP" sz="800" dirty="0" smtClean="0">
                <a:solidFill>
                  <a:prstClr val="black"/>
                </a:solidFill>
              </a:rPr>
              <a:t>【</a:t>
            </a:r>
            <a:r>
              <a:rPr lang="ja-JP" altLang="en-US" sz="800" dirty="0" smtClean="0">
                <a:solidFill>
                  <a:prstClr val="black"/>
                </a:solidFill>
              </a:rPr>
              <a:t>参考</a:t>
            </a:r>
            <a:r>
              <a:rPr lang="en-US" altLang="ja-JP" sz="800" dirty="0" smtClean="0">
                <a:solidFill>
                  <a:prstClr val="black"/>
                </a:solidFill>
              </a:rPr>
              <a:t>】</a:t>
            </a:r>
            <a:r>
              <a:rPr lang="ja-JP" altLang="en-US" sz="800" dirty="0" smtClean="0">
                <a:solidFill>
                  <a:prstClr val="black"/>
                </a:solidFill>
              </a:rPr>
              <a:t>政府関係機関の地方移転に関する動き（大阪からの主な移転提案機関と国が示した移転基本方針等）</a:t>
            </a:r>
            <a:endParaRPr lang="ja-JP" altLang="en-US" sz="800" dirty="0">
              <a:solidFill>
                <a:prstClr val="black"/>
              </a:solidFill>
            </a:endParaRPr>
          </a:p>
        </p:txBody>
      </p:sp>
      <p:graphicFrame>
        <p:nvGraphicFramePr>
          <p:cNvPr id="13" name="表 12"/>
          <p:cNvGraphicFramePr>
            <a:graphicFrameLocks noGrp="1"/>
          </p:cNvGraphicFramePr>
          <p:nvPr>
            <p:extLst>
              <p:ext uri="{D42A27DB-BD31-4B8C-83A1-F6EECF244321}">
                <p14:modId xmlns:p14="http://schemas.microsoft.com/office/powerpoint/2010/main" val="2288102350"/>
              </p:ext>
            </p:extLst>
          </p:nvPr>
        </p:nvGraphicFramePr>
        <p:xfrm>
          <a:off x="430591" y="1385385"/>
          <a:ext cx="8355593" cy="1600304"/>
        </p:xfrm>
        <a:graphic>
          <a:graphicData uri="http://schemas.openxmlformats.org/drawingml/2006/table">
            <a:tbl>
              <a:tblPr firstRow="1" firstCol="1" bandRow="1">
                <a:tableStyleId>{5940675A-B579-460E-94D1-54222C63F5DA}</a:tableStyleId>
              </a:tblPr>
              <a:tblGrid>
                <a:gridCol w="1802865"/>
                <a:gridCol w="6552728"/>
              </a:tblGrid>
              <a:tr h="286883">
                <a:tc>
                  <a:txBody>
                    <a:bodyPr/>
                    <a:lstStyle/>
                    <a:p>
                      <a:pPr algn="ctr">
                        <a:lnSpc>
                          <a:spcPts val="1300"/>
                        </a:lnSpc>
                        <a:spcAft>
                          <a:spcPts val="0"/>
                        </a:spcAft>
                      </a:pPr>
                      <a:r>
                        <a:rPr lang="ja-JP" sz="1000" kern="100" dirty="0">
                          <a:effectLst/>
                          <a:latin typeface="Meiryo UI" panose="020B0604030504040204" pitchFamily="50" charset="-128"/>
                          <a:ea typeface="Meiryo UI" panose="020B0604030504040204" pitchFamily="50" charset="-128"/>
                        </a:rPr>
                        <a:t>機関名</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ts val="1300"/>
                        </a:lnSpc>
                        <a:spcAft>
                          <a:spcPts val="0"/>
                        </a:spcAft>
                      </a:pPr>
                      <a:r>
                        <a:rPr lang="ja-JP" sz="1000" kern="100" dirty="0" smtClean="0">
                          <a:effectLst/>
                          <a:latin typeface="Meiryo UI" panose="020B0604030504040204" pitchFamily="50" charset="-128"/>
                          <a:ea typeface="Meiryo UI" panose="020B0604030504040204" pitchFamily="50" charset="-128"/>
                        </a:rPr>
                        <a:t>国</a:t>
                      </a:r>
                      <a:r>
                        <a:rPr lang="ja-JP" altLang="en-US" sz="1000" kern="100" dirty="0" smtClean="0">
                          <a:effectLst/>
                          <a:latin typeface="Meiryo UI" panose="020B0604030504040204" pitchFamily="50" charset="-128"/>
                          <a:ea typeface="Meiryo UI" panose="020B0604030504040204" pitchFamily="50" charset="-128"/>
                        </a:rPr>
                        <a:t>が</a:t>
                      </a:r>
                      <a:r>
                        <a:rPr lang="ja-JP" sz="1000" kern="100" dirty="0" smtClean="0">
                          <a:effectLst/>
                          <a:latin typeface="Meiryo UI" panose="020B0604030504040204" pitchFamily="50" charset="-128"/>
                          <a:ea typeface="Meiryo UI" panose="020B0604030504040204" pitchFamily="50" charset="-128"/>
                        </a:rPr>
                        <a:t>示した</a:t>
                      </a:r>
                      <a:r>
                        <a:rPr lang="ja-JP" altLang="en-US" sz="1000" kern="100" dirty="0" smtClean="0">
                          <a:effectLst/>
                          <a:latin typeface="Meiryo UI" panose="020B0604030504040204" pitchFamily="50" charset="-128"/>
                          <a:ea typeface="Meiryo UI" panose="020B0604030504040204" pitchFamily="50" charset="-128"/>
                        </a:rPr>
                        <a:t>基本方針、今後の取組等</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r>
              <a:tr h="272212">
                <a:tc>
                  <a:txBody>
                    <a:bodyPr/>
                    <a:lstStyle/>
                    <a:p>
                      <a:pPr algn="l">
                        <a:lnSpc>
                          <a:spcPts val="1300"/>
                        </a:lnSpc>
                        <a:spcAft>
                          <a:spcPts val="0"/>
                        </a:spcAft>
                      </a:pPr>
                      <a:r>
                        <a:rPr lang="ja-JP" sz="1000" kern="100" dirty="0" smtClean="0">
                          <a:effectLst/>
                          <a:latin typeface="Meiryo UI" panose="020B0604030504040204" pitchFamily="50" charset="-128"/>
                          <a:ea typeface="Meiryo UI" panose="020B0604030504040204" pitchFamily="50" charset="-128"/>
                        </a:rPr>
                        <a:t>特許庁</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l">
                        <a:lnSpc>
                          <a:spcPts val="1300"/>
                        </a:lnSpc>
                        <a:spcAft>
                          <a:spcPts val="0"/>
                        </a:spcAft>
                      </a:pPr>
                      <a:r>
                        <a:rPr lang="ja-JP" altLang="en-US" sz="1000" kern="100" dirty="0" smtClean="0">
                          <a:effectLst/>
                          <a:latin typeface="Meiryo UI" panose="020B0604030504040204" pitchFamily="50" charset="-128"/>
                          <a:ea typeface="Meiryo UI" panose="020B0604030504040204" pitchFamily="50" charset="-128"/>
                        </a:rPr>
                        <a:t>平成</a:t>
                      </a:r>
                      <a:r>
                        <a:rPr lang="en-US" altLang="ja-JP" sz="1000" kern="100" dirty="0" smtClean="0">
                          <a:effectLst/>
                          <a:latin typeface="Meiryo UI" panose="020B0604030504040204" pitchFamily="50" charset="-128"/>
                          <a:ea typeface="Meiryo UI" panose="020B0604030504040204" pitchFamily="50" charset="-128"/>
                        </a:rPr>
                        <a:t>29</a:t>
                      </a:r>
                      <a:r>
                        <a:rPr lang="ja-JP" altLang="en-US" sz="1000" kern="100" dirty="0" smtClean="0">
                          <a:effectLst/>
                          <a:latin typeface="Meiryo UI" panose="020B0604030504040204" pitchFamily="50" charset="-128"/>
                          <a:ea typeface="Meiryo UI" panose="020B0604030504040204" pitchFamily="50" charset="-128"/>
                        </a:rPr>
                        <a:t>年度に、近畿地方の７府県に所在する知財総合支援窓口を統括し、ワンストップサービス機能を強化する（独）工業所有権情報・研修館の「近畿統括拠点」を大阪市内に設置。</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2212">
                <a:tc>
                  <a:txBody>
                    <a:bodyPr/>
                    <a:lstStyle/>
                    <a:p>
                      <a:pPr algn="l">
                        <a:lnSpc>
                          <a:spcPts val="1300"/>
                        </a:lnSpc>
                        <a:spcAft>
                          <a:spcPts val="0"/>
                        </a:spcAft>
                      </a:pPr>
                      <a:r>
                        <a:rPr lang="ja-JP" sz="1000" kern="100" dirty="0">
                          <a:effectLst/>
                          <a:latin typeface="Meiryo UI" panose="020B0604030504040204" pitchFamily="50" charset="-128"/>
                          <a:ea typeface="Meiryo UI" panose="020B0604030504040204" pitchFamily="50" charset="-128"/>
                        </a:rPr>
                        <a:t>独）工業所有権情報・</a:t>
                      </a:r>
                      <a:r>
                        <a:rPr lang="ja-JP" sz="1000" kern="100" dirty="0" smtClean="0">
                          <a:effectLst/>
                          <a:latin typeface="Meiryo UI" panose="020B0604030504040204" pitchFamily="50" charset="-128"/>
                          <a:ea typeface="Meiryo UI" panose="020B0604030504040204" pitchFamily="50" charset="-128"/>
                        </a:rPr>
                        <a:t>研修館</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l">
                        <a:lnSpc>
                          <a:spcPts val="1300"/>
                        </a:lnSpc>
                        <a:spcAft>
                          <a:spcPts val="0"/>
                        </a:spcAft>
                      </a:pP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tc>
              </a:tr>
              <a:tr h="496785">
                <a:tc>
                  <a:txBody>
                    <a:bodyPr/>
                    <a:lstStyle/>
                    <a:p>
                      <a:pPr algn="l">
                        <a:lnSpc>
                          <a:spcPts val="1300"/>
                        </a:lnSpc>
                        <a:spcAft>
                          <a:spcPts val="0"/>
                        </a:spcAft>
                      </a:pPr>
                      <a:r>
                        <a:rPr lang="ja-JP" sz="1000" kern="100" dirty="0">
                          <a:effectLst/>
                          <a:latin typeface="Meiryo UI" panose="020B0604030504040204" pitchFamily="50" charset="-128"/>
                          <a:ea typeface="Meiryo UI" panose="020B0604030504040204" pitchFamily="50" charset="-128"/>
                        </a:rPr>
                        <a:t>中小</a:t>
                      </a:r>
                      <a:r>
                        <a:rPr lang="ja-JP" sz="1000" kern="100" dirty="0" smtClean="0">
                          <a:effectLst/>
                          <a:latin typeface="Meiryo UI" panose="020B0604030504040204" pitchFamily="50" charset="-128"/>
                          <a:ea typeface="Meiryo UI" panose="020B0604030504040204" pitchFamily="50" charset="-128"/>
                        </a:rPr>
                        <a:t>企業庁</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1300"/>
                        </a:lnSpc>
                        <a:spcAft>
                          <a:spcPts val="0"/>
                        </a:spcAft>
                      </a:pPr>
                      <a:r>
                        <a:rPr lang="ja-JP" altLang="en-US" sz="1000" kern="100" dirty="0" smtClean="0">
                          <a:effectLst/>
                          <a:latin typeface="Meiryo UI" panose="020B0604030504040204" pitchFamily="50" charset="-128"/>
                          <a:ea typeface="Meiryo UI" panose="020B0604030504040204" pitchFamily="50" charset="-128"/>
                        </a:rPr>
                        <a:t>地域中小企業の実態把握機能を抜本的に強化するため、近畿経済産業局の組織改編を行い、平成</a:t>
                      </a:r>
                      <a:r>
                        <a:rPr lang="en-US" altLang="ja-JP" sz="1000" kern="100" dirty="0" smtClean="0">
                          <a:effectLst/>
                          <a:latin typeface="Meiryo UI" panose="020B0604030504040204" pitchFamily="50" charset="-128"/>
                          <a:ea typeface="Meiryo UI" panose="020B0604030504040204" pitchFamily="50" charset="-128"/>
                        </a:rPr>
                        <a:t>29</a:t>
                      </a:r>
                      <a:r>
                        <a:rPr lang="ja-JP" altLang="en-US" sz="1000" kern="100" dirty="0" smtClean="0">
                          <a:effectLst/>
                          <a:latin typeface="Meiryo UI" panose="020B0604030504040204" pitchFamily="50" charset="-128"/>
                          <a:ea typeface="Meiryo UI" panose="020B0604030504040204" pitchFamily="50" charset="-128"/>
                        </a:rPr>
                        <a:t>年度に中小企業庁における政策の企画・立案の高度化を推進するための新しい組織を設置。</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72212">
                <a:tc>
                  <a:txBody>
                    <a:bodyPr/>
                    <a:lstStyle/>
                    <a:p>
                      <a:pPr algn="l">
                        <a:lnSpc>
                          <a:spcPts val="1300"/>
                        </a:lnSpc>
                        <a:spcAft>
                          <a:spcPts val="0"/>
                        </a:spcAft>
                      </a:pPr>
                      <a:r>
                        <a:rPr lang="ja-JP" sz="1000" kern="100" dirty="0">
                          <a:effectLst/>
                          <a:latin typeface="Meiryo UI" panose="020B0604030504040204" pitchFamily="50" charset="-128"/>
                          <a:ea typeface="Meiryo UI" panose="020B0604030504040204" pitchFamily="50" charset="-128"/>
                        </a:rPr>
                        <a:t>国立健康・栄養</a:t>
                      </a:r>
                      <a:r>
                        <a:rPr lang="ja-JP" sz="1000" kern="100" dirty="0" smtClean="0">
                          <a:effectLst/>
                          <a:latin typeface="Meiryo UI" panose="020B0604030504040204" pitchFamily="50" charset="-128"/>
                          <a:ea typeface="Meiryo UI" panose="020B0604030504040204" pitchFamily="50" charset="-128"/>
                        </a:rPr>
                        <a:t>研究所</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l">
                        <a:lnSpc>
                          <a:spcPts val="1300"/>
                        </a:lnSpc>
                        <a:spcAft>
                          <a:spcPts val="0"/>
                        </a:spcAft>
                      </a:pPr>
                      <a:r>
                        <a:rPr lang="ja-JP" sz="1000" kern="100" dirty="0" smtClean="0">
                          <a:effectLst/>
                          <a:latin typeface="Meiryo UI" panose="020B0604030504040204" pitchFamily="50" charset="-128"/>
                          <a:ea typeface="Meiryo UI" panose="020B0604030504040204" pitchFamily="50" charset="-128"/>
                        </a:rPr>
                        <a:t>全部移転に向けて、移転の詳細や地元受入体制について、関係者間で調整を行い、平成</a:t>
                      </a:r>
                      <a:r>
                        <a:rPr lang="en-US" altLang="ja-JP" sz="1000" kern="100" dirty="0" smtClean="0">
                          <a:effectLst/>
                          <a:latin typeface="Meiryo UI" panose="020B0604030504040204" pitchFamily="50" charset="-128"/>
                          <a:ea typeface="Meiryo UI" panose="020B0604030504040204" pitchFamily="50" charset="-128"/>
                        </a:rPr>
                        <a:t>28</a:t>
                      </a:r>
                      <a:r>
                        <a:rPr lang="ja-JP" sz="1000" kern="100" dirty="0" smtClean="0">
                          <a:effectLst/>
                          <a:latin typeface="Meiryo UI" panose="020B0604030504040204" pitchFamily="50" charset="-128"/>
                          <a:ea typeface="Meiryo UI" panose="020B0604030504040204" pitchFamily="50" charset="-128"/>
                        </a:rPr>
                        <a:t>年度中を目途に成案を得る。</a:t>
                      </a:r>
                      <a:endParaRPr lang="ja-JP" sz="10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3965" marR="63965"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r>
            </a:tbl>
          </a:graphicData>
        </a:graphic>
      </p:graphicFrame>
      <p:sp>
        <p:nvSpPr>
          <p:cNvPr id="14" name="角丸四角形 13"/>
          <p:cNvSpPr/>
          <p:nvPr/>
        </p:nvSpPr>
        <p:spPr>
          <a:xfrm>
            <a:off x="416825" y="2900346"/>
            <a:ext cx="8596628" cy="397384"/>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ctr"/>
          <a:lstStyle/>
          <a:p>
            <a:pPr fontAlgn="auto">
              <a:spcBef>
                <a:spcPts val="0"/>
              </a:spcBef>
              <a:spcAft>
                <a:spcPts val="0"/>
              </a:spcAft>
            </a:pP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上記に加え、京都府への文化庁</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移転、徳島県への「消費者庁行政新未来創造オフィス（仮称）」設置、和歌山県の総務省「統計データ利活用センター（仮称）」設置などが決定</a:t>
            </a:r>
            <a:endPar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73723" y="476672"/>
            <a:ext cx="45719" cy="369332"/>
          </a:xfrm>
          <a:prstGeom prst="rect">
            <a:avLst/>
          </a:prstGeom>
          <a:solidFill>
            <a:schemeClr val="accent5">
              <a:lumMod val="50000"/>
            </a:schemeClr>
          </a:solidFill>
          <a:ln>
            <a:noFill/>
          </a:ln>
        </p:spPr>
        <p:txBody>
          <a:bodyPr wrap="square" rtlCol="0">
            <a:spAutoFit/>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0" name="テキスト ボックス 9"/>
          <p:cNvSpPr txBox="1"/>
          <p:nvPr/>
        </p:nvSpPr>
        <p:spPr>
          <a:xfrm>
            <a:off x="123987" y="476672"/>
            <a:ext cx="93625" cy="369332"/>
          </a:xfrm>
          <a:prstGeom prst="rect">
            <a:avLst/>
          </a:prstGeom>
          <a:solidFill>
            <a:schemeClr val="accent5">
              <a:lumMod val="50000"/>
            </a:schemeClr>
          </a:solidFill>
          <a:ln>
            <a:noFill/>
          </a:ln>
        </p:spPr>
        <p:txBody>
          <a:bodyPr wrap="square" rtlCol="0">
            <a:spAutoFit/>
          </a:bodyPr>
          <a:lstStyle/>
          <a:p>
            <a:pPr fontAlgn="auto">
              <a:spcBef>
                <a:spcPts val="0"/>
              </a:spcBef>
              <a:spcAft>
                <a:spcPts val="0"/>
              </a:spcAft>
            </a:pPr>
            <a:endParaRPr lang="ja-JP" altLang="en-US" dirty="0">
              <a:solidFill>
                <a:prstClr val="black"/>
              </a:solidFill>
              <a:latin typeface="Calibri"/>
              <a:ea typeface="ＭＳ Ｐゴシック"/>
            </a:endParaRPr>
          </a:p>
        </p:txBody>
      </p:sp>
      <p:sp>
        <p:nvSpPr>
          <p:cNvPr id="11" name="テキスト ボックス 10"/>
          <p:cNvSpPr txBox="1"/>
          <p:nvPr/>
        </p:nvSpPr>
        <p:spPr>
          <a:xfrm>
            <a:off x="357446" y="513743"/>
            <a:ext cx="7382906" cy="307777"/>
          </a:xfrm>
          <a:prstGeom prst="rect">
            <a:avLst/>
          </a:prstGeom>
          <a:noFill/>
        </p:spPr>
        <p:txBody>
          <a:bodyPr wrap="square" rtlCol="0">
            <a:spAutoFit/>
          </a:bodyPr>
          <a:lstStyle/>
          <a:p>
            <a:pPr fontAlgn="auto">
              <a:spcBef>
                <a:spcPts val="0"/>
              </a:spcBef>
              <a:spcAft>
                <a:spcPts val="0"/>
              </a:spcAft>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副首都化に向けて連携や機能強化、拠点設置などが考えられる具体的な国機関等の例</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217611" y="1006645"/>
            <a:ext cx="3467637" cy="180000"/>
          </a:xfrm>
          <a:prstGeom prst="roundRect">
            <a:avLst/>
          </a:prstGeom>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（１）地方創生で大阪・関西に移転等が決まった機関</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16" name="角丸四角形 15"/>
          <p:cNvSpPr/>
          <p:nvPr/>
        </p:nvSpPr>
        <p:spPr>
          <a:xfrm>
            <a:off x="400772" y="4936864"/>
            <a:ext cx="2448271" cy="180000"/>
          </a:xfrm>
          <a:prstGeom prst="roundRect">
            <a:avLst/>
          </a:prstGeom>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（３）</a:t>
            </a:r>
            <a:r>
              <a:rPr lang="ja-JP" altLang="en-US" sz="1200" dirty="0">
                <a:solidFill>
                  <a:prstClr val="black"/>
                </a:solidFill>
                <a:latin typeface="Meiryo UI" panose="020B0604030504040204" pitchFamily="50" charset="-128"/>
                <a:ea typeface="Meiryo UI" panose="020B0604030504040204" pitchFamily="50" charset="-128"/>
              </a:rPr>
              <a:t>大阪・関西に拠点のない機関</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7" name="角丸四角形 16"/>
          <p:cNvSpPr/>
          <p:nvPr/>
        </p:nvSpPr>
        <p:spPr>
          <a:xfrm>
            <a:off x="502880" y="5190266"/>
            <a:ext cx="8724917" cy="421825"/>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fontAlgn="auto">
              <a:lnSpc>
                <a:spcPts val="1600"/>
              </a:lnSpc>
              <a:spcBef>
                <a:spcPts val="0"/>
              </a:spcBef>
              <a:spcAft>
                <a:spcPts val="0"/>
              </a:spcAft>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会社産業革新機構、</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独立</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行政法人情報処理推進</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機構（</a:t>
            </a:r>
            <a:r>
              <a:rPr lang="en-US" altLang="zh-TW"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IPA</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独立</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行政法人日本学術</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振興会</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内閣府公益認定等委員会　　など</a:t>
            </a:r>
            <a:endParaRPr lang="en-US" altLang="zh-TW"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364260" y="3498990"/>
            <a:ext cx="2837519" cy="144000"/>
          </a:xfrm>
          <a:prstGeom prst="roundRect">
            <a:avLst/>
          </a:prstGeom>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fontAlgn="auto">
              <a:spcBef>
                <a:spcPts val="0"/>
              </a:spcBef>
              <a:spcAft>
                <a:spcPts val="0"/>
              </a:spcAft>
            </a:pPr>
            <a:r>
              <a:rPr lang="ja-JP" altLang="en-US" sz="1200" dirty="0">
                <a:solidFill>
                  <a:prstClr val="black"/>
                </a:solidFill>
                <a:latin typeface="Meiryo UI" panose="020B0604030504040204" pitchFamily="50" charset="-128"/>
                <a:ea typeface="Meiryo UI" panose="020B0604030504040204" pitchFamily="50" charset="-128"/>
              </a:rPr>
              <a:t>（２）大阪・関西で既に拠点等のある機関</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1" name="角丸四角形 20"/>
          <p:cNvSpPr/>
          <p:nvPr/>
        </p:nvSpPr>
        <p:spPr>
          <a:xfrm>
            <a:off x="471410" y="3721465"/>
            <a:ext cx="8724917" cy="699788"/>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fontAlgn="auto">
              <a:lnSpc>
                <a:spcPts val="1600"/>
              </a:lnSpc>
              <a:spcBef>
                <a:spcPts val="0"/>
              </a:spcBef>
              <a:spcAft>
                <a:spcPts val="0"/>
              </a:spcAft>
            </a:pP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国立研究開発法人日本医療研究開発機構（</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AMED</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独立行政</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法人医</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薬品医療機器総合機構（</a:t>
            </a:r>
            <a:r>
              <a:rPr lang="en-US" altLang="zh-TW"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zh-TW"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研究開発法人新エネルギー・産業技術総合開発機構（</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NEDO</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研究開発</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法人科学</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技術振興機構（</a:t>
            </a:r>
            <a:r>
              <a:rPr lang="en-US" altLang="zh-TW"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JST</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独立行政</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法人中小</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企業基盤整備</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0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国立研究開発法人産業技術総合</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研究所</a:t>
            </a:r>
            <a:r>
              <a:rPr lang="ja-JP" altLang="en-US" sz="105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国立研究開発法人理化学研究所、</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600"/>
              </a:lnSpc>
              <a:spcBef>
                <a:spcPts val="0"/>
              </a:spcBef>
              <a:spcAft>
                <a:spcPts val="0"/>
              </a:spcAft>
            </a:pP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独立</a:t>
            </a:r>
            <a:r>
              <a:rPr lang="zh-TW"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行政法人日本貿易振興</a:t>
            </a:r>
            <a:r>
              <a:rPr lang="zh-TW"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機構</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JETRO</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角丸四角形 22"/>
          <p:cNvSpPr/>
          <p:nvPr/>
        </p:nvSpPr>
        <p:spPr>
          <a:xfrm>
            <a:off x="360433" y="5875585"/>
            <a:ext cx="2237482" cy="180000"/>
          </a:xfrm>
          <a:prstGeom prst="roundRect">
            <a:avLst/>
          </a:prstGeom>
          <a:ln>
            <a:noFill/>
          </a:ln>
        </p:spPr>
        <p:style>
          <a:lnRef idx="2">
            <a:schemeClr val="accent4"/>
          </a:lnRef>
          <a:fillRef idx="1">
            <a:schemeClr val="lt1"/>
          </a:fillRef>
          <a:effectRef idx="0">
            <a:schemeClr val="accent4"/>
          </a:effectRef>
          <a:fontRef idx="minor">
            <a:schemeClr val="dk1"/>
          </a:fontRef>
        </p:style>
        <p:txBody>
          <a:bodyPr lIns="0" tIns="0" rIns="0" bIns="0" rtlCol="0" anchor="ctr"/>
          <a:lstStyle/>
          <a:p>
            <a:pPr algn="ctr" fontAlgn="auto">
              <a:spcBef>
                <a:spcPts val="0"/>
              </a:spcBef>
              <a:spcAft>
                <a:spcPts val="0"/>
              </a:spcAft>
            </a:pP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４）新たに創設を求める機関</a:t>
            </a:r>
          </a:p>
        </p:txBody>
      </p:sp>
      <p:sp>
        <p:nvSpPr>
          <p:cNvPr id="24" name="角丸四角形 23"/>
          <p:cNvSpPr/>
          <p:nvPr/>
        </p:nvSpPr>
        <p:spPr>
          <a:xfrm>
            <a:off x="527595" y="6135130"/>
            <a:ext cx="4935504" cy="421825"/>
          </a:xfrm>
          <a:prstGeom prst="roundRect">
            <a:avLst>
              <a:gd name="adj" fmla="val 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rtlCol="0" anchor="t" anchorCtr="0"/>
          <a:lstStyle/>
          <a:p>
            <a:pPr fontAlgn="auto">
              <a:spcBef>
                <a:spcPts val="0"/>
              </a:spcBef>
              <a:spcAft>
                <a:spcPts val="0"/>
              </a:spcAft>
            </a:pP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公益庁、防災庁　</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zh-TW"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6182239" y="4506597"/>
            <a:ext cx="3372643"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→具体的な働きかけに向けては今後さらに検討</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220679" y="5444710"/>
            <a:ext cx="3372643"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→具体的な働きかけに向けては今後さらに検討</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196196" y="6300581"/>
            <a:ext cx="3372643" cy="261610"/>
          </a:xfrm>
          <a:prstGeom prst="rect">
            <a:avLst/>
          </a:prstGeom>
          <a:noFill/>
        </p:spPr>
        <p:txBody>
          <a:bodyPr wrap="square" rtlCol="0">
            <a:spAutoFit/>
          </a:bodyPr>
          <a:lstStyle/>
          <a:p>
            <a:pPr fontAlgn="auto">
              <a:spcBef>
                <a:spcPts val="0"/>
              </a:spcBef>
              <a:spcAft>
                <a:spcPts val="0"/>
              </a:spcAft>
            </a:pP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→具体的な働きかけに向けては今後さらに検討</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248011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正方形/長方形 47"/>
          <p:cNvSpPr/>
          <p:nvPr/>
        </p:nvSpPr>
        <p:spPr>
          <a:xfrm>
            <a:off x="84267" y="581413"/>
            <a:ext cx="8964488" cy="1569663"/>
          </a:xfrm>
          <a:prstGeom prst="rect">
            <a:avLst/>
          </a:prstGeom>
          <a:solidFill>
            <a:schemeClr val="accent5">
              <a:lumMod val="40000"/>
              <a:lumOff val="60000"/>
            </a:schemeClr>
          </a:solidFill>
          <a:ln>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prstClr val="black"/>
              </a:solidFill>
            </a:endParaRPr>
          </a:p>
        </p:txBody>
      </p:sp>
      <p:sp>
        <p:nvSpPr>
          <p:cNvPr id="56" name="正方形/長方形 55"/>
          <p:cNvSpPr/>
          <p:nvPr/>
        </p:nvSpPr>
        <p:spPr>
          <a:xfrm>
            <a:off x="77134" y="176881"/>
            <a:ext cx="4967288" cy="3238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anchor="ctr"/>
          <a:lstStyle/>
          <a:p>
            <a:pPr fontAlgn="auto">
              <a:spcBef>
                <a:spcPts val="0"/>
              </a:spcBef>
              <a:spcAft>
                <a:spcPts val="0"/>
              </a:spcAft>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58" name="角丸四角形 57"/>
          <p:cNvSpPr/>
          <p:nvPr/>
        </p:nvSpPr>
        <p:spPr>
          <a:xfrm>
            <a:off x="117475" y="514856"/>
            <a:ext cx="8734425" cy="1460674"/>
          </a:xfrm>
          <a:prstGeom prst="roundRect">
            <a:avLst>
              <a:gd name="adj" fmla="val 12340"/>
            </a:avLst>
          </a:prstGeom>
          <a:noFill/>
          <a:ln>
            <a:noFill/>
          </a:ln>
        </p:spPr>
        <p:style>
          <a:lnRef idx="2">
            <a:schemeClr val="accent4"/>
          </a:lnRef>
          <a:fillRef idx="1">
            <a:schemeClr val="lt1"/>
          </a:fillRef>
          <a:effectRef idx="0">
            <a:schemeClr val="accent4"/>
          </a:effectRef>
          <a:fontRef idx="minor">
            <a:schemeClr val="dk1"/>
          </a:fontRef>
        </p:style>
        <p:txBody>
          <a:bodyPr lIns="36000" tIns="36000" rIns="36000" bIns="36000" anchor="ctr"/>
          <a:lstStyle/>
          <a:p>
            <a:pPr>
              <a:lnSpc>
                <a:spcPts val="2200"/>
              </a:lnSpc>
            </a:pPr>
            <a:endParaRPr lang="en-US" altLang="ja-JP" sz="1400" dirty="0" smtClean="0">
              <a:solidFill>
                <a:srgbClr val="0D0D0D"/>
              </a:solidFill>
              <a:latin typeface="Meiryo UI"/>
              <a:ea typeface="Meiryo UI"/>
              <a:cs typeface="Meiryo UI"/>
            </a:endParaRPr>
          </a:p>
          <a:p>
            <a:pPr>
              <a:lnSpc>
                <a:spcPts val="1600"/>
              </a:lnSpc>
            </a:pPr>
            <a:r>
              <a:rPr lang="ja-JP" altLang="en-US" sz="1400" dirty="0" smtClean="0">
                <a:solidFill>
                  <a:srgbClr val="0D0D0D"/>
                </a:solidFill>
                <a:latin typeface="Meiryo UI"/>
                <a:ea typeface="Meiryo UI"/>
                <a:cs typeface="Meiryo UI"/>
              </a:rPr>
              <a:t>  大阪自らが副首都に必要な「機能面」、「制度面」での取組みを推進。</a:t>
            </a:r>
            <a:endParaRPr lang="en-US" altLang="ja-JP" sz="1400" dirty="0" smtClean="0">
              <a:solidFill>
                <a:srgbClr val="0D0D0D"/>
              </a:solidFill>
              <a:latin typeface="Meiryo UI"/>
              <a:ea typeface="Meiryo UI"/>
              <a:cs typeface="Meiryo UI"/>
            </a:endParaRPr>
          </a:p>
          <a:p>
            <a:pPr>
              <a:lnSpc>
                <a:spcPts val="1600"/>
              </a:lnSpc>
            </a:pPr>
            <a:r>
              <a:rPr lang="ja-JP" altLang="en-US" sz="1400" dirty="0" smtClean="0">
                <a:solidFill>
                  <a:srgbClr val="0D0D0D"/>
                </a:solidFill>
                <a:latin typeface="Meiryo UI"/>
                <a:ea typeface="Meiryo UI"/>
                <a:cs typeface="Meiryo UI"/>
              </a:rPr>
              <a:t>  この取組みを推進力と</a:t>
            </a:r>
            <a:r>
              <a:rPr lang="ja-JP" altLang="en-US" sz="1400" dirty="0">
                <a:solidFill>
                  <a:srgbClr val="0D0D0D"/>
                </a:solidFill>
                <a:latin typeface="Meiryo UI"/>
                <a:ea typeface="Meiryo UI"/>
                <a:cs typeface="Meiryo UI"/>
              </a:rPr>
              <a:t>して、国全体の成長をけん引する、国際競争力を持つ複数の拠点</a:t>
            </a:r>
            <a:r>
              <a:rPr lang="ja-JP" altLang="en-US" sz="1400" dirty="0" smtClean="0">
                <a:solidFill>
                  <a:srgbClr val="0D0D0D"/>
                </a:solidFill>
                <a:latin typeface="Meiryo UI"/>
                <a:ea typeface="Meiryo UI"/>
                <a:cs typeface="Meiryo UI"/>
              </a:rPr>
              <a:t>創出を図るといった観点</a:t>
            </a:r>
            <a:r>
              <a:rPr lang="ja-JP" altLang="en-US" sz="1400" dirty="0">
                <a:solidFill>
                  <a:srgbClr val="0D0D0D"/>
                </a:solidFill>
                <a:latin typeface="Meiryo UI"/>
                <a:ea typeface="Meiryo UI"/>
                <a:cs typeface="Meiryo UI"/>
              </a:rPr>
              <a:t>から、副首都化</a:t>
            </a:r>
            <a:r>
              <a:rPr lang="ja-JP" altLang="en-US" sz="1400" dirty="0" smtClean="0">
                <a:solidFill>
                  <a:srgbClr val="0D0D0D"/>
                </a:solidFill>
                <a:latin typeface="Meiryo UI"/>
                <a:ea typeface="Meiryo UI"/>
                <a:cs typeface="Meiryo UI"/>
              </a:rPr>
              <a:t>の取組みを支援する仕組みを国に働きかけていく。</a:t>
            </a:r>
            <a:endParaRPr lang="en-US" altLang="ja-JP" sz="1400" dirty="0" smtClean="0">
              <a:solidFill>
                <a:srgbClr val="0D0D0D"/>
              </a:solidFill>
              <a:latin typeface="Meiryo UI"/>
              <a:ea typeface="Meiryo UI"/>
              <a:cs typeface="Meiryo UI"/>
            </a:endParaRPr>
          </a:p>
          <a:p>
            <a:pPr>
              <a:lnSpc>
                <a:spcPts val="1600"/>
              </a:lnSpc>
            </a:pPr>
            <a:r>
              <a:rPr lang="ja-JP" altLang="en-US" sz="1400" dirty="0" smtClean="0">
                <a:solidFill>
                  <a:srgbClr val="0D0D0D"/>
                </a:solidFill>
                <a:latin typeface="Meiryo UI"/>
                <a:ea typeface="Meiryo UI"/>
                <a:cs typeface="Meiryo UI"/>
              </a:rPr>
              <a:t>具体的</a:t>
            </a:r>
            <a:r>
              <a:rPr lang="ja-JP" altLang="en-US" sz="1400" dirty="0">
                <a:solidFill>
                  <a:srgbClr val="0D0D0D"/>
                </a:solidFill>
                <a:latin typeface="Meiryo UI"/>
                <a:ea typeface="Meiryo UI"/>
                <a:cs typeface="Meiryo UI"/>
              </a:rPr>
              <a:t>に</a:t>
            </a:r>
            <a:r>
              <a:rPr lang="ja-JP" altLang="en-US" sz="1400" dirty="0" smtClean="0">
                <a:solidFill>
                  <a:srgbClr val="0D0D0D"/>
                </a:solidFill>
                <a:latin typeface="Meiryo UI"/>
                <a:ea typeface="Meiryo UI"/>
                <a:cs typeface="Meiryo UI"/>
              </a:rPr>
              <a:t>は、</a:t>
            </a:r>
            <a:endParaRPr lang="en-US" altLang="ja-JP" sz="1400" dirty="0">
              <a:solidFill>
                <a:srgbClr val="0D0D0D"/>
              </a:solidFill>
              <a:latin typeface="Meiryo UI"/>
              <a:ea typeface="Meiryo UI"/>
              <a:cs typeface="Meiryo UI"/>
            </a:endParaRPr>
          </a:p>
          <a:p>
            <a:pPr algn="just">
              <a:lnSpc>
                <a:spcPts val="1600"/>
              </a:lnSpc>
            </a:pPr>
            <a:r>
              <a:rPr lang="ja-JP" altLang="en-US" sz="1400" dirty="0">
                <a:solidFill>
                  <a:srgbClr val="0D0D0D"/>
                </a:solidFill>
                <a:latin typeface="Meiryo UI"/>
                <a:ea typeface="Meiryo UI"/>
                <a:cs typeface="Meiryo UI"/>
              </a:rPr>
              <a:t>　</a:t>
            </a:r>
            <a:r>
              <a:rPr lang="ja-JP" altLang="en-US" sz="1400" dirty="0" smtClean="0">
                <a:solidFill>
                  <a:srgbClr val="0D0D0D"/>
                </a:solidFill>
                <a:latin typeface="Meiryo UI"/>
                <a:ea typeface="Meiryo UI"/>
                <a:cs typeface="Meiryo UI"/>
              </a:rPr>
              <a:t>まずは、首都</a:t>
            </a:r>
            <a:r>
              <a:rPr lang="ja-JP" altLang="en-US" sz="1400" dirty="0">
                <a:solidFill>
                  <a:srgbClr val="0D0D0D"/>
                </a:solidFill>
                <a:latin typeface="Meiryo UI"/>
                <a:ea typeface="Meiryo UI"/>
                <a:cs typeface="Meiryo UI"/>
              </a:rPr>
              <a:t>機能をバックアップする拠点として大阪・関西の位置づけの働きかけから</a:t>
            </a:r>
            <a:r>
              <a:rPr lang="ja-JP" altLang="en-US" sz="1400" dirty="0" smtClean="0">
                <a:solidFill>
                  <a:srgbClr val="0D0D0D"/>
                </a:solidFill>
                <a:latin typeface="Meiryo UI"/>
                <a:ea typeface="Meiryo UI"/>
                <a:cs typeface="Meiryo UI"/>
              </a:rPr>
              <a:t>着手したうえで、</a:t>
            </a:r>
            <a:endParaRPr lang="en-US" altLang="ja-JP" sz="1400" dirty="0" smtClean="0">
              <a:solidFill>
                <a:srgbClr val="0D0D0D"/>
              </a:solidFill>
              <a:latin typeface="Meiryo UI"/>
              <a:ea typeface="Meiryo UI"/>
              <a:cs typeface="Meiryo UI"/>
            </a:endParaRPr>
          </a:p>
          <a:p>
            <a:pPr algn="just">
              <a:lnSpc>
                <a:spcPts val="1600"/>
              </a:lnSpc>
            </a:pPr>
            <a:r>
              <a:rPr lang="ja-JP" altLang="en-US" sz="1400" dirty="0">
                <a:solidFill>
                  <a:srgbClr val="0D0D0D"/>
                </a:solidFill>
                <a:latin typeface="Meiryo UI"/>
                <a:ea typeface="Meiryo UI"/>
                <a:cs typeface="Meiryo UI"/>
              </a:rPr>
              <a:t>　</a:t>
            </a:r>
            <a:r>
              <a:rPr lang="ja-JP" altLang="en-US" sz="1400" dirty="0" smtClean="0">
                <a:solidFill>
                  <a:srgbClr val="0D0D0D"/>
                </a:solidFill>
                <a:latin typeface="Meiryo UI"/>
                <a:ea typeface="Meiryo UI"/>
                <a:cs typeface="Meiryo UI"/>
              </a:rPr>
              <a:t>次に、副首都</a:t>
            </a:r>
            <a:r>
              <a:rPr lang="ja-JP" altLang="en-US" sz="1400" dirty="0">
                <a:solidFill>
                  <a:srgbClr val="0D0D0D"/>
                </a:solidFill>
                <a:latin typeface="Meiryo UI"/>
                <a:ea typeface="Meiryo UI"/>
                <a:cs typeface="Meiryo UI"/>
              </a:rPr>
              <a:t>（圏）の取組を支援する法等の制度の働きかけ（</a:t>
            </a:r>
            <a:r>
              <a:rPr lang="ja-JP" altLang="ja-JP" sz="1400" dirty="0">
                <a:solidFill>
                  <a:srgbClr val="000000"/>
                </a:solidFill>
                <a:latin typeface="Meiryo UI"/>
                <a:ea typeface="Meiryo UI"/>
                <a:cs typeface="Meiryo UI"/>
              </a:rPr>
              <a:t>大阪</a:t>
            </a:r>
            <a:r>
              <a:rPr lang="ja-JP" altLang="en-US" sz="1400" dirty="0">
                <a:solidFill>
                  <a:srgbClr val="000000"/>
                </a:solidFill>
                <a:latin typeface="Meiryo UI"/>
                <a:ea typeface="Meiryo UI"/>
                <a:cs typeface="Meiryo UI"/>
              </a:rPr>
              <a:t>・</a:t>
            </a:r>
            <a:r>
              <a:rPr lang="ja-JP" altLang="ja-JP" sz="1400" dirty="0" smtClean="0">
                <a:solidFill>
                  <a:srgbClr val="000000"/>
                </a:solidFill>
                <a:latin typeface="Meiryo UI"/>
                <a:ea typeface="Meiryo UI"/>
                <a:cs typeface="Meiryo UI"/>
              </a:rPr>
              <a:t>関西</a:t>
            </a:r>
            <a:r>
              <a:rPr lang="ja-JP" altLang="en-US" sz="1400" dirty="0" smtClean="0">
                <a:solidFill>
                  <a:srgbClr val="000000"/>
                </a:solidFill>
                <a:latin typeface="Meiryo UI"/>
                <a:ea typeface="Meiryo UI"/>
                <a:cs typeface="Meiryo UI"/>
              </a:rPr>
              <a:t>が</a:t>
            </a:r>
            <a:r>
              <a:rPr lang="ja-JP" altLang="ja-JP" sz="1400" dirty="0" smtClean="0">
                <a:solidFill>
                  <a:srgbClr val="000000"/>
                </a:solidFill>
                <a:latin typeface="Meiryo UI"/>
                <a:ea typeface="Meiryo UI"/>
                <a:cs typeface="Meiryo UI"/>
              </a:rPr>
              <a:t>日本</a:t>
            </a:r>
            <a:r>
              <a:rPr lang="ja-JP" altLang="ja-JP" sz="1400" dirty="0">
                <a:solidFill>
                  <a:srgbClr val="000000"/>
                </a:solidFill>
                <a:latin typeface="Meiryo UI"/>
                <a:ea typeface="Meiryo UI"/>
                <a:cs typeface="Meiryo UI"/>
              </a:rPr>
              <a:t>の成長をけん引</a:t>
            </a:r>
            <a:r>
              <a:rPr lang="ja-JP" altLang="ja-JP" sz="1400" dirty="0" smtClean="0">
                <a:solidFill>
                  <a:srgbClr val="000000"/>
                </a:solidFill>
                <a:latin typeface="Meiryo UI"/>
                <a:ea typeface="Meiryo UI"/>
                <a:cs typeface="Meiryo UI"/>
              </a:rPr>
              <a:t>する</a:t>
            </a:r>
            <a:r>
              <a:rPr lang="ja-JP" altLang="en-US" sz="1400" dirty="0">
                <a:solidFill>
                  <a:srgbClr val="000000"/>
                </a:solidFill>
                <a:latin typeface="Meiryo UI"/>
                <a:ea typeface="Meiryo UI"/>
                <a:cs typeface="Meiryo UI"/>
              </a:rPr>
              <a:t>自立的な</a:t>
            </a:r>
            <a:r>
              <a:rPr lang="ja-JP" altLang="ja-JP" sz="1400" dirty="0">
                <a:solidFill>
                  <a:srgbClr val="000000"/>
                </a:solidFill>
                <a:latin typeface="Meiryo UI"/>
                <a:ea typeface="Meiryo UI"/>
                <a:cs typeface="Meiryo UI"/>
              </a:rPr>
              <a:t>大都市</a:t>
            </a:r>
            <a:r>
              <a:rPr lang="ja-JP" altLang="en-US" sz="1400" dirty="0">
                <a:solidFill>
                  <a:srgbClr val="000000"/>
                </a:solidFill>
                <a:latin typeface="Meiryo UI"/>
                <a:ea typeface="Meiryo UI"/>
                <a:cs typeface="Meiryo UI"/>
              </a:rPr>
              <a:t>（圏）</a:t>
            </a:r>
            <a:r>
              <a:rPr lang="ja-JP" altLang="ja-JP" sz="1400" dirty="0">
                <a:solidFill>
                  <a:srgbClr val="000000"/>
                </a:solidFill>
                <a:latin typeface="Meiryo UI"/>
                <a:ea typeface="Meiryo UI"/>
                <a:cs typeface="Meiryo UI"/>
              </a:rPr>
              <a:t>として位置付けられ、</a:t>
            </a:r>
            <a:r>
              <a:rPr lang="ja-JP" altLang="en-US" sz="1400" dirty="0">
                <a:solidFill>
                  <a:srgbClr val="000000"/>
                </a:solidFill>
                <a:latin typeface="Meiryo UI"/>
                <a:ea typeface="Meiryo UI"/>
                <a:cs typeface="Meiryo UI"/>
              </a:rPr>
              <a:t>国から</a:t>
            </a:r>
            <a:r>
              <a:rPr lang="ja-JP" altLang="ja-JP" sz="1400" dirty="0">
                <a:solidFill>
                  <a:srgbClr val="000000"/>
                </a:solidFill>
                <a:latin typeface="Meiryo UI"/>
                <a:ea typeface="Meiryo UI"/>
                <a:cs typeface="Meiryo UI"/>
              </a:rPr>
              <a:t>支援措置を</a:t>
            </a:r>
            <a:r>
              <a:rPr lang="ja-JP" altLang="ja-JP" sz="1400" dirty="0" smtClean="0">
                <a:solidFill>
                  <a:srgbClr val="000000"/>
                </a:solidFill>
                <a:latin typeface="Meiryo UI"/>
                <a:ea typeface="Meiryo UI"/>
                <a:cs typeface="Meiryo UI"/>
              </a:rPr>
              <a:t>得る</a:t>
            </a:r>
            <a:r>
              <a:rPr lang="ja-JP" altLang="en-US" sz="1400" dirty="0" smtClean="0">
                <a:solidFill>
                  <a:srgbClr val="000000"/>
                </a:solidFill>
                <a:latin typeface="Meiryo UI"/>
                <a:ea typeface="Meiryo UI"/>
                <a:cs typeface="Meiryo UI"/>
              </a:rPr>
              <a:t>等）を行う。</a:t>
            </a:r>
            <a:endParaRPr lang="ja-JP" altLang="en-US" sz="1400" dirty="0">
              <a:solidFill>
                <a:srgbClr val="0D0D0D"/>
              </a:solidFill>
              <a:latin typeface="Meiryo UI"/>
              <a:ea typeface="Meiryo UI"/>
              <a:cs typeface="Meiryo UI"/>
            </a:endParaRPr>
          </a:p>
        </p:txBody>
      </p:sp>
      <p:sp>
        <p:nvSpPr>
          <p:cNvPr id="19" name="正方形/長方形 2"/>
          <p:cNvSpPr>
            <a:spLocks noChangeArrowheads="1"/>
          </p:cNvSpPr>
          <p:nvPr/>
        </p:nvSpPr>
        <p:spPr bwMode="auto">
          <a:xfrm>
            <a:off x="191177" y="2470775"/>
            <a:ext cx="8843962" cy="1259319"/>
          </a:xfrm>
          <a:prstGeom prst="rect">
            <a:avLst/>
          </a:prstGeom>
          <a:noFill/>
          <a:ln w="9525">
            <a:noFill/>
            <a:miter lim="800000"/>
            <a:headEnd/>
            <a:tailEnd/>
          </a:ln>
        </p:spPr>
        <p:txBody>
          <a:bodyPr>
            <a:spAutoFit/>
          </a:bodyPr>
          <a:lstStyle/>
          <a:p>
            <a:pPr>
              <a:lnSpc>
                <a:spcPts val="1300"/>
              </a:lnSpc>
            </a:pPr>
            <a:r>
              <a:rPr lang="ja-JP" altLang="en-US" sz="1500" dirty="0">
                <a:solidFill>
                  <a:srgbClr val="000000"/>
                </a:solidFill>
                <a:latin typeface="Meiryo UI"/>
                <a:ea typeface="Meiryo UI"/>
                <a:cs typeface="Meiryo UI"/>
              </a:rPr>
              <a:t>　</a:t>
            </a:r>
            <a:r>
              <a:rPr lang="ja-JP" altLang="en-US" sz="1200" dirty="0">
                <a:solidFill>
                  <a:srgbClr val="000000"/>
                </a:solidFill>
                <a:latin typeface="Meiryo UI"/>
                <a:ea typeface="Meiryo UI"/>
                <a:cs typeface="Meiryo UI"/>
              </a:rPr>
              <a:t>第</a:t>
            </a:r>
            <a:r>
              <a:rPr lang="en-US" altLang="ja-JP" sz="1200" dirty="0">
                <a:solidFill>
                  <a:srgbClr val="000000"/>
                </a:solidFill>
                <a:latin typeface="Meiryo UI"/>
                <a:ea typeface="Meiryo UI"/>
                <a:cs typeface="Meiryo UI"/>
              </a:rPr>
              <a:t>1</a:t>
            </a:r>
            <a:r>
              <a:rPr lang="ja-JP" altLang="en-US" sz="1200" dirty="0">
                <a:solidFill>
                  <a:srgbClr val="000000"/>
                </a:solidFill>
                <a:latin typeface="Meiryo UI"/>
                <a:ea typeface="Meiryo UI"/>
                <a:cs typeface="Meiryo UI"/>
              </a:rPr>
              <a:t>章でも示したように、大規模災害時に首都機能をバックアップする拠点都市としてのポテンシャルを大阪・関西は十分に有している。今後さらに平時を含めた代替機能としての役割を高めていくために、大阪・関西自らがバックアップの体制を検討した上で、副首都化に向けた国への働きかけの一環として、バックアップ拠点としての位置づけ（例：国の</a:t>
            </a:r>
            <a:r>
              <a:rPr lang="en-US" altLang="ja-JP" sz="1200" dirty="0">
                <a:solidFill>
                  <a:srgbClr val="000000"/>
                </a:solidFill>
                <a:latin typeface="Meiryo UI"/>
                <a:ea typeface="Meiryo UI"/>
                <a:cs typeface="Meiryo UI"/>
              </a:rPr>
              <a:t>BCP</a:t>
            </a:r>
            <a:r>
              <a:rPr lang="ja-JP" altLang="en-US" sz="1200" dirty="0">
                <a:solidFill>
                  <a:srgbClr val="000000"/>
                </a:solidFill>
                <a:latin typeface="Meiryo UI"/>
                <a:ea typeface="Meiryo UI"/>
                <a:cs typeface="Meiryo UI"/>
              </a:rPr>
              <a:t>等での位置付け）を国に求めていく。　</a:t>
            </a:r>
          </a:p>
          <a:p>
            <a:pPr>
              <a:lnSpc>
                <a:spcPts val="1300"/>
              </a:lnSpc>
            </a:pPr>
            <a:r>
              <a:rPr lang="ja-JP" altLang="en-US" sz="1200" dirty="0">
                <a:solidFill>
                  <a:srgbClr val="000000"/>
                </a:solidFill>
                <a:latin typeface="Meiryo UI"/>
                <a:ea typeface="Meiryo UI"/>
                <a:cs typeface="Meiryo UI"/>
              </a:rPr>
              <a:t>　このため、国での政府業務継続計画における代替拠点への移転についての検討にあわせて、大阪・関西における首都機能代替時のオペレーションに対して、地方側が果たしうる役割とそのための体制整備（国出先機関、広域連合、広域自治体、基礎自治体の関係など）等について研究会を設置して検討を進め、その成果等をもとに国へ働きかけていく。また、関西広域連合で検討されている「防災庁構想」とも連携し、大阪・関西の代替・支援拠点としての役割強化をめざす。</a:t>
            </a:r>
            <a:endParaRPr lang="en-US" altLang="ja-JP" sz="1200" dirty="0">
              <a:solidFill>
                <a:srgbClr val="000000"/>
              </a:solidFill>
              <a:latin typeface="Meiryo UI"/>
              <a:ea typeface="Meiryo UI"/>
              <a:cs typeface="Meiryo UI"/>
            </a:endParaRPr>
          </a:p>
        </p:txBody>
      </p:sp>
      <p:sp>
        <p:nvSpPr>
          <p:cNvPr id="20" name="正方形/長方形 19"/>
          <p:cNvSpPr>
            <a:spLocks noChangeArrowheads="1"/>
          </p:cNvSpPr>
          <p:nvPr/>
        </p:nvSpPr>
        <p:spPr bwMode="auto">
          <a:xfrm>
            <a:off x="295671" y="3815298"/>
            <a:ext cx="8358188" cy="1214438"/>
          </a:xfrm>
          <a:prstGeom prst="rect">
            <a:avLst/>
          </a:prstGeom>
          <a:solidFill>
            <a:srgbClr val="CCFFFF"/>
          </a:solidFill>
          <a:ln w="25400" algn="ctr">
            <a:solidFill>
              <a:srgbClr val="7F7F7F"/>
            </a:solidFill>
            <a:miter lim="800000"/>
            <a:headEnd/>
            <a:tailEnd/>
          </a:ln>
        </p:spPr>
        <p:txBody>
          <a:bodyPr anchor="ctr"/>
          <a:lstStyle/>
          <a:p>
            <a:pPr algn="ctr" fontAlgn="auto">
              <a:spcBef>
                <a:spcPts val="0"/>
              </a:spcBef>
              <a:spcAft>
                <a:spcPts val="0"/>
              </a:spcAft>
              <a:defRPr/>
            </a:pPr>
            <a:endParaRPr lang="ja-JP" altLang="en-US">
              <a:solidFill>
                <a:prstClr val="white"/>
              </a:solidFill>
              <a:latin typeface="+mn-lt"/>
              <a:ea typeface="+mn-ea"/>
            </a:endParaRPr>
          </a:p>
        </p:txBody>
      </p:sp>
      <p:sp>
        <p:nvSpPr>
          <p:cNvPr id="21" name="正方形/長方形 12"/>
          <p:cNvSpPr>
            <a:spLocks noChangeArrowheads="1"/>
          </p:cNvSpPr>
          <p:nvPr/>
        </p:nvSpPr>
        <p:spPr bwMode="auto">
          <a:xfrm>
            <a:off x="453608" y="4032315"/>
            <a:ext cx="3938680" cy="861774"/>
          </a:xfrm>
          <a:prstGeom prst="rect">
            <a:avLst/>
          </a:prstGeom>
          <a:noFill/>
          <a:ln w="3175">
            <a:noFill/>
            <a:prstDash val="sysDot"/>
            <a:miter lim="800000"/>
            <a:headEnd/>
            <a:tailEnd/>
          </a:ln>
        </p:spPr>
        <p:txBody>
          <a:bodyPr wrap="square" lIns="72000" rIns="36000">
            <a:spAutoFit/>
          </a:bodyPr>
          <a:lstStyle/>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仮称</a:t>
            </a:r>
            <a:r>
              <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大阪・関西において首都機能をバックアップするため</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の研究会</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を</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し、大阪・関西における首都機能代替時の</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オペレーション</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ついて</a:t>
            </a:r>
            <a:endParaRPr lang="en-US" altLang="ja-JP"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受入側</a:t>
            </a:r>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からの検討を行う</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具体的な論点整理、オペレーションの検討、国への働きかけを実施</a:t>
            </a:r>
            <a:endParaRPr lang="en-US" altLang="ja-JP" sz="1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95671" y="3720421"/>
            <a:ext cx="2952000" cy="25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r>
              <a:rPr lang="ja-JP" altLang="en-US" sz="1200" dirty="0">
                <a:solidFill>
                  <a:srgbClr val="FFFFFF"/>
                </a:solidFill>
                <a:latin typeface="Meiryo UI"/>
                <a:ea typeface="Meiryo UI"/>
                <a:cs typeface="Meiryo UI"/>
              </a:rPr>
              <a:t>首都機能バックアップに係る研究会の設置</a:t>
            </a:r>
          </a:p>
        </p:txBody>
      </p:sp>
      <p:sp>
        <p:nvSpPr>
          <p:cNvPr id="23" name="正方形/長方形 22"/>
          <p:cNvSpPr/>
          <p:nvPr/>
        </p:nvSpPr>
        <p:spPr>
          <a:xfrm>
            <a:off x="4601812" y="3888247"/>
            <a:ext cx="3857625" cy="1061829"/>
          </a:xfrm>
          <a:prstGeom prst="rect">
            <a:avLst/>
          </a:prstGeom>
          <a:ln w="9525">
            <a:solidFill>
              <a:schemeClr val="tx1"/>
            </a:solidFill>
            <a:prstDash val="dash"/>
          </a:ln>
        </p:spPr>
        <p:txBody>
          <a:bodyPr lIns="72000" rIns="36000">
            <a:spAutoFit/>
          </a:bodyPr>
          <a:lstStyle/>
          <a:p>
            <a:pPr fontAlgn="auto">
              <a:spcBef>
                <a:spcPts val="0"/>
              </a:spcBef>
              <a:spcAft>
                <a:spcPts val="0"/>
              </a:spcAft>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＜研究会の検討事項</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案</a:t>
            </a:r>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首都機能代替時のオペレーション検討に向けた論点整理</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（検討テーマ例）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200"/>
              </a:lnSpc>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代替拠点への移転が必要となる被災シナリオ</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200"/>
              </a:lnSpc>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・大阪の強みからみた果たしうる役割</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200"/>
              </a:lnSpc>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地方行政</a:t>
            </a:r>
            <a:r>
              <a:rPr lang="ja-JP"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機関の支援事項</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代替拠点の執務環境</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等の構築　</a:t>
            </a:r>
            <a:r>
              <a:rPr lang="ja-JP"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14"/>
          <p:cNvSpPr txBox="1">
            <a:spLocks noChangeArrowheads="1"/>
          </p:cNvSpPr>
          <p:nvPr/>
        </p:nvSpPr>
        <p:spPr bwMode="auto">
          <a:xfrm>
            <a:off x="120764" y="2215035"/>
            <a:ext cx="5699125" cy="307777"/>
          </a:xfrm>
          <a:prstGeom prst="rect">
            <a:avLst/>
          </a:prstGeom>
          <a:noFill/>
          <a:ln w="9525">
            <a:noFill/>
            <a:miter lim="800000"/>
            <a:headEnd/>
            <a:tailEnd/>
          </a:ln>
        </p:spPr>
        <p:txBody>
          <a:bodyPr>
            <a:spAutoFit/>
          </a:bodyPr>
          <a:lstStyle/>
          <a:p>
            <a:r>
              <a:rPr lang="ja-JP" altLang="en-US" sz="1400" b="1" dirty="0" smtClean="0">
                <a:solidFill>
                  <a:srgbClr val="000000"/>
                </a:solidFill>
                <a:latin typeface="Meiryo UI"/>
                <a:ea typeface="Meiryo UI"/>
                <a:cs typeface="Meiryo UI"/>
              </a:rPr>
              <a:t>■首都機能バックアップに向けた取組</a:t>
            </a:r>
            <a:endParaRPr lang="ja-JP" altLang="en-US" sz="1400" b="1" dirty="0">
              <a:solidFill>
                <a:srgbClr val="000000"/>
              </a:solidFill>
              <a:latin typeface="Meiryo UI"/>
              <a:ea typeface="Meiryo UI"/>
              <a:cs typeface="Meiryo UI"/>
            </a:endParaRPr>
          </a:p>
        </p:txBody>
      </p:sp>
      <p:sp>
        <p:nvSpPr>
          <p:cNvPr id="25" name="テキスト ボックス 21"/>
          <p:cNvSpPr txBox="1"/>
          <p:nvPr/>
        </p:nvSpPr>
        <p:spPr>
          <a:xfrm>
            <a:off x="114038" y="5140968"/>
            <a:ext cx="5817726" cy="307777"/>
          </a:xfrm>
          <a:prstGeom prst="rect">
            <a:avLst/>
          </a:prstGeom>
          <a:noFill/>
          <a:effectLst/>
        </p:spPr>
        <p:style>
          <a:lnRef idx="0">
            <a:schemeClr val="accent2"/>
          </a:lnRef>
          <a:fillRef idx="3">
            <a:schemeClr val="accent2"/>
          </a:fillRef>
          <a:effectRef idx="3">
            <a:schemeClr val="accent2"/>
          </a:effectRef>
          <a:fontRef idx="minor">
            <a:schemeClr val="lt1"/>
          </a:fontRef>
        </p:style>
        <p:txBody>
          <a:bodyPr wrap="square">
            <a:spAutoFit/>
          </a:bodyPr>
          <a:lstStyle/>
          <a:p>
            <a:r>
              <a:rPr lang="ja-JP" altLang="en-US" sz="1400" b="1" dirty="0">
                <a:solidFill>
                  <a:schemeClr val="tx1"/>
                </a:solidFill>
                <a:latin typeface="Meiryo UI"/>
                <a:ea typeface="Meiryo UI"/>
                <a:cs typeface="Meiryo UI"/>
              </a:rPr>
              <a:t>■</a:t>
            </a:r>
            <a:r>
              <a:rPr lang="ja-JP" altLang="en-US" sz="1400" b="1" dirty="0" smtClean="0">
                <a:solidFill>
                  <a:schemeClr val="tx1"/>
                </a:solidFill>
                <a:latin typeface="Meiryo UI"/>
                <a:ea typeface="Meiryo UI"/>
                <a:cs typeface="Meiryo UI"/>
              </a:rPr>
              <a:t>副首都</a:t>
            </a:r>
            <a:r>
              <a:rPr lang="ja-JP" altLang="en-US" sz="1400" b="1" dirty="0">
                <a:solidFill>
                  <a:schemeClr val="tx1"/>
                </a:solidFill>
                <a:latin typeface="Meiryo UI"/>
                <a:ea typeface="Meiryo UI"/>
                <a:cs typeface="Meiryo UI"/>
              </a:rPr>
              <a:t>（圏）の取組を支援する</a:t>
            </a:r>
            <a:r>
              <a:rPr lang="ja-JP" altLang="en-US" sz="1400" b="1" dirty="0" smtClean="0">
                <a:solidFill>
                  <a:schemeClr val="tx1"/>
                </a:solidFill>
                <a:latin typeface="Meiryo UI"/>
                <a:ea typeface="Meiryo UI"/>
                <a:cs typeface="Meiryo UI"/>
              </a:rPr>
              <a:t>制度の働きかけ</a:t>
            </a:r>
            <a:endParaRPr lang="en-US" altLang="ja-JP" sz="1400" b="1" dirty="0">
              <a:solidFill>
                <a:schemeClr val="tx1"/>
              </a:solidFill>
              <a:latin typeface="Meiryo UI"/>
              <a:ea typeface="Meiryo UI"/>
              <a:cs typeface="Meiryo UI"/>
            </a:endParaRPr>
          </a:p>
        </p:txBody>
      </p:sp>
      <p:sp>
        <p:nvSpPr>
          <p:cNvPr id="26" name="正方形/長方形 2"/>
          <p:cNvSpPr>
            <a:spLocks noChangeArrowheads="1"/>
          </p:cNvSpPr>
          <p:nvPr/>
        </p:nvSpPr>
        <p:spPr bwMode="auto">
          <a:xfrm>
            <a:off x="218071" y="5853275"/>
            <a:ext cx="8843962" cy="320675"/>
          </a:xfrm>
          <a:prstGeom prst="rect">
            <a:avLst/>
          </a:prstGeom>
          <a:noFill/>
          <a:ln w="9525">
            <a:noFill/>
            <a:miter lim="800000"/>
            <a:headEnd/>
            <a:tailEnd/>
          </a:ln>
        </p:spPr>
        <p:txBody>
          <a:bodyPr>
            <a:spAutoFit/>
          </a:bodyPr>
          <a:lstStyle/>
          <a:p>
            <a:r>
              <a:rPr lang="ja-JP" altLang="en-US" sz="1500">
                <a:solidFill>
                  <a:srgbClr val="000000"/>
                </a:solidFill>
                <a:latin typeface="Meiryo UI"/>
                <a:ea typeface="Meiryo UI"/>
                <a:cs typeface="Meiryo UI"/>
              </a:rPr>
              <a:t>　</a:t>
            </a:r>
            <a:endParaRPr lang="en-US" altLang="ja-JP" sz="1400">
              <a:solidFill>
                <a:srgbClr val="000000"/>
              </a:solidFill>
              <a:latin typeface="Meiryo UI"/>
              <a:ea typeface="Meiryo UI"/>
              <a:cs typeface="Meiryo UI"/>
            </a:endParaRPr>
          </a:p>
        </p:txBody>
      </p:sp>
      <p:sp>
        <p:nvSpPr>
          <p:cNvPr id="27" name="正方形/長方形 2"/>
          <p:cNvSpPr>
            <a:spLocks noChangeArrowheads="1"/>
          </p:cNvSpPr>
          <p:nvPr/>
        </p:nvSpPr>
        <p:spPr bwMode="auto">
          <a:xfrm>
            <a:off x="137389" y="5403109"/>
            <a:ext cx="9128578" cy="271869"/>
          </a:xfrm>
          <a:prstGeom prst="rect">
            <a:avLst/>
          </a:prstGeom>
          <a:noFill/>
          <a:ln w="9525">
            <a:noFill/>
            <a:miter lim="800000"/>
            <a:headEnd/>
            <a:tailEnd/>
          </a:ln>
        </p:spPr>
        <p:txBody>
          <a:bodyPr wrap="square">
            <a:spAutoFit/>
          </a:bodyPr>
          <a:lstStyle/>
          <a:p>
            <a:pPr>
              <a:lnSpc>
                <a:spcPts val="1400"/>
              </a:lnSpc>
            </a:pPr>
            <a:r>
              <a:rPr lang="ja-JP" altLang="en-US" sz="1500" dirty="0">
                <a:solidFill>
                  <a:srgbClr val="000000"/>
                </a:solidFill>
                <a:latin typeface="Meiryo UI"/>
                <a:ea typeface="Meiryo UI"/>
                <a:cs typeface="Meiryo UI"/>
              </a:rPr>
              <a:t>　</a:t>
            </a:r>
            <a:r>
              <a:rPr lang="ja-JP" altLang="en-US" sz="1200" dirty="0" smtClean="0">
                <a:solidFill>
                  <a:srgbClr val="000000"/>
                </a:solidFill>
                <a:latin typeface="Meiryo UI"/>
                <a:ea typeface="Meiryo UI"/>
                <a:cs typeface="Meiryo UI"/>
              </a:rPr>
              <a:t>国全体の成長をけん引するための副首都</a:t>
            </a:r>
            <a:r>
              <a:rPr lang="ja-JP" altLang="en-US" sz="1200" dirty="0">
                <a:solidFill>
                  <a:srgbClr val="000000"/>
                </a:solidFill>
                <a:latin typeface="Meiryo UI"/>
                <a:ea typeface="Meiryo UI"/>
                <a:cs typeface="Meiryo UI"/>
              </a:rPr>
              <a:t>（圏）の自立的な取組を国が支援する</a:t>
            </a:r>
            <a:r>
              <a:rPr lang="ja-JP" altLang="en-US" sz="1200" dirty="0" smtClean="0">
                <a:solidFill>
                  <a:srgbClr val="000000"/>
                </a:solidFill>
                <a:latin typeface="Meiryo UI"/>
                <a:ea typeface="Meiryo UI"/>
                <a:cs typeface="Meiryo UI"/>
              </a:rPr>
              <a:t>ための</a:t>
            </a:r>
            <a:r>
              <a:rPr lang="ja-JP" altLang="en-US" sz="1200" dirty="0">
                <a:solidFill>
                  <a:srgbClr val="000000"/>
                </a:solidFill>
                <a:latin typeface="Meiryo UI"/>
                <a:ea typeface="Meiryo UI"/>
                <a:cs typeface="Meiryo UI"/>
              </a:rPr>
              <a:t>制度</a:t>
            </a:r>
            <a:r>
              <a:rPr lang="ja-JP" altLang="en-US" sz="1200" dirty="0" smtClean="0">
                <a:solidFill>
                  <a:srgbClr val="000000"/>
                </a:solidFill>
                <a:latin typeface="Meiryo UI"/>
                <a:ea typeface="Meiryo UI"/>
                <a:cs typeface="Meiryo UI"/>
              </a:rPr>
              <a:t>（権限・財源移譲</a:t>
            </a:r>
            <a:r>
              <a:rPr lang="ja-JP" altLang="en-US" sz="1200" dirty="0">
                <a:solidFill>
                  <a:srgbClr val="000000"/>
                </a:solidFill>
                <a:latin typeface="Meiryo UI"/>
                <a:ea typeface="Meiryo UI"/>
                <a:cs typeface="Meiryo UI"/>
              </a:rPr>
              <a:t>、規制</a:t>
            </a:r>
            <a:r>
              <a:rPr lang="ja-JP" altLang="en-US" sz="1200" dirty="0" smtClean="0">
                <a:solidFill>
                  <a:srgbClr val="000000"/>
                </a:solidFill>
                <a:latin typeface="Meiryo UI"/>
                <a:ea typeface="Meiryo UI"/>
                <a:cs typeface="Meiryo UI"/>
              </a:rPr>
              <a:t>改革</a:t>
            </a:r>
            <a:r>
              <a:rPr lang="ja-JP" altLang="en-US" sz="1200" dirty="0">
                <a:solidFill>
                  <a:srgbClr val="000000"/>
                </a:solidFill>
                <a:latin typeface="Meiryo UI"/>
                <a:ea typeface="Meiryo UI"/>
                <a:cs typeface="Meiryo UI"/>
              </a:rPr>
              <a:t>等</a:t>
            </a:r>
            <a:r>
              <a:rPr lang="ja-JP" altLang="en-US" sz="1200" dirty="0" smtClean="0">
                <a:solidFill>
                  <a:srgbClr val="000000"/>
                </a:solidFill>
                <a:latin typeface="Meiryo UI"/>
                <a:ea typeface="Meiryo UI"/>
                <a:cs typeface="Meiryo UI"/>
              </a:rPr>
              <a:t>）</a:t>
            </a:r>
            <a:r>
              <a:rPr lang="ja-JP" altLang="en-US" sz="1200" dirty="0">
                <a:solidFill>
                  <a:srgbClr val="000000"/>
                </a:solidFill>
                <a:latin typeface="Meiryo UI"/>
                <a:ea typeface="Meiryo UI"/>
                <a:cs typeface="Meiryo UI"/>
              </a:rPr>
              <a:t>を国に</a:t>
            </a:r>
            <a:r>
              <a:rPr lang="ja-JP" altLang="en-US" sz="1200" dirty="0" smtClean="0">
                <a:solidFill>
                  <a:srgbClr val="000000"/>
                </a:solidFill>
                <a:latin typeface="Meiryo UI"/>
                <a:ea typeface="Meiryo UI"/>
                <a:cs typeface="Meiryo UI"/>
              </a:rPr>
              <a:t>働きかける</a:t>
            </a:r>
            <a:r>
              <a:rPr lang="ja-JP" altLang="en-US" sz="1200" dirty="0">
                <a:solidFill>
                  <a:srgbClr val="000000"/>
                </a:solidFill>
                <a:latin typeface="Meiryo UI"/>
                <a:ea typeface="Meiryo UI"/>
                <a:cs typeface="Meiryo UI"/>
              </a:rPr>
              <a:t>。</a:t>
            </a:r>
          </a:p>
        </p:txBody>
      </p:sp>
      <p:sp>
        <p:nvSpPr>
          <p:cNvPr id="28" name="正方形/長方形 27"/>
          <p:cNvSpPr>
            <a:spLocks noChangeArrowheads="1"/>
          </p:cNvSpPr>
          <p:nvPr/>
        </p:nvSpPr>
        <p:spPr bwMode="auto">
          <a:xfrm>
            <a:off x="333733" y="5717331"/>
            <a:ext cx="6326499" cy="976213"/>
          </a:xfrm>
          <a:prstGeom prst="rect">
            <a:avLst/>
          </a:prstGeom>
          <a:solidFill>
            <a:srgbClr val="CCFFFF"/>
          </a:solidFill>
          <a:ln w="25400" algn="ctr">
            <a:solidFill>
              <a:srgbClr val="7F7F7F"/>
            </a:solidFill>
            <a:miter lim="800000"/>
            <a:headEnd/>
            <a:tailEnd/>
          </a:ln>
        </p:spPr>
        <p:txBody>
          <a:bodyPr anchor="ctr"/>
          <a:lstStyle/>
          <a:p>
            <a:r>
              <a:rPr lang="en-US" altLang="ja-JP" sz="105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latin typeface="Meiryo UI" panose="020B0604030504040204" pitchFamily="50" charset="-128"/>
                <a:ea typeface="Meiryo UI" panose="020B0604030504040204" pitchFamily="50" charset="-128"/>
                <a:cs typeface="Meiryo UI" panose="020B0604030504040204" pitchFamily="50" charset="-128"/>
              </a:rPr>
              <a:t>取組の例</a:t>
            </a:r>
            <a:r>
              <a:rPr lang="en-US" altLang="ja-JP" sz="105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・京阪神の特区の枠組みを発展させ国からの</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権限やそれに伴う財源</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等を移譲（英国のシティディール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制度等</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を参考）</a:t>
            </a: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・大都市圏を支援する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法制度等（新たな制度創設</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、既存法制の改正・拡充など</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・国の計画等（例：国土形成計画、近畿圏整備計画など）での位置づけ</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・首都機能バックアップのために必要な整備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・国機能の地方への移管</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（国機関レベルでの移管）　など</a:t>
            </a:r>
          </a:p>
        </p:txBody>
      </p:sp>
      <p:sp>
        <p:nvSpPr>
          <p:cNvPr id="20484" name="スライド番号プレースホルダー 1"/>
          <p:cNvSpPr txBox="1">
            <a:spLocks/>
          </p:cNvSpPr>
          <p:nvPr/>
        </p:nvSpPr>
        <p:spPr bwMode="auto">
          <a:xfrm>
            <a:off x="8388350" y="6434138"/>
            <a:ext cx="765175" cy="365125"/>
          </a:xfrm>
          <a:prstGeom prst="rect">
            <a:avLst/>
          </a:prstGeom>
          <a:noFill/>
          <a:ln w="9525">
            <a:noFill/>
            <a:miter lim="800000"/>
            <a:headEnd/>
            <a:tailEnd/>
          </a:ln>
        </p:spPr>
        <p:txBody>
          <a:bodyPr anchor="ctr"/>
          <a:lstStyle/>
          <a:p>
            <a:pPr algn="r"/>
            <a:fld id="{CE32B264-E4F1-4521-8328-7B187BD61A17}" type="slidenum">
              <a:rPr lang="ja-JP" altLang="en-US" sz="1200">
                <a:solidFill>
                  <a:srgbClr val="898989"/>
                </a:solidFill>
                <a:latin typeface="Calibri" pitchFamily="34" charset="0"/>
              </a:rPr>
              <a:pPr algn="r"/>
              <a:t>31</a:t>
            </a:fld>
            <a:endParaRPr lang="en-US" altLang="ja-JP" sz="1200">
              <a:solidFill>
                <a:srgbClr val="898989"/>
              </a:solidFill>
              <a:latin typeface="Calibri" pitchFamily="34" charset="0"/>
            </a:endParaRPr>
          </a:p>
        </p:txBody>
      </p:sp>
    </p:spTree>
    <p:extLst>
      <p:ext uri="{BB962C8B-B14F-4D97-AF65-F5344CB8AC3E}">
        <p14:creationId xmlns:p14="http://schemas.microsoft.com/office/powerpoint/2010/main" val="33064206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p:cNvSpPr txBox="1"/>
          <p:nvPr/>
        </p:nvSpPr>
        <p:spPr>
          <a:xfrm>
            <a:off x="155514" y="7092110"/>
            <a:ext cx="2798195" cy="225322"/>
          </a:xfrm>
          <a:prstGeom prst="rect">
            <a:avLst/>
          </a:prstGeom>
          <a:noFill/>
        </p:spPr>
        <p:txBody>
          <a:bodyPr wrap="square" rtlCol="0">
            <a:spAutoFit/>
          </a:bodyPr>
          <a:lstStyle/>
          <a:p>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56716" y="366564"/>
            <a:ext cx="8641208" cy="1296144"/>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indent="-182563"/>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◆大阪経済は、産業構造転換が遅れたことやリーディング産業が育たなかったことを背景として長期低迷傾向にあったが、この間の取組みを通じて成長に向けた明るい兆しも見え始めている状況。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◆こうした流れを確固たるものにするため、グローバルな経済力を高め、</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大阪として継続的に経済</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成長を遂げていく</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ための方向性を検討。</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82563" indent="-182563"/>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◆経済成長を３つの要素に分解し、各要素ごとの課題と方向性を検討する。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角丸四角形 2"/>
          <p:cNvSpPr/>
          <p:nvPr/>
        </p:nvSpPr>
        <p:spPr>
          <a:xfrm>
            <a:off x="107505" y="1740049"/>
            <a:ext cx="1202248" cy="98602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prstClr val="black"/>
                </a:solidFill>
                <a:latin typeface="Meiryo UI" panose="020B0604030504040204" pitchFamily="50" charset="-128"/>
                <a:ea typeface="Meiryo UI" panose="020B0604030504040204" pitchFamily="50" charset="-128"/>
              </a:rPr>
              <a:t>経済成長</a:t>
            </a:r>
            <a:endParaRPr lang="ja-JP" altLang="en-US" sz="1600" dirty="0">
              <a:solidFill>
                <a:prstClr val="black"/>
              </a:solidFill>
              <a:latin typeface="Meiryo UI" panose="020B0604030504040204" pitchFamily="50" charset="-128"/>
              <a:ea typeface="Meiryo UI" panose="020B0604030504040204" pitchFamily="50" charset="-128"/>
            </a:endParaRPr>
          </a:p>
        </p:txBody>
      </p:sp>
      <p:sp>
        <p:nvSpPr>
          <p:cNvPr id="12" name="角丸四角形 11"/>
          <p:cNvSpPr/>
          <p:nvPr/>
        </p:nvSpPr>
        <p:spPr>
          <a:xfrm>
            <a:off x="1619672" y="1740049"/>
            <a:ext cx="2269581" cy="98602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smtClean="0">
                <a:solidFill>
                  <a:prstClr val="black"/>
                </a:solidFill>
                <a:latin typeface="Meiryo UI" panose="020B0604030504040204" pitchFamily="50" charset="-128"/>
                <a:ea typeface="Meiryo UI" panose="020B0604030504040204" pitchFamily="50" charset="-128"/>
              </a:rPr>
              <a:t>技術・生産性の伸び</a:t>
            </a:r>
            <a:r>
              <a:rPr lang="en-US" altLang="ja-JP" sz="1600" dirty="0" smtClean="0">
                <a:solidFill>
                  <a:prstClr val="black"/>
                </a:solidFill>
                <a:latin typeface="Meiryo UI" panose="020B0604030504040204" pitchFamily="50" charset="-128"/>
                <a:ea typeface="Meiryo UI" panose="020B0604030504040204" pitchFamily="50" charset="-128"/>
              </a:rPr>
              <a:t/>
            </a:r>
            <a:br>
              <a:rPr lang="en-US" altLang="ja-JP" sz="1600" dirty="0" smtClean="0">
                <a:solidFill>
                  <a:prstClr val="black"/>
                </a:solidFill>
                <a:latin typeface="Meiryo UI" panose="020B0604030504040204" pitchFamily="50" charset="-128"/>
                <a:ea typeface="Meiryo UI" panose="020B0604030504040204" pitchFamily="50" charset="-128"/>
              </a:rPr>
            </a:br>
            <a:endParaRPr lang="en-US" altLang="ja-JP" sz="16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・産業の生産性が高くなること</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・高付加価値化が進むこと</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13" name="角丸四角形 12"/>
          <p:cNvSpPr/>
          <p:nvPr/>
        </p:nvSpPr>
        <p:spPr>
          <a:xfrm>
            <a:off x="4135902" y="1740049"/>
            <a:ext cx="2372618" cy="986024"/>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smtClean="0">
                <a:solidFill>
                  <a:prstClr val="black"/>
                </a:solidFill>
                <a:latin typeface="Meiryo UI" panose="020B0604030504040204" pitchFamily="50" charset="-128"/>
                <a:ea typeface="Meiryo UI" panose="020B0604030504040204" pitchFamily="50" charset="-128"/>
              </a:rPr>
              <a:t>資本投入の伸び</a:t>
            </a:r>
            <a:endParaRPr lang="en-US" altLang="ja-JP" sz="1600" dirty="0" smtClean="0">
              <a:solidFill>
                <a:prstClr val="black"/>
              </a:solidFill>
              <a:latin typeface="Meiryo UI" panose="020B0604030504040204" pitchFamily="50" charset="-128"/>
              <a:ea typeface="Meiryo UI" panose="020B0604030504040204" pitchFamily="50" charset="-128"/>
            </a:endParaRPr>
          </a:p>
          <a:p>
            <a:pPr algn="ctr"/>
            <a:r>
              <a:rPr lang="ja-JP" altLang="en-US" sz="1600" dirty="0" smtClean="0">
                <a:solidFill>
                  <a:prstClr val="black"/>
                </a:solidFill>
                <a:latin typeface="Meiryo UI" panose="020B0604030504040204" pitchFamily="50" charset="-128"/>
                <a:ea typeface="Meiryo UI" panose="020B0604030504040204" pitchFamily="50" charset="-128"/>
              </a:rPr>
              <a:t>（ハード・ソフトインフラ）</a:t>
            </a:r>
            <a:endParaRPr lang="en-US" altLang="ja-JP" sz="16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・都市基盤（ハード）が整うこと</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・都市格（ソフト）が整うこと</a:t>
            </a:r>
            <a:endParaRPr lang="en-US" altLang="ja-JP" sz="1600" dirty="0">
              <a:solidFill>
                <a:prstClr val="black"/>
              </a:solidFill>
              <a:latin typeface="Meiryo UI" panose="020B0604030504040204" pitchFamily="50" charset="-128"/>
              <a:ea typeface="Meiryo UI" panose="020B0604030504040204" pitchFamily="50" charset="-128"/>
            </a:endParaRPr>
          </a:p>
        </p:txBody>
      </p:sp>
      <p:sp>
        <p:nvSpPr>
          <p:cNvPr id="14" name="角丸四角形 13"/>
          <p:cNvSpPr/>
          <p:nvPr/>
        </p:nvSpPr>
        <p:spPr>
          <a:xfrm>
            <a:off x="6766560" y="1740049"/>
            <a:ext cx="2230786" cy="1004927"/>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600" dirty="0" smtClean="0">
                <a:solidFill>
                  <a:prstClr val="black"/>
                </a:solidFill>
                <a:latin typeface="Meiryo UI" panose="020B0604030504040204" pitchFamily="50" charset="-128"/>
                <a:ea typeface="Meiryo UI" panose="020B0604030504040204" pitchFamily="50" charset="-128"/>
              </a:rPr>
              <a:t>労働投入の伸び</a:t>
            </a:r>
            <a:endParaRPr lang="en-US" altLang="ja-JP" sz="1600" dirty="0" smtClean="0">
              <a:solidFill>
                <a:prstClr val="black"/>
              </a:solidFill>
              <a:latin typeface="Meiryo UI" panose="020B0604030504040204" pitchFamily="50" charset="-128"/>
              <a:ea typeface="Meiryo UI" panose="020B0604030504040204" pitchFamily="50" charset="-128"/>
            </a:endParaRPr>
          </a:p>
          <a:p>
            <a:pPr algn="ctr"/>
            <a:r>
              <a:rPr lang="ja-JP" altLang="en-US" sz="1600" dirty="0" smtClean="0">
                <a:solidFill>
                  <a:prstClr val="black"/>
                </a:solidFill>
                <a:latin typeface="Meiryo UI" panose="020B0604030504040204" pitchFamily="50" charset="-128"/>
                <a:ea typeface="Meiryo UI" panose="020B0604030504040204" pitchFamily="50" charset="-128"/>
              </a:rPr>
              <a:t>（量・質）</a:t>
            </a:r>
            <a:endParaRPr lang="en-US" altLang="ja-JP" sz="16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・多様な人材が活躍すること</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・高度な人材が育ち、集まること</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1259632" y="2117406"/>
            <a:ext cx="441146" cy="400110"/>
          </a:xfrm>
          <a:prstGeom prst="rect">
            <a:avLst/>
          </a:prstGeom>
          <a:noFill/>
        </p:spPr>
        <p:txBody>
          <a:bodyPr wrap="none" rtlCol="0">
            <a:spAutoFit/>
          </a:bodyPr>
          <a:lstStyle/>
          <a:p>
            <a:r>
              <a:rPr lang="ja-JP" altLang="en-US" sz="2000" dirty="0" smtClean="0">
                <a:solidFill>
                  <a:prstClr val="black"/>
                </a:solidFill>
                <a:latin typeface="Meiryo UI" panose="020B0604030504040204" pitchFamily="50" charset="-128"/>
                <a:ea typeface="Meiryo UI" panose="020B0604030504040204" pitchFamily="50" charset="-128"/>
              </a:rPr>
              <a:t>＝</a:t>
            </a:r>
            <a:endParaRPr lang="ja-JP" altLang="en-US" sz="2000" dirty="0">
              <a:solidFill>
                <a:prstClr val="black"/>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795648" y="2117406"/>
            <a:ext cx="441146" cy="400110"/>
          </a:xfrm>
          <a:prstGeom prst="rect">
            <a:avLst/>
          </a:prstGeom>
          <a:noFill/>
        </p:spPr>
        <p:txBody>
          <a:bodyPr wrap="none" rtlCol="0">
            <a:spAutoFit/>
          </a:bodyPr>
          <a:lstStyle/>
          <a:p>
            <a:r>
              <a:rPr lang="ja-JP" altLang="en-US" sz="2000" dirty="0">
                <a:solidFill>
                  <a:prstClr val="black"/>
                </a:solidFill>
                <a:latin typeface="Meiryo UI" panose="020B0604030504040204" pitchFamily="50" charset="-128"/>
                <a:ea typeface="Meiryo UI" panose="020B0604030504040204" pitchFamily="50" charset="-128"/>
              </a:rPr>
              <a:t>＋</a:t>
            </a:r>
          </a:p>
        </p:txBody>
      </p:sp>
      <p:sp>
        <p:nvSpPr>
          <p:cNvPr id="16" name="テキスト ボックス 15"/>
          <p:cNvSpPr txBox="1"/>
          <p:nvPr/>
        </p:nvSpPr>
        <p:spPr>
          <a:xfrm>
            <a:off x="6437640" y="2117406"/>
            <a:ext cx="441146" cy="400110"/>
          </a:xfrm>
          <a:prstGeom prst="rect">
            <a:avLst/>
          </a:prstGeom>
          <a:noFill/>
        </p:spPr>
        <p:txBody>
          <a:bodyPr wrap="none" rtlCol="0">
            <a:spAutoFit/>
          </a:bodyPr>
          <a:lstStyle/>
          <a:p>
            <a:r>
              <a:rPr lang="ja-JP" altLang="en-US" sz="2000" dirty="0">
                <a:solidFill>
                  <a:prstClr val="black"/>
                </a:solidFill>
                <a:latin typeface="Meiryo UI" panose="020B0604030504040204" pitchFamily="50" charset="-128"/>
                <a:ea typeface="Meiryo UI" panose="020B0604030504040204" pitchFamily="50" charset="-128"/>
              </a:rPr>
              <a:t>＋</a:t>
            </a:r>
          </a:p>
        </p:txBody>
      </p:sp>
      <p:sp>
        <p:nvSpPr>
          <p:cNvPr id="8" name="角丸四角形 7"/>
          <p:cNvSpPr/>
          <p:nvPr/>
        </p:nvSpPr>
        <p:spPr>
          <a:xfrm>
            <a:off x="1547664" y="3203914"/>
            <a:ext cx="2343119" cy="792088"/>
          </a:xfrm>
          <a:prstGeom prst="roundRect">
            <a:avLst>
              <a:gd name="adj" fmla="val 141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tIns="0" rtlCol="0" anchor="ctr" anchorCtr="0"/>
          <a:lstStyle/>
          <a:p>
            <a:r>
              <a:rPr lang="ja-JP" altLang="en-US" sz="1200" dirty="0" smtClean="0">
                <a:solidFill>
                  <a:prstClr val="black"/>
                </a:solidFill>
                <a:latin typeface="Meiryo UI" panose="020B0604030504040204" pitchFamily="50" charset="-128"/>
                <a:ea typeface="Meiryo UI" panose="020B0604030504040204" pitchFamily="50" charset="-128"/>
              </a:rPr>
              <a:t>・世界的に次</a:t>
            </a:r>
            <a:r>
              <a:rPr lang="ja-JP" altLang="en-US" sz="1200" dirty="0">
                <a:solidFill>
                  <a:prstClr val="black"/>
                </a:solidFill>
                <a:latin typeface="Meiryo UI" panose="020B0604030504040204" pitchFamily="50" charset="-128"/>
                <a:ea typeface="Meiryo UI" panose="020B0604030504040204" pitchFamily="50" charset="-128"/>
              </a:rPr>
              <a:t>世代産業の育成</a:t>
            </a:r>
            <a:r>
              <a:rPr lang="ja-JP" altLang="en-US" sz="1200" dirty="0" smtClean="0">
                <a:solidFill>
                  <a:prstClr val="black"/>
                </a:solidFill>
                <a:latin typeface="Meiryo UI" panose="020B0604030504040204" pitchFamily="50" charset="-128"/>
                <a:ea typeface="Meiryo UI" panose="020B0604030504040204" pitchFamily="50" charset="-128"/>
              </a:rPr>
              <a:t>に</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注力する中、リーディング産業の</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育成が必要</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118586" y="3481727"/>
            <a:ext cx="1141046" cy="338554"/>
          </a:xfrm>
          <a:prstGeom prst="rect">
            <a:avLst/>
          </a:prstGeom>
          <a:noFill/>
          <a:ln>
            <a:solidFill>
              <a:schemeClr val="tx1"/>
            </a:solidFill>
          </a:ln>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rPr>
              <a:t>課題認識</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55514" y="4654621"/>
            <a:ext cx="1104118" cy="338554"/>
          </a:xfrm>
          <a:prstGeom prst="rect">
            <a:avLst/>
          </a:prstGeom>
          <a:noFill/>
          <a:ln>
            <a:solidFill>
              <a:schemeClr val="tx1"/>
            </a:solidFill>
          </a:ln>
        </p:spPr>
        <p:txBody>
          <a:bodyPr wrap="square" rtlCol="0">
            <a:spAutoFit/>
          </a:bodyPr>
          <a:lstStyle/>
          <a:p>
            <a:pPr algn="ctr"/>
            <a:r>
              <a:rPr lang="ja-JP" altLang="en-US" sz="1600" b="1" dirty="0" smtClean="0">
                <a:solidFill>
                  <a:prstClr val="black"/>
                </a:solidFill>
                <a:latin typeface="Meiryo UI" panose="020B0604030504040204" pitchFamily="50" charset="-128"/>
                <a:ea typeface="Meiryo UI" panose="020B0604030504040204" pitchFamily="50" charset="-128"/>
              </a:rPr>
              <a:t>方向性</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24" name="角丸四角形 23"/>
          <p:cNvSpPr/>
          <p:nvPr/>
        </p:nvSpPr>
        <p:spPr>
          <a:xfrm>
            <a:off x="1547664" y="4274525"/>
            <a:ext cx="2343119" cy="103482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r>
              <a:rPr lang="ja-JP" altLang="en-US" sz="1200" dirty="0" smtClean="0">
                <a:solidFill>
                  <a:prstClr val="black"/>
                </a:solidFill>
                <a:latin typeface="Meiryo UI" panose="020B0604030504040204" pitchFamily="50" charset="-128"/>
                <a:ea typeface="Meiryo UI" panose="020B0604030504040204" pitchFamily="50" charset="-128"/>
              </a:rPr>
              <a:t>・集積の進む「ライフサイエンス」</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を中心とした裾野の広い健康・</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長寿関連産業の育成</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・ものづくりの産業集積を活かした</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イノベーションの推進</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26" name="角丸四角形 25"/>
          <p:cNvSpPr/>
          <p:nvPr/>
        </p:nvSpPr>
        <p:spPr>
          <a:xfrm>
            <a:off x="3998342" y="3203913"/>
            <a:ext cx="2517874" cy="792089"/>
          </a:xfrm>
          <a:prstGeom prst="roundRect">
            <a:avLst>
              <a:gd name="adj" fmla="val 1249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大阪の都市格を</a:t>
            </a:r>
            <a:r>
              <a:rPr lang="ja-JP" altLang="en-US" sz="1200" dirty="0" smtClean="0">
                <a:solidFill>
                  <a:prstClr val="black"/>
                </a:solidFill>
                <a:latin typeface="Meiryo UI" panose="020B0604030504040204" pitchFamily="50" charset="-128"/>
                <a:ea typeface="Meiryo UI" panose="020B0604030504040204" pitchFamily="50" charset="-128"/>
              </a:rPr>
              <a:t>支える</a:t>
            </a:r>
            <a:r>
              <a:rPr lang="ja-JP" altLang="en-US" sz="1200" dirty="0">
                <a:solidFill>
                  <a:prstClr val="black"/>
                </a:solidFill>
                <a:latin typeface="Meiryo UI" panose="020B0604030504040204" pitchFamily="50" charset="-128"/>
                <a:ea typeface="Meiryo UI" panose="020B0604030504040204" pitchFamily="50" charset="-128"/>
              </a:rPr>
              <a:t>ハード</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ソフト</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　両面の</a:t>
            </a:r>
            <a:r>
              <a:rPr lang="ja-JP" altLang="en-US" sz="1200" dirty="0">
                <a:solidFill>
                  <a:prstClr val="black"/>
                </a:solidFill>
                <a:latin typeface="Meiryo UI" panose="020B0604030504040204" pitchFamily="50" charset="-128"/>
                <a:ea typeface="Meiryo UI" panose="020B0604030504040204" pitchFamily="50" charset="-128"/>
              </a:rPr>
              <a:t>インフラ</a:t>
            </a:r>
            <a:r>
              <a:rPr lang="ja-JP" altLang="en-US" sz="1200" dirty="0" smtClean="0">
                <a:solidFill>
                  <a:prstClr val="black"/>
                </a:solidFill>
                <a:latin typeface="Meiryo UI" panose="020B0604030504040204" pitchFamily="50" charset="-128"/>
                <a:ea typeface="Meiryo UI" panose="020B0604030504040204" pitchFamily="50" charset="-128"/>
              </a:rPr>
              <a:t>を</a:t>
            </a:r>
            <a:r>
              <a:rPr lang="ja-JP" altLang="en-US" sz="1200" dirty="0">
                <a:solidFill>
                  <a:prstClr val="black"/>
                </a:solidFill>
                <a:latin typeface="Meiryo UI" panose="020B0604030504040204" pitchFamily="50" charset="-128"/>
                <a:ea typeface="Meiryo UI" panose="020B0604030504040204" pitchFamily="50" charset="-128"/>
              </a:rPr>
              <a:t>強化し</a:t>
            </a:r>
            <a:r>
              <a:rPr lang="ja-JP" altLang="en-US" sz="1200" dirty="0" smtClean="0">
                <a:solidFill>
                  <a:prstClr val="black"/>
                </a:solidFill>
                <a:latin typeface="Meiryo UI" panose="020B0604030504040204" pitchFamily="50" charset="-128"/>
                <a:ea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rPr>
              <a:t>世界</a:t>
            </a:r>
            <a:r>
              <a:rPr lang="ja-JP" altLang="en-US" sz="1200" dirty="0" smtClean="0">
                <a:solidFill>
                  <a:prstClr val="black"/>
                </a:solidFill>
                <a:latin typeface="Meiryo UI" panose="020B0604030504040204" pitchFamily="50" charset="-128"/>
                <a:ea typeface="Meiryo UI" panose="020B0604030504040204" pitchFamily="50" charset="-128"/>
              </a:rPr>
              <a:t>水準</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を備える</a:t>
            </a:r>
            <a:r>
              <a:rPr lang="ja-JP" altLang="en-US" sz="1200" dirty="0">
                <a:solidFill>
                  <a:prstClr val="black"/>
                </a:solidFill>
                <a:latin typeface="Meiryo UI" panose="020B0604030504040204" pitchFamily="50" charset="-128"/>
                <a:ea typeface="Meiryo UI" panose="020B0604030504040204" pitchFamily="50" charset="-128"/>
              </a:rPr>
              <a:t>ことが</a:t>
            </a:r>
            <a:r>
              <a:rPr lang="ja-JP" altLang="en-US" sz="1200" dirty="0" smtClean="0">
                <a:solidFill>
                  <a:prstClr val="black"/>
                </a:solidFill>
                <a:latin typeface="Meiryo UI" panose="020B0604030504040204" pitchFamily="50" charset="-128"/>
                <a:ea typeface="Meiryo UI" panose="020B0604030504040204" pitchFamily="50" charset="-128"/>
              </a:rPr>
              <a:t>必要</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29" name="角丸四角形 28"/>
          <p:cNvSpPr/>
          <p:nvPr/>
        </p:nvSpPr>
        <p:spPr>
          <a:xfrm>
            <a:off x="3998343" y="4274525"/>
            <a:ext cx="2510177" cy="1021376"/>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r>
              <a:rPr lang="ja-JP" altLang="en-US" sz="1200" dirty="0" smtClean="0">
                <a:solidFill>
                  <a:prstClr val="black"/>
                </a:solidFill>
                <a:latin typeface="Meiryo UI" panose="020B0604030504040204" pitchFamily="50" charset="-128"/>
                <a:ea typeface="Meiryo UI" panose="020B0604030504040204" pitchFamily="50" charset="-128"/>
              </a:rPr>
              <a:t>・産業の基盤となるまちづくりや交通</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ネットワーク等の都市インフラの強化</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・好調なインバウンド</a:t>
            </a:r>
            <a:r>
              <a:rPr lang="ja-JP" altLang="en-US" sz="1200" dirty="0">
                <a:solidFill>
                  <a:prstClr val="black"/>
                </a:solidFill>
                <a:latin typeface="Meiryo UI" panose="020B0604030504040204" pitchFamily="50" charset="-128"/>
                <a:ea typeface="Meiryo UI" panose="020B0604030504040204" pitchFamily="50" charset="-128"/>
              </a:rPr>
              <a:t>のもと</a:t>
            </a:r>
            <a:r>
              <a:rPr lang="ja-JP" altLang="en-US" sz="1200" dirty="0" smtClean="0">
                <a:solidFill>
                  <a:prstClr val="black"/>
                </a:solidFill>
                <a:latin typeface="Meiryo UI" panose="020B0604030504040204" pitchFamily="50" charset="-128"/>
                <a:ea typeface="Meiryo UI" panose="020B0604030504040204" pitchFamily="50" charset="-128"/>
              </a:rPr>
              <a:t>、さらなる</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都市ブランドの向上に向けた取組み</a:t>
            </a:r>
            <a:endParaRPr lang="en-US" altLang="ja-JP" sz="1200" dirty="0" smtClean="0">
              <a:solidFill>
                <a:prstClr val="black"/>
              </a:solidFill>
              <a:latin typeface="Meiryo UI" panose="020B0604030504040204" pitchFamily="50" charset="-128"/>
              <a:ea typeface="Meiryo UI" panose="020B0604030504040204" pitchFamily="50" charset="-128"/>
            </a:endParaRPr>
          </a:p>
          <a:p>
            <a:endParaRPr lang="en-US" altLang="ja-JP" sz="1200" b="1" dirty="0">
              <a:solidFill>
                <a:prstClr val="black"/>
              </a:solidFill>
              <a:latin typeface="Meiryo UI" panose="020B0604030504040204" pitchFamily="50" charset="-128"/>
              <a:ea typeface="Meiryo UI" panose="020B0604030504040204" pitchFamily="50" charset="-128"/>
            </a:endParaRPr>
          </a:p>
          <a:p>
            <a:r>
              <a:rPr lang="ja-JP" altLang="en-US" sz="1200" b="1" dirty="0" smtClean="0">
                <a:solidFill>
                  <a:prstClr val="black"/>
                </a:solidFill>
                <a:latin typeface="Meiryo UI" panose="020B0604030504040204" pitchFamily="50" charset="-128"/>
                <a:ea typeface="Meiryo UI" panose="020B0604030504040204" pitchFamily="50" charset="-128"/>
              </a:rPr>
              <a:t>　</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32" name="角丸四角形 31"/>
          <p:cNvSpPr/>
          <p:nvPr/>
        </p:nvSpPr>
        <p:spPr>
          <a:xfrm>
            <a:off x="6590367" y="4274524"/>
            <a:ext cx="2513877" cy="1021377"/>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t" anchorCtr="0"/>
          <a:lstStyle/>
          <a:p>
            <a:r>
              <a:rPr lang="ja-JP" altLang="en-US" sz="1200" dirty="0" smtClean="0">
                <a:solidFill>
                  <a:prstClr val="black"/>
                </a:solidFill>
                <a:latin typeface="Meiryo UI" panose="020B0604030504040204" pitchFamily="50" charset="-128"/>
                <a:ea typeface="Meiryo UI" panose="020B0604030504040204" pitchFamily="50" charset="-128"/>
              </a:rPr>
              <a:t>・多様な人材が活躍できるオープン</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でチャレンジングな環境整備</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・民間が自由に活動できる土壌</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づくり　</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33" name="角丸四角形 32"/>
          <p:cNvSpPr/>
          <p:nvPr/>
        </p:nvSpPr>
        <p:spPr>
          <a:xfrm>
            <a:off x="6584845" y="3203912"/>
            <a:ext cx="2513877" cy="792089"/>
          </a:xfrm>
          <a:prstGeom prst="roundRect">
            <a:avLst>
              <a:gd name="adj" fmla="val 11756"/>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nchorCtr="0"/>
          <a:lstStyle/>
          <a:p>
            <a:r>
              <a:rPr lang="ja-JP" altLang="en-US" sz="1200" dirty="0" smtClean="0">
                <a:solidFill>
                  <a:prstClr val="black"/>
                </a:solidFill>
                <a:latin typeface="Meiryo UI" panose="020B0604030504040204" pitchFamily="50" charset="-128"/>
                <a:ea typeface="Meiryo UI" panose="020B0604030504040204" pitchFamily="50" charset="-128"/>
              </a:rPr>
              <a:t>・世界的な人材獲得競争の中、</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成長の源泉である多様な人材の</a:t>
            </a:r>
            <a:r>
              <a:rPr lang="en-US" altLang="ja-JP" sz="1200" dirty="0" smtClean="0">
                <a:solidFill>
                  <a:prstClr val="black"/>
                </a:solidFill>
                <a:latin typeface="Meiryo UI" panose="020B0604030504040204" pitchFamily="50" charset="-128"/>
                <a:ea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rPr>
              <a:t>　育成・呼込みが必要</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1760228" y="2955801"/>
            <a:ext cx="1952779" cy="292388"/>
          </a:xfrm>
          <a:prstGeom prst="rect">
            <a:avLst/>
          </a:prstGeom>
          <a:noFill/>
        </p:spPr>
        <p:txBody>
          <a:bodyPr wrap="none" rtlCol="0">
            <a:spAutoFit/>
          </a:bodyPr>
          <a:lstStyle/>
          <a:p>
            <a:pPr algn="ct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①産業・技術力</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3904478" y="2955801"/>
            <a:ext cx="2848857" cy="292388"/>
          </a:xfrm>
          <a:prstGeom prst="rect">
            <a:avLst/>
          </a:prstGeom>
          <a:noFill/>
        </p:spPr>
        <p:txBody>
          <a:bodyPr wrap="none" rtlCol="0">
            <a:spAutoFit/>
          </a:bodyPr>
          <a:lstStyle/>
          <a:p>
            <a:pPr algn="ct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②資本力</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latin typeface="Meiryo UI" panose="020B0604030504040204" pitchFamily="50" charset="-128"/>
                <a:ea typeface="Meiryo UI" panose="020B0604030504040204" pitchFamily="50" charset="-128"/>
                <a:cs typeface="Meiryo UI" panose="020B0604030504040204" pitchFamily="50" charset="-128"/>
              </a:rPr>
              <a:t>ハード・ソフトインフラ</a:t>
            </a:r>
            <a:r>
              <a:rPr lang="en-US" altLang="ja-JP" sz="11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075388" y="2955801"/>
            <a:ext cx="1532792" cy="292388"/>
          </a:xfrm>
          <a:prstGeom prst="rect">
            <a:avLst/>
          </a:prstGeom>
          <a:noFill/>
        </p:spPr>
        <p:txBody>
          <a:bodyPr wrap="none" rtlCol="0">
            <a:spAutoFit/>
          </a:bodyPr>
          <a:lstStyle/>
          <a:p>
            <a:pPr algn="ctr"/>
            <a:r>
              <a:rPr lang="ja-JP" altLang="en-US" sz="1300" b="1" dirty="0" smtClean="0">
                <a:latin typeface="Meiryo UI" panose="020B0604030504040204" pitchFamily="50" charset="-128"/>
                <a:ea typeface="Meiryo UI" panose="020B0604030504040204" pitchFamily="50" charset="-128"/>
                <a:cs typeface="Meiryo UI" panose="020B0604030504040204" pitchFamily="50" charset="-128"/>
              </a:rPr>
              <a:t>③人材力</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(P.</a:t>
            </a:r>
            <a:r>
              <a:rPr lang="ja-JP" altLang="en-US"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35496" y="19020"/>
            <a:ext cx="8136904" cy="313636"/>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－３．経済成長面　～副首都として発展するための経済成長面での取組み～</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1"/>
          <p:cNvSpPr txBox="1">
            <a:spLocks/>
          </p:cNvSpPr>
          <p:nvPr/>
        </p:nvSpPr>
        <p:spPr bwMode="auto">
          <a:xfrm>
            <a:off x="8415337" y="659226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32</a:t>
            </a:fld>
            <a:endParaRPr lang="ja-JP" altLang="en-US" sz="1200" dirty="0">
              <a:solidFill>
                <a:srgbClr val="898989"/>
              </a:solidFill>
            </a:endParaRPr>
          </a:p>
        </p:txBody>
      </p:sp>
      <p:grpSp>
        <p:nvGrpSpPr>
          <p:cNvPr id="5" name="グループ化 4"/>
          <p:cNvGrpSpPr/>
          <p:nvPr/>
        </p:nvGrpSpPr>
        <p:grpSpPr>
          <a:xfrm>
            <a:off x="2387523" y="2779787"/>
            <a:ext cx="5755971" cy="199445"/>
            <a:chOff x="2437265" y="5591655"/>
            <a:chExt cx="5755971" cy="199445"/>
          </a:xfrm>
        </p:grpSpPr>
        <p:sp>
          <p:nvSpPr>
            <p:cNvPr id="4" name="二等辺三角形 3"/>
            <p:cNvSpPr/>
            <p:nvPr/>
          </p:nvSpPr>
          <p:spPr>
            <a:xfrm flipV="1">
              <a:off x="2437265"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二等辺三角形 44"/>
            <p:cNvSpPr/>
            <p:nvPr/>
          </p:nvSpPr>
          <p:spPr>
            <a:xfrm flipV="1">
              <a:off x="5017623"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二等辺三角形 45"/>
            <p:cNvSpPr/>
            <p:nvPr/>
          </p:nvSpPr>
          <p:spPr>
            <a:xfrm flipV="1">
              <a:off x="7570669"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47" name="グループ化 46"/>
          <p:cNvGrpSpPr/>
          <p:nvPr/>
        </p:nvGrpSpPr>
        <p:grpSpPr>
          <a:xfrm>
            <a:off x="2392378" y="4049429"/>
            <a:ext cx="5755971" cy="199445"/>
            <a:chOff x="2437265" y="5591655"/>
            <a:chExt cx="5755971" cy="199445"/>
          </a:xfrm>
        </p:grpSpPr>
        <p:sp>
          <p:nvSpPr>
            <p:cNvPr id="48" name="二等辺三角形 47"/>
            <p:cNvSpPr/>
            <p:nvPr/>
          </p:nvSpPr>
          <p:spPr>
            <a:xfrm flipV="1">
              <a:off x="2437265"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9" name="二等辺三角形 48"/>
            <p:cNvSpPr/>
            <p:nvPr/>
          </p:nvSpPr>
          <p:spPr>
            <a:xfrm flipV="1">
              <a:off x="5017623"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0" name="二等辺三角形 49"/>
            <p:cNvSpPr/>
            <p:nvPr/>
          </p:nvSpPr>
          <p:spPr>
            <a:xfrm flipV="1">
              <a:off x="7570669" y="5591655"/>
              <a:ext cx="622567" cy="199445"/>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1" name="グループ化 10"/>
          <p:cNvGrpSpPr/>
          <p:nvPr/>
        </p:nvGrpSpPr>
        <p:grpSpPr>
          <a:xfrm>
            <a:off x="2437473" y="5327315"/>
            <a:ext cx="5679231" cy="225756"/>
            <a:chOff x="2555776" y="4149080"/>
            <a:chExt cx="5544616" cy="101669"/>
          </a:xfrm>
        </p:grpSpPr>
        <p:sp>
          <p:nvSpPr>
            <p:cNvPr id="23" name="下矢印 22"/>
            <p:cNvSpPr/>
            <p:nvPr/>
          </p:nvSpPr>
          <p:spPr>
            <a:xfrm>
              <a:off x="2555776" y="4149080"/>
              <a:ext cx="504056" cy="101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下矢印 27"/>
            <p:cNvSpPr/>
            <p:nvPr/>
          </p:nvSpPr>
          <p:spPr>
            <a:xfrm>
              <a:off x="5076056" y="4149080"/>
              <a:ext cx="504056" cy="1016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下矢印 30"/>
            <p:cNvSpPr/>
            <p:nvPr/>
          </p:nvSpPr>
          <p:spPr>
            <a:xfrm>
              <a:off x="7596336" y="4149080"/>
              <a:ext cx="504056" cy="1016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8" name="角丸四角形 37"/>
          <p:cNvSpPr/>
          <p:nvPr/>
        </p:nvSpPr>
        <p:spPr>
          <a:xfrm>
            <a:off x="1558727" y="5600701"/>
            <a:ext cx="2339911" cy="1209674"/>
          </a:xfrm>
          <a:prstGeom prst="roundRect">
            <a:avLst>
              <a:gd name="adj" fmla="val 14163"/>
            </a:avLst>
          </a:prstGeom>
          <a:solidFill>
            <a:schemeClr val="accent5">
              <a:lumMod val="20000"/>
              <a:lumOff val="80000"/>
            </a:schemeClr>
          </a:solidFill>
          <a:ln w="38100" cmpd="dbl"/>
        </p:spPr>
        <p:style>
          <a:lnRef idx="2">
            <a:schemeClr val="accent1">
              <a:shade val="50000"/>
            </a:schemeClr>
          </a:lnRef>
          <a:fillRef idx="1">
            <a:schemeClr val="accent1"/>
          </a:fillRef>
          <a:effectRef idx="0">
            <a:schemeClr val="accent1"/>
          </a:effectRef>
          <a:fontRef idx="minor">
            <a:schemeClr val="lt1"/>
          </a:fontRef>
        </p:style>
        <p:txBody>
          <a:bodyPr wrap="none" tIns="0" rtlCol="0" anchor="ctr" anchorCtr="0"/>
          <a:lstStyle/>
          <a:p>
            <a:r>
              <a:rPr lang="ja-JP" altLang="en-US" sz="1200" b="1" dirty="0">
                <a:solidFill>
                  <a:prstClr val="black"/>
                </a:solidFill>
                <a:latin typeface="Meiryo UI" panose="020B0604030504040204" pitchFamily="50" charset="-128"/>
                <a:ea typeface="Meiryo UI" panose="020B0604030504040204" pitchFamily="50" charset="-128"/>
              </a:rPr>
              <a:t>　</a:t>
            </a:r>
            <a:r>
              <a:rPr lang="ja-JP" altLang="en-US" sz="1400" b="1" dirty="0">
                <a:solidFill>
                  <a:prstClr val="black"/>
                </a:solidFill>
                <a:latin typeface="Meiryo UI" panose="020B0604030504040204" pitchFamily="50" charset="-128"/>
                <a:ea typeface="Meiryo UI" panose="020B0604030504040204" pitchFamily="50" charset="-128"/>
              </a:rPr>
              <a:t>健康・長寿を基軸と</a:t>
            </a:r>
            <a:r>
              <a:rPr lang="ja-JP" altLang="en-US" sz="1400" b="1" dirty="0" smtClean="0">
                <a:solidFill>
                  <a:prstClr val="black"/>
                </a:solidFill>
                <a:latin typeface="Meiryo UI" panose="020B0604030504040204" pitchFamily="50" charset="-128"/>
                <a:ea typeface="Meiryo UI" panose="020B0604030504040204" pitchFamily="50" charset="-128"/>
              </a:rPr>
              <a:t>した</a:t>
            </a:r>
            <a:endParaRPr lang="en-US" altLang="ja-JP" sz="1400" b="1" dirty="0" smtClean="0">
              <a:solidFill>
                <a:prstClr val="black"/>
              </a:solidFill>
              <a:latin typeface="Meiryo UI" panose="020B0604030504040204" pitchFamily="50" charset="-128"/>
              <a:ea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rPr>
              <a:t>　新たな価値</a:t>
            </a:r>
            <a:r>
              <a:rPr lang="ja-JP" altLang="en-US" sz="1400" b="1" dirty="0">
                <a:solidFill>
                  <a:prstClr val="black"/>
                </a:solidFill>
                <a:latin typeface="Meiryo UI" panose="020B0604030504040204" pitchFamily="50" charset="-128"/>
                <a:ea typeface="Meiryo UI" panose="020B0604030504040204" pitchFamily="50" charset="-128"/>
              </a:rPr>
              <a:t>の</a:t>
            </a:r>
            <a:r>
              <a:rPr lang="ja-JP" altLang="en-US" sz="1400" b="1" dirty="0" smtClean="0">
                <a:solidFill>
                  <a:prstClr val="black"/>
                </a:solidFill>
                <a:latin typeface="Meiryo UI" panose="020B0604030504040204" pitchFamily="50" charset="-128"/>
                <a:ea typeface="Meiryo UI" panose="020B0604030504040204" pitchFamily="50" charset="-128"/>
              </a:rPr>
              <a:t>創出</a:t>
            </a:r>
            <a:endParaRPr lang="en-US" altLang="ja-JP" sz="1400" b="1"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世界トップクラスのライフサイエンス</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　クラスター形成</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rPr>
              <a:t>ものづくりの基盤を活かした</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　イノベーション促進</a:t>
            </a:r>
            <a:endParaRPr lang="en-US" altLang="ja-JP" sz="1200" dirty="0">
              <a:solidFill>
                <a:prstClr val="black"/>
              </a:solidFill>
              <a:latin typeface="Meiryo UI" panose="020B0604030504040204" pitchFamily="50" charset="-128"/>
              <a:ea typeface="Meiryo UI" panose="020B0604030504040204" pitchFamily="50" charset="-128"/>
            </a:endParaRPr>
          </a:p>
        </p:txBody>
      </p:sp>
      <p:sp>
        <p:nvSpPr>
          <p:cNvPr id="39" name="角丸四角形 38"/>
          <p:cNvSpPr/>
          <p:nvPr/>
        </p:nvSpPr>
        <p:spPr>
          <a:xfrm>
            <a:off x="4013665" y="5589935"/>
            <a:ext cx="2492299" cy="1195386"/>
          </a:xfrm>
          <a:prstGeom prst="roundRect">
            <a:avLst>
              <a:gd name="adj" fmla="val 14163"/>
            </a:avLst>
          </a:prstGeom>
          <a:solidFill>
            <a:schemeClr val="accent5">
              <a:lumMod val="20000"/>
              <a:lumOff val="80000"/>
            </a:schemeClr>
          </a:solidFill>
          <a:ln w="38100" cmpd="dbl"/>
        </p:spPr>
        <p:style>
          <a:lnRef idx="2">
            <a:schemeClr val="accent1">
              <a:shade val="50000"/>
            </a:schemeClr>
          </a:lnRef>
          <a:fillRef idx="1">
            <a:schemeClr val="accent1"/>
          </a:fillRef>
          <a:effectRef idx="0">
            <a:schemeClr val="accent1"/>
          </a:effectRef>
          <a:fontRef idx="minor">
            <a:schemeClr val="lt1"/>
          </a:fontRef>
        </p:style>
        <p:txBody>
          <a:bodyPr wrap="none" tIns="0" rtlCol="0" anchor="ctr" anchorCtr="0"/>
          <a:lstStyle/>
          <a:p>
            <a:pPr algn="dist"/>
            <a:r>
              <a:rPr lang="ja-JP" altLang="en-US" sz="1400" b="1" spc="-30" dirty="0">
                <a:solidFill>
                  <a:prstClr val="black"/>
                </a:solidFill>
                <a:latin typeface="Meiryo UI" panose="020B0604030504040204" pitchFamily="50" charset="-128"/>
                <a:ea typeface="Meiryo UI" panose="020B0604030504040204" pitchFamily="50" charset="-128"/>
              </a:rPr>
              <a:t>世界水準の都市ブランドの</a:t>
            </a:r>
            <a:r>
              <a:rPr lang="ja-JP" altLang="en-US" sz="1400" b="1" spc="-30" dirty="0" smtClean="0">
                <a:solidFill>
                  <a:prstClr val="black"/>
                </a:solidFill>
                <a:latin typeface="Meiryo UI" panose="020B0604030504040204" pitchFamily="50" charset="-128"/>
                <a:ea typeface="Meiryo UI" panose="020B0604030504040204" pitchFamily="50" charset="-128"/>
              </a:rPr>
              <a:t>確立</a:t>
            </a:r>
            <a:endParaRPr lang="en-US" altLang="ja-JP" sz="1400" b="1" spc="-30" dirty="0" smtClean="0">
              <a:solidFill>
                <a:prstClr val="black"/>
              </a:solidFill>
              <a:latin typeface="Meiryo UI" panose="020B0604030504040204" pitchFamily="50" charset="-128"/>
              <a:ea typeface="Meiryo UI" panose="020B0604030504040204" pitchFamily="50" charset="-128"/>
            </a:endParaRPr>
          </a:p>
          <a:p>
            <a:pPr algn="dist"/>
            <a:endParaRPr lang="en-US" altLang="ja-JP" sz="1200" dirty="0" smtClean="0">
              <a:solidFill>
                <a:prstClr val="black"/>
              </a:solidFill>
              <a:latin typeface="Meiryo UI" panose="020B0604030504040204" pitchFamily="50" charset="-128"/>
              <a:ea typeface="Meiryo UI" panose="020B0604030504040204" pitchFamily="50" charset="-128"/>
            </a:endParaRPr>
          </a:p>
          <a:p>
            <a:pPr algn="dist"/>
            <a:r>
              <a:rPr lang="ja-JP" altLang="en-US" sz="1200" dirty="0" smtClean="0">
                <a:solidFill>
                  <a:prstClr val="black"/>
                </a:solidFill>
                <a:latin typeface="Meiryo UI" panose="020B0604030504040204" pitchFamily="50" charset="-128"/>
                <a:ea typeface="Meiryo UI" panose="020B0604030504040204" pitchFamily="50" charset="-128"/>
              </a:rPr>
              <a:t>・世界に誇れる都市空間の創造</a:t>
            </a:r>
            <a:endParaRPr lang="en-US" altLang="ja-JP" sz="1200" dirty="0" smtClean="0">
              <a:solidFill>
                <a:prstClr val="black"/>
              </a:solidFill>
              <a:latin typeface="Meiryo UI" panose="020B0604030504040204" pitchFamily="50" charset="-128"/>
              <a:ea typeface="Meiryo UI" panose="020B0604030504040204" pitchFamily="50" charset="-128"/>
            </a:endParaRPr>
          </a:p>
          <a:p>
            <a:pPr algn="dist"/>
            <a:r>
              <a:rPr lang="ja-JP" altLang="en-US" sz="1200" dirty="0" smtClean="0">
                <a:solidFill>
                  <a:prstClr val="black"/>
                </a:solidFill>
                <a:latin typeface="Meiryo UI" panose="020B0604030504040204" pitchFamily="50" charset="-128"/>
                <a:ea typeface="Meiryo UI" panose="020B0604030504040204" pitchFamily="50" charset="-128"/>
              </a:rPr>
              <a:t>・世界的な創造都市、</a:t>
            </a:r>
            <a:endParaRPr lang="en-US" altLang="ja-JP" sz="1200" dirty="0" smtClean="0">
              <a:solidFill>
                <a:prstClr val="black"/>
              </a:solidFill>
              <a:latin typeface="Meiryo UI" panose="020B0604030504040204" pitchFamily="50" charset="-128"/>
              <a:ea typeface="Meiryo UI" panose="020B0604030504040204" pitchFamily="50" charset="-128"/>
            </a:endParaRPr>
          </a:p>
          <a:p>
            <a:pPr algn="dist"/>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国際エンターテイメント都市の確立</a:t>
            </a:r>
            <a:endParaRPr lang="en-US" altLang="ja-JP" sz="1200" dirty="0" smtClean="0">
              <a:solidFill>
                <a:prstClr val="black"/>
              </a:solidFill>
              <a:latin typeface="Meiryo UI" panose="020B0604030504040204" pitchFamily="50" charset="-128"/>
              <a:ea typeface="Meiryo UI" panose="020B0604030504040204" pitchFamily="50" charset="-128"/>
            </a:endParaRPr>
          </a:p>
        </p:txBody>
      </p:sp>
      <p:sp>
        <p:nvSpPr>
          <p:cNvPr id="40" name="角丸四角形 39"/>
          <p:cNvSpPr/>
          <p:nvPr/>
        </p:nvSpPr>
        <p:spPr>
          <a:xfrm>
            <a:off x="6592454" y="5614990"/>
            <a:ext cx="2511790" cy="1195386"/>
          </a:xfrm>
          <a:prstGeom prst="roundRect">
            <a:avLst>
              <a:gd name="adj" fmla="val 14163"/>
            </a:avLst>
          </a:prstGeom>
          <a:solidFill>
            <a:schemeClr val="accent5">
              <a:lumMod val="20000"/>
              <a:lumOff val="80000"/>
            </a:schemeClr>
          </a:solidFill>
          <a:ln w="38100" cmpd="dbl"/>
        </p:spPr>
        <p:style>
          <a:lnRef idx="2">
            <a:schemeClr val="accent1">
              <a:shade val="50000"/>
            </a:schemeClr>
          </a:lnRef>
          <a:fillRef idx="1">
            <a:schemeClr val="accent1"/>
          </a:fillRef>
          <a:effectRef idx="0">
            <a:schemeClr val="accent1"/>
          </a:effectRef>
          <a:fontRef idx="minor">
            <a:schemeClr val="lt1"/>
          </a:fontRef>
        </p:style>
        <p:txBody>
          <a:bodyPr wrap="none" tIns="0" rtlCol="0" anchor="ctr" anchorCtr="0"/>
          <a:lstStyle/>
          <a:p>
            <a:r>
              <a:rPr lang="ja-JP" altLang="en-US" sz="1200" b="1" dirty="0">
                <a:solidFill>
                  <a:prstClr val="black"/>
                </a:solidFill>
                <a:latin typeface="Meiryo UI" panose="020B0604030504040204" pitchFamily="50" charset="-128"/>
                <a:ea typeface="Meiryo UI" panose="020B0604030504040204" pitchFamily="50" charset="-128"/>
              </a:rPr>
              <a:t>　</a:t>
            </a:r>
            <a:r>
              <a:rPr lang="ja-JP" altLang="en-US" sz="1400" b="1" dirty="0" smtClean="0">
                <a:solidFill>
                  <a:prstClr val="black"/>
                </a:solidFill>
                <a:latin typeface="Meiryo UI" panose="020B0604030504040204" pitchFamily="50" charset="-128"/>
                <a:ea typeface="Meiryo UI" panose="020B0604030504040204" pitchFamily="50" charset="-128"/>
              </a:rPr>
              <a:t>内外</a:t>
            </a:r>
            <a:r>
              <a:rPr lang="ja-JP" altLang="en-US" sz="1400" b="1" dirty="0">
                <a:solidFill>
                  <a:prstClr val="black"/>
                </a:solidFill>
                <a:latin typeface="Meiryo UI" panose="020B0604030504040204" pitchFamily="50" charset="-128"/>
                <a:ea typeface="Meiryo UI" panose="020B0604030504040204" pitchFamily="50" charset="-128"/>
              </a:rPr>
              <a:t>から多様なプレーヤー</a:t>
            </a:r>
            <a:r>
              <a:rPr lang="ja-JP" altLang="en-US" sz="1400" b="1" dirty="0" smtClean="0">
                <a:solidFill>
                  <a:prstClr val="black"/>
                </a:solidFill>
                <a:latin typeface="Meiryo UI" panose="020B0604030504040204" pitchFamily="50" charset="-128"/>
                <a:ea typeface="Meiryo UI" panose="020B0604030504040204" pitchFamily="50" charset="-128"/>
              </a:rPr>
              <a:t>が</a:t>
            </a:r>
            <a:endParaRPr lang="en-US" altLang="ja-JP" sz="1400" b="1" dirty="0" smtClean="0">
              <a:solidFill>
                <a:prstClr val="black"/>
              </a:solidFill>
              <a:latin typeface="Meiryo UI" panose="020B0604030504040204" pitchFamily="50" charset="-128"/>
              <a:ea typeface="Meiryo UI" panose="020B0604030504040204" pitchFamily="50" charset="-128"/>
            </a:endParaRPr>
          </a:p>
          <a:p>
            <a:r>
              <a:rPr lang="ja-JP" altLang="en-US" sz="1400" b="1" dirty="0">
                <a:solidFill>
                  <a:prstClr val="black"/>
                </a:solidFill>
                <a:latin typeface="Meiryo UI" panose="020B0604030504040204" pitchFamily="50" charset="-128"/>
                <a:ea typeface="Meiryo UI" panose="020B0604030504040204" pitchFamily="50" charset="-128"/>
              </a:rPr>
              <a:t>　</a:t>
            </a:r>
            <a:r>
              <a:rPr lang="ja-JP" altLang="en-US" sz="1400" b="1" dirty="0" smtClean="0">
                <a:solidFill>
                  <a:prstClr val="black"/>
                </a:solidFill>
                <a:latin typeface="Meiryo UI" panose="020B0604030504040204" pitchFamily="50" charset="-128"/>
                <a:ea typeface="Meiryo UI" panose="020B0604030504040204" pitchFamily="50" charset="-128"/>
              </a:rPr>
              <a:t>集い、活躍</a:t>
            </a:r>
            <a:r>
              <a:rPr lang="ja-JP" altLang="en-US" sz="1400" b="1" dirty="0">
                <a:solidFill>
                  <a:prstClr val="black"/>
                </a:solidFill>
                <a:latin typeface="Meiryo UI" panose="020B0604030504040204" pitchFamily="50" charset="-128"/>
                <a:ea typeface="Meiryo UI" panose="020B0604030504040204" pitchFamily="50" charset="-128"/>
              </a:rPr>
              <a:t>する場の創出　</a:t>
            </a:r>
            <a:endParaRPr lang="en-US" altLang="ja-JP" sz="1400" b="1"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・多様な人材が活躍できるオープンで</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rPr>
              <a:t>チャレンジングな環境整備</a:t>
            </a:r>
            <a:endParaRPr lang="en-US" altLang="ja-JP" sz="1200" dirty="0" smtClean="0">
              <a:solidFill>
                <a:prstClr val="black"/>
              </a:solidFill>
              <a:latin typeface="Meiryo UI" panose="020B0604030504040204" pitchFamily="50" charset="-128"/>
              <a:ea typeface="Meiryo UI" panose="020B0604030504040204" pitchFamily="50" charset="-128"/>
            </a:endParaRPr>
          </a:p>
          <a:p>
            <a:r>
              <a:rPr lang="ja-JP" altLang="en-US" sz="1200" dirty="0" smtClean="0">
                <a:solidFill>
                  <a:prstClr val="black"/>
                </a:solidFill>
                <a:latin typeface="Meiryo UI" panose="020B0604030504040204" pitchFamily="50" charset="-128"/>
                <a:ea typeface="Meiryo UI" panose="020B0604030504040204" pitchFamily="50" charset="-128"/>
              </a:rPr>
              <a:t>・民間活動促進の仕組みづくり</a:t>
            </a:r>
            <a:endParaRPr lang="ja-JP" altLang="en-US" sz="1200" dirty="0">
              <a:solidFill>
                <a:prstClr val="black"/>
              </a:solidFill>
              <a:latin typeface="Meiryo UI" panose="020B0604030504040204" pitchFamily="50" charset="-128"/>
              <a:ea typeface="Meiryo UI" panose="020B0604030504040204" pitchFamily="50" charset="-128"/>
            </a:endParaRPr>
          </a:p>
        </p:txBody>
      </p:sp>
      <p:sp>
        <p:nvSpPr>
          <p:cNvPr id="41" name="テキスト ボックス 40"/>
          <p:cNvSpPr txBox="1"/>
          <p:nvPr/>
        </p:nvSpPr>
        <p:spPr>
          <a:xfrm>
            <a:off x="118585" y="5887483"/>
            <a:ext cx="1153037" cy="584775"/>
          </a:xfrm>
          <a:prstGeom prst="rect">
            <a:avLst/>
          </a:prstGeom>
          <a:noFill/>
          <a:ln>
            <a:solidFill>
              <a:schemeClr val="tx1"/>
            </a:solidFill>
          </a:ln>
        </p:spPr>
        <p:txBody>
          <a:bodyPr wrap="square" rtlCol="0">
            <a:spAutoFit/>
          </a:bodyPr>
          <a:lstStyle/>
          <a:p>
            <a:pPr algn="ctr"/>
            <a:r>
              <a:rPr lang="ja-JP" altLang="en-US" sz="1600" b="1" dirty="0">
                <a:solidFill>
                  <a:prstClr val="black"/>
                </a:solidFill>
                <a:latin typeface="Meiryo UI" panose="020B0604030504040204" pitchFamily="50" charset="-128"/>
                <a:ea typeface="Meiryo UI" panose="020B0604030504040204" pitchFamily="50" charset="-128"/>
              </a:rPr>
              <a:t>重点的</a:t>
            </a:r>
            <a:r>
              <a:rPr lang="ja-JP" altLang="en-US" sz="1600" b="1" dirty="0" smtClean="0">
                <a:solidFill>
                  <a:prstClr val="black"/>
                </a:solidFill>
                <a:latin typeface="Meiryo UI" panose="020B0604030504040204" pitchFamily="50" charset="-128"/>
                <a:ea typeface="Meiryo UI" panose="020B0604030504040204" pitchFamily="50" charset="-128"/>
              </a:rPr>
              <a:t>な</a:t>
            </a: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r>
              <a:rPr lang="ja-JP" altLang="en-US" sz="1600" b="1" dirty="0" smtClean="0">
                <a:solidFill>
                  <a:prstClr val="black"/>
                </a:solidFill>
                <a:latin typeface="Meiryo UI" panose="020B0604030504040204" pitchFamily="50" charset="-128"/>
                <a:ea typeface="Meiryo UI" panose="020B0604030504040204" pitchFamily="50" charset="-128"/>
              </a:rPr>
              <a:t>取組み</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43" name="スライド番号プレースホルダー 1"/>
          <p:cNvSpPr txBox="1">
            <a:spLocks/>
          </p:cNvSpPr>
          <p:nvPr/>
        </p:nvSpPr>
        <p:spPr bwMode="auto">
          <a:xfrm>
            <a:off x="8343329"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32</a:t>
            </a:fld>
            <a:endParaRPr lang="ja-JP" altLang="en-US" sz="1200" dirty="0">
              <a:solidFill>
                <a:srgbClr val="898989"/>
              </a:solidFill>
            </a:endParaRPr>
          </a:p>
        </p:txBody>
      </p:sp>
    </p:spTree>
    <p:extLst>
      <p:ext uri="{BB962C8B-B14F-4D97-AF65-F5344CB8AC3E}">
        <p14:creationId xmlns:p14="http://schemas.microsoft.com/office/powerpoint/2010/main" val="3987804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674443"/>
            <a:ext cx="2915816" cy="2066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33</a:t>
            </a:fld>
            <a:endParaRPr lang="ja-JP" altLang="en-US" sz="1200" dirty="0">
              <a:solidFill>
                <a:srgbClr val="898989"/>
              </a:solidFill>
            </a:endParaRPr>
          </a:p>
        </p:txBody>
      </p:sp>
      <p:sp>
        <p:nvSpPr>
          <p:cNvPr id="34" name="Rectangle 75"/>
          <p:cNvSpPr>
            <a:spLocks/>
          </p:cNvSpPr>
          <p:nvPr/>
        </p:nvSpPr>
        <p:spPr bwMode="auto">
          <a:xfrm>
            <a:off x="35496" y="4001841"/>
            <a:ext cx="4919152" cy="246729"/>
          </a:xfrm>
          <a:prstGeom prst="rect">
            <a:avLst/>
          </a:prstGeom>
          <a:noFill/>
          <a:ln>
            <a:noFill/>
          </a:ln>
          <a:extLst/>
        </p:spPr>
        <p:txBody>
          <a:bodyPr lIns="0" tIns="72000" rIns="0" bIns="3600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defTabSz="590550"/>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ヒラギノ角ゴ Pro W6" charset="0"/>
              </a:rPr>
              <a:t>■</a:t>
            </a:r>
            <a:r>
              <a:rPr kumimoji="0"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ヒラギノ角ゴ Pro W6" charset="0"/>
              </a:rPr>
              <a:t>バイオ・医療機器産業の地域別構成（全国）</a:t>
            </a:r>
            <a:r>
              <a:rPr kumimoji="0"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ヒラギノ角ゴ Pro W6" charset="0"/>
              </a:rPr>
              <a:t>　</a:t>
            </a:r>
            <a:endParaRPr kumimoji="0"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ヒラギノ角ゴ Pro W6" charset="0"/>
            </a:endParaRPr>
          </a:p>
        </p:txBody>
      </p:sp>
      <p:pic>
        <p:nvPicPr>
          <p:cNvPr id="20" name="Picture 2" descr="http://www.kansai.meti.go.jp/2-4bio/ac_data/img6.jpg"/>
          <p:cNvPicPr>
            <a:picLocks noChangeAspect="1" noChangeArrowheads="1"/>
          </p:cNvPicPr>
          <p:nvPr/>
        </p:nvPicPr>
        <p:blipFill>
          <a:blip r:embed="rId4"/>
          <a:srcRect/>
          <a:stretch>
            <a:fillRect/>
          </a:stretch>
        </p:blipFill>
        <p:spPr bwMode="auto">
          <a:xfrm>
            <a:off x="251520" y="4248571"/>
            <a:ext cx="3258361" cy="2379894"/>
          </a:xfrm>
          <a:prstGeom prst="rect">
            <a:avLst/>
          </a:prstGeom>
          <a:noFill/>
          <a:ln w="9525">
            <a:noFill/>
            <a:miter lim="800000"/>
            <a:headEnd/>
            <a:tailEnd/>
          </a:ln>
        </p:spPr>
      </p:pic>
      <p:sp>
        <p:nvSpPr>
          <p:cNvPr id="21" name="テキスト ボックス 18"/>
          <p:cNvSpPr txBox="1">
            <a:spLocks noChangeArrowheads="1"/>
          </p:cNvSpPr>
          <p:nvPr/>
        </p:nvSpPr>
        <p:spPr bwMode="auto">
          <a:xfrm>
            <a:off x="2093837" y="6654552"/>
            <a:ext cx="2081101" cy="215444"/>
          </a:xfrm>
          <a:prstGeom prst="rect">
            <a:avLst/>
          </a:prstGeom>
          <a:noFill/>
          <a:ln w="9525">
            <a:noFill/>
            <a:miter lim="800000"/>
            <a:headEnd/>
            <a:tailEnd/>
          </a:ln>
        </p:spPr>
        <p:txBody>
          <a:bodyPr wrap="square">
            <a:spAutoFit/>
          </a:bodyPr>
          <a:lstStyle/>
          <a:p>
            <a:r>
              <a:rPr lang="ja-JP" altLang="en-US" sz="800" dirty="0" smtClean="0">
                <a:solidFill>
                  <a:prstClr val="black"/>
                </a:solidFill>
                <a:latin typeface="Meiryo UI" panose="020B0604030504040204" pitchFamily="50" charset="-128"/>
                <a:ea typeface="Meiryo UI" panose="020B0604030504040204" pitchFamily="50" charset="-128"/>
              </a:rPr>
              <a:t>出典</a:t>
            </a:r>
            <a:r>
              <a:rPr lang="ja-JP" altLang="en-US" sz="800" dirty="0">
                <a:solidFill>
                  <a:prstClr val="black"/>
                </a:solidFill>
                <a:latin typeface="Meiryo UI" panose="020B0604030504040204" pitchFamily="50" charset="-128"/>
                <a:ea typeface="Meiryo UI" panose="020B0604030504040204" pitchFamily="50" charset="-128"/>
              </a:rPr>
              <a:t>：近畿経済産業局</a:t>
            </a:r>
            <a:r>
              <a:rPr lang="ja-JP" altLang="en-US" sz="800" dirty="0" smtClean="0">
                <a:solidFill>
                  <a:prstClr val="black"/>
                </a:solidFill>
                <a:latin typeface="Meiryo UI" panose="020B0604030504040204" pitchFamily="50" charset="-128"/>
                <a:ea typeface="Meiryo UI" panose="020B0604030504040204" pitchFamily="50" charset="-128"/>
              </a:rPr>
              <a:t>資料</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30" name="正方形/長方形 29"/>
          <p:cNvSpPr/>
          <p:nvPr/>
        </p:nvSpPr>
        <p:spPr>
          <a:xfrm>
            <a:off x="5993851" y="1950948"/>
            <a:ext cx="3186662" cy="407804"/>
          </a:xfrm>
          <a:prstGeom prst="rect">
            <a:avLst/>
          </a:prstGeom>
          <a:solidFill>
            <a:schemeClr val="bg1"/>
          </a:solidFill>
          <a:ln>
            <a:solidFill>
              <a:schemeClr val="bg1">
                <a:alpha val="0"/>
              </a:schemeClr>
            </a:solidFill>
          </a:ln>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バランスのとれた大阪のものづくり産業</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製造業出荷額等の特化係数（従業者</a:t>
            </a:r>
            <a:r>
              <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人以上））</a:t>
            </a:r>
            <a:endPar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7098778" y="4159609"/>
            <a:ext cx="3295511"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出典：大阪府「なにわの経済データ’</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16</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12"/>
          <p:cNvSpPr txBox="1">
            <a:spLocks noChangeArrowheads="1"/>
          </p:cNvSpPr>
          <p:nvPr/>
        </p:nvSpPr>
        <p:spPr bwMode="auto">
          <a:xfrm>
            <a:off x="77465" y="1950948"/>
            <a:ext cx="379314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a:defRPr>
                <a:solidFill>
                  <a:schemeClr val="tx1"/>
                </a:solidFill>
                <a:latin typeface="Arial" charset="0"/>
                <a:ea typeface="ＭＳ Ｐゴシック" pitchFamily="50" charset="-128"/>
              </a:defRPr>
            </a:lvl1pPr>
            <a:lvl2pPr marL="742950" indent="-285750" defTabSz="912813">
              <a:defRPr>
                <a:solidFill>
                  <a:schemeClr val="tx1"/>
                </a:solidFill>
                <a:latin typeface="Arial" charset="0"/>
                <a:ea typeface="ＭＳ Ｐゴシック" pitchFamily="50" charset="-128"/>
              </a:defRPr>
            </a:lvl2pPr>
            <a:lvl3pPr marL="1143000" indent="-228600" defTabSz="912813">
              <a:defRPr>
                <a:solidFill>
                  <a:schemeClr val="tx1"/>
                </a:solidFill>
                <a:latin typeface="Arial" charset="0"/>
                <a:ea typeface="ＭＳ Ｐゴシック" pitchFamily="50" charset="-128"/>
              </a:defRPr>
            </a:lvl3pPr>
            <a:lvl4pPr marL="1600200" indent="-228600" defTabSz="912813">
              <a:defRPr>
                <a:solidFill>
                  <a:schemeClr val="tx1"/>
                </a:solidFill>
                <a:latin typeface="Arial" charset="0"/>
                <a:ea typeface="ＭＳ Ｐゴシック" pitchFamily="50" charset="-128"/>
              </a:defRPr>
            </a:lvl4pPr>
            <a:lvl5pPr marL="2057400" indent="-228600" defTabSz="912813">
              <a:defRPr>
                <a:solidFill>
                  <a:schemeClr val="tx1"/>
                </a:solidFill>
                <a:latin typeface="Arial" charset="0"/>
                <a:ea typeface="ＭＳ Ｐゴシック" pitchFamily="50" charset="-128"/>
              </a:defRPr>
            </a:lvl5pPr>
            <a:lvl6pPr marL="2514600" indent="-228600" defTabSz="912813" eaLnBrk="0" fontAlgn="base" hangingPunct="0">
              <a:spcBef>
                <a:spcPct val="0"/>
              </a:spcBef>
              <a:spcAft>
                <a:spcPct val="0"/>
              </a:spcAft>
              <a:defRPr>
                <a:solidFill>
                  <a:schemeClr val="tx1"/>
                </a:solidFill>
                <a:latin typeface="Arial" charset="0"/>
                <a:ea typeface="ＭＳ Ｐゴシック" pitchFamily="50" charset="-128"/>
              </a:defRPr>
            </a:lvl6pPr>
            <a:lvl7pPr marL="2971800" indent="-228600" defTabSz="912813" eaLnBrk="0" fontAlgn="base" hangingPunct="0">
              <a:spcBef>
                <a:spcPct val="0"/>
              </a:spcBef>
              <a:spcAft>
                <a:spcPct val="0"/>
              </a:spcAft>
              <a:defRPr>
                <a:solidFill>
                  <a:schemeClr val="tx1"/>
                </a:solidFill>
                <a:latin typeface="Arial" charset="0"/>
                <a:ea typeface="ＭＳ Ｐゴシック" pitchFamily="50" charset="-128"/>
              </a:defRPr>
            </a:lvl7pPr>
            <a:lvl8pPr marL="3429000" indent="-228600" defTabSz="912813" eaLnBrk="0" fontAlgn="base" hangingPunct="0">
              <a:spcBef>
                <a:spcPct val="0"/>
              </a:spcBef>
              <a:spcAft>
                <a:spcPct val="0"/>
              </a:spcAft>
              <a:defRPr>
                <a:solidFill>
                  <a:schemeClr val="tx1"/>
                </a:solidFill>
                <a:latin typeface="Arial" charset="0"/>
                <a:ea typeface="ＭＳ Ｐゴシック" pitchFamily="50" charset="-128"/>
              </a:defRPr>
            </a:lvl8pPr>
            <a:lvl9pPr marL="3886200" indent="-228600" defTabSz="912813" eaLnBrk="0" fontAlgn="base" hangingPunct="0">
              <a:spcBef>
                <a:spcPct val="0"/>
              </a:spcBef>
              <a:spcAft>
                <a:spcPct val="0"/>
              </a:spcAft>
              <a:defRPr>
                <a:solidFill>
                  <a:schemeClr val="tx1"/>
                </a:solidFill>
                <a:latin typeface="Arial" charset="0"/>
                <a:ea typeface="ＭＳ Ｐゴシック" pitchFamily="50" charset="-128"/>
              </a:defRPr>
            </a:lvl9pPr>
          </a:lstStyle>
          <a:p>
            <a:pPr fontAlgn="auto">
              <a:spcBef>
                <a:spcPct val="50000"/>
              </a:spcBef>
              <a:spcAft>
                <a:spcPts val="0"/>
              </a:spcAft>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■次世代産業に注力している都市の例</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二等辺三角形 28"/>
          <p:cNvSpPr/>
          <p:nvPr/>
        </p:nvSpPr>
        <p:spPr>
          <a:xfrm rot="16200000" flipV="1">
            <a:off x="2889285" y="1151276"/>
            <a:ext cx="971165" cy="1980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32" name="正方形/長方形 31"/>
          <p:cNvSpPr/>
          <p:nvPr/>
        </p:nvSpPr>
        <p:spPr>
          <a:xfrm>
            <a:off x="107504" y="116632"/>
            <a:ext cx="3168352"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（１）産業・技術力</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79513" y="548680"/>
            <a:ext cx="2837732" cy="136815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a:lnSpc>
                <a:spcPts val="22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の主要都市では、次世代産業や高付加価値型の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産業の育成</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に注力しており、大阪もリーディング産業の育成を進める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3608892" y="548680"/>
            <a:ext cx="5427605" cy="1368152"/>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北大阪を中心に神戸・京都等も含めて、企業集積・研究集積が進む「ライフサイエンス」を中心とした裾野の広い健康・長寿関連産業の育成を進め、次世代のリーディング産業として着実に発展させる。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バランスの取れた層の厚いものづくりの基盤を活かし、高付加価値型への転換を進めるイノベーションの創出に取組む。</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2631" y="2323105"/>
            <a:ext cx="2439940" cy="18840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50473" y="2181359"/>
            <a:ext cx="2152957" cy="179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テキスト ボックス 35"/>
          <p:cNvSpPr txBox="1"/>
          <p:nvPr/>
        </p:nvSpPr>
        <p:spPr>
          <a:xfrm>
            <a:off x="4424989" y="2751447"/>
            <a:ext cx="1721875"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ニューヨーク（米）</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416753" y="2388687"/>
            <a:ext cx="1566257"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ボストン（米）</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50254" y="2637492"/>
            <a:ext cx="1710422"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ケンブリッジ（英）</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4438895" y="3560418"/>
            <a:ext cx="1299645"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サンフランシスコ</a:t>
            </a: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（米）</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352784" y="2942954"/>
            <a:ext cx="1337689"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ミュンヘン（独）</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355869" y="3612371"/>
            <a:ext cx="1475041"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シンガポール</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353228" y="3285564"/>
            <a:ext cx="915484"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ソウル（韓）</a:t>
            </a:r>
            <a:endPar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4424989" y="3152868"/>
            <a:ext cx="1482793"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ピッツバーグ</a:t>
            </a:r>
            <a:r>
              <a:rPr lang="ja-JP" altLang="en-US"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（米）</a:t>
            </a:r>
            <a:endPar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5149035" y="2434948"/>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1769765" y="2682247"/>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cxnSp>
        <p:nvCxnSpPr>
          <p:cNvPr id="54" name="直線コネクタ 53"/>
          <p:cNvCxnSpPr>
            <a:stCxn id="38" idx="3"/>
          </p:cNvCxnSpPr>
          <p:nvPr/>
        </p:nvCxnSpPr>
        <p:spPr>
          <a:xfrm flipV="1">
            <a:off x="2060676" y="2706273"/>
            <a:ext cx="226488" cy="38941"/>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a:stCxn id="40" idx="3"/>
          </p:cNvCxnSpPr>
          <p:nvPr/>
        </p:nvCxnSpPr>
        <p:spPr>
          <a:xfrm flipV="1">
            <a:off x="1690473" y="2765922"/>
            <a:ext cx="669607" cy="284754"/>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flipV="1">
            <a:off x="2320758" y="2904520"/>
            <a:ext cx="67173" cy="25664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41" idx="3"/>
          </p:cNvCxnSpPr>
          <p:nvPr/>
        </p:nvCxnSpPr>
        <p:spPr>
          <a:xfrm flipV="1">
            <a:off x="1830910" y="3288615"/>
            <a:ext cx="1104898" cy="431478"/>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a:endCxn id="43" idx="1"/>
          </p:cNvCxnSpPr>
          <p:nvPr/>
        </p:nvCxnSpPr>
        <p:spPr>
          <a:xfrm>
            <a:off x="4039616" y="2855030"/>
            <a:ext cx="385373" cy="405560"/>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a:endCxn id="36" idx="1"/>
          </p:cNvCxnSpPr>
          <p:nvPr/>
        </p:nvCxnSpPr>
        <p:spPr>
          <a:xfrm>
            <a:off x="4082143" y="2855030"/>
            <a:ext cx="342846" cy="4139"/>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endCxn id="37" idx="1"/>
          </p:cNvCxnSpPr>
          <p:nvPr/>
        </p:nvCxnSpPr>
        <p:spPr>
          <a:xfrm flipV="1">
            <a:off x="4082143" y="2496409"/>
            <a:ext cx="334610" cy="325195"/>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61" name="直線コネクタ 60"/>
          <p:cNvCxnSpPr>
            <a:endCxn id="39" idx="1"/>
          </p:cNvCxnSpPr>
          <p:nvPr/>
        </p:nvCxnSpPr>
        <p:spPr>
          <a:xfrm>
            <a:off x="3765764" y="2888928"/>
            <a:ext cx="673131" cy="779212"/>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cxnSp>
        <p:nvCxnSpPr>
          <p:cNvPr id="62" name="直線コネクタ 61"/>
          <p:cNvCxnSpPr>
            <a:endCxn id="42" idx="3"/>
          </p:cNvCxnSpPr>
          <p:nvPr/>
        </p:nvCxnSpPr>
        <p:spPr>
          <a:xfrm flipH="1">
            <a:off x="1268712" y="2923511"/>
            <a:ext cx="1816734" cy="469775"/>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1113631" y="2986333"/>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テキスト ボックス 65"/>
          <p:cNvSpPr txBox="1"/>
          <p:nvPr/>
        </p:nvSpPr>
        <p:spPr>
          <a:xfrm>
            <a:off x="1016727" y="3331691"/>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sp>
        <p:nvSpPr>
          <p:cNvPr id="67" name="テキスト ボックス 66"/>
          <p:cNvSpPr txBox="1"/>
          <p:nvPr/>
        </p:nvSpPr>
        <p:spPr>
          <a:xfrm>
            <a:off x="1030845" y="3658092"/>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1601416" y="3659624"/>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sp>
        <p:nvSpPr>
          <p:cNvPr id="69" name="テキスト ボックス 68"/>
          <p:cNvSpPr txBox="1"/>
          <p:nvPr/>
        </p:nvSpPr>
        <p:spPr>
          <a:xfrm>
            <a:off x="1204021" y="2680871"/>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テキスト ボックス 69"/>
          <p:cNvSpPr txBox="1"/>
          <p:nvPr/>
        </p:nvSpPr>
        <p:spPr>
          <a:xfrm>
            <a:off x="5738540" y="2436619"/>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sp>
        <p:nvSpPr>
          <p:cNvPr id="71" name="テキスト ボックス 70"/>
          <p:cNvSpPr txBox="1"/>
          <p:nvPr/>
        </p:nvSpPr>
        <p:spPr>
          <a:xfrm>
            <a:off x="5321784" y="2790687"/>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テキスト ボックス 71"/>
          <p:cNvSpPr txBox="1"/>
          <p:nvPr/>
        </p:nvSpPr>
        <p:spPr>
          <a:xfrm>
            <a:off x="5907782" y="2794826"/>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sp>
        <p:nvSpPr>
          <p:cNvPr id="73" name="テキスト ボックス 72"/>
          <p:cNvSpPr txBox="1"/>
          <p:nvPr/>
        </p:nvSpPr>
        <p:spPr>
          <a:xfrm>
            <a:off x="5316025" y="3190635"/>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テキスト ボックス 73"/>
          <p:cNvSpPr txBox="1"/>
          <p:nvPr/>
        </p:nvSpPr>
        <p:spPr>
          <a:xfrm>
            <a:off x="5490514" y="3607347"/>
            <a:ext cx="190240" cy="128685"/>
          </a:xfrm>
          <a:prstGeom prst="rect">
            <a:avLst/>
          </a:prstGeom>
        </p:spPr>
        <p:style>
          <a:lnRef idx="0">
            <a:schemeClr val="accent1"/>
          </a:lnRef>
          <a:fillRef idx="3">
            <a:schemeClr val="accent1"/>
          </a:fillRef>
          <a:effectRef idx="3">
            <a:schemeClr val="accent1"/>
          </a:effectRef>
          <a:fontRef idx="minor">
            <a:schemeClr val="lt1"/>
          </a:fontRef>
        </p:style>
        <p:txBody>
          <a:bodyPr wrap="none" lIns="18000" tIns="18000" rIns="18000" bIns="18000" rtlCol="0">
            <a:spAutoFit/>
          </a:bodyPr>
          <a:lstStyle/>
          <a:p>
            <a:pPr algn="ctr"/>
            <a:r>
              <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ＩＴ</a:t>
            </a:r>
          </a:p>
        </p:txBody>
      </p:sp>
      <p:sp>
        <p:nvSpPr>
          <p:cNvPr id="8" name="円/楕円 7"/>
          <p:cNvSpPr/>
          <p:nvPr/>
        </p:nvSpPr>
        <p:spPr>
          <a:xfrm rot="551041">
            <a:off x="2317344" y="4649050"/>
            <a:ext cx="578293" cy="1570299"/>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3558092" y="4365104"/>
            <a:ext cx="2394010" cy="415498"/>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「健康・長寿」関連産業のすそ野の</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広がり</a:t>
            </a:r>
            <a:endParaRPr lang="ja-JP"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3727474" y="6630036"/>
            <a:ext cx="2595219"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「２０２５年</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日本万国博覧会基本構想」</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試案</a:t>
            </a:r>
            <a:endParaRPr lang="ja-JP"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descr="C:\Users\i5627699\Desktop\図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26168" y="4740736"/>
            <a:ext cx="2486004" cy="1869920"/>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4219388" y="3775862"/>
            <a:ext cx="2413286" cy="415498"/>
          </a:xfrm>
          <a:prstGeom prst="rect">
            <a:avLst/>
          </a:prstGeom>
        </p:spPr>
        <p:txBody>
          <a:bodyPr wrap="square">
            <a:spAutoFit/>
          </a:bodyPr>
          <a:lstStyle/>
          <a:p>
            <a:pPr marL="177800" indent="-177800" fontAlgn="auto">
              <a:spcBef>
                <a:spcPts val="0"/>
              </a:spcBef>
              <a:spcAft>
                <a:spcPts val="0"/>
              </a:spcAft>
            </a:pP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都市間競争の実相（日本総研</a:t>
            </a:r>
            <a:r>
              <a:rPr lang="en-US" altLang="ja-JP"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7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３月）及び米国医療産業集積調査結果要旨（経団連・産業問題委員会</a:t>
            </a:r>
            <a:r>
              <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2001</a:t>
            </a: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年３月）をもとに副首都推進局にて作成</a:t>
            </a:r>
          </a:p>
        </p:txBody>
      </p:sp>
      <p:cxnSp>
        <p:nvCxnSpPr>
          <p:cNvPr id="64" name="直線コネクタ 63"/>
          <p:cNvCxnSpPr>
            <a:stCxn id="75" idx="3"/>
          </p:cNvCxnSpPr>
          <p:nvPr/>
        </p:nvCxnSpPr>
        <p:spPr>
          <a:xfrm>
            <a:off x="1960005" y="2449517"/>
            <a:ext cx="479559" cy="115388"/>
          </a:xfrm>
          <a:prstGeom prst="line">
            <a:avLst/>
          </a:prstGeom>
          <a:ln w="6350">
            <a:prstDash val="sysDot"/>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344147" y="2341795"/>
            <a:ext cx="1615858" cy="215444"/>
          </a:xfrm>
          <a:prstGeom prst="rect">
            <a:avLst/>
          </a:prstGeom>
          <a:ln w="9525">
            <a:prstDash val="sysDot"/>
          </a:ln>
        </p:spPr>
        <p:style>
          <a:lnRef idx="2">
            <a:schemeClr val="dk1"/>
          </a:lnRef>
          <a:fillRef idx="1">
            <a:schemeClr val="lt1"/>
          </a:fillRef>
          <a:effectRef idx="0">
            <a:schemeClr val="dk1"/>
          </a:effectRef>
          <a:fontRef idx="minor">
            <a:schemeClr val="dk1"/>
          </a:fontRef>
        </p:style>
        <p:txBody>
          <a:bodyPr wrap="square" rtlCol="0" anchor="ctr" anchorCtr="0">
            <a:spAutoFit/>
          </a:bodyPr>
          <a:lstStyle/>
          <a:p>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オウル（フィンランド）</a:t>
            </a:r>
            <a:endPar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 name="グループ化 4"/>
          <p:cNvGrpSpPr/>
          <p:nvPr/>
        </p:nvGrpSpPr>
        <p:grpSpPr>
          <a:xfrm>
            <a:off x="5928779" y="4365104"/>
            <a:ext cx="2328316" cy="2403782"/>
            <a:chOff x="4385574" y="4126042"/>
            <a:chExt cx="3089222" cy="2655188"/>
          </a:xfrm>
        </p:grpSpPr>
        <p:sp>
          <p:nvSpPr>
            <p:cNvPr id="19" name="正方形/長方形 18"/>
            <p:cNvSpPr/>
            <p:nvPr/>
          </p:nvSpPr>
          <p:spPr>
            <a:xfrm>
              <a:off x="4385574" y="4126042"/>
              <a:ext cx="3089222" cy="280473"/>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集積が進む北大阪バイオクラスター</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角丸四角形吹き出し 1"/>
            <p:cNvSpPr/>
            <p:nvPr/>
          </p:nvSpPr>
          <p:spPr>
            <a:xfrm>
              <a:off x="4844264" y="4762355"/>
              <a:ext cx="1544756" cy="360040"/>
            </a:xfrm>
            <a:prstGeom prst="wedgeRoundRectCallout">
              <a:avLst>
                <a:gd name="adj1" fmla="val 55564"/>
                <a:gd name="adj2" fmla="val 141176"/>
                <a:gd name="adj3" fmla="val 16667"/>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prstClr val="black"/>
                  </a:solidFill>
                  <a:latin typeface="Meiryo UI" panose="020B0604030504040204" pitchFamily="50" charset="-128"/>
                  <a:ea typeface="Meiryo UI" panose="020B0604030504040204" pitchFamily="50" charset="-128"/>
                </a:rPr>
                <a:t>国立健康・栄養研究所の移転</a:t>
              </a:r>
              <a:endParaRPr lang="ja-JP" altLang="en-US" sz="800" dirty="0">
                <a:solidFill>
                  <a:prstClr val="black"/>
                </a:solidFill>
                <a:latin typeface="Meiryo UI" panose="020B0604030504040204" pitchFamily="50" charset="-128"/>
                <a:ea typeface="Meiryo UI" panose="020B0604030504040204" pitchFamily="50" charset="-128"/>
              </a:endParaRPr>
            </a:p>
          </p:txBody>
        </p:sp>
        <p:sp>
          <p:nvSpPr>
            <p:cNvPr id="18" name="角丸四角形吹き出し 17"/>
            <p:cNvSpPr/>
            <p:nvPr/>
          </p:nvSpPr>
          <p:spPr>
            <a:xfrm>
              <a:off x="5629149" y="6319444"/>
              <a:ext cx="1446649" cy="461786"/>
            </a:xfrm>
            <a:prstGeom prst="wedgeRoundRectCallout">
              <a:avLst>
                <a:gd name="adj1" fmla="val -10351"/>
                <a:gd name="adj2" fmla="val -167913"/>
                <a:gd name="adj3" fmla="val 16667"/>
              </a:avLst>
            </a:prstGeom>
            <a:solidFill>
              <a:schemeClr val="accent5">
                <a:lumMod val="20000"/>
                <a:lumOff val="8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prstClr val="black"/>
                  </a:solidFill>
                  <a:latin typeface="Meiryo UI" panose="020B0604030504040204" pitchFamily="50" charset="-128"/>
                  <a:ea typeface="Meiryo UI" panose="020B0604030504040204" pitchFamily="50" charset="-128"/>
                </a:rPr>
                <a:t>再生医療</a:t>
              </a:r>
              <a:r>
                <a:rPr lang="ja-JP" altLang="en-US" sz="800" dirty="0" smtClean="0">
                  <a:solidFill>
                    <a:prstClr val="black"/>
                  </a:solidFill>
                  <a:latin typeface="Meiryo UI" panose="020B0604030504040204" pitchFamily="50" charset="-128"/>
                  <a:ea typeface="Meiryo UI" panose="020B0604030504040204" pitchFamily="50" charset="-128"/>
                </a:rPr>
                <a:t>の</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国際</a:t>
              </a:r>
              <a:r>
                <a:rPr lang="ja-JP" altLang="en-US" sz="800" dirty="0">
                  <a:solidFill>
                    <a:prstClr val="black"/>
                  </a:solidFill>
                  <a:latin typeface="Meiryo UI" panose="020B0604030504040204" pitchFamily="50" charset="-128"/>
                  <a:ea typeface="Meiryo UI" panose="020B0604030504040204" pitchFamily="50" charset="-128"/>
                </a:rPr>
                <a:t>拠点</a:t>
              </a:r>
              <a:r>
                <a:rPr lang="ja-JP" altLang="en-US" sz="800" dirty="0" smtClean="0">
                  <a:solidFill>
                    <a:prstClr val="black"/>
                  </a:solidFill>
                  <a:latin typeface="Meiryo UI" panose="020B0604030504040204" pitchFamily="50" charset="-128"/>
                  <a:ea typeface="Meiryo UI" panose="020B0604030504040204" pitchFamily="50" charset="-128"/>
                </a:rPr>
                <a:t>形成</a:t>
              </a:r>
              <a:endParaRPr lang="en-US" altLang="ja-JP" sz="800" dirty="0" smtClean="0">
                <a:solidFill>
                  <a:prstClr val="black"/>
                </a:solidFill>
                <a:latin typeface="Meiryo UI" panose="020B0604030504040204" pitchFamily="50" charset="-128"/>
                <a:ea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rPr>
                <a:t>（</a:t>
              </a:r>
              <a:r>
                <a:rPr lang="ja-JP" altLang="en-US" sz="800" dirty="0">
                  <a:solidFill>
                    <a:prstClr val="black"/>
                  </a:solidFill>
                  <a:latin typeface="Meiryo UI" panose="020B0604030504040204" pitchFamily="50" charset="-128"/>
                  <a:ea typeface="Meiryo UI" panose="020B0604030504040204" pitchFamily="50" charset="-128"/>
                </a:rPr>
                <a:t>中之島）</a:t>
              </a:r>
            </a:p>
          </p:txBody>
        </p:sp>
      </p:grpSp>
      <p:sp>
        <p:nvSpPr>
          <p:cNvPr id="77" name="テキスト ボックス 76"/>
          <p:cNvSpPr txBox="1"/>
          <p:nvPr/>
        </p:nvSpPr>
        <p:spPr>
          <a:xfrm>
            <a:off x="1356421" y="2401838"/>
            <a:ext cx="523664" cy="128685"/>
          </a:xfrm>
          <a:prstGeom prst="rect">
            <a:avLst/>
          </a:prstGeom>
        </p:spPr>
        <p:style>
          <a:lnRef idx="0">
            <a:schemeClr val="accent2"/>
          </a:lnRef>
          <a:fillRef idx="3">
            <a:schemeClr val="accent2"/>
          </a:fillRef>
          <a:effectRef idx="3">
            <a:schemeClr val="accent2"/>
          </a:effectRef>
          <a:fontRef idx="minor">
            <a:schemeClr val="lt1"/>
          </a:fontRef>
        </p:style>
        <p:txBody>
          <a:bodyPr wrap="none" lIns="18000" tIns="18000" rIns="18000" bIns="18000" rtlCol="0">
            <a:spAutoFit/>
          </a:bodyPr>
          <a:lstStyle/>
          <a:p>
            <a:pPr algn="ctr"/>
            <a:r>
              <a:rPr lang="ja-JP" altLang="en-US" sz="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ライフサイエンス</a:t>
            </a:r>
            <a:endParaRPr lang="ja-JP" altLang="en-US" sz="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397819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p:cNvSpPr/>
          <p:nvPr/>
        </p:nvSpPr>
        <p:spPr>
          <a:xfrm>
            <a:off x="1259632" y="1412776"/>
            <a:ext cx="6552728" cy="1115266"/>
          </a:xfrm>
          <a:prstGeom prst="rect">
            <a:avLst/>
          </a:prstGeom>
          <a:ln w="3175">
            <a:noFill/>
            <a:prstDash val="sysDot"/>
          </a:ln>
        </p:spPr>
        <p:txBody>
          <a:bodyPr wrap="square" lIns="3600" tIns="3600" rIns="3600" bIns="3600" numCol="1" anchor="t" anchorCtr="0">
            <a:spAutoFit/>
          </a:bodyPr>
          <a:lstStyle/>
          <a:p>
            <a:pPr marL="179388" indent="-179388"/>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p>
          <a:p>
            <a:pPr marL="179388" indent="-179388"/>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世界最高水準の研究が進む</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再生医療や革新的創薬の産学連携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による実用化・産業化の促進、大阪の強みである</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「ものづくり力」を活かした医療機器の開発促進</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、健康分野における新産業の創出を図るとともに、大阪の健康</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長寿の先進都市に向けた方向性</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まとめ、</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世界トップクラスのライフサイエンスクラスター</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形成など</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に向けた取組み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9388" indent="-179388"/>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8313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34</a:t>
            </a:fld>
            <a:endParaRPr lang="ja-JP" altLang="en-US" sz="1200" dirty="0">
              <a:solidFill>
                <a:srgbClr val="898989"/>
              </a:solidFill>
            </a:endParaRPr>
          </a:p>
        </p:txBody>
      </p:sp>
      <p:sp>
        <p:nvSpPr>
          <p:cNvPr id="12" name="正方形/長方形 11"/>
          <p:cNvSpPr/>
          <p:nvPr/>
        </p:nvSpPr>
        <p:spPr>
          <a:xfrm>
            <a:off x="58994" y="2636912"/>
            <a:ext cx="8977502" cy="403244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角丸四角形 1"/>
          <p:cNvSpPr/>
          <p:nvPr/>
        </p:nvSpPr>
        <p:spPr>
          <a:xfrm>
            <a:off x="179512" y="2852935"/>
            <a:ext cx="4354500" cy="3730195"/>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■健康・医療の新たな拠点形成（健都）</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年の</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らきを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見据え、北大阪健康医療都市（健都</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）を健康・医療イノベーションの新たな拠点と位置づけ、クラスター形成を進める。</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・健都イノベーションパーク</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の健康・医療分野の研究開発を行う企業の集積を進めるとともに、国立循環器病研究センターや国立健康・栄養研究所の移転により研究開発力の向上を図る。</a:t>
            </a:r>
            <a:endPar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89040"/>
            <a:ext cx="4206737" cy="1421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正方形/長方形 17"/>
          <p:cNvSpPr/>
          <p:nvPr/>
        </p:nvSpPr>
        <p:spPr>
          <a:xfrm>
            <a:off x="91704" y="332656"/>
            <a:ext cx="4624312" cy="450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91704" y="196255"/>
            <a:ext cx="1455960" cy="21250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重点的な</a:t>
            </a: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199373" y="1358770"/>
            <a:ext cx="6696744" cy="106211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a:xfrm>
            <a:off x="91703" y="253032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 name="グループ化 22"/>
          <p:cNvGrpSpPr/>
          <p:nvPr/>
        </p:nvGrpSpPr>
        <p:grpSpPr>
          <a:xfrm>
            <a:off x="4602790" y="2852936"/>
            <a:ext cx="4361697" cy="3713583"/>
            <a:chOff x="3749122" y="3501007"/>
            <a:chExt cx="4361697" cy="3713583"/>
          </a:xfrm>
        </p:grpSpPr>
        <p:sp>
          <p:nvSpPr>
            <p:cNvPr id="24" name="角丸四角形 23"/>
            <p:cNvSpPr/>
            <p:nvPr/>
          </p:nvSpPr>
          <p:spPr>
            <a:xfrm>
              <a:off x="3749122" y="3501007"/>
              <a:ext cx="4361697" cy="3713583"/>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■健康分野の産業創出</a:t>
              </a:r>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府内外の民間事業者による</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大阪健康寿命延伸産業創出</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」を通じて実証の側面支援等を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健康」を切り口に、衣料、食、住宅、福祉等サービス、ロボット</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など様々な産業へ波及させていく。</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202</a:t>
              </a:r>
              <a:r>
                <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年開業予定の「関西スポーツ科学・ヘルスケア総合センター（仮称）」において、健康</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寿命を延ばすための医科学研究や、スポーツ・芸術を通して健康増進を促す取り組みなどをさらに発展・実用化させ、それらの成果</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を広く提供していく。</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3790340" y="4478922"/>
              <a:ext cx="3024336" cy="230832"/>
            </a:xfrm>
            <a:prstGeom prst="rect">
              <a:avLst/>
            </a:prstGeom>
          </p:spPr>
          <p:txBody>
            <a:bodyPr wrap="square">
              <a:spAutoFit/>
            </a:bodyPr>
            <a:lstStyle/>
            <a:p>
              <a:pPr marL="177800" indent="-177800"/>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OKJP</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健康</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寿命延伸</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産業イメージ</a:t>
              </a:r>
              <a:endParaRPr lang="en-US" altLang="ja-JP" sz="9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8783" y="4725143"/>
              <a:ext cx="2059789" cy="1211646"/>
            </a:xfrm>
            <a:prstGeom prst="rect">
              <a:avLst/>
            </a:prstGeom>
          </p:spPr>
        </p:pic>
      </p:gr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4077072"/>
            <a:ext cx="1894755" cy="1224136"/>
          </a:xfrm>
          <a:prstGeom prst="rect">
            <a:avLst/>
          </a:prstGeom>
        </p:spPr>
      </p:pic>
      <p:sp>
        <p:nvSpPr>
          <p:cNvPr id="36" name="正方形/長方形 35"/>
          <p:cNvSpPr/>
          <p:nvPr/>
        </p:nvSpPr>
        <p:spPr>
          <a:xfrm>
            <a:off x="6804248" y="3830851"/>
            <a:ext cx="2232249" cy="230832"/>
          </a:xfrm>
          <a:prstGeom prst="rect">
            <a:avLst/>
          </a:prstGeom>
        </p:spPr>
        <p:txBody>
          <a:bodyPr wrap="square">
            <a:spAutoFit/>
          </a:bodyPr>
          <a:lstStyle/>
          <a:p>
            <a:pPr marL="177800" indent="-177800"/>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箕面船場駅周辺</a:t>
            </a:r>
            <a:r>
              <a:rPr lang="ja-JP"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ja-JP"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1189847" y="908720"/>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世界トップクラスのライフサイエンスクラスター形成</a:t>
            </a:r>
          </a:p>
        </p:txBody>
      </p:sp>
      <p:sp>
        <p:nvSpPr>
          <p:cNvPr id="41" name="正方形/長方形 40"/>
          <p:cNvSpPr/>
          <p:nvPr/>
        </p:nvSpPr>
        <p:spPr>
          <a:xfrm>
            <a:off x="4716016" y="5301208"/>
            <a:ext cx="3024336"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出典：大阪健康寿命延伸産業創出</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プラットフォーム</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7884368" y="5301208"/>
            <a:ext cx="1512168" cy="215444"/>
          </a:xfrm>
          <a:prstGeom prst="rect">
            <a:avLst/>
          </a:prstGeom>
        </p:spPr>
        <p:txBody>
          <a:bodyPr wrap="square">
            <a:spAutoFit/>
          </a:bodyPr>
          <a:lstStyle/>
          <a:p>
            <a:pPr marL="177800" indent="-177800"/>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箕面市</a:t>
            </a:r>
            <a:r>
              <a:rPr lang="en-US" altLang="ja-JP" sz="8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en-US" altLang="ja-JP" sz="800" strike="sngStrike"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251520" y="3573016"/>
            <a:ext cx="3024336" cy="230832"/>
          </a:xfrm>
          <a:prstGeom prst="rect">
            <a:avLst/>
          </a:prstGeom>
        </p:spPr>
        <p:txBody>
          <a:bodyPr wrap="square">
            <a:spAutoFit/>
          </a:bodyPr>
          <a:lstStyle/>
          <a:p>
            <a:pPr marL="177800" indent="-177800"/>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◆北大阪健康医療都市（健都）</a:t>
            </a:r>
          </a:p>
        </p:txBody>
      </p:sp>
    </p:spTree>
    <p:extLst>
      <p:ext uri="{BB962C8B-B14F-4D97-AF65-F5344CB8AC3E}">
        <p14:creationId xmlns:p14="http://schemas.microsoft.com/office/powerpoint/2010/main" val="20790689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4550835" y="332656"/>
            <a:ext cx="4416743" cy="3744416"/>
          </a:xfrm>
          <a:prstGeom prst="roundRect">
            <a:avLst>
              <a:gd name="adj" fmla="val 445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■特区を活用したライフサイエンス関連産業の取組み</a:t>
            </a:r>
            <a:endParaRPr lang="en-US" altLang="ja-JP"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関西圏国家戦略特区や関西イノベーション国際戦略総合特区の一体的な活用を図りつつ、医療イノベーションの創出、ライフサイエンス産業の成長を促進する。</a:t>
            </a: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58994" y="157757"/>
            <a:ext cx="8977502" cy="557549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角丸四角形 5"/>
          <p:cNvSpPr/>
          <p:nvPr/>
        </p:nvSpPr>
        <p:spPr>
          <a:xfrm>
            <a:off x="179513" y="332656"/>
            <a:ext cx="4248472" cy="3744416"/>
          </a:xfrm>
          <a:prstGeom prst="roundRect">
            <a:avLst>
              <a:gd name="adj" fmla="val 4200"/>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■再生医療等の国際拠点形成</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丁目において再生医療におけるヒトへの応用から実用化、グローバル展開まで一貫して産業化を推進する「再生医療国際拠点」の形成を目指す。</a:t>
            </a: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・産学官が連携し、「中之島</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丁目再生医療国際拠点検討協議会」を設置し、必要な機能について検討を進める。</a:t>
            </a:r>
          </a:p>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9170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262241" y="3284984"/>
            <a:ext cx="2877711" cy="215444"/>
          </a:xfrm>
          <a:prstGeom prst="rect">
            <a:avLst/>
          </a:prstGeom>
          <a:noFill/>
        </p:spPr>
        <p:txBody>
          <a:bodyPr wrap="non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第</a:t>
            </a:r>
            <a:r>
              <a:rPr lang="en-US" altLang="zh-TW"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a:t>
            </a:r>
            <a:r>
              <a:rPr lang="zh-TW"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回</a:t>
            </a:r>
            <a:r>
              <a:rPr lang="zh-TW"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zh-TW"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丁目再生医療国際拠点検討協</a:t>
            </a:r>
            <a:r>
              <a:rPr lang="zh-TW"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議会</a:t>
            </a:r>
            <a:r>
              <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資料</a:t>
            </a:r>
          </a:p>
        </p:txBody>
      </p:sp>
      <p:sp>
        <p:nvSpPr>
          <p:cNvPr id="16" name="角丸四角形 15"/>
          <p:cNvSpPr/>
          <p:nvPr/>
        </p:nvSpPr>
        <p:spPr>
          <a:xfrm>
            <a:off x="156966" y="4149080"/>
            <a:ext cx="8810612" cy="1512168"/>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■医薬品医療機器総合機構（</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支部の機能</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強化</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年の機能拡充により研究開発の初期段階だけでなく</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開発</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ステージに応じた各種相談が関西支部（うめきた）</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で</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実施</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可能となったところ。</a:t>
            </a:r>
          </a:p>
          <a:p>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・引き続き</a:t>
            </a:r>
            <a:r>
              <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み</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により、創薬環境の整備を進める。</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07"/>
          <p:cNvSpPr txBox="1">
            <a:spLocks noChangeArrowheads="1"/>
          </p:cNvSpPr>
          <p:nvPr/>
        </p:nvSpPr>
        <p:spPr bwMode="auto">
          <a:xfrm>
            <a:off x="4283968" y="4149080"/>
            <a:ext cx="2555875" cy="230832"/>
          </a:xfrm>
          <a:prstGeom prst="rect">
            <a:avLst/>
          </a:prstGeom>
          <a:noFill/>
          <a:ln w="9525">
            <a:noFill/>
            <a:miter lim="800000"/>
            <a:headEnd/>
            <a:tailEnd/>
          </a:ln>
        </p:spPr>
        <p:txBody>
          <a:bodyPr>
            <a:spAutoFit/>
          </a:bodyPr>
          <a:lstStyle/>
          <a:p>
            <a:r>
              <a:rPr lang="ja-JP" altLang="en-US" sz="900" dirty="0">
                <a:solidFill>
                  <a:schemeClr val="tx2"/>
                </a:solidFill>
                <a:latin typeface="Meiryo UI"/>
                <a:ea typeface="Meiryo UI"/>
                <a:cs typeface="Meiryo UI"/>
              </a:rPr>
              <a:t>◆</a:t>
            </a:r>
            <a:r>
              <a:rPr lang="en-US" altLang="ja-JP" sz="900" dirty="0" smtClean="0">
                <a:solidFill>
                  <a:schemeClr val="tx2"/>
                </a:solidFill>
                <a:latin typeface="Meiryo UI"/>
                <a:ea typeface="Meiryo UI"/>
                <a:cs typeface="Meiryo UI"/>
              </a:rPr>
              <a:t>PMDA</a:t>
            </a:r>
            <a:r>
              <a:rPr lang="ja-JP" altLang="en-US" sz="900" dirty="0">
                <a:solidFill>
                  <a:schemeClr val="tx2"/>
                </a:solidFill>
                <a:latin typeface="Meiryo UI"/>
                <a:ea typeface="Meiryo UI"/>
                <a:cs typeface="Meiryo UI"/>
              </a:rPr>
              <a:t>関西</a:t>
            </a:r>
            <a:r>
              <a:rPr lang="ja-JP" altLang="en-US" sz="900" dirty="0" smtClean="0">
                <a:solidFill>
                  <a:schemeClr val="tx2"/>
                </a:solidFill>
                <a:latin typeface="Meiryo UI"/>
                <a:ea typeface="Meiryo UI"/>
                <a:cs typeface="Meiryo UI"/>
              </a:rPr>
              <a:t>支部の機能拡充</a:t>
            </a:r>
            <a:endParaRPr lang="ja-JP" altLang="en-US" sz="900" dirty="0">
              <a:solidFill>
                <a:schemeClr val="tx2"/>
              </a:solidFill>
              <a:latin typeface="Meiryo UI"/>
              <a:ea typeface="Meiryo UI"/>
              <a:cs typeface="Meiryo UI"/>
            </a:endParaRPr>
          </a:p>
        </p:txBody>
      </p:sp>
      <p:pic>
        <p:nvPicPr>
          <p:cNvPr id="91" name="図 90"/>
          <p:cNvPicPr>
            <a:picLocks/>
          </p:cNvPicPr>
          <p:nvPr/>
        </p:nvPicPr>
        <p:blipFill>
          <a:blip r:embed="rId2" cstate="print">
            <a:duotone>
              <a:prstClr val="black"/>
              <a:schemeClr val="accent1">
                <a:tint val="45000"/>
                <a:satMod val="400000"/>
              </a:schemeClr>
            </a:duotone>
            <a:extLst/>
          </a:blip>
          <a:stretch>
            <a:fillRect/>
          </a:stretch>
        </p:blipFill>
        <p:spPr bwMode="auto">
          <a:xfrm>
            <a:off x="5617151" y="2564904"/>
            <a:ext cx="1403121" cy="1422822"/>
          </a:xfrm>
          <a:prstGeom prst="rect">
            <a:avLst/>
          </a:prstGeom>
        </p:spPr>
      </p:pic>
      <p:pic>
        <p:nvPicPr>
          <p:cNvPr id="1028" name="Picture 4" descr="C:\Users\i4350461\Desktop\中之島２.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9752" y="1844824"/>
            <a:ext cx="2016224" cy="13834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i4350461\Desktop\中之島１.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1844824"/>
            <a:ext cx="2028367" cy="1396239"/>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p:cNvGrpSpPr/>
          <p:nvPr/>
        </p:nvGrpSpPr>
        <p:grpSpPr>
          <a:xfrm>
            <a:off x="4355400" y="4293096"/>
            <a:ext cx="4442524" cy="1315139"/>
            <a:chOff x="4355400" y="4831679"/>
            <a:chExt cx="4442524" cy="1765673"/>
          </a:xfrm>
        </p:grpSpPr>
        <p:sp>
          <p:nvSpPr>
            <p:cNvPr id="92" name="テキスト ボックス 107"/>
            <p:cNvSpPr txBox="1">
              <a:spLocks noChangeArrowheads="1"/>
            </p:cNvSpPr>
            <p:nvPr/>
          </p:nvSpPr>
          <p:spPr bwMode="auto">
            <a:xfrm>
              <a:off x="4355400" y="4831680"/>
              <a:ext cx="792664" cy="230832"/>
            </a:xfrm>
            <a:prstGeom prst="rect">
              <a:avLst/>
            </a:prstGeom>
            <a:noFill/>
            <a:ln w="9525">
              <a:noFill/>
              <a:miter lim="800000"/>
              <a:headEnd/>
              <a:tailEnd/>
            </a:ln>
          </p:spPr>
          <p:txBody>
            <a:bodyPr wrap="square">
              <a:spAutoFit/>
            </a:bodyPr>
            <a:lstStyle/>
            <a:p>
              <a:r>
                <a:rPr lang="en-US" altLang="ja-JP" sz="900" dirty="0" smtClean="0">
                  <a:solidFill>
                    <a:srgbClr val="1F497D"/>
                  </a:solidFill>
                  <a:latin typeface="Meiryo UI"/>
                  <a:ea typeface="Meiryo UI"/>
                  <a:cs typeface="Meiryo UI"/>
                </a:rPr>
                <a:t>H25.10</a:t>
              </a:r>
              <a:endParaRPr lang="ja-JP" altLang="en-US" sz="900" dirty="0">
                <a:solidFill>
                  <a:srgbClr val="1F497D"/>
                </a:solidFill>
                <a:latin typeface="Meiryo UI"/>
                <a:ea typeface="Meiryo UI"/>
                <a:cs typeface="Meiryo UI"/>
              </a:endParaRPr>
            </a:p>
          </p:txBody>
        </p:sp>
        <p:sp>
          <p:nvSpPr>
            <p:cNvPr id="3" name="正方形/長方形 2"/>
            <p:cNvSpPr/>
            <p:nvPr/>
          </p:nvSpPr>
          <p:spPr>
            <a:xfrm>
              <a:off x="4427984" y="5085185"/>
              <a:ext cx="864096" cy="288031"/>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4427984" y="5445224"/>
              <a:ext cx="864096" cy="60802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107"/>
            <p:cNvSpPr txBox="1">
              <a:spLocks noChangeArrowheads="1"/>
            </p:cNvSpPr>
            <p:nvPr/>
          </p:nvSpPr>
          <p:spPr bwMode="auto">
            <a:xfrm>
              <a:off x="5363512" y="4831679"/>
              <a:ext cx="792664" cy="230832"/>
            </a:xfrm>
            <a:prstGeom prst="rect">
              <a:avLst/>
            </a:prstGeom>
            <a:noFill/>
            <a:ln w="9525">
              <a:noFill/>
              <a:miter lim="800000"/>
              <a:headEnd/>
              <a:tailEnd/>
            </a:ln>
          </p:spPr>
          <p:txBody>
            <a:bodyPr wrap="square">
              <a:spAutoFit/>
            </a:bodyPr>
            <a:lstStyle/>
            <a:p>
              <a:r>
                <a:rPr lang="en-US" altLang="ja-JP" sz="900" dirty="0" smtClean="0">
                  <a:solidFill>
                    <a:srgbClr val="1F497D"/>
                  </a:solidFill>
                  <a:latin typeface="Meiryo UI"/>
                  <a:ea typeface="Meiryo UI"/>
                  <a:cs typeface="Meiryo UI"/>
                </a:rPr>
                <a:t>H26.4</a:t>
              </a:r>
            </a:p>
          </p:txBody>
        </p:sp>
        <p:sp>
          <p:nvSpPr>
            <p:cNvPr id="96" name="正方形/長方形 95"/>
            <p:cNvSpPr/>
            <p:nvPr/>
          </p:nvSpPr>
          <p:spPr>
            <a:xfrm>
              <a:off x="6444208" y="5445224"/>
              <a:ext cx="864096" cy="608029"/>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薬事戦略相談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・個別面談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・事前面談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lang="en-US" altLang="ja-JP" sz="800"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正方形/長方形 96"/>
            <p:cNvSpPr/>
            <p:nvPr/>
          </p:nvSpPr>
          <p:spPr>
            <a:xfrm>
              <a:off x="5425659" y="6405301"/>
              <a:ext cx="874533" cy="1520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GMP</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実地調査</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テキスト ボックス 107"/>
            <p:cNvSpPr txBox="1">
              <a:spLocks noChangeArrowheads="1"/>
            </p:cNvSpPr>
            <p:nvPr/>
          </p:nvSpPr>
          <p:spPr bwMode="auto">
            <a:xfrm>
              <a:off x="6443632" y="4831679"/>
              <a:ext cx="792664" cy="230832"/>
            </a:xfrm>
            <a:prstGeom prst="rect">
              <a:avLst/>
            </a:prstGeom>
            <a:noFill/>
            <a:ln w="9525">
              <a:noFill/>
              <a:miter lim="800000"/>
              <a:headEnd/>
              <a:tailEnd/>
            </a:ln>
          </p:spPr>
          <p:txBody>
            <a:bodyPr wrap="square">
              <a:spAutoFit/>
            </a:bodyPr>
            <a:lstStyle/>
            <a:p>
              <a:r>
                <a:rPr lang="en-US" altLang="ja-JP" sz="900" dirty="0" smtClean="0">
                  <a:solidFill>
                    <a:srgbClr val="1F497D"/>
                  </a:solidFill>
                  <a:latin typeface="Meiryo UI"/>
                  <a:ea typeface="Meiryo UI"/>
                  <a:cs typeface="Meiryo UI"/>
                </a:rPr>
                <a:t>H28.6</a:t>
              </a:r>
            </a:p>
          </p:txBody>
        </p:sp>
        <p:sp>
          <p:nvSpPr>
            <p:cNvPr id="99" name="右矢印 98"/>
            <p:cNvSpPr/>
            <p:nvPr/>
          </p:nvSpPr>
          <p:spPr>
            <a:xfrm>
              <a:off x="6282280" y="6381328"/>
              <a:ext cx="1225856" cy="17598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右矢印 3"/>
            <p:cNvSpPr/>
            <p:nvPr/>
          </p:nvSpPr>
          <p:spPr>
            <a:xfrm>
              <a:off x="5303353" y="5688830"/>
              <a:ext cx="1180983" cy="1884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p:cNvSpPr/>
            <p:nvPr/>
          </p:nvSpPr>
          <p:spPr>
            <a:xfrm>
              <a:off x="6433771" y="6165304"/>
              <a:ext cx="874533" cy="152008"/>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験相談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1" name="右矢印 100"/>
            <p:cNvSpPr/>
            <p:nvPr/>
          </p:nvSpPr>
          <p:spPr>
            <a:xfrm>
              <a:off x="7279449" y="5688830"/>
              <a:ext cx="228687" cy="1884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a:off x="7295641" y="6148616"/>
              <a:ext cx="228687" cy="18844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吹き出し 8"/>
            <p:cNvSpPr/>
            <p:nvPr/>
          </p:nvSpPr>
          <p:spPr>
            <a:xfrm>
              <a:off x="5652120" y="5301208"/>
              <a:ext cx="727472" cy="324036"/>
            </a:xfrm>
            <a:prstGeom prst="wedgeRectCallout">
              <a:avLst>
                <a:gd name="adj1" fmla="val 79437"/>
                <a:gd name="adj2" fmla="val 121878"/>
              </a:avLst>
            </a:prstGeom>
            <a:solidFill>
              <a:srgbClr val="FFC000"/>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対面助言</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機能の追加</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3" name="正方形/長方形 102"/>
            <p:cNvSpPr/>
            <p:nvPr/>
          </p:nvSpPr>
          <p:spPr>
            <a:xfrm>
              <a:off x="6444208" y="5085184"/>
              <a:ext cx="864096" cy="288031"/>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テレビ会議</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システム導入</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四角形吹き出し 103"/>
            <p:cNvSpPr/>
            <p:nvPr/>
          </p:nvSpPr>
          <p:spPr>
            <a:xfrm>
              <a:off x="5652120" y="5913276"/>
              <a:ext cx="727472" cy="324036"/>
            </a:xfrm>
            <a:prstGeom prst="wedgeRectCallout">
              <a:avLst>
                <a:gd name="adj1" fmla="val 70272"/>
                <a:gd name="adj2" fmla="val 51330"/>
              </a:avLst>
            </a:prstGeom>
            <a:solidFill>
              <a:srgbClr val="FFC000"/>
            </a:solidFill>
            <a:ln w="31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治</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験相談</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機能の拡充</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テキスト ボックス 107"/>
            <p:cNvSpPr txBox="1">
              <a:spLocks noChangeArrowheads="1"/>
            </p:cNvSpPr>
            <p:nvPr/>
          </p:nvSpPr>
          <p:spPr bwMode="auto">
            <a:xfrm>
              <a:off x="7451744" y="4831679"/>
              <a:ext cx="792664" cy="230832"/>
            </a:xfrm>
            <a:prstGeom prst="rect">
              <a:avLst/>
            </a:prstGeom>
            <a:noFill/>
            <a:ln w="9525">
              <a:noFill/>
              <a:miter lim="800000"/>
              <a:headEnd/>
              <a:tailEnd/>
            </a:ln>
          </p:spPr>
          <p:txBody>
            <a:bodyPr wrap="square">
              <a:spAutoFit/>
            </a:bodyPr>
            <a:lstStyle/>
            <a:p>
              <a:r>
                <a:rPr lang="en-US" altLang="ja-JP" sz="900" dirty="0" smtClean="0">
                  <a:solidFill>
                    <a:srgbClr val="1F497D"/>
                  </a:solidFill>
                  <a:latin typeface="Meiryo UI"/>
                  <a:ea typeface="Meiryo UI"/>
                  <a:cs typeface="Meiryo UI"/>
                </a:rPr>
                <a:t>H29.4</a:t>
              </a:r>
              <a:r>
                <a:rPr lang="ja-JP" altLang="en-US" sz="900" dirty="0" smtClean="0">
                  <a:solidFill>
                    <a:srgbClr val="1F497D"/>
                  </a:solidFill>
                  <a:latin typeface="Meiryo UI"/>
                  <a:ea typeface="Meiryo UI"/>
                  <a:cs typeface="Meiryo UI"/>
                </a:rPr>
                <a:t>～</a:t>
              </a:r>
              <a:endParaRPr lang="en-US" altLang="ja-JP" sz="900" dirty="0" smtClean="0">
                <a:solidFill>
                  <a:srgbClr val="1F497D"/>
                </a:solidFill>
                <a:latin typeface="Meiryo UI"/>
                <a:ea typeface="Meiryo UI"/>
                <a:cs typeface="Meiryo UI"/>
              </a:endParaRPr>
            </a:p>
          </p:txBody>
        </p:sp>
        <p:sp>
          <p:nvSpPr>
            <p:cNvPr id="11" name="星 32 10"/>
            <p:cNvSpPr/>
            <p:nvPr/>
          </p:nvSpPr>
          <p:spPr>
            <a:xfrm>
              <a:off x="7508136" y="5099992"/>
              <a:ext cx="1289788" cy="1497360"/>
            </a:xfrm>
            <a:prstGeom prst="star3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06" name="テキスト ボックス 107"/>
            <p:cNvSpPr txBox="1">
              <a:spLocks noChangeArrowheads="1"/>
            </p:cNvSpPr>
            <p:nvPr/>
          </p:nvSpPr>
          <p:spPr bwMode="auto">
            <a:xfrm>
              <a:off x="7668344" y="5589240"/>
              <a:ext cx="933525" cy="461665"/>
            </a:xfrm>
            <a:prstGeom prst="rect">
              <a:avLst/>
            </a:prstGeom>
            <a:noFill/>
            <a:ln w="9525">
              <a:noFill/>
              <a:miter lim="800000"/>
              <a:headEnd/>
              <a:tailEnd/>
            </a:ln>
          </p:spPr>
          <p:txBody>
            <a:bodyPr wrap="square">
              <a:spAutoFit/>
            </a:bodyPr>
            <a:lstStyle/>
            <a:p>
              <a:pPr algn="ctr"/>
              <a:r>
                <a:rPr lang="ja-JP" altLang="en-US" sz="1200" b="1" dirty="0">
                  <a:solidFill>
                    <a:srgbClr val="1F497D"/>
                  </a:solidFill>
                  <a:latin typeface="Meiryo UI"/>
                  <a:ea typeface="Meiryo UI"/>
                  <a:cs typeface="Meiryo UI"/>
                </a:rPr>
                <a:t>更</a:t>
              </a:r>
              <a:r>
                <a:rPr lang="ja-JP" altLang="en-US" sz="1200" b="1" dirty="0" smtClean="0">
                  <a:solidFill>
                    <a:srgbClr val="1F497D"/>
                  </a:solidFill>
                  <a:latin typeface="Meiryo UI"/>
                  <a:ea typeface="Meiryo UI"/>
                  <a:cs typeface="Meiryo UI"/>
                </a:rPr>
                <a:t>なる</a:t>
              </a:r>
              <a:endParaRPr lang="en-US" altLang="ja-JP" sz="1200" b="1" dirty="0" smtClean="0">
                <a:solidFill>
                  <a:srgbClr val="1F497D"/>
                </a:solidFill>
                <a:latin typeface="Meiryo UI"/>
                <a:ea typeface="Meiryo UI"/>
                <a:cs typeface="Meiryo UI"/>
              </a:endParaRPr>
            </a:p>
            <a:p>
              <a:pPr algn="ctr"/>
              <a:r>
                <a:rPr lang="ja-JP" altLang="en-US" sz="1200" b="1" dirty="0" smtClean="0">
                  <a:solidFill>
                    <a:srgbClr val="1F497D"/>
                  </a:solidFill>
                  <a:latin typeface="Meiryo UI"/>
                  <a:ea typeface="Meiryo UI"/>
                  <a:cs typeface="Meiryo UI"/>
                </a:rPr>
                <a:t>機能拡充</a:t>
              </a:r>
              <a:r>
                <a:rPr lang="ja-JP" altLang="en-US" sz="1200" b="1" dirty="0">
                  <a:solidFill>
                    <a:srgbClr val="1F497D"/>
                  </a:solidFill>
                  <a:latin typeface="Meiryo UI"/>
                  <a:ea typeface="Meiryo UI"/>
                  <a:cs typeface="Meiryo UI"/>
                </a:rPr>
                <a:t>へ</a:t>
              </a:r>
              <a:endParaRPr lang="en-US" altLang="ja-JP" sz="1200" b="1" dirty="0" smtClean="0">
                <a:solidFill>
                  <a:srgbClr val="1F497D"/>
                </a:solidFill>
                <a:latin typeface="Meiryo UI"/>
                <a:ea typeface="Meiryo UI"/>
                <a:cs typeface="Meiryo UI"/>
              </a:endParaRPr>
            </a:p>
          </p:txBody>
        </p:sp>
      </p:grpSp>
      <p:sp>
        <p:nvSpPr>
          <p:cNvPr id="110" name="テキスト ボックス 109"/>
          <p:cNvSpPr txBox="1"/>
          <p:nvPr/>
        </p:nvSpPr>
        <p:spPr>
          <a:xfrm>
            <a:off x="4860032" y="1556792"/>
            <a:ext cx="1879041" cy="230832"/>
          </a:xfrm>
          <a:prstGeom prst="rect">
            <a:avLst/>
          </a:prstGeom>
          <a:noFill/>
        </p:spPr>
        <p:txBody>
          <a:bodyPr wrap="non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国家戦略特区の主な事業</a:t>
            </a:r>
          </a:p>
        </p:txBody>
      </p:sp>
      <p:sp>
        <p:nvSpPr>
          <p:cNvPr id="112" name="テキスト ボックス 111"/>
          <p:cNvSpPr txBox="1"/>
          <p:nvPr/>
        </p:nvSpPr>
        <p:spPr>
          <a:xfrm>
            <a:off x="179512" y="1526595"/>
            <a:ext cx="1223412" cy="230832"/>
          </a:xfrm>
          <a:prstGeom prst="rect">
            <a:avLst/>
          </a:prstGeom>
          <a:noFill/>
        </p:spPr>
        <p:txBody>
          <a:bodyPr wrap="non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◆再生医療国際拠点</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33160316"/>
              </p:ext>
            </p:extLst>
          </p:nvPr>
        </p:nvGraphicFramePr>
        <p:xfrm>
          <a:off x="4644008" y="1268760"/>
          <a:ext cx="4248472" cy="1082040"/>
        </p:xfrm>
        <a:graphic>
          <a:graphicData uri="http://schemas.openxmlformats.org/drawingml/2006/table">
            <a:tbl>
              <a:tblPr firstRow="1" bandRow="1">
                <a:tableStyleId>{5C22544A-7EE6-4342-B048-85BDC9FD1C3A}</a:tableStyleId>
              </a:tblPr>
              <a:tblGrid>
                <a:gridCol w="1080120"/>
                <a:gridCol w="3168352"/>
              </a:tblGrid>
              <a:tr h="124342">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主な事業</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r>
              <a:tr h="210424">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保険外併用療養に</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関する特例関連事業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日本では未承認又は適応外の医薬品等を対象に、大阪大学医学部付属病院、国立循環器病センターにおいて、スピーディーに先進医療を提供</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r>
              <a:tr h="344330">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特区医療機器薬事戦略相談事業</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大阪大学医学部付属病院における革新的医療機器の開発について、</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治験期間を短縮し、開発から市販・承認までのプロセスを陣俗化</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希少性疾患に係る革新的医薬品の開発迅速化についても、企業への橋渡しまでを</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AMED</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や</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が手厚くサポートし、実用化を促進する制度の創設を提案中</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grpSp>
        <p:nvGrpSpPr>
          <p:cNvPr id="24" name="グループ化 23"/>
          <p:cNvGrpSpPr/>
          <p:nvPr/>
        </p:nvGrpSpPr>
        <p:grpSpPr>
          <a:xfrm>
            <a:off x="4696344" y="2420888"/>
            <a:ext cx="4160238" cy="1566838"/>
            <a:chOff x="-483836" y="1123455"/>
            <a:chExt cx="9879305" cy="5712320"/>
          </a:xfrm>
        </p:grpSpPr>
        <p:pic>
          <p:nvPicPr>
            <p:cNvPr id="25" name="図 24"/>
            <p:cNvPicPr>
              <a:picLocks noChangeAspect="1"/>
            </p:cNvPicPr>
            <p:nvPr/>
          </p:nvPicPr>
          <p:blipFill rotWithShape="1">
            <a:blip r:embed="rId5" cstate="print">
              <a:duotone>
                <a:schemeClr val="bg2">
                  <a:shade val="45000"/>
                  <a:satMod val="135000"/>
                </a:schemeClr>
                <a:prstClr val="white"/>
              </a:duotone>
              <a:extLst/>
            </a:blip>
            <a:srcRect l="3736" t="34808" b="27331"/>
            <a:stretch/>
          </p:blipFill>
          <p:spPr bwMode="auto">
            <a:xfrm>
              <a:off x="-483836" y="1286969"/>
              <a:ext cx="3979650" cy="3026621"/>
            </a:xfrm>
            <a:prstGeom prst="rect">
              <a:avLst/>
            </a:prstGeom>
          </p:spPr>
        </p:pic>
        <p:pic>
          <p:nvPicPr>
            <p:cNvPr id="26" name="図 25"/>
            <p:cNvPicPr>
              <a:picLocks noChangeAspect="1"/>
            </p:cNvPicPr>
            <p:nvPr/>
          </p:nvPicPr>
          <p:blipFill rotWithShape="1">
            <a:blip r:embed="rId6" cstate="print">
              <a:duotone>
                <a:schemeClr val="bg2">
                  <a:shade val="45000"/>
                  <a:satMod val="135000"/>
                </a:schemeClr>
                <a:prstClr val="white"/>
              </a:duotone>
              <a:lum contrast="-20000"/>
              <a:extLst/>
            </a:blip>
            <a:srcRect t="50000"/>
            <a:stretch/>
          </p:blipFill>
          <p:spPr bwMode="auto">
            <a:xfrm>
              <a:off x="1614845" y="1123455"/>
              <a:ext cx="4333331" cy="3075438"/>
            </a:xfrm>
            <a:prstGeom prst="rect">
              <a:avLst/>
            </a:prstGeom>
          </p:spPr>
        </p:pic>
        <p:sp>
          <p:nvSpPr>
            <p:cNvPr id="27" name="四角形吹き出し 26"/>
            <p:cNvSpPr/>
            <p:nvPr/>
          </p:nvSpPr>
          <p:spPr bwMode="auto">
            <a:xfrm>
              <a:off x="6231769" y="1946275"/>
              <a:ext cx="3163700" cy="4889500"/>
            </a:xfrm>
            <a:prstGeom prst="wedgeRectCallout">
              <a:avLst>
                <a:gd name="adj1" fmla="val -91887"/>
                <a:gd name="adj2" fmla="val -7863"/>
              </a:avLst>
            </a:prstGeom>
            <a:solidFill>
              <a:schemeClr val="bg2"/>
            </a:solidFill>
            <a:ln w="6350"/>
          </p:spPr>
          <p:style>
            <a:lnRef idx="2">
              <a:schemeClr val="dk1"/>
            </a:lnRef>
            <a:fillRef idx="1">
              <a:schemeClr val="lt1"/>
            </a:fillRef>
            <a:effectRef idx="0">
              <a:schemeClr val="dk1"/>
            </a:effectRef>
            <a:fontRef idx="minor">
              <a:schemeClr val="dk1"/>
            </a:fontRef>
          </p:style>
          <p:txBody>
            <a:bodyPr/>
            <a:lstStyle/>
            <a:p>
              <a:pPr fontAlgn="auto">
                <a:spcBef>
                  <a:spcPts val="0"/>
                </a:spcBef>
                <a:spcAft>
                  <a:spcPts val="0"/>
                </a:spcAft>
                <a:defRPr/>
              </a:pPr>
              <a:r>
                <a:rPr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Picture 3" descr="要覧表紙・病院外観"/>
            <p:cNvPicPr>
              <a:picLocks noChangeAspect="1" noChangeArrowheads="1"/>
            </p:cNvPicPr>
            <p:nvPr/>
          </p:nvPicPr>
          <p:blipFill>
            <a:blip r:embed="rId7"/>
            <a:srcRect/>
            <a:stretch>
              <a:fillRect/>
            </a:stretch>
          </p:blipFill>
          <p:spPr bwMode="auto">
            <a:xfrm>
              <a:off x="8020745" y="3232066"/>
              <a:ext cx="1288974" cy="1148867"/>
            </a:xfrm>
            <a:prstGeom prst="rect">
              <a:avLst/>
            </a:prstGeom>
            <a:noFill/>
            <a:ln w="9525">
              <a:noFill/>
              <a:miter lim="800000"/>
              <a:headEnd/>
              <a:tailEnd/>
            </a:ln>
          </p:spPr>
        </p:pic>
        <p:pic>
          <p:nvPicPr>
            <p:cNvPr id="29" name="図 53"/>
            <p:cNvPicPr>
              <a:picLocks noChangeAspect="1" noChangeArrowheads="1"/>
            </p:cNvPicPr>
            <p:nvPr/>
          </p:nvPicPr>
          <p:blipFill>
            <a:blip r:embed="rId8"/>
            <a:srcRect/>
            <a:stretch>
              <a:fillRect/>
            </a:stretch>
          </p:blipFill>
          <p:spPr bwMode="auto">
            <a:xfrm>
              <a:off x="8016461" y="5646549"/>
              <a:ext cx="1293258" cy="1148251"/>
            </a:xfrm>
            <a:prstGeom prst="rect">
              <a:avLst/>
            </a:prstGeom>
            <a:noFill/>
            <a:ln w="9525">
              <a:noFill/>
              <a:miter lim="800000"/>
              <a:headEnd/>
              <a:tailEnd/>
            </a:ln>
          </p:spPr>
        </p:pic>
        <p:pic>
          <p:nvPicPr>
            <p:cNvPr id="30" name="Picture 2"/>
            <p:cNvPicPr>
              <a:picLocks noChangeAspect="1" noChangeArrowheads="1"/>
            </p:cNvPicPr>
            <p:nvPr/>
          </p:nvPicPr>
          <p:blipFill>
            <a:blip r:embed="rId9"/>
            <a:srcRect/>
            <a:stretch>
              <a:fillRect/>
            </a:stretch>
          </p:blipFill>
          <p:spPr bwMode="auto">
            <a:xfrm>
              <a:off x="8026988" y="2064488"/>
              <a:ext cx="1282731" cy="1097313"/>
            </a:xfrm>
            <a:prstGeom prst="rect">
              <a:avLst/>
            </a:prstGeom>
            <a:noFill/>
            <a:ln w="9525">
              <a:noFill/>
              <a:miter lim="800000"/>
              <a:headEnd/>
              <a:tailEnd/>
            </a:ln>
          </p:spPr>
        </p:pic>
        <p:pic>
          <p:nvPicPr>
            <p:cNvPr id="31" name="Picture 4"/>
            <p:cNvPicPr>
              <a:picLocks noChangeAspect="1" noChangeArrowheads="1"/>
            </p:cNvPicPr>
            <p:nvPr/>
          </p:nvPicPr>
          <p:blipFill>
            <a:blip r:embed="rId10"/>
            <a:srcRect/>
            <a:stretch>
              <a:fillRect/>
            </a:stretch>
          </p:blipFill>
          <p:spPr bwMode="auto">
            <a:xfrm>
              <a:off x="8016461" y="4450600"/>
              <a:ext cx="1293258" cy="1149021"/>
            </a:xfrm>
            <a:prstGeom prst="rect">
              <a:avLst/>
            </a:prstGeom>
            <a:noFill/>
            <a:ln w="9525">
              <a:noFill/>
              <a:miter lim="800000"/>
              <a:headEnd/>
              <a:tailEnd/>
            </a:ln>
          </p:spPr>
        </p:pic>
        <p:sp>
          <p:nvSpPr>
            <p:cNvPr id="32" name="角丸四角形 31"/>
            <p:cNvSpPr/>
            <p:nvPr/>
          </p:nvSpPr>
          <p:spPr bwMode="auto">
            <a:xfrm>
              <a:off x="6346983" y="2180781"/>
              <a:ext cx="1594759"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医薬基盤・健康・栄養研究所</a:t>
              </a:r>
            </a:p>
          </p:txBody>
        </p:sp>
        <p:sp>
          <p:nvSpPr>
            <p:cNvPr id="33" name="角丸四角形 32"/>
            <p:cNvSpPr/>
            <p:nvPr/>
          </p:nvSpPr>
          <p:spPr bwMode="auto">
            <a:xfrm>
              <a:off x="6354881" y="3337585"/>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大阪大学・</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大阪</a:t>
              </a:r>
              <a:r>
                <a:rPr lang="ja-JP" altLang="en-US" sz="500" b="1" dirty="0" smtClean="0">
                  <a:solidFill>
                    <a:prstClr val="white"/>
                  </a:solidFill>
                  <a:latin typeface="Meiryo UI" pitchFamily="50" charset="-128"/>
                  <a:ea typeface="Meiryo UI" pitchFamily="50" charset="-128"/>
                  <a:cs typeface="Meiryo UI" pitchFamily="50" charset="-128"/>
                </a:rPr>
                <a:t>大学医</a:t>
              </a:r>
              <a:r>
                <a:rPr lang="ja-JP" altLang="en-US" sz="500" b="1" dirty="0">
                  <a:solidFill>
                    <a:prstClr val="white"/>
                  </a:solidFill>
                  <a:latin typeface="Meiryo UI" pitchFamily="50" charset="-128"/>
                  <a:ea typeface="Meiryo UI" pitchFamily="50" charset="-128"/>
                  <a:cs typeface="Meiryo UI" pitchFamily="50" charset="-128"/>
                </a:rPr>
                <a:t>学部</a:t>
              </a:r>
              <a:endParaRPr lang="en-US" altLang="ja-JP" sz="500" b="1" dirty="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附属病院</a:t>
              </a:r>
            </a:p>
          </p:txBody>
        </p:sp>
        <p:sp>
          <p:nvSpPr>
            <p:cNvPr id="34" name="角丸四角形 33"/>
            <p:cNvSpPr/>
            <p:nvPr/>
          </p:nvSpPr>
          <p:spPr bwMode="auto">
            <a:xfrm>
              <a:off x="6354881" y="4528127"/>
              <a:ext cx="1586860"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fontAlgn="auto">
                <a:spcBef>
                  <a:spcPts val="0"/>
                </a:spcBef>
                <a:spcAft>
                  <a:spcPts val="0"/>
                </a:spcAft>
                <a:defRPr/>
              </a:pPr>
              <a:r>
                <a:rPr lang="ja-JP" altLang="en-US" sz="500" b="1" dirty="0">
                  <a:solidFill>
                    <a:prstClr val="white"/>
                  </a:solidFill>
                  <a:latin typeface="Meiryo UI" pitchFamily="50" charset="-128"/>
                  <a:ea typeface="Meiryo UI" pitchFamily="50" charset="-128"/>
                  <a:cs typeface="Meiryo UI" pitchFamily="50" charset="-128"/>
                </a:rPr>
                <a:t>国立</a:t>
              </a:r>
              <a:r>
                <a:rPr lang="ja-JP" altLang="en-US" sz="500" b="1" dirty="0" smtClean="0">
                  <a:solidFill>
                    <a:prstClr val="white"/>
                  </a:solidFill>
                  <a:latin typeface="Meiryo UI" pitchFamily="50" charset="-128"/>
                  <a:ea typeface="Meiryo UI" pitchFamily="50" charset="-128"/>
                  <a:cs typeface="Meiryo UI" pitchFamily="50" charset="-128"/>
                </a:rPr>
                <a:t>循環器病</a:t>
              </a:r>
              <a:endParaRPr lang="en-US" altLang="ja-JP" sz="500" b="1" dirty="0" smtClean="0">
                <a:solidFill>
                  <a:prstClr val="white"/>
                </a:solidFill>
                <a:latin typeface="Meiryo UI" pitchFamily="50" charset="-128"/>
                <a:ea typeface="Meiryo UI" pitchFamily="50" charset="-128"/>
                <a:cs typeface="Meiryo UI" pitchFamily="50" charset="-128"/>
              </a:endParaRPr>
            </a:p>
            <a:p>
              <a:pPr fontAlgn="auto">
                <a:spcBef>
                  <a:spcPts val="0"/>
                </a:spcBef>
                <a:spcAft>
                  <a:spcPts val="0"/>
                </a:spcAft>
                <a:defRPr/>
              </a:pPr>
              <a:r>
                <a:rPr lang="ja-JP" altLang="en-US" sz="500" b="1" dirty="0" smtClean="0">
                  <a:solidFill>
                    <a:prstClr val="white"/>
                  </a:solidFill>
                  <a:latin typeface="Meiryo UI" pitchFamily="50" charset="-128"/>
                  <a:ea typeface="Meiryo UI" pitchFamily="50" charset="-128"/>
                  <a:cs typeface="Meiryo UI" pitchFamily="50" charset="-128"/>
                </a:rPr>
                <a:t>研究センター</a:t>
              </a:r>
              <a:endParaRPr lang="ja-JP" altLang="en-US" sz="500" b="1" dirty="0">
                <a:solidFill>
                  <a:prstClr val="white"/>
                </a:solidFill>
                <a:latin typeface="Meiryo UI" pitchFamily="50" charset="-128"/>
                <a:ea typeface="Meiryo UI" pitchFamily="50" charset="-128"/>
                <a:cs typeface="Meiryo UI" pitchFamily="50" charset="-128"/>
              </a:endParaRPr>
            </a:p>
          </p:txBody>
        </p:sp>
        <p:sp>
          <p:nvSpPr>
            <p:cNvPr id="35" name="角丸四角形 34"/>
            <p:cNvSpPr/>
            <p:nvPr/>
          </p:nvSpPr>
          <p:spPr bwMode="auto">
            <a:xfrm>
              <a:off x="6367885" y="5708148"/>
              <a:ext cx="1573857" cy="925561"/>
            </a:xfrm>
            <a:prstGeom prst="roundRect">
              <a:avLst>
                <a:gd name="adj" fmla="val 19762"/>
              </a:avLst>
            </a:prstGeom>
            <a:solidFill>
              <a:srgbClr val="FF9933"/>
            </a:solidFill>
            <a:ln>
              <a:noFill/>
            </a:ln>
            <a:effectLst>
              <a:outerShdw blurRad="107950" dist="12700" dir="5400000" algn="ctr">
                <a:srgbClr val="000000"/>
              </a:outerShdw>
            </a:effectLst>
            <a:scene3d>
              <a:camera prst="orthographicFront">
                <a:rot lat="0" lon="0" rev="0"/>
              </a:camera>
              <a:lightRig rig="soft" dir="t">
                <a:rot lat="0" lon="0" rev="0"/>
              </a:lightRig>
            </a:scene3d>
            <a:sp3d contourW="2540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lIns="72000" tIns="45715" rIns="36000" bIns="45715" anchor="ctr"/>
            <a:lstStyle/>
            <a:p>
              <a:pPr fontAlgn="auto">
                <a:spcBef>
                  <a:spcPts val="0"/>
                </a:spcBef>
                <a:spcAft>
                  <a:spcPts val="0"/>
                </a:spcAft>
                <a:defRPr/>
              </a:pP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理化学</a:t>
              </a: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研究所</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生命システム</a:t>
              </a:r>
              <a:endParaRPr lang="en-US" altLang="ja-JP"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5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研究</a:t>
              </a:r>
              <a:r>
                <a:rPr lang="ja-JP" altLang="en-US" sz="5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センター</a:t>
              </a:r>
            </a:p>
          </p:txBody>
        </p:sp>
        <p:grpSp>
          <p:nvGrpSpPr>
            <p:cNvPr id="36" name="グループ化 7"/>
            <p:cNvGrpSpPr>
              <a:grpSpLocks/>
            </p:cNvGrpSpPr>
            <p:nvPr/>
          </p:nvGrpSpPr>
          <p:grpSpPr bwMode="auto">
            <a:xfrm>
              <a:off x="1258888" y="3284538"/>
              <a:ext cx="4628140" cy="3326996"/>
              <a:chOff x="579504" y="1617785"/>
              <a:chExt cx="4795604" cy="3073010"/>
            </a:xfrm>
          </p:grpSpPr>
          <p:grpSp>
            <p:nvGrpSpPr>
              <p:cNvPr id="74" name="グループ化 11"/>
              <p:cNvGrpSpPr>
                <a:grpSpLocks/>
              </p:cNvGrpSpPr>
              <p:nvPr/>
            </p:nvGrpSpPr>
            <p:grpSpPr bwMode="auto">
              <a:xfrm>
                <a:off x="579504" y="1736555"/>
                <a:ext cx="4795604" cy="2954240"/>
                <a:chOff x="675464" y="1647156"/>
                <a:chExt cx="5059984" cy="2955102"/>
              </a:xfrm>
            </p:grpSpPr>
            <p:grpSp>
              <p:nvGrpSpPr>
                <p:cNvPr id="79" name="グループ化 22"/>
                <p:cNvGrpSpPr>
                  <a:grpSpLocks/>
                </p:cNvGrpSpPr>
                <p:nvPr/>
              </p:nvGrpSpPr>
              <p:grpSpPr bwMode="auto">
                <a:xfrm>
                  <a:off x="675464" y="1647156"/>
                  <a:ext cx="5059984" cy="2955102"/>
                  <a:chOff x="2863611" y="1747761"/>
                  <a:chExt cx="5059984" cy="2955102"/>
                </a:xfrm>
              </p:grpSpPr>
              <p:sp>
                <p:nvSpPr>
                  <p:cNvPr id="81" name="テキスト ボックス 32"/>
                  <p:cNvSpPr txBox="1">
                    <a:spLocks noChangeArrowheads="1"/>
                  </p:cNvSpPr>
                  <p:nvPr/>
                </p:nvSpPr>
                <p:spPr bwMode="auto">
                  <a:xfrm>
                    <a:off x="2863611" y="4238224"/>
                    <a:ext cx="1462385" cy="464639"/>
                  </a:xfrm>
                  <a:prstGeom prst="rect">
                    <a:avLst/>
                  </a:prstGeom>
                  <a:noFill/>
                  <a:ln w="9525">
                    <a:noFill/>
                    <a:miter lim="800000"/>
                    <a:headEnd/>
                    <a:tailEnd/>
                  </a:ln>
                </p:spPr>
                <p:txBody>
                  <a:bodyPr wrap="none">
                    <a:spAutoFit/>
                  </a:bodyPr>
                  <a:lstStyle/>
                  <a:p>
                    <a:r>
                      <a:rPr lang="ja-JP" altLang="en-US" sz="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関西国際空港</a:t>
                    </a:r>
                  </a:p>
                </p:txBody>
              </p:sp>
              <p:pic>
                <p:nvPicPr>
                  <p:cNvPr id="82" name="Picture 2" descr="C:\Program Files\Microsoft Office\MEDIA\CAGCAT10\j0293234.wmf"/>
                  <p:cNvPicPr>
                    <a:picLocks noChangeAspect="1" noChangeArrowheads="1"/>
                  </p:cNvPicPr>
                  <p:nvPr/>
                </p:nvPicPr>
                <p:blipFill>
                  <a:blip r:embed="rId11"/>
                  <a:srcRect/>
                  <a:stretch>
                    <a:fillRect/>
                  </a:stretch>
                </p:blipFill>
                <p:spPr bwMode="auto">
                  <a:xfrm>
                    <a:off x="3797405" y="4313043"/>
                    <a:ext cx="342019" cy="252319"/>
                  </a:xfrm>
                  <a:prstGeom prst="rect">
                    <a:avLst/>
                  </a:prstGeom>
                  <a:noFill/>
                  <a:ln w="9525">
                    <a:noFill/>
                    <a:miter lim="800000"/>
                    <a:headEnd/>
                    <a:tailEnd/>
                  </a:ln>
                </p:spPr>
              </p:pic>
              <p:pic>
                <p:nvPicPr>
                  <p:cNvPr id="83" name="Picture 2" descr="C:\Program Files\Microsoft Office\MEDIA\CAGCAT10\j0293234.wmf"/>
                  <p:cNvPicPr>
                    <a:picLocks noChangeAspect="1" noChangeArrowheads="1"/>
                  </p:cNvPicPr>
                  <p:nvPr/>
                </p:nvPicPr>
                <p:blipFill>
                  <a:blip r:embed="rId11"/>
                  <a:srcRect/>
                  <a:stretch>
                    <a:fillRect/>
                  </a:stretch>
                </p:blipFill>
                <p:spPr bwMode="auto">
                  <a:xfrm>
                    <a:off x="4864102" y="2188381"/>
                    <a:ext cx="352792" cy="260266"/>
                  </a:xfrm>
                  <a:prstGeom prst="rect">
                    <a:avLst/>
                  </a:prstGeom>
                  <a:noFill/>
                  <a:ln w="9525">
                    <a:noFill/>
                    <a:miter lim="800000"/>
                    <a:headEnd/>
                    <a:tailEnd/>
                  </a:ln>
                </p:spPr>
              </p:pic>
              <p:sp>
                <p:nvSpPr>
                  <p:cNvPr id="84" name="円/楕円 83"/>
                  <p:cNvSpPr/>
                  <p:nvPr/>
                </p:nvSpPr>
                <p:spPr>
                  <a:xfrm>
                    <a:off x="5198029" y="1747761"/>
                    <a:ext cx="1803317" cy="1631011"/>
                  </a:xfrm>
                  <a:prstGeom prst="ellipse">
                    <a:avLst/>
                  </a:prstGeom>
                  <a:noFill/>
                  <a:ln w="38100">
                    <a:solidFill>
                      <a:schemeClr val="accent5">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5" name="テキスト ボックス 44"/>
                  <p:cNvSpPr txBox="1">
                    <a:spLocks noChangeArrowheads="1"/>
                  </p:cNvSpPr>
                  <p:nvPr/>
                </p:nvSpPr>
                <p:spPr bwMode="auto">
                  <a:xfrm>
                    <a:off x="7449141" y="4057789"/>
                    <a:ext cx="474454" cy="549120"/>
                  </a:xfrm>
                  <a:prstGeom prst="rect">
                    <a:avLst/>
                  </a:prstGeom>
                  <a:noFill/>
                  <a:ln w="9525">
                    <a:noFill/>
                    <a:miter lim="800000"/>
                    <a:headEnd/>
                    <a:tailEnd/>
                  </a:ln>
                </p:spPr>
                <p:txBody>
                  <a:bodyPr wrap="none">
                    <a:spAutoFit/>
                  </a:bodyPr>
                  <a:lstStyle/>
                  <a:p>
                    <a:endParaRPr lang="ja-JP" altLang="en-US" sz="700" b="1">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テキスト ボックス 51"/>
                  <p:cNvSpPr txBox="1">
                    <a:spLocks noChangeArrowheads="1"/>
                  </p:cNvSpPr>
                  <p:nvPr/>
                </p:nvSpPr>
                <p:spPr bwMode="auto">
                  <a:xfrm>
                    <a:off x="6018982" y="2834758"/>
                    <a:ext cx="1133017" cy="464639"/>
                  </a:xfrm>
                  <a:prstGeom prst="rect">
                    <a:avLst/>
                  </a:prstGeom>
                  <a:noFill/>
                  <a:ln w="9525">
                    <a:noFill/>
                    <a:miter lim="800000"/>
                    <a:headEnd/>
                    <a:tailEnd/>
                  </a:ln>
                </p:spPr>
                <p:txBody>
                  <a:bodyPr wrap="none">
                    <a:spAutoFit/>
                  </a:bodyPr>
                  <a:lstStyle/>
                  <a:p>
                    <a:r>
                      <a:rPr lang="ja-JP" altLang="en-US" sz="500" b="1">
                        <a:solidFill>
                          <a:srgbClr val="000000"/>
                        </a:solidFill>
                        <a:latin typeface="Meiryo UI" panose="020B0604030504040204" pitchFamily="50" charset="-128"/>
                        <a:ea typeface="Meiryo UI" panose="020B0604030504040204" pitchFamily="50" charset="-128"/>
                        <a:cs typeface="Meiryo UI" panose="020B0604030504040204" pitchFamily="50" charset="-128"/>
                      </a:rPr>
                      <a:t>新大阪駅</a:t>
                    </a:r>
                  </a:p>
                </p:txBody>
              </p:sp>
              <p:sp>
                <p:nvSpPr>
                  <p:cNvPr id="87" name="円/楕円 86"/>
                  <p:cNvSpPr>
                    <a:spLocks noChangeAspect="1"/>
                  </p:cNvSpPr>
                  <p:nvPr/>
                </p:nvSpPr>
                <p:spPr>
                  <a:xfrm>
                    <a:off x="5931946" y="3158924"/>
                    <a:ext cx="204836" cy="204835"/>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8" name="円/楕円 87"/>
                  <p:cNvSpPr>
                    <a:spLocks noChangeAspect="1"/>
                  </p:cNvSpPr>
                  <p:nvPr/>
                </p:nvSpPr>
                <p:spPr>
                  <a:xfrm>
                    <a:off x="6106552" y="2431125"/>
                    <a:ext cx="267952" cy="26795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円/楕円 88"/>
                  <p:cNvSpPr>
                    <a:spLocks noChangeAspect="1"/>
                  </p:cNvSpPr>
                  <p:nvPr/>
                </p:nvSpPr>
                <p:spPr>
                  <a:xfrm>
                    <a:off x="5518905" y="2930774"/>
                    <a:ext cx="204836" cy="204835"/>
                  </a:xfrm>
                  <a:prstGeom prst="ellipse">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0" name="円/楕円 89"/>
                  <p:cNvSpPr>
                    <a:spLocks noChangeAspect="1"/>
                  </p:cNvSpPr>
                  <p:nvPr/>
                </p:nvSpPr>
                <p:spPr>
                  <a:xfrm>
                    <a:off x="6155695" y="1771752"/>
                    <a:ext cx="267952" cy="26795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80" name="テキスト ボックス 23"/>
                <p:cNvSpPr txBox="1">
                  <a:spLocks noChangeArrowheads="1"/>
                </p:cNvSpPr>
                <p:nvPr/>
              </p:nvSpPr>
              <p:spPr bwMode="auto">
                <a:xfrm>
                  <a:off x="1980655" y="1850604"/>
                  <a:ext cx="1100080" cy="380158"/>
                </a:xfrm>
                <a:prstGeom prst="rect">
                  <a:avLst/>
                </a:prstGeom>
                <a:noFill/>
                <a:ln w="9525">
                  <a:noFill/>
                  <a:miter lim="800000"/>
                  <a:headEnd/>
                  <a:tailEnd/>
                </a:ln>
              </p:spPr>
              <p:txBody>
                <a:bodyPr wrap="none">
                  <a:spAutoFit/>
                </a:bodyPr>
                <a:lstStyle/>
                <a:p>
                  <a:r>
                    <a:rPr lang="ja-JP" altLang="en-US" sz="300" b="1">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大阪国際空港 </a:t>
                  </a:r>
                </a:p>
              </p:txBody>
            </p:sp>
          </p:grpSp>
          <p:sp>
            <p:nvSpPr>
              <p:cNvPr id="75" name="テキスト ボックス 2"/>
              <p:cNvSpPr txBox="1">
                <a:spLocks noChangeArrowheads="1"/>
              </p:cNvSpPr>
              <p:nvPr/>
            </p:nvSpPr>
            <p:spPr bwMode="auto">
              <a:xfrm>
                <a:off x="3671995" y="1617785"/>
                <a:ext cx="827407" cy="621852"/>
              </a:xfrm>
              <a:prstGeom prst="rect">
                <a:avLst/>
              </a:prstGeom>
              <a:noFill/>
              <a:ln w="9525">
                <a:noFill/>
                <a:miter lim="800000"/>
                <a:headEnd/>
                <a:tailEnd/>
              </a:ln>
            </p:spPr>
            <p:txBody>
              <a:bodyPr>
                <a:spAutoFit/>
              </a:bodyPr>
              <a:lstStyle/>
              <a:p>
                <a:r>
                  <a:rPr lang="ja-JP" altLang="en-US" sz="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彩都</a:t>
                </a:r>
              </a:p>
            </p:txBody>
          </p:sp>
          <p:sp>
            <p:nvSpPr>
              <p:cNvPr id="76" name="テキスト ボックス 32"/>
              <p:cNvSpPr txBox="1">
                <a:spLocks noChangeArrowheads="1"/>
              </p:cNvSpPr>
              <p:nvPr/>
            </p:nvSpPr>
            <p:spPr bwMode="auto">
              <a:xfrm>
                <a:off x="3713122" y="3081161"/>
                <a:ext cx="1212322" cy="621852"/>
              </a:xfrm>
              <a:prstGeom prst="rect">
                <a:avLst/>
              </a:prstGeom>
              <a:noFill/>
              <a:ln w="9525">
                <a:noFill/>
                <a:miter lim="800000"/>
                <a:headEnd/>
                <a:tailEnd/>
              </a:ln>
            </p:spPr>
            <p:txBody>
              <a:bodyPr wrap="square">
                <a:spAutoFit/>
              </a:bodyPr>
              <a:lstStyle/>
              <a:p>
                <a:r>
                  <a:rPr lang="ja-JP" altLang="en-US" sz="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道修町</a:t>
                </a:r>
              </a:p>
            </p:txBody>
          </p:sp>
          <p:sp>
            <p:nvSpPr>
              <p:cNvPr id="78" name="テキスト ボックス 58"/>
              <p:cNvSpPr txBox="1">
                <a:spLocks noChangeArrowheads="1"/>
              </p:cNvSpPr>
              <p:nvPr/>
            </p:nvSpPr>
            <p:spPr bwMode="auto">
              <a:xfrm>
                <a:off x="2765135" y="2288990"/>
                <a:ext cx="2435635" cy="673674"/>
              </a:xfrm>
              <a:prstGeom prst="rect">
                <a:avLst/>
              </a:prstGeom>
              <a:noFill/>
              <a:ln w="9525">
                <a:noFill/>
                <a:miter lim="800000"/>
                <a:headEnd/>
                <a:tailEnd/>
              </a:ln>
            </p:spPr>
            <p:txBody>
              <a:bodyPr wrap="square">
                <a:spAutoFit/>
              </a:bodyPr>
              <a:lstStyle/>
              <a:p>
                <a:r>
                  <a:rPr lang="ja-JP" altLang="en-US" sz="7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6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健</a:t>
                </a:r>
                <a:r>
                  <a:rPr lang="ja-JP" altLang="en-US" sz="6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a:t>
                </a:r>
                <a:r>
                  <a:rPr lang="ja-JP" altLang="en-US" sz="4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4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国循移転予定先）</a:t>
                </a:r>
              </a:p>
            </p:txBody>
          </p:sp>
        </p:grpSp>
        <p:sp>
          <p:nvSpPr>
            <p:cNvPr id="37" name="正方形/長方形 36"/>
            <p:cNvSpPr/>
            <p:nvPr/>
          </p:nvSpPr>
          <p:spPr>
            <a:xfrm rot="19615969">
              <a:off x="4130675" y="4340225"/>
              <a:ext cx="1231900" cy="4127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38" name="直線コネクタ 37"/>
            <p:cNvCxnSpPr/>
            <p:nvPr/>
          </p:nvCxnSpPr>
          <p:spPr>
            <a:xfrm flipV="1">
              <a:off x="4371975" y="3976688"/>
              <a:ext cx="939800" cy="633412"/>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3570288" y="4619625"/>
              <a:ext cx="590550" cy="39688"/>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0" name="直線コネクタ 39"/>
            <p:cNvCxnSpPr/>
            <p:nvPr/>
          </p:nvCxnSpPr>
          <p:spPr>
            <a:xfrm>
              <a:off x="3576638" y="4638675"/>
              <a:ext cx="593725" cy="0"/>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41" name="Picture 2" descr="C:\Documents and Settings\admin\Local Settings\Temporary Internet Files\Content.IE5\0C2OPJ5W\MC900343639[1].wmf"/>
            <p:cNvPicPr>
              <a:picLocks noChangeAspect="1" noChangeArrowheads="1"/>
            </p:cNvPicPr>
            <p:nvPr/>
          </p:nvPicPr>
          <p:blipFill>
            <a:blip r:embed="rId12"/>
            <a:srcRect/>
            <a:stretch>
              <a:fillRect/>
            </a:stretch>
          </p:blipFill>
          <p:spPr bwMode="auto">
            <a:xfrm>
              <a:off x="4087813" y="4471988"/>
              <a:ext cx="279400" cy="328612"/>
            </a:xfrm>
            <a:prstGeom prst="rect">
              <a:avLst/>
            </a:prstGeom>
            <a:noFill/>
            <a:ln w="9525">
              <a:noFill/>
              <a:miter lim="800000"/>
              <a:headEnd/>
              <a:tailEnd/>
            </a:ln>
          </p:spPr>
        </p:pic>
        <p:cxnSp>
          <p:nvCxnSpPr>
            <p:cNvPr id="42" name="直線コネクタ 41"/>
            <p:cNvCxnSpPr/>
            <p:nvPr/>
          </p:nvCxnSpPr>
          <p:spPr>
            <a:xfrm>
              <a:off x="3427413" y="3868738"/>
              <a:ext cx="987425" cy="0"/>
            </a:xfrm>
            <a:prstGeom prst="line">
              <a:avLst/>
            </a:prstGeom>
            <a:ln w="44450" cmpd="dbl">
              <a:solidFill>
                <a:schemeClr val="bg1"/>
              </a:solidFill>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V="1">
              <a:off x="3508375" y="3390900"/>
              <a:ext cx="1751013" cy="974725"/>
            </a:xfrm>
            <a:prstGeom prst="line">
              <a:avLst/>
            </a:prstGeom>
            <a:ln w="44450" cmpd="dbl">
              <a:solidFill>
                <a:schemeClr val="bg1"/>
              </a:solidFill>
            </a:ln>
          </p:spPr>
          <p:style>
            <a:lnRef idx="1">
              <a:schemeClr val="dk1"/>
            </a:lnRef>
            <a:fillRef idx="0">
              <a:schemeClr val="dk1"/>
            </a:fillRef>
            <a:effectRef idx="0">
              <a:schemeClr val="dk1"/>
            </a:effectRef>
            <a:fontRef idx="minor">
              <a:schemeClr val="tx1"/>
            </a:fontRef>
          </p:style>
        </p:cxnSp>
        <p:pic>
          <p:nvPicPr>
            <p:cNvPr id="44" name="Picture 4" descr="記号"/>
            <p:cNvPicPr>
              <a:picLocks noChangeAspect="1" noChangeArrowheads="1"/>
            </p:cNvPicPr>
            <p:nvPr/>
          </p:nvPicPr>
          <p:blipFill>
            <a:blip r:embed="rId13"/>
            <a:srcRect/>
            <a:stretch>
              <a:fillRect/>
            </a:stretch>
          </p:blipFill>
          <p:spPr bwMode="auto">
            <a:xfrm>
              <a:off x="4487863" y="3716338"/>
              <a:ext cx="176212" cy="149225"/>
            </a:xfrm>
            <a:prstGeom prst="rect">
              <a:avLst/>
            </a:prstGeom>
            <a:noFill/>
            <a:ln w="9525">
              <a:noFill/>
              <a:miter lim="800000"/>
              <a:headEnd/>
              <a:tailEnd/>
            </a:ln>
          </p:spPr>
        </p:pic>
        <p:pic>
          <p:nvPicPr>
            <p:cNvPr id="45" name="Picture 6" descr="記号"/>
            <p:cNvPicPr>
              <a:picLocks noChangeAspect="1" noChangeArrowheads="1"/>
            </p:cNvPicPr>
            <p:nvPr/>
          </p:nvPicPr>
          <p:blipFill>
            <a:blip r:embed="rId14"/>
            <a:srcRect/>
            <a:stretch>
              <a:fillRect/>
            </a:stretch>
          </p:blipFill>
          <p:spPr bwMode="auto">
            <a:xfrm>
              <a:off x="4284663" y="3814763"/>
              <a:ext cx="174625" cy="149225"/>
            </a:xfrm>
            <a:prstGeom prst="rect">
              <a:avLst/>
            </a:prstGeom>
            <a:noFill/>
            <a:ln w="9525">
              <a:noFill/>
              <a:miter lim="800000"/>
              <a:headEnd/>
              <a:tailEnd/>
            </a:ln>
          </p:spPr>
        </p:pic>
        <p:sp>
          <p:nvSpPr>
            <p:cNvPr id="46" name="円/楕円 45"/>
            <p:cNvSpPr>
              <a:spLocks noChangeAspect="1"/>
            </p:cNvSpPr>
            <p:nvPr/>
          </p:nvSpPr>
          <p:spPr bwMode="auto">
            <a:xfrm>
              <a:off x="3757076" y="5060870"/>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円/楕円 46"/>
            <p:cNvSpPr>
              <a:spLocks noChangeAspect="1"/>
            </p:cNvSpPr>
            <p:nvPr/>
          </p:nvSpPr>
          <p:spPr bwMode="auto">
            <a:xfrm>
              <a:off x="4835374" y="2760311"/>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
            <p:cNvSpPr txBox="1">
              <a:spLocks noChangeArrowheads="1"/>
            </p:cNvSpPr>
            <p:nvPr/>
          </p:nvSpPr>
          <p:spPr bwMode="auto">
            <a:xfrm>
              <a:off x="3051802" y="2047599"/>
              <a:ext cx="2101848" cy="502895"/>
            </a:xfrm>
            <a:prstGeom prst="rect">
              <a:avLst/>
            </a:prstGeom>
            <a:noFill/>
            <a:ln w="9525">
              <a:noFill/>
              <a:miter lim="800000"/>
              <a:headEnd/>
              <a:tailEnd/>
            </a:ln>
          </p:spPr>
          <p:txBody>
            <a:bodyPr wrap="square">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a:t>
              </a:r>
              <a:r>
                <a:rPr lang="en-US" altLang="ja-JP" sz="500" b="1"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iPS</a:t>
              </a:r>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細胞研究所</a:t>
              </a:r>
            </a:p>
          </p:txBody>
        </p:sp>
        <p:cxnSp>
          <p:nvCxnSpPr>
            <p:cNvPr id="49" name="直線コネクタ 48"/>
            <p:cNvCxnSpPr/>
            <p:nvPr/>
          </p:nvCxnSpPr>
          <p:spPr>
            <a:xfrm flipV="1">
              <a:off x="2268538" y="4666473"/>
              <a:ext cx="1652587" cy="491314"/>
            </a:xfrm>
            <a:prstGeom prst="line">
              <a:avLst/>
            </a:prstGeom>
            <a:ln w="25400"/>
          </p:spPr>
          <p:style>
            <a:lnRef idx="1">
              <a:schemeClr val="accent1"/>
            </a:lnRef>
            <a:fillRef idx="0">
              <a:schemeClr val="accent1"/>
            </a:fillRef>
            <a:effectRef idx="0">
              <a:schemeClr val="accent1"/>
            </a:effectRef>
            <a:fontRef idx="minor">
              <a:schemeClr val="tx1"/>
            </a:fontRef>
          </p:style>
        </p:cxnSp>
        <p:grpSp>
          <p:nvGrpSpPr>
            <p:cNvPr id="50" name="グループ化 4"/>
            <p:cNvGrpSpPr>
              <a:grpSpLocks/>
            </p:cNvGrpSpPr>
            <p:nvPr/>
          </p:nvGrpSpPr>
          <p:grpSpPr bwMode="auto">
            <a:xfrm>
              <a:off x="-266124" y="4273745"/>
              <a:ext cx="2474314" cy="1915872"/>
              <a:chOff x="67340" y="3649730"/>
              <a:chExt cx="2609241" cy="2354300"/>
            </a:xfrm>
          </p:grpSpPr>
          <p:sp>
            <p:nvSpPr>
              <p:cNvPr id="70" name="角丸四角形 69"/>
              <p:cNvSpPr/>
              <p:nvPr/>
            </p:nvSpPr>
            <p:spPr>
              <a:xfrm>
                <a:off x="67340" y="5744003"/>
                <a:ext cx="2609241" cy="260027"/>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関西支部</a:t>
                </a:r>
              </a:p>
            </p:txBody>
          </p:sp>
          <p:pic>
            <p:nvPicPr>
              <p:cNvPr id="71" name="Picture 2" descr="C:\Users\y-inoue\Desktop\top_image.jpg"/>
              <p:cNvPicPr>
                <a:picLocks noChangeAspect="1" noChangeArrowheads="1"/>
              </p:cNvPicPr>
              <p:nvPr/>
            </p:nvPicPr>
            <p:blipFill>
              <a:blip r:embed="rId15" cstate="print"/>
              <a:srcRect l="15458" r="14673"/>
              <a:stretch>
                <a:fillRect/>
              </a:stretch>
            </p:blipFill>
            <p:spPr bwMode="auto">
              <a:xfrm>
                <a:off x="67340" y="3867058"/>
                <a:ext cx="2609238" cy="1637597"/>
              </a:xfrm>
              <a:prstGeom prst="rect">
                <a:avLst/>
              </a:prstGeom>
              <a:noFill/>
              <a:ln w="19050">
                <a:solidFill>
                  <a:srgbClr val="FFFFFF"/>
                </a:solidFill>
              </a:ln>
              <a:effectLst>
                <a:glow rad="101600">
                  <a:schemeClr val="accent1">
                    <a:satMod val="175000"/>
                    <a:alpha val="40000"/>
                  </a:schemeClr>
                </a:glow>
              </a:effectLst>
            </p:spPr>
          </p:pic>
          <p:sp>
            <p:nvSpPr>
              <p:cNvPr id="72" name="角丸四角形 71"/>
              <p:cNvSpPr/>
              <p:nvPr/>
            </p:nvSpPr>
            <p:spPr>
              <a:xfrm>
                <a:off x="67340" y="5480141"/>
                <a:ext cx="2609241" cy="219796"/>
              </a:xfrm>
              <a:prstGeom prst="roundRect">
                <a:avLst/>
              </a:prstGeom>
              <a:solidFill>
                <a:srgbClr val="94DC94"/>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p>
                <a:pPr algn="ctr">
                  <a:defRPr/>
                </a:pPr>
                <a:r>
                  <a:rPr lang="en-US" altLang="ja-JP"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AMED</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創薬支援戦略部</a:t>
                </a:r>
              </a:p>
            </p:txBody>
          </p:sp>
          <p:sp>
            <p:nvSpPr>
              <p:cNvPr id="73" name="正方形/長方形 72"/>
              <p:cNvSpPr/>
              <p:nvPr/>
            </p:nvSpPr>
            <p:spPr>
              <a:xfrm>
                <a:off x="67340" y="3649730"/>
                <a:ext cx="2609238" cy="334361"/>
              </a:xfrm>
              <a:prstGeom prst="rect">
                <a:avLst/>
              </a:prstGeom>
              <a:solidFill>
                <a:schemeClr val="accent5">
                  <a:lumMod val="20000"/>
                  <a:lumOff val="80000"/>
                </a:schemeClr>
              </a:solidFill>
              <a:ln w="12700">
                <a:solidFill>
                  <a:schemeClr val="tx2">
                    <a:lumMod val="75000"/>
                  </a:schemeClr>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うめきた（グランフロント大阪）</a:t>
                </a:r>
              </a:p>
            </p:txBody>
          </p:sp>
        </p:grpSp>
        <p:sp>
          <p:nvSpPr>
            <p:cNvPr id="51" name="テキスト ボックス 60"/>
            <p:cNvSpPr txBox="1">
              <a:spLocks noChangeArrowheads="1"/>
            </p:cNvSpPr>
            <p:nvPr/>
          </p:nvSpPr>
          <p:spPr bwMode="auto">
            <a:xfrm>
              <a:off x="6227763" y="1548462"/>
              <a:ext cx="3167706" cy="640050"/>
            </a:xfrm>
            <a:prstGeom prst="rect">
              <a:avLst/>
            </a:prstGeom>
            <a:solidFill>
              <a:schemeClr val="tx1"/>
            </a:solidFill>
            <a:ln w="9525">
              <a:noFill/>
              <a:miter lim="800000"/>
              <a:headEnd/>
              <a:tailEnd/>
            </a:ln>
          </p:spPr>
          <p:txBody>
            <a:bodyPr wrap="none" anchor="ctr">
              <a:spAutoFit/>
            </a:bodyPr>
            <a:lstStyle/>
            <a:p>
              <a:r>
                <a:rPr lang="ja-JP" altLang="en-US" sz="800" b="1">
                  <a:solidFill>
                    <a:prstClr val="white"/>
                  </a:solidFill>
                  <a:latin typeface="Meiryo UI" panose="020B0604030504040204" pitchFamily="50" charset="-128"/>
                  <a:ea typeface="Meiryo UI" panose="020B0604030504040204" pitchFamily="50" charset="-128"/>
                  <a:cs typeface="Meiryo UI" panose="020B0604030504040204" pitchFamily="50" charset="-128"/>
                </a:rPr>
                <a:t>大阪の主な医療・研究機関</a:t>
              </a:r>
            </a:p>
          </p:txBody>
        </p:sp>
        <p:sp>
          <p:nvSpPr>
            <p:cNvPr id="52" name="円/楕円 26"/>
            <p:cNvSpPr>
              <a:spLocks noChangeAspect="1"/>
            </p:cNvSpPr>
            <p:nvPr/>
          </p:nvSpPr>
          <p:spPr bwMode="auto">
            <a:xfrm>
              <a:off x="2242987" y="3985861"/>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テキスト ボックス 2"/>
            <p:cNvSpPr txBox="1">
              <a:spLocks noChangeArrowheads="1"/>
            </p:cNvSpPr>
            <p:nvPr/>
          </p:nvSpPr>
          <p:spPr bwMode="auto">
            <a:xfrm>
              <a:off x="755649" y="2173551"/>
              <a:ext cx="1958975" cy="502897"/>
            </a:xfrm>
            <a:prstGeom prst="rect">
              <a:avLst/>
            </a:prstGeom>
            <a:noFill/>
            <a:ln w="9525">
              <a:noFill/>
              <a:miter lim="800000"/>
              <a:headEnd/>
              <a:tailEnd/>
            </a:ln>
          </p:spPr>
          <p:txBody>
            <a:bodyPr>
              <a:spAutoFit/>
            </a:bodyPr>
            <a:lstStyle/>
            <a:p>
              <a:r>
                <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神戸医療産業都市</a:t>
              </a:r>
            </a:p>
          </p:txBody>
        </p:sp>
        <p:sp>
          <p:nvSpPr>
            <p:cNvPr id="54" name="円/楕円 24"/>
            <p:cNvSpPr>
              <a:spLocks noChangeAspect="1"/>
            </p:cNvSpPr>
            <p:nvPr/>
          </p:nvSpPr>
          <p:spPr bwMode="auto">
            <a:xfrm>
              <a:off x="3325276" y="6068933"/>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2"/>
            <p:cNvSpPr txBox="1">
              <a:spLocks noChangeArrowheads="1"/>
            </p:cNvSpPr>
            <p:nvPr/>
          </p:nvSpPr>
          <p:spPr bwMode="auto">
            <a:xfrm>
              <a:off x="2843213" y="6237287"/>
              <a:ext cx="1958975" cy="457177"/>
            </a:xfrm>
            <a:prstGeom prst="rect">
              <a:avLst/>
            </a:prstGeom>
            <a:noFill/>
            <a:ln w="9525">
              <a:noFill/>
              <a:miter lim="800000"/>
              <a:headEnd/>
              <a:tailEnd/>
            </a:ln>
          </p:spPr>
          <p:txBody>
            <a:bodyPr>
              <a:spAutoFit/>
            </a:bodyPr>
            <a:lstStyle/>
            <a:p>
              <a:r>
                <a:rPr lang="ja-JP" altLang="en-US" sz="40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京都大学原子炉実験所</a:t>
              </a:r>
            </a:p>
          </p:txBody>
        </p:sp>
        <p:sp>
          <p:nvSpPr>
            <p:cNvPr id="56" name="円/楕円 24"/>
            <p:cNvSpPr>
              <a:spLocks noChangeAspect="1"/>
            </p:cNvSpPr>
            <p:nvPr/>
          </p:nvSpPr>
          <p:spPr bwMode="auto">
            <a:xfrm>
              <a:off x="2460089" y="6213395"/>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テキスト ボックス 2"/>
            <p:cNvSpPr txBox="1">
              <a:spLocks noChangeArrowheads="1"/>
            </p:cNvSpPr>
            <p:nvPr/>
          </p:nvSpPr>
          <p:spPr bwMode="auto">
            <a:xfrm>
              <a:off x="2811826" y="4798792"/>
              <a:ext cx="1958975" cy="561039"/>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大阪市立大学</a:t>
              </a:r>
            </a:p>
          </p:txBody>
        </p:sp>
        <p:sp>
          <p:nvSpPr>
            <p:cNvPr id="58" name="円/楕円 24"/>
            <p:cNvSpPr>
              <a:spLocks noChangeAspect="1"/>
            </p:cNvSpPr>
            <p:nvPr/>
          </p:nvSpPr>
          <p:spPr bwMode="auto">
            <a:xfrm>
              <a:off x="3972976" y="5276770"/>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2"/>
            <p:cNvSpPr txBox="1">
              <a:spLocks noChangeArrowheads="1"/>
            </p:cNvSpPr>
            <p:nvPr/>
          </p:nvSpPr>
          <p:spPr bwMode="auto">
            <a:xfrm>
              <a:off x="2982823" y="5061317"/>
              <a:ext cx="1958975" cy="561039"/>
            </a:xfrm>
            <a:prstGeom prst="rect">
              <a:avLst/>
            </a:prstGeom>
            <a:noFill/>
            <a:ln w="9525">
              <a:noFill/>
              <a:miter lim="800000"/>
              <a:headEnd/>
              <a:tailEnd/>
            </a:ln>
          </p:spPr>
          <p:txBody>
            <a:bodyPr>
              <a:spAutoFit/>
            </a:bodyPr>
            <a:lstStyle/>
            <a:p>
              <a:r>
                <a:rPr lang="ja-JP" altLang="en-US" sz="40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大阪府立大学</a:t>
              </a:r>
            </a:p>
          </p:txBody>
        </p:sp>
        <p:sp>
          <p:nvSpPr>
            <p:cNvPr id="60" name="テキスト ボックス 2"/>
            <p:cNvSpPr txBox="1">
              <a:spLocks noChangeArrowheads="1"/>
            </p:cNvSpPr>
            <p:nvPr/>
          </p:nvSpPr>
          <p:spPr bwMode="auto">
            <a:xfrm>
              <a:off x="759859" y="2436076"/>
              <a:ext cx="2665291" cy="1401442"/>
            </a:xfrm>
            <a:prstGeom prst="rect">
              <a:avLst/>
            </a:prstGeom>
            <a:noFill/>
            <a:ln w="9525">
              <a:noFill/>
              <a:miter lim="800000"/>
              <a:headEnd/>
              <a:tailEnd/>
            </a:ln>
          </p:spPr>
          <p:txBody>
            <a:bodyPr wrap="square">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理化学研究所（神戸研究所）</a:t>
              </a:r>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スーパーコンピューター</a:t>
              </a:r>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先端医療センター病院</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神戸医療機器開発センター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国際医療開発センター</a:t>
              </a:r>
            </a:p>
          </p:txBody>
        </p:sp>
        <p:sp>
          <p:nvSpPr>
            <p:cNvPr id="61" name="円/楕円 24"/>
            <p:cNvSpPr>
              <a:spLocks noChangeAspect="1"/>
            </p:cNvSpPr>
            <p:nvPr/>
          </p:nvSpPr>
          <p:spPr bwMode="auto">
            <a:xfrm>
              <a:off x="4620676" y="3621008"/>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2"/>
            <p:cNvSpPr txBox="1">
              <a:spLocks noChangeArrowheads="1"/>
            </p:cNvSpPr>
            <p:nvPr/>
          </p:nvSpPr>
          <p:spPr bwMode="auto">
            <a:xfrm>
              <a:off x="3348039" y="3141664"/>
              <a:ext cx="1958975" cy="411458"/>
            </a:xfrm>
            <a:prstGeom prst="rect">
              <a:avLst/>
            </a:prstGeom>
            <a:noFill/>
            <a:ln w="9525">
              <a:noFill/>
              <a:miter lim="800000"/>
              <a:headEnd/>
              <a:tailEnd/>
            </a:ln>
          </p:spPr>
          <p:txBody>
            <a:bodyPr>
              <a:spAutoFit/>
            </a:bodyPr>
            <a:lstStyle/>
            <a:p>
              <a:r>
                <a:rPr lang="ja-JP" altLang="en-US" sz="30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大阪医科大学</a:t>
              </a:r>
            </a:p>
          </p:txBody>
        </p:sp>
        <p:sp>
          <p:nvSpPr>
            <p:cNvPr id="63" name="テキスト ボックス 2"/>
            <p:cNvSpPr txBox="1">
              <a:spLocks noChangeArrowheads="1"/>
            </p:cNvSpPr>
            <p:nvPr/>
          </p:nvSpPr>
          <p:spPr bwMode="auto">
            <a:xfrm>
              <a:off x="2784395" y="2351231"/>
              <a:ext cx="2592388" cy="822922"/>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京大先端医療機器開発・臨床研究センター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メディカルイノベーションセンター</a:t>
              </a:r>
            </a:p>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京都市成長産業創造センターなど</a:t>
              </a:r>
            </a:p>
          </p:txBody>
        </p:sp>
        <p:sp>
          <p:nvSpPr>
            <p:cNvPr id="64" name="円/楕円 26"/>
            <p:cNvSpPr>
              <a:spLocks noChangeAspect="1"/>
            </p:cNvSpPr>
            <p:nvPr/>
          </p:nvSpPr>
          <p:spPr bwMode="auto">
            <a:xfrm>
              <a:off x="515788" y="2147072"/>
              <a:ext cx="125757"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2"/>
            <p:cNvSpPr txBox="1">
              <a:spLocks noChangeArrowheads="1"/>
            </p:cNvSpPr>
            <p:nvPr/>
          </p:nvSpPr>
          <p:spPr bwMode="auto">
            <a:xfrm>
              <a:off x="-266124" y="1540729"/>
              <a:ext cx="1152526" cy="502896"/>
            </a:xfrm>
            <a:prstGeom prst="rect">
              <a:avLst/>
            </a:prstGeom>
            <a:noFill/>
            <a:ln w="9525">
              <a:noFill/>
              <a:miter lim="800000"/>
              <a:headEnd/>
              <a:tailEnd/>
            </a:ln>
          </p:spPr>
          <p:txBody>
            <a:bodyPr>
              <a:spAutoFit/>
            </a:bodyPr>
            <a:lstStyle/>
            <a:p>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a:t>
              </a:r>
              <a:r>
                <a:rPr lang="en-US" altLang="ja-JP" sz="5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5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ring-8</a:t>
              </a:r>
              <a:endParaRPr lang="ja-JP" altLang="en-US" sz="500" b="1"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AutoShape 111"/>
            <p:cNvSpPr>
              <a:spLocks noChangeArrowheads="1"/>
            </p:cNvSpPr>
            <p:nvPr/>
          </p:nvSpPr>
          <p:spPr bwMode="auto">
            <a:xfrm>
              <a:off x="827087" y="1286967"/>
              <a:ext cx="4032250" cy="643433"/>
            </a:xfrm>
            <a:prstGeom prst="roundRect">
              <a:avLst>
                <a:gd name="adj" fmla="val 16667"/>
              </a:avLst>
            </a:prstGeom>
            <a:solidFill>
              <a:schemeClr val="bg1"/>
            </a:solidFill>
            <a:ln w="9525">
              <a:solidFill>
                <a:schemeClr val="hlink"/>
              </a:solidFill>
              <a:round/>
              <a:headEnd/>
              <a:tailEnd/>
            </a:ln>
          </p:spPr>
          <p:txBody>
            <a:bodyPr wrap="none" anchor="ct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関西のライフサイエンスクラスター</a:t>
              </a:r>
            </a:p>
          </p:txBody>
        </p:sp>
        <p:sp>
          <p:nvSpPr>
            <p:cNvPr id="67" name="円/楕円 24"/>
            <p:cNvSpPr>
              <a:spLocks noChangeAspect="1"/>
            </p:cNvSpPr>
            <p:nvPr/>
          </p:nvSpPr>
          <p:spPr bwMode="auto">
            <a:xfrm>
              <a:off x="3907286" y="4888366"/>
              <a:ext cx="125758" cy="148771"/>
            </a:xfrm>
            <a:prstGeom prst="ellipse">
              <a:avLst/>
            </a:prstGeom>
            <a:solidFill>
              <a:srgbClr val="FF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ja-JP" altLang="en-US" sz="90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2"/>
            <p:cNvSpPr txBox="1">
              <a:spLocks noChangeArrowheads="1"/>
            </p:cNvSpPr>
            <p:nvPr/>
          </p:nvSpPr>
          <p:spPr bwMode="auto">
            <a:xfrm>
              <a:off x="2640828" y="4536268"/>
              <a:ext cx="1958975" cy="561039"/>
            </a:xfrm>
            <a:prstGeom prst="rect">
              <a:avLst/>
            </a:prstGeom>
            <a:noFill/>
            <a:ln w="9525">
              <a:noFill/>
              <a:miter lim="800000"/>
              <a:headEnd/>
              <a:tailEnd/>
            </a:ln>
          </p:spPr>
          <p:txBody>
            <a:bodyPr>
              <a:spAutoFit/>
            </a:bodyPr>
            <a:lstStyle/>
            <a:p>
              <a:r>
                <a:rPr lang="ja-JP" altLang="en-US" sz="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府立成人病センター</a:t>
              </a:r>
            </a:p>
          </p:txBody>
        </p:sp>
        <p:sp>
          <p:nvSpPr>
            <p:cNvPr id="69" name="テキスト ボックス 9"/>
            <p:cNvSpPr txBox="1">
              <a:spLocks noChangeArrowheads="1"/>
            </p:cNvSpPr>
            <p:nvPr/>
          </p:nvSpPr>
          <p:spPr bwMode="auto">
            <a:xfrm>
              <a:off x="4743380" y="2779082"/>
              <a:ext cx="2284413" cy="1097226"/>
            </a:xfrm>
            <a:prstGeom prst="rect">
              <a:avLst/>
            </a:prstGeom>
            <a:noFill/>
            <a:ln w="9525">
              <a:noFill/>
              <a:miter lim="800000"/>
              <a:headEnd/>
              <a:tailEnd/>
            </a:ln>
          </p:spPr>
          <p:txBody>
            <a:bodyPr>
              <a:spAutoFit/>
            </a:bodyPr>
            <a:lstStyle/>
            <a:p>
              <a:r>
                <a:rPr lang="ja-JP" altLang="en-US"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北大阪</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バイオ</a:t>
              </a:r>
              <a:endParaRPr lang="en-US" altLang="ja-JP"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クラスター</a:t>
              </a:r>
            </a:p>
          </p:txBody>
        </p:sp>
      </p:grpSp>
      <p:grpSp>
        <p:nvGrpSpPr>
          <p:cNvPr id="12" name="グループ化 11"/>
          <p:cNvGrpSpPr/>
          <p:nvPr/>
        </p:nvGrpSpPr>
        <p:grpSpPr>
          <a:xfrm>
            <a:off x="12459" y="5759678"/>
            <a:ext cx="9168053" cy="1125706"/>
            <a:chOff x="12459" y="5759678"/>
            <a:chExt cx="9168053" cy="1125706"/>
          </a:xfrm>
        </p:grpSpPr>
        <p:sp>
          <p:nvSpPr>
            <p:cNvPr id="131" name="ホームベース 130"/>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35</a:t>
              </a:fld>
              <a:endParaRPr lang="ja-JP" altLang="en-US" sz="1200" dirty="0">
                <a:solidFill>
                  <a:srgbClr val="898989"/>
                </a:solidFill>
              </a:endParaRPr>
            </a:p>
          </p:txBody>
        </p:sp>
        <p:grpSp>
          <p:nvGrpSpPr>
            <p:cNvPr id="113" name="グループ化 112"/>
            <p:cNvGrpSpPr/>
            <p:nvPr/>
          </p:nvGrpSpPr>
          <p:grpSpPr>
            <a:xfrm>
              <a:off x="255668" y="5934472"/>
              <a:ext cx="7628700" cy="843328"/>
              <a:chOff x="1839844" y="787053"/>
              <a:chExt cx="6491008" cy="843328"/>
            </a:xfrm>
          </p:grpSpPr>
          <p:grpSp>
            <p:nvGrpSpPr>
              <p:cNvPr id="115" name="グループ化 114"/>
              <p:cNvGrpSpPr/>
              <p:nvPr/>
            </p:nvGrpSpPr>
            <p:grpSpPr>
              <a:xfrm>
                <a:off x="1839844" y="931069"/>
                <a:ext cx="2714034" cy="230832"/>
                <a:chOff x="1806827" y="931069"/>
                <a:chExt cx="2714034" cy="230832"/>
              </a:xfrm>
            </p:grpSpPr>
            <p:sp>
              <p:nvSpPr>
                <p:cNvPr id="128" name="正方形/長方形 127"/>
                <p:cNvSpPr/>
                <p:nvPr/>
              </p:nvSpPr>
              <p:spPr>
                <a:xfrm>
                  <a:off x="3212490" y="931069"/>
                  <a:ext cx="1308371"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ちびらき</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右矢印 128"/>
                <p:cNvSpPr/>
                <p:nvPr/>
              </p:nvSpPr>
              <p:spPr>
                <a:xfrm>
                  <a:off x="1806827" y="945877"/>
                  <a:ext cx="1416086"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16" name="グループ化 115"/>
              <p:cNvGrpSpPr/>
              <p:nvPr/>
            </p:nvGrpSpPr>
            <p:grpSpPr>
              <a:xfrm>
                <a:off x="1847652" y="1219101"/>
                <a:ext cx="5686700" cy="230832"/>
                <a:chOff x="1831627" y="882081"/>
                <a:chExt cx="5686700" cy="230832"/>
              </a:xfrm>
            </p:grpSpPr>
            <p:sp>
              <p:nvSpPr>
                <p:cNvPr id="126" name="正方形/長方形 125"/>
                <p:cNvSpPr/>
                <p:nvPr/>
              </p:nvSpPr>
              <p:spPr>
                <a:xfrm>
                  <a:off x="5377997" y="882081"/>
                  <a:ext cx="2140330"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中之島再生医療国際拠点形成</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右矢印 126"/>
                <p:cNvSpPr/>
                <p:nvPr/>
              </p:nvSpPr>
              <p:spPr>
                <a:xfrm>
                  <a:off x="1831627" y="896888"/>
                  <a:ext cx="3542887"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17" name="グループ化 116"/>
              <p:cNvGrpSpPr/>
              <p:nvPr/>
            </p:nvGrpSpPr>
            <p:grpSpPr>
              <a:xfrm>
                <a:off x="1839844" y="787053"/>
                <a:ext cx="3803914" cy="230832"/>
                <a:chOff x="1806827" y="191160"/>
                <a:chExt cx="3803914" cy="230832"/>
              </a:xfrm>
            </p:grpSpPr>
            <p:sp>
              <p:nvSpPr>
                <p:cNvPr id="124" name="正方形/長方形 123"/>
                <p:cNvSpPr/>
                <p:nvPr/>
              </p:nvSpPr>
              <p:spPr>
                <a:xfrm>
                  <a:off x="2354721" y="191160"/>
                  <a:ext cx="3256020"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国際がんセンター、重粒子線がん治療施設オープン（</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右矢印 124"/>
                <p:cNvSpPr/>
                <p:nvPr/>
              </p:nvSpPr>
              <p:spPr>
                <a:xfrm>
                  <a:off x="1806827" y="246465"/>
                  <a:ext cx="571916" cy="144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18" name="グループ化 117"/>
              <p:cNvGrpSpPr/>
              <p:nvPr/>
            </p:nvGrpSpPr>
            <p:grpSpPr>
              <a:xfrm>
                <a:off x="1847652" y="1080601"/>
                <a:ext cx="4032431" cy="369332"/>
                <a:chOff x="1818783" y="893020"/>
                <a:chExt cx="4032431" cy="369332"/>
              </a:xfrm>
            </p:grpSpPr>
            <p:sp>
              <p:nvSpPr>
                <p:cNvPr id="122" name="正方形/長方形 121"/>
                <p:cNvSpPr/>
                <p:nvPr/>
              </p:nvSpPr>
              <p:spPr>
                <a:xfrm>
                  <a:off x="3205938" y="893020"/>
                  <a:ext cx="2645276" cy="3693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健康栄養研究所の全面大阪移転（</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頃）</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右矢印 122"/>
                <p:cNvSpPr/>
                <p:nvPr/>
              </p:nvSpPr>
              <p:spPr>
                <a:xfrm>
                  <a:off x="1818783" y="902312"/>
                  <a:ext cx="1404130"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19" name="グループ化 118"/>
              <p:cNvGrpSpPr/>
              <p:nvPr/>
            </p:nvGrpSpPr>
            <p:grpSpPr>
              <a:xfrm>
                <a:off x="1847652" y="1399549"/>
                <a:ext cx="6483200" cy="230832"/>
                <a:chOff x="775199" y="1171617"/>
                <a:chExt cx="17198637" cy="386545"/>
              </a:xfrm>
            </p:grpSpPr>
            <p:sp>
              <p:nvSpPr>
                <p:cNvPr id="120" name="右矢印 119"/>
                <p:cNvSpPr/>
                <p:nvPr/>
              </p:nvSpPr>
              <p:spPr>
                <a:xfrm>
                  <a:off x="775199" y="1171617"/>
                  <a:ext cx="9328398" cy="30142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正方形/長方形 120"/>
                <p:cNvSpPr/>
                <p:nvPr/>
              </p:nvSpPr>
              <p:spPr>
                <a:xfrm>
                  <a:off x="10095333" y="1171617"/>
                  <a:ext cx="7878503" cy="386545"/>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関西スポーツ科学・ヘルスケア総合センター（仮称</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）開業（</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130" name="正方形/長方形 129"/>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31583300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259631" y="657550"/>
            <a:ext cx="6552729" cy="1115266"/>
          </a:xfrm>
          <a:prstGeom prst="rect">
            <a:avLst/>
          </a:prstGeom>
          <a:ln w="3175">
            <a:noFill/>
            <a:prstDash val="sysDot"/>
          </a:ln>
        </p:spPr>
        <p:txBody>
          <a:bodyPr wrap="square" lIns="3600" tIns="3600" rIns="3600" bIns="3600" numCol="1" anchor="t" anchorCtr="0">
            <a:spAutoFit/>
          </a:bodyPr>
          <a:lstStyle/>
          <a:p>
            <a:pPr marL="117475" indent="-117475"/>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17475" indent="-117475"/>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ものづくりを中心とした大阪・関西の豊富</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集積について、イノベーションを支える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インフラとして革新を図り、</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高付加</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価値化</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進める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17475" indent="-117475"/>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突破</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口となる、</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健康・医療関連</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の研究</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開発推進</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を中心として</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人工知能</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やロボット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バッテリーなどの技術を活用した</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の促進</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に取り組む。</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179512" y="2132856"/>
            <a:ext cx="3456384" cy="4515042"/>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■ライフデザイン・イノベーションの拠点</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年度より順次</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ちびらきをむかえる「うめきた</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期区域」のまちづくりと連動し、世界から人材、技術を集積・交流させ、新しい産業・技術・知財を創造</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する「イノベーション」の拠点を形成することで、新た</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な国際競争力を獲得し、我が国の成長エンジンとして世界をリード</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199373" y="481506"/>
            <a:ext cx="6696744" cy="116874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576404"/>
            <a:ext cx="3218843" cy="64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4327909"/>
            <a:ext cx="3218843" cy="204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58994" y="1986459"/>
            <a:ext cx="8977502" cy="4682901"/>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91702" y="18483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3779912" y="2132856"/>
            <a:ext cx="5213523" cy="4515042"/>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2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ロボット技術、ビッグデータ等の活用</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・大阪・関西の各拠点のポテンシャルを最大限活用</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し、「イノベーション・エコシステム」を構築し、</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イノベーションの連鎖</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を生み出す。</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36</a:t>
            </a:fld>
            <a:endParaRPr lang="ja-JP" altLang="en-US" sz="1200" dirty="0">
              <a:solidFill>
                <a:srgbClr val="898989"/>
              </a:solidFill>
            </a:endParaRPr>
          </a:p>
        </p:txBody>
      </p:sp>
      <p:sp>
        <p:nvSpPr>
          <p:cNvPr id="5" name="正方形/長方形 4"/>
          <p:cNvSpPr/>
          <p:nvPr/>
        </p:nvSpPr>
        <p:spPr>
          <a:xfrm>
            <a:off x="3923928" y="4924325"/>
            <a:ext cx="1728193" cy="1107996"/>
          </a:xfrm>
          <a:prstGeom prst="rect">
            <a:avLst/>
          </a:prstGeom>
        </p:spPr>
        <p:txBody>
          <a:bodyPr wrap="square">
            <a:spAutoFit/>
          </a:bodyPr>
          <a:lstStyle/>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・経済界との連携により、</a:t>
            </a:r>
            <a:r>
              <a:rPr lang="en-US" altLang="ja-JP" sz="11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や</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sz="1100" dirty="0" err="1"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ドローン、ヘルスケア、オープンデータ・ビッグデータ関連において、先進的なまちづくりに関する実証事業や社会実装を行う。</a:t>
            </a:r>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3995936" y="2852936"/>
            <a:ext cx="3227476" cy="230832"/>
          </a:xfrm>
          <a:prstGeom prst="rect">
            <a:avLst/>
          </a:prstGeom>
          <a:noFill/>
        </p:spPr>
        <p:txBody>
          <a:bodyPr wrap="square" rtlCol="0">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199373" y="170638"/>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p:txBody>
      </p:sp>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9674" y="4797152"/>
            <a:ext cx="3182186" cy="1512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5665004" y="6300028"/>
            <a:ext cx="3227476" cy="338554"/>
          </a:xfrm>
          <a:prstGeom prst="rect">
            <a:avLst/>
          </a:prstGeom>
          <a:noFill/>
        </p:spPr>
        <p:txBody>
          <a:bodyPr wrap="square" rtlCol="0">
            <a:spAutoFit/>
          </a:bodyPr>
          <a:lstStyle/>
          <a:p>
            <a:r>
              <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■大阪市と大阪商工会議所との先進的なまちづくりに資する「実証事業都市・大阪」実現に向けた包括提携</a:t>
            </a:r>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協定の事業例イメージ</a:t>
            </a:r>
            <a:endPar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3140968"/>
            <a:ext cx="4301778" cy="151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26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66498" y="188640"/>
            <a:ext cx="8977502" cy="54726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角丸四角形 6"/>
          <p:cNvSpPr/>
          <p:nvPr/>
        </p:nvSpPr>
        <p:spPr>
          <a:xfrm>
            <a:off x="293647" y="332656"/>
            <a:ext cx="4278353" cy="5183996"/>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■新エネルギー関連のグローバル競争力強化</a:t>
            </a:r>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「バッテリー戦略研究センター</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において</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電池関連（蓄電池分野、水素・燃料電池分野など）産業の創出・国際競争力強化に向けて</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、事業</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参入や実証フィールドの希望にかかる相談対応や、技術面での課題解決を進めるなど、新エネルギー産業のさらなる競争力強化を</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図る。</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・咲洲に開所した大型</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蓄電池システム試験評価施設（</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NLAB</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）や連携協定を締結した認証機関と連携しながら、新エネルギー関連の集積地域形成を進める。</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角丸四角形 57"/>
          <p:cNvSpPr/>
          <p:nvPr/>
        </p:nvSpPr>
        <p:spPr>
          <a:xfrm>
            <a:off x="4691761" y="332656"/>
            <a:ext cx="4344735" cy="5183996"/>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高付加</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価値化に向けた支援体制の充実</a:t>
            </a:r>
            <a:endParaRPr lang="en-US" altLang="ja-JP"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・大阪産業技術研究所の創設（スーパー公設試の実現）、ものづくりビジネスセンター大阪（</a:t>
            </a:r>
            <a:r>
              <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）等の支援拠点の産業振興支援体制の強化を通じ、大阪自らの支援機能の強化を図る。</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・さらに、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近畿経済産業局の機能強化、平成</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月までに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開設が予定されている</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（（独）工業所有権情報・研修館）近畿統括拠点（仮称</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より</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なイノベーション創出につながる革新的・</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基盤的技術</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の権利化</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支援を強化し、世界市場に打って出る大阪産業・大阪企業を支援し、高付加</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価値な製品・技術を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創出。</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9" name="図 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57419" y="4437112"/>
            <a:ext cx="1224136" cy="940136"/>
          </a:xfrm>
          <a:prstGeom prst="rect">
            <a:avLst/>
          </a:prstGeom>
        </p:spPr>
      </p:pic>
      <p:sp>
        <p:nvSpPr>
          <p:cNvPr id="52"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37</a:t>
            </a:fld>
            <a:endParaRPr lang="ja-JP" altLang="en-US" sz="1200" dirty="0">
              <a:solidFill>
                <a:srgbClr val="898989"/>
              </a:solidFill>
            </a:endParaRPr>
          </a:p>
        </p:txBody>
      </p:sp>
      <p:pic>
        <p:nvPicPr>
          <p:cNvPr id="2" name="Picture 3" descr="C:\Users\i4350461\Desktop\exhibitors-des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4365104"/>
            <a:ext cx="1714849" cy="1082463"/>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p:cNvSpPr txBox="1"/>
          <p:nvPr/>
        </p:nvSpPr>
        <p:spPr>
          <a:xfrm>
            <a:off x="4932040" y="4149080"/>
            <a:ext cx="1746116" cy="230832"/>
          </a:xfrm>
          <a:prstGeom prst="rect">
            <a:avLst/>
          </a:prstGeom>
          <a:noFill/>
        </p:spPr>
        <p:txBody>
          <a:bodyPr wrap="squar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MOBIO</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常設展示場</a:t>
            </a:r>
            <a:endPar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6896428" y="4149080"/>
            <a:ext cx="2247571" cy="230832"/>
          </a:xfrm>
          <a:prstGeom prst="rect">
            <a:avLst/>
          </a:prstGeom>
          <a:noFill/>
        </p:spPr>
        <p:txBody>
          <a:bodyPr wrap="squar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近畿</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統括拠点（仮称）</a:t>
            </a:r>
          </a:p>
        </p:txBody>
      </p:sp>
      <p:pic>
        <p:nvPicPr>
          <p:cNvPr id="63" name="Picture 2" descr="http://www.nite.go.jp/data/00007989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7246" y="1594354"/>
            <a:ext cx="1872207" cy="1114566"/>
          </a:xfrm>
          <a:prstGeom prst="rect">
            <a:avLst/>
          </a:prstGeom>
          <a:noFill/>
          <a:extLst/>
        </p:spPr>
      </p:pic>
      <p:sp>
        <p:nvSpPr>
          <p:cNvPr id="66" name="テキスト ボックス 65"/>
          <p:cNvSpPr txBox="1"/>
          <p:nvPr/>
        </p:nvSpPr>
        <p:spPr>
          <a:xfrm>
            <a:off x="395536" y="1340768"/>
            <a:ext cx="1270774"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NLAB</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の全景</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テキスト ボックス 66"/>
          <p:cNvSpPr txBox="1"/>
          <p:nvPr/>
        </p:nvSpPr>
        <p:spPr>
          <a:xfrm>
            <a:off x="1129250" y="2708920"/>
            <a:ext cx="3236428" cy="369332"/>
          </a:xfrm>
          <a:prstGeom prst="rect">
            <a:avLst/>
          </a:prstGeom>
          <a:noFill/>
        </p:spPr>
        <p:txBody>
          <a:bodyPr wrap="squar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出典：（独</a:t>
            </a:r>
            <a:r>
              <a:rPr lang="en-US" altLang="ja-JP"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製品評価技術基盤機構　ホームページ</a:t>
            </a:r>
          </a:p>
          <a:p>
            <a:endParaRPr lang="ja-JP" altLang="en-US" sz="10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8" name="図 49" descr="image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771" y="3914059"/>
            <a:ext cx="1575941" cy="955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8396" y="1629875"/>
            <a:ext cx="1435870" cy="1079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 name="サブタイトル 2"/>
          <p:cNvSpPr txBox="1">
            <a:spLocks/>
          </p:cNvSpPr>
          <p:nvPr/>
        </p:nvSpPr>
        <p:spPr>
          <a:xfrm>
            <a:off x="2421462" y="1340768"/>
            <a:ext cx="1546583" cy="108000"/>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■多目的</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大型</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実験棟</a:t>
            </a:r>
            <a:endPar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サブタイトル 2"/>
          <p:cNvSpPr txBox="1">
            <a:spLocks/>
          </p:cNvSpPr>
          <p:nvPr/>
        </p:nvSpPr>
        <p:spPr>
          <a:xfrm>
            <a:off x="300811" y="3501008"/>
            <a:ext cx="4199181" cy="21602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pPr algn="l"/>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■蓄電池、水素・燃料電池</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国際</a:t>
            </a:r>
            <a:endPar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algn="l"/>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カンファレンス</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in</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テキスト ボックス 74"/>
          <p:cNvSpPr txBox="1"/>
          <p:nvPr/>
        </p:nvSpPr>
        <p:spPr>
          <a:xfrm>
            <a:off x="2182693" y="3486200"/>
            <a:ext cx="1813243"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燃料電池フォークリフト</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テキスト ボックス 75"/>
          <p:cNvSpPr txBox="1"/>
          <p:nvPr/>
        </p:nvSpPr>
        <p:spPr>
          <a:xfrm>
            <a:off x="3297141" y="3789040"/>
            <a:ext cx="914819" cy="307777"/>
          </a:xfrm>
          <a:prstGeom prst="rect">
            <a:avLst/>
          </a:prstGeom>
          <a:noFill/>
        </p:spPr>
        <p:txBody>
          <a:bodyPr wrap="square" rtlCol="0">
            <a:spAutoFit/>
          </a:bodyPr>
          <a:lstStyle/>
          <a:p>
            <a:r>
              <a:rPr lang="en-US" altLang="ja-JP" sz="7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出典</a:t>
            </a:r>
            <a:r>
              <a:rPr lang="en-US" altLang="ja-JP" sz="7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新関西国際空港株式会社</a:t>
            </a:r>
            <a:r>
              <a:rPr lang="en-US" altLang="ja-JP" sz="7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HP)</a:t>
            </a:r>
            <a:endParaRPr lang="ja-JP" altLang="en-US" sz="7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04733" y="4293096"/>
            <a:ext cx="1495259" cy="9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テキスト ボックス 68"/>
          <p:cNvSpPr txBox="1"/>
          <p:nvPr/>
        </p:nvSpPr>
        <p:spPr>
          <a:xfrm>
            <a:off x="871113" y="4982979"/>
            <a:ext cx="3628879" cy="230832"/>
          </a:xfrm>
          <a:prstGeom prst="rect">
            <a:avLst/>
          </a:prstGeom>
          <a:noFill/>
        </p:spPr>
        <p:txBody>
          <a:bodyPr wrap="square" rtlCol="0">
            <a:spAutoFit/>
          </a:bodyPr>
          <a:lstStyle/>
          <a:p>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■イワタニ水素ステーション大阪森之宮</a:t>
            </a:r>
            <a:endPar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テキスト ボックス 76"/>
          <p:cNvSpPr txBox="1"/>
          <p:nvPr/>
        </p:nvSpPr>
        <p:spPr>
          <a:xfrm>
            <a:off x="3131839" y="5301208"/>
            <a:ext cx="1512169" cy="215444"/>
          </a:xfrm>
          <a:prstGeom prst="rect">
            <a:avLst/>
          </a:prstGeom>
          <a:noFill/>
        </p:spPr>
        <p:txBody>
          <a:bodyPr wrap="square" rtlCol="0">
            <a:spAutoFit/>
          </a:bodyPr>
          <a:lstStyle/>
          <a:p>
            <a:r>
              <a:rPr lang="ja-JP" altLang="en-US" sz="8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（出典：岩谷産業株式会社）</a:t>
            </a:r>
            <a:endParaRPr lang="ja-JP" altLang="en-US" sz="8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33430" y="3717032"/>
            <a:ext cx="1214434" cy="106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3614819965"/>
              </p:ext>
            </p:extLst>
          </p:nvPr>
        </p:nvGraphicFramePr>
        <p:xfrm>
          <a:off x="4792792" y="2084673"/>
          <a:ext cx="4243704" cy="1992399"/>
        </p:xfrm>
        <a:graphic>
          <a:graphicData uri="http://schemas.openxmlformats.org/drawingml/2006/table">
            <a:tbl>
              <a:tblPr firstRow="1" bandRow="1">
                <a:tableStyleId>{5C22544A-7EE6-4342-B048-85BDC9FD1C3A}</a:tableStyleId>
              </a:tblPr>
              <a:tblGrid>
                <a:gridCol w="1978046"/>
                <a:gridCol w="2265658"/>
              </a:tblGrid>
              <a:tr h="285519">
                <a:tc>
                  <a:txBody>
                    <a:bodyPr/>
                    <a:lstStyle/>
                    <a:p>
                      <a:pPr algn="ctr"/>
                      <a:r>
                        <a:rPr kumimoji="1" lang="ja-JP" altLang="en-US" sz="1000" b="0"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a:t>
                      </a: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新たに拡充される機能等</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内容</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tc>
              </a:tr>
              <a:tr h="285519">
                <a:tc>
                  <a:txBody>
                    <a:bodyPr/>
                    <a:lstStyle/>
                    <a:p>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（（独）工業所有権情報・研修館）近畿統括拠点（仮称）」における特許審査の面接審査が可能に</a:t>
                      </a:r>
                      <a:endParaRPr kumimoji="1" lang="ja-JP" altLang="en-US" sz="1000" b="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月までに開設予定の「</a:t>
                      </a:r>
                      <a:r>
                        <a:rPr kumimoji="1" lang="en-US" altLang="ja-JP"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INPIT</a:t>
                      </a:r>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近畿統括拠点（仮称）」において、出張面接審査の重点実施日の設定、「出張面接審査室」、「テレビ面接審査室」及び「高度検索閲覧用端末」の設置、面接審査の申込受付を実施</a:t>
                      </a:r>
                      <a:endParaRPr kumimoji="1" lang="ja-JP" altLang="en-US" sz="1000" b="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r>
              <a:tr h="285519">
                <a:tc>
                  <a:txBody>
                    <a:bodyPr/>
                    <a:lstStyle/>
                    <a:p>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近畿経済産業局における地域中小企業の実態把握機能の抜本的強化</a:t>
                      </a:r>
                      <a:endParaRPr kumimoji="1" lang="ja-JP" altLang="en-US" sz="1000" b="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近畿経済産業局の組織改編を行い、平成</a:t>
                      </a:r>
                      <a:r>
                        <a:rPr kumimoji="1" lang="en-US" altLang="ja-JP"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000" b="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年度に中小企業庁における政策の企画・立案の高度化を推進するための新しい組織を設置</a:t>
                      </a:r>
                      <a:endParaRPr kumimoji="1" lang="ja-JP" altLang="en-US" sz="1000" b="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78" name="正方形/長方形 77"/>
          <p:cNvSpPr/>
          <p:nvPr/>
        </p:nvSpPr>
        <p:spPr>
          <a:xfrm>
            <a:off x="221639"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9" name="グループ化 78"/>
          <p:cNvGrpSpPr/>
          <p:nvPr/>
        </p:nvGrpSpPr>
        <p:grpSpPr>
          <a:xfrm>
            <a:off x="84467" y="5733256"/>
            <a:ext cx="8817679" cy="1006943"/>
            <a:chOff x="12459" y="5759678"/>
            <a:chExt cx="8817679" cy="1006943"/>
          </a:xfrm>
        </p:grpSpPr>
        <p:sp>
          <p:nvSpPr>
            <p:cNvPr id="80" name="ホームベース 79"/>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3" name="正方形/長方形 82"/>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137" name="グループ化 136"/>
          <p:cNvGrpSpPr/>
          <p:nvPr/>
        </p:nvGrpSpPr>
        <p:grpSpPr>
          <a:xfrm>
            <a:off x="300811" y="5949280"/>
            <a:ext cx="11772620" cy="792087"/>
            <a:chOff x="1826146" y="1700808"/>
            <a:chExt cx="9718324" cy="792087"/>
          </a:xfrm>
        </p:grpSpPr>
        <p:grpSp>
          <p:nvGrpSpPr>
            <p:cNvPr id="139" name="グループ化 138"/>
            <p:cNvGrpSpPr/>
            <p:nvPr/>
          </p:nvGrpSpPr>
          <p:grpSpPr>
            <a:xfrm>
              <a:off x="1835696" y="1700808"/>
              <a:ext cx="3278555" cy="230832"/>
              <a:chOff x="1835696" y="1811713"/>
              <a:chExt cx="3278555" cy="230832"/>
            </a:xfrm>
          </p:grpSpPr>
          <p:sp>
            <p:nvSpPr>
              <p:cNvPr id="149" name="正方形/長方形 148"/>
              <p:cNvSpPr/>
              <p:nvPr/>
            </p:nvSpPr>
            <p:spPr>
              <a:xfrm>
                <a:off x="2331127" y="1811713"/>
                <a:ext cx="2783124"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大阪産業技術研究所創設、</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統括拠点設置（</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右矢印 149"/>
              <p:cNvSpPr/>
              <p:nvPr/>
            </p:nvSpPr>
            <p:spPr>
              <a:xfrm>
                <a:off x="1835696" y="1844824"/>
                <a:ext cx="576064"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0" name="グループ化 139"/>
            <p:cNvGrpSpPr/>
            <p:nvPr/>
          </p:nvGrpSpPr>
          <p:grpSpPr>
            <a:xfrm>
              <a:off x="1827375" y="1877936"/>
              <a:ext cx="3223456" cy="230832"/>
              <a:chOff x="1921801" y="829608"/>
              <a:chExt cx="3809400" cy="323165"/>
            </a:xfrm>
          </p:grpSpPr>
          <p:sp>
            <p:nvSpPr>
              <p:cNvPr id="147" name="右矢印 146"/>
              <p:cNvSpPr/>
              <p:nvPr/>
            </p:nvSpPr>
            <p:spPr>
              <a:xfrm>
                <a:off x="1921801" y="857982"/>
                <a:ext cx="2491920" cy="252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8" name="正方形/長方形 147"/>
              <p:cNvSpPr/>
              <p:nvPr/>
            </p:nvSpPr>
            <p:spPr>
              <a:xfrm>
                <a:off x="4339087" y="829608"/>
                <a:ext cx="1392114" cy="323165"/>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実証実験推進の体制づくり</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1" name="グループ化 140"/>
            <p:cNvGrpSpPr/>
            <p:nvPr/>
          </p:nvGrpSpPr>
          <p:grpSpPr>
            <a:xfrm>
              <a:off x="1827374" y="2046040"/>
              <a:ext cx="5902358" cy="230832"/>
              <a:chOff x="1806826" y="654184"/>
              <a:chExt cx="5902358" cy="230832"/>
            </a:xfrm>
          </p:grpSpPr>
          <p:sp>
            <p:nvSpPr>
              <p:cNvPr id="145" name="正方形/長方形 144"/>
              <p:cNvSpPr/>
              <p:nvPr/>
            </p:nvSpPr>
            <p:spPr>
              <a:xfrm>
                <a:off x="5668419" y="654184"/>
                <a:ext cx="2040765" cy="230832"/>
              </a:xfrm>
              <a:prstGeom prst="rect">
                <a:avLst/>
              </a:prstGeom>
            </p:spPr>
            <p:txBody>
              <a:bodyPr wrap="non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ライフデザインイノベーション拠点形成（</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頃）</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右矢印 145"/>
              <p:cNvSpPr/>
              <p:nvPr/>
            </p:nvSpPr>
            <p:spPr>
              <a:xfrm>
                <a:off x="1806826" y="668992"/>
                <a:ext cx="3905425"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42" name="グループ化 141"/>
            <p:cNvGrpSpPr/>
            <p:nvPr/>
          </p:nvGrpSpPr>
          <p:grpSpPr>
            <a:xfrm>
              <a:off x="1826146" y="2240887"/>
              <a:ext cx="9718324" cy="252008"/>
              <a:chOff x="1921801" y="1258162"/>
              <a:chExt cx="9372886" cy="422004"/>
            </a:xfrm>
          </p:grpSpPr>
          <p:sp>
            <p:nvSpPr>
              <p:cNvPr id="143" name="右矢印 142"/>
              <p:cNvSpPr/>
              <p:nvPr/>
            </p:nvSpPr>
            <p:spPr>
              <a:xfrm>
                <a:off x="1921801" y="1258162"/>
                <a:ext cx="6060442" cy="30142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4" name="正方形/長方形 143"/>
              <p:cNvSpPr/>
              <p:nvPr/>
            </p:nvSpPr>
            <p:spPr>
              <a:xfrm>
                <a:off x="4691721" y="1293623"/>
                <a:ext cx="6602966" cy="386543"/>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新エネルギー関連産業のグローバル競争力強化（関西</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水素サプライチェーン</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構想</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よる水素実用化など）</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spTree>
    <p:extLst>
      <p:ext uri="{BB962C8B-B14F-4D97-AF65-F5344CB8AC3E}">
        <p14:creationId xmlns:p14="http://schemas.microsoft.com/office/powerpoint/2010/main" val="18309285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2524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p:cNvSpPr txBox="1"/>
          <p:nvPr/>
        </p:nvSpPr>
        <p:spPr>
          <a:xfrm>
            <a:off x="155514" y="7596166"/>
            <a:ext cx="2798195" cy="225322"/>
          </a:xfrm>
          <a:prstGeom prst="rect">
            <a:avLst/>
          </a:prstGeom>
          <a:noFill/>
        </p:spPr>
        <p:txBody>
          <a:bodyPr wrap="square" rtlCol="0">
            <a:spAutoFit/>
          </a:bodyPr>
          <a:lstStyle/>
          <a:p>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スライド番号プレースホルダー 1"/>
          <p:cNvSpPr txBox="1">
            <a:spLocks/>
          </p:cNvSpPr>
          <p:nvPr/>
        </p:nvSpPr>
        <p:spPr bwMode="auto">
          <a:xfrm>
            <a:off x="8388424" y="6525344"/>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39</a:t>
            </a:fld>
            <a:endParaRPr lang="ja-JP" altLang="en-US" sz="1200" dirty="0">
              <a:solidFill>
                <a:srgbClr val="898989"/>
              </a:solidFill>
            </a:endParaRPr>
          </a:p>
        </p:txBody>
      </p:sp>
      <p:sp>
        <p:nvSpPr>
          <p:cNvPr id="6" name="正方形/長方形 5"/>
          <p:cNvSpPr/>
          <p:nvPr/>
        </p:nvSpPr>
        <p:spPr>
          <a:xfrm>
            <a:off x="2904565" y="440667"/>
            <a:ext cx="6212541" cy="1762497"/>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国内外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から大阪へのヒト・モノの流れをさらに活発化させるため</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の力を活かした都市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の顔となるまちづくりや、域内交通ネットワークの強化を進めるとともに、広域交通ネットワーク（リニア中央新幹線、北陸新幹線）の早期開業</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、大阪が広域的なネットワークの結節点として国内外の都市との連携強化</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をめざす。</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好調</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インバウンドのもと、さらなる都市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ブランドの向上を図り、世界への発信力を高める。</a:t>
            </a:r>
          </a:p>
        </p:txBody>
      </p:sp>
      <p:sp>
        <p:nvSpPr>
          <p:cNvPr id="19" name="正方形/長方形 18"/>
          <p:cNvSpPr/>
          <p:nvPr/>
        </p:nvSpPr>
        <p:spPr>
          <a:xfrm>
            <a:off x="4067944" y="2204864"/>
            <a:ext cx="2808312" cy="253916"/>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近年活発化する民間の都市開発</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139952" y="4845733"/>
            <a:ext cx="1944216" cy="253916"/>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来阪外国人数と訪問率</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スライド番号プレースホルダー 1"/>
          <p:cNvSpPr>
            <a:spLocks noGrp="1"/>
          </p:cNvSpPr>
          <p:nvPr>
            <p:ph type="sldNum" sz="quarter" idx="12"/>
          </p:nvPr>
        </p:nvSpPr>
        <p:spPr>
          <a:xfrm>
            <a:off x="12428190" y="9653120"/>
            <a:ext cx="2133600" cy="365125"/>
          </a:xfrm>
        </p:spPr>
        <p:txBody>
          <a:bodyPr/>
          <a:lstStyle/>
          <a:p>
            <a:fld id="{D2D8002D-B5B0-4BAC-B1F6-782DDCCE6D9C}" type="slidenum">
              <a:rPr lang="ja-JP" altLang="en-US" smtClean="0">
                <a:solidFill>
                  <a:prstClr val="black">
                    <a:tint val="75000"/>
                  </a:prstClr>
                </a:solidFill>
              </a:rPr>
              <a:pPr/>
              <a:t>39</a:t>
            </a:fld>
            <a:endParaRPr lang="ja-JP" altLang="en-US" dirty="0">
              <a:solidFill>
                <a:prstClr val="black">
                  <a:tint val="75000"/>
                </a:prstClr>
              </a:solidFill>
            </a:endParaRPr>
          </a:p>
        </p:txBody>
      </p:sp>
      <p:sp>
        <p:nvSpPr>
          <p:cNvPr id="60" name="正方形/長方形 59"/>
          <p:cNvSpPr/>
          <p:nvPr/>
        </p:nvSpPr>
        <p:spPr>
          <a:xfrm>
            <a:off x="4355976" y="2444839"/>
            <a:ext cx="4536504" cy="1615827"/>
          </a:xfrm>
          <a:prstGeom prst="rect">
            <a:avLst/>
          </a:prstGeom>
          <a:ln w="12700">
            <a:solidFill>
              <a:schemeClr val="tx1"/>
            </a:solidFill>
            <a:prstDash val="sysDot"/>
          </a:ln>
        </p:spPr>
        <p:txBody>
          <a:bodyPr wrap="square">
            <a:spAutoFit/>
          </a:bodyPr>
          <a:lstStyle/>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年５月</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ステーションシティ全面開業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中之島フェスティバルタワー（東地区）開業</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年４月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グランフロント大阪開業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３月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あべのハルカス全面開業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年７月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ユニバーサル・スタジオ</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・ジャパン</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新エリア開業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エキスポシティ開業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中之島</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フェスティバルタワー・</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ウエスト（西地区</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08000" indent="-177800"/>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梅田</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１丁目１番地計画</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ビル（</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仮称</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）竣工</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08000" indent="-177800"/>
            <a:r>
              <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1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6811420" y="4881110"/>
            <a:ext cx="1082714" cy="230832"/>
          </a:xfrm>
          <a:prstGeom prst="rect">
            <a:avLst/>
          </a:prstGeom>
        </p:spPr>
        <p:txBody>
          <a:bodyPr wrap="square">
            <a:spAutoFit/>
          </a:bodyPr>
          <a:lstStyle/>
          <a:p>
            <a:pPr marL="177800" indent="-177800"/>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グランフロント大阪</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8311706" y="4868207"/>
            <a:ext cx="1108486" cy="230832"/>
          </a:xfrm>
          <a:prstGeom prst="rect">
            <a:avLst/>
          </a:prstGeom>
        </p:spPr>
        <p:txBody>
          <a:bodyPr wrap="square">
            <a:spAutoFit/>
          </a:bodyPr>
          <a:lstStyle/>
          <a:p>
            <a:pPr marL="177800" indent="-177800"/>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あべのハルカス</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3" name="Picture 2" descr="C:\Users\y-inoue\Desktop\top_image.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Lst>
          </a:blip>
          <a:srcRect l="15458" r="14673"/>
          <a:stretch>
            <a:fillRect/>
          </a:stretch>
        </p:blipFill>
        <p:spPr bwMode="auto">
          <a:xfrm>
            <a:off x="6876256" y="3988665"/>
            <a:ext cx="1435450" cy="875213"/>
          </a:xfrm>
          <a:prstGeom prst="rect">
            <a:avLst/>
          </a:prstGeom>
          <a:noFill/>
          <a:ln w="38100">
            <a:noFill/>
          </a:ln>
          <a:effectLst>
            <a:glow rad="101600">
              <a:srgbClr val="4F81BD">
                <a:satMod val="175000"/>
                <a:alpha val="40000"/>
              </a:srgbClr>
            </a:glow>
          </a:effectLst>
        </p:spPr>
      </p:pic>
      <p:pic>
        <p:nvPicPr>
          <p:cNvPr id="64" name="Picture 2" descr="D:\2512～\成長\★ハルカス写真4.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Lst>
          </a:blip>
          <a:srcRect/>
          <a:stretch>
            <a:fillRect/>
          </a:stretch>
        </p:blipFill>
        <p:spPr bwMode="auto">
          <a:xfrm>
            <a:off x="8388424" y="3706816"/>
            <a:ext cx="701747" cy="1118046"/>
          </a:xfrm>
          <a:prstGeom prst="rect">
            <a:avLst/>
          </a:prstGeom>
          <a:noFill/>
          <a:effectLst>
            <a:outerShdw blurRad="50800" dist="50800" dir="5400000" algn="ctr" rotWithShape="0">
              <a:srgbClr val="00B0F0"/>
            </a:outerShdw>
          </a:effec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2629" y="5085184"/>
            <a:ext cx="3536469"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正方形/長方形 24"/>
          <p:cNvSpPr/>
          <p:nvPr/>
        </p:nvSpPr>
        <p:spPr>
          <a:xfrm>
            <a:off x="248974" y="3782525"/>
            <a:ext cx="3258798" cy="261610"/>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主な国際空港における市中心部からのアクセス</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Picture 2"/>
          <p:cNvPicPr>
            <a:picLocks noChangeAspect="1" noChangeArrowheads="1"/>
          </p:cNvPicPr>
          <p:nvPr/>
        </p:nvPicPr>
        <p:blipFill>
          <a:blip r:embed="rId8" cstate="email"/>
          <a:srcRect/>
          <a:stretch>
            <a:fillRect/>
          </a:stretch>
        </p:blipFill>
        <p:spPr bwMode="auto">
          <a:xfrm>
            <a:off x="611362" y="3981894"/>
            <a:ext cx="3240558" cy="2770941"/>
          </a:xfrm>
          <a:prstGeom prst="rect">
            <a:avLst/>
          </a:prstGeom>
          <a:noFill/>
          <a:ln w="9525">
            <a:noFill/>
            <a:miter lim="800000"/>
            <a:headEnd/>
            <a:tailEnd/>
          </a:ln>
          <a:effectLst/>
        </p:spPr>
      </p:pic>
      <p:sp>
        <p:nvSpPr>
          <p:cNvPr id="29" name="角丸四角形吹き出し 28"/>
          <p:cNvSpPr/>
          <p:nvPr/>
        </p:nvSpPr>
        <p:spPr>
          <a:xfrm>
            <a:off x="2051720" y="4797152"/>
            <a:ext cx="1010824" cy="345639"/>
          </a:xfrm>
          <a:prstGeom prst="wedgeRoundRectCallout">
            <a:avLst>
              <a:gd name="adj1" fmla="val 48321"/>
              <a:gd name="adj2" fmla="val 77932"/>
              <a:gd name="adj3" fmla="val 16667"/>
            </a:avLst>
          </a:prstGeom>
          <a:solidFill>
            <a:schemeClr val="accent1">
              <a:lumMod val="20000"/>
              <a:lumOff val="80000"/>
            </a:schemeClr>
          </a:solidFill>
          <a:ln w="158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アクセス</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改善に</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a:t>
            </a:r>
            <a:endPar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時間短縮</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55513" y="440668"/>
            <a:ext cx="2472271" cy="1762496"/>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lnSpc>
                <a:spcPts val="2200"/>
              </a:lnSpc>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これまでの機能面におけるハード、ソフトインフラ拡充の取組みにより一定の基盤が整うが、さらなるグローバル競争力の強化のため、世界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水準を</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備えていくことが必要。</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35496" y="44624"/>
            <a:ext cx="3528392"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資本力（ハード・ソフトインフラ）</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二等辺三角形 31"/>
          <p:cNvSpPr/>
          <p:nvPr/>
        </p:nvSpPr>
        <p:spPr>
          <a:xfrm rot="16200000" flipV="1">
            <a:off x="2304328" y="1147949"/>
            <a:ext cx="971165" cy="1980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正方形/長方形 32"/>
          <p:cNvSpPr/>
          <p:nvPr/>
        </p:nvSpPr>
        <p:spPr>
          <a:xfrm>
            <a:off x="223882" y="2204864"/>
            <a:ext cx="1927131" cy="253916"/>
          </a:xfrm>
          <a:prstGeom prst="rect">
            <a:avLst/>
          </a:prstGeom>
        </p:spPr>
        <p:txBody>
          <a:bodyPr wrap="none">
            <a:spAutoFit/>
          </a:bodyPr>
          <a:lstStyle/>
          <a:p>
            <a:r>
              <a:rPr kumimoji="0" lang="ja-JP" altLang="en-US" sz="1050" b="1" kern="0" dirty="0" smtClean="0">
                <a:solidFill>
                  <a:prstClr val="black"/>
                </a:solidFill>
                <a:latin typeface="ＭＳ Ｐゴシック" pitchFamily="50" charset="-128"/>
                <a:ea typeface="Meiryo UI" pitchFamily="50" charset="-128"/>
                <a:cs typeface="Meiryo UI" pitchFamily="50" charset="-128"/>
              </a:rPr>
              <a:t>■世界の都市総合力ランキング</a:t>
            </a:r>
            <a:endParaRPr lang="ja-JP" altLang="en-US" sz="1050" b="1" dirty="0">
              <a:solidFill>
                <a:prstClr val="black"/>
              </a:solidFill>
            </a:endParaRPr>
          </a:p>
        </p:txBody>
      </p:sp>
      <p:sp>
        <p:nvSpPr>
          <p:cNvPr id="34" name="正方形/長方形 33"/>
          <p:cNvSpPr/>
          <p:nvPr/>
        </p:nvSpPr>
        <p:spPr>
          <a:xfrm>
            <a:off x="2247051" y="2231564"/>
            <a:ext cx="1388845" cy="338554"/>
          </a:xfrm>
          <a:prstGeom prst="rect">
            <a:avLst/>
          </a:prstGeom>
        </p:spPr>
        <p:txBody>
          <a:bodyPr wrap="square">
            <a:spAutoFit/>
          </a:bodyPr>
          <a:lstStyle/>
          <a:p>
            <a:pPr algn="ctr"/>
            <a:r>
              <a:rPr kumimoji="0" lang="ja-JP" altLang="en-US" sz="800" kern="0" dirty="0" smtClean="0">
                <a:solidFill>
                  <a:prstClr val="black"/>
                </a:solidFill>
                <a:latin typeface="Meiryo UI" panose="020B0604030504040204" pitchFamily="50" charset="-128"/>
                <a:ea typeface="Meiryo UI" panose="020B0604030504040204" pitchFamily="50" charset="-128"/>
                <a:cs typeface="Meiryo UI" pitchFamily="50" charset="-128"/>
              </a:rPr>
              <a:t>出典：森記念財団</a:t>
            </a:r>
            <a:r>
              <a:rPr kumimoji="0" lang="en-US" altLang="ja-JP" sz="800" kern="0" dirty="0" smtClean="0">
                <a:solidFill>
                  <a:prstClr val="black"/>
                </a:solidFill>
                <a:latin typeface="Meiryo UI" panose="020B0604030504040204" pitchFamily="50" charset="-128"/>
                <a:ea typeface="Meiryo UI" panose="020B0604030504040204" pitchFamily="50" charset="-128"/>
                <a:cs typeface="Meiryo UI" pitchFamily="50" charset="-128"/>
              </a:rPr>
              <a:t/>
            </a:r>
            <a:br>
              <a:rPr kumimoji="0" lang="en-US" altLang="ja-JP" sz="800" kern="0" dirty="0" smtClean="0">
                <a:solidFill>
                  <a:prstClr val="black"/>
                </a:solidFill>
                <a:latin typeface="Meiryo UI" panose="020B0604030504040204" pitchFamily="50" charset="-128"/>
                <a:ea typeface="Meiryo UI" panose="020B0604030504040204" pitchFamily="50" charset="-128"/>
                <a:cs typeface="Meiryo UI" pitchFamily="50" charset="-128"/>
              </a:rPr>
            </a:br>
            <a:r>
              <a:rPr kumimoji="0" lang="en-US" altLang="ja-JP" sz="800" kern="0" dirty="0" smtClean="0">
                <a:solidFill>
                  <a:prstClr val="black"/>
                </a:solidFill>
                <a:latin typeface="Meiryo UI" panose="020B0604030504040204" pitchFamily="50" charset="-128"/>
                <a:ea typeface="Meiryo UI" panose="020B0604030504040204" pitchFamily="50" charset="-128"/>
                <a:cs typeface="Meiryo UI" pitchFamily="50" charset="-128"/>
              </a:rPr>
              <a:t>              </a:t>
            </a:r>
            <a:r>
              <a:rPr kumimoji="0" lang="ja-JP" altLang="en-US" sz="800" kern="0" dirty="0" smtClean="0">
                <a:solidFill>
                  <a:prstClr val="black"/>
                </a:solidFill>
                <a:latin typeface="Meiryo UI" panose="020B0604030504040204" pitchFamily="50" charset="-128"/>
                <a:ea typeface="Meiryo UI" panose="020B0604030504040204" pitchFamily="50" charset="-128"/>
                <a:cs typeface="Meiryo UI" pitchFamily="50" charset="-128"/>
              </a:rPr>
              <a:t>都市戦略研究所</a:t>
            </a:r>
            <a:endParaRPr lang="ja-JP" altLang="en-US" sz="800" dirty="0">
              <a:solidFill>
                <a:prstClr val="black"/>
              </a:solidFill>
              <a:latin typeface="Meiryo UI" panose="020B0604030504040204" pitchFamily="50" charset="-128"/>
              <a:ea typeface="Meiryo UI" panose="020B0604030504040204"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1632632182"/>
              </p:ext>
            </p:extLst>
          </p:nvPr>
        </p:nvGraphicFramePr>
        <p:xfrm>
          <a:off x="354663" y="2585795"/>
          <a:ext cx="3497258" cy="1042902"/>
        </p:xfrm>
        <a:graphic>
          <a:graphicData uri="http://schemas.openxmlformats.org/drawingml/2006/table">
            <a:tbl>
              <a:tblPr firstRow="1" firstCol="1" lastRow="1" lastCol="1" bandRow="1" bandCol="1">
                <a:tableStyleId>{5940675A-B579-460E-94D1-54222C63F5DA}</a:tableStyleId>
              </a:tblPr>
              <a:tblGrid>
                <a:gridCol w="1048985"/>
                <a:gridCol w="1258875"/>
                <a:gridCol w="1189398"/>
              </a:tblGrid>
              <a:tr h="411157">
                <a:tc>
                  <a:txBody>
                    <a:bodyPr/>
                    <a:lstStyle/>
                    <a:p>
                      <a:pPr algn="ctr">
                        <a:lnSpc>
                          <a:spcPts val="1500"/>
                        </a:lnSpc>
                        <a:spcAft>
                          <a:spcPts val="0"/>
                        </a:spcAft>
                      </a:pPr>
                      <a:r>
                        <a:rPr lang="ja-JP" sz="1050" kern="100" dirty="0">
                          <a:effectLst/>
                          <a:latin typeface="Meiryo UI" panose="020B0604030504040204" pitchFamily="50" charset="-128"/>
                          <a:ea typeface="Meiryo UI" panose="020B0604030504040204" pitchFamily="50" charset="-128"/>
                        </a:rPr>
                        <a:t>分野</a:t>
                      </a:r>
                      <a:endParaRPr lang="ja-JP" sz="1050" kern="100" dirty="0">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algn="ctr">
                        <a:lnSpc>
                          <a:spcPts val="1500"/>
                        </a:lnSpc>
                        <a:spcAft>
                          <a:spcPts val="0"/>
                        </a:spcAft>
                      </a:pPr>
                      <a:r>
                        <a:rPr lang="ja-JP" altLang="en-US" sz="1050" kern="100" dirty="0" smtClean="0">
                          <a:solidFill>
                            <a:schemeClr val="tx1"/>
                          </a:solidFill>
                          <a:effectLst/>
                          <a:latin typeface="Meiryo UI" panose="020B0604030504040204" pitchFamily="50" charset="-128"/>
                          <a:ea typeface="Meiryo UI" panose="020B0604030504040204" pitchFamily="50" charset="-128"/>
                        </a:rPr>
                        <a:t>大阪の順位</a:t>
                      </a:r>
                      <a:endParaRPr lang="en-US" altLang="ja-JP" sz="1050" kern="100" dirty="0" smtClean="0">
                        <a:solidFill>
                          <a:schemeClr val="tx1"/>
                        </a:solidFill>
                        <a:effectLst/>
                        <a:latin typeface="Meiryo UI" panose="020B0604030504040204" pitchFamily="50" charset="-128"/>
                        <a:ea typeface="Meiryo UI" panose="020B0604030504040204" pitchFamily="50" charset="-128"/>
                      </a:endParaRPr>
                    </a:p>
                    <a:p>
                      <a:pPr algn="ctr">
                        <a:lnSpc>
                          <a:spcPts val="1500"/>
                        </a:lnSpc>
                        <a:spcAft>
                          <a:spcPts val="0"/>
                        </a:spcAft>
                      </a:pPr>
                      <a:r>
                        <a:rPr lang="en-US" sz="1050" kern="100" dirty="0" smtClean="0">
                          <a:solidFill>
                            <a:schemeClr val="tx1"/>
                          </a:solidFill>
                          <a:effectLst/>
                          <a:latin typeface="Meiryo UI" panose="020B0604030504040204" pitchFamily="50" charset="-128"/>
                          <a:ea typeface="Meiryo UI" panose="020B0604030504040204" pitchFamily="50" charset="-128"/>
                        </a:rPr>
                        <a:t>201</a:t>
                      </a:r>
                      <a:r>
                        <a:rPr lang="en-US" altLang="ja-JP" sz="1050" kern="100" dirty="0" smtClean="0">
                          <a:solidFill>
                            <a:schemeClr val="tx1"/>
                          </a:solidFill>
                          <a:effectLst/>
                          <a:latin typeface="Meiryo UI" panose="020B0604030504040204" pitchFamily="50" charset="-128"/>
                          <a:ea typeface="Meiryo UI" panose="020B0604030504040204" pitchFamily="50" charset="-128"/>
                        </a:rPr>
                        <a:t>6</a:t>
                      </a:r>
                      <a:r>
                        <a:rPr lang="ja-JP" sz="1050" kern="100" dirty="0" smtClean="0">
                          <a:solidFill>
                            <a:schemeClr val="tx1"/>
                          </a:solidFill>
                          <a:effectLst/>
                          <a:latin typeface="Meiryo UI" panose="020B0604030504040204" pitchFamily="50" charset="-128"/>
                          <a:ea typeface="Meiryo UI" panose="020B0604030504040204" pitchFamily="50" charset="-128"/>
                        </a:rPr>
                        <a:t>年</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rPr>
                        <a:t>2015</a:t>
                      </a:r>
                      <a:r>
                        <a:rPr lang="ja-JP" altLang="en-US" sz="1050" kern="100" dirty="0" smtClean="0">
                          <a:solidFill>
                            <a:schemeClr val="tx1"/>
                          </a:solidFill>
                          <a:effectLst/>
                          <a:latin typeface="Meiryo UI" panose="020B0604030504040204" pitchFamily="50" charset="-128"/>
                          <a:ea typeface="Meiryo UI" panose="020B0604030504040204" pitchFamily="50" charset="-128"/>
                        </a:rPr>
                        <a:t>年</a:t>
                      </a:r>
                      <a:r>
                        <a:rPr lang="en-US" altLang="ja-JP" sz="1050" kern="100" dirty="0" smtClean="0">
                          <a:solidFill>
                            <a:schemeClr val="tx1"/>
                          </a:solidFill>
                          <a:effectLst/>
                          <a:latin typeface="Meiryo UI" panose="020B0604030504040204" pitchFamily="50" charset="-128"/>
                          <a:ea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algn="ctr">
                        <a:lnSpc>
                          <a:spcPts val="1500"/>
                        </a:lnSpc>
                        <a:spcAft>
                          <a:spcPts val="0"/>
                        </a:spcAft>
                      </a:pPr>
                      <a:r>
                        <a:rPr lang="ja-JP" altLang="en-US" sz="1050" kern="100" dirty="0" smtClean="0">
                          <a:solidFill>
                            <a:schemeClr val="tx1"/>
                          </a:solidFill>
                          <a:effectLst/>
                          <a:latin typeface="Meiryo UI" panose="020B0604030504040204" pitchFamily="50" charset="-128"/>
                          <a:ea typeface="Meiryo UI" panose="020B0604030504040204" pitchFamily="50" charset="-128"/>
                        </a:rPr>
                        <a:t>東京の順位</a:t>
                      </a:r>
                      <a:endParaRPr lang="en-US" altLang="ja-JP" sz="1050" kern="100" dirty="0" smtClean="0">
                        <a:solidFill>
                          <a:schemeClr val="tx1"/>
                        </a:solidFill>
                        <a:effectLst/>
                        <a:latin typeface="Meiryo UI" panose="020B0604030504040204" pitchFamily="50" charset="-128"/>
                        <a:ea typeface="Meiryo UI" panose="020B0604030504040204" pitchFamily="50" charset="-128"/>
                      </a:endParaRPr>
                    </a:p>
                    <a:p>
                      <a:pPr algn="ctr">
                        <a:lnSpc>
                          <a:spcPts val="15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cs typeface="Times New Roman"/>
                        </a:rPr>
                        <a:t>〃</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r>
              <a:tr h="199697">
                <a:tc>
                  <a:txBody>
                    <a:bodyPr/>
                    <a:lstStyle/>
                    <a:p>
                      <a:pPr algn="ctr">
                        <a:lnSpc>
                          <a:spcPts val="1500"/>
                        </a:lnSpc>
                        <a:spcAft>
                          <a:spcPts val="0"/>
                        </a:spcAft>
                      </a:pPr>
                      <a:r>
                        <a:rPr lang="ja-JP" sz="1050" b="1" kern="100" dirty="0">
                          <a:effectLst/>
                          <a:latin typeface="Meiryo UI" panose="020B0604030504040204" pitchFamily="50" charset="-128"/>
                          <a:ea typeface="Meiryo UI" panose="020B0604030504040204" pitchFamily="50" charset="-128"/>
                        </a:rPr>
                        <a:t>総合スコア　</a:t>
                      </a:r>
                      <a:endParaRPr lang="ja-JP" sz="1050" b="1" kern="100" dirty="0">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indent="127000" algn="ctr">
                        <a:lnSpc>
                          <a:spcPts val="1500"/>
                        </a:lnSpc>
                        <a:spcAft>
                          <a:spcPts val="0"/>
                        </a:spcAft>
                      </a:pPr>
                      <a:r>
                        <a:rPr lang="en-US" altLang="ja-JP" sz="1050" b="1" kern="100" dirty="0" smtClean="0">
                          <a:solidFill>
                            <a:schemeClr val="tx1"/>
                          </a:solidFill>
                          <a:effectLst/>
                          <a:latin typeface="Meiryo UI" panose="020B0604030504040204" pitchFamily="50" charset="-128"/>
                          <a:ea typeface="Meiryo UI" panose="020B0604030504040204" pitchFamily="50" charset="-128"/>
                        </a:rPr>
                        <a:t>22</a:t>
                      </a:r>
                      <a:r>
                        <a:rPr lang="ja-JP" sz="1050" b="1"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b="1" kern="100" dirty="0" smtClean="0">
                          <a:solidFill>
                            <a:schemeClr val="tx1"/>
                          </a:solidFill>
                          <a:effectLst/>
                          <a:latin typeface="Meiryo UI" panose="020B0604030504040204" pitchFamily="50" charset="-128"/>
                          <a:ea typeface="Meiryo UI" panose="020B0604030504040204" pitchFamily="50" charset="-128"/>
                        </a:rPr>
                        <a:t>（</a:t>
                      </a:r>
                      <a:r>
                        <a:rPr lang="en-US" altLang="ja-JP" sz="1050" b="1" kern="100" dirty="0" smtClean="0">
                          <a:solidFill>
                            <a:schemeClr val="tx1"/>
                          </a:solidFill>
                          <a:effectLst/>
                          <a:latin typeface="Meiryo UI" panose="020B0604030504040204" pitchFamily="50" charset="-128"/>
                          <a:ea typeface="Meiryo UI" panose="020B0604030504040204" pitchFamily="50" charset="-128"/>
                        </a:rPr>
                        <a:t>24</a:t>
                      </a:r>
                      <a:r>
                        <a:rPr lang="ja-JP" altLang="en-US" sz="1050" b="1" kern="100" dirty="0" smtClean="0">
                          <a:solidFill>
                            <a:schemeClr val="tx1"/>
                          </a:solidFill>
                          <a:effectLst/>
                          <a:latin typeface="Meiryo UI" panose="020B0604030504040204" pitchFamily="50" charset="-128"/>
                          <a:ea typeface="Meiryo UI" panose="020B0604030504040204" pitchFamily="50" charset="-128"/>
                        </a:rPr>
                        <a:t>位）</a:t>
                      </a:r>
                      <a:endParaRPr lang="ja-JP" sz="1050" b="1"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algn="ctr">
                        <a:lnSpc>
                          <a:spcPts val="1500"/>
                        </a:lnSpc>
                        <a:spcAft>
                          <a:spcPts val="0"/>
                        </a:spcAft>
                      </a:pPr>
                      <a:r>
                        <a:rPr lang="en-US" altLang="ja-JP" sz="1050" b="1" kern="100" dirty="0" smtClean="0">
                          <a:solidFill>
                            <a:schemeClr val="tx1"/>
                          </a:solidFill>
                          <a:effectLst/>
                          <a:latin typeface="Meiryo UI" panose="020B0604030504040204" pitchFamily="50" charset="-128"/>
                          <a:ea typeface="Meiryo UI" panose="020B0604030504040204" pitchFamily="50" charset="-128"/>
                        </a:rPr>
                        <a:t>3</a:t>
                      </a:r>
                      <a:r>
                        <a:rPr lang="ja-JP" sz="1050" b="1"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b="1" kern="100" dirty="0" smtClean="0">
                          <a:solidFill>
                            <a:schemeClr val="tx1"/>
                          </a:solidFill>
                          <a:effectLst/>
                          <a:latin typeface="Meiryo UI" panose="020B0604030504040204" pitchFamily="50" charset="-128"/>
                          <a:ea typeface="Meiryo UI" panose="020B0604030504040204" pitchFamily="50" charset="-128"/>
                        </a:rPr>
                        <a:t>（</a:t>
                      </a:r>
                      <a:r>
                        <a:rPr lang="en-US" altLang="ja-JP" sz="1050" b="1" kern="100" dirty="0" smtClean="0">
                          <a:solidFill>
                            <a:schemeClr val="tx1"/>
                          </a:solidFill>
                          <a:effectLst/>
                          <a:latin typeface="Meiryo UI" panose="020B0604030504040204" pitchFamily="50" charset="-128"/>
                          <a:ea typeface="Meiryo UI" panose="020B0604030504040204" pitchFamily="50" charset="-128"/>
                        </a:rPr>
                        <a:t>4</a:t>
                      </a:r>
                      <a:r>
                        <a:rPr lang="ja-JP" altLang="en-US" sz="1050" b="1" kern="100" dirty="0" smtClean="0">
                          <a:solidFill>
                            <a:schemeClr val="tx1"/>
                          </a:solidFill>
                          <a:effectLst/>
                          <a:latin typeface="Meiryo UI" panose="020B0604030504040204" pitchFamily="50" charset="-128"/>
                          <a:ea typeface="Meiryo UI" panose="020B0604030504040204" pitchFamily="50" charset="-128"/>
                        </a:rPr>
                        <a:t>位）</a:t>
                      </a:r>
                      <a:endParaRPr lang="ja-JP" sz="1050" b="1"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r>
              <a:tr h="216024">
                <a:tc>
                  <a:txBody>
                    <a:bodyPr/>
                    <a:lstStyle/>
                    <a:p>
                      <a:pPr marL="0" indent="0" algn="ctr">
                        <a:lnSpc>
                          <a:spcPts val="1500"/>
                        </a:lnSpc>
                        <a:spcAft>
                          <a:spcPts val="0"/>
                        </a:spcAft>
                      </a:pPr>
                      <a:r>
                        <a:rPr lang="ja-JP" sz="1050" kern="100" dirty="0">
                          <a:effectLst/>
                          <a:latin typeface="Meiryo UI" panose="020B0604030504040204" pitchFamily="50" charset="-128"/>
                          <a:ea typeface="Meiryo UI" panose="020B0604030504040204" pitchFamily="50" charset="-128"/>
                        </a:rPr>
                        <a:t>文化・</a:t>
                      </a:r>
                      <a:r>
                        <a:rPr lang="ja-JP" sz="1050" kern="100" dirty="0" smtClean="0">
                          <a:effectLst/>
                          <a:latin typeface="Meiryo UI" panose="020B0604030504040204" pitchFamily="50" charset="-128"/>
                          <a:ea typeface="Meiryo UI" panose="020B0604030504040204" pitchFamily="50" charset="-128"/>
                        </a:rPr>
                        <a:t>交流</a:t>
                      </a:r>
                      <a:endParaRPr lang="ja-JP" sz="1050" kern="100" dirty="0">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indent="127000" algn="ctr">
                        <a:lnSpc>
                          <a:spcPts val="15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rPr>
                        <a:t>27</a:t>
                      </a:r>
                      <a:r>
                        <a:rPr lang="ja-JP" sz="1050"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rPr>
                        <a:t>28</a:t>
                      </a:r>
                      <a:r>
                        <a:rPr lang="ja-JP" altLang="en-US" sz="1050" kern="100" dirty="0" smtClean="0">
                          <a:solidFill>
                            <a:schemeClr val="tx1"/>
                          </a:solidFill>
                          <a:effectLst/>
                          <a:latin typeface="Meiryo UI" panose="020B0604030504040204" pitchFamily="50" charset="-128"/>
                          <a:ea typeface="Meiryo UI" panose="020B0604030504040204" pitchFamily="50" charset="-128"/>
                        </a:rPr>
                        <a:t>位）</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algn="ctr">
                        <a:lnSpc>
                          <a:spcPts val="15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rPr>
                        <a:t>5</a:t>
                      </a:r>
                      <a:r>
                        <a:rPr lang="ja-JP" sz="1050"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rPr>
                        <a:t>5</a:t>
                      </a:r>
                      <a:r>
                        <a:rPr lang="ja-JP" altLang="en-US" sz="1050" kern="100" dirty="0" smtClean="0">
                          <a:solidFill>
                            <a:schemeClr val="tx1"/>
                          </a:solidFill>
                          <a:effectLst/>
                          <a:latin typeface="Meiryo UI" panose="020B0604030504040204" pitchFamily="50" charset="-128"/>
                          <a:ea typeface="Meiryo UI" panose="020B0604030504040204" pitchFamily="50" charset="-128"/>
                        </a:rPr>
                        <a:t>位）</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r>
              <a:tr h="216024">
                <a:tc>
                  <a:txBody>
                    <a:bodyPr/>
                    <a:lstStyle/>
                    <a:p>
                      <a:pPr marL="0" indent="0" algn="ctr">
                        <a:lnSpc>
                          <a:spcPts val="1500"/>
                        </a:lnSpc>
                        <a:spcAft>
                          <a:spcPts val="0"/>
                        </a:spcAft>
                      </a:pPr>
                      <a:r>
                        <a:rPr lang="ja-JP" sz="1050" kern="100" dirty="0">
                          <a:effectLst/>
                          <a:latin typeface="Meiryo UI" panose="020B0604030504040204" pitchFamily="50" charset="-128"/>
                          <a:ea typeface="Meiryo UI" panose="020B0604030504040204" pitchFamily="50" charset="-128"/>
                        </a:rPr>
                        <a:t>交通・アクセス</a:t>
                      </a:r>
                      <a:endParaRPr lang="ja-JP" sz="1050" kern="100" dirty="0">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indent="127000" algn="ctr">
                        <a:lnSpc>
                          <a:spcPts val="15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rPr>
                        <a:t>23</a:t>
                      </a:r>
                      <a:r>
                        <a:rPr lang="ja-JP" sz="1050"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rPr>
                        <a:t>29</a:t>
                      </a:r>
                      <a:r>
                        <a:rPr lang="ja-JP" altLang="en-US" sz="1050" kern="100" dirty="0" smtClean="0">
                          <a:solidFill>
                            <a:schemeClr val="tx1"/>
                          </a:solidFill>
                          <a:effectLst/>
                          <a:latin typeface="Meiryo UI" panose="020B0604030504040204" pitchFamily="50" charset="-128"/>
                          <a:ea typeface="Meiryo UI" panose="020B0604030504040204" pitchFamily="50" charset="-128"/>
                        </a:rPr>
                        <a:t>位）</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c>
                  <a:txBody>
                    <a:bodyPr/>
                    <a:lstStyle/>
                    <a:p>
                      <a:pPr algn="ctr">
                        <a:lnSpc>
                          <a:spcPts val="1500"/>
                        </a:lnSpc>
                        <a:spcAft>
                          <a:spcPts val="0"/>
                        </a:spcAft>
                      </a:pPr>
                      <a:r>
                        <a:rPr lang="en-US" altLang="ja-JP" sz="1050" kern="100" dirty="0" smtClean="0">
                          <a:solidFill>
                            <a:schemeClr val="tx1"/>
                          </a:solidFill>
                          <a:effectLst/>
                          <a:latin typeface="Meiryo UI" panose="020B0604030504040204" pitchFamily="50" charset="-128"/>
                          <a:ea typeface="Meiryo UI" panose="020B0604030504040204" pitchFamily="50" charset="-128"/>
                        </a:rPr>
                        <a:t>11</a:t>
                      </a:r>
                      <a:r>
                        <a:rPr lang="ja-JP" sz="1050"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rPr>
                        <a:t>11</a:t>
                      </a:r>
                      <a:r>
                        <a:rPr lang="ja-JP" sz="1050" kern="100" dirty="0" smtClean="0">
                          <a:solidFill>
                            <a:schemeClr val="tx1"/>
                          </a:solidFill>
                          <a:effectLst/>
                          <a:latin typeface="Meiryo UI" panose="020B0604030504040204" pitchFamily="50" charset="-128"/>
                          <a:ea typeface="Meiryo UI" panose="020B0604030504040204" pitchFamily="50" charset="-128"/>
                        </a:rPr>
                        <a:t>位</a:t>
                      </a:r>
                      <a:r>
                        <a:rPr lang="ja-JP" altLang="en-US" sz="1050" kern="100" dirty="0" smtClean="0">
                          <a:solidFill>
                            <a:schemeClr val="tx1"/>
                          </a:solidFill>
                          <a:effectLst/>
                          <a:latin typeface="Meiryo UI" panose="020B0604030504040204" pitchFamily="50" charset="-128"/>
                          <a:ea typeface="Meiryo UI" panose="020B0604030504040204" pitchFamily="50" charset="-128"/>
                        </a:rPr>
                        <a:t>）</a:t>
                      </a:r>
                      <a:endParaRPr lang="ja-JP" sz="1050" kern="100" dirty="0">
                        <a:solidFill>
                          <a:schemeClr val="tx1"/>
                        </a:solidFill>
                        <a:effectLst/>
                        <a:latin typeface="Meiryo UI" panose="020B0604030504040204" pitchFamily="50" charset="-128"/>
                        <a:ea typeface="Meiryo UI" panose="020B0604030504040204" pitchFamily="50" charset="-128"/>
                        <a:cs typeface="Times New Roman"/>
                      </a:endParaRPr>
                    </a:p>
                  </a:txBody>
                  <a:tcPr marL="68580" marR="68580" marT="0" marB="0"/>
                </a:tc>
              </a:tr>
            </a:tbl>
          </a:graphicData>
        </a:graphic>
      </p:graphicFrame>
      <p:sp>
        <p:nvSpPr>
          <p:cNvPr id="36" name="正方形/長方形 35"/>
          <p:cNvSpPr/>
          <p:nvPr/>
        </p:nvSpPr>
        <p:spPr>
          <a:xfrm>
            <a:off x="5458643" y="6669940"/>
            <a:ext cx="3289821" cy="21544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出典：訪日外客統計（</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JNTO) </a:t>
            </a:r>
            <a:r>
              <a:rPr lang="ja-JP" altLang="en-US" sz="8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消費</a:t>
            </a:r>
            <a:r>
              <a:rPr lang="ja-JP"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動向</a:t>
            </a:r>
            <a:r>
              <a:rPr lang="ja-JP"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調査</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（観光庁）より作成</a:t>
            </a:r>
            <a:endParaRPr lang="ja-JP"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1766847" y="6649167"/>
            <a:ext cx="2808312" cy="215444"/>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出典：第</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回大阪府市統合本部会議資料</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726216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第１章　副首都の基本的な考え方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15" name="正方形/長方形 14"/>
          <p:cNvSpPr/>
          <p:nvPr/>
        </p:nvSpPr>
        <p:spPr>
          <a:xfrm>
            <a:off x="340266" y="1278052"/>
            <a:ext cx="8684610" cy="71078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6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◆わが国では、戦後の高度成長期から今日まで一貫して東京一極集中が進む。</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◆世界では、アジアを中心に新興国が台頭、日本の存在感は低下。</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◆政治・行政の面</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でも</a:t>
            </a:r>
            <a:r>
              <a:rPr lang="ja-JP" altLang="en-US" sz="14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依然として東京</a:t>
            </a:r>
            <a:r>
              <a:rPr lang="ja-JP" altLang="en-US" sz="1400">
                <a:solidFill>
                  <a:prstClr val="black"/>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40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中心。中央</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集権体制が強い</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13174" y="908720"/>
            <a:ext cx="8353872" cy="369332"/>
          </a:xfrm>
          <a:prstGeom prst="rect">
            <a:avLst/>
          </a:prstGeom>
          <a:no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（１）わが国の現状　～東京一極集中と日本の存在感の低下～</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62609" y="528208"/>
            <a:ext cx="3425246"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なぜ副首都が日本に必要か</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1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5820" y="2508407"/>
            <a:ext cx="2872784" cy="18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3"/>
          <p:cNvSpPr txBox="1">
            <a:spLocks noChangeArrowheads="1"/>
          </p:cNvSpPr>
          <p:nvPr/>
        </p:nvSpPr>
        <p:spPr bwMode="auto">
          <a:xfrm>
            <a:off x="6285820" y="2006152"/>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世界</a:t>
            </a:r>
            <a:r>
              <a:rPr lang="ja-JP" altLang="en-US" sz="1050" b="1" dirty="0">
                <a:solidFill>
                  <a:srgbClr val="000000"/>
                </a:solidFill>
                <a:latin typeface="Meiryo UI" pitchFamily="50" charset="-128"/>
                <a:ea typeface="Meiryo UI" pitchFamily="50" charset="-128"/>
                <a:cs typeface="Meiryo UI" pitchFamily="50" charset="-128"/>
              </a:rPr>
              <a:t>の名目</a:t>
            </a:r>
            <a:r>
              <a:rPr lang="en-US" altLang="ja-JP" sz="1050" b="1" dirty="0" smtClean="0">
                <a:solidFill>
                  <a:srgbClr val="000000"/>
                </a:solidFill>
                <a:latin typeface="Meiryo UI" pitchFamily="50" charset="-128"/>
                <a:ea typeface="Meiryo UI" pitchFamily="50" charset="-128"/>
                <a:cs typeface="Meiryo UI" pitchFamily="50" charset="-128"/>
              </a:rPr>
              <a:t>GDP</a:t>
            </a:r>
            <a:r>
              <a:rPr lang="ja-JP" altLang="en-US" sz="1050" b="1" dirty="0">
                <a:solidFill>
                  <a:srgbClr val="000000"/>
                </a:solidFill>
                <a:latin typeface="Meiryo UI" pitchFamily="50" charset="-128"/>
                <a:ea typeface="Meiryo UI" pitchFamily="50" charset="-128"/>
                <a:cs typeface="Meiryo UI" pitchFamily="50" charset="-128"/>
              </a:rPr>
              <a:t>　</a:t>
            </a:r>
            <a:r>
              <a:rPr lang="ja-JP" altLang="en-US" sz="1050" b="1" dirty="0" smtClean="0">
                <a:solidFill>
                  <a:srgbClr val="000000"/>
                </a:solidFill>
                <a:latin typeface="Meiryo UI" pitchFamily="50" charset="-128"/>
                <a:ea typeface="Meiryo UI" pitchFamily="50" charset="-128"/>
                <a:cs typeface="Meiryo UI" pitchFamily="50" charset="-128"/>
              </a:rPr>
              <a:t>構成比の</a:t>
            </a:r>
            <a:r>
              <a:rPr lang="ja-JP" altLang="en-US" sz="1050" b="1" dirty="0">
                <a:solidFill>
                  <a:srgbClr val="000000"/>
                </a:solidFill>
                <a:latin typeface="Meiryo UI" pitchFamily="50" charset="-128"/>
                <a:ea typeface="Meiryo UI" pitchFamily="50" charset="-128"/>
                <a:cs typeface="Meiryo UI" pitchFamily="50" charset="-128"/>
              </a:rPr>
              <a:t>推移</a:t>
            </a:r>
          </a:p>
        </p:txBody>
      </p:sp>
      <p:sp>
        <p:nvSpPr>
          <p:cNvPr id="30" name="テキスト ボックス 19"/>
          <p:cNvSpPr txBox="1">
            <a:spLocks noChangeArrowheads="1"/>
          </p:cNvSpPr>
          <p:nvPr/>
        </p:nvSpPr>
        <p:spPr bwMode="auto">
          <a:xfrm>
            <a:off x="6315858" y="4296347"/>
            <a:ext cx="3045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ロシアは</a:t>
            </a:r>
            <a:r>
              <a:rPr lang="en-US" altLang="ja-JP" sz="800" dirty="0">
                <a:solidFill>
                  <a:srgbClr val="000000"/>
                </a:solidFill>
                <a:latin typeface="Meiryo UI" pitchFamily="50" charset="-128"/>
                <a:ea typeface="Meiryo UI" pitchFamily="50" charset="-128"/>
                <a:cs typeface="Meiryo UI" pitchFamily="50" charset="-128"/>
              </a:rPr>
              <a:t>1985</a:t>
            </a:r>
            <a:r>
              <a:rPr lang="ja-JP" altLang="en-US" sz="800" dirty="0">
                <a:solidFill>
                  <a:srgbClr val="000000"/>
                </a:solidFill>
                <a:latin typeface="Meiryo UI" pitchFamily="50" charset="-128"/>
                <a:ea typeface="Meiryo UI" pitchFamily="50" charset="-128"/>
                <a:cs typeface="Meiryo UI" pitchFamily="50" charset="-128"/>
              </a:rPr>
              <a:t>年のデータなし</a:t>
            </a:r>
          </a:p>
        </p:txBody>
      </p:sp>
      <p:sp>
        <p:nvSpPr>
          <p:cNvPr id="96" name="テキスト ボックス 22"/>
          <p:cNvSpPr txBox="1">
            <a:spLocks noChangeArrowheads="1"/>
          </p:cNvSpPr>
          <p:nvPr/>
        </p:nvSpPr>
        <p:spPr bwMode="auto">
          <a:xfrm>
            <a:off x="119648" y="2025874"/>
            <a:ext cx="27781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cs typeface="Meiryo UI" pitchFamily="50" charset="-128"/>
              </a:rPr>
              <a:t>■</a:t>
            </a:r>
            <a:r>
              <a:rPr lang="ja-JP" altLang="en-US" sz="1050" b="1" dirty="0" smtClean="0">
                <a:solidFill>
                  <a:srgbClr val="000000"/>
                </a:solidFill>
                <a:latin typeface="Meiryo UI" pitchFamily="50" charset="-128"/>
                <a:ea typeface="Meiryo UI" pitchFamily="50" charset="-128"/>
                <a:cs typeface="Meiryo UI" pitchFamily="50" charset="-128"/>
              </a:rPr>
              <a:t>関東圏・東京への一極集中</a:t>
            </a:r>
          </a:p>
        </p:txBody>
      </p:sp>
      <p:sp>
        <p:nvSpPr>
          <p:cNvPr id="97" name="テキスト ボックス 3"/>
          <p:cNvSpPr txBox="1">
            <a:spLocks noChangeArrowheads="1"/>
          </p:cNvSpPr>
          <p:nvPr/>
        </p:nvSpPr>
        <p:spPr bwMode="auto">
          <a:xfrm>
            <a:off x="233358" y="2293200"/>
            <a:ext cx="2981195"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cs typeface="Meiryo UI" pitchFamily="50" charset="-128"/>
              </a:rPr>
              <a:t>⇒日本</a:t>
            </a:r>
            <a:r>
              <a:rPr lang="ja-JP" altLang="en-US" sz="900" dirty="0" smtClean="0">
                <a:solidFill>
                  <a:srgbClr val="000000"/>
                </a:solidFill>
                <a:latin typeface="Meiryo UI" pitchFamily="50" charset="-128"/>
                <a:ea typeface="Meiryo UI" pitchFamily="50" charset="-128"/>
                <a:cs typeface="Meiryo UI" pitchFamily="50" charset="-128"/>
              </a:rPr>
              <a:t>は首都圏の人口</a:t>
            </a:r>
            <a:r>
              <a:rPr lang="ja-JP" altLang="en-US" sz="900" dirty="0">
                <a:solidFill>
                  <a:srgbClr val="000000"/>
                </a:solidFill>
                <a:latin typeface="Meiryo UI" pitchFamily="50" charset="-128"/>
                <a:ea typeface="Meiryo UI" pitchFamily="50" charset="-128"/>
                <a:cs typeface="Meiryo UI" pitchFamily="50" charset="-128"/>
              </a:rPr>
              <a:t>比率</a:t>
            </a:r>
            <a:r>
              <a:rPr lang="ja-JP" altLang="en-US" sz="900" dirty="0" smtClean="0">
                <a:solidFill>
                  <a:srgbClr val="000000"/>
                </a:solidFill>
                <a:latin typeface="Meiryo UI" pitchFamily="50" charset="-128"/>
                <a:ea typeface="Meiryo UI" pitchFamily="50" charset="-128"/>
                <a:cs typeface="Meiryo UI" pitchFamily="50" charset="-128"/>
              </a:rPr>
              <a:t>が高く、かつ上昇を続けて</a:t>
            </a:r>
            <a:r>
              <a:rPr lang="ja-JP" altLang="en-US" sz="900" dirty="0">
                <a:solidFill>
                  <a:srgbClr val="000000"/>
                </a:solidFill>
                <a:latin typeface="Meiryo UI" pitchFamily="50" charset="-128"/>
                <a:ea typeface="Meiryo UI" pitchFamily="50" charset="-128"/>
                <a:cs typeface="Meiryo UI" pitchFamily="50" charset="-128"/>
              </a:rPr>
              <a:t>いる。</a:t>
            </a:r>
          </a:p>
        </p:txBody>
      </p:sp>
      <p:pic>
        <p:nvPicPr>
          <p:cNvPr id="98" name="Picture 22" descr="C:\Users\i5627699\Desktop\首都圏人口集中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776" y="2553918"/>
            <a:ext cx="3007873" cy="206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テキスト ボックス 8"/>
          <p:cNvSpPr txBox="1">
            <a:spLocks noChangeArrowheads="1"/>
          </p:cNvSpPr>
          <p:nvPr/>
        </p:nvSpPr>
        <p:spPr bwMode="auto">
          <a:xfrm>
            <a:off x="294482" y="4620093"/>
            <a:ext cx="28575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sysDash"/>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rgbClr val="000000"/>
                </a:solidFill>
                <a:latin typeface="Meiryo UI" pitchFamily="50" charset="-128"/>
                <a:ea typeface="Meiryo UI" pitchFamily="50" charset="-128"/>
                <a:cs typeface="Meiryo UI" pitchFamily="50" charset="-128"/>
              </a:rPr>
              <a:t>出典：国土交通省作成資料「東京一極集中の状況等について」</a:t>
            </a:r>
          </a:p>
        </p:txBody>
      </p:sp>
      <p:sp>
        <p:nvSpPr>
          <p:cNvPr id="100" name="テキスト ボックス 3"/>
          <p:cNvSpPr txBox="1">
            <a:spLocks noChangeArrowheads="1"/>
          </p:cNvSpPr>
          <p:nvPr/>
        </p:nvSpPr>
        <p:spPr bwMode="auto">
          <a:xfrm>
            <a:off x="6398189" y="2293489"/>
            <a:ext cx="2580903"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cs typeface="Meiryo UI" pitchFamily="50" charset="-128"/>
              </a:rPr>
              <a:t>⇒日本</a:t>
            </a:r>
            <a:r>
              <a:rPr lang="ja-JP" altLang="en-US" sz="900" dirty="0">
                <a:solidFill>
                  <a:srgbClr val="000000"/>
                </a:solidFill>
                <a:latin typeface="Meiryo UI" pitchFamily="50" charset="-128"/>
                <a:ea typeface="Meiryo UI" pitchFamily="50" charset="-128"/>
                <a:cs typeface="Meiryo UI" pitchFamily="50" charset="-128"/>
              </a:rPr>
              <a:t>の</a:t>
            </a:r>
            <a:r>
              <a:rPr lang="en-US" altLang="ja-JP" sz="900" dirty="0">
                <a:solidFill>
                  <a:srgbClr val="000000"/>
                </a:solidFill>
                <a:latin typeface="Meiryo UI" pitchFamily="50" charset="-128"/>
                <a:ea typeface="Meiryo UI" pitchFamily="50" charset="-128"/>
                <a:cs typeface="Meiryo UI" pitchFamily="50" charset="-128"/>
              </a:rPr>
              <a:t>GDP</a:t>
            </a:r>
            <a:r>
              <a:rPr lang="ja-JP" altLang="en-US" sz="900" dirty="0">
                <a:solidFill>
                  <a:srgbClr val="000000"/>
                </a:solidFill>
                <a:latin typeface="Meiryo UI" pitchFamily="50" charset="-128"/>
                <a:ea typeface="Meiryo UI" pitchFamily="50" charset="-128"/>
                <a:cs typeface="Meiryo UI" pitchFamily="50" charset="-128"/>
              </a:rPr>
              <a:t>構成比は、近年急激に低下。</a:t>
            </a:r>
          </a:p>
        </p:txBody>
      </p:sp>
      <p:sp>
        <p:nvSpPr>
          <p:cNvPr id="101" name="テキスト ボックス 3"/>
          <p:cNvSpPr txBox="1">
            <a:spLocks noChangeArrowheads="1"/>
          </p:cNvSpPr>
          <p:nvPr/>
        </p:nvSpPr>
        <p:spPr bwMode="auto">
          <a:xfrm>
            <a:off x="216268" y="2508407"/>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102" name="テキスト ボックス 3"/>
          <p:cNvSpPr txBox="1">
            <a:spLocks noChangeArrowheads="1"/>
          </p:cNvSpPr>
          <p:nvPr/>
        </p:nvSpPr>
        <p:spPr bwMode="auto">
          <a:xfrm>
            <a:off x="6347507" y="2613924"/>
            <a:ext cx="330707" cy="184666"/>
          </a:xfrm>
          <a:prstGeom prst="rect">
            <a:avLst/>
          </a:prstGeom>
          <a:noFill/>
          <a:ln w="9525">
            <a:no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600" dirty="0">
                <a:solidFill>
                  <a:srgbClr val="000000"/>
                </a:solidFill>
                <a:latin typeface="Meiryo UI" pitchFamily="50" charset="-128"/>
                <a:ea typeface="Meiryo UI" pitchFamily="50" charset="-128"/>
                <a:cs typeface="Meiryo UI" pitchFamily="50" charset="-128"/>
              </a:rPr>
              <a:t>(</a:t>
            </a:r>
            <a:r>
              <a:rPr lang="ja-JP" altLang="en-US" sz="600" dirty="0" smtClean="0">
                <a:solidFill>
                  <a:srgbClr val="000000"/>
                </a:solidFill>
                <a:latin typeface="Meiryo UI" pitchFamily="50" charset="-128"/>
                <a:ea typeface="Meiryo UI" pitchFamily="50" charset="-128"/>
                <a:cs typeface="Meiryo UI" pitchFamily="50" charset="-128"/>
              </a:rPr>
              <a:t>％</a:t>
            </a:r>
            <a:r>
              <a:rPr lang="en-US" altLang="ja-JP" sz="600" dirty="0" smtClean="0">
                <a:solidFill>
                  <a:srgbClr val="000000"/>
                </a:solidFill>
                <a:latin typeface="Meiryo UI" pitchFamily="50" charset="-128"/>
                <a:ea typeface="Meiryo UI" pitchFamily="50" charset="-128"/>
                <a:cs typeface="Meiryo UI" pitchFamily="50" charset="-128"/>
              </a:rPr>
              <a:t>)</a:t>
            </a:r>
            <a:endParaRPr lang="ja-JP" altLang="en-US" sz="600" dirty="0">
              <a:solidFill>
                <a:srgbClr val="000000"/>
              </a:solidFill>
              <a:latin typeface="Meiryo UI" pitchFamily="50" charset="-128"/>
              <a:ea typeface="Meiryo UI" pitchFamily="50" charset="-128"/>
              <a:cs typeface="Meiryo UI"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a:t>
            </a:fld>
            <a:endParaRPr lang="ja-JP" altLang="en-US" sz="1200" dirty="0">
              <a:solidFill>
                <a:srgbClr val="898989"/>
              </a:solidFill>
            </a:endParaRPr>
          </a:p>
        </p:txBody>
      </p:sp>
      <p:graphicFrame>
        <p:nvGraphicFramePr>
          <p:cNvPr id="22" name="グラフ 7"/>
          <p:cNvGraphicFramePr>
            <a:graphicFrameLocks/>
          </p:cNvGraphicFramePr>
          <p:nvPr>
            <p:extLst>
              <p:ext uri="{D42A27DB-BD31-4B8C-83A1-F6EECF244321}">
                <p14:modId xmlns:p14="http://schemas.microsoft.com/office/powerpoint/2010/main" val="3122310656"/>
              </p:ext>
            </p:extLst>
          </p:nvPr>
        </p:nvGraphicFramePr>
        <p:xfrm>
          <a:off x="3009869" y="2744904"/>
          <a:ext cx="3346450" cy="1512887"/>
        </p:xfrm>
        <a:graphic>
          <a:graphicData uri="http://schemas.openxmlformats.org/presentationml/2006/ole">
            <mc:AlternateContent xmlns:mc="http://schemas.openxmlformats.org/markup-compatibility/2006">
              <mc:Choice xmlns:v="urn:schemas-microsoft-com:vml" Requires="v">
                <p:oleObj spid="_x0000_s1266" r:id="rId5" imgW="4346825" imgH="3170195" progId="Excel.Sheet.8">
                  <p:embed/>
                </p:oleObj>
              </mc:Choice>
              <mc:Fallback>
                <p:oleObj r:id="rId5" imgW="4346825" imgH="3170195" progId="Excel.Sheet.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9869" y="2744904"/>
                        <a:ext cx="3346450" cy="15128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テキスト ボックス 22"/>
          <p:cNvSpPr txBox="1">
            <a:spLocks noChangeArrowheads="1"/>
          </p:cNvSpPr>
          <p:nvPr/>
        </p:nvSpPr>
        <p:spPr bwMode="auto">
          <a:xfrm>
            <a:off x="3275105" y="2006152"/>
            <a:ext cx="216376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Meiryo UI" pitchFamily="50" charset="-128"/>
                <a:ea typeface="Meiryo UI" pitchFamily="50" charset="-128"/>
              </a:rPr>
              <a:t>■日本</a:t>
            </a:r>
            <a:r>
              <a:rPr lang="ja-JP" altLang="en-US" sz="1050" b="1" dirty="0">
                <a:solidFill>
                  <a:srgbClr val="000000"/>
                </a:solidFill>
                <a:latin typeface="Meiryo UI" pitchFamily="50" charset="-128"/>
                <a:ea typeface="Meiryo UI" pitchFamily="50" charset="-128"/>
              </a:rPr>
              <a:t>の経済成長率の推移</a:t>
            </a:r>
          </a:p>
        </p:txBody>
      </p:sp>
      <p:sp>
        <p:nvSpPr>
          <p:cNvPr id="31" name="テキスト ボックス 3"/>
          <p:cNvSpPr txBox="1">
            <a:spLocks noChangeArrowheads="1"/>
          </p:cNvSpPr>
          <p:nvPr/>
        </p:nvSpPr>
        <p:spPr bwMode="auto">
          <a:xfrm>
            <a:off x="3346543" y="2293489"/>
            <a:ext cx="262283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rPr>
              <a:t>⇒日本の経済成長率は、長期的に低下傾向が続く。</a:t>
            </a:r>
          </a:p>
        </p:txBody>
      </p:sp>
      <p:sp>
        <p:nvSpPr>
          <p:cNvPr id="32" name="角丸四角形吹き出し 31"/>
          <p:cNvSpPr/>
          <p:nvPr/>
        </p:nvSpPr>
        <p:spPr>
          <a:xfrm>
            <a:off x="5334093" y="3802973"/>
            <a:ext cx="495300" cy="268288"/>
          </a:xfrm>
          <a:prstGeom prst="wedgeRoundRectCallout">
            <a:avLst>
              <a:gd name="adj1" fmla="val 48286"/>
              <a:gd name="adj2" fmla="val -591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ﾘｰﾏﾝ</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sp>
        <p:nvSpPr>
          <p:cNvPr id="33" name="角丸四角形吹き出し 32"/>
          <p:cNvSpPr/>
          <p:nvPr/>
        </p:nvSpPr>
        <p:spPr>
          <a:xfrm>
            <a:off x="4619718" y="3822023"/>
            <a:ext cx="571500" cy="266700"/>
          </a:xfrm>
          <a:prstGeom prst="wedgeRoundRectCallout">
            <a:avLst>
              <a:gd name="adj1" fmla="val 35172"/>
              <a:gd name="adj2" fmla="val -10508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ﾊﾞﾌﾞﾙ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崩壊</a:t>
            </a:r>
          </a:p>
        </p:txBody>
      </p:sp>
      <p:sp>
        <p:nvSpPr>
          <p:cNvPr id="34" name="角丸四角形吹き出し 33"/>
          <p:cNvSpPr/>
          <p:nvPr/>
        </p:nvSpPr>
        <p:spPr>
          <a:xfrm>
            <a:off x="3946618" y="3853773"/>
            <a:ext cx="523875" cy="217488"/>
          </a:xfrm>
          <a:prstGeom prst="wedgeRoundRectCallout">
            <a:avLst>
              <a:gd name="adj1" fmla="val -4953"/>
              <a:gd name="adj2" fmla="val -16021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ｵｲﾙ</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ｼｮｯｸ</a:t>
            </a:r>
          </a:p>
        </p:txBody>
      </p:sp>
      <p:cxnSp>
        <p:nvCxnSpPr>
          <p:cNvPr id="35" name="直線矢印コネクタ 34"/>
          <p:cNvCxnSpPr/>
          <p:nvPr/>
        </p:nvCxnSpPr>
        <p:spPr>
          <a:xfrm rot="21540000">
            <a:off x="3316064" y="3738286"/>
            <a:ext cx="771525" cy="19050"/>
          </a:xfrm>
          <a:prstGeom prst="straightConnector1">
            <a:avLst/>
          </a:prstGeom>
          <a:ln w="19050">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角丸四角形吹き出し 35"/>
          <p:cNvSpPr/>
          <p:nvPr/>
        </p:nvSpPr>
        <p:spPr>
          <a:xfrm>
            <a:off x="3346543" y="3501348"/>
            <a:ext cx="682625" cy="301625"/>
          </a:xfrm>
          <a:prstGeom prst="wedgeRoundRectCallout">
            <a:avLst>
              <a:gd name="adj1" fmla="val -35601"/>
              <a:gd name="adj2" fmla="val -251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高度経済</a:t>
            </a:r>
            <a:endParaRPr lang="en-US" altLang="ja-JP"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8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成長</a:t>
            </a:r>
          </a:p>
        </p:txBody>
      </p:sp>
      <p:sp>
        <p:nvSpPr>
          <p:cNvPr id="37" name="テキスト ボックス 19"/>
          <p:cNvSpPr txBox="1">
            <a:spLocks noChangeArrowheads="1"/>
          </p:cNvSpPr>
          <p:nvPr/>
        </p:nvSpPr>
        <p:spPr bwMode="auto">
          <a:xfrm>
            <a:off x="4682571" y="4296347"/>
            <a:ext cx="304510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rgbClr val="000000"/>
                </a:solidFill>
                <a:latin typeface="Meiryo UI" pitchFamily="50" charset="-128"/>
                <a:ea typeface="Meiryo UI" pitchFamily="50" charset="-128"/>
                <a:cs typeface="Meiryo UI" pitchFamily="50" charset="-128"/>
              </a:rPr>
              <a:t>出典：国民経済計算</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内閣府</a:t>
            </a:r>
            <a:r>
              <a:rPr lang="en-US" altLang="ja-JP" sz="800" dirty="0">
                <a:solidFill>
                  <a:srgbClr val="000000"/>
                </a:solidFill>
                <a:latin typeface="Meiryo UI" pitchFamily="50" charset="-128"/>
                <a:ea typeface="Meiryo UI" pitchFamily="50" charset="-128"/>
                <a:cs typeface="Meiryo UI" pitchFamily="50" charset="-128"/>
              </a:rPr>
              <a:t>)</a:t>
            </a:r>
            <a:r>
              <a:rPr lang="ja-JP" altLang="en-US" sz="800" dirty="0">
                <a:solidFill>
                  <a:srgbClr val="000000"/>
                </a:solidFill>
                <a:latin typeface="Meiryo UI" pitchFamily="50" charset="-128"/>
                <a:ea typeface="Meiryo UI" pitchFamily="50" charset="-128"/>
                <a:cs typeface="Meiryo UI" pitchFamily="50" charset="-128"/>
              </a:rPr>
              <a:t>　</a:t>
            </a:r>
          </a:p>
        </p:txBody>
      </p:sp>
      <p:sp>
        <p:nvSpPr>
          <p:cNvPr id="41" name="テキスト ボックス 23"/>
          <p:cNvSpPr txBox="1">
            <a:spLocks noChangeArrowheads="1"/>
          </p:cNvSpPr>
          <p:nvPr/>
        </p:nvSpPr>
        <p:spPr bwMode="auto">
          <a:xfrm>
            <a:off x="132899" y="4832218"/>
            <a:ext cx="367240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smtClean="0">
                <a:solidFill>
                  <a:srgbClr val="000000"/>
                </a:solidFill>
                <a:latin typeface="Meiryo UI" pitchFamily="50" charset="-128"/>
                <a:ea typeface="Meiryo UI" pitchFamily="50" charset="-128"/>
                <a:cs typeface="Meiryo UI" pitchFamily="50" charset="-128"/>
              </a:rPr>
              <a:t>■国会等移転、地方分権のこれまでの経緯</a:t>
            </a:r>
            <a:endParaRPr lang="ja-JP" altLang="en-US" sz="1050" b="1" dirty="0">
              <a:solidFill>
                <a:srgbClr val="000000"/>
              </a:solidFill>
              <a:latin typeface="Meiryo UI" pitchFamily="50" charset="-128"/>
              <a:ea typeface="Meiryo UI" pitchFamily="50" charset="-128"/>
              <a:cs typeface="Meiryo UI" pitchFamily="50" charset="-128"/>
            </a:endParaRPr>
          </a:p>
        </p:txBody>
      </p:sp>
      <p:sp>
        <p:nvSpPr>
          <p:cNvPr id="44" name="ホームベース 43"/>
          <p:cNvSpPr/>
          <p:nvPr/>
        </p:nvSpPr>
        <p:spPr>
          <a:xfrm rot="5400000">
            <a:off x="-205732" y="5872503"/>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a:solidFill>
                <a:prstClr val="black"/>
              </a:solidFill>
              <a:latin typeface="Calibri"/>
              <a:ea typeface="ＭＳ Ｐゴシック"/>
            </a:endParaRPr>
          </a:p>
        </p:txBody>
      </p:sp>
      <p:cxnSp>
        <p:nvCxnSpPr>
          <p:cNvPr id="45" name="直線矢印コネクタ 44"/>
          <p:cNvCxnSpPr>
            <a:endCxn id="44" idx="3"/>
          </p:cNvCxnSpPr>
          <p:nvPr/>
        </p:nvCxnSpPr>
        <p:spPr>
          <a:xfrm>
            <a:off x="639925" y="5315221"/>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38" name="正方形/長方形 37"/>
          <p:cNvSpPr/>
          <p:nvPr/>
        </p:nvSpPr>
        <p:spPr>
          <a:xfrm>
            <a:off x="208742" y="5369708"/>
            <a:ext cx="323165" cy="1182060"/>
          </a:xfrm>
          <a:prstGeom prst="rect">
            <a:avLst/>
          </a:prstGeom>
          <a:noFill/>
        </p:spPr>
        <p:txBody>
          <a:bodyPr vert="eaVert" wrap="square">
            <a:spAutoFit/>
          </a:bodyPr>
          <a:lstStyle/>
          <a:p>
            <a:pPr algn="ctr" fontAlgn="auto">
              <a:spcBef>
                <a:spcPts val="0"/>
              </a:spcBef>
              <a:spcAft>
                <a:spcPts val="0"/>
              </a:spcAft>
              <a:defRPr/>
            </a:pP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国会等の移転</a:t>
            </a:r>
            <a:r>
              <a:rPr kumimoji="0" lang="en-US" altLang="ja-JP"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37"/>
          <p:cNvSpPr txBox="1">
            <a:spLocks noChangeArrowheads="1"/>
          </p:cNvSpPr>
          <p:nvPr/>
        </p:nvSpPr>
        <p:spPr bwMode="auto">
          <a:xfrm>
            <a:off x="720023" y="5272082"/>
            <a:ext cx="36369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Wingdings" pitchFamily="2" charset="2"/>
              <a:buChar char="u"/>
            </a:pPr>
            <a:r>
              <a:rPr lang="ja-JP" altLang="en-US" sz="800" b="1">
                <a:solidFill>
                  <a:srgbClr val="000000"/>
                </a:solidFill>
                <a:latin typeface="Meiryo UI" pitchFamily="50" charset="-128"/>
                <a:ea typeface="Meiryo UI" pitchFamily="50" charset="-128"/>
              </a:rPr>
              <a:t>国会等の移転に関する決議</a:t>
            </a:r>
            <a:r>
              <a:rPr lang="en-US" altLang="ja-JP" sz="800">
                <a:solidFill>
                  <a:srgbClr val="000000"/>
                </a:solidFill>
                <a:latin typeface="Meiryo UI" pitchFamily="50" charset="-128"/>
                <a:ea typeface="Meiryo UI" pitchFamily="50" charset="-128"/>
              </a:rPr>
              <a:t>【</a:t>
            </a:r>
            <a:r>
              <a:rPr lang="ja-JP" altLang="en-US" sz="800">
                <a:solidFill>
                  <a:srgbClr val="000000"/>
                </a:solidFill>
                <a:latin typeface="Meiryo UI" pitchFamily="50" charset="-128"/>
                <a:ea typeface="Meiryo UI" pitchFamily="50" charset="-128"/>
              </a:rPr>
              <a:t>衆・参両議院で採決</a:t>
            </a:r>
            <a:r>
              <a:rPr lang="en-US" altLang="ja-JP" sz="800">
                <a:solidFill>
                  <a:srgbClr val="000000"/>
                </a:solidFill>
                <a:latin typeface="Meiryo UI" pitchFamily="50" charset="-128"/>
                <a:ea typeface="Meiryo UI" pitchFamily="50" charset="-128"/>
              </a:rPr>
              <a:t>】</a:t>
            </a:r>
            <a:endParaRPr lang="ja-JP" altLang="en-US" sz="800">
              <a:solidFill>
                <a:srgbClr val="000000"/>
              </a:solidFill>
              <a:latin typeface="Meiryo UI" pitchFamily="50" charset="-128"/>
              <a:ea typeface="Meiryo UI" pitchFamily="50" charset="-128"/>
            </a:endParaRPr>
          </a:p>
        </p:txBody>
      </p:sp>
      <p:sp useBgFill="1">
        <p:nvSpPr>
          <p:cNvPr id="47" name="テキスト ボックス 46"/>
          <p:cNvSpPr txBox="1"/>
          <p:nvPr/>
        </p:nvSpPr>
        <p:spPr>
          <a:xfrm>
            <a:off x="411203" y="5104879"/>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fontAlgn="auto">
              <a:spcBef>
                <a:spcPts val="0"/>
              </a:spcBef>
              <a:spcAft>
                <a:spcPts val="0"/>
              </a:spcAft>
              <a:defRPr/>
            </a:pPr>
            <a:r>
              <a:rPr lang="ja-JP" altLang="en-US" sz="700" b="1" dirty="0">
                <a:solidFill>
                  <a:prstClr val="black"/>
                </a:solidFill>
                <a:latin typeface="Meiryo UI" pitchFamily="50" charset="-128"/>
                <a:ea typeface="Meiryo UI" pitchFamily="50" charset="-128"/>
                <a:cs typeface="Meiryo UI" pitchFamily="50" charset="-128"/>
              </a:rPr>
              <a:t>平成</a:t>
            </a:r>
            <a:r>
              <a:rPr lang="en-US" altLang="ja-JP" sz="700" b="1" dirty="0">
                <a:solidFill>
                  <a:prstClr val="black"/>
                </a:solidFill>
                <a:latin typeface="Meiryo UI" pitchFamily="50" charset="-128"/>
                <a:ea typeface="Meiryo UI" pitchFamily="50" charset="-128"/>
                <a:cs typeface="Meiryo UI" pitchFamily="50" charset="-128"/>
              </a:rPr>
              <a:t>2</a:t>
            </a:r>
            <a:r>
              <a:rPr lang="ja-JP" altLang="en-US" sz="700" b="1" dirty="0">
                <a:solidFill>
                  <a:prstClr val="black"/>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11</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48" name="テキスト ボックス 39"/>
          <p:cNvSpPr txBox="1">
            <a:spLocks noChangeArrowheads="1"/>
          </p:cNvSpPr>
          <p:nvPr/>
        </p:nvSpPr>
        <p:spPr bwMode="auto">
          <a:xfrm>
            <a:off x="733115" y="5589584"/>
            <a:ext cx="2359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Wingdings" pitchFamily="2" charset="2"/>
              <a:buChar char="u"/>
            </a:pPr>
            <a:r>
              <a:rPr lang="ja-JP" altLang="en-US" sz="800" b="1">
                <a:solidFill>
                  <a:srgbClr val="000000"/>
                </a:solidFill>
                <a:latin typeface="Meiryo UI" pitchFamily="50" charset="-128"/>
                <a:ea typeface="Meiryo UI" pitchFamily="50" charset="-128"/>
              </a:rPr>
              <a:t>国会等の移転に関する法律</a:t>
            </a:r>
          </a:p>
        </p:txBody>
      </p:sp>
      <p:sp useBgFill="1">
        <p:nvSpPr>
          <p:cNvPr id="49" name="テキスト ボックス 48"/>
          <p:cNvSpPr txBox="1"/>
          <p:nvPr/>
        </p:nvSpPr>
        <p:spPr>
          <a:xfrm>
            <a:off x="454912" y="5437184"/>
            <a:ext cx="136842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fontAlgn="auto">
              <a:spcBef>
                <a:spcPts val="0"/>
              </a:spcBef>
              <a:spcAft>
                <a:spcPts val="0"/>
              </a:spcAft>
              <a:defRPr/>
            </a:pPr>
            <a:r>
              <a:rPr lang="ja-JP" altLang="en-US" sz="700" b="1" dirty="0">
                <a:solidFill>
                  <a:prstClr val="black"/>
                </a:solidFill>
                <a:latin typeface="Meiryo UI" pitchFamily="50" charset="-128"/>
                <a:ea typeface="Meiryo UI" pitchFamily="50" charset="-128"/>
                <a:cs typeface="Meiryo UI" pitchFamily="50" charset="-128"/>
              </a:rPr>
              <a:t>平成</a:t>
            </a:r>
            <a:r>
              <a:rPr lang="en-US" altLang="ja-JP" sz="700" b="1" dirty="0">
                <a:solidFill>
                  <a:prstClr val="black"/>
                </a:solidFill>
                <a:latin typeface="Meiryo UI" pitchFamily="50" charset="-128"/>
                <a:ea typeface="Meiryo UI" pitchFamily="50" charset="-128"/>
                <a:cs typeface="Meiryo UI" pitchFamily="50" charset="-128"/>
              </a:rPr>
              <a:t>4</a:t>
            </a:r>
            <a:r>
              <a:rPr lang="ja-JP" altLang="en-US" sz="700" b="1" dirty="0">
                <a:solidFill>
                  <a:prstClr val="black"/>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12</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50" name="テキスト ボックス 52"/>
          <p:cNvSpPr txBox="1">
            <a:spLocks noChangeArrowheads="1"/>
          </p:cNvSpPr>
          <p:nvPr/>
        </p:nvSpPr>
        <p:spPr bwMode="auto">
          <a:xfrm>
            <a:off x="729416" y="5918195"/>
            <a:ext cx="3563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 typeface="Wingdings" pitchFamily="2" charset="2"/>
              <a:buChar char="u"/>
            </a:pPr>
            <a:r>
              <a:rPr lang="ja-JP" altLang="en-US" sz="800" b="1" dirty="0">
                <a:solidFill>
                  <a:srgbClr val="000000"/>
                </a:solidFill>
                <a:latin typeface="Meiryo UI" pitchFamily="50" charset="-128"/>
                <a:ea typeface="Meiryo UI" pitchFamily="50" charset="-128"/>
              </a:rPr>
              <a:t>国会等の移転に関する政党間両院協議会</a:t>
            </a:r>
            <a:endParaRPr lang="en-US" altLang="ja-JP" sz="800" b="1" dirty="0">
              <a:solidFill>
                <a:srgbClr val="000000"/>
              </a:solidFill>
              <a:latin typeface="Meiryo UI" pitchFamily="50" charset="-128"/>
              <a:ea typeface="Meiryo UI" pitchFamily="50" charset="-128"/>
            </a:endParaRPr>
          </a:p>
        </p:txBody>
      </p:sp>
      <p:sp useBgFill="1">
        <p:nvSpPr>
          <p:cNvPr id="51" name="テキスト ボックス 50"/>
          <p:cNvSpPr txBox="1"/>
          <p:nvPr/>
        </p:nvSpPr>
        <p:spPr>
          <a:xfrm>
            <a:off x="442779" y="5754683"/>
            <a:ext cx="2771775" cy="200025"/>
          </a:xfrm>
          <a:prstGeom prst="rect">
            <a:avLst/>
          </a:prstGeom>
          <a:ln w="9525">
            <a:solidFill>
              <a:schemeClr val="bg1"/>
            </a:solidFill>
          </a:ln>
        </p:spPr>
        <p:style>
          <a:lnRef idx="2">
            <a:schemeClr val="dk1"/>
          </a:lnRef>
          <a:fillRef idx="1">
            <a:schemeClr val="lt1"/>
          </a:fillRef>
          <a:effectRef idx="0">
            <a:schemeClr val="dk1"/>
          </a:effectRef>
          <a:fontRef idx="minor">
            <a:schemeClr val="dk1"/>
          </a:fontRef>
        </p:style>
        <p:txBody>
          <a:bodyPr anchor="ctr">
            <a:spAutoFit/>
          </a:bodyPr>
          <a:lstStyle/>
          <a:p>
            <a:pPr fontAlgn="auto">
              <a:spcBef>
                <a:spcPts val="0"/>
              </a:spcBef>
              <a:spcAft>
                <a:spcPts val="0"/>
              </a:spcAft>
              <a:defRPr/>
            </a:pPr>
            <a:r>
              <a:rPr lang="ja-JP" altLang="en-US" sz="700" b="1" dirty="0">
                <a:solidFill>
                  <a:prstClr val="black"/>
                </a:solidFill>
                <a:latin typeface="Meiryo UI" pitchFamily="50" charset="-128"/>
                <a:ea typeface="Meiryo UI" pitchFamily="50" charset="-128"/>
                <a:cs typeface="Meiryo UI" pitchFamily="50" charset="-128"/>
              </a:rPr>
              <a:t>平成</a:t>
            </a:r>
            <a:r>
              <a:rPr lang="en-US" altLang="ja-JP" sz="700" b="1" dirty="0">
                <a:solidFill>
                  <a:prstClr val="black"/>
                </a:solidFill>
                <a:latin typeface="Meiryo UI" pitchFamily="50" charset="-128"/>
                <a:ea typeface="Meiryo UI" pitchFamily="50" charset="-128"/>
                <a:cs typeface="Meiryo UI" pitchFamily="50" charset="-128"/>
              </a:rPr>
              <a:t>15</a:t>
            </a:r>
            <a:r>
              <a:rPr lang="ja-JP" altLang="en-US" sz="700" b="1" dirty="0">
                <a:solidFill>
                  <a:prstClr val="black"/>
                </a:solidFill>
                <a:latin typeface="Meiryo UI" pitchFamily="50" charset="-128"/>
                <a:ea typeface="Meiryo UI" pitchFamily="50" charset="-128"/>
                <a:cs typeface="Meiryo UI" pitchFamily="50" charset="-128"/>
              </a:rPr>
              <a:t>年</a:t>
            </a:r>
            <a:r>
              <a:rPr lang="en-US" altLang="ja-JP" sz="700" b="1" dirty="0">
                <a:solidFill>
                  <a:prstClr val="black"/>
                </a:solidFill>
                <a:latin typeface="Meiryo UI" pitchFamily="50" charset="-128"/>
                <a:ea typeface="Meiryo UI" pitchFamily="50" charset="-128"/>
                <a:cs typeface="Meiryo UI" pitchFamily="50" charset="-128"/>
              </a:rPr>
              <a:t>6</a:t>
            </a:r>
            <a:r>
              <a:rPr lang="ja-JP" altLang="en-US" sz="700" b="1" dirty="0">
                <a:solidFill>
                  <a:prstClr val="black"/>
                </a:solidFill>
                <a:latin typeface="Meiryo UI" pitchFamily="50" charset="-128"/>
                <a:ea typeface="Meiryo UI" pitchFamily="50" charset="-128"/>
                <a:cs typeface="Meiryo UI" pitchFamily="50" charset="-128"/>
              </a:rPr>
              <a:t>月</a:t>
            </a:r>
          </a:p>
        </p:txBody>
      </p:sp>
      <p:sp>
        <p:nvSpPr>
          <p:cNvPr id="52" name="テキスト ボックス 54"/>
          <p:cNvSpPr txBox="1">
            <a:spLocks noChangeArrowheads="1"/>
          </p:cNvSpPr>
          <p:nvPr/>
        </p:nvSpPr>
        <p:spPr bwMode="auto">
          <a:xfrm>
            <a:off x="831289" y="6134095"/>
            <a:ext cx="4034476" cy="646331"/>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b="1" dirty="0">
                <a:solidFill>
                  <a:srgbClr val="000000"/>
                </a:solidFill>
                <a:latin typeface="Meiryo UI" pitchFamily="50" charset="-128"/>
                <a:ea typeface="Meiryo UI" pitchFamily="50" charset="-128"/>
              </a:rPr>
              <a:t>＜座長とりまとめ（</a:t>
            </a:r>
            <a:r>
              <a:rPr lang="en-US" altLang="ja-JP" sz="800" b="1" dirty="0">
                <a:solidFill>
                  <a:srgbClr val="000000"/>
                </a:solidFill>
                <a:latin typeface="Meiryo UI" pitchFamily="50" charset="-128"/>
                <a:ea typeface="Meiryo UI" pitchFamily="50" charset="-128"/>
              </a:rPr>
              <a:t>H16</a:t>
            </a:r>
            <a:r>
              <a:rPr lang="ja-JP" altLang="en-US" sz="800" b="1" dirty="0">
                <a:solidFill>
                  <a:srgbClr val="000000"/>
                </a:solidFill>
                <a:latin typeface="Meiryo UI" pitchFamily="50" charset="-128"/>
                <a:ea typeface="Meiryo UI" pitchFamily="50" charset="-128"/>
              </a:rPr>
              <a:t>年</a:t>
            </a:r>
            <a:r>
              <a:rPr lang="en-US" altLang="ja-JP" sz="800" b="1" dirty="0">
                <a:solidFill>
                  <a:srgbClr val="000000"/>
                </a:solidFill>
                <a:latin typeface="Meiryo UI" pitchFamily="50" charset="-128"/>
                <a:ea typeface="Meiryo UI" pitchFamily="50" charset="-128"/>
              </a:rPr>
              <a:t>12</a:t>
            </a:r>
            <a:r>
              <a:rPr lang="ja-JP" altLang="en-US" sz="800" b="1" dirty="0">
                <a:solidFill>
                  <a:srgbClr val="000000"/>
                </a:solidFill>
                <a:latin typeface="Meiryo UI" pitchFamily="50" charset="-128"/>
                <a:ea typeface="Meiryo UI" pitchFamily="50" charset="-128"/>
              </a:rPr>
              <a:t>月）＞</a:t>
            </a:r>
            <a:endParaRPr lang="en-US" altLang="ja-JP" sz="800" b="1" dirty="0">
              <a:solidFill>
                <a:srgbClr val="000000"/>
              </a:solidFill>
              <a:latin typeface="Meiryo UI" pitchFamily="50" charset="-128"/>
              <a:ea typeface="Meiryo UI" pitchFamily="50" charset="-128"/>
            </a:endParaRPr>
          </a:p>
          <a:p>
            <a:pPr eaLnBrk="1" hangingPunct="1">
              <a:spcBef>
                <a:spcPct val="0"/>
              </a:spcBef>
              <a:buFontTx/>
              <a:buNone/>
            </a:pPr>
            <a:r>
              <a:rPr lang="ja-JP" altLang="en-US" sz="700" dirty="0">
                <a:solidFill>
                  <a:srgbClr val="000000"/>
                </a:solidFill>
                <a:latin typeface="Meiryo UI" pitchFamily="50" charset="-128"/>
                <a:ea typeface="Meiryo UI" pitchFamily="50" charset="-128"/>
              </a:rPr>
              <a:t>・国会等の移転は、国と地方の新たな関係、防災、危機管理のあり方など、密接に関連する諸問題に一定</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hangingPunct="1">
              <a:spcBef>
                <a:spcPct val="0"/>
              </a:spcBef>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解決の道筋</a:t>
            </a:r>
            <a:r>
              <a:rPr lang="ja-JP" altLang="en-US" sz="700" dirty="0">
                <a:solidFill>
                  <a:srgbClr val="000000"/>
                </a:solidFill>
                <a:latin typeface="Meiryo UI" pitchFamily="50" charset="-128"/>
                <a:ea typeface="Meiryo UI" pitchFamily="50" charset="-128"/>
              </a:rPr>
              <a:t>が見えた後、大局的な観点から検討し、意思決定を行うべきものであるとの意見が多くを占めた。</a:t>
            </a:r>
            <a:endParaRPr lang="en-US" altLang="ja-JP" sz="700" dirty="0">
              <a:solidFill>
                <a:srgbClr val="000000"/>
              </a:solidFill>
              <a:latin typeface="Meiryo UI" pitchFamily="50" charset="-128"/>
              <a:ea typeface="Meiryo UI" pitchFamily="50" charset="-128"/>
            </a:endParaRPr>
          </a:p>
          <a:p>
            <a:pPr eaLnBrk="1" hangingPunct="1">
              <a:spcBef>
                <a:spcPct val="0"/>
              </a:spcBef>
              <a:buFontTx/>
              <a:buNone/>
            </a:pPr>
            <a:r>
              <a:rPr lang="ja-JP" altLang="en-US" sz="700" dirty="0">
                <a:solidFill>
                  <a:srgbClr val="000000"/>
                </a:solidFill>
                <a:latin typeface="Meiryo UI" pitchFamily="50" charset="-128"/>
                <a:ea typeface="Meiryo UI" pitchFamily="50" charset="-128"/>
              </a:rPr>
              <a:t>・当協議会としては、今後は、・・・分散移転や防災、とりわけ危機管理機能（いわゆるバックアップ機能）</a:t>
            </a:r>
            <a:r>
              <a:rPr lang="ja-JP" altLang="en-US" sz="700" dirty="0" smtClean="0">
                <a:solidFill>
                  <a:srgbClr val="000000"/>
                </a:solidFill>
                <a:latin typeface="Meiryo UI" pitchFamily="50" charset="-128"/>
                <a:ea typeface="Meiryo UI" pitchFamily="50" charset="-128"/>
              </a:rPr>
              <a:t>の</a:t>
            </a:r>
            <a:endParaRPr lang="en-US" altLang="ja-JP" sz="700" dirty="0" smtClean="0">
              <a:solidFill>
                <a:srgbClr val="000000"/>
              </a:solidFill>
              <a:latin typeface="Meiryo UI" pitchFamily="50" charset="-128"/>
              <a:ea typeface="Meiryo UI" pitchFamily="50" charset="-128"/>
            </a:endParaRPr>
          </a:p>
          <a:p>
            <a:pPr eaLnBrk="1" hangingPunct="1">
              <a:spcBef>
                <a:spcPct val="0"/>
              </a:spcBef>
              <a:buFontTx/>
              <a:buNone/>
            </a:pPr>
            <a:r>
              <a:rPr lang="en-US" altLang="ja-JP" sz="700" dirty="0">
                <a:solidFill>
                  <a:srgbClr val="000000"/>
                </a:solidFill>
                <a:latin typeface="Meiryo UI" pitchFamily="50" charset="-128"/>
                <a:ea typeface="Meiryo UI" pitchFamily="50" charset="-128"/>
              </a:rPr>
              <a:t> </a:t>
            </a:r>
            <a:r>
              <a:rPr lang="ja-JP" altLang="en-US" sz="700" dirty="0" smtClean="0">
                <a:solidFill>
                  <a:srgbClr val="000000"/>
                </a:solidFill>
                <a:latin typeface="Meiryo UI" pitchFamily="50" charset="-128"/>
                <a:ea typeface="Meiryo UI" pitchFamily="50" charset="-128"/>
              </a:rPr>
              <a:t>中枢の優先</a:t>
            </a:r>
            <a:r>
              <a:rPr lang="ja-JP" altLang="en-US" sz="700" dirty="0">
                <a:solidFill>
                  <a:srgbClr val="000000"/>
                </a:solidFill>
                <a:latin typeface="Meiryo UI" pitchFamily="50" charset="-128"/>
                <a:ea typeface="Meiryo UI" pitchFamily="50" charset="-128"/>
              </a:rPr>
              <a:t>移転などの考え方を深めるための調査、検討を行うこととする。</a:t>
            </a:r>
          </a:p>
        </p:txBody>
      </p:sp>
      <p:sp>
        <p:nvSpPr>
          <p:cNvPr id="53" name="正方形/長方形 52"/>
          <p:cNvSpPr/>
          <p:nvPr/>
        </p:nvSpPr>
        <p:spPr>
          <a:xfrm>
            <a:off x="4865765" y="5379238"/>
            <a:ext cx="323165" cy="1182060"/>
          </a:xfrm>
          <a:prstGeom prst="rect">
            <a:avLst/>
          </a:prstGeom>
          <a:noFill/>
        </p:spPr>
        <p:txBody>
          <a:bodyPr vert="eaVert" wrap="square">
            <a:spAutoFit/>
          </a:bodyPr>
          <a:lstStyle/>
          <a:p>
            <a:pPr algn="ctr" fontAlgn="auto">
              <a:spcBef>
                <a:spcPts val="0"/>
              </a:spcBef>
              <a:spcAft>
                <a:spcPts val="0"/>
              </a:spcAft>
              <a:defRPr/>
            </a:pPr>
            <a:r>
              <a:rPr kumimoji="0" lang="en-US" altLang="ja-JP" sz="9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9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地方分権</a:t>
            </a:r>
            <a:r>
              <a:rPr kumimoji="0" lang="en-US" altLang="ja-JP" sz="900" b="1" kern="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1" kern="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ホームベース 53"/>
          <p:cNvSpPr/>
          <p:nvPr/>
        </p:nvSpPr>
        <p:spPr>
          <a:xfrm rot="5400000">
            <a:off x="4464292" y="5884412"/>
            <a:ext cx="1691314" cy="255861"/>
          </a:xfrm>
          <a:prstGeom prst="homePlate">
            <a:avLst>
              <a:gd name="adj" fmla="val 0"/>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no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kumimoji="0" lang="ja-JP" altLang="en-US" kern="0">
              <a:solidFill>
                <a:prstClr val="black"/>
              </a:solidFill>
              <a:latin typeface="Calibri"/>
              <a:ea typeface="ＭＳ Ｐゴシック"/>
            </a:endParaRPr>
          </a:p>
        </p:txBody>
      </p:sp>
      <p:cxnSp>
        <p:nvCxnSpPr>
          <p:cNvPr id="55" name="直線矢印コネクタ 54"/>
          <p:cNvCxnSpPr>
            <a:endCxn id="54" idx="3"/>
          </p:cNvCxnSpPr>
          <p:nvPr/>
        </p:nvCxnSpPr>
        <p:spPr>
          <a:xfrm>
            <a:off x="5309949" y="5327130"/>
            <a:ext cx="0" cy="1530870"/>
          </a:xfrm>
          <a:prstGeom prst="straightConnector1">
            <a:avLst/>
          </a:prstGeom>
          <a:noFill/>
          <a:ln w="9525" cap="flat" cmpd="sng" algn="ctr">
            <a:solidFill>
              <a:srgbClr val="4F81BD">
                <a:shade val="95000"/>
                <a:satMod val="105000"/>
              </a:srgbClr>
            </a:solidFill>
            <a:prstDash val="solid"/>
            <a:tailEnd type="none"/>
          </a:ln>
          <a:effectLst/>
        </p:spPr>
      </p:cxnSp>
      <p:sp>
        <p:nvSpPr>
          <p:cNvPr id="56" name="テキスト ボックス 55"/>
          <p:cNvSpPr txBox="1"/>
          <p:nvPr/>
        </p:nvSpPr>
        <p:spPr>
          <a:xfrm>
            <a:off x="5075065" y="5140871"/>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fontAlgn="auto">
              <a:spcBef>
                <a:spcPts val="0"/>
              </a:spcBef>
              <a:spcAft>
                <a:spcPts val="0"/>
              </a:spcAft>
              <a:defRPr/>
            </a:pPr>
            <a:r>
              <a:rPr kumimoji="0" lang="ja-JP" altLang="en-US" sz="700" b="1" kern="0" dirty="0">
                <a:solidFill>
                  <a:prstClr val="black"/>
                </a:solidFill>
                <a:latin typeface="Meiryo UI" pitchFamily="50" charset="-128"/>
                <a:ea typeface="Meiryo UI" pitchFamily="50" charset="-128"/>
                <a:cs typeface="Meiryo UI" pitchFamily="50" charset="-128"/>
              </a:rPr>
              <a:t>平成</a:t>
            </a:r>
            <a:r>
              <a:rPr kumimoji="0" lang="en-US" altLang="ja-JP" sz="700" b="1" kern="0" dirty="0">
                <a:solidFill>
                  <a:prstClr val="black"/>
                </a:solidFill>
                <a:latin typeface="Meiryo UI" pitchFamily="50" charset="-128"/>
                <a:ea typeface="Meiryo UI" pitchFamily="50" charset="-128"/>
                <a:cs typeface="Meiryo UI" pitchFamily="50" charset="-128"/>
              </a:rPr>
              <a:t>12</a:t>
            </a:r>
            <a:r>
              <a:rPr kumimoji="0" lang="ja-JP" altLang="en-US" sz="700" b="1" kern="0" dirty="0">
                <a:solidFill>
                  <a:prstClr val="black"/>
                </a:solidFill>
                <a:latin typeface="Meiryo UI" pitchFamily="50" charset="-128"/>
                <a:ea typeface="Meiryo UI" pitchFamily="50" charset="-128"/>
                <a:cs typeface="Meiryo UI" pitchFamily="50" charset="-128"/>
              </a:rPr>
              <a:t>年</a:t>
            </a:r>
            <a:r>
              <a:rPr kumimoji="0" lang="en-US" altLang="ja-JP" sz="700" b="1" kern="0" dirty="0">
                <a:solidFill>
                  <a:prstClr val="black"/>
                </a:solidFill>
                <a:latin typeface="Meiryo UI" pitchFamily="50" charset="-128"/>
                <a:ea typeface="Meiryo UI" pitchFamily="50" charset="-128"/>
                <a:cs typeface="Meiryo UI" pitchFamily="50" charset="-128"/>
              </a:rPr>
              <a:t>4</a:t>
            </a:r>
            <a:r>
              <a:rPr kumimoji="0" lang="ja-JP" altLang="en-US" sz="700" b="1" kern="0" dirty="0">
                <a:solidFill>
                  <a:prstClr val="black"/>
                </a:solidFill>
                <a:latin typeface="Meiryo UI" pitchFamily="50" charset="-128"/>
                <a:ea typeface="Meiryo UI" pitchFamily="50" charset="-128"/>
                <a:cs typeface="Meiryo UI" pitchFamily="50" charset="-128"/>
              </a:rPr>
              <a:t>月</a:t>
            </a:r>
          </a:p>
        </p:txBody>
      </p:sp>
      <p:sp>
        <p:nvSpPr>
          <p:cNvPr id="57" name="テキスト ボックス 96"/>
          <p:cNvSpPr txBox="1">
            <a:spLocks noChangeArrowheads="1"/>
          </p:cNvSpPr>
          <p:nvPr/>
        </p:nvSpPr>
        <p:spPr bwMode="auto">
          <a:xfrm>
            <a:off x="5386065" y="5274737"/>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Font typeface="Arial" pitchFamily="34" charset="0"/>
              <a:buNone/>
            </a:pPr>
            <a:r>
              <a:rPr lang="ja-JP" altLang="en-US" sz="800" dirty="0" smtClean="0">
                <a:solidFill>
                  <a:srgbClr val="000000"/>
                </a:solidFill>
                <a:latin typeface="Meiryo UI" pitchFamily="50" charset="-128"/>
                <a:ea typeface="Meiryo UI" pitchFamily="50" charset="-128"/>
              </a:rPr>
              <a:t>◆　</a:t>
            </a:r>
            <a:r>
              <a:rPr lang="ja-JP" altLang="en-US" sz="800" b="1" dirty="0" smtClean="0">
                <a:solidFill>
                  <a:srgbClr val="000000"/>
                </a:solidFill>
                <a:latin typeface="Meiryo UI" pitchFamily="50" charset="-128"/>
                <a:ea typeface="Meiryo UI" pitchFamily="50" charset="-128"/>
              </a:rPr>
              <a:t>地方分権一括法施行</a:t>
            </a:r>
          </a:p>
        </p:txBody>
      </p:sp>
      <p:sp>
        <p:nvSpPr>
          <p:cNvPr id="58" name="テキスト ボックス 57"/>
          <p:cNvSpPr txBox="1"/>
          <p:nvPr/>
        </p:nvSpPr>
        <p:spPr>
          <a:xfrm>
            <a:off x="5075065" y="5484282"/>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fontAlgn="auto">
              <a:spcBef>
                <a:spcPts val="0"/>
              </a:spcBef>
              <a:spcAft>
                <a:spcPts val="0"/>
              </a:spcAft>
              <a:defRPr/>
            </a:pPr>
            <a:r>
              <a:rPr kumimoji="0" lang="ja-JP" altLang="en-US" sz="700" b="1" kern="0" dirty="0">
                <a:solidFill>
                  <a:prstClr val="black"/>
                </a:solidFill>
                <a:latin typeface="Meiryo UI" pitchFamily="50" charset="-128"/>
                <a:ea typeface="Meiryo UI" pitchFamily="50" charset="-128"/>
                <a:cs typeface="Meiryo UI" pitchFamily="50" charset="-128"/>
              </a:rPr>
              <a:t>平成</a:t>
            </a:r>
            <a:r>
              <a:rPr kumimoji="0" lang="en-US" altLang="ja-JP" sz="700" b="1" kern="0" dirty="0" smtClean="0">
                <a:solidFill>
                  <a:prstClr val="black"/>
                </a:solidFill>
                <a:latin typeface="Meiryo UI" pitchFamily="50" charset="-128"/>
                <a:ea typeface="Meiryo UI" pitchFamily="50" charset="-128"/>
                <a:cs typeface="Meiryo UI" pitchFamily="50" charset="-128"/>
              </a:rPr>
              <a:t>19</a:t>
            </a:r>
            <a:r>
              <a:rPr kumimoji="0" lang="ja-JP" altLang="en-US" sz="700" b="1" kern="0" dirty="0" smtClean="0">
                <a:solidFill>
                  <a:prstClr val="black"/>
                </a:solidFill>
                <a:latin typeface="Meiryo UI" pitchFamily="50" charset="-128"/>
                <a:ea typeface="Meiryo UI" pitchFamily="50" charset="-128"/>
                <a:cs typeface="Meiryo UI" pitchFamily="50" charset="-128"/>
              </a:rPr>
              <a:t>年</a:t>
            </a:r>
            <a:r>
              <a:rPr kumimoji="0" lang="en-US" altLang="ja-JP" sz="700" b="1" kern="0" dirty="0">
                <a:solidFill>
                  <a:prstClr val="black"/>
                </a:solidFill>
                <a:latin typeface="Meiryo UI" pitchFamily="50" charset="-128"/>
                <a:ea typeface="Meiryo UI" pitchFamily="50" charset="-128"/>
                <a:cs typeface="Meiryo UI" pitchFamily="50" charset="-128"/>
              </a:rPr>
              <a:t>4</a:t>
            </a:r>
            <a:r>
              <a:rPr kumimoji="0" lang="ja-JP" altLang="en-US" sz="700" b="1" kern="0" dirty="0">
                <a:solidFill>
                  <a:prstClr val="black"/>
                </a:solidFill>
                <a:latin typeface="Meiryo UI" pitchFamily="50" charset="-128"/>
                <a:ea typeface="Meiryo UI" pitchFamily="50" charset="-128"/>
                <a:cs typeface="Meiryo UI" pitchFamily="50" charset="-128"/>
              </a:rPr>
              <a:t>月</a:t>
            </a:r>
          </a:p>
        </p:txBody>
      </p:sp>
      <p:sp>
        <p:nvSpPr>
          <p:cNvPr id="59" name="テキスト ボックス 96"/>
          <p:cNvSpPr txBox="1">
            <a:spLocks noChangeArrowheads="1"/>
          </p:cNvSpPr>
          <p:nvPr/>
        </p:nvSpPr>
        <p:spPr bwMode="auto">
          <a:xfrm>
            <a:off x="5386065" y="5618148"/>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Font typeface="Arial" pitchFamily="34" charset="0"/>
              <a:buNone/>
            </a:pPr>
            <a:r>
              <a:rPr lang="ja-JP" altLang="en-US" sz="800" dirty="0" smtClean="0">
                <a:solidFill>
                  <a:srgbClr val="000000"/>
                </a:solidFill>
                <a:latin typeface="Meiryo UI" pitchFamily="50" charset="-128"/>
                <a:ea typeface="Meiryo UI" pitchFamily="50" charset="-128"/>
              </a:rPr>
              <a:t>◆　</a:t>
            </a:r>
            <a:r>
              <a:rPr lang="ja-JP" altLang="en-US" sz="800" b="1" dirty="0" smtClean="0">
                <a:solidFill>
                  <a:srgbClr val="000000"/>
                </a:solidFill>
                <a:latin typeface="Meiryo UI" pitchFamily="50" charset="-128"/>
                <a:ea typeface="Meiryo UI" pitchFamily="50" charset="-128"/>
              </a:rPr>
              <a:t>政府「道州制ビジョン懇話会」設置</a:t>
            </a:r>
          </a:p>
        </p:txBody>
      </p:sp>
      <p:sp>
        <p:nvSpPr>
          <p:cNvPr id="60" name="テキスト ボックス 59"/>
          <p:cNvSpPr txBox="1"/>
          <p:nvPr/>
        </p:nvSpPr>
        <p:spPr>
          <a:xfrm>
            <a:off x="5084257" y="6130660"/>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fontAlgn="auto">
              <a:spcBef>
                <a:spcPts val="0"/>
              </a:spcBef>
              <a:spcAft>
                <a:spcPts val="0"/>
              </a:spcAft>
              <a:defRPr/>
            </a:pPr>
            <a:r>
              <a:rPr kumimoji="0" lang="ja-JP" altLang="en-US" sz="700" b="1" kern="0" dirty="0">
                <a:solidFill>
                  <a:prstClr val="black"/>
                </a:solidFill>
                <a:latin typeface="Meiryo UI" pitchFamily="50" charset="-128"/>
                <a:ea typeface="Meiryo UI" pitchFamily="50" charset="-128"/>
                <a:cs typeface="Meiryo UI" pitchFamily="50" charset="-128"/>
              </a:rPr>
              <a:t>平成</a:t>
            </a:r>
            <a:r>
              <a:rPr kumimoji="0" lang="en-US" altLang="ja-JP" sz="700" b="1" kern="0" dirty="0">
                <a:solidFill>
                  <a:prstClr val="black"/>
                </a:solidFill>
                <a:latin typeface="Meiryo UI" pitchFamily="50" charset="-128"/>
                <a:ea typeface="Meiryo UI" pitchFamily="50" charset="-128"/>
                <a:cs typeface="Meiryo UI" pitchFamily="50" charset="-128"/>
              </a:rPr>
              <a:t>20</a:t>
            </a:r>
            <a:r>
              <a:rPr kumimoji="0" lang="ja-JP" altLang="en-US" sz="700" b="1" kern="0" dirty="0">
                <a:solidFill>
                  <a:prstClr val="black"/>
                </a:solidFill>
                <a:latin typeface="Meiryo UI" pitchFamily="50" charset="-128"/>
                <a:ea typeface="Meiryo UI" pitchFamily="50" charset="-128"/>
                <a:cs typeface="Meiryo UI" pitchFamily="50" charset="-128"/>
              </a:rPr>
              <a:t>年</a:t>
            </a:r>
            <a:r>
              <a:rPr kumimoji="0" lang="en-US" altLang="ja-JP" sz="700" b="1" kern="0" dirty="0">
                <a:solidFill>
                  <a:prstClr val="black"/>
                </a:solidFill>
                <a:latin typeface="Meiryo UI" pitchFamily="50" charset="-128"/>
                <a:ea typeface="Meiryo UI" pitchFamily="50" charset="-128"/>
                <a:cs typeface="Meiryo UI" pitchFamily="50" charset="-128"/>
              </a:rPr>
              <a:t>5</a:t>
            </a:r>
            <a:r>
              <a:rPr kumimoji="0" lang="ja-JP" altLang="en-US" sz="700" b="1" kern="0" dirty="0">
                <a:solidFill>
                  <a:prstClr val="black"/>
                </a:solidFill>
                <a:latin typeface="Meiryo UI" pitchFamily="50" charset="-128"/>
                <a:ea typeface="Meiryo UI" pitchFamily="50" charset="-128"/>
                <a:cs typeface="Meiryo UI" pitchFamily="50" charset="-128"/>
              </a:rPr>
              <a:t>月～</a:t>
            </a:r>
          </a:p>
        </p:txBody>
      </p:sp>
      <p:sp>
        <p:nvSpPr>
          <p:cNvPr id="61" name="テキスト ボックス 98"/>
          <p:cNvSpPr txBox="1">
            <a:spLocks noChangeArrowheads="1"/>
          </p:cNvSpPr>
          <p:nvPr/>
        </p:nvSpPr>
        <p:spPr bwMode="auto">
          <a:xfrm>
            <a:off x="5395937" y="6253214"/>
            <a:ext cx="30870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Font typeface="Arial" pitchFamily="34" charset="0"/>
              <a:buNone/>
            </a:pPr>
            <a:r>
              <a:rPr lang="ja-JP" altLang="en-US" sz="800" dirty="0" smtClean="0">
                <a:solidFill>
                  <a:srgbClr val="000000"/>
                </a:solidFill>
                <a:latin typeface="Meiryo UI" pitchFamily="50" charset="-128"/>
                <a:ea typeface="Meiryo UI" pitchFamily="50" charset="-128"/>
              </a:rPr>
              <a:t>◆　</a:t>
            </a:r>
            <a:r>
              <a:rPr lang="ja-JP" altLang="en-US" sz="800" b="1" dirty="0" smtClean="0">
                <a:solidFill>
                  <a:srgbClr val="000000"/>
                </a:solidFill>
                <a:latin typeface="Meiryo UI" pitchFamily="50" charset="-128"/>
                <a:ea typeface="Meiryo UI" pitchFamily="50" charset="-128"/>
              </a:rPr>
              <a:t>地方分権改革推進委員会の勧告（第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4</a:t>
            </a:r>
            <a:r>
              <a:rPr lang="ja-JP" altLang="en-US" sz="800" b="1" dirty="0" smtClean="0">
                <a:solidFill>
                  <a:srgbClr val="000000"/>
                </a:solidFill>
                <a:latin typeface="Meiryo UI" pitchFamily="50" charset="-128"/>
                <a:ea typeface="Meiryo UI" pitchFamily="50" charset="-128"/>
              </a:rPr>
              <a:t>次）等</a:t>
            </a:r>
          </a:p>
        </p:txBody>
      </p:sp>
      <p:sp>
        <p:nvSpPr>
          <p:cNvPr id="62" name="テキスト ボックス 61"/>
          <p:cNvSpPr txBox="1"/>
          <p:nvPr/>
        </p:nvSpPr>
        <p:spPr>
          <a:xfrm>
            <a:off x="5075065" y="5785153"/>
            <a:ext cx="1350330" cy="200055"/>
          </a:xfrm>
          <a:prstGeom prst="rect">
            <a:avLst/>
          </a:prstGeom>
          <a:solidFill>
            <a:schemeClr val="bg1"/>
          </a:solidFill>
          <a:ln w="9525" cap="flat" cmpd="sng" algn="ctr">
            <a:solidFill>
              <a:schemeClr val="bg1">
                <a:alpha val="0"/>
              </a:schemeClr>
            </a:solidFill>
            <a:prstDash val="solid"/>
          </a:ln>
          <a:effectLst/>
        </p:spPr>
        <p:txBody>
          <a:bodyPr wrap="square" anchor="ctr">
            <a:spAutoFit/>
          </a:bodyPr>
          <a:lstStyle/>
          <a:p>
            <a:pPr fontAlgn="auto">
              <a:spcBef>
                <a:spcPts val="0"/>
              </a:spcBef>
              <a:spcAft>
                <a:spcPts val="0"/>
              </a:spcAft>
              <a:defRPr/>
            </a:pPr>
            <a:r>
              <a:rPr kumimoji="0" lang="ja-JP" altLang="en-US" sz="700" b="1" kern="0" dirty="0">
                <a:solidFill>
                  <a:prstClr val="black"/>
                </a:solidFill>
                <a:latin typeface="Meiryo UI" pitchFamily="50" charset="-128"/>
                <a:ea typeface="Meiryo UI" pitchFamily="50" charset="-128"/>
                <a:cs typeface="Meiryo UI" pitchFamily="50" charset="-128"/>
              </a:rPr>
              <a:t>平成</a:t>
            </a:r>
            <a:r>
              <a:rPr kumimoji="0" lang="en-US" altLang="ja-JP" sz="700" b="1" kern="0" dirty="0">
                <a:solidFill>
                  <a:prstClr val="black"/>
                </a:solidFill>
                <a:latin typeface="Meiryo UI" pitchFamily="50" charset="-128"/>
                <a:ea typeface="Meiryo UI" pitchFamily="50" charset="-128"/>
                <a:cs typeface="Meiryo UI" pitchFamily="50" charset="-128"/>
              </a:rPr>
              <a:t>20</a:t>
            </a:r>
            <a:r>
              <a:rPr kumimoji="0" lang="ja-JP" altLang="en-US" sz="700" b="1" kern="0" dirty="0" smtClean="0">
                <a:solidFill>
                  <a:prstClr val="black"/>
                </a:solidFill>
                <a:latin typeface="Meiryo UI" pitchFamily="50" charset="-128"/>
                <a:ea typeface="Meiryo UI" pitchFamily="50" charset="-128"/>
                <a:cs typeface="Meiryo UI" pitchFamily="50" charset="-128"/>
              </a:rPr>
              <a:t>年</a:t>
            </a:r>
            <a:r>
              <a:rPr kumimoji="0" lang="en-US" altLang="ja-JP" sz="700" b="1" kern="0" dirty="0" smtClean="0">
                <a:solidFill>
                  <a:prstClr val="black"/>
                </a:solidFill>
                <a:latin typeface="Meiryo UI" pitchFamily="50" charset="-128"/>
                <a:ea typeface="Meiryo UI" pitchFamily="50" charset="-128"/>
                <a:cs typeface="Meiryo UI" pitchFamily="50" charset="-128"/>
              </a:rPr>
              <a:t>3</a:t>
            </a:r>
            <a:r>
              <a:rPr kumimoji="0" lang="ja-JP" altLang="en-US" sz="700" b="1" kern="0" dirty="0">
                <a:solidFill>
                  <a:prstClr val="black"/>
                </a:solidFill>
                <a:latin typeface="Meiryo UI" pitchFamily="50" charset="-128"/>
                <a:ea typeface="Meiryo UI" pitchFamily="50" charset="-128"/>
                <a:cs typeface="Meiryo UI" pitchFamily="50" charset="-128"/>
              </a:rPr>
              <a:t>月</a:t>
            </a:r>
          </a:p>
        </p:txBody>
      </p:sp>
      <p:sp>
        <p:nvSpPr>
          <p:cNvPr id="63" name="テキスト ボックス 98"/>
          <p:cNvSpPr txBox="1">
            <a:spLocks noChangeArrowheads="1"/>
          </p:cNvSpPr>
          <p:nvPr/>
        </p:nvSpPr>
        <p:spPr bwMode="auto">
          <a:xfrm>
            <a:off x="5384478" y="5892483"/>
            <a:ext cx="23764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Font typeface="Arial" pitchFamily="34" charset="0"/>
              <a:buNone/>
            </a:pPr>
            <a:r>
              <a:rPr lang="ja-JP" altLang="en-US" sz="800" dirty="0" smtClean="0">
                <a:solidFill>
                  <a:srgbClr val="000000"/>
                </a:solidFill>
                <a:latin typeface="Meiryo UI" pitchFamily="50" charset="-128"/>
                <a:ea typeface="Meiryo UI" pitchFamily="50" charset="-128"/>
              </a:rPr>
              <a:t>◆　</a:t>
            </a:r>
            <a:r>
              <a:rPr lang="ja-JP" altLang="en-US" sz="800" b="1" dirty="0" smtClean="0">
                <a:solidFill>
                  <a:srgbClr val="000000"/>
                </a:solidFill>
                <a:latin typeface="Meiryo UI" pitchFamily="50" charset="-128"/>
                <a:ea typeface="Meiryo UI" pitchFamily="50" charset="-128"/>
              </a:rPr>
              <a:t>道州制ビジョン懇話会「中間報告」公表</a:t>
            </a:r>
          </a:p>
        </p:txBody>
      </p:sp>
      <p:sp>
        <p:nvSpPr>
          <p:cNvPr id="64" name="テキスト ボックス 63"/>
          <p:cNvSpPr txBox="1"/>
          <p:nvPr/>
        </p:nvSpPr>
        <p:spPr>
          <a:xfrm>
            <a:off x="5073743" y="6417786"/>
            <a:ext cx="1385888" cy="200025"/>
          </a:xfrm>
          <a:prstGeom prst="rect">
            <a:avLst/>
          </a:prstGeom>
          <a:solidFill>
            <a:schemeClr val="bg1"/>
          </a:solidFill>
          <a:ln w="9525" cap="flat" cmpd="sng" algn="ctr">
            <a:solidFill>
              <a:schemeClr val="bg1">
                <a:alpha val="0"/>
              </a:schemeClr>
            </a:solidFill>
            <a:prstDash val="solid"/>
          </a:ln>
          <a:effectLst/>
        </p:spPr>
        <p:txBody>
          <a:bodyPr anchor="ctr">
            <a:spAutoFit/>
          </a:bodyPr>
          <a:lstStyle/>
          <a:p>
            <a:pPr fontAlgn="auto">
              <a:spcBef>
                <a:spcPts val="0"/>
              </a:spcBef>
              <a:spcAft>
                <a:spcPts val="0"/>
              </a:spcAft>
              <a:defRPr/>
            </a:pPr>
            <a:r>
              <a:rPr kumimoji="0" lang="ja-JP" altLang="en-US" sz="700" b="1" kern="0" dirty="0">
                <a:solidFill>
                  <a:prstClr val="black"/>
                </a:solidFill>
                <a:latin typeface="Meiryo UI" pitchFamily="50" charset="-128"/>
                <a:ea typeface="Meiryo UI" pitchFamily="50" charset="-128"/>
                <a:cs typeface="Meiryo UI" pitchFamily="50" charset="-128"/>
              </a:rPr>
              <a:t>平成</a:t>
            </a:r>
            <a:r>
              <a:rPr kumimoji="0" lang="en-US" altLang="ja-JP" sz="700" b="1" kern="0" dirty="0">
                <a:solidFill>
                  <a:prstClr val="black"/>
                </a:solidFill>
                <a:latin typeface="Meiryo UI" pitchFamily="50" charset="-128"/>
                <a:ea typeface="Meiryo UI" pitchFamily="50" charset="-128"/>
                <a:cs typeface="Meiryo UI" pitchFamily="50" charset="-128"/>
              </a:rPr>
              <a:t>23</a:t>
            </a:r>
            <a:r>
              <a:rPr kumimoji="0" lang="ja-JP" altLang="en-US" sz="700" b="1" kern="0" dirty="0">
                <a:solidFill>
                  <a:prstClr val="black"/>
                </a:solidFill>
                <a:latin typeface="Meiryo UI" pitchFamily="50" charset="-128"/>
                <a:ea typeface="Meiryo UI" pitchFamily="50" charset="-128"/>
                <a:cs typeface="Meiryo UI" pitchFamily="50" charset="-128"/>
              </a:rPr>
              <a:t>年</a:t>
            </a:r>
            <a:r>
              <a:rPr kumimoji="0" lang="en-US" altLang="ja-JP" sz="700" b="1" kern="0" dirty="0">
                <a:solidFill>
                  <a:prstClr val="black"/>
                </a:solidFill>
                <a:latin typeface="Meiryo UI" pitchFamily="50" charset="-128"/>
                <a:ea typeface="Meiryo UI" pitchFamily="50" charset="-128"/>
                <a:cs typeface="Meiryo UI" pitchFamily="50" charset="-128"/>
              </a:rPr>
              <a:t>5</a:t>
            </a:r>
            <a:r>
              <a:rPr kumimoji="0" lang="ja-JP" altLang="en-US" sz="700" b="1" kern="0" dirty="0">
                <a:solidFill>
                  <a:prstClr val="black"/>
                </a:solidFill>
                <a:latin typeface="Meiryo UI" pitchFamily="50" charset="-128"/>
                <a:ea typeface="Meiryo UI" pitchFamily="50" charset="-128"/>
                <a:cs typeface="Meiryo UI" pitchFamily="50" charset="-128"/>
              </a:rPr>
              <a:t>月～</a:t>
            </a:r>
          </a:p>
        </p:txBody>
      </p:sp>
      <p:sp>
        <p:nvSpPr>
          <p:cNvPr id="65" name="テキスト ボックス 100"/>
          <p:cNvSpPr txBox="1">
            <a:spLocks noChangeArrowheads="1"/>
          </p:cNvSpPr>
          <p:nvPr/>
        </p:nvSpPr>
        <p:spPr bwMode="auto">
          <a:xfrm>
            <a:off x="5384477" y="6573361"/>
            <a:ext cx="23764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marL="0" indent="0" eaLnBrk="1" hangingPunct="1">
              <a:spcBef>
                <a:spcPct val="0"/>
              </a:spcBef>
              <a:buFont typeface="Arial" pitchFamily="34" charset="0"/>
              <a:buNone/>
            </a:pPr>
            <a:r>
              <a:rPr lang="ja-JP" altLang="en-US" sz="800" dirty="0" smtClean="0">
                <a:solidFill>
                  <a:srgbClr val="000000"/>
                </a:solidFill>
                <a:latin typeface="Meiryo UI" pitchFamily="50" charset="-128"/>
                <a:ea typeface="Meiryo UI" pitchFamily="50" charset="-128"/>
              </a:rPr>
              <a:t>◆　</a:t>
            </a:r>
            <a:r>
              <a:rPr lang="ja-JP" altLang="en-US" sz="800" b="1" dirty="0" smtClean="0">
                <a:solidFill>
                  <a:srgbClr val="000000"/>
                </a:solidFill>
                <a:latin typeface="Meiryo UI" pitchFamily="50" charset="-128"/>
                <a:ea typeface="Meiryo UI" pitchFamily="50" charset="-128"/>
              </a:rPr>
              <a:t>地方分権一括法（第</a:t>
            </a:r>
            <a:r>
              <a:rPr lang="en-US" altLang="ja-JP" sz="800" b="1" dirty="0" smtClean="0">
                <a:solidFill>
                  <a:srgbClr val="000000"/>
                </a:solidFill>
                <a:latin typeface="Meiryo UI" pitchFamily="50" charset="-128"/>
                <a:ea typeface="Meiryo UI" pitchFamily="50" charset="-128"/>
              </a:rPr>
              <a:t>1</a:t>
            </a:r>
            <a:r>
              <a:rPr lang="ja-JP" altLang="en-US" sz="800" b="1" dirty="0" smtClean="0">
                <a:solidFill>
                  <a:srgbClr val="000000"/>
                </a:solidFill>
                <a:latin typeface="Meiryo UI" pitchFamily="50" charset="-128"/>
                <a:ea typeface="Meiryo UI" pitchFamily="50" charset="-128"/>
              </a:rPr>
              <a:t>次～第</a:t>
            </a:r>
            <a:r>
              <a:rPr lang="en-US" altLang="ja-JP" sz="800" b="1" dirty="0" smtClean="0">
                <a:solidFill>
                  <a:srgbClr val="000000"/>
                </a:solidFill>
                <a:latin typeface="Meiryo UI" pitchFamily="50" charset="-128"/>
                <a:ea typeface="Meiryo UI" pitchFamily="50" charset="-128"/>
              </a:rPr>
              <a:t>6</a:t>
            </a:r>
            <a:r>
              <a:rPr lang="ja-JP" altLang="en-US" sz="800" b="1" dirty="0" smtClean="0">
                <a:solidFill>
                  <a:srgbClr val="000000"/>
                </a:solidFill>
                <a:latin typeface="Meiryo UI" pitchFamily="50" charset="-128"/>
                <a:ea typeface="Meiryo UI" pitchFamily="50" charset="-128"/>
              </a:rPr>
              <a:t>次）の公布</a:t>
            </a:r>
          </a:p>
        </p:txBody>
      </p:sp>
      <p:sp>
        <p:nvSpPr>
          <p:cNvPr id="66" name="テキスト ボックス 3"/>
          <p:cNvSpPr txBox="1">
            <a:spLocks noChangeArrowheads="1"/>
          </p:cNvSpPr>
          <p:nvPr/>
        </p:nvSpPr>
        <p:spPr bwMode="auto">
          <a:xfrm>
            <a:off x="3346543" y="4835993"/>
            <a:ext cx="2730461"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cs typeface="Meiryo UI" pitchFamily="50" charset="-128"/>
              </a:rPr>
              <a:t>⇒国会等移転、道州制導入等について議論が進まず。</a:t>
            </a:r>
            <a:endParaRPr lang="ja-JP" altLang="en-US" sz="900" dirty="0">
              <a:solidFill>
                <a:srgbClr val="000000"/>
              </a:solidFill>
              <a:latin typeface="Meiryo UI" pitchFamily="50" charset="-128"/>
              <a:ea typeface="Meiryo UI" pitchFamily="50" charset="-128"/>
              <a:cs typeface="Meiryo UI" pitchFamily="50" charset="-128"/>
            </a:endParaRPr>
          </a:p>
        </p:txBody>
      </p:sp>
      <p:sp>
        <p:nvSpPr>
          <p:cNvPr id="67" name="テキスト ボックス 31"/>
          <p:cNvSpPr txBox="1">
            <a:spLocks noChangeArrowheads="1"/>
          </p:cNvSpPr>
          <p:nvPr/>
        </p:nvSpPr>
        <p:spPr bwMode="auto">
          <a:xfrm>
            <a:off x="6678214" y="4820740"/>
            <a:ext cx="24657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800" dirty="0">
                <a:solidFill>
                  <a:srgbClr val="000000"/>
                </a:solidFill>
                <a:latin typeface="Meiryo UI" pitchFamily="50" charset="-128"/>
                <a:ea typeface="Meiryo UI" pitchFamily="50" charset="-128"/>
              </a:rPr>
              <a:t>出典：国土交通省「国会等の移転ホームページ」</a:t>
            </a:r>
            <a:r>
              <a:rPr lang="ja-JP" altLang="en-US" sz="800" dirty="0" smtClean="0">
                <a:solidFill>
                  <a:srgbClr val="000000"/>
                </a:solidFill>
                <a:latin typeface="Meiryo UI" pitchFamily="50" charset="-128"/>
                <a:ea typeface="Meiryo UI" pitchFamily="50" charset="-128"/>
              </a:rPr>
              <a:t>より</a:t>
            </a:r>
            <a:endParaRPr lang="en-US" altLang="ja-JP" sz="800" dirty="0" smtClean="0">
              <a:solidFill>
                <a:srgbClr val="000000"/>
              </a:solidFill>
              <a:latin typeface="Meiryo UI" pitchFamily="50" charset="-128"/>
              <a:ea typeface="Meiryo UI" pitchFamily="50" charset="-128"/>
            </a:endParaRPr>
          </a:p>
          <a:p>
            <a:pPr eaLnBrk="1" hangingPunct="1">
              <a:spcBef>
                <a:spcPct val="0"/>
              </a:spcBef>
              <a:buFontTx/>
              <a:buNone/>
            </a:pPr>
            <a:r>
              <a:rPr lang="ja-JP" altLang="en-US" sz="800" dirty="0">
                <a:solidFill>
                  <a:srgbClr val="000000"/>
                </a:solidFill>
                <a:latin typeface="Meiryo UI" pitchFamily="50" charset="-128"/>
                <a:ea typeface="Meiryo UI" pitchFamily="50" charset="-128"/>
              </a:rPr>
              <a:t>　</a:t>
            </a:r>
            <a:r>
              <a:rPr lang="ja-JP" altLang="en-US" sz="800" dirty="0" smtClean="0">
                <a:solidFill>
                  <a:srgbClr val="000000"/>
                </a:solidFill>
                <a:latin typeface="Meiryo UI" pitchFamily="50" charset="-128"/>
                <a:ea typeface="Meiryo UI" pitchFamily="50" charset="-128"/>
              </a:rPr>
              <a:t>　　　 大阪府市副首都推進局作成</a:t>
            </a:r>
            <a:endParaRPr lang="en-US" altLang="ja-JP" sz="800" dirty="0">
              <a:solidFill>
                <a:srgbClr val="000000"/>
              </a:solidFill>
              <a:latin typeface="Meiryo UI" pitchFamily="50" charset="-128"/>
              <a:ea typeface="Meiryo UI" pitchFamily="50" charset="-128"/>
            </a:endParaRPr>
          </a:p>
        </p:txBody>
      </p:sp>
    </p:spTree>
    <p:extLst>
      <p:ext uri="{BB962C8B-B14F-4D97-AF65-F5344CB8AC3E}">
        <p14:creationId xmlns:p14="http://schemas.microsoft.com/office/powerpoint/2010/main" val="2203823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p:cNvSpPr/>
          <p:nvPr/>
        </p:nvSpPr>
        <p:spPr>
          <a:xfrm>
            <a:off x="1343389" y="1393294"/>
            <a:ext cx="6444000" cy="1669264"/>
          </a:xfrm>
          <a:prstGeom prst="rect">
            <a:avLst/>
          </a:prstGeom>
          <a:ln w="3175">
            <a:noFill/>
            <a:prstDash val="sysDot"/>
          </a:ln>
        </p:spPr>
        <p:txBody>
          <a:bodyPr wrap="square" lIns="3600" tIns="3600" rIns="3600" bIns="3600" numCol="1" anchor="t" anchorCtr="0">
            <a:spAutoFit/>
          </a:bodyPr>
          <a:lstStyle/>
          <a:p>
            <a:pPr marL="179388" indent="-179388"/>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ヒト・モノ・情報・投資を呼び込める</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魅力を備えた都市空間の創造</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をめざし、大阪の顔となるまちづくりなどに取り組む。また、府内市町村や近隣府県も含めた広域的な視点に立って都市空間の創造に</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取り組む。</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リニア中央新幹線や北陸新幹線の早期全線開業</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を促進し、広域的なネットワークによる連携の強化をめざす</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関西国際空港の国際拠点空港としての機能強化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を図るとともに、国際コンテナ戦略港湾</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阪神港の強化・利便性向上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をめざす。</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に向けた高速道路・鉄道網の整備を進めるとともに、高速道路</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シームレス</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な料金体系</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の実現や、乗継改善などによる</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公共交通の利便性向上</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等に取り組む</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95219" y="659226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40</a:t>
            </a:fld>
            <a:endParaRPr lang="ja-JP" altLang="en-US" sz="1200" dirty="0">
              <a:solidFill>
                <a:srgbClr val="898989"/>
              </a:solidFill>
            </a:endParaRPr>
          </a:p>
        </p:txBody>
      </p:sp>
      <p:sp>
        <p:nvSpPr>
          <p:cNvPr id="12" name="正方形/長方形 11"/>
          <p:cNvSpPr/>
          <p:nvPr/>
        </p:nvSpPr>
        <p:spPr>
          <a:xfrm>
            <a:off x="86658" y="3407851"/>
            <a:ext cx="8977502" cy="3323519"/>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235671"/>
            <a:ext cx="4624312" cy="450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世界水準</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の都市ブランドの確立</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91704" y="99270"/>
            <a:ext cx="1455960" cy="21250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重点的な</a:t>
            </a: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199373" y="935880"/>
            <a:ext cx="6696744" cy="212667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64443" y="323996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p:cNvSpPr/>
          <p:nvPr/>
        </p:nvSpPr>
        <p:spPr>
          <a:xfrm>
            <a:off x="214449" y="3519055"/>
            <a:ext cx="8815492" cy="3220681"/>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期など都心部エリアの新た</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まちづくり</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みどり」と「イノベーション」の融合拠点を目標と</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うめ</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きた</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区域」を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はじめ、</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中之島やベイエリア等の大阪都心部エリアに</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おいて、新たなまちづくりに取り組む。</a:t>
            </a: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309913" y="4263392"/>
            <a:ext cx="2518315" cy="938719"/>
          </a:xfrm>
          <a:prstGeom prst="rect">
            <a:avLst/>
          </a:prstGeom>
          <a:noFill/>
          <a:ln w="9525">
            <a:solidFill>
              <a:schemeClr val="tx1"/>
            </a:solidFill>
            <a:prstDash val="dash"/>
          </a:ln>
        </p:spPr>
        <p:txBody>
          <a:bodyPr wrap="square" rtlCol="0">
            <a:spAutoFit/>
          </a:bodyPr>
          <a:lstStyle/>
          <a:p>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期</a:t>
            </a:r>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大阪の顔</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、関西のハブとなる</a:t>
            </a:r>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a:t>
            </a:r>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　一部</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　全体</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ちびらき</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図 33"/>
          <p:cNvPicPr>
            <a:picLocks noChangeAspect="1"/>
          </p:cNvPicPr>
          <p:nvPr/>
        </p:nvPicPr>
        <p:blipFill>
          <a:blip r:embed="rId3" cstate="print"/>
          <a:srcRect/>
          <a:stretch>
            <a:fillRect/>
          </a:stretch>
        </p:blipFill>
        <p:spPr bwMode="auto">
          <a:xfrm>
            <a:off x="465283" y="5418370"/>
            <a:ext cx="2280461" cy="1230080"/>
          </a:xfrm>
          <a:prstGeom prst="rect">
            <a:avLst/>
          </a:prstGeom>
          <a:noFill/>
          <a:ln w="9525">
            <a:noFill/>
            <a:miter lim="800000"/>
            <a:headEnd/>
            <a:tailEnd/>
          </a:ln>
        </p:spPr>
      </p:pic>
      <p:sp>
        <p:nvSpPr>
          <p:cNvPr id="35" name="テキスト ボックス 34"/>
          <p:cNvSpPr txBox="1"/>
          <p:nvPr/>
        </p:nvSpPr>
        <p:spPr>
          <a:xfrm>
            <a:off x="2953545" y="4218811"/>
            <a:ext cx="2957978" cy="1277273"/>
          </a:xfrm>
          <a:prstGeom prst="rect">
            <a:avLst/>
          </a:prstGeom>
          <a:noFill/>
          <a:ln w="9525">
            <a:solidFill>
              <a:schemeClr val="tx1"/>
            </a:solidFill>
            <a:prstDash val="dash"/>
          </a:ln>
        </p:spPr>
        <p:txBody>
          <a:bodyPr wrap="square" rtlCol="0">
            <a:spAutoFit/>
          </a:bodyPr>
          <a:lstStyle/>
          <a:p>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1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ビジネス</a:t>
            </a:r>
            <a:r>
              <a:rPr lang="ja-JP" altLang="en-US" sz="11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・文化</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・学術・交流拠点としての機能向上形成</a:t>
            </a:r>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・新美術館の整備</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・産学・社学連携拠点の形成（中之島アゴラ）</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・再生医療国際拠点の導入</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・都市型</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機能</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51" t="8472" b="5326"/>
          <a:stretch/>
        </p:blipFill>
        <p:spPr bwMode="auto">
          <a:xfrm>
            <a:off x="3195459" y="5628726"/>
            <a:ext cx="2624754" cy="10630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p:cNvPicPr>
            <a:picLocks noChangeAspect="1" noChangeArrowheads="1"/>
          </p:cNvPicPr>
          <p:nvPr/>
        </p:nvPicPr>
        <p:blipFill>
          <a:blip r:embed="rId5" cstate="print"/>
          <a:srcRect/>
          <a:stretch>
            <a:fillRect/>
          </a:stretch>
        </p:blipFill>
        <p:spPr bwMode="auto">
          <a:xfrm>
            <a:off x="6502079" y="5572284"/>
            <a:ext cx="1976654" cy="1151914"/>
          </a:xfrm>
          <a:prstGeom prst="rect">
            <a:avLst/>
          </a:prstGeom>
          <a:noFill/>
          <a:ln w="9525">
            <a:noFill/>
            <a:miter lim="800000"/>
            <a:headEnd/>
            <a:tailEnd/>
          </a:ln>
          <a:effectLst/>
        </p:spPr>
      </p:pic>
      <p:sp>
        <p:nvSpPr>
          <p:cNvPr id="26" name="正方形/長方形 25"/>
          <p:cNvSpPr/>
          <p:nvPr/>
        </p:nvSpPr>
        <p:spPr>
          <a:xfrm>
            <a:off x="1189847" y="857905"/>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p>
        </p:txBody>
      </p:sp>
      <p:sp>
        <p:nvSpPr>
          <p:cNvPr id="27" name="テキスト ボックス 26"/>
          <p:cNvSpPr txBox="1"/>
          <p:nvPr/>
        </p:nvSpPr>
        <p:spPr>
          <a:xfrm>
            <a:off x="6071963" y="4234174"/>
            <a:ext cx="2820517" cy="1107996"/>
          </a:xfrm>
          <a:prstGeom prst="rect">
            <a:avLst/>
          </a:prstGeom>
          <a:noFill/>
          <a:ln w="9525">
            <a:solidFill>
              <a:schemeClr val="tx1"/>
            </a:solidFill>
            <a:prstDash val="dash"/>
          </a:ln>
        </p:spPr>
        <p:txBody>
          <a:bodyPr wrap="square" rtlCol="0">
            <a:spAutoFit/>
          </a:bodyPr>
          <a:lstStyle/>
          <a:p>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ベイエリア</a:t>
            </a:r>
            <a:r>
              <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p>
          <a:p>
            <a:r>
              <a:rPr lang="ja-JP" altLang="en-US" sz="11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成長戦略拠点として、</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さらなる民間開発事業</a:t>
            </a:r>
            <a:r>
              <a:rPr lang="ja-JP" altLang="en-US"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促進</a:t>
            </a:r>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・産業・物流機能や環境・エネルギー分野</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集客</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施設等の</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集積促進</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・夢洲における国際観光拠点の形成</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774494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角丸四角形 31"/>
          <p:cNvSpPr/>
          <p:nvPr/>
        </p:nvSpPr>
        <p:spPr>
          <a:xfrm>
            <a:off x="193971" y="138823"/>
            <a:ext cx="8769427" cy="2795758"/>
          </a:xfrm>
          <a:prstGeom prst="roundRect">
            <a:avLst>
              <a:gd name="adj" fmla="val 4732"/>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■広域的な視点での都市</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空間の創造</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大阪が東西二極の一極として大きく発展していくため、</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月に策定した「グランドデザイン・大阪都市圏</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」において示した「広域連携型都市構造」の考え方に基づき、地域資源を最大限に活かし、広域的な視点で都市間連携を進めることで、魅力的な都市空間を創造する。</a:t>
            </a:r>
            <a:endPar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5034678" y="807375"/>
            <a:ext cx="3872263" cy="2049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正方形/長方形 7"/>
          <p:cNvSpPr/>
          <p:nvPr/>
        </p:nvSpPr>
        <p:spPr>
          <a:xfrm>
            <a:off x="58994" y="107002"/>
            <a:ext cx="8977502" cy="568419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角丸四角形 9"/>
          <p:cNvSpPr/>
          <p:nvPr/>
        </p:nvSpPr>
        <p:spPr>
          <a:xfrm>
            <a:off x="183339" y="4979066"/>
            <a:ext cx="4379241" cy="781243"/>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■大阪湾諸港の国際競争力強化</a:t>
            </a:r>
            <a:endParaRPr lang="en-US" altLang="ja-JP"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・国際コンテナ戦略港湾阪神港と阪神国際港湾株式会社との連携による創荷・集荷の取組みなど、港湾の国際競争力の強化を図る。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・将来の大阪湾諸港の港湾管理一元化に向けた取組みを進める。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58994" y="12493"/>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286342" y="807375"/>
            <a:ext cx="4762053" cy="2049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61350" y="831728"/>
            <a:ext cx="3077520" cy="2025078"/>
          </a:xfrm>
          <a:prstGeom prst="rect">
            <a:avLst/>
          </a:prstGeom>
          <a:noFill/>
          <a:ln>
            <a:noFill/>
          </a:ln>
          <a:effectLst/>
          <a:extLst/>
        </p:spPr>
      </p:pic>
      <p:sp>
        <p:nvSpPr>
          <p:cNvPr id="35" name="正方形/長方形 34"/>
          <p:cNvSpPr/>
          <p:nvPr/>
        </p:nvSpPr>
        <p:spPr>
          <a:xfrm>
            <a:off x="323528" y="887214"/>
            <a:ext cx="1787577" cy="1893714"/>
          </a:xfrm>
          <a:prstGeom prst="rect">
            <a:avLst/>
          </a:prstGeom>
        </p:spPr>
        <p:txBody>
          <a:bodyPr wrap="square" lIns="36000" tIns="36000" rIns="36000" bIns="3600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lnSpc>
                <a:spcPts val="10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広域連携型都市構造</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pPr defTabSz="620852">
              <a:lnSpc>
                <a:spcPts val="12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近隣</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府県を含む大阪都市圏として、</a:t>
            </a:r>
          </a:p>
          <a:p>
            <a:pPr defTabSz="620852">
              <a:lnSpc>
                <a:spcPts val="12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以下</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の視点で、都市構造を大胆に</a:t>
            </a:r>
          </a:p>
          <a:p>
            <a:pPr defTabSz="620852">
              <a:lnSpc>
                <a:spcPts val="1200"/>
              </a:lnSpc>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とらえなおす。</a:t>
            </a:r>
          </a:p>
          <a:p>
            <a:pPr defTabSz="620852">
              <a:lnSpc>
                <a:spcPts val="1200"/>
              </a:lnSpc>
              <a:defRPr/>
            </a:pP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27000" indent="-127000" defTabSz="620852">
              <a:lnSpc>
                <a:spcPts val="12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都市の活力の源である「人」の活動を</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中心</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33350" indent="-133350" defTabSz="620852">
              <a:lnSpc>
                <a:spcPts val="12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多様な機能が集積する強みを活かし、都市間連携を強化</a:t>
            </a:r>
          </a:p>
          <a:p>
            <a:pPr marL="139700" indent="-139700" defTabSz="620852">
              <a:lnSpc>
                <a:spcPts val="1200"/>
              </a:lnSpc>
              <a:defRPr/>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山や川、海などの地形的要素や</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、行政</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区域にとらわれない広域的</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な視点で</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、大胆に土地利用を</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転換</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5044203" y="892439"/>
            <a:ext cx="3744416" cy="216484"/>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defTabSz="620852">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◇「広域連携型都市構造」を踏まえた都市空間創造の方向性</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5412627" y="1067736"/>
            <a:ext cx="2160000" cy="208789"/>
          </a:xfrm>
          <a:prstGeom prst="rect">
            <a:avLst/>
          </a:prstGeom>
        </p:spPr>
        <p:txBody>
          <a:bodyPr wrap="square" lIns="46750" tIns="23375" rIns="46750" bIns="23375" anchor="ctr"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defTabSz="620852">
              <a:defRPr/>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地域資源を最大限に活かす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角丸四角形 37"/>
          <p:cNvSpPr/>
          <p:nvPr/>
        </p:nvSpPr>
        <p:spPr>
          <a:xfrm>
            <a:off x="5116723" y="1290415"/>
            <a:ext cx="3708000" cy="3240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nchorCtr="0"/>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様々</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な産業の集積化</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ネットワーク</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により、一層成長・発展する</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空間</a:t>
            </a:r>
            <a:r>
              <a:rPr lang="ja-JP" altLang="en-US"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800" spc="-1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spc="-1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角丸四角形 38"/>
          <p:cNvSpPr/>
          <p:nvPr/>
        </p:nvSpPr>
        <p:spPr>
          <a:xfrm>
            <a:off x="5127245" y="2113539"/>
            <a:ext cx="3708000" cy="193387"/>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豊かな自然環境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なみどりや水辺をさらに楽しめる都市空間を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角丸四角形 39"/>
          <p:cNvSpPr/>
          <p:nvPr/>
        </p:nvSpPr>
        <p:spPr>
          <a:xfrm>
            <a:off x="5127241" y="2365218"/>
            <a:ext cx="3708000" cy="178931"/>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歴史・文化の集積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にない豊かな歴史・文化を身近に感じられる都市空間を創造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角丸四角形 40"/>
          <p:cNvSpPr/>
          <p:nvPr/>
        </p:nvSpPr>
        <p:spPr>
          <a:xfrm>
            <a:off x="5116723" y="2618111"/>
            <a:ext cx="3708000" cy="207730"/>
          </a:xfrm>
          <a:prstGeom prst="roundRect">
            <a:avLst>
              <a:gd name="adj" fmla="val 13971"/>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良好な居住環境</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ライフデザインに</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応じた多様</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居住</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環境が</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実現できる都市空間を</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角丸四角形 41"/>
          <p:cNvSpPr/>
          <p:nvPr/>
        </p:nvSpPr>
        <p:spPr>
          <a:xfrm>
            <a:off x="5118912" y="1656357"/>
            <a:ext cx="3708000" cy="175394"/>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学術・研究の集積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さら</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なる知的創造活動を生み、支える都市空間を創造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角丸四角形 42"/>
          <p:cNvSpPr/>
          <p:nvPr/>
        </p:nvSpPr>
        <p:spPr>
          <a:xfrm>
            <a:off x="5126248" y="1875007"/>
            <a:ext cx="3708000" cy="178200"/>
          </a:xfrm>
          <a:prstGeom prst="roundRect">
            <a:avLst>
              <a:gd name="adj" fmla="val 15122"/>
            </a:avLst>
          </a:prstGeom>
          <a:solidFill>
            <a:schemeClr val="bg1"/>
          </a:solidFill>
          <a:ln/>
          <a:effectLst/>
        </p:spPr>
        <p:style>
          <a:lnRef idx="1">
            <a:schemeClr val="accent6"/>
          </a:lnRef>
          <a:fillRef idx="2">
            <a:schemeClr val="accent6"/>
          </a:fillRef>
          <a:effectRef idx="1">
            <a:schemeClr val="accent6"/>
          </a:effectRef>
          <a:fontRef idx="minor">
            <a:schemeClr val="dk1"/>
          </a:fontRef>
        </p:style>
        <p:txBody>
          <a:bodyPr lIns="23375" tIns="23375" rIns="23375" bIns="23375" rtlCol="0" anchor="t"/>
          <a:lstStyle/>
          <a:p>
            <a:r>
              <a:rPr lang="en-US" altLang="ja-JP"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集客機能の集積</a:t>
            </a:r>
            <a:r>
              <a:rPr lang="en-US" altLang="ja-JP"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から多くの人が訪れる圧倒的な魅力を備えた都市空間を創造</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角丸四角形 48"/>
          <p:cNvSpPr/>
          <p:nvPr/>
        </p:nvSpPr>
        <p:spPr>
          <a:xfrm>
            <a:off x="183339" y="2956106"/>
            <a:ext cx="4384713" cy="797182"/>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auto">
              <a:spcBef>
                <a:spcPts val="0"/>
              </a:spcBef>
              <a:spcAft>
                <a:spcPts val="0"/>
              </a:spcAft>
            </a:pPr>
            <a:r>
              <a:rPr lang="ja-JP" altLang="en-US" sz="1200" b="1" spc="-3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■リニア中央新幹線、北陸新幹線の早期全線開業の促進</a:t>
            </a:r>
            <a:endParaRPr lang="ja-JP" altLang="en-US" sz="1200" b="1" spc="-3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・東西の大都市圏を結ぶ広域交通インフラの複数ルートを確保し、その効果を西へ波及させるため、関係団体と連携して、リニア中央新幹線や北陸新幹線の大阪までの早期全線開業を促進する。</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188810" y="3802483"/>
            <a:ext cx="4373770" cy="1134051"/>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spc="-9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■国際空港機能の</a:t>
            </a:r>
            <a:r>
              <a:rPr lang="ja-JP" altLang="en-US" sz="1200" b="1" spc="-9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強化</a:t>
            </a:r>
          </a:p>
          <a:p>
            <a:pPr fontAlgn="auto">
              <a:spcBef>
                <a:spcPts val="0"/>
              </a:spcBef>
              <a:spcAft>
                <a:spcPts val="0"/>
              </a:spcAft>
            </a:pP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・空港運営事業者としては、適切な投資と効率的な運営により、国内外からの空港利用者へのサービスを強化し、その可能性を最大限に引き出すことをめざす。</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・空港運営事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の自律性・</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自由度を尊重しつつ</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拠点空港としての機能強化を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図るとともに、関空を通じた地域の発展をめざす。</a:t>
            </a:r>
            <a:endParaRPr lang="en-US" altLang="ja-JP" sz="1100" dirty="0" smtClean="0">
              <a:solidFill>
                <a:srgbClr val="00B05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4670512" y="2957467"/>
            <a:ext cx="4318038" cy="2820058"/>
          </a:xfrm>
          <a:prstGeom prst="roundRect">
            <a:avLst>
              <a:gd name="adj" fmla="val 4237"/>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■交通ネットワークの充実・強化</a:t>
            </a:r>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・活力・成長を支えるため、物流の効率化や広域連携の強化に資する大阪都市再生環状道路や府県間道路などの道路ネットワークの構築を進めるとともに、戦略</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路線など人流を支える鉄道ネットワークの充実を図る。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角丸四角形 52"/>
          <p:cNvSpPr/>
          <p:nvPr/>
        </p:nvSpPr>
        <p:spPr>
          <a:xfrm>
            <a:off x="4729314" y="4967830"/>
            <a:ext cx="4236429" cy="770068"/>
          </a:xfrm>
          <a:prstGeom prst="roundRect">
            <a:avLst>
              <a:gd name="adj" fmla="val 725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nchorCtr="0"/>
          <a:lstStyle/>
          <a:p>
            <a:pPr fontAlgn="auto">
              <a:spcBef>
                <a:spcPts val="0"/>
              </a:spcBef>
              <a:spcAft>
                <a:spcPts val="0"/>
              </a:spcAft>
            </a:pP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既存ストックの活用、利用者の視点といった観点から、高速道路の混雑状況に応じた料金設定などの戦略的な料金体系の実現、可動式ホーム柵設置等による安全確保や乗継時の移動負担軽減などの公共交通の利便性向上に取り組む。</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スライド番号プレースホルダー 1"/>
          <p:cNvSpPr txBox="1">
            <a:spLocks/>
          </p:cNvSpPr>
          <p:nvPr/>
        </p:nvSpPr>
        <p:spPr bwMode="auto">
          <a:xfrm>
            <a:off x="8378825" y="660009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41</a:t>
            </a:fld>
            <a:endParaRPr lang="ja-JP" altLang="en-US" sz="1200" dirty="0">
              <a:solidFill>
                <a:srgbClr val="898989"/>
              </a:solidFill>
            </a:endParaRPr>
          </a:p>
        </p:txBody>
      </p:sp>
      <p:sp>
        <p:nvSpPr>
          <p:cNvPr id="59" name="ホームベース 58"/>
          <p:cNvSpPr/>
          <p:nvPr/>
        </p:nvSpPr>
        <p:spPr>
          <a:xfrm>
            <a:off x="111188" y="5844169"/>
            <a:ext cx="8877362" cy="909056"/>
          </a:xfrm>
          <a:prstGeom prst="homePlate">
            <a:avLst>
              <a:gd name="adj" fmla="val 35602"/>
            </a:avLst>
          </a:prstGeom>
          <a:solidFill>
            <a:sysClr val="window" lastClr="FFFFFF"/>
          </a:solidFill>
          <a:ln w="9525" cap="flat" cmpd="sng" algn="ctr">
            <a:solidFill>
              <a:srgbClr val="4F81BD">
                <a:shade val="50000"/>
              </a:srgbClr>
            </a:solidFill>
            <a:prstDash val="solid"/>
          </a:ln>
          <a:effectLst/>
          <a:scene3d>
            <a:camera prst="orthographicFront"/>
            <a:lightRig rig="threePt" dir="t"/>
          </a:scene3d>
          <a:sp3d/>
        </p:spPr>
        <p:txBody>
          <a:bodyPr wrap="none" lIns="0" tIns="0" rIns="0" bIns="0" rtlCol="0" anchor="ctr" anchorCtr="0"/>
          <a:lstStyle/>
          <a:p>
            <a:pPr fontAlgn="auto">
              <a:spcBef>
                <a:spcPts val="0"/>
              </a:spcBef>
              <a:spcAft>
                <a:spcPts val="0"/>
              </a:spcAft>
              <a:defRPr/>
            </a:pPr>
            <a:endParaRPr kumimoji="0" lang="en-US" altLang="ja-JP" sz="1400" b="1"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59"/>
          <p:cNvSpPr/>
          <p:nvPr/>
        </p:nvSpPr>
        <p:spPr>
          <a:xfrm>
            <a:off x="78507" y="5817078"/>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nvGrpSpPr>
          <p:cNvPr id="61" name="グループ化 60"/>
          <p:cNvGrpSpPr/>
          <p:nvPr/>
        </p:nvGrpSpPr>
        <p:grpSpPr>
          <a:xfrm>
            <a:off x="340283" y="6287702"/>
            <a:ext cx="4525014" cy="230832"/>
            <a:chOff x="1514097" y="1093311"/>
            <a:chExt cx="4525014" cy="230832"/>
          </a:xfrm>
        </p:grpSpPr>
        <p:sp>
          <p:nvSpPr>
            <p:cNvPr id="62" name="正方形/長方形 61"/>
            <p:cNvSpPr/>
            <p:nvPr/>
          </p:nvSpPr>
          <p:spPr>
            <a:xfrm>
              <a:off x="4014198" y="1093311"/>
              <a:ext cx="2024913" cy="230832"/>
            </a:xfrm>
            <a:prstGeom prst="rect">
              <a:avLst/>
            </a:prstGeom>
          </p:spPr>
          <p:txBody>
            <a:bodyPr wrap="non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阪神高速大和川線全線供用</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右矢印 62"/>
            <p:cNvSpPr/>
            <p:nvPr/>
          </p:nvSpPr>
          <p:spPr>
            <a:xfrm>
              <a:off x="1514097" y="1118727"/>
              <a:ext cx="2483060" cy="180000"/>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grpSp>
        <p:nvGrpSpPr>
          <p:cNvPr id="64" name="グループ化 63"/>
          <p:cNvGrpSpPr/>
          <p:nvPr/>
        </p:nvGrpSpPr>
        <p:grpSpPr>
          <a:xfrm>
            <a:off x="346241" y="6563717"/>
            <a:ext cx="8185114" cy="230833"/>
            <a:chOff x="1600323" y="1013273"/>
            <a:chExt cx="6906253" cy="122898"/>
          </a:xfrm>
        </p:grpSpPr>
        <p:sp>
          <p:nvSpPr>
            <p:cNvPr id="65" name="正方形/長方形 64"/>
            <p:cNvSpPr/>
            <p:nvPr/>
          </p:nvSpPr>
          <p:spPr>
            <a:xfrm>
              <a:off x="6666501" y="1013273"/>
              <a:ext cx="1840075" cy="122898"/>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新名神高速道路全線供用　</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(2023</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右矢印 65"/>
            <p:cNvSpPr/>
            <p:nvPr/>
          </p:nvSpPr>
          <p:spPr>
            <a:xfrm>
              <a:off x="1600323" y="1029725"/>
              <a:ext cx="5066177" cy="84444"/>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grpSp>
      <p:sp>
        <p:nvSpPr>
          <p:cNvPr id="67" name="正方形/長方形 66"/>
          <p:cNvSpPr/>
          <p:nvPr/>
        </p:nvSpPr>
        <p:spPr>
          <a:xfrm>
            <a:off x="2332043" y="6143711"/>
            <a:ext cx="2107761" cy="230832"/>
          </a:xfrm>
          <a:prstGeom prst="rect">
            <a:avLst/>
          </a:prstGeom>
        </p:spPr>
        <p:txBody>
          <a:bodyPr wrap="square">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おおさか東線全線開業（</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68" name="グループ化 67"/>
          <p:cNvGrpSpPr/>
          <p:nvPr/>
        </p:nvGrpSpPr>
        <p:grpSpPr>
          <a:xfrm>
            <a:off x="332872" y="6438776"/>
            <a:ext cx="7403361" cy="230832"/>
            <a:chOff x="-5280875" y="937784"/>
            <a:chExt cx="36171707" cy="386544"/>
          </a:xfrm>
        </p:grpSpPr>
        <p:sp>
          <p:nvSpPr>
            <p:cNvPr id="69" name="右矢印 68"/>
            <p:cNvSpPr/>
            <p:nvPr/>
          </p:nvSpPr>
          <p:spPr>
            <a:xfrm>
              <a:off x="-5280875" y="953734"/>
              <a:ext cx="22887664" cy="323282"/>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0" name="正方形/長方形 69"/>
            <p:cNvSpPr/>
            <p:nvPr/>
          </p:nvSpPr>
          <p:spPr>
            <a:xfrm>
              <a:off x="17606789" y="937784"/>
              <a:ext cx="13284043" cy="386544"/>
            </a:xfrm>
            <a:prstGeom prst="rect">
              <a:avLst/>
            </a:prstGeom>
          </p:spPr>
          <p:txBody>
            <a:bodyPr wrap="square">
              <a:spAutoFit/>
            </a:bodyPr>
            <a:lstStyle/>
            <a:p>
              <a:pPr fontAlgn="auto">
                <a:spcBef>
                  <a:spcPts val="0"/>
                </a:spcBef>
                <a:spcAft>
                  <a:spcPts val="0"/>
                </a:spcAft>
                <a:defRPr/>
              </a:pP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期</a:t>
              </a:r>
              <a:r>
                <a:rPr kumimoji="0" lang="ja-JP" altLang="en-US" sz="900" kern="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ちびらき（</a:t>
              </a:r>
              <a:r>
                <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kumimoji="0" lang="ja-JP" altLang="en-US"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kumimoji="0" lang="en-US" altLang="ja-JP" sz="900" kern="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71" name="右矢印 70"/>
          <p:cNvSpPr/>
          <p:nvPr/>
        </p:nvSpPr>
        <p:spPr>
          <a:xfrm>
            <a:off x="340283" y="6159275"/>
            <a:ext cx="1898886" cy="186663"/>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2" name="正方形/長方形 71"/>
          <p:cNvSpPr/>
          <p:nvPr/>
        </p:nvSpPr>
        <p:spPr>
          <a:xfrm>
            <a:off x="1619672" y="5983438"/>
            <a:ext cx="3920539"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国道</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480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号・第二阪和国道開通、淀川左岸線延伸部事業着手（</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右矢印 72"/>
          <p:cNvSpPr/>
          <p:nvPr/>
        </p:nvSpPr>
        <p:spPr>
          <a:xfrm>
            <a:off x="332874" y="6022975"/>
            <a:ext cx="1303698" cy="190905"/>
          </a:xfrm>
          <a:prstGeom prst="rightArrow">
            <a:avLst/>
          </a:prstGeom>
          <a:solidFill>
            <a:srgbClr val="4F81BD">
              <a:lumMod val="60000"/>
              <a:lumOff val="40000"/>
              <a:alpha val="75000"/>
            </a:srgbClr>
          </a:solidFill>
          <a:ln w="25400" cap="flat" cmpd="sng" algn="ctr">
            <a:noFill/>
            <a:prstDash val="solid"/>
          </a:ln>
          <a:effectLst/>
        </p:spPr>
        <p:txBody>
          <a:bodyPr rtlCol="0" anchor="ctr"/>
          <a:lstStyle/>
          <a:p>
            <a:pPr algn="ctr" fontAlgn="auto">
              <a:spcBef>
                <a:spcPts val="0"/>
              </a:spcBef>
              <a:spcAft>
                <a:spcPts val="0"/>
              </a:spcAft>
              <a:defRPr/>
            </a:pPr>
            <a:endParaRPr kumimoji="0" lang="ja-JP" altLang="en-US" kern="0" smtClean="0">
              <a:solidFill>
                <a:prstClr val="white"/>
              </a:solidFill>
              <a:latin typeface="Calibri"/>
              <a:ea typeface="ＭＳ Ｐゴシック"/>
            </a:endParaRPr>
          </a:p>
        </p:txBody>
      </p:sp>
      <p:sp>
        <p:nvSpPr>
          <p:cNvPr id="74" name="角丸四角形 73"/>
          <p:cNvSpPr/>
          <p:nvPr/>
        </p:nvSpPr>
        <p:spPr>
          <a:xfrm>
            <a:off x="5017352" y="3802483"/>
            <a:ext cx="3514003" cy="1134051"/>
          </a:xfrm>
          <a:prstGeom prst="roundRect">
            <a:avLst>
              <a:gd name="adj" fmla="val 7253"/>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nchorCtr="0"/>
          <a:lstStyle/>
          <a:p>
            <a:pPr fontAlgn="auto">
              <a:spcBef>
                <a:spcPts val="0"/>
              </a:spcBef>
              <a:spcAft>
                <a:spcPts val="0"/>
              </a:spcAft>
            </a:pP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主な路線</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機能面で記載した路線を除く</a:t>
            </a:r>
            <a:endPar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●国土軸アクセス</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新名神・第二</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京阪アクセス</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の更なる強化</a:t>
            </a:r>
            <a:endPar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千里丘寝屋川線・寝屋川大東線</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年度事業着手</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●府県間の更なる連携強化</a:t>
            </a:r>
            <a:endPar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　大阪河内長野線・国道</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371</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号</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年代半ば供用</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pP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JR</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おおさか</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東線の開業による新大阪駅へのアクセス強化 </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a:t>
            </a:r>
            <a:r>
              <a:rPr lang="en-US" altLang="ja-JP" sz="9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pP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●うめきた新駅開業</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(H34</a:t>
            </a:r>
            <a:r>
              <a:rPr lang="ja-JP" altLang="en-US"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年度末</a:t>
            </a:r>
            <a:r>
              <a:rPr lang="en-US" altLang="ja-JP" sz="9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4097260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p:cNvSpPr/>
          <p:nvPr/>
        </p:nvSpPr>
        <p:spPr>
          <a:xfrm>
            <a:off x="1367644" y="1287038"/>
            <a:ext cx="6264696" cy="1853930"/>
          </a:xfrm>
          <a:prstGeom prst="rect">
            <a:avLst/>
          </a:prstGeom>
          <a:ln w="3175">
            <a:noFill/>
            <a:prstDash val="sysDot"/>
          </a:ln>
        </p:spPr>
        <p:txBody>
          <a:bodyPr wrap="square" lIns="3600" tIns="3600" rIns="3600" bIns="3600" numCol="1" anchor="t" anchorCtr="0">
            <a:spAutoFit/>
          </a:bodyPr>
          <a:lstStyle/>
          <a:p>
            <a:pPr marL="179388" indent="-179388"/>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魅力の発展・進化・発信や、観光客受入環境の充実により、観光拠点としての機能強化を図るとともに、インバウンド客を関西のみならず国内各地へつなぐ「観光」ハブとしての機能を高める。</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の誘致など、国際観光拠点の形成を促進</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誇る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文化・歴史や</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伝統</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芸能、スポーツ、芸術、食などの</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都市魅力を最大限活用し、国内外にアピールするとともに、それらを誰もが享受できるよう取組みを進める。</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○こうした</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文化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観光基盤</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を背景に、集客イベントのインパクトも活かしながら、大阪・関西において情報が生まれ、集まり、全国・世界へ発信する機能強化を図る。</a:t>
            </a:r>
          </a:p>
          <a:p>
            <a:pPr marL="179388" indent="-179388"/>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97352"/>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42</a:t>
            </a:fld>
            <a:endParaRPr lang="ja-JP" altLang="en-US" sz="1200" dirty="0">
              <a:solidFill>
                <a:srgbClr val="898989"/>
              </a:solidFill>
            </a:endParaRPr>
          </a:p>
        </p:txBody>
      </p:sp>
      <p:sp>
        <p:nvSpPr>
          <p:cNvPr id="12" name="正方形/長方形 11"/>
          <p:cNvSpPr/>
          <p:nvPr/>
        </p:nvSpPr>
        <p:spPr>
          <a:xfrm>
            <a:off x="91704" y="3545588"/>
            <a:ext cx="8977502" cy="3206486"/>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p:cNvSpPr/>
          <p:nvPr/>
        </p:nvSpPr>
        <p:spPr>
          <a:xfrm>
            <a:off x="1199373" y="912413"/>
            <a:ext cx="6696744" cy="208816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91703" y="336051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227744" y="3645024"/>
            <a:ext cx="4335267" cy="3022476"/>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■夢洲で</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含む国際観光拠点の</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形成</a:t>
            </a:r>
            <a:endParaRPr lang="en-US" altLang="ja-JP" sz="11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機能や国際的なエンターテイメント機能等を備えた統合型リゾート</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誘致など、民間の創意・工夫や意見を取り入れながら、経済界とともに「夢洲まちづくり構想」を策定し、夢洲における国際観光拠点形成に取り組む。</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5" name="グループ化 34"/>
          <p:cNvGrpSpPr/>
          <p:nvPr/>
        </p:nvGrpSpPr>
        <p:grpSpPr>
          <a:xfrm>
            <a:off x="4580455" y="3680393"/>
            <a:ext cx="4390503" cy="2987107"/>
            <a:chOff x="4580455" y="3680393"/>
            <a:chExt cx="4390503" cy="2987107"/>
          </a:xfrm>
        </p:grpSpPr>
        <p:sp>
          <p:nvSpPr>
            <p:cNvPr id="36" name="角丸四角形 35"/>
            <p:cNvSpPr/>
            <p:nvPr/>
          </p:nvSpPr>
          <p:spPr>
            <a:xfrm>
              <a:off x="4580455" y="3680393"/>
              <a:ext cx="4390503" cy="2987107"/>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中之島におけるエリアブランド化</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中之島</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丁目地区は、</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年度開館予定の</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仮称</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大阪新美術館の整備を核とし、隣接する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国立国際美術館、市立科学館との連携により、</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国</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内</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有数</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のミュージアムゾーンの形成を図るとともに、</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文化芸術拠点としてのエリアのブランド化を進める。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9" name="Picture 1" descr="E:\My Documents\My Pictures\collection0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6336" y="3789039"/>
              <a:ext cx="1008112" cy="1218499"/>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4760589" y="6418916"/>
              <a:ext cx="1829487" cy="195814"/>
            </a:xfrm>
            <a:prstGeom prst="rect">
              <a:avLst/>
            </a:prstGeom>
            <a:noFill/>
          </p:spPr>
          <p:txBody>
            <a:bodyPr wrap="square" lIns="36000" tIns="36000" bIns="36000" rtlCol="0">
              <a:spAutoFit/>
            </a:bodyPr>
            <a:lstStyle>
              <a:defPPr>
                <a:defRPr lang="ja-JP"/>
              </a:defPPr>
              <a:lvl1pPr>
                <a:defRPr sz="900">
                  <a:solidFill>
                    <a:schemeClr val="tx2"/>
                  </a:solidFill>
                  <a:latin typeface="Meiryo UI" panose="020B0604030504040204" pitchFamily="50" charset="-128"/>
                  <a:ea typeface="Meiryo UI" panose="020B0604030504040204" pitchFamily="50" charset="-128"/>
                  <a:cs typeface="Meiryo UI" panose="020B0604030504040204" pitchFamily="50" charset="-128"/>
                </a:defRPr>
              </a:lvl1pPr>
            </a:lstStyle>
            <a:p>
              <a:r>
                <a:rPr lang="en-US" altLang="ja-JP" sz="800" dirty="0" smtClean="0">
                  <a:solidFill>
                    <a:srgbClr val="1F497D"/>
                  </a:solidFill>
                </a:rPr>
                <a:t>※</a:t>
              </a:r>
              <a:r>
                <a:rPr lang="ja-JP" altLang="en-US" sz="800" dirty="0" smtClean="0">
                  <a:solidFill>
                    <a:srgbClr val="1F497D"/>
                  </a:solidFill>
                </a:rPr>
                <a:t>大阪大学中之島アゴラ構想</a:t>
              </a:r>
              <a:r>
                <a:rPr lang="ja-JP" altLang="en-US" sz="800" dirty="0">
                  <a:solidFill>
                    <a:srgbClr val="1F497D"/>
                  </a:solidFill>
                </a:rPr>
                <a:t>より</a:t>
              </a:r>
            </a:p>
          </p:txBody>
        </p:sp>
        <p:pic>
          <p:nvPicPr>
            <p:cNvPr id="41" name="Picture 2" descr="E:\My Documents\My Pictures\top_2014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4943441"/>
              <a:ext cx="1008112" cy="28576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テキスト ボックス 41"/>
          <p:cNvSpPr txBox="1"/>
          <p:nvPr/>
        </p:nvSpPr>
        <p:spPr>
          <a:xfrm>
            <a:off x="7092280" y="5229200"/>
            <a:ext cx="1944216" cy="1277273"/>
          </a:xfrm>
          <a:prstGeom prst="rect">
            <a:avLst/>
          </a:prstGeom>
          <a:noFill/>
        </p:spPr>
        <p:txBody>
          <a:bodyPr wrap="square" rtlCol="0">
            <a:spAutoFit/>
          </a:bodyPr>
          <a:lstStyle/>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大学が提案する「中之島アゴラ構想」も踏まえ、府・市、大阪大学及び経済団体等とともに「中之島アゴラ構想推進協議会」において、人材育成や、芸術・情報発信などのアート拠点としての機能</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検討を進める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852" y="4896417"/>
            <a:ext cx="3461717" cy="1719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4930419"/>
            <a:ext cx="2448272" cy="149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正方形/長方形 23"/>
          <p:cNvSpPr/>
          <p:nvPr/>
        </p:nvSpPr>
        <p:spPr>
          <a:xfrm>
            <a:off x="1196021" y="742331"/>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p:txBody>
      </p:sp>
      <p:sp>
        <p:nvSpPr>
          <p:cNvPr id="28" name="円/楕円 27"/>
          <p:cNvSpPr/>
          <p:nvPr/>
        </p:nvSpPr>
        <p:spPr>
          <a:xfrm>
            <a:off x="3810768" y="3284984"/>
            <a:ext cx="609601" cy="584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r>
              <a:rPr lang="en-US" altLang="ja-JP" sz="2400" dirty="0" smtClean="0">
                <a:solidFill>
                  <a:prstClr val="white"/>
                </a:solidFill>
              </a:rPr>
              <a:t>P</a:t>
            </a:r>
            <a:endParaRPr lang="ja-JP" altLang="en-US" sz="2400" dirty="0">
              <a:solidFill>
                <a:prstClr val="white"/>
              </a:solidFill>
            </a:endParaRPr>
          </a:p>
        </p:txBody>
      </p:sp>
    </p:spTree>
    <p:extLst>
      <p:ext uri="{BB962C8B-B14F-4D97-AF65-F5344CB8AC3E}">
        <p14:creationId xmlns:p14="http://schemas.microsoft.com/office/powerpoint/2010/main" val="1005822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8994" y="257126"/>
            <a:ext cx="8977502" cy="556968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9170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a:xfrm>
            <a:off x="119216" y="1700809"/>
            <a:ext cx="4437457" cy="3996296"/>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■規制緩和、既存ストックを活かした民間プロジェクトの誘導</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大阪にたくさんの人が集い、活動することを実感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できる、これ</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まで</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にない楽しい</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プロジェクトの実現</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に向けて支障となる</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規制の緩和や</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制度見直しを行う。</a:t>
            </a:r>
          </a:p>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・御堂筋地区の魅力向上</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今後も</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規制緩和</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や補助制度の活用などにより、御堂筋を解放したイベント</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を展開するとともに、官民連携した御堂筋完成</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周年</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記念事業</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の実施、将来ビジョンの策定などを通じて、世界に誇るシンボルストリートを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めざす。</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大阪城公園の世界的観光拠点化</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が誇る歴史公園である大阪城公園におけるパークマネジメント事業を推進し、旧第四師団司令部庁舎（もと大阪市立博物館）のリニューアル、大阪城トライアスロン</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の開催など⺠間活⼒を活⽤した公園の新たな魅⼒を創出する。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684" y="3645024"/>
            <a:ext cx="1128630" cy="84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175427" y="3284984"/>
            <a:ext cx="1228221" cy="369332"/>
          </a:xfrm>
          <a:prstGeom prst="rect">
            <a:avLst/>
          </a:prstGeom>
          <a:noFill/>
        </p:spPr>
        <p:txBody>
          <a:bodyPr wrap="non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◆御堂筋フェスティバル</a:t>
            </a:r>
            <a:endPar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モール化</a:t>
            </a:r>
            <a:endPar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4529" y="3645024"/>
            <a:ext cx="1494542" cy="843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399" y="3645024"/>
            <a:ext cx="1445365" cy="818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テキスト ボックス 32"/>
          <p:cNvSpPr txBox="1"/>
          <p:nvPr/>
        </p:nvSpPr>
        <p:spPr>
          <a:xfrm>
            <a:off x="1436464" y="3284984"/>
            <a:ext cx="1348446" cy="369332"/>
          </a:xfrm>
          <a:prstGeom prst="rect">
            <a:avLst/>
          </a:prstGeom>
          <a:noFill/>
        </p:spPr>
        <p:txBody>
          <a:bodyPr wrap="non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◆大阪城</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公園駅前</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エリア</a:t>
            </a:r>
            <a:endPar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イメージ</a:t>
            </a:r>
          </a:p>
        </p:txBody>
      </p:sp>
      <p:sp>
        <p:nvSpPr>
          <p:cNvPr id="34" name="テキスト ボックス 33"/>
          <p:cNvSpPr txBox="1"/>
          <p:nvPr/>
        </p:nvSpPr>
        <p:spPr>
          <a:xfrm>
            <a:off x="2987824" y="3284984"/>
            <a:ext cx="1484980" cy="369332"/>
          </a:xfrm>
          <a:prstGeom prst="rect">
            <a:avLst/>
          </a:prstGeom>
          <a:noFill/>
        </p:spPr>
        <p:txBody>
          <a:bodyPr wrap="squar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◆旧第四</a:t>
            </a:r>
            <a:r>
              <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師団司令部庁舎</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整備イメージ</a:t>
            </a:r>
            <a:endPar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119216" y="314777"/>
            <a:ext cx="9061296" cy="1320893"/>
            <a:chOff x="119216" y="4581129"/>
            <a:chExt cx="9061296" cy="1320893"/>
          </a:xfrm>
        </p:grpSpPr>
        <p:sp>
          <p:nvSpPr>
            <p:cNvPr id="35" name="角丸四角形 34"/>
            <p:cNvSpPr/>
            <p:nvPr/>
          </p:nvSpPr>
          <p:spPr>
            <a:xfrm>
              <a:off x="119216" y="4581129"/>
              <a:ext cx="4452304" cy="1320893"/>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観光基盤や</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集客</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イベントの</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インパクトを活かした情報発信</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大阪観光局の観光情報ポータルサイトをベースに、</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ICT</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を活用して、大阪の観光情報をタイムリーかつ一元的に</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発信。ターゲットに応じた戦略的プロモーションを徹底し、</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大阪のファン層拡大を図っていく。</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1601" y="4887040"/>
              <a:ext cx="944983" cy="101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角丸四角形 37"/>
            <p:cNvSpPr/>
            <p:nvPr/>
          </p:nvSpPr>
          <p:spPr>
            <a:xfrm>
              <a:off x="4602562" y="4581129"/>
              <a:ext cx="4335267" cy="1320893"/>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■関西広域での観光振興</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関西広域連合や関経連等の経済団体、観光推</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進団体等の約</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60</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団体で「関西国際観光推進本部」</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月に設立するなど好調なインバウンドを活</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かす動きが続く。関西広域連合が同年</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月に改訂し</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た「関西観光・文化振興計画」に沿って、一体的な</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取組みを進める。　</a:t>
              </a:r>
              <a:r>
                <a:rPr lang="ja-JP" altLang="en-US" sz="14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04936" y="5037465"/>
              <a:ext cx="1115536" cy="713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テキスト ボックス 41"/>
            <p:cNvSpPr txBox="1"/>
            <p:nvPr/>
          </p:nvSpPr>
          <p:spPr>
            <a:xfrm>
              <a:off x="7597139" y="4667083"/>
              <a:ext cx="1583373" cy="369332"/>
            </a:xfrm>
            <a:prstGeom prst="rect">
              <a:avLst/>
            </a:prstGeom>
            <a:noFill/>
          </p:spPr>
          <p:txBody>
            <a:bodyPr wrap="square" rtlCol="0">
              <a:spAutoFit/>
            </a:bodyPr>
            <a:lstStyle/>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◆統一交通パス</a:t>
              </a:r>
              <a:endPar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KANSAI ONE PASS</a:t>
              </a:r>
              <a:r>
                <a:rPr lang="ja-JP" altLang="en-US" sz="9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1"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43</a:t>
            </a:fld>
            <a:endParaRPr lang="ja-JP" altLang="en-US" sz="1200" dirty="0">
              <a:solidFill>
                <a:srgbClr val="898989"/>
              </a:solidFill>
            </a:endParaRPr>
          </a:p>
        </p:txBody>
      </p:sp>
      <p:sp>
        <p:nvSpPr>
          <p:cNvPr id="50" name="角丸四角形 49"/>
          <p:cNvSpPr/>
          <p:nvPr/>
        </p:nvSpPr>
        <p:spPr>
          <a:xfrm>
            <a:off x="4602561" y="1700809"/>
            <a:ext cx="4368023" cy="1332000"/>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百舌鳥・古市古墳</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群</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の世界遺産登録の推進</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堺市</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、羽曳野市、藤井寺市の</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市に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またがる巨大</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古墳群</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「百舌鳥・古市古墳群」を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が世界に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誇</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歴史遺産として</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の世界文化遺産</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登録</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実現</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めざすと</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ともに、登録後増加が</a:t>
            </a:r>
            <a:r>
              <a:rPr lang="ja-JP" altLang="en-US"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見込まれる</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来</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訪者へ</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の対応の充実など、登録を契機とした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魅力創</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出</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に取り組む。</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3" name="Picture 4" descr="C:\Users\i4350461\Desktop\作業\キャプチャ.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3050" y="2075088"/>
            <a:ext cx="1133086" cy="777848"/>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p:cNvSpPr txBox="1"/>
          <p:nvPr/>
        </p:nvSpPr>
        <p:spPr>
          <a:xfrm>
            <a:off x="4644008" y="2852936"/>
            <a:ext cx="1159292" cy="215444"/>
          </a:xfrm>
          <a:prstGeom prst="rect">
            <a:avLst/>
          </a:prstGeom>
          <a:noFill/>
        </p:spPr>
        <p:txBody>
          <a:bodyPr wrap="none" rtlCol="0">
            <a:spAutoFit/>
          </a:bodyPr>
          <a:lstStyle/>
          <a:p>
            <a:r>
              <a:rPr lang="ja-JP"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◆百舌鳥・古市古墳群</a:t>
            </a:r>
          </a:p>
        </p:txBody>
      </p:sp>
      <p:sp>
        <p:nvSpPr>
          <p:cNvPr id="43" name="角丸四角形 42"/>
          <p:cNvSpPr/>
          <p:nvPr/>
        </p:nvSpPr>
        <p:spPr>
          <a:xfrm>
            <a:off x="4622427" y="3141096"/>
            <a:ext cx="4368023" cy="1152000"/>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時間おもてなし</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推進</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観光客</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が昼夜を問わずまちに魅力を感じ</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、安全</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で</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安</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心して</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旅行を楽しめる都市</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をめざし</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、Ｗ</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Ｆ</a:t>
            </a:r>
            <a:r>
              <a:rPr lang="en-US" altLang="ja-JP"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i</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設置</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拡充</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や宿泊</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施設、公共機関等</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の環境</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整備</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や観光</a:t>
            </a:r>
            <a:endParaRPr lang="en-US" altLang="ja-JP"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案内機能の充実に取り組む</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4602562" y="4365104"/>
            <a:ext cx="4368023" cy="1332000"/>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■大阪が誇る</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文化力</a:t>
            </a:r>
            <a:r>
              <a:rPr lang="ja-JP" altLang="en-US" sz="12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の創造・育成・活用</a:t>
            </a:r>
            <a:endParaRPr lang="ja-JP" altLang="en-US" sz="12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の文化を保存・継承するとともに、大阪が誇る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伝統</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芸能のビジター向けコンテンツや食文化を満喫</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できる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コンテンツを創出するなどして、国内外に情報</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発信</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していくことで大阪の魅力を高める。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また</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、国内外からアーティストをはじめ多くの人々</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が　　　　　　　　　　　　　　</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に集い、交流する都市をめざす。</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Picture 2" descr="E:\LIB\写真（仮置き）\文化\nosejoruri meigetsu s.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11903" y="4653136"/>
            <a:ext cx="912225" cy="1008112"/>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27"/>
          <p:cNvSpPr txBox="1"/>
          <p:nvPr/>
        </p:nvSpPr>
        <p:spPr>
          <a:xfrm>
            <a:off x="7681892" y="4077652"/>
            <a:ext cx="1210588" cy="215444"/>
          </a:xfrm>
          <a:prstGeom prst="rect">
            <a:avLst/>
          </a:prstGeom>
          <a:noFill/>
        </p:spPr>
        <p:txBody>
          <a:bodyPr wrap="non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en-US" altLang="zh-TW"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（公財）大阪観光局</a:t>
            </a:r>
          </a:p>
        </p:txBody>
      </p:sp>
      <p:pic>
        <p:nvPicPr>
          <p:cNvPr id="47" name="Picture 5" descr="E:\LIB\写真（仮置き）\使用写真等\使用写真等\４ページ\visiters infomation center namba.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47186" y="3284984"/>
            <a:ext cx="1145294" cy="783572"/>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グループ化 39"/>
          <p:cNvGrpSpPr/>
          <p:nvPr/>
        </p:nvGrpSpPr>
        <p:grpSpPr>
          <a:xfrm>
            <a:off x="12459" y="5877271"/>
            <a:ext cx="9024037" cy="945396"/>
            <a:chOff x="12459" y="5759678"/>
            <a:chExt cx="8817679" cy="1137534"/>
          </a:xfrm>
        </p:grpSpPr>
        <p:sp>
          <p:nvSpPr>
            <p:cNvPr id="48" name="ホームベース 47"/>
            <p:cNvSpPr/>
            <p:nvPr/>
          </p:nvSpPr>
          <p:spPr>
            <a:xfrm>
              <a:off x="104775" y="5805464"/>
              <a:ext cx="8725363" cy="1091748"/>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12459" y="5759678"/>
              <a:ext cx="4343517"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　◇取組みの工程（主な</a:t>
              </a:r>
              <a:r>
                <a:rPr lang="ja-JP" altLang="en-US" sz="1100" b="1" dirty="0">
                  <a:solidFill>
                    <a:prstClr val="black"/>
                  </a:solidFill>
                  <a:latin typeface="Meiryo UI" panose="020B0604030504040204" pitchFamily="50" charset="-128"/>
                  <a:ea typeface="Meiryo UI" panose="020B0604030504040204" pitchFamily="50" charset="-128"/>
                </a:rPr>
                <a:t>もの</a:t>
              </a:r>
              <a:r>
                <a:rPr lang="ja-JP" altLang="en-US" sz="1100" b="1" dirty="0" smtClean="0">
                  <a:solidFill>
                    <a:prstClr val="black"/>
                  </a:solidFill>
                  <a:latin typeface="Meiryo UI" panose="020B0604030504040204" pitchFamily="50" charset="-128"/>
                  <a:ea typeface="Meiryo UI" panose="020B0604030504040204" pitchFamily="50" charset="-128"/>
                </a:rPr>
                <a:t>）</a:t>
              </a:r>
              <a:endParaRPr lang="ja-JP" altLang="en-US" sz="1100" b="1" dirty="0">
                <a:solidFill>
                  <a:prstClr val="black"/>
                </a:solidFill>
                <a:latin typeface="Meiryo UI" panose="020B0604030504040204" pitchFamily="50" charset="-128"/>
                <a:ea typeface="Meiryo UI" panose="020B0604030504040204" pitchFamily="50" charset="-128"/>
              </a:endParaRPr>
            </a:p>
          </p:txBody>
        </p:sp>
      </p:grpSp>
      <p:grpSp>
        <p:nvGrpSpPr>
          <p:cNvPr id="70" name="グループ化 69"/>
          <p:cNvGrpSpPr/>
          <p:nvPr/>
        </p:nvGrpSpPr>
        <p:grpSpPr>
          <a:xfrm>
            <a:off x="179511" y="5877272"/>
            <a:ext cx="7992889" cy="1004100"/>
            <a:chOff x="1838148" y="3657399"/>
            <a:chExt cx="4798506" cy="1004100"/>
          </a:xfrm>
        </p:grpSpPr>
        <p:sp>
          <p:nvSpPr>
            <p:cNvPr id="72" name="正方形/長方形 71"/>
            <p:cNvSpPr/>
            <p:nvPr/>
          </p:nvSpPr>
          <p:spPr>
            <a:xfrm>
              <a:off x="4734544" y="4292167"/>
              <a:ext cx="1023179"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■関西ワールドマスターズゲームス</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正方形/長方形 72"/>
            <p:cNvSpPr/>
            <p:nvPr/>
          </p:nvSpPr>
          <p:spPr>
            <a:xfrm>
              <a:off x="3221502" y="4307974"/>
              <a:ext cx="1062657"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■ラグビー</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W</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74" name="グループ化 73"/>
            <p:cNvGrpSpPr/>
            <p:nvPr/>
          </p:nvGrpSpPr>
          <p:grpSpPr>
            <a:xfrm>
              <a:off x="1843504" y="3858615"/>
              <a:ext cx="4793150" cy="230832"/>
              <a:chOff x="1843504" y="3962434"/>
              <a:chExt cx="4793150" cy="230832"/>
            </a:xfrm>
          </p:grpSpPr>
          <p:sp>
            <p:nvSpPr>
              <p:cNvPr id="79" name="右矢印 78"/>
              <p:cNvSpPr/>
              <p:nvPr/>
            </p:nvSpPr>
            <p:spPr>
              <a:xfrm>
                <a:off x="1843504" y="3977242"/>
                <a:ext cx="2199363" cy="216024"/>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80" name="正方形/長方形 79"/>
              <p:cNvSpPr/>
              <p:nvPr/>
            </p:nvSpPr>
            <p:spPr>
              <a:xfrm>
                <a:off x="4044366" y="3962434"/>
                <a:ext cx="2592288"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都市魅力創造戦略の推進</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75" name="グループ化 74"/>
            <p:cNvGrpSpPr/>
            <p:nvPr/>
          </p:nvGrpSpPr>
          <p:grpSpPr>
            <a:xfrm>
              <a:off x="1838148" y="4161455"/>
              <a:ext cx="4239081" cy="230832"/>
              <a:chOff x="1794723" y="805914"/>
              <a:chExt cx="4239081" cy="230832"/>
            </a:xfrm>
          </p:grpSpPr>
          <p:sp>
            <p:nvSpPr>
              <p:cNvPr id="77" name="正方形/長方形 76"/>
              <p:cNvSpPr/>
              <p:nvPr/>
            </p:nvSpPr>
            <p:spPr>
              <a:xfrm>
                <a:off x="4734348" y="805914"/>
                <a:ext cx="1299456"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大阪新美術館開館（</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8" name="右矢印 77"/>
              <p:cNvSpPr/>
              <p:nvPr/>
            </p:nvSpPr>
            <p:spPr>
              <a:xfrm>
                <a:off x="1794723" y="846411"/>
                <a:ext cx="2982855" cy="175527"/>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grpSp>
        <p:sp>
          <p:nvSpPr>
            <p:cNvPr id="76" name="正方形/長方形 75"/>
            <p:cNvSpPr/>
            <p:nvPr/>
          </p:nvSpPr>
          <p:spPr>
            <a:xfrm>
              <a:off x="3956408" y="3657399"/>
              <a:ext cx="2155776" cy="2308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■来阪外国人旅行者目標数：</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1,300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49" name="正方形/長方形 48"/>
          <p:cNvSpPr/>
          <p:nvPr/>
        </p:nvSpPr>
        <p:spPr>
          <a:xfrm>
            <a:off x="3707904" y="6516052"/>
            <a:ext cx="1274708"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■東京オリンピック</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パラリンピック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(2020)</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右矢印 50"/>
          <p:cNvSpPr/>
          <p:nvPr/>
        </p:nvSpPr>
        <p:spPr>
          <a:xfrm>
            <a:off x="188434" y="6243730"/>
            <a:ext cx="2511358" cy="21157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a:solidFill>
                <a:schemeClr val="tx1"/>
              </a:solidFill>
            </a:endParaRPr>
          </a:p>
        </p:txBody>
      </p:sp>
      <p:sp>
        <p:nvSpPr>
          <p:cNvPr id="55" name="正方形/長方形 54"/>
          <p:cNvSpPr/>
          <p:nvPr/>
        </p:nvSpPr>
        <p:spPr>
          <a:xfrm>
            <a:off x="2627784" y="6230888"/>
            <a:ext cx="4317984"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博物館群（ミュージアム）の独立行政法人化</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55"/>
          <p:cNvSpPr/>
          <p:nvPr/>
        </p:nvSpPr>
        <p:spPr>
          <a:xfrm>
            <a:off x="7020272" y="6516052"/>
            <a:ext cx="1915909" cy="369332"/>
          </a:xfrm>
          <a:prstGeom prst="rect">
            <a:avLst/>
          </a:prstGeom>
        </p:spPr>
        <p:txBody>
          <a:bodyPr wrap="non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□日本万国博覧会（招致活動中）</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12727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9743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i5627699\Desktop\i210280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731" y="2436002"/>
            <a:ext cx="3423404" cy="1809065"/>
          </a:xfrm>
          <a:prstGeom prst="rect">
            <a:avLst/>
          </a:prstGeom>
          <a:noFill/>
          <a:extLst>
            <a:ext uri="{909E8E84-426E-40DD-AFC4-6F175D3DCCD1}">
              <a14:hiddenFill xmlns:a14="http://schemas.microsoft.com/office/drawing/2010/main">
                <a:solidFill>
                  <a:srgbClr val="FFFFFF"/>
                </a:solidFill>
              </a14:hiddenFill>
            </a:ext>
          </a:extLst>
        </p:spPr>
      </p:pic>
      <p:sp>
        <p:nvSpPr>
          <p:cNvPr id="85" name="正方形/長方形 9"/>
          <p:cNvSpPr>
            <a:spLocks noChangeArrowheads="1"/>
          </p:cNvSpPr>
          <p:nvPr/>
        </p:nvSpPr>
        <p:spPr bwMode="auto">
          <a:xfrm>
            <a:off x="4162132" y="2204864"/>
            <a:ext cx="389793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kumimoji="0" lang="ja-JP" altLang="en-US" sz="105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■アジア</a:t>
            </a:r>
            <a:r>
              <a:rPr kumimoji="0" lang="ja-JP" altLang="en-US"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大学ランキング</a:t>
            </a:r>
            <a:r>
              <a:rPr kumimoji="0" lang="en-US" altLang="ja-JP"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TOP100</a:t>
            </a:r>
            <a:r>
              <a:rPr kumimoji="0" lang="ja-JP" altLang="en-US" sz="1050" b="1"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掲載の日本の大学数</a:t>
            </a:r>
            <a:endParaRPr lang="ja-JP" altLang="en-US" sz="105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13"/>
          <p:cNvSpPr>
            <a:spLocks noChangeArrowheads="1"/>
          </p:cNvSpPr>
          <p:nvPr/>
        </p:nvSpPr>
        <p:spPr bwMode="auto">
          <a:xfrm>
            <a:off x="7380163" y="3757988"/>
            <a:ext cx="1584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90550"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defTabSz="5905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defTabSz="59055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defTabSz="59055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defTabSz="59055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defTabSz="59055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defTabSz="59055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defTabSz="59055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defTabSz="59055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kumimoji="0" lang="en-US" altLang="ja-JP" sz="800" dirty="0">
                <a:solidFill>
                  <a:srgbClr val="000000"/>
                </a:solidFill>
                <a:latin typeface="Meiryo UI" pitchFamily="50" charset="-128"/>
                <a:ea typeface="Meiryo UI" pitchFamily="50" charset="-128"/>
                <a:cs typeface="Meiryo UI" pitchFamily="50" charset="-128"/>
                <a:sym typeface="ヒラギノ角ゴ Pro W6"/>
              </a:rPr>
              <a:t>※</a:t>
            </a:r>
            <a:r>
              <a:rPr kumimoji="0" lang="ja-JP" altLang="en-US" sz="800" dirty="0">
                <a:solidFill>
                  <a:srgbClr val="000000"/>
                </a:solidFill>
                <a:latin typeface="Meiryo UI" pitchFamily="50" charset="-128"/>
                <a:ea typeface="Meiryo UI" pitchFamily="50" charset="-128"/>
                <a:cs typeface="Meiryo UI" pitchFamily="50" charset="-128"/>
                <a:sym typeface="ヒラギノ角ゴ Pro W6"/>
              </a:rPr>
              <a:t>英タイムズ・ハイアー・</a:t>
            </a:r>
            <a:endParaRPr kumimoji="0" lang="en-US" altLang="ja-JP" sz="800" dirty="0">
              <a:solidFill>
                <a:srgbClr val="000000"/>
              </a:solidFill>
              <a:latin typeface="Meiryo UI" pitchFamily="50" charset="-128"/>
              <a:ea typeface="Meiryo UI" pitchFamily="50" charset="-128"/>
              <a:cs typeface="Meiryo UI" pitchFamily="50" charset="-128"/>
              <a:sym typeface="ヒラギノ角ゴ Pro W6"/>
            </a:endParaRPr>
          </a:p>
          <a:p>
            <a:pPr eaLnBrk="1" hangingPunct="1">
              <a:spcBef>
                <a:spcPct val="0"/>
              </a:spcBef>
              <a:buFontTx/>
              <a:buNone/>
            </a:pPr>
            <a:r>
              <a:rPr kumimoji="0" lang="ja-JP" altLang="en-US" sz="800" dirty="0">
                <a:solidFill>
                  <a:srgbClr val="000000"/>
                </a:solidFill>
                <a:latin typeface="Meiryo UI" pitchFamily="50" charset="-128"/>
                <a:ea typeface="Meiryo UI" pitchFamily="50" charset="-128"/>
                <a:cs typeface="Meiryo UI" pitchFamily="50" charset="-128"/>
                <a:sym typeface="ヒラギノ角ゴ Pro W6"/>
              </a:rPr>
              <a:t>　エデュケーションにおける</a:t>
            </a:r>
            <a:endParaRPr kumimoji="0" lang="en-US" altLang="ja-JP" sz="800" dirty="0">
              <a:solidFill>
                <a:srgbClr val="000000"/>
              </a:solidFill>
              <a:latin typeface="Meiryo UI" pitchFamily="50" charset="-128"/>
              <a:ea typeface="Meiryo UI" pitchFamily="50" charset="-128"/>
              <a:cs typeface="Meiryo UI" pitchFamily="50" charset="-128"/>
              <a:sym typeface="ヒラギノ角ゴ Pro W6"/>
            </a:endParaRPr>
          </a:p>
          <a:p>
            <a:pPr eaLnBrk="1" hangingPunct="1">
              <a:spcBef>
                <a:spcPct val="0"/>
              </a:spcBef>
              <a:buFontTx/>
              <a:buNone/>
            </a:pPr>
            <a:r>
              <a:rPr kumimoji="0" lang="ja-JP" altLang="en-US" sz="800" dirty="0">
                <a:solidFill>
                  <a:srgbClr val="000000"/>
                </a:solidFill>
                <a:latin typeface="Meiryo UI" pitchFamily="50" charset="-128"/>
                <a:ea typeface="Meiryo UI" pitchFamily="50" charset="-128"/>
                <a:cs typeface="Meiryo UI" pitchFamily="50" charset="-128"/>
                <a:sym typeface="ヒラギノ角ゴ Pro W6"/>
              </a:rPr>
              <a:t>　「アジア大学ランキング</a:t>
            </a:r>
            <a:endParaRPr kumimoji="0" lang="en-US" altLang="ja-JP" sz="800" dirty="0">
              <a:solidFill>
                <a:srgbClr val="000000"/>
              </a:solidFill>
              <a:latin typeface="Meiryo UI" pitchFamily="50" charset="-128"/>
              <a:ea typeface="Meiryo UI" pitchFamily="50" charset="-128"/>
              <a:cs typeface="Meiryo UI" pitchFamily="50" charset="-128"/>
              <a:sym typeface="ヒラギノ角ゴ Pro W6"/>
            </a:endParaRPr>
          </a:p>
          <a:p>
            <a:pPr eaLnBrk="1" hangingPunct="1">
              <a:spcBef>
                <a:spcPct val="0"/>
              </a:spcBef>
              <a:buFontTx/>
              <a:buNone/>
            </a:pPr>
            <a:r>
              <a:rPr kumimoji="0" lang="ja-JP" altLang="en-US" sz="800" dirty="0">
                <a:solidFill>
                  <a:srgbClr val="000000"/>
                </a:solidFill>
                <a:latin typeface="Meiryo UI" pitchFamily="50" charset="-128"/>
                <a:ea typeface="Meiryo UI" pitchFamily="50" charset="-128"/>
                <a:cs typeface="Meiryo UI" pitchFamily="50" charset="-128"/>
                <a:sym typeface="ヒラギノ角ゴ Pro W6"/>
              </a:rPr>
              <a:t>　　</a:t>
            </a:r>
            <a:r>
              <a:rPr kumimoji="0" lang="en-US" altLang="ja-JP" sz="800" dirty="0">
                <a:solidFill>
                  <a:srgbClr val="000000"/>
                </a:solidFill>
                <a:latin typeface="Meiryo UI" pitchFamily="50" charset="-128"/>
                <a:ea typeface="Meiryo UI" pitchFamily="50" charset="-128"/>
                <a:cs typeface="Meiryo UI" pitchFamily="50" charset="-128"/>
                <a:sym typeface="ヒラギノ角ゴ Pro W6"/>
              </a:rPr>
              <a:t>TOP100【2015】</a:t>
            </a:r>
            <a:r>
              <a:rPr kumimoji="0" lang="ja-JP" altLang="en-US" sz="800" dirty="0">
                <a:solidFill>
                  <a:srgbClr val="000000"/>
                </a:solidFill>
                <a:latin typeface="Meiryo UI" pitchFamily="50" charset="-128"/>
                <a:ea typeface="Meiryo UI" pitchFamily="50" charset="-128"/>
                <a:cs typeface="Meiryo UI" pitchFamily="50" charset="-128"/>
                <a:sym typeface="ヒラギノ角ゴ Pro W6"/>
              </a:rPr>
              <a:t>」より</a:t>
            </a:r>
          </a:p>
        </p:txBody>
      </p:sp>
      <p:graphicFrame>
        <p:nvGraphicFramePr>
          <p:cNvPr id="87" name="グラフ 86"/>
          <p:cNvGraphicFramePr>
            <a:graphicFrameLocks/>
          </p:cNvGraphicFramePr>
          <p:nvPr>
            <p:extLst>
              <p:ext uri="{D42A27DB-BD31-4B8C-83A1-F6EECF244321}">
                <p14:modId xmlns:p14="http://schemas.microsoft.com/office/powerpoint/2010/main" val="416262919"/>
              </p:ext>
            </p:extLst>
          </p:nvPr>
        </p:nvGraphicFramePr>
        <p:xfrm>
          <a:off x="5315121" y="2386409"/>
          <a:ext cx="2678993" cy="2168297"/>
        </p:xfrm>
        <a:graphic>
          <a:graphicData uri="http://schemas.openxmlformats.org/drawingml/2006/chart">
            <c:chart xmlns:c="http://schemas.openxmlformats.org/drawingml/2006/chart" xmlns:r="http://schemas.openxmlformats.org/officeDocument/2006/relationships" r:id="rId4"/>
          </a:graphicData>
        </a:graphic>
      </p:graphicFrame>
      <p:sp>
        <p:nvSpPr>
          <p:cNvPr id="88" name="角丸四角形吹き出し 87"/>
          <p:cNvSpPr/>
          <p:nvPr/>
        </p:nvSpPr>
        <p:spPr>
          <a:xfrm>
            <a:off x="4655552" y="3753172"/>
            <a:ext cx="1178248" cy="577850"/>
          </a:xfrm>
          <a:prstGeom prst="wedgeRoundRectCallout">
            <a:avLst>
              <a:gd name="adj1" fmla="val 68063"/>
              <a:gd name="adj2" fmla="val -14792"/>
              <a:gd name="adj3" fmla="val 16667"/>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　 京都大学</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18</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 大阪大学</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81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 神戸大学</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91</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位 大阪市立大学</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9" name="テキスト ボックス 88"/>
          <p:cNvSpPr txBox="1"/>
          <p:nvPr/>
        </p:nvSpPr>
        <p:spPr>
          <a:xfrm>
            <a:off x="107504" y="4221088"/>
            <a:ext cx="4553926" cy="377026"/>
          </a:xfrm>
          <a:prstGeom prst="rect">
            <a:avLst/>
          </a:prstGeom>
          <a:noFill/>
        </p:spPr>
        <p:txBody>
          <a:bodyPr wrap="square" rtlCol="0">
            <a:spAutoFit/>
          </a:bodyPr>
          <a:lstStyle/>
          <a:p>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■都道府県別外国人</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労働者数</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と「専門・技術分野の在留資格」</a:t>
            </a:r>
            <a:endPar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月末現在）   出典：厚生労働省「外国人雇用状況の届出状況」</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3" name="正方形/長方形 92"/>
          <p:cNvSpPr/>
          <p:nvPr/>
        </p:nvSpPr>
        <p:spPr>
          <a:xfrm>
            <a:off x="4162132" y="5431369"/>
            <a:ext cx="3888465" cy="261610"/>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大阪における社会企業家・非営利セクターの活動事例</a:t>
            </a:r>
            <a:endPar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4162132" y="4340655"/>
            <a:ext cx="4858968" cy="253916"/>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77800" indent="-177800"/>
            <a:r>
              <a:rPr lang="ja-JP" altLang="ja-JP" sz="1050" b="1" dirty="0">
                <a:solidFill>
                  <a:prstClr val="black"/>
                </a:solidFill>
                <a:latin typeface="Meiryo UI" panose="020B0604030504040204" pitchFamily="50" charset="-128"/>
                <a:ea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開業数の</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推移（年度ベース）</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厚生労働省「雇用保険事業</a:t>
            </a:r>
            <a:r>
              <a:rPr lang="zh-TW"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年報</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･月報</a:t>
            </a:r>
            <a:r>
              <a:rPr lang="zh-TW"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txBox="1">
            <a:spLocks/>
          </p:cNvSpPr>
          <p:nvPr/>
        </p:nvSpPr>
        <p:spPr bwMode="auto">
          <a:xfrm>
            <a:off x="8388424" y="662554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45</a:t>
            </a:fld>
            <a:endParaRPr lang="ja-JP" altLang="en-US" sz="1200" dirty="0">
              <a:solidFill>
                <a:srgbClr val="898989"/>
              </a:solidFill>
            </a:endParaRPr>
          </a:p>
        </p:txBody>
      </p:sp>
      <p:sp>
        <p:nvSpPr>
          <p:cNvPr id="6" name="正方形/長方形 5"/>
          <p:cNvSpPr/>
          <p:nvPr/>
        </p:nvSpPr>
        <p:spPr>
          <a:xfrm>
            <a:off x="3779912" y="432427"/>
            <a:ext cx="5285965" cy="1713639"/>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大阪の人材力の強化のため、大阪・関西に集積する大学（アカデミア）や研究機関の強みを活かしながら、多様な人材が活躍できるオープンでチャレンジングな環境づくりを進める。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企業の</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CSR</a:t>
            </a:r>
            <a:r>
              <a:rPr lang="ja-JP" altLang="en-US" sz="1400"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へ</a:t>
            </a:r>
            <a:r>
              <a:rPr lang="ja-JP" altLang="en-US"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取組みや社会</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企業家</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・非営利セクターの活躍が世界的に活発化</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しつつ</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ある現状を好機ととらえ、営利・非営利</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問わず</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民間活動の促進に向けた取組みを進める。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87404" y="2121734"/>
            <a:ext cx="2007751" cy="261610"/>
          </a:xfrm>
          <a:prstGeom prst="rect">
            <a:avLst/>
          </a:prstGeom>
        </p:spPr>
        <p:txBody>
          <a:bodyPr wrap="square">
            <a:spAutoFit/>
          </a:bodyPr>
          <a:lstStyle/>
          <a:p>
            <a:pPr marL="177800" indent="-177800"/>
            <a:r>
              <a:rPr lang="ja-JP"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世界における留学生の</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流れ</a:t>
            </a:r>
            <a:endParaRPr lang="ja-JP" altLang="en-US"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107504" y="44624"/>
            <a:ext cx="1872208" cy="32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（３）</a:t>
            </a:r>
            <a:r>
              <a:rPr lang="ja-JP" altLang="en-US" sz="1600"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人材力</a:t>
            </a:r>
            <a:endParaRPr lang="ja-JP" altLang="en-US" sz="16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229545" y="432428"/>
            <a:ext cx="3046312" cy="171363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1938" indent="-261938">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では、高度人材</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及び留学生</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を中心に、ヒトの移動が急速に活発化しており「人材獲得競争」の様相を呈している中、多様な人材の育成や呼込みが</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必要。</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二等辺三角形 28"/>
          <p:cNvSpPr/>
          <p:nvPr/>
        </p:nvSpPr>
        <p:spPr>
          <a:xfrm rot="16200000" flipV="1">
            <a:off x="3051302" y="1151276"/>
            <a:ext cx="971165" cy="19802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テキスト ボックス 60"/>
          <p:cNvSpPr txBox="1">
            <a:spLocks noChangeArrowheads="1"/>
          </p:cNvSpPr>
          <p:nvPr/>
        </p:nvSpPr>
        <p:spPr bwMode="auto">
          <a:xfrm>
            <a:off x="4234139" y="5643825"/>
            <a:ext cx="4442317" cy="1169551"/>
          </a:xfrm>
          <a:prstGeom prst="rect">
            <a:avLst/>
          </a:prstGeom>
          <a:solidFill>
            <a:schemeClr val="accent5">
              <a:lumMod val="20000"/>
              <a:lumOff val="80000"/>
            </a:schemeClr>
          </a:solidFill>
          <a:ln w="9525">
            <a:solidFill>
              <a:srgbClr val="000000"/>
            </a:solidFill>
            <a:prstDash val="sysDash"/>
            <a:miter lim="800000"/>
            <a:headEnd/>
            <a:tailEnd/>
          </a:ln>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en-US" altLang="ja-JP" sz="1000" dirty="0" smtClean="0">
                <a:solidFill>
                  <a:srgbClr val="000000"/>
                </a:solidFill>
                <a:latin typeface="Meiryo UI" pitchFamily="50" charset="-128"/>
                <a:ea typeface="Meiryo UI" pitchFamily="50" charset="-128"/>
                <a:cs typeface="Meiryo UI" pitchFamily="50" charset="-128"/>
              </a:rPr>
              <a:t>⇒</a:t>
            </a:r>
            <a:r>
              <a:rPr lang="ja-JP" altLang="en-US" sz="1000" dirty="0">
                <a:solidFill>
                  <a:srgbClr val="000000"/>
                </a:solidFill>
                <a:latin typeface="Meiryo UI" pitchFamily="50" charset="-128"/>
                <a:ea typeface="Meiryo UI" pitchFamily="50" charset="-128"/>
                <a:cs typeface="Meiryo UI" pitchFamily="50" charset="-128"/>
              </a:rPr>
              <a:t>急病の子どもにも対応する病児保育事業の実施。　　</a:t>
            </a:r>
            <a:r>
              <a:rPr lang="ja-JP" altLang="en-US" sz="1000" dirty="0" smtClean="0">
                <a:solidFill>
                  <a:srgbClr val="000000"/>
                </a:solidFill>
                <a:latin typeface="Meiryo UI" pitchFamily="50" charset="-128"/>
                <a:ea typeface="Meiryo UI" pitchFamily="50" charset="-128"/>
                <a:cs typeface="Meiryo UI" pitchFamily="50" charset="-128"/>
              </a:rPr>
              <a:t>    　 </a:t>
            </a:r>
            <a:r>
              <a:rPr lang="en-US" altLang="ja-JP" sz="1000" dirty="0" smtClean="0">
                <a:solidFill>
                  <a:srgbClr val="000000"/>
                </a:solidFill>
                <a:latin typeface="Meiryo UI" pitchFamily="50" charset="-128"/>
                <a:ea typeface="Meiryo UI" pitchFamily="50" charset="-128"/>
                <a:cs typeface="Meiryo UI" pitchFamily="50" charset="-128"/>
              </a:rPr>
              <a:t>A</a:t>
            </a:r>
            <a:r>
              <a:rPr lang="ja-JP" altLang="en-US" sz="1000" dirty="0" smtClean="0">
                <a:solidFill>
                  <a:srgbClr val="000000"/>
                </a:solidFill>
                <a:latin typeface="Meiryo UI" pitchFamily="50" charset="-128"/>
                <a:ea typeface="Meiryo UI" pitchFamily="50" charset="-128"/>
                <a:cs typeface="Meiryo UI" pitchFamily="50" charset="-128"/>
              </a:rPr>
              <a:t>社</a:t>
            </a:r>
            <a:r>
              <a:rPr lang="en-US" altLang="ja-JP" sz="1000" dirty="0" smtClean="0">
                <a:solidFill>
                  <a:srgbClr val="000000"/>
                </a:solidFill>
                <a:latin typeface="Meiryo UI" pitchFamily="50" charset="-128"/>
                <a:ea typeface="Meiryo UI" pitchFamily="50" charset="-128"/>
                <a:cs typeface="Meiryo UI" pitchFamily="50" charset="-128"/>
              </a:rPr>
              <a:t>(</a:t>
            </a:r>
            <a:r>
              <a:rPr lang="ja-JP" altLang="en-US" sz="1000" dirty="0" smtClean="0">
                <a:solidFill>
                  <a:srgbClr val="000000"/>
                </a:solidFill>
                <a:latin typeface="Meiryo UI" pitchFamily="50" charset="-128"/>
                <a:ea typeface="Meiryo UI" pitchFamily="50" charset="-128"/>
                <a:cs typeface="Meiryo UI" pitchFamily="50" charset="-128"/>
              </a:rPr>
              <a:t>ＮＰＯ法人</a:t>
            </a:r>
            <a:r>
              <a:rPr lang="en-US" altLang="ja-JP" sz="1000" dirty="0" smtClean="0">
                <a:solidFill>
                  <a:srgbClr val="000000"/>
                </a:solidFill>
                <a:latin typeface="Meiryo UI" pitchFamily="50" charset="-128"/>
                <a:ea typeface="Meiryo UI" pitchFamily="50" charset="-128"/>
                <a:cs typeface="Meiryo UI" pitchFamily="50" charset="-128"/>
              </a:rPr>
              <a:t>)</a:t>
            </a:r>
            <a:endParaRPr lang="en-US" altLang="ja-JP" sz="1000"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en-US" altLang="ja-JP" sz="1000" dirty="0">
                <a:solidFill>
                  <a:srgbClr val="000000"/>
                </a:solidFill>
                <a:latin typeface="Meiryo UI" pitchFamily="50" charset="-128"/>
                <a:ea typeface="Meiryo UI" pitchFamily="50" charset="-128"/>
                <a:cs typeface="Meiryo UI" pitchFamily="50" charset="-128"/>
              </a:rPr>
              <a:t>⇒</a:t>
            </a:r>
            <a:r>
              <a:rPr lang="ja-JP" altLang="en-US" sz="1000" dirty="0">
                <a:solidFill>
                  <a:srgbClr val="000000"/>
                </a:solidFill>
                <a:latin typeface="Meiryo UI" pitchFamily="50" charset="-128"/>
                <a:ea typeface="Meiryo UI" pitchFamily="50" charset="-128"/>
                <a:cs typeface="Meiryo UI" pitchFamily="50" charset="-128"/>
              </a:rPr>
              <a:t>通信・定時制高校の学生に対し「社会関係資本の構築」と「成功体験の</a:t>
            </a:r>
            <a:r>
              <a:rPr lang="ja-JP" altLang="en-US" sz="1000" dirty="0" smtClean="0">
                <a:solidFill>
                  <a:srgbClr val="000000"/>
                </a:solidFill>
                <a:latin typeface="Meiryo UI" pitchFamily="50" charset="-128"/>
                <a:ea typeface="Meiryo UI" pitchFamily="50" charset="-128"/>
                <a:cs typeface="Meiryo UI" pitchFamily="50" charset="-128"/>
              </a:rPr>
              <a:t>醸</a:t>
            </a:r>
            <a:endParaRPr lang="en-US" altLang="ja-JP" sz="1000" dirty="0" smtClean="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　</a:t>
            </a:r>
            <a:r>
              <a:rPr lang="ja-JP" altLang="en-US" sz="1000" dirty="0" smtClean="0">
                <a:solidFill>
                  <a:srgbClr val="000000"/>
                </a:solidFill>
                <a:latin typeface="Meiryo UI" pitchFamily="50" charset="-128"/>
                <a:ea typeface="Meiryo UI" pitchFamily="50" charset="-128"/>
                <a:cs typeface="Meiryo UI" pitchFamily="50" charset="-128"/>
              </a:rPr>
              <a:t>成</a:t>
            </a:r>
            <a:r>
              <a:rPr lang="ja-JP" altLang="en-US" sz="1000" dirty="0">
                <a:solidFill>
                  <a:srgbClr val="000000"/>
                </a:solidFill>
                <a:latin typeface="Meiryo UI" pitchFamily="50" charset="-128"/>
                <a:ea typeface="Meiryo UI" pitchFamily="50" charset="-128"/>
                <a:cs typeface="Meiryo UI" pitchFamily="50" charset="-128"/>
              </a:rPr>
              <a:t>」を提供する、授業や対話による支援プログラムの実施</a:t>
            </a:r>
            <a:r>
              <a:rPr lang="ja-JP" altLang="en-US" sz="1000" dirty="0" smtClean="0">
                <a:solidFill>
                  <a:srgbClr val="000000"/>
                </a:solidFill>
                <a:latin typeface="Meiryo UI" pitchFamily="50" charset="-128"/>
                <a:ea typeface="Meiryo UI" pitchFamily="50" charset="-128"/>
                <a:cs typeface="Meiryo UI" pitchFamily="50" charset="-128"/>
              </a:rPr>
              <a:t>。</a:t>
            </a:r>
            <a:r>
              <a:rPr lang="ja-JP" altLang="en-US" sz="1000" dirty="0">
                <a:solidFill>
                  <a:srgbClr val="000000"/>
                </a:solidFill>
                <a:latin typeface="Meiryo UI" pitchFamily="50" charset="-128"/>
                <a:ea typeface="Meiryo UI" pitchFamily="50" charset="-128"/>
                <a:cs typeface="Meiryo UI" pitchFamily="50" charset="-128"/>
              </a:rPr>
              <a:t>　</a:t>
            </a:r>
            <a:r>
              <a:rPr lang="en-US" altLang="ja-JP" sz="1000" dirty="0" smtClean="0">
                <a:solidFill>
                  <a:srgbClr val="000000"/>
                </a:solidFill>
                <a:latin typeface="Meiryo UI" pitchFamily="50" charset="-128"/>
                <a:ea typeface="Meiryo UI" pitchFamily="50" charset="-128"/>
                <a:cs typeface="Meiryo UI" pitchFamily="50" charset="-128"/>
              </a:rPr>
              <a:t>B</a:t>
            </a:r>
            <a:r>
              <a:rPr lang="ja-JP" altLang="en-US" sz="1000" dirty="0" smtClean="0">
                <a:solidFill>
                  <a:srgbClr val="000000"/>
                </a:solidFill>
                <a:latin typeface="Meiryo UI" pitchFamily="50" charset="-128"/>
                <a:ea typeface="Meiryo UI" pitchFamily="50" charset="-128"/>
                <a:cs typeface="Meiryo UI" pitchFamily="50" charset="-128"/>
              </a:rPr>
              <a:t>社</a:t>
            </a:r>
            <a:r>
              <a:rPr lang="en-US" altLang="ja-JP" sz="1000" dirty="0" smtClean="0">
                <a:solidFill>
                  <a:srgbClr val="000000"/>
                </a:solidFill>
                <a:latin typeface="Meiryo UI" pitchFamily="50" charset="-128"/>
                <a:ea typeface="Meiryo UI" pitchFamily="50" charset="-128"/>
                <a:cs typeface="Meiryo UI" pitchFamily="50" charset="-128"/>
              </a:rPr>
              <a:t>(</a:t>
            </a:r>
            <a:r>
              <a:rPr lang="ja-JP" altLang="en-US" sz="1000" dirty="0" smtClean="0">
                <a:solidFill>
                  <a:srgbClr val="000000"/>
                </a:solidFill>
                <a:latin typeface="Meiryo UI" pitchFamily="50" charset="-128"/>
                <a:ea typeface="Meiryo UI" pitchFamily="50" charset="-128"/>
                <a:cs typeface="Meiryo UI" pitchFamily="50" charset="-128"/>
              </a:rPr>
              <a:t>ＮＰＯ法人</a:t>
            </a:r>
            <a:r>
              <a:rPr lang="en-US" altLang="ja-JP" sz="1000" dirty="0" smtClean="0">
                <a:solidFill>
                  <a:srgbClr val="000000"/>
                </a:solidFill>
                <a:latin typeface="Meiryo UI" pitchFamily="50" charset="-128"/>
                <a:ea typeface="Meiryo UI" pitchFamily="50" charset="-128"/>
                <a:cs typeface="Meiryo UI" pitchFamily="50" charset="-128"/>
              </a:rPr>
              <a:t>)</a:t>
            </a:r>
            <a:endParaRPr lang="en-US" altLang="ja-JP" sz="1000" dirty="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⇒路上での雑誌販売による、ホームレスの方が働き</a:t>
            </a:r>
            <a:r>
              <a:rPr lang="ja-JP" altLang="en-US" sz="1000" dirty="0">
                <a:solidFill>
                  <a:srgbClr val="000000"/>
                </a:solidFill>
                <a:latin typeface="Meiryo UI" pitchFamily="50" charset="-128"/>
                <a:ea typeface="Meiryo UI" pitchFamily="50" charset="-128"/>
                <a:cs typeface="Meiryo UI" pitchFamily="50" charset="-128"/>
              </a:rPr>
              <a:t>収入を得る</a:t>
            </a:r>
            <a:r>
              <a:rPr lang="ja-JP" altLang="en-US" sz="1000" dirty="0" smtClean="0">
                <a:solidFill>
                  <a:srgbClr val="000000"/>
                </a:solidFill>
                <a:latin typeface="Meiryo UI" pitchFamily="50" charset="-128"/>
                <a:ea typeface="Meiryo UI" pitchFamily="50" charset="-128"/>
                <a:cs typeface="Meiryo UI" pitchFamily="50" charset="-128"/>
              </a:rPr>
              <a:t>機会の提供。</a:t>
            </a:r>
            <a:endParaRPr lang="en-US" altLang="ja-JP" sz="1000" dirty="0" smtClean="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　</a:t>
            </a:r>
            <a:r>
              <a:rPr lang="ja-JP" altLang="en-US" sz="1000" dirty="0" smtClean="0">
                <a:solidFill>
                  <a:srgbClr val="000000"/>
                </a:solidFill>
                <a:latin typeface="Meiryo UI" pitchFamily="50" charset="-128"/>
                <a:ea typeface="Meiryo UI" pitchFamily="50" charset="-128"/>
                <a:cs typeface="Meiryo UI" pitchFamily="50" charset="-128"/>
              </a:rPr>
              <a:t>　　　　　　　　　　　　　　　　　　　　　　　　　　　　　　　　　　    </a:t>
            </a:r>
            <a:r>
              <a:rPr lang="en-US" altLang="ja-JP" sz="1000" dirty="0" smtClean="0">
                <a:solidFill>
                  <a:srgbClr val="000000"/>
                </a:solidFill>
                <a:latin typeface="Meiryo UI" pitchFamily="50" charset="-128"/>
                <a:ea typeface="Meiryo UI" pitchFamily="50" charset="-128"/>
                <a:cs typeface="Meiryo UI" pitchFamily="50" charset="-128"/>
              </a:rPr>
              <a:t>C</a:t>
            </a:r>
            <a:r>
              <a:rPr lang="ja-JP" altLang="en-US" sz="1000" dirty="0" smtClean="0">
                <a:solidFill>
                  <a:srgbClr val="000000"/>
                </a:solidFill>
                <a:latin typeface="Meiryo UI" pitchFamily="50" charset="-128"/>
                <a:ea typeface="Meiryo UI" pitchFamily="50" charset="-128"/>
                <a:cs typeface="Meiryo UI" pitchFamily="50" charset="-128"/>
              </a:rPr>
              <a:t>社</a:t>
            </a:r>
            <a:r>
              <a:rPr lang="en-US" altLang="ja-JP" sz="1000" dirty="0" smtClean="0">
                <a:solidFill>
                  <a:srgbClr val="000000"/>
                </a:solidFill>
                <a:latin typeface="Meiryo UI" pitchFamily="50" charset="-128"/>
                <a:ea typeface="Meiryo UI" pitchFamily="50" charset="-128"/>
                <a:cs typeface="Meiryo UI" pitchFamily="50" charset="-128"/>
              </a:rPr>
              <a:t>(</a:t>
            </a:r>
            <a:r>
              <a:rPr lang="ja-JP" altLang="en-US" sz="1000" dirty="0" smtClean="0">
                <a:solidFill>
                  <a:srgbClr val="000000"/>
                </a:solidFill>
                <a:latin typeface="Meiryo UI" pitchFamily="50" charset="-128"/>
                <a:ea typeface="Meiryo UI" pitchFamily="50" charset="-128"/>
                <a:cs typeface="Meiryo UI" pitchFamily="50" charset="-128"/>
              </a:rPr>
              <a:t>有限会社</a:t>
            </a:r>
            <a:r>
              <a:rPr lang="en-US" altLang="ja-JP" sz="1000" dirty="0" smtClean="0">
                <a:solidFill>
                  <a:srgbClr val="000000"/>
                </a:solidFill>
                <a:latin typeface="Meiryo UI" pitchFamily="50" charset="-128"/>
                <a:ea typeface="Meiryo UI" pitchFamily="50" charset="-128"/>
                <a:cs typeface="Meiryo UI" pitchFamily="50" charset="-128"/>
              </a:rPr>
              <a:t>)</a:t>
            </a:r>
          </a:p>
          <a:p>
            <a:pPr eaLnBrk="1" hangingPunct="1">
              <a:spcBef>
                <a:spcPct val="0"/>
              </a:spcBef>
              <a:buFontTx/>
              <a:buNone/>
            </a:pPr>
            <a:r>
              <a:rPr lang="ja-JP" altLang="en-US" sz="1000" dirty="0" smtClean="0">
                <a:solidFill>
                  <a:srgbClr val="000000"/>
                </a:solidFill>
                <a:latin typeface="Meiryo UI" pitchFamily="50" charset="-128"/>
                <a:ea typeface="Meiryo UI" pitchFamily="50" charset="-128"/>
                <a:cs typeface="Meiryo UI" pitchFamily="50" charset="-128"/>
              </a:rPr>
              <a:t>⇒生活保護・ホームレス問題と放置自転車問題を一気に解決するシェアサイクル</a:t>
            </a:r>
            <a:endParaRPr lang="en-US" altLang="ja-JP" sz="1000" dirty="0" smtClean="0">
              <a:solidFill>
                <a:srgbClr val="000000"/>
              </a:solidFill>
              <a:latin typeface="Meiryo UI" pitchFamily="50" charset="-128"/>
              <a:ea typeface="Meiryo UI" pitchFamily="50" charset="-128"/>
              <a:cs typeface="Meiryo UI" pitchFamily="50" charset="-128"/>
            </a:endParaRPr>
          </a:p>
          <a:p>
            <a:pPr eaLnBrk="1" hangingPunct="1">
              <a:spcBef>
                <a:spcPct val="0"/>
              </a:spcBef>
              <a:buFontTx/>
              <a:buNone/>
            </a:pPr>
            <a:r>
              <a:rPr lang="ja-JP" altLang="en-US" sz="1000" dirty="0">
                <a:solidFill>
                  <a:srgbClr val="000000"/>
                </a:solidFill>
                <a:latin typeface="Meiryo UI" pitchFamily="50" charset="-128"/>
                <a:ea typeface="Meiryo UI" pitchFamily="50" charset="-128"/>
                <a:cs typeface="Meiryo UI" pitchFamily="50" charset="-128"/>
              </a:rPr>
              <a:t>　</a:t>
            </a:r>
            <a:r>
              <a:rPr lang="ja-JP" altLang="en-US" sz="1000" dirty="0" smtClean="0">
                <a:solidFill>
                  <a:srgbClr val="000000"/>
                </a:solidFill>
                <a:latin typeface="Meiryo UI" pitchFamily="50" charset="-128"/>
                <a:ea typeface="Meiryo UI" pitchFamily="50" charset="-128"/>
                <a:cs typeface="Meiryo UI" pitchFamily="50" charset="-128"/>
              </a:rPr>
              <a:t>システムの構築・運営。　　　　　　　　　　 　　　　　　　　　     </a:t>
            </a:r>
            <a:r>
              <a:rPr lang="en-US" altLang="ja-JP" sz="1000" dirty="0" smtClean="0">
                <a:solidFill>
                  <a:srgbClr val="000000"/>
                </a:solidFill>
                <a:latin typeface="Meiryo UI" pitchFamily="50" charset="-128"/>
                <a:ea typeface="Meiryo UI" pitchFamily="50" charset="-128"/>
                <a:cs typeface="Meiryo UI" pitchFamily="50" charset="-128"/>
              </a:rPr>
              <a:t>D</a:t>
            </a:r>
            <a:r>
              <a:rPr lang="ja-JP" altLang="en-US" sz="1000" dirty="0" smtClean="0">
                <a:solidFill>
                  <a:srgbClr val="000000"/>
                </a:solidFill>
                <a:latin typeface="Meiryo UI" pitchFamily="50" charset="-128"/>
                <a:ea typeface="Meiryo UI" pitchFamily="50" charset="-128"/>
                <a:cs typeface="Meiryo UI" pitchFamily="50" charset="-128"/>
              </a:rPr>
              <a:t>社</a:t>
            </a:r>
            <a:r>
              <a:rPr lang="en-US" altLang="ja-JP" sz="1000" dirty="0" smtClean="0">
                <a:solidFill>
                  <a:srgbClr val="000000"/>
                </a:solidFill>
                <a:latin typeface="Meiryo UI" pitchFamily="50" charset="-128"/>
                <a:ea typeface="Meiryo UI" pitchFamily="50" charset="-128"/>
                <a:cs typeface="Meiryo UI" pitchFamily="50" charset="-128"/>
              </a:rPr>
              <a:t>(</a:t>
            </a:r>
            <a:r>
              <a:rPr lang="ja-JP" altLang="en-US" sz="1000" dirty="0" smtClean="0">
                <a:solidFill>
                  <a:srgbClr val="000000"/>
                </a:solidFill>
                <a:latin typeface="Meiryo UI" pitchFamily="50" charset="-128"/>
                <a:ea typeface="Meiryo UI" pitchFamily="50" charset="-128"/>
                <a:cs typeface="Meiryo UI" pitchFamily="50" charset="-128"/>
              </a:rPr>
              <a:t>ＮＰＯ法人</a:t>
            </a:r>
            <a:r>
              <a:rPr lang="en-US" altLang="ja-JP" sz="1000" dirty="0">
                <a:solidFill>
                  <a:srgbClr val="000000"/>
                </a:solidFill>
                <a:latin typeface="Meiryo UI" pitchFamily="50" charset="-128"/>
                <a:ea typeface="Meiryo UI" pitchFamily="50" charset="-128"/>
                <a:cs typeface="Meiryo UI" pitchFamily="50" charset="-128"/>
              </a:rPr>
              <a:t>)</a:t>
            </a:r>
            <a:endParaRPr lang="en-US" altLang="ja-JP" sz="1000" dirty="0" smtClean="0">
              <a:solidFill>
                <a:srgbClr val="000000"/>
              </a:solidFill>
              <a:latin typeface="Meiryo UI" pitchFamily="50" charset="-128"/>
              <a:ea typeface="Meiryo UI" pitchFamily="50" charset="-128"/>
              <a:cs typeface="Meiryo UI" pitchFamily="50" charset="-128"/>
            </a:endParaRPr>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064" y="4637527"/>
            <a:ext cx="3376856" cy="807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0398" y="4578957"/>
            <a:ext cx="3266737" cy="2219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1670197" y="2152448"/>
            <a:ext cx="2542255" cy="215444"/>
          </a:xfrm>
          <a:prstGeom prst="rect">
            <a:avLst/>
          </a:prstGeom>
        </p:spPr>
        <p:txBody>
          <a:bodyPr wrap="square">
            <a:spAutoFit/>
          </a:bodyP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出典：経済産業省「通商白書」</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年版</a:t>
            </a:r>
            <a:endPar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710847" y="2383995"/>
            <a:ext cx="1080120" cy="184666"/>
          </a:xfrm>
          <a:prstGeom prst="rect">
            <a:avLst/>
          </a:prstGeom>
        </p:spPr>
        <p:txBody>
          <a:bodyPr wrap="square">
            <a:spAutoFit/>
          </a:bodyPr>
          <a:lstStyle/>
          <a:p>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2005</a:t>
            </a:r>
            <a:r>
              <a:rPr lang="ja-JP" altLang="en-US" sz="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年、単位：千人）</a:t>
            </a:r>
            <a:endParaRPr lang="ja-JP" altLang="en-US" sz="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61946364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正方形/長方形 74"/>
          <p:cNvSpPr/>
          <p:nvPr/>
        </p:nvSpPr>
        <p:spPr>
          <a:xfrm>
            <a:off x="1367644" y="1336979"/>
            <a:ext cx="6444716" cy="1299932"/>
          </a:xfrm>
          <a:prstGeom prst="rect">
            <a:avLst/>
          </a:prstGeom>
          <a:ln w="3175">
            <a:noFill/>
            <a:prstDash val="sysDot"/>
          </a:ln>
        </p:spPr>
        <p:txBody>
          <a:bodyPr wrap="square" lIns="3600" tIns="3600" rIns="3600" bIns="3600" numCol="1" anchor="t" anchorCtr="0">
            <a:spAutoFit/>
          </a:bodyPr>
          <a:lstStyle/>
          <a:p>
            <a:pPr marL="179388" indent="-179388"/>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内外から多様な人材を呼び込み、大阪での活躍を促進するために、特区等を活用したビジネス環境の整備や創業など新たなチャレンジを支援する取組みや出会い・交流の場の創出を積極的に進める。</a:t>
            </a: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の拠点である大学や研究機関、経済界等とも連携し、高度人材の育成や大阪での定着に努めるとともに、ダイバーシティの考え方に立ち、女性や海外高度人材など多様な人材が社会で活躍できる環境づくりに取組む。</a:t>
            </a:r>
          </a:p>
          <a:p>
            <a:pPr marL="179388" indent="-179388"/>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8313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46</a:t>
            </a:fld>
            <a:endParaRPr lang="ja-JP" altLang="en-US" sz="1200" dirty="0">
              <a:solidFill>
                <a:srgbClr val="898989"/>
              </a:solidFill>
            </a:endParaRPr>
          </a:p>
        </p:txBody>
      </p:sp>
      <p:sp>
        <p:nvSpPr>
          <p:cNvPr id="12" name="正方形/長方形 11"/>
          <p:cNvSpPr/>
          <p:nvPr/>
        </p:nvSpPr>
        <p:spPr>
          <a:xfrm>
            <a:off x="58994" y="2751452"/>
            <a:ext cx="8977502" cy="3917908"/>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 name="正方形/長方形 17"/>
          <p:cNvSpPr/>
          <p:nvPr/>
        </p:nvSpPr>
        <p:spPr>
          <a:xfrm>
            <a:off x="91704" y="332656"/>
            <a:ext cx="5272384" cy="45005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内外から多様なプレーヤーが集い、活躍する場の創出</a:t>
            </a:r>
          </a:p>
        </p:txBody>
      </p:sp>
      <p:sp>
        <p:nvSpPr>
          <p:cNvPr id="20" name="正方形/長方形 19"/>
          <p:cNvSpPr/>
          <p:nvPr/>
        </p:nvSpPr>
        <p:spPr>
          <a:xfrm>
            <a:off x="91704" y="196255"/>
            <a:ext cx="1455960" cy="212502"/>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重点的な</a:t>
            </a: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213859" y="1100253"/>
            <a:ext cx="6696744" cy="141543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6" name="グループ化 5"/>
          <p:cNvGrpSpPr/>
          <p:nvPr/>
        </p:nvGrpSpPr>
        <p:grpSpPr>
          <a:xfrm>
            <a:off x="125506" y="2906339"/>
            <a:ext cx="6144002" cy="3676792"/>
            <a:chOff x="4590002" y="2906339"/>
            <a:chExt cx="6144002" cy="3676791"/>
          </a:xfrm>
        </p:grpSpPr>
        <p:sp>
          <p:nvSpPr>
            <p:cNvPr id="22" name="角丸四角形 21"/>
            <p:cNvSpPr/>
            <p:nvPr/>
          </p:nvSpPr>
          <p:spPr>
            <a:xfrm>
              <a:off x="4590002" y="2906339"/>
              <a:ext cx="6030670" cy="3676791"/>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ベンチャーエコシステム・イノベーションエコシステム</a:t>
              </a:r>
              <a: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構築</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・起業家</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研究者</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、大企業、</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ベンチャーキャピタル</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VC</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などをつなぐ「</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イノベーションハブ（</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OIH</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」の取組みを</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さらに進めることにより、世界から人材、資金、情報を呼び</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込む</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「イノベーション・エコシステム」の構築をめざす。</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オープンイノベーションの取組みの活発化など民間</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動き</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も活かし、ベンチャーやイノベーションの創出を</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資金</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面</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から支える官民連携ファンド</a:t>
              </a:r>
              <a:r>
                <a:rPr lang="ja-JP" altLang="en-US" sz="12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の活用</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促進するなど</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資金</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供給の多様化を図ることにより、新たな成長</a:t>
              </a:r>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エン</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ジン</a:t>
              </a:r>
              <a:r>
                <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となりうる成長産業を創出する。</a:t>
              </a: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テキスト ボックス 55"/>
            <p:cNvSpPr txBox="1"/>
            <p:nvPr/>
          </p:nvSpPr>
          <p:spPr>
            <a:xfrm>
              <a:off x="8429748" y="3126552"/>
              <a:ext cx="2304256" cy="230832"/>
            </a:xfrm>
            <a:prstGeom prst="rect">
              <a:avLst/>
            </a:prstGeom>
            <a:noFill/>
          </p:spPr>
          <p:txBody>
            <a:bodyPr wrap="square"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1" name="角丸四角形 30"/>
          <p:cNvSpPr/>
          <p:nvPr/>
        </p:nvSpPr>
        <p:spPr>
          <a:xfrm>
            <a:off x="6290897" y="2849411"/>
            <a:ext cx="2745176" cy="3681101"/>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■大学や経済界との連携による人材育成</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・国内外の大学の誘致や外国大学、大阪大学や、大阪府立大学・大阪市立大学をはじめとする府内大学、企業との連携促進等により、国際競争を勝ち抜くハイエンド人材を育成する。</a:t>
            </a: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・大学における</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PBL</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Problem-Based Learning</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）課題解決型授業）やインターンシップなどの産学官連携プログラムの実施により、若者の就業観・職業観の養成や、実践的な人材育成を行う。</a:t>
            </a:r>
          </a:p>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58994" y="2636911"/>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C:\Users\i4350461\Desktop\キャプチャ.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9709" y="3330301"/>
            <a:ext cx="2211954" cy="1105977"/>
          </a:xfrm>
          <a:prstGeom prst="rect">
            <a:avLst/>
          </a:prstGeom>
          <a:noFill/>
          <a:extLst>
            <a:ext uri="{909E8E84-426E-40DD-AFC4-6F175D3DCCD1}">
              <a14:hiddenFill xmlns:a14="http://schemas.microsoft.com/office/drawing/2010/main">
                <a:solidFill>
                  <a:srgbClr val="FFFFFF"/>
                </a:solidFill>
              </a14:hiddenFill>
            </a:ext>
          </a:extLst>
        </p:spPr>
      </p:pic>
      <p:sp>
        <p:nvSpPr>
          <p:cNvPr id="40" name="正方形/長方形 39"/>
          <p:cNvSpPr/>
          <p:nvPr/>
        </p:nvSpPr>
        <p:spPr>
          <a:xfrm>
            <a:off x="1209096" y="875228"/>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多様な人材が活躍</a:t>
            </a:r>
            <a:r>
              <a:rPr lang="ja-JP" altLang="en-US"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できるオープン</a:t>
            </a:r>
            <a:r>
              <a:rPr lang="ja-JP" altLang="en-US"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でチャレンジングな環境整備</a:t>
            </a:r>
          </a:p>
        </p:txBody>
      </p:sp>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7897" y="5301208"/>
            <a:ext cx="1791338" cy="1108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70"/>
          <p:cNvSpPr txBox="1">
            <a:spLocks noChangeArrowheads="1"/>
          </p:cNvSpPr>
          <p:nvPr/>
        </p:nvSpPr>
        <p:spPr bwMode="auto">
          <a:xfrm>
            <a:off x="6331216" y="5013176"/>
            <a:ext cx="270485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■産学官協働人材育成機構</a:t>
            </a:r>
            <a:r>
              <a:rPr lang="ja-JP" altLang="en-US" sz="900" dirty="0">
                <a:latin typeface="Meiryo UI" pitchFamily="50" charset="-128"/>
                <a:ea typeface="Meiryo UI" pitchFamily="50" charset="-128"/>
                <a:cs typeface="Meiryo UI" pitchFamily="50" charset="-128"/>
              </a:rPr>
              <a:t>　</a:t>
            </a:r>
            <a:r>
              <a:rPr lang="en-US" altLang="ja-JP" sz="900" dirty="0" smtClean="0">
                <a:latin typeface="Meiryo UI" pitchFamily="50" charset="-128"/>
                <a:ea typeface="Meiryo UI" pitchFamily="50" charset="-128"/>
                <a:cs typeface="Meiryo UI" pitchFamily="50" charset="-128"/>
              </a:rPr>
              <a:t>AICE</a:t>
            </a:r>
            <a:r>
              <a:rPr lang="ja-JP" altLang="en-US" sz="900" dirty="0" smtClean="0">
                <a:latin typeface="Meiryo UI" pitchFamily="50" charset="-128"/>
                <a:ea typeface="Meiryo UI" pitchFamily="50" charset="-128"/>
                <a:cs typeface="Meiryo UI" pitchFamily="50" charset="-128"/>
              </a:rPr>
              <a:t>の取組例</a:t>
            </a:r>
            <a:endParaRPr lang="ja-JP" altLang="en-US" sz="900" dirty="0">
              <a:latin typeface="Meiryo UI" pitchFamily="50" charset="-128"/>
              <a:ea typeface="Meiryo UI" pitchFamily="50" charset="-128"/>
              <a:cs typeface="Meiryo UI" pitchFamily="50" charset="-128"/>
            </a:endParaRPr>
          </a:p>
        </p:txBody>
      </p:sp>
      <p:pic>
        <p:nvPicPr>
          <p:cNvPr id="3" name="Picture 2" descr="C:\Users\i4350461\Desktop\Hack Osaka 20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7631" y="5524296"/>
            <a:ext cx="1512168" cy="1006218"/>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70"/>
          <p:cNvSpPr txBox="1">
            <a:spLocks noChangeArrowheads="1"/>
          </p:cNvSpPr>
          <p:nvPr/>
        </p:nvSpPr>
        <p:spPr bwMode="auto">
          <a:xfrm>
            <a:off x="42665" y="5293464"/>
            <a:ext cx="2288533"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smtClean="0">
                <a:latin typeface="Meiryo UI" pitchFamily="50" charset="-128"/>
                <a:ea typeface="Meiryo UI" pitchFamily="50" charset="-128"/>
                <a:cs typeface="Meiryo UI" pitchFamily="50" charset="-128"/>
              </a:rPr>
              <a:t>Hack Osaka 2016</a:t>
            </a:r>
            <a:endParaRPr lang="ja-JP" altLang="en-US" sz="900" dirty="0">
              <a:latin typeface="Meiryo UI" pitchFamily="50" charset="-128"/>
              <a:ea typeface="Meiryo UI" pitchFamily="50" charset="-128"/>
              <a:cs typeface="Meiryo UI" pitchFamily="50" charset="-128"/>
            </a:endParaRPr>
          </a:p>
        </p:txBody>
      </p:sp>
      <p:pic>
        <p:nvPicPr>
          <p:cNvPr id="1028" name="Picture 4" descr="C:\Users\i4350461\Desktop\シー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45072" y="5492988"/>
            <a:ext cx="2006848" cy="977695"/>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70"/>
          <p:cNvSpPr txBox="1">
            <a:spLocks noChangeArrowheads="1"/>
          </p:cNvSpPr>
          <p:nvPr/>
        </p:nvSpPr>
        <p:spPr bwMode="auto">
          <a:xfrm>
            <a:off x="1865394" y="5293464"/>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latin typeface="Meiryo UI" pitchFamily="50" charset="-128"/>
                <a:ea typeface="Meiryo UI" pitchFamily="50" charset="-128"/>
                <a:cs typeface="Meiryo UI" pitchFamily="50" charset="-128"/>
              </a:rPr>
              <a:t>■</a:t>
            </a:r>
            <a:r>
              <a:rPr lang="en-US" altLang="ja-JP" sz="900" dirty="0">
                <a:latin typeface="Meiryo UI" pitchFamily="50" charset="-128"/>
                <a:ea typeface="Meiryo UI" pitchFamily="50" charset="-128"/>
                <a:cs typeface="Meiryo UI" pitchFamily="50" charset="-128"/>
              </a:rPr>
              <a:t>OIH</a:t>
            </a:r>
            <a:r>
              <a:rPr lang="ja-JP" altLang="en-US" sz="900" dirty="0">
                <a:latin typeface="Meiryo UI" pitchFamily="50" charset="-128"/>
                <a:ea typeface="Meiryo UI" pitchFamily="50" charset="-128"/>
                <a:cs typeface="Meiryo UI" pitchFamily="50" charset="-128"/>
              </a:rPr>
              <a:t>シードアクセラレーションプログラム</a:t>
            </a:r>
          </a:p>
        </p:txBody>
      </p:sp>
      <p:pic>
        <p:nvPicPr>
          <p:cNvPr id="9" name="Picture 2" descr="C:\Users\i4350461\Desktop\同友会２.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84049" y="6144899"/>
            <a:ext cx="1747614" cy="4693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i4350461\Desktop\同友会１.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7745" y="4620979"/>
            <a:ext cx="1291127" cy="1518974"/>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70"/>
          <p:cNvSpPr txBox="1">
            <a:spLocks noChangeArrowheads="1"/>
          </p:cNvSpPr>
          <p:nvPr/>
        </p:nvSpPr>
        <p:spPr bwMode="auto">
          <a:xfrm>
            <a:off x="4284049" y="4445074"/>
            <a:ext cx="200684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■関西経済同友会</a:t>
            </a:r>
            <a:r>
              <a:rPr lang="en-US" altLang="ja-JP" sz="900" dirty="0">
                <a:latin typeface="Meiryo UI" pitchFamily="50" charset="-128"/>
                <a:ea typeface="Meiryo UI" pitchFamily="50" charset="-128"/>
                <a:cs typeface="Meiryo UI" pitchFamily="50" charset="-128"/>
              </a:rPr>
              <a:t>/</a:t>
            </a:r>
            <a:r>
              <a:rPr lang="ja-JP" altLang="en-US" sz="900" dirty="0">
                <a:latin typeface="Meiryo UI" pitchFamily="50" charset="-128"/>
                <a:ea typeface="Meiryo UI" pitchFamily="50" charset="-128"/>
                <a:cs typeface="Meiryo UI" pitchFamily="50" charset="-128"/>
              </a:rPr>
              <a:t>メンタープログラム</a:t>
            </a:r>
          </a:p>
        </p:txBody>
      </p:sp>
    </p:spTree>
    <p:extLst>
      <p:ext uri="{BB962C8B-B14F-4D97-AF65-F5344CB8AC3E}">
        <p14:creationId xmlns:p14="http://schemas.microsoft.com/office/powerpoint/2010/main" val="41867576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79513" y="332656"/>
            <a:ext cx="4680520" cy="5472608"/>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■グローバル人材の</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育成や留学生</a:t>
            </a:r>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などの外国人高度</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人材の活用</a:t>
            </a:r>
            <a:endParaRPr lang="ja-JP" altLang="en-US" sz="12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・外国人高度専門人材やその家族に対する在留規制の緩和等の動きとあわせて、</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海外での留学プロモーションの実施、留学生の就職のサポート、大学や住宅事業者との連携による留学生の住まい確保等を進めるなど、留学生をはじめと</a:t>
            </a:r>
            <a:r>
              <a:rPr lang="ja-JP" altLang="en-US" sz="11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する外国人の受入環境の整備を</a:t>
            </a:r>
            <a:r>
              <a:rPr lang="ja-JP" altLang="en-US" sz="1100"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優れた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人材を世界から呼び込む。</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・小・中・高等学校における英語教育の</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充実やグローバルリーダーズハイスクール（</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GLHS) </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関係学科</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等、世界</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最先端</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学習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環境の活用に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よる青少年</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の発達段階に応じたプログラミング</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教育等の取組みによりグローバル</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人材を多数</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輩出していく。</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関西圏国家戦略特区雇用労働相談センターによる海外からの進出企業への労働法制面からのサポートなどにより、ベンチャー企業やグローバル企業の設立等を促進し</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、特区等を活用した外国人</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高度専門人材が活躍しやすい環境づくりを進める。</a:t>
            </a:r>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zh-TW" altLang="en-US" sz="105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4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角丸四角形 19"/>
          <p:cNvSpPr/>
          <p:nvPr/>
        </p:nvSpPr>
        <p:spPr>
          <a:xfrm>
            <a:off x="4949737" y="332657"/>
            <a:ext cx="4032448" cy="5472608"/>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■女性</a:t>
            </a:r>
            <a:r>
              <a:rPr lang="ja-JP" altLang="en-US" sz="12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や若者、アクティブシニアなど多様な人材の活躍</a:t>
            </a:r>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・大阪労働局（ハローワーク）との連携体制を強化し、「</a:t>
            </a:r>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しごとフィールド」を軸に、家事負担の軽減につながる外国人家事支援人材の受入なども活用しながら、女性、若者、</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高齢者、</a:t>
            </a:r>
            <a:r>
              <a:rPr lang="ja-JP" altLang="en-US" sz="1100" dirty="0" err="1">
                <a:solidFill>
                  <a:srgbClr val="1F497D"/>
                </a:solidFill>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者等が</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能力を発揮できる雇用機会の</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確保を進める。</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・魅力向上・発信等により人材確保に課題を抱えている分野での女性や若者の活躍を推進するとともに、東京圏からの人材還流の促進に取組む。</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・シニア就業促進センターと連携した経験や知識が豊富な高齢者の就業促進や、アクティブシニア</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普及</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推進に</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よりシニアの生きがいと活力ある地域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社会を実現する。</a:t>
            </a:r>
            <a:endParaRPr lang="en-US" altLang="ja-JP" sz="1100"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descr="C:\Users\i4350461\Desktop\mai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178" y="1852775"/>
            <a:ext cx="2637144" cy="885245"/>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70"/>
          <p:cNvSpPr txBox="1">
            <a:spLocks noChangeArrowheads="1"/>
          </p:cNvSpPr>
          <p:nvPr/>
        </p:nvSpPr>
        <p:spPr bwMode="auto">
          <a:xfrm>
            <a:off x="4974864" y="3501008"/>
            <a:ext cx="1991097"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solidFill>
                  <a:schemeClr val="tx2"/>
                </a:solidFill>
                <a:latin typeface="Meiryo UI" pitchFamily="50" charset="-128"/>
                <a:ea typeface="Meiryo UI" pitchFamily="50" charset="-128"/>
                <a:cs typeface="Meiryo UI" pitchFamily="50" charset="-128"/>
              </a:rPr>
              <a:t>■大阪の魅力的</a:t>
            </a:r>
            <a:r>
              <a:rPr lang="ja-JP" altLang="en-US" sz="900" dirty="0">
                <a:solidFill>
                  <a:schemeClr val="tx2"/>
                </a:solidFill>
                <a:latin typeface="Meiryo UI" pitchFamily="50" charset="-128"/>
                <a:ea typeface="Meiryo UI" pitchFamily="50" charset="-128"/>
                <a:cs typeface="Meiryo UI" pitchFamily="50" charset="-128"/>
              </a:rPr>
              <a:t>な</a:t>
            </a:r>
            <a:r>
              <a:rPr lang="ja-JP" altLang="en-US" sz="900" dirty="0" smtClean="0">
                <a:solidFill>
                  <a:schemeClr val="tx2"/>
                </a:solidFill>
                <a:latin typeface="Meiryo UI" pitchFamily="50" charset="-128"/>
                <a:ea typeface="Meiryo UI" pitchFamily="50" charset="-128"/>
                <a:cs typeface="Meiryo UI" pitchFamily="50" charset="-128"/>
              </a:rPr>
              <a:t>情報と</a:t>
            </a:r>
            <a:r>
              <a:rPr lang="ja-JP" altLang="en-US" sz="900" dirty="0">
                <a:solidFill>
                  <a:schemeClr val="tx2"/>
                </a:solidFill>
                <a:latin typeface="Meiryo UI" pitchFamily="50" charset="-128"/>
                <a:ea typeface="Meiryo UI" pitchFamily="50" charset="-128"/>
                <a:cs typeface="Meiryo UI" pitchFamily="50" charset="-128"/>
              </a:rPr>
              <a:t>、おためし移住プログラムを</a:t>
            </a:r>
            <a:r>
              <a:rPr lang="ja-JP" altLang="en-US" sz="900" dirty="0" smtClean="0">
                <a:solidFill>
                  <a:schemeClr val="tx2"/>
                </a:solidFill>
                <a:latin typeface="Meiryo UI" pitchFamily="50" charset="-128"/>
                <a:ea typeface="Meiryo UI" pitchFamily="50" charset="-128"/>
                <a:cs typeface="Meiryo UI" pitchFamily="50" charset="-128"/>
              </a:rPr>
              <a:t>提供し、</a:t>
            </a:r>
            <a:r>
              <a:rPr lang="en-US" altLang="ja-JP" sz="900" dirty="0" smtClean="0">
                <a:solidFill>
                  <a:schemeClr val="tx2"/>
                </a:solidFill>
                <a:latin typeface="Meiryo UI" pitchFamily="50" charset="-128"/>
                <a:ea typeface="Meiryo UI" pitchFamily="50" charset="-128"/>
                <a:cs typeface="Meiryo UI" pitchFamily="50" charset="-128"/>
              </a:rPr>
              <a:t>UIJ</a:t>
            </a:r>
            <a:r>
              <a:rPr lang="ja-JP" altLang="en-US" sz="900" dirty="0">
                <a:solidFill>
                  <a:schemeClr val="tx2"/>
                </a:solidFill>
                <a:latin typeface="Meiryo UI" pitchFamily="50" charset="-128"/>
                <a:ea typeface="Meiryo UI" pitchFamily="50" charset="-128"/>
                <a:cs typeface="Meiryo UI" pitchFamily="50" charset="-128"/>
              </a:rPr>
              <a:t>ターンを促進</a:t>
            </a:r>
            <a:r>
              <a:rPr lang="ja-JP" altLang="en-US" sz="900" dirty="0" smtClean="0">
                <a:solidFill>
                  <a:schemeClr val="tx2"/>
                </a:solidFill>
                <a:latin typeface="Meiryo UI" pitchFamily="50" charset="-128"/>
                <a:ea typeface="Meiryo UI" pitchFamily="50" charset="-128"/>
                <a:cs typeface="Meiryo UI" pitchFamily="50" charset="-128"/>
              </a:rPr>
              <a:t>する「ボケない大阪移住プロジェクト」</a:t>
            </a:r>
            <a:endParaRPr lang="ja-JP" altLang="en-US" sz="900" dirty="0">
              <a:solidFill>
                <a:schemeClr val="tx2"/>
              </a:solidFill>
              <a:latin typeface="Meiryo UI" pitchFamily="50" charset="-128"/>
              <a:ea typeface="Meiryo UI" pitchFamily="50" charset="-128"/>
              <a:cs typeface="Meiryo UI" pitchFamily="50" charset="-128"/>
            </a:endParaRPr>
          </a:p>
        </p:txBody>
      </p:sp>
      <p:sp>
        <p:nvSpPr>
          <p:cNvPr id="18" name="正方形/長方形 17"/>
          <p:cNvSpPr/>
          <p:nvPr/>
        </p:nvSpPr>
        <p:spPr>
          <a:xfrm>
            <a:off x="58994" y="188640"/>
            <a:ext cx="8977502" cy="576064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テキスト ボックス 70"/>
          <p:cNvSpPr txBox="1">
            <a:spLocks noChangeArrowheads="1"/>
          </p:cNvSpPr>
          <p:nvPr/>
        </p:nvSpPr>
        <p:spPr bwMode="auto">
          <a:xfrm>
            <a:off x="179512" y="1541984"/>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itchFamily="50" charset="-128"/>
                <a:ea typeface="Meiryo UI" pitchFamily="50" charset="-128"/>
                <a:cs typeface="Meiryo UI" pitchFamily="50" charset="-128"/>
              </a:rPr>
              <a:t>■公益財団法人大阪府国際交流財団ＨＰ</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16" name="テキスト ボックス 70"/>
          <p:cNvSpPr txBox="1">
            <a:spLocks noChangeArrowheads="1"/>
          </p:cNvSpPr>
          <p:nvPr/>
        </p:nvSpPr>
        <p:spPr bwMode="auto">
          <a:xfrm>
            <a:off x="5084929" y="1340768"/>
            <a:ext cx="1719319" cy="2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itchFamily="50" charset="-128"/>
                <a:ea typeface="Meiryo UI" pitchFamily="50" charset="-128"/>
                <a:cs typeface="Meiryo UI" pitchFamily="50" charset="-128"/>
              </a:rPr>
              <a:t>■</a:t>
            </a:r>
            <a:r>
              <a:rPr lang="en-US" altLang="ja-JP" sz="900" dirty="0" smtClean="0">
                <a:solidFill>
                  <a:prstClr val="black"/>
                </a:solidFill>
                <a:latin typeface="Meiryo UI" pitchFamily="50" charset="-128"/>
                <a:ea typeface="Meiryo UI" pitchFamily="50" charset="-128"/>
                <a:cs typeface="Meiryo UI" pitchFamily="50" charset="-128"/>
              </a:rPr>
              <a:t>OSAKA</a:t>
            </a:r>
            <a:r>
              <a:rPr lang="ja-JP" altLang="en-US" sz="900" dirty="0" smtClean="0">
                <a:solidFill>
                  <a:prstClr val="black"/>
                </a:solidFill>
                <a:latin typeface="Meiryo UI" pitchFamily="50" charset="-128"/>
                <a:ea typeface="Meiryo UI" pitchFamily="50" charset="-128"/>
                <a:cs typeface="Meiryo UI" pitchFamily="50" charset="-128"/>
              </a:rPr>
              <a:t>しごとフィールド</a:t>
            </a:r>
            <a:endParaRPr lang="ja-JP" altLang="en-US" sz="900" dirty="0">
              <a:solidFill>
                <a:prstClr val="black"/>
              </a:solidFill>
              <a:latin typeface="Meiryo UI" pitchFamily="50" charset="-128"/>
              <a:ea typeface="Meiryo UI" pitchFamily="50" charset="-128"/>
              <a:cs typeface="Meiryo UI" pitchFamily="50" charset="-128"/>
            </a:endParaRPr>
          </a:p>
        </p:txBody>
      </p:sp>
      <p:sp>
        <p:nvSpPr>
          <p:cNvPr id="19"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47</a:t>
            </a:fld>
            <a:endParaRPr lang="ja-JP" altLang="en-US" sz="1200" dirty="0">
              <a:solidFill>
                <a:srgbClr val="898989"/>
              </a:solidFill>
            </a:endParaRPr>
          </a:p>
        </p:txBody>
      </p:sp>
      <p:sp>
        <p:nvSpPr>
          <p:cNvPr id="21" name="正方形/長方形 20"/>
          <p:cNvSpPr/>
          <p:nvPr/>
        </p:nvSpPr>
        <p:spPr>
          <a:xfrm>
            <a:off x="58993" y="44624"/>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descr="C:\Users\i4350461\Desktop\photo_knowledge-capit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1302" y="3978594"/>
            <a:ext cx="1660277" cy="962835"/>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70"/>
          <p:cNvSpPr txBox="1">
            <a:spLocks noChangeArrowheads="1"/>
          </p:cNvSpPr>
          <p:nvPr/>
        </p:nvSpPr>
        <p:spPr bwMode="auto">
          <a:xfrm>
            <a:off x="2620686" y="3722860"/>
            <a:ext cx="273630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solidFill>
                  <a:prstClr val="black"/>
                </a:solidFill>
                <a:latin typeface="Meiryo UI" pitchFamily="50" charset="-128"/>
                <a:ea typeface="Meiryo UI" pitchFamily="50" charset="-128"/>
                <a:cs typeface="Meiryo UI" pitchFamily="50" charset="-128"/>
              </a:rPr>
              <a:t>■関西圏国家戦略特区雇用労働相談センター</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5117" y="3980774"/>
            <a:ext cx="2104656" cy="976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70"/>
          <p:cNvSpPr txBox="1">
            <a:spLocks noChangeArrowheads="1"/>
          </p:cNvSpPr>
          <p:nvPr/>
        </p:nvSpPr>
        <p:spPr bwMode="auto">
          <a:xfrm>
            <a:off x="207927" y="3639507"/>
            <a:ext cx="2736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smtClean="0">
                <a:solidFill>
                  <a:prstClr val="black"/>
                </a:solidFill>
                <a:latin typeface="Meiryo UI" pitchFamily="50" charset="-128"/>
                <a:ea typeface="Meiryo UI" pitchFamily="50" charset="-128"/>
                <a:cs typeface="Meiryo UI" pitchFamily="50" charset="-128"/>
              </a:rPr>
              <a:t>■</a:t>
            </a:r>
            <a:r>
              <a:rPr lang="en-US" altLang="ja-JP" sz="900" dirty="0">
                <a:solidFill>
                  <a:prstClr val="black"/>
                </a:solidFill>
                <a:latin typeface="Meiryo UI" pitchFamily="50" charset="-128"/>
                <a:ea typeface="Meiryo UI" pitchFamily="50" charset="-128"/>
                <a:cs typeface="Meiryo UI" pitchFamily="50" charset="-128"/>
              </a:rPr>
              <a:t>Osaka City Programming Camp </a:t>
            </a:r>
            <a:r>
              <a:rPr lang="en-US" altLang="ja-JP" sz="900" dirty="0" smtClean="0">
                <a:solidFill>
                  <a:prstClr val="black"/>
                </a:solidFill>
                <a:latin typeface="Meiryo UI" pitchFamily="50" charset="-128"/>
                <a:ea typeface="Meiryo UI" pitchFamily="50" charset="-128"/>
                <a:cs typeface="Meiryo UI" pitchFamily="50" charset="-128"/>
              </a:rPr>
              <a:t>2016</a:t>
            </a:r>
          </a:p>
          <a:p>
            <a:pPr eaLnBrk="1" hangingPunct="1"/>
            <a:r>
              <a:rPr lang="ja-JP" altLang="en-US" sz="900" dirty="0" smtClean="0">
                <a:solidFill>
                  <a:prstClr val="black"/>
                </a:solidFill>
                <a:latin typeface="Meiryo UI" pitchFamily="50" charset="-128"/>
                <a:ea typeface="Meiryo UI" pitchFamily="50" charset="-128"/>
                <a:cs typeface="Meiryo UI" pitchFamily="50" charset="-128"/>
              </a:rPr>
              <a:t>（</a:t>
            </a:r>
            <a:r>
              <a:rPr lang="ja-JP" altLang="en-US" sz="900" dirty="0">
                <a:solidFill>
                  <a:prstClr val="black"/>
                </a:solidFill>
                <a:latin typeface="Meiryo UI" pitchFamily="50" charset="-128"/>
                <a:ea typeface="Meiryo UI" pitchFamily="50" charset="-128"/>
                <a:cs typeface="Meiryo UI" pitchFamily="50" charset="-128"/>
              </a:rPr>
              <a:t>中学生向けプログラミング講座</a:t>
            </a:r>
            <a:r>
              <a:rPr lang="ja-JP" altLang="en-US" sz="900" dirty="0" smtClean="0">
                <a:solidFill>
                  <a:prstClr val="black"/>
                </a:solidFill>
                <a:latin typeface="Meiryo UI" pitchFamily="50" charset="-128"/>
                <a:ea typeface="Meiryo UI" pitchFamily="50" charset="-128"/>
                <a:cs typeface="Meiryo UI" pitchFamily="50" charset="-128"/>
              </a:rPr>
              <a:t>）</a:t>
            </a:r>
            <a:endParaRPr lang="ja-JP" altLang="en-US" sz="900" dirty="0">
              <a:solidFill>
                <a:prstClr val="black"/>
              </a:solidFill>
              <a:latin typeface="Meiryo UI" pitchFamily="50" charset="-128"/>
              <a:ea typeface="Meiryo UI" pitchFamily="50" charset="-128"/>
              <a:cs typeface="Meiryo UI" pitchFamily="50" charset="-128"/>
            </a:endParaRPr>
          </a:p>
        </p:txBody>
      </p:sp>
      <p:pic>
        <p:nvPicPr>
          <p:cNvPr id="1028" name="Picture 4" descr="X:\ユーザ作業用フォルダ\01 企画担当\10_TF\01_都市魅力、学術・文化、人材育成\99_資料\ボケない大阪ＨＰ.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734" y="4005064"/>
            <a:ext cx="1577356" cy="1077755"/>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95627" y="4005064"/>
            <a:ext cx="1671957" cy="1077755"/>
          </a:xfrm>
          <a:prstGeom prst="rect">
            <a:avLst/>
          </a:prstGeom>
        </p:spPr>
      </p:pic>
      <p:sp>
        <p:nvSpPr>
          <p:cNvPr id="26" name="テキスト ボックス 70"/>
          <p:cNvSpPr txBox="1">
            <a:spLocks noChangeArrowheads="1"/>
          </p:cNvSpPr>
          <p:nvPr/>
        </p:nvSpPr>
        <p:spPr bwMode="auto">
          <a:xfrm>
            <a:off x="6942253" y="3501008"/>
            <a:ext cx="185567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solidFill>
                  <a:schemeClr val="tx2"/>
                </a:solidFill>
                <a:latin typeface="Meiryo UI" pitchFamily="50" charset="-128"/>
                <a:ea typeface="Meiryo UI" pitchFamily="50" charset="-128"/>
                <a:cs typeface="Meiryo UI" pitchFamily="50" charset="-128"/>
              </a:rPr>
              <a:t>■</a:t>
            </a:r>
            <a:r>
              <a:rPr lang="ja-JP" altLang="en-US" sz="900" dirty="0" smtClean="0">
                <a:solidFill>
                  <a:schemeClr val="tx2"/>
                </a:solidFill>
                <a:latin typeface="Meiryo UI" pitchFamily="50" charset="-128"/>
                <a:ea typeface="Meiryo UI" pitchFamily="50" charset="-128"/>
                <a:cs typeface="Meiryo UI" pitchFamily="50" charset="-128"/>
              </a:rPr>
              <a:t>東京圏の</a:t>
            </a:r>
            <a:r>
              <a:rPr lang="ja-JP" altLang="en-US" sz="900" dirty="0">
                <a:solidFill>
                  <a:schemeClr val="tx2"/>
                </a:solidFill>
                <a:latin typeface="Meiryo UI" pitchFamily="50" charset="-128"/>
                <a:ea typeface="Meiryo UI" pitchFamily="50" charset="-128"/>
                <a:cs typeface="Meiryo UI" pitchFamily="50" charset="-128"/>
              </a:rPr>
              <a:t>移住</a:t>
            </a:r>
            <a:r>
              <a:rPr lang="ja-JP" altLang="en-US" sz="900" dirty="0" smtClean="0">
                <a:solidFill>
                  <a:schemeClr val="tx2"/>
                </a:solidFill>
                <a:latin typeface="Meiryo UI" pitchFamily="50" charset="-128"/>
                <a:ea typeface="Meiryo UI" pitchFamily="50" charset="-128"/>
                <a:cs typeface="Meiryo UI" pitchFamily="50" charset="-128"/>
              </a:rPr>
              <a:t>希望者に</a:t>
            </a:r>
            <a:r>
              <a:rPr lang="ja-JP" altLang="en-US" sz="900" dirty="0">
                <a:solidFill>
                  <a:schemeClr val="tx2"/>
                </a:solidFill>
                <a:latin typeface="Meiryo UI" pitchFamily="50" charset="-128"/>
                <a:ea typeface="Meiryo UI" pitchFamily="50" charset="-128"/>
                <a:cs typeface="Meiryo UI" pitchFamily="50" charset="-128"/>
              </a:rPr>
              <a:t>対し、大阪府内の</a:t>
            </a:r>
            <a:r>
              <a:rPr lang="en-US" altLang="ja-JP" sz="900" dirty="0">
                <a:solidFill>
                  <a:schemeClr val="tx2"/>
                </a:solidFill>
                <a:latin typeface="Meiryo UI" pitchFamily="50" charset="-128"/>
                <a:ea typeface="Meiryo UI" pitchFamily="50" charset="-128"/>
                <a:cs typeface="Meiryo UI" pitchFamily="50" charset="-128"/>
              </a:rPr>
              <a:t>IT</a:t>
            </a:r>
            <a:r>
              <a:rPr lang="ja-JP" altLang="en-US" sz="900" dirty="0">
                <a:solidFill>
                  <a:schemeClr val="tx2"/>
                </a:solidFill>
                <a:latin typeface="Meiryo UI" pitchFamily="50" charset="-128"/>
                <a:ea typeface="Meiryo UI" pitchFamily="50" charset="-128"/>
                <a:cs typeface="Meiryo UI" pitchFamily="50" charset="-128"/>
              </a:rPr>
              <a:t>企業への就職を促進</a:t>
            </a:r>
            <a:r>
              <a:rPr lang="ja-JP" altLang="en-US" sz="900" dirty="0" smtClean="0">
                <a:solidFill>
                  <a:schemeClr val="tx2"/>
                </a:solidFill>
                <a:latin typeface="Meiryo UI" pitchFamily="50" charset="-128"/>
                <a:ea typeface="Meiryo UI" pitchFamily="50" charset="-128"/>
                <a:cs typeface="Meiryo UI" pitchFamily="50" charset="-128"/>
              </a:rPr>
              <a:t>する</a:t>
            </a:r>
            <a:r>
              <a:rPr lang="ja-JP" altLang="en-US" sz="900" dirty="0">
                <a:solidFill>
                  <a:schemeClr val="tx2"/>
                </a:solidFill>
                <a:latin typeface="Meiryo UI" pitchFamily="50" charset="-128"/>
                <a:ea typeface="Meiryo UI" pitchFamily="50" charset="-128"/>
                <a:cs typeface="Meiryo UI" pitchFamily="50" charset="-128"/>
              </a:rPr>
              <a:t>「</a:t>
            </a:r>
            <a:r>
              <a:rPr lang="ja-JP" altLang="en-US" sz="900" dirty="0" smtClean="0">
                <a:solidFill>
                  <a:schemeClr val="tx2"/>
                </a:solidFill>
                <a:latin typeface="Meiryo UI" pitchFamily="50" charset="-128"/>
                <a:ea typeface="Meiryo UI" pitchFamily="50" charset="-128"/>
                <a:cs typeface="Meiryo UI" pitchFamily="50" charset="-128"/>
              </a:rPr>
              <a:t>大阪ブレインストーミング」</a:t>
            </a:r>
            <a:endParaRPr lang="ja-JP" altLang="en-US" sz="900" dirty="0">
              <a:solidFill>
                <a:schemeClr val="tx2"/>
              </a:solidFill>
              <a:latin typeface="Meiryo UI" pitchFamily="50" charset="-128"/>
              <a:ea typeface="Meiryo UI" pitchFamily="50" charset="-128"/>
              <a:cs typeface="Meiryo UI" pitchFamily="50" charset="-128"/>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48064" y="1556792"/>
            <a:ext cx="2448272" cy="1417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C:\Users\i4350461\Desktop\しごとＦ.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6296" y="1916832"/>
            <a:ext cx="1607820" cy="93229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グループ化 22"/>
          <p:cNvGrpSpPr/>
          <p:nvPr/>
        </p:nvGrpSpPr>
        <p:grpSpPr>
          <a:xfrm>
            <a:off x="107504" y="5975705"/>
            <a:ext cx="8817679" cy="813710"/>
            <a:chOff x="12459" y="5759678"/>
            <a:chExt cx="8817679" cy="1006943"/>
          </a:xfrm>
        </p:grpSpPr>
        <p:sp>
          <p:nvSpPr>
            <p:cNvPr id="24" name="ホームベース 23"/>
            <p:cNvSpPr/>
            <p:nvPr/>
          </p:nvSpPr>
          <p:spPr>
            <a:xfrm>
              <a:off x="104775" y="5805464"/>
              <a:ext cx="8725363" cy="961157"/>
            </a:xfrm>
            <a:prstGeom prst="homePlate">
              <a:avLst>
                <a:gd name="adj" fmla="val 37719"/>
              </a:avLst>
            </a:prstGeom>
            <a:solidFill>
              <a:schemeClr val="bg1"/>
            </a:solidFill>
            <a:ln w="9525"/>
            <a:effectLst>
              <a:outerShdw blurRad="63500" dist="127000" dir="2700000" algn="tl" rotWithShape="0">
                <a:prstClr val="black">
                  <a:alpha val="80000"/>
                </a:prstClr>
              </a:out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12459" y="5759678"/>
              <a:ext cx="4343517" cy="323735"/>
            </a:xfrm>
            <a:prstGeom prst="rect">
              <a:avLst/>
            </a:prstGeom>
          </p:spPr>
          <p:txBody>
            <a:bodyPr wrap="square">
              <a:spAutoFit/>
            </a:bodyPr>
            <a:lstStyle/>
            <a:p>
              <a:r>
                <a:rPr lang="ja-JP" altLang="en-US" sz="1100" b="1" dirty="0" smtClean="0">
                  <a:latin typeface="Meiryo UI" panose="020B0604030504040204" pitchFamily="50" charset="-128"/>
                  <a:ea typeface="Meiryo UI" panose="020B0604030504040204" pitchFamily="50" charset="-128"/>
                </a:rPr>
                <a:t>　◇取組みの工程（主な</a:t>
              </a:r>
              <a:r>
                <a:rPr lang="ja-JP" altLang="en-US" sz="1100" b="1" dirty="0">
                  <a:latin typeface="Meiryo UI" panose="020B0604030504040204" pitchFamily="50" charset="-128"/>
                  <a:ea typeface="Meiryo UI" panose="020B0604030504040204" pitchFamily="50" charset="-128"/>
                </a:rPr>
                <a:t>もの</a:t>
              </a:r>
              <a:r>
                <a:rPr lang="ja-JP" altLang="en-US" sz="1100" b="1" dirty="0" smtClean="0">
                  <a:latin typeface="Meiryo UI" panose="020B0604030504040204" pitchFamily="50" charset="-128"/>
                  <a:ea typeface="Meiryo UI" panose="020B0604030504040204" pitchFamily="50" charset="-128"/>
                </a:rPr>
                <a:t>）</a:t>
              </a:r>
              <a:endParaRPr lang="ja-JP" altLang="en-US" sz="1100" b="1" dirty="0">
                <a:latin typeface="Meiryo UI" panose="020B0604030504040204" pitchFamily="50" charset="-128"/>
                <a:ea typeface="Meiryo UI" panose="020B0604030504040204" pitchFamily="50" charset="-128"/>
              </a:endParaRPr>
            </a:p>
          </p:txBody>
        </p:sp>
      </p:grpSp>
      <p:grpSp>
        <p:nvGrpSpPr>
          <p:cNvPr id="45" name="グループ化 44"/>
          <p:cNvGrpSpPr/>
          <p:nvPr/>
        </p:nvGrpSpPr>
        <p:grpSpPr>
          <a:xfrm>
            <a:off x="395536" y="6150496"/>
            <a:ext cx="8136903" cy="681209"/>
            <a:chOff x="1835696" y="5286488"/>
            <a:chExt cx="6696744" cy="681209"/>
          </a:xfrm>
        </p:grpSpPr>
        <p:grpSp>
          <p:nvGrpSpPr>
            <p:cNvPr id="47" name="グループ化 46"/>
            <p:cNvGrpSpPr/>
            <p:nvPr/>
          </p:nvGrpSpPr>
          <p:grpSpPr>
            <a:xfrm>
              <a:off x="1835696" y="5286488"/>
              <a:ext cx="4741058" cy="250564"/>
              <a:chOff x="1820520" y="4206647"/>
              <a:chExt cx="4741058" cy="250564"/>
            </a:xfrm>
          </p:grpSpPr>
          <p:sp>
            <p:nvSpPr>
              <p:cNvPr id="57" name="右矢印 56"/>
              <p:cNvSpPr/>
              <p:nvPr/>
            </p:nvSpPr>
            <p:spPr>
              <a:xfrm>
                <a:off x="1820520" y="4257479"/>
                <a:ext cx="2192740" cy="199732"/>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正方形/長方形 57"/>
              <p:cNvSpPr/>
              <p:nvPr/>
            </p:nvSpPr>
            <p:spPr>
              <a:xfrm>
                <a:off x="3969290" y="4206647"/>
                <a:ext cx="2592288"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公設民営学校（国際バカロレア）の設置</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(2019)</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8" name="グループ化 47"/>
            <p:cNvGrpSpPr/>
            <p:nvPr/>
          </p:nvGrpSpPr>
          <p:grpSpPr>
            <a:xfrm>
              <a:off x="1835696" y="5574520"/>
              <a:ext cx="6696744" cy="230832"/>
              <a:chOff x="1831548" y="4310187"/>
              <a:chExt cx="6696744" cy="230832"/>
            </a:xfrm>
          </p:grpSpPr>
          <p:sp>
            <p:nvSpPr>
              <p:cNvPr id="55" name="右矢印 54"/>
              <p:cNvSpPr/>
              <p:nvPr/>
            </p:nvSpPr>
            <p:spPr>
              <a:xfrm>
                <a:off x="1831548" y="4361019"/>
                <a:ext cx="4180853"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正方形/長方形 55"/>
              <p:cNvSpPr/>
              <p:nvPr/>
            </p:nvSpPr>
            <p:spPr>
              <a:xfrm>
                <a:off x="5936004" y="4310187"/>
                <a:ext cx="2592288" cy="230832"/>
              </a:xfrm>
              <a:prstGeom prst="rect">
                <a:avLst/>
              </a:prstGeom>
            </p:spPr>
            <p:txBody>
              <a:bodyPr wrap="square">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大阪府市新大学発足（</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49" name="グループ化 48"/>
            <p:cNvGrpSpPr/>
            <p:nvPr/>
          </p:nvGrpSpPr>
          <p:grpSpPr>
            <a:xfrm>
              <a:off x="1835696" y="5736865"/>
              <a:ext cx="6696744" cy="230832"/>
              <a:chOff x="1921801" y="914284"/>
              <a:chExt cx="6458711" cy="386543"/>
            </a:xfrm>
          </p:grpSpPr>
          <p:sp>
            <p:nvSpPr>
              <p:cNvPr id="53" name="右矢印 52"/>
              <p:cNvSpPr/>
              <p:nvPr/>
            </p:nvSpPr>
            <p:spPr>
              <a:xfrm>
                <a:off x="1921801" y="938994"/>
                <a:ext cx="6458711" cy="291016"/>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正方形/長方形 53"/>
              <p:cNvSpPr/>
              <p:nvPr/>
            </p:nvSpPr>
            <p:spPr>
              <a:xfrm>
                <a:off x="4651814" y="914284"/>
                <a:ext cx="1809707" cy="386543"/>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多様な人材が活躍できる環境整備</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50" name="グループ化 49"/>
            <p:cNvGrpSpPr/>
            <p:nvPr/>
          </p:nvGrpSpPr>
          <p:grpSpPr>
            <a:xfrm>
              <a:off x="1839710" y="5445313"/>
              <a:ext cx="5241263" cy="230832"/>
              <a:chOff x="3858819" y="789105"/>
              <a:chExt cx="3451164" cy="386544"/>
            </a:xfrm>
          </p:grpSpPr>
          <p:sp>
            <p:nvSpPr>
              <p:cNvPr id="51" name="右矢印 50"/>
              <p:cNvSpPr/>
              <p:nvPr/>
            </p:nvSpPr>
            <p:spPr>
              <a:xfrm>
                <a:off x="3858819" y="849429"/>
                <a:ext cx="1809494" cy="30142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正方形/長方形 51"/>
              <p:cNvSpPr/>
              <p:nvPr/>
            </p:nvSpPr>
            <p:spPr>
              <a:xfrm>
                <a:off x="5260986" y="789105"/>
                <a:ext cx="2048997" cy="386544"/>
              </a:xfrm>
              <a:prstGeom prst="rect">
                <a:avLst/>
              </a:prstGeom>
            </p:spPr>
            <p:txBody>
              <a:bodyPr wrap="square">
                <a:spAutoFit/>
              </a:bodyPr>
              <a:lstStyle/>
              <a:p>
                <a:pPr algn="ct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大阪大学グローバルビレッジ運用開始（</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grpSp>
      <p:pic>
        <p:nvPicPr>
          <p:cNvPr id="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55684" y="1769198"/>
            <a:ext cx="1195337" cy="1125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70"/>
          <p:cNvSpPr txBox="1">
            <a:spLocks noChangeArrowheads="1"/>
          </p:cNvSpPr>
          <p:nvPr/>
        </p:nvSpPr>
        <p:spPr bwMode="auto">
          <a:xfrm>
            <a:off x="2807097" y="1399866"/>
            <a:ext cx="20384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900" dirty="0">
                <a:latin typeface="Meiryo UI" pitchFamily="50" charset="-128"/>
                <a:ea typeface="Meiryo UI" pitchFamily="50" charset="-128"/>
                <a:cs typeface="Meiryo UI" pitchFamily="50" charset="-128"/>
              </a:rPr>
              <a:t>■大阪大学のグローバル人材育成</a:t>
            </a:r>
            <a:r>
              <a:rPr lang="ja-JP" altLang="en-US" sz="900" dirty="0" smtClean="0">
                <a:latin typeface="Meiryo UI" pitchFamily="50" charset="-128"/>
                <a:ea typeface="Meiryo UI" pitchFamily="50" charset="-128"/>
                <a:cs typeface="Meiryo UI" pitchFamily="50" charset="-128"/>
              </a:rPr>
              <a:t>拠点「</a:t>
            </a:r>
            <a:r>
              <a:rPr lang="ja-JP" altLang="en-US" sz="900" dirty="0">
                <a:latin typeface="Meiryo UI" pitchFamily="50" charset="-128"/>
                <a:ea typeface="Meiryo UI" pitchFamily="50" charset="-128"/>
                <a:cs typeface="Meiryo UI" pitchFamily="50" charset="-128"/>
              </a:rPr>
              <a:t>グローバルビレッジ</a:t>
            </a:r>
            <a:r>
              <a:rPr lang="ja-JP" altLang="en-US" sz="900" dirty="0" smtClean="0">
                <a:latin typeface="Meiryo UI" pitchFamily="50" charset="-128"/>
                <a:ea typeface="Meiryo UI" pitchFamily="50" charset="-128"/>
                <a:cs typeface="Meiryo UI" pitchFamily="50" charset="-128"/>
              </a:rPr>
              <a:t>」</a:t>
            </a:r>
            <a:endParaRPr lang="ja-JP" altLang="en-US" sz="900" dirty="0">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12373061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グループ化 40"/>
          <p:cNvGrpSpPr/>
          <p:nvPr/>
        </p:nvGrpSpPr>
        <p:grpSpPr>
          <a:xfrm>
            <a:off x="1720162" y="2192095"/>
            <a:ext cx="5392145" cy="1156839"/>
            <a:chOff x="83894" y="5134078"/>
            <a:chExt cx="6000274" cy="1673549"/>
          </a:xfrm>
        </p:grpSpPr>
        <p:grpSp>
          <p:nvGrpSpPr>
            <p:cNvPr id="27" name="グループ化 26"/>
            <p:cNvGrpSpPr/>
            <p:nvPr/>
          </p:nvGrpSpPr>
          <p:grpSpPr>
            <a:xfrm>
              <a:off x="83894" y="5134078"/>
              <a:ext cx="6000274" cy="1673549"/>
              <a:chOff x="83894" y="5134078"/>
              <a:chExt cx="6000274" cy="1673549"/>
            </a:xfrm>
          </p:grpSpPr>
          <p:sp>
            <p:nvSpPr>
              <p:cNvPr id="28" name="円/楕円 27"/>
              <p:cNvSpPr/>
              <p:nvPr/>
            </p:nvSpPr>
            <p:spPr>
              <a:xfrm>
                <a:off x="1774781" y="6092954"/>
                <a:ext cx="2817214" cy="714673"/>
              </a:xfrm>
              <a:prstGeom prst="ellipse">
                <a:avLst/>
              </a:prstGeom>
              <a:solidFill>
                <a:schemeClr val="accent3">
                  <a:lumMod val="75000"/>
                  <a:alpha val="4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algn="ctr" fontAlgn="auto">
                  <a:spcBef>
                    <a:spcPts val="0"/>
                  </a:spcBef>
                  <a:spcAft>
                    <a:spcPts val="0"/>
                  </a:spcAft>
                  <a:defRPr/>
                </a:pPr>
                <a:r>
                  <a:rPr lang="ja-JP" altLang="en-US" dirty="0">
                    <a:solidFill>
                      <a:prstClr val="white"/>
                    </a:solidFill>
                    <a:latin typeface="HGSｺﾞｼｯｸE" panose="020B0900000000000000" pitchFamily="50" charset="-128"/>
                    <a:ea typeface="HGSｺﾞｼｯｸE" panose="020B0900000000000000" pitchFamily="50" charset="-128"/>
                  </a:rPr>
                  <a:t>行政</a:t>
                </a:r>
                <a:endParaRPr lang="en-US" altLang="ja-JP" dirty="0">
                  <a:solidFill>
                    <a:prstClr val="white"/>
                  </a:solidFill>
                  <a:latin typeface="HGSｺﾞｼｯｸE" panose="020B0900000000000000" pitchFamily="50" charset="-128"/>
                  <a:ea typeface="HGSｺﾞｼｯｸE" panose="020B0900000000000000" pitchFamily="50" charset="-128"/>
                </a:endParaRPr>
              </a:p>
              <a:p>
                <a:pPr algn="ctr" fontAlgn="auto">
                  <a:spcBef>
                    <a:spcPts val="600"/>
                  </a:spcBef>
                  <a:spcAft>
                    <a:spcPts val="0"/>
                  </a:spcAft>
                  <a:defRPr/>
                </a:pPr>
                <a:r>
                  <a:rPr lang="ja-JP" altLang="en-US" sz="1200" dirty="0">
                    <a:solidFill>
                      <a:prstClr val="white"/>
                    </a:solidFill>
                    <a:latin typeface="HGSｺﾞｼｯｸE" panose="020B0900000000000000" pitchFamily="50" charset="-128"/>
                    <a:ea typeface="HGSｺﾞｼｯｸE" panose="020B0900000000000000" pitchFamily="50" charset="-128"/>
                  </a:rPr>
                  <a:t>（国・自治体）</a:t>
                </a:r>
              </a:p>
            </p:txBody>
          </p:sp>
          <p:sp>
            <p:nvSpPr>
              <p:cNvPr id="29" name="テキスト ボックス 28"/>
              <p:cNvSpPr txBox="1"/>
              <p:nvPr/>
            </p:nvSpPr>
            <p:spPr>
              <a:xfrm>
                <a:off x="165428" y="6469700"/>
                <a:ext cx="2102316" cy="307777"/>
              </a:xfrm>
              <a:prstGeom prst="rect">
                <a:avLst/>
              </a:prstGeom>
              <a:noFill/>
              <a:ln>
                <a:noFill/>
              </a:ln>
            </p:spPr>
            <p:txBody>
              <a:bodyPr>
                <a:spAutoFit/>
              </a:bodyPr>
              <a:lstStyle/>
              <a:p>
                <a:pPr fontAlgn="auto">
                  <a:spcBef>
                    <a:spcPts val="0"/>
                  </a:spcBef>
                  <a:spcAft>
                    <a:spcPts val="0"/>
                  </a:spcAft>
                  <a:defRPr/>
                </a:pPr>
                <a:r>
                  <a:rPr lang="ja-JP" altLang="en-US" sz="1400" b="1" u="sng" dirty="0">
                    <a:solidFill>
                      <a:prstClr val="black">
                        <a:lumMod val="75000"/>
                        <a:lumOff val="25000"/>
                      </a:prstClr>
                    </a:solidFill>
                    <a:latin typeface="Meiryo UI" panose="020B0604030504040204" pitchFamily="50" charset="-128"/>
                    <a:ea typeface="Meiryo UI" panose="020B0604030504040204" pitchFamily="50" charset="-128"/>
                    <a:cs typeface="Meiryo UI" panose="020B0604030504040204" pitchFamily="50" charset="-128"/>
                  </a:rPr>
                  <a:t>民の活動の場の拡大</a:t>
                </a:r>
              </a:p>
            </p:txBody>
          </p:sp>
          <p:sp>
            <p:nvSpPr>
              <p:cNvPr id="30" name="円/楕円 29"/>
              <p:cNvSpPr/>
              <p:nvPr/>
            </p:nvSpPr>
            <p:spPr>
              <a:xfrm>
                <a:off x="83894" y="5134078"/>
                <a:ext cx="6000274" cy="1372429"/>
              </a:xfrm>
              <a:prstGeom prst="ellipse">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1" name="下矢印 30"/>
              <p:cNvSpPr/>
              <p:nvPr/>
            </p:nvSpPr>
            <p:spPr>
              <a:xfrm rot="6451379" flipH="1">
                <a:off x="354255" y="5457514"/>
                <a:ext cx="353938" cy="464503"/>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2" name="下矢印 31"/>
              <p:cNvSpPr/>
              <p:nvPr/>
            </p:nvSpPr>
            <p:spPr>
              <a:xfrm rot="9680896">
                <a:off x="1299157" y="5236489"/>
                <a:ext cx="402647" cy="34553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3" name="下矢印 32"/>
              <p:cNvSpPr/>
              <p:nvPr/>
            </p:nvSpPr>
            <p:spPr>
              <a:xfrm rot="12227516">
                <a:off x="4727617" y="5257557"/>
                <a:ext cx="404429" cy="345537"/>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4" name="下矢印 33"/>
              <p:cNvSpPr/>
              <p:nvPr/>
            </p:nvSpPr>
            <p:spPr>
              <a:xfrm rot="14621193">
                <a:off x="5534645" y="5471686"/>
                <a:ext cx="367948" cy="404429"/>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5" name="下矢印 34"/>
              <p:cNvSpPr/>
              <p:nvPr/>
            </p:nvSpPr>
            <p:spPr>
              <a:xfrm rot="10800000">
                <a:off x="3514879" y="5157825"/>
                <a:ext cx="404429" cy="345537"/>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6" name="下矢印 35"/>
              <p:cNvSpPr/>
              <p:nvPr/>
            </p:nvSpPr>
            <p:spPr>
              <a:xfrm rot="10800000">
                <a:off x="2354751" y="5135258"/>
                <a:ext cx="402647" cy="34553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7" name="下矢印 36"/>
              <p:cNvSpPr/>
              <p:nvPr/>
            </p:nvSpPr>
            <p:spPr>
              <a:xfrm rot="17965318">
                <a:off x="5021934" y="6035927"/>
                <a:ext cx="404429" cy="345537"/>
              </a:xfrm>
              <a:prstGeom prst="down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sp>
            <p:nvSpPr>
              <p:cNvPr id="38" name="下矢印 37"/>
              <p:cNvSpPr/>
              <p:nvPr/>
            </p:nvSpPr>
            <p:spPr>
              <a:xfrm rot="2771742">
                <a:off x="1053152" y="6068851"/>
                <a:ext cx="402647" cy="34553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prstClr val="white"/>
                  </a:solidFill>
                </a:endParaRPr>
              </a:p>
            </p:txBody>
          </p:sp>
        </p:grpSp>
        <p:sp>
          <p:nvSpPr>
            <p:cNvPr id="39" name="円/楕円 38"/>
            <p:cNvSpPr/>
            <p:nvPr/>
          </p:nvSpPr>
          <p:spPr>
            <a:xfrm>
              <a:off x="674855" y="5522639"/>
              <a:ext cx="2817214" cy="714673"/>
            </a:xfrm>
            <a:prstGeom prst="ellipse">
              <a:avLst/>
            </a:prstGeom>
            <a:solidFill>
              <a:schemeClr val="accent1">
                <a:alpha val="6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algn="ctr" fontAlgn="auto">
                <a:spcBef>
                  <a:spcPts val="0"/>
                </a:spcBef>
                <a:spcAft>
                  <a:spcPts val="0"/>
                </a:spcAft>
                <a:defRPr/>
              </a:pPr>
              <a:r>
                <a:rPr lang="ja-JP" altLang="en-US" dirty="0">
                  <a:solidFill>
                    <a:prstClr val="white"/>
                  </a:solidFill>
                  <a:latin typeface="HGSｺﾞｼｯｸE" panose="020B0900000000000000" pitchFamily="50" charset="-128"/>
                  <a:ea typeface="HGSｺﾞｼｯｸE" panose="020B0900000000000000" pitchFamily="50" charset="-128"/>
                </a:rPr>
                <a:t>民</a:t>
              </a:r>
              <a:endParaRPr lang="en-US" altLang="ja-JP" dirty="0">
                <a:solidFill>
                  <a:prstClr val="white"/>
                </a:solidFill>
                <a:latin typeface="HGSｺﾞｼｯｸE" panose="020B0900000000000000" pitchFamily="50" charset="-128"/>
                <a:ea typeface="HGSｺﾞｼｯｸE" panose="020B0900000000000000" pitchFamily="50" charset="-128"/>
              </a:endParaRPr>
            </a:p>
            <a:p>
              <a:pPr algn="ctr" fontAlgn="auto">
                <a:spcBef>
                  <a:spcPts val="0"/>
                </a:spcBef>
                <a:spcAft>
                  <a:spcPts val="0"/>
                </a:spcAft>
                <a:defRPr/>
              </a:pPr>
              <a:r>
                <a:rPr lang="ja-JP" altLang="en-US" sz="1200" dirty="0">
                  <a:solidFill>
                    <a:prstClr val="white"/>
                  </a:solidFill>
                  <a:latin typeface="HGSｺﾞｼｯｸE" panose="020B0900000000000000" pitchFamily="50" charset="-128"/>
                  <a:ea typeface="HGSｺﾞｼｯｸE" panose="020B0900000000000000" pitchFamily="50" charset="-128"/>
                </a:rPr>
                <a:t>（営利セクター）</a:t>
              </a:r>
            </a:p>
          </p:txBody>
        </p:sp>
        <p:sp>
          <p:nvSpPr>
            <p:cNvPr id="40" name="円/楕円 39"/>
            <p:cNvSpPr/>
            <p:nvPr/>
          </p:nvSpPr>
          <p:spPr>
            <a:xfrm>
              <a:off x="2834906" y="5495954"/>
              <a:ext cx="2817214" cy="714673"/>
            </a:xfrm>
            <a:prstGeom prst="ellipse">
              <a:avLst/>
            </a:prstGeom>
            <a:solidFill>
              <a:schemeClr val="accent6">
                <a:lumMod val="75000"/>
                <a:alpha val="44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18000" tIns="18000" rIns="18000" bIns="18000" anchor="ctr"/>
            <a:lstStyle/>
            <a:p>
              <a:pPr algn="ctr" fontAlgn="auto">
                <a:spcBef>
                  <a:spcPts val="0"/>
                </a:spcBef>
                <a:spcAft>
                  <a:spcPts val="0"/>
                </a:spcAft>
                <a:defRPr/>
              </a:pPr>
              <a:r>
                <a:rPr lang="ja-JP" altLang="en-US" dirty="0">
                  <a:solidFill>
                    <a:prstClr val="white"/>
                  </a:solidFill>
                  <a:latin typeface="HGSｺﾞｼｯｸE" panose="020B0900000000000000" pitchFamily="50" charset="-128"/>
                  <a:ea typeface="HGSｺﾞｼｯｸE" panose="020B0900000000000000" pitchFamily="50" charset="-128"/>
                </a:rPr>
                <a:t>民</a:t>
              </a:r>
              <a:endParaRPr lang="en-US" altLang="ja-JP" dirty="0">
                <a:solidFill>
                  <a:prstClr val="white"/>
                </a:solidFill>
                <a:latin typeface="HGSｺﾞｼｯｸE" panose="020B0900000000000000" pitchFamily="50" charset="-128"/>
                <a:ea typeface="HGSｺﾞｼｯｸE" panose="020B0900000000000000" pitchFamily="50" charset="-128"/>
              </a:endParaRPr>
            </a:p>
            <a:p>
              <a:pPr algn="ctr" fontAlgn="auto">
                <a:spcBef>
                  <a:spcPts val="0"/>
                </a:spcBef>
                <a:spcAft>
                  <a:spcPts val="0"/>
                </a:spcAft>
                <a:defRPr/>
              </a:pPr>
              <a:r>
                <a:rPr lang="ja-JP" altLang="en-US" sz="1200" dirty="0">
                  <a:solidFill>
                    <a:prstClr val="white"/>
                  </a:solidFill>
                  <a:latin typeface="HGSｺﾞｼｯｸE" panose="020B0900000000000000" pitchFamily="50" charset="-128"/>
                  <a:ea typeface="HGSｺﾞｼｯｸE" panose="020B0900000000000000" pitchFamily="50" charset="-128"/>
                </a:rPr>
                <a:t>（非営利セクター・市民）</a:t>
              </a:r>
            </a:p>
          </p:txBody>
        </p:sp>
      </p:grpSp>
      <p:sp>
        <p:nvSpPr>
          <p:cNvPr id="42" name="正方形/長方形 41"/>
          <p:cNvSpPr/>
          <p:nvPr/>
        </p:nvSpPr>
        <p:spPr>
          <a:xfrm>
            <a:off x="1283887" y="745211"/>
            <a:ext cx="6264696" cy="1299932"/>
          </a:xfrm>
          <a:prstGeom prst="rect">
            <a:avLst/>
          </a:prstGeom>
          <a:ln w="3175">
            <a:noFill/>
            <a:prstDash val="sysDot"/>
          </a:ln>
        </p:spPr>
        <p:txBody>
          <a:bodyPr wrap="square" lIns="3600" tIns="3600" rIns="3600" bIns="3600" numCol="1" anchor="t" anchorCtr="0">
            <a:spAutoFit/>
          </a:bodyPr>
          <a:lstStyle/>
          <a:p>
            <a:pPr marL="179388" indent="-179388"/>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a:p>
            <a:pPr marL="179388" indent="-179388"/>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多様な人材の活躍を進めていくため</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が自由に活動できる土壌</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が重要。大阪の</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「民都」</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としての</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DNA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を活かし、さらなる環境整備を進める。</a:t>
            </a: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規制改革等により民の活動を活発化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させるとともに、公と民が手を携え、社会課題の解決を図りながら、住民サービスの提供と経済</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活性化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の実現をめざす</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を図る。</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9388" indent="-179388"/>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○将来の公益庁創設などの国制度に踏み込んだ改革を視野に、</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をめざした取組みを進める</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1115616" y="260648"/>
            <a:ext cx="6696744" cy="178373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正方形/長方形 44"/>
          <p:cNvSpPr/>
          <p:nvPr/>
        </p:nvSpPr>
        <p:spPr>
          <a:xfrm>
            <a:off x="91704" y="3437429"/>
            <a:ext cx="8977502" cy="3312000"/>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AutoShape 5" descr="toukyoukaijou2"/>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solidFill>
                <a:prstClr val="black"/>
              </a:solidFill>
            </a:endParaRPr>
          </a:p>
        </p:txBody>
      </p:sp>
      <p:sp>
        <p:nvSpPr>
          <p:cNvPr id="53" name="正方形/長方形 52"/>
          <p:cNvSpPr/>
          <p:nvPr/>
        </p:nvSpPr>
        <p:spPr>
          <a:xfrm>
            <a:off x="91704" y="321297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角丸四角形 67"/>
          <p:cNvSpPr/>
          <p:nvPr/>
        </p:nvSpPr>
        <p:spPr>
          <a:xfrm>
            <a:off x="160980" y="3510796"/>
            <a:ext cx="8800776" cy="711339"/>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・東京</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等よりも厳しい規制は全廃</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するという基本方針のもと、国</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への働きかけ、特区制度を活用した規制改革や税制措置等の総合的かつ集中的な実施、府市における更なる規制緩和を行い、「世界で最もビジネスがしやすい環境」の実現をめざす。</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角丸四角形 68"/>
          <p:cNvSpPr/>
          <p:nvPr/>
        </p:nvSpPr>
        <p:spPr>
          <a:xfrm>
            <a:off x="154576" y="4269089"/>
            <a:ext cx="8807180" cy="2400271"/>
          </a:xfrm>
          <a:prstGeom prst="roundRect">
            <a:avLst>
              <a:gd name="adj" fmla="val 7253"/>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■公民連携の強化</a:t>
            </a: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・「⺠でできるものは⺠へ」を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基本に取り</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組んで</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きた</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従来の公民連携の枠組みを</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前進させ、民間企業等と行政それぞれの</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ニーズをマッチングし、「</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関係による新た</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な公民連携</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のモデルを</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確立する</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ことで</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社会課題</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の解決を</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図り</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ながら、きめ</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細かな住民</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サービス</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提供と経済活性化を実現する。</a:t>
            </a: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まちづくりにおけるコンセッションや</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BID</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100"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ネーミングライツなどの活用</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進め</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民間の</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資金とノウハウを活かした</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まちづくり</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を実現する。</a:t>
            </a: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ja-JP" altLang="en-US"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7243388" y="4581128"/>
            <a:ext cx="1859649" cy="507831"/>
          </a:xfrm>
          <a:prstGeom prst="rect">
            <a:avLst/>
          </a:prstGeom>
          <a:noFill/>
        </p:spPr>
        <p:txBody>
          <a:bodyPr wrap="square" rtlCol="0">
            <a:spAutoFit/>
          </a:bodyPr>
          <a:lstStyle/>
          <a:p>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■民間活力の導入に</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よりリニューアルした天王寺公園エントランスエリア</a:t>
            </a:r>
            <a:endPar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51" name="Picture 2" descr="てんしば">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4268" y="5121609"/>
            <a:ext cx="1609809" cy="1365188"/>
          </a:xfrm>
          <a:prstGeom prst="rect">
            <a:avLst/>
          </a:prstGeom>
          <a:noFill/>
          <a:extLst>
            <a:ext uri="{909E8E84-426E-40DD-AFC4-6F175D3DCCD1}">
              <a14:hiddenFill xmlns:a14="http://schemas.microsoft.com/office/drawing/2010/main">
                <a:solidFill>
                  <a:srgbClr val="FFFFFF"/>
                </a:solidFill>
              </a14:hiddenFill>
            </a:ext>
          </a:extLst>
        </p:spPr>
      </p:pic>
      <p:sp>
        <p:nvSpPr>
          <p:cNvPr id="55" name="テキスト ボックス 54"/>
          <p:cNvSpPr txBox="1"/>
          <p:nvPr/>
        </p:nvSpPr>
        <p:spPr>
          <a:xfrm>
            <a:off x="2627988" y="4581128"/>
            <a:ext cx="2016083" cy="507831"/>
          </a:xfrm>
          <a:prstGeom prst="rect">
            <a:avLst/>
          </a:prstGeom>
          <a:noFill/>
        </p:spPr>
        <p:txBody>
          <a:bodyPr wrap="square"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都道府県では全国初となる民間企業等</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一元的</a:t>
            </a:r>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窓口</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「公民戦略連携デスク」</a:t>
            </a:r>
          </a:p>
        </p:txBody>
      </p:sp>
      <p:pic>
        <p:nvPicPr>
          <p:cNvPr id="56" name="Picture 2" descr="C:\Users\i4350461\Desktop\官民連携デスク.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0795" y="5121609"/>
            <a:ext cx="2180142" cy="1365188"/>
          </a:xfrm>
          <a:prstGeom prst="rect">
            <a:avLst/>
          </a:prstGeom>
          <a:noFill/>
          <a:extLst>
            <a:ext uri="{909E8E84-426E-40DD-AFC4-6F175D3DCCD1}">
              <a14:hiddenFill xmlns:a14="http://schemas.microsoft.com/office/drawing/2010/main">
                <a:solidFill>
                  <a:srgbClr val="FFFFFF"/>
                </a:solidFill>
              </a14:hiddenFill>
            </a:ext>
          </a:extLst>
        </p:spPr>
      </p:pic>
      <p:sp>
        <p:nvSpPr>
          <p:cNvPr id="46" name="テキスト ボックス 45"/>
          <p:cNvSpPr txBox="1"/>
          <p:nvPr/>
        </p:nvSpPr>
        <p:spPr>
          <a:xfrm>
            <a:off x="4815710" y="4581128"/>
            <a:ext cx="2478558" cy="507831"/>
          </a:xfrm>
          <a:prstGeom prst="rect">
            <a:avLst/>
          </a:prstGeom>
          <a:noFill/>
        </p:spPr>
        <p:txBody>
          <a:bodyPr wrap="square" rtlCol="0">
            <a:spAutoFit/>
          </a:bodyPr>
          <a:lstStyle/>
          <a:p>
            <a:r>
              <a:rPr lang="ja-JP" altLang="en-US" sz="9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■住民が住み慣れた地域で安心して快適に住み続けられるよう、多様な主体が参画して課題解決型のまちづくりを目指す「</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スマート・エイジングシティ」</a:t>
            </a:r>
          </a:p>
        </p:txBody>
      </p:sp>
      <p:pic>
        <p:nvPicPr>
          <p:cNvPr id="49" name="Picture 11" descr="「ＵＲ団地 森ノ...」の画像検索結果"/>
          <p:cNvPicPr/>
          <p:nvPr/>
        </p:nvPicPr>
        <p:blipFill>
          <a:blip r:embed="rId5">
            <a:extLst>
              <a:ext uri="{28A0092B-C50C-407E-A947-70E740481C1C}">
                <a14:useLocalDpi xmlns:a14="http://schemas.microsoft.com/office/drawing/2010/main" val="0"/>
              </a:ext>
            </a:extLst>
          </a:blip>
          <a:srcRect/>
          <a:stretch>
            <a:fillRect/>
          </a:stretch>
        </p:blipFill>
        <p:spPr bwMode="auto">
          <a:xfrm>
            <a:off x="5054327" y="5304074"/>
            <a:ext cx="1000662" cy="107518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みんなの拠点"/>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989" y="5301208"/>
            <a:ext cx="1035179"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正方形/長方形 53"/>
          <p:cNvSpPr/>
          <p:nvPr/>
        </p:nvSpPr>
        <p:spPr>
          <a:xfrm>
            <a:off x="1106090" y="246584"/>
            <a:ext cx="6706270" cy="450050"/>
          </a:xfrm>
          <a:prstGeom prst="rect">
            <a:avLst/>
          </a:prstGeom>
          <a:solidFill>
            <a:schemeClr val="accent6"/>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lvl="0" algn="ct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民間活動促進の</a:t>
            </a:r>
            <a:r>
              <a:rPr lang="ja-JP" altLang="en-US" sz="16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仕組みづくり</a:t>
            </a:r>
            <a:endParaRPr lang="ja-JP" altLang="en-US" sz="16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スライド番号プレースホルダー 1"/>
          <p:cNvSpPr txBox="1">
            <a:spLocks/>
          </p:cNvSpPr>
          <p:nvPr/>
        </p:nvSpPr>
        <p:spPr bwMode="auto">
          <a:xfrm>
            <a:off x="8378825" y="607876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48</a:t>
            </a:fld>
            <a:endParaRPr lang="ja-JP" altLang="en-US" sz="1200" dirty="0">
              <a:solidFill>
                <a:srgbClr val="898989"/>
              </a:solidFill>
            </a:endParaRPr>
          </a:p>
        </p:txBody>
      </p:sp>
    </p:spTree>
    <p:extLst>
      <p:ext uri="{BB962C8B-B14F-4D97-AF65-F5344CB8AC3E}">
        <p14:creationId xmlns:p14="http://schemas.microsoft.com/office/powerpoint/2010/main" val="28865255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5"/>
          <p:cNvSpPr>
            <a:spLocks noChangeArrowheads="1"/>
          </p:cNvSpPr>
          <p:nvPr/>
        </p:nvSpPr>
        <p:spPr bwMode="auto">
          <a:xfrm>
            <a:off x="8892480" y="743355"/>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4" name="Rectangle 6"/>
          <p:cNvSpPr>
            <a:spLocks noChangeArrowheads="1"/>
          </p:cNvSpPr>
          <p:nvPr/>
        </p:nvSpPr>
        <p:spPr bwMode="auto">
          <a:xfrm>
            <a:off x="8892480" y="90633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5" name="Rectangle 7"/>
          <p:cNvSpPr>
            <a:spLocks noChangeArrowheads="1"/>
          </p:cNvSpPr>
          <p:nvPr/>
        </p:nvSpPr>
        <p:spPr bwMode="auto">
          <a:xfrm>
            <a:off x="14460414" y="404664"/>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6" name="Rectangle 8"/>
          <p:cNvSpPr>
            <a:spLocks noChangeArrowheads="1"/>
          </p:cNvSpPr>
          <p:nvPr/>
        </p:nvSpPr>
        <p:spPr bwMode="auto">
          <a:xfrm>
            <a:off x="16051041" y="567643"/>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7" name="Rectangle 9"/>
          <p:cNvSpPr>
            <a:spLocks noChangeArrowheads="1"/>
          </p:cNvSpPr>
          <p:nvPr/>
        </p:nvSpPr>
        <p:spPr bwMode="auto">
          <a:xfrm>
            <a:off x="16051041" y="730622"/>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8" name="Rectangle 10"/>
          <p:cNvSpPr>
            <a:spLocks noChangeArrowheads="1"/>
          </p:cNvSpPr>
          <p:nvPr/>
        </p:nvSpPr>
        <p:spPr bwMode="auto">
          <a:xfrm>
            <a:off x="16051041" y="893601"/>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39" name="Rectangle 11"/>
          <p:cNvSpPr>
            <a:spLocks noChangeArrowheads="1"/>
          </p:cNvSpPr>
          <p:nvPr/>
        </p:nvSpPr>
        <p:spPr bwMode="auto">
          <a:xfrm>
            <a:off x="16051041" y="1056581"/>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40" name="Rectangle 12"/>
          <p:cNvSpPr>
            <a:spLocks noChangeArrowheads="1"/>
          </p:cNvSpPr>
          <p:nvPr/>
        </p:nvSpPr>
        <p:spPr bwMode="auto">
          <a:xfrm>
            <a:off x="16051041" y="1219560"/>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41" name="Rectangle 13"/>
          <p:cNvSpPr>
            <a:spLocks noChangeArrowheads="1"/>
          </p:cNvSpPr>
          <p:nvPr/>
        </p:nvSpPr>
        <p:spPr bwMode="auto">
          <a:xfrm>
            <a:off x="16051041" y="1382539"/>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42" name="Rectangle 14"/>
          <p:cNvSpPr>
            <a:spLocks noChangeArrowheads="1"/>
          </p:cNvSpPr>
          <p:nvPr/>
        </p:nvSpPr>
        <p:spPr bwMode="auto">
          <a:xfrm>
            <a:off x="16051041" y="1547013"/>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43" name="Rectangle 15"/>
          <p:cNvSpPr>
            <a:spLocks noChangeArrowheads="1"/>
          </p:cNvSpPr>
          <p:nvPr/>
        </p:nvSpPr>
        <p:spPr bwMode="auto">
          <a:xfrm>
            <a:off x="16051041" y="1709992"/>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44" name="Rectangle 16"/>
          <p:cNvSpPr>
            <a:spLocks noChangeArrowheads="1"/>
          </p:cNvSpPr>
          <p:nvPr/>
        </p:nvSpPr>
        <p:spPr bwMode="auto">
          <a:xfrm>
            <a:off x="16051041" y="1872971"/>
            <a:ext cx="76200" cy="1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r>
              <a:rPr lang="ja-JP" altLang="ja-JP" sz="800" smtClean="0">
                <a:solidFill>
                  <a:srgbClr val="000000"/>
                </a:solidFill>
                <a:latin typeface="Century" pitchFamily="18" charset="0"/>
              </a:rPr>
              <a:t> </a:t>
            </a:r>
            <a:endParaRPr lang="ja-JP" altLang="ja-JP" smtClean="0">
              <a:solidFill>
                <a:prstClr val="black"/>
              </a:solidFill>
            </a:endParaRPr>
          </a:p>
        </p:txBody>
      </p:sp>
      <p:sp>
        <p:nvSpPr>
          <p:cNvPr id="114" name="正方形/長方形 113"/>
          <p:cNvSpPr/>
          <p:nvPr/>
        </p:nvSpPr>
        <p:spPr>
          <a:xfrm>
            <a:off x="91704" y="309717"/>
            <a:ext cx="8977502" cy="5384262"/>
          </a:xfrm>
          <a:prstGeom prst="rect">
            <a:avLst/>
          </a:prstGeom>
          <a:noFill/>
          <a:ln>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角丸四角形 114"/>
          <p:cNvSpPr/>
          <p:nvPr/>
        </p:nvSpPr>
        <p:spPr>
          <a:xfrm>
            <a:off x="251520" y="347813"/>
            <a:ext cx="8724350" cy="5289346"/>
          </a:xfrm>
          <a:prstGeom prst="roundRect">
            <a:avLst>
              <a:gd name="adj" fmla="val 4953"/>
            </a:avLst>
          </a:prstGeom>
          <a:solidFill>
            <a:schemeClr val="accent6">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■フィランソロピーの促進、非営利セクターの活性化</a:t>
            </a:r>
          </a:p>
          <a:p>
            <a:endParaRPr lang="en-US" altLang="ja-JP"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5" name="Group 30"/>
          <p:cNvGraphicFramePr>
            <a:graphicFrameLocks noGrp="1"/>
          </p:cNvGraphicFramePr>
          <p:nvPr>
            <p:extLst>
              <p:ext uri="{D42A27DB-BD31-4B8C-83A1-F6EECF244321}">
                <p14:modId xmlns:p14="http://schemas.microsoft.com/office/powerpoint/2010/main" val="3812691264"/>
              </p:ext>
            </p:extLst>
          </p:nvPr>
        </p:nvGraphicFramePr>
        <p:xfrm>
          <a:off x="491590" y="3501008"/>
          <a:ext cx="5160530" cy="2120829"/>
        </p:xfrm>
        <a:graphic>
          <a:graphicData uri="http://schemas.openxmlformats.org/drawingml/2006/table">
            <a:tbl>
              <a:tblPr/>
              <a:tblGrid>
                <a:gridCol w="1292141"/>
                <a:gridCol w="3868389"/>
              </a:tblGrid>
              <a:tr h="14005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ja-JP" sz="1000" b="1" i="0" u="none" strike="noStrike" cap="none" normalizeH="0" baseline="0" dirty="0" smtClean="0">
                          <a:ln>
                            <a:noFill/>
                          </a:ln>
                          <a:solidFill>
                            <a:schemeClr val="bg1"/>
                          </a:solidFill>
                          <a:effectLst/>
                          <a:latin typeface="Meiryo UI"/>
                          <a:ea typeface="Meiryo UI"/>
                          <a:cs typeface="Meiryo UI"/>
                        </a:rPr>
                        <a:t>(</a:t>
                      </a:r>
                      <a:r>
                        <a:rPr kumimoji="0" lang="ja-JP" altLang="en-US" sz="1000" b="1" i="0" u="none" strike="noStrike" cap="none" normalizeH="0" baseline="0" dirty="0" smtClean="0">
                          <a:ln>
                            <a:noFill/>
                          </a:ln>
                          <a:solidFill>
                            <a:schemeClr val="bg1"/>
                          </a:solidFill>
                          <a:effectLst/>
                          <a:latin typeface="Meiryo UI"/>
                          <a:ea typeface="Meiryo UI"/>
                          <a:cs typeface="Meiryo UI"/>
                        </a:rPr>
                        <a:t>仮称</a:t>
                      </a:r>
                      <a:r>
                        <a:rPr kumimoji="0" lang="en-US" altLang="ja-JP" sz="1000" b="1" i="0" u="none" strike="noStrike" cap="none" normalizeH="0" baseline="0" dirty="0" smtClean="0">
                          <a:ln>
                            <a:noFill/>
                          </a:ln>
                          <a:solidFill>
                            <a:schemeClr val="bg1"/>
                          </a:solidFill>
                          <a:effectLst/>
                          <a:latin typeface="Meiryo UI"/>
                          <a:ea typeface="Meiryo UI"/>
                          <a:cs typeface="Meiryo UI"/>
                        </a:rPr>
                        <a:t>)</a:t>
                      </a:r>
                      <a:r>
                        <a:rPr kumimoji="0" lang="ja-JP" altLang="en-US" sz="1000" b="1" i="0" u="none" strike="noStrike" cap="none" normalizeH="0" baseline="0" dirty="0" smtClean="0">
                          <a:ln>
                            <a:noFill/>
                          </a:ln>
                          <a:solidFill>
                            <a:schemeClr val="bg1"/>
                          </a:solidFill>
                          <a:effectLst/>
                          <a:latin typeface="Meiryo UI"/>
                          <a:ea typeface="Meiryo UI"/>
                          <a:cs typeface="Meiryo UI"/>
                        </a:rPr>
                        <a:t>大阪フィランソロピー会議で議論するテーマ</a:t>
                      </a:r>
                      <a:r>
                        <a:rPr kumimoji="0" lang="en-US" altLang="ja-JP" sz="1000" b="1" i="0" u="none" strike="noStrike" cap="none" normalizeH="0" baseline="0" dirty="0" smtClean="0">
                          <a:ln>
                            <a:noFill/>
                          </a:ln>
                          <a:solidFill>
                            <a:schemeClr val="bg1"/>
                          </a:solidFill>
                          <a:effectLst/>
                          <a:latin typeface="Meiryo UI"/>
                          <a:ea typeface="Meiryo UI"/>
                          <a:cs typeface="Meiryo UI"/>
                        </a:rPr>
                        <a:t>(</a:t>
                      </a:r>
                      <a:r>
                        <a:rPr kumimoji="0" lang="ja-JP" altLang="en-US" sz="1000" b="1" i="0" u="none" strike="noStrike" cap="none" normalizeH="0" baseline="0" dirty="0" smtClean="0">
                          <a:ln>
                            <a:noFill/>
                          </a:ln>
                          <a:solidFill>
                            <a:schemeClr val="bg1"/>
                          </a:solidFill>
                          <a:effectLst/>
                          <a:latin typeface="Meiryo UI"/>
                          <a:ea typeface="Meiryo UI"/>
                          <a:cs typeface="Meiryo UI"/>
                        </a:rPr>
                        <a:t>案</a:t>
                      </a:r>
                      <a:r>
                        <a:rPr kumimoji="0" lang="en-US" altLang="ja-JP" sz="1000" b="1" i="0" u="none" strike="noStrike" cap="none" normalizeH="0" baseline="0" dirty="0" smtClean="0">
                          <a:ln>
                            <a:noFill/>
                          </a:ln>
                          <a:solidFill>
                            <a:schemeClr val="bg1"/>
                          </a:solidFill>
                          <a:effectLst/>
                          <a:latin typeface="Meiryo UI"/>
                          <a:ea typeface="Meiryo UI"/>
                          <a:cs typeface="Meiryo UI"/>
                        </a:rPr>
                        <a:t>)</a:t>
                      </a:r>
                      <a:endParaRPr kumimoji="0" lang="ja-JP" altLang="en-US" sz="1000" b="1" i="0" u="none" strike="noStrike" cap="none" normalizeH="0" baseline="0" dirty="0" smtClean="0">
                        <a:ln>
                          <a:noFill/>
                        </a:ln>
                        <a:solidFill>
                          <a:schemeClr val="bg1"/>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558ED5"/>
                    </a:solidFill>
                  </a:tcPr>
                </a:tc>
                <a:tc hMerge="1">
                  <a:txBody>
                    <a:bodyPr/>
                    <a:lstStyle/>
                    <a:p>
                      <a:endParaRPr kumimoji="1" lang="ja-JP" altLang="en-US"/>
                    </a:p>
                  </a:txBody>
                  <a:tcPr/>
                </a:tc>
              </a:tr>
              <a:tr h="3631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D0D0D"/>
                          </a:solidFill>
                          <a:effectLst/>
                          <a:latin typeface="Meiryo UI"/>
                          <a:ea typeface="Meiryo UI"/>
                          <a:cs typeface="Meiryo UI"/>
                        </a:rPr>
                        <a:t>連携強化</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kern="1200" cap="none" normalizeH="0" baseline="0" dirty="0" smtClean="0">
                          <a:ln>
                            <a:noFill/>
                          </a:ln>
                          <a:solidFill>
                            <a:schemeClr val="tx1"/>
                          </a:solidFill>
                          <a:effectLst/>
                          <a:latin typeface="Meiryo UI"/>
                          <a:ea typeface="Meiryo UI"/>
                          <a:cs typeface="Meiryo UI"/>
                        </a:rPr>
                        <a:t>・非営利セクターと営利セクター・行政・市民・大学等を結ぶ公益活動支援のプラットフォームを構築</a:t>
                      </a:r>
                      <a:endParaRPr kumimoji="0" lang="ja-JP" altLang="ja-JP" sz="1000" b="0" i="0" u="none" strike="noStrike" kern="1200" cap="none" normalizeH="0" baseline="0" dirty="0" smtClean="0">
                        <a:ln>
                          <a:noFill/>
                        </a:ln>
                        <a:solidFill>
                          <a:schemeClr val="tx1"/>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0331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D0D0D"/>
                          </a:solidFill>
                          <a:effectLst/>
                          <a:latin typeface="Meiryo UI"/>
                          <a:ea typeface="Meiryo UI"/>
                          <a:cs typeface="Meiryo UI"/>
                        </a:rPr>
                        <a:t>新たな資金の流れ</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kern="1200" cap="none" normalizeH="0" baseline="0" dirty="0" smtClean="0">
                          <a:ln>
                            <a:noFill/>
                          </a:ln>
                          <a:solidFill>
                            <a:schemeClr val="tx1"/>
                          </a:solidFill>
                          <a:effectLst/>
                          <a:latin typeface="Meiryo UI"/>
                          <a:ea typeface="Meiryo UI"/>
                          <a:cs typeface="Meiryo UI"/>
                        </a:rPr>
                        <a:t>・寄附</a:t>
                      </a:r>
                      <a:r>
                        <a:rPr kumimoji="0" lang="ja-JP" altLang="ja-JP" sz="1000" b="0" i="0" u="none" strike="noStrike" kern="1200" cap="none" normalizeH="0" baseline="0" dirty="0" smtClean="0">
                          <a:ln>
                            <a:noFill/>
                          </a:ln>
                          <a:solidFill>
                            <a:schemeClr val="tx1"/>
                          </a:solidFill>
                          <a:effectLst/>
                          <a:latin typeface="Meiryo UI"/>
                          <a:ea typeface="Meiryo UI"/>
                          <a:cs typeface="Meiryo UI"/>
                        </a:rPr>
                        <a:t>を増やす・</a:t>
                      </a:r>
                      <a:r>
                        <a:rPr kumimoji="0" lang="ja-JP" altLang="en-US" sz="1000" b="0" i="0" u="none" strike="noStrike" kern="1200" cap="none" normalizeH="0" baseline="0" dirty="0" smtClean="0">
                          <a:ln>
                            <a:noFill/>
                          </a:ln>
                          <a:solidFill>
                            <a:schemeClr val="tx1"/>
                          </a:solidFill>
                          <a:effectLst/>
                          <a:latin typeface="Meiryo UI"/>
                          <a:ea typeface="Meiryo UI"/>
                          <a:cs typeface="Meiryo UI"/>
                        </a:rPr>
                        <a:t>寄附</a:t>
                      </a:r>
                      <a:r>
                        <a:rPr kumimoji="0" lang="ja-JP" altLang="ja-JP" sz="1000" b="0" i="0" u="none" strike="noStrike" kern="1200" cap="none" normalizeH="0" baseline="0" dirty="0" smtClean="0">
                          <a:ln>
                            <a:noFill/>
                          </a:ln>
                          <a:solidFill>
                            <a:schemeClr val="tx1"/>
                          </a:solidFill>
                          <a:effectLst/>
                          <a:latin typeface="Meiryo UI"/>
                          <a:ea typeface="Meiryo UI"/>
                          <a:cs typeface="Meiryo UI"/>
                        </a:rPr>
                        <a:t>をつなげる仕組み</a:t>
                      </a:r>
                      <a:r>
                        <a:rPr kumimoji="0" lang="ja-JP" altLang="en-US" sz="1000" b="0" i="0" u="none" strike="noStrike" kern="1200" cap="none" normalizeH="0" baseline="0" dirty="0" smtClean="0">
                          <a:ln>
                            <a:noFill/>
                          </a:ln>
                          <a:solidFill>
                            <a:schemeClr val="tx1"/>
                          </a:solidFill>
                          <a:effectLst/>
                          <a:latin typeface="Meiryo UI"/>
                          <a:ea typeface="Meiryo UI"/>
                          <a:cs typeface="Meiryo UI"/>
                        </a:rPr>
                        <a:t>、</a:t>
                      </a:r>
                      <a:r>
                        <a:rPr kumimoji="0" lang="en-US" altLang="ja-JP" sz="1000" b="0" i="0" u="none" strike="noStrike" kern="1200" cap="none" normalizeH="0" baseline="0" dirty="0" smtClean="0">
                          <a:ln>
                            <a:noFill/>
                          </a:ln>
                          <a:solidFill>
                            <a:schemeClr val="tx1"/>
                          </a:solidFill>
                          <a:effectLst/>
                          <a:latin typeface="Meiryo UI"/>
                          <a:ea typeface="Meiryo UI"/>
                          <a:cs typeface="Meiryo UI"/>
                        </a:rPr>
                        <a:t>SIB</a:t>
                      </a:r>
                      <a:r>
                        <a:rPr kumimoji="0" lang="ja-JP" altLang="en-US" sz="1000" b="0" i="0" u="none" strike="noStrike" kern="1200" cap="none" normalizeH="0" baseline="0" dirty="0" smtClean="0">
                          <a:ln>
                            <a:noFill/>
                          </a:ln>
                          <a:solidFill>
                            <a:schemeClr val="tx1"/>
                          </a:solidFill>
                          <a:effectLst/>
                          <a:latin typeface="Meiryo UI"/>
                          <a:ea typeface="Meiryo UI"/>
                          <a:cs typeface="Meiryo UI"/>
                        </a:rPr>
                        <a:t>など</a:t>
                      </a:r>
                      <a:r>
                        <a:rPr kumimoji="0" lang="ja-JP" altLang="ja-JP" sz="1000" b="0" i="0" u="none" strike="noStrike" kern="1200" cap="none" normalizeH="0" baseline="0" dirty="0" smtClean="0">
                          <a:ln>
                            <a:noFill/>
                          </a:ln>
                          <a:solidFill>
                            <a:schemeClr val="tx1"/>
                          </a:solidFill>
                          <a:effectLst/>
                          <a:latin typeface="Meiryo UI"/>
                          <a:ea typeface="Meiryo UI"/>
                          <a:cs typeface="Meiryo UI"/>
                        </a:rPr>
                        <a:t>新たな民への資金供給手法</a:t>
                      </a:r>
                      <a:r>
                        <a:rPr kumimoji="0" lang="ja-JP" altLang="en-US" sz="1000" b="0" i="0" u="none" strike="noStrike" kern="1200" cap="none" normalizeH="0" baseline="0" dirty="0" smtClean="0">
                          <a:ln>
                            <a:noFill/>
                          </a:ln>
                          <a:solidFill>
                            <a:schemeClr val="tx1"/>
                          </a:solidFill>
                          <a:effectLst/>
                          <a:latin typeface="Meiryo UI"/>
                          <a:ea typeface="Meiryo UI"/>
                          <a:cs typeface="Meiryo UI"/>
                        </a:rPr>
                        <a:t>や</a:t>
                      </a:r>
                      <a:r>
                        <a:rPr kumimoji="0" lang="ja-JP" altLang="ja-JP" sz="1000" b="0" i="0" u="none" strike="noStrike" kern="1200" cap="none" normalizeH="0" baseline="0" dirty="0" smtClean="0">
                          <a:ln>
                            <a:noFill/>
                          </a:ln>
                          <a:solidFill>
                            <a:schemeClr val="tx1"/>
                          </a:solidFill>
                          <a:effectLst/>
                          <a:latin typeface="Meiryo UI"/>
                          <a:ea typeface="Meiryo UI"/>
                          <a:cs typeface="Meiryo UI"/>
                        </a:rPr>
                        <a:t>仕組み</a:t>
                      </a:r>
                      <a:r>
                        <a:rPr kumimoji="0" lang="ja-JP" altLang="en-US" sz="1000" b="0" i="0" u="none" strike="noStrike" kern="1200" cap="none" normalizeH="0" baseline="0" dirty="0" smtClean="0">
                          <a:ln>
                            <a:noFill/>
                          </a:ln>
                          <a:solidFill>
                            <a:schemeClr val="tx1"/>
                          </a:solidFill>
                          <a:effectLst/>
                          <a:latin typeface="Meiryo UI"/>
                          <a:ea typeface="Meiryo UI"/>
                          <a:cs typeface="Meiryo UI"/>
                        </a:rPr>
                        <a:t>を</a:t>
                      </a:r>
                      <a:r>
                        <a:rPr kumimoji="0" lang="ja-JP" altLang="ja-JP" sz="1000" b="0" i="0" u="none" strike="noStrike" kern="1200" cap="none" normalizeH="0" baseline="0" dirty="0" smtClean="0">
                          <a:ln>
                            <a:noFill/>
                          </a:ln>
                          <a:solidFill>
                            <a:schemeClr val="tx1"/>
                          </a:solidFill>
                          <a:effectLst/>
                          <a:latin typeface="Meiryo UI"/>
                          <a:ea typeface="Meiryo UI"/>
                          <a:cs typeface="Meiryo UI"/>
                        </a:rPr>
                        <a:t>構築</a:t>
                      </a:r>
                      <a:endParaRPr kumimoji="0" lang="en-US" altLang="ja-JP" sz="1000" b="0" i="0" u="none" strike="noStrike" kern="1200" cap="none" normalizeH="0" baseline="0" dirty="0" smtClean="0">
                        <a:ln>
                          <a:noFill/>
                        </a:ln>
                        <a:solidFill>
                          <a:schemeClr val="tx1"/>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31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D0D0D"/>
                          </a:solidFill>
                          <a:effectLst/>
                          <a:latin typeface="Meiryo UI"/>
                          <a:ea typeface="Meiryo UI"/>
                          <a:cs typeface="Meiryo UI"/>
                        </a:rPr>
                        <a:t>活動の見える化</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kern="1200" cap="none" normalizeH="0" baseline="0" dirty="0" smtClean="0">
                          <a:ln>
                            <a:noFill/>
                          </a:ln>
                          <a:solidFill>
                            <a:schemeClr val="tx1"/>
                          </a:solidFill>
                          <a:effectLst/>
                          <a:latin typeface="Meiryo UI"/>
                          <a:ea typeface="Meiryo UI"/>
                          <a:cs typeface="Meiryo UI"/>
                        </a:rPr>
                        <a:t>・活動を評価する仕組みを構築し、非営利セクターの活動等を見える化</a:t>
                      </a:r>
                      <a:endParaRPr kumimoji="0" lang="ja-JP" altLang="ja-JP" sz="1000" b="0" i="0" u="none" strike="sngStrike" kern="1200" cap="none" normalizeH="0" baseline="0" dirty="0" smtClean="0">
                        <a:ln>
                          <a:noFill/>
                        </a:ln>
                        <a:solidFill>
                          <a:schemeClr val="tx1"/>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756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D0D0D"/>
                          </a:solidFill>
                          <a:effectLst/>
                          <a:latin typeface="Meiryo UI"/>
                          <a:ea typeface="Meiryo UI"/>
                          <a:cs typeface="Meiryo UI"/>
                        </a:rPr>
                        <a:t>活動の枠の拡大</a:t>
                      </a: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a:ea typeface="Meiryo UI"/>
                          <a:cs typeface="Meiryo UI"/>
                        </a:rPr>
                        <a:t>・</a:t>
                      </a:r>
                      <a:r>
                        <a:rPr lang="ja-JP" altLang="en-US" sz="1000" dirty="0" smtClean="0">
                          <a:solidFill>
                            <a:schemeClr val="tx1">
                              <a:lumMod val="95000"/>
                              <a:lumOff val="5000"/>
                            </a:schemeClr>
                          </a:solidFill>
                          <a:latin typeface="Meiryo UI" panose="020B0604030504040204" pitchFamily="50" charset="-128"/>
                          <a:ea typeface="Meiryo UI" panose="020B0604030504040204" pitchFamily="50" charset="-128"/>
                          <a:cs typeface="Meiryo UI" panose="020B0604030504040204" pitchFamily="50" charset="-128"/>
                        </a:rPr>
                        <a:t>民間公益活動の促進に向けた官民連携の促進や規</a:t>
                      </a:r>
                      <a:r>
                        <a:rPr kumimoji="1" lang="ja-JP" altLang="ja-JP" sz="1000" b="0" i="0" u="none" strike="noStrike" cap="none" normalizeH="0" baseline="0" dirty="0" smtClean="0">
                          <a:ln>
                            <a:noFill/>
                          </a:ln>
                          <a:solidFill>
                            <a:schemeClr val="tx1"/>
                          </a:solidFill>
                          <a:effectLst/>
                          <a:latin typeface="Meiryo UI"/>
                          <a:ea typeface="Meiryo UI"/>
                          <a:cs typeface="Meiryo UI"/>
                        </a:rPr>
                        <a:t>制改革の提案</a:t>
                      </a:r>
                      <a:endParaRPr kumimoji="1" lang="en-US" altLang="ja-JP" sz="1000" b="0" i="0" u="none" strike="noStrike" cap="none" normalizeH="0" baseline="0" dirty="0" smtClean="0">
                        <a:ln>
                          <a:noFill/>
                        </a:ln>
                        <a:solidFill>
                          <a:schemeClr val="tx1"/>
                        </a:solidFill>
                        <a:effectLst/>
                        <a:latin typeface="Meiryo UI"/>
                        <a:ea typeface="Meiryo UI"/>
                        <a:cs typeface="Meiryo UI"/>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dirty="0" smtClean="0">
                          <a:ln>
                            <a:noFill/>
                          </a:ln>
                          <a:solidFill>
                            <a:schemeClr val="tx1"/>
                          </a:solidFill>
                          <a:effectLst/>
                          <a:latin typeface="Meiryo UI"/>
                          <a:ea typeface="Meiryo UI"/>
                          <a:cs typeface="Meiryo UI"/>
                        </a:rPr>
                        <a:t>・全国組織の大阪支部誘致や公益庁の創設など</a:t>
                      </a:r>
                      <a:endParaRPr kumimoji="1" lang="ja-JP" altLang="ja-JP" sz="1000" b="0" i="0" u="none" strike="noStrike" cap="none" normalizeH="0" baseline="0" dirty="0" smtClean="0">
                        <a:ln>
                          <a:noFill/>
                        </a:ln>
                        <a:solidFill>
                          <a:schemeClr val="tx1"/>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6315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ja-JP" altLang="en-US" sz="1000" b="0" i="0" u="none" strike="noStrike" cap="none" normalizeH="0" baseline="0" dirty="0" smtClean="0">
                          <a:ln>
                            <a:noFill/>
                          </a:ln>
                          <a:solidFill>
                            <a:srgbClr val="0D0D0D"/>
                          </a:solidFill>
                          <a:effectLst/>
                          <a:latin typeface="Meiryo UI"/>
                          <a:ea typeface="Meiryo UI"/>
                          <a:cs typeface="Meiryo UI"/>
                        </a:rPr>
                        <a:t>フィランソロピー都市の発信</a:t>
                      </a:r>
                      <a:endParaRPr kumimoji="0" lang="en-US" altLang="ja-JP" sz="1000" b="0" i="0" u="none" strike="noStrike" cap="none" normalizeH="0" baseline="0" dirty="0" smtClean="0">
                        <a:ln>
                          <a:noFill/>
                        </a:ln>
                        <a:solidFill>
                          <a:srgbClr val="0D0D0D"/>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kern="1200" cap="none" normalizeH="0" baseline="0" dirty="0" smtClean="0">
                          <a:ln>
                            <a:noFill/>
                          </a:ln>
                          <a:solidFill>
                            <a:schemeClr val="tx1"/>
                          </a:solidFill>
                          <a:effectLst/>
                          <a:latin typeface="Meiryo UI"/>
                          <a:ea typeface="Meiryo UI"/>
                          <a:cs typeface="Meiryo UI"/>
                        </a:rPr>
                        <a:t>・フィランソロピーの先進都市として世界にむけた発信</a:t>
                      </a:r>
                      <a:endParaRPr kumimoji="1" lang="en-US" altLang="ja-JP" sz="1000" b="1" i="0" u="none" strike="sngStrike" kern="1200" cap="none" normalizeH="0" baseline="0" dirty="0" smtClean="0">
                        <a:ln>
                          <a:noFill/>
                        </a:ln>
                        <a:solidFill>
                          <a:srgbClr val="FF0000"/>
                        </a:solidFill>
                        <a:effectLst/>
                        <a:latin typeface="Meiryo UI"/>
                        <a:ea typeface="Meiryo UI"/>
                        <a:cs typeface="Meiryo UI"/>
                      </a:endParaRPr>
                    </a:p>
                  </a:txBody>
                  <a:tcPr marL="68580" marR="6858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grpSp>
        <p:nvGrpSpPr>
          <p:cNvPr id="138" name="グループ化 137"/>
          <p:cNvGrpSpPr/>
          <p:nvPr/>
        </p:nvGrpSpPr>
        <p:grpSpPr>
          <a:xfrm>
            <a:off x="5576036" y="3501008"/>
            <a:ext cx="3780002" cy="2096144"/>
            <a:chOff x="5171047" y="2879858"/>
            <a:chExt cx="3780002" cy="2096144"/>
          </a:xfrm>
        </p:grpSpPr>
        <p:sp>
          <p:nvSpPr>
            <p:cNvPr id="139" name="正方形/長方形 138"/>
            <p:cNvSpPr/>
            <p:nvPr/>
          </p:nvSpPr>
          <p:spPr>
            <a:xfrm>
              <a:off x="5171047" y="2879858"/>
              <a:ext cx="3780002" cy="190240"/>
            </a:xfrm>
            <a:prstGeom prst="rect">
              <a:avLst/>
            </a:prstGeom>
            <a:ln w="3175">
              <a:noFill/>
              <a:prstDash val="sysDot"/>
            </a:ln>
          </p:spPr>
          <p:txBody>
            <a:bodyPr wrap="square" lIns="72000" tIns="18000" rIns="36000" bIns="18000" anchor="t" anchorCtr="0">
              <a:spAutoFit/>
            </a:bodyPr>
            <a:lstStyle/>
            <a:p>
              <a:pPr>
                <a:defRPr/>
              </a:pPr>
              <a:r>
                <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民主導による公益活動支援のプラットフォームの検討イメージ</a:t>
              </a:r>
              <a:r>
                <a:rPr lang="en-US" altLang="ja-JP" sz="10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3173" y="3084908"/>
              <a:ext cx="3095251" cy="1891094"/>
            </a:xfrm>
            <a:prstGeom prst="rect">
              <a:avLst/>
            </a:prstGeom>
            <a:solidFill>
              <a:srgbClr val="FFCC66"/>
            </a:solidFill>
            <a:ln w="15875">
              <a:solidFill>
                <a:schemeClr val="tx1"/>
              </a:solidFill>
            </a:ln>
            <a:extLst/>
          </p:spPr>
        </p:pic>
      </p:grpSp>
      <p:sp>
        <p:nvSpPr>
          <p:cNvPr id="147" name="正方形/長方形 146"/>
          <p:cNvSpPr/>
          <p:nvPr/>
        </p:nvSpPr>
        <p:spPr>
          <a:xfrm>
            <a:off x="611560" y="764704"/>
            <a:ext cx="2232248" cy="2546427"/>
          </a:xfrm>
          <a:prstGeom prst="rect">
            <a:avLst/>
          </a:prstGeom>
          <a:ln w="3175">
            <a:noFill/>
            <a:prstDash val="sysDot"/>
          </a:ln>
        </p:spPr>
        <p:txBody>
          <a:bodyPr wrap="square" lIns="3600" tIns="3600" rIns="3600" bIns="3600" numCol="1" anchor="t" anchorCtr="0">
            <a:spAutoFit/>
          </a:bodyPr>
          <a:lstStyle/>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・市民</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・非営利セクターの役割が世界的にも大きくなり、寄附や社会的投資等を通じて社会課題の解決を図る</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フィランソロピーが世界の潮流になりつつある。</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・フィランソロピーの促進に</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より第２の動脈（フィランソロピー・キャピタル）を大阪に取り込み、非営利</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セクターの活性化を通じて、大阪</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が「</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フィランソロピーにおける国際的な拠点都市」をめざす</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・まず</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は行政や非営利セクター、大学、企業等が対等の立場で様々な</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テーマについて</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議論する「</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仮称</a:t>
            </a:r>
            <a:r>
              <a:rPr lang="en-US" altLang="ja-JP"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大阪フィランソロピー会議」を設置</a:t>
            </a:r>
            <a:r>
              <a:rPr lang="ja-JP" altLang="en-US" sz="1100"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スライド番号プレースホルダー 1"/>
          <p:cNvSpPr txBox="1">
            <a:spLocks/>
          </p:cNvSpPr>
          <p:nvPr/>
        </p:nvSpPr>
        <p:spPr bwMode="auto">
          <a:xfrm>
            <a:off x="8415337"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49</a:t>
            </a:fld>
            <a:endParaRPr lang="ja-JP" altLang="en-US" sz="1200" dirty="0">
              <a:solidFill>
                <a:srgbClr val="898989"/>
              </a:solidFill>
            </a:endParaRPr>
          </a:p>
        </p:txBody>
      </p:sp>
      <p:sp>
        <p:nvSpPr>
          <p:cNvPr id="127" name="正方形/長方形 126"/>
          <p:cNvSpPr/>
          <p:nvPr/>
        </p:nvSpPr>
        <p:spPr>
          <a:xfrm>
            <a:off x="91704" y="48146"/>
            <a:ext cx="1398033" cy="21250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取組み例</a:t>
            </a:r>
            <a:endParaRPr lang="ja-JP" altLang="en-US" sz="11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076" name="Picture 4" descr="E:\My Documents\My Pictures\図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658" y="692696"/>
            <a:ext cx="5937366" cy="2741821"/>
          </a:xfrm>
          <a:prstGeom prst="rect">
            <a:avLst/>
          </a:prstGeom>
          <a:noFill/>
          <a:extLst>
            <a:ext uri="{909E8E84-426E-40DD-AFC4-6F175D3DCCD1}">
              <a14:hiddenFill xmlns:a14="http://schemas.microsoft.com/office/drawing/2010/main">
                <a:solidFill>
                  <a:srgbClr val="FFFFFF"/>
                </a:solidFill>
              </a14:hiddenFill>
            </a:ext>
          </a:extLst>
        </p:spPr>
      </p:pic>
      <p:sp>
        <p:nvSpPr>
          <p:cNvPr id="116" name="ホームベース 115"/>
          <p:cNvSpPr/>
          <p:nvPr/>
        </p:nvSpPr>
        <p:spPr>
          <a:xfrm>
            <a:off x="251520" y="5805264"/>
            <a:ext cx="8508141" cy="972000"/>
          </a:xfrm>
          <a:prstGeom prst="homePlate">
            <a:avLst>
              <a:gd name="adj" fmla="val 39307"/>
            </a:avLst>
          </a:prstGeom>
          <a:solidFill>
            <a:schemeClr val="bg1"/>
          </a:solidFill>
          <a:ln w="9525"/>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右矢印 121"/>
          <p:cNvSpPr/>
          <p:nvPr/>
        </p:nvSpPr>
        <p:spPr>
          <a:xfrm>
            <a:off x="405061" y="6328092"/>
            <a:ext cx="2389276" cy="145089"/>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正方形/長方形 122"/>
          <p:cNvSpPr/>
          <p:nvPr/>
        </p:nvSpPr>
        <p:spPr>
          <a:xfrm>
            <a:off x="2556669" y="6277303"/>
            <a:ext cx="1871315" cy="246221"/>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会議の設置</a:t>
            </a:r>
            <a:endPar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34" name="グループ化 133"/>
          <p:cNvGrpSpPr/>
          <p:nvPr/>
        </p:nvGrpSpPr>
        <p:grpSpPr>
          <a:xfrm>
            <a:off x="395536" y="5995210"/>
            <a:ext cx="7798307" cy="246221"/>
            <a:chOff x="1921801" y="889574"/>
            <a:chExt cx="6120680" cy="412313"/>
          </a:xfrm>
        </p:grpSpPr>
        <p:sp>
          <p:nvSpPr>
            <p:cNvPr id="136" name="右矢印 135"/>
            <p:cNvSpPr/>
            <p:nvPr/>
          </p:nvSpPr>
          <p:spPr>
            <a:xfrm>
              <a:off x="1921801" y="938994"/>
              <a:ext cx="6120680" cy="301421"/>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7" name="正方形/長方形 136"/>
            <p:cNvSpPr/>
            <p:nvPr/>
          </p:nvSpPr>
          <p:spPr>
            <a:xfrm>
              <a:off x="1959464" y="889574"/>
              <a:ext cx="6013569" cy="412313"/>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民間活動を促進するための規制改革</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48" name="右矢印 147"/>
          <p:cNvSpPr/>
          <p:nvPr/>
        </p:nvSpPr>
        <p:spPr>
          <a:xfrm>
            <a:off x="395538" y="6585246"/>
            <a:ext cx="7798306" cy="144173"/>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9" name="正方形/長方形 148"/>
          <p:cNvSpPr/>
          <p:nvPr/>
        </p:nvSpPr>
        <p:spPr>
          <a:xfrm>
            <a:off x="1067556" y="6531043"/>
            <a:ext cx="6317801"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活動の見える化や新たな資金供給の検討など</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395536" y="5831686"/>
            <a:ext cx="2821036" cy="261610"/>
          </a:xfrm>
          <a:prstGeom prst="rect">
            <a:avLst/>
          </a:prstGeom>
        </p:spPr>
        <p:txBody>
          <a:bodyPr wrap="square">
            <a:spAutoFit/>
          </a:bodyPr>
          <a:lstStyle/>
          <a:p>
            <a:r>
              <a:rPr lang="ja-JP" altLang="en-US" sz="1100" b="1" dirty="0" smtClean="0">
                <a:solidFill>
                  <a:prstClr val="black"/>
                </a:solidFill>
                <a:latin typeface="Meiryo UI" panose="020B0604030504040204" pitchFamily="50" charset="-128"/>
                <a:ea typeface="Meiryo UI" panose="020B0604030504040204" pitchFamily="50" charset="-128"/>
              </a:rPr>
              <a:t>◇取組みの工程（主なもの）</a:t>
            </a:r>
            <a:endParaRPr lang="ja-JP" altLang="en-US" sz="1100" b="1" dirty="0">
              <a:solidFill>
                <a:prstClr val="black"/>
              </a:solidFill>
              <a:latin typeface="Meiryo UI" panose="020B0604030504040204" pitchFamily="50" charset="-128"/>
              <a:ea typeface="Meiryo UI" panose="020B0604030504040204" pitchFamily="50" charset="-128"/>
            </a:endParaRPr>
          </a:p>
        </p:txBody>
      </p:sp>
      <p:sp>
        <p:nvSpPr>
          <p:cNvPr id="119" name="右矢印 118"/>
          <p:cNvSpPr/>
          <p:nvPr/>
        </p:nvSpPr>
        <p:spPr>
          <a:xfrm>
            <a:off x="395537" y="6444805"/>
            <a:ext cx="4536504" cy="161784"/>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0" name="正方形/長方形 119"/>
          <p:cNvSpPr/>
          <p:nvPr/>
        </p:nvSpPr>
        <p:spPr>
          <a:xfrm>
            <a:off x="4808613" y="6397696"/>
            <a:ext cx="2261442" cy="246221"/>
          </a:xfrm>
          <a:prstGeom prst="rect">
            <a:avLst/>
          </a:prstGeom>
        </p:spPr>
        <p:txBody>
          <a:bodyPr wrap="square">
            <a:spAutoFit/>
          </a:bodyPr>
          <a:lstStyle/>
          <a:p>
            <a:pPr algn="ct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公益活動支援のプラットフォームの構築</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1" name="右矢印 120"/>
          <p:cNvSpPr/>
          <p:nvPr/>
        </p:nvSpPr>
        <p:spPr>
          <a:xfrm>
            <a:off x="405061" y="6177122"/>
            <a:ext cx="7798307" cy="180000"/>
          </a:xfrm>
          <a:prstGeom prst="rightArrow">
            <a:avLst/>
          </a:prstGeom>
          <a:solidFill>
            <a:schemeClr val="accent1">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正方形/長方形 123"/>
          <p:cNvSpPr/>
          <p:nvPr/>
        </p:nvSpPr>
        <p:spPr>
          <a:xfrm>
            <a:off x="395538" y="6144011"/>
            <a:ext cx="7661838" cy="246221"/>
          </a:xfrm>
          <a:prstGeom prst="rect">
            <a:avLst/>
          </a:prstGeom>
        </p:spPr>
        <p:txBody>
          <a:bodyPr wrap="square">
            <a:spAutoFit/>
          </a:bodyPr>
          <a:lstStyle/>
          <a:p>
            <a:pPr algn="ct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公民連携の強化</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750531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566556" y="525256"/>
            <a:ext cx="8131602" cy="369332"/>
          </a:xfrm>
          <a:prstGeom prst="rect">
            <a:avLst/>
          </a:prstGeom>
          <a:noFill/>
        </p:spPr>
        <p:txBody>
          <a:bodyPr wrap="square" rtlCol="0">
            <a:spAutoFit/>
          </a:bodyPr>
          <a:lstStyle/>
          <a:p>
            <a:pPr marL="285750" indent="-285750">
              <a:buFont typeface="Wingdings" panose="05000000000000000000" pitchFamily="2" charset="2"/>
              <a:buChar char="u"/>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国全体の成長をけん引する、国際競争力を持つ複数の拠点創出が必要</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a:t>
            </a:fld>
            <a:endParaRPr lang="ja-JP" altLang="en-US" sz="1200" dirty="0">
              <a:solidFill>
                <a:srgbClr val="898989"/>
              </a:solidFill>
            </a:endParaRPr>
          </a:p>
        </p:txBody>
      </p:sp>
      <p:sp>
        <p:nvSpPr>
          <p:cNvPr id="37" name="角丸四角形 36"/>
          <p:cNvSpPr/>
          <p:nvPr/>
        </p:nvSpPr>
        <p:spPr>
          <a:xfrm>
            <a:off x="352742" y="962181"/>
            <a:ext cx="8559231" cy="882643"/>
          </a:xfrm>
          <a:prstGeom prst="roundRect">
            <a:avLst>
              <a:gd name="adj" fmla="val 7577"/>
            </a:avLst>
          </a:prstGeom>
          <a:solidFill>
            <a:srgbClr val="FFFD73"/>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500"/>
              </a:lnSpc>
              <a:spcBef>
                <a:spcPts val="0"/>
              </a:spcBef>
              <a:spcAft>
                <a:spcPts val="0"/>
              </a:spcAft>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これまでの副首都推進本部</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会議での</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意見等</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のこの国の形を変えていく、そういう積極的な役割を大阪が担っていくべき。</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国家間競争では</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なく都市間</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競争の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時代に入っている。日本において競争力のある都市が複数必要。</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日本の地形学的</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要素も考えれば</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、西の拠点としての大阪の中枢性の再構築が非常に</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重要。</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8" name="グループ化 37"/>
          <p:cNvGrpSpPr>
            <a:grpSpLocks noChangeAspect="1"/>
          </p:cNvGrpSpPr>
          <p:nvPr/>
        </p:nvGrpSpPr>
        <p:grpSpPr>
          <a:xfrm>
            <a:off x="1024744" y="2901607"/>
            <a:ext cx="2101690" cy="1800041"/>
            <a:chOff x="2081213" y="2479675"/>
            <a:chExt cx="3627437" cy="3686175"/>
          </a:xfrm>
          <a:solidFill>
            <a:schemeClr val="bg1">
              <a:lumMod val="95000"/>
            </a:schemeClr>
          </a:solidFill>
        </p:grpSpPr>
        <p:sp>
          <p:nvSpPr>
            <p:cNvPr id="39" name="Freeform 6"/>
            <p:cNvSpPr>
              <a:spLocks/>
            </p:cNvSpPr>
            <p:nvPr/>
          </p:nvSpPr>
          <p:spPr bwMode="auto">
            <a:xfrm>
              <a:off x="3478213" y="5803900"/>
              <a:ext cx="73025" cy="49213"/>
            </a:xfrm>
            <a:custGeom>
              <a:avLst/>
              <a:gdLst>
                <a:gd name="T0" fmla="*/ 34 w 46"/>
                <a:gd name="T1" fmla="*/ 1 h 32"/>
                <a:gd name="T2" fmla="*/ 9 w 46"/>
                <a:gd name="T3" fmla="*/ 11 h 32"/>
                <a:gd name="T4" fmla="*/ 5 w 46"/>
                <a:gd name="T5" fmla="*/ 26 h 32"/>
                <a:gd name="T6" fmla="*/ 24 w 46"/>
                <a:gd name="T7" fmla="*/ 28 h 32"/>
                <a:gd name="T8" fmla="*/ 34 w 46"/>
                <a:gd name="T9" fmla="*/ 1 h 32"/>
              </a:gdLst>
              <a:ahLst/>
              <a:cxnLst>
                <a:cxn ang="0">
                  <a:pos x="T0" y="T1"/>
                </a:cxn>
                <a:cxn ang="0">
                  <a:pos x="T2" y="T3"/>
                </a:cxn>
                <a:cxn ang="0">
                  <a:pos x="T4" y="T5"/>
                </a:cxn>
                <a:cxn ang="0">
                  <a:pos x="T6" y="T7"/>
                </a:cxn>
                <a:cxn ang="0">
                  <a:pos x="T8" y="T9"/>
                </a:cxn>
              </a:cxnLst>
              <a:rect l="0" t="0" r="r" b="b"/>
              <a:pathLst>
                <a:path w="46" h="32">
                  <a:moveTo>
                    <a:pt x="34" y="1"/>
                  </a:moveTo>
                  <a:cubicBezTo>
                    <a:pt x="19" y="3"/>
                    <a:pt x="11" y="8"/>
                    <a:pt x="9" y="11"/>
                  </a:cubicBezTo>
                  <a:cubicBezTo>
                    <a:pt x="7" y="14"/>
                    <a:pt x="0" y="23"/>
                    <a:pt x="5" y="26"/>
                  </a:cubicBezTo>
                  <a:cubicBezTo>
                    <a:pt x="10" y="29"/>
                    <a:pt x="22" y="32"/>
                    <a:pt x="24" y="28"/>
                  </a:cubicBezTo>
                  <a:cubicBezTo>
                    <a:pt x="26" y="24"/>
                    <a:pt x="46" y="0"/>
                    <a:pt x="34" y="1"/>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0" name="Freeform 7"/>
            <p:cNvSpPr>
              <a:spLocks/>
            </p:cNvSpPr>
            <p:nvPr/>
          </p:nvSpPr>
          <p:spPr bwMode="auto">
            <a:xfrm>
              <a:off x="3632200" y="5683250"/>
              <a:ext cx="149225" cy="115888"/>
            </a:xfrm>
            <a:custGeom>
              <a:avLst/>
              <a:gdLst>
                <a:gd name="T0" fmla="*/ 59 w 94"/>
                <a:gd name="T1" fmla="*/ 72 h 73"/>
                <a:gd name="T2" fmla="*/ 52 w 94"/>
                <a:gd name="T3" fmla="*/ 65 h 73"/>
                <a:gd name="T4" fmla="*/ 36 w 94"/>
                <a:gd name="T5" fmla="*/ 57 h 73"/>
                <a:gd name="T6" fmla="*/ 29 w 94"/>
                <a:gd name="T7" fmla="*/ 42 h 73"/>
                <a:gd name="T8" fmla="*/ 16 w 94"/>
                <a:gd name="T9" fmla="*/ 48 h 73"/>
                <a:gd name="T10" fmla="*/ 7 w 94"/>
                <a:gd name="T11" fmla="*/ 35 h 73"/>
                <a:gd name="T12" fmla="*/ 57 w 94"/>
                <a:gd name="T13" fmla="*/ 8 h 73"/>
                <a:gd name="T14" fmla="*/ 76 w 94"/>
                <a:gd name="T15" fmla="*/ 5 h 73"/>
                <a:gd name="T16" fmla="*/ 80 w 94"/>
                <a:gd name="T17" fmla="*/ 26 h 73"/>
                <a:gd name="T18" fmla="*/ 94 w 94"/>
                <a:gd name="T19" fmla="*/ 24 h 73"/>
                <a:gd name="T20" fmla="*/ 83 w 94"/>
                <a:gd name="T21" fmla="*/ 54 h 73"/>
                <a:gd name="T22" fmla="*/ 59 w 94"/>
                <a:gd name="T23" fmla="*/ 72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 h="73">
                  <a:moveTo>
                    <a:pt x="59" y="72"/>
                  </a:moveTo>
                  <a:cubicBezTo>
                    <a:pt x="49" y="73"/>
                    <a:pt x="60" y="66"/>
                    <a:pt x="52" y="65"/>
                  </a:cubicBezTo>
                  <a:cubicBezTo>
                    <a:pt x="43" y="64"/>
                    <a:pt x="38" y="67"/>
                    <a:pt x="36" y="57"/>
                  </a:cubicBezTo>
                  <a:cubicBezTo>
                    <a:pt x="34" y="48"/>
                    <a:pt x="36" y="42"/>
                    <a:pt x="29" y="42"/>
                  </a:cubicBezTo>
                  <a:cubicBezTo>
                    <a:pt x="23" y="42"/>
                    <a:pt x="23" y="53"/>
                    <a:pt x="16" y="48"/>
                  </a:cubicBezTo>
                  <a:cubicBezTo>
                    <a:pt x="8" y="42"/>
                    <a:pt x="0" y="42"/>
                    <a:pt x="7" y="35"/>
                  </a:cubicBezTo>
                  <a:cubicBezTo>
                    <a:pt x="14" y="27"/>
                    <a:pt x="40" y="14"/>
                    <a:pt x="57" y="8"/>
                  </a:cubicBezTo>
                  <a:cubicBezTo>
                    <a:pt x="74" y="3"/>
                    <a:pt x="79" y="0"/>
                    <a:pt x="76" y="5"/>
                  </a:cubicBezTo>
                  <a:cubicBezTo>
                    <a:pt x="73" y="10"/>
                    <a:pt x="72" y="30"/>
                    <a:pt x="80" y="26"/>
                  </a:cubicBezTo>
                  <a:cubicBezTo>
                    <a:pt x="89" y="23"/>
                    <a:pt x="94" y="15"/>
                    <a:pt x="94" y="24"/>
                  </a:cubicBezTo>
                  <a:cubicBezTo>
                    <a:pt x="94" y="34"/>
                    <a:pt x="83" y="54"/>
                    <a:pt x="83" y="54"/>
                  </a:cubicBezTo>
                  <a:cubicBezTo>
                    <a:pt x="83" y="54"/>
                    <a:pt x="71" y="71"/>
                    <a:pt x="59" y="72"/>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1" name="Freeform 8"/>
            <p:cNvSpPr>
              <a:spLocks/>
            </p:cNvSpPr>
            <p:nvPr/>
          </p:nvSpPr>
          <p:spPr bwMode="auto">
            <a:xfrm>
              <a:off x="3827463" y="5678488"/>
              <a:ext cx="80962" cy="57150"/>
            </a:xfrm>
            <a:custGeom>
              <a:avLst/>
              <a:gdLst>
                <a:gd name="T0" fmla="*/ 36 w 52"/>
                <a:gd name="T1" fmla="*/ 29 h 36"/>
                <a:gd name="T2" fmla="*/ 22 w 52"/>
                <a:gd name="T3" fmla="*/ 21 h 36"/>
                <a:gd name="T4" fmla="*/ 6 w 52"/>
                <a:gd name="T5" fmla="*/ 10 h 36"/>
                <a:gd name="T6" fmla="*/ 11 w 52"/>
                <a:gd name="T7" fmla="*/ 0 h 36"/>
                <a:gd name="T8" fmla="*/ 36 w 52"/>
                <a:gd name="T9" fmla="*/ 6 h 36"/>
                <a:gd name="T10" fmla="*/ 36 w 52"/>
                <a:gd name="T11" fmla="*/ 29 h 36"/>
              </a:gdLst>
              <a:ahLst/>
              <a:cxnLst>
                <a:cxn ang="0">
                  <a:pos x="T0" y="T1"/>
                </a:cxn>
                <a:cxn ang="0">
                  <a:pos x="T2" y="T3"/>
                </a:cxn>
                <a:cxn ang="0">
                  <a:pos x="T4" y="T5"/>
                </a:cxn>
                <a:cxn ang="0">
                  <a:pos x="T6" y="T7"/>
                </a:cxn>
                <a:cxn ang="0">
                  <a:pos x="T8" y="T9"/>
                </a:cxn>
                <a:cxn ang="0">
                  <a:pos x="T10" y="T11"/>
                </a:cxn>
              </a:cxnLst>
              <a:rect l="0" t="0" r="r" b="b"/>
              <a:pathLst>
                <a:path w="52" h="36">
                  <a:moveTo>
                    <a:pt x="36" y="29"/>
                  </a:moveTo>
                  <a:cubicBezTo>
                    <a:pt x="21" y="23"/>
                    <a:pt x="33" y="25"/>
                    <a:pt x="22" y="21"/>
                  </a:cubicBezTo>
                  <a:cubicBezTo>
                    <a:pt x="12" y="17"/>
                    <a:pt x="5" y="18"/>
                    <a:pt x="6" y="10"/>
                  </a:cubicBezTo>
                  <a:cubicBezTo>
                    <a:pt x="7" y="3"/>
                    <a:pt x="0" y="0"/>
                    <a:pt x="11" y="0"/>
                  </a:cubicBezTo>
                  <a:cubicBezTo>
                    <a:pt x="21" y="0"/>
                    <a:pt x="35" y="2"/>
                    <a:pt x="36" y="6"/>
                  </a:cubicBezTo>
                  <a:cubicBezTo>
                    <a:pt x="37" y="10"/>
                    <a:pt x="52" y="36"/>
                    <a:pt x="36" y="2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2" name="Freeform 10"/>
            <p:cNvSpPr>
              <a:spLocks/>
            </p:cNvSpPr>
            <p:nvPr/>
          </p:nvSpPr>
          <p:spPr bwMode="auto">
            <a:xfrm>
              <a:off x="4440238" y="5221288"/>
              <a:ext cx="134937" cy="277812"/>
            </a:xfrm>
            <a:custGeom>
              <a:avLst/>
              <a:gdLst>
                <a:gd name="T0" fmla="*/ 75 w 86"/>
                <a:gd name="T1" fmla="*/ 37 h 176"/>
                <a:gd name="T2" fmla="*/ 78 w 86"/>
                <a:gd name="T3" fmla="*/ 15 h 176"/>
                <a:gd name="T4" fmla="*/ 68 w 86"/>
                <a:gd name="T5" fmla="*/ 2 h 176"/>
                <a:gd name="T6" fmla="*/ 66 w 86"/>
                <a:gd name="T7" fmla="*/ 13 h 176"/>
                <a:gd name="T8" fmla="*/ 67 w 86"/>
                <a:gd name="T9" fmla="*/ 25 h 176"/>
                <a:gd name="T10" fmla="*/ 62 w 86"/>
                <a:gd name="T11" fmla="*/ 36 h 176"/>
                <a:gd name="T12" fmla="*/ 53 w 86"/>
                <a:gd name="T13" fmla="*/ 30 h 176"/>
                <a:gd name="T14" fmla="*/ 39 w 86"/>
                <a:gd name="T15" fmla="*/ 41 h 176"/>
                <a:gd name="T16" fmla="*/ 23 w 86"/>
                <a:gd name="T17" fmla="*/ 47 h 176"/>
                <a:gd name="T18" fmla="*/ 15 w 86"/>
                <a:gd name="T19" fmla="*/ 54 h 176"/>
                <a:gd name="T20" fmla="*/ 11 w 86"/>
                <a:gd name="T21" fmla="*/ 63 h 176"/>
                <a:gd name="T22" fmla="*/ 5 w 86"/>
                <a:gd name="T23" fmla="*/ 72 h 176"/>
                <a:gd name="T24" fmla="*/ 10 w 86"/>
                <a:gd name="T25" fmla="*/ 79 h 176"/>
                <a:gd name="T26" fmla="*/ 9 w 86"/>
                <a:gd name="T27" fmla="*/ 92 h 176"/>
                <a:gd name="T28" fmla="*/ 15 w 86"/>
                <a:gd name="T29" fmla="*/ 103 h 176"/>
                <a:gd name="T30" fmla="*/ 11 w 86"/>
                <a:gd name="T31" fmla="*/ 114 h 176"/>
                <a:gd name="T32" fmla="*/ 23 w 86"/>
                <a:gd name="T33" fmla="*/ 116 h 176"/>
                <a:gd name="T34" fmla="*/ 13 w 86"/>
                <a:gd name="T35" fmla="*/ 134 h 176"/>
                <a:gd name="T36" fmla="*/ 31 w 86"/>
                <a:gd name="T37" fmla="*/ 142 h 176"/>
                <a:gd name="T38" fmla="*/ 23 w 86"/>
                <a:gd name="T39" fmla="*/ 151 h 176"/>
                <a:gd name="T40" fmla="*/ 41 w 86"/>
                <a:gd name="T41" fmla="*/ 163 h 176"/>
                <a:gd name="T42" fmla="*/ 51 w 86"/>
                <a:gd name="T43" fmla="*/ 172 h 176"/>
                <a:gd name="T44" fmla="*/ 65 w 86"/>
                <a:gd name="T45" fmla="*/ 147 h 176"/>
                <a:gd name="T46" fmla="*/ 73 w 86"/>
                <a:gd name="T47" fmla="*/ 110 h 176"/>
                <a:gd name="T48" fmla="*/ 83 w 86"/>
                <a:gd name="T49" fmla="*/ 92 h 176"/>
                <a:gd name="T50" fmla="*/ 82 w 86"/>
                <a:gd name="T51" fmla="*/ 51 h 176"/>
                <a:gd name="T52" fmla="*/ 75 w 86"/>
                <a:gd name="T53" fmla="*/ 3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6" h="176">
                  <a:moveTo>
                    <a:pt x="75" y="37"/>
                  </a:moveTo>
                  <a:cubicBezTo>
                    <a:pt x="76" y="31"/>
                    <a:pt x="80" y="21"/>
                    <a:pt x="78" y="15"/>
                  </a:cubicBezTo>
                  <a:cubicBezTo>
                    <a:pt x="77" y="9"/>
                    <a:pt x="68" y="0"/>
                    <a:pt x="68" y="2"/>
                  </a:cubicBezTo>
                  <a:cubicBezTo>
                    <a:pt x="68" y="5"/>
                    <a:pt x="69" y="12"/>
                    <a:pt x="66" y="13"/>
                  </a:cubicBezTo>
                  <a:cubicBezTo>
                    <a:pt x="64" y="15"/>
                    <a:pt x="66" y="23"/>
                    <a:pt x="67" y="25"/>
                  </a:cubicBezTo>
                  <a:cubicBezTo>
                    <a:pt x="67" y="27"/>
                    <a:pt x="65" y="39"/>
                    <a:pt x="62" y="36"/>
                  </a:cubicBezTo>
                  <a:cubicBezTo>
                    <a:pt x="59" y="33"/>
                    <a:pt x="57" y="28"/>
                    <a:pt x="53" y="30"/>
                  </a:cubicBezTo>
                  <a:cubicBezTo>
                    <a:pt x="49" y="32"/>
                    <a:pt x="43" y="40"/>
                    <a:pt x="39" y="41"/>
                  </a:cubicBezTo>
                  <a:cubicBezTo>
                    <a:pt x="35" y="41"/>
                    <a:pt x="26" y="45"/>
                    <a:pt x="23" y="47"/>
                  </a:cubicBezTo>
                  <a:cubicBezTo>
                    <a:pt x="20" y="49"/>
                    <a:pt x="16" y="50"/>
                    <a:pt x="15" y="54"/>
                  </a:cubicBezTo>
                  <a:cubicBezTo>
                    <a:pt x="14" y="58"/>
                    <a:pt x="15" y="60"/>
                    <a:pt x="11" y="63"/>
                  </a:cubicBezTo>
                  <a:cubicBezTo>
                    <a:pt x="6" y="66"/>
                    <a:pt x="0" y="68"/>
                    <a:pt x="5" y="72"/>
                  </a:cubicBezTo>
                  <a:cubicBezTo>
                    <a:pt x="10" y="75"/>
                    <a:pt x="13" y="75"/>
                    <a:pt x="10" y="79"/>
                  </a:cubicBezTo>
                  <a:cubicBezTo>
                    <a:pt x="7" y="82"/>
                    <a:pt x="6" y="88"/>
                    <a:pt x="9" y="92"/>
                  </a:cubicBezTo>
                  <a:cubicBezTo>
                    <a:pt x="11" y="96"/>
                    <a:pt x="18" y="100"/>
                    <a:pt x="15" y="103"/>
                  </a:cubicBezTo>
                  <a:cubicBezTo>
                    <a:pt x="13" y="106"/>
                    <a:pt x="6" y="114"/>
                    <a:pt x="11" y="114"/>
                  </a:cubicBezTo>
                  <a:cubicBezTo>
                    <a:pt x="15" y="115"/>
                    <a:pt x="25" y="113"/>
                    <a:pt x="23" y="116"/>
                  </a:cubicBezTo>
                  <a:cubicBezTo>
                    <a:pt x="21" y="119"/>
                    <a:pt x="9" y="133"/>
                    <a:pt x="13" y="134"/>
                  </a:cubicBezTo>
                  <a:cubicBezTo>
                    <a:pt x="18" y="134"/>
                    <a:pt x="34" y="140"/>
                    <a:pt x="31" y="142"/>
                  </a:cubicBezTo>
                  <a:cubicBezTo>
                    <a:pt x="28" y="143"/>
                    <a:pt x="23" y="147"/>
                    <a:pt x="23" y="151"/>
                  </a:cubicBezTo>
                  <a:cubicBezTo>
                    <a:pt x="24" y="155"/>
                    <a:pt x="35" y="162"/>
                    <a:pt x="41" y="163"/>
                  </a:cubicBezTo>
                  <a:cubicBezTo>
                    <a:pt x="46" y="164"/>
                    <a:pt x="49" y="176"/>
                    <a:pt x="51" y="172"/>
                  </a:cubicBezTo>
                  <a:cubicBezTo>
                    <a:pt x="53" y="169"/>
                    <a:pt x="61" y="153"/>
                    <a:pt x="65" y="147"/>
                  </a:cubicBezTo>
                  <a:cubicBezTo>
                    <a:pt x="69" y="140"/>
                    <a:pt x="68" y="116"/>
                    <a:pt x="73" y="110"/>
                  </a:cubicBezTo>
                  <a:cubicBezTo>
                    <a:pt x="77" y="104"/>
                    <a:pt x="83" y="103"/>
                    <a:pt x="83" y="92"/>
                  </a:cubicBezTo>
                  <a:cubicBezTo>
                    <a:pt x="83" y="82"/>
                    <a:pt x="86" y="56"/>
                    <a:pt x="82" y="51"/>
                  </a:cubicBezTo>
                  <a:cubicBezTo>
                    <a:pt x="77" y="45"/>
                    <a:pt x="74" y="44"/>
                    <a:pt x="75" y="37"/>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3" name="Freeform 116"/>
            <p:cNvSpPr>
              <a:spLocks/>
            </p:cNvSpPr>
            <p:nvPr/>
          </p:nvSpPr>
          <p:spPr bwMode="auto">
            <a:xfrm>
              <a:off x="2973388" y="2549525"/>
              <a:ext cx="841375" cy="1381125"/>
            </a:xfrm>
            <a:custGeom>
              <a:avLst/>
              <a:gdLst>
                <a:gd name="T0" fmla="*/ 447 w 533"/>
                <a:gd name="T1" fmla="*/ 844 h 877"/>
                <a:gd name="T2" fmla="*/ 333 w 533"/>
                <a:gd name="T3" fmla="*/ 843 h 877"/>
                <a:gd name="T4" fmla="*/ 261 w 533"/>
                <a:gd name="T5" fmla="*/ 840 h 877"/>
                <a:gd name="T6" fmla="*/ 203 w 533"/>
                <a:gd name="T7" fmla="*/ 828 h 877"/>
                <a:gd name="T8" fmla="*/ 109 w 533"/>
                <a:gd name="T9" fmla="*/ 848 h 877"/>
                <a:gd name="T10" fmla="*/ 34 w 533"/>
                <a:gd name="T11" fmla="*/ 872 h 877"/>
                <a:gd name="T12" fmla="*/ 32 w 533"/>
                <a:gd name="T13" fmla="*/ 844 h 877"/>
                <a:gd name="T14" fmla="*/ 106 w 533"/>
                <a:gd name="T15" fmla="*/ 782 h 877"/>
                <a:gd name="T16" fmla="*/ 204 w 533"/>
                <a:gd name="T17" fmla="*/ 776 h 877"/>
                <a:gd name="T18" fmla="*/ 228 w 533"/>
                <a:gd name="T19" fmla="*/ 744 h 877"/>
                <a:gd name="T20" fmla="*/ 153 w 533"/>
                <a:gd name="T21" fmla="*/ 728 h 877"/>
                <a:gd name="T22" fmla="*/ 123 w 533"/>
                <a:gd name="T23" fmla="*/ 705 h 877"/>
                <a:gd name="T24" fmla="*/ 72 w 533"/>
                <a:gd name="T25" fmla="*/ 696 h 877"/>
                <a:gd name="T26" fmla="*/ 105 w 533"/>
                <a:gd name="T27" fmla="*/ 671 h 877"/>
                <a:gd name="T28" fmla="*/ 160 w 533"/>
                <a:gd name="T29" fmla="*/ 591 h 877"/>
                <a:gd name="T30" fmla="*/ 146 w 533"/>
                <a:gd name="T31" fmla="*/ 555 h 877"/>
                <a:gd name="T32" fmla="*/ 191 w 533"/>
                <a:gd name="T33" fmla="*/ 554 h 877"/>
                <a:gd name="T34" fmla="*/ 236 w 533"/>
                <a:gd name="T35" fmla="*/ 555 h 877"/>
                <a:gd name="T36" fmla="*/ 264 w 533"/>
                <a:gd name="T37" fmla="*/ 494 h 877"/>
                <a:gd name="T38" fmla="*/ 241 w 533"/>
                <a:gd name="T39" fmla="*/ 470 h 877"/>
                <a:gd name="T40" fmla="*/ 264 w 533"/>
                <a:gd name="T41" fmla="*/ 393 h 877"/>
                <a:gd name="T42" fmla="*/ 189 w 533"/>
                <a:gd name="T43" fmla="*/ 392 h 877"/>
                <a:gd name="T44" fmla="*/ 143 w 533"/>
                <a:gd name="T45" fmla="*/ 376 h 877"/>
                <a:gd name="T46" fmla="*/ 188 w 533"/>
                <a:gd name="T47" fmla="*/ 319 h 877"/>
                <a:gd name="T48" fmla="*/ 188 w 533"/>
                <a:gd name="T49" fmla="*/ 261 h 877"/>
                <a:gd name="T50" fmla="*/ 162 w 533"/>
                <a:gd name="T51" fmla="*/ 276 h 877"/>
                <a:gd name="T52" fmla="*/ 149 w 533"/>
                <a:gd name="T53" fmla="*/ 279 h 877"/>
                <a:gd name="T54" fmla="*/ 122 w 533"/>
                <a:gd name="T55" fmla="*/ 315 h 877"/>
                <a:gd name="T56" fmla="*/ 147 w 533"/>
                <a:gd name="T57" fmla="*/ 249 h 877"/>
                <a:gd name="T58" fmla="*/ 184 w 533"/>
                <a:gd name="T59" fmla="*/ 192 h 877"/>
                <a:gd name="T60" fmla="*/ 136 w 533"/>
                <a:gd name="T61" fmla="*/ 222 h 877"/>
                <a:gd name="T62" fmla="*/ 125 w 533"/>
                <a:gd name="T63" fmla="*/ 189 h 877"/>
                <a:gd name="T64" fmla="*/ 141 w 533"/>
                <a:gd name="T65" fmla="*/ 180 h 877"/>
                <a:gd name="T66" fmla="*/ 163 w 533"/>
                <a:gd name="T67" fmla="*/ 159 h 877"/>
                <a:gd name="T68" fmla="*/ 177 w 533"/>
                <a:gd name="T69" fmla="*/ 135 h 877"/>
                <a:gd name="T70" fmla="*/ 174 w 533"/>
                <a:gd name="T71" fmla="*/ 107 h 877"/>
                <a:gd name="T72" fmla="*/ 189 w 533"/>
                <a:gd name="T73" fmla="*/ 75 h 877"/>
                <a:gd name="T74" fmla="*/ 207 w 533"/>
                <a:gd name="T75" fmla="*/ 51 h 877"/>
                <a:gd name="T76" fmla="*/ 228 w 533"/>
                <a:gd name="T77" fmla="*/ 10 h 877"/>
                <a:gd name="T78" fmla="*/ 262 w 533"/>
                <a:gd name="T79" fmla="*/ 23 h 877"/>
                <a:gd name="T80" fmla="*/ 327 w 533"/>
                <a:gd name="T81" fmla="*/ 45 h 877"/>
                <a:gd name="T82" fmla="*/ 262 w 533"/>
                <a:gd name="T83" fmla="*/ 86 h 877"/>
                <a:gd name="T84" fmla="*/ 251 w 533"/>
                <a:gd name="T85" fmla="*/ 108 h 877"/>
                <a:gd name="T86" fmla="*/ 288 w 533"/>
                <a:gd name="T87" fmla="*/ 111 h 877"/>
                <a:gd name="T88" fmla="*/ 383 w 533"/>
                <a:gd name="T89" fmla="*/ 136 h 877"/>
                <a:gd name="T90" fmla="*/ 330 w 533"/>
                <a:gd name="T91" fmla="*/ 228 h 877"/>
                <a:gd name="T92" fmla="*/ 309 w 533"/>
                <a:gd name="T93" fmla="*/ 268 h 877"/>
                <a:gd name="T94" fmla="*/ 294 w 533"/>
                <a:gd name="T95" fmla="*/ 295 h 877"/>
                <a:gd name="T96" fmla="*/ 360 w 533"/>
                <a:gd name="T97" fmla="*/ 341 h 877"/>
                <a:gd name="T98" fmla="*/ 412 w 533"/>
                <a:gd name="T99" fmla="*/ 473 h 877"/>
                <a:gd name="T100" fmla="*/ 428 w 533"/>
                <a:gd name="T101" fmla="*/ 553 h 877"/>
                <a:gd name="T102" fmla="*/ 427 w 533"/>
                <a:gd name="T103" fmla="*/ 632 h 877"/>
                <a:gd name="T104" fmla="*/ 525 w 533"/>
                <a:gd name="T105" fmla="*/ 688 h 877"/>
                <a:gd name="T106" fmla="*/ 486 w 533"/>
                <a:gd name="T107" fmla="*/ 750 h 877"/>
                <a:gd name="T108" fmla="*/ 464 w 533"/>
                <a:gd name="T109" fmla="*/ 765 h 877"/>
                <a:gd name="T110" fmla="*/ 441 w 533"/>
                <a:gd name="T111" fmla="*/ 788 h 877"/>
                <a:gd name="T112" fmla="*/ 493 w 533"/>
                <a:gd name="T113" fmla="*/ 805 h 8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3" h="877">
                  <a:moveTo>
                    <a:pt x="493" y="805"/>
                  </a:moveTo>
                  <a:cubicBezTo>
                    <a:pt x="494" y="813"/>
                    <a:pt x="483" y="826"/>
                    <a:pt x="481" y="826"/>
                  </a:cubicBezTo>
                  <a:cubicBezTo>
                    <a:pt x="479" y="827"/>
                    <a:pt x="461" y="835"/>
                    <a:pt x="459" y="838"/>
                  </a:cubicBezTo>
                  <a:cubicBezTo>
                    <a:pt x="456" y="841"/>
                    <a:pt x="453" y="843"/>
                    <a:pt x="447" y="844"/>
                  </a:cubicBezTo>
                  <a:cubicBezTo>
                    <a:pt x="441" y="845"/>
                    <a:pt x="421" y="848"/>
                    <a:pt x="417" y="851"/>
                  </a:cubicBezTo>
                  <a:cubicBezTo>
                    <a:pt x="412" y="855"/>
                    <a:pt x="409" y="862"/>
                    <a:pt x="401" y="858"/>
                  </a:cubicBezTo>
                  <a:cubicBezTo>
                    <a:pt x="393" y="853"/>
                    <a:pt x="384" y="845"/>
                    <a:pt x="373" y="847"/>
                  </a:cubicBezTo>
                  <a:cubicBezTo>
                    <a:pt x="363" y="848"/>
                    <a:pt x="343" y="845"/>
                    <a:pt x="333" y="843"/>
                  </a:cubicBezTo>
                  <a:cubicBezTo>
                    <a:pt x="324" y="840"/>
                    <a:pt x="321" y="845"/>
                    <a:pt x="312" y="839"/>
                  </a:cubicBezTo>
                  <a:cubicBezTo>
                    <a:pt x="304" y="832"/>
                    <a:pt x="300" y="827"/>
                    <a:pt x="300" y="830"/>
                  </a:cubicBezTo>
                  <a:cubicBezTo>
                    <a:pt x="300" y="833"/>
                    <a:pt x="308" y="840"/>
                    <a:pt x="297" y="840"/>
                  </a:cubicBezTo>
                  <a:cubicBezTo>
                    <a:pt x="285" y="840"/>
                    <a:pt x="265" y="837"/>
                    <a:pt x="261" y="840"/>
                  </a:cubicBezTo>
                  <a:cubicBezTo>
                    <a:pt x="258" y="842"/>
                    <a:pt x="265" y="853"/>
                    <a:pt x="258" y="853"/>
                  </a:cubicBezTo>
                  <a:cubicBezTo>
                    <a:pt x="252" y="852"/>
                    <a:pt x="233" y="841"/>
                    <a:pt x="232" y="843"/>
                  </a:cubicBezTo>
                  <a:cubicBezTo>
                    <a:pt x="230" y="845"/>
                    <a:pt x="231" y="853"/>
                    <a:pt x="228" y="850"/>
                  </a:cubicBezTo>
                  <a:cubicBezTo>
                    <a:pt x="225" y="848"/>
                    <a:pt x="211" y="830"/>
                    <a:pt x="203" y="828"/>
                  </a:cubicBezTo>
                  <a:cubicBezTo>
                    <a:pt x="195" y="827"/>
                    <a:pt x="167" y="827"/>
                    <a:pt x="163" y="832"/>
                  </a:cubicBezTo>
                  <a:cubicBezTo>
                    <a:pt x="159" y="836"/>
                    <a:pt x="153" y="856"/>
                    <a:pt x="153" y="856"/>
                  </a:cubicBezTo>
                  <a:cubicBezTo>
                    <a:pt x="153" y="856"/>
                    <a:pt x="145" y="871"/>
                    <a:pt x="137" y="870"/>
                  </a:cubicBezTo>
                  <a:cubicBezTo>
                    <a:pt x="130" y="869"/>
                    <a:pt x="120" y="849"/>
                    <a:pt x="109" y="848"/>
                  </a:cubicBezTo>
                  <a:cubicBezTo>
                    <a:pt x="99" y="848"/>
                    <a:pt x="75" y="842"/>
                    <a:pt x="72" y="847"/>
                  </a:cubicBezTo>
                  <a:cubicBezTo>
                    <a:pt x="70" y="851"/>
                    <a:pt x="61" y="856"/>
                    <a:pt x="55" y="857"/>
                  </a:cubicBezTo>
                  <a:cubicBezTo>
                    <a:pt x="50" y="858"/>
                    <a:pt x="46" y="862"/>
                    <a:pt x="44" y="868"/>
                  </a:cubicBezTo>
                  <a:cubicBezTo>
                    <a:pt x="42" y="875"/>
                    <a:pt x="38" y="877"/>
                    <a:pt x="34" y="872"/>
                  </a:cubicBezTo>
                  <a:cubicBezTo>
                    <a:pt x="30" y="866"/>
                    <a:pt x="30" y="859"/>
                    <a:pt x="26" y="858"/>
                  </a:cubicBezTo>
                  <a:cubicBezTo>
                    <a:pt x="22" y="857"/>
                    <a:pt x="10" y="866"/>
                    <a:pt x="8" y="863"/>
                  </a:cubicBezTo>
                  <a:cubicBezTo>
                    <a:pt x="7" y="859"/>
                    <a:pt x="0" y="852"/>
                    <a:pt x="8" y="851"/>
                  </a:cubicBezTo>
                  <a:cubicBezTo>
                    <a:pt x="16" y="850"/>
                    <a:pt x="21" y="851"/>
                    <a:pt x="32" y="844"/>
                  </a:cubicBezTo>
                  <a:cubicBezTo>
                    <a:pt x="43" y="837"/>
                    <a:pt x="57" y="829"/>
                    <a:pt x="61" y="825"/>
                  </a:cubicBezTo>
                  <a:cubicBezTo>
                    <a:pt x="64" y="821"/>
                    <a:pt x="64" y="821"/>
                    <a:pt x="72" y="817"/>
                  </a:cubicBezTo>
                  <a:cubicBezTo>
                    <a:pt x="80" y="813"/>
                    <a:pt x="98" y="802"/>
                    <a:pt x="99" y="796"/>
                  </a:cubicBezTo>
                  <a:cubicBezTo>
                    <a:pt x="99" y="790"/>
                    <a:pt x="105" y="782"/>
                    <a:pt x="106" y="782"/>
                  </a:cubicBezTo>
                  <a:cubicBezTo>
                    <a:pt x="108" y="782"/>
                    <a:pt x="117" y="785"/>
                    <a:pt x="121" y="779"/>
                  </a:cubicBezTo>
                  <a:cubicBezTo>
                    <a:pt x="124" y="773"/>
                    <a:pt x="129" y="763"/>
                    <a:pt x="133" y="762"/>
                  </a:cubicBezTo>
                  <a:cubicBezTo>
                    <a:pt x="138" y="761"/>
                    <a:pt x="158" y="766"/>
                    <a:pt x="174" y="772"/>
                  </a:cubicBezTo>
                  <a:cubicBezTo>
                    <a:pt x="190" y="777"/>
                    <a:pt x="195" y="785"/>
                    <a:pt x="204" y="776"/>
                  </a:cubicBezTo>
                  <a:cubicBezTo>
                    <a:pt x="212" y="766"/>
                    <a:pt x="210" y="756"/>
                    <a:pt x="220" y="753"/>
                  </a:cubicBezTo>
                  <a:cubicBezTo>
                    <a:pt x="230" y="749"/>
                    <a:pt x="232" y="746"/>
                    <a:pt x="235" y="743"/>
                  </a:cubicBezTo>
                  <a:cubicBezTo>
                    <a:pt x="239" y="740"/>
                    <a:pt x="253" y="726"/>
                    <a:pt x="250" y="728"/>
                  </a:cubicBezTo>
                  <a:cubicBezTo>
                    <a:pt x="248" y="730"/>
                    <a:pt x="235" y="742"/>
                    <a:pt x="228" y="744"/>
                  </a:cubicBezTo>
                  <a:cubicBezTo>
                    <a:pt x="221" y="745"/>
                    <a:pt x="211" y="743"/>
                    <a:pt x="206" y="748"/>
                  </a:cubicBezTo>
                  <a:cubicBezTo>
                    <a:pt x="202" y="753"/>
                    <a:pt x="199" y="758"/>
                    <a:pt x="194" y="757"/>
                  </a:cubicBezTo>
                  <a:cubicBezTo>
                    <a:pt x="188" y="757"/>
                    <a:pt x="180" y="754"/>
                    <a:pt x="174" y="749"/>
                  </a:cubicBezTo>
                  <a:cubicBezTo>
                    <a:pt x="168" y="744"/>
                    <a:pt x="158" y="727"/>
                    <a:pt x="153" y="728"/>
                  </a:cubicBezTo>
                  <a:cubicBezTo>
                    <a:pt x="148" y="728"/>
                    <a:pt x="134" y="733"/>
                    <a:pt x="131" y="729"/>
                  </a:cubicBezTo>
                  <a:cubicBezTo>
                    <a:pt x="128" y="724"/>
                    <a:pt x="147" y="725"/>
                    <a:pt x="145" y="721"/>
                  </a:cubicBezTo>
                  <a:cubicBezTo>
                    <a:pt x="143" y="716"/>
                    <a:pt x="132" y="716"/>
                    <a:pt x="129" y="712"/>
                  </a:cubicBezTo>
                  <a:cubicBezTo>
                    <a:pt x="125" y="708"/>
                    <a:pt x="126" y="705"/>
                    <a:pt x="123" y="705"/>
                  </a:cubicBezTo>
                  <a:cubicBezTo>
                    <a:pt x="120" y="706"/>
                    <a:pt x="110" y="705"/>
                    <a:pt x="105" y="708"/>
                  </a:cubicBezTo>
                  <a:cubicBezTo>
                    <a:pt x="100" y="712"/>
                    <a:pt x="93" y="719"/>
                    <a:pt x="86" y="712"/>
                  </a:cubicBezTo>
                  <a:cubicBezTo>
                    <a:pt x="78" y="705"/>
                    <a:pt x="82" y="704"/>
                    <a:pt x="78" y="702"/>
                  </a:cubicBezTo>
                  <a:cubicBezTo>
                    <a:pt x="74" y="701"/>
                    <a:pt x="67" y="699"/>
                    <a:pt x="72" y="696"/>
                  </a:cubicBezTo>
                  <a:cubicBezTo>
                    <a:pt x="78" y="692"/>
                    <a:pt x="83" y="692"/>
                    <a:pt x="81" y="688"/>
                  </a:cubicBezTo>
                  <a:cubicBezTo>
                    <a:pt x="79" y="683"/>
                    <a:pt x="66" y="682"/>
                    <a:pt x="75" y="677"/>
                  </a:cubicBezTo>
                  <a:cubicBezTo>
                    <a:pt x="84" y="673"/>
                    <a:pt x="83" y="669"/>
                    <a:pt x="89" y="670"/>
                  </a:cubicBezTo>
                  <a:cubicBezTo>
                    <a:pt x="95" y="671"/>
                    <a:pt x="93" y="677"/>
                    <a:pt x="105" y="671"/>
                  </a:cubicBezTo>
                  <a:cubicBezTo>
                    <a:pt x="117" y="665"/>
                    <a:pt x="127" y="664"/>
                    <a:pt x="141" y="657"/>
                  </a:cubicBezTo>
                  <a:cubicBezTo>
                    <a:pt x="155" y="650"/>
                    <a:pt x="159" y="646"/>
                    <a:pt x="161" y="633"/>
                  </a:cubicBezTo>
                  <a:cubicBezTo>
                    <a:pt x="163" y="620"/>
                    <a:pt x="162" y="617"/>
                    <a:pt x="165" y="607"/>
                  </a:cubicBezTo>
                  <a:cubicBezTo>
                    <a:pt x="167" y="598"/>
                    <a:pt x="164" y="592"/>
                    <a:pt x="160" y="591"/>
                  </a:cubicBezTo>
                  <a:cubicBezTo>
                    <a:pt x="156" y="590"/>
                    <a:pt x="141" y="596"/>
                    <a:pt x="134" y="596"/>
                  </a:cubicBezTo>
                  <a:cubicBezTo>
                    <a:pt x="127" y="597"/>
                    <a:pt x="118" y="597"/>
                    <a:pt x="131" y="591"/>
                  </a:cubicBezTo>
                  <a:cubicBezTo>
                    <a:pt x="143" y="585"/>
                    <a:pt x="151" y="578"/>
                    <a:pt x="156" y="572"/>
                  </a:cubicBezTo>
                  <a:cubicBezTo>
                    <a:pt x="161" y="566"/>
                    <a:pt x="150" y="562"/>
                    <a:pt x="146" y="555"/>
                  </a:cubicBezTo>
                  <a:cubicBezTo>
                    <a:pt x="141" y="548"/>
                    <a:pt x="140" y="543"/>
                    <a:pt x="148" y="539"/>
                  </a:cubicBezTo>
                  <a:cubicBezTo>
                    <a:pt x="157" y="535"/>
                    <a:pt x="164" y="534"/>
                    <a:pt x="166" y="541"/>
                  </a:cubicBezTo>
                  <a:cubicBezTo>
                    <a:pt x="169" y="549"/>
                    <a:pt x="182" y="565"/>
                    <a:pt x="187" y="562"/>
                  </a:cubicBezTo>
                  <a:cubicBezTo>
                    <a:pt x="191" y="559"/>
                    <a:pt x="185" y="550"/>
                    <a:pt x="191" y="554"/>
                  </a:cubicBezTo>
                  <a:cubicBezTo>
                    <a:pt x="198" y="557"/>
                    <a:pt x="192" y="561"/>
                    <a:pt x="204" y="561"/>
                  </a:cubicBezTo>
                  <a:cubicBezTo>
                    <a:pt x="217" y="561"/>
                    <a:pt x="220" y="554"/>
                    <a:pt x="225" y="557"/>
                  </a:cubicBezTo>
                  <a:cubicBezTo>
                    <a:pt x="229" y="561"/>
                    <a:pt x="234" y="572"/>
                    <a:pt x="234" y="567"/>
                  </a:cubicBezTo>
                  <a:cubicBezTo>
                    <a:pt x="234" y="563"/>
                    <a:pt x="231" y="557"/>
                    <a:pt x="236" y="555"/>
                  </a:cubicBezTo>
                  <a:cubicBezTo>
                    <a:pt x="241" y="553"/>
                    <a:pt x="238" y="541"/>
                    <a:pt x="242" y="535"/>
                  </a:cubicBezTo>
                  <a:cubicBezTo>
                    <a:pt x="246" y="530"/>
                    <a:pt x="264" y="526"/>
                    <a:pt x="258" y="520"/>
                  </a:cubicBezTo>
                  <a:cubicBezTo>
                    <a:pt x="252" y="515"/>
                    <a:pt x="246" y="510"/>
                    <a:pt x="250" y="506"/>
                  </a:cubicBezTo>
                  <a:cubicBezTo>
                    <a:pt x="254" y="502"/>
                    <a:pt x="262" y="500"/>
                    <a:pt x="264" y="494"/>
                  </a:cubicBezTo>
                  <a:cubicBezTo>
                    <a:pt x="266" y="489"/>
                    <a:pt x="270" y="477"/>
                    <a:pt x="268" y="478"/>
                  </a:cubicBezTo>
                  <a:cubicBezTo>
                    <a:pt x="266" y="478"/>
                    <a:pt x="259" y="471"/>
                    <a:pt x="256" y="474"/>
                  </a:cubicBezTo>
                  <a:cubicBezTo>
                    <a:pt x="253" y="477"/>
                    <a:pt x="248" y="490"/>
                    <a:pt x="245" y="483"/>
                  </a:cubicBezTo>
                  <a:cubicBezTo>
                    <a:pt x="243" y="475"/>
                    <a:pt x="245" y="474"/>
                    <a:pt x="241" y="470"/>
                  </a:cubicBezTo>
                  <a:cubicBezTo>
                    <a:pt x="236" y="466"/>
                    <a:pt x="235" y="465"/>
                    <a:pt x="233" y="451"/>
                  </a:cubicBezTo>
                  <a:cubicBezTo>
                    <a:pt x="232" y="436"/>
                    <a:pt x="219" y="442"/>
                    <a:pt x="227" y="432"/>
                  </a:cubicBezTo>
                  <a:cubicBezTo>
                    <a:pt x="234" y="423"/>
                    <a:pt x="240" y="411"/>
                    <a:pt x="246" y="406"/>
                  </a:cubicBezTo>
                  <a:cubicBezTo>
                    <a:pt x="253" y="401"/>
                    <a:pt x="267" y="396"/>
                    <a:pt x="264" y="393"/>
                  </a:cubicBezTo>
                  <a:cubicBezTo>
                    <a:pt x="260" y="391"/>
                    <a:pt x="241" y="384"/>
                    <a:pt x="240" y="388"/>
                  </a:cubicBezTo>
                  <a:cubicBezTo>
                    <a:pt x="239" y="392"/>
                    <a:pt x="234" y="395"/>
                    <a:pt x="227" y="396"/>
                  </a:cubicBezTo>
                  <a:cubicBezTo>
                    <a:pt x="221" y="396"/>
                    <a:pt x="212" y="405"/>
                    <a:pt x="207" y="402"/>
                  </a:cubicBezTo>
                  <a:cubicBezTo>
                    <a:pt x="203" y="399"/>
                    <a:pt x="189" y="388"/>
                    <a:pt x="189" y="392"/>
                  </a:cubicBezTo>
                  <a:cubicBezTo>
                    <a:pt x="189" y="397"/>
                    <a:pt x="194" y="408"/>
                    <a:pt x="187" y="407"/>
                  </a:cubicBezTo>
                  <a:cubicBezTo>
                    <a:pt x="180" y="406"/>
                    <a:pt x="162" y="385"/>
                    <a:pt x="159" y="387"/>
                  </a:cubicBezTo>
                  <a:cubicBezTo>
                    <a:pt x="157" y="389"/>
                    <a:pt x="159" y="410"/>
                    <a:pt x="157" y="407"/>
                  </a:cubicBezTo>
                  <a:cubicBezTo>
                    <a:pt x="154" y="405"/>
                    <a:pt x="142" y="383"/>
                    <a:pt x="143" y="376"/>
                  </a:cubicBezTo>
                  <a:cubicBezTo>
                    <a:pt x="145" y="369"/>
                    <a:pt x="146" y="372"/>
                    <a:pt x="151" y="368"/>
                  </a:cubicBezTo>
                  <a:cubicBezTo>
                    <a:pt x="156" y="364"/>
                    <a:pt x="163" y="352"/>
                    <a:pt x="169" y="346"/>
                  </a:cubicBezTo>
                  <a:cubicBezTo>
                    <a:pt x="174" y="340"/>
                    <a:pt x="169" y="336"/>
                    <a:pt x="175" y="333"/>
                  </a:cubicBezTo>
                  <a:cubicBezTo>
                    <a:pt x="182" y="329"/>
                    <a:pt x="188" y="327"/>
                    <a:pt x="188" y="319"/>
                  </a:cubicBezTo>
                  <a:cubicBezTo>
                    <a:pt x="188" y="312"/>
                    <a:pt x="178" y="305"/>
                    <a:pt x="180" y="300"/>
                  </a:cubicBezTo>
                  <a:cubicBezTo>
                    <a:pt x="182" y="294"/>
                    <a:pt x="178" y="282"/>
                    <a:pt x="181" y="279"/>
                  </a:cubicBezTo>
                  <a:cubicBezTo>
                    <a:pt x="184" y="276"/>
                    <a:pt x="197" y="282"/>
                    <a:pt x="195" y="277"/>
                  </a:cubicBezTo>
                  <a:cubicBezTo>
                    <a:pt x="193" y="272"/>
                    <a:pt x="186" y="265"/>
                    <a:pt x="188" y="261"/>
                  </a:cubicBezTo>
                  <a:cubicBezTo>
                    <a:pt x="189" y="257"/>
                    <a:pt x="184" y="262"/>
                    <a:pt x="182" y="265"/>
                  </a:cubicBezTo>
                  <a:cubicBezTo>
                    <a:pt x="181" y="268"/>
                    <a:pt x="181" y="275"/>
                    <a:pt x="177" y="278"/>
                  </a:cubicBezTo>
                  <a:cubicBezTo>
                    <a:pt x="172" y="282"/>
                    <a:pt x="174" y="301"/>
                    <a:pt x="170" y="294"/>
                  </a:cubicBezTo>
                  <a:cubicBezTo>
                    <a:pt x="166" y="287"/>
                    <a:pt x="166" y="275"/>
                    <a:pt x="162" y="276"/>
                  </a:cubicBezTo>
                  <a:cubicBezTo>
                    <a:pt x="158" y="277"/>
                    <a:pt x="150" y="280"/>
                    <a:pt x="154" y="273"/>
                  </a:cubicBezTo>
                  <a:cubicBezTo>
                    <a:pt x="158" y="266"/>
                    <a:pt x="186" y="243"/>
                    <a:pt x="181" y="246"/>
                  </a:cubicBezTo>
                  <a:cubicBezTo>
                    <a:pt x="176" y="248"/>
                    <a:pt x="167" y="254"/>
                    <a:pt x="159" y="260"/>
                  </a:cubicBezTo>
                  <a:cubicBezTo>
                    <a:pt x="150" y="266"/>
                    <a:pt x="147" y="277"/>
                    <a:pt x="149" y="279"/>
                  </a:cubicBezTo>
                  <a:cubicBezTo>
                    <a:pt x="150" y="281"/>
                    <a:pt x="155" y="286"/>
                    <a:pt x="150" y="290"/>
                  </a:cubicBezTo>
                  <a:cubicBezTo>
                    <a:pt x="145" y="294"/>
                    <a:pt x="138" y="307"/>
                    <a:pt x="134" y="314"/>
                  </a:cubicBezTo>
                  <a:cubicBezTo>
                    <a:pt x="130" y="321"/>
                    <a:pt x="131" y="331"/>
                    <a:pt x="123" y="327"/>
                  </a:cubicBezTo>
                  <a:cubicBezTo>
                    <a:pt x="116" y="324"/>
                    <a:pt x="117" y="320"/>
                    <a:pt x="122" y="315"/>
                  </a:cubicBezTo>
                  <a:cubicBezTo>
                    <a:pt x="126" y="310"/>
                    <a:pt x="120" y="304"/>
                    <a:pt x="127" y="297"/>
                  </a:cubicBezTo>
                  <a:cubicBezTo>
                    <a:pt x="135" y="290"/>
                    <a:pt x="142" y="288"/>
                    <a:pt x="140" y="282"/>
                  </a:cubicBezTo>
                  <a:cubicBezTo>
                    <a:pt x="137" y="276"/>
                    <a:pt x="136" y="273"/>
                    <a:pt x="138" y="267"/>
                  </a:cubicBezTo>
                  <a:cubicBezTo>
                    <a:pt x="139" y="261"/>
                    <a:pt x="142" y="255"/>
                    <a:pt x="147" y="249"/>
                  </a:cubicBezTo>
                  <a:cubicBezTo>
                    <a:pt x="151" y="242"/>
                    <a:pt x="144" y="240"/>
                    <a:pt x="150" y="231"/>
                  </a:cubicBezTo>
                  <a:cubicBezTo>
                    <a:pt x="156" y="223"/>
                    <a:pt x="159" y="217"/>
                    <a:pt x="166" y="217"/>
                  </a:cubicBezTo>
                  <a:cubicBezTo>
                    <a:pt x="172" y="217"/>
                    <a:pt x="169" y="210"/>
                    <a:pt x="170" y="208"/>
                  </a:cubicBezTo>
                  <a:cubicBezTo>
                    <a:pt x="171" y="205"/>
                    <a:pt x="184" y="194"/>
                    <a:pt x="184" y="192"/>
                  </a:cubicBezTo>
                  <a:cubicBezTo>
                    <a:pt x="184" y="189"/>
                    <a:pt x="178" y="191"/>
                    <a:pt x="169" y="197"/>
                  </a:cubicBezTo>
                  <a:cubicBezTo>
                    <a:pt x="161" y="204"/>
                    <a:pt x="156" y="209"/>
                    <a:pt x="150" y="207"/>
                  </a:cubicBezTo>
                  <a:cubicBezTo>
                    <a:pt x="145" y="205"/>
                    <a:pt x="146" y="207"/>
                    <a:pt x="145" y="212"/>
                  </a:cubicBezTo>
                  <a:cubicBezTo>
                    <a:pt x="145" y="217"/>
                    <a:pt x="149" y="222"/>
                    <a:pt x="136" y="222"/>
                  </a:cubicBezTo>
                  <a:cubicBezTo>
                    <a:pt x="123" y="222"/>
                    <a:pt x="124" y="226"/>
                    <a:pt x="123" y="220"/>
                  </a:cubicBezTo>
                  <a:cubicBezTo>
                    <a:pt x="122" y="214"/>
                    <a:pt x="129" y="211"/>
                    <a:pt x="126" y="209"/>
                  </a:cubicBezTo>
                  <a:cubicBezTo>
                    <a:pt x="124" y="207"/>
                    <a:pt x="114" y="202"/>
                    <a:pt x="116" y="197"/>
                  </a:cubicBezTo>
                  <a:cubicBezTo>
                    <a:pt x="117" y="192"/>
                    <a:pt x="119" y="185"/>
                    <a:pt x="125" y="189"/>
                  </a:cubicBezTo>
                  <a:cubicBezTo>
                    <a:pt x="130" y="193"/>
                    <a:pt x="134" y="194"/>
                    <a:pt x="137" y="193"/>
                  </a:cubicBezTo>
                  <a:cubicBezTo>
                    <a:pt x="140" y="192"/>
                    <a:pt x="145" y="192"/>
                    <a:pt x="136" y="189"/>
                  </a:cubicBezTo>
                  <a:cubicBezTo>
                    <a:pt x="127" y="186"/>
                    <a:pt x="113" y="182"/>
                    <a:pt x="124" y="180"/>
                  </a:cubicBezTo>
                  <a:cubicBezTo>
                    <a:pt x="136" y="177"/>
                    <a:pt x="137" y="181"/>
                    <a:pt x="141" y="180"/>
                  </a:cubicBezTo>
                  <a:cubicBezTo>
                    <a:pt x="146" y="178"/>
                    <a:pt x="150" y="180"/>
                    <a:pt x="149" y="174"/>
                  </a:cubicBezTo>
                  <a:cubicBezTo>
                    <a:pt x="149" y="168"/>
                    <a:pt x="147" y="164"/>
                    <a:pt x="150" y="160"/>
                  </a:cubicBezTo>
                  <a:cubicBezTo>
                    <a:pt x="154" y="156"/>
                    <a:pt x="152" y="152"/>
                    <a:pt x="158" y="159"/>
                  </a:cubicBezTo>
                  <a:cubicBezTo>
                    <a:pt x="165" y="166"/>
                    <a:pt x="167" y="167"/>
                    <a:pt x="163" y="159"/>
                  </a:cubicBezTo>
                  <a:cubicBezTo>
                    <a:pt x="159" y="151"/>
                    <a:pt x="154" y="149"/>
                    <a:pt x="161" y="149"/>
                  </a:cubicBezTo>
                  <a:cubicBezTo>
                    <a:pt x="167" y="150"/>
                    <a:pt x="182" y="156"/>
                    <a:pt x="177" y="150"/>
                  </a:cubicBezTo>
                  <a:cubicBezTo>
                    <a:pt x="171" y="145"/>
                    <a:pt x="161" y="137"/>
                    <a:pt x="164" y="136"/>
                  </a:cubicBezTo>
                  <a:cubicBezTo>
                    <a:pt x="168" y="134"/>
                    <a:pt x="183" y="138"/>
                    <a:pt x="177" y="135"/>
                  </a:cubicBezTo>
                  <a:cubicBezTo>
                    <a:pt x="170" y="131"/>
                    <a:pt x="161" y="128"/>
                    <a:pt x="164" y="125"/>
                  </a:cubicBezTo>
                  <a:cubicBezTo>
                    <a:pt x="167" y="122"/>
                    <a:pt x="167" y="126"/>
                    <a:pt x="164" y="120"/>
                  </a:cubicBezTo>
                  <a:cubicBezTo>
                    <a:pt x="160" y="113"/>
                    <a:pt x="155" y="110"/>
                    <a:pt x="160" y="105"/>
                  </a:cubicBezTo>
                  <a:cubicBezTo>
                    <a:pt x="165" y="101"/>
                    <a:pt x="182" y="120"/>
                    <a:pt x="174" y="107"/>
                  </a:cubicBezTo>
                  <a:cubicBezTo>
                    <a:pt x="167" y="94"/>
                    <a:pt x="165" y="97"/>
                    <a:pt x="165" y="91"/>
                  </a:cubicBezTo>
                  <a:cubicBezTo>
                    <a:pt x="166" y="86"/>
                    <a:pt x="172" y="85"/>
                    <a:pt x="172" y="80"/>
                  </a:cubicBezTo>
                  <a:cubicBezTo>
                    <a:pt x="172" y="74"/>
                    <a:pt x="169" y="70"/>
                    <a:pt x="175" y="74"/>
                  </a:cubicBezTo>
                  <a:cubicBezTo>
                    <a:pt x="181" y="78"/>
                    <a:pt x="183" y="77"/>
                    <a:pt x="189" y="75"/>
                  </a:cubicBezTo>
                  <a:cubicBezTo>
                    <a:pt x="195" y="73"/>
                    <a:pt x="212" y="81"/>
                    <a:pt x="211" y="77"/>
                  </a:cubicBezTo>
                  <a:cubicBezTo>
                    <a:pt x="210" y="73"/>
                    <a:pt x="204" y="64"/>
                    <a:pt x="201" y="61"/>
                  </a:cubicBezTo>
                  <a:cubicBezTo>
                    <a:pt x="198" y="58"/>
                    <a:pt x="193" y="51"/>
                    <a:pt x="199" y="51"/>
                  </a:cubicBezTo>
                  <a:cubicBezTo>
                    <a:pt x="205" y="52"/>
                    <a:pt x="207" y="56"/>
                    <a:pt x="207" y="51"/>
                  </a:cubicBezTo>
                  <a:cubicBezTo>
                    <a:pt x="207" y="46"/>
                    <a:pt x="199" y="36"/>
                    <a:pt x="206" y="36"/>
                  </a:cubicBezTo>
                  <a:cubicBezTo>
                    <a:pt x="213" y="36"/>
                    <a:pt x="223" y="43"/>
                    <a:pt x="221" y="37"/>
                  </a:cubicBezTo>
                  <a:cubicBezTo>
                    <a:pt x="220" y="31"/>
                    <a:pt x="218" y="25"/>
                    <a:pt x="221" y="22"/>
                  </a:cubicBezTo>
                  <a:cubicBezTo>
                    <a:pt x="224" y="18"/>
                    <a:pt x="223" y="15"/>
                    <a:pt x="228" y="10"/>
                  </a:cubicBezTo>
                  <a:cubicBezTo>
                    <a:pt x="233" y="4"/>
                    <a:pt x="233" y="0"/>
                    <a:pt x="237" y="3"/>
                  </a:cubicBezTo>
                  <a:cubicBezTo>
                    <a:pt x="241" y="7"/>
                    <a:pt x="253" y="11"/>
                    <a:pt x="249" y="16"/>
                  </a:cubicBezTo>
                  <a:cubicBezTo>
                    <a:pt x="245" y="22"/>
                    <a:pt x="261" y="11"/>
                    <a:pt x="260" y="17"/>
                  </a:cubicBezTo>
                  <a:cubicBezTo>
                    <a:pt x="258" y="23"/>
                    <a:pt x="259" y="26"/>
                    <a:pt x="262" y="23"/>
                  </a:cubicBezTo>
                  <a:cubicBezTo>
                    <a:pt x="265" y="20"/>
                    <a:pt x="268" y="18"/>
                    <a:pt x="280" y="19"/>
                  </a:cubicBezTo>
                  <a:cubicBezTo>
                    <a:pt x="292" y="19"/>
                    <a:pt x="316" y="15"/>
                    <a:pt x="323" y="17"/>
                  </a:cubicBezTo>
                  <a:cubicBezTo>
                    <a:pt x="330" y="20"/>
                    <a:pt x="339" y="20"/>
                    <a:pt x="336" y="25"/>
                  </a:cubicBezTo>
                  <a:cubicBezTo>
                    <a:pt x="332" y="30"/>
                    <a:pt x="330" y="42"/>
                    <a:pt x="327" y="45"/>
                  </a:cubicBezTo>
                  <a:cubicBezTo>
                    <a:pt x="324" y="48"/>
                    <a:pt x="321" y="51"/>
                    <a:pt x="315" y="53"/>
                  </a:cubicBezTo>
                  <a:cubicBezTo>
                    <a:pt x="309" y="55"/>
                    <a:pt x="293" y="66"/>
                    <a:pt x="289" y="69"/>
                  </a:cubicBezTo>
                  <a:cubicBezTo>
                    <a:pt x="284" y="72"/>
                    <a:pt x="272" y="78"/>
                    <a:pt x="272" y="81"/>
                  </a:cubicBezTo>
                  <a:cubicBezTo>
                    <a:pt x="271" y="83"/>
                    <a:pt x="268" y="88"/>
                    <a:pt x="262" y="86"/>
                  </a:cubicBezTo>
                  <a:cubicBezTo>
                    <a:pt x="257" y="83"/>
                    <a:pt x="249" y="80"/>
                    <a:pt x="256" y="87"/>
                  </a:cubicBezTo>
                  <a:cubicBezTo>
                    <a:pt x="262" y="93"/>
                    <a:pt x="274" y="95"/>
                    <a:pt x="277" y="96"/>
                  </a:cubicBezTo>
                  <a:cubicBezTo>
                    <a:pt x="280" y="97"/>
                    <a:pt x="267" y="109"/>
                    <a:pt x="265" y="109"/>
                  </a:cubicBezTo>
                  <a:cubicBezTo>
                    <a:pt x="264" y="109"/>
                    <a:pt x="256" y="106"/>
                    <a:pt x="251" y="108"/>
                  </a:cubicBezTo>
                  <a:cubicBezTo>
                    <a:pt x="247" y="110"/>
                    <a:pt x="237" y="113"/>
                    <a:pt x="245" y="113"/>
                  </a:cubicBezTo>
                  <a:cubicBezTo>
                    <a:pt x="253" y="113"/>
                    <a:pt x="265" y="110"/>
                    <a:pt x="262" y="114"/>
                  </a:cubicBezTo>
                  <a:cubicBezTo>
                    <a:pt x="260" y="118"/>
                    <a:pt x="248" y="125"/>
                    <a:pt x="260" y="122"/>
                  </a:cubicBezTo>
                  <a:cubicBezTo>
                    <a:pt x="272" y="120"/>
                    <a:pt x="275" y="114"/>
                    <a:pt x="288" y="111"/>
                  </a:cubicBezTo>
                  <a:cubicBezTo>
                    <a:pt x="301" y="109"/>
                    <a:pt x="305" y="110"/>
                    <a:pt x="312" y="113"/>
                  </a:cubicBezTo>
                  <a:cubicBezTo>
                    <a:pt x="319" y="117"/>
                    <a:pt x="316" y="114"/>
                    <a:pt x="326" y="116"/>
                  </a:cubicBezTo>
                  <a:cubicBezTo>
                    <a:pt x="336" y="118"/>
                    <a:pt x="361" y="127"/>
                    <a:pt x="365" y="127"/>
                  </a:cubicBezTo>
                  <a:cubicBezTo>
                    <a:pt x="370" y="127"/>
                    <a:pt x="380" y="129"/>
                    <a:pt x="383" y="136"/>
                  </a:cubicBezTo>
                  <a:cubicBezTo>
                    <a:pt x="385" y="143"/>
                    <a:pt x="388" y="146"/>
                    <a:pt x="381" y="155"/>
                  </a:cubicBezTo>
                  <a:cubicBezTo>
                    <a:pt x="375" y="164"/>
                    <a:pt x="370" y="173"/>
                    <a:pt x="366" y="178"/>
                  </a:cubicBezTo>
                  <a:cubicBezTo>
                    <a:pt x="362" y="183"/>
                    <a:pt x="357" y="199"/>
                    <a:pt x="349" y="207"/>
                  </a:cubicBezTo>
                  <a:cubicBezTo>
                    <a:pt x="342" y="214"/>
                    <a:pt x="334" y="221"/>
                    <a:pt x="330" y="228"/>
                  </a:cubicBezTo>
                  <a:cubicBezTo>
                    <a:pt x="325" y="234"/>
                    <a:pt x="326" y="240"/>
                    <a:pt x="316" y="243"/>
                  </a:cubicBezTo>
                  <a:cubicBezTo>
                    <a:pt x="305" y="246"/>
                    <a:pt x="290" y="249"/>
                    <a:pt x="290" y="249"/>
                  </a:cubicBezTo>
                  <a:cubicBezTo>
                    <a:pt x="290" y="249"/>
                    <a:pt x="293" y="252"/>
                    <a:pt x="305" y="255"/>
                  </a:cubicBezTo>
                  <a:cubicBezTo>
                    <a:pt x="317" y="257"/>
                    <a:pt x="320" y="262"/>
                    <a:pt x="309" y="268"/>
                  </a:cubicBezTo>
                  <a:cubicBezTo>
                    <a:pt x="298" y="273"/>
                    <a:pt x="297" y="273"/>
                    <a:pt x="290" y="278"/>
                  </a:cubicBezTo>
                  <a:cubicBezTo>
                    <a:pt x="283" y="283"/>
                    <a:pt x="273" y="284"/>
                    <a:pt x="267" y="281"/>
                  </a:cubicBezTo>
                  <a:cubicBezTo>
                    <a:pt x="260" y="279"/>
                    <a:pt x="248" y="272"/>
                    <a:pt x="251" y="277"/>
                  </a:cubicBezTo>
                  <a:cubicBezTo>
                    <a:pt x="255" y="281"/>
                    <a:pt x="289" y="297"/>
                    <a:pt x="294" y="295"/>
                  </a:cubicBezTo>
                  <a:cubicBezTo>
                    <a:pt x="299" y="293"/>
                    <a:pt x="301" y="280"/>
                    <a:pt x="306" y="283"/>
                  </a:cubicBezTo>
                  <a:cubicBezTo>
                    <a:pt x="312" y="286"/>
                    <a:pt x="324" y="299"/>
                    <a:pt x="331" y="302"/>
                  </a:cubicBezTo>
                  <a:cubicBezTo>
                    <a:pt x="337" y="304"/>
                    <a:pt x="343" y="316"/>
                    <a:pt x="344" y="319"/>
                  </a:cubicBezTo>
                  <a:cubicBezTo>
                    <a:pt x="346" y="323"/>
                    <a:pt x="353" y="335"/>
                    <a:pt x="360" y="341"/>
                  </a:cubicBezTo>
                  <a:cubicBezTo>
                    <a:pt x="368" y="347"/>
                    <a:pt x="369" y="356"/>
                    <a:pt x="365" y="361"/>
                  </a:cubicBezTo>
                  <a:cubicBezTo>
                    <a:pt x="362" y="367"/>
                    <a:pt x="369" y="399"/>
                    <a:pt x="369" y="411"/>
                  </a:cubicBezTo>
                  <a:cubicBezTo>
                    <a:pt x="370" y="422"/>
                    <a:pt x="370" y="450"/>
                    <a:pt x="377" y="451"/>
                  </a:cubicBezTo>
                  <a:cubicBezTo>
                    <a:pt x="383" y="451"/>
                    <a:pt x="410" y="466"/>
                    <a:pt x="412" y="473"/>
                  </a:cubicBezTo>
                  <a:cubicBezTo>
                    <a:pt x="413" y="480"/>
                    <a:pt x="421" y="500"/>
                    <a:pt x="425" y="505"/>
                  </a:cubicBezTo>
                  <a:cubicBezTo>
                    <a:pt x="429" y="510"/>
                    <a:pt x="431" y="516"/>
                    <a:pt x="427" y="522"/>
                  </a:cubicBezTo>
                  <a:cubicBezTo>
                    <a:pt x="424" y="527"/>
                    <a:pt x="425" y="532"/>
                    <a:pt x="428" y="538"/>
                  </a:cubicBezTo>
                  <a:cubicBezTo>
                    <a:pt x="431" y="543"/>
                    <a:pt x="431" y="548"/>
                    <a:pt x="428" y="553"/>
                  </a:cubicBezTo>
                  <a:cubicBezTo>
                    <a:pt x="426" y="557"/>
                    <a:pt x="423" y="559"/>
                    <a:pt x="426" y="565"/>
                  </a:cubicBezTo>
                  <a:cubicBezTo>
                    <a:pt x="430" y="571"/>
                    <a:pt x="445" y="582"/>
                    <a:pt x="445" y="591"/>
                  </a:cubicBezTo>
                  <a:cubicBezTo>
                    <a:pt x="446" y="601"/>
                    <a:pt x="444" y="616"/>
                    <a:pt x="441" y="620"/>
                  </a:cubicBezTo>
                  <a:cubicBezTo>
                    <a:pt x="437" y="623"/>
                    <a:pt x="427" y="628"/>
                    <a:pt x="427" y="632"/>
                  </a:cubicBezTo>
                  <a:cubicBezTo>
                    <a:pt x="427" y="636"/>
                    <a:pt x="434" y="650"/>
                    <a:pt x="441" y="647"/>
                  </a:cubicBezTo>
                  <a:cubicBezTo>
                    <a:pt x="448" y="644"/>
                    <a:pt x="451" y="632"/>
                    <a:pt x="462" y="634"/>
                  </a:cubicBezTo>
                  <a:cubicBezTo>
                    <a:pt x="473" y="635"/>
                    <a:pt x="505" y="643"/>
                    <a:pt x="508" y="647"/>
                  </a:cubicBezTo>
                  <a:cubicBezTo>
                    <a:pt x="512" y="652"/>
                    <a:pt x="533" y="666"/>
                    <a:pt x="525" y="688"/>
                  </a:cubicBezTo>
                  <a:cubicBezTo>
                    <a:pt x="517" y="709"/>
                    <a:pt x="519" y="715"/>
                    <a:pt x="516" y="722"/>
                  </a:cubicBezTo>
                  <a:cubicBezTo>
                    <a:pt x="513" y="729"/>
                    <a:pt x="503" y="742"/>
                    <a:pt x="496" y="742"/>
                  </a:cubicBezTo>
                  <a:cubicBezTo>
                    <a:pt x="488" y="742"/>
                    <a:pt x="478" y="740"/>
                    <a:pt x="480" y="741"/>
                  </a:cubicBezTo>
                  <a:cubicBezTo>
                    <a:pt x="482" y="742"/>
                    <a:pt x="488" y="744"/>
                    <a:pt x="486" y="750"/>
                  </a:cubicBezTo>
                  <a:cubicBezTo>
                    <a:pt x="483" y="756"/>
                    <a:pt x="478" y="763"/>
                    <a:pt x="473" y="759"/>
                  </a:cubicBezTo>
                  <a:cubicBezTo>
                    <a:pt x="468" y="755"/>
                    <a:pt x="467" y="752"/>
                    <a:pt x="462" y="755"/>
                  </a:cubicBezTo>
                  <a:cubicBezTo>
                    <a:pt x="457" y="758"/>
                    <a:pt x="453" y="765"/>
                    <a:pt x="457" y="764"/>
                  </a:cubicBezTo>
                  <a:cubicBezTo>
                    <a:pt x="460" y="763"/>
                    <a:pt x="465" y="761"/>
                    <a:pt x="464" y="765"/>
                  </a:cubicBezTo>
                  <a:cubicBezTo>
                    <a:pt x="462" y="770"/>
                    <a:pt x="467" y="780"/>
                    <a:pt x="460" y="780"/>
                  </a:cubicBezTo>
                  <a:cubicBezTo>
                    <a:pt x="453" y="780"/>
                    <a:pt x="445" y="781"/>
                    <a:pt x="439" y="783"/>
                  </a:cubicBezTo>
                  <a:cubicBezTo>
                    <a:pt x="432" y="785"/>
                    <a:pt x="426" y="788"/>
                    <a:pt x="429" y="787"/>
                  </a:cubicBezTo>
                  <a:cubicBezTo>
                    <a:pt x="433" y="787"/>
                    <a:pt x="441" y="785"/>
                    <a:pt x="441" y="788"/>
                  </a:cubicBezTo>
                  <a:cubicBezTo>
                    <a:pt x="442" y="791"/>
                    <a:pt x="438" y="795"/>
                    <a:pt x="442" y="796"/>
                  </a:cubicBezTo>
                  <a:cubicBezTo>
                    <a:pt x="445" y="796"/>
                    <a:pt x="448" y="792"/>
                    <a:pt x="452" y="793"/>
                  </a:cubicBezTo>
                  <a:cubicBezTo>
                    <a:pt x="456" y="795"/>
                    <a:pt x="448" y="798"/>
                    <a:pt x="456" y="800"/>
                  </a:cubicBezTo>
                  <a:cubicBezTo>
                    <a:pt x="463" y="802"/>
                    <a:pt x="492" y="797"/>
                    <a:pt x="493" y="805"/>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4" name="Freeform 117"/>
            <p:cNvSpPr>
              <a:spLocks/>
            </p:cNvSpPr>
            <p:nvPr/>
          </p:nvSpPr>
          <p:spPr bwMode="auto">
            <a:xfrm>
              <a:off x="3432175" y="3875088"/>
              <a:ext cx="47625" cy="31750"/>
            </a:xfrm>
            <a:custGeom>
              <a:avLst/>
              <a:gdLst>
                <a:gd name="T0" fmla="*/ 16 w 30"/>
                <a:gd name="T1" fmla="*/ 19 h 20"/>
                <a:gd name="T2" fmla="*/ 2 w 30"/>
                <a:gd name="T3" fmla="*/ 8 h 20"/>
                <a:gd name="T4" fmla="*/ 16 w 30"/>
                <a:gd name="T5" fmla="*/ 1 h 20"/>
                <a:gd name="T6" fmla="*/ 26 w 30"/>
                <a:gd name="T7" fmla="*/ 11 h 20"/>
                <a:gd name="T8" fmla="*/ 16 w 30"/>
                <a:gd name="T9" fmla="*/ 19 h 20"/>
              </a:gdLst>
              <a:ahLst/>
              <a:cxnLst>
                <a:cxn ang="0">
                  <a:pos x="T0" y="T1"/>
                </a:cxn>
                <a:cxn ang="0">
                  <a:pos x="T2" y="T3"/>
                </a:cxn>
                <a:cxn ang="0">
                  <a:pos x="T4" y="T5"/>
                </a:cxn>
                <a:cxn ang="0">
                  <a:pos x="T6" y="T7"/>
                </a:cxn>
                <a:cxn ang="0">
                  <a:pos x="T8" y="T9"/>
                </a:cxn>
              </a:cxnLst>
              <a:rect l="0" t="0" r="r" b="b"/>
              <a:pathLst>
                <a:path w="30" h="20">
                  <a:moveTo>
                    <a:pt x="16" y="19"/>
                  </a:moveTo>
                  <a:cubicBezTo>
                    <a:pt x="9" y="20"/>
                    <a:pt x="0" y="10"/>
                    <a:pt x="2" y="8"/>
                  </a:cubicBezTo>
                  <a:cubicBezTo>
                    <a:pt x="5" y="6"/>
                    <a:pt x="10" y="0"/>
                    <a:pt x="16" y="1"/>
                  </a:cubicBezTo>
                  <a:cubicBezTo>
                    <a:pt x="21" y="3"/>
                    <a:pt x="29" y="9"/>
                    <a:pt x="26" y="11"/>
                  </a:cubicBezTo>
                  <a:cubicBezTo>
                    <a:pt x="24" y="14"/>
                    <a:pt x="30" y="18"/>
                    <a:pt x="16" y="1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5" name="Freeform 118"/>
            <p:cNvSpPr>
              <a:spLocks/>
            </p:cNvSpPr>
            <p:nvPr/>
          </p:nvSpPr>
          <p:spPr bwMode="auto">
            <a:xfrm>
              <a:off x="3208338" y="3238500"/>
              <a:ext cx="53975" cy="47625"/>
            </a:xfrm>
            <a:custGeom>
              <a:avLst/>
              <a:gdLst>
                <a:gd name="T0" fmla="*/ 6 w 34"/>
                <a:gd name="T1" fmla="*/ 29 h 30"/>
                <a:gd name="T2" fmla="*/ 22 w 34"/>
                <a:gd name="T3" fmla="*/ 3 h 30"/>
                <a:gd name="T4" fmla="*/ 30 w 34"/>
                <a:gd name="T5" fmla="*/ 9 h 30"/>
                <a:gd name="T6" fmla="*/ 6 w 34"/>
                <a:gd name="T7" fmla="*/ 29 h 30"/>
              </a:gdLst>
              <a:ahLst/>
              <a:cxnLst>
                <a:cxn ang="0">
                  <a:pos x="T0" y="T1"/>
                </a:cxn>
                <a:cxn ang="0">
                  <a:pos x="T2" y="T3"/>
                </a:cxn>
                <a:cxn ang="0">
                  <a:pos x="T4" y="T5"/>
                </a:cxn>
                <a:cxn ang="0">
                  <a:pos x="T6" y="T7"/>
                </a:cxn>
              </a:cxnLst>
              <a:rect l="0" t="0" r="r" b="b"/>
              <a:pathLst>
                <a:path w="34" h="30">
                  <a:moveTo>
                    <a:pt x="6" y="29"/>
                  </a:moveTo>
                  <a:cubicBezTo>
                    <a:pt x="0" y="29"/>
                    <a:pt x="18" y="6"/>
                    <a:pt x="22" y="3"/>
                  </a:cubicBezTo>
                  <a:cubicBezTo>
                    <a:pt x="25" y="0"/>
                    <a:pt x="34" y="2"/>
                    <a:pt x="30" y="9"/>
                  </a:cubicBezTo>
                  <a:cubicBezTo>
                    <a:pt x="25" y="16"/>
                    <a:pt x="16" y="30"/>
                    <a:pt x="6" y="2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6" name="Freeform 119"/>
            <p:cNvSpPr>
              <a:spLocks/>
            </p:cNvSpPr>
            <p:nvPr/>
          </p:nvSpPr>
          <p:spPr bwMode="auto">
            <a:xfrm>
              <a:off x="3200400" y="3008313"/>
              <a:ext cx="39688" cy="50800"/>
            </a:xfrm>
            <a:custGeom>
              <a:avLst/>
              <a:gdLst>
                <a:gd name="T0" fmla="*/ 12 w 25"/>
                <a:gd name="T1" fmla="*/ 32 h 33"/>
                <a:gd name="T2" fmla="*/ 2 w 25"/>
                <a:gd name="T3" fmla="*/ 13 h 33"/>
                <a:gd name="T4" fmla="*/ 12 w 25"/>
                <a:gd name="T5" fmla="*/ 3 h 33"/>
                <a:gd name="T6" fmla="*/ 12 w 25"/>
                <a:gd name="T7" fmla="*/ 32 h 33"/>
              </a:gdLst>
              <a:ahLst/>
              <a:cxnLst>
                <a:cxn ang="0">
                  <a:pos x="T0" y="T1"/>
                </a:cxn>
                <a:cxn ang="0">
                  <a:pos x="T2" y="T3"/>
                </a:cxn>
                <a:cxn ang="0">
                  <a:pos x="T4" y="T5"/>
                </a:cxn>
                <a:cxn ang="0">
                  <a:pos x="T6" y="T7"/>
                </a:cxn>
              </a:cxnLst>
              <a:rect l="0" t="0" r="r" b="b"/>
              <a:pathLst>
                <a:path w="25" h="33">
                  <a:moveTo>
                    <a:pt x="12" y="32"/>
                  </a:moveTo>
                  <a:cubicBezTo>
                    <a:pt x="0" y="33"/>
                    <a:pt x="2" y="20"/>
                    <a:pt x="2" y="13"/>
                  </a:cubicBezTo>
                  <a:cubicBezTo>
                    <a:pt x="2" y="6"/>
                    <a:pt x="6" y="0"/>
                    <a:pt x="12" y="3"/>
                  </a:cubicBezTo>
                  <a:cubicBezTo>
                    <a:pt x="17" y="6"/>
                    <a:pt x="25" y="31"/>
                    <a:pt x="12" y="32"/>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7" name="Freeform 120"/>
            <p:cNvSpPr>
              <a:spLocks/>
            </p:cNvSpPr>
            <p:nvPr/>
          </p:nvSpPr>
          <p:spPr bwMode="auto">
            <a:xfrm>
              <a:off x="3128963" y="2549525"/>
              <a:ext cx="115887" cy="101600"/>
            </a:xfrm>
            <a:custGeom>
              <a:avLst/>
              <a:gdLst>
                <a:gd name="T0" fmla="*/ 64 w 74"/>
                <a:gd name="T1" fmla="*/ 0 h 65"/>
                <a:gd name="T2" fmla="*/ 43 w 74"/>
                <a:gd name="T3" fmla="*/ 10 h 65"/>
                <a:gd name="T4" fmla="*/ 32 w 74"/>
                <a:gd name="T5" fmla="*/ 14 h 65"/>
                <a:gd name="T6" fmla="*/ 24 w 74"/>
                <a:gd name="T7" fmla="*/ 23 h 65"/>
                <a:gd name="T8" fmla="*/ 11 w 74"/>
                <a:gd name="T9" fmla="*/ 24 h 65"/>
                <a:gd name="T10" fmla="*/ 13 w 74"/>
                <a:gd name="T11" fmla="*/ 38 h 65"/>
                <a:gd name="T12" fmla="*/ 8 w 74"/>
                <a:gd name="T13" fmla="*/ 46 h 65"/>
                <a:gd name="T14" fmla="*/ 12 w 74"/>
                <a:gd name="T15" fmla="*/ 55 h 65"/>
                <a:gd name="T16" fmla="*/ 4 w 74"/>
                <a:gd name="T17" fmla="*/ 64 h 65"/>
                <a:gd name="T18" fmla="*/ 21 w 74"/>
                <a:gd name="T19" fmla="*/ 60 h 65"/>
                <a:gd name="T20" fmla="*/ 36 w 74"/>
                <a:gd name="T21" fmla="*/ 53 h 65"/>
                <a:gd name="T22" fmla="*/ 47 w 74"/>
                <a:gd name="T23" fmla="*/ 42 h 65"/>
                <a:gd name="T24" fmla="*/ 51 w 74"/>
                <a:gd name="T25" fmla="*/ 34 h 65"/>
                <a:gd name="T26" fmla="*/ 62 w 74"/>
                <a:gd name="T27" fmla="*/ 31 h 65"/>
                <a:gd name="T28" fmla="*/ 56 w 74"/>
                <a:gd name="T29" fmla="*/ 21 h 65"/>
                <a:gd name="T30" fmla="*/ 67 w 74"/>
                <a:gd name="T31" fmla="*/ 6 h 65"/>
                <a:gd name="T32" fmla="*/ 64 w 74"/>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4" h="65">
                  <a:moveTo>
                    <a:pt x="64" y="0"/>
                  </a:moveTo>
                  <a:cubicBezTo>
                    <a:pt x="61" y="0"/>
                    <a:pt x="50" y="9"/>
                    <a:pt x="43" y="10"/>
                  </a:cubicBezTo>
                  <a:cubicBezTo>
                    <a:pt x="37" y="11"/>
                    <a:pt x="35" y="11"/>
                    <a:pt x="32" y="14"/>
                  </a:cubicBezTo>
                  <a:cubicBezTo>
                    <a:pt x="29" y="17"/>
                    <a:pt x="30" y="25"/>
                    <a:pt x="24" y="23"/>
                  </a:cubicBezTo>
                  <a:cubicBezTo>
                    <a:pt x="17" y="22"/>
                    <a:pt x="13" y="19"/>
                    <a:pt x="11" y="24"/>
                  </a:cubicBezTo>
                  <a:cubicBezTo>
                    <a:pt x="9" y="28"/>
                    <a:pt x="16" y="36"/>
                    <a:pt x="13" y="38"/>
                  </a:cubicBezTo>
                  <a:cubicBezTo>
                    <a:pt x="10" y="40"/>
                    <a:pt x="5" y="42"/>
                    <a:pt x="8" y="46"/>
                  </a:cubicBezTo>
                  <a:cubicBezTo>
                    <a:pt x="10" y="50"/>
                    <a:pt x="16" y="52"/>
                    <a:pt x="12" y="55"/>
                  </a:cubicBezTo>
                  <a:cubicBezTo>
                    <a:pt x="8" y="58"/>
                    <a:pt x="0" y="63"/>
                    <a:pt x="4" y="64"/>
                  </a:cubicBezTo>
                  <a:cubicBezTo>
                    <a:pt x="9" y="65"/>
                    <a:pt x="18" y="62"/>
                    <a:pt x="21" y="60"/>
                  </a:cubicBezTo>
                  <a:cubicBezTo>
                    <a:pt x="24" y="58"/>
                    <a:pt x="32" y="57"/>
                    <a:pt x="36" y="53"/>
                  </a:cubicBezTo>
                  <a:cubicBezTo>
                    <a:pt x="41" y="49"/>
                    <a:pt x="47" y="43"/>
                    <a:pt x="47" y="42"/>
                  </a:cubicBezTo>
                  <a:cubicBezTo>
                    <a:pt x="46" y="40"/>
                    <a:pt x="47" y="38"/>
                    <a:pt x="51" y="34"/>
                  </a:cubicBezTo>
                  <a:cubicBezTo>
                    <a:pt x="55" y="31"/>
                    <a:pt x="62" y="34"/>
                    <a:pt x="62" y="31"/>
                  </a:cubicBezTo>
                  <a:cubicBezTo>
                    <a:pt x="62" y="27"/>
                    <a:pt x="51" y="24"/>
                    <a:pt x="56" y="21"/>
                  </a:cubicBezTo>
                  <a:cubicBezTo>
                    <a:pt x="60" y="17"/>
                    <a:pt x="67" y="9"/>
                    <a:pt x="67" y="6"/>
                  </a:cubicBezTo>
                  <a:cubicBezTo>
                    <a:pt x="66" y="3"/>
                    <a:pt x="74" y="0"/>
                    <a:pt x="64" y="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8" name="Freeform 121"/>
            <p:cNvSpPr>
              <a:spLocks/>
            </p:cNvSpPr>
            <p:nvPr/>
          </p:nvSpPr>
          <p:spPr bwMode="auto">
            <a:xfrm>
              <a:off x="3081338" y="2654300"/>
              <a:ext cx="47625" cy="33338"/>
            </a:xfrm>
            <a:custGeom>
              <a:avLst/>
              <a:gdLst>
                <a:gd name="T0" fmla="*/ 21 w 30"/>
                <a:gd name="T1" fmla="*/ 7 h 21"/>
                <a:gd name="T2" fmla="*/ 3 w 30"/>
                <a:gd name="T3" fmla="*/ 6 h 21"/>
                <a:gd name="T4" fmla="*/ 17 w 30"/>
                <a:gd name="T5" fmla="*/ 18 h 21"/>
                <a:gd name="T6" fmla="*/ 21 w 30"/>
                <a:gd name="T7" fmla="*/ 7 h 21"/>
              </a:gdLst>
              <a:ahLst/>
              <a:cxnLst>
                <a:cxn ang="0">
                  <a:pos x="T0" y="T1"/>
                </a:cxn>
                <a:cxn ang="0">
                  <a:pos x="T2" y="T3"/>
                </a:cxn>
                <a:cxn ang="0">
                  <a:pos x="T4" y="T5"/>
                </a:cxn>
                <a:cxn ang="0">
                  <a:pos x="T6" y="T7"/>
                </a:cxn>
              </a:cxnLst>
              <a:rect l="0" t="0" r="r" b="b"/>
              <a:pathLst>
                <a:path w="30" h="21">
                  <a:moveTo>
                    <a:pt x="21" y="7"/>
                  </a:moveTo>
                  <a:cubicBezTo>
                    <a:pt x="13" y="6"/>
                    <a:pt x="0" y="0"/>
                    <a:pt x="3" y="6"/>
                  </a:cubicBezTo>
                  <a:cubicBezTo>
                    <a:pt x="6" y="12"/>
                    <a:pt x="13" y="21"/>
                    <a:pt x="17" y="18"/>
                  </a:cubicBezTo>
                  <a:cubicBezTo>
                    <a:pt x="21" y="15"/>
                    <a:pt x="30" y="8"/>
                    <a:pt x="21" y="7"/>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49" name="Freeform 122"/>
            <p:cNvSpPr>
              <a:spLocks/>
            </p:cNvSpPr>
            <p:nvPr/>
          </p:nvSpPr>
          <p:spPr bwMode="auto">
            <a:xfrm>
              <a:off x="3074988" y="2686050"/>
              <a:ext cx="39687" cy="80963"/>
            </a:xfrm>
            <a:custGeom>
              <a:avLst/>
              <a:gdLst>
                <a:gd name="T0" fmla="*/ 16 w 25"/>
                <a:gd name="T1" fmla="*/ 2 h 51"/>
                <a:gd name="T2" fmla="*/ 1 w 25"/>
                <a:gd name="T3" fmla="*/ 24 h 51"/>
                <a:gd name="T4" fmla="*/ 7 w 25"/>
                <a:gd name="T5" fmla="*/ 39 h 51"/>
                <a:gd name="T6" fmla="*/ 16 w 25"/>
                <a:gd name="T7" fmla="*/ 14 h 51"/>
                <a:gd name="T8" fmla="*/ 16 w 25"/>
                <a:gd name="T9" fmla="*/ 2 h 51"/>
              </a:gdLst>
              <a:ahLst/>
              <a:cxnLst>
                <a:cxn ang="0">
                  <a:pos x="T0" y="T1"/>
                </a:cxn>
                <a:cxn ang="0">
                  <a:pos x="T2" y="T3"/>
                </a:cxn>
                <a:cxn ang="0">
                  <a:pos x="T4" y="T5"/>
                </a:cxn>
                <a:cxn ang="0">
                  <a:pos x="T6" y="T7"/>
                </a:cxn>
                <a:cxn ang="0">
                  <a:pos x="T8" y="T9"/>
                </a:cxn>
              </a:cxnLst>
              <a:rect l="0" t="0" r="r" b="b"/>
              <a:pathLst>
                <a:path w="25" h="51">
                  <a:moveTo>
                    <a:pt x="16" y="2"/>
                  </a:moveTo>
                  <a:cubicBezTo>
                    <a:pt x="12" y="4"/>
                    <a:pt x="2" y="18"/>
                    <a:pt x="1" y="24"/>
                  </a:cubicBezTo>
                  <a:cubicBezTo>
                    <a:pt x="0" y="29"/>
                    <a:pt x="2" y="51"/>
                    <a:pt x="7" y="39"/>
                  </a:cubicBezTo>
                  <a:cubicBezTo>
                    <a:pt x="12" y="27"/>
                    <a:pt x="13" y="17"/>
                    <a:pt x="16" y="14"/>
                  </a:cubicBezTo>
                  <a:cubicBezTo>
                    <a:pt x="19" y="10"/>
                    <a:pt x="25" y="0"/>
                    <a:pt x="16" y="2"/>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0" name="Freeform 123"/>
            <p:cNvSpPr>
              <a:spLocks/>
            </p:cNvSpPr>
            <p:nvPr/>
          </p:nvSpPr>
          <p:spPr bwMode="auto">
            <a:xfrm>
              <a:off x="3143250" y="2671763"/>
              <a:ext cx="88900" cy="111125"/>
            </a:xfrm>
            <a:custGeom>
              <a:avLst/>
              <a:gdLst>
                <a:gd name="T0" fmla="*/ 38 w 57"/>
                <a:gd name="T1" fmla="*/ 70 h 70"/>
                <a:gd name="T2" fmla="*/ 35 w 57"/>
                <a:gd name="T3" fmla="*/ 58 h 70"/>
                <a:gd name="T4" fmla="*/ 17 w 57"/>
                <a:gd name="T5" fmla="*/ 52 h 70"/>
                <a:gd name="T6" fmla="*/ 21 w 57"/>
                <a:gd name="T7" fmla="*/ 39 h 70"/>
                <a:gd name="T8" fmla="*/ 11 w 57"/>
                <a:gd name="T9" fmla="*/ 29 h 70"/>
                <a:gd name="T10" fmla="*/ 3 w 57"/>
                <a:gd name="T11" fmla="*/ 21 h 70"/>
                <a:gd name="T12" fmla="*/ 12 w 57"/>
                <a:gd name="T13" fmla="*/ 15 h 70"/>
                <a:gd name="T14" fmla="*/ 14 w 57"/>
                <a:gd name="T15" fmla="*/ 8 h 70"/>
                <a:gd name="T16" fmla="*/ 27 w 57"/>
                <a:gd name="T17" fmla="*/ 22 h 70"/>
                <a:gd name="T18" fmla="*/ 32 w 57"/>
                <a:gd name="T19" fmla="*/ 6 h 70"/>
                <a:gd name="T20" fmla="*/ 39 w 57"/>
                <a:gd name="T21" fmla="*/ 21 h 70"/>
                <a:gd name="T22" fmla="*/ 41 w 57"/>
                <a:gd name="T23" fmla="*/ 32 h 70"/>
                <a:gd name="T24" fmla="*/ 42 w 57"/>
                <a:gd name="T25" fmla="*/ 48 h 70"/>
                <a:gd name="T26" fmla="*/ 57 w 57"/>
                <a:gd name="T27" fmla="*/ 56 h 70"/>
                <a:gd name="T28" fmla="*/ 49 w 57"/>
                <a:gd name="T29" fmla="*/ 64 h 70"/>
                <a:gd name="T30" fmla="*/ 38 w 57"/>
                <a:gd name="T31"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 h="70">
                  <a:moveTo>
                    <a:pt x="38" y="70"/>
                  </a:moveTo>
                  <a:cubicBezTo>
                    <a:pt x="33" y="69"/>
                    <a:pt x="39" y="62"/>
                    <a:pt x="35" y="58"/>
                  </a:cubicBezTo>
                  <a:cubicBezTo>
                    <a:pt x="31" y="55"/>
                    <a:pt x="19" y="56"/>
                    <a:pt x="17" y="52"/>
                  </a:cubicBezTo>
                  <a:cubicBezTo>
                    <a:pt x="15" y="48"/>
                    <a:pt x="22" y="42"/>
                    <a:pt x="21" y="39"/>
                  </a:cubicBezTo>
                  <a:cubicBezTo>
                    <a:pt x="20" y="35"/>
                    <a:pt x="15" y="28"/>
                    <a:pt x="11" y="29"/>
                  </a:cubicBezTo>
                  <a:cubicBezTo>
                    <a:pt x="8" y="29"/>
                    <a:pt x="0" y="23"/>
                    <a:pt x="3" y="21"/>
                  </a:cubicBezTo>
                  <a:cubicBezTo>
                    <a:pt x="7" y="20"/>
                    <a:pt x="12" y="19"/>
                    <a:pt x="12" y="15"/>
                  </a:cubicBezTo>
                  <a:cubicBezTo>
                    <a:pt x="12" y="11"/>
                    <a:pt x="9" y="3"/>
                    <a:pt x="14" y="8"/>
                  </a:cubicBezTo>
                  <a:cubicBezTo>
                    <a:pt x="18" y="12"/>
                    <a:pt x="26" y="27"/>
                    <a:pt x="27" y="22"/>
                  </a:cubicBezTo>
                  <a:cubicBezTo>
                    <a:pt x="27" y="17"/>
                    <a:pt x="24" y="0"/>
                    <a:pt x="32" y="6"/>
                  </a:cubicBezTo>
                  <a:cubicBezTo>
                    <a:pt x="39" y="12"/>
                    <a:pt x="39" y="17"/>
                    <a:pt x="39" y="21"/>
                  </a:cubicBezTo>
                  <a:cubicBezTo>
                    <a:pt x="38" y="25"/>
                    <a:pt x="41" y="27"/>
                    <a:pt x="41" y="32"/>
                  </a:cubicBezTo>
                  <a:cubicBezTo>
                    <a:pt x="42" y="37"/>
                    <a:pt x="40" y="45"/>
                    <a:pt x="42" y="48"/>
                  </a:cubicBezTo>
                  <a:cubicBezTo>
                    <a:pt x="43" y="50"/>
                    <a:pt x="57" y="56"/>
                    <a:pt x="57" y="56"/>
                  </a:cubicBezTo>
                  <a:cubicBezTo>
                    <a:pt x="57" y="56"/>
                    <a:pt x="54" y="62"/>
                    <a:pt x="49" y="64"/>
                  </a:cubicBezTo>
                  <a:cubicBezTo>
                    <a:pt x="45" y="65"/>
                    <a:pt x="42" y="70"/>
                    <a:pt x="38" y="7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1" name="Freeform 124"/>
            <p:cNvSpPr>
              <a:spLocks/>
            </p:cNvSpPr>
            <p:nvPr/>
          </p:nvSpPr>
          <p:spPr bwMode="auto">
            <a:xfrm>
              <a:off x="3154363" y="2778125"/>
              <a:ext cx="25400" cy="23813"/>
            </a:xfrm>
            <a:custGeom>
              <a:avLst/>
              <a:gdLst>
                <a:gd name="T0" fmla="*/ 10 w 16"/>
                <a:gd name="T1" fmla="*/ 9 h 15"/>
                <a:gd name="T2" fmla="*/ 4 w 16"/>
                <a:gd name="T3" fmla="*/ 0 h 15"/>
                <a:gd name="T4" fmla="*/ 10 w 16"/>
                <a:gd name="T5" fmla="*/ 9 h 15"/>
              </a:gdLst>
              <a:ahLst/>
              <a:cxnLst>
                <a:cxn ang="0">
                  <a:pos x="T0" y="T1"/>
                </a:cxn>
                <a:cxn ang="0">
                  <a:pos x="T2" y="T3"/>
                </a:cxn>
                <a:cxn ang="0">
                  <a:pos x="T4" y="T5"/>
                </a:cxn>
              </a:cxnLst>
              <a:rect l="0" t="0" r="r" b="b"/>
              <a:pathLst>
                <a:path w="16" h="15">
                  <a:moveTo>
                    <a:pt x="10" y="9"/>
                  </a:moveTo>
                  <a:cubicBezTo>
                    <a:pt x="5" y="15"/>
                    <a:pt x="0" y="1"/>
                    <a:pt x="4" y="0"/>
                  </a:cubicBezTo>
                  <a:cubicBezTo>
                    <a:pt x="9" y="0"/>
                    <a:pt x="16" y="2"/>
                    <a:pt x="10" y="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2" name="Freeform 125"/>
            <p:cNvSpPr>
              <a:spLocks/>
            </p:cNvSpPr>
            <p:nvPr/>
          </p:nvSpPr>
          <p:spPr bwMode="auto">
            <a:xfrm>
              <a:off x="3109913" y="2930525"/>
              <a:ext cx="90487" cy="85725"/>
            </a:xfrm>
            <a:custGeom>
              <a:avLst/>
              <a:gdLst>
                <a:gd name="T0" fmla="*/ 22 w 58"/>
                <a:gd name="T1" fmla="*/ 47 h 54"/>
                <a:gd name="T2" fmla="*/ 7 w 58"/>
                <a:gd name="T3" fmla="*/ 51 h 54"/>
                <a:gd name="T4" fmla="*/ 12 w 58"/>
                <a:gd name="T5" fmla="*/ 35 h 54"/>
                <a:gd name="T6" fmla="*/ 0 w 58"/>
                <a:gd name="T7" fmla="*/ 37 h 54"/>
                <a:gd name="T8" fmla="*/ 7 w 58"/>
                <a:gd name="T9" fmla="*/ 25 h 54"/>
                <a:gd name="T10" fmla="*/ 20 w 58"/>
                <a:gd name="T11" fmla="*/ 19 h 54"/>
                <a:gd name="T12" fmla="*/ 29 w 58"/>
                <a:gd name="T13" fmla="*/ 20 h 54"/>
                <a:gd name="T14" fmla="*/ 41 w 58"/>
                <a:gd name="T15" fmla="*/ 8 h 54"/>
                <a:gd name="T16" fmla="*/ 55 w 58"/>
                <a:gd name="T17" fmla="*/ 4 h 54"/>
                <a:gd name="T18" fmla="*/ 40 w 58"/>
                <a:gd name="T19" fmla="*/ 19 h 54"/>
                <a:gd name="T20" fmla="*/ 27 w 58"/>
                <a:gd name="T21" fmla="*/ 34 h 54"/>
                <a:gd name="T22" fmla="*/ 22 w 58"/>
                <a:gd name="T23" fmla="*/ 4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8" h="54">
                  <a:moveTo>
                    <a:pt x="22" y="47"/>
                  </a:moveTo>
                  <a:cubicBezTo>
                    <a:pt x="22" y="47"/>
                    <a:pt x="5" y="54"/>
                    <a:pt x="7" y="51"/>
                  </a:cubicBezTo>
                  <a:cubicBezTo>
                    <a:pt x="8" y="48"/>
                    <a:pt x="16" y="37"/>
                    <a:pt x="12" y="35"/>
                  </a:cubicBezTo>
                  <a:cubicBezTo>
                    <a:pt x="8" y="34"/>
                    <a:pt x="0" y="42"/>
                    <a:pt x="0" y="37"/>
                  </a:cubicBezTo>
                  <a:cubicBezTo>
                    <a:pt x="0" y="33"/>
                    <a:pt x="3" y="25"/>
                    <a:pt x="7" y="25"/>
                  </a:cubicBezTo>
                  <a:cubicBezTo>
                    <a:pt x="11" y="25"/>
                    <a:pt x="15" y="21"/>
                    <a:pt x="20" y="19"/>
                  </a:cubicBezTo>
                  <a:cubicBezTo>
                    <a:pt x="24" y="18"/>
                    <a:pt x="25" y="23"/>
                    <a:pt x="29" y="20"/>
                  </a:cubicBezTo>
                  <a:cubicBezTo>
                    <a:pt x="33" y="16"/>
                    <a:pt x="35" y="10"/>
                    <a:pt x="41" y="8"/>
                  </a:cubicBezTo>
                  <a:cubicBezTo>
                    <a:pt x="48" y="7"/>
                    <a:pt x="58" y="0"/>
                    <a:pt x="55" y="4"/>
                  </a:cubicBezTo>
                  <a:cubicBezTo>
                    <a:pt x="52" y="8"/>
                    <a:pt x="44" y="15"/>
                    <a:pt x="40" y="19"/>
                  </a:cubicBezTo>
                  <a:cubicBezTo>
                    <a:pt x="37" y="22"/>
                    <a:pt x="31" y="33"/>
                    <a:pt x="27" y="34"/>
                  </a:cubicBezTo>
                  <a:cubicBezTo>
                    <a:pt x="22" y="34"/>
                    <a:pt x="26" y="42"/>
                    <a:pt x="22" y="47"/>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3" name="Freeform 130"/>
            <p:cNvSpPr>
              <a:spLocks/>
            </p:cNvSpPr>
            <p:nvPr/>
          </p:nvSpPr>
          <p:spPr bwMode="auto">
            <a:xfrm>
              <a:off x="3490913" y="2487613"/>
              <a:ext cx="49212" cy="63500"/>
            </a:xfrm>
            <a:custGeom>
              <a:avLst/>
              <a:gdLst>
                <a:gd name="T0" fmla="*/ 24 w 31"/>
                <a:gd name="T1" fmla="*/ 36 h 40"/>
                <a:gd name="T2" fmla="*/ 15 w 31"/>
                <a:gd name="T3" fmla="*/ 30 h 40"/>
                <a:gd name="T4" fmla="*/ 6 w 31"/>
                <a:gd name="T5" fmla="*/ 27 h 40"/>
                <a:gd name="T6" fmla="*/ 6 w 31"/>
                <a:gd name="T7" fmla="*/ 19 h 40"/>
                <a:gd name="T8" fmla="*/ 0 w 31"/>
                <a:gd name="T9" fmla="*/ 22 h 40"/>
                <a:gd name="T10" fmla="*/ 3 w 31"/>
                <a:gd name="T11" fmla="*/ 10 h 40"/>
                <a:gd name="T12" fmla="*/ 13 w 31"/>
                <a:gd name="T13" fmla="*/ 6 h 40"/>
                <a:gd name="T14" fmla="*/ 20 w 31"/>
                <a:gd name="T15" fmla="*/ 7 h 40"/>
                <a:gd name="T16" fmla="*/ 18 w 31"/>
                <a:gd name="T17" fmla="*/ 22 h 40"/>
                <a:gd name="T18" fmla="*/ 29 w 31"/>
                <a:gd name="T19" fmla="*/ 27 h 40"/>
                <a:gd name="T20" fmla="*/ 24 w 31"/>
                <a:gd name="T21" fmla="*/ 3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40">
                  <a:moveTo>
                    <a:pt x="24" y="36"/>
                  </a:moveTo>
                  <a:cubicBezTo>
                    <a:pt x="21" y="34"/>
                    <a:pt x="20" y="31"/>
                    <a:pt x="15" y="30"/>
                  </a:cubicBezTo>
                  <a:cubicBezTo>
                    <a:pt x="10" y="30"/>
                    <a:pt x="8" y="33"/>
                    <a:pt x="6" y="27"/>
                  </a:cubicBezTo>
                  <a:cubicBezTo>
                    <a:pt x="5" y="22"/>
                    <a:pt x="9" y="17"/>
                    <a:pt x="6" y="19"/>
                  </a:cubicBezTo>
                  <a:cubicBezTo>
                    <a:pt x="3" y="22"/>
                    <a:pt x="0" y="26"/>
                    <a:pt x="0" y="22"/>
                  </a:cubicBezTo>
                  <a:cubicBezTo>
                    <a:pt x="1" y="18"/>
                    <a:pt x="0" y="14"/>
                    <a:pt x="3" y="10"/>
                  </a:cubicBezTo>
                  <a:cubicBezTo>
                    <a:pt x="6" y="7"/>
                    <a:pt x="10" y="4"/>
                    <a:pt x="13" y="6"/>
                  </a:cubicBezTo>
                  <a:cubicBezTo>
                    <a:pt x="16" y="8"/>
                    <a:pt x="22" y="0"/>
                    <a:pt x="20" y="7"/>
                  </a:cubicBezTo>
                  <a:cubicBezTo>
                    <a:pt x="17" y="13"/>
                    <a:pt x="14" y="21"/>
                    <a:pt x="18" y="22"/>
                  </a:cubicBezTo>
                  <a:cubicBezTo>
                    <a:pt x="22" y="22"/>
                    <a:pt x="26" y="24"/>
                    <a:pt x="29" y="27"/>
                  </a:cubicBezTo>
                  <a:cubicBezTo>
                    <a:pt x="31" y="31"/>
                    <a:pt x="29" y="40"/>
                    <a:pt x="24" y="36"/>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4" name="Freeform 131"/>
            <p:cNvSpPr>
              <a:spLocks/>
            </p:cNvSpPr>
            <p:nvPr/>
          </p:nvSpPr>
          <p:spPr bwMode="auto">
            <a:xfrm>
              <a:off x="3548063" y="2479675"/>
              <a:ext cx="25400" cy="17463"/>
            </a:xfrm>
            <a:custGeom>
              <a:avLst/>
              <a:gdLst>
                <a:gd name="T0" fmla="*/ 3 w 16"/>
                <a:gd name="T1" fmla="*/ 9 h 11"/>
                <a:gd name="T2" fmla="*/ 13 w 16"/>
                <a:gd name="T3" fmla="*/ 1 h 11"/>
                <a:gd name="T4" fmla="*/ 3 w 16"/>
                <a:gd name="T5" fmla="*/ 9 h 11"/>
              </a:gdLst>
              <a:ahLst/>
              <a:cxnLst>
                <a:cxn ang="0">
                  <a:pos x="T0" y="T1"/>
                </a:cxn>
                <a:cxn ang="0">
                  <a:pos x="T2" y="T3"/>
                </a:cxn>
                <a:cxn ang="0">
                  <a:pos x="T4" y="T5"/>
                </a:cxn>
              </a:cxnLst>
              <a:rect l="0" t="0" r="r" b="b"/>
              <a:pathLst>
                <a:path w="16" h="11">
                  <a:moveTo>
                    <a:pt x="3" y="9"/>
                  </a:moveTo>
                  <a:cubicBezTo>
                    <a:pt x="0" y="8"/>
                    <a:pt x="10" y="0"/>
                    <a:pt x="13" y="1"/>
                  </a:cubicBezTo>
                  <a:cubicBezTo>
                    <a:pt x="16" y="2"/>
                    <a:pt x="9" y="11"/>
                    <a:pt x="3" y="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5" name="Freeform 132"/>
            <p:cNvSpPr>
              <a:spLocks/>
            </p:cNvSpPr>
            <p:nvPr/>
          </p:nvSpPr>
          <p:spPr bwMode="auto">
            <a:xfrm>
              <a:off x="3478213" y="2522538"/>
              <a:ext cx="25400" cy="34925"/>
            </a:xfrm>
            <a:custGeom>
              <a:avLst/>
              <a:gdLst>
                <a:gd name="T0" fmla="*/ 8 w 16"/>
                <a:gd name="T1" fmla="*/ 22 h 22"/>
                <a:gd name="T2" fmla="*/ 2 w 16"/>
                <a:gd name="T3" fmla="*/ 10 h 22"/>
                <a:gd name="T4" fmla="*/ 7 w 16"/>
                <a:gd name="T5" fmla="*/ 3 h 22"/>
                <a:gd name="T6" fmla="*/ 8 w 16"/>
                <a:gd name="T7" fmla="*/ 22 h 22"/>
              </a:gdLst>
              <a:ahLst/>
              <a:cxnLst>
                <a:cxn ang="0">
                  <a:pos x="T0" y="T1"/>
                </a:cxn>
                <a:cxn ang="0">
                  <a:pos x="T2" y="T3"/>
                </a:cxn>
                <a:cxn ang="0">
                  <a:pos x="T4" y="T5"/>
                </a:cxn>
                <a:cxn ang="0">
                  <a:pos x="T6" y="T7"/>
                </a:cxn>
              </a:cxnLst>
              <a:rect l="0" t="0" r="r" b="b"/>
              <a:pathLst>
                <a:path w="16" h="22">
                  <a:moveTo>
                    <a:pt x="8" y="22"/>
                  </a:moveTo>
                  <a:cubicBezTo>
                    <a:pt x="3" y="22"/>
                    <a:pt x="0" y="15"/>
                    <a:pt x="2" y="10"/>
                  </a:cubicBezTo>
                  <a:cubicBezTo>
                    <a:pt x="4" y="4"/>
                    <a:pt x="4" y="0"/>
                    <a:pt x="7" y="3"/>
                  </a:cubicBezTo>
                  <a:cubicBezTo>
                    <a:pt x="10" y="6"/>
                    <a:pt x="16" y="22"/>
                    <a:pt x="8" y="22"/>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6" name="Freeform 133"/>
            <p:cNvSpPr>
              <a:spLocks/>
            </p:cNvSpPr>
            <p:nvPr/>
          </p:nvSpPr>
          <p:spPr bwMode="auto">
            <a:xfrm>
              <a:off x="3511550" y="2549525"/>
              <a:ext cx="14288" cy="19050"/>
            </a:xfrm>
            <a:custGeom>
              <a:avLst/>
              <a:gdLst>
                <a:gd name="T0" fmla="*/ 4 w 9"/>
                <a:gd name="T1" fmla="*/ 12 h 12"/>
                <a:gd name="T2" fmla="*/ 4 w 9"/>
                <a:gd name="T3" fmla="*/ 1 h 12"/>
                <a:gd name="T4" fmla="*/ 4 w 9"/>
                <a:gd name="T5" fmla="*/ 12 h 12"/>
              </a:gdLst>
              <a:ahLst/>
              <a:cxnLst>
                <a:cxn ang="0">
                  <a:pos x="T0" y="T1"/>
                </a:cxn>
                <a:cxn ang="0">
                  <a:pos x="T2" y="T3"/>
                </a:cxn>
                <a:cxn ang="0">
                  <a:pos x="T4" y="T5"/>
                </a:cxn>
              </a:cxnLst>
              <a:rect l="0" t="0" r="r" b="b"/>
              <a:pathLst>
                <a:path w="9" h="12">
                  <a:moveTo>
                    <a:pt x="4" y="12"/>
                  </a:moveTo>
                  <a:cubicBezTo>
                    <a:pt x="0" y="12"/>
                    <a:pt x="0" y="0"/>
                    <a:pt x="4" y="1"/>
                  </a:cubicBezTo>
                  <a:cubicBezTo>
                    <a:pt x="9" y="1"/>
                    <a:pt x="7" y="12"/>
                    <a:pt x="4" y="12"/>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7" name="Freeform 135"/>
            <p:cNvSpPr>
              <a:spLocks/>
            </p:cNvSpPr>
            <p:nvPr/>
          </p:nvSpPr>
          <p:spPr bwMode="auto">
            <a:xfrm>
              <a:off x="2901950" y="3054350"/>
              <a:ext cx="260350" cy="209550"/>
            </a:xfrm>
            <a:custGeom>
              <a:avLst/>
              <a:gdLst>
                <a:gd name="T0" fmla="*/ 155 w 165"/>
                <a:gd name="T1" fmla="*/ 70 h 133"/>
                <a:gd name="T2" fmla="*/ 152 w 165"/>
                <a:gd name="T3" fmla="*/ 63 h 133"/>
                <a:gd name="T4" fmla="*/ 156 w 165"/>
                <a:gd name="T5" fmla="*/ 59 h 133"/>
                <a:gd name="T6" fmla="*/ 145 w 165"/>
                <a:gd name="T7" fmla="*/ 38 h 133"/>
                <a:gd name="T8" fmla="*/ 142 w 165"/>
                <a:gd name="T9" fmla="*/ 16 h 133"/>
                <a:gd name="T10" fmla="*/ 123 w 165"/>
                <a:gd name="T11" fmla="*/ 4 h 133"/>
                <a:gd name="T12" fmla="*/ 97 w 165"/>
                <a:gd name="T13" fmla="*/ 7 h 133"/>
                <a:gd name="T14" fmla="*/ 92 w 165"/>
                <a:gd name="T15" fmla="*/ 0 h 133"/>
                <a:gd name="T16" fmla="*/ 76 w 165"/>
                <a:gd name="T17" fmla="*/ 7 h 133"/>
                <a:gd name="T18" fmla="*/ 67 w 165"/>
                <a:gd name="T19" fmla="*/ 11 h 133"/>
                <a:gd name="T20" fmla="*/ 59 w 165"/>
                <a:gd name="T21" fmla="*/ 15 h 133"/>
                <a:gd name="T22" fmla="*/ 47 w 165"/>
                <a:gd name="T23" fmla="*/ 36 h 133"/>
                <a:gd name="T24" fmla="*/ 35 w 165"/>
                <a:gd name="T25" fmla="*/ 39 h 133"/>
                <a:gd name="T26" fmla="*/ 23 w 165"/>
                <a:gd name="T27" fmla="*/ 39 h 133"/>
                <a:gd name="T28" fmla="*/ 31 w 165"/>
                <a:gd name="T29" fmla="*/ 52 h 133"/>
                <a:gd name="T30" fmla="*/ 22 w 165"/>
                <a:gd name="T31" fmla="*/ 54 h 133"/>
                <a:gd name="T32" fmla="*/ 16 w 165"/>
                <a:gd name="T33" fmla="*/ 55 h 133"/>
                <a:gd name="T34" fmla="*/ 12 w 165"/>
                <a:gd name="T35" fmla="*/ 55 h 133"/>
                <a:gd name="T36" fmla="*/ 3 w 165"/>
                <a:gd name="T37" fmla="*/ 65 h 133"/>
                <a:gd name="T38" fmla="*/ 14 w 165"/>
                <a:gd name="T39" fmla="*/ 86 h 133"/>
                <a:gd name="T40" fmla="*/ 27 w 165"/>
                <a:gd name="T41" fmla="*/ 101 h 133"/>
                <a:gd name="T42" fmla="*/ 44 w 165"/>
                <a:gd name="T43" fmla="*/ 105 h 133"/>
                <a:gd name="T44" fmla="*/ 54 w 165"/>
                <a:gd name="T45" fmla="*/ 93 h 133"/>
                <a:gd name="T46" fmla="*/ 63 w 165"/>
                <a:gd name="T47" fmla="*/ 83 h 133"/>
                <a:gd name="T48" fmla="*/ 75 w 165"/>
                <a:gd name="T49" fmla="*/ 89 h 133"/>
                <a:gd name="T50" fmla="*/ 79 w 165"/>
                <a:gd name="T51" fmla="*/ 105 h 133"/>
                <a:gd name="T52" fmla="*/ 85 w 165"/>
                <a:gd name="T53" fmla="*/ 109 h 133"/>
                <a:gd name="T54" fmla="*/ 81 w 165"/>
                <a:gd name="T55" fmla="*/ 124 h 133"/>
                <a:gd name="T56" fmla="*/ 97 w 165"/>
                <a:gd name="T57" fmla="*/ 124 h 133"/>
                <a:gd name="T58" fmla="*/ 105 w 165"/>
                <a:gd name="T59" fmla="*/ 122 h 133"/>
                <a:gd name="T60" fmla="*/ 114 w 165"/>
                <a:gd name="T61" fmla="*/ 133 h 133"/>
                <a:gd name="T62" fmla="*/ 123 w 165"/>
                <a:gd name="T63" fmla="*/ 130 h 133"/>
                <a:gd name="T64" fmla="*/ 138 w 165"/>
                <a:gd name="T65" fmla="*/ 115 h 133"/>
                <a:gd name="T66" fmla="*/ 151 w 165"/>
                <a:gd name="T67" fmla="*/ 115 h 133"/>
                <a:gd name="T68" fmla="*/ 162 w 165"/>
                <a:gd name="T69" fmla="*/ 88 h 133"/>
                <a:gd name="T70" fmla="*/ 155 w 165"/>
                <a:gd name="T71"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5" h="133">
                  <a:moveTo>
                    <a:pt x="155" y="70"/>
                  </a:moveTo>
                  <a:cubicBezTo>
                    <a:pt x="150" y="66"/>
                    <a:pt x="146" y="66"/>
                    <a:pt x="152" y="63"/>
                  </a:cubicBezTo>
                  <a:cubicBezTo>
                    <a:pt x="157" y="60"/>
                    <a:pt x="165" y="67"/>
                    <a:pt x="156" y="59"/>
                  </a:cubicBezTo>
                  <a:cubicBezTo>
                    <a:pt x="146" y="51"/>
                    <a:pt x="146" y="46"/>
                    <a:pt x="145" y="38"/>
                  </a:cubicBezTo>
                  <a:cubicBezTo>
                    <a:pt x="143" y="31"/>
                    <a:pt x="146" y="16"/>
                    <a:pt x="142" y="16"/>
                  </a:cubicBezTo>
                  <a:cubicBezTo>
                    <a:pt x="136" y="17"/>
                    <a:pt x="128" y="4"/>
                    <a:pt x="123" y="4"/>
                  </a:cubicBezTo>
                  <a:cubicBezTo>
                    <a:pt x="118" y="4"/>
                    <a:pt x="101" y="11"/>
                    <a:pt x="97" y="7"/>
                  </a:cubicBezTo>
                  <a:cubicBezTo>
                    <a:pt x="93" y="3"/>
                    <a:pt x="94" y="3"/>
                    <a:pt x="92" y="0"/>
                  </a:cubicBezTo>
                  <a:cubicBezTo>
                    <a:pt x="86" y="2"/>
                    <a:pt x="78" y="5"/>
                    <a:pt x="76" y="7"/>
                  </a:cubicBezTo>
                  <a:cubicBezTo>
                    <a:pt x="73" y="10"/>
                    <a:pt x="71" y="10"/>
                    <a:pt x="67" y="11"/>
                  </a:cubicBezTo>
                  <a:cubicBezTo>
                    <a:pt x="62" y="12"/>
                    <a:pt x="62" y="10"/>
                    <a:pt x="59" y="15"/>
                  </a:cubicBezTo>
                  <a:cubicBezTo>
                    <a:pt x="56" y="19"/>
                    <a:pt x="50" y="34"/>
                    <a:pt x="47" y="36"/>
                  </a:cubicBezTo>
                  <a:cubicBezTo>
                    <a:pt x="44" y="38"/>
                    <a:pt x="36" y="39"/>
                    <a:pt x="35" y="39"/>
                  </a:cubicBezTo>
                  <a:cubicBezTo>
                    <a:pt x="33" y="39"/>
                    <a:pt x="22" y="36"/>
                    <a:pt x="23" y="39"/>
                  </a:cubicBezTo>
                  <a:cubicBezTo>
                    <a:pt x="25" y="42"/>
                    <a:pt x="32" y="49"/>
                    <a:pt x="31" y="52"/>
                  </a:cubicBezTo>
                  <a:cubicBezTo>
                    <a:pt x="31" y="54"/>
                    <a:pt x="23" y="51"/>
                    <a:pt x="22" y="54"/>
                  </a:cubicBezTo>
                  <a:cubicBezTo>
                    <a:pt x="20" y="56"/>
                    <a:pt x="16" y="55"/>
                    <a:pt x="16" y="55"/>
                  </a:cubicBezTo>
                  <a:cubicBezTo>
                    <a:pt x="16" y="55"/>
                    <a:pt x="15" y="52"/>
                    <a:pt x="12" y="55"/>
                  </a:cubicBezTo>
                  <a:cubicBezTo>
                    <a:pt x="9" y="58"/>
                    <a:pt x="0" y="59"/>
                    <a:pt x="3" y="65"/>
                  </a:cubicBezTo>
                  <a:cubicBezTo>
                    <a:pt x="6" y="71"/>
                    <a:pt x="11" y="82"/>
                    <a:pt x="14" y="86"/>
                  </a:cubicBezTo>
                  <a:cubicBezTo>
                    <a:pt x="17" y="91"/>
                    <a:pt x="21" y="99"/>
                    <a:pt x="27" y="101"/>
                  </a:cubicBezTo>
                  <a:cubicBezTo>
                    <a:pt x="33" y="104"/>
                    <a:pt x="40" y="108"/>
                    <a:pt x="44" y="105"/>
                  </a:cubicBezTo>
                  <a:cubicBezTo>
                    <a:pt x="47" y="101"/>
                    <a:pt x="54" y="98"/>
                    <a:pt x="54" y="93"/>
                  </a:cubicBezTo>
                  <a:cubicBezTo>
                    <a:pt x="54" y="88"/>
                    <a:pt x="60" y="86"/>
                    <a:pt x="63" y="83"/>
                  </a:cubicBezTo>
                  <a:cubicBezTo>
                    <a:pt x="67" y="81"/>
                    <a:pt x="75" y="85"/>
                    <a:pt x="75" y="89"/>
                  </a:cubicBezTo>
                  <a:cubicBezTo>
                    <a:pt x="76" y="92"/>
                    <a:pt x="75" y="102"/>
                    <a:pt x="79" y="105"/>
                  </a:cubicBezTo>
                  <a:cubicBezTo>
                    <a:pt x="83" y="108"/>
                    <a:pt x="87" y="101"/>
                    <a:pt x="85" y="109"/>
                  </a:cubicBezTo>
                  <a:cubicBezTo>
                    <a:pt x="83" y="117"/>
                    <a:pt x="79" y="123"/>
                    <a:pt x="81" y="124"/>
                  </a:cubicBezTo>
                  <a:cubicBezTo>
                    <a:pt x="84" y="124"/>
                    <a:pt x="94" y="127"/>
                    <a:pt x="97" y="124"/>
                  </a:cubicBezTo>
                  <a:cubicBezTo>
                    <a:pt x="100" y="121"/>
                    <a:pt x="101" y="119"/>
                    <a:pt x="105" y="122"/>
                  </a:cubicBezTo>
                  <a:cubicBezTo>
                    <a:pt x="108" y="124"/>
                    <a:pt x="112" y="129"/>
                    <a:pt x="114" y="133"/>
                  </a:cubicBezTo>
                  <a:cubicBezTo>
                    <a:pt x="119" y="132"/>
                    <a:pt x="122" y="131"/>
                    <a:pt x="123" y="130"/>
                  </a:cubicBezTo>
                  <a:cubicBezTo>
                    <a:pt x="125" y="127"/>
                    <a:pt x="133" y="115"/>
                    <a:pt x="138" y="115"/>
                  </a:cubicBezTo>
                  <a:cubicBezTo>
                    <a:pt x="143" y="115"/>
                    <a:pt x="144" y="122"/>
                    <a:pt x="151" y="115"/>
                  </a:cubicBezTo>
                  <a:cubicBezTo>
                    <a:pt x="157" y="109"/>
                    <a:pt x="162" y="98"/>
                    <a:pt x="162" y="88"/>
                  </a:cubicBezTo>
                  <a:cubicBezTo>
                    <a:pt x="162" y="78"/>
                    <a:pt x="160" y="74"/>
                    <a:pt x="155" y="7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8" name="Freeform 136"/>
            <p:cNvSpPr>
              <a:spLocks/>
            </p:cNvSpPr>
            <p:nvPr/>
          </p:nvSpPr>
          <p:spPr bwMode="auto">
            <a:xfrm>
              <a:off x="2578100" y="3025775"/>
              <a:ext cx="503238" cy="561975"/>
            </a:xfrm>
            <a:custGeom>
              <a:avLst/>
              <a:gdLst>
                <a:gd name="T0" fmla="*/ 302 w 319"/>
                <a:gd name="T1" fmla="*/ 143 h 357"/>
                <a:gd name="T2" fmla="*/ 290 w 319"/>
                <a:gd name="T3" fmla="*/ 128 h 357"/>
                <a:gd name="T4" fmla="*/ 280 w 319"/>
                <a:gd name="T5" fmla="*/ 108 h 357"/>
                <a:gd name="T6" fmla="*/ 259 w 319"/>
                <a:gd name="T7" fmla="*/ 112 h 357"/>
                <a:gd name="T8" fmla="*/ 232 w 319"/>
                <a:gd name="T9" fmla="*/ 120 h 357"/>
                <a:gd name="T10" fmla="*/ 208 w 319"/>
                <a:gd name="T11" fmla="*/ 84 h 357"/>
                <a:gd name="T12" fmla="*/ 221 w 319"/>
                <a:gd name="T13" fmla="*/ 74 h 357"/>
                <a:gd name="T14" fmla="*/ 236 w 319"/>
                <a:gd name="T15" fmla="*/ 71 h 357"/>
                <a:gd name="T16" fmla="*/ 240 w 319"/>
                <a:gd name="T17" fmla="*/ 58 h 357"/>
                <a:gd name="T18" fmla="*/ 264 w 319"/>
                <a:gd name="T19" fmla="*/ 34 h 357"/>
                <a:gd name="T20" fmla="*/ 281 w 319"/>
                <a:gd name="T21" fmla="*/ 26 h 357"/>
                <a:gd name="T22" fmla="*/ 295 w 319"/>
                <a:gd name="T23" fmla="*/ 16 h 357"/>
                <a:gd name="T24" fmla="*/ 267 w 319"/>
                <a:gd name="T25" fmla="*/ 8 h 357"/>
                <a:gd name="T26" fmla="*/ 255 w 319"/>
                <a:gd name="T27" fmla="*/ 6 h 357"/>
                <a:gd name="T28" fmla="*/ 243 w 319"/>
                <a:gd name="T29" fmla="*/ 10 h 357"/>
                <a:gd name="T30" fmla="*/ 235 w 319"/>
                <a:gd name="T31" fmla="*/ 7 h 357"/>
                <a:gd name="T32" fmla="*/ 206 w 319"/>
                <a:gd name="T33" fmla="*/ 21 h 357"/>
                <a:gd name="T34" fmla="*/ 202 w 319"/>
                <a:gd name="T35" fmla="*/ 38 h 357"/>
                <a:gd name="T36" fmla="*/ 187 w 319"/>
                <a:gd name="T37" fmla="*/ 41 h 357"/>
                <a:gd name="T38" fmla="*/ 190 w 319"/>
                <a:gd name="T39" fmla="*/ 59 h 357"/>
                <a:gd name="T40" fmla="*/ 210 w 319"/>
                <a:gd name="T41" fmla="*/ 66 h 357"/>
                <a:gd name="T42" fmla="*/ 179 w 319"/>
                <a:gd name="T43" fmla="*/ 80 h 357"/>
                <a:gd name="T44" fmla="*/ 176 w 319"/>
                <a:gd name="T45" fmla="*/ 96 h 357"/>
                <a:gd name="T46" fmla="*/ 151 w 319"/>
                <a:gd name="T47" fmla="*/ 86 h 357"/>
                <a:gd name="T48" fmla="*/ 131 w 319"/>
                <a:gd name="T49" fmla="*/ 74 h 357"/>
                <a:gd name="T50" fmla="*/ 103 w 319"/>
                <a:gd name="T51" fmla="*/ 74 h 357"/>
                <a:gd name="T52" fmla="*/ 92 w 319"/>
                <a:gd name="T53" fmla="*/ 98 h 357"/>
                <a:gd name="T54" fmla="*/ 83 w 319"/>
                <a:gd name="T55" fmla="*/ 103 h 357"/>
                <a:gd name="T56" fmla="*/ 89 w 319"/>
                <a:gd name="T57" fmla="*/ 109 h 357"/>
                <a:gd name="T58" fmla="*/ 106 w 319"/>
                <a:gd name="T59" fmla="*/ 118 h 357"/>
                <a:gd name="T60" fmla="*/ 88 w 319"/>
                <a:gd name="T61" fmla="*/ 140 h 357"/>
                <a:gd name="T62" fmla="*/ 68 w 319"/>
                <a:gd name="T63" fmla="*/ 151 h 357"/>
                <a:gd name="T64" fmla="*/ 84 w 319"/>
                <a:gd name="T65" fmla="*/ 167 h 357"/>
                <a:gd name="T66" fmla="*/ 98 w 319"/>
                <a:gd name="T67" fmla="*/ 183 h 357"/>
                <a:gd name="T68" fmla="*/ 120 w 319"/>
                <a:gd name="T69" fmla="*/ 198 h 357"/>
                <a:gd name="T70" fmla="*/ 91 w 319"/>
                <a:gd name="T71" fmla="*/ 215 h 357"/>
                <a:gd name="T72" fmla="*/ 60 w 319"/>
                <a:gd name="T73" fmla="*/ 243 h 357"/>
                <a:gd name="T74" fmla="*/ 107 w 319"/>
                <a:gd name="T75" fmla="*/ 243 h 357"/>
                <a:gd name="T76" fmla="*/ 69 w 319"/>
                <a:gd name="T77" fmla="*/ 250 h 357"/>
                <a:gd name="T78" fmla="*/ 47 w 319"/>
                <a:gd name="T79" fmla="*/ 265 h 357"/>
                <a:gd name="T80" fmla="*/ 25 w 319"/>
                <a:gd name="T81" fmla="*/ 266 h 357"/>
                <a:gd name="T82" fmla="*/ 32 w 319"/>
                <a:gd name="T83" fmla="*/ 284 h 357"/>
                <a:gd name="T84" fmla="*/ 28 w 319"/>
                <a:gd name="T85" fmla="*/ 295 h 357"/>
                <a:gd name="T86" fmla="*/ 10 w 319"/>
                <a:gd name="T87" fmla="*/ 306 h 357"/>
                <a:gd name="T88" fmla="*/ 44 w 319"/>
                <a:gd name="T89" fmla="*/ 318 h 357"/>
                <a:gd name="T90" fmla="*/ 16 w 319"/>
                <a:gd name="T91" fmla="*/ 334 h 357"/>
                <a:gd name="T92" fmla="*/ 53 w 319"/>
                <a:gd name="T93" fmla="*/ 335 h 357"/>
                <a:gd name="T94" fmla="*/ 43 w 319"/>
                <a:gd name="T95" fmla="*/ 353 h 357"/>
                <a:gd name="T96" fmla="*/ 104 w 319"/>
                <a:gd name="T97" fmla="*/ 354 h 357"/>
                <a:gd name="T98" fmla="*/ 134 w 319"/>
                <a:gd name="T99" fmla="*/ 337 h 357"/>
                <a:gd name="T100" fmla="*/ 172 w 319"/>
                <a:gd name="T101" fmla="*/ 336 h 357"/>
                <a:gd name="T102" fmla="*/ 222 w 319"/>
                <a:gd name="T103" fmla="*/ 330 h 357"/>
                <a:gd name="T104" fmla="*/ 262 w 319"/>
                <a:gd name="T105" fmla="*/ 334 h 357"/>
                <a:gd name="T106" fmla="*/ 281 w 319"/>
                <a:gd name="T107" fmla="*/ 296 h 357"/>
                <a:gd name="T108" fmla="*/ 303 w 319"/>
                <a:gd name="T109" fmla="*/ 257 h 357"/>
                <a:gd name="T110" fmla="*/ 307 w 319"/>
                <a:gd name="T111" fmla="*/ 194 h 357"/>
                <a:gd name="T112" fmla="*/ 307 w 319"/>
                <a:gd name="T113" fmla="*/ 151 h 357"/>
                <a:gd name="T114" fmla="*/ 310 w 319"/>
                <a:gd name="T115" fmla="*/ 14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19" h="357">
                  <a:moveTo>
                    <a:pt x="310" y="141"/>
                  </a:moveTo>
                  <a:cubicBezTo>
                    <a:pt x="306" y="138"/>
                    <a:pt x="305" y="140"/>
                    <a:pt x="302" y="143"/>
                  </a:cubicBezTo>
                  <a:cubicBezTo>
                    <a:pt x="299" y="146"/>
                    <a:pt x="289" y="143"/>
                    <a:pt x="286" y="143"/>
                  </a:cubicBezTo>
                  <a:cubicBezTo>
                    <a:pt x="284" y="142"/>
                    <a:pt x="288" y="136"/>
                    <a:pt x="290" y="128"/>
                  </a:cubicBezTo>
                  <a:cubicBezTo>
                    <a:pt x="292" y="120"/>
                    <a:pt x="288" y="127"/>
                    <a:pt x="284" y="124"/>
                  </a:cubicBezTo>
                  <a:cubicBezTo>
                    <a:pt x="280" y="121"/>
                    <a:pt x="281" y="111"/>
                    <a:pt x="280" y="108"/>
                  </a:cubicBezTo>
                  <a:cubicBezTo>
                    <a:pt x="280" y="104"/>
                    <a:pt x="272" y="100"/>
                    <a:pt x="268" y="102"/>
                  </a:cubicBezTo>
                  <a:cubicBezTo>
                    <a:pt x="265" y="105"/>
                    <a:pt x="259" y="107"/>
                    <a:pt x="259" y="112"/>
                  </a:cubicBezTo>
                  <a:cubicBezTo>
                    <a:pt x="259" y="117"/>
                    <a:pt x="252" y="120"/>
                    <a:pt x="249" y="124"/>
                  </a:cubicBezTo>
                  <a:cubicBezTo>
                    <a:pt x="245" y="127"/>
                    <a:pt x="238" y="123"/>
                    <a:pt x="232" y="120"/>
                  </a:cubicBezTo>
                  <a:cubicBezTo>
                    <a:pt x="226" y="118"/>
                    <a:pt x="222" y="110"/>
                    <a:pt x="219" y="105"/>
                  </a:cubicBezTo>
                  <a:cubicBezTo>
                    <a:pt x="216" y="101"/>
                    <a:pt x="211" y="90"/>
                    <a:pt x="208" y="84"/>
                  </a:cubicBezTo>
                  <a:cubicBezTo>
                    <a:pt x="205" y="78"/>
                    <a:pt x="214" y="77"/>
                    <a:pt x="217" y="74"/>
                  </a:cubicBezTo>
                  <a:cubicBezTo>
                    <a:pt x="220" y="71"/>
                    <a:pt x="221" y="74"/>
                    <a:pt x="221" y="74"/>
                  </a:cubicBezTo>
                  <a:cubicBezTo>
                    <a:pt x="221" y="74"/>
                    <a:pt x="225" y="75"/>
                    <a:pt x="227" y="73"/>
                  </a:cubicBezTo>
                  <a:cubicBezTo>
                    <a:pt x="228" y="70"/>
                    <a:pt x="236" y="73"/>
                    <a:pt x="236" y="71"/>
                  </a:cubicBezTo>
                  <a:cubicBezTo>
                    <a:pt x="237" y="68"/>
                    <a:pt x="230" y="61"/>
                    <a:pt x="228" y="58"/>
                  </a:cubicBezTo>
                  <a:cubicBezTo>
                    <a:pt x="227" y="55"/>
                    <a:pt x="238" y="58"/>
                    <a:pt x="240" y="58"/>
                  </a:cubicBezTo>
                  <a:cubicBezTo>
                    <a:pt x="241" y="58"/>
                    <a:pt x="249" y="57"/>
                    <a:pt x="252" y="55"/>
                  </a:cubicBezTo>
                  <a:cubicBezTo>
                    <a:pt x="255" y="53"/>
                    <a:pt x="261" y="38"/>
                    <a:pt x="264" y="34"/>
                  </a:cubicBezTo>
                  <a:cubicBezTo>
                    <a:pt x="267" y="29"/>
                    <a:pt x="267" y="31"/>
                    <a:pt x="272" y="30"/>
                  </a:cubicBezTo>
                  <a:cubicBezTo>
                    <a:pt x="276" y="29"/>
                    <a:pt x="278" y="29"/>
                    <a:pt x="281" y="26"/>
                  </a:cubicBezTo>
                  <a:cubicBezTo>
                    <a:pt x="283" y="24"/>
                    <a:pt x="291" y="21"/>
                    <a:pt x="297" y="19"/>
                  </a:cubicBezTo>
                  <a:cubicBezTo>
                    <a:pt x="296" y="18"/>
                    <a:pt x="296" y="17"/>
                    <a:pt x="295" y="16"/>
                  </a:cubicBezTo>
                  <a:cubicBezTo>
                    <a:pt x="290" y="11"/>
                    <a:pt x="283" y="0"/>
                    <a:pt x="280" y="2"/>
                  </a:cubicBezTo>
                  <a:cubicBezTo>
                    <a:pt x="277" y="5"/>
                    <a:pt x="272" y="6"/>
                    <a:pt x="267" y="8"/>
                  </a:cubicBezTo>
                  <a:cubicBezTo>
                    <a:pt x="263" y="11"/>
                    <a:pt x="266" y="22"/>
                    <a:pt x="264" y="18"/>
                  </a:cubicBezTo>
                  <a:cubicBezTo>
                    <a:pt x="261" y="15"/>
                    <a:pt x="259" y="4"/>
                    <a:pt x="255" y="6"/>
                  </a:cubicBezTo>
                  <a:cubicBezTo>
                    <a:pt x="251" y="7"/>
                    <a:pt x="249" y="22"/>
                    <a:pt x="249" y="18"/>
                  </a:cubicBezTo>
                  <a:cubicBezTo>
                    <a:pt x="249" y="14"/>
                    <a:pt x="246" y="6"/>
                    <a:pt x="243" y="10"/>
                  </a:cubicBezTo>
                  <a:cubicBezTo>
                    <a:pt x="241" y="14"/>
                    <a:pt x="242" y="26"/>
                    <a:pt x="240" y="18"/>
                  </a:cubicBezTo>
                  <a:cubicBezTo>
                    <a:pt x="238" y="10"/>
                    <a:pt x="239" y="5"/>
                    <a:pt x="235" y="7"/>
                  </a:cubicBezTo>
                  <a:cubicBezTo>
                    <a:pt x="231" y="10"/>
                    <a:pt x="227" y="9"/>
                    <a:pt x="223" y="9"/>
                  </a:cubicBezTo>
                  <a:cubicBezTo>
                    <a:pt x="219" y="9"/>
                    <a:pt x="206" y="21"/>
                    <a:pt x="206" y="21"/>
                  </a:cubicBezTo>
                  <a:cubicBezTo>
                    <a:pt x="206" y="21"/>
                    <a:pt x="202" y="30"/>
                    <a:pt x="205" y="34"/>
                  </a:cubicBezTo>
                  <a:cubicBezTo>
                    <a:pt x="208" y="38"/>
                    <a:pt x="207" y="38"/>
                    <a:pt x="202" y="38"/>
                  </a:cubicBezTo>
                  <a:cubicBezTo>
                    <a:pt x="198" y="38"/>
                    <a:pt x="204" y="42"/>
                    <a:pt x="199" y="43"/>
                  </a:cubicBezTo>
                  <a:cubicBezTo>
                    <a:pt x="194" y="44"/>
                    <a:pt x="192" y="41"/>
                    <a:pt x="187" y="41"/>
                  </a:cubicBezTo>
                  <a:cubicBezTo>
                    <a:pt x="183" y="42"/>
                    <a:pt x="175" y="44"/>
                    <a:pt x="178" y="49"/>
                  </a:cubicBezTo>
                  <a:cubicBezTo>
                    <a:pt x="182" y="54"/>
                    <a:pt x="183" y="58"/>
                    <a:pt x="190" y="59"/>
                  </a:cubicBezTo>
                  <a:cubicBezTo>
                    <a:pt x="196" y="61"/>
                    <a:pt x="198" y="62"/>
                    <a:pt x="202" y="62"/>
                  </a:cubicBezTo>
                  <a:cubicBezTo>
                    <a:pt x="207" y="62"/>
                    <a:pt x="214" y="62"/>
                    <a:pt x="210" y="66"/>
                  </a:cubicBezTo>
                  <a:cubicBezTo>
                    <a:pt x="206" y="70"/>
                    <a:pt x="210" y="77"/>
                    <a:pt x="206" y="77"/>
                  </a:cubicBezTo>
                  <a:cubicBezTo>
                    <a:pt x="201" y="77"/>
                    <a:pt x="182" y="78"/>
                    <a:pt x="179" y="80"/>
                  </a:cubicBezTo>
                  <a:cubicBezTo>
                    <a:pt x="177" y="82"/>
                    <a:pt x="176" y="83"/>
                    <a:pt x="179" y="87"/>
                  </a:cubicBezTo>
                  <a:cubicBezTo>
                    <a:pt x="182" y="92"/>
                    <a:pt x="182" y="100"/>
                    <a:pt x="176" y="96"/>
                  </a:cubicBezTo>
                  <a:cubicBezTo>
                    <a:pt x="171" y="93"/>
                    <a:pt x="163" y="92"/>
                    <a:pt x="159" y="89"/>
                  </a:cubicBezTo>
                  <a:cubicBezTo>
                    <a:pt x="155" y="86"/>
                    <a:pt x="155" y="83"/>
                    <a:pt x="151" y="86"/>
                  </a:cubicBezTo>
                  <a:cubicBezTo>
                    <a:pt x="146" y="89"/>
                    <a:pt x="144" y="98"/>
                    <a:pt x="140" y="92"/>
                  </a:cubicBezTo>
                  <a:cubicBezTo>
                    <a:pt x="137" y="85"/>
                    <a:pt x="135" y="76"/>
                    <a:pt x="131" y="74"/>
                  </a:cubicBezTo>
                  <a:cubicBezTo>
                    <a:pt x="127" y="73"/>
                    <a:pt x="120" y="73"/>
                    <a:pt x="113" y="71"/>
                  </a:cubicBezTo>
                  <a:cubicBezTo>
                    <a:pt x="106" y="69"/>
                    <a:pt x="107" y="74"/>
                    <a:pt x="103" y="74"/>
                  </a:cubicBezTo>
                  <a:cubicBezTo>
                    <a:pt x="99" y="75"/>
                    <a:pt x="91" y="78"/>
                    <a:pt x="91" y="82"/>
                  </a:cubicBezTo>
                  <a:cubicBezTo>
                    <a:pt x="92" y="87"/>
                    <a:pt x="95" y="98"/>
                    <a:pt x="92" y="98"/>
                  </a:cubicBezTo>
                  <a:cubicBezTo>
                    <a:pt x="89" y="98"/>
                    <a:pt x="82" y="93"/>
                    <a:pt x="80" y="93"/>
                  </a:cubicBezTo>
                  <a:cubicBezTo>
                    <a:pt x="78" y="94"/>
                    <a:pt x="83" y="103"/>
                    <a:pt x="83" y="103"/>
                  </a:cubicBezTo>
                  <a:cubicBezTo>
                    <a:pt x="83" y="103"/>
                    <a:pt x="88" y="103"/>
                    <a:pt x="92" y="104"/>
                  </a:cubicBezTo>
                  <a:cubicBezTo>
                    <a:pt x="96" y="104"/>
                    <a:pt x="90" y="106"/>
                    <a:pt x="89" y="109"/>
                  </a:cubicBezTo>
                  <a:cubicBezTo>
                    <a:pt x="89" y="112"/>
                    <a:pt x="87" y="114"/>
                    <a:pt x="94" y="114"/>
                  </a:cubicBezTo>
                  <a:cubicBezTo>
                    <a:pt x="102" y="114"/>
                    <a:pt x="107" y="114"/>
                    <a:pt x="106" y="118"/>
                  </a:cubicBezTo>
                  <a:cubicBezTo>
                    <a:pt x="104" y="122"/>
                    <a:pt x="84" y="119"/>
                    <a:pt x="84" y="126"/>
                  </a:cubicBezTo>
                  <a:cubicBezTo>
                    <a:pt x="83" y="133"/>
                    <a:pt x="87" y="138"/>
                    <a:pt x="88" y="140"/>
                  </a:cubicBezTo>
                  <a:cubicBezTo>
                    <a:pt x="89" y="142"/>
                    <a:pt x="82" y="138"/>
                    <a:pt x="78" y="138"/>
                  </a:cubicBezTo>
                  <a:cubicBezTo>
                    <a:pt x="74" y="138"/>
                    <a:pt x="68" y="147"/>
                    <a:pt x="68" y="151"/>
                  </a:cubicBezTo>
                  <a:cubicBezTo>
                    <a:pt x="67" y="154"/>
                    <a:pt x="70" y="154"/>
                    <a:pt x="73" y="158"/>
                  </a:cubicBezTo>
                  <a:cubicBezTo>
                    <a:pt x="75" y="161"/>
                    <a:pt x="78" y="167"/>
                    <a:pt x="84" y="167"/>
                  </a:cubicBezTo>
                  <a:cubicBezTo>
                    <a:pt x="91" y="167"/>
                    <a:pt x="95" y="164"/>
                    <a:pt x="93" y="170"/>
                  </a:cubicBezTo>
                  <a:cubicBezTo>
                    <a:pt x="91" y="176"/>
                    <a:pt x="90" y="181"/>
                    <a:pt x="98" y="183"/>
                  </a:cubicBezTo>
                  <a:cubicBezTo>
                    <a:pt x="105" y="185"/>
                    <a:pt x="127" y="183"/>
                    <a:pt x="126" y="190"/>
                  </a:cubicBezTo>
                  <a:cubicBezTo>
                    <a:pt x="124" y="197"/>
                    <a:pt x="130" y="200"/>
                    <a:pt x="120" y="198"/>
                  </a:cubicBezTo>
                  <a:cubicBezTo>
                    <a:pt x="111" y="195"/>
                    <a:pt x="110" y="190"/>
                    <a:pt x="105" y="196"/>
                  </a:cubicBezTo>
                  <a:cubicBezTo>
                    <a:pt x="101" y="201"/>
                    <a:pt x="91" y="210"/>
                    <a:pt x="91" y="215"/>
                  </a:cubicBezTo>
                  <a:cubicBezTo>
                    <a:pt x="92" y="220"/>
                    <a:pt x="80" y="231"/>
                    <a:pt x="72" y="236"/>
                  </a:cubicBezTo>
                  <a:cubicBezTo>
                    <a:pt x="65" y="241"/>
                    <a:pt x="51" y="241"/>
                    <a:pt x="60" y="243"/>
                  </a:cubicBezTo>
                  <a:cubicBezTo>
                    <a:pt x="69" y="245"/>
                    <a:pt x="75" y="245"/>
                    <a:pt x="84" y="247"/>
                  </a:cubicBezTo>
                  <a:cubicBezTo>
                    <a:pt x="94" y="250"/>
                    <a:pt x="107" y="243"/>
                    <a:pt x="107" y="243"/>
                  </a:cubicBezTo>
                  <a:cubicBezTo>
                    <a:pt x="107" y="243"/>
                    <a:pt x="105" y="251"/>
                    <a:pt x="94" y="250"/>
                  </a:cubicBezTo>
                  <a:cubicBezTo>
                    <a:pt x="82" y="249"/>
                    <a:pt x="74" y="248"/>
                    <a:pt x="69" y="250"/>
                  </a:cubicBezTo>
                  <a:cubicBezTo>
                    <a:pt x="65" y="252"/>
                    <a:pt x="59" y="257"/>
                    <a:pt x="54" y="259"/>
                  </a:cubicBezTo>
                  <a:cubicBezTo>
                    <a:pt x="49" y="260"/>
                    <a:pt x="48" y="261"/>
                    <a:pt x="47" y="265"/>
                  </a:cubicBezTo>
                  <a:cubicBezTo>
                    <a:pt x="46" y="269"/>
                    <a:pt x="47" y="271"/>
                    <a:pt x="43" y="272"/>
                  </a:cubicBezTo>
                  <a:cubicBezTo>
                    <a:pt x="39" y="272"/>
                    <a:pt x="36" y="266"/>
                    <a:pt x="25" y="266"/>
                  </a:cubicBezTo>
                  <a:cubicBezTo>
                    <a:pt x="13" y="266"/>
                    <a:pt x="0" y="275"/>
                    <a:pt x="8" y="278"/>
                  </a:cubicBezTo>
                  <a:cubicBezTo>
                    <a:pt x="16" y="281"/>
                    <a:pt x="23" y="284"/>
                    <a:pt x="32" y="284"/>
                  </a:cubicBezTo>
                  <a:cubicBezTo>
                    <a:pt x="42" y="284"/>
                    <a:pt x="45" y="283"/>
                    <a:pt x="43" y="287"/>
                  </a:cubicBezTo>
                  <a:cubicBezTo>
                    <a:pt x="41" y="291"/>
                    <a:pt x="39" y="295"/>
                    <a:pt x="28" y="295"/>
                  </a:cubicBezTo>
                  <a:cubicBezTo>
                    <a:pt x="18" y="294"/>
                    <a:pt x="11" y="295"/>
                    <a:pt x="10" y="297"/>
                  </a:cubicBezTo>
                  <a:cubicBezTo>
                    <a:pt x="10" y="300"/>
                    <a:pt x="5" y="302"/>
                    <a:pt x="10" y="306"/>
                  </a:cubicBezTo>
                  <a:cubicBezTo>
                    <a:pt x="14" y="310"/>
                    <a:pt x="10" y="320"/>
                    <a:pt x="23" y="320"/>
                  </a:cubicBezTo>
                  <a:cubicBezTo>
                    <a:pt x="36" y="320"/>
                    <a:pt x="51" y="313"/>
                    <a:pt x="44" y="318"/>
                  </a:cubicBezTo>
                  <a:cubicBezTo>
                    <a:pt x="37" y="322"/>
                    <a:pt x="33" y="325"/>
                    <a:pt x="26" y="326"/>
                  </a:cubicBezTo>
                  <a:cubicBezTo>
                    <a:pt x="20" y="327"/>
                    <a:pt x="5" y="335"/>
                    <a:pt x="16" y="334"/>
                  </a:cubicBezTo>
                  <a:cubicBezTo>
                    <a:pt x="26" y="334"/>
                    <a:pt x="40" y="338"/>
                    <a:pt x="46" y="334"/>
                  </a:cubicBezTo>
                  <a:cubicBezTo>
                    <a:pt x="52" y="331"/>
                    <a:pt x="60" y="330"/>
                    <a:pt x="53" y="335"/>
                  </a:cubicBezTo>
                  <a:cubicBezTo>
                    <a:pt x="47" y="341"/>
                    <a:pt x="31" y="341"/>
                    <a:pt x="29" y="346"/>
                  </a:cubicBezTo>
                  <a:cubicBezTo>
                    <a:pt x="28" y="351"/>
                    <a:pt x="38" y="354"/>
                    <a:pt x="43" y="353"/>
                  </a:cubicBezTo>
                  <a:cubicBezTo>
                    <a:pt x="49" y="352"/>
                    <a:pt x="49" y="355"/>
                    <a:pt x="61" y="356"/>
                  </a:cubicBezTo>
                  <a:cubicBezTo>
                    <a:pt x="74" y="357"/>
                    <a:pt x="92" y="356"/>
                    <a:pt x="104" y="354"/>
                  </a:cubicBezTo>
                  <a:cubicBezTo>
                    <a:pt x="116" y="352"/>
                    <a:pt x="130" y="354"/>
                    <a:pt x="130" y="349"/>
                  </a:cubicBezTo>
                  <a:cubicBezTo>
                    <a:pt x="130" y="344"/>
                    <a:pt x="131" y="336"/>
                    <a:pt x="134" y="337"/>
                  </a:cubicBezTo>
                  <a:cubicBezTo>
                    <a:pt x="136" y="339"/>
                    <a:pt x="130" y="346"/>
                    <a:pt x="140" y="346"/>
                  </a:cubicBezTo>
                  <a:cubicBezTo>
                    <a:pt x="151" y="345"/>
                    <a:pt x="161" y="340"/>
                    <a:pt x="172" y="336"/>
                  </a:cubicBezTo>
                  <a:cubicBezTo>
                    <a:pt x="184" y="333"/>
                    <a:pt x="182" y="326"/>
                    <a:pt x="193" y="326"/>
                  </a:cubicBezTo>
                  <a:cubicBezTo>
                    <a:pt x="204" y="327"/>
                    <a:pt x="217" y="333"/>
                    <a:pt x="222" y="330"/>
                  </a:cubicBezTo>
                  <a:cubicBezTo>
                    <a:pt x="226" y="327"/>
                    <a:pt x="235" y="321"/>
                    <a:pt x="241" y="327"/>
                  </a:cubicBezTo>
                  <a:cubicBezTo>
                    <a:pt x="247" y="333"/>
                    <a:pt x="261" y="340"/>
                    <a:pt x="262" y="334"/>
                  </a:cubicBezTo>
                  <a:cubicBezTo>
                    <a:pt x="263" y="329"/>
                    <a:pt x="255" y="322"/>
                    <a:pt x="261" y="317"/>
                  </a:cubicBezTo>
                  <a:cubicBezTo>
                    <a:pt x="266" y="312"/>
                    <a:pt x="279" y="305"/>
                    <a:pt x="281" y="296"/>
                  </a:cubicBezTo>
                  <a:cubicBezTo>
                    <a:pt x="283" y="288"/>
                    <a:pt x="282" y="285"/>
                    <a:pt x="289" y="280"/>
                  </a:cubicBezTo>
                  <a:cubicBezTo>
                    <a:pt x="295" y="276"/>
                    <a:pt x="301" y="269"/>
                    <a:pt x="303" y="257"/>
                  </a:cubicBezTo>
                  <a:cubicBezTo>
                    <a:pt x="305" y="246"/>
                    <a:pt x="303" y="217"/>
                    <a:pt x="305" y="213"/>
                  </a:cubicBezTo>
                  <a:cubicBezTo>
                    <a:pt x="307" y="208"/>
                    <a:pt x="307" y="201"/>
                    <a:pt x="307" y="194"/>
                  </a:cubicBezTo>
                  <a:cubicBezTo>
                    <a:pt x="306" y="187"/>
                    <a:pt x="308" y="173"/>
                    <a:pt x="305" y="166"/>
                  </a:cubicBezTo>
                  <a:cubicBezTo>
                    <a:pt x="303" y="159"/>
                    <a:pt x="298" y="149"/>
                    <a:pt x="307" y="151"/>
                  </a:cubicBezTo>
                  <a:cubicBezTo>
                    <a:pt x="311" y="152"/>
                    <a:pt x="316" y="152"/>
                    <a:pt x="319" y="152"/>
                  </a:cubicBezTo>
                  <a:cubicBezTo>
                    <a:pt x="317" y="148"/>
                    <a:pt x="313" y="143"/>
                    <a:pt x="310" y="141"/>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59" name="Freeform 148"/>
            <p:cNvSpPr>
              <a:spLocks/>
            </p:cNvSpPr>
            <p:nvPr/>
          </p:nvSpPr>
          <p:spPr bwMode="auto">
            <a:xfrm>
              <a:off x="4567238" y="4219575"/>
              <a:ext cx="831850" cy="433388"/>
            </a:xfrm>
            <a:custGeom>
              <a:avLst/>
              <a:gdLst>
                <a:gd name="T0" fmla="*/ 463 w 528"/>
                <a:gd name="T1" fmla="*/ 21 h 276"/>
                <a:gd name="T2" fmla="*/ 426 w 528"/>
                <a:gd name="T3" fmla="*/ 14 h 276"/>
                <a:gd name="T4" fmla="*/ 372 w 528"/>
                <a:gd name="T5" fmla="*/ 6 h 276"/>
                <a:gd name="T6" fmla="*/ 358 w 528"/>
                <a:gd name="T7" fmla="*/ 37 h 276"/>
                <a:gd name="T8" fmla="*/ 331 w 528"/>
                <a:gd name="T9" fmla="*/ 49 h 276"/>
                <a:gd name="T10" fmla="*/ 303 w 528"/>
                <a:gd name="T11" fmla="*/ 37 h 276"/>
                <a:gd name="T12" fmla="*/ 293 w 528"/>
                <a:gd name="T13" fmla="*/ 54 h 276"/>
                <a:gd name="T14" fmla="*/ 265 w 528"/>
                <a:gd name="T15" fmla="*/ 77 h 276"/>
                <a:gd name="T16" fmla="*/ 229 w 528"/>
                <a:gd name="T17" fmla="*/ 108 h 276"/>
                <a:gd name="T18" fmla="*/ 252 w 528"/>
                <a:gd name="T19" fmla="*/ 148 h 276"/>
                <a:gd name="T20" fmla="*/ 232 w 528"/>
                <a:gd name="T21" fmla="*/ 157 h 276"/>
                <a:gd name="T22" fmla="*/ 210 w 528"/>
                <a:gd name="T23" fmla="*/ 150 h 276"/>
                <a:gd name="T24" fmla="*/ 187 w 528"/>
                <a:gd name="T25" fmla="*/ 157 h 276"/>
                <a:gd name="T26" fmla="*/ 119 w 528"/>
                <a:gd name="T27" fmla="*/ 178 h 276"/>
                <a:gd name="T28" fmla="*/ 84 w 528"/>
                <a:gd name="T29" fmla="*/ 165 h 276"/>
                <a:gd name="T30" fmla="*/ 63 w 528"/>
                <a:gd name="T31" fmla="*/ 188 h 276"/>
                <a:gd name="T32" fmla="*/ 42 w 528"/>
                <a:gd name="T33" fmla="*/ 180 h 276"/>
                <a:gd name="T34" fmla="*/ 10 w 528"/>
                <a:gd name="T35" fmla="*/ 173 h 276"/>
                <a:gd name="T36" fmla="*/ 0 w 528"/>
                <a:gd name="T37" fmla="*/ 197 h 276"/>
                <a:gd name="T38" fmla="*/ 15 w 528"/>
                <a:gd name="T39" fmla="*/ 208 h 276"/>
                <a:gd name="T40" fmla="*/ 28 w 528"/>
                <a:gd name="T41" fmla="*/ 227 h 276"/>
                <a:gd name="T42" fmla="*/ 69 w 528"/>
                <a:gd name="T43" fmla="*/ 226 h 276"/>
                <a:gd name="T44" fmla="*/ 90 w 528"/>
                <a:gd name="T45" fmla="*/ 244 h 276"/>
                <a:gd name="T46" fmla="*/ 131 w 528"/>
                <a:gd name="T47" fmla="*/ 221 h 276"/>
                <a:gd name="T48" fmla="*/ 190 w 528"/>
                <a:gd name="T49" fmla="*/ 209 h 276"/>
                <a:gd name="T50" fmla="*/ 214 w 528"/>
                <a:gd name="T51" fmla="*/ 253 h 276"/>
                <a:gd name="T52" fmla="*/ 299 w 528"/>
                <a:gd name="T53" fmla="*/ 268 h 276"/>
                <a:gd name="T54" fmla="*/ 328 w 528"/>
                <a:gd name="T55" fmla="*/ 271 h 276"/>
                <a:gd name="T56" fmla="*/ 379 w 528"/>
                <a:gd name="T57" fmla="*/ 256 h 276"/>
                <a:gd name="T58" fmla="*/ 446 w 528"/>
                <a:gd name="T59" fmla="*/ 236 h 276"/>
                <a:gd name="T60" fmla="*/ 464 w 528"/>
                <a:gd name="T61" fmla="*/ 221 h 276"/>
                <a:gd name="T62" fmla="*/ 475 w 528"/>
                <a:gd name="T63" fmla="*/ 207 h 276"/>
                <a:gd name="T64" fmla="*/ 492 w 528"/>
                <a:gd name="T65" fmla="*/ 167 h 276"/>
                <a:gd name="T66" fmla="*/ 503 w 528"/>
                <a:gd name="T67" fmla="*/ 138 h 276"/>
                <a:gd name="T68" fmla="*/ 494 w 528"/>
                <a:gd name="T69" fmla="*/ 123 h 276"/>
                <a:gd name="T70" fmla="*/ 520 w 528"/>
                <a:gd name="T71" fmla="*/ 127 h 276"/>
                <a:gd name="T72" fmla="*/ 527 w 528"/>
                <a:gd name="T73" fmla="*/ 88 h 276"/>
                <a:gd name="T74" fmla="*/ 506 w 528"/>
                <a:gd name="T75" fmla="*/ 57 h 276"/>
                <a:gd name="T76" fmla="*/ 513 w 528"/>
                <a:gd name="T77" fmla="*/ 2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8" h="276">
                  <a:moveTo>
                    <a:pt x="484" y="17"/>
                  </a:moveTo>
                  <a:cubicBezTo>
                    <a:pt x="475" y="19"/>
                    <a:pt x="476" y="21"/>
                    <a:pt x="463" y="21"/>
                  </a:cubicBezTo>
                  <a:cubicBezTo>
                    <a:pt x="450" y="21"/>
                    <a:pt x="448" y="29"/>
                    <a:pt x="441" y="23"/>
                  </a:cubicBezTo>
                  <a:cubicBezTo>
                    <a:pt x="435" y="16"/>
                    <a:pt x="444" y="17"/>
                    <a:pt x="426" y="14"/>
                  </a:cubicBezTo>
                  <a:cubicBezTo>
                    <a:pt x="408" y="10"/>
                    <a:pt x="409" y="5"/>
                    <a:pt x="395" y="5"/>
                  </a:cubicBezTo>
                  <a:cubicBezTo>
                    <a:pt x="381" y="5"/>
                    <a:pt x="372" y="0"/>
                    <a:pt x="372" y="6"/>
                  </a:cubicBezTo>
                  <a:cubicBezTo>
                    <a:pt x="372" y="12"/>
                    <a:pt x="376" y="24"/>
                    <a:pt x="370" y="26"/>
                  </a:cubicBezTo>
                  <a:cubicBezTo>
                    <a:pt x="363" y="29"/>
                    <a:pt x="358" y="26"/>
                    <a:pt x="358" y="37"/>
                  </a:cubicBezTo>
                  <a:cubicBezTo>
                    <a:pt x="358" y="47"/>
                    <a:pt x="372" y="46"/>
                    <a:pt x="358" y="47"/>
                  </a:cubicBezTo>
                  <a:cubicBezTo>
                    <a:pt x="344" y="48"/>
                    <a:pt x="339" y="49"/>
                    <a:pt x="331" y="49"/>
                  </a:cubicBezTo>
                  <a:cubicBezTo>
                    <a:pt x="323" y="49"/>
                    <a:pt x="313" y="44"/>
                    <a:pt x="313" y="44"/>
                  </a:cubicBezTo>
                  <a:cubicBezTo>
                    <a:pt x="313" y="44"/>
                    <a:pt x="312" y="42"/>
                    <a:pt x="303" y="37"/>
                  </a:cubicBezTo>
                  <a:cubicBezTo>
                    <a:pt x="301" y="35"/>
                    <a:pt x="298" y="33"/>
                    <a:pt x="296" y="31"/>
                  </a:cubicBezTo>
                  <a:cubicBezTo>
                    <a:pt x="296" y="42"/>
                    <a:pt x="297" y="53"/>
                    <a:pt x="293" y="54"/>
                  </a:cubicBezTo>
                  <a:cubicBezTo>
                    <a:pt x="286" y="57"/>
                    <a:pt x="272" y="57"/>
                    <a:pt x="272" y="57"/>
                  </a:cubicBezTo>
                  <a:cubicBezTo>
                    <a:pt x="272" y="57"/>
                    <a:pt x="270" y="74"/>
                    <a:pt x="265" y="77"/>
                  </a:cubicBezTo>
                  <a:cubicBezTo>
                    <a:pt x="259" y="80"/>
                    <a:pt x="242" y="89"/>
                    <a:pt x="237" y="93"/>
                  </a:cubicBezTo>
                  <a:cubicBezTo>
                    <a:pt x="232" y="97"/>
                    <a:pt x="224" y="104"/>
                    <a:pt x="229" y="108"/>
                  </a:cubicBezTo>
                  <a:cubicBezTo>
                    <a:pt x="233" y="112"/>
                    <a:pt x="242" y="124"/>
                    <a:pt x="242" y="134"/>
                  </a:cubicBezTo>
                  <a:cubicBezTo>
                    <a:pt x="242" y="145"/>
                    <a:pt x="252" y="140"/>
                    <a:pt x="252" y="148"/>
                  </a:cubicBezTo>
                  <a:cubicBezTo>
                    <a:pt x="252" y="157"/>
                    <a:pt x="252" y="174"/>
                    <a:pt x="245" y="168"/>
                  </a:cubicBezTo>
                  <a:cubicBezTo>
                    <a:pt x="237" y="161"/>
                    <a:pt x="232" y="162"/>
                    <a:pt x="232" y="157"/>
                  </a:cubicBezTo>
                  <a:cubicBezTo>
                    <a:pt x="232" y="152"/>
                    <a:pt x="231" y="149"/>
                    <a:pt x="225" y="150"/>
                  </a:cubicBezTo>
                  <a:cubicBezTo>
                    <a:pt x="220" y="152"/>
                    <a:pt x="215" y="154"/>
                    <a:pt x="210" y="150"/>
                  </a:cubicBezTo>
                  <a:cubicBezTo>
                    <a:pt x="206" y="147"/>
                    <a:pt x="203" y="147"/>
                    <a:pt x="196" y="147"/>
                  </a:cubicBezTo>
                  <a:cubicBezTo>
                    <a:pt x="190" y="147"/>
                    <a:pt x="194" y="156"/>
                    <a:pt x="187" y="157"/>
                  </a:cubicBezTo>
                  <a:cubicBezTo>
                    <a:pt x="179" y="158"/>
                    <a:pt x="158" y="158"/>
                    <a:pt x="152" y="161"/>
                  </a:cubicBezTo>
                  <a:cubicBezTo>
                    <a:pt x="145" y="164"/>
                    <a:pt x="131" y="176"/>
                    <a:pt x="119" y="178"/>
                  </a:cubicBezTo>
                  <a:cubicBezTo>
                    <a:pt x="106" y="180"/>
                    <a:pt x="104" y="180"/>
                    <a:pt x="97" y="175"/>
                  </a:cubicBezTo>
                  <a:cubicBezTo>
                    <a:pt x="91" y="170"/>
                    <a:pt x="95" y="166"/>
                    <a:pt x="84" y="165"/>
                  </a:cubicBezTo>
                  <a:cubicBezTo>
                    <a:pt x="74" y="164"/>
                    <a:pt x="64" y="162"/>
                    <a:pt x="64" y="168"/>
                  </a:cubicBezTo>
                  <a:cubicBezTo>
                    <a:pt x="64" y="173"/>
                    <a:pt x="68" y="185"/>
                    <a:pt x="63" y="188"/>
                  </a:cubicBezTo>
                  <a:cubicBezTo>
                    <a:pt x="58" y="191"/>
                    <a:pt x="55" y="198"/>
                    <a:pt x="51" y="193"/>
                  </a:cubicBezTo>
                  <a:cubicBezTo>
                    <a:pt x="48" y="188"/>
                    <a:pt x="44" y="188"/>
                    <a:pt x="42" y="180"/>
                  </a:cubicBezTo>
                  <a:cubicBezTo>
                    <a:pt x="40" y="173"/>
                    <a:pt x="31" y="162"/>
                    <a:pt x="27" y="163"/>
                  </a:cubicBezTo>
                  <a:cubicBezTo>
                    <a:pt x="24" y="164"/>
                    <a:pt x="18" y="168"/>
                    <a:pt x="10" y="173"/>
                  </a:cubicBezTo>
                  <a:cubicBezTo>
                    <a:pt x="11" y="176"/>
                    <a:pt x="11" y="179"/>
                    <a:pt x="9" y="182"/>
                  </a:cubicBezTo>
                  <a:cubicBezTo>
                    <a:pt x="4" y="188"/>
                    <a:pt x="0" y="193"/>
                    <a:pt x="0" y="197"/>
                  </a:cubicBezTo>
                  <a:cubicBezTo>
                    <a:pt x="0" y="198"/>
                    <a:pt x="0" y="199"/>
                    <a:pt x="1" y="201"/>
                  </a:cubicBezTo>
                  <a:cubicBezTo>
                    <a:pt x="6" y="201"/>
                    <a:pt x="13" y="204"/>
                    <a:pt x="15" y="208"/>
                  </a:cubicBezTo>
                  <a:cubicBezTo>
                    <a:pt x="17" y="211"/>
                    <a:pt x="16" y="215"/>
                    <a:pt x="16" y="219"/>
                  </a:cubicBezTo>
                  <a:cubicBezTo>
                    <a:pt x="21" y="221"/>
                    <a:pt x="26" y="223"/>
                    <a:pt x="28" y="227"/>
                  </a:cubicBezTo>
                  <a:cubicBezTo>
                    <a:pt x="32" y="235"/>
                    <a:pt x="39" y="244"/>
                    <a:pt x="46" y="238"/>
                  </a:cubicBezTo>
                  <a:cubicBezTo>
                    <a:pt x="53" y="232"/>
                    <a:pt x="69" y="219"/>
                    <a:pt x="69" y="226"/>
                  </a:cubicBezTo>
                  <a:cubicBezTo>
                    <a:pt x="69" y="232"/>
                    <a:pt x="67" y="235"/>
                    <a:pt x="67" y="240"/>
                  </a:cubicBezTo>
                  <a:cubicBezTo>
                    <a:pt x="76" y="240"/>
                    <a:pt x="86" y="241"/>
                    <a:pt x="90" y="244"/>
                  </a:cubicBezTo>
                  <a:cubicBezTo>
                    <a:pt x="95" y="249"/>
                    <a:pt x="105" y="249"/>
                    <a:pt x="111" y="242"/>
                  </a:cubicBezTo>
                  <a:cubicBezTo>
                    <a:pt x="118" y="236"/>
                    <a:pt x="122" y="224"/>
                    <a:pt x="131" y="221"/>
                  </a:cubicBezTo>
                  <a:cubicBezTo>
                    <a:pt x="141" y="218"/>
                    <a:pt x="153" y="221"/>
                    <a:pt x="161" y="221"/>
                  </a:cubicBezTo>
                  <a:cubicBezTo>
                    <a:pt x="170" y="221"/>
                    <a:pt x="180" y="211"/>
                    <a:pt x="190" y="209"/>
                  </a:cubicBezTo>
                  <a:cubicBezTo>
                    <a:pt x="200" y="207"/>
                    <a:pt x="186" y="219"/>
                    <a:pt x="191" y="227"/>
                  </a:cubicBezTo>
                  <a:cubicBezTo>
                    <a:pt x="196" y="236"/>
                    <a:pt x="205" y="245"/>
                    <a:pt x="214" y="253"/>
                  </a:cubicBezTo>
                  <a:cubicBezTo>
                    <a:pt x="222" y="260"/>
                    <a:pt x="265" y="257"/>
                    <a:pt x="281" y="259"/>
                  </a:cubicBezTo>
                  <a:cubicBezTo>
                    <a:pt x="291" y="261"/>
                    <a:pt x="294" y="264"/>
                    <a:pt x="299" y="268"/>
                  </a:cubicBezTo>
                  <a:cubicBezTo>
                    <a:pt x="300" y="267"/>
                    <a:pt x="302" y="267"/>
                    <a:pt x="302" y="267"/>
                  </a:cubicBezTo>
                  <a:cubicBezTo>
                    <a:pt x="305" y="267"/>
                    <a:pt x="319" y="267"/>
                    <a:pt x="328" y="271"/>
                  </a:cubicBezTo>
                  <a:cubicBezTo>
                    <a:pt x="336" y="276"/>
                    <a:pt x="352" y="273"/>
                    <a:pt x="363" y="273"/>
                  </a:cubicBezTo>
                  <a:cubicBezTo>
                    <a:pt x="373" y="273"/>
                    <a:pt x="373" y="263"/>
                    <a:pt x="379" y="256"/>
                  </a:cubicBezTo>
                  <a:cubicBezTo>
                    <a:pt x="385" y="249"/>
                    <a:pt x="415" y="247"/>
                    <a:pt x="426" y="247"/>
                  </a:cubicBezTo>
                  <a:cubicBezTo>
                    <a:pt x="436" y="247"/>
                    <a:pt x="435" y="244"/>
                    <a:pt x="446" y="236"/>
                  </a:cubicBezTo>
                  <a:cubicBezTo>
                    <a:pt x="457" y="228"/>
                    <a:pt x="456" y="235"/>
                    <a:pt x="463" y="239"/>
                  </a:cubicBezTo>
                  <a:cubicBezTo>
                    <a:pt x="470" y="242"/>
                    <a:pt x="464" y="227"/>
                    <a:pt x="464" y="221"/>
                  </a:cubicBezTo>
                  <a:cubicBezTo>
                    <a:pt x="464" y="215"/>
                    <a:pt x="469" y="215"/>
                    <a:pt x="470" y="215"/>
                  </a:cubicBezTo>
                  <a:cubicBezTo>
                    <a:pt x="469" y="213"/>
                    <a:pt x="469" y="210"/>
                    <a:pt x="475" y="207"/>
                  </a:cubicBezTo>
                  <a:cubicBezTo>
                    <a:pt x="484" y="203"/>
                    <a:pt x="490" y="201"/>
                    <a:pt x="492" y="193"/>
                  </a:cubicBezTo>
                  <a:cubicBezTo>
                    <a:pt x="493" y="185"/>
                    <a:pt x="488" y="180"/>
                    <a:pt x="492" y="167"/>
                  </a:cubicBezTo>
                  <a:cubicBezTo>
                    <a:pt x="497" y="154"/>
                    <a:pt x="495" y="159"/>
                    <a:pt x="501" y="159"/>
                  </a:cubicBezTo>
                  <a:cubicBezTo>
                    <a:pt x="507" y="159"/>
                    <a:pt x="504" y="141"/>
                    <a:pt x="503" y="138"/>
                  </a:cubicBezTo>
                  <a:cubicBezTo>
                    <a:pt x="502" y="134"/>
                    <a:pt x="494" y="133"/>
                    <a:pt x="487" y="132"/>
                  </a:cubicBezTo>
                  <a:cubicBezTo>
                    <a:pt x="480" y="130"/>
                    <a:pt x="486" y="126"/>
                    <a:pt x="494" y="123"/>
                  </a:cubicBezTo>
                  <a:cubicBezTo>
                    <a:pt x="502" y="120"/>
                    <a:pt x="502" y="126"/>
                    <a:pt x="507" y="129"/>
                  </a:cubicBezTo>
                  <a:cubicBezTo>
                    <a:pt x="511" y="133"/>
                    <a:pt x="514" y="129"/>
                    <a:pt x="520" y="127"/>
                  </a:cubicBezTo>
                  <a:cubicBezTo>
                    <a:pt x="525" y="126"/>
                    <a:pt x="525" y="119"/>
                    <a:pt x="527" y="109"/>
                  </a:cubicBezTo>
                  <a:cubicBezTo>
                    <a:pt x="528" y="102"/>
                    <a:pt x="528" y="95"/>
                    <a:pt x="527" y="88"/>
                  </a:cubicBezTo>
                  <a:cubicBezTo>
                    <a:pt x="526" y="85"/>
                    <a:pt x="526" y="81"/>
                    <a:pt x="524" y="79"/>
                  </a:cubicBezTo>
                  <a:cubicBezTo>
                    <a:pt x="520" y="72"/>
                    <a:pt x="509" y="65"/>
                    <a:pt x="506" y="57"/>
                  </a:cubicBezTo>
                  <a:cubicBezTo>
                    <a:pt x="502" y="49"/>
                    <a:pt x="510" y="33"/>
                    <a:pt x="512" y="29"/>
                  </a:cubicBezTo>
                  <a:cubicBezTo>
                    <a:pt x="512" y="28"/>
                    <a:pt x="512" y="28"/>
                    <a:pt x="513" y="27"/>
                  </a:cubicBezTo>
                  <a:cubicBezTo>
                    <a:pt x="499" y="21"/>
                    <a:pt x="491" y="16"/>
                    <a:pt x="484" y="17"/>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0" name="Freeform 151"/>
            <p:cNvSpPr>
              <a:spLocks/>
            </p:cNvSpPr>
            <p:nvPr/>
          </p:nvSpPr>
          <p:spPr bwMode="auto">
            <a:xfrm>
              <a:off x="5003800" y="4554538"/>
              <a:ext cx="352425" cy="271462"/>
            </a:xfrm>
            <a:custGeom>
              <a:avLst/>
              <a:gdLst>
                <a:gd name="T0" fmla="*/ 49 w 224"/>
                <a:gd name="T1" fmla="*/ 160 h 173"/>
                <a:gd name="T2" fmla="*/ 59 w 224"/>
                <a:gd name="T3" fmla="*/ 158 h 173"/>
                <a:gd name="T4" fmla="*/ 81 w 224"/>
                <a:gd name="T5" fmla="*/ 153 h 173"/>
                <a:gd name="T6" fmla="*/ 91 w 224"/>
                <a:gd name="T7" fmla="*/ 138 h 173"/>
                <a:gd name="T8" fmla="*/ 112 w 224"/>
                <a:gd name="T9" fmla="*/ 157 h 173"/>
                <a:gd name="T10" fmla="*/ 123 w 224"/>
                <a:gd name="T11" fmla="*/ 153 h 173"/>
                <a:gd name="T12" fmla="*/ 134 w 224"/>
                <a:gd name="T13" fmla="*/ 156 h 173"/>
                <a:gd name="T14" fmla="*/ 145 w 224"/>
                <a:gd name="T15" fmla="*/ 155 h 173"/>
                <a:gd name="T16" fmla="*/ 148 w 224"/>
                <a:gd name="T17" fmla="*/ 134 h 173"/>
                <a:gd name="T18" fmla="*/ 139 w 224"/>
                <a:gd name="T19" fmla="*/ 128 h 173"/>
                <a:gd name="T20" fmla="*/ 151 w 224"/>
                <a:gd name="T21" fmla="*/ 120 h 173"/>
                <a:gd name="T22" fmla="*/ 169 w 224"/>
                <a:gd name="T23" fmla="*/ 113 h 173"/>
                <a:gd name="T24" fmla="*/ 173 w 224"/>
                <a:gd name="T25" fmla="*/ 98 h 173"/>
                <a:gd name="T26" fmla="*/ 179 w 224"/>
                <a:gd name="T27" fmla="*/ 79 h 173"/>
                <a:gd name="T28" fmla="*/ 192 w 224"/>
                <a:gd name="T29" fmla="*/ 57 h 173"/>
                <a:gd name="T30" fmla="*/ 205 w 224"/>
                <a:gd name="T31" fmla="*/ 49 h 173"/>
                <a:gd name="T32" fmla="*/ 212 w 224"/>
                <a:gd name="T33" fmla="*/ 37 h 173"/>
                <a:gd name="T34" fmla="*/ 224 w 224"/>
                <a:gd name="T35" fmla="*/ 36 h 173"/>
                <a:gd name="T36" fmla="*/ 216 w 224"/>
                <a:gd name="T37" fmla="*/ 27 h 173"/>
                <a:gd name="T38" fmla="*/ 211 w 224"/>
                <a:gd name="T39" fmla="*/ 9 h 173"/>
                <a:gd name="T40" fmla="*/ 200 w 224"/>
                <a:gd name="T41" fmla="*/ 4 h 173"/>
                <a:gd name="T42" fmla="*/ 193 w 224"/>
                <a:gd name="T43" fmla="*/ 2 h 173"/>
                <a:gd name="T44" fmla="*/ 187 w 224"/>
                <a:gd name="T45" fmla="*/ 8 h 173"/>
                <a:gd name="T46" fmla="*/ 186 w 224"/>
                <a:gd name="T47" fmla="*/ 26 h 173"/>
                <a:gd name="T48" fmla="*/ 169 w 224"/>
                <a:gd name="T49" fmla="*/ 23 h 173"/>
                <a:gd name="T50" fmla="*/ 149 w 224"/>
                <a:gd name="T51" fmla="*/ 34 h 173"/>
                <a:gd name="T52" fmla="*/ 102 w 224"/>
                <a:gd name="T53" fmla="*/ 43 h 173"/>
                <a:gd name="T54" fmla="*/ 86 w 224"/>
                <a:gd name="T55" fmla="*/ 60 h 173"/>
                <a:gd name="T56" fmla="*/ 51 w 224"/>
                <a:gd name="T57" fmla="*/ 58 h 173"/>
                <a:gd name="T58" fmla="*/ 25 w 224"/>
                <a:gd name="T59" fmla="*/ 54 h 173"/>
                <a:gd name="T60" fmla="*/ 22 w 224"/>
                <a:gd name="T61" fmla="*/ 55 h 173"/>
                <a:gd name="T62" fmla="*/ 22 w 224"/>
                <a:gd name="T63" fmla="*/ 55 h 173"/>
                <a:gd name="T64" fmla="*/ 6 w 224"/>
                <a:gd name="T65" fmla="*/ 71 h 173"/>
                <a:gd name="T66" fmla="*/ 8 w 224"/>
                <a:gd name="T67" fmla="*/ 84 h 173"/>
                <a:gd name="T68" fmla="*/ 20 w 224"/>
                <a:gd name="T69" fmla="*/ 91 h 173"/>
                <a:gd name="T70" fmla="*/ 11 w 224"/>
                <a:gd name="T71" fmla="*/ 108 h 173"/>
                <a:gd name="T72" fmla="*/ 24 w 224"/>
                <a:gd name="T73" fmla="*/ 119 h 173"/>
                <a:gd name="T74" fmla="*/ 19 w 224"/>
                <a:gd name="T75" fmla="*/ 136 h 173"/>
                <a:gd name="T76" fmla="*/ 24 w 224"/>
                <a:gd name="T77" fmla="*/ 136 h 173"/>
                <a:gd name="T78" fmla="*/ 30 w 224"/>
                <a:gd name="T79" fmla="*/ 151 h 173"/>
                <a:gd name="T80" fmla="*/ 18 w 224"/>
                <a:gd name="T81" fmla="*/ 158 h 173"/>
                <a:gd name="T82" fmla="*/ 40 w 224"/>
                <a:gd name="T83" fmla="*/ 168 h 173"/>
                <a:gd name="T84" fmla="*/ 49 w 224"/>
                <a:gd name="T85" fmla="*/ 16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4" h="173">
                  <a:moveTo>
                    <a:pt x="49" y="160"/>
                  </a:moveTo>
                  <a:cubicBezTo>
                    <a:pt x="53" y="156"/>
                    <a:pt x="53" y="157"/>
                    <a:pt x="59" y="158"/>
                  </a:cubicBezTo>
                  <a:cubicBezTo>
                    <a:pt x="64" y="159"/>
                    <a:pt x="72" y="156"/>
                    <a:pt x="81" y="153"/>
                  </a:cubicBezTo>
                  <a:cubicBezTo>
                    <a:pt x="91" y="151"/>
                    <a:pt x="89" y="142"/>
                    <a:pt x="91" y="138"/>
                  </a:cubicBezTo>
                  <a:cubicBezTo>
                    <a:pt x="92" y="133"/>
                    <a:pt x="105" y="150"/>
                    <a:pt x="112" y="157"/>
                  </a:cubicBezTo>
                  <a:cubicBezTo>
                    <a:pt x="120" y="164"/>
                    <a:pt x="118" y="154"/>
                    <a:pt x="123" y="153"/>
                  </a:cubicBezTo>
                  <a:cubicBezTo>
                    <a:pt x="129" y="151"/>
                    <a:pt x="129" y="153"/>
                    <a:pt x="134" y="156"/>
                  </a:cubicBezTo>
                  <a:cubicBezTo>
                    <a:pt x="140" y="160"/>
                    <a:pt x="143" y="160"/>
                    <a:pt x="145" y="155"/>
                  </a:cubicBezTo>
                  <a:cubicBezTo>
                    <a:pt x="148" y="151"/>
                    <a:pt x="144" y="141"/>
                    <a:pt x="148" y="134"/>
                  </a:cubicBezTo>
                  <a:cubicBezTo>
                    <a:pt x="152" y="128"/>
                    <a:pt x="147" y="130"/>
                    <a:pt x="139" y="128"/>
                  </a:cubicBezTo>
                  <a:cubicBezTo>
                    <a:pt x="131" y="126"/>
                    <a:pt x="144" y="123"/>
                    <a:pt x="151" y="120"/>
                  </a:cubicBezTo>
                  <a:cubicBezTo>
                    <a:pt x="157" y="116"/>
                    <a:pt x="164" y="114"/>
                    <a:pt x="169" y="113"/>
                  </a:cubicBezTo>
                  <a:cubicBezTo>
                    <a:pt x="174" y="112"/>
                    <a:pt x="173" y="105"/>
                    <a:pt x="173" y="98"/>
                  </a:cubicBezTo>
                  <a:cubicBezTo>
                    <a:pt x="173" y="90"/>
                    <a:pt x="175" y="81"/>
                    <a:pt x="179" y="79"/>
                  </a:cubicBezTo>
                  <a:cubicBezTo>
                    <a:pt x="183" y="76"/>
                    <a:pt x="190" y="59"/>
                    <a:pt x="192" y="57"/>
                  </a:cubicBezTo>
                  <a:cubicBezTo>
                    <a:pt x="194" y="54"/>
                    <a:pt x="205" y="49"/>
                    <a:pt x="205" y="49"/>
                  </a:cubicBezTo>
                  <a:cubicBezTo>
                    <a:pt x="205" y="49"/>
                    <a:pt x="212" y="39"/>
                    <a:pt x="212" y="37"/>
                  </a:cubicBezTo>
                  <a:cubicBezTo>
                    <a:pt x="212" y="35"/>
                    <a:pt x="217" y="35"/>
                    <a:pt x="224" y="36"/>
                  </a:cubicBezTo>
                  <a:cubicBezTo>
                    <a:pt x="221" y="32"/>
                    <a:pt x="217" y="28"/>
                    <a:pt x="216" y="27"/>
                  </a:cubicBezTo>
                  <a:cubicBezTo>
                    <a:pt x="215" y="24"/>
                    <a:pt x="216" y="18"/>
                    <a:pt x="211" y="9"/>
                  </a:cubicBezTo>
                  <a:cubicBezTo>
                    <a:pt x="206" y="0"/>
                    <a:pt x="205" y="4"/>
                    <a:pt x="200" y="4"/>
                  </a:cubicBezTo>
                  <a:cubicBezTo>
                    <a:pt x="198" y="4"/>
                    <a:pt x="195" y="3"/>
                    <a:pt x="193" y="2"/>
                  </a:cubicBezTo>
                  <a:cubicBezTo>
                    <a:pt x="192" y="2"/>
                    <a:pt x="187" y="2"/>
                    <a:pt x="187" y="8"/>
                  </a:cubicBezTo>
                  <a:cubicBezTo>
                    <a:pt x="187" y="14"/>
                    <a:pt x="193" y="29"/>
                    <a:pt x="186" y="26"/>
                  </a:cubicBezTo>
                  <a:cubicBezTo>
                    <a:pt x="179" y="22"/>
                    <a:pt x="180" y="15"/>
                    <a:pt x="169" y="23"/>
                  </a:cubicBezTo>
                  <a:cubicBezTo>
                    <a:pt x="158" y="31"/>
                    <a:pt x="159" y="34"/>
                    <a:pt x="149" y="34"/>
                  </a:cubicBezTo>
                  <a:cubicBezTo>
                    <a:pt x="138" y="34"/>
                    <a:pt x="108" y="36"/>
                    <a:pt x="102" y="43"/>
                  </a:cubicBezTo>
                  <a:cubicBezTo>
                    <a:pt x="96" y="50"/>
                    <a:pt x="96" y="60"/>
                    <a:pt x="86" y="60"/>
                  </a:cubicBezTo>
                  <a:cubicBezTo>
                    <a:pt x="75" y="60"/>
                    <a:pt x="59" y="63"/>
                    <a:pt x="51" y="58"/>
                  </a:cubicBezTo>
                  <a:cubicBezTo>
                    <a:pt x="42" y="54"/>
                    <a:pt x="28" y="54"/>
                    <a:pt x="25" y="54"/>
                  </a:cubicBezTo>
                  <a:cubicBezTo>
                    <a:pt x="25" y="54"/>
                    <a:pt x="23" y="54"/>
                    <a:pt x="22" y="55"/>
                  </a:cubicBezTo>
                  <a:cubicBezTo>
                    <a:pt x="22" y="55"/>
                    <a:pt x="22" y="55"/>
                    <a:pt x="22" y="55"/>
                  </a:cubicBezTo>
                  <a:cubicBezTo>
                    <a:pt x="17" y="58"/>
                    <a:pt x="8" y="65"/>
                    <a:pt x="6" y="71"/>
                  </a:cubicBezTo>
                  <a:cubicBezTo>
                    <a:pt x="3" y="80"/>
                    <a:pt x="4" y="82"/>
                    <a:pt x="8" y="84"/>
                  </a:cubicBezTo>
                  <a:cubicBezTo>
                    <a:pt x="13" y="85"/>
                    <a:pt x="28" y="84"/>
                    <a:pt x="20" y="91"/>
                  </a:cubicBezTo>
                  <a:cubicBezTo>
                    <a:pt x="12" y="98"/>
                    <a:pt x="0" y="104"/>
                    <a:pt x="11" y="108"/>
                  </a:cubicBezTo>
                  <a:cubicBezTo>
                    <a:pt x="23" y="113"/>
                    <a:pt x="28" y="110"/>
                    <a:pt x="24" y="119"/>
                  </a:cubicBezTo>
                  <a:cubicBezTo>
                    <a:pt x="22" y="124"/>
                    <a:pt x="21" y="130"/>
                    <a:pt x="19" y="136"/>
                  </a:cubicBezTo>
                  <a:cubicBezTo>
                    <a:pt x="21" y="135"/>
                    <a:pt x="23" y="135"/>
                    <a:pt x="24" y="136"/>
                  </a:cubicBezTo>
                  <a:cubicBezTo>
                    <a:pt x="28" y="140"/>
                    <a:pt x="34" y="147"/>
                    <a:pt x="30" y="151"/>
                  </a:cubicBezTo>
                  <a:cubicBezTo>
                    <a:pt x="27" y="153"/>
                    <a:pt x="21" y="154"/>
                    <a:pt x="18" y="158"/>
                  </a:cubicBezTo>
                  <a:cubicBezTo>
                    <a:pt x="26" y="161"/>
                    <a:pt x="34" y="165"/>
                    <a:pt x="40" y="168"/>
                  </a:cubicBezTo>
                  <a:cubicBezTo>
                    <a:pt x="50" y="173"/>
                    <a:pt x="46" y="163"/>
                    <a:pt x="49" y="16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1" name="Freeform 163"/>
            <p:cNvSpPr>
              <a:spLocks/>
            </p:cNvSpPr>
            <p:nvPr/>
          </p:nvSpPr>
          <p:spPr bwMode="auto">
            <a:xfrm>
              <a:off x="4568825" y="4535488"/>
              <a:ext cx="25400" cy="28575"/>
            </a:xfrm>
            <a:custGeom>
              <a:avLst/>
              <a:gdLst>
                <a:gd name="T0" fmla="*/ 14 w 16"/>
                <a:gd name="T1" fmla="*/ 7 h 18"/>
                <a:gd name="T2" fmla="*/ 0 w 16"/>
                <a:gd name="T3" fmla="*/ 0 h 18"/>
                <a:gd name="T4" fmla="*/ 7 w 16"/>
                <a:gd name="T5" fmla="*/ 15 h 18"/>
                <a:gd name="T6" fmla="*/ 15 w 16"/>
                <a:gd name="T7" fmla="*/ 18 h 18"/>
                <a:gd name="T8" fmla="*/ 14 w 16"/>
                <a:gd name="T9" fmla="*/ 7 h 18"/>
              </a:gdLst>
              <a:ahLst/>
              <a:cxnLst>
                <a:cxn ang="0">
                  <a:pos x="T0" y="T1"/>
                </a:cxn>
                <a:cxn ang="0">
                  <a:pos x="T2" y="T3"/>
                </a:cxn>
                <a:cxn ang="0">
                  <a:pos x="T4" y="T5"/>
                </a:cxn>
                <a:cxn ang="0">
                  <a:pos x="T6" y="T7"/>
                </a:cxn>
                <a:cxn ang="0">
                  <a:pos x="T8" y="T9"/>
                </a:cxn>
              </a:cxnLst>
              <a:rect l="0" t="0" r="r" b="b"/>
              <a:pathLst>
                <a:path w="16" h="18">
                  <a:moveTo>
                    <a:pt x="14" y="7"/>
                  </a:moveTo>
                  <a:cubicBezTo>
                    <a:pt x="12" y="3"/>
                    <a:pt x="5" y="0"/>
                    <a:pt x="0" y="0"/>
                  </a:cubicBezTo>
                  <a:cubicBezTo>
                    <a:pt x="1" y="5"/>
                    <a:pt x="4" y="13"/>
                    <a:pt x="7" y="15"/>
                  </a:cubicBezTo>
                  <a:cubicBezTo>
                    <a:pt x="8" y="16"/>
                    <a:pt x="11" y="17"/>
                    <a:pt x="15" y="18"/>
                  </a:cubicBezTo>
                  <a:cubicBezTo>
                    <a:pt x="15" y="14"/>
                    <a:pt x="16" y="10"/>
                    <a:pt x="14" y="7"/>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2" name="Freeform 164"/>
            <p:cNvSpPr>
              <a:spLocks/>
            </p:cNvSpPr>
            <p:nvPr/>
          </p:nvSpPr>
          <p:spPr bwMode="auto">
            <a:xfrm>
              <a:off x="4160838" y="4451350"/>
              <a:ext cx="523875" cy="304800"/>
            </a:xfrm>
            <a:custGeom>
              <a:avLst/>
              <a:gdLst>
                <a:gd name="T0" fmla="*/ 304 w 333"/>
                <a:gd name="T1" fmla="*/ 90 h 193"/>
                <a:gd name="T2" fmla="*/ 286 w 333"/>
                <a:gd name="T3" fmla="*/ 79 h 193"/>
                <a:gd name="T4" fmla="*/ 266 w 333"/>
                <a:gd name="T5" fmla="*/ 68 h 193"/>
                <a:gd name="T6" fmla="*/ 258 w 333"/>
                <a:gd name="T7" fmla="*/ 49 h 193"/>
                <a:gd name="T8" fmla="*/ 267 w 333"/>
                <a:gd name="T9" fmla="*/ 34 h 193"/>
                <a:gd name="T10" fmla="*/ 268 w 333"/>
                <a:gd name="T11" fmla="*/ 25 h 193"/>
                <a:gd name="T12" fmla="*/ 265 w 333"/>
                <a:gd name="T13" fmla="*/ 18 h 193"/>
                <a:gd name="T14" fmla="*/ 238 w 333"/>
                <a:gd name="T15" fmla="*/ 11 h 193"/>
                <a:gd name="T16" fmla="*/ 209 w 333"/>
                <a:gd name="T17" fmla="*/ 1 h 193"/>
                <a:gd name="T18" fmla="*/ 186 w 333"/>
                <a:gd name="T19" fmla="*/ 14 h 193"/>
                <a:gd name="T20" fmla="*/ 163 w 333"/>
                <a:gd name="T21" fmla="*/ 15 h 193"/>
                <a:gd name="T22" fmla="*/ 141 w 333"/>
                <a:gd name="T23" fmla="*/ 14 h 193"/>
                <a:gd name="T24" fmla="*/ 126 w 333"/>
                <a:gd name="T25" fmla="*/ 13 h 193"/>
                <a:gd name="T26" fmla="*/ 127 w 333"/>
                <a:gd name="T27" fmla="*/ 15 h 193"/>
                <a:gd name="T28" fmla="*/ 105 w 333"/>
                <a:gd name="T29" fmla="*/ 25 h 193"/>
                <a:gd name="T30" fmla="*/ 88 w 333"/>
                <a:gd name="T31" fmla="*/ 21 h 193"/>
                <a:gd name="T32" fmla="*/ 85 w 333"/>
                <a:gd name="T33" fmla="*/ 32 h 193"/>
                <a:gd name="T34" fmla="*/ 65 w 333"/>
                <a:gd name="T35" fmla="*/ 51 h 193"/>
                <a:gd name="T36" fmla="*/ 43 w 333"/>
                <a:gd name="T37" fmla="*/ 76 h 193"/>
                <a:gd name="T38" fmla="*/ 36 w 333"/>
                <a:gd name="T39" fmla="*/ 94 h 193"/>
                <a:gd name="T40" fmla="*/ 25 w 333"/>
                <a:gd name="T41" fmla="*/ 104 h 193"/>
                <a:gd name="T42" fmla="*/ 13 w 333"/>
                <a:gd name="T43" fmla="*/ 118 h 193"/>
                <a:gd name="T44" fmla="*/ 17 w 333"/>
                <a:gd name="T45" fmla="*/ 138 h 193"/>
                <a:gd name="T46" fmla="*/ 5 w 333"/>
                <a:gd name="T47" fmla="*/ 150 h 193"/>
                <a:gd name="T48" fmla="*/ 15 w 333"/>
                <a:gd name="T49" fmla="*/ 154 h 193"/>
                <a:gd name="T50" fmla="*/ 32 w 333"/>
                <a:gd name="T51" fmla="*/ 136 h 193"/>
                <a:gd name="T52" fmla="*/ 53 w 333"/>
                <a:gd name="T53" fmla="*/ 132 h 193"/>
                <a:gd name="T54" fmla="*/ 64 w 333"/>
                <a:gd name="T55" fmla="*/ 141 h 193"/>
                <a:gd name="T56" fmla="*/ 64 w 333"/>
                <a:gd name="T57" fmla="*/ 153 h 193"/>
                <a:gd name="T58" fmla="*/ 76 w 333"/>
                <a:gd name="T59" fmla="*/ 185 h 193"/>
                <a:gd name="T60" fmla="*/ 76 w 333"/>
                <a:gd name="T61" fmla="*/ 187 h 193"/>
                <a:gd name="T62" fmla="*/ 98 w 333"/>
                <a:gd name="T63" fmla="*/ 184 h 193"/>
                <a:gd name="T64" fmla="*/ 118 w 333"/>
                <a:gd name="T65" fmla="*/ 181 h 193"/>
                <a:gd name="T66" fmla="*/ 139 w 333"/>
                <a:gd name="T67" fmla="*/ 181 h 193"/>
                <a:gd name="T68" fmla="*/ 151 w 333"/>
                <a:gd name="T69" fmla="*/ 167 h 193"/>
                <a:gd name="T70" fmla="*/ 158 w 333"/>
                <a:gd name="T71" fmla="*/ 155 h 193"/>
                <a:gd name="T72" fmla="*/ 163 w 333"/>
                <a:gd name="T73" fmla="*/ 145 h 193"/>
                <a:gd name="T74" fmla="*/ 180 w 333"/>
                <a:gd name="T75" fmla="*/ 132 h 193"/>
                <a:gd name="T76" fmla="*/ 181 w 333"/>
                <a:gd name="T77" fmla="*/ 148 h 193"/>
                <a:gd name="T78" fmla="*/ 194 w 333"/>
                <a:gd name="T79" fmla="*/ 163 h 193"/>
                <a:gd name="T80" fmla="*/ 208 w 333"/>
                <a:gd name="T81" fmla="*/ 169 h 193"/>
                <a:gd name="T82" fmla="*/ 206 w 333"/>
                <a:gd name="T83" fmla="*/ 177 h 193"/>
                <a:gd name="T84" fmla="*/ 223 w 333"/>
                <a:gd name="T85" fmla="*/ 192 h 193"/>
                <a:gd name="T86" fmla="*/ 223 w 333"/>
                <a:gd name="T87" fmla="*/ 176 h 193"/>
                <a:gd name="T88" fmla="*/ 236 w 333"/>
                <a:gd name="T89" fmla="*/ 157 h 193"/>
                <a:gd name="T90" fmla="*/ 243 w 333"/>
                <a:gd name="T91" fmla="*/ 132 h 193"/>
                <a:gd name="T92" fmla="*/ 252 w 333"/>
                <a:gd name="T93" fmla="*/ 131 h 193"/>
                <a:gd name="T94" fmla="*/ 265 w 333"/>
                <a:gd name="T95" fmla="*/ 149 h 193"/>
                <a:gd name="T96" fmla="*/ 288 w 333"/>
                <a:gd name="T97" fmla="*/ 142 h 193"/>
                <a:gd name="T98" fmla="*/ 302 w 333"/>
                <a:gd name="T99" fmla="*/ 153 h 193"/>
                <a:gd name="T100" fmla="*/ 300 w 333"/>
                <a:gd name="T101" fmla="*/ 134 h 193"/>
                <a:gd name="T102" fmla="*/ 301 w 333"/>
                <a:gd name="T103" fmla="*/ 117 h 193"/>
                <a:gd name="T104" fmla="*/ 321 w 333"/>
                <a:gd name="T105" fmla="*/ 122 h 193"/>
                <a:gd name="T106" fmla="*/ 321 w 333"/>
                <a:gd name="T107" fmla="*/ 109 h 193"/>
                <a:gd name="T108" fmla="*/ 324 w 333"/>
                <a:gd name="T109" fmla="*/ 95 h 193"/>
                <a:gd name="T110" fmla="*/ 325 w 333"/>
                <a:gd name="T111" fmla="*/ 92 h 193"/>
                <a:gd name="T112" fmla="*/ 327 w 333"/>
                <a:gd name="T113" fmla="*/ 78 h 193"/>
                <a:gd name="T114" fmla="*/ 304 w 333"/>
                <a:gd name="T115" fmla="*/ 9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3" h="193">
                  <a:moveTo>
                    <a:pt x="304" y="90"/>
                  </a:moveTo>
                  <a:cubicBezTo>
                    <a:pt x="297" y="96"/>
                    <a:pt x="290" y="87"/>
                    <a:pt x="286" y="79"/>
                  </a:cubicBezTo>
                  <a:cubicBezTo>
                    <a:pt x="282" y="72"/>
                    <a:pt x="269" y="70"/>
                    <a:pt x="266" y="68"/>
                  </a:cubicBezTo>
                  <a:cubicBezTo>
                    <a:pt x="262" y="65"/>
                    <a:pt x="258" y="54"/>
                    <a:pt x="258" y="49"/>
                  </a:cubicBezTo>
                  <a:cubicBezTo>
                    <a:pt x="258" y="45"/>
                    <a:pt x="262" y="40"/>
                    <a:pt x="267" y="34"/>
                  </a:cubicBezTo>
                  <a:cubicBezTo>
                    <a:pt x="269" y="31"/>
                    <a:pt x="269" y="28"/>
                    <a:pt x="268" y="25"/>
                  </a:cubicBezTo>
                  <a:cubicBezTo>
                    <a:pt x="267" y="23"/>
                    <a:pt x="266" y="21"/>
                    <a:pt x="265" y="18"/>
                  </a:cubicBezTo>
                  <a:cubicBezTo>
                    <a:pt x="261" y="13"/>
                    <a:pt x="246" y="13"/>
                    <a:pt x="238" y="11"/>
                  </a:cubicBezTo>
                  <a:cubicBezTo>
                    <a:pt x="229" y="9"/>
                    <a:pt x="220" y="2"/>
                    <a:pt x="209" y="1"/>
                  </a:cubicBezTo>
                  <a:cubicBezTo>
                    <a:pt x="198" y="0"/>
                    <a:pt x="190" y="11"/>
                    <a:pt x="186" y="14"/>
                  </a:cubicBezTo>
                  <a:cubicBezTo>
                    <a:pt x="181" y="17"/>
                    <a:pt x="172" y="15"/>
                    <a:pt x="163" y="15"/>
                  </a:cubicBezTo>
                  <a:cubicBezTo>
                    <a:pt x="155" y="15"/>
                    <a:pt x="149" y="14"/>
                    <a:pt x="141" y="14"/>
                  </a:cubicBezTo>
                  <a:cubicBezTo>
                    <a:pt x="137" y="14"/>
                    <a:pt x="132" y="14"/>
                    <a:pt x="126" y="13"/>
                  </a:cubicBezTo>
                  <a:cubicBezTo>
                    <a:pt x="127" y="14"/>
                    <a:pt x="127" y="15"/>
                    <a:pt x="127" y="15"/>
                  </a:cubicBezTo>
                  <a:cubicBezTo>
                    <a:pt x="128" y="22"/>
                    <a:pt x="120" y="23"/>
                    <a:pt x="105" y="25"/>
                  </a:cubicBezTo>
                  <a:cubicBezTo>
                    <a:pt x="90" y="27"/>
                    <a:pt x="93" y="22"/>
                    <a:pt x="88" y="21"/>
                  </a:cubicBezTo>
                  <a:cubicBezTo>
                    <a:pt x="83" y="21"/>
                    <a:pt x="85" y="27"/>
                    <a:pt x="85" y="32"/>
                  </a:cubicBezTo>
                  <a:cubicBezTo>
                    <a:pt x="85" y="37"/>
                    <a:pt x="72" y="44"/>
                    <a:pt x="65" y="51"/>
                  </a:cubicBezTo>
                  <a:cubicBezTo>
                    <a:pt x="58" y="58"/>
                    <a:pt x="50" y="72"/>
                    <a:pt x="43" y="76"/>
                  </a:cubicBezTo>
                  <a:cubicBezTo>
                    <a:pt x="37" y="79"/>
                    <a:pt x="38" y="86"/>
                    <a:pt x="36" y="94"/>
                  </a:cubicBezTo>
                  <a:cubicBezTo>
                    <a:pt x="33" y="102"/>
                    <a:pt x="35" y="99"/>
                    <a:pt x="25" y="104"/>
                  </a:cubicBezTo>
                  <a:cubicBezTo>
                    <a:pt x="15" y="109"/>
                    <a:pt x="22" y="110"/>
                    <a:pt x="13" y="118"/>
                  </a:cubicBezTo>
                  <a:cubicBezTo>
                    <a:pt x="4" y="126"/>
                    <a:pt x="17" y="130"/>
                    <a:pt x="17" y="138"/>
                  </a:cubicBezTo>
                  <a:cubicBezTo>
                    <a:pt x="17" y="146"/>
                    <a:pt x="10" y="144"/>
                    <a:pt x="5" y="150"/>
                  </a:cubicBezTo>
                  <a:cubicBezTo>
                    <a:pt x="0" y="157"/>
                    <a:pt x="8" y="156"/>
                    <a:pt x="15" y="154"/>
                  </a:cubicBezTo>
                  <a:cubicBezTo>
                    <a:pt x="23" y="152"/>
                    <a:pt x="29" y="139"/>
                    <a:pt x="32" y="136"/>
                  </a:cubicBezTo>
                  <a:cubicBezTo>
                    <a:pt x="36" y="134"/>
                    <a:pt x="50" y="132"/>
                    <a:pt x="53" y="132"/>
                  </a:cubicBezTo>
                  <a:cubicBezTo>
                    <a:pt x="57" y="132"/>
                    <a:pt x="59" y="136"/>
                    <a:pt x="64" y="141"/>
                  </a:cubicBezTo>
                  <a:cubicBezTo>
                    <a:pt x="68" y="145"/>
                    <a:pt x="64" y="145"/>
                    <a:pt x="64" y="153"/>
                  </a:cubicBezTo>
                  <a:cubicBezTo>
                    <a:pt x="64" y="161"/>
                    <a:pt x="78" y="179"/>
                    <a:pt x="76" y="185"/>
                  </a:cubicBezTo>
                  <a:cubicBezTo>
                    <a:pt x="76" y="186"/>
                    <a:pt x="76" y="186"/>
                    <a:pt x="76" y="187"/>
                  </a:cubicBezTo>
                  <a:cubicBezTo>
                    <a:pt x="83" y="189"/>
                    <a:pt x="91" y="186"/>
                    <a:pt x="98" y="184"/>
                  </a:cubicBezTo>
                  <a:cubicBezTo>
                    <a:pt x="107" y="182"/>
                    <a:pt x="113" y="182"/>
                    <a:pt x="118" y="181"/>
                  </a:cubicBezTo>
                  <a:cubicBezTo>
                    <a:pt x="124" y="180"/>
                    <a:pt x="130" y="185"/>
                    <a:pt x="139" y="181"/>
                  </a:cubicBezTo>
                  <a:cubicBezTo>
                    <a:pt x="147" y="176"/>
                    <a:pt x="144" y="173"/>
                    <a:pt x="151" y="167"/>
                  </a:cubicBezTo>
                  <a:cubicBezTo>
                    <a:pt x="159" y="160"/>
                    <a:pt x="160" y="164"/>
                    <a:pt x="158" y="155"/>
                  </a:cubicBezTo>
                  <a:cubicBezTo>
                    <a:pt x="156" y="147"/>
                    <a:pt x="157" y="151"/>
                    <a:pt x="163" y="145"/>
                  </a:cubicBezTo>
                  <a:cubicBezTo>
                    <a:pt x="170" y="140"/>
                    <a:pt x="174" y="131"/>
                    <a:pt x="180" y="132"/>
                  </a:cubicBezTo>
                  <a:cubicBezTo>
                    <a:pt x="187" y="133"/>
                    <a:pt x="181" y="140"/>
                    <a:pt x="181" y="148"/>
                  </a:cubicBezTo>
                  <a:cubicBezTo>
                    <a:pt x="181" y="155"/>
                    <a:pt x="189" y="156"/>
                    <a:pt x="194" y="163"/>
                  </a:cubicBezTo>
                  <a:cubicBezTo>
                    <a:pt x="199" y="169"/>
                    <a:pt x="200" y="167"/>
                    <a:pt x="208" y="169"/>
                  </a:cubicBezTo>
                  <a:cubicBezTo>
                    <a:pt x="215" y="171"/>
                    <a:pt x="209" y="172"/>
                    <a:pt x="206" y="177"/>
                  </a:cubicBezTo>
                  <a:cubicBezTo>
                    <a:pt x="203" y="183"/>
                    <a:pt x="217" y="193"/>
                    <a:pt x="223" y="192"/>
                  </a:cubicBezTo>
                  <a:cubicBezTo>
                    <a:pt x="229" y="191"/>
                    <a:pt x="222" y="182"/>
                    <a:pt x="223" y="176"/>
                  </a:cubicBezTo>
                  <a:cubicBezTo>
                    <a:pt x="224" y="171"/>
                    <a:pt x="228" y="163"/>
                    <a:pt x="236" y="157"/>
                  </a:cubicBezTo>
                  <a:cubicBezTo>
                    <a:pt x="243" y="152"/>
                    <a:pt x="243" y="143"/>
                    <a:pt x="243" y="132"/>
                  </a:cubicBezTo>
                  <a:cubicBezTo>
                    <a:pt x="243" y="120"/>
                    <a:pt x="247" y="131"/>
                    <a:pt x="252" y="131"/>
                  </a:cubicBezTo>
                  <a:cubicBezTo>
                    <a:pt x="256" y="131"/>
                    <a:pt x="259" y="143"/>
                    <a:pt x="265" y="149"/>
                  </a:cubicBezTo>
                  <a:cubicBezTo>
                    <a:pt x="270" y="154"/>
                    <a:pt x="275" y="143"/>
                    <a:pt x="288" y="142"/>
                  </a:cubicBezTo>
                  <a:cubicBezTo>
                    <a:pt x="301" y="141"/>
                    <a:pt x="293" y="151"/>
                    <a:pt x="302" y="153"/>
                  </a:cubicBezTo>
                  <a:cubicBezTo>
                    <a:pt x="310" y="155"/>
                    <a:pt x="301" y="138"/>
                    <a:pt x="300" y="134"/>
                  </a:cubicBezTo>
                  <a:cubicBezTo>
                    <a:pt x="299" y="129"/>
                    <a:pt x="297" y="124"/>
                    <a:pt x="301" y="117"/>
                  </a:cubicBezTo>
                  <a:cubicBezTo>
                    <a:pt x="305" y="109"/>
                    <a:pt x="309" y="118"/>
                    <a:pt x="321" y="122"/>
                  </a:cubicBezTo>
                  <a:cubicBezTo>
                    <a:pt x="333" y="126"/>
                    <a:pt x="326" y="112"/>
                    <a:pt x="321" y="109"/>
                  </a:cubicBezTo>
                  <a:cubicBezTo>
                    <a:pt x="316" y="106"/>
                    <a:pt x="324" y="102"/>
                    <a:pt x="324" y="95"/>
                  </a:cubicBezTo>
                  <a:cubicBezTo>
                    <a:pt x="324" y="94"/>
                    <a:pt x="324" y="93"/>
                    <a:pt x="325" y="92"/>
                  </a:cubicBezTo>
                  <a:cubicBezTo>
                    <a:pt x="325" y="87"/>
                    <a:pt x="327" y="84"/>
                    <a:pt x="327" y="78"/>
                  </a:cubicBezTo>
                  <a:cubicBezTo>
                    <a:pt x="327" y="71"/>
                    <a:pt x="311" y="84"/>
                    <a:pt x="304" y="9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3" name="Freeform 166"/>
            <p:cNvSpPr>
              <a:spLocks/>
            </p:cNvSpPr>
            <p:nvPr/>
          </p:nvSpPr>
          <p:spPr bwMode="auto">
            <a:xfrm>
              <a:off x="4198938" y="3275013"/>
              <a:ext cx="933450" cy="1255712"/>
            </a:xfrm>
            <a:custGeom>
              <a:avLst/>
              <a:gdLst>
                <a:gd name="T0" fmla="*/ 162 w 593"/>
                <a:gd name="T1" fmla="*/ 761 h 797"/>
                <a:gd name="T2" fmla="*/ 241 w 593"/>
                <a:gd name="T3" fmla="*/ 765 h 797"/>
                <a:gd name="T4" fmla="*/ 276 w 593"/>
                <a:gd name="T5" fmla="*/ 779 h 797"/>
                <a:gd name="T6" fmla="*/ 298 w 593"/>
                <a:gd name="T7" fmla="*/ 767 h 797"/>
                <a:gd name="T8" fmla="*/ 353 w 593"/>
                <a:gd name="T9" fmla="*/ 777 h 797"/>
                <a:gd name="T10" fmla="*/ 430 w 593"/>
                <a:gd name="T11" fmla="*/ 746 h 797"/>
                <a:gd name="T12" fmla="*/ 466 w 593"/>
                <a:gd name="T13" fmla="*/ 756 h 797"/>
                <a:gd name="T14" fmla="*/ 476 w 593"/>
                <a:gd name="T15" fmla="*/ 733 h 797"/>
                <a:gd name="T16" fmla="*/ 499 w 593"/>
                <a:gd name="T17" fmla="*/ 676 h 797"/>
                <a:gd name="T18" fmla="*/ 530 w 593"/>
                <a:gd name="T19" fmla="*/ 630 h 797"/>
                <a:gd name="T20" fmla="*/ 454 w 593"/>
                <a:gd name="T21" fmla="*/ 574 h 797"/>
                <a:gd name="T22" fmla="*/ 414 w 593"/>
                <a:gd name="T23" fmla="*/ 494 h 797"/>
                <a:gd name="T24" fmla="*/ 442 w 593"/>
                <a:gd name="T25" fmla="*/ 467 h 797"/>
                <a:gd name="T26" fmla="*/ 552 w 593"/>
                <a:gd name="T27" fmla="*/ 408 h 797"/>
                <a:gd name="T28" fmla="*/ 593 w 593"/>
                <a:gd name="T29" fmla="*/ 396 h 797"/>
                <a:gd name="T30" fmla="*/ 582 w 593"/>
                <a:gd name="T31" fmla="*/ 352 h 797"/>
                <a:gd name="T32" fmla="*/ 568 w 593"/>
                <a:gd name="T33" fmla="*/ 311 h 797"/>
                <a:gd name="T34" fmla="*/ 561 w 593"/>
                <a:gd name="T35" fmla="*/ 241 h 797"/>
                <a:gd name="T36" fmla="*/ 539 w 593"/>
                <a:gd name="T37" fmla="*/ 188 h 797"/>
                <a:gd name="T38" fmla="*/ 531 w 593"/>
                <a:gd name="T39" fmla="*/ 102 h 797"/>
                <a:gd name="T40" fmla="*/ 481 w 593"/>
                <a:gd name="T41" fmla="*/ 83 h 797"/>
                <a:gd name="T42" fmla="*/ 420 w 593"/>
                <a:gd name="T43" fmla="*/ 61 h 797"/>
                <a:gd name="T44" fmla="*/ 356 w 593"/>
                <a:gd name="T45" fmla="*/ 106 h 797"/>
                <a:gd name="T46" fmla="*/ 323 w 593"/>
                <a:gd name="T47" fmla="*/ 89 h 797"/>
                <a:gd name="T48" fmla="*/ 312 w 593"/>
                <a:gd name="T49" fmla="*/ 69 h 797"/>
                <a:gd name="T50" fmla="*/ 274 w 593"/>
                <a:gd name="T51" fmla="*/ 50 h 797"/>
                <a:gd name="T52" fmla="*/ 264 w 593"/>
                <a:gd name="T53" fmla="*/ 17 h 797"/>
                <a:gd name="T54" fmla="*/ 218 w 593"/>
                <a:gd name="T55" fmla="*/ 15 h 797"/>
                <a:gd name="T56" fmla="*/ 180 w 593"/>
                <a:gd name="T57" fmla="*/ 10 h 797"/>
                <a:gd name="T58" fmla="*/ 189 w 593"/>
                <a:gd name="T59" fmla="*/ 60 h 797"/>
                <a:gd name="T60" fmla="*/ 208 w 593"/>
                <a:gd name="T61" fmla="*/ 95 h 797"/>
                <a:gd name="T62" fmla="*/ 188 w 593"/>
                <a:gd name="T63" fmla="*/ 114 h 797"/>
                <a:gd name="T64" fmla="*/ 164 w 593"/>
                <a:gd name="T65" fmla="*/ 145 h 797"/>
                <a:gd name="T66" fmla="*/ 106 w 593"/>
                <a:gd name="T67" fmla="*/ 132 h 797"/>
                <a:gd name="T68" fmla="*/ 84 w 593"/>
                <a:gd name="T69" fmla="*/ 171 h 797"/>
                <a:gd name="T70" fmla="*/ 64 w 593"/>
                <a:gd name="T71" fmla="*/ 239 h 797"/>
                <a:gd name="T72" fmla="*/ 81 w 593"/>
                <a:gd name="T73" fmla="*/ 275 h 797"/>
                <a:gd name="T74" fmla="*/ 52 w 593"/>
                <a:gd name="T75" fmla="*/ 314 h 797"/>
                <a:gd name="T76" fmla="*/ 24 w 593"/>
                <a:gd name="T77" fmla="*/ 362 h 797"/>
                <a:gd name="T78" fmla="*/ 4 w 593"/>
                <a:gd name="T79" fmla="*/ 401 h 797"/>
                <a:gd name="T80" fmla="*/ 20 w 593"/>
                <a:gd name="T81" fmla="*/ 442 h 797"/>
                <a:gd name="T82" fmla="*/ 32 w 593"/>
                <a:gd name="T83" fmla="*/ 479 h 797"/>
                <a:gd name="T84" fmla="*/ 68 w 593"/>
                <a:gd name="T85" fmla="*/ 535 h 797"/>
                <a:gd name="T86" fmla="*/ 58 w 593"/>
                <a:gd name="T87" fmla="*/ 578 h 797"/>
                <a:gd name="T88" fmla="*/ 70 w 593"/>
                <a:gd name="T89" fmla="*/ 600 h 797"/>
                <a:gd name="T90" fmla="*/ 120 w 593"/>
                <a:gd name="T91" fmla="*/ 611 h 797"/>
                <a:gd name="T92" fmla="*/ 124 w 593"/>
                <a:gd name="T93" fmla="*/ 646 h 797"/>
                <a:gd name="T94" fmla="*/ 98 w 593"/>
                <a:gd name="T95" fmla="*/ 739 h 797"/>
                <a:gd name="T96" fmla="*/ 117 w 593"/>
                <a:gd name="T97" fmla="*/ 761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3" h="797">
                  <a:moveTo>
                    <a:pt x="117" y="761"/>
                  </a:moveTo>
                  <a:cubicBezTo>
                    <a:pt x="125" y="761"/>
                    <a:pt x="131" y="762"/>
                    <a:pt x="139" y="762"/>
                  </a:cubicBezTo>
                  <a:cubicBezTo>
                    <a:pt x="148" y="762"/>
                    <a:pt x="157" y="764"/>
                    <a:pt x="162" y="761"/>
                  </a:cubicBezTo>
                  <a:cubicBezTo>
                    <a:pt x="166" y="758"/>
                    <a:pt x="174" y="747"/>
                    <a:pt x="185" y="748"/>
                  </a:cubicBezTo>
                  <a:cubicBezTo>
                    <a:pt x="196" y="749"/>
                    <a:pt x="205" y="756"/>
                    <a:pt x="214" y="758"/>
                  </a:cubicBezTo>
                  <a:cubicBezTo>
                    <a:pt x="222" y="760"/>
                    <a:pt x="237" y="760"/>
                    <a:pt x="241" y="765"/>
                  </a:cubicBezTo>
                  <a:cubicBezTo>
                    <a:pt x="242" y="768"/>
                    <a:pt x="243" y="770"/>
                    <a:pt x="244" y="772"/>
                  </a:cubicBezTo>
                  <a:cubicBezTo>
                    <a:pt x="252" y="767"/>
                    <a:pt x="258" y="763"/>
                    <a:pt x="261" y="762"/>
                  </a:cubicBezTo>
                  <a:cubicBezTo>
                    <a:pt x="265" y="761"/>
                    <a:pt x="274" y="772"/>
                    <a:pt x="276" y="779"/>
                  </a:cubicBezTo>
                  <a:cubicBezTo>
                    <a:pt x="278" y="787"/>
                    <a:pt x="282" y="787"/>
                    <a:pt x="285" y="792"/>
                  </a:cubicBezTo>
                  <a:cubicBezTo>
                    <a:pt x="289" y="797"/>
                    <a:pt x="292" y="790"/>
                    <a:pt x="297" y="787"/>
                  </a:cubicBezTo>
                  <a:cubicBezTo>
                    <a:pt x="302" y="784"/>
                    <a:pt x="298" y="772"/>
                    <a:pt x="298" y="767"/>
                  </a:cubicBezTo>
                  <a:cubicBezTo>
                    <a:pt x="298" y="761"/>
                    <a:pt x="308" y="763"/>
                    <a:pt x="318" y="764"/>
                  </a:cubicBezTo>
                  <a:cubicBezTo>
                    <a:pt x="329" y="765"/>
                    <a:pt x="325" y="769"/>
                    <a:pt x="331" y="774"/>
                  </a:cubicBezTo>
                  <a:cubicBezTo>
                    <a:pt x="338" y="779"/>
                    <a:pt x="340" y="779"/>
                    <a:pt x="353" y="777"/>
                  </a:cubicBezTo>
                  <a:cubicBezTo>
                    <a:pt x="365" y="775"/>
                    <a:pt x="379" y="763"/>
                    <a:pt x="386" y="760"/>
                  </a:cubicBezTo>
                  <a:cubicBezTo>
                    <a:pt x="392" y="757"/>
                    <a:pt x="413" y="757"/>
                    <a:pt x="421" y="756"/>
                  </a:cubicBezTo>
                  <a:cubicBezTo>
                    <a:pt x="428" y="755"/>
                    <a:pt x="424" y="746"/>
                    <a:pt x="430" y="746"/>
                  </a:cubicBezTo>
                  <a:cubicBezTo>
                    <a:pt x="437" y="746"/>
                    <a:pt x="440" y="746"/>
                    <a:pt x="444" y="749"/>
                  </a:cubicBezTo>
                  <a:cubicBezTo>
                    <a:pt x="449" y="753"/>
                    <a:pt x="454" y="751"/>
                    <a:pt x="459" y="749"/>
                  </a:cubicBezTo>
                  <a:cubicBezTo>
                    <a:pt x="465" y="748"/>
                    <a:pt x="466" y="751"/>
                    <a:pt x="466" y="756"/>
                  </a:cubicBezTo>
                  <a:cubicBezTo>
                    <a:pt x="466" y="761"/>
                    <a:pt x="471" y="760"/>
                    <a:pt x="479" y="767"/>
                  </a:cubicBezTo>
                  <a:cubicBezTo>
                    <a:pt x="486" y="773"/>
                    <a:pt x="486" y="756"/>
                    <a:pt x="486" y="747"/>
                  </a:cubicBezTo>
                  <a:cubicBezTo>
                    <a:pt x="486" y="739"/>
                    <a:pt x="476" y="744"/>
                    <a:pt x="476" y="733"/>
                  </a:cubicBezTo>
                  <a:cubicBezTo>
                    <a:pt x="476" y="723"/>
                    <a:pt x="467" y="711"/>
                    <a:pt x="463" y="707"/>
                  </a:cubicBezTo>
                  <a:cubicBezTo>
                    <a:pt x="458" y="703"/>
                    <a:pt x="466" y="696"/>
                    <a:pt x="471" y="692"/>
                  </a:cubicBezTo>
                  <a:cubicBezTo>
                    <a:pt x="476" y="688"/>
                    <a:pt x="493" y="679"/>
                    <a:pt x="499" y="676"/>
                  </a:cubicBezTo>
                  <a:cubicBezTo>
                    <a:pt x="504" y="673"/>
                    <a:pt x="506" y="656"/>
                    <a:pt x="506" y="656"/>
                  </a:cubicBezTo>
                  <a:cubicBezTo>
                    <a:pt x="506" y="656"/>
                    <a:pt x="520" y="656"/>
                    <a:pt x="527" y="653"/>
                  </a:cubicBezTo>
                  <a:cubicBezTo>
                    <a:pt x="531" y="652"/>
                    <a:pt x="530" y="641"/>
                    <a:pt x="530" y="630"/>
                  </a:cubicBezTo>
                  <a:cubicBezTo>
                    <a:pt x="524" y="625"/>
                    <a:pt x="518" y="619"/>
                    <a:pt x="508" y="614"/>
                  </a:cubicBezTo>
                  <a:cubicBezTo>
                    <a:pt x="496" y="608"/>
                    <a:pt x="489" y="602"/>
                    <a:pt x="477" y="587"/>
                  </a:cubicBezTo>
                  <a:cubicBezTo>
                    <a:pt x="466" y="572"/>
                    <a:pt x="460" y="581"/>
                    <a:pt x="454" y="574"/>
                  </a:cubicBezTo>
                  <a:cubicBezTo>
                    <a:pt x="448" y="568"/>
                    <a:pt x="438" y="545"/>
                    <a:pt x="434" y="538"/>
                  </a:cubicBezTo>
                  <a:cubicBezTo>
                    <a:pt x="429" y="532"/>
                    <a:pt x="441" y="526"/>
                    <a:pt x="436" y="518"/>
                  </a:cubicBezTo>
                  <a:cubicBezTo>
                    <a:pt x="430" y="509"/>
                    <a:pt x="418" y="508"/>
                    <a:pt x="414" y="494"/>
                  </a:cubicBezTo>
                  <a:cubicBezTo>
                    <a:pt x="411" y="481"/>
                    <a:pt x="403" y="476"/>
                    <a:pt x="410" y="477"/>
                  </a:cubicBezTo>
                  <a:cubicBezTo>
                    <a:pt x="418" y="478"/>
                    <a:pt x="421" y="498"/>
                    <a:pt x="424" y="489"/>
                  </a:cubicBezTo>
                  <a:cubicBezTo>
                    <a:pt x="427" y="481"/>
                    <a:pt x="425" y="471"/>
                    <a:pt x="442" y="467"/>
                  </a:cubicBezTo>
                  <a:cubicBezTo>
                    <a:pt x="459" y="462"/>
                    <a:pt x="458" y="471"/>
                    <a:pt x="468" y="462"/>
                  </a:cubicBezTo>
                  <a:cubicBezTo>
                    <a:pt x="477" y="454"/>
                    <a:pt x="496" y="437"/>
                    <a:pt x="513" y="429"/>
                  </a:cubicBezTo>
                  <a:cubicBezTo>
                    <a:pt x="530" y="422"/>
                    <a:pt x="555" y="415"/>
                    <a:pt x="552" y="408"/>
                  </a:cubicBezTo>
                  <a:cubicBezTo>
                    <a:pt x="549" y="400"/>
                    <a:pt x="552" y="395"/>
                    <a:pt x="559" y="398"/>
                  </a:cubicBezTo>
                  <a:cubicBezTo>
                    <a:pt x="565" y="402"/>
                    <a:pt x="576" y="421"/>
                    <a:pt x="579" y="418"/>
                  </a:cubicBezTo>
                  <a:cubicBezTo>
                    <a:pt x="581" y="415"/>
                    <a:pt x="586" y="407"/>
                    <a:pt x="593" y="396"/>
                  </a:cubicBezTo>
                  <a:cubicBezTo>
                    <a:pt x="591" y="394"/>
                    <a:pt x="593" y="390"/>
                    <a:pt x="593" y="385"/>
                  </a:cubicBezTo>
                  <a:cubicBezTo>
                    <a:pt x="593" y="379"/>
                    <a:pt x="592" y="368"/>
                    <a:pt x="590" y="357"/>
                  </a:cubicBezTo>
                  <a:cubicBezTo>
                    <a:pt x="587" y="347"/>
                    <a:pt x="588" y="353"/>
                    <a:pt x="582" y="352"/>
                  </a:cubicBezTo>
                  <a:cubicBezTo>
                    <a:pt x="576" y="351"/>
                    <a:pt x="574" y="341"/>
                    <a:pt x="573" y="337"/>
                  </a:cubicBezTo>
                  <a:cubicBezTo>
                    <a:pt x="572" y="332"/>
                    <a:pt x="571" y="327"/>
                    <a:pt x="569" y="324"/>
                  </a:cubicBezTo>
                  <a:cubicBezTo>
                    <a:pt x="566" y="320"/>
                    <a:pt x="567" y="315"/>
                    <a:pt x="568" y="311"/>
                  </a:cubicBezTo>
                  <a:cubicBezTo>
                    <a:pt x="569" y="306"/>
                    <a:pt x="569" y="294"/>
                    <a:pt x="567" y="285"/>
                  </a:cubicBezTo>
                  <a:cubicBezTo>
                    <a:pt x="565" y="276"/>
                    <a:pt x="560" y="279"/>
                    <a:pt x="556" y="266"/>
                  </a:cubicBezTo>
                  <a:cubicBezTo>
                    <a:pt x="553" y="253"/>
                    <a:pt x="559" y="251"/>
                    <a:pt x="561" y="241"/>
                  </a:cubicBezTo>
                  <a:cubicBezTo>
                    <a:pt x="562" y="232"/>
                    <a:pt x="548" y="227"/>
                    <a:pt x="544" y="221"/>
                  </a:cubicBezTo>
                  <a:cubicBezTo>
                    <a:pt x="540" y="215"/>
                    <a:pt x="529" y="208"/>
                    <a:pt x="528" y="202"/>
                  </a:cubicBezTo>
                  <a:cubicBezTo>
                    <a:pt x="527" y="196"/>
                    <a:pt x="533" y="194"/>
                    <a:pt x="539" y="188"/>
                  </a:cubicBezTo>
                  <a:cubicBezTo>
                    <a:pt x="545" y="182"/>
                    <a:pt x="541" y="170"/>
                    <a:pt x="541" y="165"/>
                  </a:cubicBezTo>
                  <a:cubicBezTo>
                    <a:pt x="541" y="160"/>
                    <a:pt x="532" y="132"/>
                    <a:pt x="531" y="125"/>
                  </a:cubicBezTo>
                  <a:cubicBezTo>
                    <a:pt x="530" y="120"/>
                    <a:pt x="531" y="111"/>
                    <a:pt x="531" y="102"/>
                  </a:cubicBezTo>
                  <a:cubicBezTo>
                    <a:pt x="528" y="102"/>
                    <a:pt x="524" y="101"/>
                    <a:pt x="519" y="95"/>
                  </a:cubicBezTo>
                  <a:cubicBezTo>
                    <a:pt x="512" y="88"/>
                    <a:pt x="504" y="80"/>
                    <a:pt x="497" y="81"/>
                  </a:cubicBezTo>
                  <a:cubicBezTo>
                    <a:pt x="489" y="82"/>
                    <a:pt x="486" y="86"/>
                    <a:pt x="481" y="83"/>
                  </a:cubicBezTo>
                  <a:cubicBezTo>
                    <a:pt x="475" y="80"/>
                    <a:pt x="467" y="78"/>
                    <a:pt x="462" y="73"/>
                  </a:cubicBezTo>
                  <a:cubicBezTo>
                    <a:pt x="457" y="68"/>
                    <a:pt x="457" y="56"/>
                    <a:pt x="445" y="56"/>
                  </a:cubicBezTo>
                  <a:cubicBezTo>
                    <a:pt x="434" y="56"/>
                    <a:pt x="425" y="58"/>
                    <a:pt x="420" y="61"/>
                  </a:cubicBezTo>
                  <a:cubicBezTo>
                    <a:pt x="414" y="63"/>
                    <a:pt x="408" y="70"/>
                    <a:pt x="402" y="75"/>
                  </a:cubicBezTo>
                  <a:cubicBezTo>
                    <a:pt x="397" y="80"/>
                    <a:pt x="386" y="83"/>
                    <a:pt x="376" y="86"/>
                  </a:cubicBezTo>
                  <a:cubicBezTo>
                    <a:pt x="365" y="88"/>
                    <a:pt x="362" y="106"/>
                    <a:pt x="356" y="106"/>
                  </a:cubicBezTo>
                  <a:cubicBezTo>
                    <a:pt x="349" y="106"/>
                    <a:pt x="344" y="99"/>
                    <a:pt x="337" y="99"/>
                  </a:cubicBezTo>
                  <a:cubicBezTo>
                    <a:pt x="329" y="99"/>
                    <a:pt x="324" y="104"/>
                    <a:pt x="321" y="99"/>
                  </a:cubicBezTo>
                  <a:cubicBezTo>
                    <a:pt x="317" y="94"/>
                    <a:pt x="317" y="90"/>
                    <a:pt x="323" y="89"/>
                  </a:cubicBezTo>
                  <a:cubicBezTo>
                    <a:pt x="329" y="87"/>
                    <a:pt x="334" y="81"/>
                    <a:pt x="334" y="73"/>
                  </a:cubicBezTo>
                  <a:cubicBezTo>
                    <a:pt x="334" y="65"/>
                    <a:pt x="334" y="58"/>
                    <a:pt x="327" y="61"/>
                  </a:cubicBezTo>
                  <a:cubicBezTo>
                    <a:pt x="320" y="64"/>
                    <a:pt x="326" y="74"/>
                    <a:pt x="312" y="69"/>
                  </a:cubicBezTo>
                  <a:cubicBezTo>
                    <a:pt x="297" y="63"/>
                    <a:pt x="297" y="57"/>
                    <a:pt x="289" y="58"/>
                  </a:cubicBezTo>
                  <a:cubicBezTo>
                    <a:pt x="282" y="58"/>
                    <a:pt x="273" y="68"/>
                    <a:pt x="275" y="62"/>
                  </a:cubicBezTo>
                  <a:cubicBezTo>
                    <a:pt x="277" y="55"/>
                    <a:pt x="280" y="50"/>
                    <a:pt x="274" y="50"/>
                  </a:cubicBezTo>
                  <a:cubicBezTo>
                    <a:pt x="269" y="51"/>
                    <a:pt x="252" y="57"/>
                    <a:pt x="260" y="51"/>
                  </a:cubicBezTo>
                  <a:cubicBezTo>
                    <a:pt x="268" y="46"/>
                    <a:pt x="274" y="42"/>
                    <a:pt x="270" y="34"/>
                  </a:cubicBezTo>
                  <a:cubicBezTo>
                    <a:pt x="266" y="27"/>
                    <a:pt x="266" y="21"/>
                    <a:pt x="264" y="17"/>
                  </a:cubicBezTo>
                  <a:cubicBezTo>
                    <a:pt x="263" y="16"/>
                    <a:pt x="263" y="15"/>
                    <a:pt x="263" y="14"/>
                  </a:cubicBezTo>
                  <a:cubicBezTo>
                    <a:pt x="254" y="12"/>
                    <a:pt x="244" y="10"/>
                    <a:pt x="239" y="12"/>
                  </a:cubicBezTo>
                  <a:cubicBezTo>
                    <a:pt x="228" y="15"/>
                    <a:pt x="226" y="22"/>
                    <a:pt x="218" y="15"/>
                  </a:cubicBezTo>
                  <a:cubicBezTo>
                    <a:pt x="212" y="11"/>
                    <a:pt x="188" y="2"/>
                    <a:pt x="172" y="0"/>
                  </a:cubicBezTo>
                  <a:cubicBezTo>
                    <a:pt x="172" y="0"/>
                    <a:pt x="172" y="1"/>
                    <a:pt x="172" y="2"/>
                  </a:cubicBezTo>
                  <a:cubicBezTo>
                    <a:pt x="172" y="9"/>
                    <a:pt x="178" y="12"/>
                    <a:pt x="180" y="10"/>
                  </a:cubicBezTo>
                  <a:cubicBezTo>
                    <a:pt x="181" y="7"/>
                    <a:pt x="187" y="4"/>
                    <a:pt x="189" y="17"/>
                  </a:cubicBezTo>
                  <a:cubicBezTo>
                    <a:pt x="190" y="30"/>
                    <a:pt x="210" y="48"/>
                    <a:pt x="209" y="54"/>
                  </a:cubicBezTo>
                  <a:cubicBezTo>
                    <a:pt x="207" y="59"/>
                    <a:pt x="193" y="52"/>
                    <a:pt x="189" y="60"/>
                  </a:cubicBezTo>
                  <a:cubicBezTo>
                    <a:pt x="185" y="68"/>
                    <a:pt x="188" y="74"/>
                    <a:pt x="193" y="75"/>
                  </a:cubicBezTo>
                  <a:cubicBezTo>
                    <a:pt x="199" y="77"/>
                    <a:pt x="191" y="77"/>
                    <a:pt x="199" y="85"/>
                  </a:cubicBezTo>
                  <a:cubicBezTo>
                    <a:pt x="207" y="93"/>
                    <a:pt x="216" y="89"/>
                    <a:pt x="208" y="95"/>
                  </a:cubicBezTo>
                  <a:cubicBezTo>
                    <a:pt x="200" y="102"/>
                    <a:pt x="191" y="102"/>
                    <a:pt x="199" y="106"/>
                  </a:cubicBezTo>
                  <a:cubicBezTo>
                    <a:pt x="207" y="111"/>
                    <a:pt x="211" y="117"/>
                    <a:pt x="206" y="117"/>
                  </a:cubicBezTo>
                  <a:cubicBezTo>
                    <a:pt x="201" y="117"/>
                    <a:pt x="197" y="105"/>
                    <a:pt x="188" y="114"/>
                  </a:cubicBezTo>
                  <a:cubicBezTo>
                    <a:pt x="179" y="122"/>
                    <a:pt x="174" y="128"/>
                    <a:pt x="175" y="135"/>
                  </a:cubicBezTo>
                  <a:cubicBezTo>
                    <a:pt x="176" y="142"/>
                    <a:pt x="184" y="162"/>
                    <a:pt x="176" y="154"/>
                  </a:cubicBezTo>
                  <a:cubicBezTo>
                    <a:pt x="169" y="147"/>
                    <a:pt x="163" y="140"/>
                    <a:pt x="164" y="145"/>
                  </a:cubicBezTo>
                  <a:cubicBezTo>
                    <a:pt x="164" y="150"/>
                    <a:pt x="176" y="157"/>
                    <a:pt x="164" y="152"/>
                  </a:cubicBezTo>
                  <a:cubicBezTo>
                    <a:pt x="152" y="147"/>
                    <a:pt x="145" y="127"/>
                    <a:pt x="137" y="127"/>
                  </a:cubicBezTo>
                  <a:cubicBezTo>
                    <a:pt x="129" y="127"/>
                    <a:pt x="115" y="132"/>
                    <a:pt x="106" y="132"/>
                  </a:cubicBezTo>
                  <a:cubicBezTo>
                    <a:pt x="97" y="132"/>
                    <a:pt x="92" y="134"/>
                    <a:pt x="88" y="143"/>
                  </a:cubicBezTo>
                  <a:cubicBezTo>
                    <a:pt x="83" y="152"/>
                    <a:pt x="84" y="158"/>
                    <a:pt x="87" y="168"/>
                  </a:cubicBezTo>
                  <a:cubicBezTo>
                    <a:pt x="89" y="175"/>
                    <a:pt x="87" y="174"/>
                    <a:pt x="84" y="171"/>
                  </a:cubicBezTo>
                  <a:cubicBezTo>
                    <a:pt x="91" y="194"/>
                    <a:pt x="92" y="208"/>
                    <a:pt x="89" y="212"/>
                  </a:cubicBezTo>
                  <a:cubicBezTo>
                    <a:pt x="85" y="218"/>
                    <a:pt x="85" y="234"/>
                    <a:pt x="83" y="238"/>
                  </a:cubicBezTo>
                  <a:cubicBezTo>
                    <a:pt x="80" y="241"/>
                    <a:pt x="73" y="239"/>
                    <a:pt x="64" y="239"/>
                  </a:cubicBezTo>
                  <a:cubicBezTo>
                    <a:pt x="55" y="239"/>
                    <a:pt x="62" y="242"/>
                    <a:pt x="62" y="251"/>
                  </a:cubicBezTo>
                  <a:cubicBezTo>
                    <a:pt x="62" y="260"/>
                    <a:pt x="70" y="257"/>
                    <a:pt x="79" y="260"/>
                  </a:cubicBezTo>
                  <a:cubicBezTo>
                    <a:pt x="88" y="262"/>
                    <a:pt x="84" y="268"/>
                    <a:pt x="81" y="275"/>
                  </a:cubicBezTo>
                  <a:cubicBezTo>
                    <a:pt x="78" y="282"/>
                    <a:pt x="72" y="287"/>
                    <a:pt x="63" y="293"/>
                  </a:cubicBezTo>
                  <a:cubicBezTo>
                    <a:pt x="55" y="299"/>
                    <a:pt x="64" y="300"/>
                    <a:pt x="64" y="305"/>
                  </a:cubicBezTo>
                  <a:cubicBezTo>
                    <a:pt x="64" y="311"/>
                    <a:pt x="62" y="311"/>
                    <a:pt x="52" y="314"/>
                  </a:cubicBezTo>
                  <a:cubicBezTo>
                    <a:pt x="42" y="317"/>
                    <a:pt x="29" y="313"/>
                    <a:pt x="23" y="314"/>
                  </a:cubicBezTo>
                  <a:cubicBezTo>
                    <a:pt x="17" y="315"/>
                    <a:pt x="13" y="318"/>
                    <a:pt x="12" y="325"/>
                  </a:cubicBezTo>
                  <a:cubicBezTo>
                    <a:pt x="12" y="332"/>
                    <a:pt x="26" y="353"/>
                    <a:pt x="24" y="362"/>
                  </a:cubicBezTo>
                  <a:cubicBezTo>
                    <a:pt x="22" y="372"/>
                    <a:pt x="19" y="374"/>
                    <a:pt x="13" y="378"/>
                  </a:cubicBezTo>
                  <a:cubicBezTo>
                    <a:pt x="8" y="382"/>
                    <a:pt x="18" y="382"/>
                    <a:pt x="18" y="387"/>
                  </a:cubicBezTo>
                  <a:cubicBezTo>
                    <a:pt x="18" y="392"/>
                    <a:pt x="7" y="398"/>
                    <a:pt x="4" y="401"/>
                  </a:cubicBezTo>
                  <a:cubicBezTo>
                    <a:pt x="0" y="404"/>
                    <a:pt x="9" y="411"/>
                    <a:pt x="11" y="414"/>
                  </a:cubicBezTo>
                  <a:cubicBezTo>
                    <a:pt x="12" y="418"/>
                    <a:pt x="9" y="420"/>
                    <a:pt x="7" y="426"/>
                  </a:cubicBezTo>
                  <a:cubicBezTo>
                    <a:pt x="5" y="432"/>
                    <a:pt x="18" y="438"/>
                    <a:pt x="20" y="442"/>
                  </a:cubicBezTo>
                  <a:cubicBezTo>
                    <a:pt x="23" y="446"/>
                    <a:pt x="19" y="445"/>
                    <a:pt x="19" y="450"/>
                  </a:cubicBezTo>
                  <a:cubicBezTo>
                    <a:pt x="19" y="455"/>
                    <a:pt x="28" y="467"/>
                    <a:pt x="32" y="475"/>
                  </a:cubicBezTo>
                  <a:cubicBezTo>
                    <a:pt x="33" y="476"/>
                    <a:pt x="33" y="478"/>
                    <a:pt x="32" y="479"/>
                  </a:cubicBezTo>
                  <a:cubicBezTo>
                    <a:pt x="32" y="484"/>
                    <a:pt x="32" y="493"/>
                    <a:pt x="35" y="498"/>
                  </a:cubicBezTo>
                  <a:cubicBezTo>
                    <a:pt x="38" y="506"/>
                    <a:pt x="47" y="523"/>
                    <a:pt x="54" y="526"/>
                  </a:cubicBezTo>
                  <a:cubicBezTo>
                    <a:pt x="61" y="528"/>
                    <a:pt x="65" y="529"/>
                    <a:pt x="68" y="535"/>
                  </a:cubicBezTo>
                  <a:cubicBezTo>
                    <a:pt x="70" y="542"/>
                    <a:pt x="72" y="548"/>
                    <a:pt x="70" y="553"/>
                  </a:cubicBezTo>
                  <a:cubicBezTo>
                    <a:pt x="69" y="558"/>
                    <a:pt x="70" y="566"/>
                    <a:pt x="68" y="566"/>
                  </a:cubicBezTo>
                  <a:cubicBezTo>
                    <a:pt x="66" y="567"/>
                    <a:pt x="59" y="565"/>
                    <a:pt x="58" y="578"/>
                  </a:cubicBezTo>
                  <a:cubicBezTo>
                    <a:pt x="57" y="582"/>
                    <a:pt x="57" y="586"/>
                    <a:pt x="57" y="590"/>
                  </a:cubicBezTo>
                  <a:cubicBezTo>
                    <a:pt x="58" y="590"/>
                    <a:pt x="58" y="590"/>
                    <a:pt x="59" y="589"/>
                  </a:cubicBezTo>
                  <a:cubicBezTo>
                    <a:pt x="64" y="586"/>
                    <a:pt x="65" y="592"/>
                    <a:pt x="70" y="600"/>
                  </a:cubicBezTo>
                  <a:cubicBezTo>
                    <a:pt x="76" y="608"/>
                    <a:pt x="79" y="603"/>
                    <a:pt x="86" y="604"/>
                  </a:cubicBezTo>
                  <a:cubicBezTo>
                    <a:pt x="93" y="606"/>
                    <a:pt x="94" y="597"/>
                    <a:pt x="98" y="594"/>
                  </a:cubicBezTo>
                  <a:cubicBezTo>
                    <a:pt x="103" y="591"/>
                    <a:pt x="109" y="606"/>
                    <a:pt x="120" y="611"/>
                  </a:cubicBezTo>
                  <a:cubicBezTo>
                    <a:pt x="132" y="615"/>
                    <a:pt x="146" y="620"/>
                    <a:pt x="146" y="620"/>
                  </a:cubicBezTo>
                  <a:cubicBezTo>
                    <a:pt x="146" y="620"/>
                    <a:pt x="146" y="624"/>
                    <a:pt x="142" y="629"/>
                  </a:cubicBezTo>
                  <a:cubicBezTo>
                    <a:pt x="139" y="634"/>
                    <a:pt x="131" y="639"/>
                    <a:pt x="124" y="646"/>
                  </a:cubicBezTo>
                  <a:cubicBezTo>
                    <a:pt x="117" y="652"/>
                    <a:pt x="119" y="669"/>
                    <a:pt x="119" y="672"/>
                  </a:cubicBezTo>
                  <a:cubicBezTo>
                    <a:pt x="118" y="675"/>
                    <a:pt x="105" y="695"/>
                    <a:pt x="104" y="704"/>
                  </a:cubicBezTo>
                  <a:cubicBezTo>
                    <a:pt x="102" y="714"/>
                    <a:pt x="104" y="728"/>
                    <a:pt x="98" y="739"/>
                  </a:cubicBezTo>
                  <a:cubicBezTo>
                    <a:pt x="92" y="750"/>
                    <a:pt x="100" y="754"/>
                    <a:pt x="102" y="760"/>
                  </a:cubicBezTo>
                  <a:cubicBezTo>
                    <a:pt x="102" y="760"/>
                    <a:pt x="102" y="760"/>
                    <a:pt x="102" y="760"/>
                  </a:cubicBezTo>
                  <a:cubicBezTo>
                    <a:pt x="108" y="761"/>
                    <a:pt x="113" y="761"/>
                    <a:pt x="117" y="761"/>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4" name="Freeform 167"/>
            <p:cNvSpPr>
              <a:spLocks noEditPoints="1"/>
            </p:cNvSpPr>
            <p:nvPr/>
          </p:nvSpPr>
          <p:spPr bwMode="auto">
            <a:xfrm>
              <a:off x="4227513" y="4545013"/>
              <a:ext cx="1481137" cy="1492250"/>
            </a:xfrm>
            <a:custGeom>
              <a:avLst/>
              <a:gdLst>
                <a:gd name="T0" fmla="*/ 501 w 940"/>
                <a:gd name="T1" fmla="*/ 90 h 948"/>
                <a:gd name="T2" fmla="*/ 497 w 940"/>
                <a:gd name="T3" fmla="*/ 52 h 948"/>
                <a:gd name="T4" fmla="*/ 406 w 940"/>
                <a:gd name="T5" fmla="*/ 2 h 948"/>
                <a:gd name="T6" fmla="*/ 327 w 940"/>
                <a:gd name="T7" fmla="*/ 35 h 948"/>
                <a:gd name="T8" fmla="*/ 282 w 940"/>
                <a:gd name="T9" fmla="*/ 36 h 948"/>
                <a:gd name="T10" fmla="*/ 259 w 940"/>
                <a:gd name="T11" fmla="*/ 58 h 948"/>
                <a:gd name="T12" fmla="*/ 246 w 940"/>
                <a:gd name="T13" fmla="*/ 83 h 948"/>
                <a:gd name="T14" fmla="*/ 201 w 940"/>
                <a:gd name="T15" fmla="*/ 73 h 948"/>
                <a:gd name="T16" fmla="*/ 181 w 940"/>
                <a:gd name="T17" fmla="*/ 133 h 948"/>
                <a:gd name="T18" fmla="*/ 152 w 940"/>
                <a:gd name="T19" fmla="*/ 104 h 948"/>
                <a:gd name="T20" fmla="*/ 121 w 940"/>
                <a:gd name="T21" fmla="*/ 86 h 948"/>
                <a:gd name="T22" fmla="*/ 97 w 940"/>
                <a:gd name="T23" fmla="*/ 122 h 948"/>
                <a:gd name="T24" fmla="*/ 34 w 940"/>
                <a:gd name="T25" fmla="*/ 128 h 948"/>
                <a:gd name="T26" fmla="*/ 32 w 940"/>
                <a:gd name="T27" fmla="*/ 161 h 948"/>
                <a:gd name="T28" fmla="*/ 20 w 940"/>
                <a:gd name="T29" fmla="*/ 204 h 948"/>
                <a:gd name="T30" fmla="*/ 24 w 940"/>
                <a:gd name="T31" fmla="*/ 232 h 948"/>
                <a:gd name="T32" fmla="*/ 18 w 940"/>
                <a:gd name="T33" fmla="*/ 280 h 948"/>
                <a:gd name="T34" fmla="*/ 64 w 940"/>
                <a:gd name="T35" fmla="*/ 338 h 948"/>
                <a:gd name="T36" fmla="*/ 117 w 940"/>
                <a:gd name="T37" fmla="*/ 328 h 948"/>
                <a:gd name="T38" fmla="*/ 183 w 940"/>
                <a:gd name="T39" fmla="*/ 289 h 948"/>
                <a:gd name="T40" fmla="*/ 274 w 940"/>
                <a:gd name="T41" fmla="*/ 351 h 948"/>
                <a:gd name="T42" fmla="*/ 294 w 940"/>
                <a:gd name="T43" fmla="*/ 439 h 948"/>
                <a:gd name="T44" fmla="*/ 327 w 940"/>
                <a:gd name="T45" fmla="*/ 462 h 948"/>
                <a:gd name="T46" fmla="*/ 386 w 940"/>
                <a:gd name="T47" fmla="*/ 509 h 948"/>
                <a:gd name="T48" fmla="*/ 451 w 940"/>
                <a:gd name="T49" fmla="*/ 580 h 948"/>
                <a:gd name="T50" fmla="*/ 529 w 940"/>
                <a:gd name="T51" fmla="*/ 610 h 948"/>
                <a:gd name="T52" fmla="*/ 591 w 940"/>
                <a:gd name="T53" fmla="*/ 652 h 948"/>
                <a:gd name="T54" fmla="*/ 638 w 940"/>
                <a:gd name="T55" fmla="*/ 667 h 948"/>
                <a:gd name="T56" fmla="*/ 674 w 940"/>
                <a:gd name="T57" fmla="*/ 720 h 948"/>
                <a:gd name="T58" fmla="*/ 728 w 940"/>
                <a:gd name="T59" fmla="*/ 759 h 948"/>
                <a:gd name="T60" fmla="*/ 766 w 940"/>
                <a:gd name="T61" fmla="*/ 843 h 948"/>
                <a:gd name="T62" fmla="*/ 743 w 940"/>
                <a:gd name="T63" fmla="*/ 886 h 948"/>
                <a:gd name="T64" fmla="*/ 736 w 940"/>
                <a:gd name="T65" fmla="*/ 948 h 948"/>
                <a:gd name="T66" fmla="*/ 790 w 940"/>
                <a:gd name="T67" fmla="*/ 895 h 948"/>
                <a:gd name="T68" fmla="*/ 824 w 940"/>
                <a:gd name="T69" fmla="*/ 827 h 948"/>
                <a:gd name="T70" fmla="*/ 829 w 940"/>
                <a:gd name="T71" fmla="*/ 776 h 948"/>
                <a:gd name="T72" fmla="*/ 788 w 940"/>
                <a:gd name="T73" fmla="*/ 720 h 948"/>
                <a:gd name="T74" fmla="*/ 840 w 940"/>
                <a:gd name="T75" fmla="*/ 676 h 948"/>
                <a:gd name="T76" fmla="*/ 907 w 940"/>
                <a:gd name="T77" fmla="*/ 718 h 948"/>
                <a:gd name="T78" fmla="*/ 933 w 940"/>
                <a:gd name="T79" fmla="*/ 680 h 948"/>
                <a:gd name="T80" fmla="*/ 849 w 940"/>
                <a:gd name="T81" fmla="*/ 627 h 948"/>
                <a:gd name="T82" fmla="*/ 715 w 940"/>
                <a:gd name="T83" fmla="*/ 559 h 948"/>
                <a:gd name="T84" fmla="*/ 688 w 940"/>
                <a:gd name="T85" fmla="*/ 528 h 948"/>
                <a:gd name="T86" fmla="*/ 621 w 940"/>
                <a:gd name="T87" fmla="*/ 509 h 948"/>
                <a:gd name="T88" fmla="*/ 529 w 940"/>
                <a:gd name="T89" fmla="*/ 374 h 948"/>
                <a:gd name="T90" fmla="*/ 434 w 940"/>
                <a:gd name="T91" fmla="*/ 307 h 948"/>
                <a:gd name="T92" fmla="*/ 419 w 940"/>
                <a:gd name="T93" fmla="*/ 246 h 948"/>
                <a:gd name="T94" fmla="*/ 426 w 940"/>
                <a:gd name="T95" fmla="*/ 215 h 948"/>
                <a:gd name="T96" fmla="*/ 422 w 940"/>
                <a:gd name="T97" fmla="*/ 171 h 948"/>
                <a:gd name="T98" fmla="*/ 456 w 940"/>
                <a:gd name="T99" fmla="*/ 159 h 948"/>
                <a:gd name="T100" fmla="*/ 502 w 940"/>
                <a:gd name="T101" fmla="*/ 147 h 948"/>
                <a:gd name="T102" fmla="*/ 504 w 940"/>
                <a:gd name="T103" fmla="*/ 114 h 948"/>
                <a:gd name="T104" fmla="*/ 449 w 940"/>
                <a:gd name="T105" fmla="*/ 546 h 948"/>
                <a:gd name="T106" fmla="*/ 440 w 940"/>
                <a:gd name="T107" fmla="*/ 35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0" h="948">
                  <a:moveTo>
                    <a:pt x="504" y="114"/>
                  </a:moveTo>
                  <a:cubicBezTo>
                    <a:pt x="493" y="110"/>
                    <a:pt x="505" y="104"/>
                    <a:pt x="513" y="97"/>
                  </a:cubicBezTo>
                  <a:cubicBezTo>
                    <a:pt x="521" y="90"/>
                    <a:pt x="506" y="91"/>
                    <a:pt x="501" y="90"/>
                  </a:cubicBezTo>
                  <a:cubicBezTo>
                    <a:pt x="497" y="88"/>
                    <a:pt x="496" y="86"/>
                    <a:pt x="499" y="77"/>
                  </a:cubicBezTo>
                  <a:cubicBezTo>
                    <a:pt x="501" y="71"/>
                    <a:pt x="510" y="64"/>
                    <a:pt x="515" y="61"/>
                  </a:cubicBezTo>
                  <a:cubicBezTo>
                    <a:pt x="510" y="57"/>
                    <a:pt x="507" y="54"/>
                    <a:pt x="497" y="52"/>
                  </a:cubicBezTo>
                  <a:cubicBezTo>
                    <a:pt x="481" y="50"/>
                    <a:pt x="438" y="53"/>
                    <a:pt x="430" y="46"/>
                  </a:cubicBezTo>
                  <a:cubicBezTo>
                    <a:pt x="421" y="38"/>
                    <a:pt x="412" y="29"/>
                    <a:pt x="407" y="20"/>
                  </a:cubicBezTo>
                  <a:cubicBezTo>
                    <a:pt x="402" y="12"/>
                    <a:pt x="416" y="0"/>
                    <a:pt x="406" y="2"/>
                  </a:cubicBezTo>
                  <a:cubicBezTo>
                    <a:pt x="396" y="4"/>
                    <a:pt x="386" y="14"/>
                    <a:pt x="377" y="14"/>
                  </a:cubicBezTo>
                  <a:cubicBezTo>
                    <a:pt x="369" y="14"/>
                    <a:pt x="357" y="11"/>
                    <a:pt x="347" y="14"/>
                  </a:cubicBezTo>
                  <a:cubicBezTo>
                    <a:pt x="338" y="17"/>
                    <a:pt x="334" y="29"/>
                    <a:pt x="327" y="35"/>
                  </a:cubicBezTo>
                  <a:cubicBezTo>
                    <a:pt x="321" y="42"/>
                    <a:pt x="311" y="42"/>
                    <a:pt x="306" y="37"/>
                  </a:cubicBezTo>
                  <a:cubicBezTo>
                    <a:pt x="302" y="34"/>
                    <a:pt x="292" y="33"/>
                    <a:pt x="283" y="33"/>
                  </a:cubicBezTo>
                  <a:cubicBezTo>
                    <a:pt x="282" y="34"/>
                    <a:pt x="282" y="35"/>
                    <a:pt x="282" y="36"/>
                  </a:cubicBezTo>
                  <a:cubicBezTo>
                    <a:pt x="282" y="43"/>
                    <a:pt x="274" y="47"/>
                    <a:pt x="279" y="50"/>
                  </a:cubicBezTo>
                  <a:cubicBezTo>
                    <a:pt x="284" y="53"/>
                    <a:pt x="291" y="67"/>
                    <a:pt x="279" y="63"/>
                  </a:cubicBezTo>
                  <a:cubicBezTo>
                    <a:pt x="267" y="59"/>
                    <a:pt x="263" y="50"/>
                    <a:pt x="259" y="58"/>
                  </a:cubicBezTo>
                  <a:cubicBezTo>
                    <a:pt x="255" y="65"/>
                    <a:pt x="257" y="70"/>
                    <a:pt x="258" y="75"/>
                  </a:cubicBezTo>
                  <a:cubicBezTo>
                    <a:pt x="259" y="79"/>
                    <a:pt x="268" y="96"/>
                    <a:pt x="260" y="94"/>
                  </a:cubicBezTo>
                  <a:cubicBezTo>
                    <a:pt x="251" y="92"/>
                    <a:pt x="259" y="82"/>
                    <a:pt x="246" y="83"/>
                  </a:cubicBezTo>
                  <a:cubicBezTo>
                    <a:pt x="233" y="84"/>
                    <a:pt x="228" y="95"/>
                    <a:pt x="223" y="90"/>
                  </a:cubicBezTo>
                  <a:cubicBezTo>
                    <a:pt x="217" y="84"/>
                    <a:pt x="214" y="72"/>
                    <a:pt x="210" y="72"/>
                  </a:cubicBezTo>
                  <a:cubicBezTo>
                    <a:pt x="205" y="72"/>
                    <a:pt x="201" y="61"/>
                    <a:pt x="201" y="73"/>
                  </a:cubicBezTo>
                  <a:cubicBezTo>
                    <a:pt x="201" y="84"/>
                    <a:pt x="201" y="93"/>
                    <a:pt x="194" y="98"/>
                  </a:cubicBezTo>
                  <a:cubicBezTo>
                    <a:pt x="186" y="104"/>
                    <a:pt x="182" y="112"/>
                    <a:pt x="181" y="117"/>
                  </a:cubicBezTo>
                  <a:cubicBezTo>
                    <a:pt x="180" y="123"/>
                    <a:pt x="187" y="132"/>
                    <a:pt x="181" y="133"/>
                  </a:cubicBezTo>
                  <a:cubicBezTo>
                    <a:pt x="175" y="134"/>
                    <a:pt x="161" y="124"/>
                    <a:pt x="164" y="118"/>
                  </a:cubicBezTo>
                  <a:cubicBezTo>
                    <a:pt x="167" y="113"/>
                    <a:pt x="173" y="112"/>
                    <a:pt x="166" y="110"/>
                  </a:cubicBezTo>
                  <a:cubicBezTo>
                    <a:pt x="158" y="108"/>
                    <a:pt x="157" y="110"/>
                    <a:pt x="152" y="104"/>
                  </a:cubicBezTo>
                  <a:cubicBezTo>
                    <a:pt x="147" y="97"/>
                    <a:pt x="139" y="96"/>
                    <a:pt x="139" y="89"/>
                  </a:cubicBezTo>
                  <a:cubicBezTo>
                    <a:pt x="139" y="81"/>
                    <a:pt x="145" y="74"/>
                    <a:pt x="138" y="73"/>
                  </a:cubicBezTo>
                  <a:cubicBezTo>
                    <a:pt x="132" y="72"/>
                    <a:pt x="128" y="81"/>
                    <a:pt x="121" y="86"/>
                  </a:cubicBezTo>
                  <a:cubicBezTo>
                    <a:pt x="115" y="92"/>
                    <a:pt x="114" y="88"/>
                    <a:pt x="116" y="96"/>
                  </a:cubicBezTo>
                  <a:cubicBezTo>
                    <a:pt x="118" y="105"/>
                    <a:pt x="117" y="101"/>
                    <a:pt x="109" y="108"/>
                  </a:cubicBezTo>
                  <a:cubicBezTo>
                    <a:pt x="102" y="114"/>
                    <a:pt x="105" y="117"/>
                    <a:pt x="97" y="122"/>
                  </a:cubicBezTo>
                  <a:cubicBezTo>
                    <a:pt x="88" y="126"/>
                    <a:pt x="82" y="121"/>
                    <a:pt x="76" y="122"/>
                  </a:cubicBezTo>
                  <a:cubicBezTo>
                    <a:pt x="71" y="123"/>
                    <a:pt x="65" y="123"/>
                    <a:pt x="56" y="125"/>
                  </a:cubicBezTo>
                  <a:cubicBezTo>
                    <a:pt x="49" y="127"/>
                    <a:pt x="41" y="130"/>
                    <a:pt x="34" y="128"/>
                  </a:cubicBezTo>
                  <a:cubicBezTo>
                    <a:pt x="32" y="132"/>
                    <a:pt x="30" y="130"/>
                    <a:pt x="22" y="136"/>
                  </a:cubicBezTo>
                  <a:cubicBezTo>
                    <a:pt x="13" y="142"/>
                    <a:pt x="21" y="141"/>
                    <a:pt x="24" y="146"/>
                  </a:cubicBezTo>
                  <a:cubicBezTo>
                    <a:pt x="28" y="150"/>
                    <a:pt x="29" y="150"/>
                    <a:pt x="32" y="161"/>
                  </a:cubicBezTo>
                  <a:cubicBezTo>
                    <a:pt x="36" y="171"/>
                    <a:pt x="36" y="163"/>
                    <a:pt x="44" y="173"/>
                  </a:cubicBezTo>
                  <a:cubicBezTo>
                    <a:pt x="53" y="183"/>
                    <a:pt x="40" y="189"/>
                    <a:pt x="38" y="193"/>
                  </a:cubicBezTo>
                  <a:cubicBezTo>
                    <a:pt x="37" y="198"/>
                    <a:pt x="25" y="204"/>
                    <a:pt x="20" y="204"/>
                  </a:cubicBezTo>
                  <a:cubicBezTo>
                    <a:pt x="15" y="204"/>
                    <a:pt x="10" y="205"/>
                    <a:pt x="5" y="208"/>
                  </a:cubicBezTo>
                  <a:cubicBezTo>
                    <a:pt x="0" y="211"/>
                    <a:pt x="8" y="219"/>
                    <a:pt x="12" y="226"/>
                  </a:cubicBezTo>
                  <a:cubicBezTo>
                    <a:pt x="16" y="232"/>
                    <a:pt x="20" y="230"/>
                    <a:pt x="24" y="232"/>
                  </a:cubicBezTo>
                  <a:cubicBezTo>
                    <a:pt x="29" y="233"/>
                    <a:pt x="31" y="240"/>
                    <a:pt x="35" y="248"/>
                  </a:cubicBezTo>
                  <a:cubicBezTo>
                    <a:pt x="38" y="255"/>
                    <a:pt x="26" y="259"/>
                    <a:pt x="22" y="262"/>
                  </a:cubicBezTo>
                  <a:cubicBezTo>
                    <a:pt x="17" y="266"/>
                    <a:pt x="15" y="270"/>
                    <a:pt x="18" y="280"/>
                  </a:cubicBezTo>
                  <a:cubicBezTo>
                    <a:pt x="22" y="290"/>
                    <a:pt x="42" y="303"/>
                    <a:pt x="51" y="306"/>
                  </a:cubicBezTo>
                  <a:cubicBezTo>
                    <a:pt x="59" y="310"/>
                    <a:pt x="76" y="310"/>
                    <a:pt x="79" y="314"/>
                  </a:cubicBezTo>
                  <a:cubicBezTo>
                    <a:pt x="81" y="319"/>
                    <a:pt x="71" y="333"/>
                    <a:pt x="64" y="338"/>
                  </a:cubicBezTo>
                  <a:cubicBezTo>
                    <a:pt x="59" y="342"/>
                    <a:pt x="60" y="346"/>
                    <a:pt x="64" y="352"/>
                  </a:cubicBezTo>
                  <a:cubicBezTo>
                    <a:pt x="74" y="349"/>
                    <a:pt x="84" y="347"/>
                    <a:pt x="90" y="344"/>
                  </a:cubicBezTo>
                  <a:cubicBezTo>
                    <a:pt x="102" y="340"/>
                    <a:pt x="109" y="339"/>
                    <a:pt x="117" y="328"/>
                  </a:cubicBezTo>
                  <a:cubicBezTo>
                    <a:pt x="125" y="318"/>
                    <a:pt x="126" y="313"/>
                    <a:pt x="134" y="304"/>
                  </a:cubicBezTo>
                  <a:cubicBezTo>
                    <a:pt x="141" y="295"/>
                    <a:pt x="147" y="288"/>
                    <a:pt x="157" y="287"/>
                  </a:cubicBezTo>
                  <a:cubicBezTo>
                    <a:pt x="166" y="285"/>
                    <a:pt x="175" y="287"/>
                    <a:pt x="183" y="289"/>
                  </a:cubicBezTo>
                  <a:cubicBezTo>
                    <a:pt x="190" y="291"/>
                    <a:pt x="198" y="295"/>
                    <a:pt x="204" y="299"/>
                  </a:cubicBezTo>
                  <a:cubicBezTo>
                    <a:pt x="211" y="303"/>
                    <a:pt x="228" y="318"/>
                    <a:pt x="236" y="319"/>
                  </a:cubicBezTo>
                  <a:cubicBezTo>
                    <a:pt x="244" y="319"/>
                    <a:pt x="273" y="335"/>
                    <a:pt x="274" y="351"/>
                  </a:cubicBezTo>
                  <a:cubicBezTo>
                    <a:pt x="275" y="367"/>
                    <a:pt x="275" y="378"/>
                    <a:pt x="279" y="384"/>
                  </a:cubicBezTo>
                  <a:cubicBezTo>
                    <a:pt x="283" y="391"/>
                    <a:pt x="295" y="413"/>
                    <a:pt x="292" y="423"/>
                  </a:cubicBezTo>
                  <a:cubicBezTo>
                    <a:pt x="290" y="434"/>
                    <a:pt x="288" y="439"/>
                    <a:pt x="294" y="439"/>
                  </a:cubicBezTo>
                  <a:cubicBezTo>
                    <a:pt x="299" y="439"/>
                    <a:pt x="312" y="442"/>
                    <a:pt x="312" y="447"/>
                  </a:cubicBezTo>
                  <a:cubicBezTo>
                    <a:pt x="312" y="451"/>
                    <a:pt x="308" y="453"/>
                    <a:pt x="313" y="454"/>
                  </a:cubicBezTo>
                  <a:cubicBezTo>
                    <a:pt x="318" y="455"/>
                    <a:pt x="323" y="451"/>
                    <a:pt x="327" y="462"/>
                  </a:cubicBezTo>
                  <a:cubicBezTo>
                    <a:pt x="332" y="473"/>
                    <a:pt x="347" y="483"/>
                    <a:pt x="344" y="488"/>
                  </a:cubicBezTo>
                  <a:cubicBezTo>
                    <a:pt x="341" y="494"/>
                    <a:pt x="333" y="496"/>
                    <a:pt x="339" y="496"/>
                  </a:cubicBezTo>
                  <a:cubicBezTo>
                    <a:pt x="344" y="496"/>
                    <a:pt x="379" y="501"/>
                    <a:pt x="386" y="509"/>
                  </a:cubicBezTo>
                  <a:cubicBezTo>
                    <a:pt x="393" y="517"/>
                    <a:pt x="383" y="525"/>
                    <a:pt x="389" y="528"/>
                  </a:cubicBezTo>
                  <a:cubicBezTo>
                    <a:pt x="395" y="532"/>
                    <a:pt x="422" y="546"/>
                    <a:pt x="424" y="554"/>
                  </a:cubicBezTo>
                  <a:cubicBezTo>
                    <a:pt x="427" y="562"/>
                    <a:pt x="441" y="569"/>
                    <a:pt x="451" y="580"/>
                  </a:cubicBezTo>
                  <a:cubicBezTo>
                    <a:pt x="460" y="590"/>
                    <a:pt x="484" y="598"/>
                    <a:pt x="489" y="604"/>
                  </a:cubicBezTo>
                  <a:cubicBezTo>
                    <a:pt x="494" y="609"/>
                    <a:pt x="495" y="612"/>
                    <a:pt x="503" y="611"/>
                  </a:cubicBezTo>
                  <a:cubicBezTo>
                    <a:pt x="511" y="609"/>
                    <a:pt x="523" y="608"/>
                    <a:pt x="529" y="610"/>
                  </a:cubicBezTo>
                  <a:cubicBezTo>
                    <a:pt x="535" y="612"/>
                    <a:pt x="539" y="606"/>
                    <a:pt x="548" y="611"/>
                  </a:cubicBezTo>
                  <a:cubicBezTo>
                    <a:pt x="557" y="616"/>
                    <a:pt x="570" y="639"/>
                    <a:pt x="573" y="644"/>
                  </a:cubicBezTo>
                  <a:cubicBezTo>
                    <a:pt x="576" y="650"/>
                    <a:pt x="584" y="652"/>
                    <a:pt x="591" y="652"/>
                  </a:cubicBezTo>
                  <a:cubicBezTo>
                    <a:pt x="598" y="652"/>
                    <a:pt x="610" y="652"/>
                    <a:pt x="608" y="658"/>
                  </a:cubicBezTo>
                  <a:cubicBezTo>
                    <a:pt x="605" y="664"/>
                    <a:pt x="600" y="675"/>
                    <a:pt x="608" y="672"/>
                  </a:cubicBezTo>
                  <a:cubicBezTo>
                    <a:pt x="616" y="670"/>
                    <a:pt x="636" y="665"/>
                    <a:pt x="638" y="667"/>
                  </a:cubicBezTo>
                  <a:cubicBezTo>
                    <a:pt x="640" y="668"/>
                    <a:pt x="655" y="686"/>
                    <a:pt x="654" y="692"/>
                  </a:cubicBezTo>
                  <a:cubicBezTo>
                    <a:pt x="653" y="699"/>
                    <a:pt x="652" y="708"/>
                    <a:pt x="657" y="711"/>
                  </a:cubicBezTo>
                  <a:cubicBezTo>
                    <a:pt x="662" y="713"/>
                    <a:pt x="667" y="712"/>
                    <a:pt x="674" y="720"/>
                  </a:cubicBezTo>
                  <a:cubicBezTo>
                    <a:pt x="681" y="727"/>
                    <a:pt x="684" y="733"/>
                    <a:pt x="691" y="728"/>
                  </a:cubicBezTo>
                  <a:cubicBezTo>
                    <a:pt x="698" y="724"/>
                    <a:pt x="699" y="715"/>
                    <a:pt x="705" y="720"/>
                  </a:cubicBezTo>
                  <a:cubicBezTo>
                    <a:pt x="712" y="726"/>
                    <a:pt x="724" y="746"/>
                    <a:pt x="728" y="759"/>
                  </a:cubicBezTo>
                  <a:cubicBezTo>
                    <a:pt x="732" y="772"/>
                    <a:pt x="743" y="783"/>
                    <a:pt x="745" y="791"/>
                  </a:cubicBezTo>
                  <a:cubicBezTo>
                    <a:pt x="748" y="799"/>
                    <a:pt x="752" y="822"/>
                    <a:pt x="756" y="825"/>
                  </a:cubicBezTo>
                  <a:cubicBezTo>
                    <a:pt x="760" y="828"/>
                    <a:pt x="770" y="828"/>
                    <a:pt x="766" y="843"/>
                  </a:cubicBezTo>
                  <a:cubicBezTo>
                    <a:pt x="762" y="857"/>
                    <a:pt x="766" y="859"/>
                    <a:pt x="760" y="860"/>
                  </a:cubicBezTo>
                  <a:cubicBezTo>
                    <a:pt x="755" y="860"/>
                    <a:pt x="737" y="867"/>
                    <a:pt x="740" y="871"/>
                  </a:cubicBezTo>
                  <a:cubicBezTo>
                    <a:pt x="742" y="875"/>
                    <a:pt x="745" y="876"/>
                    <a:pt x="743" y="886"/>
                  </a:cubicBezTo>
                  <a:cubicBezTo>
                    <a:pt x="740" y="897"/>
                    <a:pt x="736" y="905"/>
                    <a:pt x="732" y="909"/>
                  </a:cubicBezTo>
                  <a:cubicBezTo>
                    <a:pt x="728" y="912"/>
                    <a:pt x="726" y="919"/>
                    <a:pt x="726" y="924"/>
                  </a:cubicBezTo>
                  <a:cubicBezTo>
                    <a:pt x="726" y="929"/>
                    <a:pt x="725" y="948"/>
                    <a:pt x="736" y="948"/>
                  </a:cubicBezTo>
                  <a:cubicBezTo>
                    <a:pt x="748" y="948"/>
                    <a:pt x="764" y="946"/>
                    <a:pt x="765" y="937"/>
                  </a:cubicBezTo>
                  <a:cubicBezTo>
                    <a:pt x="766" y="929"/>
                    <a:pt x="764" y="925"/>
                    <a:pt x="769" y="919"/>
                  </a:cubicBezTo>
                  <a:cubicBezTo>
                    <a:pt x="774" y="913"/>
                    <a:pt x="786" y="897"/>
                    <a:pt x="790" y="895"/>
                  </a:cubicBezTo>
                  <a:cubicBezTo>
                    <a:pt x="794" y="892"/>
                    <a:pt x="800" y="888"/>
                    <a:pt x="799" y="880"/>
                  </a:cubicBezTo>
                  <a:cubicBezTo>
                    <a:pt x="798" y="872"/>
                    <a:pt x="792" y="857"/>
                    <a:pt x="795" y="852"/>
                  </a:cubicBezTo>
                  <a:cubicBezTo>
                    <a:pt x="798" y="848"/>
                    <a:pt x="818" y="828"/>
                    <a:pt x="824" y="827"/>
                  </a:cubicBezTo>
                  <a:cubicBezTo>
                    <a:pt x="829" y="825"/>
                    <a:pt x="845" y="830"/>
                    <a:pt x="843" y="823"/>
                  </a:cubicBezTo>
                  <a:cubicBezTo>
                    <a:pt x="840" y="816"/>
                    <a:pt x="837" y="800"/>
                    <a:pt x="837" y="796"/>
                  </a:cubicBezTo>
                  <a:cubicBezTo>
                    <a:pt x="837" y="791"/>
                    <a:pt x="836" y="780"/>
                    <a:pt x="829" y="776"/>
                  </a:cubicBezTo>
                  <a:cubicBezTo>
                    <a:pt x="823" y="771"/>
                    <a:pt x="808" y="760"/>
                    <a:pt x="803" y="760"/>
                  </a:cubicBezTo>
                  <a:cubicBezTo>
                    <a:pt x="797" y="760"/>
                    <a:pt x="779" y="748"/>
                    <a:pt x="780" y="740"/>
                  </a:cubicBezTo>
                  <a:cubicBezTo>
                    <a:pt x="780" y="731"/>
                    <a:pt x="788" y="730"/>
                    <a:pt x="788" y="720"/>
                  </a:cubicBezTo>
                  <a:cubicBezTo>
                    <a:pt x="788" y="709"/>
                    <a:pt x="795" y="688"/>
                    <a:pt x="799" y="680"/>
                  </a:cubicBezTo>
                  <a:cubicBezTo>
                    <a:pt x="803" y="673"/>
                    <a:pt x="816" y="658"/>
                    <a:pt x="824" y="663"/>
                  </a:cubicBezTo>
                  <a:cubicBezTo>
                    <a:pt x="832" y="668"/>
                    <a:pt x="835" y="675"/>
                    <a:pt x="840" y="676"/>
                  </a:cubicBezTo>
                  <a:cubicBezTo>
                    <a:pt x="844" y="676"/>
                    <a:pt x="869" y="681"/>
                    <a:pt x="880" y="681"/>
                  </a:cubicBezTo>
                  <a:cubicBezTo>
                    <a:pt x="890" y="681"/>
                    <a:pt x="898" y="691"/>
                    <a:pt x="898" y="698"/>
                  </a:cubicBezTo>
                  <a:cubicBezTo>
                    <a:pt x="898" y="705"/>
                    <a:pt x="898" y="714"/>
                    <a:pt x="907" y="718"/>
                  </a:cubicBezTo>
                  <a:cubicBezTo>
                    <a:pt x="916" y="722"/>
                    <a:pt x="923" y="728"/>
                    <a:pt x="929" y="724"/>
                  </a:cubicBezTo>
                  <a:cubicBezTo>
                    <a:pt x="934" y="720"/>
                    <a:pt x="933" y="710"/>
                    <a:pt x="936" y="704"/>
                  </a:cubicBezTo>
                  <a:cubicBezTo>
                    <a:pt x="939" y="697"/>
                    <a:pt x="940" y="688"/>
                    <a:pt x="933" y="680"/>
                  </a:cubicBezTo>
                  <a:cubicBezTo>
                    <a:pt x="925" y="672"/>
                    <a:pt x="916" y="666"/>
                    <a:pt x="908" y="660"/>
                  </a:cubicBezTo>
                  <a:cubicBezTo>
                    <a:pt x="901" y="653"/>
                    <a:pt x="897" y="651"/>
                    <a:pt x="893" y="645"/>
                  </a:cubicBezTo>
                  <a:cubicBezTo>
                    <a:pt x="889" y="640"/>
                    <a:pt x="860" y="633"/>
                    <a:pt x="849" y="627"/>
                  </a:cubicBezTo>
                  <a:cubicBezTo>
                    <a:pt x="838" y="620"/>
                    <a:pt x="823" y="608"/>
                    <a:pt x="811" y="603"/>
                  </a:cubicBezTo>
                  <a:cubicBezTo>
                    <a:pt x="799" y="598"/>
                    <a:pt x="732" y="583"/>
                    <a:pt x="724" y="572"/>
                  </a:cubicBezTo>
                  <a:cubicBezTo>
                    <a:pt x="716" y="562"/>
                    <a:pt x="710" y="564"/>
                    <a:pt x="715" y="559"/>
                  </a:cubicBezTo>
                  <a:cubicBezTo>
                    <a:pt x="720" y="553"/>
                    <a:pt x="740" y="543"/>
                    <a:pt x="736" y="535"/>
                  </a:cubicBezTo>
                  <a:cubicBezTo>
                    <a:pt x="732" y="527"/>
                    <a:pt x="730" y="524"/>
                    <a:pt x="726" y="524"/>
                  </a:cubicBezTo>
                  <a:cubicBezTo>
                    <a:pt x="722" y="524"/>
                    <a:pt x="693" y="527"/>
                    <a:pt x="688" y="528"/>
                  </a:cubicBezTo>
                  <a:cubicBezTo>
                    <a:pt x="682" y="528"/>
                    <a:pt x="656" y="532"/>
                    <a:pt x="651" y="529"/>
                  </a:cubicBezTo>
                  <a:cubicBezTo>
                    <a:pt x="645" y="526"/>
                    <a:pt x="639" y="523"/>
                    <a:pt x="634" y="522"/>
                  </a:cubicBezTo>
                  <a:cubicBezTo>
                    <a:pt x="629" y="521"/>
                    <a:pt x="627" y="514"/>
                    <a:pt x="621" y="509"/>
                  </a:cubicBezTo>
                  <a:cubicBezTo>
                    <a:pt x="616" y="504"/>
                    <a:pt x="598" y="493"/>
                    <a:pt x="586" y="479"/>
                  </a:cubicBezTo>
                  <a:cubicBezTo>
                    <a:pt x="574" y="464"/>
                    <a:pt x="561" y="460"/>
                    <a:pt x="555" y="439"/>
                  </a:cubicBezTo>
                  <a:cubicBezTo>
                    <a:pt x="548" y="417"/>
                    <a:pt x="535" y="385"/>
                    <a:pt x="529" y="374"/>
                  </a:cubicBezTo>
                  <a:cubicBezTo>
                    <a:pt x="523" y="363"/>
                    <a:pt x="519" y="362"/>
                    <a:pt x="511" y="359"/>
                  </a:cubicBezTo>
                  <a:cubicBezTo>
                    <a:pt x="502" y="357"/>
                    <a:pt x="475" y="337"/>
                    <a:pt x="465" y="331"/>
                  </a:cubicBezTo>
                  <a:cubicBezTo>
                    <a:pt x="455" y="324"/>
                    <a:pt x="435" y="315"/>
                    <a:pt x="434" y="307"/>
                  </a:cubicBezTo>
                  <a:cubicBezTo>
                    <a:pt x="432" y="300"/>
                    <a:pt x="415" y="279"/>
                    <a:pt x="418" y="274"/>
                  </a:cubicBezTo>
                  <a:cubicBezTo>
                    <a:pt x="421" y="269"/>
                    <a:pt x="425" y="273"/>
                    <a:pt x="423" y="267"/>
                  </a:cubicBezTo>
                  <a:cubicBezTo>
                    <a:pt x="420" y="260"/>
                    <a:pt x="415" y="251"/>
                    <a:pt x="419" y="246"/>
                  </a:cubicBezTo>
                  <a:cubicBezTo>
                    <a:pt x="423" y="240"/>
                    <a:pt x="429" y="239"/>
                    <a:pt x="433" y="234"/>
                  </a:cubicBezTo>
                  <a:cubicBezTo>
                    <a:pt x="437" y="229"/>
                    <a:pt x="444" y="227"/>
                    <a:pt x="437" y="223"/>
                  </a:cubicBezTo>
                  <a:cubicBezTo>
                    <a:pt x="430" y="218"/>
                    <a:pt x="428" y="222"/>
                    <a:pt x="426" y="215"/>
                  </a:cubicBezTo>
                  <a:cubicBezTo>
                    <a:pt x="423" y="207"/>
                    <a:pt x="426" y="203"/>
                    <a:pt x="419" y="197"/>
                  </a:cubicBezTo>
                  <a:cubicBezTo>
                    <a:pt x="413" y="191"/>
                    <a:pt x="410" y="186"/>
                    <a:pt x="415" y="181"/>
                  </a:cubicBezTo>
                  <a:cubicBezTo>
                    <a:pt x="419" y="176"/>
                    <a:pt x="412" y="176"/>
                    <a:pt x="422" y="171"/>
                  </a:cubicBezTo>
                  <a:cubicBezTo>
                    <a:pt x="431" y="167"/>
                    <a:pt x="436" y="158"/>
                    <a:pt x="436" y="161"/>
                  </a:cubicBezTo>
                  <a:cubicBezTo>
                    <a:pt x="436" y="164"/>
                    <a:pt x="426" y="171"/>
                    <a:pt x="433" y="170"/>
                  </a:cubicBezTo>
                  <a:cubicBezTo>
                    <a:pt x="440" y="168"/>
                    <a:pt x="446" y="163"/>
                    <a:pt x="456" y="159"/>
                  </a:cubicBezTo>
                  <a:cubicBezTo>
                    <a:pt x="467" y="155"/>
                    <a:pt x="478" y="157"/>
                    <a:pt x="479" y="151"/>
                  </a:cubicBezTo>
                  <a:cubicBezTo>
                    <a:pt x="479" y="146"/>
                    <a:pt x="477" y="137"/>
                    <a:pt x="483" y="138"/>
                  </a:cubicBezTo>
                  <a:cubicBezTo>
                    <a:pt x="490" y="140"/>
                    <a:pt x="497" y="150"/>
                    <a:pt x="502" y="147"/>
                  </a:cubicBezTo>
                  <a:cubicBezTo>
                    <a:pt x="505" y="145"/>
                    <a:pt x="508" y="142"/>
                    <a:pt x="512" y="142"/>
                  </a:cubicBezTo>
                  <a:cubicBezTo>
                    <a:pt x="514" y="136"/>
                    <a:pt x="515" y="130"/>
                    <a:pt x="517" y="125"/>
                  </a:cubicBezTo>
                  <a:cubicBezTo>
                    <a:pt x="521" y="116"/>
                    <a:pt x="516" y="119"/>
                    <a:pt x="504" y="114"/>
                  </a:cubicBezTo>
                  <a:close/>
                  <a:moveTo>
                    <a:pt x="449" y="546"/>
                  </a:moveTo>
                  <a:cubicBezTo>
                    <a:pt x="454" y="545"/>
                    <a:pt x="456" y="550"/>
                    <a:pt x="451" y="553"/>
                  </a:cubicBezTo>
                  <a:cubicBezTo>
                    <a:pt x="449" y="554"/>
                    <a:pt x="444" y="547"/>
                    <a:pt x="449" y="546"/>
                  </a:cubicBezTo>
                  <a:close/>
                  <a:moveTo>
                    <a:pt x="440" y="350"/>
                  </a:moveTo>
                  <a:cubicBezTo>
                    <a:pt x="445" y="350"/>
                    <a:pt x="448" y="355"/>
                    <a:pt x="445" y="358"/>
                  </a:cubicBezTo>
                  <a:cubicBezTo>
                    <a:pt x="440" y="362"/>
                    <a:pt x="436" y="350"/>
                    <a:pt x="440" y="350"/>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5" name="Freeform 168"/>
            <p:cNvSpPr>
              <a:spLocks/>
            </p:cNvSpPr>
            <p:nvPr/>
          </p:nvSpPr>
          <p:spPr bwMode="auto">
            <a:xfrm>
              <a:off x="4913313" y="5095875"/>
              <a:ext cx="19050" cy="19050"/>
            </a:xfrm>
            <a:custGeom>
              <a:avLst/>
              <a:gdLst>
                <a:gd name="T0" fmla="*/ 9 w 12"/>
                <a:gd name="T1" fmla="*/ 8 h 12"/>
                <a:gd name="T2" fmla="*/ 4 w 12"/>
                <a:gd name="T3" fmla="*/ 0 h 12"/>
                <a:gd name="T4" fmla="*/ 9 w 12"/>
                <a:gd name="T5" fmla="*/ 8 h 12"/>
              </a:gdLst>
              <a:ahLst/>
              <a:cxnLst>
                <a:cxn ang="0">
                  <a:pos x="T0" y="T1"/>
                </a:cxn>
                <a:cxn ang="0">
                  <a:pos x="T2" y="T3"/>
                </a:cxn>
                <a:cxn ang="0">
                  <a:pos x="T4" y="T5"/>
                </a:cxn>
              </a:cxnLst>
              <a:rect l="0" t="0" r="r" b="b"/>
              <a:pathLst>
                <a:path w="12" h="12">
                  <a:moveTo>
                    <a:pt x="9" y="8"/>
                  </a:moveTo>
                  <a:cubicBezTo>
                    <a:pt x="12" y="5"/>
                    <a:pt x="9" y="0"/>
                    <a:pt x="4" y="0"/>
                  </a:cubicBezTo>
                  <a:cubicBezTo>
                    <a:pt x="0" y="0"/>
                    <a:pt x="4" y="12"/>
                    <a:pt x="9" y="8"/>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6" name="Freeform 169"/>
            <p:cNvSpPr>
              <a:spLocks/>
            </p:cNvSpPr>
            <p:nvPr/>
          </p:nvSpPr>
          <p:spPr bwMode="auto">
            <a:xfrm>
              <a:off x="4926013" y="5403850"/>
              <a:ext cx="19050" cy="12700"/>
            </a:xfrm>
            <a:custGeom>
              <a:avLst/>
              <a:gdLst>
                <a:gd name="T0" fmla="*/ 7 w 12"/>
                <a:gd name="T1" fmla="*/ 8 h 9"/>
                <a:gd name="T2" fmla="*/ 5 w 12"/>
                <a:gd name="T3" fmla="*/ 1 h 9"/>
                <a:gd name="T4" fmla="*/ 7 w 12"/>
                <a:gd name="T5" fmla="*/ 8 h 9"/>
              </a:gdLst>
              <a:ahLst/>
              <a:cxnLst>
                <a:cxn ang="0">
                  <a:pos x="T0" y="T1"/>
                </a:cxn>
                <a:cxn ang="0">
                  <a:pos x="T2" y="T3"/>
                </a:cxn>
                <a:cxn ang="0">
                  <a:pos x="T4" y="T5"/>
                </a:cxn>
              </a:cxnLst>
              <a:rect l="0" t="0" r="r" b="b"/>
              <a:pathLst>
                <a:path w="12" h="9">
                  <a:moveTo>
                    <a:pt x="7" y="8"/>
                  </a:moveTo>
                  <a:cubicBezTo>
                    <a:pt x="12" y="5"/>
                    <a:pt x="10" y="0"/>
                    <a:pt x="5" y="1"/>
                  </a:cubicBezTo>
                  <a:cubicBezTo>
                    <a:pt x="0" y="2"/>
                    <a:pt x="5" y="9"/>
                    <a:pt x="7" y="8"/>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7" name="Freeform 170"/>
            <p:cNvSpPr>
              <a:spLocks/>
            </p:cNvSpPr>
            <p:nvPr/>
          </p:nvSpPr>
          <p:spPr bwMode="auto">
            <a:xfrm>
              <a:off x="4210050" y="4029075"/>
              <a:ext cx="101600" cy="179388"/>
            </a:xfrm>
            <a:custGeom>
              <a:avLst/>
              <a:gdLst>
                <a:gd name="T0" fmla="*/ 51 w 65"/>
                <a:gd name="T1" fmla="*/ 99 h 113"/>
                <a:gd name="T2" fmla="*/ 61 w 65"/>
                <a:gd name="T3" fmla="*/ 87 h 113"/>
                <a:gd name="T4" fmla="*/ 63 w 65"/>
                <a:gd name="T5" fmla="*/ 74 h 113"/>
                <a:gd name="T6" fmla="*/ 61 w 65"/>
                <a:gd name="T7" fmla="*/ 56 h 113"/>
                <a:gd name="T8" fmla="*/ 47 w 65"/>
                <a:gd name="T9" fmla="*/ 47 h 113"/>
                <a:gd name="T10" fmla="*/ 28 w 65"/>
                <a:gd name="T11" fmla="*/ 19 h 113"/>
                <a:gd name="T12" fmla="*/ 25 w 65"/>
                <a:gd name="T13" fmla="*/ 0 h 113"/>
                <a:gd name="T14" fmla="*/ 8 w 65"/>
                <a:gd name="T15" fmla="*/ 14 h 113"/>
                <a:gd name="T16" fmla="*/ 7 w 65"/>
                <a:gd name="T17" fmla="*/ 46 h 113"/>
                <a:gd name="T18" fmla="*/ 8 w 65"/>
                <a:gd name="T19" fmla="*/ 60 h 113"/>
                <a:gd name="T20" fmla="*/ 7 w 65"/>
                <a:gd name="T21" fmla="*/ 70 h 113"/>
                <a:gd name="T22" fmla="*/ 0 w 65"/>
                <a:gd name="T23" fmla="*/ 83 h 113"/>
                <a:gd name="T24" fmla="*/ 11 w 65"/>
                <a:gd name="T25" fmla="*/ 81 h 113"/>
                <a:gd name="T26" fmla="*/ 27 w 65"/>
                <a:gd name="T27" fmla="*/ 87 h 113"/>
                <a:gd name="T28" fmla="*/ 41 w 65"/>
                <a:gd name="T29" fmla="*/ 106 h 113"/>
                <a:gd name="T30" fmla="*/ 50 w 65"/>
                <a:gd name="T31" fmla="*/ 111 h 113"/>
                <a:gd name="T32" fmla="*/ 51 w 65"/>
                <a:gd name="T33" fmla="*/ 99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5" h="113">
                  <a:moveTo>
                    <a:pt x="51" y="99"/>
                  </a:moveTo>
                  <a:cubicBezTo>
                    <a:pt x="52" y="86"/>
                    <a:pt x="59" y="88"/>
                    <a:pt x="61" y="87"/>
                  </a:cubicBezTo>
                  <a:cubicBezTo>
                    <a:pt x="63" y="87"/>
                    <a:pt x="62" y="79"/>
                    <a:pt x="63" y="74"/>
                  </a:cubicBezTo>
                  <a:cubicBezTo>
                    <a:pt x="65" y="69"/>
                    <a:pt x="63" y="63"/>
                    <a:pt x="61" y="56"/>
                  </a:cubicBezTo>
                  <a:cubicBezTo>
                    <a:pt x="58" y="50"/>
                    <a:pt x="54" y="49"/>
                    <a:pt x="47" y="47"/>
                  </a:cubicBezTo>
                  <a:cubicBezTo>
                    <a:pt x="40" y="44"/>
                    <a:pt x="31" y="27"/>
                    <a:pt x="28" y="19"/>
                  </a:cubicBezTo>
                  <a:cubicBezTo>
                    <a:pt x="25" y="14"/>
                    <a:pt x="25" y="5"/>
                    <a:pt x="25" y="0"/>
                  </a:cubicBezTo>
                  <a:cubicBezTo>
                    <a:pt x="22" y="6"/>
                    <a:pt x="10" y="9"/>
                    <a:pt x="8" y="14"/>
                  </a:cubicBezTo>
                  <a:cubicBezTo>
                    <a:pt x="5" y="21"/>
                    <a:pt x="1" y="38"/>
                    <a:pt x="7" y="46"/>
                  </a:cubicBezTo>
                  <a:cubicBezTo>
                    <a:pt x="12" y="54"/>
                    <a:pt x="7" y="55"/>
                    <a:pt x="8" y="60"/>
                  </a:cubicBezTo>
                  <a:cubicBezTo>
                    <a:pt x="9" y="65"/>
                    <a:pt x="12" y="66"/>
                    <a:pt x="7" y="70"/>
                  </a:cubicBezTo>
                  <a:cubicBezTo>
                    <a:pt x="5" y="72"/>
                    <a:pt x="1" y="79"/>
                    <a:pt x="0" y="83"/>
                  </a:cubicBezTo>
                  <a:cubicBezTo>
                    <a:pt x="3" y="82"/>
                    <a:pt x="7" y="81"/>
                    <a:pt x="11" y="81"/>
                  </a:cubicBezTo>
                  <a:cubicBezTo>
                    <a:pt x="19" y="81"/>
                    <a:pt x="20" y="81"/>
                    <a:pt x="27" y="87"/>
                  </a:cubicBezTo>
                  <a:cubicBezTo>
                    <a:pt x="34" y="93"/>
                    <a:pt x="37" y="104"/>
                    <a:pt x="41" y="106"/>
                  </a:cubicBezTo>
                  <a:cubicBezTo>
                    <a:pt x="44" y="108"/>
                    <a:pt x="46" y="113"/>
                    <a:pt x="50" y="111"/>
                  </a:cubicBezTo>
                  <a:cubicBezTo>
                    <a:pt x="50" y="107"/>
                    <a:pt x="50" y="103"/>
                    <a:pt x="51" y="99"/>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8" name="Freeform 171"/>
            <p:cNvSpPr>
              <a:spLocks/>
            </p:cNvSpPr>
            <p:nvPr/>
          </p:nvSpPr>
          <p:spPr bwMode="auto">
            <a:xfrm>
              <a:off x="3943350" y="3514725"/>
              <a:ext cx="400050" cy="442913"/>
            </a:xfrm>
            <a:custGeom>
              <a:avLst/>
              <a:gdLst>
                <a:gd name="T0" fmla="*/ 19 w 254"/>
                <a:gd name="T1" fmla="*/ 214 h 281"/>
                <a:gd name="T2" fmla="*/ 37 w 254"/>
                <a:gd name="T3" fmla="*/ 222 h 281"/>
                <a:gd name="T4" fmla="*/ 53 w 254"/>
                <a:gd name="T5" fmla="*/ 213 h 281"/>
                <a:gd name="T6" fmla="*/ 67 w 254"/>
                <a:gd name="T7" fmla="*/ 206 h 281"/>
                <a:gd name="T8" fmla="*/ 70 w 254"/>
                <a:gd name="T9" fmla="*/ 197 h 281"/>
                <a:gd name="T10" fmla="*/ 83 w 254"/>
                <a:gd name="T11" fmla="*/ 200 h 281"/>
                <a:gd name="T12" fmla="*/ 93 w 254"/>
                <a:gd name="T13" fmla="*/ 195 h 281"/>
                <a:gd name="T14" fmla="*/ 100 w 254"/>
                <a:gd name="T15" fmla="*/ 206 h 281"/>
                <a:gd name="T16" fmla="*/ 111 w 254"/>
                <a:gd name="T17" fmla="*/ 200 h 281"/>
                <a:gd name="T18" fmla="*/ 113 w 254"/>
                <a:gd name="T19" fmla="*/ 209 h 281"/>
                <a:gd name="T20" fmla="*/ 120 w 254"/>
                <a:gd name="T21" fmla="*/ 222 h 281"/>
                <a:gd name="T22" fmla="*/ 138 w 254"/>
                <a:gd name="T23" fmla="*/ 223 h 281"/>
                <a:gd name="T24" fmla="*/ 148 w 254"/>
                <a:gd name="T25" fmla="*/ 230 h 281"/>
                <a:gd name="T26" fmla="*/ 160 w 254"/>
                <a:gd name="T27" fmla="*/ 238 h 281"/>
                <a:gd name="T28" fmla="*/ 154 w 254"/>
                <a:gd name="T29" fmla="*/ 248 h 281"/>
                <a:gd name="T30" fmla="*/ 144 w 254"/>
                <a:gd name="T31" fmla="*/ 265 h 281"/>
                <a:gd name="T32" fmla="*/ 160 w 254"/>
                <a:gd name="T33" fmla="*/ 277 h 281"/>
                <a:gd name="T34" fmla="*/ 171 w 254"/>
                <a:gd name="T35" fmla="*/ 279 h 281"/>
                <a:gd name="T36" fmla="*/ 169 w 254"/>
                <a:gd name="T37" fmla="*/ 274 h 281"/>
                <a:gd name="T38" fmla="*/ 173 w 254"/>
                <a:gd name="T39" fmla="*/ 262 h 281"/>
                <a:gd name="T40" fmla="*/ 166 w 254"/>
                <a:gd name="T41" fmla="*/ 249 h 281"/>
                <a:gd name="T42" fmla="*/ 180 w 254"/>
                <a:gd name="T43" fmla="*/ 235 h 281"/>
                <a:gd name="T44" fmla="*/ 175 w 254"/>
                <a:gd name="T45" fmla="*/ 226 h 281"/>
                <a:gd name="T46" fmla="*/ 186 w 254"/>
                <a:gd name="T47" fmla="*/ 210 h 281"/>
                <a:gd name="T48" fmla="*/ 174 w 254"/>
                <a:gd name="T49" fmla="*/ 173 h 281"/>
                <a:gd name="T50" fmla="*/ 185 w 254"/>
                <a:gd name="T51" fmla="*/ 162 h 281"/>
                <a:gd name="T52" fmla="*/ 214 w 254"/>
                <a:gd name="T53" fmla="*/ 162 h 281"/>
                <a:gd name="T54" fmla="*/ 226 w 254"/>
                <a:gd name="T55" fmla="*/ 153 h 281"/>
                <a:gd name="T56" fmla="*/ 225 w 254"/>
                <a:gd name="T57" fmla="*/ 141 h 281"/>
                <a:gd name="T58" fmla="*/ 243 w 254"/>
                <a:gd name="T59" fmla="*/ 123 h 281"/>
                <a:gd name="T60" fmla="*/ 241 w 254"/>
                <a:gd name="T61" fmla="*/ 108 h 281"/>
                <a:gd name="T62" fmla="*/ 224 w 254"/>
                <a:gd name="T63" fmla="*/ 99 h 281"/>
                <a:gd name="T64" fmla="*/ 226 w 254"/>
                <a:gd name="T65" fmla="*/ 87 h 281"/>
                <a:gd name="T66" fmla="*/ 245 w 254"/>
                <a:gd name="T67" fmla="*/ 86 h 281"/>
                <a:gd name="T68" fmla="*/ 251 w 254"/>
                <a:gd name="T69" fmla="*/ 60 h 281"/>
                <a:gd name="T70" fmla="*/ 246 w 254"/>
                <a:gd name="T71" fmla="*/ 19 h 281"/>
                <a:gd name="T72" fmla="*/ 241 w 254"/>
                <a:gd name="T73" fmla="*/ 14 h 281"/>
                <a:gd name="T74" fmla="*/ 222 w 254"/>
                <a:gd name="T75" fmla="*/ 0 h 281"/>
                <a:gd name="T76" fmla="*/ 182 w 254"/>
                <a:gd name="T77" fmla="*/ 7 h 281"/>
                <a:gd name="T78" fmla="*/ 150 w 254"/>
                <a:gd name="T79" fmla="*/ 20 h 281"/>
                <a:gd name="T80" fmla="*/ 139 w 254"/>
                <a:gd name="T81" fmla="*/ 37 h 281"/>
                <a:gd name="T82" fmla="*/ 110 w 254"/>
                <a:gd name="T83" fmla="*/ 51 h 281"/>
                <a:gd name="T84" fmla="*/ 99 w 254"/>
                <a:gd name="T85" fmla="*/ 48 h 281"/>
                <a:gd name="T86" fmla="*/ 90 w 254"/>
                <a:gd name="T87" fmla="*/ 79 h 281"/>
                <a:gd name="T88" fmla="*/ 71 w 254"/>
                <a:gd name="T89" fmla="*/ 124 h 281"/>
                <a:gd name="T90" fmla="*/ 57 w 254"/>
                <a:gd name="T91" fmla="*/ 143 h 281"/>
                <a:gd name="T92" fmla="*/ 50 w 254"/>
                <a:gd name="T93" fmla="*/ 155 h 281"/>
                <a:gd name="T94" fmla="*/ 38 w 254"/>
                <a:gd name="T95" fmla="*/ 163 h 281"/>
                <a:gd name="T96" fmla="*/ 24 w 254"/>
                <a:gd name="T97" fmla="*/ 171 h 281"/>
                <a:gd name="T98" fmla="*/ 32 w 254"/>
                <a:gd name="T99" fmla="*/ 176 h 281"/>
                <a:gd name="T100" fmla="*/ 13 w 254"/>
                <a:gd name="T101" fmla="*/ 181 h 281"/>
                <a:gd name="T102" fmla="*/ 11 w 254"/>
                <a:gd name="T103" fmla="*/ 194 h 281"/>
                <a:gd name="T104" fmla="*/ 0 w 254"/>
                <a:gd name="T105" fmla="*/ 201 h 281"/>
                <a:gd name="T106" fmla="*/ 5 w 254"/>
                <a:gd name="T107" fmla="*/ 214 h 281"/>
                <a:gd name="T108" fmla="*/ 19 w 254"/>
                <a:gd name="T109" fmla="*/ 21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4" h="281">
                  <a:moveTo>
                    <a:pt x="19" y="214"/>
                  </a:moveTo>
                  <a:cubicBezTo>
                    <a:pt x="24" y="215"/>
                    <a:pt x="28" y="220"/>
                    <a:pt x="37" y="222"/>
                  </a:cubicBezTo>
                  <a:cubicBezTo>
                    <a:pt x="46" y="223"/>
                    <a:pt x="49" y="218"/>
                    <a:pt x="53" y="213"/>
                  </a:cubicBezTo>
                  <a:cubicBezTo>
                    <a:pt x="58" y="208"/>
                    <a:pt x="63" y="207"/>
                    <a:pt x="67" y="206"/>
                  </a:cubicBezTo>
                  <a:cubicBezTo>
                    <a:pt x="70" y="205"/>
                    <a:pt x="67" y="201"/>
                    <a:pt x="70" y="197"/>
                  </a:cubicBezTo>
                  <a:cubicBezTo>
                    <a:pt x="74" y="194"/>
                    <a:pt x="77" y="194"/>
                    <a:pt x="83" y="200"/>
                  </a:cubicBezTo>
                  <a:cubicBezTo>
                    <a:pt x="89" y="205"/>
                    <a:pt x="87" y="197"/>
                    <a:pt x="93" y="195"/>
                  </a:cubicBezTo>
                  <a:cubicBezTo>
                    <a:pt x="99" y="194"/>
                    <a:pt x="96" y="199"/>
                    <a:pt x="100" y="206"/>
                  </a:cubicBezTo>
                  <a:cubicBezTo>
                    <a:pt x="103" y="213"/>
                    <a:pt x="106" y="203"/>
                    <a:pt x="111" y="200"/>
                  </a:cubicBezTo>
                  <a:cubicBezTo>
                    <a:pt x="117" y="196"/>
                    <a:pt x="113" y="203"/>
                    <a:pt x="113" y="209"/>
                  </a:cubicBezTo>
                  <a:cubicBezTo>
                    <a:pt x="113" y="216"/>
                    <a:pt x="117" y="214"/>
                    <a:pt x="120" y="222"/>
                  </a:cubicBezTo>
                  <a:cubicBezTo>
                    <a:pt x="124" y="230"/>
                    <a:pt x="127" y="223"/>
                    <a:pt x="138" y="223"/>
                  </a:cubicBezTo>
                  <a:cubicBezTo>
                    <a:pt x="148" y="223"/>
                    <a:pt x="141" y="223"/>
                    <a:pt x="148" y="230"/>
                  </a:cubicBezTo>
                  <a:cubicBezTo>
                    <a:pt x="155" y="237"/>
                    <a:pt x="156" y="234"/>
                    <a:pt x="160" y="238"/>
                  </a:cubicBezTo>
                  <a:cubicBezTo>
                    <a:pt x="163" y="243"/>
                    <a:pt x="156" y="241"/>
                    <a:pt x="154" y="248"/>
                  </a:cubicBezTo>
                  <a:cubicBezTo>
                    <a:pt x="153" y="255"/>
                    <a:pt x="146" y="260"/>
                    <a:pt x="144" y="265"/>
                  </a:cubicBezTo>
                  <a:cubicBezTo>
                    <a:pt x="142" y="269"/>
                    <a:pt x="153" y="270"/>
                    <a:pt x="160" y="277"/>
                  </a:cubicBezTo>
                  <a:cubicBezTo>
                    <a:pt x="164" y="281"/>
                    <a:pt x="167" y="280"/>
                    <a:pt x="171" y="279"/>
                  </a:cubicBezTo>
                  <a:cubicBezTo>
                    <a:pt x="169" y="278"/>
                    <a:pt x="169" y="276"/>
                    <a:pt x="169" y="274"/>
                  </a:cubicBezTo>
                  <a:cubicBezTo>
                    <a:pt x="171" y="268"/>
                    <a:pt x="174" y="266"/>
                    <a:pt x="173" y="262"/>
                  </a:cubicBezTo>
                  <a:cubicBezTo>
                    <a:pt x="171" y="259"/>
                    <a:pt x="162" y="252"/>
                    <a:pt x="166" y="249"/>
                  </a:cubicBezTo>
                  <a:cubicBezTo>
                    <a:pt x="169" y="246"/>
                    <a:pt x="180" y="240"/>
                    <a:pt x="180" y="235"/>
                  </a:cubicBezTo>
                  <a:cubicBezTo>
                    <a:pt x="180" y="230"/>
                    <a:pt x="170" y="230"/>
                    <a:pt x="175" y="226"/>
                  </a:cubicBezTo>
                  <a:cubicBezTo>
                    <a:pt x="181" y="222"/>
                    <a:pt x="184" y="220"/>
                    <a:pt x="186" y="210"/>
                  </a:cubicBezTo>
                  <a:cubicBezTo>
                    <a:pt x="188" y="201"/>
                    <a:pt x="174" y="180"/>
                    <a:pt x="174" y="173"/>
                  </a:cubicBezTo>
                  <a:cubicBezTo>
                    <a:pt x="175" y="166"/>
                    <a:pt x="179" y="163"/>
                    <a:pt x="185" y="162"/>
                  </a:cubicBezTo>
                  <a:cubicBezTo>
                    <a:pt x="191" y="161"/>
                    <a:pt x="204" y="165"/>
                    <a:pt x="214" y="162"/>
                  </a:cubicBezTo>
                  <a:cubicBezTo>
                    <a:pt x="224" y="159"/>
                    <a:pt x="226" y="159"/>
                    <a:pt x="226" y="153"/>
                  </a:cubicBezTo>
                  <a:cubicBezTo>
                    <a:pt x="226" y="148"/>
                    <a:pt x="217" y="147"/>
                    <a:pt x="225" y="141"/>
                  </a:cubicBezTo>
                  <a:cubicBezTo>
                    <a:pt x="234" y="135"/>
                    <a:pt x="240" y="130"/>
                    <a:pt x="243" y="123"/>
                  </a:cubicBezTo>
                  <a:cubicBezTo>
                    <a:pt x="246" y="116"/>
                    <a:pt x="250" y="110"/>
                    <a:pt x="241" y="108"/>
                  </a:cubicBezTo>
                  <a:cubicBezTo>
                    <a:pt x="232" y="105"/>
                    <a:pt x="224" y="108"/>
                    <a:pt x="224" y="99"/>
                  </a:cubicBezTo>
                  <a:cubicBezTo>
                    <a:pt x="224" y="90"/>
                    <a:pt x="217" y="87"/>
                    <a:pt x="226" y="87"/>
                  </a:cubicBezTo>
                  <a:cubicBezTo>
                    <a:pt x="235" y="87"/>
                    <a:pt x="242" y="89"/>
                    <a:pt x="245" y="86"/>
                  </a:cubicBezTo>
                  <a:cubicBezTo>
                    <a:pt x="247" y="82"/>
                    <a:pt x="247" y="66"/>
                    <a:pt x="251" y="60"/>
                  </a:cubicBezTo>
                  <a:cubicBezTo>
                    <a:pt x="254" y="56"/>
                    <a:pt x="253" y="42"/>
                    <a:pt x="246" y="19"/>
                  </a:cubicBezTo>
                  <a:cubicBezTo>
                    <a:pt x="244" y="18"/>
                    <a:pt x="243" y="16"/>
                    <a:pt x="241" y="14"/>
                  </a:cubicBezTo>
                  <a:cubicBezTo>
                    <a:pt x="235" y="10"/>
                    <a:pt x="232" y="0"/>
                    <a:pt x="222" y="0"/>
                  </a:cubicBezTo>
                  <a:cubicBezTo>
                    <a:pt x="211" y="0"/>
                    <a:pt x="193" y="6"/>
                    <a:pt x="182" y="7"/>
                  </a:cubicBezTo>
                  <a:cubicBezTo>
                    <a:pt x="170" y="8"/>
                    <a:pt x="154" y="15"/>
                    <a:pt x="150" y="20"/>
                  </a:cubicBezTo>
                  <a:cubicBezTo>
                    <a:pt x="145" y="25"/>
                    <a:pt x="144" y="32"/>
                    <a:pt x="139" y="37"/>
                  </a:cubicBezTo>
                  <a:cubicBezTo>
                    <a:pt x="134" y="42"/>
                    <a:pt x="116" y="51"/>
                    <a:pt x="110" y="51"/>
                  </a:cubicBezTo>
                  <a:cubicBezTo>
                    <a:pt x="105" y="50"/>
                    <a:pt x="106" y="42"/>
                    <a:pt x="99" y="48"/>
                  </a:cubicBezTo>
                  <a:cubicBezTo>
                    <a:pt x="93" y="55"/>
                    <a:pt x="94" y="71"/>
                    <a:pt x="90" y="79"/>
                  </a:cubicBezTo>
                  <a:cubicBezTo>
                    <a:pt x="86" y="87"/>
                    <a:pt x="79" y="116"/>
                    <a:pt x="71" y="124"/>
                  </a:cubicBezTo>
                  <a:cubicBezTo>
                    <a:pt x="63" y="132"/>
                    <a:pt x="62" y="143"/>
                    <a:pt x="57" y="143"/>
                  </a:cubicBezTo>
                  <a:cubicBezTo>
                    <a:pt x="52" y="143"/>
                    <a:pt x="51" y="153"/>
                    <a:pt x="50" y="155"/>
                  </a:cubicBezTo>
                  <a:cubicBezTo>
                    <a:pt x="48" y="158"/>
                    <a:pt x="42" y="161"/>
                    <a:pt x="38" y="163"/>
                  </a:cubicBezTo>
                  <a:cubicBezTo>
                    <a:pt x="34" y="166"/>
                    <a:pt x="27" y="165"/>
                    <a:pt x="24" y="171"/>
                  </a:cubicBezTo>
                  <a:cubicBezTo>
                    <a:pt x="21" y="178"/>
                    <a:pt x="37" y="174"/>
                    <a:pt x="32" y="176"/>
                  </a:cubicBezTo>
                  <a:cubicBezTo>
                    <a:pt x="27" y="179"/>
                    <a:pt x="17" y="174"/>
                    <a:pt x="13" y="181"/>
                  </a:cubicBezTo>
                  <a:cubicBezTo>
                    <a:pt x="9" y="188"/>
                    <a:pt x="18" y="187"/>
                    <a:pt x="11" y="194"/>
                  </a:cubicBezTo>
                  <a:cubicBezTo>
                    <a:pt x="9" y="196"/>
                    <a:pt x="5" y="198"/>
                    <a:pt x="0" y="201"/>
                  </a:cubicBezTo>
                  <a:cubicBezTo>
                    <a:pt x="1" y="211"/>
                    <a:pt x="2" y="208"/>
                    <a:pt x="5" y="214"/>
                  </a:cubicBezTo>
                  <a:cubicBezTo>
                    <a:pt x="10" y="221"/>
                    <a:pt x="14" y="213"/>
                    <a:pt x="19" y="214"/>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69" name="Freeform 172"/>
            <p:cNvSpPr>
              <a:spLocks/>
            </p:cNvSpPr>
            <p:nvPr/>
          </p:nvSpPr>
          <p:spPr bwMode="auto">
            <a:xfrm>
              <a:off x="3856038" y="3821113"/>
              <a:ext cx="398462" cy="342900"/>
            </a:xfrm>
            <a:custGeom>
              <a:avLst/>
              <a:gdLst>
                <a:gd name="T0" fmla="*/ 236 w 253"/>
                <a:gd name="T1" fmla="*/ 104 h 218"/>
                <a:gd name="T2" fmla="*/ 237 w 253"/>
                <a:gd name="T3" fmla="*/ 96 h 218"/>
                <a:gd name="T4" fmla="*/ 226 w 253"/>
                <a:gd name="T5" fmla="*/ 85 h 218"/>
                <a:gd name="T6" fmla="*/ 215 w 253"/>
                <a:gd name="T7" fmla="*/ 83 h 218"/>
                <a:gd name="T8" fmla="*/ 199 w 253"/>
                <a:gd name="T9" fmla="*/ 71 h 218"/>
                <a:gd name="T10" fmla="*/ 209 w 253"/>
                <a:gd name="T11" fmla="*/ 54 h 218"/>
                <a:gd name="T12" fmla="*/ 215 w 253"/>
                <a:gd name="T13" fmla="*/ 44 h 218"/>
                <a:gd name="T14" fmla="*/ 203 w 253"/>
                <a:gd name="T15" fmla="*/ 36 h 218"/>
                <a:gd name="T16" fmla="*/ 193 w 253"/>
                <a:gd name="T17" fmla="*/ 29 h 218"/>
                <a:gd name="T18" fmla="*/ 175 w 253"/>
                <a:gd name="T19" fmla="*/ 28 h 218"/>
                <a:gd name="T20" fmla="*/ 168 w 253"/>
                <a:gd name="T21" fmla="*/ 15 h 218"/>
                <a:gd name="T22" fmla="*/ 166 w 253"/>
                <a:gd name="T23" fmla="*/ 6 h 218"/>
                <a:gd name="T24" fmla="*/ 155 w 253"/>
                <a:gd name="T25" fmla="*/ 12 h 218"/>
                <a:gd name="T26" fmla="*/ 148 w 253"/>
                <a:gd name="T27" fmla="*/ 1 h 218"/>
                <a:gd name="T28" fmla="*/ 138 w 253"/>
                <a:gd name="T29" fmla="*/ 6 h 218"/>
                <a:gd name="T30" fmla="*/ 125 w 253"/>
                <a:gd name="T31" fmla="*/ 3 h 218"/>
                <a:gd name="T32" fmla="*/ 122 w 253"/>
                <a:gd name="T33" fmla="*/ 12 h 218"/>
                <a:gd name="T34" fmla="*/ 108 w 253"/>
                <a:gd name="T35" fmla="*/ 19 h 218"/>
                <a:gd name="T36" fmla="*/ 92 w 253"/>
                <a:gd name="T37" fmla="*/ 28 h 218"/>
                <a:gd name="T38" fmla="*/ 74 w 253"/>
                <a:gd name="T39" fmla="*/ 20 h 218"/>
                <a:gd name="T40" fmla="*/ 60 w 253"/>
                <a:gd name="T41" fmla="*/ 20 h 218"/>
                <a:gd name="T42" fmla="*/ 55 w 253"/>
                <a:gd name="T43" fmla="*/ 7 h 218"/>
                <a:gd name="T44" fmla="*/ 20 w 253"/>
                <a:gd name="T45" fmla="*/ 25 h 218"/>
                <a:gd name="T46" fmla="*/ 0 w 253"/>
                <a:gd name="T47" fmla="*/ 35 h 218"/>
                <a:gd name="T48" fmla="*/ 15 w 253"/>
                <a:gd name="T49" fmla="*/ 58 h 218"/>
                <a:gd name="T50" fmla="*/ 35 w 253"/>
                <a:gd name="T51" fmla="*/ 74 h 218"/>
                <a:gd name="T52" fmla="*/ 43 w 253"/>
                <a:gd name="T53" fmla="*/ 84 h 218"/>
                <a:gd name="T54" fmla="*/ 62 w 253"/>
                <a:gd name="T55" fmla="*/ 100 h 218"/>
                <a:gd name="T56" fmla="*/ 66 w 253"/>
                <a:gd name="T57" fmla="*/ 111 h 218"/>
                <a:gd name="T58" fmla="*/ 93 w 253"/>
                <a:gd name="T59" fmla="*/ 115 h 218"/>
                <a:gd name="T60" fmla="*/ 98 w 253"/>
                <a:gd name="T61" fmla="*/ 130 h 218"/>
                <a:gd name="T62" fmla="*/ 100 w 253"/>
                <a:gd name="T63" fmla="*/ 142 h 218"/>
                <a:gd name="T64" fmla="*/ 97 w 253"/>
                <a:gd name="T65" fmla="*/ 151 h 218"/>
                <a:gd name="T66" fmla="*/ 108 w 253"/>
                <a:gd name="T67" fmla="*/ 158 h 218"/>
                <a:gd name="T68" fmla="*/ 128 w 253"/>
                <a:gd name="T69" fmla="*/ 153 h 218"/>
                <a:gd name="T70" fmla="*/ 144 w 253"/>
                <a:gd name="T71" fmla="*/ 143 h 218"/>
                <a:gd name="T72" fmla="*/ 139 w 253"/>
                <a:gd name="T73" fmla="*/ 168 h 218"/>
                <a:gd name="T74" fmla="*/ 151 w 253"/>
                <a:gd name="T75" fmla="*/ 178 h 218"/>
                <a:gd name="T76" fmla="*/ 183 w 253"/>
                <a:gd name="T77" fmla="*/ 208 h 218"/>
                <a:gd name="T78" fmla="*/ 203 w 253"/>
                <a:gd name="T79" fmla="*/ 210 h 218"/>
                <a:gd name="T80" fmla="*/ 215 w 253"/>
                <a:gd name="T81" fmla="*/ 216 h 218"/>
                <a:gd name="T82" fmla="*/ 224 w 253"/>
                <a:gd name="T83" fmla="*/ 216 h 218"/>
                <a:gd name="T84" fmla="*/ 231 w 253"/>
                <a:gd name="T85" fmla="*/ 203 h 218"/>
                <a:gd name="T86" fmla="*/ 232 w 253"/>
                <a:gd name="T87" fmla="*/ 193 h 218"/>
                <a:gd name="T88" fmla="*/ 231 w 253"/>
                <a:gd name="T89" fmla="*/ 179 h 218"/>
                <a:gd name="T90" fmla="*/ 232 w 253"/>
                <a:gd name="T91" fmla="*/ 147 h 218"/>
                <a:gd name="T92" fmla="*/ 249 w 253"/>
                <a:gd name="T93" fmla="*/ 129 h 218"/>
                <a:gd name="T94" fmla="*/ 236 w 253"/>
                <a:gd name="T95" fmla="*/ 10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3" h="218">
                  <a:moveTo>
                    <a:pt x="236" y="104"/>
                  </a:moveTo>
                  <a:cubicBezTo>
                    <a:pt x="236" y="99"/>
                    <a:pt x="240" y="100"/>
                    <a:pt x="237" y="96"/>
                  </a:cubicBezTo>
                  <a:cubicBezTo>
                    <a:pt x="235" y="93"/>
                    <a:pt x="229" y="89"/>
                    <a:pt x="226" y="85"/>
                  </a:cubicBezTo>
                  <a:cubicBezTo>
                    <a:pt x="222" y="86"/>
                    <a:pt x="219" y="87"/>
                    <a:pt x="215" y="83"/>
                  </a:cubicBezTo>
                  <a:cubicBezTo>
                    <a:pt x="208" y="76"/>
                    <a:pt x="197" y="75"/>
                    <a:pt x="199" y="71"/>
                  </a:cubicBezTo>
                  <a:cubicBezTo>
                    <a:pt x="201" y="66"/>
                    <a:pt x="208" y="61"/>
                    <a:pt x="209" y="54"/>
                  </a:cubicBezTo>
                  <a:cubicBezTo>
                    <a:pt x="211" y="47"/>
                    <a:pt x="218" y="49"/>
                    <a:pt x="215" y="44"/>
                  </a:cubicBezTo>
                  <a:cubicBezTo>
                    <a:pt x="211" y="40"/>
                    <a:pt x="210" y="43"/>
                    <a:pt x="203" y="36"/>
                  </a:cubicBezTo>
                  <a:cubicBezTo>
                    <a:pt x="196" y="29"/>
                    <a:pt x="203" y="29"/>
                    <a:pt x="193" y="29"/>
                  </a:cubicBezTo>
                  <a:cubicBezTo>
                    <a:pt x="182" y="29"/>
                    <a:pt x="179" y="36"/>
                    <a:pt x="175" y="28"/>
                  </a:cubicBezTo>
                  <a:cubicBezTo>
                    <a:pt x="172" y="20"/>
                    <a:pt x="168" y="22"/>
                    <a:pt x="168" y="15"/>
                  </a:cubicBezTo>
                  <a:cubicBezTo>
                    <a:pt x="168" y="9"/>
                    <a:pt x="172" y="2"/>
                    <a:pt x="166" y="6"/>
                  </a:cubicBezTo>
                  <a:cubicBezTo>
                    <a:pt x="161" y="9"/>
                    <a:pt x="158" y="19"/>
                    <a:pt x="155" y="12"/>
                  </a:cubicBezTo>
                  <a:cubicBezTo>
                    <a:pt x="151" y="5"/>
                    <a:pt x="154" y="0"/>
                    <a:pt x="148" y="1"/>
                  </a:cubicBezTo>
                  <a:cubicBezTo>
                    <a:pt x="142" y="3"/>
                    <a:pt x="144" y="11"/>
                    <a:pt x="138" y="6"/>
                  </a:cubicBezTo>
                  <a:cubicBezTo>
                    <a:pt x="132" y="0"/>
                    <a:pt x="129" y="0"/>
                    <a:pt x="125" y="3"/>
                  </a:cubicBezTo>
                  <a:cubicBezTo>
                    <a:pt x="122" y="7"/>
                    <a:pt x="125" y="11"/>
                    <a:pt x="122" y="12"/>
                  </a:cubicBezTo>
                  <a:cubicBezTo>
                    <a:pt x="118" y="13"/>
                    <a:pt x="113" y="14"/>
                    <a:pt x="108" y="19"/>
                  </a:cubicBezTo>
                  <a:cubicBezTo>
                    <a:pt x="104" y="24"/>
                    <a:pt x="101" y="29"/>
                    <a:pt x="92" y="28"/>
                  </a:cubicBezTo>
                  <a:cubicBezTo>
                    <a:pt x="83" y="26"/>
                    <a:pt x="79" y="21"/>
                    <a:pt x="74" y="20"/>
                  </a:cubicBezTo>
                  <a:cubicBezTo>
                    <a:pt x="69" y="19"/>
                    <a:pt x="65" y="27"/>
                    <a:pt x="60" y="20"/>
                  </a:cubicBezTo>
                  <a:cubicBezTo>
                    <a:pt x="57" y="14"/>
                    <a:pt x="56" y="17"/>
                    <a:pt x="55" y="7"/>
                  </a:cubicBezTo>
                  <a:cubicBezTo>
                    <a:pt x="44" y="13"/>
                    <a:pt x="29" y="19"/>
                    <a:pt x="20" y="25"/>
                  </a:cubicBezTo>
                  <a:cubicBezTo>
                    <a:pt x="13" y="31"/>
                    <a:pt x="7" y="34"/>
                    <a:pt x="0" y="35"/>
                  </a:cubicBezTo>
                  <a:cubicBezTo>
                    <a:pt x="3" y="45"/>
                    <a:pt x="8" y="51"/>
                    <a:pt x="15" y="58"/>
                  </a:cubicBezTo>
                  <a:cubicBezTo>
                    <a:pt x="22" y="65"/>
                    <a:pt x="25" y="67"/>
                    <a:pt x="35" y="74"/>
                  </a:cubicBezTo>
                  <a:cubicBezTo>
                    <a:pt x="44" y="81"/>
                    <a:pt x="41" y="74"/>
                    <a:pt x="43" y="84"/>
                  </a:cubicBezTo>
                  <a:cubicBezTo>
                    <a:pt x="46" y="93"/>
                    <a:pt x="50" y="95"/>
                    <a:pt x="62" y="100"/>
                  </a:cubicBezTo>
                  <a:cubicBezTo>
                    <a:pt x="74" y="104"/>
                    <a:pt x="66" y="103"/>
                    <a:pt x="66" y="111"/>
                  </a:cubicBezTo>
                  <a:cubicBezTo>
                    <a:pt x="66" y="119"/>
                    <a:pt x="86" y="109"/>
                    <a:pt x="93" y="115"/>
                  </a:cubicBezTo>
                  <a:cubicBezTo>
                    <a:pt x="100" y="120"/>
                    <a:pt x="98" y="122"/>
                    <a:pt x="98" y="130"/>
                  </a:cubicBezTo>
                  <a:cubicBezTo>
                    <a:pt x="98" y="138"/>
                    <a:pt x="97" y="136"/>
                    <a:pt x="100" y="142"/>
                  </a:cubicBezTo>
                  <a:cubicBezTo>
                    <a:pt x="102" y="147"/>
                    <a:pt x="100" y="146"/>
                    <a:pt x="97" y="151"/>
                  </a:cubicBezTo>
                  <a:cubicBezTo>
                    <a:pt x="94" y="157"/>
                    <a:pt x="98" y="157"/>
                    <a:pt x="108" y="158"/>
                  </a:cubicBezTo>
                  <a:cubicBezTo>
                    <a:pt x="117" y="158"/>
                    <a:pt x="121" y="161"/>
                    <a:pt x="128" y="153"/>
                  </a:cubicBezTo>
                  <a:cubicBezTo>
                    <a:pt x="135" y="145"/>
                    <a:pt x="137" y="143"/>
                    <a:pt x="144" y="143"/>
                  </a:cubicBezTo>
                  <a:cubicBezTo>
                    <a:pt x="151" y="142"/>
                    <a:pt x="139" y="158"/>
                    <a:pt x="139" y="168"/>
                  </a:cubicBezTo>
                  <a:cubicBezTo>
                    <a:pt x="139" y="178"/>
                    <a:pt x="142" y="170"/>
                    <a:pt x="151" y="178"/>
                  </a:cubicBezTo>
                  <a:cubicBezTo>
                    <a:pt x="161" y="186"/>
                    <a:pt x="177" y="203"/>
                    <a:pt x="183" y="208"/>
                  </a:cubicBezTo>
                  <a:cubicBezTo>
                    <a:pt x="189" y="212"/>
                    <a:pt x="193" y="209"/>
                    <a:pt x="203" y="210"/>
                  </a:cubicBezTo>
                  <a:cubicBezTo>
                    <a:pt x="213" y="211"/>
                    <a:pt x="211" y="213"/>
                    <a:pt x="215" y="216"/>
                  </a:cubicBezTo>
                  <a:cubicBezTo>
                    <a:pt x="218" y="218"/>
                    <a:pt x="220" y="217"/>
                    <a:pt x="224" y="216"/>
                  </a:cubicBezTo>
                  <a:cubicBezTo>
                    <a:pt x="225" y="212"/>
                    <a:pt x="229" y="205"/>
                    <a:pt x="231" y="203"/>
                  </a:cubicBezTo>
                  <a:cubicBezTo>
                    <a:pt x="236" y="199"/>
                    <a:pt x="233" y="198"/>
                    <a:pt x="232" y="193"/>
                  </a:cubicBezTo>
                  <a:cubicBezTo>
                    <a:pt x="231" y="188"/>
                    <a:pt x="236" y="187"/>
                    <a:pt x="231" y="179"/>
                  </a:cubicBezTo>
                  <a:cubicBezTo>
                    <a:pt x="225" y="171"/>
                    <a:pt x="229" y="154"/>
                    <a:pt x="232" y="147"/>
                  </a:cubicBezTo>
                  <a:cubicBezTo>
                    <a:pt x="234" y="141"/>
                    <a:pt x="253" y="137"/>
                    <a:pt x="249" y="129"/>
                  </a:cubicBezTo>
                  <a:cubicBezTo>
                    <a:pt x="245" y="121"/>
                    <a:pt x="236" y="109"/>
                    <a:pt x="236" y="104"/>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70" name="Freeform 173"/>
            <p:cNvSpPr>
              <a:spLocks/>
            </p:cNvSpPr>
            <p:nvPr/>
          </p:nvSpPr>
          <p:spPr bwMode="auto">
            <a:xfrm>
              <a:off x="4298950" y="5094288"/>
              <a:ext cx="23813" cy="14287"/>
            </a:xfrm>
            <a:custGeom>
              <a:avLst/>
              <a:gdLst>
                <a:gd name="T0" fmla="*/ 11 w 15"/>
                <a:gd name="T1" fmla="*/ 1 h 9"/>
                <a:gd name="T2" fmla="*/ 1 w 15"/>
                <a:gd name="T3" fmla="*/ 4 h 9"/>
                <a:gd name="T4" fmla="*/ 0 w 15"/>
                <a:gd name="T5" fmla="*/ 9 h 9"/>
                <a:gd name="T6" fmla="*/ 15 w 15"/>
                <a:gd name="T7" fmla="*/ 4 h 9"/>
                <a:gd name="T8" fmla="*/ 11 w 15"/>
                <a:gd name="T9" fmla="*/ 1 h 9"/>
              </a:gdLst>
              <a:ahLst/>
              <a:cxnLst>
                <a:cxn ang="0">
                  <a:pos x="T0" y="T1"/>
                </a:cxn>
                <a:cxn ang="0">
                  <a:pos x="T2" y="T3"/>
                </a:cxn>
                <a:cxn ang="0">
                  <a:pos x="T4" y="T5"/>
                </a:cxn>
                <a:cxn ang="0">
                  <a:pos x="T6" y="T7"/>
                </a:cxn>
                <a:cxn ang="0">
                  <a:pos x="T8" y="T9"/>
                </a:cxn>
              </a:cxnLst>
              <a:rect l="0" t="0" r="r" b="b"/>
              <a:pathLst>
                <a:path w="15" h="9">
                  <a:moveTo>
                    <a:pt x="11" y="1"/>
                  </a:moveTo>
                  <a:cubicBezTo>
                    <a:pt x="8" y="0"/>
                    <a:pt x="2" y="2"/>
                    <a:pt x="1" y="4"/>
                  </a:cubicBezTo>
                  <a:cubicBezTo>
                    <a:pt x="1" y="5"/>
                    <a:pt x="1" y="7"/>
                    <a:pt x="0" y="9"/>
                  </a:cubicBezTo>
                  <a:cubicBezTo>
                    <a:pt x="4" y="7"/>
                    <a:pt x="9" y="6"/>
                    <a:pt x="15" y="4"/>
                  </a:cubicBezTo>
                  <a:cubicBezTo>
                    <a:pt x="14" y="2"/>
                    <a:pt x="13" y="1"/>
                    <a:pt x="11" y="1"/>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71" name="Freeform 174"/>
            <p:cNvSpPr>
              <a:spLocks/>
            </p:cNvSpPr>
            <p:nvPr/>
          </p:nvSpPr>
          <p:spPr bwMode="auto">
            <a:xfrm>
              <a:off x="3016250" y="3875088"/>
              <a:ext cx="1412875" cy="1414462"/>
            </a:xfrm>
            <a:custGeom>
              <a:avLst/>
              <a:gdLst>
                <a:gd name="T0" fmla="*/ 786 w 896"/>
                <a:gd name="T1" fmla="*/ 705 h 898"/>
                <a:gd name="T2" fmla="*/ 780 w 896"/>
                <a:gd name="T3" fmla="*/ 651 h 898"/>
                <a:gd name="T4" fmla="*/ 812 w 896"/>
                <a:gd name="T5" fmla="*/ 598 h 898"/>
                <a:gd name="T6" fmla="*/ 802 w 896"/>
                <a:gd name="T7" fmla="*/ 551 h 898"/>
                <a:gd name="T8" fmla="*/ 758 w 896"/>
                <a:gd name="T9" fmla="*/ 502 h 898"/>
                <a:gd name="T10" fmla="*/ 739 w 896"/>
                <a:gd name="T11" fmla="*/ 484 h 898"/>
                <a:gd name="T12" fmla="*/ 791 w 896"/>
                <a:gd name="T13" fmla="*/ 417 h 898"/>
                <a:gd name="T14" fmla="*/ 853 w 896"/>
                <a:gd name="T15" fmla="*/ 381 h 898"/>
                <a:gd name="T16" fmla="*/ 874 w 896"/>
                <a:gd name="T17" fmla="*/ 265 h 898"/>
                <a:gd name="T18" fmla="*/ 848 w 896"/>
                <a:gd name="T19" fmla="*/ 213 h 898"/>
                <a:gd name="T20" fmla="*/ 798 w 896"/>
                <a:gd name="T21" fmla="*/ 204 h 898"/>
                <a:gd name="T22" fmla="*/ 736 w 896"/>
                <a:gd name="T23" fmla="*/ 175 h 898"/>
                <a:gd name="T24" fmla="*/ 677 w 896"/>
                <a:gd name="T25" fmla="*/ 108 h 898"/>
                <a:gd name="T26" fmla="*/ 633 w 896"/>
                <a:gd name="T27" fmla="*/ 107 h 898"/>
                <a:gd name="T28" fmla="*/ 595 w 896"/>
                <a:gd name="T29" fmla="*/ 65 h 898"/>
                <a:gd name="T30" fmla="*/ 533 w 896"/>
                <a:gd name="T31" fmla="*/ 0 h 898"/>
                <a:gd name="T32" fmla="*/ 415 w 896"/>
                <a:gd name="T33" fmla="*/ 107 h 898"/>
                <a:gd name="T34" fmla="*/ 362 w 896"/>
                <a:gd name="T35" fmla="*/ 147 h 898"/>
                <a:gd name="T36" fmla="*/ 261 w 896"/>
                <a:gd name="T37" fmla="*/ 124 h 898"/>
                <a:gd name="T38" fmla="*/ 227 w 896"/>
                <a:gd name="T39" fmla="*/ 142 h 898"/>
                <a:gd name="T40" fmla="*/ 236 w 896"/>
                <a:gd name="T41" fmla="*/ 216 h 898"/>
                <a:gd name="T42" fmla="*/ 172 w 896"/>
                <a:gd name="T43" fmla="*/ 203 h 898"/>
                <a:gd name="T44" fmla="*/ 85 w 896"/>
                <a:gd name="T45" fmla="*/ 182 h 898"/>
                <a:gd name="T46" fmla="*/ 4 w 896"/>
                <a:gd name="T47" fmla="*/ 195 h 898"/>
                <a:gd name="T48" fmla="*/ 32 w 896"/>
                <a:gd name="T49" fmla="*/ 210 h 898"/>
                <a:gd name="T50" fmla="*/ 5 w 896"/>
                <a:gd name="T51" fmla="*/ 235 h 898"/>
                <a:gd name="T52" fmla="*/ 78 w 896"/>
                <a:gd name="T53" fmla="*/ 279 h 898"/>
                <a:gd name="T54" fmla="*/ 132 w 896"/>
                <a:gd name="T55" fmla="*/ 302 h 898"/>
                <a:gd name="T56" fmla="*/ 164 w 896"/>
                <a:gd name="T57" fmla="*/ 347 h 898"/>
                <a:gd name="T58" fmla="*/ 152 w 896"/>
                <a:gd name="T59" fmla="*/ 372 h 898"/>
                <a:gd name="T60" fmla="*/ 219 w 896"/>
                <a:gd name="T61" fmla="*/ 460 h 898"/>
                <a:gd name="T62" fmla="*/ 210 w 896"/>
                <a:gd name="T63" fmla="*/ 520 h 898"/>
                <a:gd name="T64" fmla="*/ 241 w 896"/>
                <a:gd name="T65" fmla="*/ 597 h 898"/>
                <a:gd name="T66" fmla="*/ 210 w 896"/>
                <a:gd name="T67" fmla="*/ 532 h 898"/>
                <a:gd name="T68" fmla="*/ 186 w 896"/>
                <a:gd name="T69" fmla="*/ 628 h 898"/>
                <a:gd name="T70" fmla="*/ 132 w 896"/>
                <a:gd name="T71" fmla="*/ 760 h 898"/>
                <a:gd name="T72" fmla="*/ 157 w 896"/>
                <a:gd name="T73" fmla="*/ 781 h 898"/>
                <a:gd name="T74" fmla="*/ 219 w 896"/>
                <a:gd name="T75" fmla="*/ 824 h 898"/>
                <a:gd name="T76" fmla="*/ 295 w 896"/>
                <a:gd name="T77" fmla="*/ 846 h 898"/>
                <a:gd name="T78" fmla="*/ 355 w 896"/>
                <a:gd name="T79" fmla="*/ 851 h 898"/>
                <a:gd name="T80" fmla="*/ 400 w 896"/>
                <a:gd name="T81" fmla="*/ 884 h 898"/>
                <a:gd name="T82" fmla="*/ 493 w 896"/>
                <a:gd name="T83" fmla="*/ 895 h 898"/>
                <a:gd name="T84" fmla="*/ 520 w 896"/>
                <a:gd name="T85" fmla="*/ 805 h 898"/>
                <a:gd name="T86" fmla="*/ 610 w 896"/>
                <a:gd name="T87" fmla="*/ 797 h 898"/>
                <a:gd name="T88" fmla="*/ 646 w 896"/>
                <a:gd name="T89" fmla="*/ 802 h 898"/>
                <a:gd name="T90" fmla="*/ 666 w 896"/>
                <a:gd name="T91" fmla="*/ 812 h 898"/>
                <a:gd name="T92" fmla="*/ 758 w 896"/>
                <a:gd name="T93" fmla="*/ 833 h 898"/>
                <a:gd name="T94" fmla="*/ 814 w 896"/>
                <a:gd name="T95" fmla="*/ 783 h 898"/>
                <a:gd name="T96" fmla="*/ 832 w 896"/>
                <a:gd name="T97" fmla="*/ 777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6" h="898">
                  <a:moveTo>
                    <a:pt x="832" y="763"/>
                  </a:moveTo>
                  <a:cubicBezTo>
                    <a:pt x="839" y="758"/>
                    <a:pt x="849" y="744"/>
                    <a:pt x="847" y="739"/>
                  </a:cubicBezTo>
                  <a:cubicBezTo>
                    <a:pt x="844" y="735"/>
                    <a:pt x="827" y="735"/>
                    <a:pt x="819" y="731"/>
                  </a:cubicBezTo>
                  <a:cubicBezTo>
                    <a:pt x="810" y="728"/>
                    <a:pt x="790" y="715"/>
                    <a:pt x="786" y="705"/>
                  </a:cubicBezTo>
                  <a:cubicBezTo>
                    <a:pt x="783" y="695"/>
                    <a:pt x="785" y="691"/>
                    <a:pt x="790" y="687"/>
                  </a:cubicBezTo>
                  <a:cubicBezTo>
                    <a:pt x="794" y="684"/>
                    <a:pt x="806" y="680"/>
                    <a:pt x="803" y="673"/>
                  </a:cubicBezTo>
                  <a:cubicBezTo>
                    <a:pt x="799" y="665"/>
                    <a:pt x="797" y="658"/>
                    <a:pt x="792" y="657"/>
                  </a:cubicBezTo>
                  <a:cubicBezTo>
                    <a:pt x="788" y="655"/>
                    <a:pt x="784" y="657"/>
                    <a:pt x="780" y="651"/>
                  </a:cubicBezTo>
                  <a:cubicBezTo>
                    <a:pt x="776" y="644"/>
                    <a:pt x="768" y="636"/>
                    <a:pt x="773" y="633"/>
                  </a:cubicBezTo>
                  <a:cubicBezTo>
                    <a:pt x="778" y="630"/>
                    <a:pt x="783" y="629"/>
                    <a:pt x="788" y="629"/>
                  </a:cubicBezTo>
                  <a:cubicBezTo>
                    <a:pt x="793" y="629"/>
                    <a:pt x="805" y="623"/>
                    <a:pt x="806" y="618"/>
                  </a:cubicBezTo>
                  <a:cubicBezTo>
                    <a:pt x="808" y="614"/>
                    <a:pt x="821" y="608"/>
                    <a:pt x="812" y="598"/>
                  </a:cubicBezTo>
                  <a:cubicBezTo>
                    <a:pt x="804" y="588"/>
                    <a:pt x="804" y="596"/>
                    <a:pt x="800" y="586"/>
                  </a:cubicBezTo>
                  <a:cubicBezTo>
                    <a:pt x="797" y="575"/>
                    <a:pt x="796" y="575"/>
                    <a:pt x="792" y="571"/>
                  </a:cubicBezTo>
                  <a:cubicBezTo>
                    <a:pt x="789" y="566"/>
                    <a:pt x="781" y="567"/>
                    <a:pt x="790" y="561"/>
                  </a:cubicBezTo>
                  <a:cubicBezTo>
                    <a:pt x="798" y="555"/>
                    <a:pt x="800" y="558"/>
                    <a:pt x="802" y="551"/>
                  </a:cubicBezTo>
                  <a:cubicBezTo>
                    <a:pt x="804" y="545"/>
                    <a:pt x="790" y="527"/>
                    <a:pt x="790" y="519"/>
                  </a:cubicBezTo>
                  <a:cubicBezTo>
                    <a:pt x="790" y="511"/>
                    <a:pt x="794" y="511"/>
                    <a:pt x="790" y="507"/>
                  </a:cubicBezTo>
                  <a:cubicBezTo>
                    <a:pt x="785" y="502"/>
                    <a:pt x="783" y="498"/>
                    <a:pt x="779" y="498"/>
                  </a:cubicBezTo>
                  <a:cubicBezTo>
                    <a:pt x="776" y="498"/>
                    <a:pt x="762" y="500"/>
                    <a:pt x="758" y="502"/>
                  </a:cubicBezTo>
                  <a:cubicBezTo>
                    <a:pt x="755" y="505"/>
                    <a:pt x="749" y="518"/>
                    <a:pt x="741" y="520"/>
                  </a:cubicBezTo>
                  <a:cubicBezTo>
                    <a:pt x="734" y="522"/>
                    <a:pt x="726" y="523"/>
                    <a:pt x="731" y="516"/>
                  </a:cubicBezTo>
                  <a:cubicBezTo>
                    <a:pt x="736" y="510"/>
                    <a:pt x="743" y="512"/>
                    <a:pt x="743" y="504"/>
                  </a:cubicBezTo>
                  <a:cubicBezTo>
                    <a:pt x="743" y="496"/>
                    <a:pt x="730" y="492"/>
                    <a:pt x="739" y="484"/>
                  </a:cubicBezTo>
                  <a:cubicBezTo>
                    <a:pt x="748" y="476"/>
                    <a:pt x="741" y="475"/>
                    <a:pt x="751" y="470"/>
                  </a:cubicBezTo>
                  <a:cubicBezTo>
                    <a:pt x="761" y="465"/>
                    <a:pt x="759" y="468"/>
                    <a:pt x="762" y="460"/>
                  </a:cubicBezTo>
                  <a:cubicBezTo>
                    <a:pt x="764" y="452"/>
                    <a:pt x="763" y="445"/>
                    <a:pt x="769" y="442"/>
                  </a:cubicBezTo>
                  <a:cubicBezTo>
                    <a:pt x="776" y="438"/>
                    <a:pt x="784" y="424"/>
                    <a:pt x="791" y="417"/>
                  </a:cubicBezTo>
                  <a:cubicBezTo>
                    <a:pt x="798" y="410"/>
                    <a:pt x="811" y="403"/>
                    <a:pt x="811" y="398"/>
                  </a:cubicBezTo>
                  <a:cubicBezTo>
                    <a:pt x="811" y="393"/>
                    <a:pt x="809" y="387"/>
                    <a:pt x="814" y="387"/>
                  </a:cubicBezTo>
                  <a:cubicBezTo>
                    <a:pt x="819" y="388"/>
                    <a:pt x="816" y="393"/>
                    <a:pt x="831" y="391"/>
                  </a:cubicBezTo>
                  <a:cubicBezTo>
                    <a:pt x="846" y="389"/>
                    <a:pt x="854" y="388"/>
                    <a:pt x="853" y="381"/>
                  </a:cubicBezTo>
                  <a:cubicBezTo>
                    <a:pt x="852" y="374"/>
                    <a:pt x="841" y="370"/>
                    <a:pt x="848" y="358"/>
                  </a:cubicBezTo>
                  <a:cubicBezTo>
                    <a:pt x="854" y="347"/>
                    <a:pt x="852" y="333"/>
                    <a:pt x="854" y="323"/>
                  </a:cubicBezTo>
                  <a:cubicBezTo>
                    <a:pt x="855" y="314"/>
                    <a:pt x="868" y="294"/>
                    <a:pt x="869" y="291"/>
                  </a:cubicBezTo>
                  <a:cubicBezTo>
                    <a:pt x="869" y="288"/>
                    <a:pt x="867" y="271"/>
                    <a:pt x="874" y="265"/>
                  </a:cubicBezTo>
                  <a:cubicBezTo>
                    <a:pt x="881" y="258"/>
                    <a:pt x="889" y="253"/>
                    <a:pt x="892" y="248"/>
                  </a:cubicBezTo>
                  <a:cubicBezTo>
                    <a:pt x="896" y="243"/>
                    <a:pt x="896" y="239"/>
                    <a:pt x="896" y="239"/>
                  </a:cubicBezTo>
                  <a:cubicBezTo>
                    <a:pt x="896" y="239"/>
                    <a:pt x="882" y="234"/>
                    <a:pt x="870" y="230"/>
                  </a:cubicBezTo>
                  <a:cubicBezTo>
                    <a:pt x="859" y="225"/>
                    <a:pt x="853" y="210"/>
                    <a:pt x="848" y="213"/>
                  </a:cubicBezTo>
                  <a:cubicBezTo>
                    <a:pt x="844" y="216"/>
                    <a:pt x="843" y="225"/>
                    <a:pt x="836" y="223"/>
                  </a:cubicBezTo>
                  <a:cubicBezTo>
                    <a:pt x="829" y="222"/>
                    <a:pt x="826" y="227"/>
                    <a:pt x="820" y="219"/>
                  </a:cubicBezTo>
                  <a:cubicBezTo>
                    <a:pt x="815" y="211"/>
                    <a:pt x="814" y="205"/>
                    <a:pt x="809" y="208"/>
                  </a:cubicBezTo>
                  <a:cubicBezTo>
                    <a:pt x="804" y="212"/>
                    <a:pt x="801" y="206"/>
                    <a:pt x="798" y="204"/>
                  </a:cubicBezTo>
                  <a:cubicBezTo>
                    <a:pt x="794" y="202"/>
                    <a:pt x="791" y="191"/>
                    <a:pt x="784" y="185"/>
                  </a:cubicBezTo>
                  <a:cubicBezTo>
                    <a:pt x="777" y="179"/>
                    <a:pt x="776" y="179"/>
                    <a:pt x="768" y="179"/>
                  </a:cubicBezTo>
                  <a:cubicBezTo>
                    <a:pt x="760" y="179"/>
                    <a:pt x="753" y="185"/>
                    <a:pt x="748" y="181"/>
                  </a:cubicBezTo>
                  <a:cubicBezTo>
                    <a:pt x="744" y="178"/>
                    <a:pt x="746" y="176"/>
                    <a:pt x="736" y="175"/>
                  </a:cubicBezTo>
                  <a:cubicBezTo>
                    <a:pt x="726" y="174"/>
                    <a:pt x="722" y="177"/>
                    <a:pt x="716" y="173"/>
                  </a:cubicBezTo>
                  <a:cubicBezTo>
                    <a:pt x="710" y="168"/>
                    <a:pt x="694" y="151"/>
                    <a:pt x="684" y="143"/>
                  </a:cubicBezTo>
                  <a:cubicBezTo>
                    <a:pt x="675" y="135"/>
                    <a:pt x="672" y="143"/>
                    <a:pt x="672" y="133"/>
                  </a:cubicBezTo>
                  <a:cubicBezTo>
                    <a:pt x="672" y="123"/>
                    <a:pt x="684" y="107"/>
                    <a:pt x="677" y="108"/>
                  </a:cubicBezTo>
                  <a:cubicBezTo>
                    <a:pt x="670" y="108"/>
                    <a:pt x="668" y="110"/>
                    <a:pt x="661" y="118"/>
                  </a:cubicBezTo>
                  <a:cubicBezTo>
                    <a:pt x="654" y="126"/>
                    <a:pt x="650" y="123"/>
                    <a:pt x="641" y="123"/>
                  </a:cubicBezTo>
                  <a:cubicBezTo>
                    <a:pt x="631" y="122"/>
                    <a:pt x="627" y="122"/>
                    <a:pt x="630" y="116"/>
                  </a:cubicBezTo>
                  <a:cubicBezTo>
                    <a:pt x="633" y="111"/>
                    <a:pt x="635" y="112"/>
                    <a:pt x="633" y="107"/>
                  </a:cubicBezTo>
                  <a:cubicBezTo>
                    <a:pt x="630" y="101"/>
                    <a:pt x="631" y="103"/>
                    <a:pt x="631" y="95"/>
                  </a:cubicBezTo>
                  <a:cubicBezTo>
                    <a:pt x="631" y="87"/>
                    <a:pt x="633" y="85"/>
                    <a:pt x="626" y="80"/>
                  </a:cubicBezTo>
                  <a:cubicBezTo>
                    <a:pt x="619" y="74"/>
                    <a:pt x="599" y="84"/>
                    <a:pt x="599" y="76"/>
                  </a:cubicBezTo>
                  <a:cubicBezTo>
                    <a:pt x="599" y="68"/>
                    <a:pt x="607" y="69"/>
                    <a:pt x="595" y="65"/>
                  </a:cubicBezTo>
                  <a:cubicBezTo>
                    <a:pt x="583" y="60"/>
                    <a:pt x="579" y="58"/>
                    <a:pt x="576" y="49"/>
                  </a:cubicBezTo>
                  <a:cubicBezTo>
                    <a:pt x="574" y="39"/>
                    <a:pt x="577" y="46"/>
                    <a:pt x="568" y="39"/>
                  </a:cubicBezTo>
                  <a:cubicBezTo>
                    <a:pt x="558" y="32"/>
                    <a:pt x="555" y="30"/>
                    <a:pt x="548" y="23"/>
                  </a:cubicBezTo>
                  <a:cubicBezTo>
                    <a:pt x="541" y="16"/>
                    <a:pt x="536" y="10"/>
                    <a:pt x="533" y="0"/>
                  </a:cubicBezTo>
                  <a:cubicBezTo>
                    <a:pt x="528" y="1"/>
                    <a:pt x="523" y="2"/>
                    <a:pt x="516" y="2"/>
                  </a:cubicBezTo>
                  <a:cubicBezTo>
                    <a:pt x="499" y="3"/>
                    <a:pt x="478" y="6"/>
                    <a:pt x="473" y="19"/>
                  </a:cubicBezTo>
                  <a:cubicBezTo>
                    <a:pt x="469" y="32"/>
                    <a:pt x="466" y="68"/>
                    <a:pt x="457" y="82"/>
                  </a:cubicBezTo>
                  <a:cubicBezTo>
                    <a:pt x="447" y="95"/>
                    <a:pt x="438" y="105"/>
                    <a:pt x="415" y="107"/>
                  </a:cubicBezTo>
                  <a:cubicBezTo>
                    <a:pt x="392" y="110"/>
                    <a:pt x="381" y="113"/>
                    <a:pt x="372" y="119"/>
                  </a:cubicBezTo>
                  <a:cubicBezTo>
                    <a:pt x="363" y="126"/>
                    <a:pt x="349" y="130"/>
                    <a:pt x="351" y="137"/>
                  </a:cubicBezTo>
                  <a:cubicBezTo>
                    <a:pt x="352" y="142"/>
                    <a:pt x="359" y="145"/>
                    <a:pt x="361" y="146"/>
                  </a:cubicBezTo>
                  <a:cubicBezTo>
                    <a:pt x="362" y="146"/>
                    <a:pt x="362" y="147"/>
                    <a:pt x="362" y="147"/>
                  </a:cubicBezTo>
                  <a:cubicBezTo>
                    <a:pt x="360" y="149"/>
                    <a:pt x="353" y="155"/>
                    <a:pt x="342" y="156"/>
                  </a:cubicBezTo>
                  <a:cubicBezTo>
                    <a:pt x="329" y="158"/>
                    <a:pt x="322" y="153"/>
                    <a:pt x="309" y="150"/>
                  </a:cubicBezTo>
                  <a:cubicBezTo>
                    <a:pt x="295" y="146"/>
                    <a:pt x="280" y="140"/>
                    <a:pt x="272" y="140"/>
                  </a:cubicBezTo>
                  <a:cubicBezTo>
                    <a:pt x="264" y="140"/>
                    <a:pt x="259" y="128"/>
                    <a:pt x="261" y="124"/>
                  </a:cubicBezTo>
                  <a:cubicBezTo>
                    <a:pt x="262" y="120"/>
                    <a:pt x="266" y="112"/>
                    <a:pt x="262" y="109"/>
                  </a:cubicBezTo>
                  <a:cubicBezTo>
                    <a:pt x="258" y="106"/>
                    <a:pt x="237" y="106"/>
                    <a:pt x="229" y="102"/>
                  </a:cubicBezTo>
                  <a:cubicBezTo>
                    <a:pt x="222" y="99"/>
                    <a:pt x="222" y="103"/>
                    <a:pt x="221" y="114"/>
                  </a:cubicBezTo>
                  <a:cubicBezTo>
                    <a:pt x="219" y="124"/>
                    <a:pt x="227" y="134"/>
                    <a:pt x="227" y="142"/>
                  </a:cubicBezTo>
                  <a:cubicBezTo>
                    <a:pt x="227" y="149"/>
                    <a:pt x="236" y="167"/>
                    <a:pt x="233" y="177"/>
                  </a:cubicBezTo>
                  <a:cubicBezTo>
                    <a:pt x="229" y="186"/>
                    <a:pt x="229" y="199"/>
                    <a:pt x="233" y="205"/>
                  </a:cubicBezTo>
                  <a:cubicBezTo>
                    <a:pt x="235" y="210"/>
                    <a:pt x="236" y="214"/>
                    <a:pt x="236" y="215"/>
                  </a:cubicBezTo>
                  <a:cubicBezTo>
                    <a:pt x="237" y="216"/>
                    <a:pt x="236" y="216"/>
                    <a:pt x="236" y="216"/>
                  </a:cubicBezTo>
                  <a:cubicBezTo>
                    <a:pt x="232" y="217"/>
                    <a:pt x="219" y="218"/>
                    <a:pt x="214" y="214"/>
                  </a:cubicBezTo>
                  <a:cubicBezTo>
                    <a:pt x="209" y="209"/>
                    <a:pt x="205" y="203"/>
                    <a:pt x="202" y="203"/>
                  </a:cubicBezTo>
                  <a:cubicBezTo>
                    <a:pt x="199" y="204"/>
                    <a:pt x="183" y="209"/>
                    <a:pt x="180" y="207"/>
                  </a:cubicBezTo>
                  <a:cubicBezTo>
                    <a:pt x="178" y="204"/>
                    <a:pt x="180" y="200"/>
                    <a:pt x="172" y="203"/>
                  </a:cubicBezTo>
                  <a:cubicBezTo>
                    <a:pt x="164" y="205"/>
                    <a:pt x="155" y="223"/>
                    <a:pt x="144" y="200"/>
                  </a:cubicBezTo>
                  <a:cubicBezTo>
                    <a:pt x="132" y="178"/>
                    <a:pt x="128" y="174"/>
                    <a:pt x="119" y="174"/>
                  </a:cubicBezTo>
                  <a:cubicBezTo>
                    <a:pt x="110" y="173"/>
                    <a:pt x="92" y="174"/>
                    <a:pt x="92" y="178"/>
                  </a:cubicBezTo>
                  <a:cubicBezTo>
                    <a:pt x="92" y="181"/>
                    <a:pt x="90" y="182"/>
                    <a:pt x="85" y="182"/>
                  </a:cubicBezTo>
                  <a:cubicBezTo>
                    <a:pt x="80" y="182"/>
                    <a:pt x="69" y="189"/>
                    <a:pt x="68" y="185"/>
                  </a:cubicBezTo>
                  <a:cubicBezTo>
                    <a:pt x="68" y="181"/>
                    <a:pt x="63" y="173"/>
                    <a:pt x="57" y="173"/>
                  </a:cubicBezTo>
                  <a:cubicBezTo>
                    <a:pt x="52" y="173"/>
                    <a:pt x="28" y="178"/>
                    <a:pt x="19" y="181"/>
                  </a:cubicBezTo>
                  <a:cubicBezTo>
                    <a:pt x="9" y="183"/>
                    <a:pt x="3" y="190"/>
                    <a:pt x="4" y="195"/>
                  </a:cubicBezTo>
                  <a:cubicBezTo>
                    <a:pt x="6" y="199"/>
                    <a:pt x="2" y="204"/>
                    <a:pt x="11" y="204"/>
                  </a:cubicBezTo>
                  <a:cubicBezTo>
                    <a:pt x="17" y="204"/>
                    <a:pt x="35" y="203"/>
                    <a:pt x="35" y="204"/>
                  </a:cubicBezTo>
                  <a:cubicBezTo>
                    <a:pt x="34" y="204"/>
                    <a:pt x="32" y="204"/>
                    <a:pt x="31" y="205"/>
                  </a:cubicBezTo>
                  <a:cubicBezTo>
                    <a:pt x="29" y="206"/>
                    <a:pt x="29" y="207"/>
                    <a:pt x="32" y="210"/>
                  </a:cubicBezTo>
                  <a:cubicBezTo>
                    <a:pt x="38" y="214"/>
                    <a:pt x="40" y="216"/>
                    <a:pt x="35" y="216"/>
                  </a:cubicBezTo>
                  <a:cubicBezTo>
                    <a:pt x="29" y="216"/>
                    <a:pt x="22" y="214"/>
                    <a:pt x="27" y="222"/>
                  </a:cubicBezTo>
                  <a:cubicBezTo>
                    <a:pt x="32" y="230"/>
                    <a:pt x="40" y="235"/>
                    <a:pt x="31" y="234"/>
                  </a:cubicBezTo>
                  <a:cubicBezTo>
                    <a:pt x="21" y="233"/>
                    <a:pt x="0" y="231"/>
                    <a:pt x="5" y="235"/>
                  </a:cubicBezTo>
                  <a:cubicBezTo>
                    <a:pt x="11" y="239"/>
                    <a:pt x="21" y="244"/>
                    <a:pt x="22" y="251"/>
                  </a:cubicBezTo>
                  <a:cubicBezTo>
                    <a:pt x="23" y="259"/>
                    <a:pt x="16" y="268"/>
                    <a:pt x="27" y="266"/>
                  </a:cubicBezTo>
                  <a:cubicBezTo>
                    <a:pt x="37" y="263"/>
                    <a:pt x="39" y="257"/>
                    <a:pt x="47" y="263"/>
                  </a:cubicBezTo>
                  <a:cubicBezTo>
                    <a:pt x="55" y="268"/>
                    <a:pt x="67" y="271"/>
                    <a:pt x="78" y="279"/>
                  </a:cubicBezTo>
                  <a:cubicBezTo>
                    <a:pt x="89" y="287"/>
                    <a:pt x="97" y="295"/>
                    <a:pt x="99" y="292"/>
                  </a:cubicBezTo>
                  <a:cubicBezTo>
                    <a:pt x="100" y="290"/>
                    <a:pt x="104" y="288"/>
                    <a:pt x="104" y="295"/>
                  </a:cubicBezTo>
                  <a:cubicBezTo>
                    <a:pt x="104" y="301"/>
                    <a:pt x="101" y="308"/>
                    <a:pt x="110" y="305"/>
                  </a:cubicBezTo>
                  <a:cubicBezTo>
                    <a:pt x="119" y="302"/>
                    <a:pt x="137" y="297"/>
                    <a:pt x="132" y="302"/>
                  </a:cubicBezTo>
                  <a:cubicBezTo>
                    <a:pt x="126" y="307"/>
                    <a:pt x="120" y="311"/>
                    <a:pt x="130" y="313"/>
                  </a:cubicBezTo>
                  <a:cubicBezTo>
                    <a:pt x="140" y="315"/>
                    <a:pt x="146" y="319"/>
                    <a:pt x="144" y="325"/>
                  </a:cubicBezTo>
                  <a:cubicBezTo>
                    <a:pt x="141" y="331"/>
                    <a:pt x="138" y="339"/>
                    <a:pt x="145" y="343"/>
                  </a:cubicBezTo>
                  <a:cubicBezTo>
                    <a:pt x="152" y="346"/>
                    <a:pt x="164" y="341"/>
                    <a:pt x="164" y="347"/>
                  </a:cubicBezTo>
                  <a:cubicBezTo>
                    <a:pt x="164" y="354"/>
                    <a:pt x="148" y="347"/>
                    <a:pt x="160" y="359"/>
                  </a:cubicBezTo>
                  <a:cubicBezTo>
                    <a:pt x="172" y="371"/>
                    <a:pt x="171" y="364"/>
                    <a:pt x="169" y="368"/>
                  </a:cubicBezTo>
                  <a:cubicBezTo>
                    <a:pt x="168" y="372"/>
                    <a:pt x="168" y="381"/>
                    <a:pt x="162" y="377"/>
                  </a:cubicBezTo>
                  <a:cubicBezTo>
                    <a:pt x="156" y="373"/>
                    <a:pt x="148" y="362"/>
                    <a:pt x="152" y="372"/>
                  </a:cubicBezTo>
                  <a:cubicBezTo>
                    <a:pt x="157" y="383"/>
                    <a:pt x="158" y="385"/>
                    <a:pt x="160" y="393"/>
                  </a:cubicBezTo>
                  <a:cubicBezTo>
                    <a:pt x="161" y="401"/>
                    <a:pt x="172" y="415"/>
                    <a:pt x="178" y="425"/>
                  </a:cubicBezTo>
                  <a:cubicBezTo>
                    <a:pt x="184" y="435"/>
                    <a:pt x="197" y="446"/>
                    <a:pt x="205" y="451"/>
                  </a:cubicBezTo>
                  <a:cubicBezTo>
                    <a:pt x="213" y="455"/>
                    <a:pt x="223" y="455"/>
                    <a:pt x="219" y="460"/>
                  </a:cubicBezTo>
                  <a:cubicBezTo>
                    <a:pt x="215" y="465"/>
                    <a:pt x="217" y="471"/>
                    <a:pt x="218" y="479"/>
                  </a:cubicBezTo>
                  <a:cubicBezTo>
                    <a:pt x="219" y="486"/>
                    <a:pt x="217" y="495"/>
                    <a:pt x="216" y="501"/>
                  </a:cubicBezTo>
                  <a:cubicBezTo>
                    <a:pt x="214" y="507"/>
                    <a:pt x="217" y="510"/>
                    <a:pt x="210" y="511"/>
                  </a:cubicBezTo>
                  <a:cubicBezTo>
                    <a:pt x="203" y="511"/>
                    <a:pt x="202" y="515"/>
                    <a:pt x="210" y="520"/>
                  </a:cubicBezTo>
                  <a:cubicBezTo>
                    <a:pt x="218" y="525"/>
                    <a:pt x="234" y="541"/>
                    <a:pt x="234" y="548"/>
                  </a:cubicBezTo>
                  <a:cubicBezTo>
                    <a:pt x="234" y="555"/>
                    <a:pt x="235" y="576"/>
                    <a:pt x="235" y="581"/>
                  </a:cubicBezTo>
                  <a:cubicBezTo>
                    <a:pt x="235" y="585"/>
                    <a:pt x="238" y="592"/>
                    <a:pt x="240" y="595"/>
                  </a:cubicBezTo>
                  <a:cubicBezTo>
                    <a:pt x="241" y="596"/>
                    <a:pt x="242" y="597"/>
                    <a:pt x="241" y="597"/>
                  </a:cubicBezTo>
                  <a:cubicBezTo>
                    <a:pt x="241" y="597"/>
                    <a:pt x="240" y="597"/>
                    <a:pt x="239" y="596"/>
                  </a:cubicBezTo>
                  <a:cubicBezTo>
                    <a:pt x="236" y="593"/>
                    <a:pt x="231" y="588"/>
                    <a:pt x="231" y="579"/>
                  </a:cubicBezTo>
                  <a:cubicBezTo>
                    <a:pt x="231" y="565"/>
                    <a:pt x="234" y="555"/>
                    <a:pt x="231" y="552"/>
                  </a:cubicBezTo>
                  <a:cubicBezTo>
                    <a:pt x="228" y="549"/>
                    <a:pt x="216" y="527"/>
                    <a:pt x="210" y="532"/>
                  </a:cubicBezTo>
                  <a:cubicBezTo>
                    <a:pt x="205" y="537"/>
                    <a:pt x="207" y="540"/>
                    <a:pt x="203" y="555"/>
                  </a:cubicBezTo>
                  <a:cubicBezTo>
                    <a:pt x="199" y="571"/>
                    <a:pt x="191" y="608"/>
                    <a:pt x="191" y="613"/>
                  </a:cubicBezTo>
                  <a:cubicBezTo>
                    <a:pt x="191" y="618"/>
                    <a:pt x="203" y="617"/>
                    <a:pt x="200" y="620"/>
                  </a:cubicBezTo>
                  <a:cubicBezTo>
                    <a:pt x="197" y="622"/>
                    <a:pt x="188" y="624"/>
                    <a:pt x="186" y="628"/>
                  </a:cubicBezTo>
                  <a:cubicBezTo>
                    <a:pt x="184" y="632"/>
                    <a:pt x="158" y="720"/>
                    <a:pt x="152" y="728"/>
                  </a:cubicBezTo>
                  <a:cubicBezTo>
                    <a:pt x="145" y="736"/>
                    <a:pt x="145" y="749"/>
                    <a:pt x="136" y="749"/>
                  </a:cubicBezTo>
                  <a:cubicBezTo>
                    <a:pt x="132" y="749"/>
                    <a:pt x="128" y="749"/>
                    <a:pt x="124" y="749"/>
                  </a:cubicBezTo>
                  <a:cubicBezTo>
                    <a:pt x="127" y="753"/>
                    <a:pt x="130" y="758"/>
                    <a:pt x="132" y="760"/>
                  </a:cubicBezTo>
                  <a:cubicBezTo>
                    <a:pt x="137" y="763"/>
                    <a:pt x="139" y="764"/>
                    <a:pt x="145" y="764"/>
                  </a:cubicBezTo>
                  <a:cubicBezTo>
                    <a:pt x="152" y="765"/>
                    <a:pt x="157" y="770"/>
                    <a:pt x="153" y="774"/>
                  </a:cubicBezTo>
                  <a:cubicBezTo>
                    <a:pt x="149" y="778"/>
                    <a:pt x="141" y="784"/>
                    <a:pt x="146" y="786"/>
                  </a:cubicBezTo>
                  <a:cubicBezTo>
                    <a:pt x="151" y="788"/>
                    <a:pt x="151" y="774"/>
                    <a:pt x="157" y="781"/>
                  </a:cubicBezTo>
                  <a:cubicBezTo>
                    <a:pt x="163" y="788"/>
                    <a:pt x="159" y="790"/>
                    <a:pt x="170" y="794"/>
                  </a:cubicBezTo>
                  <a:cubicBezTo>
                    <a:pt x="181" y="799"/>
                    <a:pt x="183" y="801"/>
                    <a:pt x="191" y="804"/>
                  </a:cubicBezTo>
                  <a:cubicBezTo>
                    <a:pt x="199" y="807"/>
                    <a:pt x="200" y="813"/>
                    <a:pt x="205" y="819"/>
                  </a:cubicBezTo>
                  <a:cubicBezTo>
                    <a:pt x="211" y="825"/>
                    <a:pt x="213" y="825"/>
                    <a:pt x="219" y="824"/>
                  </a:cubicBezTo>
                  <a:cubicBezTo>
                    <a:pt x="224" y="823"/>
                    <a:pt x="226" y="818"/>
                    <a:pt x="233" y="825"/>
                  </a:cubicBezTo>
                  <a:cubicBezTo>
                    <a:pt x="240" y="831"/>
                    <a:pt x="253" y="840"/>
                    <a:pt x="259" y="840"/>
                  </a:cubicBezTo>
                  <a:cubicBezTo>
                    <a:pt x="265" y="839"/>
                    <a:pt x="266" y="840"/>
                    <a:pt x="273" y="842"/>
                  </a:cubicBezTo>
                  <a:cubicBezTo>
                    <a:pt x="280" y="844"/>
                    <a:pt x="292" y="846"/>
                    <a:pt x="295" y="846"/>
                  </a:cubicBezTo>
                  <a:cubicBezTo>
                    <a:pt x="298" y="845"/>
                    <a:pt x="302" y="846"/>
                    <a:pt x="302" y="843"/>
                  </a:cubicBezTo>
                  <a:cubicBezTo>
                    <a:pt x="302" y="839"/>
                    <a:pt x="299" y="831"/>
                    <a:pt x="309" y="832"/>
                  </a:cubicBezTo>
                  <a:cubicBezTo>
                    <a:pt x="318" y="834"/>
                    <a:pt x="330" y="841"/>
                    <a:pt x="339" y="846"/>
                  </a:cubicBezTo>
                  <a:cubicBezTo>
                    <a:pt x="347" y="850"/>
                    <a:pt x="352" y="848"/>
                    <a:pt x="355" y="851"/>
                  </a:cubicBezTo>
                  <a:cubicBezTo>
                    <a:pt x="359" y="851"/>
                    <a:pt x="363" y="852"/>
                    <a:pt x="366" y="854"/>
                  </a:cubicBezTo>
                  <a:cubicBezTo>
                    <a:pt x="372" y="859"/>
                    <a:pt x="384" y="859"/>
                    <a:pt x="383" y="864"/>
                  </a:cubicBezTo>
                  <a:cubicBezTo>
                    <a:pt x="383" y="867"/>
                    <a:pt x="382" y="874"/>
                    <a:pt x="381" y="879"/>
                  </a:cubicBezTo>
                  <a:cubicBezTo>
                    <a:pt x="388" y="880"/>
                    <a:pt x="399" y="883"/>
                    <a:pt x="400" y="884"/>
                  </a:cubicBezTo>
                  <a:cubicBezTo>
                    <a:pt x="401" y="886"/>
                    <a:pt x="412" y="884"/>
                    <a:pt x="422" y="888"/>
                  </a:cubicBezTo>
                  <a:cubicBezTo>
                    <a:pt x="433" y="891"/>
                    <a:pt x="439" y="898"/>
                    <a:pt x="449" y="897"/>
                  </a:cubicBezTo>
                  <a:cubicBezTo>
                    <a:pt x="458" y="896"/>
                    <a:pt x="459" y="886"/>
                    <a:pt x="473" y="887"/>
                  </a:cubicBezTo>
                  <a:cubicBezTo>
                    <a:pt x="482" y="888"/>
                    <a:pt x="488" y="891"/>
                    <a:pt x="493" y="895"/>
                  </a:cubicBezTo>
                  <a:cubicBezTo>
                    <a:pt x="492" y="893"/>
                    <a:pt x="492" y="891"/>
                    <a:pt x="492" y="889"/>
                  </a:cubicBezTo>
                  <a:cubicBezTo>
                    <a:pt x="492" y="883"/>
                    <a:pt x="481" y="887"/>
                    <a:pt x="485" y="874"/>
                  </a:cubicBezTo>
                  <a:cubicBezTo>
                    <a:pt x="489" y="861"/>
                    <a:pt x="477" y="846"/>
                    <a:pt x="491" y="832"/>
                  </a:cubicBezTo>
                  <a:cubicBezTo>
                    <a:pt x="505" y="817"/>
                    <a:pt x="510" y="808"/>
                    <a:pt x="520" y="805"/>
                  </a:cubicBezTo>
                  <a:cubicBezTo>
                    <a:pt x="529" y="802"/>
                    <a:pt x="533" y="807"/>
                    <a:pt x="548" y="796"/>
                  </a:cubicBezTo>
                  <a:cubicBezTo>
                    <a:pt x="562" y="784"/>
                    <a:pt x="574" y="782"/>
                    <a:pt x="575" y="786"/>
                  </a:cubicBezTo>
                  <a:cubicBezTo>
                    <a:pt x="577" y="790"/>
                    <a:pt x="582" y="791"/>
                    <a:pt x="590" y="792"/>
                  </a:cubicBezTo>
                  <a:cubicBezTo>
                    <a:pt x="598" y="794"/>
                    <a:pt x="610" y="791"/>
                    <a:pt x="610" y="797"/>
                  </a:cubicBezTo>
                  <a:cubicBezTo>
                    <a:pt x="609" y="804"/>
                    <a:pt x="618" y="808"/>
                    <a:pt x="622" y="807"/>
                  </a:cubicBezTo>
                  <a:cubicBezTo>
                    <a:pt x="625" y="806"/>
                    <a:pt x="620" y="791"/>
                    <a:pt x="622" y="791"/>
                  </a:cubicBezTo>
                  <a:cubicBezTo>
                    <a:pt x="624" y="791"/>
                    <a:pt x="625" y="802"/>
                    <a:pt x="631" y="802"/>
                  </a:cubicBezTo>
                  <a:cubicBezTo>
                    <a:pt x="638" y="802"/>
                    <a:pt x="646" y="810"/>
                    <a:pt x="646" y="802"/>
                  </a:cubicBezTo>
                  <a:cubicBezTo>
                    <a:pt x="646" y="794"/>
                    <a:pt x="647" y="790"/>
                    <a:pt x="650" y="793"/>
                  </a:cubicBezTo>
                  <a:cubicBezTo>
                    <a:pt x="654" y="796"/>
                    <a:pt x="659" y="798"/>
                    <a:pt x="654" y="801"/>
                  </a:cubicBezTo>
                  <a:cubicBezTo>
                    <a:pt x="648" y="804"/>
                    <a:pt x="642" y="809"/>
                    <a:pt x="650" y="809"/>
                  </a:cubicBezTo>
                  <a:cubicBezTo>
                    <a:pt x="658" y="809"/>
                    <a:pt x="666" y="808"/>
                    <a:pt x="666" y="812"/>
                  </a:cubicBezTo>
                  <a:cubicBezTo>
                    <a:pt x="666" y="817"/>
                    <a:pt x="663" y="823"/>
                    <a:pt x="671" y="824"/>
                  </a:cubicBezTo>
                  <a:cubicBezTo>
                    <a:pt x="679" y="824"/>
                    <a:pt x="690" y="838"/>
                    <a:pt x="698" y="840"/>
                  </a:cubicBezTo>
                  <a:cubicBezTo>
                    <a:pt x="705" y="841"/>
                    <a:pt x="707" y="840"/>
                    <a:pt x="719" y="840"/>
                  </a:cubicBezTo>
                  <a:cubicBezTo>
                    <a:pt x="731" y="839"/>
                    <a:pt x="752" y="838"/>
                    <a:pt x="758" y="833"/>
                  </a:cubicBezTo>
                  <a:cubicBezTo>
                    <a:pt x="763" y="828"/>
                    <a:pt x="762" y="824"/>
                    <a:pt x="769" y="817"/>
                  </a:cubicBezTo>
                  <a:cubicBezTo>
                    <a:pt x="776" y="811"/>
                    <a:pt x="786" y="801"/>
                    <a:pt x="792" y="796"/>
                  </a:cubicBezTo>
                  <a:cubicBezTo>
                    <a:pt x="798" y="790"/>
                    <a:pt x="805" y="787"/>
                    <a:pt x="814" y="783"/>
                  </a:cubicBezTo>
                  <a:cubicBezTo>
                    <a:pt x="814" y="783"/>
                    <a:pt x="814" y="783"/>
                    <a:pt x="814" y="783"/>
                  </a:cubicBezTo>
                  <a:cubicBezTo>
                    <a:pt x="815" y="781"/>
                    <a:pt x="815" y="779"/>
                    <a:pt x="815" y="778"/>
                  </a:cubicBezTo>
                  <a:cubicBezTo>
                    <a:pt x="816" y="776"/>
                    <a:pt x="822" y="774"/>
                    <a:pt x="825" y="775"/>
                  </a:cubicBezTo>
                  <a:cubicBezTo>
                    <a:pt x="827" y="775"/>
                    <a:pt x="828" y="776"/>
                    <a:pt x="829" y="778"/>
                  </a:cubicBezTo>
                  <a:cubicBezTo>
                    <a:pt x="830" y="778"/>
                    <a:pt x="831" y="777"/>
                    <a:pt x="832" y="777"/>
                  </a:cubicBezTo>
                  <a:cubicBezTo>
                    <a:pt x="828" y="771"/>
                    <a:pt x="827" y="767"/>
                    <a:pt x="832" y="763"/>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72" name="Freeform 175"/>
            <p:cNvSpPr>
              <a:spLocks/>
            </p:cNvSpPr>
            <p:nvPr/>
          </p:nvSpPr>
          <p:spPr bwMode="auto">
            <a:xfrm>
              <a:off x="3576638" y="5216525"/>
              <a:ext cx="44450" cy="42863"/>
            </a:xfrm>
            <a:custGeom>
              <a:avLst/>
              <a:gdLst>
                <a:gd name="T0" fmla="*/ 11 w 29"/>
                <a:gd name="T1" fmla="*/ 3 h 28"/>
                <a:gd name="T2" fmla="*/ 0 w 29"/>
                <a:gd name="T3" fmla="*/ 0 h 28"/>
                <a:gd name="T4" fmla="*/ 2 w 29"/>
                <a:gd name="T5" fmla="*/ 2 h 28"/>
                <a:gd name="T6" fmla="*/ 10 w 29"/>
                <a:gd name="T7" fmla="*/ 16 h 28"/>
                <a:gd name="T8" fmla="*/ 25 w 29"/>
                <a:gd name="T9" fmla="*/ 28 h 28"/>
                <a:gd name="T10" fmla="*/ 26 w 29"/>
                <a:gd name="T11" fmla="*/ 28 h 28"/>
                <a:gd name="T12" fmla="*/ 28 w 29"/>
                <a:gd name="T13" fmla="*/ 13 h 28"/>
                <a:gd name="T14" fmla="*/ 11 w 29"/>
                <a:gd name="T15" fmla="*/ 3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28">
                  <a:moveTo>
                    <a:pt x="11" y="3"/>
                  </a:moveTo>
                  <a:cubicBezTo>
                    <a:pt x="8" y="1"/>
                    <a:pt x="4" y="0"/>
                    <a:pt x="0" y="0"/>
                  </a:cubicBezTo>
                  <a:cubicBezTo>
                    <a:pt x="1" y="0"/>
                    <a:pt x="1" y="1"/>
                    <a:pt x="2" y="2"/>
                  </a:cubicBezTo>
                  <a:cubicBezTo>
                    <a:pt x="5" y="9"/>
                    <a:pt x="5" y="13"/>
                    <a:pt x="10" y="16"/>
                  </a:cubicBezTo>
                  <a:cubicBezTo>
                    <a:pt x="15" y="19"/>
                    <a:pt x="18" y="28"/>
                    <a:pt x="25" y="28"/>
                  </a:cubicBezTo>
                  <a:cubicBezTo>
                    <a:pt x="25" y="28"/>
                    <a:pt x="26" y="28"/>
                    <a:pt x="26" y="28"/>
                  </a:cubicBezTo>
                  <a:cubicBezTo>
                    <a:pt x="27" y="23"/>
                    <a:pt x="28" y="16"/>
                    <a:pt x="28" y="13"/>
                  </a:cubicBezTo>
                  <a:cubicBezTo>
                    <a:pt x="29" y="8"/>
                    <a:pt x="17" y="8"/>
                    <a:pt x="11" y="3"/>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73" name="Freeform 176"/>
            <p:cNvSpPr>
              <a:spLocks/>
            </p:cNvSpPr>
            <p:nvPr/>
          </p:nvSpPr>
          <p:spPr bwMode="auto">
            <a:xfrm>
              <a:off x="2303463" y="4849813"/>
              <a:ext cx="1498600" cy="1316037"/>
            </a:xfrm>
            <a:custGeom>
              <a:avLst/>
              <a:gdLst>
                <a:gd name="T0" fmla="*/ 853 w 951"/>
                <a:gd name="T1" fmla="*/ 265 h 835"/>
                <a:gd name="T2" fmla="*/ 810 w 951"/>
                <a:gd name="T3" fmla="*/ 234 h 835"/>
                <a:gd name="T4" fmla="*/ 755 w 951"/>
                <a:gd name="T5" fmla="*/ 224 h 835"/>
                <a:gd name="T6" fmla="*/ 712 w 951"/>
                <a:gd name="T7" fmla="*/ 221 h 835"/>
                <a:gd name="T8" fmla="*/ 658 w 951"/>
                <a:gd name="T9" fmla="*/ 200 h 835"/>
                <a:gd name="T10" fmla="*/ 610 w 951"/>
                <a:gd name="T11" fmla="*/ 162 h 835"/>
                <a:gd name="T12" fmla="*/ 598 w 951"/>
                <a:gd name="T13" fmla="*/ 145 h 835"/>
                <a:gd name="T14" fmla="*/ 569 w 951"/>
                <a:gd name="T15" fmla="*/ 129 h 835"/>
                <a:gd name="T16" fmla="*/ 493 w 951"/>
                <a:gd name="T17" fmla="*/ 109 h 835"/>
                <a:gd name="T18" fmla="*/ 441 w 951"/>
                <a:gd name="T19" fmla="*/ 96 h 835"/>
                <a:gd name="T20" fmla="*/ 309 w 951"/>
                <a:gd name="T21" fmla="*/ 64 h 835"/>
                <a:gd name="T22" fmla="*/ 255 w 951"/>
                <a:gd name="T23" fmla="*/ 47 h 835"/>
                <a:gd name="T24" fmla="*/ 134 w 951"/>
                <a:gd name="T25" fmla="*/ 8 h 835"/>
                <a:gd name="T26" fmla="*/ 91 w 951"/>
                <a:gd name="T27" fmla="*/ 17 h 835"/>
                <a:gd name="T28" fmla="*/ 64 w 951"/>
                <a:gd name="T29" fmla="*/ 32 h 835"/>
                <a:gd name="T30" fmla="*/ 9 w 951"/>
                <a:gd name="T31" fmla="*/ 42 h 835"/>
                <a:gd name="T32" fmla="*/ 12 w 951"/>
                <a:gd name="T33" fmla="*/ 95 h 835"/>
                <a:gd name="T34" fmla="*/ 22 w 951"/>
                <a:gd name="T35" fmla="*/ 111 h 835"/>
                <a:gd name="T36" fmla="*/ 37 w 951"/>
                <a:gd name="T37" fmla="*/ 132 h 835"/>
                <a:gd name="T38" fmla="*/ 6 w 951"/>
                <a:gd name="T39" fmla="*/ 170 h 835"/>
                <a:gd name="T40" fmla="*/ 62 w 951"/>
                <a:gd name="T41" fmla="*/ 156 h 835"/>
                <a:gd name="T42" fmla="*/ 64 w 951"/>
                <a:gd name="T43" fmla="*/ 190 h 835"/>
                <a:gd name="T44" fmla="*/ 117 w 951"/>
                <a:gd name="T45" fmla="*/ 201 h 835"/>
                <a:gd name="T46" fmla="*/ 167 w 951"/>
                <a:gd name="T47" fmla="*/ 203 h 835"/>
                <a:gd name="T48" fmla="*/ 193 w 951"/>
                <a:gd name="T49" fmla="*/ 238 h 835"/>
                <a:gd name="T50" fmla="*/ 180 w 951"/>
                <a:gd name="T51" fmla="*/ 270 h 835"/>
                <a:gd name="T52" fmla="*/ 135 w 951"/>
                <a:gd name="T53" fmla="*/ 295 h 835"/>
                <a:gd name="T54" fmla="*/ 126 w 951"/>
                <a:gd name="T55" fmla="*/ 356 h 835"/>
                <a:gd name="T56" fmla="*/ 109 w 951"/>
                <a:gd name="T57" fmla="*/ 387 h 835"/>
                <a:gd name="T58" fmla="*/ 71 w 951"/>
                <a:gd name="T59" fmla="*/ 428 h 835"/>
                <a:gd name="T60" fmla="*/ 66 w 951"/>
                <a:gd name="T61" fmla="*/ 472 h 835"/>
                <a:gd name="T62" fmla="*/ 64 w 951"/>
                <a:gd name="T63" fmla="*/ 517 h 835"/>
                <a:gd name="T64" fmla="*/ 47 w 951"/>
                <a:gd name="T65" fmla="*/ 569 h 835"/>
                <a:gd name="T66" fmla="*/ 36 w 951"/>
                <a:gd name="T67" fmla="*/ 599 h 835"/>
                <a:gd name="T68" fmla="*/ 0 w 951"/>
                <a:gd name="T69" fmla="*/ 681 h 835"/>
                <a:gd name="T70" fmla="*/ 76 w 951"/>
                <a:gd name="T71" fmla="*/ 733 h 835"/>
                <a:gd name="T72" fmla="*/ 84 w 951"/>
                <a:gd name="T73" fmla="*/ 785 h 835"/>
                <a:gd name="T74" fmla="*/ 134 w 951"/>
                <a:gd name="T75" fmla="*/ 833 h 835"/>
                <a:gd name="T76" fmla="*/ 220 w 951"/>
                <a:gd name="T77" fmla="*/ 798 h 835"/>
                <a:gd name="T78" fmla="*/ 332 w 951"/>
                <a:gd name="T79" fmla="*/ 798 h 835"/>
                <a:gd name="T80" fmla="*/ 414 w 951"/>
                <a:gd name="T81" fmla="*/ 801 h 835"/>
                <a:gd name="T82" fmla="*/ 470 w 951"/>
                <a:gd name="T83" fmla="*/ 779 h 835"/>
                <a:gd name="T84" fmla="*/ 555 w 951"/>
                <a:gd name="T85" fmla="*/ 743 h 835"/>
                <a:gd name="T86" fmla="*/ 583 w 951"/>
                <a:gd name="T87" fmla="*/ 693 h 835"/>
                <a:gd name="T88" fmla="*/ 637 w 951"/>
                <a:gd name="T89" fmla="*/ 648 h 835"/>
                <a:gd name="T90" fmla="*/ 633 w 951"/>
                <a:gd name="T91" fmla="*/ 578 h 835"/>
                <a:gd name="T92" fmla="*/ 725 w 951"/>
                <a:gd name="T93" fmla="*/ 441 h 835"/>
                <a:gd name="T94" fmla="*/ 736 w 951"/>
                <a:gd name="T95" fmla="*/ 421 h 835"/>
                <a:gd name="T96" fmla="*/ 866 w 951"/>
                <a:gd name="T97" fmla="*/ 367 h 835"/>
                <a:gd name="T98" fmla="*/ 942 w 951"/>
                <a:gd name="T99" fmla="*/ 297 h 835"/>
                <a:gd name="T100" fmla="*/ 926 w 951"/>
                <a:gd name="T101" fmla="*/ 2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1" h="835">
                  <a:moveTo>
                    <a:pt x="902" y="278"/>
                  </a:moveTo>
                  <a:cubicBezTo>
                    <a:pt x="892" y="279"/>
                    <a:pt x="886" y="272"/>
                    <a:pt x="875" y="269"/>
                  </a:cubicBezTo>
                  <a:cubicBezTo>
                    <a:pt x="865" y="265"/>
                    <a:pt x="854" y="267"/>
                    <a:pt x="853" y="265"/>
                  </a:cubicBezTo>
                  <a:cubicBezTo>
                    <a:pt x="852" y="264"/>
                    <a:pt x="839" y="260"/>
                    <a:pt x="833" y="260"/>
                  </a:cubicBezTo>
                  <a:cubicBezTo>
                    <a:pt x="826" y="260"/>
                    <a:pt x="823" y="251"/>
                    <a:pt x="818" y="248"/>
                  </a:cubicBezTo>
                  <a:cubicBezTo>
                    <a:pt x="813" y="245"/>
                    <a:pt x="813" y="241"/>
                    <a:pt x="810" y="234"/>
                  </a:cubicBezTo>
                  <a:cubicBezTo>
                    <a:pt x="807" y="228"/>
                    <a:pt x="802" y="232"/>
                    <a:pt x="792" y="227"/>
                  </a:cubicBezTo>
                  <a:cubicBezTo>
                    <a:pt x="783" y="222"/>
                    <a:pt x="771" y="215"/>
                    <a:pt x="762" y="213"/>
                  </a:cubicBezTo>
                  <a:cubicBezTo>
                    <a:pt x="752" y="212"/>
                    <a:pt x="755" y="220"/>
                    <a:pt x="755" y="224"/>
                  </a:cubicBezTo>
                  <a:cubicBezTo>
                    <a:pt x="755" y="227"/>
                    <a:pt x="751" y="226"/>
                    <a:pt x="748" y="227"/>
                  </a:cubicBezTo>
                  <a:cubicBezTo>
                    <a:pt x="745" y="227"/>
                    <a:pt x="733" y="225"/>
                    <a:pt x="726" y="223"/>
                  </a:cubicBezTo>
                  <a:cubicBezTo>
                    <a:pt x="719" y="221"/>
                    <a:pt x="718" y="220"/>
                    <a:pt x="712" y="221"/>
                  </a:cubicBezTo>
                  <a:cubicBezTo>
                    <a:pt x="706" y="221"/>
                    <a:pt x="693" y="212"/>
                    <a:pt x="686" y="206"/>
                  </a:cubicBezTo>
                  <a:cubicBezTo>
                    <a:pt x="679" y="199"/>
                    <a:pt x="677" y="204"/>
                    <a:pt x="672" y="205"/>
                  </a:cubicBezTo>
                  <a:cubicBezTo>
                    <a:pt x="666" y="206"/>
                    <a:pt x="664" y="206"/>
                    <a:pt x="658" y="200"/>
                  </a:cubicBezTo>
                  <a:cubicBezTo>
                    <a:pt x="653" y="194"/>
                    <a:pt x="652" y="188"/>
                    <a:pt x="644" y="185"/>
                  </a:cubicBezTo>
                  <a:cubicBezTo>
                    <a:pt x="636" y="182"/>
                    <a:pt x="634" y="180"/>
                    <a:pt x="623" y="175"/>
                  </a:cubicBezTo>
                  <a:cubicBezTo>
                    <a:pt x="612" y="171"/>
                    <a:pt x="616" y="169"/>
                    <a:pt x="610" y="162"/>
                  </a:cubicBezTo>
                  <a:cubicBezTo>
                    <a:pt x="604" y="155"/>
                    <a:pt x="604" y="169"/>
                    <a:pt x="599" y="167"/>
                  </a:cubicBezTo>
                  <a:cubicBezTo>
                    <a:pt x="594" y="165"/>
                    <a:pt x="602" y="159"/>
                    <a:pt x="606" y="155"/>
                  </a:cubicBezTo>
                  <a:cubicBezTo>
                    <a:pt x="610" y="151"/>
                    <a:pt x="605" y="146"/>
                    <a:pt x="598" y="145"/>
                  </a:cubicBezTo>
                  <a:cubicBezTo>
                    <a:pt x="592" y="145"/>
                    <a:pt x="590" y="144"/>
                    <a:pt x="585" y="141"/>
                  </a:cubicBezTo>
                  <a:cubicBezTo>
                    <a:pt x="583" y="139"/>
                    <a:pt x="580" y="134"/>
                    <a:pt x="577" y="130"/>
                  </a:cubicBezTo>
                  <a:cubicBezTo>
                    <a:pt x="574" y="130"/>
                    <a:pt x="571" y="129"/>
                    <a:pt x="569" y="129"/>
                  </a:cubicBezTo>
                  <a:cubicBezTo>
                    <a:pt x="566" y="129"/>
                    <a:pt x="557" y="137"/>
                    <a:pt x="546" y="133"/>
                  </a:cubicBezTo>
                  <a:cubicBezTo>
                    <a:pt x="535" y="129"/>
                    <a:pt x="525" y="124"/>
                    <a:pt x="518" y="118"/>
                  </a:cubicBezTo>
                  <a:cubicBezTo>
                    <a:pt x="511" y="113"/>
                    <a:pt x="497" y="107"/>
                    <a:pt x="493" y="109"/>
                  </a:cubicBezTo>
                  <a:cubicBezTo>
                    <a:pt x="490" y="110"/>
                    <a:pt x="482" y="117"/>
                    <a:pt x="473" y="113"/>
                  </a:cubicBezTo>
                  <a:cubicBezTo>
                    <a:pt x="465" y="108"/>
                    <a:pt x="461" y="107"/>
                    <a:pt x="456" y="105"/>
                  </a:cubicBezTo>
                  <a:cubicBezTo>
                    <a:pt x="450" y="102"/>
                    <a:pt x="447" y="96"/>
                    <a:pt x="441" y="96"/>
                  </a:cubicBezTo>
                  <a:cubicBezTo>
                    <a:pt x="436" y="96"/>
                    <a:pt x="413" y="95"/>
                    <a:pt x="405" y="95"/>
                  </a:cubicBezTo>
                  <a:cubicBezTo>
                    <a:pt x="397" y="95"/>
                    <a:pt x="377" y="93"/>
                    <a:pt x="362" y="85"/>
                  </a:cubicBezTo>
                  <a:cubicBezTo>
                    <a:pt x="347" y="77"/>
                    <a:pt x="320" y="66"/>
                    <a:pt x="309" y="64"/>
                  </a:cubicBezTo>
                  <a:cubicBezTo>
                    <a:pt x="299" y="61"/>
                    <a:pt x="293" y="61"/>
                    <a:pt x="288" y="54"/>
                  </a:cubicBezTo>
                  <a:cubicBezTo>
                    <a:pt x="282" y="47"/>
                    <a:pt x="284" y="40"/>
                    <a:pt x="277" y="43"/>
                  </a:cubicBezTo>
                  <a:cubicBezTo>
                    <a:pt x="269" y="46"/>
                    <a:pt x="270" y="50"/>
                    <a:pt x="255" y="47"/>
                  </a:cubicBezTo>
                  <a:cubicBezTo>
                    <a:pt x="240" y="44"/>
                    <a:pt x="175" y="36"/>
                    <a:pt x="170" y="29"/>
                  </a:cubicBezTo>
                  <a:cubicBezTo>
                    <a:pt x="165" y="23"/>
                    <a:pt x="164" y="13"/>
                    <a:pt x="155" y="9"/>
                  </a:cubicBezTo>
                  <a:cubicBezTo>
                    <a:pt x="145" y="4"/>
                    <a:pt x="142" y="10"/>
                    <a:pt x="134" y="8"/>
                  </a:cubicBezTo>
                  <a:cubicBezTo>
                    <a:pt x="126" y="5"/>
                    <a:pt x="132" y="0"/>
                    <a:pt x="124" y="2"/>
                  </a:cubicBezTo>
                  <a:cubicBezTo>
                    <a:pt x="116" y="5"/>
                    <a:pt x="106" y="13"/>
                    <a:pt x="100" y="13"/>
                  </a:cubicBezTo>
                  <a:cubicBezTo>
                    <a:pt x="95" y="13"/>
                    <a:pt x="88" y="17"/>
                    <a:pt x="91" y="17"/>
                  </a:cubicBezTo>
                  <a:cubicBezTo>
                    <a:pt x="94" y="17"/>
                    <a:pt x="103" y="18"/>
                    <a:pt x="98" y="23"/>
                  </a:cubicBezTo>
                  <a:cubicBezTo>
                    <a:pt x="93" y="28"/>
                    <a:pt x="96" y="38"/>
                    <a:pt x="87" y="33"/>
                  </a:cubicBezTo>
                  <a:cubicBezTo>
                    <a:pt x="77" y="29"/>
                    <a:pt x="69" y="30"/>
                    <a:pt x="64" y="32"/>
                  </a:cubicBezTo>
                  <a:cubicBezTo>
                    <a:pt x="60" y="33"/>
                    <a:pt x="52" y="26"/>
                    <a:pt x="44" y="26"/>
                  </a:cubicBezTo>
                  <a:cubicBezTo>
                    <a:pt x="37" y="26"/>
                    <a:pt x="32" y="33"/>
                    <a:pt x="26" y="33"/>
                  </a:cubicBezTo>
                  <a:cubicBezTo>
                    <a:pt x="20" y="33"/>
                    <a:pt x="9" y="37"/>
                    <a:pt x="9" y="42"/>
                  </a:cubicBezTo>
                  <a:cubicBezTo>
                    <a:pt x="9" y="47"/>
                    <a:pt x="11" y="51"/>
                    <a:pt x="12" y="60"/>
                  </a:cubicBezTo>
                  <a:cubicBezTo>
                    <a:pt x="12" y="69"/>
                    <a:pt x="17" y="82"/>
                    <a:pt x="21" y="81"/>
                  </a:cubicBezTo>
                  <a:cubicBezTo>
                    <a:pt x="25" y="79"/>
                    <a:pt x="12" y="91"/>
                    <a:pt x="12" y="95"/>
                  </a:cubicBezTo>
                  <a:cubicBezTo>
                    <a:pt x="12" y="99"/>
                    <a:pt x="11" y="100"/>
                    <a:pt x="19" y="96"/>
                  </a:cubicBezTo>
                  <a:cubicBezTo>
                    <a:pt x="27" y="92"/>
                    <a:pt x="36" y="83"/>
                    <a:pt x="32" y="93"/>
                  </a:cubicBezTo>
                  <a:cubicBezTo>
                    <a:pt x="28" y="102"/>
                    <a:pt x="22" y="105"/>
                    <a:pt x="22" y="111"/>
                  </a:cubicBezTo>
                  <a:cubicBezTo>
                    <a:pt x="22" y="117"/>
                    <a:pt x="26" y="120"/>
                    <a:pt x="28" y="121"/>
                  </a:cubicBezTo>
                  <a:cubicBezTo>
                    <a:pt x="29" y="122"/>
                    <a:pt x="21" y="126"/>
                    <a:pt x="23" y="130"/>
                  </a:cubicBezTo>
                  <a:cubicBezTo>
                    <a:pt x="25" y="136"/>
                    <a:pt x="37" y="131"/>
                    <a:pt x="37" y="132"/>
                  </a:cubicBezTo>
                  <a:cubicBezTo>
                    <a:pt x="37" y="133"/>
                    <a:pt x="35" y="133"/>
                    <a:pt x="34" y="134"/>
                  </a:cubicBezTo>
                  <a:cubicBezTo>
                    <a:pt x="30" y="137"/>
                    <a:pt x="26" y="142"/>
                    <a:pt x="20" y="146"/>
                  </a:cubicBezTo>
                  <a:cubicBezTo>
                    <a:pt x="12" y="152"/>
                    <a:pt x="8" y="161"/>
                    <a:pt x="6" y="170"/>
                  </a:cubicBezTo>
                  <a:cubicBezTo>
                    <a:pt x="14" y="165"/>
                    <a:pt x="26" y="157"/>
                    <a:pt x="31" y="157"/>
                  </a:cubicBezTo>
                  <a:cubicBezTo>
                    <a:pt x="39" y="156"/>
                    <a:pt x="41" y="157"/>
                    <a:pt x="46" y="157"/>
                  </a:cubicBezTo>
                  <a:cubicBezTo>
                    <a:pt x="51" y="157"/>
                    <a:pt x="57" y="153"/>
                    <a:pt x="62" y="156"/>
                  </a:cubicBezTo>
                  <a:cubicBezTo>
                    <a:pt x="66" y="160"/>
                    <a:pt x="69" y="164"/>
                    <a:pt x="69" y="169"/>
                  </a:cubicBezTo>
                  <a:cubicBezTo>
                    <a:pt x="69" y="174"/>
                    <a:pt x="60" y="177"/>
                    <a:pt x="60" y="181"/>
                  </a:cubicBezTo>
                  <a:cubicBezTo>
                    <a:pt x="60" y="185"/>
                    <a:pt x="57" y="189"/>
                    <a:pt x="64" y="190"/>
                  </a:cubicBezTo>
                  <a:cubicBezTo>
                    <a:pt x="71" y="192"/>
                    <a:pt x="73" y="180"/>
                    <a:pt x="82" y="186"/>
                  </a:cubicBezTo>
                  <a:cubicBezTo>
                    <a:pt x="92" y="192"/>
                    <a:pt x="94" y="194"/>
                    <a:pt x="101" y="196"/>
                  </a:cubicBezTo>
                  <a:cubicBezTo>
                    <a:pt x="107" y="199"/>
                    <a:pt x="109" y="199"/>
                    <a:pt x="117" y="201"/>
                  </a:cubicBezTo>
                  <a:cubicBezTo>
                    <a:pt x="124" y="203"/>
                    <a:pt x="130" y="205"/>
                    <a:pt x="135" y="199"/>
                  </a:cubicBezTo>
                  <a:cubicBezTo>
                    <a:pt x="139" y="194"/>
                    <a:pt x="135" y="186"/>
                    <a:pt x="143" y="192"/>
                  </a:cubicBezTo>
                  <a:cubicBezTo>
                    <a:pt x="151" y="197"/>
                    <a:pt x="158" y="201"/>
                    <a:pt x="167" y="203"/>
                  </a:cubicBezTo>
                  <a:cubicBezTo>
                    <a:pt x="176" y="205"/>
                    <a:pt x="183" y="208"/>
                    <a:pt x="183" y="212"/>
                  </a:cubicBezTo>
                  <a:cubicBezTo>
                    <a:pt x="183" y="217"/>
                    <a:pt x="177" y="223"/>
                    <a:pt x="178" y="229"/>
                  </a:cubicBezTo>
                  <a:cubicBezTo>
                    <a:pt x="180" y="235"/>
                    <a:pt x="189" y="238"/>
                    <a:pt x="193" y="238"/>
                  </a:cubicBezTo>
                  <a:cubicBezTo>
                    <a:pt x="197" y="238"/>
                    <a:pt x="201" y="246"/>
                    <a:pt x="201" y="250"/>
                  </a:cubicBezTo>
                  <a:cubicBezTo>
                    <a:pt x="201" y="253"/>
                    <a:pt x="196" y="256"/>
                    <a:pt x="192" y="262"/>
                  </a:cubicBezTo>
                  <a:cubicBezTo>
                    <a:pt x="189" y="267"/>
                    <a:pt x="185" y="268"/>
                    <a:pt x="180" y="270"/>
                  </a:cubicBezTo>
                  <a:cubicBezTo>
                    <a:pt x="176" y="272"/>
                    <a:pt x="167" y="277"/>
                    <a:pt x="161" y="281"/>
                  </a:cubicBezTo>
                  <a:cubicBezTo>
                    <a:pt x="155" y="285"/>
                    <a:pt x="148" y="292"/>
                    <a:pt x="144" y="293"/>
                  </a:cubicBezTo>
                  <a:cubicBezTo>
                    <a:pt x="141" y="294"/>
                    <a:pt x="135" y="292"/>
                    <a:pt x="135" y="295"/>
                  </a:cubicBezTo>
                  <a:cubicBezTo>
                    <a:pt x="135" y="299"/>
                    <a:pt x="139" y="306"/>
                    <a:pt x="137" y="315"/>
                  </a:cubicBezTo>
                  <a:cubicBezTo>
                    <a:pt x="134" y="323"/>
                    <a:pt x="135" y="337"/>
                    <a:pt x="132" y="341"/>
                  </a:cubicBezTo>
                  <a:cubicBezTo>
                    <a:pt x="129" y="344"/>
                    <a:pt x="126" y="349"/>
                    <a:pt x="126" y="356"/>
                  </a:cubicBezTo>
                  <a:cubicBezTo>
                    <a:pt x="126" y="362"/>
                    <a:pt x="131" y="366"/>
                    <a:pt x="127" y="368"/>
                  </a:cubicBezTo>
                  <a:cubicBezTo>
                    <a:pt x="123" y="370"/>
                    <a:pt x="112" y="367"/>
                    <a:pt x="110" y="372"/>
                  </a:cubicBezTo>
                  <a:cubicBezTo>
                    <a:pt x="108" y="378"/>
                    <a:pt x="107" y="383"/>
                    <a:pt x="109" y="387"/>
                  </a:cubicBezTo>
                  <a:cubicBezTo>
                    <a:pt x="111" y="391"/>
                    <a:pt x="116" y="399"/>
                    <a:pt x="109" y="405"/>
                  </a:cubicBezTo>
                  <a:cubicBezTo>
                    <a:pt x="102" y="410"/>
                    <a:pt x="96" y="429"/>
                    <a:pt x="91" y="430"/>
                  </a:cubicBezTo>
                  <a:cubicBezTo>
                    <a:pt x="85" y="431"/>
                    <a:pt x="78" y="428"/>
                    <a:pt x="71" y="428"/>
                  </a:cubicBezTo>
                  <a:cubicBezTo>
                    <a:pt x="64" y="428"/>
                    <a:pt x="53" y="417"/>
                    <a:pt x="54" y="424"/>
                  </a:cubicBezTo>
                  <a:cubicBezTo>
                    <a:pt x="55" y="431"/>
                    <a:pt x="62" y="438"/>
                    <a:pt x="64" y="444"/>
                  </a:cubicBezTo>
                  <a:cubicBezTo>
                    <a:pt x="66" y="450"/>
                    <a:pt x="60" y="460"/>
                    <a:pt x="66" y="472"/>
                  </a:cubicBezTo>
                  <a:cubicBezTo>
                    <a:pt x="72" y="483"/>
                    <a:pt x="75" y="484"/>
                    <a:pt x="78" y="489"/>
                  </a:cubicBezTo>
                  <a:cubicBezTo>
                    <a:pt x="80" y="494"/>
                    <a:pt x="85" y="493"/>
                    <a:pt x="80" y="501"/>
                  </a:cubicBezTo>
                  <a:cubicBezTo>
                    <a:pt x="76" y="510"/>
                    <a:pt x="71" y="516"/>
                    <a:pt x="64" y="517"/>
                  </a:cubicBezTo>
                  <a:cubicBezTo>
                    <a:pt x="57" y="517"/>
                    <a:pt x="51" y="523"/>
                    <a:pt x="51" y="528"/>
                  </a:cubicBezTo>
                  <a:cubicBezTo>
                    <a:pt x="51" y="533"/>
                    <a:pt x="46" y="538"/>
                    <a:pt x="43" y="542"/>
                  </a:cubicBezTo>
                  <a:cubicBezTo>
                    <a:pt x="39" y="545"/>
                    <a:pt x="44" y="561"/>
                    <a:pt x="47" y="569"/>
                  </a:cubicBezTo>
                  <a:cubicBezTo>
                    <a:pt x="50" y="577"/>
                    <a:pt x="50" y="581"/>
                    <a:pt x="57" y="582"/>
                  </a:cubicBezTo>
                  <a:cubicBezTo>
                    <a:pt x="64" y="583"/>
                    <a:pt x="64" y="589"/>
                    <a:pt x="57" y="591"/>
                  </a:cubicBezTo>
                  <a:cubicBezTo>
                    <a:pt x="51" y="593"/>
                    <a:pt x="43" y="595"/>
                    <a:pt x="36" y="599"/>
                  </a:cubicBezTo>
                  <a:cubicBezTo>
                    <a:pt x="29" y="604"/>
                    <a:pt x="27" y="611"/>
                    <a:pt x="19" y="617"/>
                  </a:cubicBezTo>
                  <a:cubicBezTo>
                    <a:pt x="12" y="623"/>
                    <a:pt x="1" y="632"/>
                    <a:pt x="1" y="637"/>
                  </a:cubicBezTo>
                  <a:cubicBezTo>
                    <a:pt x="1" y="641"/>
                    <a:pt x="2" y="666"/>
                    <a:pt x="0" y="681"/>
                  </a:cubicBezTo>
                  <a:cubicBezTo>
                    <a:pt x="10" y="682"/>
                    <a:pt x="21" y="685"/>
                    <a:pt x="25" y="686"/>
                  </a:cubicBezTo>
                  <a:cubicBezTo>
                    <a:pt x="32" y="686"/>
                    <a:pt x="44" y="684"/>
                    <a:pt x="52" y="695"/>
                  </a:cubicBezTo>
                  <a:cubicBezTo>
                    <a:pt x="59" y="707"/>
                    <a:pt x="76" y="727"/>
                    <a:pt x="76" y="733"/>
                  </a:cubicBezTo>
                  <a:cubicBezTo>
                    <a:pt x="76" y="739"/>
                    <a:pt x="72" y="750"/>
                    <a:pt x="73" y="754"/>
                  </a:cubicBezTo>
                  <a:cubicBezTo>
                    <a:pt x="75" y="758"/>
                    <a:pt x="88" y="763"/>
                    <a:pt x="84" y="769"/>
                  </a:cubicBezTo>
                  <a:cubicBezTo>
                    <a:pt x="81" y="775"/>
                    <a:pt x="83" y="779"/>
                    <a:pt x="84" y="785"/>
                  </a:cubicBezTo>
                  <a:cubicBezTo>
                    <a:pt x="86" y="791"/>
                    <a:pt x="92" y="808"/>
                    <a:pt x="98" y="812"/>
                  </a:cubicBezTo>
                  <a:cubicBezTo>
                    <a:pt x="104" y="816"/>
                    <a:pt x="110" y="821"/>
                    <a:pt x="117" y="827"/>
                  </a:cubicBezTo>
                  <a:cubicBezTo>
                    <a:pt x="123" y="832"/>
                    <a:pt x="128" y="835"/>
                    <a:pt x="134" y="833"/>
                  </a:cubicBezTo>
                  <a:cubicBezTo>
                    <a:pt x="133" y="822"/>
                    <a:pt x="132" y="800"/>
                    <a:pt x="159" y="815"/>
                  </a:cubicBezTo>
                  <a:cubicBezTo>
                    <a:pt x="163" y="810"/>
                    <a:pt x="173" y="800"/>
                    <a:pt x="184" y="798"/>
                  </a:cubicBezTo>
                  <a:cubicBezTo>
                    <a:pt x="196" y="795"/>
                    <a:pt x="204" y="806"/>
                    <a:pt x="220" y="798"/>
                  </a:cubicBezTo>
                  <a:cubicBezTo>
                    <a:pt x="237" y="790"/>
                    <a:pt x="246" y="787"/>
                    <a:pt x="261" y="787"/>
                  </a:cubicBezTo>
                  <a:cubicBezTo>
                    <a:pt x="275" y="787"/>
                    <a:pt x="298" y="789"/>
                    <a:pt x="309" y="793"/>
                  </a:cubicBezTo>
                  <a:cubicBezTo>
                    <a:pt x="321" y="797"/>
                    <a:pt x="324" y="800"/>
                    <a:pt x="332" y="798"/>
                  </a:cubicBezTo>
                  <a:cubicBezTo>
                    <a:pt x="340" y="795"/>
                    <a:pt x="368" y="801"/>
                    <a:pt x="377" y="807"/>
                  </a:cubicBezTo>
                  <a:cubicBezTo>
                    <a:pt x="387" y="814"/>
                    <a:pt x="388" y="812"/>
                    <a:pt x="396" y="807"/>
                  </a:cubicBezTo>
                  <a:cubicBezTo>
                    <a:pt x="404" y="801"/>
                    <a:pt x="404" y="801"/>
                    <a:pt x="414" y="801"/>
                  </a:cubicBezTo>
                  <a:cubicBezTo>
                    <a:pt x="425" y="801"/>
                    <a:pt x="424" y="806"/>
                    <a:pt x="429" y="812"/>
                  </a:cubicBezTo>
                  <a:cubicBezTo>
                    <a:pt x="435" y="819"/>
                    <a:pt x="447" y="811"/>
                    <a:pt x="452" y="804"/>
                  </a:cubicBezTo>
                  <a:cubicBezTo>
                    <a:pt x="457" y="797"/>
                    <a:pt x="463" y="791"/>
                    <a:pt x="470" y="779"/>
                  </a:cubicBezTo>
                  <a:cubicBezTo>
                    <a:pt x="477" y="767"/>
                    <a:pt x="477" y="757"/>
                    <a:pt x="490" y="753"/>
                  </a:cubicBezTo>
                  <a:cubicBezTo>
                    <a:pt x="504" y="749"/>
                    <a:pt x="505" y="743"/>
                    <a:pt x="516" y="742"/>
                  </a:cubicBezTo>
                  <a:cubicBezTo>
                    <a:pt x="526" y="740"/>
                    <a:pt x="545" y="743"/>
                    <a:pt x="555" y="743"/>
                  </a:cubicBezTo>
                  <a:cubicBezTo>
                    <a:pt x="565" y="743"/>
                    <a:pt x="575" y="745"/>
                    <a:pt x="572" y="738"/>
                  </a:cubicBezTo>
                  <a:cubicBezTo>
                    <a:pt x="569" y="731"/>
                    <a:pt x="553" y="737"/>
                    <a:pt x="561" y="729"/>
                  </a:cubicBezTo>
                  <a:cubicBezTo>
                    <a:pt x="570" y="721"/>
                    <a:pt x="579" y="700"/>
                    <a:pt x="583" y="693"/>
                  </a:cubicBezTo>
                  <a:cubicBezTo>
                    <a:pt x="587" y="686"/>
                    <a:pt x="589" y="685"/>
                    <a:pt x="594" y="681"/>
                  </a:cubicBezTo>
                  <a:cubicBezTo>
                    <a:pt x="599" y="677"/>
                    <a:pt x="598" y="670"/>
                    <a:pt x="607" y="663"/>
                  </a:cubicBezTo>
                  <a:cubicBezTo>
                    <a:pt x="616" y="657"/>
                    <a:pt x="631" y="654"/>
                    <a:pt x="637" y="648"/>
                  </a:cubicBezTo>
                  <a:cubicBezTo>
                    <a:pt x="644" y="642"/>
                    <a:pt x="670" y="635"/>
                    <a:pt x="667" y="631"/>
                  </a:cubicBezTo>
                  <a:cubicBezTo>
                    <a:pt x="665" y="627"/>
                    <a:pt x="660" y="624"/>
                    <a:pt x="653" y="618"/>
                  </a:cubicBezTo>
                  <a:cubicBezTo>
                    <a:pt x="646" y="613"/>
                    <a:pt x="635" y="589"/>
                    <a:pt x="633" y="578"/>
                  </a:cubicBezTo>
                  <a:cubicBezTo>
                    <a:pt x="632" y="566"/>
                    <a:pt x="626" y="558"/>
                    <a:pt x="632" y="550"/>
                  </a:cubicBezTo>
                  <a:cubicBezTo>
                    <a:pt x="637" y="542"/>
                    <a:pt x="663" y="502"/>
                    <a:pt x="677" y="490"/>
                  </a:cubicBezTo>
                  <a:cubicBezTo>
                    <a:pt x="690" y="477"/>
                    <a:pt x="724" y="437"/>
                    <a:pt x="725" y="441"/>
                  </a:cubicBezTo>
                  <a:cubicBezTo>
                    <a:pt x="726" y="445"/>
                    <a:pt x="725" y="451"/>
                    <a:pt x="729" y="448"/>
                  </a:cubicBezTo>
                  <a:cubicBezTo>
                    <a:pt x="733" y="445"/>
                    <a:pt x="746" y="438"/>
                    <a:pt x="742" y="431"/>
                  </a:cubicBezTo>
                  <a:cubicBezTo>
                    <a:pt x="739" y="425"/>
                    <a:pt x="733" y="426"/>
                    <a:pt x="736" y="421"/>
                  </a:cubicBezTo>
                  <a:cubicBezTo>
                    <a:pt x="739" y="416"/>
                    <a:pt x="750" y="405"/>
                    <a:pt x="764" y="399"/>
                  </a:cubicBezTo>
                  <a:cubicBezTo>
                    <a:pt x="778" y="394"/>
                    <a:pt x="844" y="393"/>
                    <a:pt x="854" y="383"/>
                  </a:cubicBezTo>
                  <a:cubicBezTo>
                    <a:pt x="863" y="374"/>
                    <a:pt x="857" y="372"/>
                    <a:pt x="866" y="367"/>
                  </a:cubicBezTo>
                  <a:cubicBezTo>
                    <a:pt x="876" y="362"/>
                    <a:pt x="917" y="350"/>
                    <a:pt x="931" y="337"/>
                  </a:cubicBezTo>
                  <a:cubicBezTo>
                    <a:pt x="946" y="324"/>
                    <a:pt x="951" y="322"/>
                    <a:pt x="947" y="315"/>
                  </a:cubicBezTo>
                  <a:cubicBezTo>
                    <a:pt x="943" y="308"/>
                    <a:pt x="934" y="301"/>
                    <a:pt x="942" y="297"/>
                  </a:cubicBezTo>
                  <a:cubicBezTo>
                    <a:pt x="949" y="293"/>
                    <a:pt x="951" y="295"/>
                    <a:pt x="951" y="289"/>
                  </a:cubicBezTo>
                  <a:cubicBezTo>
                    <a:pt x="951" y="284"/>
                    <a:pt x="948" y="280"/>
                    <a:pt x="946" y="276"/>
                  </a:cubicBezTo>
                  <a:cubicBezTo>
                    <a:pt x="941" y="272"/>
                    <a:pt x="935" y="269"/>
                    <a:pt x="926" y="268"/>
                  </a:cubicBezTo>
                  <a:cubicBezTo>
                    <a:pt x="912" y="267"/>
                    <a:pt x="911" y="277"/>
                    <a:pt x="902" y="278"/>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sp>
          <p:nvSpPr>
            <p:cNvPr id="74" name="Freeform 177"/>
            <p:cNvSpPr>
              <a:spLocks/>
            </p:cNvSpPr>
            <p:nvPr/>
          </p:nvSpPr>
          <p:spPr bwMode="auto">
            <a:xfrm>
              <a:off x="2081213" y="5091113"/>
              <a:ext cx="538162" cy="846137"/>
            </a:xfrm>
            <a:custGeom>
              <a:avLst/>
              <a:gdLst>
                <a:gd name="T0" fmla="*/ 160 w 342"/>
                <a:gd name="T1" fmla="*/ 464 h 537"/>
                <a:gd name="T2" fmla="*/ 198 w 342"/>
                <a:gd name="T3" fmla="*/ 438 h 537"/>
                <a:gd name="T4" fmla="*/ 188 w 342"/>
                <a:gd name="T5" fmla="*/ 416 h 537"/>
                <a:gd name="T6" fmla="*/ 192 w 342"/>
                <a:gd name="T7" fmla="*/ 375 h 537"/>
                <a:gd name="T8" fmla="*/ 221 w 342"/>
                <a:gd name="T9" fmla="*/ 348 h 537"/>
                <a:gd name="T10" fmla="*/ 207 w 342"/>
                <a:gd name="T11" fmla="*/ 319 h 537"/>
                <a:gd name="T12" fmla="*/ 195 w 342"/>
                <a:gd name="T13" fmla="*/ 271 h 537"/>
                <a:gd name="T14" fmla="*/ 232 w 342"/>
                <a:gd name="T15" fmla="*/ 277 h 537"/>
                <a:gd name="T16" fmla="*/ 250 w 342"/>
                <a:gd name="T17" fmla="*/ 234 h 537"/>
                <a:gd name="T18" fmla="*/ 268 w 342"/>
                <a:gd name="T19" fmla="*/ 215 h 537"/>
                <a:gd name="T20" fmla="*/ 273 w 342"/>
                <a:gd name="T21" fmla="*/ 188 h 537"/>
                <a:gd name="T22" fmla="*/ 276 w 342"/>
                <a:gd name="T23" fmla="*/ 142 h 537"/>
                <a:gd name="T24" fmla="*/ 302 w 342"/>
                <a:gd name="T25" fmla="*/ 128 h 537"/>
                <a:gd name="T26" fmla="*/ 333 w 342"/>
                <a:gd name="T27" fmla="*/ 109 h 537"/>
                <a:gd name="T28" fmla="*/ 334 w 342"/>
                <a:gd name="T29" fmla="*/ 85 h 537"/>
                <a:gd name="T30" fmla="*/ 324 w 342"/>
                <a:gd name="T31" fmla="*/ 59 h 537"/>
                <a:gd name="T32" fmla="*/ 284 w 342"/>
                <a:gd name="T33" fmla="*/ 39 h 537"/>
                <a:gd name="T34" fmla="*/ 258 w 342"/>
                <a:gd name="T35" fmla="*/ 48 h 537"/>
                <a:gd name="T36" fmla="*/ 223 w 342"/>
                <a:gd name="T37" fmla="*/ 33 h 537"/>
                <a:gd name="T38" fmla="*/ 201 w 342"/>
                <a:gd name="T39" fmla="*/ 28 h 537"/>
                <a:gd name="T40" fmla="*/ 203 w 342"/>
                <a:gd name="T41" fmla="*/ 3 h 537"/>
                <a:gd name="T42" fmla="*/ 172 w 342"/>
                <a:gd name="T43" fmla="*/ 4 h 537"/>
                <a:gd name="T44" fmla="*/ 146 w 342"/>
                <a:gd name="T45" fmla="*/ 18 h 537"/>
                <a:gd name="T46" fmla="*/ 141 w 342"/>
                <a:gd name="T47" fmla="*/ 111 h 537"/>
                <a:gd name="T48" fmla="*/ 99 w 342"/>
                <a:gd name="T49" fmla="*/ 197 h 537"/>
                <a:gd name="T50" fmla="*/ 39 w 342"/>
                <a:gd name="T51" fmla="*/ 269 h 537"/>
                <a:gd name="T52" fmla="*/ 17 w 342"/>
                <a:gd name="T53" fmla="*/ 310 h 537"/>
                <a:gd name="T54" fmla="*/ 44 w 342"/>
                <a:gd name="T55" fmla="*/ 327 h 537"/>
                <a:gd name="T56" fmla="*/ 59 w 342"/>
                <a:gd name="T57" fmla="*/ 325 h 537"/>
                <a:gd name="T58" fmla="*/ 34 w 342"/>
                <a:gd name="T59" fmla="*/ 345 h 537"/>
                <a:gd name="T60" fmla="*/ 54 w 342"/>
                <a:gd name="T61" fmla="*/ 362 h 537"/>
                <a:gd name="T62" fmla="*/ 71 w 342"/>
                <a:gd name="T63" fmla="*/ 369 h 537"/>
                <a:gd name="T64" fmla="*/ 52 w 342"/>
                <a:gd name="T65" fmla="*/ 397 h 537"/>
                <a:gd name="T66" fmla="*/ 41 w 342"/>
                <a:gd name="T67" fmla="*/ 438 h 537"/>
                <a:gd name="T68" fmla="*/ 12 w 342"/>
                <a:gd name="T69" fmla="*/ 509 h 537"/>
                <a:gd name="T70" fmla="*/ 97 w 342"/>
                <a:gd name="T71" fmla="*/ 535 h 537"/>
                <a:gd name="T72" fmla="*/ 141 w 342"/>
                <a:gd name="T73" fmla="*/ 528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2" h="537">
                  <a:moveTo>
                    <a:pt x="142" y="484"/>
                  </a:moveTo>
                  <a:cubicBezTo>
                    <a:pt x="142" y="479"/>
                    <a:pt x="153" y="470"/>
                    <a:pt x="160" y="464"/>
                  </a:cubicBezTo>
                  <a:cubicBezTo>
                    <a:pt x="168" y="458"/>
                    <a:pt x="170" y="451"/>
                    <a:pt x="177" y="446"/>
                  </a:cubicBezTo>
                  <a:cubicBezTo>
                    <a:pt x="184" y="442"/>
                    <a:pt x="192" y="440"/>
                    <a:pt x="198" y="438"/>
                  </a:cubicBezTo>
                  <a:cubicBezTo>
                    <a:pt x="205" y="436"/>
                    <a:pt x="205" y="430"/>
                    <a:pt x="198" y="429"/>
                  </a:cubicBezTo>
                  <a:cubicBezTo>
                    <a:pt x="191" y="428"/>
                    <a:pt x="191" y="424"/>
                    <a:pt x="188" y="416"/>
                  </a:cubicBezTo>
                  <a:cubicBezTo>
                    <a:pt x="185" y="408"/>
                    <a:pt x="180" y="392"/>
                    <a:pt x="184" y="389"/>
                  </a:cubicBezTo>
                  <a:cubicBezTo>
                    <a:pt x="187" y="385"/>
                    <a:pt x="192" y="380"/>
                    <a:pt x="192" y="375"/>
                  </a:cubicBezTo>
                  <a:cubicBezTo>
                    <a:pt x="192" y="370"/>
                    <a:pt x="198" y="364"/>
                    <a:pt x="205" y="364"/>
                  </a:cubicBezTo>
                  <a:cubicBezTo>
                    <a:pt x="212" y="363"/>
                    <a:pt x="217" y="357"/>
                    <a:pt x="221" y="348"/>
                  </a:cubicBezTo>
                  <a:cubicBezTo>
                    <a:pt x="226" y="340"/>
                    <a:pt x="221" y="341"/>
                    <a:pt x="219" y="336"/>
                  </a:cubicBezTo>
                  <a:cubicBezTo>
                    <a:pt x="216" y="331"/>
                    <a:pt x="213" y="330"/>
                    <a:pt x="207" y="319"/>
                  </a:cubicBezTo>
                  <a:cubicBezTo>
                    <a:pt x="201" y="307"/>
                    <a:pt x="207" y="297"/>
                    <a:pt x="205" y="291"/>
                  </a:cubicBezTo>
                  <a:cubicBezTo>
                    <a:pt x="203" y="285"/>
                    <a:pt x="196" y="278"/>
                    <a:pt x="195" y="271"/>
                  </a:cubicBezTo>
                  <a:cubicBezTo>
                    <a:pt x="194" y="264"/>
                    <a:pt x="205" y="275"/>
                    <a:pt x="212" y="275"/>
                  </a:cubicBezTo>
                  <a:cubicBezTo>
                    <a:pt x="219" y="275"/>
                    <a:pt x="226" y="278"/>
                    <a:pt x="232" y="277"/>
                  </a:cubicBezTo>
                  <a:cubicBezTo>
                    <a:pt x="237" y="276"/>
                    <a:pt x="243" y="257"/>
                    <a:pt x="250" y="252"/>
                  </a:cubicBezTo>
                  <a:cubicBezTo>
                    <a:pt x="257" y="246"/>
                    <a:pt x="252" y="238"/>
                    <a:pt x="250" y="234"/>
                  </a:cubicBezTo>
                  <a:cubicBezTo>
                    <a:pt x="248" y="230"/>
                    <a:pt x="249" y="225"/>
                    <a:pt x="251" y="219"/>
                  </a:cubicBezTo>
                  <a:cubicBezTo>
                    <a:pt x="253" y="214"/>
                    <a:pt x="264" y="217"/>
                    <a:pt x="268" y="215"/>
                  </a:cubicBezTo>
                  <a:cubicBezTo>
                    <a:pt x="272" y="213"/>
                    <a:pt x="267" y="209"/>
                    <a:pt x="267" y="203"/>
                  </a:cubicBezTo>
                  <a:cubicBezTo>
                    <a:pt x="267" y="196"/>
                    <a:pt x="270" y="191"/>
                    <a:pt x="273" y="188"/>
                  </a:cubicBezTo>
                  <a:cubicBezTo>
                    <a:pt x="276" y="184"/>
                    <a:pt x="275" y="170"/>
                    <a:pt x="278" y="162"/>
                  </a:cubicBezTo>
                  <a:cubicBezTo>
                    <a:pt x="280" y="153"/>
                    <a:pt x="276" y="146"/>
                    <a:pt x="276" y="142"/>
                  </a:cubicBezTo>
                  <a:cubicBezTo>
                    <a:pt x="276" y="139"/>
                    <a:pt x="282" y="141"/>
                    <a:pt x="285" y="140"/>
                  </a:cubicBezTo>
                  <a:cubicBezTo>
                    <a:pt x="289" y="139"/>
                    <a:pt x="296" y="132"/>
                    <a:pt x="302" y="128"/>
                  </a:cubicBezTo>
                  <a:cubicBezTo>
                    <a:pt x="308" y="124"/>
                    <a:pt x="317" y="119"/>
                    <a:pt x="321" y="117"/>
                  </a:cubicBezTo>
                  <a:cubicBezTo>
                    <a:pt x="326" y="115"/>
                    <a:pt x="330" y="114"/>
                    <a:pt x="333" y="109"/>
                  </a:cubicBezTo>
                  <a:cubicBezTo>
                    <a:pt x="337" y="103"/>
                    <a:pt x="342" y="100"/>
                    <a:pt x="342" y="97"/>
                  </a:cubicBezTo>
                  <a:cubicBezTo>
                    <a:pt x="342" y="93"/>
                    <a:pt x="338" y="85"/>
                    <a:pt x="334" y="85"/>
                  </a:cubicBezTo>
                  <a:cubicBezTo>
                    <a:pt x="330" y="85"/>
                    <a:pt x="321" y="82"/>
                    <a:pt x="319" y="76"/>
                  </a:cubicBezTo>
                  <a:cubicBezTo>
                    <a:pt x="318" y="70"/>
                    <a:pt x="324" y="64"/>
                    <a:pt x="324" y="59"/>
                  </a:cubicBezTo>
                  <a:cubicBezTo>
                    <a:pt x="324" y="55"/>
                    <a:pt x="317" y="52"/>
                    <a:pt x="308" y="50"/>
                  </a:cubicBezTo>
                  <a:cubicBezTo>
                    <a:pt x="299" y="48"/>
                    <a:pt x="292" y="44"/>
                    <a:pt x="284" y="39"/>
                  </a:cubicBezTo>
                  <a:cubicBezTo>
                    <a:pt x="276" y="33"/>
                    <a:pt x="280" y="41"/>
                    <a:pt x="276" y="46"/>
                  </a:cubicBezTo>
                  <a:cubicBezTo>
                    <a:pt x="271" y="52"/>
                    <a:pt x="265" y="50"/>
                    <a:pt x="258" y="48"/>
                  </a:cubicBezTo>
                  <a:cubicBezTo>
                    <a:pt x="250" y="46"/>
                    <a:pt x="248" y="46"/>
                    <a:pt x="242" y="43"/>
                  </a:cubicBezTo>
                  <a:cubicBezTo>
                    <a:pt x="235" y="41"/>
                    <a:pt x="233" y="39"/>
                    <a:pt x="223" y="33"/>
                  </a:cubicBezTo>
                  <a:cubicBezTo>
                    <a:pt x="214" y="27"/>
                    <a:pt x="212" y="39"/>
                    <a:pt x="205" y="37"/>
                  </a:cubicBezTo>
                  <a:cubicBezTo>
                    <a:pt x="198" y="36"/>
                    <a:pt x="201" y="32"/>
                    <a:pt x="201" y="28"/>
                  </a:cubicBezTo>
                  <a:cubicBezTo>
                    <a:pt x="201" y="24"/>
                    <a:pt x="210" y="21"/>
                    <a:pt x="210" y="16"/>
                  </a:cubicBezTo>
                  <a:cubicBezTo>
                    <a:pt x="210" y="11"/>
                    <a:pt x="207" y="7"/>
                    <a:pt x="203" y="3"/>
                  </a:cubicBezTo>
                  <a:cubicBezTo>
                    <a:pt x="198" y="0"/>
                    <a:pt x="192" y="4"/>
                    <a:pt x="187" y="4"/>
                  </a:cubicBezTo>
                  <a:cubicBezTo>
                    <a:pt x="182" y="4"/>
                    <a:pt x="180" y="3"/>
                    <a:pt x="172" y="4"/>
                  </a:cubicBezTo>
                  <a:cubicBezTo>
                    <a:pt x="167" y="4"/>
                    <a:pt x="155" y="12"/>
                    <a:pt x="147" y="17"/>
                  </a:cubicBezTo>
                  <a:cubicBezTo>
                    <a:pt x="146" y="17"/>
                    <a:pt x="146" y="18"/>
                    <a:pt x="146" y="18"/>
                  </a:cubicBezTo>
                  <a:cubicBezTo>
                    <a:pt x="144" y="27"/>
                    <a:pt x="143" y="49"/>
                    <a:pt x="141" y="68"/>
                  </a:cubicBezTo>
                  <a:cubicBezTo>
                    <a:pt x="140" y="86"/>
                    <a:pt x="145" y="101"/>
                    <a:pt x="141" y="111"/>
                  </a:cubicBezTo>
                  <a:cubicBezTo>
                    <a:pt x="136" y="120"/>
                    <a:pt x="114" y="171"/>
                    <a:pt x="106" y="177"/>
                  </a:cubicBezTo>
                  <a:cubicBezTo>
                    <a:pt x="98" y="184"/>
                    <a:pt x="102" y="193"/>
                    <a:pt x="99" y="197"/>
                  </a:cubicBezTo>
                  <a:cubicBezTo>
                    <a:pt x="96" y="201"/>
                    <a:pt x="67" y="252"/>
                    <a:pt x="59" y="257"/>
                  </a:cubicBezTo>
                  <a:cubicBezTo>
                    <a:pt x="51" y="261"/>
                    <a:pt x="40" y="265"/>
                    <a:pt x="39" y="269"/>
                  </a:cubicBezTo>
                  <a:cubicBezTo>
                    <a:pt x="38" y="274"/>
                    <a:pt x="32" y="283"/>
                    <a:pt x="30" y="286"/>
                  </a:cubicBezTo>
                  <a:cubicBezTo>
                    <a:pt x="29" y="289"/>
                    <a:pt x="22" y="305"/>
                    <a:pt x="17" y="310"/>
                  </a:cubicBezTo>
                  <a:cubicBezTo>
                    <a:pt x="12" y="316"/>
                    <a:pt x="5" y="328"/>
                    <a:pt x="14" y="329"/>
                  </a:cubicBezTo>
                  <a:cubicBezTo>
                    <a:pt x="23" y="331"/>
                    <a:pt x="31" y="334"/>
                    <a:pt x="44" y="327"/>
                  </a:cubicBezTo>
                  <a:cubicBezTo>
                    <a:pt x="57" y="320"/>
                    <a:pt x="61" y="312"/>
                    <a:pt x="61" y="312"/>
                  </a:cubicBezTo>
                  <a:cubicBezTo>
                    <a:pt x="62" y="312"/>
                    <a:pt x="59" y="321"/>
                    <a:pt x="59" y="325"/>
                  </a:cubicBezTo>
                  <a:cubicBezTo>
                    <a:pt x="59" y="329"/>
                    <a:pt x="54" y="335"/>
                    <a:pt x="49" y="336"/>
                  </a:cubicBezTo>
                  <a:cubicBezTo>
                    <a:pt x="43" y="337"/>
                    <a:pt x="37" y="340"/>
                    <a:pt x="34" y="345"/>
                  </a:cubicBezTo>
                  <a:cubicBezTo>
                    <a:pt x="32" y="351"/>
                    <a:pt x="25" y="363"/>
                    <a:pt x="33" y="363"/>
                  </a:cubicBezTo>
                  <a:cubicBezTo>
                    <a:pt x="40" y="363"/>
                    <a:pt x="47" y="360"/>
                    <a:pt x="54" y="362"/>
                  </a:cubicBezTo>
                  <a:cubicBezTo>
                    <a:pt x="61" y="365"/>
                    <a:pt x="72" y="357"/>
                    <a:pt x="71" y="359"/>
                  </a:cubicBezTo>
                  <a:cubicBezTo>
                    <a:pt x="70" y="361"/>
                    <a:pt x="68" y="365"/>
                    <a:pt x="71" y="369"/>
                  </a:cubicBezTo>
                  <a:cubicBezTo>
                    <a:pt x="74" y="374"/>
                    <a:pt x="72" y="373"/>
                    <a:pt x="65" y="374"/>
                  </a:cubicBezTo>
                  <a:cubicBezTo>
                    <a:pt x="59" y="376"/>
                    <a:pt x="55" y="392"/>
                    <a:pt x="52" y="397"/>
                  </a:cubicBezTo>
                  <a:cubicBezTo>
                    <a:pt x="49" y="401"/>
                    <a:pt x="43" y="417"/>
                    <a:pt x="44" y="421"/>
                  </a:cubicBezTo>
                  <a:cubicBezTo>
                    <a:pt x="45" y="426"/>
                    <a:pt x="48" y="428"/>
                    <a:pt x="41" y="438"/>
                  </a:cubicBezTo>
                  <a:cubicBezTo>
                    <a:pt x="35" y="449"/>
                    <a:pt x="37" y="465"/>
                    <a:pt x="30" y="476"/>
                  </a:cubicBezTo>
                  <a:cubicBezTo>
                    <a:pt x="24" y="487"/>
                    <a:pt x="0" y="507"/>
                    <a:pt x="12" y="509"/>
                  </a:cubicBezTo>
                  <a:cubicBezTo>
                    <a:pt x="23" y="510"/>
                    <a:pt x="33" y="501"/>
                    <a:pt x="49" y="511"/>
                  </a:cubicBezTo>
                  <a:cubicBezTo>
                    <a:pt x="66" y="521"/>
                    <a:pt x="85" y="533"/>
                    <a:pt x="97" y="535"/>
                  </a:cubicBezTo>
                  <a:cubicBezTo>
                    <a:pt x="108" y="537"/>
                    <a:pt x="117" y="529"/>
                    <a:pt x="126" y="527"/>
                  </a:cubicBezTo>
                  <a:cubicBezTo>
                    <a:pt x="130" y="527"/>
                    <a:pt x="135" y="527"/>
                    <a:pt x="141" y="528"/>
                  </a:cubicBezTo>
                  <a:cubicBezTo>
                    <a:pt x="143" y="513"/>
                    <a:pt x="142" y="488"/>
                    <a:pt x="142" y="484"/>
                  </a:cubicBezTo>
                  <a:close/>
                </a:path>
              </a:pathLst>
            </a:custGeom>
            <a:grpFill/>
            <a:ln w="6350" cmpd="sng">
              <a:solidFill>
                <a:schemeClr val="tx1">
                  <a:alpha val="33000"/>
                </a:schemeClr>
              </a:solidFill>
              <a:round/>
              <a:headEnd/>
              <a:tailEnd/>
            </a:ln>
          </p:spPr>
          <p:txBody>
            <a:bodyPr/>
            <a:lstStyle/>
            <a:p>
              <a:pPr>
                <a:defRPr/>
              </a:pPr>
              <a:endParaRPr lang="ja-JP" altLang="en-US">
                <a:solidFill>
                  <a:prstClr val="black"/>
                </a:solidFill>
              </a:endParaRPr>
            </a:p>
          </p:txBody>
        </p:sp>
      </p:grpSp>
      <p:grpSp>
        <p:nvGrpSpPr>
          <p:cNvPr id="75" name="グループ化 74"/>
          <p:cNvGrpSpPr>
            <a:grpSpLocks noChangeAspect="1"/>
          </p:cNvGrpSpPr>
          <p:nvPr/>
        </p:nvGrpSpPr>
        <p:grpSpPr>
          <a:xfrm>
            <a:off x="1589510" y="2994830"/>
            <a:ext cx="1573813" cy="1294603"/>
            <a:chOff x="7326313" y="1492250"/>
            <a:chExt cx="1290637" cy="1214438"/>
          </a:xfrm>
          <a:solidFill>
            <a:srgbClr val="FF0000">
              <a:alpha val="33000"/>
            </a:srgbClr>
          </a:solidFill>
        </p:grpSpPr>
        <p:sp>
          <p:nvSpPr>
            <p:cNvPr id="76"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77"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78"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79"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0"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1"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2"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3"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4"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5"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sp>
          <p:nvSpPr>
            <p:cNvPr id="86"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solidFill>
                <a:schemeClr val="tx1">
                  <a:alpha val="50000"/>
                </a:schemeClr>
              </a:solidFill>
              <a:round/>
              <a:headEnd/>
              <a:tailEnd/>
            </a:ln>
          </p:spPr>
          <p:txBody>
            <a:bodyPr/>
            <a:lstStyle/>
            <a:p>
              <a:pPr>
                <a:defRPr/>
              </a:pPr>
              <a:endParaRPr lang="ja-JP" altLang="en-US">
                <a:solidFill>
                  <a:prstClr val="black"/>
                </a:solidFill>
              </a:endParaRPr>
            </a:p>
          </p:txBody>
        </p:sp>
      </p:grpSp>
      <p:sp>
        <p:nvSpPr>
          <p:cNvPr id="87" name="円/楕円 86"/>
          <p:cNvSpPr/>
          <p:nvPr/>
        </p:nvSpPr>
        <p:spPr>
          <a:xfrm>
            <a:off x="2133963" y="3910921"/>
            <a:ext cx="45719" cy="694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sp>
        <p:nvSpPr>
          <p:cNvPr id="88" name="円/楕円 87"/>
          <p:cNvSpPr/>
          <p:nvPr/>
        </p:nvSpPr>
        <p:spPr>
          <a:xfrm>
            <a:off x="2503863" y="3813214"/>
            <a:ext cx="45719" cy="7641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prstClr val="white"/>
              </a:solidFill>
            </a:endParaRPr>
          </a:p>
        </p:txBody>
      </p:sp>
      <p:cxnSp>
        <p:nvCxnSpPr>
          <p:cNvPr id="89" name="直線コネクタ 88"/>
          <p:cNvCxnSpPr/>
          <p:nvPr/>
        </p:nvCxnSpPr>
        <p:spPr>
          <a:xfrm flipV="1">
            <a:off x="2159174" y="3850659"/>
            <a:ext cx="330519" cy="94977"/>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5" name="正方形/長方形 134"/>
          <p:cNvSpPr/>
          <p:nvPr/>
        </p:nvSpPr>
        <p:spPr>
          <a:xfrm>
            <a:off x="194672" y="2060848"/>
            <a:ext cx="3924300" cy="2757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国に</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おける主要</a:t>
            </a:r>
            <a:r>
              <a:rPr lang="en-US" altLang="ja-JP"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都市間の</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距離</a:t>
            </a:r>
          </a:p>
        </p:txBody>
      </p:sp>
      <p:sp>
        <p:nvSpPr>
          <p:cNvPr id="148" name="テキスト ボックス 61"/>
          <p:cNvSpPr txBox="1">
            <a:spLocks noChangeArrowheads="1"/>
          </p:cNvSpPr>
          <p:nvPr/>
        </p:nvSpPr>
        <p:spPr bwMode="auto">
          <a:xfrm>
            <a:off x="352742" y="2348880"/>
            <a:ext cx="3518084" cy="3693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rPr>
              <a:t>⇒日本は南北・東西に細長く、東京～大阪間は</a:t>
            </a:r>
            <a:r>
              <a:rPr lang="ja-JP" altLang="en-US" sz="900" dirty="0" smtClean="0">
                <a:solidFill>
                  <a:srgbClr val="000000"/>
                </a:solidFill>
                <a:latin typeface="Meiryo UI" pitchFamily="50" charset="-128"/>
                <a:ea typeface="Meiryo UI" pitchFamily="50" charset="-128"/>
              </a:rPr>
              <a:t>、欧州等の</a:t>
            </a:r>
            <a:r>
              <a:rPr lang="ja-JP" altLang="en-US" sz="900" dirty="0">
                <a:solidFill>
                  <a:srgbClr val="000000"/>
                </a:solidFill>
                <a:latin typeface="Meiryo UI" pitchFamily="50" charset="-128"/>
                <a:ea typeface="Meiryo UI" pitchFamily="50" charset="-128"/>
              </a:rPr>
              <a:t>主要</a:t>
            </a:r>
            <a:r>
              <a:rPr lang="ja-JP" altLang="en-US" sz="900" dirty="0" smtClean="0">
                <a:solidFill>
                  <a:srgbClr val="000000"/>
                </a:solidFill>
                <a:latin typeface="Meiryo UI" pitchFamily="50" charset="-128"/>
                <a:ea typeface="Meiryo UI" pitchFamily="50" charset="-128"/>
              </a:rPr>
              <a:t>２都市</a:t>
            </a:r>
            <a:endParaRPr lang="en-US" altLang="ja-JP" sz="900" dirty="0" smtClean="0">
              <a:solidFill>
                <a:srgbClr val="000000"/>
              </a:solidFill>
              <a:latin typeface="Meiryo UI" pitchFamily="50" charset="-128"/>
              <a:ea typeface="Meiryo UI" pitchFamily="50" charset="-128"/>
            </a:endParaRPr>
          </a:p>
          <a:p>
            <a:pPr eaLnBrk="1" hangingPunct="1">
              <a:spcBef>
                <a:spcPct val="0"/>
              </a:spcBef>
              <a:buFontTx/>
              <a:buNone/>
            </a:pPr>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の</a:t>
            </a:r>
            <a:r>
              <a:rPr lang="ja-JP" altLang="en-US" sz="900" dirty="0">
                <a:solidFill>
                  <a:srgbClr val="000000"/>
                </a:solidFill>
                <a:latin typeface="Meiryo UI" pitchFamily="50" charset="-128"/>
                <a:ea typeface="Meiryo UI" pitchFamily="50" charset="-128"/>
              </a:rPr>
              <a:t>距離と同等。</a:t>
            </a:r>
          </a:p>
        </p:txBody>
      </p:sp>
      <p:graphicFrame>
        <p:nvGraphicFramePr>
          <p:cNvPr id="152" name="表 151"/>
          <p:cNvGraphicFramePr>
            <a:graphicFrameLocks noGrp="1"/>
          </p:cNvGraphicFramePr>
          <p:nvPr>
            <p:extLst>
              <p:ext uri="{D42A27DB-BD31-4B8C-83A1-F6EECF244321}">
                <p14:modId xmlns:p14="http://schemas.microsoft.com/office/powerpoint/2010/main" val="2886245544"/>
              </p:ext>
            </p:extLst>
          </p:nvPr>
        </p:nvGraphicFramePr>
        <p:xfrm>
          <a:off x="336231" y="4679516"/>
          <a:ext cx="3664511" cy="2133860"/>
        </p:xfrm>
        <a:graphic>
          <a:graphicData uri="http://schemas.openxmlformats.org/drawingml/2006/table">
            <a:tbl>
              <a:tblPr firstRow="1" bandRow="1">
                <a:tableStyleId>{5940675A-B579-460E-94D1-54222C63F5DA}</a:tableStyleId>
              </a:tblPr>
              <a:tblGrid>
                <a:gridCol w="509535"/>
                <a:gridCol w="1152128"/>
                <a:gridCol w="504056"/>
                <a:gridCol w="490680"/>
                <a:gridCol w="504056"/>
                <a:gridCol w="504056"/>
              </a:tblGrid>
              <a:tr h="213386">
                <a:tc rowSpan="2">
                  <a:txBody>
                    <a:bodyPr/>
                    <a:lstStyle/>
                    <a:p>
                      <a:pPr algn="ctr"/>
                      <a:r>
                        <a:rPr kumimoji="1" lang="ja-JP" altLang="en-US" sz="800" dirty="0" smtClean="0">
                          <a:latin typeface="Meiryo UI" pitchFamily="50" charset="-128"/>
                          <a:ea typeface="Meiryo UI" pitchFamily="50" charset="-128"/>
                          <a:cs typeface="Meiryo UI" pitchFamily="50" charset="-128"/>
                        </a:rPr>
                        <a:t>国名</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都市～都市</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en-US" altLang="ja-JP" sz="800" dirty="0" smtClean="0">
                        <a:latin typeface="Meiryo UI" pitchFamily="50" charset="-128"/>
                        <a:ea typeface="Meiryo UI" pitchFamily="50" charset="-128"/>
                        <a:cs typeface="Meiryo UI" pitchFamily="50" charset="-128"/>
                      </a:endParaRPr>
                    </a:p>
                    <a:p>
                      <a:pPr algn="ctr"/>
                      <a:r>
                        <a:rPr kumimoji="1" lang="ja-JP" altLang="en-US" sz="800" dirty="0" smtClean="0">
                          <a:latin typeface="Meiryo UI" pitchFamily="50" charset="-128"/>
                          <a:ea typeface="Meiryo UI" pitchFamily="50" charset="-128"/>
                          <a:cs typeface="Meiryo UI" pitchFamily="50" charset="-128"/>
                        </a:rPr>
                        <a:t>距離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r>
                        <a:rPr kumimoji="1" lang="ja-JP" altLang="en-US" sz="800" dirty="0" smtClean="0">
                          <a:latin typeface="Meiryo UI" pitchFamily="50" charset="-128"/>
                          <a:ea typeface="Meiryo UI" pitchFamily="50" charset="-128"/>
                          <a:cs typeface="Meiryo UI" pitchFamily="50" charset="-128"/>
                        </a:rPr>
                        <a:t>所要時間</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h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r>
              <a:tr h="213386">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endParaRPr kumimoji="1" lang="ja-JP" altLang="en-US" sz="1200" dirty="0">
                        <a:latin typeface="Meiryo UI" pitchFamily="50" charset="-128"/>
                        <a:ea typeface="Meiryo UI" pitchFamily="50" charset="-128"/>
                        <a:cs typeface="Meiryo UI" pitchFamily="50" charset="-128"/>
                      </a:endParaRPr>
                    </a:p>
                  </a:txBody>
                  <a:tcPr anchor="ctr"/>
                </a:tc>
                <a:tc vMerge="1">
                  <a:txBody>
                    <a:bodyPr/>
                    <a:lstStyle/>
                    <a:p>
                      <a:pPr algn="ctr"/>
                      <a:endParaRPr kumimoji="1" lang="ja-JP" altLang="en-US" sz="1200" dirty="0">
                        <a:latin typeface="Meiryo UI" pitchFamily="50" charset="-128"/>
                        <a:ea typeface="Meiryo UI" pitchFamily="50" charset="-128"/>
                        <a:cs typeface="Meiryo UI" pitchFamily="50" charset="-128"/>
                      </a:endParaRPr>
                    </a:p>
                  </a:txBody>
                  <a:tcPr anchor="ctr"/>
                </a:tc>
                <a:tc>
                  <a:txBody>
                    <a:bodyPr/>
                    <a:lstStyle/>
                    <a:p>
                      <a:pPr algn="ctr"/>
                      <a:r>
                        <a:rPr kumimoji="1" lang="ja-JP" altLang="en-US" sz="800" dirty="0" smtClean="0">
                          <a:latin typeface="Meiryo UI" pitchFamily="50" charset="-128"/>
                          <a:ea typeface="Meiryo UI" pitchFamily="50" charset="-128"/>
                          <a:cs typeface="Meiryo UI" pitchFamily="50" charset="-128"/>
                        </a:rPr>
                        <a:t>道路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鉄路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dirty="0" smtClean="0">
                          <a:latin typeface="Meiryo UI" pitchFamily="50" charset="-128"/>
                          <a:ea typeface="Meiryo UI" pitchFamily="50" charset="-128"/>
                          <a:cs typeface="Meiryo UI" pitchFamily="50" charset="-128"/>
                        </a:rPr>
                        <a:t>空路</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日本</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東京～大阪</a:t>
                      </a:r>
                      <a:endPar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550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400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150</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65</a:t>
                      </a:r>
                      <a:r>
                        <a:rPr kumimoji="1" lang="ja-JP" altLang="en-US" sz="800" b="1" dirty="0" smtClean="0">
                          <a:effectLst>
                            <a:outerShdw blurRad="38100" dist="38100" dir="2700000" algn="tl">
                              <a:srgbClr val="000000">
                                <a:alpha val="43137"/>
                              </a:srgbClr>
                            </a:outerShdw>
                          </a:effectLst>
                          <a:latin typeface="Meiryo UI" pitchFamily="50" charset="-128"/>
                          <a:ea typeface="Meiryo UI" pitchFamily="50" charset="-128"/>
                          <a:cs typeface="Meiryo UI" pitchFamily="50" charset="-128"/>
                        </a:rPr>
                        <a:t>分</a:t>
                      </a:r>
                      <a:endParaRPr kumimoji="1" lang="ja-JP" altLang="en-US" sz="800" b="1" dirty="0">
                        <a:effectLst>
                          <a:outerShdw blurRad="38100" dist="38100" dir="2700000" algn="tl">
                            <a:srgbClr val="000000">
                              <a:alpha val="43137"/>
                            </a:srgbClr>
                          </a:outerShdw>
                        </a:effectLst>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dirty="0" smtClean="0">
                          <a:latin typeface="Meiryo UI" pitchFamily="50" charset="-128"/>
                          <a:ea typeface="Meiryo UI" pitchFamily="50" charset="-128"/>
                          <a:cs typeface="Meiryo UI" pitchFamily="50" charset="-128"/>
                        </a:rPr>
                        <a:t>フランス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パリ～マルセイユ</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dirty="0" smtClean="0">
                          <a:latin typeface="Meiryo UI" pitchFamily="50" charset="-128"/>
                          <a:ea typeface="Meiryo UI" pitchFamily="50" charset="-128"/>
                          <a:cs typeface="Meiryo UI" pitchFamily="50" charset="-128"/>
                        </a:rPr>
                        <a:t>ドイツ</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ベルリン～ボン</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dirty="0" smtClean="0">
                          <a:latin typeface="Meiryo UI" pitchFamily="50" charset="-128"/>
                          <a:ea typeface="Meiryo UI" pitchFamily="50" charset="-128"/>
                          <a:cs typeface="Meiryo UI" pitchFamily="50" charset="-128"/>
                        </a:rPr>
                        <a:t>イタリア</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ローマ～ミラノ</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dirty="0" smtClean="0">
                          <a:latin typeface="Meiryo UI" pitchFamily="50" charset="-128"/>
                          <a:ea typeface="Meiryo UI" pitchFamily="50" charset="-128"/>
                          <a:cs typeface="Meiryo UI" pitchFamily="50" charset="-128"/>
                        </a:rPr>
                        <a:t>イギリス</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ロンドン～マンチェスター</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420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r>
                        <a:rPr kumimoji="1" lang="ja-JP" altLang="en-US" sz="800" dirty="0" smtClean="0">
                          <a:latin typeface="Meiryo UI" pitchFamily="50" charset="-128"/>
                          <a:ea typeface="Meiryo UI" pitchFamily="50" charset="-128"/>
                          <a:cs typeface="Meiryo UI" pitchFamily="50" charset="-128"/>
                        </a:rPr>
                        <a:t>アメリカ</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ワシントン～ＮＹ</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360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60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pPr algn="ct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ロンドン～パリ</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460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135</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80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33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800" dirty="0" err="1" smtClean="0">
                          <a:latin typeface="Meiryo UI" pitchFamily="50" charset="-128"/>
                          <a:ea typeface="Meiryo UI" pitchFamily="50" charset="-128"/>
                          <a:cs typeface="Meiryo UI" pitchFamily="50" charset="-128"/>
                        </a:rPr>
                        <a:t>ー</a:t>
                      </a:r>
                      <a:endParaRPr kumimoji="1" lang="ja-JP" altLang="en-US"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smtClean="0">
                          <a:latin typeface="Meiryo UI" pitchFamily="50" charset="-128"/>
                          <a:ea typeface="Meiryo UI" pitchFamily="50" charset="-128"/>
                          <a:cs typeface="Meiryo UI" pitchFamily="50" charset="-128"/>
                        </a:rPr>
                        <a:t>パリ～フランクフルト</a:t>
                      </a:r>
                      <a:endParaRPr kumimoji="1" lang="en-US" altLang="ja-JP" sz="800" dirty="0" smtClean="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580</a:t>
                      </a:r>
                      <a:r>
                        <a:rPr kumimoji="1" lang="ja-JP" altLang="en-US" sz="800" dirty="0" smtClean="0">
                          <a:latin typeface="Meiryo UI" pitchFamily="50" charset="-128"/>
                          <a:ea typeface="Meiryo UI" pitchFamily="50" charset="-128"/>
                          <a:cs typeface="Meiryo UI" pitchFamily="50" charset="-128"/>
                        </a:rPr>
                        <a:t>㎞</a:t>
                      </a: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340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230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分</a:t>
                      </a:r>
                      <a:endParaRPr kumimoji="1" lang="ja-JP" altLang="en-US" sz="800" dirty="0">
                        <a:latin typeface="Meiryo UI" pitchFamily="50" charset="-128"/>
                        <a:ea typeface="Meiryo UI" pitchFamily="50" charset="-128"/>
                        <a:cs typeface="Meiryo UI" pitchFamily="50" charset="-128"/>
                      </a:endParaRPr>
                    </a:p>
                  </a:txBody>
                  <a:tcPr marT="45717" marB="4571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155" name="テキスト ボックス 114"/>
          <p:cNvSpPr txBox="1">
            <a:spLocks noChangeArrowheads="1"/>
          </p:cNvSpPr>
          <p:nvPr/>
        </p:nvSpPr>
        <p:spPr bwMode="auto">
          <a:xfrm>
            <a:off x="4496540" y="2060848"/>
            <a:ext cx="214409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1050" b="1" dirty="0">
                <a:solidFill>
                  <a:srgbClr val="000000"/>
                </a:solidFill>
                <a:latin typeface="Meiryo UI" pitchFamily="50" charset="-128"/>
                <a:ea typeface="Meiryo UI" pitchFamily="50" charset="-128"/>
              </a:rPr>
              <a:t>■</a:t>
            </a:r>
            <a:r>
              <a:rPr lang="ja-JP" altLang="en-US" sz="1050" b="1" dirty="0" smtClean="0">
                <a:solidFill>
                  <a:srgbClr val="000000"/>
                </a:solidFill>
                <a:latin typeface="Meiryo UI" pitchFamily="50" charset="-128"/>
                <a:ea typeface="Meiryo UI" pitchFamily="50" charset="-128"/>
              </a:rPr>
              <a:t>世界の都市総合力の比較</a:t>
            </a:r>
            <a:endParaRPr lang="en-US" altLang="ja-JP" sz="1050" b="1" dirty="0">
              <a:solidFill>
                <a:srgbClr val="000000"/>
              </a:solidFill>
              <a:latin typeface="Meiryo UI" pitchFamily="50" charset="-128"/>
              <a:ea typeface="Meiryo UI" pitchFamily="50" charset="-128"/>
            </a:endParaRPr>
          </a:p>
        </p:txBody>
      </p:sp>
      <p:sp>
        <p:nvSpPr>
          <p:cNvPr id="91" name="テキスト ボックス 90"/>
          <p:cNvSpPr txBox="1"/>
          <p:nvPr/>
        </p:nvSpPr>
        <p:spPr>
          <a:xfrm>
            <a:off x="126159" y="191746"/>
            <a:ext cx="8353872" cy="369332"/>
          </a:xfrm>
          <a:prstGeom prst="rect">
            <a:avLst/>
          </a:prstGeom>
          <a:no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副首都の必要性</a:t>
            </a:r>
          </a:p>
        </p:txBody>
      </p:sp>
      <p:sp>
        <p:nvSpPr>
          <p:cNvPr id="90" name="正方形/長方形 89"/>
          <p:cNvSpPr/>
          <p:nvPr/>
        </p:nvSpPr>
        <p:spPr>
          <a:xfrm>
            <a:off x="4946411" y="6538791"/>
            <a:ext cx="3842394" cy="215444"/>
          </a:xfrm>
          <a:prstGeom prst="rect">
            <a:avLst/>
          </a:prstGeom>
        </p:spPr>
        <p:txBody>
          <a:bodyPr wrap="square">
            <a:spAutoFit/>
          </a:bodyPr>
          <a:lstStyle/>
          <a:p>
            <a:pPr lvl="0" algn="ctr"/>
            <a:r>
              <a:rPr kumimoji="0" lang="ja-JP" altLang="en-US" sz="800" kern="0" dirty="0" smtClean="0">
                <a:latin typeface="Meiryo UI" panose="020B0604030504040204" pitchFamily="50" charset="-128"/>
                <a:ea typeface="Meiryo UI" panose="020B0604030504040204" pitchFamily="50" charset="-128"/>
                <a:cs typeface="Meiryo UI" pitchFamily="50" charset="-128"/>
              </a:rPr>
              <a:t>出典：森記念財団都市戦略研究所「世界の都市総合力ランキング</a:t>
            </a:r>
            <a:r>
              <a:rPr kumimoji="0" lang="en-US" altLang="ja-JP" sz="800" kern="0" dirty="0" smtClean="0">
                <a:latin typeface="Meiryo UI" panose="020B0604030504040204" pitchFamily="50" charset="-128"/>
                <a:ea typeface="Meiryo UI" panose="020B0604030504040204" pitchFamily="50" charset="-128"/>
                <a:cs typeface="Meiryo UI" pitchFamily="50" charset="-128"/>
              </a:rPr>
              <a:t>2015</a:t>
            </a:r>
            <a:r>
              <a:rPr kumimoji="0" lang="ja-JP" altLang="en-US" sz="800" kern="0" dirty="0" smtClean="0">
                <a:latin typeface="Meiryo UI" panose="020B0604030504040204" pitchFamily="50" charset="-128"/>
                <a:ea typeface="Meiryo UI" panose="020B0604030504040204" pitchFamily="50" charset="-128"/>
                <a:cs typeface="Meiryo UI" pitchFamily="50" charset="-128"/>
              </a:rPr>
              <a:t>」</a:t>
            </a:r>
            <a:endParaRPr lang="ja-JP" altLang="en-US" sz="800" dirty="0">
              <a:latin typeface="Meiryo UI" panose="020B0604030504040204" pitchFamily="50" charset="-128"/>
              <a:ea typeface="Meiryo UI" panose="020B0604030504040204" pitchFamily="50" charset="-128"/>
            </a:endParaRPr>
          </a:p>
        </p:txBody>
      </p:sp>
      <p:graphicFrame>
        <p:nvGraphicFramePr>
          <p:cNvPr id="92" name="グラフ 42"/>
          <p:cNvGraphicFramePr>
            <a:graphicFrameLocks/>
          </p:cNvGraphicFramePr>
          <p:nvPr>
            <p:extLst>
              <p:ext uri="{D42A27DB-BD31-4B8C-83A1-F6EECF244321}">
                <p14:modId xmlns:p14="http://schemas.microsoft.com/office/powerpoint/2010/main" val="2854478227"/>
              </p:ext>
            </p:extLst>
          </p:nvPr>
        </p:nvGraphicFramePr>
        <p:xfrm>
          <a:off x="6445250" y="4889500"/>
          <a:ext cx="2473325" cy="1941513"/>
        </p:xfrm>
        <a:graphic>
          <a:graphicData uri="http://schemas.openxmlformats.org/presentationml/2006/ole">
            <mc:AlternateContent xmlns:mc="http://schemas.openxmlformats.org/markup-compatibility/2006">
              <mc:Choice xmlns:v="urn:schemas-microsoft-com:vml" Requires="v">
                <p:oleObj spid="_x0000_s2770" name="ワークシート" r:id="rId4" imgW="2476438" imgH="1857413" progId="Excel.Sheet.8">
                  <p:embed/>
                </p:oleObj>
              </mc:Choice>
              <mc:Fallback>
                <p:oleObj name="ワークシート" r:id="rId4" imgW="2476438" imgH="1857413" progId="Excel.Sheet.8">
                  <p:embed/>
                  <p:pic>
                    <p:nvPicPr>
                      <p:cNvPr id="0" name=""/>
                      <p:cNvPicPr>
                        <a:picLocks noChangeArrowheads="1"/>
                      </p:cNvPicPr>
                      <p:nvPr/>
                    </p:nvPicPr>
                    <p:blipFill>
                      <a:blip r:embed="rId5"/>
                      <a:srcRect/>
                      <a:stretch>
                        <a:fillRect/>
                      </a:stretch>
                    </p:blipFill>
                    <p:spPr bwMode="auto">
                      <a:xfrm>
                        <a:off x="6445250" y="4889500"/>
                        <a:ext cx="2473325" cy="1941513"/>
                      </a:xfrm>
                      <a:prstGeom prst="rect">
                        <a:avLst/>
                      </a:prstGeom>
                      <a:noFill/>
                      <a:extLst/>
                    </p:spPr>
                  </p:pic>
                </p:oleObj>
              </mc:Fallback>
            </mc:AlternateContent>
          </a:graphicData>
        </a:graphic>
      </p:graphicFrame>
      <p:graphicFrame>
        <p:nvGraphicFramePr>
          <p:cNvPr id="93" name="グラフ 43"/>
          <p:cNvGraphicFramePr>
            <a:graphicFrameLocks/>
          </p:cNvGraphicFramePr>
          <p:nvPr>
            <p:extLst>
              <p:ext uri="{D42A27DB-BD31-4B8C-83A1-F6EECF244321}">
                <p14:modId xmlns:p14="http://schemas.microsoft.com/office/powerpoint/2010/main" val="3513905281"/>
              </p:ext>
            </p:extLst>
          </p:nvPr>
        </p:nvGraphicFramePr>
        <p:xfrm>
          <a:off x="6385594" y="1908516"/>
          <a:ext cx="2332037" cy="1924050"/>
        </p:xfrm>
        <a:graphic>
          <a:graphicData uri="http://schemas.openxmlformats.org/presentationml/2006/ole">
            <mc:AlternateContent xmlns:mc="http://schemas.openxmlformats.org/markup-compatibility/2006">
              <mc:Choice xmlns:v="urn:schemas-microsoft-com:vml" Requires="v">
                <p:oleObj spid="_x0000_s2771" name="ワークシート" r:id="rId7" imgW="2333639" imgH="1838248" progId="Excel.Sheet.8">
                  <p:embed/>
                </p:oleObj>
              </mc:Choice>
              <mc:Fallback>
                <p:oleObj name="ワークシート" r:id="rId7" imgW="2333639" imgH="1838248" progId="Excel.Sheet.8">
                  <p:embed/>
                  <p:pic>
                    <p:nvPicPr>
                      <p:cNvPr id="0" name=""/>
                      <p:cNvPicPr>
                        <a:picLocks noChangeArrowheads="1"/>
                      </p:cNvPicPr>
                      <p:nvPr/>
                    </p:nvPicPr>
                    <p:blipFill>
                      <a:blip r:embed="rId8"/>
                      <a:srcRect/>
                      <a:stretch>
                        <a:fillRect/>
                      </a:stretch>
                    </p:blipFill>
                    <p:spPr bwMode="auto">
                      <a:xfrm>
                        <a:off x="6385594" y="1908516"/>
                        <a:ext cx="2332037" cy="192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94" name="グループ化 2"/>
          <p:cNvGrpSpPr>
            <a:grpSpLocks/>
          </p:cNvGrpSpPr>
          <p:nvPr/>
        </p:nvGrpSpPr>
        <p:grpSpPr bwMode="auto">
          <a:xfrm>
            <a:off x="6563815" y="3473754"/>
            <a:ext cx="2135188" cy="1929866"/>
            <a:chOff x="6888412" y="1880790"/>
            <a:chExt cx="2136276" cy="1845754"/>
          </a:xfrm>
        </p:grpSpPr>
        <p:graphicFrame>
          <p:nvGraphicFramePr>
            <p:cNvPr id="95" name="グラフ 94"/>
            <p:cNvGraphicFramePr>
              <a:graphicFrameLocks noChangeAspect="1"/>
            </p:cNvGraphicFramePr>
            <p:nvPr>
              <p:extLst>
                <p:ext uri="{D42A27DB-BD31-4B8C-83A1-F6EECF244321}">
                  <p14:modId xmlns:p14="http://schemas.microsoft.com/office/powerpoint/2010/main" val="651652339"/>
                </p:ext>
              </p:extLst>
            </p:nvPr>
          </p:nvGraphicFramePr>
          <p:xfrm>
            <a:off x="6888412" y="1880790"/>
            <a:ext cx="2136276" cy="1845754"/>
          </p:xfrm>
          <a:graphic>
            <a:graphicData uri="http://schemas.openxmlformats.org/drawingml/2006/chart">
              <c:chart xmlns:c="http://schemas.openxmlformats.org/drawingml/2006/chart" xmlns:r="http://schemas.openxmlformats.org/officeDocument/2006/relationships" r:id="rId9"/>
            </a:graphicData>
          </a:graphic>
        </p:graphicFrame>
        <p:sp>
          <p:nvSpPr>
            <p:cNvPr id="96" name="テキスト ボックス 18"/>
            <p:cNvSpPr txBox="1">
              <a:spLocks noChangeAspect="1"/>
            </p:cNvSpPr>
            <p:nvPr/>
          </p:nvSpPr>
          <p:spPr>
            <a:xfrm>
              <a:off x="7064715" y="1937924"/>
              <a:ext cx="640088" cy="193622"/>
            </a:xfrm>
            <a:prstGeom prst="rect">
              <a:avLst/>
            </a:prstGeom>
            <a:solidFill>
              <a:sysClr val="window" lastClr="FFFFFF"/>
            </a:solidFill>
            <a:ln w="9525" cmpd="sng">
              <a:solidFill>
                <a:sysClr val="window" lastClr="FFFFFF">
                  <a:shade val="50000"/>
                </a:sysClr>
              </a:solidFill>
            </a:ln>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ロンドン</a:t>
              </a:r>
            </a:p>
          </p:txBody>
        </p:sp>
      </p:grpSp>
      <p:grpSp>
        <p:nvGrpSpPr>
          <p:cNvPr id="97" name="グループ化 4"/>
          <p:cNvGrpSpPr>
            <a:grpSpLocks/>
          </p:cNvGrpSpPr>
          <p:nvPr/>
        </p:nvGrpSpPr>
        <p:grpSpPr bwMode="auto">
          <a:xfrm>
            <a:off x="4553069" y="3417326"/>
            <a:ext cx="2087562" cy="1911613"/>
            <a:chOff x="5520580" y="4666291"/>
            <a:chExt cx="2088232" cy="1829386"/>
          </a:xfrm>
        </p:grpSpPr>
        <p:graphicFrame>
          <p:nvGraphicFramePr>
            <p:cNvPr id="98" name="グラフ 97"/>
            <p:cNvGraphicFramePr>
              <a:graphicFrameLocks/>
            </p:cNvGraphicFramePr>
            <p:nvPr>
              <p:extLst>
                <p:ext uri="{D42A27DB-BD31-4B8C-83A1-F6EECF244321}">
                  <p14:modId xmlns:p14="http://schemas.microsoft.com/office/powerpoint/2010/main" val="1719827361"/>
                </p:ext>
              </p:extLst>
            </p:nvPr>
          </p:nvGraphicFramePr>
          <p:xfrm>
            <a:off x="5520580" y="4666291"/>
            <a:ext cx="2088232" cy="1829386"/>
          </p:xfrm>
          <a:graphic>
            <a:graphicData uri="http://schemas.openxmlformats.org/drawingml/2006/chart">
              <c:chart xmlns:c="http://schemas.openxmlformats.org/drawingml/2006/chart" xmlns:r="http://schemas.openxmlformats.org/officeDocument/2006/relationships" r:id="rId10"/>
            </a:graphicData>
          </a:graphic>
        </p:graphicFrame>
        <p:sp>
          <p:nvSpPr>
            <p:cNvPr id="99" name="テキスト ボックス 26"/>
            <p:cNvSpPr txBox="1"/>
            <p:nvPr/>
          </p:nvSpPr>
          <p:spPr>
            <a:xfrm>
              <a:off x="5766721" y="4793333"/>
              <a:ext cx="514515" cy="188973"/>
            </a:xfrm>
            <a:prstGeom prst="rect">
              <a:avLst/>
            </a:prstGeom>
            <a:solidFill>
              <a:sysClr val="window" lastClr="FFFFFF"/>
            </a:solidFill>
            <a:ln w="9525" cmpd="sng">
              <a:solidFill>
                <a:sysClr val="window" lastClr="FFFFFF">
                  <a:shade val="50000"/>
                </a:sysClr>
              </a:solidFill>
            </a:ln>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eiryo UI" panose="020B0604030504040204" pitchFamily="50" charset="-128"/>
                </a:rPr>
                <a:t>パリ</a:t>
              </a:r>
            </a:p>
          </p:txBody>
        </p:sp>
      </p:grpSp>
      <p:grpSp>
        <p:nvGrpSpPr>
          <p:cNvPr id="100" name="グループ化 5"/>
          <p:cNvGrpSpPr>
            <a:grpSpLocks/>
          </p:cNvGrpSpPr>
          <p:nvPr/>
        </p:nvGrpSpPr>
        <p:grpSpPr bwMode="auto">
          <a:xfrm>
            <a:off x="4613275" y="4922839"/>
            <a:ext cx="2271713" cy="1947862"/>
            <a:chOff x="7057693" y="4594037"/>
            <a:chExt cx="2217244" cy="1840181"/>
          </a:xfrm>
        </p:grpSpPr>
        <p:graphicFrame>
          <p:nvGraphicFramePr>
            <p:cNvPr id="101" name="グラフ 40"/>
            <p:cNvGraphicFramePr>
              <a:graphicFrameLocks/>
            </p:cNvGraphicFramePr>
            <p:nvPr>
              <p:extLst>
                <p:ext uri="{D42A27DB-BD31-4B8C-83A1-F6EECF244321}">
                  <p14:modId xmlns:p14="http://schemas.microsoft.com/office/powerpoint/2010/main" val="3521300692"/>
                </p:ext>
              </p:extLst>
            </p:nvPr>
          </p:nvGraphicFramePr>
          <p:xfrm>
            <a:off x="7057693" y="4594037"/>
            <a:ext cx="2217244" cy="1840181"/>
          </p:xfrm>
          <a:graphic>
            <a:graphicData uri="http://schemas.openxmlformats.org/presentationml/2006/ole">
              <mc:AlternateContent xmlns:mc="http://schemas.openxmlformats.org/markup-compatibility/2006">
                <mc:Choice xmlns:v="urn:schemas-microsoft-com:vml" Requires="v">
                  <p:oleObj spid="_x0000_s2772" name="ワークシート" r:id="rId12" imgW="2219454" imgH="1838248" progId="Excel.Sheet.8">
                    <p:embed/>
                  </p:oleObj>
                </mc:Choice>
                <mc:Fallback>
                  <p:oleObj name="ワークシート" r:id="rId12" imgW="2219454" imgH="1838248" progId="Excel.Sheet.8">
                    <p:embed/>
                    <p:pic>
                      <p:nvPicPr>
                        <p:cNvPr id="0" name=""/>
                        <p:cNvPicPr>
                          <a:picLocks noChangeArrowheads="1"/>
                        </p:cNvPicPr>
                        <p:nvPr/>
                      </p:nvPicPr>
                      <p:blipFill>
                        <a:blip r:embed="rId13"/>
                        <a:srcRect/>
                        <a:stretch>
                          <a:fillRect/>
                        </a:stretch>
                      </p:blipFill>
                      <p:spPr bwMode="auto">
                        <a:xfrm>
                          <a:off x="7057693" y="4594037"/>
                          <a:ext cx="2217244" cy="18401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 name="テキスト ボックス 27"/>
            <p:cNvSpPr txBox="1"/>
            <p:nvPr/>
          </p:nvSpPr>
          <p:spPr>
            <a:xfrm>
              <a:off x="7267575" y="4694767"/>
              <a:ext cx="688975" cy="193675"/>
            </a:xfrm>
            <a:prstGeom prst="rect">
              <a:avLst/>
            </a:prstGeom>
            <a:solidFill>
              <a:sysClr val="window" lastClr="FFFFFF"/>
            </a:solidFill>
            <a:ln w="9525" cmpd="sng">
              <a:solidFill>
                <a:sysClr val="window" lastClr="FFFFFF">
                  <a:lumMod val="75000"/>
                </a:sysClr>
              </a:solidFill>
            </a:ln>
            <a:effectLst/>
          </p:spPr>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ベルリン</a:t>
              </a:r>
              <a:endParaRPr kumimoji="0" lang="en-US" altLang="ja-JP" sz="10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56" name="テキスト ボックス 77"/>
          <p:cNvSpPr txBox="1">
            <a:spLocks noChangeArrowheads="1"/>
          </p:cNvSpPr>
          <p:nvPr/>
        </p:nvSpPr>
        <p:spPr bwMode="auto">
          <a:xfrm>
            <a:off x="4678073" y="2474574"/>
            <a:ext cx="1944634" cy="646331"/>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a:solidFill>
                  <a:srgbClr val="000000"/>
                </a:solidFill>
                <a:latin typeface="Meiryo UI" pitchFamily="50" charset="-128"/>
                <a:ea typeface="Meiryo UI" pitchFamily="50" charset="-128"/>
              </a:rPr>
              <a:t>⇒欧州主要都市の競争力と</a:t>
            </a:r>
            <a:r>
              <a:rPr lang="ja-JP" altLang="en-US" sz="900" dirty="0" smtClean="0">
                <a:solidFill>
                  <a:srgbClr val="000000"/>
                </a:solidFill>
                <a:latin typeface="Meiryo UI" pitchFamily="50" charset="-128"/>
                <a:ea typeface="Meiryo UI" pitchFamily="50" charset="-128"/>
              </a:rPr>
              <a:t>同レベル</a:t>
            </a:r>
            <a:endParaRPr lang="en-US" altLang="ja-JP" sz="900" dirty="0" smtClean="0">
              <a:solidFill>
                <a:srgbClr val="000000"/>
              </a:solidFill>
              <a:latin typeface="Meiryo UI" pitchFamily="50" charset="-128"/>
              <a:ea typeface="Meiryo UI" pitchFamily="50" charset="-128"/>
            </a:endParaRPr>
          </a:p>
          <a:p>
            <a:pPr eaLnBrk="1" hangingPunct="1">
              <a:spcBef>
                <a:spcPct val="0"/>
              </a:spcBef>
              <a:buFontTx/>
              <a:buNone/>
            </a:pPr>
            <a:r>
              <a:rPr lang="ja-JP" altLang="en-US" sz="900" dirty="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 に</a:t>
            </a:r>
            <a:r>
              <a:rPr lang="ja-JP" altLang="en-US" sz="900" dirty="0">
                <a:solidFill>
                  <a:srgbClr val="000000"/>
                </a:solidFill>
                <a:latin typeface="Meiryo UI" pitchFamily="50" charset="-128"/>
                <a:ea typeface="Meiryo UI" pitchFamily="50" charset="-128"/>
              </a:rPr>
              <a:t>あるのは東京のみ。</a:t>
            </a:r>
            <a:endParaRPr lang="en-US" altLang="ja-JP" sz="900" dirty="0">
              <a:solidFill>
                <a:srgbClr val="000000"/>
              </a:solidFill>
              <a:latin typeface="Meiryo UI" pitchFamily="50" charset="-128"/>
              <a:ea typeface="Meiryo UI" pitchFamily="50" charset="-128"/>
            </a:endParaRPr>
          </a:p>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   大阪</a:t>
            </a:r>
            <a:r>
              <a:rPr lang="ja-JP" altLang="en-US" sz="900" dirty="0">
                <a:solidFill>
                  <a:srgbClr val="000000"/>
                </a:solidFill>
                <a:latin typeface="Meiryo UI" pitchFamily="50" charset="-128"/>
                <a:ea typeface="Meiryo UI" pitchFamily="50" charset="-128"/>
              </a:rPr>
              <a:t>は、都市としての評価は</a:t>
            </a:r>
            <a:r>
              <a:rPr lang="ja-JP" altLang="en-US" sz="900" dirty="0" smtClean="0">
                <a:solidFill>
                  <a:srgbClr val="000000"/>
                </a:solidFill>
                <a:latin typeface="Meiryo UI" pitchFamily="50" charset="-128"/>
                <a:ea typeface="Meiryo UI" pitchFamily="50" charset="-128"/>
              </a:rPr>
              <a:t>大きく</a:t>
            </a:r>
            <a:endParaRPr lang="en-US" altLang="ja-JP" sz="900" dirty="0" smtClean="0">
              <a:solidFill>
                <a:srgbClr val="000000"/>
              </a:solidFill>
              <a:latin typeface="Meiryo UI" pitchFamily="50" charset="-128"/>
              <a:ea typeface="Meiryo UI" pitchFamily="50" charset="-128"/>
            </a:endParaRPr>
          </a:p>
          <a:p>
            <a:pPr eaLnBrk="1" hangingPunct="1">
              <a:spcBef>
                <a:spcPct val="0"/>
              </a:spcBef>
              <a:buFontTx/>
              <a:buNone/>
            </a:pPr>
            <a:r>
              <a:rPr lang="en-US" altLang="ja-JP" sz="900" dirty="0">
                <a:solidFill>
                  <a:srgbClr val="000000"/>
                </a:solidFill>
                <a:latin typeface="Meiryo UI" pitchFamily="50" charset="-128"/>
                <a:ea typeface="Meiryo UI" pitchFamily="50" charset="-128"/>
              </a:rPr>
              <a:t> </a:t>
            </a:r>
            <a:r>
              <a:rPr lang="en-US" altLang="ja-JP" sz="900" dirty="0" smtClean="0">
                <a:solidFill>
                  <a:srgbClr val="000000"/>
                </a:solidFill>
                <a:latin typeface="Meiryo UI" pitchFamily="50" charset="-128"/>
                <a:ea typeface="Meiryo UI" pitchFamily="50" charset="-128"/>
              </a:rPr>
              <a:t>  </a:t>
            </a:r>
            <a:r>
              <a:rPr lang="ja-JP" altLang="en-US" sz="900" dirty="0" smtClean="0">
                <a:solidFill>
                  <a:srgbClr val="000000"/>
                </a:solidFill>
                <a:latin typeface="Meiryo UI" pitchFamily="50" charset="-128"/>
                <a:ea typeface="Meiryo UI" pitchFamily="50" charset="-128"/>
              </a:rPr>
              <a:t>劣る</a:t>
            </a:r>
            <a:r>
              <a:rPr lang="ja-JP" altLang="en-US" sz="900" dirty="0">
                <a:solidFill>
                  <a:srgbClr val="000000"/>
                </a:solidFill>
                <a:latin typeface="Meiryo UI" pitchFamily="50" charset="-128"/>
                <a:ea typeface="Meiryo UI" pitchFamily="50" charset="-128"/>
              </a:rPr>
              <a:t>。</a:t>
            </a:r>
          </a:p>
        </p:txBody>
      </p:sp>
    </p:spTree>
    <p:extLst>
      <p:ext uri="{BB962C8B-B14F-4D97-AF65-F5344CB8AC3E}">
        <p14:creationId xmlns:p14="http://schemas.microsoft.com/office/powerpoint/2010/main" val="33726220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5868144" y="2114889"/>
            <a:ext cx="2595877" cy="2941598"/>
          </a:xfrm>
          <a:prstGeom prst="roundRect">
            <a:avLst>
              <a:gd name="adj" fmla="val 4180"/>
            </a:avLst>
          </a:prstGeom>
          <a:solidFill>
            <a:schemeClr val="accent5">
              <a:lumMod val="60000"/>
              <a:lumOff val="40000"/>
            </a:schemeClr>
          </a:solidFill>
        </p:spPr>
        <p:style>
          <a:lnRef idx="0">
            <a:schemeClr val="accent5"/>
          </a:lnRef>
          <a:fillRef idx="3">
            <a:schemeClr val="accent5"/>
          </a:fillRef>
          <a:effectRef idx="3">
            <a:schemeClr val="accent5"/>
          </a:effectRef>
          <a:fontRef idx="minor">
            <a:schemeClr val="lt1"/>
          </a:fontRef>
        </p:style>
        <p:txBody>
          <a:bodyPr rtlCol="0" anchor="t" anchorCtr="0"/>
          <a:lstStyle/>
          <a:p>
            <a:pPr algn="ctr"/>
            <a:r>
              <a:rPr lang="en-US" altLang="ja-JP" sz="1750" dirty="0" smtClean="0">
                <a:solidFill>
                  <a:prstClr val="black"/>
                </a:solidFill>
                <a:latin typeface="Meiryo UI" panose="020B0604030504040204" pitchFamily="50" charset="-128"/>
                <a:ea typeface="Meiryo UI" panose="020B0604030504040204" pitchFamily="50" charset="-128"/>
              </a:rPr>
              <a:t>【</a:t>
            </a:r>
            <a:r>
              <a:rPr lang="ja-JP" altLang="en-US" sz="1750" dirty="0" smtClean="0">
                <a:solidFill>
                  <a:prstClr val="black"/>
                </a:solidFill>
                <a:latin typeface="Meiryo UI" panose="020B0604030504040204" pitchFamily="50" charset="-128"/>
                <a:ea typeface="Meiryo UI" panose="020B0604030504040204" pitchFamily="50" charset="-128"/>
              </a:rPr>
              <a:t>副首都・大阪の未来像</a:t>
            </a:r>
            <a:r>
              <a:rPr lang="en-US" altLang="ja-JP" sz="1750" dirty="0" smtClean="0">
                <a:solidFill>
                  <a:prstClr val="black"/>
                </a:solidFill>
                <a:latin typeface="Meiryo UI" panose="020B0604030504040204" pitchFamily="50" charset="-128"/>
                <a:ea typeface="Meiryo UI" panose="020B0604030504040204" pitchFamily="50" charset="-128"/>
              </a:rPr>
              <a:t>】</a:t>
            </a:r>
          </a:p>
          <a:p>
            <a:pPr algn="ctr"/>
            <a:endParaRPr lang="en-US" altLang="ja-JP" dirty="0">
              <a:solidFill>
                <a:prstClr val="black"/>
              </a:solidFill>
            </a:endParaRPr>
          </a:p>
          <a:p>
            <a:pPr algn="ctr"/>
            <a:endParaRPr lang="en-US" altLang="ja-JP" dirty="0" smtClean="0">
              <a:solidFill>
                <a:prstClr val="black"/>
              </a:solidFill>
            </a:endParaRPr>
          </a:p>
          <a:p>
            <a:pPr algn="ctr"/>
            <a:endParaRPr lang="en-US" altLang="ja-JP" dirty="0">
              <a:solidFill>
                <a:prstClr val="black"/>
              </a:solidFill>
            </a:endParaRPr>
          </a:p>
          <a:p>
            <a:pPr algn="ctr"/>
            <a:endParaRPr lang="en-US" altLang="ja-JP" dirty="0" smtClean="0">
              <a:solidFill>
                <a:prstClr val="black"/>
              </a:solidFill>
            </a:endParaRPr>
          </a:p>
          <a:p>
            <a:pPr algn="ctr"/>
            <a:endParaRPr lang="en-US" altLang="ja-JP" dirty="0" smtClean="0">
              <a:solidFill>
                <a:prstClr val="black"/>
              </a:solidFill>
            </a:endParaRPr>
          </a:p>
          <a:p>
            <a:pPr algn="ctr"/>
            <a:endParaRPr lang="en-US" altLang="ja-JP" dirty="0">
              <a:solidFill>
                <a:prstClr val="black"/>
              </a:solidFill>
            </a:endParaRPr>
          </a:p>
          <a:p>
            <a:pPr algn="ctr"/>
            <a:endParaRPr lang="en-US" altLang="ja-JP" dirty="0" smtClean="0">
              <a:solidFill>
                <a:prstClr val="black"/>
              </a:solidFill>
            </a:endParaRPr>
          </a:p>
          <a:p>
            <a:pPr algn="ctr"/>
            <a:endParaRPr lang="en-US" altLang="ja-JP" dirty="0">
              <a:solidFill>
                <a:prstClr val="black"/>
              </a:solidFill>
            </a:endParaRPr>
          </a:p>
          <a:p>
            <a:pPr algn="ctr"/>
            <a:endParaRPr lang="en-US" altLang="ja-JP" dirty="0" smtClean="0">
              <a:solidFill>
                <a:prstClr val="black"/>
              </a:solidFill>
            </a:endParaRPr>
          </a:p>
          <a:p>
            <a:pPr algn="ctr"/>
            <a:endParaRPr lang="en-US" altLang="ja-JP" dirty="0" smtClean="0">
              <a:solidFill>
                <a:prstClr val="black"/>
              </a:solidFill>
            </a:endParaRPr>
          </a:p>
          <a:p>
            <a:pPr algn="ctr"/>
            <a:endParaRPr lang="en-US" altLang="ja-JP" dirty="0" smtClean="0">
              <a:solidFill>
                <a:prstClr val="black"/>
              </a:solidFill>
            </a:endParaRPr>
          </a:p>
          <a:p>
            <a:pPr algn="ctr"/>
            <a:endParaRPr lang="en-US" altLang="ja-JP" dirty="0">
              <a:solidFill>
                <a:prstClr val="black"/>
              </a:solidFill>
            </a:endParaRPr>
          </a:p>
          <a:p>
            <a:pPr algn="ctr"/>
            <a:endParaRPr lang="en-US" altLang="ja-JP" dirty="0" smtClean="0">
              <a:solidFill>
                <a:prstClr val="black"/>
              </a:solidFill>
            </a:endParaRPr>
          </a:p>
          <a:p>
            <a:pPr algn="ctr"/>
            <a:endParaRPr lang="ja-JP" altLang="en-US" dirty="0">
              <a:solidFill>
                <a:prstClr val="black"/>
              </a:solidFill>
            </a:endParaRPr>
          </a:p>
        </p:txBody>
      </p:sp>
      <p:sp>
        <p:nvSpPr>
          <p:cNvPr id="29" name="Rectangle 62"/>
          <p:cNvSpPr>
            <a:spLocks noChangeArrowheads="1"/>
          </p:cNvSpPr>
          <p:nvPr/>
        </p:nvSpPr>
        <p:spPr bwMode="auto">
          <a:xfrm>
            <a:off x="5981815" y="2564904"/>
            <a:ext cx="2397126" cy="6120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defTabSz="914400">
              <a:lnSpc>
                <a:spcPct val="90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◆世界の中で</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ct val="90000"/>
              </a:lnSpc>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～世界が注目する</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ct val="90000"/>
              </a:lnSpc>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産業・文化・サイエンスの拠点～</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62"/>
          <p:cNvSpPr>
            <a:spLocks noChangeArrowheads="1"/>
          </p:cNvSpPr>
          <p:nvPr/>
        </p:nvSpPr>
        <p:spPr bwMode="auto">
          <a:xfrm>
            <a:off x="5981814" y="4109756"/>
            <a:ext cx="2397127" cy="6120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defTabSz="914400">
              <a:lnSpc>
                <a:spcPct val="90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にとって</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ct val="90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～豊かで、利便性の高い</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都市生活～</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Rectangle 62"/>
          <p:cNvSpPr>
            <a:spLocks noChangeArrowheads="1"/>
          </p:cNvSpPr>
          <p:nvPr/>
        </p:nvSpPr>
        <p:spPr bwMode="auto">
          <a:xfrm>
            <a:off x="5981814" y="3337330"/>
            <a:ext cx="2397127" cy="612000"/>
          </a:xfrm>
          <a:prstGeom prst="rect">
            <a:avLst/>
          </a:prstGeom>
          <a:solidFill>
            <a:schemeClr val="bg1"/>
          </a:solidFill>
          <a:ln>
            <a:noFill/>
          </a:ln>
          <a:effectLst/>
          <a:extLst/>
        </p:spPr>
        <p:txBody>
          <a:bodyPr vert="horz" wrap="square" lIns="91440" tIns="45720" rIns="91440" bIns="45720" numCol="1" anchor="ctr" anchorCtr="0" compatLnSpc="1">
            <a:prstTxWarp prst="textNoShape">
              <a:avLst/>
            </a:prstTxWarp>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defTabSz="914400">
              <a:lnSpc>
                <a:spcPct val="90000"/>
              </a:lnSpc>
            </a:pP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◆日本の中で</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ct val="90000"/>
              </a:lnSpc>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～スーパーメガリージョンの西の核～</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タイトル 1"/>
          <p:cNvSpPr txBox="1">
            <a:spLocks/>
          </p:cNvSpPr>
          <p:nvPr/>
        </p:nvSpPr>
        <p:spPr>
          <a:xfrm>
            <a:off x="-1588" y="-3001"/>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第３章</a:t>
            </a:r>
            <a:r>
              <a:rPr lang="ja-JP" altLang="en-US" b="1" dirty="0">
                <a:solidFill>
                  <a:prstClr val="black"/>
                </a:solidFill>
                <a:latin typeface="Meiryo UI" pitchFamily="50" charset="-128"/>
                <a:ea typeface="Meiryo UI" pitchFamily="50" charset="-128"/>
                <a:cs typeface="Meiryo UI" pitchFamily="50" charset="-128"/>
              </a:rPr>
              <a:t>　その先にあるもの　　～副首都として発展する未来の大阪</a:t>
            </a:r>
            <a:r>
              <a:rPr lang="ja-JP" altLang="en-US" b="1" dirty="0" smtClean="0">
                <a:solidFill>
                  <a:prstClr val="black"/>
                </a:solidFill>
                <a:latin typeface="Meiryo UI" pitchFamily="50" charset="-128"/>
                <a:ea typeface="Meiryo UI" pitchFamily="50" charset="-128"/>
                <a:cs typeface="Meiryo UI" pitchFamily="50" charset="-128"/>
              </a:rPr>
              <a:t>～</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34" name="スライド番号プレースホルダー 1"/>
          <p:cNvSpPr txBox="1">
            <a:spLocks/>
          </p:cNvSpPr>
          <p:nvPr/>
        </p:nvSpPr>
        <p:spPr bwMode="auto">
          <a:xfrm>
            <a:off x="8417276" y="6486117"/>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50</a:t>
            </a:fld>
            <a:endParaRPr lang="ja-JP" altLang="en-US" sz="1200" dirty="0">
              <a:solidFill>
                <a:srgbClr val="898989"/>
              </a:solidFill>
            </a:endParaRPr>
          </a:p>
        </p:txBody>
      </p:sp>
      <p:sp>
        <p:nvSpPr>
          <p:cNvPr id="37" name="図形 36"/>
          <p:cNvSpPr/>
          <p:nvPr/>
        </p:nvSpPr>
        <p:spPr>
          <a:xfrm rot="18726296" flipV="1">
            <a:off x="7638132" y="4318004"/>
            <a:ext cx="1327216" cy="1363592"/>
          </a:xfrm>
          <a:prstGeom prst="swooshArrow">
            <a:avLst>
              <a:gd name="adj1" fmla="val 1765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テキスト ボックス 2"/>
          <p:cNvSpPr txBox="1"/>
          <p:nvPr/>
        </p:nvSpPr>
        <p:spPr>
          <a:xfrm>
            <a:off x="8333247" y="4797152"/>
            <a:ext cx="726481" cy="646331"/>
          </a:xfrm>
          <a:prstGeom prst="rect">
            <a:avLst/>
          </a:prstGeom>
          <a:noFill/>
        </p:spPr>
        <p:txBody>
          <a:bodyPr wrap="none" rtlCol="0">
            <a:spAutoFit/>
          </a:bodyPr>
          <a:lstStyle/>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へ波及</a:t>
            </a:r>
            <a:endPar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上矢印 9"/>
          <p:cNvSpPr/>
          <p:nvPr/>
        </p:nvSpPr>
        <p:spPr>
          <a:xfrm>
            <a:off x="6931056" y="5301208"/>
            <a:ext cx="463065" cy="18832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正方形/長方形 20"/>
          <p:cNvSpPr/>
          <p:nvPr/>
        </p:nvSpPr>
        <p:spPr>
          <a:xfrm>
            <a:off x="179512" y="548680"/>
            <a:ext cx="8784976" cy="1359904"/>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◆「西日本の首都」「首都機能のバックアップ」「アジアの主要都市」「民都」</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の４つ</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の役割を果たす副首都・大阪は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、グローバル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社会の中で、日本の成長、世界の課題解決に貢献しつつ</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、住民</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が豊かで、利便性の高い都市生活を実現</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6213" indent="-176213"/>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現在誘致を進めている</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年の万博は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、イノベーション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と市民の参画を通じた社会の変容</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に発信する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またとない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機会となるものであり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・大阪の発展を加速する起爆剤として活用する。</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144" y="5577060"/>
            <a:ext cx="2595877" cy="126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descr="C:\Users\i5627699\Desktop\図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4" y="2138401"/>
            <a:ext cx="5818380" cy="381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293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円/楕円 4"/>
          <p:cNvSpPr/>
          <p:nvPr/>
        </p:nvSpPr>
        <p:spPr>
          <a:xfrm rot="2023402">
            <a:off x="1002457" y="1272016"/>
            <a:ext cx="851276" cy="3145765"/>
          </a:xfrm>
          <a:prstGeom prst="ellipse">
            <a:avLst/>
          </a:prstGeom>
          <a:noFill/>
          <a:ln>
            <a:solidFill>
              <a:schemeClr val="accent2">
                <a:lumMod val="20000"/>
                <a:lumOff val="80000"/>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3" name="図表 2"/>
          <p:cNvGraphicFramePr/>
          <p:nvPr>
            <p:extLst>
              <p:ext uri="{D42A27DB-BD31-4B8C-83A1-F6EECF244321}">
                <p14:modId xmlns:p14="http://schemas.microsoft.com/office/powerpoint/2010/main" val="1614482053"/>
              </p:ext>
            </p:extLst>
          </p:nvPr>
        </p:nvGraphicFramePr>
        <p:xfrm>
          <a:off x="2905159" y="861016"/>
          <a:ext cx="5887520" cy="4284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正方形/長方形 1"/>
          <p:cNvSpPr/>
          <p:nvPr/>
        </p:nvSpPr>
        <p:spPr>
          <a:xfrm>
            <a:off x="4572425" y="730121"/>
            <a:ext cx="3517310" cy="307777"/>
          </a:xfrm>
          <a:prstGeom prst="rect">
            <a:avLst/>
          </a:prstGeom>
          <a:solidFill>
            <a:schemeClr val="lt1"/>
          </a:solidFill>
          <a:ln>
            <a:solidFill>
              <a:schemeClr val="tx1"/>
            </a:solidFill>
          </a:ln>
        </p:spPr>
        <p:txBody>
          <a:bodyPr wrap="none">
            <a:spAutoFit/>
          </a:bodyPr>
          <a:lstStyle/>
          <a:p>
            <a:r>
              <a:rPr lang="ja-JP" altLang="en-US" sz="14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世界が注目する産業・文化・サイエンスの拠点</a:t>
            </a:r>
            <a:endParaRPr lang="ja-JP" altLang="en-US" sz="1400" dirty="0">
              <a:solidFill>
                <a:srgbClr val="1F497D">
                  <a:lumMod val="75000"/>
                </a:srgbClr>
              </a:solidFill>
            </a:endParaRPr>
          </a:p>
        </p:txBody>
      </p:sp>
      <p:sp>
        <p:nvSpPr>
          <p:cNvPr id="6" name="正方形/長方形 5"/>
          <p:cNvSpPr/>
          <p:nvPr/>
        </p:nvSpPr>
        <p:spPr>
          <a:xfrm>
            <a:off x="5103652" y="1950661"/>
            <a:ext cx="2480166" cy="307777"/>
          </a:xfrm>
          <a:prstGeom prst="rect">
            <a:avLst/>
          </a:prstGeom>
          <a:solidFill>
            <a:schemeClr val="lt1"/>
          </a:solidFill>
          <a:ln>
            <a:solidFill>
              <a:schemeClr val="tx1"/>
            </a:solidFill>
          </a:ln>
        </p:spPr>
        <p:txBody>
          <a:bodyPr wrap="none">
            <a:spAutoFit/>
          </a:bodyPr>
          <a:lstStyle/>
          <a:p>
            <a:pPr algn="ctr"/>
            <a:r>
              <a:rPr lang="ja-JP" altLang="en-US" sz="14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スーパーメガリージョンの西の核</a:t>
            </a:r>
            <a:endParaRPr lang="ja-JP" altLang="en-US" sz="1400" dirty="0">
              <a:solidFill>
                <a:srgbClr val="1F497D">
                  <a:lumMod val="75000"/>
                </a:srgbClr>
              </a:solidFill>
            </a:endParaRPr>
          </a:p>
        </p:txBody>
      </p:sp>
      <p:sp>
        <p:nvSpPr>
          <p:cNvPr id="7" name="正方形/長方形 6"/>
          <p:cNvSpPr/>
          <p:nvPr/>
        </p:nvSpPr>
        <p:spPr>
          <a:xfrm>
            <a:off x="5108766" y="3184322"/>
            <a:ext cx="2557110" cy="307777"/>
          </a:xfrm>
          <a:prstGeom prst="rect">
            <a:avLst/>
          </a:prstGeom>
          <a:solidFill>
            <a:schemeClr val="lt1"/>
          </a:solidFill>
          <a:ln>
            <a:solidFill>
              <a:schemeClr val="tx1"/>
            </a:solidFill>
          </a:ln>
        </p:spPr>
        <p:txBody>
          <a:bodyPr wrap="none">
            <a:spAutoFit/>
          </a:bodyPr>
          <a:lstStyle/>
          <a:p>
            <a:pPr algn="ctr"/>
            <a:r>
              <a:rPr lang="ja-JP" altLang="en-US" sz="140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豊か</a:t>
            </a:r>
            <a:r>
              <a:rPr lang="ja-JP" altLang="en-US" sz="140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で、利便性の高い都市生活</a:t>
            </a:r>
            <a:endParaRPr lang="ja-JP" altLang="en-US" sz="1400" dirty="0">
              <a:solidFill>
                <a:srgbClr val="1F497D">
                  <a:lumMod val="75000"/>
                </a:srgbClr>
              </a:solidFill>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2333" y="5771723"/>
            <a:ext cx="5513711" cy="1067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図形 3"/>
          <p:cNvSpPr/>
          <p:nvPr/>
        </p:nvSpPr>
        <p:spPr>
          <a:xfrm rot="16888685" flipV="1">
            <a:off x="3730384" y="2619454"/>
            <a:ext cx="2251588" cy="5232657"/>
          </a:xfrm>
          <a:prstGeom prst="swooshArrow">
            <a:avLst>
              <a:gd name="adj1" fmla="val 25000"/>
              <a:gd name="adj2" fmla="val 25000"/>
            </a:avLst>
          </a:prstGeom>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6149"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200841" y="2196616"/>
            <a:ext cx="1331992" cy="88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テキスト ボックス 11"/>
          <p:cNvSpPr txBox="1"/>
          <p:nvPr/>
        </p:nvSpPr>
        <p:spPr>
          <a:xfrm>
            <a:off x="4024358" y="4750611"/>
            <a:ext cx="4580090"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rPr>
              <a:t>万博のレガシーを継承・発展させ、最先端のイノベーションと民の力の発揮で、日本・世界の未来を支え、けん引する副首都として大きく発展</a:t>
            </a:r>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24" name="スライド番号プレースホルダー 1"/>
          <p:cNvSpPr txBox="1">
            <a:spLocks/>
          </p:cNvSpPr>
          <p:nvPr/>
        </p:nvSpPr>
        <p:spPr bwMode="auto">
          <a:xfrm>
            <a:off x="8388424" y="648153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51</a:t>
            </a:fld>
            <a:endParaRPr lang="ja-JP" altLang="en-US" sz="1200" dirty="0">
              <a:solidFill>
                <a:srgbClr val="898989"/>
              </a:solidFill>
            </a:endParaRPr>
          </a:p>
        </p:txBody>
      </p:sp>
      <p:sp>
        <p:nvSpPr>
          <p:cNvPr id="8" name="角丸四角形 7"/>
          <p:cNvSpPr/>
          <p:nvPr/>
        </p:nvSpPr>
        <p:spPr>
          <a:xfrm>
            <a:off x="2627784" y="59372"/>
            <a:ext cx="3160770" cy="43204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副首都・大阪の未来像</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099" y="928704"/>
            <a:ext cx="1501328" cy="10219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図 13" descr="image001"/>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05752" y="3108924"/>
            <a:ext cx="1336148" cy="8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i5627699\Desktop\図1.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14732" y="2032357"/>
            <a:ext cx="1147910" cy="114791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7486" y="3338210"/>
            <a:ext cx="739547" cy="1051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93639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図形 29"/>
          <p:cNvSpPr/>
          <p:nvPr/>
        </p:nvSpPr>
        <p:spPr>
          <a:xfrm rot="17665901" flipV="1">
            <a:off x="419165" y="700496"/>
            <a:ext cx="9027270" cy="5839061"/>
          </a:xfrm>
          <a:prstGeom prst="swooshArrow">
            <a:avLst>
              <a:gd name="adj1" fmla="val 25000"/>
              <a:gd name="adj2" fmla="val 2500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1" name="正方形/長方形 40"/>
          <p:cNvSpPr/>
          <p:nvPr/>
        </p:nvSpPr>
        <p:spPr>
          <a:xfrm>
            <a:off x="266568" y="1767444"/>
            <a:ext cx="2076908" cy="1376513"/>
          </a:xfrm>
          <a:prstGeom prst="rect">
            <a:avLst/>
          </a:prstGeom>
          <a:noFill/>
          <a:ln w="952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lIns="72000" tIns="72000" rIns="72000" bIns="72000" rtlCol="0" anchor="ctr">
            <a:spAutoFit/>
          </a:bodyPr>
          <a:lstStyle/>
          <a:p>
            <a:pPr>
              <a:lnSpc>
                <a:spcPts val="1600"/>
              </a:lnSpc>
            </a:pP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＜参考＞</a:t>
            </a:r>
            <a:endParaRPr lang="en-US" altLang="ja-JP"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＊なにわ</a:t>
            </a:r>
            <a:r>
              <a:rPr lang="ja-JP" altLang="en-US"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筋</a:t>
            </a: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線（関空アクセス）</a:t>
            </a:r>
            <a:endParaRPr lang="en-US" altLang="ja-JP"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事業化判断に向けて</a:t>
            </a:r>
            <a:r>
              <a:rPr lang="ja-JP" altLang="en-US"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検討</a:t>
            </a: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中</a:t>
            </a:r>
            <a:endParaRPr lang="en-US" altLang="ja-JP"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lang="en-US" altLang="ja-JP"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統合型リゾート（ＩＲ）</a:t>
            </a:r>
            <a:endParaRPr lang="en-US" altLang="ja-JP"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法制化の動向をふまえて対応</a:t>
            </a:r>
            <a:endParaRPr lang="en-US" altLang="ja-JP" sz="10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a:xfrm>
            <a:off x="1623476" y="4849785"/>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2017</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大阪国際がんセンター開院</a:t>
            </a:r>
            <a:r>
              <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、阪神圏の高速道路料金体系一元化（シームレス料金</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a:p>
            <a:pPr>
              <a:lnSpc>
                <a:spcPts val="1500"/>
              </a:lnSpc>
            </a:pPr>
            <a:r>
              <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2"/>
                </a:solidFill>
                <a:latin typeface="Meiryo UI" panose="020B0604030504040204" pitchFamily="50" charset="-128"/>
                <a:ea typeface="Meiryo UI" panose="020B0604030504040204" pitchFamily="50" charset="-128"/>
                <a:cs typeface="Meiryo UI" panose="020B0604030504040204" pitchFamily="50" charset="-128"/>
              </a:rPr>
              <a:t>淀川左岸線延伸部事業着手</a:t>
            </a:r>
            <a:endParaRPr lang="ja-JP" altLang="en-US" sz="1400" b="1" dirty="0">
              <a:solidFill>
                <a:schemeClr val="tx2"/>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51"/>
          <p:cNvSpPr/>
          <p:nvPr/>
        </p:nvSpPr>
        <p:spPr>
          <a:xfrm>
            <a:off x="2014125" y="4484777"/>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2018</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健都</a:t>
            </a:r>
            <a:r>
              <a:rPr lang="ja-JP" altLang="en-US" sz="14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ちびらき、おおさか東線全線開業</a:t>
            </a:r>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65544" y="6283533"/>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a:t>
            </a:r>
            <a:r>
              <a:rPr lang="en-US" altLang="ja-JP"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3</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大阪観光局設立、グランフロント大阪開業、あべのハルカス開業</a:t>
            </a:r>
            <a:endPar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56540" y="5930270"/>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2014</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関西圏国家戦略特区指定（医療イノベーション拠点）</a:t>
            </a:r>
            <a:endPar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58"/>
          <p:cNvSpPr/>
          <p:nvPr/>
        </p:nvSpPr>
        <p:spPr>
          <a:xfrm>
            <a:off x="4463434" y="2420888"/>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2023</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新名神高速道路全線供用</a:t>
            </a:r>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テキスト ボックス 72"/>
          <p:cNvSpPr txBox="1"/>
          <p:nvPr/>
        </p:nvSpPr>
        <p:spPr>
          <a:xfrm>
            <a:off x="107504" y="189396"/>
            <a:ext cx="5529568" cy="432048"/>
          </a:xfrm>
          <a:prstGeom prst="rect">
            <a:avLst/>
          </a:prstGeom>
          <a:noFill/>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大阪の主な動き（構想段階等を含む）</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74" name="スライド番号プレースホルダー 1"/>
          <p:cNvSpPr txBox="1">
            <a:spLocks/>
          </p:cNvSpPr>
          <p:nvPr/>
        </p:nvSpPr>
        <p:spPr bwMode="auto">
          <a:xfrm>
            <a:off x="8388424" y="6481533"/>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52</a:t>
            </a:fld>
            <a:endParaRPr lang="ja-JP" altLang="en-US" sz="1200" dirty="0">
              <a:solidFill>
                <a:srgbClr val="898989"/>
              </a:solidFill>
            </a:endParaRPr>
          </a:p>
        </p:txBody>
      </p:sp>
      <p:sp>
        <p:nvSpPr>
          <p:cNvPr id="72" name="正方形/長方形 71"/>
          <p:cNvSpPr/>
          <p:nvPr/>
        </p:nvSpPr>
        <p:spPr>
          <a:xfrm>
            <a:off x="3650446" y="3284984"/>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2021</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関西ワールドマスターズゲームズ、再生医療の国際拠点形成（中之島）</a:t>
            </a: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b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　　　　　　　　　　　　　　　　　　　　　　　　　　　　　　　大阪新美術館開館</a:t>
            </a:r>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1213083" y="5211814"/>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2016</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関空等運営権売却、国立健康・栄養研究所移転決定</a:t>
            </a:r>
            <a:endParaRPr lang="en-US" altLang="ja-JP"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852150" y="5569714"/>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大阪府都市開発㈱株式売却、</a:t>
            </a:r>
            <a:r>
              <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rPr>
              <a:t>大坂</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の陣</a:t>
            </a: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400</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年プロジェクト</a:t>
            </a:r>
            <a:endPar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円/楕円 1"/>
          <p:cNvSpPr/>
          <p:nvPr/>
        </p:nvSpPr>
        <p:spPr>
          <a:xfrm>
            <a:off x="2587151" y="3677727"/>
            <a:ext cx="2160000" cy="540000"/>
          </a:xfrm>
          <a:prstGeom prst="ellipse">
            <a:avLst/>
          </a:prstGeom>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36000"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2020</a:t>
            </a:r>
            <a:r>
              <a:rPr lang="ja-JP" altLang="en-US" sz="1400" b="1" dirty="0" smtClean="0">
                <a:solidFill>
                  <a:prstClr val="white"/>
                </a:solidFill>
                <a:latin typeface="Meiryo UI" panose="020B0604030504040204" pitchFamily="50" charset="-128"/>
                <a:ea typeface="Meiryo UI" panose="020B0604030504040204" pitchFamily="50" charset="-128"/>
              </a:rPr>
              <a:t>東京</a:t>
            </a:r>
            <a:endParaRPr lang="en-US" altLang="ja-JP" sz="1400" b="1" dirty="0" smtClean="0">
              <a:solidFill>
                <a:prstClr val="white"/>
              </a:solidFill>
              <a:latin typeface="Meiryo UI" panose="020B0604030504040204" pitchFamily="50" charset="-128"/>
              <a:ea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rPr>
              <a:t>オリンピック・パラリンピック</a:t>
            </a:r>
            <a:endParaRPr lang="ja-JP" altLang="en-US" sz="1400" b="1" dirty="0">
              <a:solidFill>
                <a:prstClr val="white"/>
              </a:solidFill>
              <a:latin typeface="Meiryo UI" panose="020B0604030504040204" pitchFamily="50" charset="-128"/>
              <a:ea typeface="Meiryo UI" panose="020B0604030504040204" pitchFamily="50" charset="-128"/>
            </a:endParaRPr>
          </a:p>
        </p:txBody>
      </p:sp>
      <p:sp>
        <p:nvSpPr>
          <p:cNvPr id="70" name="円/楕円 69"/>
          <p:cNvSpPr/>
          <p:nvPr/>
        </p:nvSpPr>
        <p:spPr>
          <a:xfrm>
            <a:off x="5072995" y="1700808"/>
            <a:ext cx="2160000" cy="576000"/>
          </a:xfrm>
          <a:prstGeom prst="ellipse">
            <a:avLst/>
          </a:prstGeom>
          <a:ln>
            <a:solidFill>
              <a:schemeClr val="tx2">
                <a:lumMod val="7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en-US" altLang="ja-JP" sz="1400" b="1" dirty="0" smtClean="0">
                <a:solidFill>
                  <a:prstClr val="white"/>
                </a:solidFill>
                <a:latin typeface="Meiryo UI" panose="020B0604030504040204" pitchFamily="50" charset="-128"/>
                <a:ea typeface="Meiryo UI" panose="020B0604030504040204" pitchFamily="50" charset="-128"/>
              </a:rPr>
              <a:t>2025</a:t>
            </a:r>
            <a:r>
              <a:rPr lang="ja-JP" altLang="en-US" sz="1400" b="1" dirty="0">
                <a:solidFill>
                  <a:prstClr val="white"/>
                </a:solidFill>
                <a:latin typeface="Meiryo UI" panose="020B0604030504040204" pitchFamily="50" charset="-128"/>
                <a:ea typeface="Meiryo UI" panose="020B0604030504040204" pitchFamily="50" charset="-128"/>
              </a:rPr>
              <a:t>日本</a:t>
            </a:r>
            <a:r>
              <a:rPr lang="ja-JP" altLang="en-US" sz="1400" b="1" dirty="0" smtClean="0">
                <a:solidFill>
                  <a:prstClr val="white"/>
                </a:solidFill>
                <a:latin typeface="Meiryo UI" panose="020B0604030504040204" pitchFamily="50" charset="-128"/>
                <a:ea typeface="Meiryo UI" panose="020B0604030504040204" pitchFamily="50" charset="-128"/>
              </a:rPr>
              <a:t>万国博覧会</a:t>
            </a:r>
            <a:endParaRPr lang="en-US" altLang="ja-JP" sz="1400" b="1" dirty="0" smtClean="0">
              <a:solidFill>
                <a:prstClr val="white"/>
              </a:solidFill>
              <a:latin typeface="Meiryo UI" panose="020B0604030504040204" pitchFamily="50" charset="-128"/>
              <a:ea typeface="Meiryo UI" panose="020B0604030504040204" pitchFamily="50" charset="-128"/>
            </a:endParaRPr>
          </a:p>
        </p:txBody>
      </p:sp>
      <p:sp>
        <p:nvSpPr>
          <p:cNvPr id="71" name="円/楕円 70"/>
          <p:cNvSpPr/>
          <p:nvPr/>
        </p:nvSpPr>
        <p:spPr>
          <a:xfrm>
            <a:off x="5759586" y="1027463"/>
            <a:ext cx="216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400" b="1" dirty="0" smtClean="0">
                <a:solidFill>
                  <a:prstClr val="white"/>
                </a:solidFill>
                <a:latin typeface="Meiryo UI" panose="020B0604030504040204" pitchFamily="50" charset="-128"/>
                <a:ea typeface="Meiryo UI" panose="020B0604030504040204" pitchFamily="50" charset="-128"/>
              </a:rPr>
              <a:t>リニア中央新幹線</a:t>
            </a:r>
            <a:endParaRPr lang="en-US" altLang="ja-JP" sz="1400" b="1" dirty="0" smtClean="0">
              <a:solidFill>
                <a:prstClr val="white"/>
              </a:solidFill>
              <a:latin typeface="Meiryo UI" panose="020B0604030504040204" pitchFamily="50" charset="-128"/>
              <a:ea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rPr>
              <a:t>大阪開業</a:t>
            </a:r>
            <a:endParaRPr lang="en-US" altLang="ja-JP" sz="1400" b="1" dirty="0" smtClean="0">
              <a:solidFill>
                <a:prstClr val="white"/>
              </a:solidFill>
              <a:latin typeface="Meiryo UI" panose="020B0604030504040204" pitchFamily="50" charset="-128"/>
              <a:ea typeface="Meiryo UI" panose="020B0604030504040204" pitchFamily="50" charset="-128"/>
            </a:endParaRPr>
          </a:p>
        </p:txBody>
      </p:sp>
      <p:sp>
        <p:nvSpPr>
          <p:cNvPr id="80" name="テキスト ボックス 4"/>
          <p:cNvSpPr txBox="1">
            <a:spLocks noChangeArrowheads="1"/>
          </p:cNvSpPr>
          <p:nvPr/>
        </p:nvSpPr>
        <p:spPr bwMode="auto">
          <a:xfrm>
            <a:off x="5796136" y="5915579"/>
            <a:ext cx="28083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年号</a:t>
            </a:r>
            <a:r>
              <a:rPr lang="ja-JP" altLang="en-US"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は年度表記</a:t>
            </a:r>
            <a:endParaRPr lang="en-US" altLang="ja-JP"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事業等の名称は仮称や通称のものもある</a:t>
            </a:r>
            <a:endParaRPr lang="en-US" altLang="ja-JP"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en-US" altLang="ja-JP"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今後の予定は</a:t>
            </a:r>
            <a:r>
              <a:rPr lang="en-US" altLang="ja-JP"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年９月時点の想定</a:t>
            </a:r>
            <a:endParaRPr lang="en-US" altLang="ja-JP"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spcBef>
                <a:spcPct val="0"/>
              </a:spcBef>
              <a:buFontTx/>
              <a:buNone/>
            </a:pP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各事業</a:t>
            </a: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b="1" dirty="0" smtClean="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取組状況等により変動</a:t>
            </a:r>
            <a:r>
              <a:rPr lang="ja-JP" altLang="en-US" sz="1050" b="1" dirty="0">
                <a:solidFill>
                  <a:srgbClr val="1F497D">
                    <a:lumMod val="75000"/>
                  </a:srgbClr>
                </a:solidFill>
                <a:latin typeface="Meiryo UI" panose="020B0604030504040204" pitchFamily="50" charset="-128"/>
                <a:ea typeface="Meiryo UI" panose="020B0604030504040204" pitchFamily="50" charset="-128"/>
                <a:cs typeface="Meiryo UI" panose="020B0604030504040204" pitchFamily="50" charset="-128"/>
              </a:rPr>
              <a:t>があり得る</a:t>
            </a:r>
          </a:p>
        </p:txBody>
      </p:sp>
      <p:sp>
        <p:nvSpPr>
          <p:cNvPr id="31" name="正方形/長方形 30"/>
          <p:cNvSpPr/>
          <p:nvPr/>
        </p:nvSpPr>
        <p:spPr>
          <a:xfrm>
            <a:off x="4056940" y="2778041"/>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2022</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うめきた</a:t>
            </a: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期</a:t>
            </a:r>
            <a:r>
              <a:rPr lang="ja-JP" altLang="en-US" sz="1400" b="1" dirty="0" err="1"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ま</a:t>
            </a: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ちびらき</a:t>
            </a:r>
            <a:endPar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8"/>
          <p:cNvSpPr/>
          <p:nvPr/>
        </p:nvSpPr>
        <p:spPr>
          <a:xfrm>
            <a:off x="2405121" y="4130070"/>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en-US" altLang="ja-JP"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2019</a:t>
            </a:r>
          </a:p>
          <a:p>
            <a:pPr>
              <a:lnSpc>
                <a:spcPts val="1500"/>
              </a:lnSpc>
            </a:pPr>
            <a:r>
              <a:rPr lang="ja-JP" altLang="en-US" sz="1400" b="1"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ラグビーワールドカップ、公設民営学校開校、阪神高速大和川線全線供用</a:t>
            </a:r>
            <a:endParaRPr lang="ja-JP" altLang="en-US" sz="1400" b="1" dirty="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858922" y="3801066"/>
            <a:ext cx="720000" cy="360000"/>
          </a:xfrm>
          <a:prstGeom prst="rect">
            <a:avLst/>
          </a:prstGeom>
          <a:noFill/>
          <a:ln w="9525">
            <a:noFill/>
            <a:prstDash val="sysDot"/>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nSpc>
                <a:spcPts val="1500"/>
              </a:lnSpc>
            </a:pPr>
            <a:r>
              <a:rPr lang="ja-JP" altLang="en-US" sz="1400" b="1" u="sng"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来阪外国人旅行者数の目標値：</a:t>
            </a:r>
            <a:r>
              <a:rPr lang="en-US" altLang="ja-JP" sz="1400" b="1" u="sng"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1300</a:t>
            </a:r>
            <a:r>
              <a:rPr lang="ja-JP" altLang="en-US" sz="1400" b="1" u="sng"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1400" b="1" u="sng" dirty="0" smtClean="0">
              <a:solidFill>
                <a:srgbClr val="1F497D"/>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円/楕円 20"/>
          <p:cNvSpPr/>
          <p:nvPr/>
        </p:nvSpPr>
        <p:spPr>
          <a:xfrm>
            <a:off x="6968323" y="548680"/>
            <a:ext cx="2160000" cy="576000"/>
          </a:xfrm>
          <a:prstGeom prst="ellipse">
            <a:avLst/>
          </a:prstGeom>
          <a:ln>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1400" b="1" dirty="0">
                <a:solidFill>
                  <a:prstClr val="white"/>
                </a:solidFill>
                <a:latin typeface="Meiryo UI" panose="020B0604030504040204" pitchFamily="50" charset="-128"/>
                <a:ea typeface="Meiryo UI" panose="020B0604030504040204" pitchFamily="50" charset="-128"/>
              </a:rPr>
              <a:t>北陸</a:t>
            </a:r>
            <a:r>
              <a:rPr lang="ja-JP" altLang="en-US" sz="1400" b="1" dirty="0" smtClean="0">
                <a:solidFill>
                  <a:prstClr val="white"/>
                </a:solidFill>
                <a:latin typeface="Meiryo UI" panose="020B0604030504040204" pitchFamily="50" charset="-128"/>
                <a:ea typeface="Meiryo UI" panose="020B0604030504040204" pitchFamily="50" charset="-128"/>
              </a:rPr>
              <a:t>新幹線</a:t>
            </a:r>
            <a:endParaRPr lang="en-US" altLang="ja-JP" sz="1400" b="1" dirty="0" smtClean="0">
              <a:solidFill>
                <a:prstClr val="white"/>
              </a:solidFill>
              <a:latin typeface="Meiryo UI" panose="020B0604030504040204" pitchFamily="50" charset="-128"/>
              <a:ea typeface="Meiryo UI" panose="020B0604030504040204" pitchFamily="50" charset="-128"/>
            </a:endParaRPr>
          </a:p>
          <a:p>
            <a:pPr algn="ctr"/>
            <a:r>
              <a:rPr lang="ja-JP" altLang="en-US" sz="1400" b="1" dirty="0" smtClean="0">
                <a:solidFill>
                  <a:prstClr val="white"/>
                </a:solidFill>
                <a:latin typeface="Meiryo UI" panose="020B0604030504040204" pitchFamily="50" charset="-128"/>
                <a:ea typeface="Meiryo UI" panose="020B0604030504040204" pitchFamily="50" charset="-128"/>
              </a:rPr>
              <a:t>大阪開業</a:t>
            </a:r>
            <a:endParaRPr lang="en-US" altLang="ja-JP" sz="1400" b="1" dirty="0" smtClean="0">
              <a:solidFill>
                <a:prstClr val="white"/>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490715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51491" y="144016"/>
            <a:ext cx="9248150" cy="6799806"/>
            <a:chOff x="-51491" y="144016"/>
            <a:chExt cx="9248150" cy="6799806"/>
          </a:xfrm>
        </p:grpSpPr>
        <p:grpSp>
          <p:nvGrpSpPr>
            <p:cNvPr id="7" name="グループ化 6"/>
            <p:cNvGrpSpPr/>
            <p:nvPr/>
          </p:nvGrpSpPr>
          <p:grpSpPr>
            <a:xfrm>
              <a:off x="-51491" y="144016"/>
              <a:ext cx="9248150" cy="6799806"/>
              <a:chOff x="-25202" y="0"/>
              <a:chExt cx="9248150" cy="6799806"/>
            </a:xfrm>
          </p:grpSpPr>
          <p:pic>
            <p:nvPicPr>
              <p:cNvPr id="118" name="Picture 146" descr="大阪地図"/>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742766"/>
                <a:ext cx="8282820" cy="5444103"/>
              </a:xfrm>
              <a:prstGeom prst="rect">
                <a:avLst/>
              </a:prstGeom>
              <a:solidFill>
                <a:srgbClr val="FF99CC">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0" y="0"/>
                <a:ext cx="4620299" cy="525020"/>
              </a:xfrm>
              <a:prstGeom prst="rect">
                <a:avLst/>
              </a:prstGeom>
              <a:solidFill>
                <a:schemeClr val="bg1"/>
              </a:solidFill>
              <a:ln>
                <a:solidFill>
                  <a:schemeClr val="accent1">
                    <a:shade val="50000"/>
                    <a:alpha val="0"/>
                  </a:schemeClr>
                </a:solidFill>
              </a:ln>
            </p:spPr>
            <p:txBody>
              <a:bodyPr wrap="square" rtlCol="0" anchor="ctr" anchorCtr="0">
                <a:noAutofit/>
              </a:bodyPr>
              <a:lstStyle/>
              <a:p>
                <a:r>
                  <a:rPr lang="ja-JP" altLang="en-US" b="1" dirty="0" smtClean="0">
                    <a:solidFill>
                      <a:prstClr val="black"/>
                    </a:solidFill>
                    <a:latin typeface="Meiryo UI" panose="020B0604030504040204" pitchFamily="50" charset="-128"/>
                    <a:ea typeface="Meiryo UI" panose="020B0604030504040204" pitchFamily="50" charset="-128"/>
                  </a:rPr>
                  <a:t>◇参考　圏域</a:t>
                </a:r>
                <a:r>
                  <a:rPr lang="ja-JP" altLang="en-US" b="1" dirty="0">
                    <a:solidFill>
                      <a:prstClr val="black"/>
                    </a:solidFill>
                    <a:latin typeface="Meiryo UI" panose="020B0604030504040204" pitchFamily="50" charset="-128"/>
                    <a:ea typeface="Meiryo UI" panose="020B0604030504040204" pitchFamily="50" charset="-128"/>
                  </a:rPr>
                  <a:t>の</a:t>
                </a:r>
                <a:r>
                  <a:rPr lang="ja-JP" altLang="en-US" b="1" dirty="0" smtClean="0">
                    <a:solidFill>
                      <a:prstClr val="black"/>
                    </a:solidFill>
                    <a:latin typeface="Meiryo UI" panose="020B0604030504040204" pitchFamily="50" charset="-128"/>
                    <a:ea typeface="Meiryo UI" panose="020B0604030504040204" pitchFamily="50" charset="-128"/>
                  </a:rPr>
                  <a:t>イメージ（</a:t>
                </a:r>
                <a:r>
                  <a:rPr lang="ja-JP" altLang="en-US" b="1" dirty="0">
                    <a:solidFill>
                      <a:prstClr val="black"/>
                    </a:solidFill>
                    <a:latin typeface="Meiryo UI" panose="020B0604030504040204" pitchFamily="50" charset="-128"/>
                    <a:ea typeface="Meiryo UI" panose="020B0604030504040204" pitchFamily="50" charset="-128"/>
                  </a:rPr>
                  <a:t>主</a:t>
                </a:r>
                <a:r>
                  <a:rPr lang="ja-JP" altLang="en-US" b="1" dirty="0" smtClean="0">
                    <a:solidFill>
                      <a:prstClr val="black"/>
                    </a:solidFill>
                    <a:latin typeface="Meiryo UI" panose="020B0604030504040204" pitchFamily="50" charset="-128"/>
                    <a:ea typeface="Meiryo UI" panose="020B0604030504040204" pitchFamily="50" charset="-128"/>
                  </a:rPr>
                  <a:t>な項目）</a:t>
                </a:r>
                <a:endParaRPr lang="ja-JP" altLang="en-US" b="1" dirty="0">
                  <a:solidFill>
                    <a:prstClr val="black"/>
                  </a:solidFill>
                  <a:latin typeface="Meiryo UI" panose="020B0604030504040204" pitchFamily="50" charset="-128"/>
                  <a:ea typeface="Meiryo UI" panose="020B0604030504040204" pitchFamily="50" charset="-128"/>
                </a:endParaRPr>
              </a:p>
            </p:txBody>
          </p:sp>
          <p:sp>
            <p:nvSpPr>
              <p:cNvPr id="3" name="正方形/長方形 2"/>
              <p:cNvSpPr/>
              <p:nvPr/>
            </p:nvSpPr>
            <p:spPr>
              <a:xfrm>
                <a:off x="-25202" y="439442"/>
                <a:ext cx="9180512" cy="6360364"/>
              </a:xfrm>
              <a:prstGeom prst="rect">
                <a:avLst/>
              </a:prstGeom>
              <a:solidFill>
                <a:schemeClr val="accent6">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58" name="Rectangle 158"/>
              <p:cNvSpPr>
                <a:spLocks noChangeArrowheads="1"/>
              </p:cNvSpPr>
              <p:nvPr/>
            </p:nvSpPr>
            <p:spPr bwMode="auto">
              <a:xfrm>
                <a:off x="4091653" y="1052414"/>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京都大学</a:t>
                </a:r>
              </a:p>
            </p:txBody>
          </p:sp>
          <p:pic>
            <p:nvPicPr>
              <p:cNvPr id="57" name="Picture 4" descr="C:\Users\KawamotoTa\AppData\Local\Microsoft\Windows\INetCache\IE\U5FFQYDQ\1024-cc-library0100053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8443" y="5926643"/>
                <a:ext cx="410626" cy="414675"/>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148"/>
              <p:cNvSpPr>
                <a:spLocks noChangeArrowheads="1"/>
              </p:cNvSpPr>
              <p:nvPr/>
            </p:nvSpPr>
            <p:spPr bwMode="auto">
              <a:xfrm>
                <a:off x="1566320" y="4473302"/>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98" name="円/楕円 97"/>
              <p:cNvSpPr/>
              <p:nvPr/>
            </p:nvSpPr>
            <p:spPr>
              <a:xfrm>
                <a:off x="3487765" y="2126176"/>
                <a:ext cx="3139770" cy="3134900"/>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円/楕円 102"/>
              <p:cNvSpPr/>
              <p:nvPr/>
            </p:nvSpPr>
            <p:spPr>
              <a:xfrm>
                <a:off x="4203244" y="2898005"/>
                <a:ext cx="1725572" cy="1622858"/>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 name="Group 8"/>
              <p:cNvGrpSpPr>
                <a:grpSpLocks/>
              </p:cNvGrpSpPr>
              <p:nvPr/>
            </p:nvGrpSpPr>
            <p:grpSpPr bwMode="auto">
              <a:xfrm>
                <a:off x="4886288" y="4149096"/>
                <a:ext cx="253764" cy="304807"/>
                <a:chOff x="5601" y="1309"/>
                <a:chExt cx="2218" cy="2375"/>
              </a:xfrm>
            </p:grpSpPr>
            <p:sp>
              <p:nvSpPr>
                <p:cNvPr id="10" name="Gear"/>
                <p:cNvSpPr>
                  <a:spLocks noEditPoints="1" noChangeArrowheads="1"/>
                </p:cNvSpPr>
                <p:nvPr/>
              </p:nvSpPr>
              <p:spPr bwMode="auto">
                <a:xfrm>
                  <a:off x="6009" y="1647"/>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 name="AutoShape 10"/>
                <p:cNvSpPr>
                  <a:spLocks noEditPoints="1" noChangeArrowheads="1"/>
                </p:cNvSpPr>
                <p:nvPr/>
              </p:nvSpPr>
              <p:spPr bwMode="auto">
                <a:xfrm>
                  <a:off x="5601" y="2431"/>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2" name="AutoShape 11"/>
                <p:cNvSpPr>
                  <a:spLocks noEditPoints="1" noChangeArrowheads="1"/>
                </p:cNvSpPr>
                <p:nvPr/>
              </p:nvSpPr>
              <p:spPr bwMode="auto">
                <a:xfrm>
                  <a:off x="6231" y="130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77" name="Picture 3" descr="C:\Users\KawamotoTa\AppData\Local\Microsoft\Windows\INetCache\IE\TM9S2GNF\lgi01b2013121115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6481" y="4221088"/>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158"/>
              <p:cNvSpPr>
                <a:spLocks noChangeArrowheads="1"/>
              </p:cNvSpPr>
              <p:nvPr/>
            </p:nvSpPr>
            <p:spPr bwMode="auto">
              <a:xfrm>
                <a:off x="6037035" y="458112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府立大学</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33028" y="5074211"/>
                <a:ext cx="490264" cy="4344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3" name="Rectangle 158"/>
              <p:cNvSpPr>
                <a:spLocks noChangeArrowheads="1"/>
              </p:cNvSpPr>
              <p:nvPr/>
            </p:nvSpPr>
            <p:spPr bwMode="auto">
              <a:xfrm>
                <a:off x="4595461" y="553348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百舌鳥・古市古墳群</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0"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0417" y="479507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75" name="Rectangle 158"/>
              <p:cNvSpPr>
                <a:spLocks noChangeArrowheads="1"/>
              </p:cNvSpPr>
              <p:nvPr/>
            </p:nvSpPr>
            <p:spPr bwMode="auto">
              <a:xfrm>
                <a:off x="6201715" y="496758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大阪産業技術研究所</a:t>
                </a:r>
                <a:endParaRPr lang="en-US" altLang="ja-JP" sz="1200" b="1" dirty="0" smtClean="0">
                  <a:solidFill>
                    <a:schemeClr val="tx2"/>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（和泉センター）</a:t>
                </a:r>
                <a:endParaRPr lang="en-US" altLang="ja-JP" sz="1200" b="1" dirty="0" smtClean="0">
                  <a:solidFill>
                    <a:schemeClr val="tx2"/>
                  </a:solidFill>
                  <a:latin typeface="Meiryo UI" panose="020B0604030504040204" pitchFamily="50" charset="-128"/>
                  <a:ea typeface="Meiryo UI" panose="020B0604030504040204" pitchFamily="50" charset="-128"/>
                </a:endParaRPr>
              </a:p>
            </p:txBody>
          </p:sp>
          <p:sp>
            <p:nvSpPr>
              <p:cNvPr id="6" name="円/楕円 5"/>
              <p:cNvSpPr/>
              <p:nvPr/>
            </p:nvSpPr>
            <p:spPr>
              <a:xfrm>
                <a:off x="2427061" y="1113485"/>
                <a:ext cx="5302199" cy="5238821"/>
              </a:xfrm>
              <a:prstGeom prst="ellipse">
                <a:avLst/>
              </a:prstGeom>
              <a:noFill/>
              <a:ln w="190500">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026" name="Picture 2"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13676" y="4365104"/>
                <a:ext cx="750149" cy="553410"/>
              </a:xfrm>
              <a:prstGeom prst="rect">
                <a:avLst/>
              </a:prstGeom>
              <a:solidFill>
                <a:schemeClr val="accent6">
                  <a:lumMod val="40000"/>
                  <a:lumOff val="60000"/>
                  <a:alpha val="50000"/>
                </a:schemeClr>
              </a:solidFill>
              <a:ln>
                <a:noFill/>
              </a:ln>
              <a:extLst/>
            </p:spPr>
          </p:pic>
          <p:sp>
            <p:nvSpPr>
              <p:cNvPr id="120" name="Rectangle 148"/>
              <p:cNvSpPr>
                <a:spLocks noChangeArrowheads="1"/>
              </p:cNvSpPr>
              <p:nvPr/>
            </p:nvSpPr>
            <p:spPr bwMode="auto">
              <a:xfrm>
                <a:off x="2406455" y="476133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関西国際空港</a:t>
                </a:r>
              </a:p>
            </p:txBody>
          </p:sp>
          <p:pic>
            <p:nvPicPr>
              <p:cNvPr id="55" name="Picture 2" descr="C:\Users\KawamotoTa\AppData\Local\Microsoft\Windows\INetCache\IE\0010IKRZ\lgi01a2014101406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71946" y="4005064"/>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148"/>
              <p:cNvSpPr>
                <a:spLocks noChangeArrowheads="1"/>
              </p:cNvSpPr>
              <p:nvPr/>
            </p:nvSpPr>
            <p:spPr bwMode="auto">
              <a:xfrm>
                <a:off x="2630446" y="424335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堺泉北港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59" name="Picture 2" descr="C:\Users\KawamotoTa\AppData\Local\Microsoft\Windows\INetCache\IE\0010IKRZ\lgi01a2014101406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39176" y="4120700"/>
                <a:ext cx="362247" cy="38842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148"/>
              <p:cNvSpPr>
                <a:spLocks noChangeArrowheads="1"/>
              </p:cNvSpPr>
              <p:nvPr/>
            </p:nvSpPr>
            <p:spPr bwMode="auto">
              <a:xfrm>
                <a:off x="4033387" y="4474474"/>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69" name="Picture 2"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30474" y="3307638"/>
                <a:ext cx="750149" cy="553410"/>
              </a:xfrm>
              <a:prstGeom prst="rect">
                <a:avLst/>
              </a:prstGeom>
              <a:solidFill>
                <a:schemeClr val="accent6">
                  <a:lumMod val="40000"/>
                  <a:lumOff val="60000"/>
                  <a:alpha val="50000"/>
                </a:schemeClr>
              </a:solidFill>
              <a:extLst/>
            </p:spPr>
          </p:pic>
          <p:sp>
            <p:nvSpPr>
              <p:cNvPr id="164" name="Rectangle 148"/>
              <p:cNvSpPr>
                <a:spLocks noChangeArrowheads="1"/>
              </p:cNvSpPr>
              <p:nvPr/>
            </p:nvSpPr>
            <p:spPr bwMode="auto">
              <a:xfrm>
                <a:off x="2582065" y="3740166"/>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大阪空港</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74" name="Picture 3" descr="C:\Users\KawamotoTa\AppData\Local\Microsoft\Windows\INetCache\IE\TM9S2GNF\lgi01b2013121115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9778" y="1842453"/>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158"/>
              <p:cNvSpPr>
                <a:spLocks noChangeArrowheads="1"/>
              </p:cNvSpPr>
              <p:nvPr/>
            </p:nvSpPr>
            <p:spPr bwMode="auto">
              <a:xfrm>
                <a:off x="4016316" y="2274501"/>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大阪大学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1027"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44947" y="1863087"/>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8" name="Rectangle 158"/>
              <p:cNvSpPr>
                <a:spLocks noChangeArrowheads="1"/>
              </p:cNvSpPr>
              <p:nvPr/>
            </p:nvSpPr>
            <p:spPr bwMode="auto">
              <a:xfrm>
                <a:off x="4859312" y="2182979"/>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彩都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2"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21011" y="2202922"/>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48" name="Rectangle 158"/>
              <p:cNvSpPr>
                <a:spLocks noChangeArrowheads="1"/>
              </p:cNvSpPr>
              <p:nvPr/>
            </p:nvSpPr>
            <p:spPr bwMode="auto">
              <a:xfrm>
                <a:off x="5316955" y="245707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健都</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3" name="Picture 2" descr="C:\Program Files\Microsoft Office\MEDIA\CAGCAT10\j0205462.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6655"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8" name="Rectangle 158"/>
              <p:cNvSpPr>
                <a:spLocks noChangeArrowheads="1"/>
              </p:cNvSpPr>
              <p:nvPr/>
            </p:nvSpPr>
            <p:spPr bwMode="auto">
              <a:xfrm>
                <a:off x="5187074" y="270910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中之島</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4" name="Picture 2" descr="C:\Program Files\Microsoft Office\MEDIA\CAGCAT10\j0205462.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437948" y="2618429"/>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56" name="Rectangle 158"/>
              <p:cNvSpPr>
                <a:spLocks noChangeArrowheads="1"/>
              </p:cNvSpPr>
              <p:nvPr/>
            </p:nvSpPr>
            <p:spPr bwMode="auto">
              <a:xfrm>
                <a:off x="3675868" y="2753777"/>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うめきた</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2" name="Picture 2" descr="C:\Program Files\Microsoft Office\MEDIA\CAGCAT10\j0205462.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28729" y="3486660"/>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34" name="Rectangle 166"/>
              <p:cNvSpPr>
                <a:spLocks noChangeArrowheads="1"/>
              </p:cNvSpPr>
              <p:nvPr/>
            </p:nvSpPr>
            <p:spPr bwMode="auto">
              <a:xfrm>
                <a:off x="3590177" y="3825230"/>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夢洲・咲洲</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sp>
            <p:nvSpPr>
              <p:cNvPr id="65" name="Rectangle 166"/>
              <p:cNvSpPr>
                <a:spLocks noChangeArrowheads="1"/>
              </p:cNvSpPr>
              <p:nvPr/>
            </p:nvSpPr>
            <p:spPr bwMode="auto">
              <a:xfrm>
                <a:off x="4814313" y="458112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ベイエリア</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lnSpc>
                    <a:spcPts val="1440"/>
                  </a:lnSpc>
                </a:pPr>
                <a:r>
                  <a:rPr lang="ja-JP" altLang="en-US" sz="1200" b="1" dirty="0" smtClean="0">
                    <a:solidFill>
                      <a:srgbClr val="3333FF"/>
                    </a:solidFill>
                    <a:latin typeface="Meiryo UI" panose="020B0604030504040204" pitchFamily="50" charset="-128"/>
                    <a:ea typeface="Meiryo UI" panose="020B0604030504040204" pitchFamily="50" charset="-128"/>
                  </a:rPr>
                  <a:t>産業集積</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9" name="Picture 3" descr="C:\Users\KawamotoTa\AppData\Local\Microsoft\Windows\INetCache\IE\TM9S2GNF\lgi01b2013121115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27054" y="3825134"/>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80" name="Rectangle 158"/>
              <p:cNvSpPr>
                <a:spLocks noChangeArrowheads="1"/>
              </p:cNvSpPr>
              <p:nvPr/>
            </p:nvSpPr>
            <p:spPr bwMode="auto">
              <a:xfrm>
                <a:off x="5030337" y="418527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rPr>
                  <a:t>市立大学</a:t>
                </a:r>
                <a:endParaRPr lang="en-US" altLang="ja-JP" sz="1200" b="1" dirty="0" smtClean="0">
                  <a:solidFill>
                    <a:srgbClr val="3333FF"/>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9" name="Picture 2" descr="C:\Program Files\Microsoft Office\MEDIA\CAGCAT10\j0205462.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04468" y="4696891"/>
                <a:ext cx="597552" cy="594547"/>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158"/>
              <p:cNvSpPr>
                <a:spLocks noChangeArrowheads="1"/>
              </p:cNvSpPr>
              <p:nvPr/>
            </p:nvSpPr>
            <p:spPr bwMode="auto">
              <a:xfrm>
                <a:off x="3050496" y="502184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りんくうタウン</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56" name="Picture 3" descr="C:\Users\KawamotoTa\AppData\Local\Microsoft\Windows\INetCache\IE\TM9S2GNF\lgi01b2013121115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0337" y="908720"/>
                <a:ext cx="432048" cy="446886"/>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04987" y="1065596"/>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51" name="Rectangle 158"/>
              <p:cNvSpPr>
                <a:spLocks noChangeArrowheads="1"/>
              </p:cNvSpPr>
              <p:nvPr/>
            </p:nvSpPr>
            <p:spPr bwMode="auto">
              <a:xfrm>
                <a:off x="5525514" y="1449460"/>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en-US" altLang="ja-JP" sz="1200" b="1" dirty="0" err="1" smtClean="0">
                    <a:solidFill>
                      <a:srgbClr val="3333FF"/>
                    </a:solidFill>
                    <a:latin typeface="Meiryo UI" panose="020B0604030504040204" pitchFamily="50" charset="-128"/>
                    <a:ea typeface="Meiryo UI" panose="020B0604030504040204" pitchFamily="50" charset="-128"/>
                  </a:rPr>
                  <a:t>iPS</a:t>
                </a:r>
                <a:r>
                  <a:rPr lang="ja-JP" altLang="en-US" sz="1200" b="1" dirty="0" smtClean="0">
                    <a:solidFill>
                      <a:srgbClr val="3333FF"/>
                    </a:solidFill>
                    <a:latin typeface="Meiryo UI" panose="020B0604030504040204" pitchFamily="50" charset="-128"/>
                    <a:ea typeface="Meiryo UI" panose="020B0604030504040204" pitchFamily="50" charset="-128"/>
                  </a:rPr>
                  <a:t>細胞</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研究所</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1" name="Picture 2" descr="http://tse1.mm.bing.net/th?&amp;id=OIP.Mcc984f7e8f23844e492b5769e8bf04c5o0&amp;w=300&amp;h=278&amp;c=0&amp;pid=1.9&amp;rs=0&amp;p=0">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06792" y="1412776"/>
                <a:ext cx="510148" cy="472737"/>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158"/>
              <p:cNvSpPr>
                <a:spLocks noChangeArrowheads="1"/>
              </p:cNvSpPr>
              <p:nvPr/>
            </p:nvSpPr>
            <p:spPr bwMode="auto">
              <a:xfrm>
                <a:off x="6398489" y="1831511"/>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文化庁</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86"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1969" y="3862044"/>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9" name="Rectangle 159"/>
              <p:cNvSpPr>
                <a:spLocks noChangeArrowheads="1"/>
              </p:cNvSpPr>
              <p:nvPr/>
            </p:nvSpPr>
            <p:spPr bwMode="auto">
              <a:xfrm>
                <a:off x="6902545" y="4290836"/>
                <a:ext cx="1914525" cy="434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err="1" smtClean="0">
                    <a:solidFill>
                      <a:srgbClr val="3333FF"/>
                    </a:solidFill>
                    <a:latin typeface="Meiryo UI" panose="020B0604030504040204" pitchFamily="50" charset="-128"/>
                    <a:ea typeface="Meiryo UI" panose="020B0604030504040204" pitchFamily="50" charset="-128"/>
                  </a:rPr>
                  <a:t>けいはんな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学研都市</a:t>
                </a:r>
                <a:endParaRPr lang="ja-JP" altLang="en-US" sz="1200" b="1" dirty="0">
                  <a:solidFill>
                    <a:srgbClr val="3333FF"/>
                  </a:solidFill>
                  <a:latin typeface="Meiryo UI" panose="020B0604030504040204" pitchFamily="50" charset="-128"/>
                  <a:ea typeface="Meiryo UI" panose="020B0604030504040204" pitchFamily="50" charset="-128"/>
                </a:endParaRPr>
              </a:p>
            </p:txBody>
          </p:sp>
          <p:pic>
            <p:nvPicPr>
              <p:cNvPr id="99"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51064" y="5490606"/>
                <a:ext cx="727545" cy="386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0" name="Rectangle 158"/>
              <p:cNvSpPr>
                <a:spLocks noChangeArrowheads="1"/>
              </p:cNvSpPr>
              <p:nvPr/>
            </p:nvSpPr>
            <p:spPr bwMode="auto">
              <a:xfrm>
                <a:off x="6524126" y="5841082"/>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古都奈良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94"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71354" y="5945439"/>
                <a:ext cx="590738" cy="453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5" name="Rectangle 158"/>
              <p:cNvSpPr>
                <a:spLocks noChangeArrowheads="1"/>
              </p:cNvSpPr>
              <p:nvPr/>
            </p:nvSpPr>
            <p:spPr bwMode="auto">
              <a:xfrm>
                <a:off x="3889245" y="635230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紀伊山地</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75" name="Picture 2" descr="C:\Users\KawamotoTa\AppData\Local\Microsoft\Windows\INetCache\IE\0010IKRZ\lgi01a201410140600[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63834" y="4191193"/>
                <a:ext cx="362247" cy="38842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Program Files\Microsoft Office\MEDIA\CAGCAT10\j0293234.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06334" y="3595670"/>
                <a:ext cx="750149" cy="553410"/>
              </a:xfrm>
              <a:prstGeom prst="rect">
                <a:avLst/>
              </a:prstGeom>
              <a:solidFill>
                <a:schemeClr val="accent6">
                  <a:lumMod val="40000"/>
                  <a:lumOff val="60000"/>
                  <a:alpha val="50000"/>
                </a:schemeClr>
              </a:solidFill>
              <a:extLst/>
            </p:spPr>
          </p:pic>
          <p:sp>
            <p:nvSpPr>
              <p:cNvPr id="166" name="Rectangle 148"/>
              <p:cNvSpPr>
                <a:spLocks noChangeArrowheads="1"/>
              </p:cNvSpPr>
              <p:nvPr/>
            </p:nvSpPr>
            <p:spPr bwMode="auto">
              <a:xfrm>
                <a:off x="1386896" y="3897238"/>
                <a:ext cx="9969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神戸空港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pic>
            <p:nvPicPr>
              <p:cNvPr id="88"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791" y="1604355"/>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38" name="Rectangle 170"/>
              <p:cNvSpPr>
                <a:spLocks noChangeArrowheads="1"/>
              </p:cNvSpPr>
              <p:nvPr/>
            </p:nvSpPr>
            <p:spPr bwMode="auto">
              <a:xfrm>
                <a:off x="2856483" y="1970137"/>
                <a:ext cx="1531938" cy="32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a:solidFill>
                      <a:srgbClr val="3333FF"/>
                    </a:solidFill>
                    <a:latin typeface="Meiryo UI" panose="020B0604030504040204" pitchFamily="50" charset="-128"/>
                    <a:ea typeface="Meiryo UI" panose="020B0604030504040204" pitchFamily="50" charset="-128"/>
                  </a:rPr>
                  <a:t>神戸医療産業都市</a:t>
                </a:r>
              </a:p>
            </p:txBody>
          </p:sp>
          <p:pic>
            <p:nvPicPr>
              <p:cNvPr id="71" name="Picture 3" descr="C:\Users\KawamotoTa\AppData\Local\Microsoft\Windows\INetCache\IE\TM9S2GNF\lgi01b2013121115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5511" y="1164499"/>
                <a:ext cx="432048" cy="446886"/>
              </a:xfrm>
              <a:prstGeom prst="rect">
                <a:avLst/>
              </a:prstGeom>
              <a:noFill/>
              <a:extLst>
                <a:ext uri="{909E8E84-426E-40DD-AFC4-6F175D3DCCD1}">
                  <a14:hiddenFill xmlns:a14="http://schemas.microsoft.com/office/drawing/2010/main">
                    <a:solidFill>
                      <a:srgbClr val="FFFFFF"/>
                    </a:solidFill>
                  </a14:hiddenFill>
                </a:ext>
              </a:extLst>
            </p:spPr>
          </p:pic>
          <p:sp>
            <p:nvSpPr>
              <p:cNvPr id="72" name="Rectangle 158"/>
              <p:cNvSpPr>
                <a:spLocks noChangeArrowheads="1"/>
              </p:cNvSpPr>
              <p:nvPr/>
            </p:nvSpPr>
            <p:spPr bwMode="auto">
              <a:xfrm>
                <a:off x="2926740" y="1301843"/>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神戸大学</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04" name="左右矢印 103"/>
              <p:cNvSpPr/>
              <p:nvPr/>
            </p:nvSpPr>
            <p:spPr>
              <a:xfrm rot="19586196">
                <a:off x="7198452" y="621711"/>
                <a:ext cx="2024496" cy="1520240"/>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92" name="Picture 3" descr="C:\Users\KawamotoTa\AppData\Local\Microsoft\Windows\INetCache\IE\U5FFQYDQ\gi01a201310151000[1].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19645" y="448987"/>
                <a:ext cx="1098315" cy="488299"/>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050772" y="2132856"/>
                <a:ext cx="1035800" cy="80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2" name="テキスト ボックス 171"/>
              <p:cNvSpPr txBox="1"/>
              <p:nvPr/>
            </p:nvSpPr>
            <p:spPr>
              <a:xfrm>
                <a:off x="7961787" y="2763451"/>
                <a:ext cx="1249848" cy="523220"/>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リニア</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中央新幹線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右矢印 104"/>
              <p:cNvSpPr/>
              <p:nvPr/>
            </p:nvSpPr>
            <p:spPr>
              <a:xfrm rot="746412" flipH="1">
                <a:off x="1141582" y="2163420"/>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右矢印 105"/>
              <p:cNvSpPr/>
              <p:nvPr/>
            </p:nvSpPr>
            <p:spPr>
              <a:xfrm rot="2594942" flipH="1">
                <a:off x="1818480" y="950722"/>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右矢印 106"/>
              <p:cNvSpPr/>
              <p:nvPr/>
            </p:nvSpPr>
            <p:spPr>
              <a:xfrm rot="20600888" flipH="1">
                <a:off x="1227328" y="3601636"/>
                <a:ext cx="449623" cy="952739"/>
              </a:xfrm>
              <a:prstGeom prst="rightArrow">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テキスト ボックス 108"/>
              <p:cNvSpPr txBox="1"/>
              <p:nvPr/>
            </p:nvSpPr>
            <p:spPr>
              <a:xfrm>
                <a:off x="562225" y="1076882"/>
                <a:ext cx="430887" cy="2351136"/>
              </a:xfrm>
              <a:prstGeom prst="rect">
                <a:avLst/>
              </a:prstGeom>
              <a:noFill/>
            </p:spPr>
            <p:txBody>
              <a:bodyPr vert="eaVert"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関西・西日本へ波及</a:t>
                </a:r>
                <a:endPar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1"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123272" y="2291124"/>
                <a:ext cx="680566" cy="35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2" name="Rectangle 158"/>
              <p:cNvSpPr>
                <a:spLocks noChangeArrowheads="1"/>
              </p:cNvSpPr>
              <p:nvPr/>
            </p:nvSpPr>
            <p:spPr bwMode="auto">
              <a:xfrm>
                <a:off x="6952681" y="2673102"/>
                <a:ext cx="1114136"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古都京都</a:t>
                </a:r>
                <a:endParaRPr lang="ja-JP" altLang="en-US" sz="1200" b="1" dirty="0">
                  <a:solidFill>
                    <a:srgbClr val="3333FF"/>
                  </a:solidFill>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7763117" y="972444"/>
                <a:ext cx="1403478" cy="830997"/>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スーパー</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メガリージョンの形成</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99456" y="5829364"/>
                <a:ext cx="1001821" cy="7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3" name="Rectangle 158"/>
              <p:cNvSpPr>
                <a:spLocks noChangeArrowheads="1"/>
              </p:cNvSpPr>
              <p:nvPr/>
            </p:nvSpPr>
            <p:spPr bwMode="auto">
              <a:xfrm>
                <a:off x="5331983" y="6370735"/>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関西大環状</a:t>
                </a:r>
                <a:r>
                  <a:rPr lang="ja-JP" altLang="en-US" sz="1200" b="1" dirty="0">
                    <a:solidFill>
                      <a:srgbClr val="3333FF"/>
                    </a:solidFill>
                    <a:latin typeface="Meiryo UI" panose="020B0604030504040204" pitchFamily="50" charset="-128"/>
                    <a:ea typeface="Meiryo UI" panose="020B0604030504040204" pitchFamily="50" charset="-128"/>
                  </a:rPr>
                  <a:t>道路</a:t>
                </a:r>
                <a:endParaRPr lang="en-US" altLang="ja-JP" sz="1200" b="1" dirty="0" smtClean="0">
                  <a:solidFill>
                    <a:srgbClr val="3333FF"/>
                  </a:solidFill>
                  <a:latin typeface="Meiryo UI" panose="020B0604030504040204" pitchFamily="50" charset="-128"/>
                  <a:ea typeface="Meiryo UI" panose="020B0604030504040204" pitchFamily="50" charset="-128"/>
                </a:endParaRPr>
              </a:p>
            </p:txBody>
          </p:sp>
          <p:grpSp>
            <p:nvGrpSpPr>
              <p:cNvPr id="114" name="Group 8"/>
              <p:cNvGrpSpPr>
                <a:grpSpLocks/>
              </p:cNvGrpSpPr>
              <p:nvPr/>
            </p:nvGrpSpPr>
            <p:grpSpPr bwMode="auto">
              <a:xfrm>
                <a:off x="6379626" y="3484460"/>
                <a:ext cx="378926" cy="381941"/>
                <a:chOff x="1948" y="4975"/>
                <a:chExt cx="3312" cy="2976"/>
              </a:xfrm>
            </p:grpSpPr>
            <p:sp>
              <p:nvSpPr>
                <p:cNvPr id="115" name="Gear"/>
                <p:cNvSpPr>
                  <a:spLocks noEditPoints="1" noChangeArrowheads="1"/>
                </p:cNvSpPr>
                <p:nvPr/>
              </p:nvSpPr>
              <p:spPr bwMode="auto">
                <a:xfrm>
                  <a:off x="4065" y="6300"/>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6" name="AutoShape 10"/>
                <p:cNvSpPr>
                  <a:spLocks noEditPoints="1" noChangeArrowheads="1"/>
                </p:cNvSpPr>
                <p:nvPr/>
              </p:nvSpPr>
              <p:spPr bwMode="auto">
                <a:xfrm>
                  <a:off x="1948" y="4975"/>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sp>
              <p:nvSpPr>
                <p:cNvPr id="117" name="AutoShape 11"/>
                <p:cNvSpPr>
                  <a:spLocks noEditPoints="1" noChangeArrowheads="1"/>
                </p:cNvSpPr>
                <p:nvPr/>
              </p:nvSpPr>
              <p:spPr bwMode="auto">
                <a:xfrm>
                  <a:off x="2875" y="6559"/>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ja-JP" altLang="en-US">
                    <a:solidFill>
                      <a:prstClr val="black"/>
                    </a:solidFill>
                  </a:endParaRPr>
                </a:p>
              </p:txBody>
            </p:sp>
          </p:grpSp>
          <p:pic>
            <p:nvPicPr>
              <p:cNvPr id="1029"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1331" y="4721956"/>
                <a:ext cx="1185565" cy="496687"/>
              </a:xfrm>
              <a:prstGeom prst="rect">
                <a:avLst/>
              </a:prstGeom>
              <a:noFill/>
              <a:ln>
                <a:noFill/>
              </a:ln>
            </p:spPr>
          </p:pic>
          <p:sp>
            <p:nvSpPr>
              <p:cNvPr id="110" name="左右矢印 109"/>
              <p:cNvSpPr/>
              <p:nvPr/>
            </p:nvSpPr>
            <p:spPr>
              <a:xfrm rot="19586196">
                <a:off x="596311" y="4855028"/>
                <a:ext cx="2137661" cy="1501124"/>
              </a:xfrm>
              <a:prstGeom prst="leftRightArrow">
                <a:avLst>
                  <a:gd name="adj1" fmla="val 60949"/>
                  <a:gd name="adj2" fmla="val 34901"/>
                </a:avLst>
              </a:prstGeom>
              <a:solidFill>
                <a:schemeClr val="accent1">
                  <a:lumMod val="60000"/>
                  <a:lumOff val="40000"/>
                </a:schemeClr>
              </a:solidFill>
              <a:ln w="127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82" name="テキスト ボックス 181"/>
              <p:cNvSpPr txBox="1"/>
              <p:nvPr/>
            </p:nvSpPr>
            <p:spPr>
              <a:xfrm>
                <a:off x="6514401" y="908720"/>
                <a:ext cx="1800200" cy="307777"/>
              </a:xfrm>
              <a:prstGeom prst="rect">
                <a:avLst/>
              </a:prstGeom>
              <a:noFill/>
            </p:spPr>
            <p:txBody>
              <a:bodyPr wrap="square" rtlCol="0">
                <a:spAutoFit/>
              </a:bodyPr>
              <a:lstStyle/>
              <a:p>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北陸新幹線</a:t>
                </a:r>
                <a:endPar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2" name="テキスト ボックス 111"/>
              <p:cNvSpPr txBox="1"/>
              <p:nvPr/>
            </p:nvSpPr>
            <p:spPr>
              <a:xfrm>
                <a:off x="1080793" y="5291438"/>
                <a:ext cx="1249848" cy="584775"/>
              </a:xfrm>
              <a:prstGeom prst="rect">
                <a:avLst/>
              </a:prstGeom>
              <a:noFill/>
            </p:spPr>
            <p:txBody>
              <a:bodyPr wrap="square" rtlCol="0">
                <a:spAutoFit/>
              </a:bodyPr>
              <a:lstStyle/>
              <a:p>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世界への</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1" name="スライド番号プレースホルダー 1"/>
              <p:cNvSpPr txBox="1">
                <a:spLocks/>
              </p:cNvSpPr>
              <p:nvPr/>
            </p:nvSpPr>
            <p:spPr bwMode="auto">
              <a:xfrm>
                <a:off x="8280561" y="6370735"/>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53</a:t>
                </a:fld>
                <a:endParaRPr lang="ja-JP" altLang="en-US" sz="1200" dirty="0">
                  <a:solidFill>
                    <a:srgbClr val="898989"/>
                  </a:solidFill>
                </a:endParaRPr>
              </a:p>
            </p:txBody>
          </p:sp>
          <p:sp>
            <p:nvSpPr>
              <p:cNvPr id="66" name="Rectangle 158"/>
              <p:cNvSpPr>
                <a:spLocks noChangeArrowheads="1"/>
              </p:cNvSpPr>
              <p:nvPr/>
            </p:nvSpPr>
            <p:spPr bwMode="auto">
              <a:xfrm>
                <a:off x="6181051" y="386104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東部大阪</a:t>
                </a:r>
                <a:endParaRPr lang="en-US" altLang="ja-JP" sz="1200" b="1" dirty="0" smtClean="0">
                  <a:solidFill>
                    <a:srgbClr val="3333FF"/>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rgbClr val="3333FF"/>
                    </a:solidFill>
                    <a:latin typeface="Meiryo UI" panose="020B0604030504040204" pitchFamily="50" charset="-128"/>
                    <a:ea typeface="Meiryo UI" panose="020B0604030504040204" pitchFamily="50" charset="-128"/>
                  </a:rPr>
                  <a:t>ものづくり産業集積</a:t>
                </a:r>
                <a:endParaRPr lang="ja-JP" altLang="en-US" sz="1200" b="1" dirty="0">
                  <a:solidFill>
                    <a:srgbClr val="3333FF"/>
                  </a:solidFill>
                  <a:latin typeface="Meiryo UI" panose="020B0604030504040204" pitchFamily="50" charset="-128"/>
                  <a:ea typeface="Meiryo UI" panose="020B0604030504040204" pitchFamily="50" charset="-128"/>
                </a:endParaRPr>
              </a:p>
            </p:txBody>
          </p:sp>
        </p:grpSp>
        <p:sp>
          <p:nvSpPr>
            <p:cNvPr id="13" name="円/楕円 12"/>
            <p:cNvSpPr/>
            <p:nvPr/>
          </p:nvSpPr>
          <p:spPr>
            <a:xfrm>
              <a:off x="2830194" y="886782"/>
              <a:ext cx="3792474" cy="2520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角丸四角形 13"/>
            <p:cNvSpPr/>
            <p:nvPr/>
          </p:nvSpPr>
          <p:spPr>
            <a:xfrm>
              <a:off x="3707904" y="593002"/>
              <a:ext cx="1972944" cy="459733"/>
            </a:xfrm>
            <a:prstGeom prst="roundRect">
              <a:avLst/>
            </a:prstGeom>
          </p:spPr>
          <p:style>
            <a:lnRef idx="2">
              <a:schemeClr val="accent6"/>
            </a:lnRef>
            <a:fillRef idx="1">
              <a:schemeClr val="lt1"/>
            </a:fillRef>
            <a:effectRef idx="0">
              <a:schemeClr val="accent6"/>
            </a:effectRef>
            <a:fontRef idx="minor">
              <a:schemeClr val="dk1"/>
            </a:fontRef>
          </p:style>
          <p:txBody>
            <a:bodyPr wrap="none" tIns="0" bIns="0" rtlCol="0" anchor="ctr"/>
            <a:lstStyle/>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世界トップクラスの</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ライフサイエンスクラスター形成</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8" name="円/楕円 107"/>
            <p:cNvSpPr/>
            <p:nvPr/>
          </p:nvSpPr>
          <p:spPr>
            <a:xfrm>
              <a:off x="1201748" y="3284984"/>
              <a:ext cx="370493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円/楕円 122"/>
            <p:cNvSpPr/>
            <p:nvPr/>
          </p:nvSpPr>
          <p:spPr>
            <a:xfrm>
              <a:off x="4932440" y="3258614"/>
              <a:ext cx="3600000" cy="2304000"/>
            </a:xfrm>
            <a:prstGeom prst="ellipse">
              <a:avLst/>
            </a:prstGeom>
            <a:noFill/>
            <a:ln w="95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角丸四角形 123"/>
            <p:cNvSpPr/>
            <p:nvPr/>
          </p:nvSpPr>
          <p:spPr>
            <a:xfrm>
              <a:off x="7363447" y="3466505"/>
              <a:ext cx="1656000" cy="46144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先端技術による高度なものづくり集積の形成</a:t>
              </a:r>
            </a:p>
          </p:txBody>
        </p:sp>
        <p:sp>
          <p:nvSpPr>
            <p:cNvPr id="126" name="角丸四角形 125"/>
            <p:cNvSpPr/>
            <p:nvPr/>
          </p:nvSpPr>
          <p:spPr>
            <a:xfrm>
              <a:off x="333268" y="3430687"/>
              <a:ext cx="1910118" cy="430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人や物が往来し、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賑わう</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国際的</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な結節点の形成</a:t>
              </a:r>
            </a:p>
          </p:txBody>
        </p:sp>
      </p:grpSp>
      <p:sp>
        <p:nvSpPr>
          <p:cNvPr id="5" name="正方形/長方形 4"/>
          <p:cNvSpPr/>
          <p:nvPr/>
        </p:nvSpPr>
        <p:spPr>
          <a:xfrm>
            <a:off x="751379" y="837152"/>
            <a:ext cx="2579816" cy="244150"/>
          </a:xfrm>
          <a:prstGeom prst="rect">
            <a:avLst/>
          </a:prstGeom>
          <a:solidFill>
            <a:schemeClr val="accent6">
              <a:lumMod val="40000"/>
              <a:lumOff val="60000"/>
              <a:alpha val="90000"/>
            </a:schemeClr>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119"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3204848"/>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1" name="Rectangle 158"/>
          <p:cNvSpPr>
            <a:spLocks noChangeArrowheads="1"/>
          </p:cNvSpPr>
          <p:nvPr/>
        </p:nvSpPr>
        <p:spPr bwMode="auto">
          <a:xfrm>
            <a:off x="5796136" y="3177158"/>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大阪産業技術研究所</a:t>
            </a:r>
            <a:endParaRPr lang="en-US" altLang="ja-JP" sz="1200" b="1" dirty="0" smtClean="0">
              <a:solidFill>
                <a:schemeClr val="tx2"/>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（森之宮センター）</a:t>
            </a:r>
            <a:endParaRPr lang="en-US" altLang="ja-JP" sz="1200" b="1" dirty="0" smtClean="0">
              <a:solidFill>
                <a:schemeClr val="tx2"/>
              </a:solidFill>
              <a:latin typeface="Meiryo UI" panose="020B0604030504040204" pitchFamily="50" charset="-128"/>
              <a:ea typeface="Meiryo UI" panose="020B0604030504040204" pitchFamily="50" charset="-128"/>
            </a:endParaRPr>
          </a:p>
        </p:txBody>
      </p:sp>
      <p:pic>
        <p:nvPicPr>
          <p:cNvPr id="122" name="Picture 3" descr="C:\Program Files\Microsoft Office\MEDIA\CAGCAT10\j0301252.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52120" y="3678900"/>
            <a:ext cx="465386" cy="398172"/>
          </a:xfrm>
          <a:prstGeom prst="rect">
            <a:avLst/>
          </a:prstGeom>
          <a:noFill/>
          <a:extLst>
            <a:ext uri="{909E8E84-426E-40DD-AFC4-6F175D3DCCD1}">
              <a14:hiddenFill xmlns:a14="http://schemas.microsoft.com/office/drawing/2010/main">
                <a:solidFill>
                  <a:srgbClr val="FFFFFF"/>
                </a:solidFill>
              </a14:hiddenFill>
            </a:ext>
          </a:extLst>
        </p:spPr>
      </p:pic>
      <p:sp>
        <p:nvSpPr>
          <p:cNvPr id="125" name="Rectangle 158"/>
          <p:cNvSpPr>
            <a:spLocks noChangeArrowheads="1"/>
          </p:cNvSpPr>
          <p:nvPr/>
        </p:nvSpPr>
        <p:spPr bwMode="auto">
          <a:xfrm>
            <a:off x="5796136" y="3573016"/>
            <a:ext cx="122555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kumimoji="1" sz="1600">
                <a:solidFill>
                  <a:schemeClr val="tx1"/>
                </a:solidFill>
                <a:latin typeface="Arial" charset="0"/>
                <a:ea typeface="ＭＳ Ｐゴシック" charset="-128"/>
              </a:defRPr>
            </a:lvl1pPr>
            <a:lvl2pPr marL="742950" indent="-285750" eaLnBrk="0" hangingPunct="0">
              <a:defRPr kumimoji="1" sz="1600">
                <a:solidFill>
                  <a:schemeClr val="tx1"/>
                </a:solidFill>
                <a:latin typeface="Arial" charset="0"/>
                <a:ea typeface="ＭＳ Ｐゴシック" charset="-128"/>
              </a:defRPr>
            </a:lvl2pPr>
            <a:lvl3pPr marL="1143000" indent="-228600" eaLnBrk="0" hangingPunct="0">
              <a:defRPr kumimoji="1" sz="1600">
                <a:solidFill>
                  <a:schemeClr val="tx1"/>
                </a:solidFill>
                <a:latin typeface="Arial" charset="0"/>
                <a:ea typeface="ＭＳ Ｐゴシック" charset="-128"/>
              </a:defRPr>
            </a:lvl3pPr>
            <a:lvl4pPr marL="1600200" indent="-228600" eaLnBrk="0" hangingPunct="0">
              <a:defRPr kumimoji="1" sz="1600">
                <a:solidFill>
                  <a:schemeClr val="tx1"/>
                </a:solidFill>
                <a:latin typeface="Arial" charset="0"/>
                <a:ea typeface="ＭＳ Ｐゴシック" charset="-128"/>
              </a:defRPr>
            </a:lvl4pPr>
            <a:lvl5pPr marL="2057400" indent="-228600" eaLnBrk="0" hangingPunct="0">
              <a:defRPr kumimoji="1" sz="16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16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16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16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1600">
                <a:solidFill>
                  <a:schemeClr val="tx1"/>
                </a:solidFill>
                <a:latin typeface="Arial" charset="0"/>
                <a:ea typeface="ＭＳ Ｐゴシック" charset="-128"/>
              </a:defRPr>
            </a:lvl9pPr>
          </a:lstStyle>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大阪健康安全</a:t>
            </a:r>
            <a:endParaRPr lang="en-US" altLang="ja-JP" sz="1200" b="1" dirty="0" smtClean="0">
              <a:solidFill>
                <a:schemeClr val="tx2"/>
              </a:solidFill>
              <a:latin typeface="Meiryo UI" panose="020B0604030504040204" pitchFamily="50" charset="-128"/>
              <a:ea typeface="Meiryo UI" panose="020B0604030504040204" pitchFamily="50" charset="-128"/>
            </a:endParaRPr>
          </a:p>
          <a:p>
            <a:pPr algn="ctr" eaLnBrk="1" hangingPunct="1"/>
            <a:r>
              <a:rPr lang="ja-JP" altLang="en-US" sz="1200" b="1" dirty="0" smtClean="0">
                <a:solidFill>
                  <a:schemeClr val="tx2"/>
                </a:solidFill>
                <a:latin typeface="Meiryo UI" panose="020B0604030504040204" pitchFamily="50" charset="-128"/>
                <a:ea typeface="Meiryo UI" panose="020B0604030504040204" pitchFamily="50" charset="-128"/>
              </a:rPr>
              <a:t>基盤研究所</a:t>
            </a:r>
            <a:endParaRPr lang="en-US" altLang="ja-JP" sz="1200" b="1" dirty="0" smtClean="0">
              <a:solidFill>
                <a:schemeClr val="tx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09305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タイトル 1"/>
          <p:cNvSpPr txBox="1">
            <a:spLocks/>
          </p:cNvSpPr>
          <p:nvPr/>
        </p:nvSpPr>
        <p:spPr>
          <a:xfrm>
            <a:off x="0" y="0"/>
            <a:ext cx="9144000" cy="431800"/>
          </a:xfrm>
          <a:prstGeom prst="rect">
            <a:avLst/>
          </a:prstGeom>
          <a:gradFill>
            <a:gsLst>
              <a:gs pos="0">
                <a:srgbClr val="0070C0"/>
              </a:gs>
              <a:gs pos="53000">
                <a:schemeClr val="bg1"/>
              </a:gs>
              <a:gs pos="100000">
                <a:srgbClr val="0070C0"/>
              </a:gs>
            </a:gsLst>
          </a:gradFill>
          <a:ln>
            <a:noFill/>
          </a:ln>
        </p:spPr>
        <p:style>
          <a:lnRef idx="1">
            <a:schemeClr val="accent2"/>
          </a:lnRef>
          <a:fillRef idx="2">
            <a:schemeClr val="accent2"/>
          </a:fillRef>
          <a:effectRef idx="1">
            <a:schemeClr val="accent2"/>
          </a:effectRef>
          <a:fontRef idx="minor">
            <a:schemeClr val="dk1"/>
          </a:fontRef>
        </p:style>
        <p:txBody>
          <a:bodyPr anchor="ctr"/>
          <a:lstStyle/>
          <a:p>
            <a:pPr fontAlgn="auto">
              <a:spcBef>
                <a:spcPts val="0"/>
              </a:spcBef>
              <a:spcAft>
                <a:spcPts val="0"/>
              </a:spcAft>
              <a:defRPr/>
            </a:pPr>
            <a:r>
              <a:rPr lang="ja-JP" altLang="en-US" b="1" dirty="0" smtClean="0">
                <a:solidFill>
                  <a:prstClr val="black"/>
                </a:solidFill>
                <a:latin typeface="Meiryo UI" pitchFamily="50" charset="-128"/>
                <a:ea typeface="Meiryo UI" pitchFamily="50" charset="-128"/>
                <a:cs typeface="Meiryo UI" pitchFamily="50" charset="-128"/>
              </a:rPr>
              <a:t>第４章</a:t>
            </a:r>
            <a:r>
              <a:rPr lang="ja-JP" altLang="en-US" b="1" dirty="0">
                <a:solidFill>
                  <a:prstClr val="black"/>
                </a:solidFill>
                <a:latin typeface="Meiryo UI" pitchFamily="50" charset="-128"/>
                <a:ea typeface="Meiryo UI" pitchFamily="50" charset="-128"/>
                <a:cs typeface="Meiryo UI" pitchFamily="50" charset="-128"/>
              </a:rPr>
              <a:t>　</a:t>
            </a:r>
            <a:r>
              <a:rPr lang="ja-JP" altLang="en-US" b="1" dirty="0" smtClean="0">
                <a:solidFill>
                  <a:prstClr val="black"/>
                </a:solidFill>
                <a:latin typeface="Meiryo UI" pitchFamily="50" charset="-128"/>
                <a:ea typeface="Meiryo UI" pitchFamily="50" charset="-128"/>
                <a:cs typeface="Meiryo UI" pitchFamily="50" charset="-128"/>
              </a:rPr>
              <a:t>今後の進め方</a:t>
            </a:r>
            <a:endParaRPr lang="ja-JP" altLang="en-US" sz="2000" b="1" dirty="0">
              <a:solidFill>
                <a:prstClr val="black"/>
              </a:solidFill>
              <a:latin typeface="Meiryo UI" pitchFamily="50" charset="-128"/>
              <a:ea typeface="Meiryo UI" pitchFamily="50" charset="-128"/>
              <a:cs typeface="Meiryo UI" pitchFamily="50" charset="-128"/>
            </a:endParaRPr>
          </a:p>
        </p:txBody>
      </p:sp>
      <p:sp>
        <p:nvSpPr>
          <p:cNvPr id="23" name="スライド番号プレースホルダー 1"/>
          <p:cNvSpPr txBox="1">
            <a:spLocks/>
          </p:cNvSpPr>
          <p:nvPr/>
        </p:nvSpPr>
        <p:spPr bwMode="auto">
          <a:xfrm>
            <a:off x="8271321" y="6448251"/>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54</a:t>
            </a:fld>
            <a:endParaRPr lang="ja-JP" altLang="en-US" sz="1200" dirty="0">
              <a:solidFill>
                <a:srgbClr val="898989"/>
              </a:solidFill>
            </a:endParaRPr>
          </a:p>
        </p:txBody>
      </p:sp>
      <p:sp>
        <p:nvSpPr>
          <p:cNvPr id="6" name="正方形/長方形 5"/>
          <p:cNvSpPr/>
          <p:nvPr/>
        </p:nvSpPr>
        <p:spPr>
          <a:xfrm>
            <a:off x="395536" y="1484784"/>
            <a:ext cx="8424935" cy="4197356"/>
          </a:xfrm>
          <a:prstGeom prst="rect">
            <a:avLst/>
          </a:prstGeom>
          <a:solidFill>
            <a:schemeClr val="accent1">
              <a:lumMod val="20000"/>
              <a:lumOff val="80000"/>
            </a:schemeClr>
          </a:solidFill>
          <a:ln>
            <a:noFill/>
          </a:ln>
          <a:effectLst>
            <a:outerShdw blurRad="50800" dist="38100" dir="2700000" sx="101000" sy="101000" algn="tl"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a:p>
            <a:pPr algn="ctr"/>
            <a:endParaRPr lang="en-US" altLang="ja-JP" sz="1600" b="1" dirty="0">
              <a:solidFill>
                <a:prstClr val="black"/>
              </a:solidFill>
              <a:latin typeface="Meiryo UI" panose="020B0604030504040204" pitchFamily="50" charset="-128"/>
              <a:ea typeface="Meiryo UI" panose="020B0604030504040204" pitchFamily="50" charset="-128"/>
            </a:endParaRPr>
          </a:p>
          <a:p>
            <a:pPr algn="ctr"/>
            <a:endParaRPr lang="en-US" altLang="ja-JP" sz="1600" b="1" dirty="0" smtClean="0">
              <a:solidFill>
                <a:prstClr val="black"/>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860655" y="1844824"/>
            <a:ext cx="7599777" cy="3673356"/>
          </a:xfrm>
          <a:prstGeom prst="rect">
            <a:avLst/>
          </a:prstGeom>
          <a:noFill/>
        </p:spPr>
        <p:txBody>
          <a:bodyPr wrap="none" rtlCol="0">
            <a:noAutofit/>
          </a:bodyPr>
          <a:lstStyle/>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中長期的な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取組み方向（案）」</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指針と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、自らの取組みによって副首都としての基盤</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を整え、副首都の確立を図り、さらに、副首都としての発展を遂げられるよう</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、関係者と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の意識</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共有化や国への働きかけを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進めながら、大阪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副首都化を進めていく。</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な取組みは、第２章の戦略に沿って、副首都推進本部会議のもとで進捗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管理を</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行い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ながら着実に進める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。その過程で、「中長期的な取組み方向（案）」は必要に応じて</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見直しを行っていく。さらに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、経済成長面については、府市で策定している「大阪</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の成長戦略」</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必要な事業等を盛り込み、具体化を図っていく。</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また、市民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府民、さらには全国に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対する理解促進の取組み、経済界や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関西広域</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連合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2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も連携</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した国等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へのアプローチなど、副首都・大阪に向けた機運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醸成を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図る。</a:t>
            </a:r>
          </a:p>
          <a:p>
            <a:pPr>
              <a:lnSpc>
                <a:spcPts val="2200"/>
              </a:lnSpc>
            </a:pP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819257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851089213"/>
              </p:ext>
            </p:extLst>
          </p:nvPr>
        </p:nvGraphicFramePr>
        <p:xfrm>
          <a:off x="107504" y="337989"/>
          <a:ext cx="8928990" cy="5867400"/>
        </p:xfrm>
        <a:graphic>
          <a:graphicData uri="http://schemas.openxmlformats.org/drawingml/2006/table">
            <a:tbl>
              <a:tblPr firstRow="1" bandRow="1">
                <a:tableStyleId>{5C22544A-7EE6-4342-B048-85BDC9FD1C3A}</a:tableStyleId>
              </a:tblPr>
              <a:tblGrid>
                <a:gridCol w="504055"/>
                <a:gridCol w="1368153"/>
                <a:gridCol w="7056782"/>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６</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バックアップ</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支援や予備。災害等の際に、もともと役割を果たしているものが機能しなくなった場合に、代わりに役割を果たして機能を維持できるようにするための備え。</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８</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ワンストップセンター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関連する複数のサービスを一度にまとめて受けられる場所。</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ja-JP" altLang="en-US" sz="1000" b="0" dirty="0" smtClean="0">
                          <a:latin typeface="Meiryo UI" panose="020B0604030504040204" pitchFamily="50" charset="-128"/>
                          <a:ea typeface="Meiryo UI" panose="020B0604030504040204" pitchFamily="50" charset="-128"/>
                          <a:cs typeface="Meiryo UI" panose="020B0604030504040204" pitchFamily="50" charset="-128"/>
                        </a:rPr>
                        <a:t>９</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クラスター</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集合体。集まり。ひとまとまり。 ここでは産業の「集積」の意。</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ライフサイエンス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生物体と生命現象を取り扱い、生物学・ 生化学・医学・心理学・生態学のほか社会科学なども含めて総合的に研究する学問。 生命科学。</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イノベーション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科学的発見や技術的発明を洞察力と融合し発展させ、新たな社会的価値や経済的価値を生み出す革新。</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ゲートウェイ</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玄関口、ネットワークの結節点。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10</a:t>
                      </a:r>
                    </a:p>
                  </a:txBody>
                  <a:tcPr anchor="ctr"/>
                </a:tc>
                <a:tc>
                  <a:txBody>
                    <a:bodyPr/>
                    <a:lstStyle/>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新エネルギー</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太陽光発電や風力発電などのように、地球温暖化の原因となる二酸化炭素（</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CO2</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）の排出量が少なく、エネルギー源の多様化に貢献するエネルギーのこと。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NPO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民間非営利団体。政府や企業などではできない社会的な問題に、「非営利」で取り組む民間団体。「非営利」とは、利益があがっても構成員（社員など）に分配しないで、団体の活動目的を達成するための費用に充てるこ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コンセッション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公共施設等の管理者が所有権を保有したまま、民間事業者等に事業運営や維持管理等にかかわる権利（公共施設等運営権）を長期間にわたって有償で付与すること。民間事業者等は、事業期間中に施設を管理運営することで利益を上げ、事業期間が終了すれば運営権を公共施設等の管理者に返還す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ダイナミズム</a:t>
                      </a:r>
                      <a:endPar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内に秘めたエネルギー。力強さ。活力。 </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フィランソロピー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社会貢献活動の総称。ここでは、社会課題解決に向けて行う、寄付や社会的投資等を通じた公益的活動をいう。</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15</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ミッシングリンク</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高速道路等の未整備区間のことで、途中で整備が途切れている区間を指す。</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16</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関西支部</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医薬品などの健康被害救済、承認審査、安全対策の３つの役割を⼀体として⾏</a:t>
                      </a:r>
                      <a:r>
                        <a:rPr kumimoji="1" lang="ja-JP" altLang="en-US" sz="1050" b="0" dirty="0" err="1" smtClean="0">
                          <a:latin typeface="Meiryo UI" panose="020B0604030504040204" pitchFamily="50" charset="-128"/>
                          <a:ea typeface="Meiryo UI" panose="020B0604030504040204" pitchFamily="50" charset="-128"/>
                          <a:cs typeface="Meiryo UI" panose="020B0604030504040204" pitchFamily="50" charset="-128"/>
                        </a:rPr>
                        <a:t>う</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公的機関である独立行政法人医薬品医療機器総合機構（</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Pharmaceuticals and Medical Devices Agency</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）の関西支部。平成</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月に開設され、開発初期段階の無料相談から徐々に相談機能を拡充し、医薬品の承認申請に必要な助言･指導を行っている。</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国際バカロレア</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国際バカロレア機構（本部ジュネーブ）が提供する国際的な教育プログラム。チャレンジに満ちた総合的な教育プログラムとして、世界の複雑さを理解して、そのことに対処できる生徒を育成し、生徒に対し、未来へ責任ある行動をとるための態度とスキルを身に付けさせるとともに、国際的に通用する大学入学資格（国際バカロレア資格）を与え、大学進学へのルートを確保することを目的として設置された。</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17</a:t>
                      </a: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プロモーション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zh-TW" altLang="en-US" sz="1050" b="0" dirty="0" smtClean="0">
                          <a:latin typeface="Meiryo UI" panose="020B0604030504040204" pitchFamily="50" charset="-128"/>
                          <a:ea typeface="Meiryo UI" panose="020B0604030504040204" pitchFamily="50" charset="-128"/>
                          <a:cs typeface="Meiryo UI" panose="020B0604030504040204" pitchFamily="50" charset="-128"/>
                        </a:rPr>
                        <a:t>宣伝活動全般。</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5" name="正方形/長方形 4"/>
          <p:cNvSpPr/>
          <p:nvPr/>
        </p:nvSpPr>
        <p:spPr>
          <a:xfrm>
            <a:off x="0" y="0"/>
            <a:ext cx="1313892" cy="404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用語解説</a:t>
            </a: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a:xfrm>
            <a:off x="7884368" y="6597353"/>
            <a:ext cx="1125488" cy="260647"/>
          </a:xfrm>
        </p:spPr>
        <p:txBody>
          <a:bodyPr/>
          <a:lstStyle/>
          <a:p>
            <a:fld id="{D2D8002D-B5B0-4BAC-B1F6-782DDCCE6D9C}" type="slidenum">
              <a:rPr lang="ja-JP" altLang="en-US" smtClean="0">
                <a:solidFill>
                  <a:prstClr val="black">
                    <a:tint val="75000"/>
                  </a:prstClr>
                </a:solidFill>
              </a:rPr>
              <a:pPr/>
              <a:t>55</a:t>
            </a:fld>
            <a:endParaRPr lang="ja-JP" altLang="en-US" dirty="0">
              <a:solidFill>
                <a:prstClr val="black">
                  <a:tint val="75000"/>
                </a:prstClr>
              </a:solidFill>
            </a:endParaRPr>
          </a:p>
        </p:txBody>
      </p:sp>
      <p:sp>
        <p:nvSpPr>
          <p:cNvPr id="6" name="角丸四角形 5"/>
          <p:cNvSpPr/>
          <p:nvPr/>
        </p:nvSpPr>
        <p:spPr>
          <a:xfrm>
            <a:off x="6516216" y="202332"/>
            <a:ext cx="2376264"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最後に確認・修正</a:t>
            </a:r>
            <a:endParaRPr lang="en-US" altLang="ja-JP"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647230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113094649"/>
              </p:ext>
            </p:extLst>
          </p:nvPr>
        </p:nvGraphicFramePr>
        <p:xfrm>
          <a:off x="107504" y="88508"/>
          <a:ext cx="8928990" cy="6118860"/>
        </p:xfrm>
        <a:graphic>
          <a:graphicData uri="http://schemas.openxmlformats.org/drawingml/2006/table">
            <a:tbl>
              <a:tblPr firstRow="1" bandRow="1">
                <a:tableStyleId>{5C22544A-7EE6-4342-B048-85BDC9FD1C3A}</a:tableStyleId>
              </a:tblPr>
              <a:tblGrid>
                <a:gridCol w="504055"/>
                <a:gridCol w="1368153"/>
                <a:gridCol w="7056782"/>
              </a:tblGrid>
              <a:tr h="0">
                <a:tc>
                  <a:txBody>
                    <a:bodyPr/>
                    <a:lstStyle/>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初出</a:t>
                      </a:r>
                      <a:endPar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ページ</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用　語</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解　説</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17</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DMO</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の「稼ぐ力」を引き出すとともに地域への誇りと愛着を醸成する「観光地経営」の視点に立った観光地域づくりの舵取り役として、多様な関係者と協同しながら、明確なコンセプトに基づいた観光地域づくりを実現するための戦略を策定するとともに、戦略を着実に実施するための調整機能を備えた法人。国が平成</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月に「日本版ＤＭＯ」形成・確立に係る手引き・登録要領を公表し同年</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月から候補法人の登録を開始。（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DMO : Destination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Management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Marketing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Organization)</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17</a:t>
                      </a: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アーツカウンシル</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国や地域の特性や文化政策の方針によって機能や形態は様々であるが、芸術文化に対する助成を機軸に、政府と一定の距離を保ちながら、文化政策を担う専門機関のこと。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20</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インバウンド</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入ってくる、内向きのという意味の形容詞（</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inbound)</a:t>
                      </a:r>
                      <a:r>
                        <a:rPr kumimoji="1" lang="ja-JP" altLang="en-US" sz="105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海外から日本へ来る観光客を指すことが多い。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21</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AMED</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国立研究開発法人日本医療研究開発機構</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Japan</a:t>
                      </a:r>
                      <a:r>
                        <a:rPr kumimoji="1" lang="en-US" altLang="ja-JP" sz="105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Agency for Medical Research and Development</a:t>
                      </a:r>
                      <a:r>
                        <a:rPr kumimoji="1" lang="ja-JP" altLang="en-US" sz="1050" b="0" baseline="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称。医療分野の研究開発における基礎から実用化までの一貫した研究開発の推進・成果の円滑な実用化及び医療分野の研究開発のための環境の整備を総合的かつ効果的に行うため、医療分野の研究開発及びその環境の整備の実施や助成等を行う機関。</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人工知能（</a:t>
                      </a:r>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学習・推論・判断といった人間の知能のもつ機能を備えたコンピューターシステム。（</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AI : Artificial Intelligence</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22</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err="1" smtClean="0">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Internet of Things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」の略。あらゆるモノがインターネットにつながること。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BID</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Business</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Improvement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District</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」の略。都市の再生、地域の活性化に向けた事業を進めるため、地域の合意を基礎に設立される都市経営組織。負担金や公共空間等の活用により独自の財源を持つ。</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組織運営、</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デザイン、</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経済活性化を包括的に実施するルール・資金等を含んだ総合的制度。</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シームレス</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途切れのない、継ぎ目のない。</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24</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en-US" altLang="ja-JP" sz="1050" b="0" dirty="0" smtClean="0">
                          <a:latin typeface="Meiryo UI" panose="020B0604030504040204" pitchFamily="50" charset="-128"/>
                          <a:ea typeface="Meiryo UI" panose="020B0604030504040204" pitchFamily="50" charset="-128"/>
                          <a:cs typeface="Meiryo UI" panose="020B0604030504040204" pitchFamily="50" charset="-128"/>
                        </a:rPr>
                        <a:t>MICE</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Meeting</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（会議・研修・セミナー）、</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Incentive tour</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（報奨・招待旅行）、</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Convention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または</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Conference</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（大会・学会・国際会議）、</a:t>
                      </a:r>
                      <a:r>
                        <a:rPr kumimoji="1" lang="en-US" altLang="ja-JP"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Exhibition</a:t>
                      </a:r>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（展示会）の頭文字をとった単語。</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25</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非営利セクター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ここでは、一定の課題解決能力を備えた非営利性を持つ公益的活動を行う団体を主眼に置く。</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ダイバーシティ</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多様な人材を積極的に活用しようという考え方。</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エコシステム</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生態系。ここでは、自然界の生態系のように複数の企業や人材、支援機関などが相互に関連し合いながら、その相互作用によってベンチャー企業やイノベーションが次々生み出されていく環境の意。</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アクティブシニア</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年齢に関係なく仕事や趣味に非常に意欲的で、社会に対してもアクティブに行動するシニアのこと。</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26</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プラットフォーム</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基盤、土台。ここでは、さまざまな関係者が情報などを持ち寄り、共有・交流・連携するための場の意。</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27</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スーパーメガリージョン</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リニア中央新幹線により、三大都市圏がそれぞれの特色を発揮しつつ一体化することで形成される世界最大の巨大都市圏。</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r h="0">
                <a:tc>
                  <a:txBody>
                    <a:bodyPr/>
                    <a:lstStyle/>
                    <a:p>
                      <a:pPr algn="ctr"/>
                      <a:r>
                        <a:rPr kumimoji="1" lang="en-US" altLang="ja-JP" sz="1000" b="0" dirty="0" smtClean="0">
                          <a:latin typeface="Meiryo UI" panose="020B0604030504040204" pitchFamily="50" charset="-128"/>
                          <a:ea typeface="Meiryo UI" panose="020B0604030504040204" pitchFamily="50" charset="-128"/>
                          <a:cs typeface="Meiryo UI" panose="020B0604030504040204" pitchFamily="50" charset="-128"/>
                        </a:rPr>
                        <a:t>28</a:t>
                      </a: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r>
                        <a:rPr kumimoji="1" lang="ja-JP" altLang="en-US" sz="1050" b="0" dirty="0" smtClean="0">
                          <a:latin typeface="Meiryo UI" panose="020B0604030504040204" pitchFamily="50" charset="-128"/>
                          <a:ea typeface="Meiryo UI" panose="020B0604030504040204" pitchFamily="50" charset="-128"/>
                          <a:cs typeface="Meiryo UI" panose="020B0604030504040204" pitchFamily="50" charset="-128"/>
                        </a:rPr>
                        <a:t>レガシー</a:t>
                      </a:r>
                      <a:endParaRPr kumimoji="1" lang="ja-JP" altLang="en-US" sz="1050" b="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05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遺産、受け継いだもの。万博やオリンピック・パラリンピック等の国際イベントにおいては、開催時だけでなく、その後の発展につながるような「レガシー（遺産）」の重要性が指摘されている。</a:t>
                      </a:r>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2" name="スライド番号プレースホルダー 1"/>
          <p:cNvSpPr>
            <a:spLocks noGrp="1"/>
          </p:cNvSpPr>
          <p:nvPr>
            <p:ph type="sldNum" sz="quarter" idx="12"/>
          </p:nvPr>
        </p:nvSpPr>
        <p:spPr>
          <a:xfrm>
            <a:off x="8445549" y="6593879"/>
            <a:ext cx="693440" cy="260648"/>
          </a:xfrm>
        </p:spPr>
        <p:txBody>
          <a:bodyPr/>
          <a:lstStyle/>
          <a:p>
            <a:fld id="{D2D8002D-B5B0-4BAC-B1F6-782DDCCE6D9C}" type="slidenum">
              <a:rPr lang="ja-JP" altLang="en-US" smtClean="0">
                <a:solidFill>
                  <a:prstClr val="black">
                    <a:tint val="75000"/>
                  </a:prstClr>
                </a:solidFill>
              </a:rPr>
              <a:pPr/>
              <a:t>56</a:t>
            </a:fld>
            <a:endParaRPr lang="ja-JP" altLang="en-US" dirty="0">
              <a:solidFill>
                <a:prstClr val="black">
                  <a:tint val="75000"/>
                </a:prstClr>
              </a:solidFill>
            </a:endParaRPr>
          </a:p>
        </p:txBody>
      </p:sp>
      <p:sp>
        <p:nvSpPr>
          <p:cNvPr id="5" name="角丸四角形 4"/>
          <p:cNvSpPr/>
          <p:nvPr/>
        </p:nvSpPr>
        <p:spPr>
          <a:xfrm>
            <a:off x="6444208" y="181769"/>
            <a:ext cx="2376264" cy="720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最後に確認・修正</a:t>
            </a:r>
            <a:endParaRPr lang="en-US" altLang="ja-JP" sz="2000" b="1" dirty="0" smtClean="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3200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テキスト ボックス 23"/>
          <p:cNvSpPr txBox="1"/>
          <p:nvPr/>
        </p:nvSpPr>
        <p:spPr>
          <a:xfrm>
            <a:off x="251520" y="188641"/>
            <a:ext cx="8470031" cy="369332"/>
          </a:xfrm>
          <a:prstGeom prst="rect">
            <a:avLst/>
          </a:prstGeom>
          <a:noFill/>
        </p:spPr>
        <p:txBody>
          <a:bodyPr wrap="square" rtlCol="0">
            <a:spAutoFit/>
          </a:bodyPr>
          <a:lstStyle/>
          <a:p>
            <a:pPr marL="285750" indent="-285750">
              <a:buFont typeface="Wingdings" panose="05000000000000000000" pitchFamily="2" charset="2"/>
              <a:buChar char="u"/>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首都･東京の負荷を軽減し、想定外の大災害にも対応しうる国土の強靭化が必要</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6</a:t>
            </a:fld>
            <a:endParaRPr lang="ja-JP" altLang="en-US" sz="1200" dirty="0">
              <a:solidFill>
                <a:srgbClr val="898989"/>
              </a:solidFill>
            </a:endParaRPr>
          </a:p>
        </p:txBody>
      </p:sp>
      <p:sp>
        <p:nvSpPr>
          <p:cNvPr id="91" name="角丸四角形 90"/>
          <p:cNvSpPr/>
          <p:nvPr/>
        </p:nvSpPr>
        <p:spPr>
          <a:xfrm>
            <a:off x="323850" y="620688"/>
            <a:ext cx="8640638" cy="864096"/>
          </a:xfrm>
          <a:prstGeom prst="roundRect">
            <a:avLst>
              <a:gd name="adj" fmla="val 8159"/>
            </a:avLst>
          </a:prstGeom>
          <a:solidFill>
            <a:srgbClr val="FFFD73"/>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500"/>
              </a:lnSpc>
              <a:spcBef>
                <a:spcPts val="0"/>
              </a:spcBef>
              <a:spcAft>
                <a:spcPts val="0"/>
              </a:spcAft>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これまでの副首都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推進本部</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会議での</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意見等</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大地震</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等から首都を守るため二重の首都、代替補完機能を果たせる首都をつくる。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災害リスク、経済安全保障の視点から東京一極集中は危険。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将来</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大地震が発生する可能性が非常に高いといわれる東京のバックアップが必要。</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東京と同時被災の可能性の低い大都市を「戦略拠点都市」として育成すべき。普段から高度</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な機能を</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担うことで、非常時にもバックアップとして補完できる。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2" name="正方形/長方形 91"/>
          <p:cNvSpPr/>
          <p:nvPr/>
        </p:nvSpPr>
        <p:spPr>
          <a:xfrm>
            <a:off x="251520" y="1590800"/>
            <a:ext cx="5524500"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直下型地震の被害想定</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（首都直下型地震対策検討ＷＧ最終報告の概要</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月）から抜粋）</a:t>
            </a:r>
          </a:p>
        </p:txBody>
      </p:sp>
      <p:sp>
        <p:nvSpPr>
          <p:cNvPr id="93" name="コンテンツ プレースホルダー 6"/>
          <p:cNvSpPr txBox="1">
            <a:spLocks/>
          </p:cNvSpPr>
          <p:nvPr/>
        </p:nvSpPr>
        <p:spPr bwMode="auto">
          <a:xfrm>
            <a:off x="395535" y="2095626"/>
            <a:ext cx="4392489" cy="158340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１．首都直下の</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M7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クラスの地震（</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年間で</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70%</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の発生確率）の被害想定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・地震の揺れによる被害⇒</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建物倒壊による死者：最大約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・市街地火災の多発と延焼⇒</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死者最大約</a:t>
            </a:r>
            <a:r>
              <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23,000</a:t>
            </a:r>
            <a:r>
              <a:rPr lang="ja-JP" altLang="en-US"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これらによる経済的被害　約９５兆円</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（建物被害、生産・ｻｰﾋﾞｽ被害）</a:t>
            </a:r>
            <a:endParaRPr lang="en-US" altLang="ja-JP" sz="1050"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２．社会・経済への影響と課題</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政府機関や、企業活動等の経済中枢機能への影響</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深刻な道路交通麻痺や物流機能の低下による物資不足</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復旧・復興のための土地不足など、</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巨大過密都市を襲う被害と課題</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コンテンツ プレースホルダー 6"/>
          <p:cNvSpPr txBox="1">
            <a:spLocks/>
          </p:cNvSpPr>
          <p:nvPr/>
        </p:nvSpPr>
        <p:spPr bwMode="auto">
          <a:xfrm>
            <a:off x="4932040" y="2094856"/>
            <a:ext cx="3960440" cy="1590626"/>
          </a:xfrm>
          <a:prstGeom prst="rect">
            <a:avLst/>
          </a:prstGeom>
          <a:noFill/>
          <a:ln w="9525" cap="flat" cmpd="sng" algn="ctr">
            <a:solidFill>
              <a:schemeClr val="tx1"/>
            </a:solidFill>
            <a:prstDash val="solid"/>
          </a:ln>
          <a:extLst>
            <a:ext uri="{909E8E84-426E-40DD-AFC4-6F175D3DCCD1}">
              <a14:hiddenFill xmlns:a14="http://schemas.microsoft.com/office/drawing/2010/main">
                <a:solidFill>
                  <a:srgbClr val="FFFFFF"/>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lgn="ctr" rtl="0" eaLnBrk="0" fontAlgn="base" hangingPunct="0">
              <a:spcBef>
                <a:spcPct val="20000"/>
              </a:spcBef>
              <a:spcAft>
                <a:spcPct val="0"/>
              </a:spcAft>
              <a:buFont typeface="Arial" charset="0"/>
              <a:buNone/>
              <a:defRPr kumimoji="1" sz="3200" kern="1200">
                <a:solidFill>
                  <a:schemeClr val="tx1">
                    <a:tint val="75000"/>
                  </a:schemeClr>
                </a:solidFill>
                <a:latin typeface="+mn-lt"/>
                <a:ea typeface="+mn-ea"/>
                <a:cs typeface="+mn-cs"/>
              </a:defRPr>
            </a:lvl1pPr>
            <a:lvl2pPr marL="457200" indent="0" algn="ctr" rtl="0" eaLnBrk="0" fontAlgn="base" hangingPunct="0">
              <a:spcBef>
                <a:spcPct val="20000"/>
              </a:spcBef>
              <a:spcAft>
                <a:spcPct val="0"/>
              </a:spcAft>
              <a:buFont typeface="Arial" charset="0"/>
              <a:buNone/>
              <a:defRPr kumimoji="1"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charset="0"/>
              <a:buNone/>
              <a:defRPr kumimoji="1"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kumimoji="1" sz="2000" kern="1200">
                <a:solidFill>
                  <a:schemeClr val="tx1">
                    <a:tint val="75000"/>
                  </a:schemeClr>
                </a:solidFill>
                <a:latin typeface="+mn-lt"/>
                <a:ea typeface="+mn-ea"/>
                <a:cs typeface="+mn-cs"/>
              </a:defRPr>
            </a:lvl9pPr>
          </a:lstStyle>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さいたま</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新都心等の東京圏内の地区のほか、大規模地震に係る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地対策本部</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の設置予定箇所、</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各府省等の地方支分部局が</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集積</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する都市（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札幌市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、仙台市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、名古屋市、大阪市、広島市、</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福岡</a:t>
            </a:r>
            <a:endParaRPr lang="en-US" altLang="ja-JP"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市</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等）等</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代替拠点</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と成り得る</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を対象</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に、代替拠点への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職員</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移動手段、既存</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の庁舎</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、設備及び資</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機材の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活用、宿泊施設</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の</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確保等に係る</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なオペレーション</a:t>
            </a:r>
            <a:r>
              <a:rPr lang="ja-JP" altLang="en-US" sz="1050" b="1" u="sng"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についても検討</a:t>
            </a:r>
            <a:r>
              <a:rPr lang="ja-JP" altLang="en-US" sz="1050" b="1" u="sng"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する</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ものと</a:t>
            </a:r>
            <a:r>
              <a:rPr lang="ja-JP" altLang="en-US" sz="105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す</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l">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る。</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5" name="正方形/長方形 94"/>
          <p:cNvSpPr/>
          <p:nvPr/>
        </p:nvSpPr>
        <p:spPr>
          <a:xfrm>
            <a:off x="4671987" y="1583582"/>
            <a:ext cx="4652541"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業務継続のための検討課題</a:t>
            </a:r>
          </a:p>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（政府業務継続計画（首都直下地震対策</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年３月）から抜粋）</a:t>
            </a:r>
          </a:p>
        </p:txBody>
      </p:sp>
      <p:sp>
        <p:nvSpPr>
          <p:cNvPr id="96" name="テキスト ボックス 61"/>
          <p:cNvSpPr txBox="1">
            <a:spLocks noChangeArrowheads="1"/>
          </p:cNvSpPr>
          <p:nvPr/>
        </p:nvSpPr>
        <p:spPr bwMode="auto">
          <a:xfrm>
            <a:off x="395536" y="3751040"/>
            <a:ext cx="4392488"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⇒集中</a:t>
            </a:r>
            <a:r>
              <a:rPr lang="ja-JP" altLang="en-US" sz="900" dirty="0">
                <a:solidFill>
                  <a:srgbClr val="000000"/>
                </a:solidFill>
                <a:latin typeface="Meiryo UI" pitchFamily="50" charset="-128"/>
                <a:ea typeface="Meiryo UI" pitchFamily="50" charset="-128"/>
              </a:rPr>
              <a:t>に</a:t>
            </a:r>
            <a:r>
              <a:rPr lang="ja-JP" altLang="en-US" sz="900" dirty="0" smtClean="0">
                <a:solidFill>
                  <a:srgbClr val="000000"/>
                </a:solidFill>
                <a:latin typeface="Meiryo UI" pitchFamily="50" charset="-128"/>
                <a:ea typeface="Meiryo UI" pitchFamily="50" charset="-128"/>
              </a:rPr>
              <a:t>より巨大な人的・経済的被害が想定される首都直下型地震の発生確率は高い。</a:t>
            </a:r>
            <a:endParaRPr lang="en-US" altLang="ja-JP" sz="900" dirty="0" smtClean="0">
              <a:solidFill>
                <a:srgbClr val="000000"/>
              </a:solidFill>
              <a:latin typeface="Meiryo UI" pitchFamily="50" charset="-128"/>
              <a:ea typeface="Meiryo UI" pitchFamily="50" charset="-128"/>
            </a:endParaRPr>
          </a:p>
        </p:txBody>
      </p:sp>
      <p:sp>
        <p:nvSpPr>
          <p:cNvPr id="97" name="テキスト ボックス 61"/>
          <p:cNvSpPr txBox="1">
            <a:spLocks noChangeArrowheads="1"/>
          </p:cNvSpPr>
          <p:nvPr/>
        </p:nvSpPr>
        <p:spPr bwMode="auto">
          <a:xfrm>
            <a:off x="4932040" y="3751040"/>
            <a:ext cx="3960440"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pPr>
            <a:r>
              <a:rPr lang="ja-JP" altLang="en-US" sz="900" dirty="0" smtClean="0">
                <a:solidFill>
                  <a:srgbClr val="000000"/>
                </a:solidFill>
                <a:latin typeface="Meiryo UI" pitchFamily="50" charset="-128"/>
                <a:ea typeface="Meiryo UI" pitchFamily="50" charset="-128"/>
              </a:rPr>
              <a:t>⇒上記については、今後の検討課題とされている。</a:t>
            </a:r>
            <a:endParaRPr lang="en-US" altLang="ja-JP" sz="900" dirty="0" smtClean="0">
              <a:solidFill>
                <a:srgbClr val="000000"/>
              </a:solidFill>
              <a:latin typeface="Meiryo UI" pitchFamily="50" charset="-128"/>
              <a:ea typeface="Meiryo UI" pitchFamily="50" charset="-128"/>
            </a:endParaRPr>
          </a:p>
        </p:txBody>
      </p:sp>
      <p:sp>
        <p:nvSpPr>
          <p:cNvPr id="12" name="角丸四角形 11"/>
          <p:cNvSpPr/>
          <p:nvPr/>
        </p:nvSpPr>
        <p:spPr>
          <a:xfrm>
            <a:off x="395536" y="4581128"/>
            <a:ext cx="3744416" cy="1756172"/>
          </a:xfrm>
          <a:prstGeom prst="roundRect">
            <a:avLst>
              <a:gd name="adj" fmla="val 6124"/>
            </a:avLst>
          </a:prstGeom>
          <a:solidFill>
            <a:srgbClr val="FFFD73"/>
          </a:solidFill>
        </p:spPr>
        <p:style>
          <a:lnRef idx="2">
            <a:schemeClr val="accent1">
              <a:shade val="50000"/>
            </a:schemeClr>
          </a:lnRef>
          <a:fillRef idx="1">
            <a:schemeClr val="accent1"/>
          </a:fillRef>
          <a:effectRef idx="0">
            <a:schemeClr val="accent1"/>
          </a:effectRef>
          <a:fontRef idx="minor">
            <a:schemeClr val="lt1"/>
          </a:fontRef>
        </p:style>
        <p:txBody>
          <a:bodyPr/>
          <a:lstStyle/>
          <a:p>
            <a:pPr fontAlgn="auto">
              <a:lnSpc>
                <a:spcPts val="1500"/>
              </a:lnSpc>
              <a:spcBef>
                <a:spcPts val="0"/>
              </a:spcBef>
              <a:spcAft>
                <a:spcPts val="0"/>
              </a:spcAft>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これまでの副首都推進本部</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会議での</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意見等</a:t>
            </a:r>
            <a:endParaRPr lang="en-US" altLang="ja-JP"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権限、財源を含めて中央集権体制は解体し始めたはずだが、今の動きは再集権化の動き。</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明治以来の官主導、中央集権に変わる新しい行政のあり方、規制改革を「副首都」で実現し、都市経営と行政改革の全国の先駆けとすべき。</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fontAlgn="auto">
              <a:lnSpc>
                <a:spcPts val="1500"/>
              </a:lnSpc>
              <a:spcBef>
                <a:spcPts val="0"/>
              </a:spcBef>
              <a:spcAft>
                <a:spcPts val="0"/>
              </a:spcAft>
              <a:buFont typeface="Wingdings" panose="05000000000000000000" pitchFamily="2" charset="2"/>
              <a:buChar char="ü"/>
              <a:defRPr/>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副首都の必要性は単なる災害対策ではない。行き詰まった「戦後体制」の改革こそ主要目的。</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8434" name="Picture 2"/>
          <p:cNvPicPr>
            <a:picLocks noChangeAspect="1" noChangeArrowheads="1"/>
          </p:cNvPicPr>
          <p:nvPr/>
        </p:nvPicPr>
        <p:blipFill>
          <a:blip r:embed="rId2" cstate="print"/>
          <a:srcRect/>
          <a:stretch>
            <a:fillRect/>
          </a:stretch>
        </p:blipFill>
        <p:spPr bwMode="auto">
          <a:xfrm>
            <a:off x="4684464" y="4619228"/>
            <a:ext cx="3528392" cy="2180705"/>
          </a:xfrm>
          <a:prstGeom prst="rect">
            <a:avLst/>
          </a:prstGeom>
          <a:noFill/>
          <a:ln w="9525">
            <a:noFill/>
            <a:miter lim="800000"/>
            <a:headEnd/>
            <a:tailEnd/>
          </a:ln>
        </p:spPr>
      </p:pic>
      <p:sp>
        <p:nvSpPr>
          <p:cNvPr id="14" name="正方形/長方形 13"/>
          <p:cNvSpPr/>
          <p:nvPr/>
        </p:nvSpPr>
        <p:spPr>
          <a:xfrm>
            <a:off x="4191396" y="4366816"/>
            <a:ext cx="5328592" cy="2524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あるべき分権型の仕組み</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（大阪発“地方分権改革”ビジョン（</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21</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）から抜粋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251520" y="4055294"/>
            <a:ext cx="8892480" cy="369332"/>
          </a:xfrm>
          <a:prstGeom prst="rect">
            <a:avLst/>
          </a:prstGeom>
          <a:noFill/>
        </p:spPr>
        <p:txBody>
          <a:bodyPr wrap="square" rtlCol="0">
            <a:spAutoFit/>
          </a:bodyPr>
          <a:lstStyle/>
          <a:p>
            <a:pPr marL="285750" indent="-285750">
              <a:buFont typeface="Wingdings" panose="05000000000000000000" pitchFamily="2" charset="2"/>
              <a:buChar char="u"/>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地域の自己決定・自己責任に基づく分権型の仕組みへの転換を先導する取組みが必要</a:t>
            </a:r>
            <a:endPar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6659619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69653" y="337952"/>
            <a:ext cx="3517303"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２．副首都・大阪が</a:t>
            </a:r>
            <a:r>
              <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すもの</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2" name="グループ化 11"/>
          <p:cNvGrpSpPr>
            <a:grpSpLocks noChangeAspect="1"/>
          </p:cNvGrpSpPr>
          <p:nvPr/>
        </p:nvGrpSpPr>
        <p:grpSpPr>
          <a:xfrm>
            <a:off x="2555776" y="2012256"/>
            <a:ext cx="3581403" cy="2736954"/>
            <a:chOff x="7326313" y="1492250"/>
            <a:chExt cx="1290637" cy="1214438"/>
          </a:xfrm>
          <a:solidFill>
            <a:schemeClr val="accent1">
              <a:lumMod val="40000"/>
              <a:lumOff val="60000"/>
            </a:schemeClr>
          </a:solidFill>
        </p:grpSpPr>
        <p:sp>
          <p:nvSpPr>
            <p:cNvPr id="21" name="Freeform 151"/>
            <p:cNvSpPr>
              <a:spLocks/>
            </p:cNvSpPr>
            <p:nvPr/>
          </p:nvSpPr>
          <p:spPr bwMode="auto">
            <a:xfrm>
              <a:off x="7326313" y="2362200"/>
              <a:ext cx="26987" cy="41275"/>
            </a:xfrm>
            <a:custGeom>
              <a:avLst/>
              <a:gdLst>
                <a:gd name="T0" fmla="*/ 3 w 9"/>
                <a:gd name="T1" fmla="*/ 13 h 14"/>
                <a:gd name="T2" fmla="*/ 6 w 9"/>
                <a:gd name="T3" fmla="*/ 2 h 14"/>
                <a:gd name="T4" fmla="*/ 3 w 9"/>
                <a:gd name="T5" fmla="*/ 13 h 14"/>
              </a:gdLst>
              <a:ahLst/>
              <a:cxnLst>
                <a:cxn ang="0">
                  <a:pos x="T0" y="T1"/>
                </a:cxn>
                <a:cxn ang="0">
                  <a:pos x="T2" y="T3"/>
                </a:cxn>
                <a:cxn ang="0">
                  <a:pos x="T4" y="T5"/>
                </a:cxn>
              </a:cxnLst>
              <a:rect l="0" t="0" r="r" b="b"/>
              <a:pathLst>
                <a:path w="9" h="14">
                  <a:moveTo>
                    <a:pt x="3" y="13"/>
                  </a:moveTo>
                  <a:cubicBezTo>
                    <a:pt x="0" y="14"/>
                    <a:pt x="2" y="0"/>
                    <a:pt x="6" y="2"/>
                  </a:cubicBezTo>
                  <a:cubicBezTo>
                    <a:pt x="9" y="4"/>
                    <a:pt x="5" y="13"/>
                    <a:pt x="3" y="13"/>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2" name="Freeform 153"/>
            <p:cNvSpPr>
              <a:spLocks/>
            </p:cNvSpPr>
            <p:nvPr/>
          </p:nvSpPr>
          <p:spPr bwMode="auto">
            <a:xfrm>
              <a:off x="8459788" y="1581150"/>
              <a:ext cx="65087" cy="58738"/>
            </a:xfrm>
            <a:custGeom>
              <a:avLst/>
              <a:gdLst>
                <a:gd name="T0" fmla="*/ 2 w 22"/>
                <a:gd name="T1" fmla="*/ 19 h 20"/>
                <a:gd name="T2" fmla="*/ 15 w 22"/>
                <a:gd name="T3" fmla="*/ 1 h 20"/>
                <a:gd name="T4" fmla="*/ 22 w 22"/>
                <a:gd name="T5" fmla="*/ 2 h 20"/>
                <a:gd name="T6" fmla="*/ 2 w 22"/>
                <a:gd name="T7" fmla="*/ 19 h 20"/>
              </a:gdLst>
              <a:ahLst/>
              <a:cxnLst>
                <a:cxn ang="0">
                  <a:pos x="T0" y="T1"/>
                </a:cxn>
                <a:cxn ang="0">
                  <a:pos x="T2" y="T3"/>
                </a:cxn>
                <a:cxn ang="0">
                  <a:pos x="T4" y="T5"/>
                </a:cxn>
                <a:cxn ang="0">
                  <a:pos x="T6" y="T7"/>
                </a:cxn>
              </a:cxnLst>
              <a:rect l="0" t="0" r="r" b="b"/>
              <a:pathLst>
                <a:path w="22" h="20">
                  <a:moveTo>
                    <a:pt x="2" y="19"/>
                  </a:moveTo>
                  <a:cubicBezTo>
                    <a:pt x="0" y="17"/>
                    <a:pt x="13" y="2"/>
                    <a:pt x="15" y="1"/>
                  </a:cubicBezTo>
                  <a:cubicBezTo>
                    <a:pt x="16" y="0"/>
                    <a:pt x="22" y="0"/>
                    <a:pt x="22" y="2"/>
                  </a:cubicBezTo>
                  <a:cubicBezTo>
                    <a:pt x="22" y="3"/>
                    <a:pt x="4" y="20"/>
                    <a:pt x="2" y="19"/>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3" name="Freeform 154"/>
            <p:cNvSpPr>
              <a:spLocks/>
            </p:cNvSpPr>
            <p:nvPr/>
          </p:nvSpPr>
          <p:spPr bwMode="auto">
            <a:xfrm>
              <a:off x="8555038" y="1520825"/>
              <a:ext cx="61912" cy="60325"/>
            </a:xfrm>
            <a:custGeom>
              <a:avLst/>
              <a:gdLst>
                <a:gd name="T0" fmla="*/ 8 w 21"/>
                <a:gd name="T1" fmla="*/ 18 h 20"/>
                <a:gd name="T2" fmla="*/ 2 w 21"/>
                <a:gd name="T3" fmla="*/ 17 h 20"/>
                <a:gd name="T4" fmla="*/ 19 w 21"/>
                <a:gd name="T5" fmla="*/ 2 h 20"/>
                <a:gd name="T6" fmla="*/ 8 w 21"/>
                <a:gd name="T7" fmla="*/ 18 h 20"/>
              </a:gdLst>
              <a:ahLst/>
              <a:cxnLst>
                <a:cxn ang="0">
                  <a:pos x="T0" y="T1"/>
                </a:cxn>
                <a:cxn ang="0">
                  <a:pos x="T2" y="T3"/>
                </a:cxn>
                <a:cxn ang="0">
                  <a:pos x="T4" y="T5"/>
                </a:cxn>
                <a:cxn ang="0">
                  <a:pos x="T6" y="T7"/>
                </a:cxn>
              </a:cxnLst>
              <a:rect l="0" t="0" r="r" b="b"/>
              <a:pathLst>
                <a:path w="21" h="20">
                  <a:moveTo>
                    <a:pt x="8" y="18"/>
                  </a:moveTo>
                  <a:cubicBezTo>
                    <a:pt x="5" y="19"/>
                    <a:pt x="0" y="20"/>
                    <a:pt x="2" y="17"/>
                  </a:cubicBezTo>
                  <a:cubicBezTo>
                    <a:pt x="3" y="14"/>
                    <a:pt x="18" y="0"/>
                    <a:pt x="19" y="2"/>
                  </a:cubicBezTo>
                  <a:cubicBezTo>
                    <a:pt x="21" y="4"/>
                    <a:pt x="11" y="17"/>
                    <a:pt x="8" y="18"/>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4" name="Freeform 155"/>
            <p:cNvSpPr>
              <a:spLocks/>
            </p:cNvSpPr>
            <p:nvPr/>
          </p:nvSpPr>
          <p:spPr bwMode="auto">
            <a:xfrm>
              <a:off x="8070850" y="1492250"/>
              <a:ext cx="403225" cy="333375"/>
            </a:xfrm>
            <a:custGeom>
              <a:avLst/>
              <a:gdLst>
                <a:gd name="T0" fmla="*/ 130 w 137"/>
                <a:gd name="T1" fmla="*/ 65 h 113"/>
                <a:gd name="T2" fmla="*/ 121 w 137"/>
                <a:gd name="T3" fmla="*/ 70 h 113"/>
                <a:gd name="T4" fmla="*/ 114 w 137"/>
                <a:gd name="T5" fmla="*/ 70 h 113"/>
                <a:gd name="T6" fmla="*/ 109 w 137"/>
                <a:gd name="T7" fmla="*/ 71 h 113"/>
                <a:gd name="T8" fmla="*/ 102 w 137"/>
                <a:gd name="T9" fmla="*/ 71 h 113"/>
                <a:gd name="T10" fmla="*/ 84 w 137"/>
                <a:gd name="T11" fmla="*/ 89 h 113"/>
                <a:gd name="T12" fmla="*/ 79 w 137"/>
                <a:gd name="T13" fmla="*/ 100 h 113"/>
                <a:gd name="T14" fmla="*/ 58 w 137"/>
                <a:gd name="T15" fmla="*/ 89 h 113"/>
                <a:gd name="T16" fmla="*/ 46 w 137"/>
                <a:gd name="T17" fmla="*/ 82 h 113"/>
                <a:gd name="T18" fmla="*/ 35 w 137"/>
                <a:gd name="T19" fmla="*/ 86 h 113"/>
                <a:gd name="T20" fmla="*/ 27 w 137"/>
                <a:gd name="T21" fmla="*/ 89 h 113"/>
                <a:gd name="T22" fmla="*/ 19 w 137"/>
                <a:gd name="T23" fmla="*/ 83 h 113"/>
                <a:gd name="T24" fmla="*/ 12 w 137"/>
                <a:gd name="T25" fmla="*/ 90 h 113"/>
                <a:gd name="T26" fmla="*/ 19 w 137"/>
                <a:gd name="T27" fmla="*/ 95 h 113"/>
                <a:gd name="T28" fmla="*/ 30 w 137"/>
                <a:gd name="T29" fmla="*/ 104 h 113"/>
                <a:gd name="T30" fmla="*/ 20 w 137"/>
                <a:gd name="T31" fmla="*/ 105 h 113"/>
                <a:gd name="T32" fmla="*/ 7 w 137"/>
                <a:gd name="T33" fmla="*/ 113 h 113"/>
                <a:gd name="T34" fmla="*/ 5 w 137"/>
                <a:gd name="T35" fmla="*/ 106 h 113"/>
                <a:gd name="T36" fmla="*/ 7 w 137"/>
                <a:gd name="T37" fmla="*/ 98 h 113"/>
                <a:gd name="T38" fmla="*/ 0 w 137"/>
                <a:gd name="T39" fmla="*/ 90 h 113"/>
                <a:gd name="T40" fmla="*/ 2 w 137"/>
                <a:gd name="T41" fmla="*/ 80 h 113"/>
                <a:gd name="T42" fmla="*/ 16 w 137"/>
                <a:gd name="T43" fmla="*/ 72 h 113"/>
                <a:gd name="T44" fmla="*/ 14 w 137"/>
                <a:gd name="T45" fmla="*/ 62 h 113"/>
                <a:gd name="T46" fmla="*/ 20 w 137"/>
                <a:gd name="T47" fmla="*/ 61 h 113"/>
                <a:gd name="T48" fmla="*/ 30 w 137"/>
                <a:gd name="T49" fmla="*/ 67 h 113"/>
                <a:gd name="T50" fmla="*/ 36 w 137"/>
                <a:gd name="T51" fmla="*/ 62 h 113"/>
                <a:gd name="T52" fmla="*/ 38 w 137"/>
                <a:gd name="T53" fmla="*/ 48 h 113"/>
                <a:gd name="T54" fmla="*/ 44 w 137"/>
                <a:gd name="T55" fmla="*/ 40 h 113"/>
                <a:gd name="T56" fmla="*/ 47 w 137"/>
                <a:gd name="T57" fmla="*/ 23 h 113"/>
                <a:gd name="T58" fmla="*/ 43 w 137"/>
                <a:gd name="T59" fmla="*/ 11 h 113"/>
                <a:gd name="T60" fmla="*/ 44 w 137"/>
                <a:gd name="T61" fmla="*/ 1 h 113"/>
                <a:gd name="T62" fmla="*/ 53 w 137"/>
                <a:gd name="T63" fmla="*/ 2 h 113"/>
                <a:gd name="T64" fmla="*/ 74 w 137"/>
                <a:gd name="T65" fmla="*/ 27 h 113"/>
                <a:gd name="T66" fmla="*/ 100 w 137"/>
                <a:gd name="T67" fmla="*/ 41 h 113"/>
                <a:gd name="T68" fmla="*/ 114 w 137"/>
                <a:gd name="T69" fmla="*/ 45 h 113"/>
                <a:gd name="T70" fmla="*/ 127 w 137"/>
                <a:gd name="T71" fmla="*/ 38 h 113"/>
                <a:gd name="T72" fmla="*/ 125 w 137"/>
                <a:gd name="T73" fmla="*/ 50 h 113"/>
                <a:gd name="T74" fmla="*/ 130 w 137"/>
                <a:gd name="T75" fmla="*/ 59 h 113"/>
                <a:gd name="T76" fmla="*/ 136 w 137"/>
                <a:gd name="T77" fmla="*/ 62 h 113"/>
                <a:gd name="T78" fmla="*/ 130 w 137"/>
                <a:gd name="T79" fmla="*/ 65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7" h="113">
                  <a:moveTo>
                    <a:pt x="130" y="65"/>
                  </a:moveTo>
                  <a:cubicBezTo>
                    <a:pt x="128" y="66"/>
                    <a:pt x="124" y="72"/>
                    <a:pt x="121" y="70"/>
                  </a:cubicBezTo>
                  <a:cubicBezTo>
                    <a:pt x="118" y="69"/>
                    <a:pt x="116" y="69"/>
                    <a:pt x="114" y="70"/>
                  </a:cubicBezTo>
                  <a:cubicBezTo>
                    <a:pt x="113" y="71"/>
                    <a:pt x="112" y="72"/>
                    <a:pt x="109" y="71"/>
                  </a:cubicBezTo>
                  <a:cubicBezTo>
                    <a:pt x="106" y="71"/>
                    <a:pt x="105" y="71"/>
                    <a:pt x="102" y="71"/>
                  </a:cubicBezTo>
                  <a:cubicBezTo>
                    <a:pt x="99" y="72"/>
                    <a:pt x="85" y="86"/>
                    <a:pt x="84" y="89"/>
                  </a:cubicBezTo>
                  <a:cubicBezTo>
                    <a:pt x="82" y="92"/>
                    <a:pt x="82" y="101"/>
                    <a:pt x="79" y="100"/>
                  </a:cubicBezTo>
                  <a:cubicBezTo>
                    <a:pt x="76" y="99"/>
                    <a:pt x="60" y="90"/>
                    <a:pt x="58" y="89"/>
                  </a:cubicBezTo>
                  <a:cubicBezTo>
                    <a:pt x="56" y="87"/>
                    <a:pt x="48" y="82"/>
                    <a:pt x="46" y="82"/>
                  </a:cubicBezTo>
                  <a:cubicBezTo>
                    <a:pt x="44" y="82"/>
                    <a:pt x="39" y="83"/>
                    <a:pt x="35" y="86"/>
                  </a:cubicBezTo>
                  <a:cubicBezTo>
                    <a:pt x="32" y="88"/>
                    <a:pt x="29" y="91"/>
                    <a:pt x="27" y="89"/>
                  </a:cubicBezTo>
                  <a:cubicBezTo>
                    <a:pt x="24" y="87"/>
                    <a:pt x="24" y="82"/>
                    <a:pt x="19" y="83"/>
                  </a:cubicBezTo>
                  <a:cubicBezTo>
                    <a:pt x="14" y="85"/>
                    <a:pt x="10" y="84"/>
                    <a:pt x="12" y="90"/>
                  </a:cubicBezTo>
                  <a:cubicBezTo>
                    <a:pt x="13" y="95"/>
                    <a:pt x="12" y="94"/>
                    <a:pt x="19" y="95"/>
                  </a:cubicBezTo>
                  <a:cubicBezTo>
                    <a:pt x="25" y="97"/>
                    <a:pt x="32" y="101"/>
                    <a:pt x="30" y="104"/>
                  </a:cubicBezTo>
                  <a:cubicBezTo>
                    <a:pt x="27" y="108"/>
                    <a:pt x="22" y="104"/>
                    <a:pt x="20" y="105"/>
                  </a:cubicBezTo>
                  <a:cubicBezTo>
                    <a:pt x="18" y="105"/>
                    <a:pt x="10" y="113"/>
                    <a:pt x="7" y="113"/>
                  </a:cubicBezTo>
                  <a:cubicBezTo>
                    <a:pt x="4" y="113"/>
                    <a:pt x="4" y="108"/>
                    <a:pt x="5" y="106"/>
                  </a:cubicBezTo>
                  <a:cubicBezTo>
                    <a:pt x="6" y="104"/>
                    <a:pt x="11" y="104"/>
                    <a:pt x="7" y="98"/>
                  </a:cubicBezTo>
                  <a:cubicBezTo>
                    <a:pt x="2" y="92"/>
                    <a:pt x="0" y="92"/>
                    <a:pt x="0" y="90"/>
                  </a:cubicBezTo>
                  <a:cubicBezTo>
                    <a:pt x="0" y="88"/>
                    <a:pt x="0" y="81"/>
                    <a:pt x="2" y="80"/>
                  </a:cubicBezTo>
                  <a:cubicBezTo>
                    <a:pt x="5" y="79"/>
                    <a:pt x="17" y="79"/>
                    <a:pt x="16" y="72"/>
                  </a:cubicBezTo>
                  <a:cubicBezTo>
                    <a:pt x="15" y="65"/>
                    <a:pt x="10" y="64"/>
                    <a:pt x="14" y="62"/>
                  </a:cubicBezTo>
                  <a:cubicBezTo>
                    <a:pt x="17" y="60"/>
                    <a:pt x="18" y="60"/>
                    <a:pt x="20" y="61"/>
                  </a:cubicBezTo>
                  <a:cubicBezTo>
                    <a:pt x="23" y="63"/>
                    <a:pt x="25" y="67"/>
                    <a:pt x="30" y="67"/>
                  </a:cubicBezTo>
                  <a:cubicBezTo>
                    <a:pt x="34" y="67"/>
                    <a:pt x="35" y="67"/>
                    <a:pt x="36" y="62"/>
                  </a:cubicBezTo>
                  <a:cubicBezTo>
                    <a:pt x="36" y="57"/>
                    <a:pt x="35" y="51"/>
                    <a:pt x="38" y="48"/>
                  </a:cubicBezTo>
                  <a:cubicBezTo>
                    <a:pt x="41" y="46"/>
                    <a:pt x="44" y="43"/>
                    <a:pt x="44" y="40"/>
                  </a:cubicBezTo>
                  <a:cubicBezTo>
                    <a:pt x="44" y="37"/>
                    <a:pt x="47" y="28"/>
                    <a:pt x="47" y="23"/>
                  </a:cubicBezTo>
                  <a:cubicBezTo>
                    <a:pt x="47" y="18"/>
                    <a:pt x="43" y="16"/>
                    <a:pt x="43" y="11"/>
                  </a:cubicBezTo>
                  <a:cubicBezTo>
                    <a:pt x="43" y="6"/>
                    <a:pt x="40" y="2"/>
                    <a:pt x="44" y="1"/>
                  </a:cubicBezTo>
                  <a:cubicBezTo>
                    <a:pt x="49" y="0"/>
                    <a:pt x="51" y="0"/>
                    <a:pt x="53" y="2"/>
                  </a:cubicBezTo>
                  <a:cubicBezTo>
                    <a:pt x="54" y="4"/>
                    <a:pt x="69" y="24"/>
                    <a:pt x="74" y="27"/>
                  </a:cubicBezTo>
                  <a:cubicBezTo>
                    <a:pt x="79" y="30"/>
                    <a:pt x="97" y="43"/>
                    <a:pt x="100" y="41"/>
                  </a:cubicBezTo>
                  <a:cubicBezTo>
                    <a:pt x="103" y="40"/>
                    <a:pt x="108" y="46"/>
                    <a:pt x="114" y="45"/>
                  </a:cubicBezTo>
                  <a:cubicBezTo>
                    <a:pt x="120" y="44"/>
                    <a:pt x="128" y="36"/>
                    <a:pt x="127" y="38"/>
                  </a:cubicBezTo>
                  <a:cubicBezTo>
                    <a:pt x="126" y="40"/>
                    <a:pt x="124" y="48"/>
                    <a:pt x="125" y="50"/>
                  </a:cubicBezTo>
                  <a:cubicBezTo>
                    <a:pt x="126" y="52"/>
                    <a:pt x="128" y="58"/>
                    <a:pt x="130" y="59"/>
                  </a:cubicBezTo>
                  <a:cubicBezTo>
                    <a:pt x="132" y="59"/>
                    <a:pt x="137" y="61"/>
                    <a:pt x="136" y="62"/>
                  </a:cubicBezTo>
                  <a:cubicBezTo>
                    <a:pt x="135" y="62"/>
                    <a:pt x="132" y="65"/>
                    <a:pt x="130" y="65"/>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5" name="Freeform 156"/>
            <p:cNvSpPr>
              <a:spLocks/>
            </p:cNvSpPr>
            <p:nvPr/>
          </p:nvSpPr>
          <p:spPr bwMode="auto">
            <a:xfrm>
              <a:off x="7954963" y="2078038"/>
              <a:ext cx="33337" cy="44450"/>
            </a:xfrm>
            <a:custGeom>
              <a:avLst/>
              <a:gdLst>
                <a:gd name="T0" fmla="*/ 6 w 11"/>
                <a:gd name="T1" fmla="*/ 15 h 15"/>
                <a:gd name="T2" fmla="*/ 3 w 11"/>
                <a:gd name="T3" fmla="*/ 9 h 15"/>
                <a:gd name="T4" fmla="*/ 2 w 11"/>
                <a:gd name="T5" fmla="*/ 5 h 15"/>
                <a:gd name="T6" fmla="*/ 7 w 11"/>
                <a:gd name="T7" fmla="*/ 1 h 15"/>
                <a:gd name="T8" fmla="*/ 7 w 11"/>
                <a:gd name="T9" fmla="*/ 9 h 15"/>
                <a:gd name="T10" fmla="*/ 6 w 11"/>
                <a:gd name="T11" fmla="*/ 15 h 15"/>
              </a:gdLst>
              <a:ahLst/>
              <a:cxnLst>
                <a:cxn ang="0">
                  <a:pos x="T0" y="T1"/>
                </a:cxn>
                <a:cxn ang="0">
                  <a:pos x="T2" y="T3"/>
                </a:cxn>
                <a:cxn ang="0">
                  <a:pos x="T4" y="T5"/>
                </a:cxn>
                <a:cxn ang="0">
                  <a:pos x="T6" y="T7"/>
                </a:cxn>
                <a:cxn ang="0">
                  <a:pos x="T8" y="T9"/>
                </a:cxn>
                <a:cxn ang="0">
                  <a:pos x="T10" y="T11"/>
                </a:cxn>
              </a:cxnLst>
              <a:rect l="0" t="0" r="r" b="b"/>
              <a:pathLst>
                <a:path w="11" h="15">
                  <a:moveTo>
                    <a:pt x="6" y="15"/>
                  </a:moveTo>
                  <a:cubicBezTo>
                    <a:pt x="5" y="15"/>
                    <a:pt x="5" y="10"/>
                    <a:pt x="3" y="9"/>
                  </a:cubicBezTo>
                  <a:cubicBezTo>
                    <a:pt x="1" y="8"/>
                    <a:pt x="0" y="7"/>
                    <a:pt x="2" y="5"/>
                  </a:cubicBezTo>
                  <a:cubicBezTo>
                    <a:pt x="4" y="4"/>
                    <a:pt x="7" y="0"/>
                    <a:pt x="7" y="1"/>
                  </a:cubicBezTo>
                  <a:cubicBezTo>
                    <a:pt x="7" y="3"/>
                    <a:pt x="6" y="9"/>
                    <a:pt x="7" y="9"/>
                  </a:cubicBezTo>
                  <a:cubicBezTo>
                    <a:pt x="9" y="9"/>
                    <a:pt x="11" y="12"/>
                    <a:pt x="6" y="15"/>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7" name="Freeform 157"/>
            <p:cNvSpPr>
              <a:spLocks/>
            </p:cNvSpPr>
            <p:nvPr/>
          </p:nvSpPr>
          <p:spPr bwMode="auto">
            <a:xfrm>
              <a:off x="7408863" y="2686050"/>
              <a:ext cx="20637" cy="20638"/>
            </a:xfrm>
            <a:custGeom>
              <a:avLst/>
              <a:gdLst>
                <a:gd name="T0" fmla="*/ 3 w 7"/>
                <a:gd name="T1" fmla="*/ 7 h 7"/>
                <a:gd name="T2" fmla="*/ 3 w 7"/>
                <a:gd name="T3" fmla="*/ 1 h 7"/>
                <a:gd name="T4" fmla="*/ 3 w 7"/>
                <a:gd name="T5" fmla="*/ 7 h 7"/>
              </a:gdLst>
              <a:ahLst/>
              <a:cxnLst>
                <a:cxn ang="0">
                  <a:pos x="T0" y="T1"/>
                </a:cxn>
                <a:cxn ang="0">
                  <a:pos x="T2" y="T3"/>
                </a:cxn>
                <a:cxn ang="0">
                  <a:pos x="T4" y="T5"/>
                </a:cxn>
              </a:cxnLst>
              <a:rect l="0" t="0" r="r" b="b"/>
              <a:pathLst>
                <a:path w="7" h="7">
                  <a:moveTo>
                    <a:pt x="3" y="7"/>
                  </a:moveTo>
                  <a:cubicBezTo>
                    <a:pt x="2" y="7"/>
                    <a:pt x="0" y="2"/>
                    <a:pt x="3" y="1"/>
                  </a:cubicBezTo>
                  <a:cubicBezTo>
                    <a:pt x="7" y="0"/>
                    <a:pt x="5" y="7"/>
                    <a:pt x="3" y="7"/>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8" name="Freeform 158"/>
            <p:cNvSpPr>
              <a:spLocks/>
            </p:cNvSpPr>
            <p:nvPr/>
          </p:nvSpPr>
          <p:spPr bwMode="auto">
            <a:xfrm>
              <a:off x="7443788" y="2663825"/>
              <a:ext cx="19050" cy="25400"/>
            </a:xfrm>
            <a:custGeom>
              <a:avLst/>
              <a:gdLst>
                <a:gd name="T0" fmla="*/ 2 w 6"/>
                <a:gd name="T1" fmla="*/ 9 h 9"/>
                <a:gd name="T2" fmla="*/ 4 w 6"/>
                <a:gd name="T3" fmla="*/ 1 h 9"/>
                <a:gd name="T4" fmla="*/ 2 w 6"/>
                <a:gd name="T5" fmla="*/ 9 h 9"/>
              </a:gdLst>
              <a:ahLst/>
              <a:cxnLst>
                <a:cxn ang="0">
                  <a:pos x="T0" y="T1"/>
                </a:cxn>
                <a:cxn ang="0">
                  <a:pos x="T2" y="T3"/>
                </a:cxn>
                <a:cxn ang="0">
                  <a:pos x="T4" y="T5"/>
                </a:cxn>
              </a:cxnLst>
              <a:rect l="0" t="0" r="r" b="b"/>
              <a:pathLst>
                <a:path w="6" h="9">
                  <a:moveTo>
                    <a:pt x="2" y="9"/>
                  </a:moveTo>
                  <a:cubicBezTo>
                    <a:pt x="0" y="9"/>
                    <a:pt x="2" y="1"/>
                    <a:pt x="4" y="1"/>
                  </a:cubicBezTo>
                  <a:cubicBezTo>
                    <a:pt x="6" y="0"/>
                    <a:pt x="5" y="9"/>
                    <a:pt x="2" y="9"/>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29" name="Freeform 161"/>
            <p:cNvSpPr>
              <a:spLocks/>
            </p:cNvSpPr>
            <p:nvPr/>
          </p:nvSpPr>
          <p:spPr bwMode="auto">
            <a:xfrm>
              <a:off x="7446963" y="1828800"/>
              <a:ext cx="776287" cy="633413"/>
            </a:xfrm>
            <a:custGeom>
              <a:avLst/>
              <a:gdLst>
                <a:gd name="T0" fmla="*/ 247 w 263"/>
                <a:gd name="T1" fmla="*/ 5 h 214"/>
                <a:gd name="T2" fmla="*/ 257 w 263"/>
                <a:gd name="T3" fmla="*/ 35 h 214"/>
                <a:gd name="T4" fmla="*/ 256 w 263"/>
                <a:gd name="T5" fmla="*/ 68 h 214"/>
                <a:gd name="T6" fmla="*/ 248 w 263"/>
                <a:gd name="T7" fmla="*/ 85 h 214"/>
                <a:gd name="T8" fmla="*/ 236 w 263"/>
                <a:gd name="T9" fmla="*/ 98 h 214"/>
                <a:gd name="T10" fmla="*/ 231 w 263"/>
                <a:gd name="T11" fmla="*/ 129 h 214"/>
                <a:gd name="T12" fmla="*/ 232 w 263"/>
                <a:gd name="T13" fmla="*/ 155 h 214"/>
                <a:gd name="T14" fmla="*/ 211 w 263"/>
                <a:gd name="T15" fmla="*/ 175 h 214"/>
                <a:gd name="T16" fmla="*/ 214 w 263"/>
                <a:gd name="T17" fmla="*/ 157 h 214"/>
                <a:gd name="T18" fmla="*/ 207 w 263"/>
                <a:gd name="T19" fmla="*/ 167 h 214"/>
                <a:gd name="T20" fmla="*/ 192 w 263"/>
                <a:gd name="T21" fmla="*/ 171 h 214"/>
                <a:gd name="T22" fmla="*/ 183 w 263"/>
                <a:gd name="T23" fmla="*/ 170 h 214"/>
                <a:gd name="T24" fmla="*/ 157 w 263"/>
                <a:gd name="T25" fmla="*/ 182 h 214"/>
                <a:gd name="T26" fmla="*/ 145 w 263"/>
                <a:gd name="T27" fmla="*/ 178 h 214"/>
                <a:gd name="T28" fmla="*/ 136 w 263"/>
                <a:gd name="T29" fmla="*/ 181 h 214"/>
                <a:gd name="T30" fmla="*/ 129 w 263"/>
                <a:gd name="T31" fmla="*/ 194 h 214"/>
                <a:gd name="T32" fmla="*/ 113 w 263"/>
                <a:gd name="T33" fmla="*/ 213 h 214"/>
                <a:gd name="T34" fmla="*/ 100 w 263"/>
                <a:gd name="T35" fmla="*/ 194 h 214"/>
                <a:gd name="T36" fmla="*/ 101 w 263"/>
                <a:gd name="T37" fmla="*/ 182 h 214"/>
                <a:gd name="T38" fmla="*/ 82 w 263"/>
                <a:gd name="T39" fmla="*/ 179 h 214"/>
                <a:gd name="T40" fmla="*/ 57 w 263"/>
                <a:gd name="T41" fmla="*/ 188 h 214"/>
                <a:gd name="T42" fmla="*/ 40 w 263"/>
                <a:gd name="T43" fmla="*/ 193 h 214"/>
                <a:gd name="T44" fmla="*/ 31 w 263"/>
                <a:gd name="T45" fmla="*/ 196 h 214"/>
                <a:gd name="T46" fmla="*/ 18 w 263"/>
                <a:gd name="T47" fmla="*/ 197 h 214"/>
                <a:gd name="T48" fmla="*/ 4 w 263"/>
                <a:gd name="T49" fmla="*/ 190 h 214"/>
                <a:gd name="T50" fmla="*/ 25 w 263"/>
                <a:gd name="T51" fmla="*/ 176 h 214"/>
                <a:gd name="T52" fmla="*/ 70 w 263"/>
                <a:gd name="T53" fmla="*/ 162 h 214"/>
                <a:gd name="T54" fmla="*/ 99 w 263"/>
                <a:gd name="T55" fmla="*/ 154 h 214"/>
                <a:gd name="T56" fmla="*/ 119 w 263"/>
                <a:gd name="T57" fmla="*/ 154 h 214"/>
                <a:gd name="T58" fmla="*/ 136 w 263"/>
                <a:gd name="T59" fmla="*/ 128 h 214"/>
                <a:gd name="T60" fmla="*/ 139 w 263"/>
                <a:gd name="T61" fmla="*/ 108 h 214"/>
                <a:gd name="T62" fmla="*/ 143 w 263"/>
                <a:gd name="T63" fmla="*/ 120 h 214"/>
                <a:gd name="T64" fmla="*/ 163 w 263"/>
                <a:gd name="T65" fmla="*/ 115 h 214"/>
                <a:gd name="T66" fmla="*/ 192 w 263"/>
                <a:gd name="T67" fmla="*/ 96 h 214"/>
                <a:gd name="T68" fmla="*/ 213 w 263"/>
                <a:gd name="T69" fmla="*/ 64 h 214"/>
                <a:gd name="T70" fmla="*/ 209 w 263"/>
                <a:gd name="T71" fmla="*/ 41 h 214"/>
                <a:gd name="T72" fmla="*/ 213 w 263"/>
                <a:gd name="T73" fmla="*/ 23 h 214"/>
                <a:gd name="T74" fmla="*/ 224 w 263"/>
                <a:gd name="T75" fmla="*/ 7 h 214"/>
                <a:gd name="T76" fmla="*/ 232 w 263"/>
                <a:gd name="T77" fmla="*/ 19 h 214"/>
                <a:gd name="T78" fmla="*/ 242 w 263"/>
                <a:gd name="T79" fmla="*/ 17 h 214"/>
                <a:gd name="T80" fmla="*/ 236 w 263"/>
                <a:gd name="T81" fmla="*/ 8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214">
                  <a:moveTo>
                    <a:pt x="237" y="0"/>
                  </a:moveTo>
                  <a:cubicBezTo>
                    <a:pt x="242" y="0"/>
                    <a:pt x="247" y="4"/>
                    <a:pt x="247" y="5"/>
                  </a:cubicBezTo>
                  <a:cubicBezTo>
                    <a:pt x="247" y="6"/>
                    <a:pt x="247" y="16"/>
                    <a:pt x="249" y="20"/>
                  </a:cubicBezTo>
                  <a:cubicBezTo>
                    <a:pt x="252" y="23"/>
                    <a:pt x="254" y="31"/>
                    <a:pt x="257" y="35"/>
                  </a:cubicBezTo>
                  <a:cubicBezTo>
                    <a:pt x="260" y="39"/>
                    <a:pt x="263" y="51"/>
                    <a:pt x="263" y="53"/>
                  </a:cubicBezTo>
                  <a:cubicBezTo>
                    <a:pt x="263" y="55"/>
                    <a:pt x="259" y="67"/>
                    <a:pt x="256" y="68"/>
                  </a:cubicBezTo>
                  <a:cubicBezTo>
                    <a:pt x="253" y="70"/>
                    <a:pt x="252" y="72"/>
                    <a:pt x="251" y="74"/>
                  </a:cubicBezTo>
                  <a:cubicBezTo>
                    <a:pt x="251" y="77"/>
                    <a:pt x="250" y="85"/>
                    <a:pt x="248" y="85"/>
                  </a:cubicBezTo>
                  <a:cubicBezTo>
                    <a:pt x="247" y="85"/>
                    <a:pt x="245" y="84"/>
                    <a:pt x="241" y="86"/>
                  </a:cubicBezTo>
                  <a:cubicBezTo>
                    <a:pt x="238" y="88"/>
                    <a:pt x="235" y="94"/>
                    <a:pt x="236" y="98"/>
                  </a:cubicBezTo>
                  <a:cubicBezTo>
                    <a:pt x="237" y="102"/>
                    <a:pt x="238" y="108"/>
                    <a:pt x="237" y="114"/>
                  </a:cubicBezTo>
                  <a:cubicBezTo>
                    <a:pt x="236" y="121"/>
                    <a:pt x="233" y="126"/>
                    <a:pt x="231" y="129"/>
                  </a:cubicBezTo>
                  <a:cubicBezTo>
                    <a:pt x="228" y="131"/>
                    <a:pt x="227" y="138"/>
                    <a:pt x="229" y="144"/>
                  </a:cubicBezTo>
                  <a:cubicBezTo>
                    <a:pt x="230" y="149"/>
                    <a:pt x="235" y="154"/>
                    <a:pt x="232" y="155"/>
                  </a:cubicBezTo>
                  <a:cubicBezTo>
                    <a:pt x="230" y="155"/>
                    <a:pt x="227" y="160"/>
                    <a:pt x="226" y="163"/>
                  </a:cubicBezTo>
                  <a:cubicBezTo>
                    <a:pt x="226" y="166"/>
                    <a:pt x="212" y="179"/>
                    <a:pt x="211" y="175"/>
                  </a:cubicBezTo>
                  <a:cubicBezTo>
                    <a:pt x="210" y="172"/>
                    <a:pt x="211" y="166"/>
                    <a:pt x="213" y="164"/>
                  </a:cubicBezTo>
                  <a:cubicBezTo>
                    <a:pt x="215" y="162"/>
                    <a:pt x="217" y="158"/>
                    <a:pt x="214" y="157"/>
                  </a:cubicBezTo>
                  <a:cubicBezTo>
                    <a:pt x="211" y="157"/>
                    <a:pt x="207" y="157"/>
                    <a:pt x="208" y="160"/>
                  </a:cubicBezTo>
                  <a:cubicBezTo>
                    <a:pt x="208" y="162"/>
                    <a:pt x="208" y="167"/>
                    <a:pt x="207" y="167"/>
                  </a:cubicBezTo>
                  <a:cubicBezTo>
                    <a:pt x="206" y="167"/>
                    <a:pt x="200" y="161"/>
                    <a:pt x="199" y="161"/>
                  </a:cubicBezTo>
                  <a:cubicBezTo>
                    <a:pt x="198" y="161"/>
                    <a:pt x="192" y="168"/>
                    <a:pt x="192" y="171"/>
                  </a:cubicBezTo>
                  <a:cubicBezTo>
                    <a:pt x="192" y="173"/>
                    <a:pt x="192" y="183"/>
                    <a:pt x="187" y="182"/>
                  </a:cubicBezTo>
                  <a:cubicBezTo>
                    <a:pt x="183" y="181"/>
                    <a:pt x="185" y="169"/>
                    <a:pt x="183" y="170"/>
                  </a:cubicBezTo>
                  <a:cubicBezTo>
                    <a:pt x="181" y="170"/>
                    <a:pt x="170" y="184"/>
                    <a:pt x="168" y="184"/>
                  </a:cubicBezTo>
                  <a:cubicBezTo>
                    <a:pt x="167" y="184"/>
                    <a:pt x="161" y="183"/>
                    <a:pt x="157" y="182"/>
                  </a:cubicBezTo>
                  <a:cubicBezTo>
                    <a:pt x="153" y="182"/>
                    <a:pt x="149" y="187"/>
                    <a:pt x="148" y="184"/>
                  </a:cubicBezTo>
                  <a:cubicBezTo>
                    <a:pt x="146" y="181"/>
                    <a:pt x="147" y="180"/>
                    <a:pt x="145" y="178"/>
                  </a:cubicBezTo>
                  <a:cubicBezTo>
                    <a:pt x="143" y="176"/>
                    <a:pt x="142" y="173"/>
                    <a:pt x="140" y="174"/>
                  </a:cubicBezTo>
                  <a:cubicBezTo>
                    <a:pt x="139" y="174"/>
                    <a:pt x="134" y="179"/>
                    <a:pt x="136" y="181"/>
                  </a:cubicBezTo>
                  <a:cubicBezTo>
                    <a:pt x="138" y="184"/>
                    <a:pt x="141" y="187"/>
                    <a:pt x="140" y="189"/>
                  </a:cubicBezTo>
                  <a:cubicBezTo>
                    <a:pt x="139" y="191"/>
                    <a:pt x="132" y="191"/>
                    <a:pt x="129" y="194"/>
                  </a:cubicBezTo>
                  <a:cubicBezTo>
                    <a:pt x="127" y="197"/>
                    <a:pt x="119" y="205"/>
                    <a:pt x="118" y="208"/>
                  </a:cubicBezTo>
                  <a:cubicBezTo>
                    <a:pt x="117" y="211"/>
                    <a:pt x="116" y="214"/>
                    <a:pt x="113" y="213"/>
                  </a:cubicBezTo>
                  <a:cubicBezTo>
                    <a:pt x="109" y="212"/>
                    <a:pt x="103" y="206"/>
                    <a:pt x="100" y="203"/>
                  </a:cubicBezTo>
                  <a:cubicBezTo>
                    <a:pt x="97" y="200"/>
                    <a:pt x="99" y="195"/>
                    <a:pt x="100" y="194"/>
                  </a:cubicBezTo>
                  <a:cubicBezTo>
                    <a:pt x="100" y="192"/>
                    <a:pt x="108" y="190"/>
                    <a:pt x="108" y="186"/>
                  </a:cubicBezTo>
                  <a:cubicBezTo>
                    <a:pt x="107" y="182"/>
                    <a:pt x="102" y="182"/>
                    <a:pt x="101" y="182"/>
                  </a:cubicBezTo>
                  <a:cubicBezTo>
                    <a:pt x="100" y="183"/>
                    <a:pt x="96" y="183"/>
                    <a:pt x="94" y="182"/>
                  </a:cubicBezTo>
                  <a:cubicBezTo>
                    <a:pt x="91" y="180"/>
                    <a:pt x="87" y="178"/>
                    <a:pt x="82" y="179"/>
                  </a:cubicBezTo>
                  <a:cubicBezTo>
                    <a:pt x="78" y="181"/>
                    <a:pt x="71" y="186"/>
                    <a:pt x="69" y="186"/>
                  </a:cubicBezTo>
                  <a:cubicBezTo>
                    <a:pt x="66" y="185"/>
                    <a:pt x="59" y="186"/>
                    <a:pt x="57" y="188"/>
                  </a:cubicBezTo>
                  <a:cubicBezTo>
                    <a:pt x="55" y="189"/>
                    <a:pt x="50" y="191"/>
                    <a:pt x="48" y="191"/>
                  </a:cubicBezTo>
                  <a:cubicBezTo>
                    <a:pt x="45" y="191"/>
                    <a:pt x="42" y="195"/>
                    <a:pt x="40" y="193"/>
                  </a:cubicBezTo>
                  <a:cubicBezTo>
                    <a:pt x="37" y="191"/>
                    <a:pt x="35" y="189"/>
                    <a:pt x="34" y="190"/>
                  </a:cubicBezTo>
                  <a:cubicBezTo>
                    <a:pt x="32" y="190"/>
                    <a:pt x="31" y="192"/>
                    <a:pt x="31" y="196"/>
                  </a:cubicBezTo>
                  <a:cubicBezTo>
                    <a:pt x="31" y="200"/>
                    <a:pt x="31" y="205"/>
                    <a:pt x="29" y="203"/>
                  </a:cubicBezTo>
                  <a:cubicBezTo>
                    <a:pt x="26" y="201"/>
                    <a:pt x="19" y="197"/>
                    <a:pt x="18" y="197"/>
                  </a:cubicBezTo>
                  <a:cubicBezTo>
                    <a:pt x="17" y="198"/>
                    <a:pt x="3" y="201"/>
                    <a:pt x="1" y="199"/>
                  </a:cubicBezTo>
                  <a:cubicBezTo>
                    <a:pt x="0" y="197"/>
                    <a:pt x="1" y="192"/>
                    <a:pt x="4" y="190"/>
                  </a:cubicBezTo>
                  <a:cubicBezTo>
                    <a:pt x="6" y="189"/>
                    <a:pt x="10" y="188"/>
                    <a:pt x="13" y="186"/>
                  </a:cubicBezTo>
                  <a:cubicBezTo>
                    <a:pt x="16" y="183"/>
                    <a:pt x="19" y="177"/>
                    <a:pt x="25" y="176"/>
                  </a:cubicBezTo>
                  <a:cubicBezTo>
                    <a:pt x="31" y="175"/>
                    <a:pt x="46" y="157"/>
                    <a:pt x="52" y="158"/>
                  </a:cubicBezTo>
                  <a:cubicBezTo>
                    <a:pt x="58" y="159"/>
                    <a:pt x="65" y="164"/>
                    <a:pt x="70" y="162"/>
                  </a:cubicBezTo>
                  <a:cubicBezTo>
                    <a:pt x="75" y="160"/>
                    <a:pt x="81" y="158"/>
                    <a:pt x="88" y="157"/>
                  </a:cubicBezTo>
                  <a:cubicBezTo>
                    <a:pt x="94" y="156"/>
                    <a:pt x="97" y="152"/>
                    <a:pt x="99" y="154"/>
                  </a:cubicBezTo>
                  <a:cubicBezTo>
                    <a:pt x="101" y="156"/>
                    <a:pt x="102" y="163"/>
                    <a:pt x="106" y="162"/>
                  </a:cubicBezTo>
                  <a:cubicBezTo>
                    <a:pt x="110" y="161"/>
                    <a:pt x="117" y="157"/>
                    <a:pt x="119" y="154"/>
                  </a:cubicBezTo>
                  <a:cubicBezTo>
                    <a:pt x="120" y="151"/>
                    <a:pt x="120" y="144"/>
                    <a:pt x="122" y="142"/>
                  </a:cubicBezTo>
                  <a:cubicBezTo>
                    <a:pt x="124" y="140"/>
                    <a:pt x="136" y="131"/>
                    <a:pt x="136" y="128"/>
                  </a:cubicBezTo>
                  <a:cubicBezTo>
                    <a:pt x="136" y="125"/>
                    <a:pt x="135" y="117"/>
                    <a:pt x="136" y="114"/>
                  </a:cubicBezTo>
                  <a:cubicBezTo>
                    <a:pt x="137" y="111"/>
                    <a:pt x="137" y="108"/>
                    <a:pt x="139" y="108"/>
                  </a:cubicBezTo>
                  <a:cubicBezTo>
                    <a:pt x="142" y="108"/>
                    <a:pt x="147" y="107"/>
                    <a:pt x="146" y="109"/>
                  </a:cubicBezTo>
                  <a:cubicBezTo>
                    <a:pt x="145" y="112"/>
                    <a:pt x="143" y="118"/>
                    <a:pt x="143" y="120"/>
                  </a:cubicBezTo>
                  <a:cubicBezTo>
                    <a:pt x="143" y="121"/>
                    <a:pt x="145" y="128"/>
                    <a:pt x="148" y="127"/>
                  </a:cubicBezTo>
                  <a:cubicBezTo>
                    <a:pt x="151" y="125"/>
                    <a:pt x="159" y="115"/>
                    <a:pt x="163" y="115"/>
                  </a:cubicBezTo>
                  <a:cubicBezTo>
                    <a:pt x="168" y="114"/>
                    <a:pt x="172" y="116"/>
                    <a:pt x="175" y="114"/>
                  </a:cubicBezTo>
                  <a:cubicBezTo>
                    <a:pt x="179" y="113"/>
                    <a:pt x="189" y="97"/>
                    <a:pt x="192" y="96"/>
                  </a:cubicBezTo>
                  <a:cubicBezTo>
                    <a:pt x="194" y="95"/>
                    <a:pt x="199" y="91"/>
                    <a:pt x="200" y="86"/>
                  </a:cubicBezTo>
                  <a:cubicBezTo>
                    <a:pt x="201" y="80"/>
                    <a:pt x="211" y="68"/>
                    <a:pt x="213" y="64"/>
                  </a:cubicBezTo>
                  <a:cubicBezTo>
                    <a:pt x="215" y="61"/>
                    <a:pt x="217" y="52"/>
                    <a:pt x="214" y="48"/>
                  </a:cubicBezTo>
                  <a:cubicBezTo>
                    <a:pt x="211" y="45"/>
                    <a:pt x="208" y="43"/>
                    <a:pt x="209" y="41"/>
                  </a:cubicBezTo>
                  <a:cubicBezTo>
                    <a:pt x="211" y="39"/>
                    <a:pt x="214" y="38"/>
                    <a:pt x="214" y="35"/>
                  </a:cubicBezTo>
                  <a:cubicBezTo>
                    <a:pt x="214" y="33"/>
                    <a:pt x="212" y="26"/>
                    <a:pt x="213" y="23"/>
                  </a:cubicBezTo>
                  <a:cubicBezTo>
                    <a:pt x="214" y="21"/>
                    <a:pt x="222" y="17"/>
                    <a:pt x="222" y="14"/>
                  </a:cubicBezTo>
                  <a:cubicBezTo>
                    <a:pt x="222" y="12"/>
                    <a:pt x="222" y="7"/>
                    <a:pt x="224" y="7"/>
                  </a:cubicBezTo>
                  <a:cubicBezTo>
                    <a:pt x="226" y="6"/>
                    <a:pt x="228" y="6"/>
                    <a:pt x="228" y="9"/>
                  </a:cubicBezTo>
                  <a:cubicBezTo>
                    <a:pt x="228" y="12"/>
                    <a:pt x="230" y="20"/>
                    <a:pt x="232" y="19"/>
                  </a:cubicBezTo>
                  <a:cubicBezTo>
                    <a:pt x="233" y="17"/>
                    <a:pt x="234" y="13"/>
                    <a:pt x="235" y="14"/>
                  </a:cubicBezTo>
                  <a:cubicBezTo>
                    <a:pt x="237" y="15"/>
                    <a:pt x="241" y="19"/>
                    <a:pt x="242" y="17"/>
                  </a:cubicBezTo>
                  <a:cubicBezTo>
                    <a:pt x="242" y="14"/>
                    <a:pt x="243" y="10"/>
                    <a:pt x="242" y="9"/>
                  </a:cubicBezTo>
                  <a:cubicBezTo>
                    <a:pt x="240" y="8"/>
                    <a:pt x="237" y="11"/>
                    <a:pt x="236" y="8"/>
                  </a:cubicBezTo>
                  <a:cubicBezTo>
                    <a:pt x="235" y="5"/>
                    <a:pt x="234" y="0"/>
                    <a:pt x="237" y="0"/>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30" name="Freeform 162"/>
            <p:cNvSpPr>
              <a:spLocks/>
            </p:cNvSpPr>
            <p:nvPr/>
          </p:nvSpPr>
          <p:spPr bwMode="auto">
            <a:xfrm>
              <a:off x="7535863" y="2387600"/>
              <a:ext cx="177800" cy="127000"/>
            </a:xfrm>
            <a:custGeom>
              <a:avLst/>
              <a:gdLst>
                <a:gd name="T0" fmla="*/ 57 w 60"/>
                <a:gd name="T1" fmla="*/ 14 h 43"/>
                <a:gd name="T2" fmla="*/ 44 w 60"/>
                <a:gd name="T3" fmla="*/ 28 h 43"/>
                <a:gd name="T4" fmla="*/ 35 w 60"/>
                <a:gd name="T5" fmla="*/ 24 h 43"/>
                <a:gd name="T6" fmla="*/ 24 w 60"/>
                <a:gd name="T7" fmla="*/ 29 h 43"/>
                <a:gd name="T8" fmla="*/ 16 w 60"/>
                <a:gd name="T9" fmla="*/ 43 h 43"/>
                <a:gd name="T10" fmla="*/ 7 w 60"/>
                <a:gd name="T11" fmla="*/ 37 h 43"/>
                <a:gd name="T12" fmla="*/ 6 w 60"/>
                <a:gd name="T13" fmla="*/ 30 h 43"/>
                <a:gd name="T14" fmla="*/ 2 w 60"/>
                <a:gd name="T15" fmla="*/ 24 h 43"/>
                <a:gd name="T16" fmla="*/ 12 w 60"/>
                <a:gd name="T17" fmla="*/ 17 h 43"/>
                <a:gd name="T18" fmla="*/ 17 w 60"/>
                <a:gd name="T19" fmla="*/ 8 h 43"/>
                <a:gd name="T20" fmla="*/ 23 w 60"/>
                <a:gd name="T21" fmla="*/ 11 h 43"/>
                <a:gd name="T22" fmla="*/ 34 w 60"/>
                <a:gd name="T23" fmla="*/ 7 h 43"/>
                <a:gd name="T24" fmla="*/ 42 w 60"/>
                <a:gd name="T25" fmla="*/ 1 h 43"/>
                <a:gd name="T26" fmla="*/ 54 w 60"/>
                <a:gd name="T27" fmla="*/ 5 h 43"/>
                <a:gd name="T28" fmla="*/ 57 w 60"/>
                <a:gd name="T29" fmla="*/ 1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43">
                  <a:moveTo>
                    <a:pt x="57" y="14"/>
                  </a:moveTo>
                  <a:cubicBezTo>
                    <a:pt x="56" y="16"/>
                    <a:pt x="47" y="29"/>
                    <a:pt x="44" y="28"/>
                  </a:cubicBezTo>
                  <a:cubicBezTo>
                    <a:pt x="42" y="27"/>
                    <a:pt x="37" y="23"/>
                    <a:pt x="35" y="24"/>
                  </a:cubicBezTo>
                  <a:cubicBezTo>
                    <a:pt x="34" y="24"/>
                    <a:pt x="25" y="27"/>
                    <a:pt x="24" y="29"/>
                  </a:cubicBezTo>
                  <a:cubicBezTo>
                    <a:pt x="23" y="31"/>
                    <a:pt x="20" y="43"/>
                    <a:pt x="16" y="43"/>
                  </a:cubicBezTo>
                  <a:cubicBezTo>
                    <a:pt x="13" y="43"/>
                    <a:pt x="7" y="39"/>
                    <a:pt x="7" y="37"/>
                  </a:cubicBezTo>
                  <a:cubicBezTo>
                    <a:pt x="7" y="35"/>
                    <a:pt x="9" y="33"/>
                    <a:pt x="6" y="30"/>
                  </a:cubicBezTo>
                  <a:cubicBezTo>
                    <a:pt x="4" y="27"/>
                    <a:pt x="0" y="26"/>
                    <a:pt x="2" y="24"/>
                  </a:cubicBezTo>
                  <a:cubicBezTo>
                    <a:pt x="4" y="22"/>
                    <a:pt x="12" y="20"/>
                    <a:pt x="12" y="17"/>
                  </a:cubicBezTo>
                  <a:cubicBezTo>
                    <a:pt x="12" y="13"/>
                    <a:pt x="13" y="8"/>
                    <a:pt x="17" y="8"/>
                  </a:cubicBezTo>
                  <a:cubicBezTo>
                    <a:pt x="21" y="9"/>
                    <a:pt x="19" y="12"/>
                    <a:pt x="23" y="11"/>
                  </a:cubicBezTo>
                  <a:cubicBezTo>
                    <a:pt x="27" y="10"/>
                    <a:pt x="33" y="11"/>
                    <a:pt x="34" y="7"/>
                  </a:cubicBezTo>
                  <a:cubicBezTo>
                    <a:pt x="34" y="3"/>
                    <a:pt x="38" y="0"/>
                    <a:pt x="42" y="1"/>
                  </a:cubicBezTo>
                  <a:cubicBezTo>
                    <a:pt x="47" y="1"/>
                    <a:pt x="52" y="5"/>
                    <a:pt x="54" y="5"/>
                  </a:cubicBezTo>
                  <a:cubicBezTo>
                    <a:pt x="57" y="5"/>
                    <a:pt x="60" y="9"/>
                    <a:pt x="57" y="14"/>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31" name="Freeform 163"/>
            <p:cNvSpPr>
              <a:spLocks/>
            </p:cNvSpPr>
            <p:nvPr/>
          </p:nvSpPr>
          <p:spPr bwMode="auto">
            <a:xfrm>
              <a:off x="7707313" y="2379663"/>
              <a:ext cx="20637" cy="23812"/>
            </a:xfrm>
            <a:custGeom>
              <a:avLst/>
              <a:gdLst>
                <a:gd name="T0" fmla="*/ 3 w 7"/>
                <a:gd name="T1" fmla="*/ 8 h 8"/>
                <a:gd name="T2" fmla="*/ 6 w 7"/>
                <a:gd name="T3" fmla="*/ 0 h 8"/>
                <a:gd name="T4" fmla="*/ 3 w 7"/>
                <a:gd name="T5" fmla="*/ 8 h 8"/>
              </a:gdLst>
              <a:ahLst/>
              <a:cxnLst>
                <a:cxn ang="0">
                  <a:pos x="T0" y="T1"/>
                </a:cxn>
                <a:cxn ang="0">
                  <a:pos x="T2" y="T3"/>
                </a:cxn>
                <a:cxn ang="0">
                  <a:pos x="T4" y="T5"/>
                </a:cxn>
              </a:cxnLst>
              <a:rect l="0" t="0" r="r" b="b"/>
              <a:pathLst>
                <a:path w="7" h="8">
                  <a:moveTo>
                    <a:pt x="3" y="8"/>
                  </a:moveTo>
                  <a:cubicBezTo>
                    <a:pt x="0" y="8"/>
                    <a:pt x="5" y="0"/>
                    <a:pt x="6" y="0"/>
                  </a:cubicBezTo>
                  <a:cubicBezTo>
                    <a:pt x="7" y="0"/>
                    <a:pt x="7" y="8"/>
                    <a:pt x="3" y="8"/>
                  </a:cubicBezTo>
                  <a:close/>
                </a:path>
              </a:pathLst>
            </a:custGeom>
            <a:grpFill/>
            <a:ln w="6350" cmpd="sng">
              <a:noFill/>
              <a:round/>
              <a:headEnd/>
              <a:tailEnd/>
            </a:ln>
          </p:spPr>
          <p:txBody>
            <a:bodyPr/>
            <a:lstStyle/>
            <a:p>
              <a:pPr>
                <a:defRPr/>
              </a:pPr>
              <a:endParaRPr lang="ja-JP" altLang="en-US">
                <a:solidFill>
                  <a:prstClr val="black"/>
                </a:solidFill>
              </a:endParaRPr>
            </a:p>
          </p:txBody>
        </p:sp>
        <p:sp>
          <p:nvSpPr>
            <p:cNvPr id="32" name="Freeform 164"/>
            <p:cNvSpPr>
              <a:spLocks/>
            </p:cNvSpPr>
            <p:nvPr/>
          </p:nvSpPr>
          <p:spPr bwMode="auto">
            <a:xfrm>
              <a:off x="7353300" y="2417763"/>
              <a:ext cx="165100" cy="230187"/>
            </a:xfrm>
            <a:custGeom>
              <a:avLst/>
              <a:gdLst>
                <a:gd name="T0" fmla="*/ 54 w 56"/>
                <a:gd name="T1" fmla="*/ 33 h 78"/>
                <a:gd name="T2" fmla="*/ 47 w 56"/>
                <a:gd name="T3" fmla="*/ 43 h 78"/>
                <a:gd name="T4" fmla="*/ 42 w 56"/>
                <a:gd name="T5" fmla="*/ 66 h 78"/>
                <a:gd name="T6" fmla="*/ 35 w 56"/>
                <a:gd name="T7" fmla="*/ 70 h 78"/>
                <a:gd name="T8" fmla="*/ 27 w 56"/>
                <a:gd name="T9" fmla="*/ 77 h 78"/>
                <a:gd name="T10" fmla="*/ 28 w 56"/>
                <a:gd name="T11" fmla="*/ 70 h 78"/>
                <a:gd name="T12" fmla="*/ 26 w 56"/>
                <a:gd name="T13" fmla="*/ 66 h 78"/>
                <a:gd name="T14" fmla="*/ 30 w 56"/>
                <a:gd name="T15" fmla="*/ 63 h 78"/>
                <a:gd name="T16" fmla="*/ 26 w 56"/>
                <a:gd name="T17" fmla="*/ 59 h 78"/>
                <a:gd name="T18" fmla="*/ 22 w 56"/>
                <a:gd name="T19" fmla="*/ 64 h 78"/>
                <a:gd name="T20" fmla="*/ 21 w 56"/>
                <a:gd name="T21" fmla="*/ 71 h 78"/>
                <a:gd name="T22" fmla="*/ 16 w 56"/>
                <a:gd name="T23" fmla="*/ 67 h 78"/>
                <a:gd name="T24" fmla="*/ 16 w 56"/>
                <a:gd name="T25" fmla="*/ 58 h 78"/>
                <a:gd name="T26" fmla="*/ 16 w 56"/>
                <a:gd name="T27" fmla="*/ 49 h 78"/>
                <a:gd name="T28" fmla="*/ 24 w 56"/>
                <a:gd name="T29" fmla="*/ 38 h 78"/>
                <a:gd name="T30" fmla="*/ 24 w 56"/>
                <a:gd name="T31" fmla="*/ 30 h 78"/>
                <a:gd name="T32" fmla="*/ 17 w 56"/>
                <a:gd name="T33" fmla="*/ 23 h 78"/>
                <a:gd name="T34" fmla="*/ 17 w 56"/>
                <a:gd name="T35" fmla="*/ 29 h 78"/>
                <a:gd name="T36" fmla="*/ 18 w 56"/>
                <a:gd name="T37" fmla="*/ 36 h 78"/>
                <a:gd name="T38" fmla="*/ 13 w 56"/>
                <a:gd name="T39" fmla="*/ 32 h 78"/>
                <a:gd name="T40" fmla="*/ 7 w 56"/>
                <a:gd name="T41" fmla="*/ 34 h 78"/>
                <a:gd name="T42" fmla="*/ 5 w 56"/>
                <a:gd name="T43" fmla="*/ 27 h 78"/>
                <a:gd name="T44" fmla="*/ 10 w 56"/>
                <a:gd name="T45" fmla="*/ 29 h 78"/>
                <a:gd name="T46" fmla="*/ 1 w 56"/>
                <a:gd name="T47" fmla="*/ 20 h 78"/>
                <a:gd name="T48" fmla="*/ 7 w 56"/>
                <a:gd name="T49" fmla="*/ 16 h 78"/>
                <a:gd name="T50" fmla="*/ 16 w 56"/>
                <a:gd name="T51" fmla="*/ 10 h 78"/>
                <a:gd name="T52" fmla="*/ 22 w 56"/>
                <a:gd name="T53" fmla="*/ 8 h 78"/>
                <a:gd name="T54" fmla="*/ 28 w 56"/>
                <a:gd name="T55" fmla="*/ 2 h 78"/>
                <a:gd name="T56" fmla="*/ 34 w 56"/>
                <a:gd name="T57" fmla="*/ 7 h 78"/>
                <a:gd name="T58" fmla="*/ 40 w 56"/>
                <a:gd name="T59" fmla="*/ 11 h 78"/>
                <a:gd name="T60" fmla="*/ 51 w 56"/>
                <a:gd name="T61" fmla="*/ 10 h 78"/>
                <a:gd name="T62" fmla="*/ 52 w 56"/>
                <a:gd name="T63" fmla="*/ 17 h 78"/>
                <a:gd name="T64" fmla="*/ 55 w 56"/>
                <a:gd name="T65" fmla="*/ 25 h 78"/>
                <a:gd name="T66" fmla="*/ 54 w 56"/>
                <a:gd name="T67" fmla="*/ 33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 h="78">
                  <a:moveTo>
                    <a:pt x="54" y="33"/>
                  </a:moveTo>
                  <a:cubicBezTo>
                    <a:pt x="52" y="35"/>
                    <a:pt x="48" y="41"/>
                    <a:pt x="47" y="43"/>
                  </a:cubicBezTo>
                  <a:cubicBezTo>
                    <a:pt x="47" y="46"/>
                    <a:pt x="45" y="66"/>
                    <a:pt x="42" y="66"/>
                  </a:cubicBezTo>
                  <a:cubicBezTo>
                    <a:pt x="38" y="67"/>
                    <a:pt x="37" y="68"/>
                    <a:pt x="35" y="70"/>
                  </a:cubicBezTo>
                  <a:cubicBezTo>
                    <a:pt x="33" y="73"/>
                    <a:pt x="28" y="78"/>
                    <a:pt x="27" y="77"/>
                  </a:cubicBezTo>
                  <a:cubicBezTo>
                    <a:pt x="26" y="76"/>
                    <a:pt x="30" y="71"/>
                    <a:pt x="28" y="70"/>
                  </a:cubicBezTo>
                  <a:cubicBezTo>
                    <a:pt x="26" y="69"/>
                    <a:pt x="24" y="67"/>
                    <a:pt x="26" y="66"/>
                  </a:cubicBezTo>
                  <a:cubicBezTo>
                    <a:pt x="27" y="65"/>
                    <a:pt x="30" y="66"/>
                    <a:pt x="30" y="63"/>
                  </a:cubicBezTo>
                  <a:cubicBezTo>
                    <a:pt x="30" y="61"/>
                    <a:pt x="28" y="59"/>
                    <a:pt x="26" y="59"/>
                  </a:cubicBezTo>
                  <a:cubicBezTo>
                    <a:pt x="24" y="59"/>
                    <a:pt x="22" y="62"/>
                    <a:pt x="22" y="64"/>
                  </a:cubicBezTo>
                  <a:cubicBezTo>
                    <a:pt x="22" y="67"/>
                    <a:pt x="23" y="70"/>
                    <a:pt x="21" y="71"/>
                  </a:cubicBezTo>
                  <a:cubicBezTo>
                    <a:pt x="20" y="71"/>
                    <a:pt x="16" y="70"/>
                    <a:pt x="16" y="67"/>
                  </a:cubicBezTo>
                  <a:cubicBezTo>
                    <a:pt x="17" y="63"/>
                    <a:pt x="17" y="60"/>
                    <a:pt x="16" y="58"/>
                  </a:cubicBezTo>
                  <a:cubicBezTo>
                    <a:pt x="15" y="56"/>
                    <a:pt x="14" y="50"/>
                    <a:pt x="16" y="49"/>
                  </a:cubicBezTo>
                  <a:cubicBezTo>
                    <a:pt x="18" y="48"/>
                    <a:pt x="24" y="41"/>
                    <a:pt x="24" y="38"/>
                  </a:cubicBezTo>
                  <a:cubicBezTo>
                    <a:pt x="24" y="35"/>
                    <a:pt x="25" y="33"/>
                    <a:pt x="24" y="30"/>
                  </a:cubicBezTo>
                  <a:cubicBezTo>
                    <a:pt x="23" y="27"/>
                    <a:pt x="18" y="21"/>
                    <a:pt x="17" y="23"/>
                  </a:cubicBezTo>
                  <a:cubicBezTo>
                    <a:pt x="15" y="24"/>
                    <a:pt x="16" y="26"/>
                    <a:pt x="17" y="29"/>
                  </a:cubicBezTo>
                  <a:cubicBezTo>
                    <a:pt x="19" y="32"/>
                    <a:pt x="20" y="36"/>
                    <a:pt x="18" y="36"/>
                  </a:cubicBezTo>
                  <a:cubicBezTo>
                    <a:pt x="16" y="36"/>
                    <a:pt x="14" y="32"/>
                    <a:pt x="13" y="32"/>
                  </a:cubicBezTo>
                  <a:cubicBezTo>
                    <a:pt x="12" y="32"/>
                    <a:pt x="8" y="35"/>
                    <a:pt x="7" y="34"/>
                  </a:cubicBezTo>
                  <a:cubicBezTo>
                    <a:pt x="6" y="33"/>
                    <a:pt x="2" y="26"/>
                    <a:pt x="5" y="27"/>
                  </a:cubicBezTo>
                  <a:cubicBezTo>
                    <a:pt x="7" y="28"/>
                    <a:pt x="11" y="32"/>
                    <a:pt x="10" y="29"/>
                  </a:cubicBezTo>
                  <a:cubicBezTo>
                    <a:pt x="9" y="25"/>
                    <a:pt x="0" y="22"/>
                    <a:pt x="1" y="20"/>
                  </a:cubicBezTo>
                  <a:cubicBezTo>
                    <a:pt x="2" y="18"/>
                    <a:pt x="3" y="17"/>
                    <a:pt x="7" y="16"/>
                  </a:cubicBezTo>
                  <a:cubicBezTo>
                    <a:pt x="11" y="15"/>
                    <a:pt x="14" y="11"/>
                    <a:pt x="16" y="10"/>
                  </a:cubicBezTo>
                  <a:cubicBezTo>
                    <a:pt x="18" y="8"/>
                    <a:pt x="20" y="10"/>
                    <a:pt x="22" y="8"/>
                  </a:cubicBezTo>
                  <a:cubicBezTo>
                    <a:pt x="24" y="6"/>
                    <a:pt x="23" y="0"/>
                    <a:pt x="28" y="2"/>
                  </a:cubicBezTo>
                  <a:cubicBezTo>
                    <a:pt x="33" y="4"/>
                    <a:pt x="32" y="4"/>
                    <a:pt x="34" y="7"/>
                  </a:cubicBezTo>
                  <a:cubicBezTo>
                    <a:pt x="37" y="10"/>
                    <a:pt x="38" y="12"/>
                    <a:pt x="40" y="11"/>
                  </a:cubicBezTo>
                  <a:cubicBezTo>
                    <a:pt x="43" y="10"/>
                    <a:pt x="50" y="8"/>
                    <a:pt x="51" y="10"/>
                  </a:cubicBezTo>
                  <a:cubicBezTo>
                    <a:pt x="52" y="12"/>
                    <a:pt x="49" y="16"/>
                    <a:pt x="52" y="17"/>
                  </a:cubicBezTo>
                  <a:cubicBezTo>
                    <a:pt x="55" y="18"/>
                    <a:pt x="55" y="24"/>
                    <a:pt x="55" y="25"/>
                  </a:cubicBezTo>
                  <a:cubicBezTo>
                    <a:pt x="55" y="26"/>
                    <a:pt x="56" y="30"/>
                    <a:pt x="54" y="33"/>
                  </a:cubicBezTo>
                  <a:close/>
                </a:path>
              </a:pathLst>
            </a:custGeom>
            <a:grpFill/>
            <a:ln w="6350" cmpd="sng">
              <a:noFill/>
              <a:round/>
              <a:headEnd/>
              <a:tailEnd/>
            </a:ln>
          </p:spPr>
          <p:txBody>
            <a:bodyPr/>
            <a:lstStyle/>
            <a:p>
              <a:pPr>
                <a:defRPr/>
              </a:pPr>
              <a:endParaRPr lang="ja-JP" altLang="en-US">
                <a:solidFill>
                  <a:prstClr val="black"/>
                </a:solidFill>
              </a:endParaRPr>
            </a:p>
          </p:txBody>
        </p:sp>
      </p:grpSp>
      <p:sp>
        <p:nvSpPr>
          <p:cNvPr id="33" name="テキスト ボックス 32"/>
          <p:cNvSpPr txBox="1"/>
          <p:nvPr/>
        </p:nvSpPr>
        <p:spPr>
          <a:xfrm>
            <a:off x="971600" y="4968751"/>
            <a:ext cx="7252023" cy="938719"/>
          </a:xfrm>
          <a:prstGeom prst="rect">
            <a:avLst/>
          </a:prstGeom>
          <a:noFill/>
          <a:ln>
            <a:solidFill>
              <a:schemeClr val="tx1"/>
            </a:solidFill>
            <a:prstDash val="dash"/>
          </a:ln>
        </p:spPr>
        <p:txBody>
          <a:bodyPr wrap="square" rtlCol="0">
            <a:spAutoFit/>
          </a:bodyPr>
          <a:lstStyle/>
          <a:p>
            <a:pPr>
              <a:lnSpc>
                <a:spcPts val="2200"/>
              </a:lnSpc>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京都や神戸など、</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独自</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の個性を有する都市と一体的に都市圏を構成していることは大阪の強みであり</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都市圏は世界有数の人口集積地域でもある</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。副首都</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・大阪の実現に</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向けて</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、大阪だけでなく、副首都圏</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京阪神</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関西圏</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までも視野に入れた</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a:t>
            </a:r>
            <a:r>
              <a:rPr lang="ja-JP"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を進める</a:t>
            </a:r>
            <a:r>
              <a:rPr lang="ja-JP"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251520" y="1228690"/>
            <a:ext cx="8864104" cy="461665"/>
          </a:xfrm>
          <a:prstGeom prst="rect">
            <a:avLst/>
          </a:prstGeom>
          <a:noFill/>
        </p:spPr>
        <p:txBody>
          <a:bodyPr wrap="square" rtlCol="0">
            <a:spAutoFit/>
          </a:bodyPr>
          <a:lstStyle/>
          <a:p>
            <a:r>
              <a:rPr lang="en-US" altLang="ja-JP" sz="2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2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大阪が変わる。大阪から日本を変える。大阪から世界へ発信する。</a:t>
            </a:r>
            <a:r>
              <a:rPr lang="en-US" altLang="ja-JP" sz="2400" b="1" dirty="0" smtClean="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p>
        </p:txBody>
      </p:sp>
      <p:sp>
        <p:nvSpPr>
          <p:cNvPr id="17"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7</a:t>
            </a:fld>
            <a:endParaRPr lang="ja-JP" altLang="en-US" sz="1200" dirty="0">
              <a:solidFill>
                <a:srgbClr val="898989"/>
              </a:solidFill>
            </a:endParaRPr>
          </a:p>
        </p:txBody>
      </p:sp>
      <p:sp>
        <p:nvSpPr>
          <p:cNvPr id="18" name="テキスト ボックス 17"/>
          <p:cNvSpPr txBox="1"/>
          <p:nvPr/>
        </p:nvSpPr>
        <p:spPr>
          <a:xfrm>
            <a:off x="395536" y="2477728"/>
            <a:ext cx="8424936" cy="1938992"/>
          </a:xfrm>
          <a:prstGeom prst="rect">
            <a:avLst/>
          </a:prstGeom>
          <a:noFill/>
        </p:spPr>
        <p:txBody>
          <a:bodyPr wrap="square" rtlCol="0">
            <a:spAutoFit/>
          </a:bodyPr>
          <a:lstStyle/>
          <a:p>
            <a:pPr>
              <a:lnSpc>
                <a:spcPct val="15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大阪自らが、本来のポテンシャルを発揮し、首都・東京とともに、他の大都市に先行するトップランナーへと変貌を遂げる。そして、東京を頂点とするピラミッド型の国土構造・社会構造・価値観を大きく転換し、わが国が抱える社会問題を解決する先導役を果たすため、</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東京とは異なる個性・新たな価値観をもって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、世界で存在感を発揮する</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「東西二極の一極」として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、平時にも非常時にも</a:t>
            </a:r>
            <a:r>
              <a:rPr lang="ja-JP" altLang="en-US" sz="1600" b="1" u="sng" dirty="0" smtClean="0">
                <a:latin typeface="Meiryo UI" panose="020B0604030504040204" pitchFamily="50" charset="-128"/>
                <a:ea typeface="Meiryo UI" panose="020B0604030504040204" pitchFamily="50" charset="-128"/>
                <a:cs typeface="Meiryo UI" panose="020B0604030504040204" pitchFamily="50" charset="-128"/>
              </a:rPr>
              <a:t>日本の未来を支え、けん引する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成長エンジンの役割を果たす。</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814253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p:cNvSpPr/>
          <p:nvPr/>
        </p:nvSpPr>
        <p:spPr>
          <a:xfrm>
            <a:off x="395536" y="908720"/>
            <a:ext cx="8352927" cy="1584176"/>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◆大阪は、政治・行政・経済・金融・都市インフラ等が東京に次いで集積する西日本随一の都市。</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隣接府県を含めた関西圏として、豊かな経済、都市基盤、歴史・文化を有している。</a:t>
            </a: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◆大阪がさらに中枢性・拠点性を高め、西日本の</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西日本のワンストップセンターとして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役割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広げることは、</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国全体</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の総合力と機動性（スピード感）の向上につながる。</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◆地域主権、多極分散型社会の先導役を果たすとともに、東京と並ぶわが国の成長エンジンとして</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経済中枢機能を高めることが必要。</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179512" y="548680"/>
            <a:ext cx="8353872" cy="369332"/>
          </a:xfrm>
          <a:prstGeom prst="rect">
            <a:avLst/>
          </a:prstGeom>
          <a:no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（１）「西日本の首都」（分都）として、中枢性・拠点性を高める。</a:t>
            </a:r>
          </a:p>
        </p:txBody>
      </p:sp>
      <p:sp>
        <p:nvSpPr>
          <p:cNvPr id="26" name="正方形/長方形 25"/>
          <p:cNvSpPr/>
          <p:nvPr/>
        </p:nvSpPr>
        <p:spPr>
          <a:xfrm>
            <a:off x="229921" y="147696"/>
            <a:ext cx="3838023" cy="380512"/>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３．副首都・大阪が果たすべき役割</a:t>
            </a:r>
            <a:endParaRPr lang="ja-JP" altLang="en-US"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2" name="スライド番号プレースホルダー 1"/>
          <p:cNvSpPr txBox="1">
            <a:spLocks/>
          </p:cNvSpPr>
          <p:nvPr/>
        </p:nvSpPr>
        <p:spPr bwMode="auto">
          <a:xfrm>
            <a:off x="8388424" y="6520259"/>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8</a:t>
            </a:fld>
            <a:endParaRPr lang="ja-JP" altLang="en-US" sz="1200" dirty="0">
              <a:solidFill>
                <a:srgbClr val="898989"/>
              </a:solidFill>
            </a:endParaRPr>
          </a:p>
        </p:txBody>
      </p:sp>
      <p:graphicFrame>
        <p:nvGraphicFramePr>
          <p:cNvPr id="73" name="表 72"/>
          <p:cNvGraphicFramePr>
            <a:graphicFrameLocks noGrp="1" noChangeAspect="1"/>
          </p:cNvGraphicFramePr>
          <p:nvPr>
            <p:extLst>
              <p:ext uri="{D42A27DB-BD31-4B8C-83A1-F6EECF244321}">
                <p14:modId xmlns:p14="http://schemas.microsoft.com/office/powerpoint/2010/main" val="3737355087"/>
              </p:ext>
            </p:extLst>
          </p:nvPr>
        </p:nvGraphicFramePr>
        <p:xfrm>
          <a:off x="4860031" y="2833242"/>
          <a:ext cx="3903663" cy="1920879"/>
        </p:xfrm>
        <a:graphic>
          <a:graphicData uri="http://schemas.openxmlformats.org/drawingml/2006/table">
            <a:tbl>
              <a:tblPr firstRow="1" bandRow="1">
                <a:tableStyleId>{5940675A-B579-460E-94D1-54222C63F5DA}</a:tableStyleId>
              </a:tblPr>
              <a:tblGrid>
                <a:gridCol w="1122665"/>
                <a:gridCol w="533519"/>
                <a:gridCol w="519269"/>
                <a:gridCol w="631276"/>
                <a:gridCol w="465658"/>
                <a:gridCol w="631276"/>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20.7%</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就業者数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小売業事業所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14.9%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製造業事業所</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28.6%</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9.5%</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金融機関預金額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28.8%</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8.8%</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研究所事業所数</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10.1%</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民鉄営業距離</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2009</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17.3%</a:t>
                      </a:r>
                    </a:p>
                  </a:txBody>
                  <a:tcPr marL="91442" marR="91442"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2" marR="91442"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6.0%</a:t>
                      </a:r>
                      <a:endParaRPr kumimoji="1" lang="ja-JP" altLang="en-US" sz="800" dirty="0">
                        <a:latin typeface="Meiryo UI" pitchFamily="50" charset="-128"/>
                        <a:ea typeface="Meiryo UI" pitchFamily="50" charset="-128"/>
                        <a:cs typeface="Meiryo UI" pitchFamily="50" charset="-128"/>
                      </a:endParaRPr>
                    </a:p>
                  </a:txBody>
                  <a:tcPr marL="91442" marR="91442" marT="45744" marB="45744">
                    <a:lnL w="12700" cap="flat" cmpd="sng" algn="ctr">
                      <a:solidFill>
                        <a:schemeClr val="tx1"/>
                      </a:solidFill>
                      <a:prstDash val="dash"/>
                      <a:round/>
                      <a:headEnd type="none" w="med" len="med"/>
                      <a:tailEnd type="none" w="med" len="med"/>
                    </a:lnL>
                    <a:noFill/>
                  </a:tcPr>
                </a:tc>
              </a:tr>
            </a:tbl>
          </a:graphicData>
        </a:graphic>
      </p:graphicFrame>
      <p:graphicFrame>
        <p:nvGraphicFramePr>
          <p:cNvPr id="74" name="表 73"/>
          <p:cNvGraphicFramePr>
            <a:graphicFrameLocks noGrp="1"/>
          </p:cNvGraphicFramePr>
          <p:nvPr>
            <p:extLst>
              <p:ext uri="{D42A27DB-BD31-4B8C-83A1-F6EECF244321}">
                <p14:modId xmlns:p14="http://schemas.microsoft.com/office/powerpoint/2010/main" val="3909869836"/>
              </p:ext>
            </p:extLst>
          </p:nvPr>
        </p:nvGraphicFramePr>
        <p:xfrm>
          <a:off x="4860031" y="4872803"/>
          <a:ext cx="3903663" cy="1920879"/>
        </p:xfrm>
        <a:graphic>
          <a:graphicData uri="http://schemas.openxmlformats.org/drawingml/2006/table">
            <a:tbl>
              <a:tblPr firstRow="1" bandRow="1">
                <a:tableStyleId>{5940675A-B579-460E-94D1-54222C63F5DA}</a:tableStyleId>
              </a:tblPr>
              <a:tblGrid>
                <a:gridCol w="1148027"/>
                <a:gridCol w="543358"/>
                <a:gridCol w="533209"/>
                <a:gridCol w="583718"/>
                <a:gridCol w="537993"/>
                <a:gridCol w="557358"/>
              </a:tblGrid>
              <a:tr h="213431">
                <a:tc gridSpan="2">
                  <a:txBody>
                    <a:bodyPr/>
                    <a:lstStyle/>
                    <a:p>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200" b="1" dirty="0">
                        <a:latin typeface="Meiryo UI" pitchFamily="50" charset="-128"/>
                        <a:ea typeface="Meiryo UI" pitchFamily="50" charset="-128"/>
                        <a:cs typeface="Meiryo UI" pitchFamily="50" charset="-128"/>
                      </a:endParaRPr>
                    </a:p>
                  </a:txBody>
                  <a:tcPr>
                    <a:noFill/>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大阪／西日本</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sz="1400" dirty="0"/>
                    </a:p>
                  </a:txBody>
                  <a:tcPr/>
                </a:tc>
                <a:tc gridSpan="2">
                  <a:txBody>
                    <a:bodyPr/>
                    <a:lstStyle/>
                    <a:p>
                      <a:pPr algn="ctr"/>
                      <a:r>
                        <a:rPr kumimoji="1" lang="ja-JP" altLang="en-US" sz="800" b="1" dirty="0" smtClean="0">
                          <a:latin typeface="Meiryo UI" pitchFamily="50" charset="-128"/>
                          <a:ea typeface="Meiryo UI" pitchFamily="50" charset="-128"/>
                          <a:cs typeface="Meiryo UI" pitchFamily="50" charset="-128"/>
                        </a:rPr>
                        <a:t>大阪／全国</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B w="12700" cap="flat" cmpd="sng" algn="ctr">
                      <a:solidFill>
                        <a:schemeClr val="tx1"/>
                      </a:solidFill>
                      <a:prstDash val="solid"/>
                      <a:round/>
                      <a:headEnd type="none" w="med" len="med"/>
                      <a:tailEnd type="none" w="med" len="med"/>
                    </a:lnB>
                    <a:noFill/>
                  </a:tcPr>
                </a:tc>
                <a:tc hMerge="1">
                  <a:txBody>
                    <a:bodyPr/>
                    <a:lstStyle/>
                    <a:p>
                      <a:endParaRPr kumimoji="1" lang="ja-JP" altLang="en-US" sz="1400" dirty="0"/>
                    </a:p>
                  </a:txBody>
                  <a:tcPr/>
                </a:tc>
              </a:tr>
              <a:tr h="213431">
                <a:tc>
                  <a:txBody>
                    <a:bodyPr/>
                    <a:lstStyle/>
                    <a:p>
                      <a:pPr algn="ctr"/>
                      <a:r>
                        <a:rPr kumimoji="1" lang="ja-JP" altLang="en-US" sz="800" b="1" dirty="0" smtClean="0">
                          <a:latin typeface="Meiryo UI" pitchFamily="50" charset="-128"/>
                          <a:ea typeface="Meiryo UI" pitchFamily="50" charset="-128"/>
                          <a:cs typeface="Meiryo UI" pitchFamily="50" charset="-128"/>
                        </a:rPr>
                        <a:t>項目</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年度</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800" b="1" dirty="0" smtClean="0">
                          <a:latin typeface="Meiryo UI" pitchFamily="50" charset="-128"/>
                          <a:ea typeface="Meiryo UI" pitchFamily="50" charset="-128"/>
                          <a:cs typeface="Meiryo UI" pitchFamily="50" charset="-128"/>
                        </a:rPr>
                        <a:t>順位</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kumimoji="1" lang="ja-JP" altLang="en-US" sz="800" b="1" dirty="0" smtClean="0">
                          <a:latin typeface="Meiryo UI" pitchFamily="50" charset="-128"/>
                          <a:ea typeface="Meiryo UI" pitchFamily="50" charset="-128"/>
                          <a:cs typeface="Meiryo UI" pitchFamily="50" charset="-128"/>
                        </a:rPr>
                        <a:t>シェア</a:t>
                      </a:r>
                      <a:endParaRPr kumimoji="1" lang="ja-JP" altLang="en-US" sz="800" b="1"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医療機関</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noFill/>
                  </a:tcPr>
                </a:tc>
                <a:tc>
                  <a:txBody>
                    <a:bodyPr/>
                    <a:lstStyle/>
                    <a:p>
                      <a:pPr algn="r"/>
                      <a:r>
                        <a:rPr kumimoji="1" lang="en-US" altLang="ja-JP" sz="800" dirty="0" smtClean="0">
                          <a:latin typeface="Meiryo UI" pitchFamily="50" charset="-128"/>
                          <a:ea typeface="Meiryo UI" pitchFamily="50" charset="-128"/>
                          <a:cs typeface="Meiryo UI" pitchFamily="50" charset="-128"/>
                        </a:rPr>
                        <a:t>7.0</a:t>
                      </a:r>
                      <a:r>
                        <a:rPr kumimoji="1" lang="ja-JP" altLang="en-US" sz="800" dirty="0" smtClean="0">
                          <a:latin typeface="Meiryo UI" pitchFamily="50" charset="-128"/>
                          <a:ea typeface="Meiryo UI" pitchFamily="50" charset="-128"/>
                          <a:cs typeface="Meiryo UI" pitchFamily="50" charset="-128"/>
                        </a:rPr>
                        <a:t>％</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介護保険施設</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r h="21343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smtClean="0">
                          <a:latin typeface="Meiryo UI" pitchFamily="50" charset="-128"/>
                          <a:ea typeface="Meiryo UI" pitchFamily="50" charset="-128"/>
                          <a:cs typeface="Meiryo UI" pitchFamily="50" charset="-128"/>
                        </a:rPr>
                        <a:t>児童福祉施設</a:t>
                      </a:r>
                    </a:p>
                  </a:txBody>
                  <a:tcPr marL="91441" marR="91441" marT="45744" marB="45744">
                    <a:lnR w="12700" cap="flat" cmpd="sng" algn="ctr">
                      <a:solidFill>
                        <a:schemeClr val="tx1"/>
                      </a:solidFill>
                      <a:prstDash val="dash"/>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smtClean="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11.7%</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4</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4.6%</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保育所数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2014</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小中学校数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12.3%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5.0%</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高等学校数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13.3%</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3</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5.2%</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r h="213431">
                <a:tc>
                  <a:txBody>
                    <a:bodyPr/>
                    <a:lstStyle/>
                    <a:p>
                      <a:r>
                        <a:rPr kumimoji="1" lang="ja-JP" altLang="en-US" sz="800" dirty="0" smtClean="0">
                          <a:latin typeface="Meiryo UI" pitchFamily="50" charset="-128"/>
                          <a:ea typeface="Meiryo UI" pitchFamily="50" charset="-128"/>
                          <a:cs typeface="Meiryo UI" pitchFamily="50" charset="-128"/>
                        </a:rPr>
                        <a:t>大学数</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tcPr>
                </a:tc>
                <a:tc>
                  <a:txBody>
                    <a:bodyPr/>
                    <a:lstStyle/>
                    <a:p>
                      <a:r>
                        <a:rPr kumimoji="1" lang="en-US" altLang="ja-JP" sz="800" dirty="0" smtClean="0">
                          <a:latin typeface="Meiryo UI" pitchFamily="50" charset="-128"/>
                          <a:ea typeface="Meiryo UI" pitchFamily="50" charset="-128"/>
                          <a:cs typeface="Meiryo UI" pitchFamily="50" charset="-128"/>
                        </a:rPr>
                        <a:t>2015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tcPr>
                </a:tc>
                <a:tc>
                  <a:txBody>
                    <a:bodyPr/>
                    <a:lstStyle/>
                    <a:p>
                      <a:pPr algn="r"/>
                      <a:r>
                        <a:rPr kumimoji="1" lang="en-US" altLang="ja-JP" sz="800" dirty="0" smtClean="0">
                          <a:latin typeface="Meiryo UI" pitchFamily="50" charset="-128"/>
                          <a:ea typeface="Meiryo UI" pitchFamily="50" charset="-128"/>
                          <a:cs typeface="Meiryo UI" pitchFamily="50" charset="-128"/>
                        </a:rPr>
                        <a:t>1</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18.5%</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solidFill>
                      <a:schemeClr val="accent2">
                        <a:lumMod val="40000"/>
                        <a:lumOff val="60000"/>
                      </a:schemeClr>
                    </a:solidFill>
                  </a:tcPr>
                </a:tc>
                <a:tc>
                  <a:txBody>
                    <a:bodyPr/>
                    <a:lstStyle/>
                    <a:p>
                      <a:pPr algn="r"/>
                      <a:r>
                        <a:rPr kumimoji="1" lang="en-US" altLang="ja-JP" sz="800" dirty="0" smtClean="0">
                          <a:latin typeface="Meiryo UI" pitchFamily="50" charset="-128"/>
                          <a:ea typeface="Meiryo UI" pitchFamily="50" charset="-128"/>
                          <a:cs typeface="Meiryo UI" pitchFamily="50" charset="-128"/>
                        </a:rPr>
                        <a:t>2</a:t>
                      </a:r>
                      <a:r>
                        <a:rPr kumimoji="1" lang="ja-JP" altLang="en-US" sz="800" dirty="0" smtClean="0">
                          <a:latin typeface="Meiryo UI" pitchFamily="50" charset="-128"/>
                          <a:ea typeface="Meiryo UI" pitchFamily="50" charset="-128"/>
                          <a:cs typeface="Meiryo UI" pitchFamily="50" charset="-128"/>
                        </a:rPr>
                        <a:t>位</a:t>
                      </a:r>
                      <a:endParaRPr kumimoji="1" lang="ja-JP" altLang="en-US" sz="800" dirty="0">
                        <a:latin typeface="Meiryo UI" pitchFamily="50" charset="-128"/>
                        <a:ea typeface="Meiryo UI" pitchFamily="50" charset="-128"/>
                        <a:cs typeface="Meiryo UI" pitchFamily="50" charset="-128"/>
                      </a:endParaRPr>
                    </a:p>
                  </a:txBody>
                  <a:tcPr marL="91441" marR="91441" marT="45744" marB="45744">
                    <a:lnR w="12700" cap="flat" cmpd="sng" algn="ctr">
                      <a:solidFill>
                        <a:schemeClr val="tx1"/>
                      </a:solidFill>
                      <a:prstDash val="dash"/>
                      <a:round/>
                      <a:headEnd type="none" w="med" len="med"/>
                      <a:tailEnd type="none" w="med" len="med"/>
                    </a:lnR>
                    <a:noFill/>
                  </a:tcPr>
                </a:tc>
                <a:tc>
                  <a:txBody>
                    <a:bodyPr/>
                    <a:lstStyle/>
                    <a:p>
                      <a:pPr algn="r"/>
                      <a:r>
                        <a:rPr kumimoji="1" lang="en-US" altLang="ja-JP" sz="800" dirty="0" smtClean="0">
                          <a:latin typeface="Meiryo UI" pitchFamily="50" charset="-128"/>
                          <a:ea typeface="Meiryo UI" pitchFamily="50" charset="-128"/>
                          <a:cs typeface="Meiryo UI" pitchFamily="50" charset="-128"/>
                        </a:rPr>
                        <a:t>7.1%</a:t>
                      </a:r>
                      <a:endParaRPr kumimoji="1" lang="ja-JP" altLang="en-US" sz="800" dirty="0">
                        <a:latin typeface="Meiryo UI" pitchFamily="50" charset="-128"/>
                        <a:ea typeface="Meiryo UI" pitchFamily="50" charset="-128"/>
                        <a:cs typeface="Meiryo UI" pitchFamily="50" charset="-128"/>
                      </a:endParaRPr>
                    </a:p>
                  </a:txBody>
                  <a:tcPr marL="91441" marR="91441" marT="45744" marB="45744">
                    <a:lnL w="12700" cap="flat" cmpd="sng" algn="ctr">
                      <a:solidFill>
                        <a:schemeClr val="tx1"/>
                      </a:solidFill>
                      <a:prstDash val="dash"/>
                      <a:round/>
                      <a:headEnd type="none" w="med" len="med"/>
                      <a:tailEnd type="none" w="med" len="med"/>
                    </a:lnL>
                    <a:noFill/>
                  </a:tcPr>
                </a:tc>
              </a:tr>
            </a:tbl>
          </a:graphicData>
        </a:graphic>
      </p:graphicFrame>
      <p:sp>
        <p:nvSpPr>
          <p:cNvPr id="75" name="正方形/長方形 74"/>
          <p:cNvSpPr/>
          <p:nvPr/>
        </p:nvSpPr>
        <p:spPr>
          <a:xfrm>
            <a:off x="4644007" y="3337298"/>
            <a:ext cx="216024" cy="12241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都市基盤関連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6" name="正方形/長方形 75"/>
          <p:cNvSpPr/>
          <p:nvPr/>
        </p:nvSpPr>
        <p:spPr>
          <a:xfrm>
            <a:off x="4571999" y="5425232"/>
            <a:ext cx="360039" cy="129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defRPr/>
            </a:pP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生活文化関連</a:t>
            </a:r>
            <a:r>
              <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571999" y="2564904"/>
            <a:ext cx="2530475" cy="2111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における大阪の位置づけ</a:t>
            </a:r>
          </a:p>
        </p:txBody>
      </p:sp>
      <p:sp>
        <p:nvSpPr>
          <p:cNvPr id="78" name="テキスト ボックス 60"/>
          <p:cNvSpPr txBox="1">
            <a:spLocks noChangeArrowheads="1"/>
          </p:cNvSpPr>
          <p:nvPr/>
        </p:nvSpPr>
        <p:spPr bwMode="auto">
          <a:xfrm>
            <a:off x="6709824" y="2545210"/>
            <a:ext cx="1944216"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⇒大阪は、多くの項目で西日本１位。</a:t>
            </a:r>
            <a:endPar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1309" y="3140968"/>
            <a:ext cx="4085139" cy="2467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 name="表 16"/>
          <p:cNvGraphicFramePr>
            <a:graphicFrameLocks noGrp="1"/>
          </p:cNvGraphicFramePr>
          <p:nvPr>
            <p:extLst>
              <p:ext uri="{D42A27DB-BD31-4B8C-83A1-F6EECF244321}">
                <p14:modId xmlns:p14="http://schemas.microsoft.com/office/powerpoint/2010/main" val="2275180547"/>
              </p:ext>
            </p:extLst>
          </p:nvPr>
        </p:nvGraphicFramePr>
        <p:xfrm>
          <a:off x="271309" y="5659262"/>
          <a:ext cx="4176712" cy="971551"/>
        </p:xfrm>
        <a:graphic>
          <a:graphicData uri="http://schemas.openxmlformats.org/drawingml/2006/table">
            <a:tbl>
              <a:tblPr firstRow="1" bandRow="1">
                <a:tableStyleId>{5940675A-B579-460E-94D1-54222C63F5DA}</a:tableStyleId>
              </a:tblPr>
              <a:tblGrid>
                <a:gridCol w="410470"/>
                <a:gridCol w="684119"/>
                <a:gridCol w="615707"/>
                <a:gridCol w="522407"/>
                <a:gridCol w="648003"/>
                <a:gridCol w="720003"/>
                <a:gridCol w="576003"/>
              </a:tblGrid>
              <a:tr h="152412">
                <a:tc rowSpan="2">
                  <a:txBody>
                    <a:bodyPr/>
                    <a:lstStyle/>
                    <a:p>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mpd="sng">
                      <a:noFill/>
                    </a:lnB>
                    <a:solidFill>
                      <a:schemeClr val="bg1"/>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R w="9525" cap="flat" cmpd="sng" algn="ctr">
                      <a:solidFill>
                        <a:schemeClr val="tx1"/>
                      </a:solidFill>
                      <a:prstDash val="dash"/>
                      <a:round/>
                      <a:headEnd type="none" w="med" len="med"/>
                      <a:tailEnd type="none" w="med" len="med"/>
                    </a:lnR>
                    <a:solidFill>
                      <a:schemeClr val="accent1">
                        <a:lumMod val="20000"/>
                        <a:lumOff val="80000"/>
                      </a:schemeClr>
                    </a:solidFill>
                  </a:tcPr>
                </a:tc>
                <a:tc hMerge="1">
                  <a:txBody>
                    <a:bodyPr/>
                    <a:lstStyle/>
                    <a:p>
                      <a:pPr algn="ctr"/>
                      <a:endParaRPr kumimoji="1" lang="ja-JP" altLang="en-US" sz="1200" b="1" dirty="0">
                        <a:latin typeface="Meiryo UI" panose="020B0604030504040204" pitchFamily="50" charset="-128"/>
                        <a:ea typeface="Meiryo UI" panose="020B0604030504040204" pitchFamily="50" charset="-128"/>
                      </a:endParaRPr>
                    </a:p>
                  </a:txBody>
                  <a:tcPr>
                    <a:lnL w="9525" cap="flat" cmpd="sng" algn="ctr">
                      <a:solidFill>
                        <a:schemeClr val="tx1"/>
                      </a:solidFill>
                      <a:prstDash val="dash"/>
                      <a:round/>
                      <a:headEnd type="none" w="med" len="med"/>
                      <a:tailEnd type="none" w="med" len="med"/>
                    </a:lnL>
                    <a:solidFill>
                      <a:schemeClr val="accent1">
                        <a:lumMod val="20000"/>
                        <a:lumOff val="80000"/>
                      </a:schemeClr>
                    </a:solidFill>
                  </a:tcPr>
                </a:tc>
                <a:tc gridSpan="3">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marL="91430" marR="91430" marT="45724" marB="45724" anchor="ctr">
                    <a:lnB w="12700" cap="flat" cmpd="sng" algn="ctr">
                      <a:noFill/>
                      <a:prstDash val="solid"/>
                      <a:round/>
                      <a:headEnd type="none" w="med" len="med"/>
                      <a:tailEnd type="none" w="med" len="med"/>
                    </a:lnB>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c hMerge="1">
                  <a:txBody>
                    <a:bodyPr/>
                    <a:lstStyle/>
                    <a:p>
                      <a:pPr algn="ctr"/>
                      <a:endParaRPr kumimoji="1" lang="ja-JP" altLang="en-US" sz="400" b="1" dirty="0">
                        <a:latin typeface="Meiryo UI" panose="020B0604030504040204" pitchFamily="50" charset="-128"/>
                        <a:ea typeface="Meiryo UI" panose="020B0604030504040204" pitchFamily="50" charset="-128"/>
                      </a:endParaRPr>
                    </a:p>
                  </a:txBody>
                  <a:tcPr>
                    <a:solidFill>
                      <a:schemeClr val="bg1"/>
                    </a:solidFill>
                  </a:tcPr>
                </a:tc>
              </a:tr>
              <a:tr h="213377">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西日本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T w="12700" cmpd="sng">
                      <a:noFill/>
                    </a:lnT>
                    <a:solidFill>
                      <a:schemeClr val="bg1"/>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大阪府</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東日本</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no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東京都</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ctr"/>
                      <a:r>
                        <a:rPr kumimoji="1" lang="ja-JP" altLang="en-US" sz="800" b="1" dirty="0" smtClean="0">
                          <a:latin typeface="Meiryo UI" panose="020B0604030504040204" pitchFamily="50" charset="-128"/>
                          <a:ea typeface="Meiryo UI" panose="020B0604030504040204" pitchFamily="50" charset="-128"/>
                        </a:rPr>
                        <a:t>シェア</a:t>
                      </a:r>
                      <a:endParaRPr kumimoji="1" lang="ja-JP" altLang="en-US" sz="800" b="1"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02881">
                <a:tc>
                  <a:txBody>
                    <a:bodyPr/>
                    <a:lstStyle/>
                    <a:p>
                      <a:r>
                        <a:rPr kumimoji="1" lang="en-US" altLang="ja-JP" sz="800" dirty="0" smtClean="0">
                          <a:latin typeface="Meiryo UI" panose="020B0604030504040204" pitchFamily="50" charset="-128"/>
                          <a:ea typeface="Meiryo UI" panose="020B0604030504040204" pitchFamily="50" charset="-128"/>
                        </a:rPr>
                        <a:t>GDP</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166</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36.8</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22.1%</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334</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91.9</a:t>
                      </a:r>
                      <a:r>
                        <a:rPr kumimoji="1" lang="ja-JP" altLang="en-US" sz="800" dirty="0" smtClean="0">
                          <a:latin typeface="Meiryo UI" panose="020B0604030504040204" pitchFamily="50" charset="-128"/>
                          <a:ea typeface="Meiryo UI" panose="020B0604030504040204" pitchFamily="50" charset="-128"/>
                        </a:rPr>
                        <a:t>兆円</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27.5%</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r h="302881">
                <a:tc>
                  <a:txBody>
                    <a:bodyPr/>
                    <a:lstStyle/>
                    <a:p>
                      <a:r>
                        <a:rPr kumimoji="1" lang="ja-JP" altLang="en-US" sz="800" dirty="0" smtClean="0">
                          <a:latin typeface="Meiryo UI" panose="020B0604030504040204" pitchFamily="50" charset="-128"/>
                          <a:ea typeface="Meiryo UI" panose="020B0604030504040204" pitchFamily="50" charset="-128"/>
                        </a:rPr>
                        <a:t>人口</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4683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solidFill>
                      <a:schemeClr val="bg1"/>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886</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18.9%</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8068</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1323</a:t>
                      </a:r>
                      <a:r>
                        <a:rPr kumimoji="1" lang="ja-JP" altLang="en-US" sz="800" dirty="0" smtClean="0">
                          <a:latin typeface="Meiryo UI" panose="020B0604030504040204" pitchFamily="50" charset="-128"/>
                          <a:ea typeface="Meiryo UI" panose="020B0604030504040204" pitchFamily="50" charset="-128"/>
                        </a:rPr>
                        <a:t>万人</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12700" cap="flat" cmpd="sng" algn="ctr">
                      <a:solidFill>
                        <a:schemeClr val="tx1"/>
                      </a:solidFill>
                      <a:prstDash val="solid"/>
                      <a:round/>
                      <a:headEnd type="none" w="med" len="med"/>
                      <a:tailEnd type="none" w="med" len="med"/>
                    </a:lnL>
                    <a:lnR w="9525" cap="flat" cmpd="sng" algn="ctr">
                      <a:solidFill>
                        <a:schemeClr val="tx1"/>
                      </a:solidFill>
                      <a:prstDash val="dash"/>
                      <a:round/>
                      <a:headEnd type="none" w="med" len="med"/>
                      <a:tailEnd type="none" w="med" len="med"/>
                    </a:lnR>
                    <a:solidFill>
                      <a:schemeClr val="accent6">
                        <a:lumMod val="40000"/>
                        <a:lumOff val="60000"/>
                      </a:schemeClr>
                    </a:solidFill>
                  </a:tcPr>
                </a:tc>
                <a:tc>
                  <a:txBody>
                    <a:bodyPr/>
                    <a:lstStyle/>
                    <a:p>
                      <a:pPr algn="r"/>
                      <a:r>
                        <a:rPr kumimoji="1" lang="en-US" altLang="ja-JP" sz="800" dirty="0" smtClean="0">
                          <a:latin typeface="Meiryo UI" panose="020B0604030504040204" pitchFamily="50" charset="-128"/>
                          <a:ea typeface="Meiryo UI" panose="020B0604030504040204" pitchFamily="50" charset="-128"/>
                        </a:rPr>
                        <a:t>16.4%</a:t>
                      </a:r>
                      <a:endParaRPr kumimoji="1" lang="ja-JP" altLang="en-US" sz="800" dirty="0">
                        <a:latin typeface="Meiryo UI" panose="020B0604030504040204" pitchFamily="50" charset="-128"/>
                        <a:ea typeface="Meiryo UI" panose="020B0604030504040204" pitchFamily="50" charset="-128"/>
                      </a:endParaRPr>
                    </a:p>
                  </a:txBody>
                  <a:tcPr marL="91430" marR="91430" marT="45724" marB="45724" anchor="ctr">
                    <a:lnL w="9525" cap="flat" cmpd="sng" algn="ctr">
                      <a:solidFill>
                        <a:schemeClr val="tx1"/>
                      </a:solidFill>
                      <a:prstDash val="dash"/>
                      <a:round/>
                      <a:headEnd type="none" w="med" len="med"/>
                      <a:tailEnd type="none" w="med" len="med"/>
                    </a:lnL>
                    <a:solidFill>
                      <a:schemeClr val="accent6">
                        <a:lumMod val="40000"/>
                        <a:lumOff val="60000"/>
                      </a:schemeClr>
                    </a:solidFill>
                  </a:tcPr>
                </a:tc>
              </a:tr>
            </a:tbl>
          </a:graphicData>
        </a:graphic>
      </p:graphicFrame>
      <p:sp>
        <p:nvSpPr>
          <p:cNvPr id="18" name="正方形/長方形 17"/>
          <p:cNvSpPr/>
          <p:nvPr/>
        </p:nvSpPr>
        <p:spPr>
          <a:xfrm>
            <a:off x="239962" y="2512950"/>
            <a:ext cx="3169483" cy="2953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西日本</a:t>
            </a:r>
            <a:r>
              <a:rPr lang="ja-JP" altLang="en-US" sz="105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・東日本各都道府県のＧＤＰ・人口</a:t>
            </a:r>
          </a:p>
        </p:txBody>
      </p:sp>
      <p:sp>
        <p:nvSpPr>
          <p:cNvPr id="20" name="テキスト ボックス 60"/>
          <p:cNvSpPr txBox="1">
            <a:spLocks noChangeArrowheads="1"/>
          </p:cNvSpPr>
          <p:nvPr/>
        </p:nvSpPr>
        <p:spPr bwMode="auto">
          <a:xfrm>
            <a:off x="555721" y="2797202"/>
            <a:ext cx="2853724" cy="230832"/>
          </a:xfrm>
          <a:prstGeom prst="rect">
            <a:avLst/>
          </a:prstGeom>
          <a:noFill/>
          <a:ln w="9525">
            <a:solidFill>
              <a:srgbClr val="00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⇒大阪は、西日本の</a:t>
            </a:r>
            <a:r>
              <a:rPr lang="en-US" altLang="ja-JP"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・人口の約２割を占めている。</a:t>
            </a:r>
          </a:p>
        </p:txBody>
      </p:sp>
    </p:spTree>
    <p:extLst>
      <p:ext uri="{BB962C8B-B14F-4D97-AF65-F5344CB8AC3E}">
        <p14:creationId xmlns:p14="http://schemas.microsoft.com/office/powerpoint/2010/main" val="27587545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7544" y="404664"/>
            <a:ext cx="8280920" cy="1512168"/>
          </a:xfrm>
          <a:prstGeom prst="rect">
            <a:avLst/>
          </a:prstGeom>
          <a:solidFill>
            <a:schemeClr val="accent1">
              <a:lumMod val="20000"/>
              <a:lumOff val="80000"/>
            </a:schemeClr>
          </a:solidFill>
          <a:ln w="6350">
            <a:solidFill>
              <a:schemeClr val="accent1">
                <a:shade val="50000"/>
                <a:alpha val="9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◆わが国として、災害リスクを低減させることは、万一の危機への備えであり、世界から信頼を得て、</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投資や交流の加速を図る上でも重要。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◆大阪はわが国第二の都市であり、関西圏で見れば、首都圏に匹敵する厚みのあるストック。</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◆首都機能の麻痺により日本</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全体が機能不全に陥らないよう</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体制の整備が</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不可欠。</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東京</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の同時</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被害の恐れが</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少ない大阪・関西を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バックアップ拠点として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、平時</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にも、非常時に</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も</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日本を支える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体制</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を整えることが必要。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テキスト ボックス 2"/>
          <p:cNvSpPr txBox="1"/>
          <p:nvPr/>
        </p:nvSpPr>
        <p:spPr>
          <a:xfrm>
            <a:off x="107504" y="0"/>
            <a:ext cx="8353872" cy="369332"/>
          </a:xfrm>
          <a:prstGeom prst="rect">
            <a:avLst/>
          </a:prstGeom>
          <a:noFill/>
        </p:spPr>
        <p:txBody>
          <a:bodyPr wrap="square" rtlCol="0">
            <a:spAutoFit/>
          </a:bodyPr>
          <a:lstStyle/>
          <a:p>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（２）「首都機能のバックアップ」（重都）として、平時を含めた</a:t>
            </a: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代替機能</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を備える。</a:t>
            </a:r>
          </a:p>
        </p:txBody>
      </p:sp>
      <p:sp>
        <p:nvSpPr>
          <p:cNvPr id="7" name="スライド番号プレースホルダー 1"/>
          <p:cNvSpPr txBox="1">
            <a:spLocks/>
          </p:cNvSpPr>
          <p:nvPr/>
        </p:nvSpPr>
        <p:spPr bwMode="auto">
          <a:xfrm>
            <a:off x="8378825" y="6492875"/>
            <a:ext cx="7651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r" eaLnBrk="1" hangingPunct="1">
              <a:spcBef>
                <a:spcPct val="0"/>
              </a:spcBef>
              <a:buFontTx/>
              <a:buNone/>
            </a:pPr>
            <a:fld id="{D921A03E-96E9-4566-ADA2-8E01143782A4}" type="slidenum">
              <a:rPr lang="ja-JP" altLang="en-US" sz="1200">
                <a:solidFill>
                  <a:srgbClr val="898989"/>
                </a:solidFill>
              </a:rPr>
              <a:pPr algn="r" eaLnBrk="1" hangingPunct="1">
                <a:spcBef>
                  <a:spcPct val="0"/>
                </a:spcBef>
                <a:buFontTx/>
                <a:buNone/>
              </a:pPr>
              <a:t>9</a:t>
            </a:fld>
            <a:endParaRPr lang="ja-JP" altLang="en-US" sz="1200" dirty="0">
              <a:solidFill>
                <a:srgbClr val="898989"/>
              </a:solidFill>
            </a:endParaRPr>
          </a:p>
        </p:txBody>
      </p:sp>
      <p:graphicFrame>
        <p:nvGraphicFramePr>
          <p:cNvPr id="9" name="表 8"/>
          <p:cNvGraphicFramePr>
            <a:graphicFrameLocks noGrp="1"/>
          </p:cNvGraphicFramePr>
          <p:nvPr/>
        </p:nvGraphicFramePr>
        <p:xfrm>
          <a:off x="323528" y="2276872"/>
          <a:ext cx="8568952" cy="4382888"/>
        </p:xfrm>
        <a:graphic>
          <a:graphicData uri="http://schemas.openxmlformats.org/drawingml/2006/table">
            <a:tbl>
              <a:tblPr firstRow="1" bandRow="1">
                <a:tableStyleId>{5C22544A-7EE6-4342-B048-85BDC9FD1C3A}</a:tableStyleId>
              </a:tblPr>
              <a:tblGrid>
                <a:gridCol w="1872208"/>
                <a:gridCol w="3528392"/>
                <a:gridCol w="3168352"/>
              </a:tblGrid>
              <a:tr h="360040">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バックアップ機能</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概要・活動イメージ</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pPr algn="ct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活用可能な資源（例）</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r h="156423">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災害対策本部機能のバックアップ</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tr>
              <a:tr h="57595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①応急復旧対策・復興対策の意思決定を担う拠点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○国の災害対策本部を関西で立ち上げる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・緊急災害対策本部を関西に設置　　・被災地情報の収集　　　</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・全国自治体、海外への応援要請　　・応急対策、特例の公布</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・緊急時に対応する広報　　　　　　　　・国会の開催場所を確保  </a:t>
                      </a:r>
                      <a:r>
                        <a:rPr kumimoji="1" lang="ja-JP" altLang="en-US"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大阪合同庁舎</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号館（大規模地震発生時の現地対策本部）</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京都国際会館、大阪国際会議場、神戸国際会議場、インテックス大阪</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国出先機関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r h="151967">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応急対策業務・復旧復興業務のバックアップ　</a:t>
                      </a:r>
                      <a:endParaRPr kumimoji="1"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tr>
              <a:tr h="715519">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②国際社会への情報発信・外交拠点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○海外への情報発信拠点を関西に設置する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・駐日外国公館の首都待避に伴い外務省機能を移設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・駐日外国公館の業務サポート</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・駐日外国公館、国際機関、海外プレス等への広報</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・安否確認等、海外からの問い合わせ対応　　・援助の受入　　等</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外務省大阪分室</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NHK</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大阪放送局、民放</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社、各新聞社大阪本社</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外資系企業・駐日外国公館の集積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r h="730431">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③産業活動の継続支援と官民協働による復興拠点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○官民協働による復興拠点を関西に設置する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・金融庁等の本省機能を逐次移設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・金融機能の確保と金融市場の安定化</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・民間企業本社との連絡・調整</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・民間事業と連携した復旧・復興事業の実施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日本銀行大阪支店、大阪証券取引所</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関西に本社を置く企業、東京に本社がある企業の支社等の集積</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阪神淡路大震災の経験を有する民間企業・</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NPO</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・住民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r h="60132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④被災した首都圏復興の支援拠点</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○首都圏復興の支援拠点を関西に設置する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・国内外からの救命隊の受入　　　　・国内外からの緊急物資の受入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・復興資材・機材、海外要人等の受入</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・首都圏への災害時ロジティクスの実施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人と防災未来センター</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三木総合防災公園、堺</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区基幹的広域防災拠点</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関西国際空港、大阪国際空港、神戸空港、阪神港</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国際防災・人道支援拠点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r h="0">
                <a:tc gridSpan="3">
                  <a:txBody>
                    <a:bodyPr/>
                    <a:lstStyle/>
                    <a:p>
                      <a:r>
                        <a:rPr kumimoji="1"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首都圏からの長期避難（通常業務の継続）</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hMerge="1">
                  <a:txBody>
                    <a:bodyPr/>
                    <a:lstStyle/>
                    <a:p>
                      <a:endParaRPr kumimoji="1" lang="ja-JP" altLang="en-US"/>
                    </a:p>
                  </a:txBody>
                  <a:tcPr/>
                </a:tc>
                <a:tc hMerge="1">
                  <a:txBody>
                    <a:bodyPr/>
                    <a:lstStyle/>
                    <a:p>
                      <a:endParaRPr kumimoji="1" lang="ja-JP" altLang="en-US"/>
                    </a:p>
                  </a:txBody>
                  <a:tcPr/>
                </a:tc>
              </a:tr>
              <a:tr h="380847">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⑤産業国際競争力への影響を最小に食い止める「知の拠点・知財の砦」</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○産業活動を継続し、国の競争力維持に資する体制を関西に構築する</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・研究活動の継続体制の構築（資機材、スペース等を提供）</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・データバックアップシステムの活用</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c>
                  <a:txBody>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関西文化学術研究都市（けいはんな学研都市）、神戸医療産業都市、北大阪バイオクラスター、ナレッジキャピタル（うめきた）</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国立国会図書館関西館・「京」コンピュータ　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91432" marR="91432" marT="45688" marB="45688"/>
                </a:tc>
              </a:tr>
            </a:tbl>
          </a:graphicData>
        </a:graphic>
      </p:graphicFrame>
      <p:sp>
        <p:nvSpPr>
          <p:cNvPr id="10" name="正方形/長方形 9"/>
          <p:cNvSpPr/>
          <p:nvPr/>
        </p:nvSpPr>
        <p:spPr>
          <a:xfrm>
            <a:off x="5580112" y="6597352"/>
            <a:ext cx="3312368" cy="260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出典：関西広域連合ほか「首都中枢機能のバックアップに関する調査」</a:t>
            </a:r>
          </a:p>
        </p:txBody>
      </p:sp>
      <p:sp>
        <p:nvSpPr>
          <p:cNvPr id="11" name="正方形/長方形 10"/>
          <p:cNvSpPr/>
          <p:nvPr/>
        </p:nvSpPr>
        <p:spPr>
          <a:xfrm>
            <a:off x="179512" y="1916832"/>
            <a:ext cx="4457700"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における首都中枢機能バックアップの想定</a:t>
            </a:r>
          </a:p>
        </p:txBody>
      </p:sp>
      <p:sp>
        <p:nvSpPr>
          <p:cNvPr id="12" name="テキスト ボックス 60"/>
          <p:cNvSpPr txBox="1">
            <a:spLocks noChangeArrowheads="1"/>
          </p:cNvSpPr>
          <p:nvPr/>
        </p:nvSpPr>
        <p:spPr bwMode="auto">
          <a:xfrm>
            <a:off x="3635896" y="1988840"/>
            <a:ext cx="3528392" cy="230832"/>
          </a:xfrm>
          <a:prstGeom prst="rect">
            <a:avLst/>
          </a:prstGeom>
          <a:noFill/>
          <a:ln w="9525">
            <a:solidFill>
              <a:srgbClr val="000000"/>
            </a:solidFill>
            <a:prstDash val="sysDash"/>
            <a:miter lim="800000"/>
            <a:headEnd/>
            <a:tailEnd/>
          </a:ln>
        </p:spPr>
        <p:txBody>
          <a:bodyPr wrap="square">
            <a:spAutoFit/>
          </a:bodyPr>
          <a:lstStyle/>
          <a:p>
            <a:r>
              <a:rPr lang="ja-JP" altLang="en-US" sz="900" dirty="0" smtClean="0">
                <a:solidFill>
                  <a:srgbClr val="000000"/>
                </a:solidFill>
                <a:latin typeface="Meiryo UI" pitchFamily="50" charset="-128"/>
                <a:ea typeface="Meiryo UI" pitchFamily="50" charset="-128"/>
              </a:rPr>
              <a:t>⇒大阪を中心として関西全体で首都機能をバックアップできる機能が充実</a:t>
            </a:r>
            <a:endParaRPr lang="ja-JP" altLang="en-US" sz="900" dirty="0">
              <a:solidFill>
                <a:srgbClr val="000000"/>
              </a:solidFill>
              <a:latin typeface="Meiryo UI" pitchFamily="50" charset="-128"/>
              <a:ea typeface="Meiryo UI" pitchFamily="50" charset="-128"/>
            </a:endParaRPr>
          </a:p>
        </p:txBody>
      </p:sp>
    </p:spTree>
    <p:extLst>
      <p:ext uri="{BB962C8B-B14F-4D97-AF65-F5344CB8AC3E}">
        <p14:creationId xmlns:p14="http://schemas.microsoft.com/office/powerpoint/2010/main" val="31947653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10317</TotalTime>
  <Words>14379</Words>
  <Application>Microsoft Office PowerPoint</Application>
  <PresentationFormat>画面に合わせる (4:3)</PresentationFormat>
  <Paragraphs>2249</Paragraphs>
  <Slides>56</Slides>
  <Notes>14</Notes>
  <HiddenSlides>0</HiddenSlides>
  <MMClips>0</MMClips>
  <ScaleCrop>false</ScaleCrop>
  <HeadingPairs>
    <vt:vector size="6" baseType="variant">
      <vt:variant>
        <vt:lpstr>テーマ</vt:lpstr>
      </vt:variant>
      <vt:variant>
        <vt:i4>2</vt:i4>
      </vt:variant>
      <vt:variant>
        <vt:lpstr>埋め込まれた OLE サーバー</vt:lpstr>
      </vt:variant>
      <vt:variant>
        <vt:i4>2</vt:i4>
      </vt:variant>
      <vt:variant>
        <vt:lpstr>スライド タイトル</vt:lpstr>
      </vt:variant>
      <vt:variant>
        <vt:i4>56</vt:i4>
      </vt:variant>
    </vt:vector>
  </HeadingPairs>
  <TitlesOfParts>
    <vt:vector size="60" baseType="lpstr">
      <vt:lpstr>Office テーマ</vt:lpstr>
      <vt:lpstr>Office ​​テーマ</vt:lpstr>
      <vt:lpstr>ワークシート</vt:lpstr>
      <vt:lpstr>Microsoft Excel 97-2003 ワークシート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大阪市</dc:creator>
  <cp:lastModifiedBy>川上　惠一郎</cp:lastModifiedBy>
  <cp:revision>1173</cp:revision>
  <cp:lastPrinted>2017-01-10T10:29:11Z</cp:lastPrinted>
  <dcterms:created xsi:type="dcterms:W3CDTF">2014-08-01T07:03:14Z</dcterms:created>
  <dcterms:modified xsi:type="dcterms:W3CDTF">2017-02-09T05:21:54Z</dcterms:modified>
</cp:coreProperties>
</file>