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60" r:id="rId3"/>
    <p:sldId id="261" r:id="rId4"/>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9640" autoAdjust="0"/>
  </p:normalViewPr>
  <p:slideViewPr>
    <p:cSldViewPr>
      <p:cViewPr>
        <p:scale>
          <a:sx n="90" d="100"/>
          <a:sy n="90" d="100"/>
        </p:scale>
        <p:origin x="-72" y="-252"/>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5686" tIns="47843" rIns="95686" bIns="478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5686" tIns="47843" rIns="95686" bIns="47843" rtlCol="0"/>
          <a:lstStyle>
            <a:lvl1pPr algn="r">
              <a:defRPr sz="1200"/>
            </a:lvl1pPr>
          </a:lstStyle>
          <a:p>
            <a:fld id="{DA5716A0-B5DA-418B-B81B-AF92FDF8047B}" type="datetimeFigureOut">
              <a:rPr kumimoji="1" lang="ja-JP" altLang="en-US" smtClean="0"/>
              <a:t>2016/12/15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5686" tIns="47843" rIns="95686" bIns="47843"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6" tIns="47843" rIns="95686" bIns="478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6" cy="496967"/>
          </a:xfrm>
          <a:prstGeom prst="rect">
            <a:avLst/>
          </a:prstGeom>
        </p:spPr>
        <p:txBody>
          <a:bodyPr vert="horz" lIns="95686" tIns="47843" rIns="95686" bIns="478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6" cy="496967"/>
          </a:xfrm>
          <a:prstGeom prst="rect">
            <a:avLst/>
          </a:prstGeom>
        </p:spPr>
        <p:txBody>
          <a:bodyPr vert="horz" lIns="95686" tIns="47843" rIns="95686" bIns="47843" rtlCol="0" anchor="b"/>
          <a:lstStyle>
            <a:lvl1pPr algn="r">
              <a:defRPr sz="1200"/>
            </a:lvl1pPr>
          </a:lstStyle>
          <a:p>
            <a:fld id="{7154AD5B-4E08-44F9-A660-7B92ED9DC52F}" type="slidenum">
              <a:rPr kumimoji="1" lang="ja-JP" altLang="en-US" smtClean="0"/>
              <a:t>‹#›</a:t>
            </a:fld>
            <a:endParaRPr kumimoji="1" lang="ja-JP" altLang="en-US"/>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a:p>
        </p:txBody>
      </p:sp>
    </p:spTree>
    <p:extLst>
      <p:ext uri="{BB962C8B-B14F-4D97-AF65-F5344CB8AC3E}">
        <p14:creationId xmlns:p14="http://schemas.microsoft.com/office/powerpoint/2010/main" val="3910974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2016/12/15</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1.jpeg"/><Relationship Id="rId18" Type="http://schemas.openxmlformats.org/officeDocument/2006/relationships/image" Target="../media/image16.png"/><Relationship Id="rId3" Type="http://schemas.openxmlformats.org/officeDocument/2006/relationships/image" Target="../media/image2.jpeg"/><Relationship Id="rId7" Type="http://schemas.openxmlformats.org/officeDocument/2006/relationships/image" Target="../media/image6.wmf"/><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9.jpeg"/><Relationship Id="rId5" Type="http://schemas.openxmlformats.org/officeDocument/2006/relationships/image" Target="../media/image4.png"/><Relationship Id="rId15" Type="http://schemas.openxmlformats.org/officeDocument/2006/relationships/image" Target="../media/image13.png"/><Relationship Id="rId10" Type="http://schemas.openxmlformats.org/officeDocument/2006/relationships/hyperlink" Target="http://www.bing.com/images/search?q=%e3%83%93%e3%83%ab%e3%80%80%e3%82%a4%e3%83%a9%e3%82%b9%e3%83%88&amp;view=detailv2&amp;qpvt=%e3%83%93%e3%83%ab%e3%80%80%e3%82%a4%e3%83%a9%e3%82%b9%e3%83%88&amp;id=ADD7A60C9E13BC61CAC869CE805378AF0CF54483&amp;selectedIndex=0&amp;ccid=zJhPfo8j&amp;simid=608001099110351043&amp;thid=OIP.Mcc984f7e8f23844e492b5769e8bf04c5o0" TargetMode="External"/><Relationship Id="rId4" Type="http://schemas.openxmlformats.org/officeDocument/2006/relationships/image" Target="../media/image3.jpeg"/><Relationship Id="rId9" Type="http://schemas.openxmlformats.org/officeDocument/2006/relationships/image" Target="../media/image8.wmf"/><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1588" y="1992288"/>
            <a:ext cx="12803188" cy="288000"/>
          </a:xfrm>
          <a:prstGeom prst="rect">
            <a:avLst/>
          </a:prstGeom>
          <a:gradFill>
            <a:gsLst>
              <a:gs pos="0">
                <a:srgbClr val="0070C0"/>
              </a:gs>
              <a:gs pos="53000">
                <a:schemeClr val="bg1"/>
              </a:gs>
              <a:gs pos="100000">
                <a:srgbClr val="0070C0"/>
              </a:gs>
            </a:gsLst>
          </a:gra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2000" b="1" dirty="0">
                <a:solidFill>
                  <a:prstClr val="black"/>
                </a:solidFill>
                <a:latin typeface="Meiryo UI" pitchFamily="50" charset="-128"/>
                <a:ea typeface="Meiryo UI" pitchFamily="50" charset="-128"/>
                <a:cs typeface="Meiryo UI" pitchFamily="50" charset="-128"/>
              </a:rPr>
              <a:t>第１章　副首都の基本的な考え方</a:t>
            </a:r>
          </a:p>
        </p:txBody>
      </p:sp>
      <p:sp>
        <p:nvSpPr>
          <p:cNvPr id="9" name="タイトル 1"/>
          <p:cNvSpPr txBox="1">
            <a:spLocks/>
          </p:cNvSpPr>
          <p:nvPr/>
        </p:nvSpPr>
        <p:spPr>
          <a:xfrm>
            <a:off x="-83297" y="0"/>
            <a:ext cx="12803188" cy="432000"/>
          </a:xfrm>
          <a:prstGeom prst="rect">
            <a:avLst/>
          </a:prstGeom>
          <a:gradFill>
            <a:gsLst>
              <a:gs pos="0">
                <a:srgbClr val="0070C0"/>
              </a:gs>
              <a:gs pos="53000">
                <a:schemeClr val="bg1"/>
              </a:gs>
              <a:gs pos="100000">
                <a:srgbClr val="0070C0"/>
              </a:gs>
            </a:gsLst>
          </a:gradFill>
          <a:ln>
            <a:noFill/>
          </a:ln>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ja-JP" altLang="en-US" sz="2000" b="1" dirty="0" smtClean="0">
                <a:solidFill>
                  <a:prstClr val="black"/>
                </a:solidFill>
                <a:latin typeface="Meiryo UI" pitchFamily="50" charset="-128"/>
                <a:ea typeface="Meiryo UI" pitchFamily="50" charset="-128"/>
                <a:cs typeface="Meiryo UI" pitchFamily="50" charset="-128"/>
              </a:rPr>
              <a:t>　　　　　　　　　　　　　副首都化に向けた中長期的な取組み方向（中間整理案）</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概要</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130555" y="617960"/>
            <a:ext cx="12589336" cy="1224000"/>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100"/>
              </a:lnSpc>
            </a:pP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第１章</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副首都の基本的な</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第２章</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副首都・大阪の確立、発展に向けた</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第３章</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その先にある</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副首都として発展する未来の大阪～</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5824736" y="2640360"/>
            <a:ext cx="6876000" cy="6818660"/>
          </a:xfrm>
          <a:prstGeom prst="rect">
            <a:avLst/>
          </a:prstGeom>
          <a:noFill/>
          <a:ln w="25400">
            <a:solidFill>
              <a:schemeClr val="accent1">
                <a:lumMod val="60000"/>
                <a:lumOff val="40000"/>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96" name="正方形/長方形 95"/>
          <p:cNvSpPr/>
          <p:nvPr/>
        </p:nvSpPr>
        <p:spPr>
          <a:xfrm>
            <a:off x="6040760" y="3144416"/>
            <a:ext cx="6505521" cy="122400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大阪は政治・行政・経済・金融・都市インフラ等が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東京に次いで集積する西日本随一の都市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。隣接府県を含めた関西圏</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して、豊かな経済、都市</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、歴史・文化を有している。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大阪がさらに中枢性・拠点性を高め、西日本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経済の中核都市、西日本のワンストップセンターとしての役割を広げる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ことは、</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国全体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の総合力</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と機動性（スピード感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）の向上につながる。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地域主権、多極分散型社会の先導役を果たすとともに、東京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と並ぶわが国の成長エンジンとして経済中枢機能を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高めることが必要。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6040760" y="7992000"/>
            <a:ext cx="6505521" cy="1352705"/>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◆わが国において、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や社会的企業など新たな公共の担い手の増加、</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企業の社会的責任</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の関心が進む一方、世界では、寄付や投資等を通じた公益活動が、社会的課題解決の第三の道とし</a:t>
            </a: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新たな時代の潮流に。</a:t>
            </a: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◆大阪では、都市発展の歴史において民の力が大きな役割を果たしてきた。今日も、特区制度やコン</a:t>
            </a: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セッションなど新たな手法の導入により、民間の活力を発揮できる環境づくりを進めている。</a:t>
            </a: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◆官の発想を超える民間のダイナミズムを社会の中心に据え、営利・非営利活動を最大限に活かせる</a:t>
            </a:r>
          </a:p>
          <a:p>
            <a:pPr marL="85725" indent="-85725"/>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環境づくりを進め、「民」主役の社会づくりを大阪から発信することが必要。</a:t>
            </a:r>
          </a:p>
        </p:txBody>
      </p:sp>
      <p:sp>
        <p:nvSpPr>
          <p:cNvPr id="98" name="正方形/長方形 97"/>
          <p:cNvSpPr/>
          <p:nvPr/>
        </p:nvSpPr>
        <p:spPr>
          <a:xfrm>
            <a:off x="6040760" y="4752000"/>
            <a:ext cx="6505521" cy="122400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わが国として、災害リスクを低減させることは、万一の危機への備えであり、世界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から信頼を得て、投資や交流の加速を図る上で重要</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はわが国第二の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都市であり、関西圏</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みれば、首都圏</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に匹敵する厚みのあるストック。</a:t>
            </a: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首都機能の麻痺により日本全体が機能不全に陥らないよう、バックアップ体制の整備が不可欠。東京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との同時被害の恐れが少ない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バックアップ拠点として、平時にも、非常時にも日本</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を支える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整えることが必要。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正方形/長方形 98"/>
          <p:cNvSpPr/>
          <p:nvPr/>
        </p:nvSpPr>
        <p:spPr>
          <a:xfrm>
            <a:off x="6040760" y="6384776"/>
            <a:ext cx="6505521" cy="1224000"/>
          </a:xfrm>
          <a:prstGeom prst="rec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lIns="108000" tIns="64008" rIns="108000" bIns="64008" rtlCol="0" anchor="ctr"/>
          <a:lstStyle/>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大阪は輸出入</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や人の流れなどでアジアとの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つながりが深い。また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ライフサイエンスなど、強み</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を持つ</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分野で世界的な地位を確立すべく集中的に取組みを進めている。</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アジアの重要性が高まる中で、イノベーションに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アジアを代表する国際的な拠点性を発揮できれば、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存在感の向上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寄与する。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、東京とは異なる個性・新たな価値を創造・発信し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の主要都市としての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地位を確立することに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より、わが国におけるアジアのゲートウェイの役割を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果たすことが必要。</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5680720" y="2784376"/>
            <a:ext cx="7327952" cy="375487"/>
          </a:xfrm>
          <a:prstGeom prst="rect">
            <a:avLst/>
          </a:prstGeom>
          <a:noFill/>
        </p:spPr>
        <p:txBody>
          <a:bodyPr wrap="square" lIns="128016" tIns="64008" rIns="128016" bIns="64008" rtlCol="0">
            <a:spAutoFit/>
          </a:bodyPr>
          <a:lstStyle/>
          <a:p>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（１）「西日本の首都」（分都）として、中枢性・拠点性</a:t>
            </a:r>
            <a:r>
              <a:rPr lang="ja-JP" altLang="en-US" sz="1600" b="1" spc="-50" dirty="0" smtClean="0">
                <a:latin typeface="Meiryo UI" panose="020B0604030504040204" pitchFamily="50" charset="-128"/>
                <a:ea typeface="Meiryo UI" panose="020B0604030504040204" pitchFamily="50" charset="-128"/>
                <a:cs typeface="Meiryo UI" panose="020B0604030504040204" pitchFamily="50" charset="-128"/>
              </a:rPr>
              <a:t>を高める</a:t>
            </a:r>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01" name="テキスト ボックス 100"/>
          <p:cNvSpPr txBox="1"/>
          <p:nvPr/>
        </p:nvSpPr>
        <p:spPr>
          <a:xfrm>
            <a:off x="5701811" y="4397626"/>
            <a:ext cx="7251717" cy="375487"/>
          </a:xfrm>
          <a:prstGeom prst="rect">
            <a:avLst/>
          </a:prstGeom>
          <a:noFill/>
        </p:spPr>
        <p:txBody>
          <a:bodyPr wrap="square" lIns="128016" tIns="64008" rIns="128016" bIns="64008" rtlCol="0">
            <a:spAutoFit/>
          </a:bodyPr>
          <a:lstStyle/>
          <a:p>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（２）「首都機能のバックアップ」（重都）として、平時を</a:t>
            </a:r>
            <a:r>
              <a:rPr lang="ja-JP" altLang="en-US" sz="1600" b="1" spc="-50" dirty="0" smtClean="0">
                <a:latin typeface="Meiryo UI" panose="020B0604030504040204" pitchFamily="50" charset="-128"/>
                <a:ea typeface="Meiryo UI" panose="020B0604030504040204" pitchFamily="50" charset="-128"/>
                <a:cs typeface="Meiryo UI" panose="020B0604030504040204" pitchFamily="50" charset="-128"/>
              </a:rPr>
              <a:t>含めた代替機能</a:t>
            </a:r>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を備える。</a:t>
            </a:r>
          </a:p>
        </p:txBody>
      </p:sp>
      <p:sp>
        <p:nvSpPr>
          <p:cNvPr id="102" name="テキスト ボックス 101"/>
          <p:cNvSpPr txBox="1"/>
          <p:nvPr/>
        </p:nvSpPr>
        <p:spPr>
          <a:xfrm>
            <a:off x="5698333" y="6024736"/>
            <a:ext cx="7111179" cy="375487"/>
          </a:xfrm>
          <a:prstGeom prst="rect">
            <a:avLst/>
          </a:prstGeom>
          <a:noFill/>
        </p:spPr>
        <p:txBody>
          <a:bodyPr wrap="square" lIns="128016" tIns="64008" rIns="128016" bIns="64008" rtlCol="0">
            <a:spAutoFit/>
          </a:bodyPr>
          <a:lstStyle/>
          <a:p>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（３）「アジアの主要都市」として、東京とは異なる個性・新た</a:t>
            </a:r>
            <a:r>
              <a:rPr lang="ja-JP" altLang="en-US" sz="1600" b="1" spc="-50" dirty="0" smtClean="0">
                <a:latin typeface="Meiryo UI" panose="020B0604030504040204" pitchFamily="50" charset="-128"/>
                <a:ea typeface="Meiryo UI" panose="020B0604030504040204" pitchFamily="50" charset="-128"/>
                <a:cs typeface="Meiryo UI" panose="020B0604030504040204" pitchFamily="50" charset="-128"/>
              </a:rPr>
              <a:t>な価値を</a:t>
            </a:r>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発信する。</a:t>
            </a:r>
          </a:p>
        </p:txBody>
      </p:sp>
      <p:sp>
        <p:nvSpPr>
          <p:cNvPr id="103" name="テキスト ボックス 102"/>
          <p:cNvSpPr txBox="1"/>
          <p:nvPr/>
        </p:nvSpPr>
        <p:spPr>
          <a:xfrm>
            <a:off x="5710234" y="7650000"/>
            <a:ext cx="7243294" cy="360000"/>
          </a:xfrm>
          <a:prstGeom prst="rect">
            <a:avLst/>
          </a:prstGeom>
          <a:noFill/>
        </p:spPr>
        <p:txBody>
          <a:bodyPr wrap="square" lIns="128016" tIns="64008" rIns="128016" bIns="64008" rtlCol="0">
            <a:spAutoFit/>
          </a:bodyPr>
          <a:lstStyle/>
          <a:p>
            <a:r>
              <a:rPr lang="ja-JP" altLang="en-US" sz="1600" b="1" spc="-50" dirty="0">
                <a:latin typeface="Meiryo UI" panose="020B0604030504040204" pitchFamily="50" charset="-128"/>
                <a:ea typeface="Meiryo UI" panose="020B0604030504040204" pitchFamily="50" charset="-128"/>
                <a:cs typeface="Meiryo UI" panose="020B0604030504040204" pitchFamily="50" charset="-128"/>
              </a:rPr>
              <a:t>（４）「民都」として、民の力を最大限に活かす都市を実現する。</a:t>
            </a:r>
          </a:p>
        </p:txBody>
      </p:sp>
      <p:sp>
        <p:nvSpPr>
          <p:cNvPr id="104" name="正方形/長方形 103"/>
          <p:cNvSpPr/>
          <p:nvPr/>
        </p:nvSpPr>
        <p:spPr>
          <a:xfrm>
            <a:off x="5969200" y="2496344"/>
            <a:ext cx="4032000"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３．副首都・大阪が果たすべき</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役割</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
          <p:cNvSpPr>
            <a:spLocks noChangeArrowheads="1"/>
          </p:cNvSpPr>
          <p:nvPr/>
        </p:nvSpPr>
        <p:spPr bwMode="auto">
          <a:xfrm>
            <a:off x="6688832" y="768152"/>
            <a:ext cx="5857448" cy="964876"/>
          </a:xfrm>
          <a:prstGeom prst="roundRect">
            <a:avLst>
              <a:gd name="adj" fmla="val 4433"/>
            </a:avLst>
          </a:prstGeom>
          <a:noFill/>
          <a:ln w="38100">
            <a:solidFill>
              <a:schemeClr val="tx2">
                <a:lumMod val="20000"/>
                <a:lumOff val="80000"/>
                <a:alpha val="30000"/>
              </a:schemeClr>
            </a:solidFill>
            <a:prstDash val="solid"/>
            <a:round/>
            <a:headEnd/>
            <a:tailEnd/>
          </a:ln>
        </p:spPr>
        <p:txBody>
          <a:bodyPr vert="horz" wrap="square" lIns="91440" tIns="45720" rIns="91440" bIns="45720" numCol="1" anchor="ctr" anchorCtr="0" compatLnSpc="1">
            <a:prstTxWarp prst="textNoShape">
              <a:avLst/>
            </a:prstTxWarp>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indent="0" fontAlgn="auto">
              <a:lnSpc>
                <a:spcPct val="90000"/>
              </a:lnSpc>
              <a:spcBef>
                <a:spcPts val="0"/>
              </a:spcBef>
              <a:spcAft>
                <a:spcPts val="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indent="0" fontAlgn="auto">
              <a:lnSpc>
                <a:spcPct val="90000"/>
              </a:lnSpc>
              <a:spcBef>
                <a:spcPts val="0"/>
              </a:spcBef>
              <a:spcAft>
                <a:spcPts val="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年度内に予定している「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中長期的な取組み方向」のとりまとめに向けて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の「中間整理案」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で示した「機能面」「制度面」「経済成長面」のそれぞれについて、具体的な取組み方向を検討していく。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a:xfrm>
            <a:off x="130555" y="2640358"/>
            <a:ext cx="5544000" cy="2952000"/>
          </a:xfrm>
          <a:prstGeom prst="rect">
            <a:avLst/>
          </a:prstGeom>
          <a:noFill/>
          <a:ln w="25400">
            <a:solidFill>
              <a:schemeClr val="accent1">
                <a:lumMod val="60000"/>
                <a:lumOff val="40000"/>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36" name="正方形/長方形 135"/>
          <p:cNvSpPr/>
          <p:nvPr/>
        </p:nvSpPr>
        <p:spPr>
          <a:xfrm>
            <a:off x="242664" y="2496344"/>
            <a:ext cx="3456000"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なぜ副首都が日本に必要</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289474" y="3216424"/>
            <a:ext cx="5175222" cy="72008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わが国</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では、戦後の高度成長期から今日まで一貫して東京一極集中が進む。</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では、アジアを中心に新興国が台頭、日本の存在感は低下。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政治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・行政の面でも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依然として東京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中心。中央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集権体制が強い。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テキスト ボックス 137"/>
          <p:cNvSpPr txBox="1"/>
          <p:nvPr/>
        </p:nvSpPr>
        <p:spPr>
          <a:xfrm>
            <a:off x="61790" y="2844294"/>
            <a:ext cx="6118406"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（１）わが国</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の現状　～東京一極集中と日本の存在感の低下～</a:t>
            </a:r>
          </a:p>
        </p:txBody>
      </p:sp>
      <p:sp>
        <p:nvSpPr>
          <p:cNvPr id="141" name="テキスト ボックス 140"/>
          <p:cNvSpPr txBox="1"/>
          <p:nvPr/>
        </p:nvSpPr>
        <p:spPr>
          <a:xfrm>
            <a:off x="64096" y="4591195"/>
            <a:ext cx="5708913" cy="929485"/>
          </a:xfrm>
          <a:prstGeom prst="rect">
            <a:avLst/>
          </a:prstGeom>
          <a:noFill/>
        </p:spPr>
        <p:txBody>
          <a:bodyPr wrap="square" lIns="128016" tIns="64008" rIns="128016" bIns="64008"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国</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全体の成長をけん引する</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競争力を持つ複数</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の拠点</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創出</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首都・東京の負荷を軽減し、想定外の大災害にも対応しうる国土の強靭化が</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kern="1100" spc="-50" dirty="0">
                <a:latin typeface="Meiryo UI" panose="020B0604030504040204" pitchFamily="50" charset="-128"/>
                <a:ea typeface="Meiryo UI" panose="020B0604030504040204" pitchFamily="50" charset="-128"/>
                <a:cs typeface="Meiryo UI" panose="020B0604030504040204" pitchFamily="50" charset="-128"/>
              </a:rPr>
              <a:t>地域の自己決定・自己責任に基づく分権型の仕組みへの転換を先導する取組みが</a:t>
            </a:r>
            <a:r>
              <a:rPr lang="ja-JP" altLang="en-US" sz="1200" b="1" kern="1100" spc="-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ja-JP" altLang="en-US" sz="1200" b="1" kern="1100" spc="-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二等辺三角形 142"/>
          <p:cNvSpPr/>
          <p:nvPr/>
        </p:nvSpPr>
        <p:spPr>
          <a:xfrm rot="10800000">
            <a:off x="568153" y="4044535"/>
            <a:ext cx="4680000" cy="180000"/>
          </a:xfrm>
          <a:prstGeom prst="triangle">
            <a:avLst>
              <a:gd name="adj" fmla="val 4977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46" name="テキスト ボックス 145"/>
          <p:cNvSpPr txBox="1"/>
          <p:nvPr/>
        </p:nvSpPr>
        <p:spPr>
          <a:xfrm>
            <a:off x="43815" y="4224536"/>
            <a:ext cx="6645017"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（２）副首都の必要性</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1" name="グループ化 160"/>
          <p:cNvGrpSpPr/>
          <p:nvPr/>
        </p:nvGrpSpPr>
        <p:grpSpPr>
          <a:xfrm>
            <a:off x="2310319" y="6777164"/>
            <a:ext cx="2277996" cy="1800866"/>
            <a:chOff x="2282288" y="7017278"/>
            <a:chExt cx="2264855" cy="1575595"/>
          </a:xfrm>
        </p:grpSpPr>
        <p:sp>
          <p:nvSpPr>
            <p:cNvPr id="167" name="Freeform 151"/>
            <p:cNvSpPr>
              <a:spLocks/>
            </p:cNvSpPr>
            <p:nvPr/>
          </p:nvSpPr>
          <p:spPr bwMode="auto">
            <a:xfrm>
              <a:off x="2631726" y="8100504"/>
              <a:ext cx="40051" cy="51394"/>
            </a:xfrm>
            <a:custGeom>
              <a:avLst/>
              <a:gdLst>
                <a:gd name="T0" fmla="*/ 3 w 9"/>
                <a:gd name="T1" fmla="*/ 13 h 14"/>
                <a:gd name="T2" fmla="*/ 6 w 9"/>
                <a:gd name="T3" fmla="*/ 2 h 14"/>
                <a:gd name="T4" fmla="*/ 3 w 9"/>
                <a:gd name="T5" fmla="*/ 13 h 14"/>
              </a:gdLst>
              <a:ahLst/>
              <a:cxnLst>
                <a:cxn ang="0">
                  <a:pos x="T0" y="T1"/>
                </a:cxn>
                <a:cxn ang="0">
                  <a:pos x="T2" y="T3"/>
                </a:cxn>
                <a:cxn ang="0">
                  <a:pos x="T4" y="T5"/>
                </a:cxn>
              </a:cxnLst>
              <a:rect l="0" t="0" r="r" b="b"/>
              <a:pathLst>
                <a:path w="9" h="14">
                  <a:moveTo>
                    <a:pt x="3" y="13"/>
                  </a:moveTo>
                  <a:cubicBezTo>
                    <a:pt x="0" y="14"/>
                    <a:pt x="2" y="0"/>
                    <a:pt x="6" y="2"/>
                  </a:cubicBezTo>
                  <a:cubicBezTo>
                    <a:pt x="9" y="4"/>
                    <a:pt x="5" y="13"/>
                    <a:pt x="3" y="13"/>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68" name="Freeform 153"/>
            <p:cNvSpPr>
              <a:spLocks/>
            </p:cNvSpPr>
            <p:nvPr/>
          </p:nvSpPr>
          <p:spPr bwMode="auto">
            <a:xfrm>
              <a:off x="4313899" y="7127974"/>
              <a:ext cx="96594" cy="73138"/>
            </a:xfrm>
            <a:custGeom>
              <a:avLst/>
              <a:gdLst>
                <a:gd name="T0" fmla="*/ 2 w 22"/>
                <a:gd name="T1" fmla="*/ 19 h 20"/>
                <a:gd name="T2" fmla="*/ 15 w 22"/>
                <a:gd name="T3" fmla="*/ 1 h 20"/>
                <a:gd name="T4" fmla="*/ 22 w 22"/>
                <a:gd name="T5" fmla="*/ 2 h 20"/>
                <a:gd name="T6" fmla="*/ 2 w 22"/>
                <a:gd name="T7" fmla="*/ 19 h 20"/>
              </a:gdLst>
              <a:ahLst/>
              <a:cxnLst>
                <a:cxn ang="0">
                  <a:pos x="T0" y="T1"/>
                </a:cxn>
                <a:cxn ang="0">
                  <a:pos x="T2" y="T3"/>
                </a:cxn>
                <a:cxn ang="0">
                  <a:pos x="T4" y="T5"/>
                </a:cxn>
                <a:cxn ang="0">
                  <a:pos x="T6" y="T7"/>
                </a:cxn>
              </a:cxnLst>
              <a:rect l="0" t="0" r="r" b="b"/>
              <a:pathLst>
                <a:path w="22" h="20">
                  <a:moveTo>
                    <a:pt x="2" y="19"/>
                  </a:moveTo>
                  <a:cubicBezTo>
                    <a:pt x="0" y="17"/>
                    <a:pt x="13" y="2"/>
                    <a:pt x="15" y="1"/>
                  </a:cubicBezTo>
                  <a:cubicBezTo>
                    <a:pt x="16" y="0"/>
                    <a:pt x="22" y="0"/>
                    <a:pt x="22" y="2"/>
                  </a:cubicBezTo>
                  <a:cubicBezTo>
                    <a:pt x="22" y="3"/>
                    <a:pt x="4" y="20"/>
                    <a:pt x="2" y="19"/>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69" name="Freeform 154"/>
            <p:cNvSpPr>
              <a:spLocks/>
            </p:cNvSpPr>
            <p:nvPr/>
          </p:nvSpPr>
          <p:spPr bwMode="auto">
            <a:xfrm>
              <a:off x="4455261" y="7052860"/>
              <a:ext cx="91882" cy="75114"/>
            </a:xfrm>
            <a:custGeom>
              <a:avLst/>
              <a:gdLst>
                <a:gd name="T0" fmla="*/ 8 w 21"/>
                <a:gd name="T1" fmla="*/ 18 h 20"/>
                <a:gd name="T2" fmla="*/ 2 w 21"/>
                <a:gd name="T3" fmla="*/ 17 h 20"/>
                <a:gd name="T4" fmla="*/ 19 w 21"/>
                <a:gd name="T5" fmla="*/ 2 h 20"/>
                <a:gd name="T6" fmla="*/ 8 w 21"/>
                <a:gd name="T7" fmla="*/ 18 h 20"/>
              </a:gdLst>
              <a:ahLst/>
              <a:cxnLst>
                <a:cxn ang="0">
                  <a:pos x="T0" y="T1"/>
                </a:cxn>
                <a:cxn ang="0">
                  <a:pos x="T2" y="T3"/>
                </a:cxn>
                <a:cxn ang="0">
                  <a:pos x="T4" y="T5"/>
                </a:cxn>
                <a:cxn ang="0">
                  <a:pos x="T6" y="T7"/>
                </a:cxn>
              </a:cxnLst>
              <a:rect l="0" t="0" r="r" b="b"/>
              <a:pathLst>
                <a:path w="21" h="20">
                  <a:moveTo>
                    <a:pt x="8" y="18"/>
                  </a:moveTo>
                  <a:cubicBezTo>
                    <a:pt x="5" y="19"/>
                    <a:pt x="0" y="20"/>
                    <a:pt x="2" y="17"/>
                  </a:cubicBezTo>
                  <a:cubicBezTo>
                    <a:pt x="3" y="14"/>
                    <a:pt x="18" y="0"/>
                    <a:pt x="19" y="2"/>
                  </a:cubicBezTo>
                  <a:cubicBezTo>
                    <a:pt x="21" y="4"/>
                    <a:pt x="11" y="17"/>
                    <a:pt x="8" y="18"/>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0" name="Freeform 155"/>
            <p:cNvSpPr>
              <a:spLocks/>
            </p:cNvSpPr>
            <p:nvPr/>
          </p:nvSpPr>
          <p:spPr bwMode="auto">
            <a:xfrm>
              <a:off x="3736683" y="7017278"/>
              <a:ext cx="598420" cy="415104"/>
            </a:xfrm>
            <a:custGeom>
              <a:avLst/>
              <a:gdLst>
                <a:gd name="T0" fmla="*/ 130 w 137"/>
                <a:gd name="T1" fmla="*/ 65 h 113"/>
                <a:gd name="T2" fmla="*/ 121 w 137"/>
                <a:gd name="T3" fmla="*/ 70 h 113"/>
                <a:gd name="T4" fmla="*/ 114 w 137"/>
                <a:gd name="T5" fmla="*/ 70 h 113"/>
                <a:gd name="T6" fmla="*/ 109 w 137"/>
                <a:gd name="T7" fmla="*/ 71 h 113"/>
                <a:gd name="T8" fmla="*/ 102 w 137"/>
                <a:gd name="T9" fmla="*/ 71 h 113"/>
                <a:gd name="T10" fmla="*/ 84 w 137"/>
                <a:gd name="T11" fmla="*/ 89 h 113"/>
                <a:gd name="T12" fmla="*/ 79 w 137"/>
                <a:gd name="T13" fmla="*/ 100 h 113"/>
                <a:gd name="T14" fmla="*/ 58 w 137"/>
                <a:gd name="T15" fmla="*/ 89 h 113"/>
                <a:gd name="T16" fmla="*/ 46 w 137"/>
                <a:gd name="T17" fmla="*/ 82 h 113"/>
                <a:gd name="T18" fmla="*/ 35 w 137"/>
                <a:gd name="T19" fmla="*/ 86 h 113"/>
                <a:gd name="T20" fmla="*/ 27 w 137"/>
                <a:gd name="T21" fmla="*/ 89 h 113"/>
                <a:gd name="T22" fmla="*/ 19 w 137"/>
                <a:gd name="T23" fmla="*/ 83 h 113"/>
                <a:gd name="T24" fmla="*/ 12 w 137"/>
                <a:gd name="T25" fmla="*/ 90 h 113"/>
                <a:gd name="T26" fmla="*/ 19 w 137"/>
                <a:gd name="T27" fmla="*/ 95 h 113"/>
                <a:gd name="T28" fmla="*/ 30 w 137"/>
                <a:gd name="T29" fmla="*/ 104 h 113"/>
                <a:gd name="T30" fmla="*/ 20 w 137"/>
                <a:gd name="T31" fmla="*/ 105 h 113"/>
                <a:gd name="T32" fmla="*/ 7 w 137"/>
                <a:gd name="T33" fmla="*/ 113 h 113"/>
                <a:gd name="T34" fmla="*/ 5 w 137"/>
                <a:gd name="T35" fmla="*/ 106 h 113"/>
                <a:gd name="T36" fmla="*/ 7 w 137"/>
                <a:gd name="T37" fmla="*/ 98 h 113"/>
                <a:gd name="T38" fmla="*/ 0 w 137"/>
                <a:gd name="T39" fmla="*/ 90 h 113"/>
                <a:gd name="T40" fmla="*/ 2 w 137"/>
                <a:gd name="T41" fmla="*/ 80 h 113"/>
                <a:gd name="T42" fmla="*/ 16 w 137"/>
                <a:gd name="T43" fmla="*/ 72 h 113"/>
                <a:gd name="T44" fmla="*/ 14 w 137"/>
                <a:gd name="T45" fmla="*/ 62 h 113"/>
                <a:gd name="T46" fmla="*/ 20 w 137"/>
                <a:gd name="T47" fmla="*/ 61 h 113"/>
                <a:gd name="T48" fmla="*/ 30 w 137"/>
                <a:gd name="T49" fmla="*/ 67 h 113"/>
                <a:gd name="T50" fmla="*/ 36 w 137"/>
                <a:gd name="T51" fmla="*/ 62 h 113"/>
                <a:gd name="T52" fmla="*/ 38 w 137"/>
                <a:gd name="T53" fmla="*/ 48 h 113"/>
                <a:gd name="T54" fmla="*/ 44 w 137"/>
                <a:gd name="T55" fmla="*/ 40 h 113"/>
                <a:gd name="T56" fmla="*/ 47 w 137"/>
                <a:gd name="T57" fmla="*/ 23 h 113"/>
                <a:gd name="T58" fmla="*/ 43 w 137"/>
                <a:gd name="T59" fmla="*/ 11 h 113"/>
                <a:gd name="T60" fmla="*/ 44 w 137"/>
                <a:gd name="T61" fmla="*/ 1 h 113"/>
                <a:gd name="T62" fmla="*/ 53 w 137"/>
                <a:gd name="T63" fmla="*/ 2 h 113"/>
                <a:gd name="T64" fmla="*/ 74 w 137"/>
                <a:gd name="T65" fmla="*/ 27 h 113"/>
                <a:gd name="T66" fmla="*/ 100 w 137"/>
                <a:gd name="T67" fmla="*/ 41 h 113"/>
                <a:gd name="T68" fmla="*/ 114 w 137"/>
                <a:gd name="T69" fmla="*/ 45 h 113"/>
                <a:gd name="T70" fmla="*/ 127 w 137"/>
                <a:gd name="T71" fmla="*/ 38 h 113"/>
                <a:gd name="T72" fmla="*/ 125 w 137"/>
                <a:gd name="T73" fmla="*/ 50 h 113"/>
                <a:gd name="T74" fmla="*/ 130 w 137"/>
                <a:gd name="T75" fmla="*/ 59 h 113"/>
                <a:gd name="T76" fmla="*/ 136 w 137"/>
                <a:gd name="T77" fmla="*/ 62 h 113"/>
                <a:gd name="T78" fmla="*/ 130 w 137"/>
                <a:gd name="T79" fmla="*/ 6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7" h="113">
                  <a:moveTo>
                    <a:pt x="130" y="65"/>
                  </a:moveTo>
                  <a:cubicBezTo>
                    <a:pt x="128" y="66"/>
                    <a:pt x="124" y="72"/>
                    <a:pt x="121" y="70"/>
                  </a:cubicBezTo>
                  <a:cubicBezTo>
                    <a:pt x="118" y="69"/>
                    <a:pt x="116" y="69"/>
                    <a:pt x="114" y="70"/>
                  </a:cubicBezTo>
                  <a:cubicBezTo>
                    <a:pt x="113" y="71"/>
                    <a:pt x="112" y="72"/>
                    <a:pt x="109" y="71"/>
                  </a:cubicBezTo>
                  <a:cubicBezTo>
                    <a:pt x="106" y="71"/>
                    <a:pt x="105" y="71"/>
                    <a:pt x="102" y="71"/>
                  </a:cubicBezTo>
                  <a:cubicBezTo>
                    <a:pt x="99" y="72"/>
                    <a:pt x="85" y="86"/>
                    <a:pt x="84" y="89"/>
                  </a:cubicBezTo>
                  <a:cubicBezTo>
                    <a:pt x="82" y="92"/>
                    <a:pt x="82" y="101"/>
                    <a:pt x="79" y="100"/>
                  </a:cubicBezTo>
                  <a:cubicBezTo>
                    <a:pt x="76" y="99"/>
                    <a:pt x="60" y="90"/>
                    <a:pt x="58" y="89"/>
                  </a:cubicBezTo>
                  <a:cubicBezTo>
                    <a:pt x="56" y="87"/>
                    <a:pt x="48" y="82"/>
                    <a:pt x="46" y="82"/>
                  </a:cubicBezTo>
                  <a:cubicBezTo>
                    <a:pt x="44" y="82"/>
                    <a:pt x="39" y="83"/>
                    <a:pt x="35" y="86"/>
                  </a:cubicBezTo>
                  <a:cubicBezTo>
                    <a:pt x="32" y="88"/>
                    <a:pt x="29" y="91"/>
                    <a:pt x="27" y="89"/>
                  </a:cubicBezTo>
                  <a:cubicBezTo>
                    <a:pt x="24" y="87"/>
                    <a:pt x="24" y="82"/>
                    <a:pt x="19" y="83"/>
                  </a:cubicBezTo>
                  <a:cubicBezTo>
                    <a:pt x="14" y="85"/>
                    <a:pt x="10" y="84"/>
                    <a:pt x="12" y="90"/>
                  </a:cubicBezTo>
                  <a:cubicBezTo>
                    <a:pt x="13" y="95"/>
                    <a:pt x="12" y="94"/>
                    <a:pt x="19" y="95"/>
                  </a:cubicBezTo>
                  <a:cubicBezTo>
                    <a:pt x="25" y="97"/>
                    <a:pt x="32" y="101"/>
                    <a:pt x="30" y="104"/>
                  </a:cubicBezTo>
                  <a:cubicBezTo>
                    <a:pt x="27" y="108"/>
                    <a:pt x="22" y="104"/>
                    <a:pt x="20" y="105"/>
                  </a:cubicBezTo>
                  <a:cubicBezTo>
                    <a:pt x="18" y="105"/>
                    <a:pt x="10" y="113"/>
                    <a:pt x="7" y="113"/>
                  </a:cubicBezTo>
                  <a:cubicBezTo>
                    <a:pt x="4" y="113"/>
                    <a:pt x="4" y="108"/>
                    <a:pt x="5" y="106"/>
                  </a:cubicBezTo>
                  <a:cubicBezTo>
                    <a:pt x="6" y="104"/>
                    <a:pt x="11" y="104"/>
                    <a:pt x="7" y="98"/>
                  </a:cubicBezTo>
                  <a:cubicBezTo>
                    <a:pt x="2" y="92"/>
                    <a:pt x="0" y="92"/>
                    <a:pt x="0" y="90"/>
                  </a:cubicBezTo>
                  <a:cubicBezTo>
                    <a:pt x="0" y="88"/>
                    <a:pt x="0" y="81"/>
                    <a:pt x="2" y="80"/>
                  </a:cubicBezTo>
                  <a:cubicBezTo>
                    <a:pt x="5" y="79"/>
                    <a:pt x="17" y="79"/>
                    <a:pt x="16" y="72"/>
                  </a:cubicBezTo>
                  <a:cubicBezTo>
                    <a:pt x="15" y="65"/>
                    <a:pt x="10" y="64"/>
                    <a:pt x="14" y="62"/>
                  </a:cubicBezTo>
                  <a:cubicBezTo>
                    <a:pt x="17" y="60"/>
                    <a:pt x="18" y="60"/>
                    <a:pt x="20" y="61"/>
                  </a:cubicBezTo>
                  <a:cubicBezTo>
                    <a:pt x="23" y="63"/>
                    <a:pt x="25" y="67"/>
                    <a:pt x="30" y="67"/>
                  </a:cubicBezTo>
                  <a:cubicBezTo>
                    <a:pt x="34" y="67"/>
                    <a:pt x="35" y="67"/>
                    <a:pt x="36" y="62"/>
                  </a:cubicBezTo>
                  <a:cubicBezTo>
                    <a:pt x="36" y="57"/>
                    <a:pt x="35" y="51"/>
                    <a:pt x="38" y="48"/>
                  </a:cubicBezTo>
                  <a:cubicBezTo>
                    <a:pt x="41" y="46"/>
                    <a:pt x="44" y="43"/>
                    <a:pt x="44" y="40"/>
                  </a:cubicBezTo>
                  <a:cubicBezTo>
                    <a:pt x="44" y="37"/>
                    <a:pt x="47" y="28"/>
                    <a:pt x="47" y="23"/>
                  </a:cubicBezTo>
                  <a:cubicBezTo>
                    <a:pt x="47" y="18"/>
                    <a:pt x="43" y="16"/>
                    <a:pt x="43" y="11"/>
                  </a:cubicBezTo>
                  <a:cubicBezTo>
                    <a:pt x="43" y="6"/>
                    <a:pt x="40" y="2"/>
                    <a:pt x="44" y="1"/>
                  </a:cubicBezTo>
                  <a:cubicBezTo>
                    <a:pt x="49" y="0"/>
                    <a:pt x="51" y="0"/>
                    <a:pt x="53" y="2"/>
                  </a:cubicBezTo>
                  <a:cubicBezTo>
                    <a:pt x="54" y="4"/>
                    <a:pt x="69" y="24"/>
                    <a:pt x="74" y="27"/>
                  </a:cubicBezTo>
                  <a:cubicBezTo>
                    <a:pt x="79" y="30"/>
                    <a:pt x="97" y="43"/>
                    <a:pt x="100" y="41"/>
                  </a:cubicBezTo>
                  <a:cubicBezTo>
                    <a:pt x="103" y="40"/>
                    <a:pt x="108" y="46"/>
                    <a:pt x="114" y="45"/>
                  </a:cubicBezTo>
                  <a:cubicBezTo>
                    <a:pt x="120" y="44"/>
                    <a:pt x="128" y="36"/>
                    <a:pt x="127" y="38"/>
                  </a:cubicBezTo>
                  <a:cubicBezTo>
                    <a:pt x="126" y="40"/>
                    <a:pt x="124" y="48"/>
                    <a:pt x="125" y="50"/>
                  </a:cubicBezTo>
                  <a:cubicBezTo>
                    <a:pt x="126" y="52"/>
                    <a:pt x="128" y="58"/>
                    <a:pt x="130" y="59"/>
                  </a:cubicBezTo>
                  <a:cubicBezTo>
                    <a:pt x="132" y="59"/>
                    <a:pt x="137" y="61"/>
                    <a:pt x="136" y="62"/>
                  </a:cubicBezTo>
                  <a:cubicBezTo>
                    <a:pt x="135" y="62"/>
                    <a:pt x="132" y="65"/>
                    <a:pt x="130" y="65"/>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1" name="Freeform 156"/>
            <p:cNvSpPr>
              <a:spLocks/>
            </p:cNvSpPr>
            <p:nvPr/>
          </p:nvSpPr>
          <p:spPr bwMode="auto">
            <a:xfrm>
              <a:off x="3564697" y="7746677"/>
              <a:ext cx="49475" cy="55347"/>
            </a:xfrm>
            <a:custGeom>
              <a:avLst/>
              <a:gdLst>
                <a:gd name="T0" fmla="*/ 6 w 11"/>
                <a:gd name="T1" fmla="*/ 15 h 15"/>
                <a:gd name="T2" fmla="*/ 3 w 11"/>
                <a:gd name="T3" fmla="*/ 9 h 15"/>
                <a:gd name="T4" fmla="*/ 2 w 11"/>
                <a:gd name="T5" fmla="*/ 5 h 15"/>
                <a:gd name="T6" fmla="*/ 7 w 11"/>
                <a:gd name="T7" fmla="*/ 1 h 15"/>
                <a:gd name="T8" fmla="*/ 7 w 11"/>
                <a:gd name="T9" fmla="*/ 9 h 15"/>
                <a:gd name="T10" fmla="*/ 6 w 11"/>
                <a:gd name="T11" fmla="*/ 15 h 15"/>
              </a:gdLst>
              <a:ahLst/>
              <a:cxnLst>
                <a:cxn ang="0">
                  <a:pos x="T0" y="T1"/>
                </a:cxn>
                <a:cxn ang="0">
                  <a:pos x="T2" y="T3"/>
                </a:cxn>
                <a:cxn ang="0">
                  <a:pos x="T4" y="T5"/>
                </a:cxn>
                <a:cxn ang="0">
                  <a:pos x="T6" y="T7"/>
                </a:cxn>
                <a:cxn ang="0">
                  <a:pos x="T8" y="T9"/>
                </a:cxn>
                <a:cxn ang="0">
                  <a:pos x="T10" y="T11"/>
                </a:cxn>
              </a:cxnLst>
              <a:rect l="0" t="0" r="r" b="b"/>
              <a:pathLst>
                <a:path w="11" h="15">
                  <a:moveTo>
                    <a:pt x="6" y="15"/>
                  </a:moveTo>
                  <a:cubicBezTo>
                    <a:pt x="5" y="15"/>
                    <a:pt x="5" y="10"/>
                    <a:pt x="3" y="9"/>
                  </a:cubicBezTo>
                  <a:cubicBezTo>
                    <a:pt x="1" y="8"/>
                    <a:pt x="0" y="7"/>
                    <a:pt x="2" y="5"/>
                  </a:cubicBezTo>
                  <a:cubicBezTo>
                    <a:pt x="4" y="4"/>
                    <a:pt x="7" y="0"/>
                    <a:pt x="7" y="1"/>
                  </a:cubicBezTo>
                  <a:cubicBezTo>
                    <a:pt x="7" y="3"/>
                    <a:pt x="6" y="9"/>
                    <a:pt x="7" y="9"/>
                  </a:cubicBezTo>
                  <a:cubicBezTo>
                    <a:pt x="9" y="9"/>
                    <a:pt x="11" y="12"/>
                    <a:pt x="6" y="15"/>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2" name="Freeform 157"/>
            <p:cNvSpPr>
              <a:spLocks/>
            </p:cNvSpPr>
            <p:nvPr/>
          </p:nvSpPr>
          <p:spPr bwMode="auto">
            <a:xfrm>
              <a:off x="2754237" y="8503746"/>
              <a:ext cx="30627" cy="25698"/>
            </a:xfrm>
            <a:custGeom>
              <a:avLst/>
              <a:gdLst>
                <a:gd name="T0" fmla="*/ 3 w 7"/>
                <a:gd name="T1" fmla="*/ 7 h 7"/>
                <a:gd name="T2" fmla="*/ 3 w 7"/>
                <a:gd name="T3" fmla="*/ 1 h 7"/>
                <a:gd name="T4" fmla="*/ 3 w 7"/>
                <a:gd name="T5" fmla="*/ 7 h 7"/>
              </a:gdLst>
              <a:ahLst/>
              <a:cxnLst>
                <a:cxn ang="0">
                  <a:pos x="T0" y="T1"/>
                </a:cxn>
                <a:cxn ang="0">
                  <a:pos x="T2" y="T3"/>
                </a:cxn>
                <a:cxn ang="0">
                  <a:pos x="T4" y="T5"/>
                </a:cxn>
              </a:cxnLst>
              <a:rect l="0" t="0" r="r" b="b"/>
              <a:pathLst>
                <a:path w="7" h="7">
                  <a:moveTo>
                    <a:pt x="3" y="7"/>
                  </a:moveTo>
                  <a:cubicBezTo>
                    <a:pt x="2" y="7"/>
                    <a:pt x="0" y="2"/>
                    <a:pt x="3" y="1"/>
                  </a:cubicBezTo>
                  <a:cubicBezTo>
                    <a:pt x="7" y="0"/>
                    <a:pt x="5" y="7"/>
                    <a:pt x="3" y="7"/>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3" name="Freeform 158"/>
            <p:cNvSpPr>
              <a:spLocks/>
            </p:cNvSpPr>
            <p:nvPr/>
          </p:nvSpPr>
          <p:spPr bwMode="auto">
            <a:xfrm>
              <a:off x="2806070" y="8476074"/>
              <a:ext cx="28272" cy="31627"/>
            </a:xfrm>
            <a:custGeom>
              <a:avLst/>
              <a:gdLst>
                <a:gd name="T0" fmla="*/ 2 w 6"/>
                <a:gd name="T1" fmla="*/ 9 h 9"/>
                <a:gd name="T2" fmla="*/ 4 w 6"/>
                <a:gd name="T3" fmla="*/ 1 h 9"/>
                <a:gd name="T4" fmla="*/ 2 w 6"/>
                <a:gd name="T5" fmla="*/ 9 h 9"/>
              </a:gdLst>
              <a:ahLst/>
              <a:cxnLst>
                <a:cxn ang="0">
                  <a:pos x="T0" y="T1"/>
                </a:cxn>
                <a:cxn ang="0">
                  <a:pos x="T2" y="T3"/>
                </a:cxn>
                <a:cxn ang="0">
                  <a:pos x="T4" y="T5"/>
                </a:cxn>
              </a:cxnLst>
              <a:rect l="0" t="0" r="r" b="b"/>
              <a:pathLst>
                <a:path w="6" h="9">
                  <a:moveTo>
                    <a:pt x="2" y="9"/>
                  </a:moveTo>
                  <a:cubicBezTo>
                    <a:pt x="0" y="9"/>
                    <a:pt x="2" y="1"/>
                    <a:pt x="4" y="1"/>
                  </a:cubicBezTo>
                  <a:cubicBezTo>
                    <a:pt x="6" y="0"/>
                    <a:pt x="5" y="9"/>
                    <a:pt x="2" y="9"/>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4" name="Freeform 161"/>
            <p:cNvSpPr>
              <a:spLocks/>
            </p:cNvSpPr>
            <p:nvPr/>
          </p:nvSpPr>
          <p:spPr bwMode="auto">
            <a:xfrm>
              <a:off x="2282288" y="7499765"/>
              <a:ext cx="1685351" cy="1093108"/>
            </a:xfrm>
            <a:custGeom>
              <a:avLst/>
              <a:gdLst>
                <a:gd name="T0" fmla="*/ 247 w 263"/>
                <a:gd name="T1" fmla="*/ 5 h 214"/>
                <a:gd name="T2" fmla="*/ 257 w 263"/>
                <a:gd name="T3" fmla="*/ 35 h 214"/>
                <a:gd name="T4" fmla="*/ 256 w 263"/>
                <a:gd name="T5" fmla="*/ 68 h 214"/>
                <a:gd name="T6" fmla="*/ 248 w 263"/>
                <a:gd name="T7" fmla="*/ 85 h 214"/>
                <a:gd name="T8" fmla="*/ 236 w 263"/>
                <a:gd name="T9" fmla="*/ 98 h 214"/>
                <a:gd name="T10" fmla="*/ 231 w 263"/>
                <a:gd name="T11" fmla="*/ 129 h 214"/>
                <a:gd name="T12" fmla="*/ 232 w 263"/>
                <a:gd name="T13" fmla="*/ 155 h 214"/>
                <a:gd name="T14" fmla="*/ 211 w 263"/>
                <a:gd name="T15" fmla="*/ 175 h 214"/>
                <a:gd name="T16" fmla="*/ 214 w 263"/>
                <a:gd name="T17" fmla="*/ 157 h 214"/>
                <a:gd name="T18" fmla="*/ 207 w 263"/>
                <a:gd name="T19" fmla="*/ 167 h 214"/>
                <a:gd name="T20" fmla="*/ 192 w 263"/>
                <a:gd name="T21" fmla="*/ 171 h 214"/>
                <a:gd name="T22" fmla="*/ 183 w 263"/>
                <a:gd name="T23" fmla="*/ 170 h 214"/>
                <a:gd name="T24" fmla="*/ 157 w 263"/>
                <a:gd name="T25" fmla="*/ 182 h 214"/>
                <a:gd name="T26" fmla="*/ 145 w 263"/>
                <a:gd name="T27" fmla="*/ 178 h 214"/>
                <a:gd name="T28" fmla="*/ 136 w 263"/>
                <a:gd name="T29" fmla="*/ 181 h 214"/>
                <a:gd name="T30" fmla="*/ 129 w 263"/>
                <a:gd name="T31" fmla="*/ 194 h 214"/>
                <a:gd name="T32" fmla="*/ 113 w 263"/>
                <a:gd name="T33" fmla="*/ 213 h 214"/>
                <a:gd name="T34" fmla="*/ 100 w 263"/>
                <a:gd name="T35" fmla="*/ 194 h 214"/>
                <a:gd name="T36" fmla="*/ 101 w 263"/>
                <a:gd name="T37" fmla="*/ 182 h 214"/>
                <a:gd name="T38" fmla="*/ 82 w 263"/>
                <a:gd name="T39" fmla="*/ 179 h 214"/>
                <a:gd name="T40" fmla="*/ 57 w 263"/>
                <a:gd name="T41" fmla="*/ 188 h 214"/>
                <a:gd name="T42" fmla="*/ 40 w 263"/>
                <a:gd name="T43" fmla="*/ 193 h 214"/>
                <a:gd name="T44" fmla="*/ 31 w 263"/>
                <a:gd name="T45" fmla="*/ 196 h 214"/>
                <a:gd name="T46" fmla="*/ 18 w 263"/>
                <a:gd name="T47" fmla="*/ 197 h 214"/>
                <a:gd name="T48" fmla="*/ 4 w 263"/>
                <a:gd name="T49" fmla="*/ 190 h 214"/>
                <a:gd name="T50" fmla="*/ 25 w 263"/>
                <a:gd name="T51" fmla="*/ 176 h 214"/>
                <a:gd name="T52" fmla="*/ 70 w 263"/>
                <a:gd name="T53" fmla="*/ 162 h 214"/>
                <a:gd name="T54" fmla="*/ 99 w 263"/>
                <a:gd name="T55" fmla="*/ 154 h 214"/>
                <a:gd name="T56" fmla="*/ 119 w 263"/>
                <a:gd name="T57" fmla="*/ 154 h 214"/>
                <a:gd name="T58" fmla="*/ 136 w 263"/>
                <a:gd name="T59" fmla="*/ 128 h 214"/>
                <a:gd name="T60" fmla="*/ 139 w 263"/>
                <a:gd name="T61" fmla="*/ 108 h 214"/>
                <a:gd name="T62" fmla="*/ 143 w 263"/>
                <a:gd name="T63" fmla="*/ 120 h 214"/>
                <a:gd name="T64" fmla="*/ 163 w 263"/>
                <a:gd name="T65" fmla="*/ 115 h 214"/>
                <a:gd name="T66" fmla="*/ 192 w 263"/>
                <a:gd name="T67" fmla="*/ 96 h 214"/>
                <a:gd name="T68" fmla="*/ 213 w 263"/>
                <a:gd name="T69" fmla="*/ 64 h 214"/>
                <a:gd name="T70" fmla="*/ 209 w 263"/>
                <a:gd name="T71" fmla="*/ 41 h 214"/>
                <a:gd name="T72" fmla="*/ 213 w 263"/>
                <a:gd name="T73" fmla="*/ 23 h 214"/>
                <a:gd name="T74" fmla="*/ 224 w 263"/>
                <a:gd name="T75" fmla="*/ 7 h 214"/>
                <a:gd name="T76" fmla="*/ 232 w 263"/>
                <a:gd name="T77" fmla="*/ 19 h 214"/>
                <a:gd name="T78" fmla="*/ 242 w 263"/>
                <a:gd name="T79" fmla="*/ 17 h 214"/>
                <a:gd name="T80" fmla="*/ 236 w 263"/>
                <a:gd name="T81" fmla="*/ 8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63" h="214">
                  <a:moveTo>
                    <a:pt x="237" y="0"/>
                  </a:moveTo>
                  <a:cubicBezTo>
                    <a:pt x="242" y="0"/>
                    <a:pt x="247" y="4"/>
                    <a:pt x="247" y="5"/>
                  </a:cubicBezTo>
                  <a:cubicBezTo>
                    <a:pt x="247" y="6"/>
                    <a:pt x="247" y="16"/>
                    <a:pt x="249" y="20"/>
                  </a:cubicBezTo>
                  <a:cubicBezTo>
                    <a:pt x="252" y="23"/>
                    <a:pt x="254" y="31"/>
                    <a:pt x="257" y="35"/>
                  </a:cubicBezTo>
                  <a:cubicBezTo>
                    <a:pt x="260" y="39"/>
                    <a:pt x="263" y="51"/>
                    <a:pt x="263" y="53"/>
                  </a:cubicBezTo>
                  <a:cubicBezTo>
                    <a:pt x="263" y="55"/>
                    <a:pt x="259" y="67"/>
                    <a:pt x="256" y="68"/>
                  </a:cubicBezTo>
                  <a:cubicBezTo>
                    <a:pt x="253" y="70"/>
                    <a:pt x="252" y="72"/>
                    <a:pt x="251" y="74"/>
                  </a:cubicBezTo>
                  <a:cubicBezTo>
                    <a:pt x="251" y="77"/>
                    <a:pt x="250" y="85"/>
                    <a:pt x="248" y="85"/>
                  </a:cubicBezTo>
                  <a:cubicBezTo>
                    <a:pt x="247" y="85"/>
                    <a:pt x="245" y="84"/>
                    <a:pt x="241" y="86"/>
                  </a:cubicBezTo>
                  <a:cubicBezTo>
                    <a:pt x="238" y="88"/>
                    <a:pt x="235" y="94"/>
                    <a:pt x="236" y="98"/>
                  </a:cubicBezTo>
                  <a:cubicBezTo>
                    <a:pt x="237" y="102"/>
                    <a:pt x="238" y="108"/>
                    <a:pt x="237" y="114"/>
                  </a:cubicBezTo>
                  <a:cubicBezTo>
                    <a:pt x="236" y="121"/>
                    <a:pt x="233" y="126"/>
                    <a:pt x="231" y="129"/>
                  </a:cubicBezTo>
                  <a:cubicBezTo>
                    <a:pt x="228" y="131"/>
                    <a:pt x="227" y="138"/>
                    <a:pt x="229" y="144"/>
                  </a:cubicBezTo>
                  <a:cubicBezTo>
                    <a:pt x="230" y="149"/>
                    <a:pt x="235" y="154"/>
                    <a:pt x="232" y="155"/>
                  </a:cubicBezTo>
                  <a:cubicBezTo>
                    <a:pt x="230" y="155"/>
                    <a:pt x="227" y="160"/>
                    <a:pt x="226" y="163"/>
                  </a:cubicBezTo>
                  <a:cubicBezTo>
                    <a:pt x="226" y="166"/>
                    <a:pt x="212" y="179"/>
                    <a:pt x="211" y="175"/>
                  </a:cubicBezTo>
                  <a:cubicBezTo>
                    <a:pt x="210" y="172"/>
                    <a:pt x="211" y="166"/>
                    <a:pt x="213" y="164"/>
                  </a:cubicBezTo>
                  <a:cubicBezTo>
                    <a:pt x="215" y="162"/>
                    <a:pt x="217" y="158"/>
                    <a:pt x="214" y="157"/>
                  </a:cubicBezTo>
                  <a:cubicBezTo>
                    <a:pt x="211" y="157"/>
                    <a:pt x="207" y="157"/>
                    <a:pt x="208" y="160"/>
                  </a:cubicBezTo>
                  <a:cubicBezTo>
                    <a:pt x="208" y="162"/>
                    <a:pt x="208" y="167"/>
                    <a:pt x="207" y="167"/>
                  </a:cubicBezTo>
                  <a:cubicBezTo>
                    <a:pt x="206" y="167"/>
                    <a:pt x="200" y="161"/>
                    <a:pt x="199" y="161"/>
                  </a:cubicBezTo>
                  <a:cubicBezTo>
                    <a:pt x="198" y="161"/>
                    <a:pt x="192" y="168"/>
                    <a:pt x="192" y="171"/>
                  </a:cubicBezTo>
                  <a:cubicBezTo>
                    <a:pt x="192" y="173"/>
                    <a:pt x="192" y="183"/>
                    <a:pt x="187" y="182"/>
                  </a:cubicBezTo>
                  <a:cubicBezTo>
                    <a:pt x="183" y="181"/>
                    <a:pt x="185" y="169"/>
                    <a:pt x="183" y="170"/>
                  </a:cubicBezTo>
                  <a:cubicBezTo>
                    <a:pt x="181" y="170"/>
                    <a:pt x="170" y="184"/>
                    <a:pt x="168" y="184"/>
                  </a:cubicBezTo>
                  <a:cubicBezTo>
                    <a:pt x="167" y="184"/>
                    <a:pt x="161" y="183"/>
                    <a:pt x="157" y="182"/>
                  </a:cubicBezTo>
                  <a:cubicBezTo>
                    <a:pt x="153" y="182"/>
                    <a:pt x="149" y="187"/>
                    <a:pt x="148" y="184"/>
                  </a:cubicBezTo>
                  <a:cubicBezTo>
                    <a:pt x="146" y="181"/>
                    <a:pt x="147" y="180"/>
                    <a:pt x="145" y="178"/>
                  </a:cubicBezTo>
                  <a:cubicBezTo>
                    <a:pt x="143" y="176"/>
                    <a:pt x="142" y="173"/>
                    <a:pt x="140" y="174"/>
                  </a:cubicBezTo>
                  <a:cubicBezTo>
                    <a:pt x="139" y="174"/>
                    <a:pt x="134" y="179"/>
                    <a:pt x="136" y="181"/>
                  </a:cubicBezTo>
                  <a:cubicBezTo>
                    <a:pt x="138" y="184"/>
                    <a:pt x="141" y="187"/>
                    <a:pt x="140" y="189"/>
                  </a:cubicBezTo>
                  <a:cubicBezTo>
                    <a:pt x="139" y="191"/>
                    <a:pt x="132" y="191"/>
                    <a:pt x="129" y="194"/>
                  </a:cubicBezTo>
                  <a:cubicBezTo>
                    <a:pt x="127" y="197"/>
                    <a:pt x="119" y="205"/>
                    <a:pt x="118" y="208"/>
                  </a:cubicBezTo>
                  <a:cubicBezTo>
                    <a:pt x="117" y="211"/>
                    <a:pt x="116" y="214"/>
                    <a:pt x="113" y="213"/>
                  </a:cubicBezTo>
                  <a:cubicBezTo>
                    <a:pt x="109" y="212"/>
                    <a:pt x="103" y="206"/>
                    <a:pt x="100" y="203"/>
                  </a:cubicBezTo>
                  <a:cubicBezTo>
                    <a:pt x="97" y="200"/>
                    <a:pt x="99" y="195"/>
                    <a:pt x="100" y="194"/>
                  </a:cubicBezTo>
                  <a:cubicBezTo>
                    <a:pt x="100" y="192"/>
                    <a:pt x="108" y="190"/>
                    <a:pt x="108" y="186"/>
                  </a:cubicBezTo>
                  <a:cubicBezTo>
                    <a:pt x="107" y="182"/>
                    <a:pt x="102" y="182"/>
                    <a:pt x="101" y="182"/>
                  </a:cubicBezTo>
                  <a:cubicBezTo>
                    <a:pt x="100" y="183"/>
                    <a:pt x="96" y="183"/>
                    <a:pt x="94" y="182"/>
                  </a:cubicBezTo>
                  <a:cubicBezTo>
                    <a:pt x="91" y="180"/>
                    <a:pt x="87" y="178"/>
                    <a:pt x="82" y="179"/>
                  </a:cubicBezTo>
                  <a:cubicBezTo>
                    <a:pt x="78" y="181"/>
                    <a:pt x="71" y="186"/>
                    <a:pt x="69" y="186"/>
                  </a:cubicBezTo>
                  <a:cubicBezTo>
                    <a:pt x="66" y="185"/>
                    <a:pt x="59" y="186"/>
                    <a:pt x="57" y="188"/>
                  </a:cubicBezTo>
                  <a:cubicBezTo>
                    <a:pt x="55" y="189"/>
                    <a:pt x="50" y="191"/>
                    <a:pt x="48" y="191"/>
                  </a:cubicBezTo>
                  <a:cubicBezTo>
                    <a:pt x="45" y="191"/>
                    <a:pt x="42" y="195"/>
                    <a:pt x="40" y="193"/>
                  </a:cubicBezTo>
                  <a:cubicBezTo>
                    <a:pt x="37" y="191"/>
                    <a:pt x="35" y="189"/>
                    <a:pt x="34" y="190"/>
                  </a:cubicBezTo>
                  <a:cubicBezTo>
                    <a:pt x="32" y="190"/>
                    <a:pt x="31" y="192"/>
                    <a:pt x="31" y="196"/>
                  </a:cubicBezTo>
                  <a:cubicBezTo>
                    <a:pt x="31" y="200"/>
                    <a:pt x="31" y="205"/>
                    <a:pt x="29" y="203"/>
                  </a:cubicBezTo>
                  <a:cubicBezTo>
                    <a:pt x="26" y="201"/>
                    <a:pt x="19" y="197"/>
                    <a:pt x="18" y="197"/>
                  </a:cubicBezTo>
                  <a:cubicBezTo>
                    <a:pt x="17" y="198"/>
                    <a:pt x="3" y="201"/>
                    <a:pt x="1" y="199"/>
                  </a:cubicBezTo>
                  <a:cubicBezTo>
                    <a:pt x="0" y="197"/>
                    <a:pt x="1" y="192"/>
                    <a:pt x="4" y="190"/>
                  </a:cubicBezTo>
                  <a:cubicBezTo>
                    <a:pt x="6" y="189"/>
                    <a:pt x="10" y="188"/>
                    <a:pt x="13" y="186"/>
                  </a:cubicBezTo>
                  <a:cubicBezTo>
                    <a:pt x="16" y="183"/>
                    <a:pt x="19" y="177"/>
                    <a:pt x="25" y="176"/>
                  </a:cubicBezTo>
                  <a:cubicBezTo>
                    <a:pt x="31" y="175"/>
                    <a:pt x="46" y="157"/>
                    <a:pt x="52" y="158"/>
                  </a:cubicBezTo>
                  <a:cubicBezTo>
                    <a:pt x="58" y="159"/>
                    <a:pt x="65" y="164"/>
                    <a:pt x="70" y="162"/>
                  </a:cubicBezTo>
                  <a:cubicBezTo>
                    <a:pt x="75" y="160"/>
                    <a:pt x="81" y="158"/>
                    <a:pt x="88" y="157"/>
                  </a:cubicBezTo>
                  <a:cubicBezTo>
                    <a:pt x="94" y="156"/>
                    <a:pt x="97" y="152"/>
                    <a:pt x="99" y="154"/>
                  </a:cubicBezTo>
                  <a:cubicBezTo>
                    <a:pt x="101" y="156"/>
                    <a:pt x="102" y="163"/>
                    <a:pt x="106" y="162"/>
                  </a:cubicBezTo>
                  <a:cubicBezTo>
                    <a:pt x="110" y="161"/>
                    <a:pt x="117" y="157"/>
                    <a:pt x="119" y="154"/>
                  </a:cubicBezTo>
                  <a:cubicBezTo>
                    <a:pt x="120" y="151"/>
                    <a:pt x="120" y="144"/>
                    <a:pt x="122" y="142"/>
                  </a:cubicBezTo>
                  <a:cubicBezTo>
                    <a:pt x="124" y="140"/>
                    <a:pt x="136" y="131"/>
                    <a:pt x="136" y="128"/>
                  </a:cubicBezTo>
                  <a:cubicBezTo>
                    <a:pt x="136" y="125"/>
                    <a:pt x="135" y="117"/>
                    <a:pt x="136" y="114"/>
                  </a:cubicBezTo>
                  <a:cubicBezTo>
                    <a:pt x="137" y="111"/>
                    <a:pt x="137" y="108"/>
                    <a:pt x="139" y="108"/>
                  </a:cubicBezTo>
                  <a:cubicBezTo>
                    <a:pt x="142" y="108"/>
                    <a:pt x="147" y="107"/>
                    <a:pt x="146" y="109"/>
                  </a:cubicBezTo>
                  <a:cubicBezTo>
                    <a:pt x="145" y="112"/>
                    <a:pt x="143" y="118"/>
                    <a:pt x="143" y="120"/>
                  </a:cubicBezTo>
                  <a:cubicBezTo>
                    <a:pt x="143" y="121"/>
                    <a:pt x="145" y="128"/>
                    <a:pt x="148" y="127"/>
                  </a:cubicBezTo>
                  <a:cubicBezTo>
                    <a:pt x="151" y="125"/>
                    <a:pt x="159" y="115"/>
                    <a:pt x="163" y="115"/>
                  </a:cubicBezTo>
                  <a:cubicBezTo>
                    <a:pt x="168" y="114"/>
                    <a:pt x="172" y="116"/>
                    <a:pt x="175" y="114"/>
                  </a:cubicBezTo>
                  <a:cubicBezTo>
                    <a:pt x="179" y="113"/>
                    <a:pt x="189" y="97"/>
                    <a:pt x="192" y="96"/>
                  </a:cubicBezTo>
                  <a:cubicBezTo>
                    <a:pt x="194" y="95"/>
                    <a:pt x="199" y="91"/>
                    <a:pt x="200" y="86"/>
                  </a:cubicBezTo>
                  <a:cubicBezTo>
                    <a:pt x="201" y="80"/>
                    <a:pt x="211" y="68"/>
                    <a:pt x="213" y="64"/>
                  </a:cubicBezTo>
                  <a:cubicBezTo>
                    <a:pt x="215" y="61"/>
                    <a:pt x="217" y="52"/>
                    <a:pt x="214" y="48"/>
                  </a:cubicBezTo>
                  <a:cubicBezTo>
                    <a:pt x="211" y="45"/>
                    <a:pt x="208" y="43"/>
                    <a:pt x="209" y="41"/>
                  </a:cubicBezTo>
                  <a:cubicBezTo>
                    <a:pt x="211" y="39"/>
                    <a:pt x="214" y="38"/>
                    <a:pt x="214" y="35"/>
                  </a:cubicBezTo>
                  <a:cubicBezTo>
                    <a:pt x="214" y="33"/>
                    <a:pt x="212" y="26"/>
                    <a:pt x="213" y="23"/>
                  </a:cubicBezTo>
                  <a:cubicBezTo>
                    <a:pt x="214" y="21"/>
                    <a:pt x="222" y="17"/>
                    <a:pt x="222" y="14"/>
                  </a:cubicBezTo>
                  <a:cubicBezTo>
                    <a:pt x="222" y="12"/>
                    <a:pt x="222" y="7"/>
                    <a:pt x="224" y="7"/>
                  </a:cubicBezTo>
                  <a:cubicBezTo>
                    <a:pt x="226" y="6"/>
                    <a:pt x="228" y="6"/>
                    <a:pt x="228" y="9"/>
                  </a:cubicBezTo>
                  <a:cubicBezTo>
                    <a:pt x="228" y="12"/>
                    <a:pt x="230" y="20"/>
                    <a:pt x="232" y="19"/>
                  </a:cubicBezTo>
                  <a:cubicBezTo>
                    <a:pt x="233" y="17"/>
                    <a:pt x="234" y="13"/>
                    <a:pt x="235" y="14"/>
                  </a:cubicBezTo>
                  <a:cubicBezTo>
                    <a:pt x="237" y="15"/>
                    <a:pt x="241" y="19"/>
                    <a:pt x="242" y="17"/>
                  </a:cubicBezTo>
                  <a:cubicBezTo>
                    <a:pt x="242" y="14"/>
                    <a:pt x="243" y="10"/>
                    <a:pt x="242" y="9"/>
                  </a:cubicBezTo>
                  <a:cubicBezTo>
                    <a:pt x="240" y="8"/>
                    <a:pt x="237" y="11"/>
                    <a:pt x="236" y="8"/>
                  </a:cubicBezTo>
                  <a:cubicBezTo>
                    <a:pt x="235" y="5"/>
                    <a:pt x="234" y="0"/>
                    <a:pt x="237" y="0"/>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5" name="Freeform 162"/>
            <p:cNvSpPr>
              <a:spLocks/>
            </p:cNvSpPr>
            <p:nvPr/>
          </p:nvSpPr>
          <p:spPr bwMode="auto">
            <a:xfrm>
              <a:off x="2942717" y="8132130"/>
              <a:ext cx="263870" cy="158135"/>
            </a:xfrm>
            <a:custGeom>
              <a:avLst/>
              <a:gdLst>
                <a:gd name="T0" fmla="*/ 57 w 60"/>
                <a:gd name="T1" fmla="*/ 14 h 43"/>
                <a:gd name="T2" fmla="*/ 44 w 60"/>
                <a:gd name="T3" fmla="*/ 28 h 43"/>
                <a:gd name="T4" fmla="*/ 35 w 60"/>
                <a:gd name="T5" fmla="*/ 24 h 43"/>
                <a:gd name="T6" fmla="*/ 24 w 60"/>
                <a:gd name="T7" fmla="*/ 29 h 43"/>
                <a:gd name="T8" fmla="*/ 16 w 60"/>
                <a:gd name="T9" fmla="*/ 43 h 43"/>
                <a:gd name="T10" fmla="*/ 7 w 60"/>
                <a:gd name="T11" fmla="*/ 37 h 43"/>
                <a:gd name="T12" fmla="*/ 6 w 60"/>
                <a:gd name="T13" fmla="*/ 30 h 43"/>
                <a:gd name="T14" fmla="*/ 2 w 60"/>
                <a:gd name="T15" fmla="*/ 24 h 43"/>
                <a:gd name="T16" fmla="*/ 12 w 60"/>
                <a:gd name="T17" fmla="*/ 17 h 43"/>
                <a:gd name="T18" fmla="*/ 17 w 60"/>
                <a:gd name="T19" fmla="*/ 8 h 43"/>
                <a:gd name="T20" fmla="*/ 23 w 60"/>
                <a:gd name="T21" fmla="*/ 11 h 43"/>
                <a:gd name="T22" fmla="*/ 34 w 60"/>
                <a:gd name="T23" fmla="*/ 7 h 43"/>
                <a:gd name="T24" fmla="*/ 42 w 60"/>
                <a:gd name="T25" fmla="*/ 1 h 43"/>
                <a:gd name="T26" fmla="*/ 54 w 60"/>
                <a:gd name="T27" fmla="*/ 5 h 43"/>
                <a:gd name="T28" fmla="*/ 57 w 60"/>
                <a:gd name="T29" fmla="*/ 1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 h="43">
                  <a:moveTo>
                    <a:pt x="57" y="14"/>
                  </a:moveTo>
                  <a:cubicBezTo>
                    <a:pt x="56" y="16"/>
                    <a:pt x="47" y="29"/>
                    <a:pt x="44" y="28"/>
                  </a:cubicBezTo>
                  <a:cubicBezTo>
                    <a:pt x="42" y="27"/>
                    <a:pt x="37" y="23"/>
                    <a:pt x="35" y="24"/>
                  </a:cubicBezTo>
                  <a:cubicBezTo>
                    <a:pt x="34" y="24"/>
                    <a:pt x="25" y="27"/>
                    <a:pt x="24" y="29"/>
                  </a:cubicBezTo>
                  <a:cubicBezTo>
                    <a:pt x="23" y="31"/>
                    <a:pt x="20" y="43"/>
                    <a:pt x="16" y="43"/>
                  </a:cubicBezTo>
                  <a:cubicBezTo>
                    <a:pt x="13" y="43"/>
                    <a:pt x="7" y="39"/>
                    <a:pt x="7" y="37"/>
                  </a:cubicBezTo>
                  <a:cubicBezTo>
                    <a:pt x="7" y="35"/>
                    <a:pt x="9" y="33"/>
                    <a:pt x="6" y="30"/>
                  </a:cubicBezTo>
                  <a:cubicBezTo>
                    <a:pt x="4" y="27"/>
                    <a:pt x="0" y="26"/>
                    <a:pt x="2" y="24"/>
                  </a:cubicBezTo>
                  <a:cubicBezTo>
                    <a:pt x="4" y="22"/>
                    <a:pt x="12" y="20"/>
                    <a:pt x="12" y="17"/>
                  </a:cubicBezTo>
                  <a:cubicBezTo>
                    <a:pt x="12" y="13"/>
                    <a:pt x="13" y="8"/>
                    <a:pt x="17" y="8"/>
                  </a:cubicBezTo>
                  <a:cubicBezTo>
                    <a:pt x="21" y="9"/>
                    <a:pt x="19" y="12"/>
                    <a:pt x="23" y="11"/>
                  </a:cubicBezTo>
                  <a:cubicBezTo>
                    <a:pt x="27" y="10"/>
                    <a:pt x="33" y="11"/>
                    <a:pt x="34" y="7"/>
                  </a:cubicBezTo>
                  <a:cubicBezTo>
                    <a:pt x="34" y="3"/>
                    <a:pt x="38" y="0"/>
                    <a:pt x="42" y="1"/>
                  </a:cubicBezTo>
                  <a:cubicBezTo>
                    <a:pt x="47" y="1"/>
                    <a:pt x="52" y="5"/>
                    <a:pt x="54" y="5"/>
                  </a:cubicBezTo>
                  <a:cubicBezTo>
                    <a:pt x="57" y="5"/>
                    <a:pt x="60" y="9"/>
                    <a:pt x="57" y="14"/>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6" name="Freeform 163"/>
            <p:cNvSpPr>
              <a:spLocks/>
            </p:cNvSpPr>
            <p:nvPr/>
          </p:nvSpPr>
          <p:spPr bwMode="auto">
            <a:xfrm>
              <a:off x="3197157" y="8122244"/>
              <a:ext cx="30627" cy="29650"/>
            </a:xfrm>
            <a:custGeom>
              <a:avLst/>
              <a:gdLst>
                <a:gd name="T0" fmla="*/ 3 w 7"/>
                <a:gd name="T1" fmla="*/ 8 h 8"/>
                <a:gd name="T2" fmla="*/ 6 w 7"/>
                <a:gd name="T3" fmla="*/ 0 h 8"/>
                <a:gd name="T4" fmla="*/ 3 w 7"/>
                <a:gd name="T5" fmla="*/ 8 h 8"/>
              </a:gdLst>
              <a:ahLst/>
              <a:cxnLst>
                <a:cxn ang="0">
                  <a:pos x="T0" y="T1"/>
                </a:cxn>
                <a:cxn ang="0">
                  <a:pos x="T2" y="T3"/>
                </a:cxn>
                <a:cxn ang="0">
                  <a:pos x="T4" y="T5"/>
                </a:cxn>
              </a:cxnLst>
              <a:rect l="0" t="0" r="r" b="b"/>
              <a:pathLst>
                <a:path w="7" h="8">
                  <a:moveTo>
                    <a:pt x="3" y="8"/>
                  </a:moveTo>
                  <a:cubicBezTo>
                    <a:pt x="0" y="8"/>
                    <a:pt x="5" y="0"/>
                    <a:pt x="6" y="0"/>
                  </a:cubicBezTo>
                  <a:cubicBezTo>
                    <a:pt x="7" y="0"/>
                    <a:pt x="7" y="8"/>
                    <a:pt x="3" y="8"/>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sp>
          <p:nvSpPr>
            <p:cNvPr id="177" name="Freeform 164"/>
            <p:cNvSpPr>
              <a:spLocks/>
            </p:cNvSpPr>
            <p:nvPr/>
          </p:nvSpPr>
          <p:spPr bwMode="auto">
            <a:xfrm>
              <a:off x="2671758" y="8169684"/>
              <a:ext cx="245022" cy="286619"/>
            </a:xfrm>
            <a:custGeom>
              <a:avLst/>
              <a:gdLst>
                <a:gd name="T0" fmla="*/ 54 w 56"/>
                <a:gd name="T1" fmla="*/ 33 h 78"/>
                <a:gd name="T2" fmla="*/ 47 w 56"/>
                <a:gd name="T3" fmla="*/ 43 h 78"/>
                <a:gd name="T4" fmla="*/ 42 w 56"/>
                <a:gd name="T5" fmla="*/ 66 h 78"/>
                <a:gd name="T6" fmla="*/ 35 w 56"/>
                <a:gd name="T7" fmla="*/ 70 h 78"/>
                <a:gd name="T8" fmla="*/ 27 w 56"/>
                <a:gd name="T9" fmla="*/ 77 h 78"/>
                <a:gd name="T10" fmla="*/ 28 w 56"/>
                <a:gd name="T11" fmla="*/ 70 h 78"/>
                <a:gd name="T12" fmla="*/ 26 w 56"/>
                <a:gd name="T13" fmla="*/ 66 h 78"/>
                <a:gd name="T14" fmla="*/ 30 w 56"/>
                <a:gd name="T15" fmla="*/ 63 h 78"/>
                <a:gd name="T16" fmla="*/ 26 w 56"/>
                <a:gd name="T17" fmla="*/ 59 h 78"/>
                <a:gd name="T18" fmla="*/ 22 w 56"/>
                <a:gd name="T19" fmla="*/ 64 h 78"/>
                <a:gd name="T20" fmla="*/ 21 w 56"/>
                <a:gd name="T21" fmla="*/ 71 h 78"/>
                <a:gd name="T22" fmla="*/ 16 w 56"/>
                <a:gd name="T23" fmla="*/ 67 h 78"/>
                <a:gd name="T24" fmla="*/ 16 w 56"/>
                <a:gd name="T25" fmla="*/ 58 h 78"/>
                <a:gd name="T26" fmla="*/ 16 w 56"/>
                <a:gd name="T27" fmla="*/ 49 h 78"/>
                <a:gd name="T28" fmla="*/ 24 w 56"/>
                <a:gd name="T29" fmla="*/ 38 h 78"/>
                <a:gd name="T30" fmla="*/ 24 w 56"/>
                <a:gd name="T31" fmla="*/ 30 h 78"/>
                <a:gd name="T32" fmla="*/ 17 w 56"/>
                <a:gd name="T33" fmla="*/ 23 h 78"/>
                <a:gd name="T34" fmla="*/ 17 w 56"/>
                <a:gd name="T35" fmla="*/ 29 h 78"/>
                <a:gd name="T36" fmla="*/ 18 w 56"/>
                <a:gd name="T37" fmla="*/ 36 h 78"/>
                <a:gd name="T38" fmla="*/ 13 w 56"/>
                <a:gd name="T39" fmla="*/ 32 h 78"/>
                <a:gd name="T40" fmla="*/ 7 w 56"/>
                <a:gd name="T41" fmla="*/ 34 h 78"/>
                <a:gd name="T42" fmla="*/ 5 w 56"/>
                <a:gd name="T43" fmla="*/ 27 h 78"/>
                <a:gd name="T44" fmla="*/ 10 w 56"/>
                <a:gd name="T45" fmla="*/ 29 h 78"/>
                <a:gd name="T46" fmla="*/ 1 w 56"/>
                <a:gd name="T47" fmla="*/ 20 h 78"/>
                <a:gd name="T48" fmla="*/ 7 w 56"/>
                <a:gd name="T49" fmla="*/ 16 h 78"/>
                <a:gd name="T50" fmla="*/ 16 w 56"/>
                <a:gd name="T51" fmla="*/ 10 h 78"/>
                <a:gd name="T52" fmla="*/ 22 w 56"/>
                <a:gd name="T53" fmla="*/ 8 h 78"/>
                <a:gd name="T54" fmla="*/ 28 w 56"/>
                <a:gd name="T55" fmla="*/ 2 h 78"/>
                <a:gd name="T56" fmla="*/ 34 w 56"/>
                <a:gd name="T57" fmla="*/ 7 h 78"/>
                <a:gd name="T58" fmla="*/ 40 w 56"/>
                <a:gd name="T59" fmla="*/ 11 h 78"/>
                <a:gd name="T60" fmla="*/ 51 w 56"/>
                <a:gd name="T61" fmla="*/ 10 h 78"/>
                <a:gd name="T62" fmla="*/ 52 w 56"/>
                <a:gd name="T63" fmla="*/ 17 h 78"/>
                <a:gd name="T64" fmla="*/ 55 w 56"/>
                <a:gd name="T65" fmla="*/ 25 h 78"/>
                <a:gd name="T66" fmla="*/ 54 w 56"/>
                <a:gd name="T67"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6" h="78">
                  <a:moveTo>
                    <a:pt x="54" y="33"/>
                  </a:moveTo>
                  <a:cubicBezTo>
                    <a:pt x="52" y="35"/>
                    <a:pt x="48" y="41"/>
                    <a:pt x="47" y="43"/>
                  </a:cubicBezTo>
                  <a:cubicBezTo>
                    <a:pt x="47" y="46"/>
                    <a:pt x="45" y="66"/>
                    <a:pt x="42" y="66"/>
                  </a:cubicBezTo>
                  <a:cubicBezTo>
                    <a:pt x="38" y="67"/>
                    <a:pt x="37" y="68"/>
                    <a:pt x="35" y="70"/>
                  </a:cubicBezTo>
                  <a:cubicBezTo>
                    <a:pt x="33" y="73"/>
                    <a:pt x="28" y="78"/>
                    <a:pt x="27" y="77"/>
                  </a:cubicBezTo>
                  <a:cubicBezTo>
                    <a:pt x="26" y="76"/>
                    <a:pt x="30" y="71"/>
                    <a:pt x="28" y="70"/>
                  </a:cubicBezTo>
                  <a:cubicBezTo>
                    <a:pt x="26" y="69"/>
                    <a:pt x="24" y="67"/>
                    <a:pt x="26" y="66"/>
                  </a:cubicBezTo>
                  <a:cubicBezTo>
                    <a:pt x="27" y="65"/>
                    <a:pt x="30" y="66"/>
                    <a:pt x="30" y="63"/>
                  </a:cubicBezTo>
                  <a:cubicBezTo>
                    <a:pt x="30" y="61"/>
                    <a:pt x="28" y="59"/>
                    <a:pt x="26" y="59"/>
                  </a:cubicBezTo>
                  <a:cubicBezTo>
                    <a:pt x="24" y="59"/>
                    <a:pt x="22" y="62"/>
                    <a:pt x="22" y="64"/>
                  </a:cubicBezTo>
                  <a:cubicBezTo>
                    <a:pt x="22" y="67"/>
                    <a:pt x="23" y="70"/>
                    <a:pt x="21" y="71"/>
                  </a:cubicBezTo>
                  <a:cubicBezTo>
                    <a:pt x="20" y="71"/>
                    <a:pt x="16" y="70"/>
                    <a:pt x="16" y="67"/>
                  </a:cubicBezTo>
                  <a:cubicBezTo>
                    <a:pt x="17" y="63"/>
                    <a:pt x="17" y="60"/>
                    <a:pt x="16" y="58"/>
                  </a:cubicBezTo>
                  <a:cubicBezTo>
                    <a:pt x="15" y="56"/>
                    <a:pt x="14" y="50"/>
                    <a:pt x="16" y="49"/>
                  </a:cubicBezTo>
                  <a:cubicBezTo>
                    <a:pt x="18" y="48"/>
                    <a:pt x="24" y="41"/>
                    <a:pt x="24" y="38"/>
                  </a:cubicBezTo>
                  <a:cubicBezTo>
                    <a:pt x="24" y="35"/>
                    <a:pt x="25" y="33"/>
                    <a:pt x="24" y="30"/>
                  </a:cubicBezTo>
                  <a:cubicBezTo>
                    <a:pt x="23" y="27"/>
                    <a:pt x="18" y="21"/>
                    <a:pt x="17" y="23"/>
                  </a:cubicBezTo>
                  <a:cubicBezTo>
                    <a:pt x="15" y="24"/>
                    <a:pt x="16" y="26"/>
                    <a:pt x="17" y="29"/>
                  </a:cubicBezTo>
                  <a:cubicBezTo>
                    <a:pt x="19" y="32"/>
                    <a:pt x="20" y="36"/>
                    <a:pt x="18" y="36"/>
                  </a:cubicBezTo>
                  <a:cubicBezTo>
                    <a:pt x="16" y="36"/>
                    <a:pt x="14" y="32"/>
                    <a:pt x="13" y="32"/>
                  </a:cubicBezTo>
                  <a:cubicBezTo>
                    <a:pt x="12" y="32"/>
                    <a:pt x="8" y="35"/>
                    <a:pt x="7" y="34"/>
                  </a:cubicBezTo>
                  <a:cubicBezTo>
                    <a:pt x="6" y="33"/>
                    <a:pt x="2" y="26"/>
                    <a:pt x="5" y="27"/>
                  </a:cubicBezTo>
                  <a:cubicBezTo>
                    <a:pt x="7" y="28"/>
                    <a:pt x="11" y="32"/>
                    <a:pt x="10" y="29"/>
                  </a:cubicBezTo>
                  <a:cubicBezTo>
                    <a:pt x="9" y="25"/>
                    <a:pt x="0" y="22"/>
                    <a:pt x="1" y="20"/>
                  </a:cubicBezTo>
                  <a:cubicBezTo>
                    <a:pt x="2" y="18"/>
                    <a:pt x="3" y="17"/>
                    <a:pt x="7" y="16"/>
                  </a:cubicBezTo>
                  <a:cubicBezTo>
                    <a:pt x="11" y="15"/>
                    <a:pt x="14" y="11"/>
                    <a:pt x="16" y="10"/>
                  </a:cubicBezTo>
                  <a:cubicBezTo>
                    <a:pt x="18" y="8"/>
                    <a:pt x="20" y="10"/>
                    <a:pt x="22" y="8"/>
                  </a:cubicBezTo>
                  <a:cubicBezTo>
                    <a:pt x="24" y="6"/>
                    <a:pt x="23" y="0"/>
                    <a:pt x="28" y="2"/>
                  </a:cubicBezTo>
                  <a:cubicBezTo>
                    <a:pt x="33" y="4"/>
                    <a:pt x="32" y="4"/>
                    <a:pt x="34" y="7"/>
                  </a:cubicBezTo>
                  <a:cubicBezTo>
                    <a:pt x="37" y="10"/>
                    <a:pt x="38" y="12"/>
                    <a:pt x="40" y="11"/>
                  </a:cubicBezTo>
                  <a:cubicBezTo>
                    <a:pt x="43" y="10"/>
                    <a:pt x="50" y="8"/>
                    <a:pt x="51" y="10"/>
                  </a:cubicBezTo>
                  <a:cubicBezTo>
                    <a:pt x="52" y="12"/>
                    <a:pt x="49" y="16"/>
                    <a:pt x="52" y="17"/>
                  </a:cubicBezTo>
                  <a:cubicBezTo>
                    <a:pt x="55" y="18"/>
                    <a:pt x="55" y="24"/>
                    <a:pt x="55" y="25"/>
                  </a:cubicBezTo>
                  <a:cubicBezTo>
                    <a:pt x="55" y="26"/>
                    <a:pt x="56" y="30"/>
                    <a:pt x="54" y="33"/>
                  </a:cubicBezTo>
                  <a:close/>
                </a:path>
              </a:pathLst>
            </a:custGeom>
            <a:solidFill>
              <a:schemeClr val="accent1">
                <a:lumMod val="40000"/>
                <a:lumOff val="60000"/>
              </a:schemeClr>
            </a:solidFill>
            <a:ln w="6350" cmpd="sng">
              <a:noFill/>
              <a:round/>
              <a:headEnd/>
              <a:tailEnd/>
            </a:ln>
          </p:spPr>
          <p:txBody>
            <a:bodyPr/>
            <a:lstStyle/>
            <a:p>
              <a:pPr>
                <a:defRPr/>
              </a:pPr>
              <a:endParaRPr lang="ja-JP" altLang="en-US">
                <a:ea typeface="ＭＳ Ｐゴシック" charset="-128"/>
              </a:endParaRPr>
            </a:p>
          </p:txBody>
        </p:sp>
      </p:grpSp>
      <p:sp>
        <p:nvSpPr>
          <p:cNvPr id="162" name="テキスト ボックス 161"/>
          <p:cNvSpPr txBox="1"/>
          <p:nvPr/>
        </p:nvSpPr>
        <p:spPr>
          <a:xfrm>
            <a:off x="148420" y="6144013"/>
            <a:ext cx="5532299" cy="744819"/>
          </a:xfrm>
          <a:prstGeom prst="rect">
            <a:avLst/>
          </a:prstGeom>
          <a:noFill/>
        </p:spPr>
        <p:txBody>
          <a:bodyPr wrap="square" lIns="128016" tIns="64008" rIns="128016" bIns="64008" rtlCol="0">
            <a:spAutoFit/>
          </a:bodyPr>
          <a:lstStyle/>
          <a:p>
            <a:pPr algn="ctr"/>
            <a:r>
              <a:rPr lang="en-US" altLang="ja-JP" sz="2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大阪が変わる。大阪</a:t>
            </a:r>
            <a:r>
              <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から日本を変える</a:t>
            </a:r>
            <a:r>
              <a:rPr lang="ja-JP" altLang="en-US" sz="2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から世界へ発信する。</a:t>
            </a:r>
            <a:r>
              <a:rPr lang="en-US" altLang="ja-JP"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p:txBody>
      </p:sp>
      <p:sp>
        <p:nvSpPr>
          <p:cNvPr id="163" name="正方形/長方形 162"/>
          <p:cNvSpPr/>
          <p:nvPr/>
        </p:nvSpPr>
        <p:spPr>
          <a:xfrm>
            <a:off x="148420" y="5862704"/>
            <a:ext cx="5532299" cy="3596316"/>
          </a:xfrm>
          <a:prstGeom prst="rect">
            <a:avLst/>
          </a:prstGeom>
          <a:noFill/>
          <a:ln w="25400">
            <a:solidFill>
              <a:schemeClr val="accent1">
                <a:lumMod val="60000"/>
                <a:lumOff val="40000"/>
                <a:alpha val="3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64" name="テキスト ボックス 163"/>
          <p:cNvSpPr txBox="1"/>
          <p:nvPr/>
        </p:nvSpPr>
        <p:spPr>
          <a:xfrm>
            <a:off x="148422" y="6886739"/>
            <a:ext cx="5460290" cy="1514261"/>
          </a:xfrm>
          <a:prstGeom prst="rect">
            <a:avLst/>
          </a:prstGeom>
          <a:noFill/>
        </p:spPr>
        <p:txBody>
          <a:bodyPr wrap="square" lIns="128016" tIns="64008" rIns="128016" bIns="64008" rtlCol="0">
            <a:spAutoFit/>
          </a:bodyPr>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大阪自らが、本来のポテンシャルを発揮し、首都・東京とともに、他の大都市に先行するトップランナーへと変貌を遂げる。そして、東京を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頂点とするピラミッド型の国土構造・社会構造・価値観を大きく転換し、わが国が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抱える社会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問題を解決する先導役を果たすため、</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東京とは異なる個性・新たな価値観をもって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、世界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で存在感を発揮する</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「東西二極の一極」として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、平時にも非常時に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日本</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の未来を支え</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、けん引</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成長エンジンの役割を果たす。</a:t>
            </a:r>
          </a:p>
        </p:txBody>
      </p:sp>
      <p:sp>
        <p:nvSpPr>
          <p:cNvPr id="165" name="正方形/長方形 164"/>
          <p:cNvSpPr/>
          <p:nvPr/>
        </p:nvSpPr>
        <p:spPr>
          <a:xfrm>
            <a:off x="255162" y="5736704"/>
            <a:ext cx="3492000"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２．副首都・大阪がめざすもの</a:t>
            </a:r>
          </a:p>
        </p:txBody>
      </p:sp>
      <p:sp>
        <p:nvSpPr>
          <p:cNvPr id="166" name="テキスト ボックス 165"/>
          <p:cNvSpPr txBox="1"/>
          <p:nvPr/>
        </p:nvSpPr>
        <p:spPr>
          <a:xfrm>
            <a:off x="289473" y="8475330"/>
            <a:ext cx="5220000" cy="861774"/>
          </a:xfrm>
          <a:prstGeom prst="rect">
            <a:avLst/>
          </a:prstGeom>
          <a:noFill/>
          <a:ln>
            <a:solidFill>
              <a:schemeClr val="tx1"/>
            </a:solidFill>
            <a:prstDash val="dash"/>
          </a:ln>
        </p:spPr>
        <p:txBody>
          <a:bodyPr wrap="square" rtlCol="0">
            <a:spAutoFit/>
          </a:bodyPr>
          <a:lstStyle/>
          <a:p>
            <a:pPr>
              <a:lnSpc>
                <a:spcPts val="15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京都や神戸など、</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独自</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の個性を有する都市と一体的に都市圏を構成していることは大阪の強みであり</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都市圏は世界有数の人口集積地域でもある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・大阪の実現</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向けて、大阪だけで</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なく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副首都圏</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として</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京阪神</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関西圏</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までも視野に入れた</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取組み</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を進める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6869096" y="696144"/>
            <a:ext cx="2196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今後の検討について</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0505256" y="0"/>
            <a:ext cx="2296344"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回副首都推進本部会議とりまとめ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9386460" y="84387"/>
            <a:ext cx="974779" cy="251717"/>
          </a:xfrm>
          <a:prstGeom prst="rect">
            <a:avLst/>
          </a:prstGeom>
          <a:solidFill>
            <a:schemeClr val="bg1">
              <a:lumMod val="95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未定稿</a:t>
            </a:r>
            <a:endParaRPr kumimoji="1" lang="ja-JP" altLang="en-US" sz="1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3471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4106" y="5538696"/>
            <a:ext cx="3384000" cy="4032000"/>
          </a:xfrm>
          <a:prstGeom prst="rect">
            <a:avLst/>
          </a:prstGeom>
          <a:solidFill>
            <a:schemeClr val="bg1"/>
          </a:solidFill>
          <a:ln w="25400">
            <a:solidFill>
              <a:schemeClr val="accent1">
                <a:lumMod val="60000"/>
                <a:lumOff val="40000"/>
                <a:alpha val="33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59061" y="534112"/>
            <a:ext cx="12529391" cy="4770544"/>
          </a:xfrm>
          <a:prstGeom prst="rect">
            <a:avLst/>
          </a:prstGeom>
          <a:solidFill>
            <a:schemeClr val="bg1"/>
          </a:solidFill>
          <a:ln w="25400">
            <a:solidFill>
              <a:schemeClr val="accent1">
                <a:lumMod val="60000"/>
                <a:lumOff val="40000"/>
                <a:alpha val="33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424136" y="3027742"/>
            <a:ext cx="8136904" cy="2124000"/>
          </a:xfrm>
          <a:prstGeom prst="rect">
            <a:avLst/>
          </a:prstGeom>
          <a:solidFill>
            <a:schemeClr val="tx2">
              <a:lumMod val="40000"/>
              <a:lumOff val="60000"/>
            </a:schemeClr>
          </a:solidFill>
          <a:ln w="50800" cmpd="dbl">
            <a:solidFill>
              <a:schemeClr val="accent1">
                <a:lumMod val="60000"/>
                <a:lumOff val="40000"/>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280120" y="2229479"/>
            <a:ext cx="8136904" cy="1980000"/>
          </a:xfrm>
          <a:prstGeom prst="rect">
            <a:avLst/>
          </a:prstGeom>
          <a:solidFill>
            <a:schemeClr val="bg1"/>
          </a:solidFill>
          <a:ln w="50800" cmpd="dbl">
            <a:solidFill>
              <a:schemeClr val="accent1">
                <a:lumMod val="60000"/>
                <a:lumOff val="40000"/>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280119" y="696144"/>
            <a:ext cx="12241361" cy="1368000"/>
          </a:xfrm>
          <a:prstGeom prst="rect">
            <a:avLst/>
          </a:prstGeom>
          <a:noFill/>
          <a:ln w="190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第１章</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で見てきたように、大阪は、首都機能のバックアップや経済成長のけん引役を果たす上で、既に</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一定のポテンシャル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を有しているが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副首都として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首都・東京とともに、他の大都市に先行するトップランナー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と認められる存在となるため、下記のとおり、</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戦略的に取組み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を進めていく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のポテンシャルを踏まえ、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大阪自らが副首都に必要な「機能面」「制度面」での取組みを進める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ことにより、</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年頃を目途に、副首都としての基盤を整える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自らの取組みを推進力として、副首都化の取組みを支援する仕組みを国に働きかけ、</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副首都の確立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並行</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、世界で存在感を発揮する東西二極の一極、日本の未来を支え、けん引する成長エンジンとなる「</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副首都」として発展を遂げる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ためには、</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グローバルな競争力</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を向上させることが必要。そのため、副首都圏となる京阪神や関西全域までも視野に入れつつ、</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「経済成長面」での取組み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を進めていく</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タイトル 1"/>
          <p:cNvSpPr txBox="1">
            <a:spLocks/>
          </p:cNvSpPr>
          <p:nvPr/>
        </p:nvSpPr>
        <p:spPr>
          <a:xfrm>
            <a:off x="-7912" y="-23936"/>
            <a:ext cx="12803188" cy="288000"/>
          </a:xfrm>
          <a:prstGeom prst="rect">
            <a:avLst/>
          </a:prstGeom>
          <a:gradFill>
            <a:gsLst>
              <a:gs pos="0">
                <a:srgbClr val="0070C0"/>
              </a:gs>
              <a:gs pos="53000">
                <a:schemeClr val="bg1"/>
              </a:gs>
              <a:gs pos="100000">
                <a:srgbClr val="0070C0"/>
              </a:gs>
            </a:gsLst>
          </a:gra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2000" b="1" dirty="0" smtClean="0">
                <a:solidFill>
                  <a:prstClr val="black"/>
                </a:solidFill>
                <a:latin typeface="Meiryo UI" pitchFamily="50" charset="-128"/>
                <a:ea typeface="Meiryo UI" pitchFamily="50" charset="-128"/>
                <a:cs typeface="Meiryo UI" pitchFamily="50" charset="-128"/>
              </a:rPr>
              <a:t>第２章</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副首都・大阪の確立、発展に向けた戦略</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a:xfrm>
            <a:off x="424136" y="2352424"/>
            <a:ext cx="7848872" cy="864000"/>
          </a:xfrm>
          <a:prstGeom prst="rect">
            <a:avLst/>
          </a:prstGeom>
          <a:solidFill>
            <a:schemeClr val="accent1">
              <a:lumMod val="20000"/>
              <a:lumOff val="8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b="1" dirty="0" smtClean="0">
                <a:solidFill>
                  <a:schemeClr val="tx1"/>
                </a:solidFill>
                <a:latin typeface="Meiryo UI" panose="020B0604030504040204" pitchFamily="50" charset="-128"/>
                <a:ea typeface="Meiryo UI" panose="020B0604030504040204" pitchFamily="50" charset="-128"/>
              </a:rPr>
              <a:t>副首都として必要な機能を整える（機能面）</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国際競争力や国土強靭化の面で、既に一定のポテンシャルを有しているが、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頃を目途に、ハード（空港・港湾・交通など）・ソフト（特区など）の両面において機能の充実に向けた取組みを進め、国内の他の大都市よりも副首都に必要な機能が充実していること、非常時には首都の機能を担う能力もあることを明らかに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chemeClr val="tx1"/>
              </a:solidFill>
              <a:latin typeface="Meiryo UI" panose="020B0604030504040204" pitchFamily="50" charset="-128"/>
              <a:ea typeface="Meiryo UI" panose="020B0604030504040204" pitchFamily="50" charset="-128"/>
            </a:endParaRPr>
          </a:p>
        </p:txBody>
      </p:sp>
      <p:sp>
        <p:nvSpPr>
          <p:cNvPr id="59" name="ホームベース 58"/>
          <p:cNvSpPr/>
          <p:nvPr/>
        </p:nvSpPr>
        <p:spPr>
          <a:xfrm>
            <a:off x="8849072" y="2982512"/>
            <a:ext cx="1944216" cy="2169230"/>
          </a:xfrm>
          <a:prstGeom prst="homePlate">
            <a:avLst>
              <a:gd name="adj" fmla="val 15337"/>
            </a:avLst>
          </a:prstGeom>
          <a:solidFill>
            <a:schemeClr val="tx2">
              <a:lumMod val="40000"/>
              <a:lumOff val="60000"/>
            </a:schemeClr>
          </a:solidFill>
          <a:ln w="50800" cmpd="dbl">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8646957" y="2208311"/>
            <a:ext cx="2146331" cy="2001167"/>
            <a:chOff x="10358990" y="624136"/>
            <a:chExt cx="2162490" cy="1368152"/>
          </a:xfrm>
        </p:grpSpPr>
        <p:sp>
          <p:nvSpPr>
            <p:cNvPr id="58" name="ホームベース 57"/>
            <p:cNvSpPr/>
            <p:nvPr/>
          </p:nvSpPr>
          <p:spPr>
            <a:xfrm>
              <a:off x="10361240" y="624136"/>
              <a:ext cx="2160240" cy="1368152"/>
            </a:xfrm>
            <a:prstGeom prst="homePlate">
              <a:avLst>
                <a:gd name="adj" fmla="val 15857"/>
              </a:avLst>
            </a:prstGeom>
            <a:solidFill>
              <a:schemeClr val="bg1"/>
            </a:solidFill>
            <a:ln w="50800" cmpd="dbl">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正方形/長方形 59"/>
            <p:cNvSpPr/>
            <p:nvPr/>
          </p:nvSpPr>
          <p:spPr>
            <a:xfrm>
              <a:off x="10358990" y="670124"/>
              <a:ext cx="2013902"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副首都・大阪の</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確立</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円/楕円 60"/>
            <p:cNvSpPr/>
            <p:nvPr/>
          </p:nvSpPr>
          <p:spPr>
            <a:xfrm>
              <a:off x="10433248" y="997854"/>
              <a:ext cx="900000" cy="463197"/>
            </a:xfrm>
            <a:prstGeom prst="ellipse">
              <a:avLst/>
            </a:prstGeom>
            <a:solidFill>
              <a:schemeClr val="bg1"/>
            </a:solidFill>
            <a:ln w="12700">
              <a:solidFill>
                <a:srgbClr val="FFC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2" name="円/楕円 61"/>
            <p:cNvSpPr/>
            <p:nvPr/>
          </p:nvSpPr>
          <p:spPr>
            <a:xfrm>
              <a:off x="11405456" y="997854"/>
              <a:ext cx="900000" cy="463197"/>
            </a:xfrm>
            <a:prstGeom prst="ellipse">
              <a:avLst/>
            </a:prstGeom>
            <a:solidFill>
              <a:schemeClr val="bg1"/>
            </a:solidFill>
            <a:ln w="12700">
              <a:solidFill>
                <a:srgbClr val="FFC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3" name="円/楕円 62"/>
            <p:cNvSpPr/>
            <p:nvPr/>
          </p:nvSpPr>
          <p:spPr>
            <a:xfrm>
              <a:off x="10433248" y="1488232"/>
              <a:ext cx="900000" cy="463197"/>
            </a:xfrm>
            <a:prstGeom prst="ellipse">
              <a:avLst/>
            </a:prstGeom>
            <a:solidFill>
              <a:schemeClr val="bg1"/>
            </a:solidFill>
            <a:ln w="12700">
              <a:solidFill>
                <a:srgbClr val="FFC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4" name="円/楕円 63"/>
            <p:cNvSpPr/>
            <p:nvPr/>
          </p:nvSpPr>
          <p:spPr>
            <a:xfrm>
              <a:off x="11405456" y="1488232"/>
              <a:ext cx="900000" cy="463197"/>
            </a:xfrm>
            <a:prstGeom prst="ellipse">
              <a:avLst/>
            </a:prstGeom>
            <a:solidFill>
              <a:schemeClr val="bg1"/>
            </a:solidFill>
            <a:ln w="12700">
              <a:solidFill>
                <a:srgbClr val="FFC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10469352" y="1067209"/>
              <a:ext cx="900000"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西日本の</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11405456" y="1063966"/>
              <a:ext cx="935904"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10469352" y="1560240"/>
              <a:ext cx="900000"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主要</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a:xfrm>
              <a:off x="11405456" y="1558457"/>
              <a:ext cx="900000"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　都</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正方形/長方形 18"/>
          <p:cNvSpPr/>
          <p:nvPr/>
        </p:nvSpPr>
        <p:spPr>
          <a:xfrm>
            <a:off x="424136" y="3324520"/>
            <a:ext cx="7841090" cy="756000"/>
          </a:xfrm>
          <a:prstGeom prst="rect">
            <a:avLst/>
          </a:prstGeom>
          <a:solidFill>
            <a:schemeClr val="accent1">
              <a:lumMod val="20000"/>
              <a:lumOff val="8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b="1" dirty="0" smtClean="0">
                <a:solidFill>
                  <a:schemeClr val="tx1"/>
                </a:solidFill>
                <a:latin typeface="Meiryo UI" panose="020B0604030504040204" pitchFamily="50" charset="-128"/>
                <a:ea typeface="Meiryo UI" panose="020B0604030504040204" pitchFamily="50" charset="-128"/>
              </a:rPr>
              <a:t>副首都として必要な制度</a:t>
            </a:r>
            <a:r>
              <a:rPr lang="ja-JP" altLang="en-US" sz="1400" b="1" dirty="0">
                <a:solidFill>
                  <a:schemeClr val="tx1"/>
                </a:solidFill>
                <a:latin typeface="Meiryo UI" panose="020B0604030504040204" pitchFamily="50" charset="-128"/>
                <a:ea typeface="Meiryo UI" panose="020B0604030504040204" pitchFamily="50" charset="-128"/>
              </a:rPr>
              <a:t>を</a:t>
            </a:r>
            <a:r>
              <a:rPr lang="ja-JP" altLang="en-US" sz="1400" b="1" dirty="0" smtClean="0">
                <a:solidFill>
                  <a:schemeClr val="tx1"/>
                </a:solidFill>
                <a:latin typeface="Meiryo UI" panose="020B0604030504040204" pitchFamily="50" charset="-128"/>
                <a:ea typeface="Meiryo UI" panose="020B0604030504040204" pitchFamily="50" charset="-128"/>
              </a:rPr>
              <a:t>整える（制度</a:t>
            </a:r>
            <a:r>
              <a:rPr lang="ja-JP" altLang="en-US" sz="1400" b="1" dirty="0">
                <a:solidFill>
                  <a:schemeClr val="tx1"/>
                </a:solidFill>
                <a:latin typeface="Meiryo UI" panose="020B0604030504040204" pitchFamily="50" charset="-128"/>
                <a:ea typeface="Meiryo UI" panose="020B0604030504040204" pitchFamily="50" charset="-128"/>
              </a:rPr>
              <a:t>面</a:t>
            </a:r>
            <a:r>
              <a:rPr lang="ja-JP" altLang="en-US" sz="1400" b="1" dirty="0" smtClean="0">
                <a:solidFill>
                  <a:schemeClr val="tx1"/>
                </a:solidFill>
                <a:latin typeface="Meiryo UI" panose="020B0604030504040204" pitchFamily="50" charset="-128"/>
                <a:ea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年頃を目途に、副首都にふさわしい新たな大都市制度への改革などを行うとともに、できるだけ早期に、国が副首都の必要性を認識し、その取組みを支援する仕組みが実現されるよう働きかけを行う。</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609038" y="4296544"/>
            <a:ext cx="7807986" cy="756000"/>
          </a:xfrm>
          <a:prstGeom prst="rect">
            <a:avLst/>
          </a:prstGeom>
          <a:solidFill>
            <a:schemeClr val="tx2">
              <a:lumMod val="20000"/>
              <a:lumOff val="8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b="1" dirty="0" smtClean="0">
                <a:solidFill>
                  <a:schemeClr val="tx1"/>
                </a:solidFill>
                <a:latin typeface="Meiryo UI" panose="020B0604030504040204" pitchFamily="50" charset="-128"/>
                <a:ea typeface="Meiryo UI" panose="020B0604030504040204" pitchFamily="50" charset="-128"/>
              </a:rPr>
              <a:t>持続</a:t>
            </a:r>
            <a:r>
              <a:rPr lang="ja-JP" altLang="en-US" sz="1400" b="1" dirty="0">
                <a:solidFill>
                  <a:schemeClr val="tx1"/>
                </a:solidFill>
                <a:latin typeface="Meiryo UI" panose="020B0604030504040204" pitchFamily="50" charset="-128"/>
                <a:ea typeface="Meiryo UI" panose="020B0604030504040204" pitchFamily="50" charset="-128"/>
              </a:rPr>
              <a:t>的</a:t>
            </a:r>
            <a:r>
              <a:rPr lang="ja-JP" altLang="en-US" sz="1400" b="1" dirty="0" smtClean="0">
                <a:solidFill>
                  <a:schemeClr val="tx1"/>
                </a:solidFill>
                <a:latin typeface="Meiryo UI" panose="020B0604030504040204" pitchFamily="50" charset="-128"/>
                <a:ea typeface="Meiryo UI" panose="020B0604030504040204" pitchFamily="50" charset="-128"/>
              </a:rPr>
              <a:t>な経済成長を実現（経済成長面）</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面・制度面の基盤整備と並行して、副首都圏となる京阪神や関西全域までも視野に入れつつ「経済成長面」での取組みを進め、イノベーションの創出や都市ブランドの確立を通じてグローバルな競争力を向上させることにより、「副首都」として発展を遂げ、世界で存在感を発揮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8859546" y="4452746"/>
            <a:ext cx="1474464"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としての発展</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280120" y="372136"/>
            <a:ext cx="2088232"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１．戦略の考え方</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280120" y="5412696"/>
            <a:ext cx="2880000"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２－１．機能面の取組み</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280120" y="5952728"/>
            <a:ext cx="3168000" cy="129614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都市インフラの充実</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高速道路ネットワークの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充実、公共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交通戦略の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国際空港機能の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港湾の国際競争力強化と防災機能の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的な公共機能の高度化</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・危機管理機能の強化</a:t>
            </a: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インフラの最適化</a:t>
            </a: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公衆</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衛生環境の充実</a:t>
            </a:r>
          </a:p>
        </p:txBody>
      </p:sp>
      <p:sp>
        <p:nvSpPr>
          <p:cNvPr id="30" name="テキスト ボックス 29"/>
          <p:cNvSpPr txBox="1"/>
          <p:nvPr/>
        </p:nvSpPr>
        <p:spPr>
          <a:xfrm>
            <a:off x="25787" y="5664696"/>
            <a:ext cx="1478469"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ハード面</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80120" y="7569848"/>
            <a:ext cx="3168000" cy="1911272"/>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規制改革や特区による環境整備</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関西圏</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国家戦略特区の活用</a:t>
            </a: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イノベーション国際戦略総合特区の活用</a:t>
            </a: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産業支援・研究開発体制の充実</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産業技術研究所（仮称）の創設／スーパー公設試</a:t>
            </a: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支援体制強化に向けた</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人材育成環境の充実</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大学と市立大学の統合</a:t>
            </a: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公設</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民営学校（国際バカロレア等）の設置</a:t>
            </a: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文化創造・情報発信の基盤形成</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観光局等の充実・</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市連携によるイベントの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72008" y="7248872"/>
            <a:ext cx="1504256"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ソフト</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面</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628493" y="5520680"/>
            <a:ext cx="3816423" cy="4050016"/>
          </a:xfrm>
          <a:prstGeom prst="rect">
            <a:avLst/>
          </a:prstGeom>
          <a:solidFill>
            <a:schemeClr val="bg1"/>
          </a:solidFill>
          <a:ln w="25400">
            <a:solidFill>
              <a:schemeClr val="accent1">
                <a:lumMod val="60000"/>
                <a:lumOff val="40000"/>
                <a:alpha val="33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3880520" y="5412696"/>
            <a:ext cx="2880000"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２－２</a:t>
            </a:r>
            <a:r>
              <a:rPr lang="ja-JP" altLang="en-US" sz="1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．制度面の取組み</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3880520" y="5952728"/>
            <a:ext cx="3384376" cy="576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ct val="1250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政令指定都市における総合区制度</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特別区制度</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3556136" y="5664696"/>
            <a:ext cx="2556632"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大都市制度の改革</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3880520" y="6888832"/>
            <a:ext cx="3384376" cy="576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ct val="1250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自主的な市町村合併や市町村間の広域連携</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国からの事務・権限移譲　など</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3556135" y="6574900"/>
            <a:ext cx="3852777"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基礎</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自治機能の充実、広域機能の充実</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556136" y="7511004"/>
            <a:ext cx="3852776"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国機関の移転等の働きかけ</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3880520" y="7824936"/>
            <a:ext cx="3384376" cy="576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ct val="1250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既存国機関の機能強化や東西での二重化</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移転や新設　など</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3880520" y="8905120"/>
            <a:ext cx="3384376" cy="576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ct val="1250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全体の成長をけん引する、国際競争力を持つ複数</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の拠点創出</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が必要などの観点から、</a:t>
            </a: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副首都化の取組みを支援していくための仕組み</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の国への働きかけに</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3556137" y="8401000"/>
            <a:ext cx="4356831" cy="560153"/>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副首都化の取組みを支援する仕組みの</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働きかけ</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7552928" y="5538696"/>
            <a:ext cx="5112568" cy="4032000"/>
          </a:xfrm>
          <a:prstGeom prst="rect">
            <a:avLst/>
          </a:prstGeom>
          <a:solidFill>
            <a:schemeClr val="bg1"/>
          </a:solidFill>
          <a:ln w="25400">
            <a:solidFill>
              <a:schemeClr val="accent1">
                <a:lumMod val="60000"/>
                <a:lumOff val="40000"/>
                <a:alpha val="33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7768951" y="5412696"/>
            <a:ext cx="3235021" cy="252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２－３．経済成長面の取組み</a:t>
            </a:r>
            <a:endPar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7444916" y="5664696"/>
            <a:ext cx="5220580"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産業・技術力</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健康・長寿を基軸とした新たな価値の創出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7768952" y="5952728"/>
            <a:ext cx="4752528" cy="972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世界トップクラスのライフサイエンスクラスター形成</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健都における健康・医療拠点形成</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再生医療等の国際拠点化　　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ものづくりの基盤を活かしたイノベーション</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ライフデザイン・イノベーションの拠点形成</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ロボット技術、ビックデータの活用　　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7444916" y="6934940"/>
            <a:ext cx="5076564"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資本力</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世界水準の都市ブランドの確立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7768952" y="7212976"/>
            <a:ext cx="4752528" cy="972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世界に誇れる都市空間の創造</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期や健都など新たなまちづくり</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淀川左岸線の事業着手、なにわ筋線の事業化　　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世界的な創造都市、国際エンターテイメント都市の確立</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大阪観光局の日本版</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DMO</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化による機能強化</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立地促進（</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法整備が前提）　　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7766462" y="8496000"/>
            <a:ext cx="4755018" cy="972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多様な人材が活躍できるオープンでチャレンジングな環境整備</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グローバル人材の育成や外国人高度人材活用</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大学や経済界との連携による人材育成　　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民間活動促進の仕組みづくり</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フィランソロピーの促進、非営利セクターの活性化</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民間活動を促進するための規制改革　　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7444916" y="8172000"/>
            <a:ext cx="5076564" cy="344710"/>
          </a:xfrm>
          <a:prstGeom prst="rect">
            <a:avLst/>
          </a:prstGeom>
          <a:noFill/>
        </p:spPr>
        <p:txBody>
          <a:bodyPr wrap="square" lIns="128016" tIns="64008" rIns="128016" bIns="64008"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人材</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力</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内外から多様なプレーヤーが集い、活躍する場の創出　</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3880520" y="2460360"/>
            <a:ext cx="1080120" cy="175644"/>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２－１．参照</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3880520" y="3396464"/>
            <a:ext cx="1080120" cy="178459"/>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２－２．参照</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3880520" y="4368552"/>
            <a:ext cx="1080120" cy="18000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２－３．参照</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10929879" y="2208311"/>
            <a:ext cx="1591601" cy="2943431"/>
          </a:xfrm>
          <a:prstGeom prst="roundRect">
            <a:avLst/>
          </a:prstGeom>
          <a:gradFill>
            <a:gsLst>
              <a:gs pos="0">
                <a:schemeClr val="accent6">
                  <a:lumMod val="20000"/>
                  <a:lumOff val="80000"/>
                </a:schemeClr>
              </a:gs>
              <a:gs pos="80000">
                <a:schemeClr val="accent6">
                  <a:lumMod val="40000"/>
                  <a:lumOff val="60000"/>
                </a:schemeClr>
              </a:gs>
              <a:gs pos="100000">
                <a:schemeClr val="accent6">
                  <a:lumMod val="40000"/>
                  <a:lumOff val="60000"/>
                </a:schemeClr>
              </a:gs>
            </a:gsLst>
          </a:gra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円/楕円 1"/>
          <p:cNvSpPr/>
          <p:nvPr/>
        </p:nvSpPr>
        <p:spPr>
          <a:xfrm>
            <a:off x="10929879" y="3170691"/>
            <a:ext cx="1591601" cy="549789"/>
          </a:xfrm>
          <a:prstGeom prst="ellipse">
            <a:avLst/>
          </a:prstGeom>
          <a:gradFill>
            <a:gsLst>
              <a:gs pos="0">
                <a:schemeClr val="accent6">
                  <a:lumMod val="40000"/>
                  <a:lumOff val="60000"/>
                </a:schemeClr>
              </a:gs>
              <a:gs pos="50000">
                <a:schemeClr val="accent6">
                  <a:lumMod val="60000"/>
                  <a:lumOff val="40000"/>
                </a:schemeClr>
              </a:gs>
              <a:gs pos="100000">
                <a:schemeClr val="accent6">
                  <a:lumMod val="40000"/>
                  <a:lumOff val="60000"/>
                </a:schemeClr>
              </a:gs>
            </a:gsLst>
          </a:gradFill>
          <a:ln w="3175">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57" name="正方形/長方形 56"/>
          <p:cNvSpPr/>
          <p:nvPr/>
        </p:nvSpPr>
        <p:spPr>
          <a:xfrm>
            <a:off x="10793288" y="3097987"/>
            <a:ext cx="1872208" cy="622493"/>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＜世界の中で＞</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世界が注目する</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産業・文化・サイエンスの拠点</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円/楕円 70"/>
          <p:cNvSpPr/>
          <p:nvPr/>
        </p:nvSpPr>
        <p:spPr>
          <a:xfrm>
            <a:off x="10937304" y="3818763"/>
            <a:ext cx="1591601" cy="549789"/>
          </a:xfrm>
          <a:prstGeom prst="ellipse">
            <a:avLst/>
          </a:prstGeom>
          <a:gradFill>
            <a:gsLst>
              <a:gs pos="0">
                <a:schemeClr val="accent6">
                  <a:lumMod val="40000"/>
                  <a:lumOff val="60000"/>
                </a:schemeClr>
              </a:gs>
              <a:gs pos="50000">
                <a:schemeClr val="accent6">
                  <a:lumMod val="60000"/>
                  <a:lumOff val="40000"/>
                </a:schemeClr>
              </a:gs>
              <a:gs pos="100000">
                <a:schemeClr val="accent6">
                  <a:lumMod val="40000"/>
                  <a:lumOff val="60000"/>
                </a:schemeClr>
              </a:gs>
            </a:gsLst>
          </a:gradFill>
          <a:ln w="3175">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72" name="円/楕円 71"/>
          <p:cNvSpPr/>
          <p:nvPr/>
        </p:nvSpPr>
        <p:spPr>
          <a:xfrm>
            <a:off x="10929879" y="4466835"/>
            <a:ext cx="1591601" cy="549789"/>
          </a:xfrm>
          <a:prstGeom prst="ellipse">
            <a:avLst/>
          </a:prstGeom>
          <a:gradFill>
            <a:gsLst>
              <a:gs pos="0">
                <a:schemeClr val="accent6">
                  <a:lumMod val="40000"/>
                  <a:lumOff val="60000"/>
                </a:schemeClr>
              </a:gs>
              <a:gs pos="50000">
                <a:schemeClr val="accent6">
                  <a:lumMod val="60000"/>
                  <a:lumOff val="40000"/>
                </a:schemeClr>
              </a:gs>
              <a:gs pos="100000">
                <a:schemeClr val="accent6">
                  <a:lumMod val="40000"/>
                  <a:lumOff val="60000"/>
                </a:schemeClr>
              </a:gs>
            </a:gsLst>
          </a:gradFill>
          <a:ln w="3175">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70" name="正方形/長方形 69"/>
          <p:cNvSpPr/>
          <p:nvPr/>
        </p:nvSpPr>
        <p:spPr>
          <a:xfrm>
            <a:off x="10937303" y="3674051"/>
            <a:ext cx="1591601" cy="838517"/>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＜日本の中で＞</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スーパーメガリージョンの</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西の核</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p:cNvSpPr/>
          <p:nvPr/>
        </p:nvSpPr>
        <p:spPr>
          <a:xfrm>
            <a:off x="10793288" y="4322123"/>
            <a:ext cx="1872208" cy="838517"/>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＜住民にとって＞</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豊かで利便性の高い</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都市生活</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0793288" y="2343617"/>
            <a:ext cx="1872208" cy="830997"/>
          </a:xfrm>
          <a:prstGeom prst="rect">
            <a:avLst/>
          </a:prstGeom>
          <a:noFill/>
        </p:spPr>
        <p:txBody>
          <a:bodyPr wrap="square" lIns="91440" tIns="45720" rIns="91440" bIns="45720">
            <a:spAutoFit/>
          </a:bodyPr>
          <a:lstStyle/>
          <a:p>
            <a:pPr algn="ctr"/>
            <a:r>
              <a:rPr lang="ja-JP" altLang="en-US" sz="18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副首都・大阪の</a:t>
            </a:r>
            <a:endParaRPr lang="en-US" altLang="ja-JP" sz="18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ctr"/>
            <a:r>
              <a:rPr lang="ja-JP" altLang="en-US" sz="1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未来像</a:t>
            </a:r>
            <a:endParaRPr lang="en-US" altLang="ja-JP" sz="1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ja-JP" altLang="en-US" sz="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（第３章）</a:t>
            </a:r>
            <a:endParaRPr lang="ja-JP" altLang="en-US" sz="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97657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23463" y="6919672"/>
            <a:ext cx="6133321" cy="2601160"/>
          </a:xfrm>
          <a:prstGeom prst="roundRect">
            <a:avLst>
              <a:gd name="adj" fmla="val 5948"/>
            </a:avLst>
          </a:prstGeom>
          <a:noFill/>
          <a:ln>
            <a:solidFill>
              <a:schemeClr val="tx2">
                <a:lumMod val="40000"/>
                <a:lumOff val="6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23463" y="1878944"/>
            <a:ext cx="6141705" cy="4707785"/>
          </a:xfrm>
          <a:prstGeom prst="roundRect">
            <a:avLst>
              <a:gd name="adj" fmla="val 4947"/>
            </a:avLst>
          </a:prstGeom>
          <a:gradFill flip="none" rotWithShape="1">
            <a:gsLst>
              <a:gs pos="0">
                <a:schemeClr val="bg1"/>
              </a:gs>
              <a:gs pos="100000">
                <a:schemeClr val="tx2">
                  <a:lumMod val="20000"/>
                  <a:lumOff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角丸四角形 148"/>
          <p:cNvSpPr/>
          <p:nvPr/>
        </p:nvSpPr>
        <p:spPr>
          <a:xfrm>
            <a:off x="227017" y="5304656"/>
            <a:ext cx="5885751" cy="1116000"/>
          </a:xfrm>
          <a:prstGeom prst="roundRect">
            <a:avLst/>
          </a:prstGeom>
          <a:solidFill>
            <a:schemeClr val="bg1"/>
          </a:soli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角丸四角形 147"/>
          <p:cNvSpPr/>
          <p:nvPr/>
        </p:nvSpPr>
        <p:spPr>
          <a:xfrm>
            <a:off x="227017" y="3828616"/>
            <a:ext cx="5885751" cy="1116000"/>
          </a:xfrm>
          <a:prstGeom prst="roundRect">
            <a:avLst/>
          </a:prstGeom>
          <a:solidFill>
            <a:schemeClr val="bg1"/>
          </a:soli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81415" y="480120"/>
            <a:ext cx="12633194" cy="10081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176213" indent="-176213"/>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「西日本の首都」「首都機能のバックアップ」「アジアの主要都市」「民都」の４つの役割を果たす副首都・大阪は、</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グローバル社会の中で、日本の成長、世界の課題解決に</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貢献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しつつ、</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住民が豊かで、利便性の高い都市生活を実現</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現在誘致を進めている</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年の万博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は、イノベーションと市民の参画を通じた社会の変容を世界に発信するまたとない機会となるものであり、</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副首都・大阪の発展を加速する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indent="-176213"/>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起爆剤</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として活用する。</a:t>
            </a:r>
          </a:p>
          <a:p>
            <a:endParaRPr kumimoji="1" lang="ja-JP" altLang="en-US" sz="1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タイトル 1"/>
          <p:cNvSpPr txBox="1">
            <a:spLocks/>
          </p:cNvSpPr>
          <p:nvPr/>
        </p:nvSpPr>
        <p:spPr>
          <a:xfrm>
            <a:off x="-1588" y="-3001"/>
            <a:ext cx="12803188" cy="288000"/>
          </a:xfrm>
          <a:prstGeom prst="rect">
            <a:avLst/>
          </a:prstGeom>
          <a:gradFill>
            <a:gsLst>
              <a:gs pos="0">
                <a:srgbClr val="0070C0"/>
              </a:gs>
              <a:gs pos="53000">
                <a:schemeClr val="bg1"/>
              </a:gs>
              <a:gs pos="100000">
                <a:srgbClr val="0070C0"/>
              </a:gs>
            </a:gsLst>
          </a:gra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2000" b="1" dirty="0" smtClean="0">
                <a:solidFill>
                  <a:prstClr val="black"/>
                </a:solidFill>
                <a:latin typeface="Meiryo UI" pitchFamily="50" charset="-128"/>
                <a:ea typeface="Meiryo UI" pitchFamily="50" charset="-128"/>
                <a:cs typeface="Meiryo UI" pitchFamily="50" charset="-128"/>
              </a:rPr>
              <a:t>第３章</a:t>
            </a:r>
            <a:r>
              <a:rPr lang="ja-JP" altLang="en-US" sz="2000" b="1" dirty="0">
                <a:solidFill>
                  <a:prstClr val="black"/>
                </a:solidFill>
                <a:latin typeface="Meiryo UI" pitchFamily="50" charset="-128"/>
                <a:ea typeface="Meiryo UI" pitchFamily="50" charset="-128"/>
                <a:cs typeface="Meiryo UI" pitchFamily="50" charset="-128"/>
              </a:rPr>
              <a:t>　その先にあるもの　　～副首都として発展する未来の大阪</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a:xfrm>
            <a:off x="6544815" y="1676664"/>
            <a:ext cx="6248873" cy="327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参考</a:t>
            </a:r>
            <a:r>
              <a:rPr lang="ja-JP" altLang="en-US" sz="1600" b="1" dirty="0">
                <a:solidFill>
                  <a:schemeClr val="tx1"/>
                </a:solidFill>
                <a:latin typeface="Meiryo UI" panose="020B0604030504040204" pitchFamily="50" charset="-128"/>
                <a:ea typeface="Meiryo UI" panose="020B0604030504040204" pitchFamily="50" charset="-128"/>
              </a:rPr>
              <a:t>　大阪の主な動き（構想段階等を含む）</a:t>
            </a:r>
          </a:p>
        </p:txBody>
      </p:sp>
      <p:grpSp>
        <p:nvGrpSpPr>
          <p:cNvPr id="19" name="グループ化 18"/>
          <p:cNvGrpSpPr/>
          <p:nvPr/>
        </p:nvGrpSpPr>
        <p:grpSpPr>
          <a:xfrm>
            <a:off x="6690865" y="1296059"/>
            <a:ext cx="6213829" cy="4728677"/>
            <a:chOff x="65543" y="-893612"/>
            <a:chExt cx="9088051" cy="9027287"/>
          </a:xfrm>
        </p:grpSpPr>
        <p:sp>
          <p:nvSpPr>
            <p:cNvPr id="20" name="図形 19"/>
            <p:cNvSpPr/>
            <p:nvPr/>
          </p:nvSpPr>
          <p:spPr>
            <a:xfrm rot="17665901" flipV="1">
              <a:off x="419153" y="700503"/>
              <a:ext cx="9027287" cy="5839058"/>
            </a:xfrm>
            <a:prstGeom prst="swooshArrow">
              <a:avLst>
                <a:gd name="adj1" fmla="val 25000"/>
                <a:gd name="adj2" fmla="val 25000"/>
              </a:avLst>
            </a:prstGeom>
            <a:solidFill>
              <a:srgbClr val="FFC000"/>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2" name="正方形/長方形 21"/>
            <p:cNvSpPr/>
            <p:nvPr/>
          </p:nvSpPr>
          <p:spPr>
            <a:xfrm>
              <a:off x="1623474" y="4849793"/>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大阪国際がんセンター開院</a:t>
              </a:r>
              <a:r>
                <a:rPr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、阪神圏の高速道路料金体系一元化（シームレス料金）</a:t>
              </a:r>
            </a:p>
          </p:txBody>
        </p:sp>
        <p:sp>
          <p:nvSpPr>
            <p:cNvPr id="23" name="正方形/長方形 22"/>
            <p:cNvSpPr/>
            <p:nvPr/>
          </p:nvSpPr>
          <p:spPr>
            <a:xfrm>
              <a:off x="2014124" y="4484784"/>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健都</a:t>
              </a:r>
              <a:r>
                <a:rPr lang="ja-JP" altLang="en-US" sz="900" b="1" dirty="0" err="1"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ま</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ちびらき、おおさか東線全線開業</a:t>
              </a:r>
              <a:endPar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5543" y="6283544"/>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大阪観光局設立、グランフロント大阪開業、あべのハルカス開業</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456539" y="5930280"/>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関西圏国家戦略特区指定（医療イノベーション拠点）</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463431" y="2537504"/>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新名神高速道路全線供用</a:t>
              </a:r>
              <a:endPar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スライド番号プレースホルダー 1"/>
            <p:cNvSpPr txBox="1">
              <a:spLocks/>
            </p:cNvSpPr>
            <p:nvPr/>
          </p:nvSpPr>
          <p:spPr bwMode="auto">
            <a:xfrm>
              <a:off x="8388419" y="6481545"/>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800">
                  <a:solidFill>
                    <a:srgbClr val="898989"/>
                  </a:solidFill>
                </a:rPr>
                <a:pPr algn="r" eaLnBrk="1" hangingPunct="1">
                  <a:spcBef>
                    <a:spcPct val="0"/>
                  </a:spcBef>
                  <a:buFontTx/>
                  <a:buNone/>
                </a:pPr>
                <a:t>3</a:t>
              </a:fld>
              <a:endParaRPr lang="ja-JP" altLang="en-US" sz="800" dirty="0">
                <a:solidFill>
                  <a:srgbClr val="898989"/>
                </a:solidFill>
              </a:endParaRPr>
            </a:p>
          </p:txBody>
        </p:sp>
        <p:sp>
          <p:nvSpPr>
            <p:cNvPr id="29" name="正方形/長方形 28"/>
            <p:cNvSpPr/>
            <p:nvPr/>
          </p:nvSpPr>
          <p:spPr>
            <a:xfrm>
              <a:off x="3650443" y="3260030"/>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再生医療の国際拠点形成（中之島）、大阪新美術館</a:t>
              </a:r>
              <a:r>
                <a:rPr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開館</a:t>
              </a:r>
              <a:endPar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213082" y="5211822"/>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関空等運営権売却、国立健康・栄養研究所移転決定</a:t>
              </a:r>
              <a:endParaRPr lang="en-US" altLang="ja-JP"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852149" y="5569723"/>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大阪府都市開発㈱株式売却、大坂の陣</a:t>
              </a: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400</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年プロジェクト</a:t>
              </a:r>
              <a:endPar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円/楕円 31"/>
            <p:cNvSpPr/>
            <p:nvPr/>
          </p:nvSpPr>
          <p:spPr>
            <a:xfrm>
              <a:off x="2587149" y="3620031"/>
              <a:ext cx="2159998" cy="552852"/>
            </a:xfrm>
            <a:prstGeom prst="ellipse">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pPr algn="ctr"/>
              <a:r>
                <a:rPr kumimoji="1" lang="en-US" altLang="ja-JP" sz="900" b="1" dirty="0" smtClean="0">
                  <a:solidFill>
                    <a:schemeClr val="bg1"/>
                  </a:solidFill>
                  <a:latin typeface="Meiryo UI" panose="020B0604030504040204" pitchFamily="50" charset="-128"/>
                  <a:ea typeface="Meiryo UI" panose="020B0604030504040204" pitchFamily="50" charset="-128"/>
                </a:rPr>
                <a:t>2020</a:t>
              </a:r>
              <a:r>
                <a:rPr kumimoji="1" lang="ja-JP" altLang="en-US" sz="900" b="1" dirty="0" smtClean="0">
                  <a:solidFill>
                    <a:schemeClr val="bg1"/>
                  </a:solidFill>
                  <a:latin typeface="Meiryo UI" panose="020B0604030504040204" pitchFamily="50" charset="-128"/>
                  <a:ea typeface="Meiryo UI" panose="020B0604030504040204" pitchFamily="50" charset="-128"/>
                </a:rPr>
                <a:t>東京</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オリンピック・</a:t>
              </a:r>
              <a:r>
                <a:rPr lang="ja-JP" altLang="en-US" sz="900" b="1" dirty="0" smtClean="0">
                  <a:solidFill>
                    <a:schemeClr val="bg1"/>
                  </a:solidFill>
                  <a:latin typeface="Meiryo UI" panose="020B0604030504040204" pitchFamily="50" charset="-128"/>
                  <a:ea typeface="Meiryo UI" panose="020B0604030504040204" pitchFamily="50" charset="-128"/>
                </a:rPr>
                <a:t>パラリンピック</a:t>
              </a:r>
              <a:endParaRPr kumimoji="1" lang="ja-JP" altLang="en-US" sz="900" b="1" dirty="0">
                <a:solidFill>
                  <a:schemeClr val="bg1"/>
                </a:solidFill>
                <a:latin typeface="Meiryo UI" panose="020B0604030504040204" pitchFamily="50" charset="-128"/>
                <a:ea typeface="Meiryo UI" panose="020B0604030504040204" pitchFamily="50" charset="-128"/>
              </a:endParaRPr>
            </a:p>
          </p:txBody>
        </p:sp>
        <p:sp>
          <p:nvSpPr>
            <p:cNvPr id="33" name="円/楕円 32"/>
            <p:cNvSpPr/>
            <p:nvPr/>
          </p:nvSpPr>
          <p:spPr>
            <a:xfrm>
              <a:off x="5072992" y="1873105"/>
              <a:ext cx="2159998" cy="576001"/>
            </a:xfrm>
            <a:prstGeom prst="ellipse">
              <a:avLst/>
            </a:prstGeom>
            <a:ln>
              <a:solidFill>
                <a:schemeClr val="tx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kumimoji="1" lang="en-US" altLang="ja-JP" sz="900" b="1" dirty="0" smtClean="0">
                  <a:solidFill>
                    <a:schemeClr val="bg1"/>
                  </a:solidFill>
                  <a:latin typeface="Meiryo UI" panose="020B0604030504040204" pitchFamily="50" charset="-128"/>
                  <a:ea typeface="Meiryo UI" panose="020B0604030504040204" pitchFamily="50" charset="-128"/>
                </a:rPr>
                <a:t>2025</a:t>
              </a:r>
              <a:r>
                <a:rPr lang="ja-JP" altLang="en-US" sz="900" b="1" dirty="0">
                  <a:solidFill>
                    <a:schemeClr val="bg1"/>
                  </a:solidFill>
                  <a:latin typeface="Meiryo UI" panose="020B0604030504040204" pitchFamily="50" charset="-128"/>
                  <a:ea typeface="Meiryo UI" panose="020B0604030504040204" pitchFamily="50" charset="-128"/>
                </a:rPr>
                <a:t>日本</a:t>
              </a:r>
              <a:r>
                <a:rPr kumimoji="1" lang="ja-JP" altLang="en-US" sz="900" b="1" dirty="0" smtClean="0">
                  <a:solidFill>
                    <a:schemeClr val="bg1"/>
                  </a:solidFill>
                  <a:latin typeface="Meiryo UI" panose="020B0604030504040204" pitchFamily="50" charset="-128"/>
                  <a:ea typeface="Meiryo UI" panose="020B0604030504040204" pitchFamily="50" charset="-128"/>
                </a:rPr>
                <a:t>万国博覧会</a:t>
              </a:r>
              <a:endParaRPr lang="en-US" altLang="ja-JP" sz="900" b="1" dirty="0" smtClean="0">
                <a:solidFill>
                  <a:schemeClr val="bg1"/>
                </a:solidFill>
                <a:latin typeface="Meiryo UI" panose="020B0604030504040204" pitchFamily="50" charset="-128"/>
                <a:ea typeface="Meiryo UI" panose="020B0604030504040204" pitchFamily="50" charset="-128"/>
              </a:endParaRPr>
            </a:p>
          </p:txBody>
        </p:sp>
        <p:sp>
          <p:nvSpPr>
            <p:cNvPr id="34" name="円/楕円 33"/>
            <p:cNvSpPr/>
            <p:nvPr/>
          </p:nvSpPr>
          <p:spPr>
            <a:xfrm>
              <a:off x="6170891" y="953984"/>
              <a:ext cx="2159998" cy="576001"/>
            </a:xfrm>
            <a:prstGeom prst="ellipse">
              <a:avLst/>
            </a:prstGeom>
            <a:ln>
              <a:solidFill>
                <a:schemeClr val="tx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リニア中央新幹線</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p>
              <a:pPr algn="ctr"/>
              <a:r>
                <a:rPr lang="ja-JP" altLang="en-US" sz="900" b="1" dirty="0" smtClean="0">
                  <a:solidFill>
                    <a:schemeClr val="bg1"/>
                  </a:solidFill>
                  <a:latin typeface="Meiryo UI" panose="020B0604030504040204" pitchFamily="50" charset="-128"/>
                  <a:ea typeface="Meiryo UI" panose="020B0604030504040204" pitchFamily="50" charset="-128"/>
                </a:rPr>
                <a:t>大阪開業</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056938" y="2894657"/>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うめきた</a:t>
              </a: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期</a:t>
              </a:r>
              <a:r>
                <a:rPr lang="ja-JP" altLang="en-US" sz="900" b="1" dirty="0" err="1"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ま</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ちびらき</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2405121" y="4130075"/>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9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ラグビーワールドカップ、公設民営学校開校、阪神高速大和川線全線供用</a:t>
              </a:r>
              <a:endParaRPr kumimoji="1" lang="ja-JP" altLang="en-US" sz="9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4858921" y="3801067"/>
              <a:ext cx="720000" cy="36000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ja-JP" altLang="en-US" sz="900" b="1" u="sng"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来阪外国人旅行者数の目標値：</a:t>
              </a:r>
              <a:r>
                <a:rPr lang="en-US" altLang="ja-JP" sz="900" b="1" u="sng"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1300</a:t>
              </a:r>
              <a:r>
                <a:rPr lang="ja-JP" altLang="en-US" sz="900" b="1" u="sng"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900" b="1" u="sng"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テキスト ボックス 4"/>
          <p:cNvSpPr txBox="1">
            <a:spLocks noChangeArrowheads="1"/>
          </p:cNvSpPr>
          <p:nvPr/>
        </p:nvSpPr>
        <p:spPr bwMode="auto">
          <a:xfrm>
            <a:off x="10577264" y="4659401"/>
            <a:ext cx="21000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年号</a:t>
            </a:r>
            <a:r>
              <a:rPr lang="ja-JP" altLang="en-US"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は年度表記</a:t>
            </a:r>
            <a:endParaRPr lang="en-US" altLang="ja-JP"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en-US" altLang="ja-JP"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事業等の名称は仮称や通称のものもある</a:t>
            </a:r>
            <a:endParaRPr lang="en-US" altLang="ja-JP"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en-US" altLang="ja-JP"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今後の予定は</a:t>
            </a:r>
            <a:r>
              <a:rPr lang="en-US" altLang="ja-JP"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年９月時点の想定</a:t>
            </a:r>
            <a:endParaRPr lang="en-US" altLang="ja-JP"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各事業</a:t>
            </a:r>
            <a:r>
              <a:rPr lang="ja-JP" altLang="en-US"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取組状況等により変動</a:t>
            </a:r>
            <a:r>
              <a:rPr lang="ja-JP" altLang="en-US" sz="8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があり得る</a:t>
            </a:r>
          </a:p>
        </p:txBody>
      </p:sp>
      <p:sp>
        <p:nvSpPr>
          <p:cNvPr id="40" name="正方形/長方形 39"/>
          <p:cNvSpPr/>
          <p:nvPr/>
        </p:nvSpPr>
        <p:spPr>
          <a:xfrm>
            <a:off x="6688832" y="2148655"/>
            <a:ext cx="1709531" cy="1427809"/>
          </a:xfrm>
          <a:prstGeom prst="rect">
            <a:avLst/>
          </a:prstGeom>
          <a:no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72000" tIns="72000" rIns="72000" bIns="72000" rtlCol="0" anchor="ctr">
            <a:spAutoFit/>
          </a:bodyPr>
          <a:lstStyle/>
          <a:p>
            <a:pPr>
              <a:lnSpc>
                <a:spcPts val="1000"/>
              </a:lnSpc>
            </a:pP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淀川</a:t>
            </a:r>
            <a:r>
              <a:rPr lang="zh-TW"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左岸線</a:t>
            </a:r>
            <a:r>
              <a:rPr lang="zh-TW"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延伸部</a:t>
            </a:r>
            <a:endParaRPr lang="en-US" altLang="zh-TW"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（ミッシングリンク解消）</a:t>
            </a: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事業着手に向けて検討中</a:t>
            </a: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＊なにわ</a:t>
            </a: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筋</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線（関空アクセス）</a:t>
            </a: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事業化判断に向けて</a:t>
            </a: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中</a:t>
            </a: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統合型リゾート（ＩＲ）</a:t>
            </a:r>
            <a:endParaRPr lang="en-US" altLang="ja-JP"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法制化の動向をふまえて対応</a:t>
            </a:r>
            <a:endParaRPr lang="en-US" altLang="ja-JP"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p:cNvGrpSpPr/>
          <p:nvPr/>
        </p:nvGrpSpPr>
        <p:grpSpPr>
          <a:xfrm>
            <a:off x="6566796" y="5823296"/>
            <a:ext cx="6164226" cy="3697535"/>
            <a:chOff x="-145454" y="-14868"/>
            <a:chExt cx="9429252" cy="6894745"/>
          </a:xfrm>
        </p:grpSpPr>
        <p:grpSp>
          <p:nvGrpSpPr>
            <p:cNvPr id="42" name="グループ化 41"/>
            <p:cNvGrpSpPr/>
            <p:nvPr/>
          </p:nvGrpSpPr>
          <p:grpSpPr>
            <a:xfrm>
              <a:off x="-145454" y="-14868"/>
              <a:ext cx="9429252" cy="6894745"/>
              <a:chOff x="-119165" y="-158884"/>
              <a:chExt cx="9429251" cy="6894742"/>
            </a:xfrm>
          </p:grpSpPr>
          <p:pic>
            <p:nvPicPr>
              <p:cNvPr id="49" name="Picture 146" descr="大阪地図"/>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742766"/>
                <a:ext cx="8282820" cy="5444103"/>
              </a:xfrm>
              <a:prstGeom prst="rect">
                <a:avLst/>
              </a:prstGeom>
              <a:solidFill>
                <a:srgbClr val="FF99CC">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1" name="正方形/長方形 50"/>
              <p:cNvSpPr/>
              <p:nvPr/>
            </p:nvSpPr>
            <p:spPr>
              <a:xfrm>
                <a:off x="-119165" y="-158884"/>
                <a:ext cx="9429251" cy="6894742"/>
              </a:xfrm>
              <a:prstGeom prst="rect">
                <a:avLst/>
              </a:prstGeom>
              <a:solidFill>
                <a:schemeClr val="accent6">
                  <a:lumMod val="40000"/>
                  <a:lumOff val="6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sp>
            <p:nvSpPr>
              <p:cNvPr id="52" name="Rectangle 158"/>
              <p:cNvSpPr>
                <a:spLocks noChangeArrowheads="1"/>
              </p:cNvSpPr>
              <p:nvPr/>
            </p:nvSpPr>
            <p:spPr bwMode="auto">
              <a:xfrm>
                <a:off x="4091653" y="1052414"/>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a:solidFill>
                      <a:srgbClr val="3333FF"/>
                    </a:solidFill>
                    <a:latin typeface="Meiryo UI" panose="020B0604030504040204" pitchFamily="50" charset="-128"/>
                    <a:ea typeface="Meiryo UI" panose="020B0604030504040204" pitchFamily="50" charset="-128"/>
                  </a:rPr>
                  <a:t>京都大学</a:t>
                </a:r>
              </a:p>
            </p:txBody>
          </p:sp>
          <p:pic>
            <p:nvPicPr>
              <p:cNvPr id="53" name="Picture 4" descr="C:\Users\KawamotoTa\AppData\Local\Microsoft\Windows\INetCache\IE\U5FFQYDQ\1024-cc-library01000538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443" y="5926643"/>
                <a:ext cx="410626" cy="414675"/>
              </a:xfrm>
              <a:prstGeom prst="rect">
                <a:avLst/>
              </a:prstGeom>
              <a:noFill/>
              <a:extLst>
                <a:ext uri="{909E8E84-426E-40DD-AFC4-6F175D3DCCD1}">
                  <a14:hiddenFill xmlns:a14="http://schemas.microsoft.com/office/drawing/2010/main">
                    <a:solidFill>
                      <a:srgbClr val="FFFFFF"/>
                    </a:solidFill>
                  </a14:hiddenFill>
                </a:ext>
              </a:extLst>
            </p:spPr>
          </p:pic>
          <p:sp>
            <p:nvSpPr>
              <p:cNvPr id="54" name="Rectangle 148"/>
              <p:cNvSpPr>
                <a:spLocks noChangeArrowheads="1"/>
              </p:cNvSpPr>
              <p:nvPr/>
            </p:nvSpPr>
            <p:spPr bwMode="auto">
              <a:xfrm>
                <a:off x="1519221" y="4326975"/>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神戸港</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sp>
            <p:nvSpPr>
              <p:cNvPr id="55" name="円/楕円 54"/>
              <p:cNvSpPr/>
              <p:nvPr/>
            </p:nvSpPr>
            <p:spPr>
              <a:xfrm>
                <a:off x="3487765" y="2126176"/>
                <a:ext cx="3139770" cy="3134900"/>
              </a:xfrm>
              <a:prstGeom prst="ellipse">
                <a:avLst/>
              </a:prstGeom>
              <a:noFill/>
              <a:ln w="190500">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56" name="円/楕円 55"/>
              <p:cNvSpPr/>
              <p:nvPr/>
            </p:nvSpPr>
            <p:spPr>
              <a:xfrm>
                <a:off x="4203244" y="2898005"/>
                <a:ext cx="1725572" cy="1622858"/>
              </a:xfrm>
              <a:prstGeom prst="ellipse">
                <a:avLst/>
              </a:prstGeom>
              <a:noFill/>
              <a:ln w="190500">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nvGrpSpPr>
              <p:cNvPr id="57" name="Group 8"/>
              <p:cNvGrpSpPr>
                <a:grpSpLocks/>
              </p:cNvGrpSpPr>
              <p:nvPr/>
            </p:nvGrpSpPr>
            <p:grpSpPr bwMode="auto">
              <a:xfrm>
                <a:off x="4932967" y="4149096"/>
                <a:ext cx="313372" cy="304807"/>
                <a:chOff x="6009" y="1309"/>
                <a:chExt cx="2739" cy="2375"/>
              </a:xfrm>
            </p:grpSpPr>
            <p:sp>
              <p:nvSpPr>
                <p:cNvPr id="131" name="Gear"/>
                <p:cNvSpPr>
                  <a:spLocks noEditPoints="1" noChangeArrowheads="1"/>
                </p:cNvSpPr>
                <p:nvPr/>
              </p:nvSpPr>
              <p:spPr bwMode="auto">
                <a:xfrm>
                  <a:off x="6009" y="1647"/>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sz="800"/>
                </a:p>
              </p:txBody>
            </p:sp>
            <p:sp>
              <p:nvSpPr>
                <p:cNvPr id="132" name="AutoShape 10"/>
                <p:cNvSpPr>
                  <a:spLocks noEditPoints="1" noChangeArrowheads="1"/>
                </p:cNvSpPr>
                <p:nvPr/>
              </p:nvSpPr>
              <p:spPr bwMode="auto">
                <a:xfrm>
                  <a:off x="6801" y="2431"/>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sz="800"/>
                </a:p>
              </p:txBody>
            </p:sp>
            <p:sp>
              <p:nvSpPr>
                <p:cNvPr id="133" name="AutoShape 11"/>
                <p:cNvSpPr>
                  <a:spLocks noEditPoints="1" noChangeArrowheads="1"/>
                </p:cNvSpPr>
                <p:nvPr/>
              </p:nvSpPr>
              <p:spPr bwMode="auto">
                <a:xfrm>
                  <a:off x="7160" y="1309"/>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sz="800"/>
                </a:p>
              </p:txBody>
            </p:sp>
          </p:grpSp>
          <p:sp>
            <p:nvSpPr>
              <p:cNvPr id="58" name="Rectangle 158"/>
              <p:cNvSpPr>
                <a:spLocks noChangeArrowheads="1"/>
              </p:cNvSpPr>
              <p:nvPr/>
            </p:nvSpPr>
            <p:spPr bwMode="auto">
              <a:xfrm>
                <a:off x="6179638" y="3889751"/>
                <a:ext cx="1225551" cy="323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東部大阪</a:t>
                </a:r>
                <a:endParaRPr lang="en-US" altLang="ja-JP" sz="800" b="1" dirty="0" smtClean="0">
                  <a:solidFill>
                    <a:srgbClr val="3333FF"/>
                  </a:solidFill>
                  <a:latin typeface="Meiryo UI" panose="020B0604030504040204" pitchFamily="50" charset="-128"/>
                  <a:ea typeface="Meiryo UI" panose="020B0604030504040204" pitchFamily="50" charset="-128"/>
                </a:endParaRPr>
              </a:p>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ものづくり産業集積</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59" name="Picture 3" descr="C:\Users\KawamotoTa\AppData\Local\Microsoft\Windows\INetCache\IE\TM9S2GNF\lgi01b2013121115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26482" y="4278260"/>
                <a:ext cx="432049" cy="446887"/>
              </a:xfrm>
              <a:prstGeom prst="rect">
                <a:avLst/>
              </a:prstGeom>
              <a:noFill/>
              <a:extLst>
                <a:ext uri="{909E8E84-426E-40DD-AFC4-6F175D3DCCD1}">
                  <a14:hiddenFill xmlns:a14="http://schemas.microsoft.com/office/drawing/2010/main">
                    <a:solidFill>
                      <a:srgbClr val="FFFFFF"/>
                    </a:solidFill>
                  </a14:hiddenFill>
                </a:ext>
              </a:extLst>
            </p:spPr>
          </p:pic>
          <p:sp>
            <p:nvSpPr>
              <p:cNvPr id="60" name="Rectangle 158"/>
              <p:cNvSpPr>
                <a:spLocks noChangeArrowheads="1"/>
              </p:cNvSpPr>
              <p:nvPr/>
            </p:nvSpPr>
            <p:spPr bwMode="auto">
              <a:xfrm>
                <a:off x="6053703" y="4694424"/>
                <a:ext cx="1225551" cy="323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府立大学</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6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3028" y="5074211"/>
                <a:ext cx="490264" cy="434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2" name="Rectangle 158"/>
              <p:cNvSpPr>
                <a:spLocks noChangeArrowheads="1"/>
              </p:cNvSpPr>
              <p:nvPr/>
            </p:nvSpPr>
            <p:spPr bwMode="auto">
              <a:xfrm>
                <a:off x="4595461" y="5533483"/>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百舌鳥・古市古墳群</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63" name="Picture 3" descr="C:\Program Files\Microsoft Office\MEDIA\CAGCAT10\j0301252.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50417" y="4795078"/>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64" name="Rectangle 158"/>
              <p:cNvSpPr>
                <a:spLocks noChangeArrowheads="1"/>
              </p:cNvSpPr>
              <p:nvPr/>
            </p:nvSpPr>
            <p:spPr bwMode="auto">
              <a:xfrm>
                <a:off x="6201715" y="4967588"/>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テクノステージ和泉</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sp>
            <p:nvSpPr>
              <p:cNvPr id="65" name="円/楕円 64"/>
              <p:cNvSpPr/>
              <p:nvPr/>
            </p:nvSpPr>
            <p:spPr>
              <a:xfrm>
                <a:off x="2427061" y="1113485"/>
                <a:ext cx="5302199" cy="5238821"/>
              </a:xfrm>
              <a:prstGeom prst="ellipse">
                <a:avLst/>
              </a:prstGeom>
              <a:noFill/>
              <a:ln w="190500">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pic>
            <p:nvPicPr>
              <p:cNvPr id="66" name="Picture 2" descr="C:\Program Files\Microsoft Office\MEDIA\CAGCAT10\j0293234.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13676" y="4365104"/>
                <a:ext cx="750149" cy="553410"/>
              </a:xfrm>
              <a:prstGeom prst="rect">
                <a:avLst/>
              </a:prstGeom>
              <a:solidFill>
                <a:schemeClr val="accent6">
                  <a:lumMod val="40000"/>
                  <a:lumOff val="60000"/>
                  <a:alpha val="50000"/>
                </a:schemeClr>
              </a:solidFill>
              <a:ln>
                <a:noFill/>
              </a:ln>
              <a:extLst/>
            </p:spPr>
          </p:pic>
          <p:sp>
            <p:nvSpPr>
              <p:cNvPr id="67" name="Rectangle 148"/>
              <p:cNvSpPr>
                <a:spLocks noChangeArrowheads="1"/>
              </p:cNvSpPr>
              <p:nvPr/>
            </p:nvSpPr>
            <p:spPr bwMode="auto">
              <a:xfrm>
                <a:off x="2496104" y="4705883"/>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a:solidFill>
                      <a:srgbClr val="3333FF"/>
                    </a:solidFill>
                    <a:latin typeface="Meiryo UI" panose="020B0604030504040204" pitchFamily="50" charset="-128"/>
                    <a:ea typeface="Meiryo UI" panose="020B0604030504040204" pitchFamily="50" charset="-128"/>
                  </a:rPr>
                  <a:t>関西国際空港</a:t>
                </a:r>
              </a:p>
            </p:txBody>
          </p:sp>
          <p:pic>
            <p:nvPicPr>
              <p:cNvPr id="68" name="Picture 2" descr="C:\Users\KawamotoTa\AppData\Local\Microsoft\Windows\INetCache\IE\0010IKRZ\lgi01a2014101406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71946" y="4005064"/>
                <a:ext cx="362247" cy="388420"/>
              </a:xfrm>
              <a:prstGeom prst="rect">
                <a:avLst/>
              </a:prstGeom>
              <a:noFill/>
              <a:extLst>
                <a:ext uri="{909E8E84-426E-40DD-AFC4-6F175D3DCCD1}">
                  <a14:hiddenFill xmlns:a14="http://schemas.microsoft.com/office/drawing/2010/main">
                    <a:solidFill>
                      <a:srgbClr val="FFFFFF"/>
                    </a:solidFill>
                  </a14:hiddenFill>
                </a:ext>
              </a:extLst>
            </p:spPr>
          </p:pic>
          <p:sp>
            <p:nvSpPr>
              <p:cNvPr id="69" name="Rectangle 148"/>
              <p:cNvSpPr>
                <a:spLocks noChangeArrowheads="1"/>
              </p:cNvSpPr>
              <p:nvPr/>
            </p:nvSpPr>
            <p:spPr bwMode="auto">
              <a:xfrm>
                <a:off x="2630446" y="4243356"/>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堺泉北港</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70" name="Picture 2" descr="C:\Users\KawamotoTa\AppData\Local\Microsoft\Windows\INetCache\IE\0010IKRZ\lgi01a2014101406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39176" y="4120700"/>
                <a:ext cx="362247" cy="38842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148"/>
              <p:cNvSpPr>
                <a:spLocks noChangeArrowheads="1"/>
              </p:cNvSpPr>
              <p:nvPr/>
            </p:nvSpPr>
            <p:spPr bwMode="auto">
              <a:xfrm>
                <a:off x="4033387" y="4474474"/>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大阪港</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72" name="Picture 2" descr="C:\Program Files\Microsoft Office\MEDIA\CAGCAT10\j0293234.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0474" y="3307638"/>
                <a:ext cx="750149" cy="553410"/>
              </a:xfrm>
              <a:prstGeom prst="rect">
                <a:avLst/>
              </a:prstGeom>
              <a:solidFill>
                <a:schemeClr val="accent6">
                  <a:lumMod val="40000"/>
                  <a:lumOff val="60000"/>
                  <a:alpha val="50000"/>
                </a:schemeClr>
              </a:solidFill>
              <a:extLst/>
            </p:spPr>
          </p:pic>
          <p:sp>
            <p:nvSpPr>
              <p:cNvPr id="73" name="Rectangle 148"/>
              <p:cNvSpPr>
                <a:spLocks noChangeArrowheads="1"/>
              </p:cNvSpPr>
              <p:nvPr/>
            </p:nvSpPr>
            <p:spPr bwMode="auto">
              <a:xfrm>
                <a:off x="2582065" y="3740166"/>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大阪空港</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74" name="Picture 3" descr="C:\Users\KawamotoTa\AppData\Local\Microsoft\Windows\INetCache\IE\TM9S2GNF\lgi01b2013121115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9778" y="1842453"/>
                <a:ext cx="432048" cy="446886"/>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158"/>
              <p:cNvSpPr>
                <a:spLocks noChangeArrowheads="1"/>
              </p:cNvSpPr>
              <p:nvPr/>
            </p:nvSpPr>
            <p:spPr bwMode="auto">
              <a:xfrm>
                <a:off x="4016316" y="2274501"/>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大阪大学</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76" name="Picture 3" descr="C:\Program Files\Microsoft Office\MEDIA\CAGCAT10\j0301252.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44947" y="1863087"/>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158"/>
              <p:cNvSpPr>
                <a:spLocks noChangeArrowheads="1"/>
              </p:cNvSpPr>
              <p:nvPr/>
            </p:nvSpPr>
            <p:spPr bwMode="auto">
              <a:xfrm>
                <a:off x="4859312" y="2182979"/>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彩都</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78" name="Picture 3" descr="C:\Program Files\Microsoft Office\MEDIA\CAGCAT10\j0301252.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21011" y="2202922"/>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158"/>
              <p:cNvSpPr>
                <a:spLocks noChangeArrowheads="1"/>
              </p:cNvSpPr>
              <p:nvPr/>
            </p:nvSpPr>
            <p:spPr bwMode="auto">
              <a:xfrm>
                <a:off x="5316955" y="2457078"/>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健都</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80" name="Picture 2" descr="C:\Program Files\Microsoft Office\MEDIA\CAGCAT10\j0205462.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66655" y="2618429"/>
                <a:ext cx="597552" cy="594547"/>
              </a:xfrm>
              <a:prstGeom prst="rect">
                <a:avLst/>
              </a:prstGeom>
              <a:noFill/>
              <a:extLst>
                <a:ext uri="{909E8E84-426E-40DD-AFC4-6F175D3DCCD1}">
                  <a14:hiddenFill xmlns:a14="http://schemas.microsoft.com/office/drawing/2010/main">
                    <a:solidFill>
                      <a:srgbClr val="FFFFFF"/>
                    </a:solidFill>
                  </a14:hiddenFill>
                </a:ext>
              </a:extLst>
            </p:spPr>
          </p:pic>
          <p:sp>
            <p:nvSpPr>
              <p:cNvPr id="81" name="Rectangle 158"/>
              <p:cNvSpPr>
                <a:spLocks noChangeArrowheads="1"/>
              </p:cNvSpPr>
              <p:nvPr/>
            </p:nvSpPr>
            <p:spPr bwMode="auto">
              <a:xfrm>
                <a:off x="5187074" y="2709103"/>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中之島</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82" name="Picture 2" descr="C:\Program Files\Microsoft Office\MEDIA\CAGCAT10\j0205462.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37948" y="2618429"/>
                <a:ext cx="597552" cy="594547"/>
              </a:xfrm>
              <a:prstGeom prst="rect">
                <a:avLst/>
              </a:prstGeom>
              <a:noFill/>
              <a:extLst>
                <a:ext uri="{909E8E84-426E-40DD-AFC4-6F175D3DCCD1}">
                  <a14:hiddenFill xmlns:a14="http://schemas.microsoft.com/office/drawing/2010/main">
                    <a:solidFill>
                      <a:srgbClr val="FFFFFF"/>
                    </a:solidFill>
                  </a14:hiddenFill>
                </a:ext>
              </a:extLst>
            </p:spPr>
          </p:pic>
          <p:sp>
            <p:nvSpPr>
              <p:cNvPr id="83" name="Rectangle 158"/>
              <p:cNvSpPr>
                <a:spLocks noChangeArrowheads="1"/>
              </p:cNvSpPr>
              <p:nvPr/>
            </p:nvSpPr>
            <p:spPr bwMode="auto">
              <a:xfrm>
                <a:off x="3675868" y="2753777"/>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うめきた</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84" name="Picture 2" descr="C:\Program Files\Microsoft Office\MEDIA\CAGCAT10\j0205462.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28729" y="3486660"/>
                <a:ext cx="597552" cy="594547"/>
              </a:xfrm>
              <a:prstGeom prst="rect">
                <a:avLst/>
              </a:prstGeom>
              <a:noFill/>
              <a:extLst>
                <a:ext uri="{909E8E84-426E-40DD-AFC4-6F175D3DCCD1}">
                  <a14:hiddenFill xmlns:a14="http://schemas.microsoft.com/office/drawing/2010/main">
                    <a:solidFill>
                      <a:srgbClr val="FFFFFF"/>
                    </a:solidFill>
                  </a14:hiddenFill>
                </a:ext>
              </a:extLst>
            </p:spPr>
          </p:pic>
          <p:sp>
            <p:nvSpPr>
              <p:cNvPr id="85" name="Rectangle 166"/>
              <p:cNvSpPr>
                <a:spLocks noChangeArrowheads="1"/>
              </p:cNvSpPr>
              <p:nvPr/>
            </p:nvSpPr>
            <p:spPr bwMode="auto">
              <a:xfrm>
                <a:off x="3590177" y="3825230"/>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440"/>
                  </a:lnSpc>
                </a:pPr>
                <a:r>
                  <a:rPr lang="ja-JP" altLang="en-US" sz="800" b="1" dirty="0" smtClean="0">
                    <a:solidFill>
                      <a:srgbClr val="3333FF"/>
                    </a:solidFill>
                    <a:latin typeface="Meiryo UI" panose="020B0604030504040204" pitchFamily="50" charset="-128"/>
                    <a:ea typeface="Meiryo UI" panose="020B0604030504040204" pitchFamily="50" charset="-128"/>
                  </a:rPr>
                  <a:t>夢洲・咲洲</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sp>
            <p:nvSpPr>
              <p:cNvPr id="86" name="Rectangle 166"/>
              <p:cNvSpPr>
                <a:spLocks noChangeArrowheads="1"/>
              </p:cNvSpPr>
              <p:nvPr/>
            </p:nvSpPr>
            <p:spPr bwMode="auto">
              <a:xfrm>
                <a:off x="5208661" y="4314909"/>
                <a:ext cx="996950" cy="323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100"/>
                  </a:lnSpc>
                </a:pPr>
                <a:r>
                  <a:rPr lang="ja-JP" altLang="en-US" sz="800" b="1" dirty="0" smtClean="0">
                    <a:solidFill>
                      <a:srgbClr val="3333FF"/>
                    </a:solidFill>
                    <a:latin typeface="Meiryo UI" panose="020B0604030504040204" pitchFamily="50" charset="-128"/>
                    <a:ea typeface="Meiryo UI" panose="020B0604030504040204" pitchFamily="50" charset="-128"/>
                  </a:rPr>
                  <a:t>ベイエリア</a:t>
                </a:r>
                <a:endParaRPr lang="en-US" altLang="ja-JP" sz="800" b="1" dirty="0">
                  <a:solidFill>
                    <a:srgbClr val="3333FF"/>
                  </a:solidFill>
                  <a:latin typeface="Meiryo UI" panose="020B0604030504040204" pitchFamily="50" charset="-128"/>
                  <a:ea typeface="Meiryo UI" panose="020B0604030504040204" pitchFamily="50" charset="-128"/>
                </a:endParaRPr>
              </a:p>
              <a:p>
                <a:pPr algn="ctr" eaLnBrk="1" hangingPunct="1">
                  <a:lnSpc>
                    <a:spcPts val="1100"/>
                  </a:lnSpc>
                </a:pPr>
                <a:r>
                  <a:rPr lang="ja-JP" altLang="en-US" sz="800" b="1" dirty="0" smtClean="0">
                    <a:solidFill>
                      <a:srgbClr val="3333FF"/>
                    </a:solidFill>
                    <a:latin typeface="Meiryo UI" panose="020B0604030504040204" pitchFamily="50" charset="-128"/>
                    <a:ea typeface="Meiryo UI" panose="020B0604030504040204" pitchFamily="50" charset="-128"/>
                  </a:rPr>
                  <a:t>産業集積</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87" name="Picture 3" descr="C:\Users\KawamotoTa\AppData\Local\Microsoft\Windows\INetCache\IE\TM9S2GNF\lgi01b2013121115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6734" y="3381387"/>
                <a:ext cx="432049" cy="446887"/>
              </a:xfrm>
              <a:prstGeom prst="rect">
                <a:avLst/>
              </a:prstGeom>
              <a:noFill/>
              <a:extLst>
                <a:ext uri="{909E8E84-426E-40DD-AFC4-6F175D3DCCD1}">
                  <a14:hiddenFill xmlns:a14="http://schemas.microsoft.com/office/drawing/2010/main">
                    <a:solidFill>
                      <a:srgbClr val="FFFFFF"/>
                    </a:solidFill>
                  </a14:hiddenFill>
                </a:ext>
              </a:extLst>
            </p:spPr>
          </p:pic>
          <p:sp>
            <p:nvSpPr>
              <p:cNvPr id="88" name="Rectangle 158"/>
              <p:cNvSpPr>
                <a:spLocks noChangeArrowheads="1"/>
              </p:cNvSpPr>
              <p:nvPr/>
            </p:nvSpPr>
            <p:spPr bwMode="auto">
              <a:xfrm>
                <a:off x="5237280" y="3825228"/>
                <a:ext cx="1225551" cy="323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cs typeface="Meiryo UI" panose="020B0604030504040204" pitchFamily="50" charset="-128"/>
                  </a:rPr>
                  <a:t>市立大学</a:t>
                </a:r>
                <a:endParaRPr lang="en-US" altLang="ja-JP" sz="800" b="1" dirty="0" smtClean="0">
                  <a:solidFill>
                    <a:srgbClr val="3333FF"/>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9" name="Picture 2" descr="C:\Program Files\Microsoft Office\MEDIA\CAGCAT10\j0205462.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04468" y="4696891"/>
                <a:ext cx="597552" cy="594547"/>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158"/>
              <p:cNvSpPr>
                <a:spLocks noChangeArrowheads="1"/>
              </p:cNvSpPr>
              <p:nvPr/>
            </p:nvSpPr>
            <p:spPr bwMode="auto">
              <a:xfrm>
                <a:off x="3050496" y="5021840"/>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りんくうタウン</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91" name="Picture 3" descr="C:\Users\KawamotoTa\AppData\Local\Microsoft\Windows\INetCache\IE\TM9S2GNF\lgi01b2013121115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0337" y="908720"/>
                <a:ext cx="432048" cy="446886"/>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3" descr="C:\Program Files\Microsoft Office\MEDIA\CAGCAT10\j0301252.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04987" y="1065596"/>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93" name="Rectangle 158"/>
              <p:cNvSpPr>
                <a:spLocks noChangeArrowheads="1"/>
              </p:cNvSpPr>
              <p:nvPr/>
            </p:nvSpPr>
            <p:spPr bwMode="auto">
              <a:xfrm>
                <a:off x="5525514" y="1449460"/>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en-US" altLang="ja-JP" sz="800" b="1" dirty="0" err="1" smtClean="0">
                    <a:solidFill>
                      <a:srgbClr val="3333FF"/>
                    </a:solidFill>
                    <a:latin typeface="Meiryo UI" panose="020B0604030504040204" pitchFamily="50" charset="-128"/>
                    <a:ea typeface="Meiryo UI" panose="020B0604030504040204" pitchFamily="50" charset="-128"/>
                  </a:rPr>
                  <a:t>iPS</a:t>
                </a:r>
                <a:r>
                  <a:rPr lang="ja-JP" altLang="en-US" sz="800" b="1" dirty="0" smtClean="0">
                    <a:solidFill>
                      <a:srgbClr val="3333FF"/>
                    </a:solidFill>
                    <a:latin typeface="Meiryo UI" panose="020B0604030504040204" pitchFamily="50" charset="-128"/>
                    <a:ea typeface="Meiryo UI" panose="020B0604030504040204" pitchFamily="50" charset="-128"/>
                  </a:rPr>
                  <a:t>細胞</a:t>
                </a:r>
                <a:endParaRPr lang="en-US" altLang="ja-JP" sz="800" b="1" dirty="0" smtClean="0">
                  <a:solidFill>
                    <a:srgbClr val="3333FF"/>
                  </a:solidFill>
                  <a:latin typeface="Meiryo UI" panose="020B0604030504040204" pitchFamily="50" charset="-128"/>
                  <a:ea typeface="Meiryo UI" panose="020B0604030504040204" pitchFamily="50" charset="-128"/>
                </a:endParaRPr>
              </a:p>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研究所</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94" name="Picture 2" descr="http://tse1.mm.bing.net/th?&amp;id=OIP.Mcc984f7e8f23844e492b5769e8bf04c5o0&amp;w=300&amp;h=278&amp;c=0&amp;pid=1.9&amp;rs=0&amp;p=0">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706792" y="1412776"/>
                <a:ext cx="510148" cy="472737"/>
              </a:xfrm>
              <a:prstGeom prst="rect">
                <a:avLst/>
              </a:prstGeom>
              <a:noFill/>
              <a:extLst>
                <a:ext uri="{909E8E84-426E-40DD-AFC4-6F175D3DCCD1}">
                  <a14:hiddenFill xmlns:a14="http://schemas.microsoft.com/office/drawing/2010/main">
                    <a:solidFill>
                      <a:srgbClr val="FFFFFF"/>
                    </a:solidFill>
                  </a14:hiddenFill>
                </a:ext>
              </a:extLst>
            </p:spPr>
          </p:pic>
          <p:sp>
            <p:nvSpPr>
              <p:cNvPr id="95" name="Rectangle 158"/>
              <p:cNvSpPr>
                <a:spLocks noChangeArrowheads="1"/>
              </p:cNvSpPr>
              <p:nvPr/>
            </p:nvSpPr>
            <p:spPr bwMode="auto">
              <a:xfrm>
                <a:off x="6398489" y="1831511"/>
                <a:ext cx="1114136"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文化庁</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96" name="Picture 3" descr="C:\Program Files\Microsoft Office\MEDIA\CAGCAT10\j0301252.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51969" y="4166017"/>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97" name="Rectangle 159"/>
              <p:cNvSpPr>
                <a:spLocks noChangeArrowheads="1"/>
              </p:cNvSpPr>
              <p:nvPr/>
            </p:nvSpPr>
            <p:spPr bwMode="auto">
              <a:xfrm>
                <a:off x="6792414" y="4569956"/>
                <a:ext cx="1914525" cy="434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err="1" smtClean="0">
                    <a:solidFill>
                      <a:srgbClr val="3333FF"/>
                    </a:solidFill>
                    <a:latin typeface="Meiryo UI" panose="020B0604030504040204" pitchFamily="50" charset="-128"/>
                    <a:ea typeface="Meiryo UI" panose="020B0604030504040204" pitchFamily="50" charset="-128"/>
                  </a:rPr>
                  <a:t>けいはんな</a:t>
                </a:r>
                <a:endParaRPr lang="en-US" altLang="ja-JP" sz="800" b="1" dirty="0" smtClean="0">
                  <a:solidFill>
                    <a:srgbClr val="3333FF"/>
                  </a:solidFill>
                  <a:latin typeface="Meiryo UI" panose="020B0604030504040204" pitchFamily="50" charset="-128"/>
                  <a:ea typeface="Meiryo UI" panose="020B0604030504040204" pitchFamily="50" charset="-128"/>
                </a:endParaRPr>
              </a:p>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学研都市</a:t>
                </a:r>
                <a:endParaRPr lang="ja-JP" altLang="en-US" sz="800" b="1" dirty="0">
                  <a:solidFill>
                    <a:srgbClr val="3333FF"/>
                  </a:solidFill>
                  <a:latin typeface="Meiryo UI" panose="020B0604030504040204" pitchFamily="50" charset="-128"/>
                  <a:ea typeface="Meiryo UI" panose="020B0604030504040204" pitchFamily="50" charset="-128"/>
                </a:endParaRPr>
              </a:p>
            </p:txBody>
          </p:sp>
          <p:pic>
            <p:nvPicPr>
              <p:cNvPr id="98" name="Picture 6"/>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751064" y="5490606"/>
                <a:ext cx="727545" cy="386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9" name="Rectangle 158"/>
              <p:cNvSpPr>
                <a:spLocks noChangeArrowheads="1"/>
              </p:cNvSpPr>
              <p:nvPr/>
            </p:nvSpPr>
            <p:spPr bwMode="auto">
              <a:xfrm>
                <a:off x="6524126" y="5841082"/>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古都奈良</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100" name="Picture 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171354" y="5945439"/>
                <a:ext cx="590738" cy="453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1" name="Rectangle 158"/>
              <p:cNvSpPr>
                <a:spLocks noChangeArrowheads="1"/>
              </p:cNvSpPr>
              <p:nvPr/>
            </p:nvSpPr>
            <p:spPr bwMode="auto">
              <a:xfrm>
                <a:off x="3889245" y="6352306"/>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紀伊山地</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102" name="Picture 2" descr="C:\Users\KawamotoTa\AppData\Local\Microsoft\Windows\INetCache\IE\0010IKRZ\lgi01a2014101406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63834" y="4191193"/>
                <a:ext cx="362247" cy="388420"/>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2" descr="C:\Program Files\Microsoft Office\MEDIA\CAGCAT10\j0293234.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06334" y="3595670"/>
                <a:ext cx="750149" cy="553410"/>
              </a:xfrm>
              <a:prstGeom prst="rect">
                <a:avLst/>
              </a:prstGeom>
              <a:solidFill>
                <a:schemeClr val="accent6">
                  <a:lumMod val="40000"/>
                  <a:lumOff val="60000"/>
                  <a:alpha val="50000"/>
                </a:schemeClr>
              </a:solidFill>
              <a:extLst/>
            </p:spPr>
          </p:pic>
          <p:sp>
            <p:nvSpPr>
              <p:cNvPr id="104" name="Rectangle 148"/>
              <p:cNvSpPr>
                <a:spLocks noChangeArrowheads="1"/>
              </p:cNvSpPr>
              <p:nvPr/>
            </p:nvSpPr>
            <p:spPr bwMode="auto">
              <a:xfrm>
                <a:off x="1386896" y="3897238"/>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神戸空港</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pic>
            <p:nvPicPr>
              <p:cNvPr id="105" name="Picture 3" descr="C:\Program Files\Microsoft Office\MEDIA\CAGCAT10\j0301252.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24791" y="1604355"/>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106" name="Rectangle 170"/>
              <p:cNvSpPr>
                <a:spLocks noChangeArrowheads="1"/>
              </p:cNvSpPr>
              <p:nvPr/>
            </p:nvSpPr>
            <p:spPr bwMode="auto">
              <a:xfrm>
                <a:off x="2856483" y="1970137"/>
                <a:ext cx="1531938" cy="32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a:solidFill>
                      <a:srgbClr val="3333FF"/>
                    </a:solidFill>
                    <a:latin typeface="Meiryo UI" panose="020B0604030504040204" pitchFamily="50" charset="-128"/>
                    <a:ea typeface="Meiryo UI" panose="020B0604030504040204" pitchFamily="50" charset="-128"/>
                  </a:rPr>
                  <a:t>神戸医療産業都市</a:t>
                </a:r>
              </a:p>
            </p:txBody>
          </p:sp>
          <p:pic>
            <p:nvPicPr>
              <p:cNvPr id="107" name="Picture 3" descr="C:\Users\KawamotoTa\AppData\Local\Microsoft\Windows\INetCache\IE\TM9S2GNF\lgi01b2013121115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5511" y="1164499"/>
                <a:ext cx="432048" cy="446886"/>
              </a:xfrm>
              <a:prstGeom prst="rect">
                <a:avLst/>
              </a:prstGeom>
              <a:noFill/>
              <a:extLst>
                <a:ext uri="{909E8E84-426E-40DD-AFC4-6F175D3DCCD1}">
                  <a14:hiddenFill xmlns:a14="http://schemas.microsoft.com/office/drawing/2010/main">
                    <a:solidFill>
                      <a:srgbClr val="FFFFFF"/>
                    </a:solidFill>
                  </a14:hiddenFill>
                </a:ext>
              </a:extLst>
            </p:spPr>
          </p:pic>
          <p:sp>
            <p:nvSpPr>
              <p:cNvPr id="108" name="Rectangle 158"/>
              <p:cNvSpPr>
                <a:spLocks noChangeArrowheads="1"/>
              </p:cNvSpPr>
              <p:nvPr/>
            </p:nvSpPr>
            <p:spPr bwMode="auto">
              <a:xfrm>
                <a:off x="2926740" y="1301843"/>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神戸大学</a:t>
                </a:r>
                <a:endParaRPr lang="ja-JP" altLang="en-US" sz="800" b="1" dirty="0">
                  <a:solidFill>
                    <a:srgbClr val="3333FF"/>
                  </a:solidFill>
                  <a:latin typeface="Meiryo UI" panose="020B0604030504040204" pitchFamily="50" charset="-128"/>
                  <a:ea typeface="Meiryo UI" panose="020B0604030504040204" pitchFamily="50" charset="-128"/>
                </a:endParaRPr>
              </a:p>
            </p:txBody>
          </p:sp>
          <p:sp>
            <p:nvSpPr>
              <p:cNvPr id="109" name="左右矢印 108"/>
              <p:cNvSpPr/>
              <p:nvPr/>
            </p:nvSpPr>
            <p:spPr>
              <a:xfrm rot="19586196">
                <a:off x="7198452" y="621711"/>
                <a:ext cx="2024496" cy="1520240"/>
              </a:xfrm>
              <a:prstGeom prst="leftRightArrow">
                <a:avLst>
                  <a:gd name="adj1" fmla="val 60949"/>
                  <a:gd name="adj2" fmla="val 34901"/>
                </a:avLst>
              </a:prstGeom>
              <a:solidFill>
                <a:schemeClr val="accent1">
                  <a:lumMod val="60000"/>
                  <a:lumOff val="40000"/>
                </a:schemeClr>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pic>
            <p:nvPicPr>
              <p:cNvPr id="110" name="Picture 3" descr="C:\Users\KawamotoTa\AppData\Local\Microsoft\Windows\INetCache\IE\U5FFQYDQ\gi01a201310151000[1].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619645" y="448987"/>
                <a:ext cx="1098315" cy="488299"/>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050772" y="2132856"/>
                <a:ext cx="1035800" cy="807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 name="テキスト ボックス 111"/>
              <p:cNvSpPr txBox="1"/>
              <p:nvPr/>
            </p:nvSpPr>
            <p:spPr>
              <a:xfrm>
                <a:off x="7961787" y="2763450"/>
                <a:ext cx="1249848" cy="669670"/>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リニア</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中央新幹線</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右矢印 112"/>
              <p:cNvSpPr/>
              <p:nvPr/>
            </p:nvSpPr>
            <p:spPr>
              <a:xfrm rot="746412" flipH="1">
                <a:off x="1631807" y="2163420"/>
                <a:ext cx="449623" cy="95273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4" name="右矢印 113"/>
              <p:cNvSpPr/>
              <p:nvPr/>
            </p:nvSpPr>
            <p:spPr>
              <a:xfrm rot="2594942" flipH="1">
                <a:off x="2036582" y="1353977"/>
                <a:ext cx="449623" cy="95273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5" name="右矢印 114"/>
              <p:cNvSpPr/>
              <p:nvPr/>
            </p:nvSpPr>
            <p:spPr>
              <a:xfrm rot="20600888" flipH="1">
                <a:off x="1608159" y="3601636"/>
                <a:ext cx="449623" cy="95273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pic>
            <p:nvPicPr>
              <p:cNvPr id="117" name="Picture 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123272" y="2291124"/>
                <a:ext cx="680566" cy="358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8" name="Rectangle 158"/>
              <p:cNvSpPr>
                <a:spLocks noChangeArrowheads="1"/>
              </p:cNvSpPr>
              <p:nvPr/>
            </p:nvSpPr>
            <p:spPr bwMode="auto">
              <a:xfrm>
                <a:off x="6952681" y="2673102"/>
                <a:ext cx="1114136"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古都京都</a:t>
                </a:r>
                <a:endParaRPr lang="ja-JP" altLang="en-US" sz="800" b="1" dirty="0">
                  <a:solidFill>
                    <a:srgbClr val="3333FF"/>
                  </a:solidFill>
                  <a:latin typeface="Meiryo UI" panose="020B0604030504040204" pitchFamily="50" charset="-128"/>
                  <a:ea typeface="Meiryo UI" panose="020B0604030504040204" pitchFamily="50" charset="-128"/>
                </a:endParaRPr>
              </a:p>
            </p:txBody>
          </p:sp>
          <p:sp>
            <p:nvSpPr>
              <p:cNvPr id="119" name="テキスト ボックス 118"/>
              <p:cNvSpPr txBox="1"/>
              <p:nvPr/>
            </p:nvSpPr>
            <p:spPr>
              <a:xfrm>
                <a:off x="7763117" y="972444"/>
                <a:ext cx="1403479" cy="913188"/>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スーパー</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メガリージョンの形成</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20" name="Picture 4"/>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999456" y="5829364"/>
                <a:ext cx="1001821" cy="722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1" name="Rectangle 158"/>
              <p:cNvSpPr>
                <a:spLocks noChangeArrowheads="1"/>
              </p:cNvSpPr>
              <p:nvPr/>
            </p:nvSpPr>
            <p:spPr bwMode="auto">
              <a:xfrm>
                <a:off x="5331983" y="6370735"/>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800" b="1" dirty="0" smtClean="0">
                    <a:solidFill>
                      <a:srgbClr val="3333FF"/>
                    </a:solidFill>
                    <a:latin typeface="Meiryo UI" panose="020B0604030504040204" pitchFamily="50" charset="-128"/>
                    <a:ea typeface="Meiryo UI" panose="020B0604030504040204" pitchFamily="50" charset="-128"/>
                  </a:rPr>
                  <a:t>関西大環状</a:t>
                </a:r>
                <a:r>
                  <a:rPr lang="ja-JP" altLang="en-US" sz="800" b="1" dirty="0">
                    <a:solidFill>
                      <a:srgbClr val="3333FF"/>
                    </a:solidFill>
                    <a:latin typeface="Meiryo UI" panose="020B0604030504040204" pitchFamily="50" charset="-128"/>
                    <a:ea typeface="Meiryo UI" panose="020B0604030504040204" pitchFamily="50" charset="-128"/>
                  </a:rPr>
                  <a:t>道路</a:t>
                </a:r>
                <a:endParaRPr lang="en-US" altLang="ja-JP" sz="800" b="1" dirty="0" smtClean="0">
                  <a:solidFill>
                    <a:srgbClr val="3333FF"/>
                  </a:solidFill>
                  <a:latin typeface="Meiryo UI" panose="020B0604030504040204" pitchFamily="50" charset="-128"/>
                  <a:ea typeface="Meiryo UI" panose="020B0604030504040204" pitchFamily="50" charset="-128"/>
                </a:endParaRPr>
              </a:p>
            </p:txBody>
          </p:sp>
          <p:grpSp>
            <p:nvGrpSpPr>
              <p:cNvPr id="122" name="Group 8"/>
              <p:cNvGrpSpPr>
                <a:grpSpLocks/>
              </p:cNvGrpSpPr>
              <p:nvPr/>
            </p:nvGrpSpPr>
            <p:grpSpPr bwMode="auto">
              <a:xfrm>
                <a:off x="6360634" y="3207629"/>
                <a:ext cx="306848" cy="293386"/>
                <a:chOff x="1782" y="2818"/>
                <a:chExt cx="2682" cy="2286"/>
              </a:xfrm>
            </p:grpSpPr>
            <p:sp>
              <p:nvSpPr>
                <p:cNvPr id="128" name="Gear"/>
                <p:cNvSpPr>
                  <a:spLocks noEditPoints="1" noChangeArrowheads="1"/>
                </p:cNvSpPr>
                <p:nvPr/>
              </p:nvSpPr>
              <p:spPr bwMode="auto">
                <a:xfrm>
                  <a:off x="3269" y="2818"/>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sz="800"/>
                </a:p>
              </p:txBody>
            </p:sp>
            <p:sp>
              <p:nvSpPr>
                <p:cNvPr id="129" name="AutoShape 10"/>
                <p:cNvSpPr>
                  <a:spLocks noEditPoints="1" noChangeArrowheads="1"/>
                </p:cNvSpPr>
                <p:nvPr/>
              </p:nvSpPr>
              <p:spPr bwMode="auto">
                <a:xfrm>
                  <a:off x="1782" y="3250"/>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sz="800"/>
                </a:p>
              </p:txBody>
            </p:sp>
            <p:sp>
              <p:nvSpPr>
                <p:cNvPr id="130" name="AutoShape 11"/>
                <p:cNvSpPr>
                  <a:spLocks noEditPoints="1" noChangeArrowheads="1"/>
                </p:cNvSpPr>
                <p:nvPr/>
              </p:nvSpPr>
              <p:spPr bwMode="auto">
                <a:xfrm>
                  <a:off x="2709" y="3712"/>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sz="800"/>
                </a:p>
              </p:txBody>
            </p:sp>
          </p:grpSp>
          <p:pic>
            <p:nvPicPr>
              <p:cNvPr id="123" name="Picture 5"/>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201331" y="4721956"/>
                <a:ext cx="1185565" cy="496687"/>
              </a:xfrm>
              <a:prstGeom prst="rect">
                <a:avLst/>
              </a:prstGeom>
              <a:noFill/>
              <a:ln>
                <a:noFill/>
              </a:ln>
            </p:spPr>
          </p:pic>
          <p:sp>
            <p:nvSpPr>
              <p:cNvPr id="124" name="左右矢印 123"/>
              <p:cNvSpPr/>
              <p:nvPr/>
            </p:nvSpPr>
            <p:spPr>
              <a:xfrm rot="19586196">
                <a:off x="596311" y="4855028"/>
                <a:ext cx="2137661" cy="1501124"/>
              </a:xfrm>
              <a:prstGeom prst="leftRightArrow">
                <a:avLst>
                  <a:gd name="adj1" fmla="val 60949"/>
                  <a:gd name="adj2" fmla="val 34901"/>
                </a:avLst>
              </a:prstGeom>
              <a:solidFill>
                <a:schemeClr val="accent1">
                  <a:lumMod val="60000"/>
                  <a:lumOff val="40000"/>
                </a:schemeClr>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25" name="テキスト ボックス 124"/>
              <p:cNvSpPr txBox="1"/>
              <p:nvPr/>
            </p:nvSpPr>
            <p:spPr>
              <a:xfrm>
                <a:off x="6514401" y="908719"/>
                <a:ext cx="1800200" cy="426155"/>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北陸</a:t>
                </a:r>
                <a:r>
                  <a:rPr kumimoji="1"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新幹線</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テキスト ボックス 125"/>
              <p:cNvSpPr txBox="1"/>
              <p:nvPr/>
            </p:nvSpPr>
            <p:spPr>
              <a:xfrm>
                <a:off x="1080793" y="5291437"/>
                <a:ext cx="1249848" cy="669670"/>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世界への</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ゲートウェイ</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3" name="円/楕円 42"/>
            <p:cNvSpPr/>
            <p:nvPr/>
          </p:nvSpPr>
          <p:spPr>
            <a:xfrm>
              <a:off x="2830194" y="886783"/>
              <a:ext cx="3792474" cy="2520001"/>
            </a:xfrm>
            <a:prstGeom prst="ellipse">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44" name="角丸四角形 43"/>
            <p:cNvSpPr/>
            <p:nvPr/>
          </p:nvSpPr>
          <p:spPr>
            <a:xfrm>
              <a:off x="3563886" y="391852"/>
              <a:ext cx="2138266" cy="660882"/>
            </a:xfrm>
            <a:prstGeom prst="roundRect">
              <a:avLst/>
            </a:prstGeom>
            <a:ln w="12700"/>
          </p:spPr>
          <p:style>
            <a:lnRef idx="2">
              <a:schemeClr val="accent6"/>
            </a:lnRef>
            <a:fillRef idx="1">
              <a:schemeClr val="lt1"/>
            </a:fillRef>
            <a:effectRef idx="0">
              <a:schemeClr val="accent6"/>
            </a:effectRef>
            <a:fontRef idx="minor">
              <a:schemeClr val="dk1"/>
            </a:fontRef>
          </p:style>
          <p:txBody>
            <a:bodyPr wrap="none" tIns="0" bIns="0" rtlCol="0" anchor="ct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世界トップクラスの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ライフサイエンスクラスター形成</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円/楕円 44"/>
            <p:cNvSpPr/>
            <p:nvPr/>
          </p:nvSpPr>
          <p:spPr>
            <a:xfrm>
              <a:off x="1201749" y="3284985"/>
              <a:ext cx="3704931" cy="2304002"/>
            </a:xfrm>
            <a:prstGeom prst="ellipse">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46" name="円/楕円 45"/>
            <p:cNvSpPr/>
            <p:nvPr/>
          </p:nvSpPr>
          <p:spPr>
            <a:xfrm>
              <a:off x="4932440" y="3258616"/>
              <a:ext cx="3600001" cy="2304002"/>
            </a:xfrm>
            <a:prstGeom prst="ellipse">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48" name="角丸四角形 47"/>
            <p:cNvSpPr/>
            <p:nvPr/>
          </p:nvSpPr>
          <p:spPr>
            <a:xfrm>
              <a:off x="-51342" y="3253791"/>
              <a:ext cx="2068343" cy="603830"/>
            </a:xfrm>
            <a:prstGeom prst="round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人や物が往来し、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賑わう</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国際的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な結節点の形成</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34" name="角丸四角形 133"/>
          <p:cNvSpPr/>
          <p:nvPr/>
        </p:nvSpPr>
        <p:spPr>
          <a:xfrm>
            <a:off x="11379219" y="7550365"/>
            <a:ext cx="1351802" cy="305268"/>
          </a:xfrm>
          <a:prstGeom prst="round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先端技術による高度な</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ものづくり集積の形成</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6542212" y="5484675"/>
            <a:ext cx="6251476" cy="327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◇参考</a:t>
            </a:r>
            <a:r>
              <a:rPr lang="ja-JP" altLang="en-US" sz="1600" b="1" dirty="0">
                <a:solidFill>
                  <a:schemeClr val="tx1"/>
                </a:solidFill>
                <a:latin typeface="Meiryo UI" panose="020B0604030504040204" pitchFamily="50" charset="-128"/>
                <a:ea typeface="Meiryo UI" panose="020B0604030504040204" pitchFamily="50" charset="-128"/>
              </a:rPr>
              <a:t>　圏域のイメージ（主な項目）</a:t>
            </a:r>
          </a:p>
        </p:txBody>
      </p:sp>
      <p:sp>
        <p:nvSpPr>
          <p:cNvPr id="135" name="正方形/長方形 134"/>
          <p:cNvSpPr/>
          <p:nvPr/>
        </p:nvSpPr>
        <p:spPr>
          <a:xfrm>
            <a:off x="7114861" y="5955940"/>
            <a:ext cx="1667948" cy="244150"/>
          </a:xfrm>
          <a:prstGeom prst="rect">
            <a:avLst/>
          </a:prstGeom>
          <a:solidFill>
            <a:schemeClr val="accent6">
              <a:lumMod val="40000"/>
              <a:lumOff val="60000"/>
              <a:alpha val="9000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23463" y="7968952"/>
            <a:ext cx="6133321" cy="828000"/>
          </a:xfrm>
          <a:prstGeom prst="roundRect">
            <a:avLst/>
          </a:prstGeom>
          <a:noFill/>
          <a:ln/>
        </p:spPr>
        <p:style>
          <a:lnRef idx="0">
            <a:schemeClr val="accent5"/>
          </a:lnRef>
          <a:fillRef idx="3">
            <a:schemeClr val="accent5"/>
          </a:fillRef>
          <a:effectRef idx="3">
            <a:schemeClr val="accent5"/>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万博</a:t>
            </a:r>
            <a:r>
              <a:rPr lang="ja-JP" altLang="en-US" sz="1400" b="1" u="sng" dirty="0">
                <a:solidFill>
                  <a:schemeClr val="tx1"/>
                </a:solidFill>
                <a:latin typeface="Meiryo UI" panose="020B0604030504040204" pitchFamily="50" charset="-128"/>
                <a:ea typeface="Meiryo UI" panose="020B0604030504040204" pitchFamily="50" charset="-128"/>
              </a:rPr>
              <a:t>のレガシーを継承・発展させ</a:t>
            </a:r>
            <a:r>
              <a:rPr lang="ja-JP" altLang="en-US" sz="1400" b="1" u="sng" dirty="0" smtClean="0">
                <a:solidFill>
                  <a:schemeClr val="tx1"/>
                </a:solidFill>
                <a:latin typeface="Meiryo UI" panose="020B0604030504040204" pitchFamily="50" charset="-128"/>
                <a:ea typeface="Meiryo UI" panose="020B0604030504040204" pitchFamily="50" charset="-128"/>
              </a:rPr>
              <a:t>、最先端</a:t>
            </a:r>
            <a:r>
              <a:rPr lang="ja-JP" altLang="en-US" sz="1400" b="1" u="sng" dirty="0">
                <a:solidFill>
                  <a:schemeClr val="tx1"/>
                </a:solidFill>
                <a:latin typeface="Meiryo UI" panose="020B0604030504040204" pitchFamily="50" charset="-128"/>
                <a:ea typeface="Meiryo UI" panose="020B0604030504040204" pitchFamily="50" charset="-128"/>
              </a:rPr>
              <a:t>のイノベーションと民の力の発揮で</a:t>
            </a:r>
            <a:r>
              <a:rPr lang="ja-JP" altLang="en-US" sz="1400" b="1" u="sng" dirty="0" smtClean="0">
                <a:solidFill>
                  <a:schemeClr val="tx1"/>
                </a:solidFill>
                <a:latin typeface="Meiryo UI" panose="020B0604030504040204" pitchFamily="50" charset="-128"/>
                <a:ea typeface="Meiryo UI" panose="020B0604030504040204" pitchFamily="50" charset="-128"/>
              </a:rPr>
              <a:t>、</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日本</a:t>
            </a:r>
            <a:r>
              <a:rPr lang="ja-JP" altLang="en-US" sz="1400" b="1" u="sng" dirty="0">
                <a:solidFill>
                  <a:schemeClr val="tx1"/>
                </a:solidFill>
                <a:latin typeface="Meiryo UI" panose="020B0604030504040204" pitchFamily="50" charset="-128"/>
                <a:ea typeface="Meiryo UI" panose="020B0604030504040204" pitchFamily="50" charset="-128"/>
              </a:rPr>
              <a:t>・世界の未来を支え、けん引する副首都として大きく発展</a:t>
            </a:r>
          </a:p>
          <a:p>
            <a:endParaRPr kumimoji="1" lang="ja-JP" altLang="en-US" sz="1400" dirty="0">
              <a:solidFill>
                <a:schemeClr val="tx1"/>
              </a:solidFill>
            </a:endParaRPr>
          </a:p>
        </p:txBody>
      </p:sp>
      <p:sp>
        <p:nvSpPr>
          <p:cNvPr id="143" name="角丸四角形 142"/>
          <p:cNvSpPr/>
          <p:nvPr/>
        </p:nvSpPr>
        <p:spPr>
          <a:xfrm>
            <a:off x="1504256" y="3706791"/>
            <a:ext cx="4464496" cy="301721"/>
          </a:xfrm>
          <a:prstGeom prst="roundRect">
            <a:avLst/>
          </a:prstGeom>
          <a:gradFill flip="none" rotWithShape="1">
            <a:gsLst>
              <a:gs pos="0">
                <a:schemeClr val="tx2">
                  <a:lumMod val="33000"/>
                  <a:lumOff val="67000"/>
                </a:schemeClr>
              </a:gs>
              <a:gs pos="50000">
                <a:schemeClr val="bg1"/>
              </a:gs>
              <a:gs pos="100000">
                <a:schemeClr val="tx2">
                  <a:lumMod val="33000"/>
                  <a:lumOff val="67000"/>
                </a:schemeClr>
              </a:gs>
            </a:gsLst>
            <a:lin ang="16200000" scaled="1"/>
            <a:tileRect/>
          </a:gra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スーパーメガリージョンの西の</a:t>
            </a: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核</a:t>
            </a:r>
            <a:endParaRPr lang="ja-JP" altLang="en-US" sz="1600" dirty="0">
              <a:solidFill>
                <a:schemeClr val="tx2">
                  <a:lumMod val="75000"/>
                </a:schemeClr>
              </a:solidFill>
            </a:endParaRPr>
          </a:p>
        </p:txBody>
      </p:sp>
      <p:sp>
        <p:nvSpPr>
          <p:cNvPr id="144" name="角丸四角形 143"/>
          <p:cNvSpPr/>
          <p:nvPr/>
        </p:nvSpPr>
        <p:spPr>
          <a:xfrm>
            <a:off x="1504256" y="5146951"/>
            <a:ext cx="4464496" cy="301721"/>
          </a:xfrm>
          <a:prstGeom prst="roundRect">
            <a:avLst/>
          </a:prstGeom>
          <a:gradFill flip="none" rotWithShape="1">
            <a:gsLst>
              <a:gs pos="0">
                <a:schemeClr val="tx2">
                  <a:lumMod val="33000"/>
                  <a:lumOff val="67000"/>
                </a:schemeClr>
              </a:gs>
              <a:gs pos="50000">
                <a:schemeClr val="bg1"/>
              </a:gs>
              <a:gs pos="100000">
                <a:schemeClr val="tx2">
                  <a:lumMod val="33000"/>
                  <a:lumOff val="67000"/>
                </a:schemeClr>
              </a:gs>
            </a:gsLst>
            <a:lin ang="16200000" scaled="1"/>
            <a:tileRect/>
          </a:gra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豊かで、利便性の高い都市</a:t>
            </a: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生活</a:t>
            </a:r>
            <a:endParaRPr lang="ja-JP" altLang="en-US" sz="1600" dirty="0">
              <a:solidFill>
                <a:schemeClr val="tx2">
                  <a:lumMod val="75000"/>
                </a:schemeClr>
              </a:solidFill>
            </a:endParaRPr>
          </a:p>
        </p:txBody>
      </p:sp>
      <p:sp>
        <p:nvSpPr>
          <p:cNvPr id="145" name="角丸四角形 144"/>
          <p:cNvSpPr/>
          <p:nvPr/>
        </p:nvSpPr>
        <p:spPr>
          <a:xfrm>
            <a:off x="916654" y="1704256"/>
            <a:ext cx="4404026" cy="349379"/>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副首都・大阪の未来像</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208112" y="7464896"/>
            <a:ext cx="5311273"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・大阪の発展を加速</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する起爆剤として「万博」を活用</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・イノベーションの創出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・インフラ整備の促進</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・世界への発信、世界との交流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227017" y="8775306"/>
            <a:ext cx="5885751" cy="633805"/>
          </a:xfrm>
          <a:prstGeom prst="roundRect">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円/楕円 5"/>
          <p:cNvSpPr/>
          <p:nvPr/>
        </p:nvSpPr>
        <p:spPr>
          <a:xfrm>
            <a:off x="6576754" y="5947031"/>
            <a:ext cx="1768262" cy="797785"/>
          </a:xfrm>
          <a:prstGeom prst="ellipse">
            <a:avLst/>
          </a:prstGeom>
          <a:gradFill flip="none" rotWithShape="1">
            <a:gsLst>
              <a:gs pos="0">
                <a:schemeClr val="accent6">
                  <a:lumMod val="75000"/>
                </a:schemeClr>
              </a:gs>
              <a:gs pos="80000">
                <a:schemeClr val="accent6">
                  <a:lumMod val="60000"/>
                  <a:lumOff val="40000"/>
                </a:schemeClr>
              </a:gs>
              <a:gs pos="100000">
                <a:schemeClr val="accent6">
                  <a:lumMod val="40000"/>
                  <a:lumOff val="6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テキスト ボックス 135"/>
          <p:cNvSpPr txBox="1"/>
          <p:nvPr/>
        </p:nvSpPr>
        <p:spPr>
          <a:xfrm>
            <a:off x="6610742" y="6096744"/>
            <a:ext cx="1734274" cy="523220"/>
          </a:xfrm>
          <a:prstGeom prst="rect">
            <a:avLst/>
          </a:prstGeom>
          <a:noFill/>
        </p:spPr>
        <p:txBody>
          <a:bodyPr vert="horz" wrap="square" rtlCol="0">
            <a:spAutoFit/>
          </a:bodyP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関西・西日本へ</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波及</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123463" y="9061258"/>
            <a:ext cx="6133321"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開催前</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の「知の創造」、開催時の「知の結集」、開催後の「理念の継承」</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で、世界的規模</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健康への挑戦</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誘発</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正方形/長方形 138"/>
          <p:cNvSpPr/>
          <p:nvPr/>
        </p:nvSpPr>
        <p:spPr>
          <a:xfrm>
            <a:off x="123463" y="8773226"/>
            <a:ext cx="6141705"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日本万国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博覧会</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　人類の健康・長寿への挑戦</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227017" y="2414726"/>
            <a:ext cx="5885751" cy="1116000"/>
          </a:xfrm>
          <a:prstGeom prst="roundRect">
            <a:avLst/>
          </a:prstGeom>
          <a:solidFill>
            <a:schemeClr val="bg1"/>
          </a:soli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 name="角丸四角形 2"/>
          <p:cNvSpPr/>
          <p:nvPr/>
        </p:nvSpPr>
        <p:spPr>
          <a:xfrm>
            <a:off x="1504256" y="2263867"/>
            <a:ext cx="4392488" cy="301721"/>
          </a:xfrm>
          <a:prstGeom prst="roundRect">
            <a:avLst/>
          </a:prstGeom>
          <a:gradFill>
            <a:gsLst>
              <a:gs pos="0">
                <a:schemeClr val="tx2">
                  <a:lumMod val="33000"/>
                  <a:lumOff val="67000"/>
                </a:schemeClr>
              </a:gs>
              <a:gs pos="50000">
                <a:schemeClr val="bg1"/>
              </a:gs>
              <a:gs pos="100000">
                <a:schemeClr val="tx2">
                  <a:lumMod val="33000"/>
                  <a:lumOff val="67000"/>
                </a:schemeClr>
              </a:gs>
            </a:gsLst>
            <a:lin ang="16200000" scaled="0"/>
          </a:gra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世界</a:t>
            </a:r>
            <a:r>
              <a:rPr lang="ja-JP" altLang="en-US" sz="16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が注目する産業・文化・サイエンスの</a:t>
            </a:r>
            <a:r>
              <a:rPr lang="ja-JP" altLang="en-US" sz="16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拠点</a:t>
            </a:r>
            <a:endParaRPr lang="ja-JP" altLang="en-US" sz="1600"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ホームベース 11"/>
          <p:cNvSpPr/>
          <p:nvPr/>
        </p:nvSpPr>
        <p:spPr>
          <a:xfrm>
            <a:off x="424136" y="2263867"/>
            <a:ext cx="1368152" cy="301721"/>
          </a:xfrm>
          <a:prstGeom prst="homePlate">
            <a:avLst/>
          </a:prstGeom>
          <a:solidFill>
            <a:schemeClr val="tx2"/>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世界の中で</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ホームベース 145"/>
          <p:cNvSpPr/>
          <p:nvPr/>
        </p:nvSpPr>
        <p:spPr>
          <a:xfrm>
            <a:off x="424136" y="3706791"/>
            <a:ext cx="1368152" cy="301721"/>
          </a:xfrm>
          <a:prstGeom prst="homePlate">
            <a:avLst/>
          </a:prstGeom>
          <a:solidFill>
            <a:schemeClr val="tx2"/>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日本</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の中で</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ホームベース 146"/>
          <p:cNvSpPr/>
          <p:nvPr/>
        </p:nvSpPr>
        <p:spPr>
          <a:xfrm>
            <a:off x="424137" y="5146951"/>
            <a:ext cx="1368151" cy="301721"/>
          </a:xfrm>
          <a:prstGeom prst="homePlate">
            <a:avLst/>
          </a:prstGeom>
          <a:solidFill>
            <a:schemeClr val="tx2"/>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住民にとって</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正方形/長方形 149"/>
          <p:cNvSpPr/>
          <p:nvPr/>
        </p:nvSpPr>
        <p:spPr>
          <a:xfrm>
            <a:off x="227017" y="2868570"/>
            <a:ext cx="5885751"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・関西の産業、文化、サイエンスの幅広く厚みのあるポテンシャルが花開き、</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世界中から企業や人材を惹きつけるブランド力</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を発揮するとともに、健康・長寿分野のみならず、世界的な課題解決に寄与する</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課題解決最先端都市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として、グローバルな都市間競争に打ち勝つ。</a:t>
            </a:r>
            <a:endParaRPr lang="ja-JP" altLang="en-US" sz="1400" dirty="0">
              <a:solidFill>
                <a:schemeClr val="tx1"/>
              </a:solidFill>
            </a:endParaRPr>
          </a:p>
        </p:txBody>
      </p:sp>
      <p:sp>
        <p:nvSpPr>
          <p:cNvPr id="151" name="正方形/長方形 150"/>
          <p:cNvSpPr/>
          <p:nvPr/>
        </p:nvSpPr>
        <p:spPr>
          <a:xfrm>
            <a:off x="227017" y="4236722"/>
            <a:ext cx="5885751"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リニア中央新幹線の大阪開業によって形成される世界最大のスーパーメガリージョンの中で、大阪を中心とする副首都圏は</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独自の経済、文化を発展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させ、世界に向けた</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わが国の西の玄関として東京と並び立つ存在感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を発揮する。</a:t>
            </a:r>
          </a:p>
        </p:txBody>
      </p:sp>
      <p:sp>
        <p:nvSpPr>
          <p:cNvPr id="152" name="正方形/長方形 151"/>
          <p:cNvSpPr/>
          <p:nvPr/>
        </p:nvSpPr>
        <p:spPr>
          <a:xfrm>
            <a:off x="227017" y="5748890"/>
            <a:ext cx="5885751" cy="347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世界最先端のイノベーションの成果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によって、健康長寿の実現をはじめとする社会の様々な課題解決を図る。また、</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持続的な経済成長</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を図るとともに、</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民のダイナミズム</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を活かして、その果実によって安全安心の確保、豊かで利便性の高い生活環境を実現する。</a:t>
            </a:r>
          </a:p>
        </p:txBody>
      </p:sp>
      <p:sp>
        <p:nvSpPr>
          <p:cNvPr id="9" name="角丸四角形 8"/>
          <p:cNvSpPr/>
          <p:nvPr/>
        </p:nvSpPr>
        <p:spPr>
          <a:xfrm>
            <a:off x="339487" y="6808127"/>
            <a:ext cx="1884849" cy="29672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万博について</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68150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2141</TotalTime>
  <Words>619</Words>
  <Application>Microsoft Office PowerPoint</Application>
  <PresentationFormat>A3 297x420 mm</PresentationFormat>
  <Paragraphs>261</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大吾</dc:creator>
  <cp:lastModifiedBy>Batchadmin</cp:lastModifiedBy>
  <cp:revision>136</cp:revision>
  <cp:lastPrinted>2016-11-10T07:12:29Z</cp:lastPrinted>
  <dcterms:created xsi:type="dcterms:W3CDTF">2016-10-04T02:34:11Z</dcterms:created>
  <dcterms:modified xsi:type="dcterms:W3CDTF">2016-12-15T03:19:45Z</dcterms:modified>
</cp:coreProperties>
</file>