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49" r:id="rId2"/>
    <p:sldMasterId id="2147483675" r:id="rId3"/>
    <p:sldMasterId id="2147483688" r:id="rId4"/>
    <p:sldMasterId id="2147483701" r:id="rId5"/>
  </p:sldMasterIdLst>
  <p:notesMasterIdLst>
    <p:notesMasterId r:id="rId15"/>
  </p:notesMasterIdLst>
  <p:handoutMasterIdLst>
    <p:handoutMasterId r:id="rId16"/>
  </p:handoutMasterIdLst>
  <p:sldIdLst>
    <p:sldId id="476" r:id="rId6"/>
    <p:sldId id="444" r:id="rId7"/>
    <p:sldId id="445" r:id="rId8"/>
    <p:sldId id="474" r:id="rId9"/>
    <p:sldId id="475" r:id="rId10"/>
    <p:sldId id="473" r:id="rId11"/>
    <p:sldId id="471" r:id="rId12"/>
    <p:sldId id="472" r:id="rId13"/>
    <p:sldId id="443" r:id="rId14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B4F"/>
    <a:srgbClr val="FF0066"/>
    <a:srgbClr val="0099FF"/>
    <a:srgbClr val="66CCFF"/>
    <a:srgbClr val="66FFFF"/>
    <a:srgbClr val="6FCC8C"/>
    <a:srgbClr val="77E986"/>
    <a:srgbClr val="FDA3A1"/>
    <a:srgbClr val="ADF1BA"/>
    <a:srgbClr val="AE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04" autoAdjust="0"/>
  </p:normalViewPr>
  <p:slideViewPr>
    <p:cSldViewPr>
      <p:cViewPr varScale="1">
        <p:scale>
          <a:sx n="70" d="100"/>
          <a:sy n="70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AF0E42BD-57D0-4FA2-AD4A-60B994B66F91}" type="datetimeFigureOut">
              <a:rPr kumimoji="1" lang="ja-JP" altLang="en-US" smtClean="0"/>
              <a:pPr/>
              <a:t>2016/10/31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D694621-7291-4F9B-B5CC-5A510BB15D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89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3" tIns="46023" rIns="92043" bIns="460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3" tIns="46023" rIns="92043" bIns="460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90" y="4714953"/>
            <a:ext cx="5437499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3" tIns="46023" rIns="92043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テキストの書式設定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</a:t>
            </a:r>
            <a:r>
              <a:rPr lang="en-US" altLang="ja-JP" noProof="0" smtClean="0"/>
              <a:t> 2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2"/>
            <a:r>
              <a:rPr lang="ja-JP" altLang="en-US" noProof="0" smtClean="0"/>
              <a:t>第</a:t>
            </a:r>
            <a:r>
              <a:rPr lang="en-US" altLang="ja-JP" noProof="0" smtClean="0"/>
              <a:t> 3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3"/>
            <a:r>
              <a:rPr lang="ja-JP" altLang="en-US" noProof="0" smtClean="0"/>
              <a:t>第</a:t>
            </a:r>
            <a:r>
              <a:rPr lang="en-US" altLang="ja-JP" noProof="0" smtClean="0"/>
              <a:t> 4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4"/>
            <a:r>
              <a:rPr lang="ja-JP" altLang="en-US" noProof="0" smtClean="0"/>
              <a:t>第</a:t>
            </a:r>
            <a:r>
              <a:rPr lang="en-US" altLang="ja-JP" noProof="0" smtClean="0"/>
              <a:t> 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3" tIns="46023" rIns="92043" bIns="460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28309"/>
            <a:ext cx="2944644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3" tIns="46023" rIns="92043" bIns="460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F020399-957F-4B8A-89F6-2B8DE3356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526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EC079-6309-437B-B2E3-4274CCA6E67A}" type="slidenum">
              <a:rPr lang="en-US" altLang="ja-JP" smtClean="0">
                <a:ea typeface="ＭＳ Ｐゴシック" charset="-128"/>
              </a:rPr>
              <a:pPr/>
              <a:t>0</a:t>
            </a:fld>
            <a:endParaRPr lang="en-US" altLang="ja-JP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24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 txBox="1">
            <a:spLocks noGrp="1" noChangeArrowheads="1"/>
          </p:cNvSpPr>
          <p:nvPr/>
        </p:nvSpPr>
        <p:spPr bwMode="auto">
          <a:xfrm>
            <a:off x="3851216" y="9428630"/>
            <a:ext cx="29448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5" tIns="46014" rIns="92025" bIns="46014" anchor="b"/>
          <a:lstStyle/>
          <a:p>
            <a:pPr algn="r"/>
            <a:fld id="{86EB6C81-08D0-4295-AE15-A12D25212EC4}" type="slidenum">
              <a:rPr lang="en-US" altLang="ja-JP" sz="1200"/>
              <a:pPr algn="r"/>
              <a:t>3</a:t>
            </a:fld>
            <a:endParaRPr lang="en-US" altLang="ja-JP" sz="1200" dirty="0"/>
          </a:p>
        </p:txBody>
      </p:sp>
      <p:sp>
        <p:nvSpPr>
          <p:cNvPr id="149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8664" eaLnBrk="1" hangingPunct="1">
              <a:spcBef>
                <a:spcPct val="0"/>
              </a:spcBef>
            </a:pPr>
            <a:r>
              <a:rPr lang="ja-JP" altLang="en-US" dirty="0" smtClean="0">
                <a:ea typeface="ＭＳ Ｐ明朝" pitchFamily="18" charset="-128"/>
              </a:rPr>
              <a:t>細かい連携先は、多すぎるので、リストをつける？</a:t>
            </a:r>
          </a:p>
        </p:txBody>
      </p:sp>
      <p:sp>
        <p:nvSpPr>
          <p:cNvPr id="149508" name="スライド番号プレースホルダー 3"/>
          <p:cNvSpPr txBox="1">
            <a:spLocks noGrp="1"/>
          </p:cNvSpPr>
          <p:nvPr/>
        </p:nvSpPr>
        <p:spPr bwMode="auto">
          <a:xfrm>
            <a:off x="3851216" y="9428630"/>
            <a:ext cx="29448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5" tIns="46014" rIns="92025" bIns="46014" anchor="b"/>
          <a:lstStyle/>
          <a:p>
            <a:pPr algn="r" defTabSz="458664"/>
            <a:fld id="{ED586576-A7ED-4A3C-8C85-1BA589557E6A}" type="slidenum">
              <a:rPr lang="en-US" altLang="ja-JP" sz="1200">
                <a:latin typeface="Calibri" pitchFamily="34" charset="0"/>
              </a:rPr>
              <a:pPr algn="r" defTabSz="458664"/>
              <a:t>3</a:t>
            </a:fld>
            <a:endParaRPr lang="en-US" altLang="ja-JP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64FC-1B06-4AFC-9137-9FEA3C107CC3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771E-9FD7-44F8-B4D9-7FD176A765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0B42-96E1-4425-9002-6F3EF26F34DC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D3CC-99BC-4612-9ADB-249DF3FD8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77D5-4641-48D2-95A6-9A0659832BD4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F581-67FC-4D72-BFF8-B1079DD53E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FED2-27BE-4A9E-B78D-B0418D21A7A7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5179-2478-4E14-BAF5-A4F79F4DF7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2398-89B7-42BE-A985-7BFF7FFF7828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247B-9FC2-4827-910E-A7224C174B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DBE4-9F48-4A03-9D17-F378C5F78BD9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44D7-9F29-4FF8-A5F4-EA18E7651F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EB3FE-9088-432F-828C-8B9FC4BDD156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C1E5-340A-452A-9BD1-C7D6ABDF687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505D-853C-4B1E-9484-E85E1DDF0207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AA3F-787C-48FA-B7B0-3827B31E9D2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3C613-3A0F-4947-9FF1-C71C3926E26D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98A60-A67C-4824-B145-A198BB25185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19792-7347-45B7-B21A-14E5851EFF75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6ABAB-3021-4DD4-9244-00923135433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D662-D0E2-475A-B718-82EAEC521FA0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B1AC-1E4C-4CAD-A95D-A79B6FF96C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D836E-7460-42F5-B577-C0A1CC56A884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9659-BECD-4DAD-A8BA-052F21F0D7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3EF6-E2B5-463F-9CF6-61D18AF9C381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ED9A-F418-48C9-AE3F-A599262F20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28F6-300B-40F8-9FE7-AE1C8F52DA78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4770F-9DDA-4450-BA3C-7B4286EF9F7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8FE2-37BE-4B14-B94D-FAE4E5460F60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8EE9-373B-4740-BCD2-9C94397669B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CF27-B6E5-4087-B6B6-A844EE53B3FE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4DF7-40AB-4A36-9DAF-3B17D3A512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A27B-A53F-42C7-9C96-AF218F1E51FE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5106-DA86-42C7-9EAF-78FF4473B81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B724-C8E5-4D99-A304-94023DD8C3C5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EDA0-48CA-4438-A0B5-868BF7CBE67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C02B8-A3FF-4427-BC4B-9070A8EC0D4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E0DC-D538-47B3-81FA-FA39CC5D18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94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9DF46-52DE-4269-A488-B145F96AE25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67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B5C37-A523-4178-B372-CF5FD525C10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0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846F-95FD-491F-8E96-7C825224CF47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44A7-99BA-4EE8-A1B3-4500E863E0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80FC-B43F-4BD3-8A8B-D7DC0C8495D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54BFE-6FE9-4B68-9B74-C1FA4A6A977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0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DC79C-B8FC-4EC9-A16B-836C1D5C108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78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C3B7D-17E2-4151-99E4-EAD04C665EC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15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1A022-A71C-4B97-9652-3C2739E51D2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59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0DBD-E7DB-46D3-AD05-A7407D023D3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1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ADE76-4B26-4987-961D-3C589000E26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92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7BF99-41FC-48DF-8E4A-9DFA489E9B5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6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C02B8-A3FF-4427-BC4B-9070A8EC0D4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76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E0DC-D538-47B3-81FA-FA39CC5D18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D31F-CFF1-44EC-9DBA-76DAF6666CC2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6BC0-A29C-4CD7-97DB-A15D74945C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9DF46-52DE-4269-A488-B145F96AE25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80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B5C37-A523-4178-B372-CF5FD525C10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04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80FC-B43F-4BD3-8A8B-D7DC0C8495D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79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54BFE-6FE9-4B68-9B74-C1FA4A6A977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56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DC79C-B8FC-4EC9-A16B-836C1D5C108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86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C3B7D-17E2-4151-99E4-EAD04C665EC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40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1A022-A71C-4B97-9652-3C2739E51D2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8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0DBD-E7DB-46D3-AD05-A7407D023D3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59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ADE76-4B26-4987-961D-3C589000E26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86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7BF99-41FC-48DF-8E4A-9DFA489E9B5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1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EE01-0557-44CB-8148-75561B51C1A5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232E-A148-4249-9B13-1D4359E9F5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C02B8-A3FF-4427-BC4B-9070A8EC0D4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78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E0DC-D538-47B3-81FA-FA39CC5D18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54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9DF46-52DE-4269-A488-B145F96AE25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5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B5C37-A523-4178-B372-CF5FD525C10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2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80FC-B43F-4BD3-8A8B-D7DC0C8495D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96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54BFE-6FE9-4B68-9B74-C1FA4A6A977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DC79C-B8FC-4EC9-A16B-836C1D5C108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39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C3B7D-17E2-4151-99E4-EAD04C665EC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43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1A022-A71C-4B97-9652-3C2739E51D2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74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0DBD-E7DB-46D3-AD05-A7407D023D3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C2B5-CE5C-4746-9ADD-4F2A7DC24109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DC61B-5ED8-4511-9F74-6E39DA2713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ADE76-4B26-4987-961D-3C589000E26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23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7BF99-41FC-48DF-8E4A-9DFA489E9B5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7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1E1E-BD88-4D5C-A31C-FAFE96367DC0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E3E4-6B04-4B34-81D7-29B4D740AA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7FEB-0EE5-40E5-9DC1-12769B83156F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DDF4-A1C5-4822-B8B3-4727BC5899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8C2DE-1348-40FD-810C-13BBB05A48DD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5F75-58B9-43BC-BEF8-62C501CBD1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B78AB5B-2973-4E0D-B822-4F36861800B5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35B1992-FE2D-42FF-A334-ACA7A98F02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4F041F6-823B-45B8-AA20-06172A33607C}" type="datetime1">
              <a:rPr lang="ja-JP" altLang="en-US"/>
              <a:pPr>
                <a:defRPr/>
              </a:pPr>
              <a:t>2016/10/31</a:t>
            </a:fld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D1DF0E-858C-4A88-B817-1C22C6906C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3AD8E6A-FED9-4C61-AE1B-E9862A465A11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5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3AD8E6A-FED9-4C61-AE1B-E9862A465A11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58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3AD8E6A-FED9-4C61-AE1B-E9862A465A11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9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大阪産業創造館 事業説明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648" y="4941168"/>
            <a:ext cx="6400800" cy="576064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大阪市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経済戦略局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17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1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755576" y="1274564"/>
            <a:ext cx="59766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根拠法令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産業創造館条例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　　  造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SRC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造及び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造（地下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階、地上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敷地面積　　 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2,492.75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延床面積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23,827.57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  設 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１６６億円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（ほか用地整備費２１億円）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      設 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平成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年１月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貸      室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イベントホール、マーケットプラザ、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会議室（５室）、研修室（５室）、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パソコン実習室　　　　　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5536" y="82291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algn="just"/>
            <a:r>
              <a:rPr kumimoji="0" lang="en-US" altLang="ja-JP" sz="20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0" lang="ja-JP" altLang="en-US" sz="20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施設概要</a:t>
            </a:r>
            <a:r>
              <a:rPr kumimoji="0" lang="en-US" altLang="ja-JP" sz="20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2000" b="1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6290" y="5400089"/>
            <a:ext cx="85324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b="1" u="sng" dirty="0" smtClean="0">
                <a:latin typeface="HG丸ｺﾞｼｯｸM-PRO" pitchFamily="50" charset="-128"/>
                <a:ea typeface="HG丸ｺﾞｼｯｸM-PRO" pitchFamily="50" charset="-128"/>
              </a:rPr>
              <a:t>大阪産業創造館条例（抄）</a:t>
            </a:r>
            <a:endParaRPr lang="en-US" altLang="ja-JP" sz="1400" b="1" u="sng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（目的）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第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条　大阪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産業創造館は、中小企業の創造的な事業活動を支援し、創業を促進するとともに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、その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経営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基盤の強化を図ることにより、中小企業を総合的に支援し、もって大阪市の産業の発展と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地域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経済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の活性化を寄与することを目的とする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23025"/>
            <a:ext cx="3284601" cy="416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　施設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</a:p>
        </p:txBody>
      </p:sp>
    </p:spTree>
    <p:extLst>
      <p:ext uri="{BB962C8B-B14F-4D97-AF65-F5344CB8AC3E}">
        <p14:creationId xmlns:p14="http://schemas.microsoft.com/office/powerpoint/2010/main" val="281210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54005" y="1548886"/>
            <a:ext cx="4336745" cy="208898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・創業に関する基礎的知識の習得や課題解決を図るための各　　　</a:t>
            </a:r>
            <a:endParaRPr kumimoji="1"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種セミナー、ワークショップ等の開催</a:t>
            </a:r>
            <a:endParaRPr kumimoji="1"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・事業計画や資金計画のブラッシュアップを図るための連続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ゼミの開催</a:t>
            </a:r>
            <a:endParaRPr lang="en-US" altLang="ja-JP" sz="1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・起業支援スペースの設置及び同所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の集中支援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・創業啓発イベントの開催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・飲食店舗開業希望者向け支援（店舗への ｲﾝﾀｰﾝｼｯﾌﾟ、ｻﾌﾟﾗ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ｲﾔｰとのマッチング等）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・先輩経営者メンターへの相談機会の提供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・経営者、金融機関、ﾍﾞﾝﾁｬｰｷｬﾋﾟﾀﾙ等へのﾌﾟﾚｾﾞﾝﾃｰｼｮﾝ機会　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の提供及びマッチング支援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1588" y="3800652"/>
            <a:ext cx="4320481" cy="288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(2)</a:t>
            </a:r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経営力強化支援・人材育成支援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3595" y="4140272"/>
            <a:ext cx="4176465" cy="126965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・経営の基礎的知識の習得や経営に役立つ情報を提供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ための各種セミナー、ワークショップ、ゼミの開催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・若手経営者、後継者育成のための集中支援プログラムの</a:t>
            </a:r>
            <a:endParaRPr kumimoji="1"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endParaRPr kumimoji="1"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BCP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策定や事業承継などの経営課題の解決を支援する</a:t>
            </a:r>
            <a:r>
              <a:rPr lang="ja-JP" altLang="en-US" sz="1200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めの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セミナー等の開催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707075" y="5433892"/>
            <a:ext cx="4333752" cy="288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６</a:t>
            </a:r>
            <a:r>
              <a:rPr kumimoji="1"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情報発信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88266" y="5787211"/>
            <a:ext cx="4358421" cy="7331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・月刊広報誌の発行（市内主要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駅に配架）</a:t>
            </a:r>
            <a:endParaRPr kumimoji="1"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・メールマガジンの配信（目的別に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種発行）</a:t>
            </a:r>
            <a:endParaRPr kumimoji="1"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サイトの運営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25430" y="5433892"/>
            <a:ext cx="4315148" cy="288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9200" rtlCol="0" anchor="ctr"/>
          <a:lstStyle/>
          <a:p>
            <a:pPr>
              <a:lnSpc>
                <a:spcPts val="1300"/>
              </a:lnSpc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(3)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販路開拓支援・ﾋﾞｼﾞﾈｽﾁｬﾝｽ拡大支援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712935" y="2387079"/>
            <a:ext cx="4333752" cy="288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9200" rtlCol="0" anchor="ctr"/>
          <a:lstStyle/>
          <a:p>
            <a:pPr>
              <a:lnSpc>
                <a:spcPts val="1300"/>
              </a:lnSpc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４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コンサルティング支援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727127" y="4036876"/>
            <a:ext cx="4333752" cy="288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9200" rtlCol="0" anchor="ctr"/>
          <a:lstStyle/>
          <a:p>
            <a:pPr>
              <a:lnSpc>
                <a:spcPts val="1300"/>
              </a:lnSpc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５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企業間交流の促進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6936" y="5787211"/>
            <a:ext cx="4404561" cy="12061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・多様なテーマ設定での展示商談会、マッチングイベン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トの開催による販路開拓機会の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提供及び事業提携の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促進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・登録モニターによる商品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サービスのモニター調査機会の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提供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・企業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OB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を活用した、販売・技術提携先のマッチング支援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675836" y="2677465"/>
            <a:ext cx="4506256" cy="12948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・各分野の専門家による経営課題や創業等に関するコンサル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ティング支援（面談、電話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lang="ja-JP" altLang="en-US" sz="1200" dirty="0" err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現地派遣）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・事業承継に関する総合相談窓口の設置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・海外展開に関する相談窓口の設置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・マイナンバー制度対応に向けた専門家派遣の実施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・経営に関するビデオソフトの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貸出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675836" y="4354293"/>
            <a:ext cx="4525684" cy="8416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・創業希望者間や起業家との新たなビジネスネットワークづく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りの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ための交流会等の開催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・女性後継者の課題共有、解決のための交流会の開催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・商品開発、技術提携のための交流会の開催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116" y="6585614"/>
            <a:ext cx="2133600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2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120097" y="1225631"/>
            <a:ext cx="4320481" cy="288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(1)</a:t>
            </a:r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創業支援</a:t>
            </a:r>
            <a:endParaRPr kumimoji="1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206274" y="1043515"/>
            <a:ext cx="8568952" cy="0"/>
          </a:xfrm>
          <a:prstGeom prst="line">
            <a:avLst/>
          </a:prstGeom>
          <a:ln w="25400">
            <a:solidFill>
              <a:srgbClr val="77E9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0" y="588447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主な事業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56318" y="1485531"/>
            <a:ext cx="4404561" cy="85247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・海外展開支援機関を集めた支援情報の紹介イベントの開催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商品開発、マーケティング等に関するセミナーの開催</a:t>
            </a:r>
            <a:endParaRPr lang="en-US" altLang="ja-JP" sz="1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・製造業向け各種セミナーの開催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・大学、研究機関とのニーズ、シーズのマッチング支援</a:t>
            </a:r>
            <a:endParaRPr kumimoji="1" lang="ja-JP" altLang="en-US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　大阪産業創造館事業の概要</a:t>
            </a:r>
            <a:endParaRPr kumimoji="1"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6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48" descr="サンソウカン外観イラスト"/>
          <p:cNvPicPr>
            <a:picLocks noChangeAspect="1" noChangeArrowheads="1"/>
          </p:cNvPicPr>
          <p:nvPr/>
        </p:nvPicPr>
        <p:blipFill>
          <a:blip r:embed="rId3">
            <a:lum bright="2000" contrast="-2000"/>
          </a:blip>
          <a:srcRect/>
          <a:stretch>
            <a:fillRect/>
          </a:stretch>
        </p:blipFill>
        <p:spPr bwMode="auto">
          <a:xfrm>
            <a:off x="1567097" y="1706855"/>
            <a:ext cx="31940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Text Box 48"/>
          <p:cNvSpPr txBox="1">
            <a:spLocks noChangeArrowheads="1"/>
          </p:cNvSpPr>
          <p:nvPr/>
        </p:nvSpPr>
        <p:spPr bwMode="auto">
          <a:xfrm>
            <a:off x="179388" y="906034"/>
            <a:ext cx="8641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企業ニーズに応じた多種多様な支援サービスを、大阪産業創造館の施設機能を活用して一元的に提供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8485" name="AutoShape 43"/>
          <p:cNvSpPr>
            <a:spLocks noChangeArrowheads="1"/>
          </p:cNvSpPr>
          <p:nvPr/>
        </p:nvSpPr>
        <p:spPr bwMode="auto">
          <a:xfrm>
            <a:off x="3583941" y="5163959"/>
            <a:ext cx="2592388" cy="431800"/>
          </a:xfrm>
          <a:prstGeom prst="hexagon">
            <a:avLst>
              <a:gd name="adj" fmla="val 24543"/>
              <a:gd name="vf" fmla="val 115470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/>
              <a:t>2F</a:t>
            </a:r>
            <a:r>
              <a:rPr lang="ja-JP" altLang="en-US" sz="1200"/>
              <a:t>　中小企業プラザ</a:t>
            </a:r>
          </a:p>
        </p:txBody>
      </p:sp>
      <p:sp>
        <p:nvSpPr>
          <p:cNvPr id="148486" name="AutoShape 59"/>
          <p:cNvSpPr>
            <a:spLocks noChangeArrowheads="1"/>
          </p:cNvSpPr>
          <p:nvPr/>
        </p:nvSpPr>
        <p:spPr bwMode="auto">
          <a:xfrm>
            <a:off x="3079116" y="4730571"/>
            <a:ext cx="2592388" cy="431800"/>
          </a:xfrm>
          <a:prstGeom prst="hexagon">
            <a:avLst>
              <a:gd name="adj" fmla="val 24543"/>
              <a:gd name="vf" fmla="val 115470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/>
              <a:t>3F</a:t>
            </a:r>
            <a:r>
              <a:rPr lang="ja-JP" altLang="en-US" sz="1200"/>
              <a:t>　マーケットプラザ</a:t>
            </a:r>
          </a:p>
        </p:txBody>
      </p:sp>
      <p:sp>
        <p:nvSpPr>
          <p:cNvPr id="148487" name="AutoShape 60"/>
          <p:cNvSpPr>
            <a:spLocks noChangeArrowheads="1"/>
          </p:cNvSpPr>
          <p:nvPr/>
        </p:nvSpPr>
        <p:spPr bwMode="auto">
          <a:xfrm>
            <a:off x="3079116" y="4298771"/>
            <a:ext cx="2592388" cy="431800"/>
          </a:xfrm>
          <a:prstGeom prst="hexagon">
            <a:avLst>
              <a:gd name="adj" fmla="val 24543"/>
              <a:gd name="vf" fmla="val 115470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/>
              <a:t>4F</a:t>
            </a:r>
            <a:r>
              <a:rPr lang="ja-JP" altLang="en-US" sz="1200"/>
              <a:t>　イベントホール</a:t>
            </a:r>
          </a:p>
        </p:txBody>
      </p:sp>
      <p:sp>
        <p:nvSpPr>
          <p:cNvPr id="148488" name="AutoShape 61"/>
          <p:cNvSpPr>
            <a:spLocks noChangeArrowheads="1"/>
          </p:cNvSpPr>
          <p:nvPr/>
        </p:nvSpPr>
        <p:spPr bwMode="auto">
          <a:xfrm>
            <a:off x="3583941" y="3866971"/>
            <a:ext cx="2592388" cy="431800"/>
          </a:xfrm>
          <a:prstGeom prst="hexagon">
            <a:avLst>
              <a:gd name="adj" fmla="val 24543"/>
              <a:gd name="vf" fmla="val 115470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/>
              <a:t>5F</a:t>
            </a:r>
            <a:r>
              <a:rPr lang="ja-JP" altLang="en-US" sz="1200"/>
              <a:t>　研修室</a:t>
            </a:r>
          </a:p>
        </p:txBody>
      </p:sp>
      <p:sp>
        <p:nvSpPr>
          <p:cNvPr id="148489" name="AutoShape 62"/>
          <p:cNvSpPr>
            <a:spLocks noChangeArrowheads="1"/>
          </p:cNvSpPr>
          <p:nvPr/>
        </p:nvSpPr>
        <p:spPr bwMode="auto">
          <a:xfrm>
            <a:off x="3583941" y="3435171"/>
            <a:ext cx="2592388" cy="431800"/>
          </a:xfrm>
          <a:prstGeom prst="hexagon">
            <a:avLst>
              <a:gd name="adj" fmla="val 24543"/>
              <a:gd name="vf" fmla="val 115470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/>
              <a:t>6F</a:t>
            </a:r>
            <a:r>
              <a:rPr lang="ja-JP" altLang="en-US" sz="1200"/>
              <a:t>　会議室</a:t>
            </a:r>
          </a:p>
        </p:txBody>
      </p:sp>
      <p:sp>
        <p:nvSpPr>
          <p:cNvPr id="148490" name="AutoShape 63"/>
          <p:cNvSpPr>
            <a:spLocks noChangeArrowheads="1"/>
          </p:cNvSpPr>
          <p:nvPr/>
        </p:nvSpPr>
        <p:spPr bwMode="auto">
          <a:xfrm>
            <a:off x="3079116" y="3003371"/>
            <a:ext cx="2592388" cy="431800"/>
          </a:xfrm>
          <a:prstGeom prst="hexagon">
            <a:avLst>
              <a:gd name="adj" fmla="val 24543"/>
              <a:gd name="vf" fmla="val 115470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dirty="0"/>
              <a:t>14F</a:t>
            </a:r>
            <a:r>
              <a:rPr lang="ja-JP" altLang="en-US" sz="1200" dirty="0"/>
              <a:t>　起業支援</a:t>
            </a:r>
            <a:r>
              <a:rPr lang="ja-JP" altLang="en-US" sz="1200" dirty="0" smtClean="0"/>
              <a:t>スペース「立志庵」</a:t>
            </a:r>
            <a:endParaRPr lang="ja-JP" altLang="en-US" sz="1200" dirty="0"/>
          </a:p>
        </p:txBody>
      </p:sp>
      <p:sp>
        <p:nvSpPr>
          <p:cNvPr id="148491" name="AutoShape 64"/>
          <p:cNvSpPr>
            <a:spLocks noChangeArrowheads="1"/>
          </p:cNvSpPr>
          <p:nvPr/>
        </p:nvSpPr>
        <p:spPr bwMode="auto">
          <a:xfrm>
            <a:off x="3583941" y="2571571"/>
            <a:ext cx="2592388" cy="431800"/>
          </a:xfrm>
          <a:prstGeom prst="hexagon">
            <a:avLst>
              <a:gd name="adj" fmla="val 24543"/>
              <a:gd name="vf" fmla="val 115470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dirty="0"/>
              <a:t>17F</a:t>
            </a:r>
            <a:r>
              <a:rPr lang="ja-JP" altLang="en-US" sz="1200" dirty="0"/>
              <a:t>　交流プラザ</a:t>
            </a:r>
          </a:p>
        </p:txBody>
      </p:sp>
      <p:sp>
        <p:nvSpPr>
          <p:cNvPr id="148493" name="Oval 68"/>
          <p:cNvSpPr>
            <a:spLocks noChangeArrowheads="1"/>
          </p:cNvSpPr>
          <p:nvPr/>
        </p:nvSpPr>
        <p:spPr bwMode="auto">
          <a:xfrm>
            <a:off x="523315" y="3291031"/>
            <a:ext cx="2087563" cy="10668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販路開拓・</a:t>
            </a:r>
            <a:endParaRPr lang="en-US" altLang="ja-JP" sz="14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1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ﾋﾞｼﾞﾈｽﾁｬﾝｽ拡大支援</a:t>
            </a:r>
            <a:endParaRPr lang="en-US" altLang="ja-JP" sz="14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8494" name="Oval 70"/>
          <p:cNvSpPr>
            <a:spLocks noChangeArrowheads="1"/>
          </p:cNvSpPr>
          <p:nvPr/>
        </p:nvSpPr>
        <p:spPr bwMode="auto">
          <a:xfrm>
            <a:off x="6175535" y="4909550"/>
            <a:ext cx="2052212" cy="10668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コンサルティング支援</a:t>
            </a:r>
          </a:p>
        </p:txBody>
      </p:sp>
      <p:sp>
        <p:nvSpPr>
          <p:cNvPr id="148495" name="Oval 71"/>
          <p:cNvSpPr>
            <a:spLocks noChangeArrowheads="1"/>
          </p:cNvSpPr>
          <p:nvPr/>
        </p:nvSpPr>
        <p:spPr bwMode="auto">
          <a:xfrm>
            <a:off x="6204110" y="2317676"/>
            <a:ext cx="2023637" cy="1008062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企業間交流の促進</a:t>
            </a:r>
            <a:endParaRPr lang="en-US" altLang="ja-JP" sz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8496" name="Oval 72"/>
          <p:cNvSpPr>
            <a:spLocks noChangeArrowheads="1"/>
          </p:cNvSpPr>
          <p:nvPr/>
        </p:nvSpPr>
        <p:spPr bwMode="auto">
          <a:xfrm>
            <a:off x="2077950" y="5611404"/>
            <a:ext cx="2219325" cy="10668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創業</a:t>
            </a:r>
            <a:r>
              <a:rPr lang="ja-JP" altLang="en-US" sz="1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支援</a:t>
            </a:r>
            <a:endParaRPr lang="en-US" altLang="ja-JP" sz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8497" name="Freeform 74"/>
          <p:cNvSpPr>
            <a:spLocks/>
          </p:cNvSpPr>
          <p:nvPr/>
        </p:nvSpPr>
        <p:spPr bwMode="auto">
          <a:xfrm rot="-396242">
            <a:off x="5092614" y="1749034"/>
            <a:ext cx="1913533" cy="680935"/>
          </a:xfrm>
          <a:custGeom>
            <a:avLst/>
            <a:gdLst>
              <a:gd name="T0" fmla="*/ 0 w 537"/>
              <a:gd name="T1" fmla="*/ 0 h 79"/>
              <a:gd name="T2" fmla="*/ 868265 w 537"/>
              <a:gd name="T3" fmla="*/ 72744 h 79"/>
              <a:gd name="T4" fmla="*/ 1800225 w 537"/>
              <a:gd name="T5" fmla="*/ 287337 h 79"/>
              <a:gd name="T6" fmla="*/ 0 60000 65536"/>
              <a:gd name="T7" fmla="*/ 0 60000 65536"/>
              <a:gd name="T8" fmla="*/ 0 60000 65536"/>
              <a:gd name="T9" fmla="*/ 0 w 537"/>
              <a:gd name="T10" fmla="*/ 0 h 79"/>
              <a:gd name="T11" fmla="*/ 537 w 537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79">
                <a:moveTo>
                  <a:pt x="0" y="0"/>
                </a:moveTo>
                <a:cubicBezTo>
                  <a:pt x="41" y="13"/>
                  <a:pt x="170" y="7"/>
                  <a:pt x="259" y="20"/>
                </a:cubicBezTo>
                <a:cubicBezTo>
                  <a:pt x="348" y="33"/>
                  <a:pt x="481" y="73"/>
                  <a:pt x="537" y="79"/>
                </a:cubicBezTo>
              </a:path>
            </a:pathLst>
          </a:custGeom>
          <a:noFill/>
          <a:ln w="1651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498" name="Freeform 75"/>
          <p:cNvSpPr>
            <a:spLocks/>
          </p:cNvSpPr>
          <p:nvPr/>
        </p:nvSpPr>
        <p:spPr bwMode="auto">
          <a:xfrm rot="2539300">
            <a:off x="6916006" y="3500355"/>
            <a:ext cx="1046636" cy="1192631"/>
          </a:xfrm>
          <a:custGeom>
            <a:avLst/>
            <a:gdLst>
              <a:gd name="T0" fmla="*/ 0 w 467"/>
              <a:gd name="T1" fmla="*/ 0 h 288"/>
              <a:gd name="T2" fmla="*/ 137769 w 467"/>
              <a:gd name="T3" fmla="*/ 179917 h 288"/>
              <a:gd name="T4" fmla="*/ 266292 w 467"/>
              <a:gd name="T5" fmla="*/ 357584 h 288"/>
              <a:gd name="T6" fmla="*/ 431800 w 467"/>
              <a:gd name="T7" fmla="*/ 64770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67"/>
              <a:gd name="T13" fmla="*/ 0 h 288"/>
              <a:gd name="T14" fmla="*/ 467 w 467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7" h="288">
                <a:moveTo>
                  <a:pt x="0" y="0"/>
                </a:moveTo>
                <a:cubicBezTo>
                  <a:pt x="40" y="13"/>
                  <a:pt x="113" y="56"/>
                  <a:pt x="149" y="80"/>
                </a:cubicBezTo>
                <a:cubicBezTo>
                  <a:pt x="197" y="107"/>
                  <a:pt x="235" y="124"/>
                  <a:pt x="288" y="159"/>
                </a:cubicBezTo>
                <a:cubicBezTo>
                  <a:pt x="341" y="194"/>
                  <a:pt x="437" y="267"/>
                  <a:pt x="467" y="288"/>
                </a:cubicBezTo>
              </a:path>
            </a:pathLst>
          </a:custGeom>
          <a:noFill/>
          <a:ln w="1270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500" name="Freeform 78"/>
          <p:cNvSpPr>
            <a:spLocks/>
          </p:cNvSpPr>
          <p:nvPr/>
        </p:nvSpPr>
        <p:spPr bwMode="auto">
          <a:xfrm rot="20622940">
            <a:off x="4292317" y="5890930"/>
            <a:ext cx="2412682" cy="404731"/>
          </a:xfrm>
          <a:custGeom>
            <a:avLst/>
            <a:gdLst>
              <a:gd name="T0" fmla="*/ 1943100 w 528"/>
              <a:gd name="T1" fmla="*/ 71438 h 111"/>
              <a:gd name="T2" fmla="*/ 1096674 w 528"/>
              <a:gd name="T3" fmla="*/ 57279 h 111"/>
              <a:gd name="T4" fmla="*/ 621939 w 528"/>
              <a:gd name="T5" fmla="*/ 37972 h 111"/>
              <a:gd name="T6" fmla="*/ 0 w 528"/>
              <a:gd name="T7" fmla="*/ 0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11"/>
              <a:gd name="T14" fmla="*/ 528 w 528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11">
                <a:moveTo>
                  <a:pt x="528" y="111"/>
                </a:moveTo>
                <a:cubicBezTo>
                  <a:pt x="490" y="107"/>
                  <a:pt x="386" y="102"/>
                  <a:pt x="298" y="89"/>
                </a:cubicBezTo>
                <a:cubicBezTo>
                  <a:pt x="238" y="80"/>
                  <a:pt x="219" y="74"/>
                  <a:pt x="169" y="59"/>
                </a:cubicBezTo>
                <a:cubicBezTo>
                  <a:pt x="119" y="44"/>
                  <a:pt x="35" y="6"/>
                  <a:pt x="0" y="0"/>
                </a:cubicBezTo>
              </a:path>
            </a:pathLst>
          </a:custGeom>
          <a:noFill/>
          <a:ln w="1651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501" name="Freeform 81"/>
          <p:cNvSpPr>
            <a:spLocks/>
          </p:cNvSpPr>
          <p:nvPr/>
        </p:nvSpPr>
        <p:spPr bwMode="auto">
          <a:xfrm rot="5995708">
            <a:off x="955295" y="4691050"/>
            <a:ext cx="1433463" cy="942038"/>
          </a:xfrm>
          <a:custGeom>
            <a:avLst/>
            <a:gdLst>
              <a:gd name="T0" fmla="*/ 792163 w 596"/>
              <a:gd name="T1" fmla="*/ 0 h 498"/>
              <a:gd name="T2" fmla="*/ 505070 w 596"/>
              <a:gd name="T3" fmla="*/ 358124 h 498"/>
              <a:gd name="T4" fmla="*/ 53165 w 596"/>
              <a:gd name="T5" fmla="*/ 688812 h 498"/>
              <a:gd name="T6" fmla="*/ 0 w 596"/>
              <a:gd name="T7" fmla="*/ 716249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596"/>
              <a:gd name="T13" fmla="*/ 0 h 498"/>
              <a:gd name="T14" fmla="*/ 596 w 596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6" h="498">
                <a:moveTo>
                  <a:pt x="596" y="0"/>
                </a:moveTo>
                <a:cubicBezTo>
                  <a:pt x="561" y="36"/>
                  <a:pt x="473" y="169"/>
                  <a:pt x="380" y="248"/>
                </a:cubicBezTo>
                <a:cubicBezTo>
                  <a:pt x="287" y="327"/>
                  <a:pt x="103" y="436"/>
                  <a:pt x="40" y="477"/>
                </a:cubicBezTo>
                <a:cubicBezTo>
                  <a:pt x="7" y="498"/>
                  <a:pt x="22" y="496"/>
                  <a:pt x="0" y="496"/>
                </a:cubicBezTo>
              </a:path>
            </a:pathLst>
          </a:custGeom>
          <a:noFill/>
          <a:ln w="1524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502" name="Freeform 87"/>
          <p:cNvSpPr>
            <a:spLocks/>
          </p:cNvSpPr>
          <p:nvPr/>
        </p:nvSpPr>
        <p:spPr bwMode="auto">
          <a:xfrm rot="18768166">
            <a:off x="1347660" y="2541457"/>
            <a:ext cx="1770993" cy="175514"/>
          </a:xfrm>
          <a:custGeom>
            <a:avLst/>
            <a:gdLst>
              <a:gd name="T0" fmla="*/ 0 w 537"/>
              <a:gd name="T1" fmla="*/ 0 h 79"/>
              <a:gd name="T2" fmla="*/ 588031 w 537"/>
              <a:gd name="T3" fmla="*/ 36975 h 79"/>
              <a:gd name="T4" fmla="*/ 1219200 w 537"/>
              <a:gd name="T5" fmla="*/ 146050 h 79"/>
              <a:gd name="T6" fmla="*/ 0 60000 65536"/>
              <a:gd name="T7" fmla="*/ 0 60000 65536"/>
              <a:gd name="T8" fmla="*/ 0 60000 65536"/>
              <a:gd name="T9" fmla="*/ 0 w 537"/>
              <a:gd name="T10" fmla="*/ 0 h 79"/>
              <a:gd name="T11" fmla="*/ 537 w 537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79">
                <a:moveTo>
                  <a:pt x="0" y="0"/>
                </a:moveTo>
                <a:cubicBezTo>
                  <a:pt x="41" y="13"/>
                  <a:pt x="170" y="7"/>
                  <a:pt x="259" y="20"/>
                </a:cubicBezTo>
                <a:cubicBezTo>
                  <a:pt x="348" y="33"/>
                  <a:pt x="481" y="73"/>
                  <a:pt x="537" y="79"/>
                </a:cubicBezTo>
              </a:path>
            </a:pathLst>
          </a:custGeom>
          <a:noFill/>
          <a:ln w="1524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503" name="Oval 69"/>
          <p:cNvSpPr>
            <a:spLocks noChangeArrowheads="1"/>
          </p:cNvSpPr>
          <p:nvPr/>
        </p:nvSpPr>
        <p:spPr bwMode="auto">
          <a:xfrm>
            <a:off x="2899219" y="1364441"/>
            <a:ext cx="2160587" cy="993775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経営力強化・</a:t>
            </a:r>
            <a:endParaRPr lang="en-US" altLang="ja-JP" sz="14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14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人材育成支援</a:t>
            </a:r>
            <a:endParaRPr lang="en-US" altLang="ja-JP" sz="14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5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ja-JP" sz="1400" dirty="0" smtClean="0"/>
              <a:t>3</a:t>
            </a:r>
            <a:endParaRPr lang="en-US" altLang="ja-JP" sz="14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251520" y="620688"/>
            <a:ext cx="8568952" cy="0"/>
          </a:xfrm>
          <a:prstGeom prst="line">
            <a:avLst/>
          </a:prstGeom>
          <a:ln w="25400">
            <a:solidFill>
              <a:srgbClr val="77E9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255698" y="260648"/>
            <a:ext cx="5742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 施設機能と一体となった事業マネジメント体制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604448" y="3444456"/>
            <a:ext cx="432048" cy="1445463"/>
          </a:xfrm>
          <a:prstGeom prst="rect">
            <a:avLst/>
          </a:prstGeom>
          <a:solidFill>
            <a:srgbClr val="19FB4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情報発信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0" name="二等辺三角形 29"/>
          <p:cNvSpPr/>
          <p:nvPr/>
        </p:nvSpPr>
        <p:spPr>
          <a:xfrm rot="5400000">
            <a:off x="6814218" y="3974054"/>
            <a:ext cx="3240360" cy="2176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5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107950" y="2501900"/>
          <a:ext cx="8928099" cy="421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786"/>
                <a:gridCol w="1512168"/>
                <a:gridCol w="1224136"/>
                <a:gridCol w="2016224"/>
                <a:gridCol w="2087785"/>
              </a:tblGrid>
              <a:tr h="59895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　　　支援ニーズ</a:t>
                      </a:r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ja-JP" altLang="en-US" sz="1200" dirty="0" smtClean="0"/>
                        <a:t>　　　／成長ステージ</a:t>
                      </a:r>
                      <a:endParaRPr kumimoji="1" lang="ja-JP" altLang="en-US" sz="1200" dirty="0"/>
                    </a:p>
                  </a:txBody>
                  <a:tcPr marL="91430" marR="91430" marT="45744" marB="4574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起業・創業期</a:t>
                      </a:r>
                      <a:endParaRPr kumimoji="1" lang="ja-JP" altLang="en-US" sz="1300" b="1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成長・発展期</a:t>
                      </a:r>
                      <a:endParaRPr kumimoji="1" lang="ja-JP" altLang="en-US" sz="1300" b="1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安定・成熟期</a:t>
                      </a:r>
                      <a:endParaRPr kumimoji="1" lang="ja-JP" altLang="en-US" sz="1300" b="1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転換期</a:t>
                      </a:r>
                      <a:endParaRPr kumimoji="1" lang="ja-JP" altLang="en-US" sz="1300" b="1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0" marR="0" marT="45744" marB="45744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8818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（１）創業支援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/>
                </a:tc>
                <a:tc>
                  <a:txBody>
                    <a:bodyPr/>
                    <a:lstStyle/>
                    <a:p>
                      <a:endParaRPr kumimoji="1" lang="en-US" altLang="ja-JP" sz="1100" b="0" baseline="0" dirty="0" smtClean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（２）経営力強化支援・</a:t>
                      </a:r>
                      <a:endParaRPr kumimoji="1" lang="en-US" altLang="ja-JP" sz="1200" b="0" baseline="0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　　人材育成支援</a:t>
                      </a:r>
                      <a:endParaRPr kumimoji="1" lang="en-US" altLang="ja-JP" sz="1200" b="0" baseline="0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</a:tr>
              <a:tr h="78578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（３）販路開拓支援・</a:t>
                      </a:r>
                      <a:endParaRPr kumimoji="1" lang="en-US" altLang="ja-JP" sz="1200" b="0" baseline="0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　　ﾋﾞｼﾞﾈｽﾁｬﾝｽ拡大支援</a:t>
                      </a:r>
                      <a:endParaRPr kumimoji="1" lang="ja-JP" altLang="en-US" sz="1200" b="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</a:tr>
              <a:tr h="56128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（４）</a:t>
                      </a:r>
                      <a:r>
                        <a:rPr kumimoji="1" lang="ja-JP" altLang="en-US" sz="11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コンサルティング支援</a:t>
                      </a:r>
                      <a:endParaRPr kumimoji="1" lang="ja-JP" altLang="en-US" sz="1100" b="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</a:tr>
              <a:tr h="381122"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kumimoji="1" lang="ja-JP" altLang="en-US" sz="12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（５）企業間交流の促進</a:t>
                      </a:r>
                      <a:endParaRPr kumimoji="1" lang="ja-JP" altLang="en-US" sz="1200" b="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</a:tr>
              <a:tr h="336805"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kumimoji="1" lang="ja-JP" altLang="en-US" sz="1200" b="0" baseline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（６）情報発信</a:t>
                      </a:r>
                      <a:endParaRPr kumimoji="1" lang="ja-JP" altLang="en-US" sz="1200" b="0" baseline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30" marR="91430" marT="45744" marB="45744" anchor="ctr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  <a:tc>
                  <a:txBody>
                    <a:bodyPr/>
                    <a:lstStyle/>
                    <a:p>
                      <a:endParaRPr kumimoji="1" lang="ja-JP" altLang="en-US" sz="1100" b="0" baseline="0" dirty="0"/>
                    </a:p>
                  </a:txBody>
                  <a:tcPr marL="91430" marR="91430" marT="45744" marB="45744"/>
                </a:tc>
              </a:tr>
            </a:tbl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2215841" y="3125787"/>
            <a:ext cx="1492063" cy="57626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基礎的知識の習得、ﾏｲﾝﾄﾞｾｯﾄ、ﾋﾞｼﾞﾈｽﾌﾟﾗﾝのﾌﾞﾗｯｼｭｱｯﾌﾟ、資金調達支援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56" name="テキスト ボックス 46"/>
          <p:cNvSpPr txBox="1">
            <a:spLocks noChangeArrowheads="1"/>
          </p:cNvSpPr>
          <p:nvPr/>
        </p:nvSpPr>
        <p:spPr bwMode="auto">
          <a:xfrm>
            <a:off x="233363" y="207963"/>
            <a:ext cx="69381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 企業</a:t>
            </a:r>
            <a:r>
              <a:rPr lang="ja-JP" altLang="en-US" sz="2000" b="1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の成長ステージに応じた多様な支援サービスの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展開</a:t>
            </a:r>
            <a:endParaRPr lang="ja-JP" altLang="en-US" sz="2000" b="1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8" name="フリーフォーム 57"/>
          <p:cNvSpPr/>
          <p:nvPr/>
        </p:nvSpPr>
        <p:spPr bwMode="auto">
          <a:xfrm>
            <a:off x="2229719" y="1500188"/>
            <a:ext cx="6676848" cy="864766"/>
          </a:xfrm>
          <a:custGeom>
            <a:avLst/>
            <a:gdLst>
              <a:gd name="connsiteX0" fmla="*/ 0 w 7162800"/>
              <a:gd name="connsiteY0" fmla="*/ 1474470 h 1474470"/>
              <a:gd name="connsiteX1" fmla="*/ 1440180 w 7162800"/>
              <a:gd name="connsiteY1" fmla="*/ 1200150 h 1474470"/>
              <a:gd name="connsiteX2" fmla="*/ 2948940 w 7162800"/>
              <a:gd name="connsiteY2" fmla="*/ 201930 h 1474470"/>
              <a:gd name="connsiteX3" fmla="*/ 4335780 w 7162800"/>
              <a:gd name="connsiteY3" fmla="*/ 171450 h 1474470"/>
              <a:gd name="connsiteX4" fmla="*/ 5783580 w 7162800"/>
              <a:gd name="connsiteY4" fmla="*/ 1230630 h 1474470"/>
              <a:gd name="connsiteX5" fmla="*/ 7162800 w 7162800"/>
              <a:gd name="connsiteY5" fmla="*/ 240030 h 1474470"/>
              <a:gd name="connsiteX0" fmla="*/ 0 w 7162800"/>
              <a:gd name="connsiteY0" fmla="*/ 1478556 h 1478556"/>
              <a:gd name="connsiteX1" fmla="*/ 1440180 w 7162800"/>
              <a:gd name="connsiteY1" fmla="*/ 1204236 h 1478556"/>
              <a:gd name="connsiteX2" fmla="*/ 2933700 w 7162800"/>
              <a:gd name="connsiteY2" fmla="*/ 181500 h 1478556"/>
              <a:gd name="connsiteX3" fmla="*/ 4335780 w 7162800"/>
              <a:gd name="connsiteY3" fmla="*/ 175536 h 1478556"/>
              <a:gd name="connsiteX4" fmla="*/ 5783580 w 7162800"/>
              <a:gd name="connsiteY4" fmla="*/ 1234716 h 1478556"/>
              <a:gd name="connsiteX5" fmla="*/ 7162800 w 7162800"/>
              <a:gd name="connsiteY5" fmla="*/ 244116 h 1478556"/>
              <a:gd name="connsiteX0" fmla="*/ 0 w 7162800"/>
              <a:gd name="connsiteY0" fmla="*/ 1478556 h 1478556"/>
              <a:gd name="connsiteX1" fmla="*/ 1440180 w 7162800"/>
              <a:gd name="connsiteY1" fmla="*/ 1204236 h 1478556"/>
              <a:gd name="connsiteX2" fmla="*/ 2933700 w 7162800"/>
              <a:gd name="connsiteY2" fmla="*/ 181500 h 1478556"/>
              <a:gd name="connsiteX3" fmla="*/ 4335780 w 7162800"/>
              <a:gd name="connsiteY3" fmla="*/ 175536 h 1478556"/>
              <a:gd name="connsiteX4" fmla="*/ 5783580 w 7162800"/>
              <a:gd name="connsiteY4" fmla="*/ 1234716 h 1478556"/>
              <a:gd name="connsiteX5" fmla="*/ 7162800 w 7162800"/>
              <a:gd name="connsiteY5" fmla="*/ 244116 h 1478556"/>
              <a:gd name="connsiteX0" fmla="*/ 0 w 7162800"/>
              <a:gd name="connsiteY0" fmla="*/ 1543520 h 1543520"/>
              <a:gd name="connsiteX1" fmla="*/ 1440180 w 7162800"/>
              <a:gd name="connsiteY1" fmla="*/ 1269200 h 1543520"/>
              <a:gd name="connsiteX2" fmla="*/ 2933700 w 7162800"/>
              <a:gd name="connsiteY2" fmla="*/ 171449 h 1543520"/>
              <a:gd name="connsiteX3" fmla="*/ 4335780 w 7162800"/>
              <a:gd name="connsiteY3" fmla="*/ 240500 h 1543520"/>
              <a:gd name="connsiteX4" fmla="*/ 5783580 w 7162800"/>
              <a:gd name="connsiteY4" fmla="*/ 1299680 h 1543520"/>
              <a:gd name="connsiteX5" fmla="*/ 7162800 w 7162800"/>
              <a:gd name="connsiteY5" fmla="*/ 309080 h 1543520"/>
              <a:gd name="connsiteX0" fmla="*/ 0 w 7162800"/>
              <a:gd name="connsiteY0" fmla="*/ 1560107 h 1560107"/>
              <a:gd name="connsiteX1" fmla="*/ 1440180 w 7162800"/>
              <a:gd name="connsiteY1" fmla="*/ 1285787 h 1560107"/>
              <a:gd name="connsiteX2" fmla="*/ 2933700 w 7162800"/>
              <a:gd name="connsiteY2" fmla="*/ 188036 h 1560107"/>
              <a:gd name="connsiteX3" fmla="*/ 4373860 w 7162800"/>
              <a:gd name="connsiteY3" fmla="*/ 188038 h 1560107"/>
              <a:gd name="connsiteX4" fmla="*/ 5783580 w 7162800"/>
              <a:gd name="connsiteY4" fmla="*/ 1316267 h 1560107"/>
              <a:gd name="connsiteX5" fmla="*/ 7162800 w 7162800"/>
              <a:gd name="connsiteY5" fmla="*/ 325667 h 1560107"/>
              <a:gd name="connsiteX0" fmla="*/ 0 w 7162800"/>
              <a:gd name="connsiteY0" fmla="*/ 1555030 h 1555030"/>
              <a:gd name="connsiteX1" fmla="*/ 1440180 w 7162800"/>
              <a:gd name="connsiteY1" fmla="*/ 1280710 h 1555030"/>
              <a:gd name="connsiteX2" fmla="*/ 2933700 w 7162800"/>
              <a:gd name="connsiteY2" fmla="*/ 182959 h 1555030"/>
              <a:gd name="connsiteX3" fmla="*/ 4373860 w 7162800"/>
              <a:gd name="connsiteY3" fmla="*/ 182961 h 1555030"/>
              <a:gd name="connsiteX4" fmla="*/ 5742012 w 7162800"/>
              <a:gd name="connsiteY4" fmla="*/ 1233160 h 1555030"/>
              <a:gd name="connsiteX5" fmla="*/ 7162800 w 7162800"/>
              <a:gd name="connsiteY5" fmla="*/ 320590 h 1555030"/>
              <a:gd name="connsiteX0" fmla="*/ 0 w 7110164"/>
              <a:gd name="connsiteY0" fmla="*/ 1555029 h 1555029"/>
              <a:gd name="connsiteX1" fmla="*/ 1440180 w 7110164"/>
              <a:gd name="connsiteY1" fmla="*/ 1280709 h 1555029"/>
              <a:gd name="connsiteX2" fmla="*/ 2933700 w 7110164"/>
              <a:gd name="connsiteY2" fmla="*/ 182958 h 1555029"/>
              <a:gd name="connsiteX3" fmla="*/ 4373860 w 7110164"/>
              <a:gd name="connsiteY3" fmla="*/ 182960 h 1555029"/>
              <a:gd name="connsiteX4" fmla="*/ 5742012 w 7110164"/>
              <a:gd name="connsiteY4" fmla="*/ 1233159 h 1555029"/>
              <a:gd name="connsiteX5" fmla="*/ 7110164 w 7110164"/>
              <a:gd name="connsiteY5" fmla="*/ 257974 h 1555029"/>
              <a:gd name="connsiteX0" fmla="*/ 0 w 7110164"/>
              <a:gd name="connsiteY0" fmla="*/ 1559606 h 1559606"/>
              <a:gd name="connsiteX1" fmla="*/ 1493540 w 7110164"/>
              <a:gd name="connsiteY1" fmla="*/ 1312749 h 1559606"/>
              <a:gd name="connsiteX2" fmla="*/ 2933700 w 7110164"/>
              <a:gd name="connsiteY2" fmla="*/ 187535 h 1559606"/>
              <a:gd name="connsiteX3" fmla="*/ 4373860 w 7110164"/>
              <a:gd name="connsiteY3" fmla="*/ 187537 h 1559606"/>
              <a:gd name="connsiteX4" fmla="*/ 5742012 w 7110164"/>
              <a:gd name="connsiteY4" fmla="*/ 1237736 h 1559606"/>
              <a:gd name="connsiteX5" fmla="*/ 7110164 w 7110164"/>
              <a:gd name="connsiteY5" fmla="*/ 262551 h 1559606"/>
              <a:gd name="connsiteX0" fmla="*/ 0 w 7110164"/>
              <a:gd name="connsiteY0" fmla="*/ 1547104 h 1547104"/>
              <a:gd name="connsiteX1" fmla="*/ 1493540 w 7110164"/>
              <a:gd name="connsiteY1" fmla="*/ 1300247 h 1547104"/>
              <a:gd name="connsiteX2" fmla="*/ 2933700 w 7110164"/>
              <a:gd name="connsiteY2" fmla="*/ 175033 h 1547104"/>
              <a:gd name="connsiteX3" fmla="*/ 4445868 w 7110164"/>
              <a:gd name="connsiteY3" fmla="*/ 250048 h 1547104"/>
              <a:gd name="connsiteX4" fmla="*/ 5742012 w 7110164"/>
              <a:gd name="connsiteY4" fmla="*/ 1225234 h 1547104"/>
              <a:gd name="connsiteX5" fmla="*/ 7110164 w 7110164"/>
              <a:gd name="connsiteY5" fmla="*/ 250049 h 1547104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869804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869804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60656 h 1560656"/>
              <a:gd name="connsiteX1" fmla="*/ 1539037 w 7110164"/>
              <a:gd name="connsiteY1" fmla="*/ 1170067 h 1560656"/>
              <a:gd name="connsiteX2" fmla="*/ 2933700 w 7110164"/>
              <a:gd name="connsiteY2" fmla="*/ 188585 h 1560656"/>
              <a:gd name="connsiteX3" fmla="*/ 3797796 w 7110164"/>
              <a:gd name="connsiteY3" fmla="*/ 38557 h 1560656"/>
              <a:gd name="connsiteX4" fmla="*/ 4445868 w 7110164"/>
              <a:gd name="connsiteY4" fmla="*/ 263600 h 1560656"/>
              <a:gd name="connsiteX5" fmla="*/ 5742012 w 7110164"/>
              <a:gd name="connsiteY5" fmla="*/ 1238786 h 1560656"/>
              <a:gd name="connsiteX6" fmla="*/ 7110164 w 7110164"/>
              <a:gd name="connsiteY6" fmla="*/ 263601 h 1560656"/>
              <a:gd name="connsiteX0" fmla="*/ 0 w 7110164"/>
              <a:gd name="connsiteY0" fmla="*/ 1573676 h 1573676"/>
              <a:gd name="connsiteX1" fmla="*/ 1612324 w 7110164"/>
              <a:gd name="connsiteY1" fmla="*/ 1261205 h 1573676"/>
              <a:gd name="connsiteX2" fmla="*/ 2933700 w 7110164"/>
              <a:gd name="connsiteY2" fmla="*/ 201605 h 1573676"/>
              <a:gd name="connsiteX3" fmla="*/ 3797796 w 7110164"/>
              <a:gd name="connsiteY3" fmla="*/ 51577 h 1573676"/>
              <a:gd name="connsiteX4" fmla="*/ 4445868 w 7110164"/>
              <a:gd name="connsiteY4" fmla="*/ 276620 h 1573676"/>
              <a:gd name="connsiteX5" fmla="*/ 5742012 w 7110164"/>
              <a:gd name="connsiteY5" fmla="*/ 1251806 h 1573676"/>
              <a:gd name="connsiteX6" fmla="*/ 7110164 w 7110164"/>
              <a:gd name="connsiteY6" fmla="*/ 276621 h 15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0164" h="1573676">
                <a:moveTo>
                  <a:pt x="0" y="1573676"/>
                </a:moveTo>
                <a:cubicBezTo>
                  <a:pt x="474345" y="1542561"/>
                  <a:pt x="1123374" y="1489884"/>
                  <a:pt x="1612324" y="1261205"/>
                </a:cubicBezTo>
                <a:cubicBezTo>
                  <a:pt x="2101274" y="1032527"/>
                  <a:pt x="2569455" y="403210"/>
                  <a:pt x="2933700" y="201605"/>
                </a:cubicBezTo>
                <a:cubicBezTo>
                  <a:pt x="3297945" y="0"/>
                  <a:pt x="3545768" y="39075"/>
                  <a:pt x="3797796" y="51577"/>
                </a:cubicBezTo>
                <a:cubicBezTo>
                  <a:pt x="4050221" y="84287"/>
                  <a:pt x="4121832" y="76582"/>
                  <a:pt x="4445868" y="276620"/>
                </a:cubicBezTo>
                <a:cubicBezTo>
                  <a:pt x="4769904" y="476658"/>
                  <a:pt x="5297963" y="1251806"/>
                  <a:pt x="5742012" y="1251806"/>
                </a:cubicBezTo>
                <a:cubicBezTo>
                  <a:pt x="6186061" y="1251806"/>
                  <a:pt x="6656139" y="777636"/>
                  <a:pt x="7110164" y="276621"/>
                </a:cubicBezTo>
              </a:path>
            </a:pathLst>
          </a:cu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1474937" y="993776"/>
            <a:ext cx="0" cy="104298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0" name="テキスト ボックス 64"/>
          <p:cNvSpPr txBox="1">
            <a:spLocks noChangeArrowheads="1"/>
          </p:cNvSpPr>
          <p:nvPr/>
        </p:nvSpPr>
        <p:spPr bwMode="auto">
          <a:xfrm>
            <a:off x="395536" y="1414463"/>
            <a:ext cx="9493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企業価値</a:t>
            </a:r>
            <a:endParaRPr lang="en-US" altLang="ja-JP" sz="14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endParaRPr lang="en-US" altLang="ja-JP" sz="140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事業規模</a:t>
            </a:r>
          </a:p>
        </p:txBody>
      </p:sp>
      <p:sp>
        <p:nvSpPr>
          <p:cNvPr id="66" name="線吹き出し 1 (枠付き) 65"/>
          <p:cNvSpPr/>
          <p:nvPr/>
        </p:nvSpPr>
        <p:spPr>
          <a:xfrm>
            <a:off x="1619672" y="1052736"/>
            <a:ext cx="1008062" cy="870521"/>
          </a:xfrm>
          <a:prstGeom prst="borderCallout1">
            <a:avLst>
              <a:gd name="adj1" fmla="val 101592"/>
              <a:gd name="adj2" fmla="val 49109"/>
              <a:gd name="adj3" fmla="val 154256"/>
              <a:gd name="adj4" fmla="val 152431"/>
            </a:avLst>
          </a:prstGeom>
          <a:noFill/>
          <a:ln w="63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不足する様々な資源を補い、円滑な事業立ち上げを支援</a:t>
            </a:r>
            <a:endParaRPr lang="en-US" altLang="ja-JP" sz="105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線吹き出し 1 (枠付き) 67"/>
          <p:cNvSpPr/>
          <p:nvPr/>
        </p:nvSpPr>
        <p:spPr>
          <a:xfrm>
            <a:off x="2855913" y="823913"/>
            <a:ext cx="1152525" cy="676275"/>
          </a:xfrm>
          <a:prstGeom prst="borderCallout1">
            <a:avLst>
              <a:gd name="adj1" fmla="val 103180"/>
              <a:gd name="adj2" fmla="val 49973"/>
              <a:gd name="adj3" fmla="val 191741"/>
              <a:gd name="adj4" fmla="val 95386"/>
            </a:avLst>
          </a:prstGeom>
          <a:noFill/>
          <a:ln w="63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成長軌道に乗るに従い、組織力強化や販路開拓の支援に重点化</a:t>
            </a:r>
            <a:endParaRPr lang="en-US" altLang="ja-JP" sz="11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9" name="線吹き出し 1 (枠付き) 68"/>
          <p:cNvSpPr/>
          <p:nvPr/>
        </p:nvSpPr>
        <p:spPr>
          <a:xfrm>
            <a:off x="4828176" y="1844624"/>
            <a:ext cx="1223962" cy="576263"/>
          </a:xfrm>
          <a:prstGeom prst="borderCallout1">
            <a:avLst>
              <a:gd name="adj1" fmla="val 87"/>
              <a:gd name="adj2" fmla="val 65647"/>
              <a:gd name="adj3" fmla="val -50602"/>
              <a:gd name="adj4" fmla="val 101380"/>
            </a:avLst>
          </a:prstGeom>
          <a:noFill/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実態の適正な把握や、将来展開に向けた準備を支援</a:t>
            </a:r>
            <a:endParaRPr lang="en-US" altLang="ja-JP" sz="11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線吹き出し 1 (枠付き) 70"/>
          <p:cNvSpPr/>
          <p:nvPr/>
        </p:nvSpPr>
        <p:spPr>
          <a:xfrm>
            <a:off x="7474744" y="757238"/>
            <a:ext cx="1296988" cy="444500"/>
          </a:xfrm>
          <a:prstGeom prst="borderCallout1">
            <a:avLst>
              <a:gd name="adj1" fmla="val 99926"/>
              <a:gd name="adj2" fmla="val 25131"/>
              <a:gd name="adj3" fmla="val 319798"/>
              <a:gd name="adj4" fmla="val -4116"/>
            </a:avLst>
          </a:prstGeom>
          <a:noFill/>
          <a:ln w="63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円滑な事業承継を促していく必要</a:t>
            </a:r>
            <a:endParaRPr lang="en-US" altLang="ja-JP" sz="11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2215841" y="3851275"/>
            <a:ext cx="6780522" cy="20637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経営資源の強化（専門的ソリューション、情報提供）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7631170" y="4400835"/>
            <a:ext cx="1374998" cy="21359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事業承継支援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924175" y="4871554"/>
            <a:ext cx="2515982" cy="25436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商品開発、新事業創出、マーケティング支援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2918055" y="4136243"/>
            <a:ext cx="2522102" cy="18890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人材育成支援（リーダー育成）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251520" y="620688"/>
            <a:ext cx="8568952" cy="0"/>
          </a:xfrm>
          <a:prstGeom prst="line">
            <a:avLst/>
          </a:prstGeom>
          <a:ln w="25400">
            <a:solidFill>
              <a:srgbClr val="77E9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6265977" y="4133059"/>
            <a:ext cx="2730386" cy="192087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人材育成支援（後継者育成）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934438" y="4614428"/>
            <a:ext cx="4085834" cy="21602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販路開拓支援、技術力強化支援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707904" y="5125920"/>
            <a:ext cx="3312368" cy="21602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技術提携、業務提携支援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2215841" y="5445224"/>
            <a:ext cx="6780522" cy="20637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経営資源の強化（専門的ソリューション、情報提供）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215841" y="5716140"/>
            <a:ext cx="2761514" cy="20637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資金調達支援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7020271" y="5697189"/>
            <a:ext cx="1976091" cy="22532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資金調達支援、事業承継支援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200834" y="6093296"/>
            <a:ext cx="6780522" cy="20637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目的別交流会の開催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2200834" y="6453336"/>
            <a:ext cx="6780522" cy="20637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イベント、支援情報の発信</a:t>
            </a:r>
            <a:endParaRPr lang="ja-JP" altLang="en-US" sz="9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Rectangle 6"/>
          <p:cNvSpPr txBox="1">
            <a:spLocks noGrp="1" noChangeArrowheads="1"/>
          </p:cNvSpPr>
          <p:nvPr/>
        </p:nvSpPr>
        <p:spPr bwMode="auto">
          <a:xfrm>
            <a:off x="7010400" y="6593178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ja-JP" sz="1400" dirty="0" smtClean="0"/>
              <a:t>4</a:t>
            </a:r>
            <a:endParaRPr lang="en-US" altLang="ja-JP" sz="1400" dirty="0"/>
          </a:p>
        </p:txBody>
      </p:sp>
      <p:sp>
        <p:nvSpPr>
          <p:cNvPr id="28" name="フリーフォーム 27"/>
          <p:cNvSpPr/>
          <p:nvPr/>
        </p:nvSpPr>
        <p:spPr bwMode="auto">
          <a:xfrm rot="612819" flipV="1">
            <a:off x="7621239" y="2300072"/>
            <a:ext cx="1168530" cy="99010"/>
          </a:xfrm>
          <a:custGeom>
            <a:avLst/>
            <a:gdLst>
              <a:gd name="connsiteX0" fmla="*/ 0 w 7162800"/>
              <a:gd name="connsiteY0" fmla="*/ 1474470 h 1474470"/>
              <a:gd name="connsiteX1" fmla="*/ 1440180 w 7162800"/>
              <a:gd name="connsiteY1" fmla="*/ 1200150 h 1474470"/>
              <a:gd name="connsiteX2" fmla="*/ 2948940 w 7162800"/>
              <a:gd name="connsiteY2" fmla="*/ 201930 h 1474470"/>
              <a:gd name="connsiteX3" fmla="*/ 4335780 w 7162800"/>
              <a:gd name="connsiteY3" fmla="*/ 171450 h 1474470"/>
              <a:gd name="connsiteX4" fmla="*/ 5783580 w 7162800"/>
              <a:gd name="connsiteY4" fmla="*/ 1230630 h 1474470"/>
              <a:gd name="connsiteX5" fmla="*/ 7162800 w 7162800"/>
              <a:gd name="connsiteY5" fmla="*/ 240030 h 1474470"/>
              <a:gd name="connsiteX0" fmla="*/ 0 w 7162800"/>
              <a:gd name="connsiteY0" fmla="*/ 1478556 h 1478556"/>
              <a:gd name="connsiteX1" fmla="*/ 1440180 w 7162800"/>
              <a:gd name="connsiteY1" fmla="*/ 1204236 h 1478556"/>
              <a:gd name="connsiteX2" fmla="*/ 2933700 w 7162800"/>
              <a:gd name="connsiteY2" fmla="*/ 181500 h 1478556"/>
              <a:gd name="connsiteX3" fmla="*/ 4335780 w 7162800"/>
              <a:gd name="connsiteY3" fmla="*/ 175536 h 1478556"/>
              <a:gd name="connsiteX4" fmla="*/ 5783580 w 7162800"/>
              <a:gd name="connsiteY4" fmla="*/ 1234716 h 1478556"/>
              <a:gd name="connsiteX5" fmla="*/ 7162800 w 7162800"/>
              <a:gd name="connsiteY5" fmla="*/ 244116 h 1478556"/>
              <a:gd name="connsiteX0" fmla="*/ 0 w 7162800"/>
              <a:gd name="connsiteY0" fmla="*/ 1478556 h 1478556"/>
              <a:gd name="connsiteX1" fmla="*/ 1440180 w 7162800"/>
              <a:gd name="connsiteY1" fmla="*/ 1204236 h 1478556"/>
              <a:gd name="connsiteX2" fmla="*/ 2933700 w 7162800"/>
              <a:gd name="connsiteY2" fmla="*/ 181500 h 1478556"/>
              <a:gd name="connsiteX3" fmla="*/ 4335780 w 7162800"/>
              <a:gd name="connsiteY3" fmla="*/ 175536 h 1478556"/>
              <a:gd name="connsiteX4" fmla="*/ 5783580 w 7162800"/>
              <a:gd name="connsiteY4" fmla="*/ 1234716 h 1478556"/>
              <a:gd name="connsiteX5" fmla="*/ 7162800 w 7162800"/>
              <a:gd name="connsiteY5" fmla="*/ 244116 h 1478556"/>
              <a:gd name="connsiteX0" fmla="*/ 0 w 7162800"/>
              <a:gd name="connsiteY0" fmla="*/ 1543520 h 1543520"/>
              <a:gd name="connsiteX1" fmla="*/ 1440180 w 7162800"/>
              <a:gd name="connsiteY1" fmla="*/ 1269200 h 1543520"/>
              <a:gd name="connsiteX2" fmla="*/ 2933700 w 7162800"/>
              <a:gd name="connsiteY2" fmla="*/ 171449 h 1543520"/>
              <a:gd name="connsiteX3" fmla="*/ 4335780 w 7162800"/>
              <a:gd name="connsiteY3" fmla="*/ 240500 h 1543520"/>
              <a:gd name="connsiteX4" fmla="*/ 5783580 w 7162800"/>
              <a:gd name="connsiteY4" fmla="*/ 1299680 h 1543520"/>
              <a:gd name="connsiteX5" fmla="*/ 7162800 w 7162800"/>
              <a:gd name="connsiteY5" fmla="*/ 309080 h 1543520"/>
              <a:gd name="connsiteX0" fmla="*/ 0 w 7162800"/>
              <a:gd name="connsiteY0" fmla="*/ 1560107 h 1560107"/>
              <a:gd name="connsiteX1" fmla="*/ 1440180 w 7162800"/>
              <a:gd name="connsiteY1" fmla="*/ 1285787 h 1560107"/>
              <a:gd name="connsiteX2" fmla="*/ 2933700 w 7162800"/>
              <a:gd name="connsiteY2" fmla="*/ 188036 h 1560107"/>
              <a:gd name="connsiteX3" fmla="*/ 4373860 w 7162800"/>
              <a:gd name="connsiteY3" fmla="*/ 188038 h 1560107"/>
              <a:gd name="connsiteX4" fmla="*/ 5783580 w 7162800"/>
              <a:gd name="connsiteY4" fmla="*/ 1316267 h 1560107"/>
              <a:gd name="connsiteX5" fmla="*/ 7162800 w 7162800"/>
              <a:gd name="connsiteY5" fmla="*/ 325667 h 1560107"/>
              <a:gd name="connsiteX0" fmla="*/ 0 w 7162800"/>
              <a:gd name="connsiteY0" fmla="*/ 1555030 h 1555030"/>
              <a:gd name="connsiteX1" fmla="*/ 1440180 w 7162800"/>
              <a:gd name="connsiteY1" fmla="*/ 1280710 h 1555030"/>
              <a:gd name="connsiteX2" fmla="*/ 2933700 w 7162800"/>
              <a:gd name="connsiteY2" fmla="*/ 182959 h 1555030"/>
              <a:gd name="connsiteX3" fmla="*/ 4373860 w 7162800"/>
              <a:gd name="connsiteY3" fmla="*/ 182961 h 1555030"/>
              <a:gd name="connsiteX4" fmla="*/ 5742012 w 7162800"/>
              <a:gd name="connsiteY4" fmla="*/ 1233160 h 1555030"/>
              <a:gd name="connsiteX5" fmla="*/ 7162800 w 7162800"/>
              <a:gd name="connsiteY5" fmla="*/ 320590 h 1555030"/>
              <a:gd name="connsiteX0" fmla="*/ 0 w 7110164"/>
              <a:gd name="connsiteY0" fmla="*/ 1555029 h 1555029"/>
              <a:gd name="connsiteX1" fmla="*/ 1440180 w 7110164"/>
              <a:gd name="connsiteY1" fmla="*/ 1280709 h 1555029"/>
              <a:gd name="connsiteX2" fmla="*/ 2933700 w 7110164"/>
              <a:gd name="connsiteY2" fmla="*/ 182958 h 1555029"/>
              <a:gd name="connsiteX3" fmla="*/ 4373860 w 7110164"/>
              <a:gd name="connsiteY3" fmla="*/ 182960 h 1555029"/>
              <a:gd name="connsiteX4" fmla="*/ 5742012 w 7110164"/>
              <a:gd name="connsiteY4" fmla="*/ 1233159 h 1555029"/>
              <a:gd name="connsiteX5" fmla="*/ 7110164 w 7110164"/>
              <a:gd name="connsiteY5" fmla="*/ 257974 h 1555029"/>
              <a:gd name="connsiteX0" fmla="*/ 0 w 7110164"/>
              <a:gd name="connsiteY0" fmla="*/ 1559606 h 1559606"/>
              <a:gd name="connsiteX1" fmla="*/ 1493540 w 7110164"/>
              <a:gd name="connsiteY1" fmla="*/ 1312749 h 1559606"/>
              <a:gd name="connsiteX2" fmla="*/ 2933700 w 7110164"/>
              <a:gd name="connsiteY2" fmla="*/ 187535 h 1559606"/>
              <a:gd name="connsiteX3" fmla="*/ 4373860 w 7110164"/>
              <a:gd name="connsiteY3" fmla="*/ 187537 h 1559606"/>
              <a:gd name="connsiteX4" fmla="*/ 5742012 w 7110164"/>
              <a:gd name="connsiteY4" fmla="*/ 1237736 h 1559606"/>
              <a:gd name="connsiteX5" fmla="*/ 7110164 w 7110164"/>
              <a:gd name="connsiteY5" fmla="*/ 262551 h 1559606"/>
              <a:gd name="connsiteX0" fmla="*/ 0 w 7110164"/>
              <a:gd name="connsiteY0" fmla="*/ 1547104 h 1547104"/>
              <a:gd name="connsiteX1" fmla="*/ 1493540 w 7110164"/>
              <a:gd name="connsiteY1" fmla="*/ 1300247 h 1547104"/>
              <a:gd name="connsiteX2" fmla="*/ 2933700 w 7110164"/>
              <a:gd name="connsiteY2" fmla="*/ 175033 h 1547104"/>
              <a:gd name="connsiteX3" fmla="*/ 4445868 w 7110164"/>
              <a:gd name="connsiteY3" fmla="*/ 250048 h 1547104"/>
              <a:gd name="connsiteX4" fmla="*/ 5742012 w 7110164"/>
              <a:gd name="connsiteY4" fmla="*/ 1225234 h 1547104"/>
              <a:gd name="connsiteX5" fmla="*/ 7110164 w 7110164"/>
              <a:gd name="connsiteY5" fmla="*/ 250049 h 1547104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869804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869804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287556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963143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963143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742012 w 7110164"/>
              <a:gd name="connsiteY5" fmla="*/ 1262741 h 1584611"/>
              <a:gd name="connsiteX6" fmla="*/ 7110164 w 7110164"/>
              <a:gd name="connsiteY6" fmla="*/ 1563257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597996 w 7110164"/>
              <a:gd name="connsiteY5" fmla="*/ 1263200 h 1584611"/>
              <a:gd name="connsiteX6" fmla="*/ 7110164 w 7110164"/>
              <a:gd name="connsiteY6" fmla="*/ 1563257 h 1584611"/>
              <a:gd name="connsiteX0" fmla="*/ 0 w 7110164"/>
              <a:gd name="connsiteY0" fmla="*/ 1584611 h 1584611"/>
              <a:gd name="connsiteX1" fmla="*/ 1493540 w 7110164"/>
              <a:gd name="connsiteY1" fmla="*/ 1337754 h 1584611"/>
              <a:gd name="connsiteX2" fmla="*/ 2933700 w 7110164"/>
              <a:gd name="connsiteY2" fmla="*/ 212540 h 1584611"/>
              <a:gd name="connsiteX3" fmla="*/ 3797796 w 7110164"/>
              <a:gd name="connsiteY3" fmla="*/ 62512 h 1584611"/>
              <a:gd name="connsiteX4" fmla="*/ 4445868 w 7110164"/>
              <a:gd name="connsiteY4" fmla="*/ 287555 h 1584611"/>
              <a:gd name="connsiteX5" fmla="*/ 5597996 w 7110164"/>
              <a:gd name="connsiteY5" fmla="*/ 1263200 h 1584611"/>
              <a:gd name="connsiteX6" fmla="*/ 7110164 w 7110164"/>
              <a:gd name="connsiteY6" fmla="*/ 1563257 h 1584611"/>
              <a:gd name="connsiteX0" fmla="*/ 0 w 6894140"/>
              <a:gd name="connsiteY0" fmla="*/ 1584611 h 1584611"/>
              <a:gd name="connsiteX1" fmla="*/ 1493540 w 6894140"/>
              <a:gd name="connsiteY1" fmla="*/ 1337754 h 1584611"/>
              <a:gd name="connsiteX2" fmla="*/ 2933700 w 6894140"/>
              <a:gd name="connsiteY2" fmla="*/ 212540 h 1584611"/>
              <a:gd name="connsiteX3" fmla="*/ 3797796 w 6894140"/>
              <a:gd name="connsiteY3" fmla="*/ 62512 h 1584611"/>
              <a:gd name="connsiteX4" fmla="*/ 4445868 w 6894140"/>
              <a:gd name="connsiteY4" fmla="*/ 287555 h 1584611"/>
              <a:gd name="connsiteX5" fmla="*/ 5597996 w 6894140"/>
              <a:gd name="connsiteY5" fmla="*/ 1263200 h 1584611"/>
              <a:gd name="connsiteX6" fmla="*/ 6894140 w 6894140"/>
              <a:gd name="connsiteY6" fmla="*/ 1563257 h 1584611"/>
              <a:gd name="connsiteX0" fmla="*/ 0 w 6894140"/>
              <a:gd name="connsiteY0" fmla="*/ 1584611 h 1584611"/>
              <a:gd name="connsiteX1" fmla="*/ 1493540 w 6894140"/>
              <a:gd name="connsiteY1" fmla="*/ 1337754 h 1584611"/>
              <a:gd name="connsiteX2" fmla="*/ 2933700 w 6894140"/>
              <a:gd name="connsiteY2" fmla="*/ 212540 h 1584611"/>
              <a:gd name="connsiteX3" fmla="*/ 3797796 w 6894140"/>
              <a:gd name="connsiteY3" fmla="*/ 62512 h 1584611"/>
              <a:gd name="connsiteX4" fmla="*/ 4445868 w 6894140"/>
              <a:gd name="connsiteY4" fmla="*/ 287555 h 1584611"/>
              <a:gd name="connsiteX5" fmla="*/ 5597996 w 6894140"/>
              <a:gd name="connsiteY5" fmla="*/ 1263200 h 1584611"/>
              <a:gd name="connsiteX6" fmla="*/ 6894140 w 6894140"/>
              <a:gd name="connsiteY6" fmla="*/ 1563257 h 1584611"/>
              <a:gd name="connsiteX0" fmla="*/ 0 w 6894140"/>
              <a:gd name="connsiteY0" fmla="*/ 1584611 h 1584611"/>
              <a:gd name="connsiteX1" fmla="*/ 1493540 w 6894140"/>
              <a:gd name="connsiteY1" fmla="*/ 1337754 h 1584611"/>
              <a:gd name="connsiteX2" fmla="*/ 2933700 w 6894140"/>
              <a:gd name="connsiteY2" fmla="*/ 212540 h 1584611"/>
              <a:gd name="connsiteX3" fmla="*/ 3797796 w 6894140"/>
              <a:gd name="connsiteY3" fmla="*/ 62512 h 1584611"/>
              <a:gd name="connsiteX4" fmla="*/ 4445868 w 6894140"/>
              <a:gd name="connsiteY4" fmla="*/ 287555 h 1584611"/>
              <a:gd name="connsiteX5" fmla="*/ 5597996 w 6894140"/>
              <a:gd name="connsiteY5" fmla="*/ 1263200 h 1584611"/>
              <a:gd name="connsiteX6" fmla="*/ 6894140 w 6894140"/>
              <a:gd name="connsiteY6" fmla="*/ 1563257 h 1584611"/>
              <a:gd name="connsiteX0" fmla="*/ 0 w 7182172"/>
              <a:gd name="connsiteY0" fmla="*/ 1584611 h 1584611"/>
              <a:gd name="connsiteX1" fmla="*/ 1493540 w 7182172"/>
              <a:gd name="connsiteY1" fmla="*/ 1337754 h 1584611"/>
              <a:gd name="connsiteX2" fmla="*/ 2933700 w 7182172"/>
              <a:gd name="connsiteY2" fmla="*/ 212540 h 1584611"/>
              <a:gd name="connsiteX3" fmla="*/ 3797796 w 7182172"/>
              <a:gd name="connsiteY3" fmla="*/ 62512 h 1584611"/>
              <a:gd name="connsiteX4" fmla="*/ 4445868 w 7182172"/>
              <a:gd name="connsiteY4" fmla="*/ 287555 h 1584611"/>
              <a:gd name="connsiteX5" fmla="*/ 5597996 w 7182172"/>
              <a:gd name="connsiteY5" fmla="*/ 1263200 h 1584611"/>
              <a:gd name="connsiteX6" fmla="*/ 7182172 w 7182172"/>
              <a:gd name="connsiteY6" fmla="*/ 1563257 h 1584611"/>
              <a:gd name="connsiteX0" fmla="*/ 0 w 7182172"/>
              <a:gd name="connsiteY0" fmla="*/ 1560734 h 1560734"/>
              <a:gd name="connsiteX1" fmla="*/ 1539037 w 7182172"/>
              <a:gd name="connsiteY1" fmla="*/ 1170605 h 1560734"/>
              <a:gd name="connsiteX2" fmla="*/ 2933700 w 7182172"/>
              <a:gd name="connsiteY2" fmla="*/ 188663 h 1560734"/>
              <a:gd name="connsiteX3" fmla="*/ 3797796 w 7182172"/>
              <a:gd name="connsiteY3" fmla="*/ 38635 h 1560734"/>
              <a:gd name="connsiteX4" fmla="*/ 4445868 w 7182172"/>
              <a:gd name="connsiteY4" fmla="*/ 263678 h 1560734"/>
              <a:gd name="connsiteX5" fmla="*/ 5597996 w 7182172"/>
              <a:gd name="connsiteY5" fmla="*/ 1239323 h 1560734"/>
              <a:gd name="connsiteX6" fmla="*/ 7182172 w 7182172"/>
              <a:gd name="connsiteY6" fmla="*/ 1539380 h 1560734"/>
              <a:gd name="connsiteX0" fmla="*/ 0 w 7182172"/>
              <a:gd name="connsiteY0" fmla="*/ 1573752 h 1573752"/>
              <a:gd name="connsiteX1" fmla="*/ 1612324 w 7182172"/>
              <a:gd name="connsiteY1" fmla="*/ 1261741 h 1573752"/>
              <a:gd name="connsiteX2" fmla="*/ 2933700 w 7182172"/>
              <a:gd name="connsiteY2" fmla="*/ 201681 h 1573752"/>
              <a:gd name="connsiteX3" fmla="*/ 3797796 w 7182172"/>
              <a:gd name="connsiteY3" fmla="*/ 51653 h 1573752"/>
              <a:gd name="connsiteX4" fmla="*/ 4445868 w 7182172"/>
              <a:gd name="connsiteY4" fmla="*/ 276696 h 1573752"/>
              <a:gd name="connsiteX5" fmla="*/ 5597996 w 7182172"/>
              <a:gd name="connsiteY5" fmla="*/ 1252341 h 1573752"/>
              <a:gd name="connsiteX6" fmla="*/ 7182172 w 7182172"/>
              <a:gd name="connsiteY6" fmla="*/ 1552398 h 15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2172" h="1573752">
                <a:moveTo>
                  <a:pt x="0" y="1573752"/>
                </a:moveTo>
                <a:cubicBezTo>
                  <a:pt x="474345" y="1542637"/>
                  <a:pt x="1123374" y="1490420"/>
                  <a:pt x="1612324" y="1261741"/>
                </a:cubicBezTo>
                <a:cubicBezTo>
                  <a:pt x="2101274" y="1033063"/>
                  <a:pt x="2569455" y="403362"/>
                  <a:pt x="2933700" y="201681"/>
                </a:cubicBezTo>
                <a:cubicBezTo>
                  <a:pt x="3297945" y="0"/>
                  <a:pt x="3545768" y="39151"/>
                  <a:pt x="3797796" y="51653"/>
                </a:cubicBezTo>
                <a:cubicBezTo>
                  <a:pt x="4050221" y="84363"/>
                  <a:pt x="4145835" y="76581"/>
                  <a:pt x="4445868" y="276696"/>
                </a:cubicBezTo>
                <a:cubicBezTo>
                  <a:pt x="4745901" y="476811"/>
                  <a:pt x="5153947" y="1039724"/>
                  <a:pt x="5597996" y="1252341"/>
                </a:cubicBezTo>
                <a:cubicBezTo>
                  <a:pt x="5993701" y="1507543"/>
                  <a:pt x="6977733" y="1535135"/>
                  <a:pt x="7182172" y="1552398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7950" y="981075"/>
            <a:ext cx="90360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民間登用＆年間契約スタッフ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endParaRPr lang="en-US" altLang="ja-JP" sz="2000" dirty="0" smtClean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  　　　　　　</a:t>
            </a:r>
            <a:r>
              <a:rPr lang="ja-JP" altLang="en-US" sz="26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様々なキャリアを持つプランナー</a:t>
            </a:r>
            <a:endParaRPr lang="en-US" altLang="ja-JP" sz="2600" u="sng" dirty="0" smtClean="0">
              <a:solidFill>
                <a:srgbClr val="33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20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■中小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企業支援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センターによる自律的な事業実施体制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000" dirty="0" smtClean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6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</a:t>
            </a:r>
            <a:r>
              <a:rPr lang="ja-JP" altLang="en-US" sz="26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経済</a:t>
            </a:r>
            <a:r>
              <a:rPr lang="ja-JP" altLang="en-US" sz="2600" u="sng" dirty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環境や企業ニーズに即応できる弾力的な事業</a:t>
            </a:r>
            <a:r>
              <a:rPr lang="ja-JP" altLang="en-US" sz="26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体制</a:t>
            </a:r>
            <a:endParaRPr lang="en-US" altLang="ja-JP" sz="2600" u="sng" dirty="0" smtClean="0">
              <a:solidFill>
                <a:srgbClr val="33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20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■幅広いビジネス支援ネットワーク　　　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</a:t>
            </a:r>
            <a:endParaRPr lang="en-US" altLang="ja-JP" sz="2000" dirty="0" smtClean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srgbClr val="2D2D8A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600" u="sng" dirty="0" smtClean="0">
                <a:solidFill>
                  <a:srgbClr val="2D2D8A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蓄積したネットワークを活用し、あらゆる角度から企業をサポート</a:t>
            </a:r>
            <a:endParaRPr lang="en-US" altLang="ja-JP" sz="2600" u="sng" dirty="0" smtClean="0">
              <a:solidFill>
                <a:srgbClr val="2D2D8A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-108520" y="175955"/>
            <a:ext cx="741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（１）大阪</a:t>
            </a:r>
            <a:r>
              <a:rPr lang="ja-JP" altLang="en-US" sz="2800" b="1" dirty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産業創造館事業の特徴</a:t>
            </a:r>
          </a:p>
        </p:txBody>
      </p:sp>
      <p:pic>
        <p:nvPicPr>
          <p:cNvPr id="6148" name="Picture 5" descr="ロジスティクスセミナーの受講風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2571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オンライン相談＆面談イメー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868863"/>
            <a:ext cx="2168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s://www.sansokan.jp/mono/bcbp/img/con_heading_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4868863"/>
            <a:ext cx="27955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5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07950" y="835025"/>
            <a:ext cx="8568952" cy="0"/>
          </a:xfrm>
          <a:prstGeom prst="line">
            <a:avLst/>
          </a:prstGeom>
          <a:ln w="25400">
            <a:solidFill>
              <a:srgbClr val="77E9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4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8524" y="1468468"/>
            <a:ext cx="525621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中小製造業の技術マッチング</a:t>
            </a:r>
            <a:endParaRPr lang="en-US" altLang="ja-JP" sz="20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ビジネスチャンス倍増プロジェクトの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訪問市内中小製造業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en-US" altLang="ja-JP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９７１社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■ビジネスチャンス倍増プロジェクト</a:t>
            </a:r>
            <a:endParaRPr lang="en-US" altLang="ja-JP" sz="20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大手企業技術系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OB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（技術仲人）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５０名</a:t>
            </a:r>
            <a:endParaRPr lang="ja-JP" altLang="en-US" sz="2000" dirty="0" smtClean="0">
              <a:solidFill>
                <a:srgbClr val="33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■金融機関ネットワーク（中小企業応援団）</a:t>
            </a:r>
            <a:endParaRPr lang="en-US" altLang="ja-JP" sz="20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 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３７金融機関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■大手中堅販路バイヤーネットワーク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１００名以上</a:t>
            </a:r>
            <a:endParaRPr lang="ja-JP" altLang="en-US" sz="2000" u="sng" dirty="0" smtClean="0">
              <a:solidFill>
                <a:srgbClr val="33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■消費者モニター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</a:t>
            </a:r>
            <a:r>
              <a:rPr lang="en-US" altLang="ja-JP" sz="20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　　</a:t>
            </a:r>
            <a:r>
              <a:rPr lang="ja-JP" altLang="en-US" sz="200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en-US" altLang="ja-JP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９９８名</a:t>
            </a:r>
            <a:endParaRPr lang="en-US" altLang="ja-JP" sz="2800" u="sng" dirty="0" smtClean="0">
              <a:solidFill>
                <a:srgbClr val="33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■大阪「食ビジネス」応援団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000" dirty="0" smtClean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　　</a:t>
            </a:r>
            <a:r>
              <a:rPr lang="ja-JP" altLang="en-US" u="sng" dirty="0" smtClean="0">
                <a:solidFill>
                  <a:srgbClr val="3333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２２企業他</a:t>
            </a:r>
            <a:endParaRPr lang="en-US" altLang="ja-JP" u="sng" dirty="0" smtClean="0">
              <a:solidFill>
                <a:srgbClr val="3333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■他、支援機関・大手企業・大学・マスコミなど</a:t>
            </a:r>
            <a:endParaRPr lang="en-US" altLang="ja-JP" b="1" u="sng" dirty="0" smtClean="0">
              <a:solidFill>
                <a:srgbClr val="33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-108520" y="242395"/>
            <a:ext cx="8710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（２）大阪産業創造館事業のビジネス支援ネットワーク</a:t>
            </a:r>
          </a:p>
        </p:txBody>
      </p:sp>
      <p:pic>
        <p:nvPicPr>
          <p:cNvPr id="4100" name="Picture 8" descr="img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62275"/>
            <a:ext cx="14954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グループインタビューの風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4632325"/>
            <a:ext cx="33591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写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68413"/>
            <a:ext cx="33099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68358"/>
            <a:ext cx="2977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主な支援ネットワーク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b="1" u="sng" dirty="0" smtClean="0">
              <a:solidFill>
                <a:srgbClr val="33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dirty="0" smtClean="0"/>
              <a:t>6</a:t>
            </a:r>
            <a:endParaRPr lang="en-US" altLang="ja-JP" dirty="0" smtClean="0">
              <a:ea typeface="ＭＳ Ｐゴシック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50824" y="855431"/>
            <a:ext cx="8568952" cy="0"/>
          </a:xfrm>
          <a:prstGeom prst="line">
            <a:avLst/>
          </a:prstGeom>
          <a:ln w="25400">
            <a:solidFill>
              <a:srgbClr val="77E9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8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07950" y="692150"/>
            <a:ext cx="889317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大阪産業創造館　登録ユーザー数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２０万人</a:t>
            </a:r>
            <a:r>
              <a:rPr lang="ja-JP" altLang="en-US" sz="1800" u="sng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（累計）　</a:t>
            </a:r>
            <a:r>
              <a:rPr lang="ja-JP" altLang="en-US" sz="1800" dirty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</a:t>
            </a:r>
            <a:endParaRPr lang="en-US" altLang="ja-JP" sz="1800" dirty="0" smtClean="0">
              <a:solidFill>
                <a:srgbClr val="33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■メールマガジン発行部数（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種類）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  　　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１２万部／回</a:t>
            </a:r>
            <a:endParaRPr lang="en-US" altLang="ja-JP" sz="2800" u="sng" dirty="0" smtClean="0">
              <a:solidFill>
                <a:srgbClr val="33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■プレスリリース配信先（マスコミなど）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  　　　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１０００名以上</a:t>
            </a:r>
            <a:endParaRPr lang="en-US" altLang="ja-JP" sz="2800" u="sng" dirty="0" smtClean="0">
              <a:solidFill>
                <a:srgbClr val="33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■マスメディアへの露出件数</a:t>
            </a:r>
            <a:r>
              <a:rPr lang="ja-JP" altLang="en-US" sz="2800" b="1" dirty="0" smtClean="0">
                <a:solidFill>
                  <a:srgbClr val="33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  　　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２００件／年</a:t>
            </a:r>
            <a:endParaRPr lang="ja-JP" altLang="en-US" sz="1800" u="sng" dirty="0" smtClean="0">
              <a:solidFill>
                <a:srgbClr val="2D2D8A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■中小企業情報誌の刊行（</a:t>
            </a:r>
            <a:r>
              <a:rPr lang="en-US" altLang="ja-JP" sz="2000" b="1" dirty="0" err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Bplatz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press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lang="ja-JP" altLang="en-US" sz="20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 </a:t>
            </a:r>
            <a:r>
              <a:rPr lang="en-US" altLang="ja-JP" sz="2800" u="sng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2800" u="sng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万部／回</a:t>
            </a:r>
            <a:endParaRPr lang="en-US" altLang="ja-JP" sz="200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200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★技術展示会を開催した場合、</a:t>
            </a:r>
            <a:endParaRPr lang="en-US" altLang="ja-JP" sz="2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                　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日完結で出展約５０社、来場者数</a:t>
            </a:r>
            <a:r>
              <a:rPr lang="ja-JP" altLang="en-US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000" dirty="0" smtClean="0">
                <a:solidFill>
                  <a:srgbClr val="2D2D8A"/>
                </a:solidFill>
                <a:latin typeface="HGP創英角ｺﾞｼｯｸUB" pitchFamily="50" charset="-128"/>
                <a:ea typeface="HGP創英角ｺﾞｼｯｸUB" pitchFamily="50" charset="-128"/>
              </a:rPr>
              <a:t>1000</a:t>
            </a:r>
            <a:r>
              <a:rPr lang="ja-JP" altLang="en-US" sz="2000" dirty="0" smtClean="0">
                <a:solidFill>
                  <a:srgbClr val="2D2D8A"/>
                </a:solidFill>
                <a:latin typeface="HGP創英角ｺﾞｼｯｸUB" pitchFamily="50" charset="-128"/>
                <a:ea typeface="HGP創英角ｺﾞｼｯｸUB" pitchFamily="50" charset="-128"/>
              </a:rPr>
              <a:t>名～</a:t>
            </a:r>
            <a:r>
              <a:rPr lang="en-US" altLang="ja-JP" sz="2000" dirty="0" smtClean="0">
                <a:solidFill>
                  <a:srgbClr val="2D2D8A"/>
                </a:solidFill>
                <a:latin typeface="HGP創英角ｺﾞｼｯｸUB" pitchFamily="50" charset="-128"/>
                <a:ea typeface="HGP創英角ｺﾞｼｯｸUB" pitchFamily="50" charset="-128"/>
              </a:rPr>
              <a:t>1500</a:t>
            </a:r>
            <a:r>
              <a:rPr lang="ja-JP" altLang="en-US" sz="2000" dirty="0" smtClean="0">
                <a:solidFill>
                  <a:srgbClr val="2D2D8A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en-US" altLang="ja-JP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solidFill>
                  <a:srgbClr val="333399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endParaRPr lang="en-US" altLang="ja-JP" sz="1800" dirty="0" smtClean="0">
              <a:solidFill>
                <a:srgbClr val="333399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-42068" y="49436"/>
            <a:ext cx="9015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（３）情報発信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90988"/>
            <a:ext cx="36544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094163"/>
            <a:ext cx="36353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3721656"/>
            <a:ext cx="2520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dirty="0" smtClean="0">
                <a:solidFill>
                  <a:srgbClr val="33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800" dirty="0" smtClean="0">
                <a:solidFill>
                  <a:srgbClr val="33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展示・商談会の様子</a:t>
            </a:r>
            <a:r>
              <a:rPr lang="en-US" altLang="ja-JP" sz="1800" dirty="0" smtClean="0">
                <a:solidFill>
                  <a:srgbClr val="33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-128"/>
              </a:rPr>
              <a:t>7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81162" y="669925"/>
            <a:ext cx="8568952" cy="0"/>
          </a:xfrm>
          <a:prstGeom prst="line">
            <a:avLst/>
          </a:prstGeom>
          <a:ln w="25400">
            <a:solidFill>
              <a:srgbClr val="77E9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9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8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225511" y="788089"/>
            <a:ext cx="2215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algn="just"/>
            <a:r>
              <a:rPr kumimoji="0" lang="en-US" altLang="ja-JP" sz="20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0" lang="ja-JP" altLang="en-US" sz="20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運営法人の概要</a:t>
            </a:r>
            <a:r>
              <a:rPr kumimoji="0" lang="en-US" altLang="ja-JP" sz="2000" b="1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2000" b="1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1188244"/>
            <a:ext cx="8208912" cy="3968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名　　　称：　公益財団法人　大阪市都市型産業振興センター</a:t>
            </a:r>
            <a:endParaRPr lang="en-US" altLang="ja-JP" sz="1600" kern="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設立年月日：　平成元年１０月２３日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理　事　長：　川上哲郎（住友電気工業株式会社名誉顧問）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事 業 目 的：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大阪の中小企業の経営力強化や創業を支援することにより、都市型産業の創出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 及び振興を図り、もって大阪経済の発展に寄与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する。</a:t>
            </a:r>
            <a:endParaRPr lang="ja-JP" altLang="en-US" sz="1600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基 本 財 産：   １億９９１０万円　　</a:t>
            </a:r>
            <a:endParaRPr lang="en-US" altLang="ja-JP" sz="1600" kern="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出   捐   者：　大阪市　　　　　　　　　　　　　　　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2,500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万円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(12.6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％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1600" kern="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　　　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   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関西電力㈱　　　　　　　　　　　　　　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500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万円　  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(2.5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％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　　　　　　大阪商工会議所　　　　　　　　　　　　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310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万円　 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(1.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６％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1600" kern="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　　　　　　大阪ガス㈱　　　　　　　　　　　　　　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300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万円　 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(1.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５％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　　　　　　金融機関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三菱東京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UFJ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銀行ほか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行）</a:t>
            </a:r>
            <a:r>
              <a:rPr lang="ja-JP" altLang="en-US" sz="1400" kern="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1,200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万円　  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(6.0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％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　　　　　　その他の団体　　　　　　　　　　　　　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190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万円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０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.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９％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　　　　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公財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大阪市都市型産業振興センター　</a:t>
            </a:r>
            <a:r>
              <a:rPr lang="ja-JP" altLang="en-US" sz="900" kern="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14,910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万円　　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(74.9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％</a:t>
            </a:r>
            <a:r>
              <a:rPr lang="en-US" altLang="ja-JP" sz="1600" kern="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600" kern="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ja-JP" altLang="en-US" sz="1600" kern="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2642" y="5413573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■人事管理システム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3021" y="5526524"/>
            <a:ext cx="820891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  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○ 事業運営スタッフは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経験や事業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経験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のある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民間出身者で構成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  <a:cs typeface="HG創英角ｺﾞｼｯｸUB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  ○ 「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単年度契約」と「成果主義による評価制度」を基本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とし、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年度ごと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に事業成果の評価を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実施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し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  <a:cs typeface="HG創英角ｺﾞｼｯｸUB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　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　</a:t>
            </a:r>
            <a:r>
              <a:rPr lang="ja-JP" altLang="en-US" sz="1400" dirty="0" err="1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て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報酬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額等に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  <a:cs typeface="HG創英角ｺﾞｼｯｸUB" pitchFamily="49" charset="-128"/>
              </a:rPr>
              <a:t>反映し、業務意欲の向上を図っている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9532" y="5339221"/>
            <a:ext cx="8460940" cy="1402147"/>
          </a:xfrm>
          <a:prstGeom prst="roundRect">
            <a:avLst>
              <a:gd name="adj" fmla="val 647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just"/>
            <a:endParaRPr lang="en-US" altLang="ja-JP" sz="2000" kern="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1463" indent="-271463" algn="just"/>
            <a:endParaRPr lang="en-US" altLang="ja-JP" sz="20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1463" indent="-271463" algn="just"/>
            <a:endParaRPr lang="en-US" altLang="ja-JP" sz="20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1" y="-2838"/>
            <a:ext cx="9144000" cy="4766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　公益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財団法人大阪市都市型産業振興センター　概要</a:t>
            </a:r>
          </a:p>
        </p:txBody>
      </p:sp>
    </p:spTree>
    <p:extLst>
      <p:ext uri="{BB962C8B-B14F-4D97-AF65-F5344CB8AC3E}">
        <p14:creationId xmlns:p14="http://schemas.microsoft.com/office/powerpoint/2010/main" val="29656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12767</TotalTime>
  <Words>600</Words>
  <Application>Microsoft Office PowerPoint</Application>
  <PresentationFormat>画面に合わせる (4:3)</PresentationFormat>
  <Paragraphs>184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9</vt:i4>
      </vt:variant>
    </vt:vector>
  </HeadingPairs>
  <TitlesOfParts>
    <vt:vector size="24" baseType="lpstr">
      <vt:lpstr>HGP創英角ｺﾞｼｯｸUB</vt:lpstr>
      <vt:lpstr>HG丸ｺﾞｼｯｸM-PRO</vt:lpstr>
      <vt:lpstr>HG創英角ｺﾞｼｯｸUB</vt:lpstr>
      <vt:lpstr>Meiryo UI</vt:lpstr>
      <vt:lpstr>ＭＳ Ｐゴシック</vt:lpstr>
      <vt:lpstr>ＭＳ Ｐ明朝</vt:lpstr>
      <vt:lpstr>ＭＳ ゴシック</vt:lpstr>
      <vt:lpstr>メイリオ</vt:lpstr>
      <vt:lpstr>Arial</vt:lpstr>
      <vt:lpstr>Calibri</vt:lpstr>
      <vt:lpstr>標準デザイン</vt:lpstr>
      <vt:lpstr>デザインの設定</vt:lpstr>
      <vt:lpstr>1_標準デザイン</vt:lpstr>
      <vt:lpstr>2_標準デザイン</vt:lpstr>
      <vt:lpstr>3_標準デザイン</vt:lpstr>
      <vt:lpstr>大阪産業創造館 事業説明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wakabayashi</dc:creator>
  <cp:lastModifiedBy>井場﨑 昭則</cp:lastModifiedBy>
  <cp:revision>1241</cp:revision>
  <cp:lastPrinted>2016-08-15T01:12:41Z</cp:lastPrinted>
  <dcterms:created xsi:type="dcterms:W3CDTF">2012-02-23T06:43:21Z</dcterms:created>
  <dcterms:modified xsi:type="dcterms:W3CDTF">2016-10-31T05:48:34Z</dcterms:modified>
</cp:coreProperties>
</file>