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55"/>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101" r:id="rId20"/>
    <p:sldId id="1133" r:id="rId21"/>
    <p:sldId id="1103" r:id="rId22"/>
    <p:sldId id="1148" r:id="rId23"/>
    <p:sldId id="1105" r:id="rId24"/>
    <p:sldId id="1106" r:id="rId25"/>
    <p:sldId id="1107" r:id="rId26"/>
    <p:sldId id="1108" r:id="rId27"/>
    <p:sldId id="1028" r:id="rId28"/>
    <p:sldId id="1145" r:id="rId29"/>
    <p:sldId id="1060" r:id="rId30"/>
    <p:sldId id="1109" r:id="rId31"/>
    <p:sldId id="1147" r:id="rId32"/>
    <p:sldId id="1033" r:id="rId33"/>
    <p:sldId id="1146" r:id="rId34"/>
    <p:sldId id="1132" r:id="rId35"/>
    <p:sldId id="1036" r:id="rId36"/>
    <p:sldId id="1037" r:id="rId37"/>
    <p:sldId id="1134" r:id="rId38"/>
    <p:sldId id="1135" r:id="rId39"/>
    <p:sldId id="1136" r:id="rId40"/>
    <p:sldId id="1137" r:id="rId41"/>
    <p:sldId id="1138" r:id="rId42"/>
    <p:sldId id="1139" r:id="rId43"/>
    <p:sldId id="1140" r:id="rId44"/>
    <p:sldId id="1141" r:id="rId45"/>
    <p:sldId id="1142" r:id="rId46"/>
    <p:sldId id="1143" r:id="rId47"/>
    <p:sldId id="1128" r:id="rId48"/>
    <p:sldId id="1129" r:id="rId49"/>
    <p:sldId id="1073" r:id="rId50"/>
    <p:sldId id="1074" r:id="rId51"/>
    <p:sldId id="1075" r:id="rId52"/>
    <p:sldId id="1076" r:id="rId53"/>
    <p:sldId id="1077" r:id="rId5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333CC"/>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424" autoAdjust="0"/>
  </p:normalViewPr>
  <p:slideViewPr>
    <p:cSldViewPr>
      <p:cViewPr varScale="1">
        <p:scale>
          <a:sx n="70" d="100"/>
          <a:sy n="70" d="100"/>
        </p:scale>
        <p:origin x="14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319277016"/>
        <c:axId val="411501296"/>
      </c:radarChart>
      <c:catAx>
        <c:axId val="31927701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1296"/>
        <c:crosses val="autoZero"/>
        <c:auto val="1"/>
        <c:lblAlgn val="ctr"/>
        <c:lblOffset val="100"/>
        <c:noMultiLvlLbl val="0"/>
      </c:catAx>
      <c:valAx>
        <c:axId val="411501296"/>
        <c:scaling>
          <c:orientation val="maxMin"/>
          <c:max val="42"/>
          <c:min val="1"/>
        </c:scaling>
        <c:delete val="0"/>
        <c:axPos val="l"/>
        <c:majorGridlines/>
        <c:minorGridlines/>
        <c:numFmt formatCode="General" sourceLinked="1"/>
        <c:majorTickMark val="cross"/>
        <c:minorTickMark val="none"/>
        <c:tickLblPos val="none"/>
        <c:crossAx val="31927701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411502864"/>
        <c:axId val="411504040"/>
      </c:radarChart>
      <c:catAx>
        <c:axId val="41150286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4040"/>
        <c:crosses val="autoZero"/>
        <c:auto val="1"/>
        <c:lblAlgn val="ctr"/>
        <c:lblOffset val="100"/>
        <c:noMultiLvlLbl val="0"/>
      </c:catAx>
      <c:valAx>
        <c:axId val="411504040"/>
        <c:scaling>
          <c:orientation val="maxMin"/>
          <c:max val="42"/>
          <c:min val="1"/>
        </c:scaling>
        <c:delete val="0"/>
        <c:axPos val="l"/>
        <c:majorGridlines/>
        <c:minorGridlines/>
        <c:numFmt formatCode="General" sourceLinked="1"/>
        <c:majorTickMark val="cross"/>
        <c:minorTickMark val="none"/>
        <c:tickLblPos val="none"/>
        <c:crossAx val="41150286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411506000"/>
        <c:axId val="411503648"/>
      </c:radarChart>
      <c:catAx>
        <c:axId val="41150600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3648"/>
        <c:crosses val="autoZero"/>
        <c:auto val="1"/>
        <c:lblAlgn val="ctr"/>
        <c:lblOffset val="100"/>
        <c:noMultiLvlLbl val="0"/>
      </c:catAx>
      <c:valAx>
        <c:axId val="411503648"/>
        <c:scaling>
          <c:orientation val="maxMin"/>
          <c:max val="42"/>
          <c:min val="1"/>
        </c:scaling>
        <c:delete val="0"/>
        <c:axPos val="l"/>
        <c:majorGridlines/>
        <c:minorGridlines/>
        <c:numFmt formatCode="General" sourceLinked="1"/>
        <c:majorTickMark val="cross"/>
        <c:minorTickMark val="none"/>
        <c:tickLblPos val="none"/>
        <c:crossAx val="41150600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411501688"/>
        <c:axId val="411504824"/>
      </c:radarChart>
      <c:catAx>
        <c:axId val="41150168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4824"/>
        <c:crosses val="autoZero"/>
        <c:auto val="1"/>
        <c:lblAlgn val="ctr"/>
        <c:lblOffset val="100"/>
        <c:noMultiLvlLbl val="0"/>
      </c:catAx>
      <c:valAx>
        <c:axId val="411504824"/>
        <c:scaling>
          <c:orientation val="maxMin"/>
          <c:max val="42"/>
          <c:min val="1"/>
        </c:scaling>
        <c:delete val="0"/>
        <c:axPos val="l"/>
        <c:majorGridlines/>
        <c:minorGridlines/>
        <c:numFmt formatCode="General" sourceLinked="1"/>
        <c:majorTickMark val="cross"/>
        <c:minorTickMark val="none"/>
        <c:tickLblPos val="none"/>
        <c:crossAx val="41150168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411502080"/>
        <c:axId val="411506392"/>
      </c:radarChart>
      <c:catAx>
        <c:axId val="41150208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6392"/>
        <c:crosses val="autoZero"/>
        <c:auto val="1"/>
        <c:lblAlgn val="ctr"/>
        <c:lblOffset val="100"/>
        <c:noMultiLvlLbl val="0"/>
      </c:catAx>
      <c:valAx>
        <c:axId val="411506392"/>
        <c:scaling>
          <c:orientation val="maxMin"/>
          <c:max val="42"/>
          <c:min val="1"/>
        </c:scaling>
        <c:delete val="0"/>
        <c:axPos val="l"/>
        <c:majorGridlines/>
        <c:minorGridlines/>
        <c:numFmt formatCode="General" sourceLinked="1"/>
        <c:majorTickMark val="cross"/>
        <c:minorTickMark val="none"/>
        <c:tickLblPos val="none"/>
        <c:crossAx val="41150208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411505216"/>
        <c:axId val="411506784"/>
      </c:radarChart>
      <c:catAx>
        <c:axId val="41150521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6784"/>
        <c:crosses val="autoZero"/>
        <c:auto val="1"/>
        <c:lblAlgn val="ctr"/>
        <c:lblOffset val="100"/>
        <c:noMultiLvlLbl val="0"/>
      </c:catAx>
      <c:valAx>
        <c:axId val="411506784"/>
        <c:scaling>
          <c:orientation val="maxMin"/>
          <c:max val="42"/>
          <c:min val="1"/>
        </c:scaling>
        <c:delete val="0"/>
        <c:axPos val="l"/>
        <c:majorGridlines/>
        <c:minorGridlines/>
        <c:numFmt formatCode="General" sourceLinked="1"/>
        <c:majorTickMark val="cross"/>
        <c:minorTickMark val="none"/>
        <c:tickLblPos val="none"/>
        <c:crossAx val="41150521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411507568"/>
        <c:axId val="411508352"/>
      </c:radarChart>
      <c:catAx>
        <c:axId val="41150756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508352"/>
        <c:crosses val="autoZero"/>
        <c:auto val="1"/>
        <c:lblAlgn val="ctr"/>
        <c:lblOffset val="100"/>
        <c:noMultiLvlLbl val="0"/>
      </c:catAx>
      <c:valAx>
        <c:axId val="411508352"/>
        <c:scaling>
          <c:orientation val="maxMin"/>
          <c:max val="42"/>
          <c:min val="1"/>
        </c:scaling>
        <c:delete val="0"/>
        <c:axPos val="l"/>
        <c:majorGridlines/>
        <c:minorGridlines/>
        <c:numFmt formatCode="General" sourceLinked="1"/>
        <c:majorTickMark val="cross"/>
        <c:minorTickMark val="none"/>
        <c:tickLblPos val="none"/>
        <c:crossAx val="41150756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411951232"/>
        <c:axId val="411946136"/>
      </c:radarChart>
      <c:catAx>
        <c:axId val="41195123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411946136"/>
        <c:crosses val="autoZero"/>
        <c:auto val="1"/>
        <c:lblAlgn val="ctr"/>
        <c:lblOffset val="100"/>
        <c:noMultiLvlLbl val="0"/>
      </c:catAx>
      <c:valAx>
        <c:axId val="411946136"/>
        <c:scaling>
          <c:orientation val="maxMin"/>
          <c:max val="42"/>
          <c:min val="1"/>
        </c:scaling>
        <c:delete val="0"/>
        <c:axPos val="l"/>
        <c:majorGridlines/>
        <c:minorGridlines/>
        <c:numFmt formatCode="General" sourceLinked="1"/>
        <c:majorTickMark val="cross"/>
        <c:minorTickMark val="none"/>
        <c:tickLblPos val="none"/>
        <c:crossAx val="4119512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2018/1/30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395463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33367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54815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259792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6811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49544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117022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293398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22195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239667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3929824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191608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4187778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105962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236712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47780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314125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38</a:t>
            </a:fld>
            <a:endParaRPr lang="ja-JP" altLang="en-US"/>
          </a:p>
        </p:txBody>
      </p:sp>
    </p:spTree>
    <p:extLst>
      <p:ext uri="{BB962C8B-B14F-4D97-AF65-F5344CB8AC3E}">
        <p14:creationId xmlns:p14="http://schemas.microsoft.com/office/powerpoint/2010/main" val="1286369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6662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2412988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3160984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1346048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131479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674627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1751186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0300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3034216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2018/1/30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2018/1/30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2018/1/30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2018/1/30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2018/1/30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2018/1/30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2018/1/30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2018/1/30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2018/1/30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2018/1/30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2018/1/30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2018/1/30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2018/1/30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notesSlide" Target="../notesSlides/notesSlide2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notesSlide" Target="../notesSlides/notesSlide37.xml"/><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emf"/><Relationship Id="rId5" Type="http://schemas.openxmlformats.org/officeDocument/2006/relationships/image" Target="../media/image50.jpe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8.JPG"/><Relationship Id="rId4" Type="http://schemas.openxmlformats.org/officeDocument/2006/relationships/image" Target="../media/image77.JPG"/></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jpeg"/></Relationships>
</file>

<file path=ppt/slides/_rels/slide44.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7.jpeg"/><Relationship Id="rId7" Type="http://schemas.openxmlformats.org/officeDocument/2006/relationships/image" Target="../media/image90.png"/><Relationship Id="rId12" Type="http://schemas.microsoft.com/office/2007/relationships/hdphoto" Target="../media/hdphoto4.wd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png"/><Relationship Id="rId5" Type="http://schemas.openxmlformats.org/officeDocument/2006/relationships/image" Target="../media/image88.jpeg"/><Relationship Id="rId10" Type="http://schemas.openxmlformats.org/officeDocument/2006/relationships/image" Target="../media/image92.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pn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jpeg"/><Relationship Id="rId9" Type="http://schemas.openxmlformats.org/officeDocument/2006/relationships/image" Target="../media/image100.png"/></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107.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0.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20.jpeg"/><Relationship Id="rId18" Type="http://schemas.openxmlformats.org/officeDocument/2006/relationships/image" Target="../media/image125.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4.png"/><Relationship Id="rId2" Type="http://schemas.openxmlformats.org/officeDocument/2006/relationships/notesSlide" Target="../notesSlides/notesSlide51.xml"/><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15.jpeg"/><Relationship Id="rId11" Type="http://schemas.openxmlformats.org/officeDocument/2006/relationships/image" Target="../media/image119.wmf"/><Relationship Id="rId5" Type="http://schemas.openxmlformats.org/officeDocument/2006/relationships/image" Target="../media/image114.jpeg"/><Relationship Id="rId15" Type="http://schemas.openxmlformats.org/officeDocument/2006/relationships/image" Target="../media/image122.jpeg"/><Relationship Id="rId10" Type="http://schemas.openxmlformats.org/officeDocument/2006/relationships/image" Target="../media/image118.jpeg"/><Relationship Id="rId19" Type="http://schemas.openxmlformats.org/officeDocument/2006/relationships/image" Target="../media/image126.png"/><Relationship Id="rId4" Type="http://schemas.openxmlformats.org/officeDocument/2006/relationships/image" Target="../media/image113.png"/><Relationship Id="rId9" Type="http://schemas.openxmlformats.org/officeDocument/2006/relationships/image" Target="../media/image57.wmf"/><Relationship Id="rId14" Type="http://schemas.openxmlformats.org/officeDocument/2006/relationships/image" Target="../media/image1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u="heavy" dirty="0" smtClean="0">
                <a:solidFill>
                  <a:srgbClr val="FF0000"/>
                </a:solidFill>
                <a:latin typeface="Meiryo UI" pitchFamily="50" charset="-128"/>
                <a:ea typeface="Meiryo UI" pitchFamily="50" charset="-128"/>
                <a:cs typeface="Meiryo UI" pitchFamily="50" charset="-128"/>
              </a:rPr>
              <a:t>（</a:t>
            </a:r>
            <a:r>
              <a:rPr lang="en-US" altLang="ja-JP" sz="2400" u="heavy" dirty="0">
                <a:solidFill>
                  <a:srgbClr val="FF0000"/>
                </a:solidFill>
                <a:latin typeface="Meiryo UI" pitchFamily="50" charset="-128"/>
                <a:ea typeface="Meiryo UI" pitchFamily="50" charset="-128"/>
                <a:cs typeface="Meiryo UI" pitchFamily="50" charset="-128"/>
              </a:rPr>
              <a:t>2018</a:t>
            </a:r>
            <a:r>
              <a:rPr lang="ja-JP" altLang="en-US" sz="2400" u="heavy" dirty="0" smtClean="0">
                <a:solidFill>
                  <a:srgbClr val="FF0000"/>
                </a:solidFill>
                <a:latin typeface="Meiryo UI" pitchFamily="50" charset="-128"/>
                <a:ea typeface="Meiryo UI" pitchFamily="50" charset="-128"/>
                <a:cs typeface="Meiryo UI" pitchFamily="50" charset="-128"/>
              </a:rPr>
              <a:t>年３月修正版）</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7" name="テキスト ボックス 4"/>
          <p:cNvSpPr txBox="1">
            <a:spLocks noChangeArrowheads="1"/>
          </p:cNvSpPr>
          <p:nvPr/>
        </p:nvSpPr>
        <p:spPr bwMode="auto">
          <a:xfrm>
            <a:off x="-45021" y="1054477"/>
            <a:ext cx="915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（案）</a:t>
            </a:r>
            <a:endParaRPr lang="en-US" altLang="ja-JP"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2131543"/>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773695801"/>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0424884"/>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45094527"/>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584000"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32"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018" y="4359047"/>
            <a:ext cx="2438062" cy="2382321"/>
          </a:xfrm>
          <a:prstGeom prst="rect">
            <a:avLst/>
          </a:prstGeom>
        </p:spPr>
      </p:pic>
      <p:grpSp>
        <p:nvGrpSpPr>
          <p:cNvPr id="50" name="グループ化 49"/>
          <p:cNvGrpSpPr>
            <a:grpSpLocks noChangeAspect="1"/>
          </p:cNvGrpSpPr>
          <p:nvPr/>
        </p:nvGrpSpPr>
        <p:grpSpPr>
          <a:xfrm>
            <a:off x="5390137" y="3356992"/>
            <a:ext cx="3525633" cy="3401723"/>
            <a:chOff x="10143084" y="1588125"/>
            <a:chExt cx="5341463" cy="5154127"/>
          </a:xfrm>
        </p:grpSpPr>
        <p:grpSp>
          <p:nvGrpSpPr>
            <p:cNvPr id="51" name="グループ化 50"/>
            <p:cNvGrpSpPr/>
            <p:nvPr/>
          </p:nvGrpSpPr>
          <p:grpSpPr>
            <a:xfrm>
              <a:off x="10143084" y="1588125"/>
              <a:ext cx="5341463" cy="5154127"/>
              <a:chOff x="297786" y="2276872"/>
              <a:chExt cx="4490238" cy="4614643"/>
            </a:xfrm>
          </p:grpSpPr>
          <p:grpSp>
            <p:nvGrpSpPr>
              <p:cNvPr id="53" name="グループ化 52"/>
              <p:cNvGrpSpPr/>
              <p:nvPr/>
            </p:nvGrpSpPr>
            <p:grpSpPr>
              <a:xfrm>
                <a:off x="341274" y="2276872"/>
                <a:ext cx="4446750" cy="4444171"/>
                <a:chOff x="5485694" y="3096836"/>
                <a:chExt cx="3528392" cy="3440796"/>
              </a:xfrm>
            </p:grpSpPr>
            <p:pic>
              <p:nvPicPr>
                <p:cNvPr id="61" name="図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5694" y="3096836"/>
                  <a:ext cx="3528392" cy="3440796"/>
                </a:xfrm>
                <a:prstGeom prst="rect">
                  <a:avLst/>
                </a:prstGeom>
              </p:spPr>
            </p:pic>
            <p:sp>
              <p:nvSpPr>
                <p:cNvPr id="62" name="四角形吹き出し 61"/>
                <p:cNvSpPr/>
                <p:nvPr/>
              </p:nvSpPr>
              <p:spPr>
                <a:xfrm>
                  <a:off x="7140908" y="4018733"/>
                  <a:ext cx="1137289" cy="262300"/>
                </a:xfrm>
                <a:prstGeom prst="wedgeRectCallout">
                  <a:avLst>
                    <a:gd name="adj1" fmla="val -12049"/>
                    <a:gd name="adj2" fmla="val 109320"/>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7298957" y="5008343"/>
                  <a:ext cx="262800" cy="113668"/>
                </a:xfrm>
                <a:prstGeom prst="rect">
                  <a:avLst/>
                </a:prstGeom>
                <a:solidFill>
                  <a:srgbClr val="FFF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四角形吹き出し 66"/>
                <p:cNvSpPr/>
                <p:nvPr/>
              </p:nvSpPr>
              <p:spPr>
                <a:xfrm>
                  <a:off x="7356729" y="5210963"/>
                  <a:ext cx="921468" cy="286931"/>
                </a:xfrm>
                <a:prstGeom prst="wedgeRectCallout">
                  <a:avLst>
                    <a:gd name="adj1" fmla="val -32712"/>
                    <a:gd name="adj2" fmla="val -142109"/>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大和</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川線</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年度開通予定</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テキスト ボックス 53"/>
              <p:cNvSpPr txBox="1"/>
              <p:nvPr/>
            </p:nvSpPr>
            <p:spPr>
              <a:xfrm>
                <a:off x="297786" y="6579212"/>
                <a:ext cx="4392488" cy="312303"/>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高速道路ネットワーク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推進協議会資料より作成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四角形吹き出し 54"/>
              <p:cNvSpPr/>
              <p:nvPr/>
            </p:nvSpPr>
            <p:spPr>
              <a:xfrm>
                <a:off x="2283825" y="2547494"/>
                <a:ext cx="830941" cy="334212"/>
              </a:xfrm>
              <a:prstGeom prst="wedgeRectCallout">
                <a:avLst>
                  <a:gd name="adj1" fmla="val 22077"/>
                  <a:gd name="adj2" fmla="val 1164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部分</a:t>
                </a:r>
                <a:r>
                  <a:rPr lang="ja-JP" altLang="en-US" sz="800" b="1" dirty="0" smtClean="0">
                    <a:solidFill>
                      <a:prstClr val="black"/>
                    </a:solidFill>
                    <a:latin typeface="Meiryo UI" panose="020B0604030504040204" pitchFamily="50" charset="-128"/>
                    <a:ea typeface="Meiryo UI" panose="020B0604030504040204" pitchFamily="50" charset="-128"/>
                  </a:rPr>
                  <a:t>開通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6" name="四角形吹き出し 55"/>
              <p:cNvSpPr/>
              <p:nvPr/>
            </p:nvSpPr>
            <p:spPr>
              <a:xfrm>
                <a:off x="896004" y="2646639"/>
                <a:ext cx="848422" cy="334212"/>
              </a:xfrm>
              <a:prstGeom prst="wedgeRectCallout">
                <a:avLst>
                  <a:gd name="adj1" fmla="val 39364"/>
                  <a:gd name="adj2" fmla="val 1214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四角形吹き出し 56"/>
              <p:cNvSpPr/>
              <p:nvPr/>
            </p:nvSpPr>
            <p:spPr>
              <a:xfrm>
                <a:off x="3492454" y="2572079"/>
                <a:ext cx="864096" cy="344733"/>
              </a:xfrm>
              <a:prstGeom prst="wedgeRectCallout">
                <a:avLst>
                  <a:gd name="adj1" fmla="val -45903"/>
                  <a:gd name="adj2" fmla="val 146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四角形吹き出し 57"/>
              <p:cNvSpPr/>
              <p:nvPr/>
            </p:nvSpPr>
            <p:spPr>
              <a:xfrm>
                <a:off x="1979711" y="6390066"/>
                <a:ext cx="1135054" cy="177969"/>
              </a:xfrm>
              <a:prstGeom prst="wedgeRectCallout">
                <a:avLst>
                  <a:gd name="adj1" fmla="val -57113"/>
                  <a:gd name="adj2" fmla="val -10181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800" b="1" dirty="0" smtClean="0">
                    <a:solidFill>
                      <a:prstClr val="black"/>
                    </a:solidFill>
                    <a:latin typeface="Meiryo UI" panose="020B0604030504040204" pitchFamily="50" charset="-128"/>
                    <a:ea typeface="Meiryo UI" panose="020B0604030504040204" pitchFamily="50" charset="-128"/>
                  </a:rPr>
                  <a:t>接続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9" name="二等辺三角形 58"/>
              <p:cNvSpPr/>
              <p:nvPr/>
            </p:nvSpPr>
            <p:spPr>
              <a:xfrm rot="507852">
                <a:off x="1148501" y="4372827"/>
                <a:ext cx="288032" cy="468160"/>
              </a:xfrm>
              <a:prstGeom prst="triangle">
                <a:avLst/>
              </a:prstGeom>
              <a:solidFill>
                <a:srgbClr val="EB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四角形吹き出し 59"/>
              <p:cNvSpPr/>
              <p:nvPr/>
            </p:nvSpPr>
            <p:spPr>
              <a:xfrm>
                <a:off x="395536" y="4601747"/>
                <a:ext cx="1496644" cy="324143"/>
              </a:xfrm>
              <a:prstGeom prst="wedgeRectCallout">
                <a:avLst>
                  <a:gd name="adj1" fmla="val 17428"/>
                  <a:gd name="adj2" fmla="val -11516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大阪湾岸道路西伸部</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2" name="四角形吹き出し 51"/>
            <p:cNvSpPr/>
            <p:nvPr/>
          </p:nvSpPr>
          <p:spPr>
            <a:xfrm>
              <a:off x="14635658" y="4881945"/>
              <a:ext cx="732608" cy="390080"/>
            </a:xfrm>
            <a:prstGeom prst="wedgeRectCallout">
              <a:avLst>
                <a:gd name="adj1" fmla="val -90608"/>
                <a:gd name="adj2" fmla="val 792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700" b="1" dirty="0" smtClean="0">
                  <a:solidFill>
                    <a:prstClr val="black"/>
                  </a:solidFill>
                  <a:latin typeface="Meiryo UI" panose="020B0604030504040204" pitchFamily="50" charset="-128"/>
                  <a:ea typeface="Meiryo UI" panose="020B0604030504040204" pitchFamily="50" charset="-128"/>
                </a:rPr>
                <a:t>開通</a:t>
              </a:r>
              <a:endParaRPr lang="ja-JP" altLang="en-US" sz="700" b="1" dirty="0">
                <a:solidFill>
                  <a:prstClr val="black"/>
                </a:solidFill>
                <a:latin typeface="Meiryo UI" panose="020B0604030504040204" pitchFamily="50" charset="-128"/>
                <a:ea typeface="Meiryo UI" panose="020B0604030504040204" pitchFamily="50" charset="-128"/>
              </a:endParaRPr>
            </a:p>
          </p:txBody>
        </p:sp>
      </p:grpSp>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1988840"/>
            <a:ext cx="8712968" cy="1107996"/>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353892"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859828"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5439595" y="3368041"/>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014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231020"/>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なにわ筋線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323526" y="1518464"/>
            <a:ext cx="5400601" cy="12311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事業化など鉄道ネットワークの充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実強化を目指すと共に、</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リニア中央新幹線や北陸新幹線、万博・</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誘致等、人</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の流れに大きな変化をもたらす要素を踏まえ、ネットワークの充実・利便性向上</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の観点</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から公共交通戦略の見直しを検討する</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市営地下鉄事業株式</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会社化（</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496" y="2819489"/>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55176" y="3759880"/>
            <a:ext cx="7961240"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が始まるなかで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5496" y="4520981"/>
            <a:ext cx="9118103" cy="1831271"/>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○「阪神国際港湾株式会社」が国の出資を受けて、特定港湾運営会社となる（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トップ</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大阪港湾連携会議」を設置（</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41214" y="6136268"/>
            <a:ext cx="7975202"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19</a:t>
            </a:fld>
            <a:endParaRPr lang="ja-JP" altLang="en-US" sz="1200" dirty="0">
              <a:solidFill>
                <a:prstClr val="black"/>
              </a:solidFill>
            </a:endParaRPr>
          </a:p>
        </p:txBody>
      </p:sp>
      <p:sp>
        <p:nvSpPr>
          <p:cNvPr id="14" name="正方形/長方形 13"/>
          <p:cNvSpPr/>
          <p:nvPr/>
        </p:nvSpPr>
        <p:spPr>
          <a:xfrm>
            <a:off x="35496" y="138534"/>
            <a:ext cx="6444264" cy="1292662"/>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モノレール延伸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なにわ筋線の整備主体・事業スキーム</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等について府市意思</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(2031</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○地下鉄事業株式会社化に向けた準備会社設立（</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6479760" y="537121"/>
            <a:ext cx="2052680" cy="2986086"/>
            <a:chOff x="5076058" y="2367153"/>
            <a:chExt cx="2927750" cy="4302207"/>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ＪＲ・南海</a:t>
              </a:r>
              <a:endParaRPr kumimoji="1" lang="en-US" altLang="ja-JP" sz="700" b="1" dirty="0" smtClean="0">
                <a:latin typeface="Meiryo UI" panose="020B0604030504040204" pitchFamily="50" charset="-128"/>
                <a:ea typeface="Meiryo UI" panose="020B0604030504040204" pitchFamily="50" charset="-128"/>
              </a:endParaRPr>
            </a:p>
            <a:p>
              <a:pPr algn="ctr"/>
              <a:r>
                <a:rPr kumimoji="1" lang="ja-JP" altLang="en-US" sz="700" b="1" dirty="0" smtClean="0">
                  <a:latin typeface="Meiryo UI" panose="020B0604030504040204" pitchFamily="50" charset="-128"/>
                  <a:ea typeface="Meiryo UI" panose="020B0604030504040204" pitchFamily="50" charset="-128"/>
                </a:rPr>
                <a:t>共同営業区間</a:t>
              </a:r>
              <a:endParaRPr kumimoji="1" lang="ja-JP" altLang="en-US" sz="7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南海営業区間</a:t>
              </a:r>
              <a:endParaRPr kumimoji="1" lang="ja-JP" altLang="en-US" sz="7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5868144" y="490527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ＪＲ営業区間</a:t>
              </a:r>
              <a:endParaRPr kumimoji="1" lang="ja-JP" altLang="en-US" sz="7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5269170" y="2773857"/>
              <a:ext cx="1149004" cy="366287"/>
            </a:xfrm>
            <a:prstGeom prst="rect">
              <a:avLst/>
            </a:prstGeom>
            <a:solidFill>
              <a:schemeClr val="bg1"/>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1081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4630" y="556898"/>
            <a:ext cx="8719858"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179512"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7312"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大阪府・大阪市副首都推進局</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4860" y="4680719"/>
            <a:ext cx="8259925" cy="692497"/>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を創設</a:t>
            </a:r>
          </a:p>
        </p:txBody>
      </p:sp>
      <p:sp>
        <p:nvSpPr>
          <p:cNvPr id="17" name="正方形/長方形 16"/>
          <p:cNvSpPr/>
          <p:nvPr/>
        </p:nvSpPr>
        <p:spPr>
          <a:xfrm>
            <a:off x="630125" y="5373216"/>
            <a:ext cx="7861930" cy="1069524"/>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の効果や独法化のメリットを活かしつつ、健康危機事象への対応力強化、学術分野・産業界への支援・</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20</a:t>
            </a:r>
            <a:endParaRPr lang="ja-JP" altLang="en-US" sz="1200" dirty="0">
              <a:solidFill>
                <a:prstClr val="black"/>
              </a:solidFill>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690" y="4653136"/>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5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453084166"/>
              </p:ext>
            </p:extLst>
          </p:nvPr>
        </p:nvGraphicFramePr>
        <p:xfrm>
          <a:off x="395536" y="1563847"/>
          <a:ext cx="8608234" cy="2331162"/>
        </p:xfrm>
        <a:graphic>
          <a:graphicData uri="http://schemas.openxmlformats.org/drawingml/2006/table">
            <a:tbl>
              <a:tblPr firstRow="1" bandRow="1">
                <a:tableStyleId>{5940675A-B579-460E-94D1-54222C63F5DA}</a:tableStyleId>
              </a:tblPr>
              <a:tblGrid>
                <a:gridCol w="849640"/>
                <a:gridCol w="7758594"/>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ja-JP" altLang="en-US" sz="1200" b="0" u="heavy"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sng" strike="sngStrike"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の運転維持管理の包括委託を開始</a:t>
                      </a: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179512"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9" y="4257089"/>
            <a:ext cx="8464721" cy="1908215"/>
          </a:xfrm>
          <a:prstGeom prst="rect">
            <a:avLst/>
          </a:prstGeom>
          <a:ln>
            <a:solidFill>
              <a:schemeClr val="tx1"/>
            </a:solidFill>
          </a:ln>
        </p:spPr>
        <p:txBody>
          <a:bodyPr wrap="square" rIns="36000">
            <a:spAutoFit/>
          </a:bodyPr>
          <a:lstStyle/>
          <a:p>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の検討チームにおいて、副首都にふさわしい持続可能</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21</a:t>
            </a:r>
            <a:endParaRPr lang="ja-JP" altLang="en-US" sz="1200" dirty="0">
              <a:solidFill>
                <a:prstClr val="black"/>
              </a:solidFill>
            </a:endParaRPr>
          </a:p>
        </p:txBody>
      </p:sp>
    </p:spTree>
    <p:extLst>
      <p:ext uri="{BB962C8B-B14F-4D97-AF65-F5344CB8AC3E}">
        <p14:creationId xmlns:p14="http://schemas.microsoft.com/office/powerpoint/2010/main" val="1060171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296036" y="5820491"/>
            <a:ext cx="856800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96036" y="692792"/>
            <a:ext cx="8657457"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866413"/>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885691"/>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040730"/>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242360"/>
            <a:ext cx="4262119" cy="70788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17602"/>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38607"/>
            <a:ext cx="4251127" cy="797654"/>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2209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190062"/>
            <a:ext cx="4264873"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1312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30403"/>
            <a:ext cx="4060621"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28800"/>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328396"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326669" y="6053070"/>
            <a:ext cx="8637819" cy="760306"/>
          </a:xfrm>
          <a:prstGeom prst="rect">
            <a:avLst/>
          </a:prstGeom>
        </p:spPr>
        <p:txBody>
          <a:bodyPr wrap="square">
            <a:spAutoFit/>
          </a:bodyPr>
          <a:lstStyle/>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人材が集積する環境整備など重点的に、現場のニーズを踏まえた具体的な規制改革に取り組んでいく。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418408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776" y="649705"/>
            <a:ext cx="8618704"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3738518"/>
            <a:ext cx="3969539"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005064"/>
            <a:ext cx="8703448" cy="129266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301208"/>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628800"/>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1893003"/>
            <a:ext cx="8508775" cy="692497"/>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heavy" dirty="0" smtClean="0">
                <a:solidFill>
                  <a:prstClr val="black"/>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製造まで、企業の開発ステージに</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一気通貫の支援等を推進</a:t>
            </a:r>
          </a:p>
        </p:txBody>
      </p:sp>
      <p:sp>
        <p:nvSpPr>
          <p:cNvPr id="14" name="正方形/長方形 13"/>
          <p:cNvSpPr/>
          <p:nvPr/>
        </p:nvSpPr>
        <p:spPr>
          <a:xfrm>
            <a:off x="672430" y="2656906"/>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23</a:t>
            </a:r>
            <a:endParaRPr lang="ja-JP" altLang="en-US" sz="1200" dirty="0">
              <a:solidFill>
                <a:prstClr val="black"/>
              </a:solidFill>
            </a:endParaRPr>
          </a:p>
        </p:txBody>
      </p:sp>
    </p:spTree>
    <p:extLst>
      <p:ext uri="{BB962C8B-B14F-4D97-AF65-F5344CB8AC3E}">
        <p14:creationId xmlns:p14="http://schemas.microsoft.com/office/powerpoint/2010/main" val="303672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1092607"/>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教育校として</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開設する。</a:t>
            </a:r>
            <a:endParaRPr lang="en-US" altLang="ja-JP"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年４月開設予定）</a:t>
            </a:r>
            <a:endPar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12776"/>
            <a:ext cx="5368514"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00808"/>
            <a:ext cx="8293726" cy="1092607"/>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780928"/>
            <a:ext cx="8101722" cy="1492716"/>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24</a:t>
            </a:r>
            <a:endParaRPr lang="ja-JP" altLang="en-US" sz="1200" dirty="0">
              <a:solidFill>
                <a:prstClr val="black"/>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2728257812"/>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020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89077"/>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する。あわせて、</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37269111"/>
              </p:ext>
            </p:extLst>
          </p:nvPr>
        </p:nvGraphicFramePr>
        <p:xfrm>
          <a:off x="6444210" y="5785921"/>
          <a:ext cx="2376262" cy="955447"/>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サミット首脳会議</a:t>
                      </a:r>
                      <a:endPar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（国公募に応募中）</a:t>
                      </a:r>
                      <a:endParaRPr kumimoji="1" lang="ja-JP" altLang="en-US" sz="900" b="0" u="heavy"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54365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648069"/>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589240"/>
            <a:ext cx="8496000" cy="1188000"/>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898056"/>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12776"/>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360727"/>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大阪新美術館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158548"/>
            <a:ext cx="9144032" cy="769441"/>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府市、経済界により大阪観光局を設置。大阪版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を推進している。また、公民連携により水都大阪推進などを進めている。</a:t>
            </a:r>
          </a:p>
        </p:txBody>
      </p:sp>
    </p:spTree>
    <p:extLst>
      <p:ext uri="{BB962C8B-B14F-4D97-AF65-F5344CB8AC3E}">
        <p14:creationId xmlns:p14="http://schemas.microsoft.com/office/powerpoint/2010/main" val="322986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140968"/>
            <a:ext cx="3600000" cy="3674133"/>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108504" y="476928"/>
            <a:ext cx="8964000" cy="2304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総合区制度と特別区制度の素案</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897144"/>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などミッシングリンク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975157"/>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864549"/>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84680" y="2924968"/>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96472"/>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852936"/>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15099" y="2924968"/>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935253" y="3177614"/>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83325" y="3393136"/>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9005" y="4640266"/>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826" y="3269356"/>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833075" y="371705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79717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733280"/>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7609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16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7893"/>
            <a:ext cx="4536000" cy="302955"/>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2916000"/>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916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8462"/>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9338"/>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2677877747"/>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694085126"/>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955046763"/>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628800"/>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010226"/>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9506"/>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u="heavy" dirty="0" smtClean="0">
                <a:solidFill>
                  <a:srgbClr val="FF0000"/>
                </a:solidFill>
                <a:latin typeface="Meiryo UI" panose="020B0604030504040204" pitchFamily="50" charset="-128"/>
                <a:ea typeface="Meiryo UI" panose="020B0604030504040204" pitchFamily="50" charset="-128"/>
              </a:rPr>
              <a:t>に向けた取組み</a:t>
            </a:r>
            <a:endParaRPr lang="en-US" altLang="ja-JP" sz="1100" u="heavy" dirty="0" smtClean="0">
              <a:solidFill>
                <a:srgbClr val="FF0000"/>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・工業</a:t>
            </a:r>
            <a:r>
              <a:rPr lang="ja-JP" altLang="en-US" sz="1100" dirty="0">
                <a:solidFill>
                  <a:prstClr val="black"/>
                </a:solidFill>
                <a:latin typeface="Meiryo UI" panose="020B0604030504040204" pitchFamily="50" charset="-128"/>
                <a:ea typeface="Meiryo UI" panose="020B0604030504040204" pitchFamily="50" charset="-128"/>
              </a:rPr>
              <a:t>所有権情報・</a:t>
            </a:r>
            <a:r>
              <a:rPr lang="ja-JP" altLang="en-US" sz="1100" dirty="0" smtClean="0">
                <a:solidFill>
                  <a:prstClr val="black"/>
                </a:solidFill>
                <a:latin typeface="Meiryo UI" panose="020B0604030504040204" pitchFamily="50" charset="-128"/>
                <a:ea typeface="Meiryo UI" panose="020B0604030504040204" pitchFamily="50" charset="-128"/>
              </a:rPr>
              <a:t>研修館（</a:t>
            </a:r>
            <a:r>
              <a:rPr lang="en-US" altLang="ja-JP" sz="1100" dirty="0" smtClean="0">
                <a:solidFill>
                  <a:prstClr val="black"/>
                </a:solidFill>
                <a:latin typeface="Meiryo UI" panose="020B0604030504040204" pitchFamily="50" charset="-128"/>
                <a:ea typeface="Meiryo UI" panose="020B0604030504040204" pitchFamily="50" charset="-128"/>
              </a:rPr>
              <a:t>INPIT</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rPr>
              <a:t>近畿統括</a:t>
            </a:r>
            <a:r>
              <a:rPr lang="ja-JP" altLang="en-US" sz="1100" u="heavy" dirty="0">
                <a:solidFill>
                  <a:srgbClr val="FF0000"/>
                </a:solidFill>
                <a:latin typeface="Meiryo UI" panose="020B0604030504040204" pitchFamily="50" charset="-128"/>
                <a:ea typeface="Meiryo UI" panose="020B0604030504040204" pitchFamily="50" charset="-128"/>
              </a:rPr>
              <a:t>本部の</a:t>
            </a:r>
            <a:r>
              <a:rPr lang="ja-JP" altLang="en-US" sz="1100" dirty="0" smtClean="0">
                <a:solidFill>
                  <a:prstClr val="black"/>
                </a:solidFill>
                <a:latin typeface="Meiryo UI" panose="020B0604030504040204" pitchFamily="50" charset="-128"/>
                <a:ea typeface="Meiryo UI" panose="020B0604030504040204" pitchFamily="50" charset="-128"/>
              </a:rPr>
              <a:t>設置</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・中小企業庁</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368162"/>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308365" y="4092308"/>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539062" y="3708449"/>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徳島県への消費者庁</a:t>
            </a:r>
            <a:r>
              <a:rPr lang="ja-JP" altLang="en-US" sz="8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「消費者行政新未来創造</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「和歌山県データ</a:t>
            </a:r>
            <a:r>
              <a:rPr lang="ja-JP" altLang="en-US" sz="8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活用推進センター」</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設置に向けた取組みなど</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71667"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531830"/>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592862"/>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345343" y="5576603"/>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415745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u="heavy" dirty="0" smtClean="0">
                <a:solidFill>
                  <a:srgbClr val="FF0000"/>
                </a:solidFill>
                <a:latin typeface="Meiryo UI" pitchFamily="50" charset="-128"/>
                <a:ea typeface="Meiryo UI" pitchFamily="50" charset="-128"/>
                <a:cs typeface="Meiryo UI" pitchFamily="50" charset="-128"/>
              </a:rPr>
              <a:t>※</a:t>
            </a:r>
            <a:r>
              <a:rPr lang="ja-JP" altLang="en-US" sz="1400" u="heavy" dirty="0" smtClean="0">
                <a:solidFill>
                  <a:srgbClr val="FF0000"/>
                </a:solidFill>
                <a:latin typeface="Meiryo UI" pitchFamily="50" charset="-128"/>
                <a:ea typeface="Meiryo UI" pitchFamily="50" charset="-128"/>
                <a:cs typeface="Meiryo UI" pitchFamily="50" charset="-128"/>
              </a:rPr>
              <a:t>本資料は、平成</a:t>
            </a:r>
            <a:r>
              <a:rPr lang="en-US" altLang="ja-JP" sz="1400" u="heavy" dirty="0" smtClean="0">
                <a:solidFill>
                  <a:srgbClr val="FF0000"/>
                </a:solidFill>
                <a:latin typeface="Meiryo UI" pitchFamily="50" charset="-128"/>
                <a:ea typeface="Meiryo UI" pitchFamily="50" charset="-128"/>
                <a:cs typeface="Meiryo UI" pitchFamily="50" charset="-128"/>
              </a:rPr>
              <a:t>29</a:t>
            </a:r>
            <a:r>
              <a:rPr lang="ja-JP" altLang="en-US" sz="1400" u="heavy" dirty="0" smtClean="0">
                <a:solidFill>
                  <a:srgbClr val="FF0000"/>
                </a:solidFill>
                <a:latin typeface="Meiryo UI" pitchFamily="50" charset="-128"/>
                <a:ea typeface="Meiryo UI" pitchFamily="50" charset="-128"/>
                <a:cs typeface="Meiryo UI" pitchFamily="50" charset="-128"/>
              </a:rPr>
              <a:t>年</a:t>
            </a:r>
            <a:r>
              <a:rPr lang="en-US" altLang="ja-JP" sz="1400" u="heavy" dirty="0" smtClean="0">
                <a:solidFill>
                  <a:srgbClr val="FF0000"/>
                </a:solidFill>
                <a:latin typeface="Meiryo UI" pitchFamily="50" charset="-128"/>
                <a:ea typeface="Meiryo UI" pitchFamily="50" charset="-128"/>
                <a:cs typeface="Meiryo UI" pitchFamily="50" charset="-128"/>
              </a:rPr>
              <a:t>(2017</a:t>
            </a:r>
            <a:r>
              <a:rPr lang="ja-JP" altLang="en-US" sz="1400" u="heavy" dirty="0" smtClean="0">
                <a:solidFill>
                  <a:srgbClr val="FF0000"/>
                </a:solidFill>
                <a:latin typeface="Meiryo UI" pitchFamily="50" charset="-128"/>
                <a:ea typeface="Meiryo UI" pitchFamily="50" charset="-128"/>
                <a:cs typeface="Meiryo UI" pitchFamily="50" charset="-128"/>
              </a:rPr>
              <a:t>年</a:t>
            </a:r>
            <a:r>
              <a:rPr lang="en-US" altLang="ja-JP" sz="1400" u="heavy" dirty="0" smtClean="0">
                <a:solidFill>
                  <a:srgbClr val="FF0000"/>
                </a:solidFill>
                <a:latin typeface="Meiryo UI" pitchFamily="50" charset="-128"/>
                <a:ea typeface="Meiryo UI" pitchFamily="50" charset="-128"/>
                <a:cs typeface="Meiryo UI" pitchFamily="50" charset="-128"/>
              </a:rPr>
              <a:t>)</a:t>
            </a:r>
            <a:r>
              <a:rPr lang="ja-JP" altLang="en-US" sz="1400" u="heavy" dirty="0" smtClean="0">
                <a:solidFill>
                  <a:srgbClr val="FF0000"/>
                </a:solidFill>
                <a:latin typeface="Meiryo UI" pitchFamily="50" charset="-128"/>
                <a:ea typeface="Meiryo UI" pitchFamily="50" charset="-128"/>
                <a:cs typeface="Meiryo UI" pitchFamily="50" charset="-128"/>
              </a:rPr>
              <a:t>３月に副首都推進本部において</a:t>
            </a:r>
            <a:r>
              <a:rPr lang="ja-JP" altLang="en-US" sz="1400" u="heavy" dirty="0">
                <a:solidFill>
                  <a:srgbClr val="FF0000"/>
                </a:solidFill>
                <a:latin typeface="Meiryo UI" pitchFamily="50" charset="-128"/>
                <a:ea typeface="Meiryo UI" pitchFamily="50" charset="-128"/>
                <a:cs typeface="Meiryo UI" pitchFamily="50" charset="-128"/>
              </a:rPr>
              <a:t>取</a:t>
            </a:r>
            <a:r>
              <a:rPr lang="ja-JP" altLang="en-US" sz="1400" u="heavy" dirty="0" smtClean="0">
                <a:solidFill>
                  <a:srgbClr val="FF0000"/>
                </a:solidFill>
                <a:latin typeface="Meiryo UI" pitchFamily="50" charset="-128"/>
                <a:ea typeface="Meiryo UI" pitchFamily="50" charset="-128"/>
                <a:cs typeface="Meiryo UI" pitchFamily="50" charset="-128"/>
              </a:rPr>
              <a:t>りまとめた</a:t>
            </a:r>
            <a:endParaRPr lang="en-US" altLang="ja-JP" sz="1400" u="heavy" dirty="0" smtClean="0">
              <a:solidFill>
                <a:srgbClr val="FF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solidFill>
                  <a:srgbClr val="FF0000"/>
                </a:solidFill>
                <a:latin typeface="Meiryo UI" pitchFamily="50" charset="-128"/>
                <a:ea typeface="Meiryo UI" pitchFamily="50" charset="-128"/>
                <a:cs typeface="Meiryo UI" pitchFamily="50" charset="-128"/>
              </a:rPr>
              <a:t>　</a:t>
            </a:r>
            <a:r>
              <a:rPr lang="ja-JP" altLang="en-US" sz="1400" u="heavy" dirty="0" smtClean="0">
                <a:solidFill>
                  <a:srgbClr val="FF0000"/>
                </a:solidFill>
                <a:latin typeface="Meiryo UI" pitchFamily="50" charset="-128"/>
                <a:ea typeface="Meiryo UI" pitchFamily="50" charset="-128"/>
                <a:cs typeface="Meiryo UI" pitchFamily="50" charset="-128"/>
              </a:rPr>
              <a:t>「副首都ビジョン」を</a:t>
            </a:r>
            <a:r>
              <a:rPr lang="en-US" altLang="ja-JP" sz="1400" u="heavy" dirty="0" smtClean="0">
                <a:solidFill>
                  <a:srgbClr val="FF0000"/>
                </a:solidFill>
                <a:latin typeface="Meiryo UI" pitchFamily="50" charset="-128"/>
                <a:ea typeface="Meiryo UI" pitchFamily="50" charset="-128"/>
                <a:cs typeface="Meiryo UI" pitchFamily="50" charset="-128"/>
              </a:rPr>
              <a:t>2018</a:t>
            </a:r>
            <a:r>
              <a:rPr lang="ja-JP" altLang="en-US" sz="1400" u="heavy" dirty="0" smtClean="0">
                <a:solidFill>
                  <a:srgbClr val="FF0000"/>
                </a:solidFill>
                <a:latin typeface="Meiryo UI" pitchFamily="50" charset="-128"/>
                <a:ea typeface="Meiryo UI" pitchFamily="50" charset="-128"/>
                <a:cs typeface="Meiryo UI" pitchFamily="50" charset="-128"/>
              </a:rPr>
              <a:t>年３月時点で修正したもの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2" y="2553379"/>
            <a:ext cx="8628054" cy="66941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a:t>
            </a:r>
            <a:r>
              <a:rPr lang="ja-JP" altLang="en-US" sz="1200" u="heavy" dirty="0" smtClean="0">
                <a:solidFill>
                  <a:srgbClr val="FF0000"/>
                </a:solidFill>
                <a:latin typeface="Meiryo UI"/>
                <a:ea typeface="Meiryo UI"/>
                <a:cs typeface="Meiryo UI"/>
              </a:rPr>
              <a:t>関西広域連合とも連携し、</a:t>
            </a:r>
            <a:r>
              <a:rPr lang="ja-JP" altLang="en-US" sz="1200" dirty="0" smtClean="0">
                <a:latin typeface="Meiryo UI"/>
                <a:ea typeface="Meiryo UI"/>
                <a:cs typeface="Meiryo UI"/>
              </a:rPr>
              <a:t>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30</a:t>
            </a:fld>
            <a:endParaRPr lang="ja-JP" altLang="en-US" sz="1200" dirty="0">
              <a:solidFill>
                <a:prstClr val="black"/>
              </a:solidFill>
            </a:endParaRPr>
          </a:p>
        </p:txBody>
      </p:sp>
      <p:grpSp>
        <p:nvGrpSpPr>
          <p:cNvPr id="3" name="グループ化 2"/>
          <p:cNvGrpSpPr/>
          <p:nvPr/>
        </p:nvGrpSpPr>
        <p:grpSpPr>
          <a:xfrm>
            <a:off x="1043607" y="3460088"/>
            <a:ext cx="7128791" cy="1292662"/>
            <a:chOff x="1043607" y="3460088"/>
            <a:chExt cx="7128791" cy="1292662"/>
          </a:xfrm>
        </p:grpSpPr>
        <p:sp>
          <p:nvSpPr>
            <p:cNvPr id="23" name="正方形/長方形 22"/>
            <p:cNvSpPr/>
            <p:nvPr/>
          </p:nvSpPr>
          <p:spPr>
            <a:xfrm>
              <a:off x="1043607" y="3460088"/>
              <a:ext cx="7128791" cy="1292662"/>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u="heavy" dirty="0" smtClean="0">
                  <a:solidFill>
                    <a:srgbClr val="FF0000"/>
                  </a:solidFill>
                  <a:latin typeface="Meiryo UI"/>
                  <a:ea typeface="Meiryo UI"/>
                  <a:cs typeface="Meiryo UI"/>
                </a:rPr>
                <a:t>【</a:t>
              </a:r>
              <a:r>
                <a:rPr lang="ja-JP" altLang="en-US" sz="1200" u="heavy" dirty="0" smtClean="0">
                  <a:solidFill>
                    <a:srgbClr val="FF0000"/>
                  </a:solidFill>
                  <a:latin typeface="Meiryo UI"/>
                  <a:ea typeface="Meiryo UI"/>
                  <a:cs typeface="Meiryo UI"/>
                </a:rPr>
                <a:t>首都</a:t>
              </a:r>
              <a:r>
                <a:rPr lang="ja-JP" altLang="en-US" sz="1200" u="heavy" dirty="0">
                  <a:solidFill>
                    <a:srgbClr val="FF0000"/>
                  </a:solidFill>
                  <a:latin typeface="Meiryo UI"/>
                  <a:ea typeface="Meiryo UI"/>
                  <a:cs typeface="Meiryo UI"/>
                </a:rPr>
                <a:t>機能のバックアップに係る</a:t>
              </a:r>
              <a:r>
                <a:rPr lang="ja-JP" altLang="en-US" sz="1200" u="heavy" dirty="0" smtClean="0">
                  <a:solidFill>
                    <a:srgbClr val="FF0000"/>
                  </a:solidFill>
                  <a:latin typeface="Meiryo UI"/>
                  <a:ea typeface="Meiryo UI"/>
                  <a:cs typeface="Meiryo UI"/>
                </a:rPr>
                <a:t>研究会の設置（</a:t>
              </a:r>
              <a:r>
                <a:rPr lang="en-US" altLang="ja-JP" sz="1200" u="heavy" dirty="0" smtClean="0">
                  <a:solidFill>
                    <a:srgbClr val="FF0000"/>
                  </a:solidFill>
                  <a:latin typeface="Meiryo UI"/>
                  <a:ea typeface="Meiryo UI"/>
                  <a:cs typeface="Meiryo UI"/>
                </a:rPr>
                <a:t>2017</a:t>
              </a:r>
              <a:r>
                <a:rPr lang="ja-JP" altLang="en-US" sz="1200" u="heavy" dirty="0" smtClean="0">
                  <a:solidFill>
                    <a:srgbClr val="FF0000"/>
                  </a:solidFill>
                  <a:latin typeface="Meiryo UI"/>
                  <a:ea typeface="Meiryo UI"/>
                  <a:cs typeface="Meiryo UI"/>
                </a:rPr>
                <a:t>年</a:t>
              </a:r>
              <a:r>
                <a:rPr lang="en-US" altLang="ja-JP" sz="1200" u="heavy" dirty="0" smtClean="0">
                  <a:solidFill>
                    <a:srgbClr val="FF0000"/>
                  </a:solidFill>
                  <a:latin typeface="Meiryo UI"/>
                  <a:ea typeface="Meiryo UI"/>
                  <a:cs typeface="Meiryo UI"/>
                </a:rPr>
                <a:t>6</a:t>
              </a:r>
              <a:r>
                <a:rPr lang="ja-JP" altLang="en-US" sz="1200" u="heavy" dirty="0" smtClean="0">
                  <a:solidFill>
                    <a:srgbClr val="FF0000"/>
                  </a:solidFill>
                  <a:latin typeface="Meiryo UI"/>
                  <a:ea typeface="Meiryo UI"/>
                  <a:cs typeface="Meiryo UI"/>
                </a:rPr>
                <a:t>月）</a:t>
              </a:r>
              <a:r>
                <a:rPr lang="en-US" altLang="ja-JP" sz="1200" u="heavy" dirty="0" smtClean="0">
                  <a:solidFill>
                    <a:srgbClr val="FF0000"/>
                  </a:solidFill>
                  <a:latin typeface="Meiryo UI"/>
                  <a:ea typeface="Meiryo UI"/>
                  <a:cs typeface="Meiryo UI"/>
                </a:rPr>
                <a:t>】</a:t>
              </a:r>
            </a:p>
            <a:p>
              <a:pPr fontAlgn="auto">
                <a:spcBef>
                  <a:spcPts val="0"/>
                </a:spcBef>
                <a:spcAft>
                  <a:spcPts val="0"/>
                </a:spcAft>
                <a:defRPr/>
              </a:pPr>
              <a:r>
                <a:rPr lang="ja-JP" altLang="en-US" sz="1100" u="heavy" dirty="0">
                  <a:solidFill>
                    <a:srgbClr val="FF0000"/>
                  </a:solidFill>
                  <a:latin typeface="Meiryo UI"/>
                  <a:ea typeface="Meiryo UI"/>
                  <a:cs typeface="Meiryo UI"/>
                </a:rPr>
                <a:t>大阪・関西が首都・東京の負荷を軽減し、想定外の大災害にも対応しうる国土</a:t>
              </a:r>
              <a:r>
                <a:rPr lang="ja-JP" altLang="en-US" sz="1100" u="heavy" dirty="0" smtClean="0">
                  <a:solidFill>
                    <a:srgbClr val="FF0000"/>
                  </a:solidFill>
                  <a:latin typeface="Meiryo UI"/>
                  <a:ea typeface="Meiryo UI"/>
                  <a:cs typeface="Meiryo UI"/>
                </a:rPr>
                <a:t>の</a:t>
              </a:r>
              <a:r>
                <a:rPr lang="ja-JP" altLang="en-US" sz="1100" u="heavy" dirty="0">
                  <a:solidFill>
                    <a:srgbClr val="FF0000"/>
                  </a:solidFill>
                  <a:latin typeface="Meiryo UI"/>
                  <a:ea typeface="Meiryo UI"/>
                  <a:cs typeface="Meiryo UI"/>
                </a:rPr>
                <a:t>強靱</a:t>
              </a:r>
              <a:r>
                <a:rPr lang="ja-JP" altLang="en-US" sz="1100" u="heavy" dirty="0" smtClean="0">
                  <a:solidFill>
                    <a:srgbClr val="FF0000"/>
                  </a:solidFill>
                  <a:latin typeface="Meiryo UI"/>
                  <a:ea typeface="Meiryo UI"/>
                  <a:cs typeface="Meiryo UI"/>
                </a:rPr>
                <a:t>化に</a:t>
              </a:r>
              <a:r>
                <a:rPr lang="ja-JP" altLang="en-US" sz="1100" u="heavy" dirty="0">
                  <a:solidFill>
                    <a:srgbClr val="FF0000"/>
                  </a:solidFill>
                  <a:latin typeface="Meiryo UI"/>
                  <a:ea typeface="Meiryo UI"/>
                  <a:cs typeface="Meiryo UI"/>
                </a:rPr>
                <a:t>寄与するために大阪が果たすべき役割等</a:t>
              </a:r>
              <a:r>
                <a:rPr lang="ja-JP" altLang="en-US" sz="1100" u="heavy" dirty="0" smtClean="0">
                  <a:solidFill>
                    <a:srgbClr val="FF0000"/>
                  </a:solidFill>
                  <a:latin typeface="Meiryo UI"/>
                  <a:ea typeface="Meiryo UI"/>
                  <a:cs typeface="Meiryo UI"/>
                </a:rPr>
                <a:t>を</a:t>
              </a:r>
              <a:r>
                <a:rPr lang="ja-JP" altLang="en-US" sz="1100" u="heavy" dirty="0">
                  <a:solidFill>
                    <a:srgbClr val="FF0000"/>
                  </a:solidFill>
                  <a:latin typeface="Meiryo UI"/>
                  <a:ea typeface="Meiryo UI"/>
                  <a:cs typeface="Meiryo UI"/>
                </a:rPr>
                <a:t>検討</a:t>
              </a: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＜検討の視点＞</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・「平時のバックアップ」と「非常時のバックアップ」</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・「政治・行政分野」と「経済分野」</a:t>
              </a:r>
              <a:endParaRPr lang="en-US" altLang="ja-JP"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・「大阪・関西の取組み」と「国への働きかけ」</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23928" y="3978000"/>
              <a:ext cx="3981822"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＜取組みの方向性（案）＞</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・大阪・関西における体制検討</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・中央省庁</a:t>
              </a:r>
              <a:r>
                <a:rPr lang="ja-JP" altLang="en-US" sz="105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業務の業務の</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大阪・関西での代替の仕組みづくり</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・首都圏企業への更なるバックアップ拠点化の働きかけ　　　　　</a:t>
              </a:r>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718314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取組みを積極的に進めて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747523"/>
            <a:ext cx="9046625"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400" dirty="0">
              <a:solidFill>
                <a:schemeClr val="tx1"/>
              </a:solidFill>
            </a:endParaRPr>
          </a:p>
        </p:txBody>
      </p:sp>
      <p:sp>
        <p:nvSpPr>
          <p:cNvPr id="5" name="Rectangle 1"/>
          <p:cNvSpPr>
            <a:spLocks noChangeArrowheads="1"/>
          </p:cNvSpPr>
          <p:nvPr/>
        </p:nvSpPr>
        <p:spPr bwMode="auto">
          <a:xfrm>
            <a:off x="4932040" y="3004646"/>
            <a:ext cx="40317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（国の試算値</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08970"/>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827075921"/>
              </p:ext>
            </p:extLst>
          </p:nvPr>
        </p:nvGraphicFramePr>
        <p:xfrm>
          <a:off x="5535366" y="3312251"/>
          <a:ext cx="3357114" cy="332773"/>
        </p:xfrm>
        <a:graphic>
          <a:graphicData uri="http://schemas.openxmlformats.org/drawingml/2006/table">
            <a:tbl>
              <a:tblPr firstCol="1" bandRow="1">
                <a:tableStyleId>{5C22544A-7EE6-4342-B048-85BDC9FD1C3A}</a:tableStyleId>
              </a:tblPr>
              <a:tblGrid>
                <a:gridCol w="1700930"/>
                <a:gridCol w="1656184"/>
              </a:tblGrid>
              <a:tr h="332773">
                <a:tc>
                  <a:txBody>
                    <a:bodyPr/>
                    <a:lstStyle/>
                    <a:p>
                      <a:pPr algn="ctr">
                        <a:lnSpc>
                          <a:spcPts val="1200"/>
                        </a:lnSpc>
                        <a:spcAft>
                          <a:spcPts val="0"/>
                        </a:spcAft>
                      </a:pPr>
                      <a:r>
                        <a:rPr lang="ja-JP" altLang="en-US" sz="1300" strike="noStrik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300" strike="noStrik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　２兆円</a:t>
                      </a:r>
                      <a:endParaRPr lang="en-US" altLang="ja-JP"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36512" y="3048468"/>
            <a:ext cx="1368152"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8"/>
          <p:cNvSpPr txBox="1"/>
          <p:nvPr/>
        </p:nvSpPr>
        <p:spPr>
          <a:xfrm>
            <a:off x="71710" y="3300246"/>
            <a:ext cx="4749590" cy="90341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sz="11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大阪　夢洲</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ゆめしま</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テ　ー　マ</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r>
              <a:rPr 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入場者想定　 　　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6512" y="4208746"/>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18"/>
          <p:cNvSpPr txBox="1"/>
          <p:nvPr/>
        </p:nvSpPr>
        <p:spPr>
          <a:xfrm>
            <a:off x="63308" y="4413099"/>
            <a:ext cx="4757992" cy="134960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年国際博覧会開催国に立候補を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表明</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（博覧会国際事務局）総会で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へビッド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・ドシエ（立候補申請文書）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を提出</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総会でプレゼンテーション</a:t>
            </a: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6512" y="5733256"/>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■今後のスケジュール</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8"/>
          <p:cNvSpPr txBox="1"/>
          <p:nvPr/>
        </p:nvSpPr>
        <p:spPr>
          <a:xfrm>
            <a:off x="71710" y="5964005"/>
            <a:ext cx="4757992" cy="8640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調査団</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来日</a:t>
            </a:r>
            <a:endParaRPr lang="en-US" altLang="ja-JP" sz="11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総会（最終プレゼンテーション後、加盟国の投票に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開催地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決定）</a:t>
            </a:r>
          </a:p>
          <a:p>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4"/>
          <p:cNvSpPr txBox="1">
            <a:spLocks noChangeArrowheads="1"/>
          </p:cNvSpPr>
          <p:nvPr/>
        </p:nvSpPr>
        <p:spPr bwMode="auto">
          <a:xfrm>
            <a:off x="4931935" y="3743454"/>
            <a:ext cx="3816529" cy="261610"/>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■会場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4"/>
          <p:cNvSpPr txBox="1">
            <a:spLocks noChangeArrowheads="1"/>
          </p:cNvSpPr>
          <p:nvPr/>
        </p:nvSpPr>
        <p:spPr bwMode="auto">
          <a:xfrm>
            <a:off x="4933673" y="5301208"/>
            <a:ext cx="2950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■アスタナ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国際博覧会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での万博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誘致</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のＰＲ活動（</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4"/>
          <p:cNvSpPr txBox="1">
            <a:spLocks noChangeArrowheads="1"/>
          </p:cNvSpPr>
          <p:nvPr/>
        </p:nvSpPr>
        <p:spPr bwMode="auto">
          <a:xfrm>
            <a:off x="5020496" y="6614668"/>
            <a:ext cx="2322901" cy="215444"/>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日本万国博覧会誘致委員会ＨＰ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4"/>
          <p:cNvSpPr txBox="1">
            <a:spLocks noChangeArrowheads="1"/>
          </p:cNvSpPr>
          <p:nvPr/>
        </p:nvSpPr>
        <p:spPr bwMode="auto">
          <a:xfrm>
            <a:off x="7471159" y="5301208"/>
            <a:ext cx="1637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ct val="0"/>
              </a:spcBef>
              <a:spcAft>
                <a:spcPts val="0"/>
              </a:spcAft>
              <a:buFontTx/>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誘致ロゴマーク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31" name="正方形/長方形 30"/>
          <p:cNvSpPr/>
          <p:nvPr/>
        </p:nvSpPr>
        <p:spPr>
          <a:xfrm>
            <a:off x="3364503" y="3608644"/>
            <a:ext cx="5256583" cy="230832"/>
          </a:xfrm>
          <a:prstGeom prst="rect">
            <a:avLst/>
          </a:prstGeom>
        </p:spPr>
        <p:txBody>
          <a:bodyPr wrap="square">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経済産業省「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ビッド・ドシエ各章要旨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5287014" y="3962935"/>
            <a:ext cx="3659218" cy="1209328"/>
            <a:chOff x="5068394" y="4056919"/>
            <a:chExt cx="3907469" cy="1291372"/>
          </a:xfrm>
        </p:grpSpPr>
        <p:pic>
          <p:nvPicPr>
            <p:cNvPr id="38" name="図形 1"/>
            <p:cNvPicPr>
              <a:picLocks noChangeAspect="1"/>
            </p:cNvPicPr>
            <p:nvPr/>
          </p:nvPicPr>
          <p:blipFill>
            <a:blip r:embed="rId3"/>
            <a:stretch>
              <a:fillRect/>
            </a:stretch>
          </p:blipFill>
          <p:spPr>
            <a:xfrm>
              <a:off x="5068394" y="4056919"/>
              <a:ext cx="2095894" cy="1291372"/>
            </a:xfrm>
            <a:prstGeom prst="rect">
              <a:avLst/>
            </a:prstGeom>
          </p:spPr>
        </p:pic>
        <p:pic>
          <p:nvPicPr>
            <p:cNvPr id="39" name="図形 5"/>
            <p:cNvPicPr>
              <a:picLocks noChangeAspect="1"/>
            </p:cNvPicPr>
            <p:nvPr/>
          </p:nvPicPr>
          <p:blipFill>
            <a:blip r:embed="rId4"/>
            <a:stretch>
              <a:fillRect/>
            </a:stretch>
          </p:blipFill>
          <p:spPr>
            <a:xfrm>
              <a:off x="7164288" y="4056919"/>
              <a:ext cx="1811575" cy="1291371"/>
            </a:xfrm>
            <a:prstGeom prst="rect">
              <a:avLst/>
            </a:prstGeom>
          </p:spPr>
        </p:pic>
      </p:grpSp>
      <p:grpSp>
        <p:nvGrpSpPr>
          <p:cNvPr id="40" name="グループ化 39"/>
          <p:cNvGrpSpPr/>
          <p:nvPr/>
        </p:nvGrpSpPr>
        <p:grpSpPr>
          <a:xfrm>
            <a:off x="5068394" y="5661248"/>
            <a:ext cx="4023600" cy="953420"/>
            <a:chOff x="5068394" y="5478405"/>
            <a:chExt cx="4023600" cy="953420"/>
          </a:xfrm>
        </p:grpSpPr>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119" y="5478405"/>
              <a:ext cx="1504875" cy="953420"/>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394" y="5492602"/>
              <a:ext cx="2471638" cy="939223"/>
            </a:xfrm>
            <a:prstGeom prst="rect">
              <a:avLst/>
            </a:prstGeom>
          </p:spPr>
        </p:pic>
      </p:grpSp>
      <p:sp>
        <p:nvSpPr>
          <p:cNvPr id="32" name="Rectangle 1"/>
          <p:cNvSpPr>
            <a:spLocks noChangeArrowheads="1"/>
          </p:cNvSpPr>
          <p:nvPr/>
        </p:nvSpPr>
        <p:spPr bwMode="auto">
          <a:xfrm>
            <a:off x="-37252" y="2814569"/>
            <a:ext cx="2321276" cy="28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200" u="heavy" dirty="0" smtClean="0">
                <a:solidFill>
                  <a:srgbClr val="FF0000"/>
                </a:solidFill>
                <a:latin typeface="Meiryo UI" panose="020B0604030504040204" pitchFamily="50" charset="-128"/>
                <a:ea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rPr>
              <a:t>以下は最新の情報に更新</a:t>
            </a:r>
            <a:r>
              <a:rPr lang="en-US" altLang="ja-JP" sz="1200" u="heavy" dirty="0" smtClean="0">
                <a:solidFill>
                  <a:srgbClr val="FF0000"/>
                </a:solidFill>
                <a:latin typeface="Meiryo UI" panose="020B0604030504040204" pitchFamily="50" charset="-128"/>
                <a:ea typeface="Meiryo UI" panose="020B0604030504040204" pitchFamily="50" charset="-128"/>
              </a:rPr>
              <a:t>】</a:t>
            </a:r>
            <a:endParaRPr lang="ja-JP" altLang="en-US" u="heavy" dirty="0" smtClean="0">
              <a:solidFill>
                <a:srgbClr val="FF0000"/>
              </a:solidFill>
            </a:endParaRPr>
          </a:p>
        </p:txBody>
      </p:sp>
      <p:sp>
        <p:nvSpPr>
          <p:cNvPr id="43" name="正方形/長方形 42"/>
          <p:cNvSpPr/>
          <p:nvPr/>
        </p:nvSpPr>
        <p:spPr>
          <a:xfrm>
            <a:off x="5197991" y="5142384"/>
            <a:ext cx="4054529" cy="230832"/>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057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314" y="-35495"/>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72496" y="474931"/>
            <a:ext cx="8964000" cy="266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について、府民・市民の理解を得るため、多様な機会を捉え積極的な情報発信を行う。</a:t>
            </a:r>
            <a:endPar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400" dirty="0">
              <a:solidFill>
                <a:schemeClr val="tx1"/>
              </a:solidFill>
            </a:endParaRPr>
          </a:p>
        </p:txBody>
      </p:sp>
      <p:sp>
        <p:nvSpPr>
          <p:cNvPr id="20" name="正方形/長方形 19"/>
          <p:cNvSpPr/>
          <p:nvPr/>
        </p:nvSpPr>
        <p:spPr>
          <a:xfrm>
            <a:off x="4884682" y="3393197"/>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73" y="123764"/>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18" name="正方形/長方形 17"/>
          <p:cNvSpPr/>
          <p:nvPr/>
        </p:nvSpPr>
        <p:spPr>
          <a:xfrm>
            <a:off x="-28267" y="3440867"/>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の基本コンセプト（大阪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基本構想（案）・中間骨子）</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201061" y="3741883"/>
            <a:ext cx="3237601" cy="489850"/>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大阪・関西の持続的な経済成長のエンジンとなる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世界最高水準の成長型ＩＲ</a:t>
            </a:r>
            <a:endParaRPr lang="en-US" altLang="ja-JP"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1059" y="4592825"/>
            <a:ext cx="2426725" cy="1716495"/>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国際的エンターテイメント拠点や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オールインワン</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拠点など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形成による経済波及効果・</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大阪の観光振興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地域経済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の活性化等に寄与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大阪から関西、西日本への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更なる波及効果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3846" y="4300438"/>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8"/>
          <p:cNvSpPr txBox="1"/>
          <p:nvPr/>
        </p:nvSpPr>
        <p:spPr>
          <a:xfrm>
            <a:off x="4984978" y="3646613"/>
            <a:ext cx="3945185" cy="167657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推進会議の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推進局の発足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年８月　 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・中間骨子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りまとめ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年以降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1050" dirty="0">
              <a:latin typeface="Century"/>
              <a:ea typeface="ＭＳ 明朝"/>
              <a:cs typeface="Times New Roman"/>
            </a:endParaRPr>
          </a:p>
          <a:p>
            <a:pPr marL="152400" indent="-152400" fontAlgn="auto">
              <a:lnSpc>
                <a:spcPts val="1800"/>
              </a:lnSpc>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自治体からの申請・認定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579686" y="6520259"/>
            <a:ext cx="5423147" cy="230832"/>
          </a:xfrm>
          <a:prstGeom prst="rect">
            <a:avLst/>
          </a:prstGeom>
        </p:spPr>
        <p:txBody>
          <a:bodyPr wrap="square">
            <a:spAutoFit/>
          </a:bodyPr>
          <a:lstStyle/>
          <a:p>
            <a:pPr fontAlgn="auto">
              <a:spcBef>
                <a:spcPts val="0"/>
              </a:spcBef>
              <a:spcAft>
                <a:spcPts val="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出典：「夢洲まちづくり構想」より／夢洲における国際観光拠点の建設・運営における経済的効果（第</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期</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70ha</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2576490067"/>
              </p:ext>
            </p:extLst>
          </p:nvPr>
        </p:nvGraphicFramePr>
        <p:xfrm>
          <a:off x="5130084" y="5616384"/>
          <a:ext cx="3780000" cy="864000"/>
        </p:xfrm>
        <a:graphic>
          <a:graphicData uri="http://schemas.openxmlformats.org/drawingml/2006/table">
            <a:tbl>
              <a:tblPr firstRow="1" bandRow="1">
                <a:tableStyleId>{5C22544A-7EE6-4342-B048-85BDC9FD1C3A}</a:tableStyleId>
              </a:tblPr>
              <a:tblGrid>
                <a:gridCol w="1260000"/>
                <a:gridCol w="1260000"/>
                <a:gridCol w="1260000"/>
              </a:tblGrid>
              <a:tr h="288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建設投資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r>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7,600</a:t>
                      </a:r>
                      <a:r>
                        <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2" name="正方形/長方形 31"/>
          <p:cNvSpPr/>
          <p:nvPr/>
        </p:nvSpPr>
        <p:spPr>
          <a:xfrm>
            <a:off x="4930594" y="5370799"/>
            <a:ext cx="4176091"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■経済的効果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703" y="4592825"/>
            <a:ext cx="2159336" cy="18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48558" y="3179346"/>
            <a:ext cx="2321276" cy="28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200" u="heavy" dirty="0" smtClean="0">
                <a:solidFill>
                  <a:srgbClr val="FF0000"/>
                </a:solidFill>
                <a:latin typeface="Meiryo UI" panose="020B0604030504040204" pitchFamily="50" charset="-128"/>
                <a:ea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rPr>
              <a:t>以下は最新の情報に更新</a:t>
            </a:r>
            <a:r>
              <a:rPr lang="en-US" altLang="ja-JP" sz="1200" u="heavy" dirty="0" smtClean="0">
                <a:solidFill>
                  <a:srgbClr val="FF0000"/>
                </a:solidFill>
                <a:latin typeface="Meiryo UI" panose="020B0604030504040204" pitchFamily="50" charset="-128"/>
                <a:ea typeface="Meiryo UI" panose="020B0604030504040204" pitchFamily="50" charset="-128"/>
              </a:rPr>
              <a:t>】</a:t>
            </a:r>
            <a:endParaRPr lang="ja-JP" altLang="en-US" u="heavy" dirty="0" smtClean="0">
              <a:solidFill>
                <a:srgbClr val="FF0000"/>
              </a:solidFill>
            </a:endParaRPr>
          </a:p>
        </p:txBody>
      </p:sp>
    </p:spTree>
    <p:extLst>
      <p:ext uri="{BB962C8B-B14F-4D97-AF65-F5344CB8AC3E}">
        <p14:creationId xmlns:p14="http://schemas.microsoft.com/office/powerpoint/2010/main" val="271219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u="heavy" dirty="0">
                  <a:solidFill>
                    <a:srgbClr val="FF0000"/>
                  </a:solidFill>
                  <a:latin typeface="Meiryo UI" panose="020B0604030504040204" pitchFamily="50" charset="-128"/>
                  <a:ea typeface="Meiryo UI" panose="020B0604030504040204" pitchFamily="50" charset="-128"/>
                </a:rPr>
                <a:t>健康・医療関連分野の</a:t>
              </a:r>
              <a:r>
                <a:rPr lang="ja-JP" altLang="en-US" sz="16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45492" y="2852935"/>
            <a:ext cx="43545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u="heavy" dirty="0">
                <a:solidFill>
                  <a:srgbClr val="FF0000"/>
                </a:solidFill>
                <a:latin typeface="Meiryo UI" panose="020B0604030504040204" pitchFamily="50" charset="-128"/>
                <a:ea typeface="Meiryo UI" panose="020B0604030504040204" pitchFamily="50" charset="-128"/>
              </a:rPr>
              <a:t>健康・医療関連分野の</a:t>
            </a:r>
            <a:r>
              <a:rPr lang="ja-JP" altLang="en-US"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43" name="正方形/長方形 42"/>
          <p:cNvSpPr/>
          <p:nvPr/>
        </p:nvSpPr>
        <p:spPr>
          <a:xfrm>
            <a:off x="197008" y="3630358"/>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44" name="角丸四角形 43"/>
          <p:cNvSpPr/>
          <p:nvPr/>
        </p:nvSpPr>
        <p:spPr>
          <a:xfrm>
            <a:off x="4612869" y="2873968"/>
            <a:ext cx="4356483" cy="3671452"/>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医療をベースに、次の時代に実現すべき新たな「未来医療」の実用化・産業化等を推進する国際</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拠点の形成を目指し、産学官が連携しながら、検討を進める。</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587649" y="6284264"/>
            <a:ext cx="3343603"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おける未来</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医療国際拠点基本計画（</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素案）より</a:t>
            </a:r>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 y="386119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4746496" y="3698600"/>
            <a:ext cx="4024515" cy="2623764"/>
          </a:xfrm>
          <a:prstGeom prst="rect">
            <a:avLst/>
          </a:prstGeom>
        </p:spPr>
      </p:pic>
    </p:spTree>
    <p:extLst>
      <p:ext uri="{BB962C8B-B14F-4D97-AF65-F5344CB8AC3E}">
        <p14:creationId xmlns:p14="http://schemas.microsoft.com/office/powerpoint/2010/main" val="2767679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図 236"/>
          <p:cNvPicPr>
            <a:picLocks/>
          </p:cNvPicPr>
          <p:nvPr/>
        </p:nvPicPr>
        <p:blipFill>
          <a:blip r:embed="rId3"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sp>
        <p:nvSpPr>
          <p:cNvPr id="139" name="角丸四角形 138"/>
          <p:cNvSpPr/>
          <p:nvPr/>
        </p:nvSpPr>
        <p:spPr>
          <a:xfrm>
            <a:off x="203226" y="332656"/>
            <a:ext cx="4237099"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箕面船場地域において、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月オープンをめざし、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などをさらに発展・</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実用化</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させる拠点である「関西スポーツ科学・ヘルスケア総合センター（仮称）」の検討が進められている。</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ホームベース 130"/>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2653226" y="6100908"/>
            <a:ext cx="2269293" cy="230832"/>
          </a:xfrm>
          <a:prstGeom prst="rect">
            <a:avLst/>
          </a:prstGeom>
        </p:spPr>
        <p:txBody>
          <a:bodyPr wrap="square">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2" y="615875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97058"/>
            <a:ext cx="299444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418008" y="6250036"/>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419803" y="6381328"/>
            <a:ext cx="2985101" cy="230832"/>
          </a:xfrm>
          <a:prstGeom prst="rect">
            <a:avLst/>
          </a:prstGeom>
        </p:spPr>
        <p:txBody>
          <a:bodyPr wrap="square">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4" y="6431549"/>
            <a:ext cx="41291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45" name="右矢印 144"/>
          <p:cNvSpPr/>
          <p:nvPr/>
        </p:nvSpPr>
        <p:spPr>
          <a:xfrm>
            <a:off x="266957" y="602128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3379"/>
            <a:ext cx="2569934" cy="230832"/>
          </a:xfrm>
          <a:prstGeom prst="rect">
            <a:avLst/>
          </a:prstGeom>
        </p:spPr>
        <p:txBody>
          <a:bodyPr wrap="none">
            <a:spAutoFit/>
          </a:bodyPr>
          <a:lstStyle/>
          <a:p>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大阪重粒子線センター（仮称）</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a:grpSpLocks noChangeAspect="1"/>
          </p:cNvGrpSpPr>
          <p:nvPr/>
        </p:nvGrpSpPr>
        <p:grpSpPr>
          <a:xfrm>
            <a:off x="4860032" y="4149080"/>
            <a:ext cx="3920179" cy="1339127"/>
            <a:chOff x="9454026" y="4062263"/>
            <a:chExt cx="5600254" cy="1807019"/>
          </a:xfrm>
        </p:grpSpPr>
        <p:sp>
          <p:nvSpPr>
            <p:cNvPr id="149" name="右矢印 148"/>
            <p:cNvSpPr/>
            <p:nvPr/>
          </p:nvSpPr>
          <p:spPr>
            <a:xfrm>
              <a:off x="11171275" y="5703710"/>
              <a:ext cx="2503407"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5" name="右矢印 134"/>
            <p:cNvSpPr/>
            <p:nvPr/>
          </p:nvSpPr>
          <p:spPr>
            <a:xfrm>
              <a:off x="13428984" y="5510018"/>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4" name="右矢印 133"/>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9" name="右矢印 158"/>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0" name="右矢印 149"/>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4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141" name="正方形/長方形 14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144" name="正方形/長方形 14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10467013" y="5661248"/>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161" name="正方形/長方形 160"/>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星 32 161"/>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164" name="テキスト ボックス 107"/>
            <p:cNvSpPr txBox="1">
              <a:spLocks noChangeArrowheads="1"/>
            </p:cNvSpPr>
            <p:nvPr/>
          </p:nvSpPr>
          <p:spPr bwMode="auto">
            <a:xfrm>
              <a:off x="13788316" y="4942047"/>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165" name="四角形吹き出し 164"/>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131"/>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疫学相談</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12564888" y="5471726"/>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四角形吹き出し 135"/>
            <p:cNvSpPr/>
            <p:nvPr/>
          </p:nvSpPr>
          <p:spPr>
            <a:xfrm>
              <a:off x="11828452" y="5373216"/>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138" name="正方形/長方形 137"/>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179512" y="4149080"/>
            <a:ext cx="8788065"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71" name="正方形/長方形 170"/>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3347864" y="2969534"/>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 name="表 152"/>
          <p:cNvGraphicFramePr>
            <a:graphicFrameLocks noGrp="1"/>
          </p:cNvGraphicFramePr>
          <p:nvPr>
            <p:extLst>
              <p:ext uri="{D42A27DB-BD31-4B8C-83A1-F6EECF244321}">
                <p14:modId xmlns:p14="http://schemas.microsoft.com/office/powerpoint/2010/main" val="2633685858"/>
              </p:ext>
            </p:extLst>
          </p:nvPr>
        </p:nvGraphicFramePr>
        <p:xfrm>
          <a:off x="4644008" y="1124744"/>
          <a:ext cx="4248472" cy="1325880"/>
        </p:xfrm>
        <a:graphic>
          <a:graphicData uri="http://schemas.openxmlformats.org/drawingml/2006/table">
            <a:tbl>
              <a:tblPr firstRow="1" bandRow="1">
                <a:tableStyleId>{5C22544A-7EE6-4342-B048-85BDC9FD1C3A}</a:tableStyleId>
              </a:tblPr>
              <a:tblGrid>
                <a:gridCol w="1080120"/>
                <a:gridCol w="3168352"/>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革新的医薬品の開発迅速化</a:t>
                      </a:r>
                      <a:endParaRPr kumimoji="1" lang="zh-TW" altLang="en-US" sz="8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123" name="グループ化 122"/>
          <p:cNvGrpSpPr/>
          <p:nvPr/>
        </p:nvGrpSpPr>
        <p:grpSpPr>
          <a:xfrm>
            <a:off x="228973" y="1483788"/>
            <a:ext cx="4127003" cy="1671053"/>
            <a:chOff x="4644008" y="3978331"/>
            <a:chExt cx="4127003" cy="1671053"/>
          </a:xfrm>
        </p:grpSpPr>
        <p:grpSp>
          <p:nvGrpSpPr>
            <p:cNvPr id="151" name="グループ化 150"/>
            <p:cNvGrpSpPr/>
            <p:nvPr/>
          </p:nvGrpSpPr>
          <p:grpSpPr>
            <a:xfrm>
              <a:off x="4644008" y="3978331"/>
              <a:ext cx="3024336" cy="1457867"/>
              <a:chOff x="3790340" y="4626402"/>
              <a:chExt cx="3024336" cy="1457867"/>
            </a:xfrm>
            <a:noFill/>
          </p:grpSpPr>
          <p:sp>
            <p:nvSpPr>
              <p:cNvPr id="155" name="正方形/長方形 15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6" name="図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52" name="図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154" name="正方形/長方形 153"/>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7" name="グループ化 166"/>
          <p:cNvGrpSpPr/>
          <p:nvPr/>
        </p:nvGrpSpPr>
        <p:grpSpPr>
          <a:xfrm>
            <a:off x="4906566" y="2441854"/>
            <a:ext cx="3950015" cy="1545871"/>
            <a:chOff x="-483836" y="1123455"/>
            <a:chExt cx="9879305" cy="5712320"/>
          </a:xfrm>
        </p:grpSpPr>
        <p:pic>
          <p:nvPicPr>
            <p:cNvPr id="168" name="図 167"/>
            <p:cNvPicPr>
              <a:picLocks noChangeAspect="1"/>
            </p:cNvPicPr>
            <p:nvPr/>
          </p:nvPicPr>
          <p:blipFill rotWithShape="1">
            <a:blip r:embed="rId6"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173" name="図 172"/>
            <p:cNvPicPr>
              <a:picLocks noChangeAspect="1"/>
            </p:cNvPicPr>
            <p:nvPr/>
          </p:nvPicPr>
          <p:blipFill rotWithShape="1">
            <a:blip r:embed="rId7"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174" name="四角形吹き出し 173"/>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5" name="Picture 3" descr="要覧表紙・病院外観"/>
            <p:cNvPicPr>
              <a:picLocks noChangeAspect="1" noChangeArrowheads="1"/>
            </p:cNvPicPr>
            <p:nvPr/>
          </p:nvPicPr>
          <p:blipFill>
            <a:blip r:embed="rId8"/>
            <a:srcRect/>
            <a:stretch>
              <a:fillRect/>
            </a:stretch>
          </p:blipFill>
          <p:spPr bwMode="auto">
            <a:xfrm>
              <a:off x="8020745" y="3232066"/>
              <a:ext cx="1288974" cy="1148867"/>
            </a:xfrm>
            <a:prstGeom prst="rect">
              <a:avLst/>
            </a:prstGeom>
            <a:noFill/>
            <a:ln w="9525">
              <a:noFill/>
              <a:miter lim="800000"/>
              <a:headEnd/>
              <a:tailEnd/>
            </a:ln>
          </p:spPr>
        </p:pic>
        <p:pic>
          <p:nvPicPr>
            <p:cNvPr id="176" name="図 53"/>
            <p:cNvPicPr>
              <a:picLocks noChangeAspect="1" noChangeArrowheads="1"/>
            </p:cNvPicPr>
            <p:nvPr/>
          </p:nvPicPr>
          <p:blipFill>
            <a:blip r:embed="rId9"/>
            <a:srcRect/>
            <a:stretch>
              <a:fillRect/>
            </a:stretch>
          </p:blipFill>
          <p:spPr bwMode="auto">
            <a:xfrm>
              <a:off x="8016461" y="5646549"/>
              <a:ext cx="1293258" cy="1148251"/>
            </a:xfrm>
            <a:prstGeom prst="rect">
              <a:avLst/>
            </a:prstGeom>
            <a:noFill/>
            <a:ln w="9525">
              <a:noFill/>
              <a:miter lim="800000"/>
              <a:headEnd/>
              <a:tailEnd/>
            </a:ln>
          </p:spPr>
        </p:pic>
        <p:pic>
          <p:nvPicPr>
            <p:cNvPr id="177" name="Picture 2"/>
            <p:cNvPicPr>
              <a:picLocks noChangeAspect="1" noChangeArrowheads="1"/>
            </p:cNvPicPr>
            <p:nvPr/>
          </p:nvPicPr>
          <p:blipFill>
            <a:blip r:embed="rId10"/>
            <a:srcRect/>
            <a:stretch>
              <a:fillRect/>
            </a:stretch>
          </p:blipFill>
          <p:spPr bwMode="auto">
            <a:xfrm>
              <a:off x="8026988" y="2064488"/>
              <a:ext cx="1282731" cy="1097313"/>
            </a:xfrm>
            <a:prstGeom prst="rect">
              <a:avLst/>
            </a:prstGeom>
            <a:noFill/>
            <a:ln w="9525">
              <a:noFill/>
              <a:miter lim="800000"/>
              <a:headEnd/>
              <a:tailEnd/>
            </a:ln>
          </p:spPr>
        </p:pic>
        <p:pic>
          <p:nvPicPr>
            <p:cNvPr id="178" name="Picture 4"/>
            <p:cNvPicPr>
              <a:picLocks noChangeAspect="1" noChangeArrowheads="1"/>
            </p:cNvPicPr>
            <p:nvPr/>
          </p:nvPicPr>
          <p:blipFill>
            <a:blip r:embed="rId11"/>
            <a:srcRect/>
            <a:stretch>
              <a:fillRect/>
            </a:stretch>
          </p:blipFill>
          <p:spPr bwMode="auto">
            <a:xfrm>
              <a:off x="8016461" y="4450600"/>
              <a:ext cx="1293258" cy="1149021"/>
            </a:xfrm>
            <a:prstGeom prst="rect">
              <a:avLst/>
            </a:prstGeom>
            <a:noFill/>
            <a:ln w="9525">
              <a:noFill/>
              <a:miter lim="800000"/>
              <a:headEnd/>
              <a:tailEnd/>
            </a:ln>
          </p:spPr>
        </p:pic>
        <p:sp>
          <p:nvSpPr>
            <p:cNvPr id="179" name="角丸四角形 178"/>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180" name="角丸四角形 179"/>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181" name="角丸四角形 180"/>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182" name="角丸四角形 181"/>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183" name="グループ化 7"/>
            <p:cNvGrpSpPr>
              <a:grpSpLocks/>
            </p:cNvGrpSpPr>
            <p:nvPr/>
          </p:nvGrpSpPr>
          <p:grpSpPr bwMode="auto">
            <a:xfrm>
              <a:off x="1258888" y="3284538"/>
              <a:ext cx="4628140" cy="3326996"/>
              <a:chOff x="579504" y="1617785"/>
              <a:chExt cx="4795604" cy="3073010"/>
            </a:xfrm>
          </p:grpSpPr>
          <p:grpSp>
            <p:nvGrpSpPr>
              <p:cNvPr id="221" name="グループ化 11"/>
              <p:cNvGrpSpPr>
                <a:grpSpLocks/>
              </p:cNvGrpSpPr>
              <p:nvPr/>
            </p:nvGrpSpPr>
            <p:grpSpPr bwMode="auto">
              <a:xfrm>
                <a:off x="579504" y="1736555"/>
                <a:ext cx="4795604" cy="2954240"/>
                <a:chOff x="675464" y="1647156"/>
                <a:chExt cx="5059984" cy="2955102"/>
              </a:xfrm>
            </p:grpSpPr>
            <p:grpSp>
              <p:nvGrpSpPr>
                <p:cNvPr id="225" name="グループ化 22"/>
                <p:cNvGrpSpPr>
                  <a:grpSpLocks/>
                </p:cNvGrpSpPr>
                <p:nvPr/>
              </p:nvGrpSpPr>
              <p:grpSpPr bwMode="auto">
                <a:xfrm>
                  <a:off x="675464" y="1647156"/>
                  <a:ext cx="5059984" cy="2955102"/>
                  <a:chOff x="2863611" y="1747761"/>
                  <a:chExt cx="5059984" cy="2955102"/>
                </a:xfrm>
              </p:grpSpPr>
              <p:sp>
                <p:nvSpPr>
                  <p:cNvPr id="227"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228" name="Picture 2" descr="C:\Program Files\Microsoft Office\MEDIA\CAGCAT10\j0293234.wmf"/>
                  <p:cNvPicPr>
                    <a:picLocks noChangeAspect="1" noChangeArrowheads="1"/>
                  </p:cNvPicPr>
                  <p:nvPr/>
                </p:nvPicPr>
                <p:blipFill>
                  <a:blip r:embed="rId12"/>
                  <a:srcRect/>
                  <a:stretch>
                    <a:fillRect/>
                  </a:stretch>
                </p:blipFill>
                <p:spPr bwMode="auto">
                  <a:xfrm>
                    <a:off x="3797405" y="4313043"/>
                    <a:ext cx="342019" cy="252319"/>
                  </a:xfrm>
                  <a:prstGeom prst="rect">
                    <a:avLst/>
                  </a:prstGeom>
                  <a:noFill/>
                  <a:ln w="9525">
                    <a:noFill/>
                    <a:miter lim="800000"/>
                    <a:headEnd/>
                    <a:tailEnd/>
                  </a:ln>
                </p:spPr>
              </p:pic>
              <p:pic>
                <p:nvPicPr>
                  <p:cNvPr id="229" name="Picture 2" descr="C:\Program Files\Microsoft Office\MEDIA\CAGCAT10\j0293234.wmf"/>
                  <p:cNvPicPr>
                    <a:picLocks noChangeAspect="1" noChangeArrowheads="1"/>
                  </p:cNvPicPr>
                  <p:nvPr/>
                </p:nvPicPr>
                <p:blipFill>
                  <a:blip r:embed="rId12"/>
                  <a:srcRect/>
                  <a:stretch>
                    <a:fillRect/>
                  </a:stretch>
                </p:blipFill>
                <p:spPr bwMode="auto">
                  <a:xfrm>
                    <a:off x="4864102" y="2188381"/>
                    <a:ext cx="352792" cy="260266"/>
                  </a:xfrm>
                  <a:prstGeom prst="rect">
                    <a:avLst/>
                  </a:prstGeom>
                  <a:noFill/>
                  <a:ln w="9525">
                    <a:noFill/>
                    <a:miter lim="800000"/>
                    <a:headEnd/>
                    <a:tailEnd/>
                  </a:ln>
                </p:spPr>
              </p:pic>
              <p:sp>
                <p:nvSpPr>
                  <p:cNvPr id="230" name="円/楕円 229"/>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233" name="円/楕円 232"/>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円/楕円 233"/>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円/楕円 234"/>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6" name="円/楕円 235"/>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6"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222"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223"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224"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184" name="正方形/長方形 183"/>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5" name="直線コネクタ 184"/>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6" name="正方形/長方形 185"/>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7" name="直線コネクタ 186"/>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8" name="Picture 2" descr="C:\Documents and Settings\admin\Local Settings\Temporary Internet Files\Content.IE5\0C2OPJ5W\MC900343639[1].wmf"/>
            <p:cNvPicPr>
              <a:picLocks noChangeAspect="1" noChangeArrowheads="1"/>
            </p:cNvPicPr>
            <p:nvPr/>
          </p:nvPicPr>
          <p:blipFill>
            <a:blip r:embed="rId13"/>
            <a:srcRect/>
            <a:stretch>
              <a:fillRect/>
            </a:stretch>
          </p:blipFill>
          <p:spPr bwMode="auto">
            <a:xfrm>
              <a:off x="4087813" y="4471988"/>
              <a:ext cx="279400" cy="328612"/>
            </a:xfrm>
            <a:prstGeom prst="rect">
              <a:avLst/>
            </a:prstGeom>
            <a:noFill/>
            <a:ln w="9525">
              <a:noFill/>
              <a:miter lim="800000"/>
              <a:headEnd/>
              <a:tailEnd/>
            </a:ln>
          </p:spPr>
        </p:pic>
        <p:cxnSp>
          <p:nvCxnSpPr>
            <p:cNvPr id="189" name="直線コネクタ 188"/>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190" name="直線コネクタ 189"/>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191" name="Picture 4" descr="記号"/>
            <p:cNvPicPr>
              <a:picLocks noChangeAspect="1" noChangeArrowheads="1"/>
            </p:cNvPicPr>
            <p:nvPr/>
          </p:nvPicPr>
          <p:blipFill>
            <a:blip r:embed="rId14"/>
            <a:srcRect/>
            <a:stretch>
              <a:fillRect/>
            </a:stretch>
          </p:blipFill>
          <p:spPr bwMode="auto">
            <a:xfrm>
              <a:off x="4487863" y="3716338"/>
              <a:ext cx="176212" cy="149225"/>
            </a:xfrm>
            <a:prstGeom prst="rect">
              <a:avLst/>
            </a:prstGeom>
            <a:noFill/>
            <a:ln w="9525">
              <a:noFill/>
              <a:miter lim="800000"/>
              <a:headEnd/>
              <a:tailEnd/>
            </a:ln>
          </p:spPr>
        </p:pic>
        <p:pic>
          <p:nvPicPr>
            <p:cNvPr id="192" name="Picture 6" descr="記号"/>
            <p:cNvPicPr>
              <a:picLocks noChangeAspect="1" noChangeArrowheads="1"/>
            </p:cNvPicPr>
            <p:nvPr/>
          </p:nvPicPr>
          <p:blipFill>
            <a:blip r:embed="rId15"/>
            <a:srcRect/>
            <a:stretch>
              <a:fillRect/>
            </a:stretch>
          </p:blipFill>
          <p:spPr bwMode="auto">
            <a:xfrm>
              <a:off x="4284663" y="3814763"/>
              <a:ext cx="174625" cy="149225"/>
            </a:xfrm>
            <a:prstGeom prst="rect">
              <a:avLst/>
            </a:prstGeom>
            <a:noFill/>
            <a:ln w="9525">
              <a:noFill/>
              <a:miter lim="800000"/>
              <a:headEnd/>
              <a:tailEnd/>
            </a:ln>
          </p:spPr>
        </p:pic>
        <p:sp>
          <p:nvSpPr>
            <p:cNvPr id="193" name="円/楕円 192"/>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円/楕円 193"/>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196" name="直線コネクタ 195"/>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97" name="グループ化 4"/>
            <p:cNvGrpSpPr>
              <a:grpSpLocks/>
            </p:cNvGrpSpPr>
            <p:nvPr/>
          </p:nvGrpSpPr>
          <p:grpSpPr bwMode="auto">
            <a:xfrm>
              <a:off x="-266124" y="4273745"/>
              <a:ext cx="2474314" cy="1915872"/>
              <a:chOff x="67340" y="3649730"/>
              <a:chExt cx="2609241" cy="2354300"/>
            </a:xfrm>
          </p:grpSpPr>
          <p:sp>
            <p:nvSpPr>
              <p:cNvPr id="217" name="角丸四角形 216"/>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218" name="Picture 2" descr="C:\Users\y-inoue\Desktop\top_image.jpg"/>
              <p:cNvPicPr>
                <a:picLocks noChangeAspect="1" noChangeArrowheads="1"/>
              </p:cNvPicPr>
              <p:nvPr/>
            </p:nvPicPr>
            <p:blipFill>
              <a:blip r:embed="rId16"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219" name="角丸四角形 218"/>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220" name="正方形/長方形 219"/>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198"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199"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201"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203"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05"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07"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208"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210"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211"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214"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Tree>
    <p:extLst>
      <p:ext uri="{BB962C8B-B14F-4D97-AF65-F5344CB8AC3E}">
        <p14:creationId xmlns:p14="http://schemas.microsoft.com/office/powerpoint/2010/main" val="3656487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184000"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798125760"/>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1" name="正方形/長方形 20"/>
          <p:cNvSpPr/>
          <p:nvPr/>
        </p:nvSpPr>
        <p:spPr>
          <a:xfrm>
            <a:off x="3851920" y="5013176"/>
            <a:ext cx="2203442" cy="1107996"/>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大阪市と大阪商工会議所の連携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(2017.2</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包括提携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により、</a:t>
            </a:r>
            <a:r>
              <a:rPr lang="en-US" altLang="ja-JP" sz="11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・ロボット実証実験支援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プログラムを実施。新た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な製品・サービスの開発・改良に必要な実証</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実験</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事業化を</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支援する。</a:t>
            </a:r>
            <a:endPar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707" y="4941168"/>
            <a:ext cx="2681774" cy="1539467"/>
          </a:xfrm>
          <a:prstGeom prst="rect">
            <a:avLst/>
          </a:prstGeom>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441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516218" y="4221088"/>
            <a:ext cx="2555773" cy="230832"/>
          </a:xfrm>
          <a:prstGeom prst="rect">
            <a:avLst/>
          </a:prstGeom>
          <a:noFill/>
        </p:spPr>
        <p:txBody>
          <a:bodyPr wrap="square" rtlCol="0">
            <a:spAutoFit/>
          </a:bodyPr>
          <a:lstStyle/>
          <a:p>
            <a:r>
              <a:rPr lang="ja-JP" altLang="en-US" sz="900"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323528" y="414908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611560" y="5301788"/>
            <a:ext cx="3236428"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2" name="サブタイトル 2"/>
          <p:cNvSpPr txBox="1">
            <a:spLocks/>
          </p:cNvSpPr>
          <p:nvPr/>
        </p:nvSpPr>
        <p:spPr>
          <a:xfrm>
            <a:off x="2123728" y="2492522"/>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827780726"/>
              </p:ext>
            </p:extLst>
          </p:nvPr>
        </p:nvGraphicFramePr>
        <p:xfrm>
          <a:off x="4499992" y="2204864"/>
          <a:ext cx="4497032" cy="1963939"/>
        </p:xfrm>
        <a:graphic>
          <a:graphicData uri="http://schemas.openxmlformats.org/drawingml/2006/table">
            <a:tbl>
              <a:tblPr firstRow="1" bandRow="1">
                <a:tableStyleId>{5C22544A-7EE6-4342-B048-85BDC9FD1C3A}</a:tableStyleId>
              </a:tblPr>
              <a:tblGrid>
                <a:gridCol w="2096125"/>
                <a:gridCol w="2400907"/>
              </a:tblGrid>
              <a:tr h="25705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05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heavy"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heavy"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tr>
              <a:tr h="63116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heavy"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344042" y="404108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サブタイトル 2"/>
          <p:cNvSpPr txBox="1">
            <a:spLocks/>
          </p:cNvSpPr>
          <p:nvPr/>
        </p:nvSpPr>
        <p:spPr>
          <a:xfrm>
            <a:off x="2433262" y="1268760"/>
            <a:ext cx="1634682" cy="36004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■関西国際空港で</a:t>
            </a:r>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i="1"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水素燃料電池</a:t>
            </a:r>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バス運行</a:t>
            </a:r>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サブタイトル 2"/>
          <p:cNvSpPr txBox="1">
            <a:spLocks/>
          </p:cNvSpPr>
          <p:nvPr/>
        </p:nvSpPr>
        <p:spPr>
          <a:xfrm>
            <a:off x="251520" y="1650333"/>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■バッテリーを活用したロボット普及に向け</a:t>
            </a:r>
            <a:endParaRPr lang="en-US" altLang="ja-JP"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大阪府と大阪工業大学の連携協定締結</a:t>
            </a:r>
            <a:endParaRPr lang="en-US" altLang="ja-JP"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374168"/>
            <a:ext cx="1753985" cy="906087"/>
          </a:xfrm>
          <a:prstGeom prst="rect">
            <a:avLst/>
          </a:prstGeom>
          <a:noFill/>
          <a:extLst/>
        </p:spPr>
      </p:pic>
      <p:pic>
        <p:nvPicPr>
          <p:cNvPr id="44"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569" y="2871595"/>
            <a:ext cx="1733550" cy="70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059" y="4274536"/>
            <a:ext cx="1366262" cy="10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060848"/>
            <a:ext cx="1371600" cy="914400"/>
          </a:xfrm>
          <a:prstGeom prst="rect">
            <a:avLst/>
          </a:prstGeom>
        </p:spPr>
      </p:pic>
      <p:pic>
        <p:nvPicPr>
          <p:cNvPr id="48" name="図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7784" y="1697558"/>
            <a:ext cx="1190625" cy="795338"/>
          </a:xfrm>
          <a:prstGeom prst="rect">
            <a:avLst/>
          </a:prstGeom>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0306" y="4448510"/>
            <a:ext cx="1300126" cy="9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5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283067"/>
            <a:ext cx="8784000" cy="331618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953545" y="4117429"/>
            <a:ext cx="2957978" cy="1277273"/>
          </a:xfrm>
          <a:prstGeom prst="rect">
            <a:avLst/>
          </a:prstGeom>
          <a:solidFill>
            <a:schemeClr val="bg1"/>
          </a:solid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（仮称）大阪</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100" u="heavy" strike="sngStrik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100" u="heavy"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u="heavy"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21163" y="4121364"/>
            <a:ext cx="2880000" cy="1277273"/>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5" cstate="print"/>
          <a:srcRect/>
          <a:stretch>
            <a:fillRect/>
          </a:stretch>
        </p:blipFill>
        <p:spPr bwMode="auto">
          <a:xfrm>
            <a:off x="6588224" y="5481975"/>
            <a:ext cx="2200176" cy="1049625"/>
          </a:xfrm>
          <a:prstGeom prst="rect">
            <a:avLst/>
          </a:prstGeom>
          <a:noFill/>
          <a:ln w="9525">
            <a:noFill/>
            <a:miter lim="800000"/>
            <a:headEnd/>
            <a:tailEnd/>
          </a:ln>
          <a:effectLst/>
        </p:spPr>
      </p:pic>
    </p:spTree>
    <p:extLst>
      <p:ext uri="{BB962C8B-B14F-4D97-AF65-F5344CB8AC3E}">
        <p14:creationId xmlns:p14="http://schemas.microsoft.com/office/powerpoint/2010/main" val="607366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関西３空港一体</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09320"/>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3"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70685"/>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23528"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u="heavy" kern="0"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65304"/>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32323"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おおさか東線、</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32323"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3915359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経済界とともに策定した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「中之島アゴラ構想」基本方針（案）より</a:t>
              </a:r>
            </a:p>
          </p:txBody>
        </p:sp>
      </p:grpSp>
      <p:sp>
        <p:nvSpPr>
          <p:cNvPr id="42" name="テキスト ボックス 41"/>
          <p:cNvSpPr txBox="1"/>
          <p:nvPr/>
        </p:nvSpPr>
        <p:spPr>
          <a:xfrm>
            <a:off x="6300192" y="5248071"/>
            <a:ext cx="2664296"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取りまとめた「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中之島アゴラ構想」基本方針（案</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653136"/>
            <a:ext cx="1632843" cy="338554"/>
          </a:xfrm>
          <a:prstGeom prst="rect">
            <a:avLst/>
          </a:prstGeom>
          <a:noFill/>
        </p:spPr>
        <p:txBody>
          <a:bodyPr wrap="square" rtlCol="0">
            <a:spAutoFit/>
          </a:bodyPr>
          <a:lstStyle/>
          <a:p>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（仮称）大阪新美術館　</a:t>
            </a:r>
            <a:endParaRPr lang="en-US" altLang="zh-TW"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568" y="3645024"/>
            <a:ext cx="1796912" cy="968377"/>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704186"/>
            <a:ext cx="2232248" cy="1592088"/>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228" y="4794373"/>
            <a:ext cx="1906084" cy="1432805"/>
          </a:xfrm>
          <a:prstGeom prst="rect">
            <a:avLst/>
          </a:prstGeom>
        </p:spPr>
      </p:pic>
    </p:spTree>
    <p:extLst>
      <p:ext uri="{BB962C8B-B14F-4D97-AF65-F5344CB8AC3E}">
        <p14:creationId xmlns:p14="http://schemas.microsoft.com/office/powerpoint/2010/main" val="257761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216" y="1700809"/>
            <a:ext cx="4392000" cy="4032000"/>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人中心の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への道路空間再編の実現を図るとともに、</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クオリティ</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の高いにぎわい空間や官民協働によるブランドの創出に向けた取り組み</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を展開することでさらなる魅力向上を図り、世界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大阪城公園の世界的観光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公園の魅力創出、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にぎわいづくりなど、</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64898" y="3361407"/>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60230" y="3361407"/>
            <a:ext cx="1661510"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JO-TERRACE</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テキスト ボックス 33"/>
          <p:cNvSpPr txBox="1"/>
          <p:nvPr/>
        </p:nvSpPr>
        <p:spPr>
          <a:xfrm>
            <a:off x="2989137" y="3320702"/>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（ミライザ大阪城）</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392000"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年度に国内の</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世界文化遺産推薦候補に決定。</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大阪府・堺市・羽曳野市</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・藤井寺市</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者が</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一体となって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の世界文化遺産登録の</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実現をめざす。</a:t>
            </a:r>
            <a:endPar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仁徳天皇量古墳</a:t>
            </a:r>
          </a:p>
        </p:txBody>
      </p:sp>
      <p:sp>
        <p:nvSpPr>
          <p:cNvPr id="43" name="角丸四角形 42"/>
          <p:cNvSpPr/>
          <p:nvPr/>
        </p:nvSpPr>
        <p:spPr>
          <a:xfrm>
            <a:off x="4622428" y="3131292"/>
            <a:ext cx="4313754"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ナイトカルチャーの発掘・創出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34144"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188624"/>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7" y="6179386"/>
            <a:ext cx="4317981" cy="144000"/>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29812"/>
            <a:ext cx="208903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25864"/>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604"/>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464536"/>
            <a:ext cx="1915909"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4687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84" y="3680742"/>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680742"/>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518" y="3705140"/>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グループ化 58"/>
          <p:cNvGrpSpPr/>
          <p:nvPr/>
        </p:nvGrpSpPr>
        <p:grpSpPr>
          <a:xfrm>
            <a:off x="3521601" y="314777"/>
            <a:ext cx="5416228" cy="1320893"/>
            <a:chOff x="3521601" y="4581129"/>
            <a:chExt cx="5416228" cy="1320893"/>
          </a:xfrm>
          <a:noFill/>
        </p:grpSpPr>
        <p:pic>
          <p:nvPicPr>
            <p:cNvPr id="6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62" name="角丸四角形 61"/>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3" name="Picture 4" descr="C:\Users\i4350461\Desktop\作業\キャプチャ.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39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85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22" name="角丸四角形 21"/>
          <p:cNvSpPr/>
          <p:nvPr/>
        </p:nvSpPr>
        <p:spPr>
          <a:xfrm>
            <a:off x="125506" y="2920560"/>
            <a:ext cx="6030670" cy="3600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06339"/>
            <a:ext cx="2664000" cy="3600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■ベンチャー企業成長</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プロジェクト「</a:t>
            </a:r>
            <a:r>
              <a:rPr lang="en-US" altLang="ja-JP" sz="900" dirty="0" smtClean="0">
                <a:solidFill>
                  <a:schemeClr val="tx2"/>
                </a:solidFill>
                <a:latin typeface="Meiryo UI" pitchFamily="50" charset="-128"/>
                <a:ea typeface="Meiryo UI" pitchFamily="50" charset="-128"/>
                <a:cs typeface="Meiryo UI" pitchFamily="50" charset="-128"/>
              </a:rPr>
              <a:t>Booming</a:t>
            </a:r>
            <a:r>
              <a:rPr lang="ja-JP" altLang="en-US" sz="900" dirty="0" smtClean="0">
                <a:solidFill>
                  <a:schemeClr val="tx2"/>
                </a:solidFill>
                <a:latin typeface="Meiryo UI" pitchFamily="50" charset="-128"/>
                <a:ea typeface="Meiryo UI" pitchFamily="50" charset="-128"/>
                <a:cs typeface="Meiryo UI" pitchFamily="50" charset="-128"/>
              </a:rPr>
              <a:t>！」</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595062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93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p:cNvPicPr/>
          <p:nvPr/>
        </p:nvPicPr>
        <p:blipFill rotWithShape="1">
          <a:blip r:embed="rId3" cstate="print">
            <a:extLst>
              <a:ext uri="{28A0092B-C50C-407E-A947-70E740481C1C}">
                <a14:useLocalDpi xmlns:a14="http://schemas.microsoft.com/office/drawing/2010/main" val="0"/>
              </a:ext>
            </a:extLst>
          </a:blip>
          <a:srcRect t="26485"/>
          <a:stretch/>
        </p:blipFill>
        <p:spPr bwMode="auto">
          <a:xfrm>
            <a:off x="5121514" y="4286260"/>
            <a:ext cx="1541037" cy="789723"/>
          </a:xfrm>
          <a:prstGeom prst="rect">
            <a:avLst/>
          </a:prstGeom>
          <a:noFill/>
          <a:ln>
            <a:noFill/>
          </a:ln>
        </p:spPr>
      </p:pic>
      <p:sp>
        <p:nvSpPr>
          <p:cNvPr id="6" name="角丸四角形 5"/>
          <p:cNvSpPr/>
          <p:nvPr/>
        </p:nvSpPr>
        <p:spPr>
          <a:xfrm>
            <a:off x="179513" y="332655"/>
            <a:ext cx="4680520" cy="3816425"/>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国際バカロレアコースを設ける</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公設民営</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学校</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教育の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やグローバルリーダーズハイスクール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Plus</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関係学科等における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感覚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醸成</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の取組み、最先端の</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学習環境</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よる児童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生徒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応じた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プログラミング教育等の取組みによりグローバル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人材を多数輩出していく。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また、企業の魅力向上・発信等により人材確保に課題を抱えている分野での女性や若者の活躍を推進する。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■公益財団法人大阪府国際交流財団ＨＰ</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246185"/>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sp>
        <p:nvSpPr>
          <p:cNvPr id="22" name="テキスト ボックス 70"/>
          <p:cNvSpPr txBox="1">
            <a:spLocks noChangeArrowheads="1"/>
          </p:cNvSpPr>
          <p:nvPr/>
        </p:nvSpPr>
        <p:spPr bwMode="auto">
          <a:xfrm>
            <a:off x="3056096" y="3789040"/>
            <a:ext cx="15879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■おおさかグローバル塾</a:t>
            </a:r>
            <a:r>
              <a:rPr lang="en-US" altLang="ja-JP" sz="900" u="heavy" dirty="0" smtClean="0">
                <a:solidFill>
                  <a:srgbClr val="FF0000"/>
                </a:solidFill>
                <a:latin typeface="Meiryo UI" pitchFamily="50" charset="-128"/>
                <a:ea typeface="Meiryo UI" pitchFamily="50" charset="-128"/>
                <a:cs typeface="Meiryo UI" pitchFamily="50" charset="-128"/>
              </a:rPr>
              <a:t>Plus</a:t>
            </a:r>
            <a:endParaRPr lang="ja-JP" altLang="en-US" sz="900" u="heavy" dirty="0">
              <a:solidFill>
                <a:srgbClr val="FF0000"/>
              </a:solidFill>
              <a:latin typeface="Meiryo UI" pitchFamily="50" charset="-128"/>
              <a:ea typeface="Meiryo UI" pitchFamily="50" charset="-128"/>
              <a:cs typeface="Meiryo UI" pitchFamily="50" charset="-128"/>
            </a:endParaRPr>
          </a:p>
        </p:txBody>
      </p:sp>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 </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1" name="テキスト ボックス 70"/>
          <p:cNvSpPr txBox="1">
            <a:spLocks noChangeArrowheads="1"/>
          </p:cNvSpPr>
          <p:nvPr/>
        </p:nvSpPr>
        <p:spPr bwMode="auto">
          <a:xfrm>
            <a:off x="2807097" y="1196752"/>
            <a:ext cx="20384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■大阪大学のグローバル人材育成</a:t>
            </a:r>
            <a:r>
              <a:rPr lang="ja-JP" altLang="en-US" sz="900" dirty="0" smtClean="0">
                <a:solidFill>
                  <a:schemeClr val="tx2"/>
                </a:solidFill>
                <a:latin typeface="Meiryo UI" pitchFamily="50" charset="-128"/>
                <a:ea typeface="Meiryo UI" pitchFamily="50" charset="-128"/>
                <a:cs typeface="Meiryo UI" pitchFamily="50" charset="-128"/>
              </a:rPr>
              <a:t>拠点「</a:t>
            </a:r>
            <a:r>
              <a:rPr lang="ja-JP" altLang="en-US" sz="900" dirty="0">
                <a:solidFill>
                  <a:schemeClr val="tx2"/>
                </a:solidFill>
                <a:latin typeface="Meiryo UI" pitchFamily="50" charset="-128"/>
                <a:ea typeface="Meiryo UI" pitchFamily="50" charset="-128"/>
                <a:cs typeface="Meiryo UI" pitchFamily="50" charset="-128"/>
              </a:rPr>
              <a:t>グローバルビレッジ</a:t>
            </a:r>
            <a:r>
              <a:rPr lang="ja-JP" altLang="en-US" sz="900" dirty="0" smtClean="0">
                <a:solidFill>
                  <a:schemeClr val="tx2"/>
                </a:solidFill>
                <a:latin typeface="Meiryo UI" pitchFamily="50" charset="-128"/>
                <a:ea typeface="Meiryo UI" pitchFamily="50" charset="-128"/>
                <a:cs typeface="Meiryo UI" pitchFamily="50" charset="-128"/>
              </a:rPr>
              <a:t>」</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（出典：</a:t>
            </a:r>
            <a:r>
              <a:rPr lang="en-US" altLang="ja-JP" sz="900" u="heavy" dirty="0" err="1" smtClean="0">
                <a:solidFill>
                  <a:srgbClr val="FF0000"/>
                </a:solidFill>
                <a:latin typeface="Meiryo UI" pitchFamily="50" charset="-128"/>
                <a:ea typeface="Meiryo UI" pitchFamily="50" charset="-128"/>
                <a:cs typeface="Meiryo UI" pitchFamily="50" charset="-128"/>
              </a:rPr>
              <a:t>PanaHome</a:t>
            </a:r>
            <a:r>
              <a:rPr lang="ja-JP" altLang="en-US" sz="900" u="heavy" dirty="0" smtClean="0">
                <a:solidFill>
                  <a:srgbClr val="FF0000"/>
                </a:solidFill>
                <a:latin typeface="Meiryo UI" pitchFamily="50" charset="-128"/>
                <a:ea typeface="Meiryo UI" pitchFamily="50" charset="-128"/>
                <a:cs typeface="Meiryo UI" pitchFamily="50" charset="-128"/>
              </a:rPr>
              <a:t>ホームページ）</a:t>
            </a:r>
            <a:endParaRPr lang="ja-JP" altLang="en-US" sz="900" u="heavy" dirty="0">
              <a:solidFill>
                <a:srgbClr val="FF0000"/>
              </a:solidFill>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a:t>
            </a:r>
            <a:r>
              <a:rPr lang="ja-JP" altLang="en-US" sz="900" u="heavy" dirty="0">
                <a:solidFill>
                  <a:srgbClr val="FF0000"/>
                </a:solidFill>
                <a:latin typeface="Meiryo UI" pitchFamily="50" charset="-128"/>
                <a:ea typeface="Meiryo UI" pitchFamily="50" charset="-128"/>
                <a:cs typeface="Meiryo UI" pitchFamily="50" charset="-128"/>
              </a:rPr>
              <a:t>オール大阪で女性活躍推進の機運</a:t>
            </a:r>
            <a:endParaRPr lang="en-US" altLang="ja-JP" sz="900" u="heavy" dirty="0">
              <a:solidFill>
                <a:srgbClr val="FF0000"/>
              </a:solidFill>
              <a:latin typeface="Meiryo UI" pitchFamily="50" charset="-128"/>
              <a:ea typeface="Meiryo UI" pitchFamily="50" charset="-128"/>
              <a:cs typeface="Meiryo UI" pitchFamily="50" charset="-128"/>
            </a:endParaRPr>
          </a:p>
          <a:p>
            <a:pPr eaLnBrk="1" hangingPunct="1"/>
            <a:r>
              <a:rPr lang="ja-JP" altLang="en-US" sz="900" u="heavy" dirty="0">
                <a:solidFill>
                  <a:srgbClr val="FF0000"/>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u="heavy" dirty="0">
                <a:solidFill>
                  <a:srgbClr val="FF0000"/>
                </a:solidFill>
                <a:latin typeface="Meiryo UI" pitchFamily="50" charset="-128"/>
                <a:ea typeface="Meiryo UI" pitchFamily="50" charset="-128"/>
                <a:cs typeface="Meiryo UI" pitchFamily="50" charset="-128"/>
              </a:rPr>
              <a:t>（ドーン </a:t>
            </a:r>
            <a:r>
              <a:rPr lang="en-US" altLang="ja-JP" sz="900" u="heavy" dirty="0">
                <a:solidFill>
                  <a:srgbClr val="FF0000"/>
                </a:solidFill>
                <a:latin typeface="Meiryo UI" pitchFamily="50" charset="-128"/>
                <a:ea typeface="Meiryo UI" pitchFamily="50" charset="-128"/>
                <a:cs typeface="Meiryo UI" pitchFamily="50" charset="-128"/>
              </a:rPr>
              <a:t>de </a:t>
            </a:r>
            <a:r>
              <a:rPr lang="ja-JP" altLang="en-US" sz="900" u="heavy" dirty="0">
                <a:solidFill>
                  <a:srgbClr val="FF0000"/>
                </a:solidFill>
                <a:latin typeface="Meiryo UI" pitchFamily="50" charset="-128"/>
                <a:ea typeface="Meiryo UI" pitchFamily="50" charset="-128"/>
                <a:cs typeface="Meiryo UI" pitchFamily="50" charset="-128"/>
              </a:rPr>
              <a:t>キラリフェスティバル２</a:t>
            </a:r>
            <a:r>
              <a:rPr lang="en-US" altLang="ja-JP" sz="900" u="heavy" dirty="0">
                <a:solidFill>
                  <a:srgbClr val="FF0000"/>
                </a:solidFill>
                <a:latin typeface="Meiryo UI" pitchFamily="50" charset="-128"/>
                <a:ea typeface="Meiryo UI" pitchFamily="50" charset="-128"/>
                <a:cs typeface="Meiryo UI" pitchFamily="50" charset="-128"/>
              </a:rPr>
              <a:t>017</a:t>
            </a:r>
            <a:r>
              <a:rPr lang="ja-JP" altLang="en-US" sz="900" u="heavy" dirty="0">
                <a:solidFill>
                  <a:srgbClr val="FF0000"/>
                </a:solidFill>
                <a:latin typeface="Meiryo UI" pitchFamily="50" charset="-128"/>
                <a:ea typeface="Meiryo UI" pitchFamily="50" charset="-128"/>
                <a:cs typeface="Meiryo UI" pitchFamily="50" charset="-128"/>
              </a:rPr>
              <a:t>）</a:t>
            </a: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sp>
        <p:nvSpPr>
          <p:cNvPr id="64" name="テキスト ボックス 70"/>
          <p:cNvSpPr txBox="1">
            <a:spLocks noChangeArrowheads="1"/>
          </p:cNvSpPr>
          <p:nvPr/>
        </p:nvSpPr>
        <p:spPr bwMode="auto">
          <a:xfrm>
            <a:off x="4957167" y="3521500"/>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heavy" dirty="0">
                <a:solidFill>
                  <a:srgbClr val="FF0000"/>
                </a:solidFill>
                <a:latin typeface="Meiryo UI" pitchFamily="50" charset="-128"/>
                <a:ea typeface="Meiryo UI" pitchFamily="50" charset="-128"/>
                <a:cs typeface="Meiryo UI" pitchFamily="50" charset="-128"/>
              </a:rPr>
              <a:t>■製造・運輸・建設業界を中心に、職場環境の改善を推進し、女性や若者への魅力発信力を向上させ、人材確保につなげる「業界ワークアップ計画」</a:t>
            </a:r>
          </a:p>
        </p:txBody>
      </p:sp>
      <p:pic>
        <p:nvPicPr>
          <p:cNvPr id="46" name="図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9615" y="4128561"/>
            <a:ext cx="1047417" cy="226670"/>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3301" y="4681121"/>
            <a:ext cx="706307" cy="487736"/>
          </a:xfrm>
          <a:prstGeom prst="rect">
            <a:avLst/>
          </a:prstGeom>
        </p:spPr>
      </p:pic>
      <p:pic>
        <p:nvPicPr>
          <p:cNvPr id="43" name="Picture 3" descr="C:\Users\i4350461\Desktop\ma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78" y="1556792"/>
            <a:ext cx="2637144" cy="8852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i4350461\Desktop\photo_knowledge-capi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pic>
        <p:nvPicPr>
          <p:cNvPr id="68" name="Picture 2" descr="C:\Users\i4350916\Desktop\無題.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4866" y="2838516"/>
            <a:ext cx="1651150" cy="93202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i4350916\Desktop\無題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9832" y="1700808"/>
            <a:ext cx="1628842" cy="1008618"/>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8850" y="1484787"/>
            <a:ext cx="1851535" cy="1020470"/>
          </a:xfrm>
          <a:prstGeom prst="rect">
            <a:avLst/>
          </a:prstGeom>
        </p:spPr>
      </p:pic>
      <p:pic>
        <p:nvPicPr>
          <p:cNvPr id="71" name="Picture 2" descr="D:\nakatanima\Desktop\0066_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8895" y="1628800"/>
            <a:ext cx="1517561" cy="101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85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や大学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等と行政</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706778" y="4390504"/>
            <a:ext cx="2153254" cy="507831"/>
          </a:xfrm>
          <a:prstGeom prst="rect">
            <a:avLst/>
          </a:prstGeom>
          <a:noFill/>
        </p:spPr>
        <p:txBody>
          <a:bodyPr wrap="square" rtlCol="0">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と大学</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との包括連携協定としては</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初となる、大阪大学と</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の包括連携</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協定締結（</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zh-TW"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188748" y="6217195"/>
            <a:ext cx="1782259" cy="230832"/>
          </a:xfrm>
          <a:prstGeom prst="rect">
            <a:avLst/>
          </a:prstGeom>
          <a:noFill/>
        </p:spPr>
        <p:txBody>
          <a:bodyPr wrap="square" rtlCol="0">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9350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G0000sv0ns501\d11485$\doc\05公民戦略連携デスク\090 HP掲載ファイル\大阪府庁HP更新用\最新ニュースの更新用\291206_大阪大学\DSC_02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7344" y="4917165"/>
            <a:ext cx="1872208" cy="124813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8431" y="2015331"/>
            <a:ext cx="4708636" cy="1470065"/>
          </a:xfrm>
          <a:prstGeom prst="rect">
            <a:avLst/>
          </a:prstGeom>
        </p:spPr>
      </p:pic>
    </p:spTree>
    <p:extLst>
      <p:ext uri="{BB962C8B-B14F-4D97-AF65-F5344CB8AC3E}">
        <p14:creationId xmlns:p14="http://schemas.microsoft.com/office/powerpoint/2010/main" val="1393328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44118" y="583168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4107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645569" y="6277303"/>
            <a:ext cx="3095451" cy="246221"/>
          </a:xfrm>
          <a:prstGeom prst="rect">
            <a:avLst/>
          </a:prstGeom>
        </p:spPr>
        <p:txBody>
          <a:bodyPr wrap="square">
            <a:spAutoFit/>
          </a:bodyPr>
          <a:lstStyle/>
          <a:p>
            <a:pPr algn="ct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401888" y="6549761"/>
            <a:ext cx="7798306" cy="14949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499667"/>
            <a:ext cx="6317801" cy="246221"/>
          </a:xfrm>
          <a:prstGeom prst="rect">
            <a:avLst/>
          </a:prstGeom>
        </p:spPr>
        <p:txBody>
          <a:bodyPr wrap="square">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704" y="476673"/>
            <a:ext cx="5168776" cy="2965702"/>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699" y="3856997"/>
            <a:ext cx="3999548" cy="1348264"/>
          </a:xfrm>
          <a:prstGeom prst="rect">
            <a:avLst/>
          </a:prstGeom>
        </p:spPr>
      </p:pic>
    </p:spTree>
    <p:extLst>
      <p:ext uri="{BB962C8B-B14F-4D97-AF65-F5344CB8AC3E}">
        <p14:creationId xmlns:p14="http://schemas.microsoft.com/office/powerpoint/2010/main" val="768050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548856"/>
            <a:ext cx="8686672" cy="158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99685" y="2252913"/>
            <a:ext cx="7920000" cy="1872312"/>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4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4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4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93555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58171"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ja-JP" altLang="en-US" sz="1300" u="heavy" dirty="0" smtClean="0">
                <a:solidFill>
                  <a:srgbClr val="FF0000"/>
                </a:solidFill>
                <a:latin typeface="Meiryo UI" panose="020B0604030504040204" pitchFamily="50" charset="-128"/>
                <a:ea typeface="Meiryo UI" panose="020B0604030504040204" pitchFamily="50" charset="-128"/>
              </a:rPr>
              <a:t>毎年</a:t>
            </a:r>
            <a:r>
              <a:rPr lang="en-US" altLang="ja-JP" sz="1300" u="heavy" dirty="0" smtClean="0">
                <a:solidFill>
                  <a:srgbClr val="FF0000"/>
                </a:solidFill>
                <a:latin typeface="Meiryo UI" panose="020B0604030504040204" pitchFamily="50" charset="-128"/>
                <a:ea typeface="Meiryo UI" panose="020B0604030504040204" pitchFamily="50" charset="-128"/>
              </a:rPr>
              <a:t>6,900</a:t>
            </a:r>
            <a:r>
              <a:rPr lang="ja-JP" altLang="en-US" sz="1300" u="heavy" dirty="0">
                <a:solidFill>
                  <a:srgbClr val="FF0000"/>
                </a:solidFill>
                <a:latin typeface="Meiryo UI" panose="020B0604030504040204" pitchFamily="50" charset="-128"/>
                <a:ea typeface="Meiryo UI" panose="020B0604030504040204" pitchFamily="50" charset="-128"/>
              </a:rPr>
              <a:t>億円</a:t>
            </a:r>
            <a:r>
              <a:rPr lang="ja-JP" altLang="en-US" sz="1300" dirty="0">
                <a:solidFill>
                  <a:prstClr val="black"/>
                </a:solidFill>
                <a:latin typeface="Meiryo UI" panose="020B0604030504040204" pitchFamily="50" charset="-128"/>
                <a:ea typeface="Meiryo UI" panose="020B0604030504040204" pitchFamily="50" charset="-128"/>
              </a:rPr>
              <a:t>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479598435"/>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686028" y="3174682"/>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 name="グラフ 7"/>
          <p:cNvGraphicFramePr>
            <a:graphicFrameLocks/>
          </p:cNvGraphicFramePr>
          <p:nvPr>
            <p:extLst>
              <p:ext uri="{D42A27DB-BD31-4B8C-83A1-F6EECF244321}">
                <p14:modId xmlns:p14="http://schemas.microsoft.com/office/powerpoint/2010/main" val="255466818"/>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198"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572150" y="4980314"/>
            <a:ext cx="7917076"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3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3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3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r>
              <a:rPr lang="ja-JP" altLang="en-US" sz="1300" b="1" u="sng"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u="sng"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heavy"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300" b="1" u="heavy"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300" b="1" u="heavy"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線整備主体・事業スキーム府市意思決定</a:t>
            </a:r>
            <a:endParaRPr lang="ja-JP" altLang="en-US" sz="1300" b="1" u="heavy"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endParaRPr lang="en-US" altLang="ja-JP"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35020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96945"/>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新名神高速道路全線供用</a:t>
            </a:r>
            <a:endParaRPr lang="en-US" altLang="ja-JP"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8663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美術館開館</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636389"/>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300" b="1" dirty="0" smtClean="0">
                <a:solidFill>
                  <a:prstClr val="white"/>
                </a:solidFill>
                <a:latin typeface="Meiryo UI" panose="020B0604030504040204" pitchFamily="50" charset="-128"/>
                <a:ea typeface="Meiryo UI" panose="020B0604030504040204" pitchFamily="50" charset="-128"/>
              </a:rPr>
              <a:t>2020</a:t>
            </a:r>
            <a:r>
              <a:rPr lang="ja-JP" altLang="en-US" sz="1300" b="1" dirty="0" smtClean="0">
                <a:solidFill>
                  <a:prstClr val="white"/>
                </a:solidFill>
                <a:latin typeface="Meiryo UI" panose="020B0604030504040204" pitchFamily="50" charset="-128"/>
                <a:ea typeface="Meiryo UI" panose="020B0604030504040204" pitchFamily="50" charset="-128"/>
              </a:rPr>
              <a:t>東京</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3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300" b="1" dirty="0" smtClean="0">
                <a:solidFill>
                  <a:prstClr val="white"/>
                </a:solidFill>
                <a:latin typeface="Meiryo UI" panose="020B0604030504040204" pitchFamily="50" charset="-128"/>
                <a:ea typeface="Meiryo UI" panose="020B0604030504040204" pitchFamily="50" charset="-128"/>
              </a:rPr>
              <a:t>2025</a:t>
            </a:r>
            <a:r>
              <a:rPr lang="ja-JP" altLang="en-US" sz="1300" b="1" dirty="0">
                <a:solidFill>
                  <a:prstClr val="white"/>
                </a:solidFill>
                <a:latin typeface="Meiryo UI" panose="020B0604030504040204" pitchFamily="50" charset="-128"/>
                <a:ea typeface="Meiryo UI" panose="020B0604030504040204" pitchFamily="50" charset="-128"/>
              </a:rPr>
              <a:t>日本</a:t>
            </a:r>
            <a:r>
              <a:rPr lang="ja-JP" altLang="en-US" sz="1300" b="1" dirty="0" smtClean="0">
                <a:solidFill>
                  <a:prstClr val="white"/>
                </a:solidFill>
                <a:latin typeface="Meiryo UI" panose="020B0604030504040204" pitchFamily="50" charset="-128"/>
                <a:ea typeface="Meiryo UI" panose="020B0604030504040204" pitchFamily="50" charset="-128"/>
              </a:rPr>
              <a:t>万国博覧会</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771397"/>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大阪開業</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6084168" y="6165304"/>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Ｇ</a:t>
            </a:r>
            <a:r>
              <a:rPr lang="en-US" altLang="ja-JP"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サミット首脳</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公設民営学校開校、</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阪神高速大和川線全線供用、</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771397"/>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a:solidFill>
                  <a:prstClr val="white"/>
                </a:solidFill>
                <a:latin typeface="Meiryo UI" panose="020B0604030504040204" pitchFamily="50" charset="-128"/>
                <a:ea typeface="Meiryo UI" panose="020B0604030504040204" pitchFamily="50" charset="-128"/>
              </a:rPr>
              <a:t>北陸</a:t>
            </a:r>
            <a:r>
              <a:rPr lang="ja-JP" altLang="en-US" sz="1300" b="1" dirty="0" smtClean="0">
                <a:solidFill>
                  <a:prstClr val="white"/>
                </a:solidFill>
                <a:latin typeface="Meiryo UI" panose="020B0604030504040204" pitchFamily="50" charset="-128"/>
                <a:ea typeface="Meiryo UI" panose="020B0604030504040204" pitchFamily="50" charset="-128"/>
              </a:rPr>
              <a:t>新幹線</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大阪開業</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300" b="1" dirty="0">
                <a:solidFill>
                  <a:schemeClr val="bg1"/>
                </a:solidFill>
                <a:latin typeface="Meiryo UI" panose="020B0604030504040204" pitchFamily="50" charset="-128"/>
                <a:ea typeface="Meiryo UI" panose="020B0604030504040204" pitchFamily="50" charset="-128"/>
              </a:rPr>
              <a:t>（</a:t>
            </a:r>
            <a:r>
              <a:rPr lang="en-US" altLang="ja-JP" sz="1300" b="1" dirty="0" smtClean="0">
                <a:solidFill>
                  <a:schemeClr val="bg1"/>
                </a:solidFill>
                <a:latin typeface="Meiryo UI" panose="020B0604030504040204" pitchFamily="50" charset="-128"/>
                <a:ea typeface="Meiryo UI" panose="020B0604030504040204" pitchFamily="50" charset="-128"/>
              </a:rPr>
              <a:t>IR</a:t>
            </a:r>
            <a:r>
              <a:rPr lang="ja-JP" altLang="en-US" sz="1300" b="1" dirty="0" smtClean="0">
                <a:solidFill>
                  <a:schemeClr val="bg1"/>
                </a:solidFill>
                <a:latin typeface="Meiryo UI" panose="020B0604030504040204" pitchFamily="50" charset="-128"/>
                <a:ea typeface="Meiryo UI" panose="020B0604030504040204" pitchFamily="50" charset="-128"/>
              </a:rPr>
              <a:t>）</a:t>
            </a:r>
            <a:endParaRPr lang="en-US" altLang="ja-JP" sz="13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正方形/長方形 23"/>
          <p:cNvSpPr/>
          <p:nvPr/>
        </p:nvSpPr>
        <p:spPr>
          <a:xfrm>
            <a:off x="4858922" y="249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300" b="1"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261833" y="5261406"/>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大阪国際がんセンター開院</a:t>
            </a:r>
            <a:endParaRPr lang="en-US" altLang="ja-JP"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51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863618425"/>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332488502"/>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86429075"/>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04885903"/>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325740956"/>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510273688"/>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2917288329"/>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363841578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826298733"/>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18193</TotalTime>
  <Words>7534</Words>
  <Application>Microsoft Office PowerPoint</Application>
  <PresentationFormat>画面に合わせる (4:3)</PresentationFormat>
  <Paragraphs>2210</Paragraphs>
  <Slides>52</Slides>
  <Notes>52</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52</vt:i4>
      </vt:variant>
    </vt:vector>
  </HeadingPairs>
  <TitlesOfParts>
    <vt:vector size="64" baseType="lpstr">
      <vt:lpstr>HG創英角ｺﾞｼｯｸUB</vt:lpstr>
      <vt:lpstr>Meiryo UI</vt:lpstr>
      <vt:lpstr>ＭＳ Ｐゴシック</vt:lpstr>
      <vt:lpstr>ＭＳ 明朝</vt:lpstr>
      <vt:lpstr>Arial</vt:lpstr>
      <vt:lpstr>Calibri</vt:lpstr>
      <vt:lpstr>Century</vt:lpstr>
      <vt:lpstr>Times New Roman</vt:lpstr>
      <vt:lpstr>Wingdings</vt: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東中　庸子</dc:creator>
  <cp:lastModifiedBy>宮下　裕次郎</cp:lastModifiedBy>
  <cp:revision>289</cp:revision>
  <cp:lastPrinted>2018-01-25T04:33:18Z</cp:lastPrinted>
  <dcterms:created xsi:type="dcterms:W3CDTF">2014-08-01T07:03:14Z</dcterms:created>
  <dcterms:modified xsi:type="dcterms:W3CDTF">2018-01-30T05:51:10Z</dcterms:modified>
</cp:coreProperties>
</file>