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8"/>
  </p:notesMasterIdLst>
  <p:sldIdLst>
    <p:sldId id="499" r:id="rId2"/>
    <p:sldId id="519" r:id="rId3"/>
    <p:sldId id="534" r:id="rId4"/>
    <p:sldId id="538" r:id="rId5"/>
    <p:sldId id="523" r:id="rId6"/>
    <p:sldId id="501" r:id="rId7"/>
    <p:sldId id="502" r:id="rId8"/>
    <p:sldId id="503" r:id="rId9"/>
    <p:sldId id="504" r:id="rId10"/>
    <p:sldId id="524" r:id="rId11"/>
    <p:sldId id="539" r:id="rId12"/>
    <p:sldId id="535" r:id="rId13"/>
    <p:sldId id="507" r:id="rId14"/>
    <p:sldId id="525" r:id="rId15"/>
    <p:sldId id="537" r:id="rId16"/>
    <p:sldId id="540" r:id="rId17"/>
    <p:sldId id="527" r:id="rId18"/>
    <p:sldId id="528" r:id="rId19"/>
    <p:sldId id="512" r:id="rId20"/>
    <p:sldId id="520" r:id="rId21"/>
    <p:sldId id="521" r:id="rId22"/>
    <p:sldId id="536" r:id="rId23"/>
    <p:sldId id="529" r:id="rId24"/>
    <p:sldId id="530" r:id="rId25"/>
    <p:sldId id="533" r:id="rId26"/>
    <p:sldId id="531" r:id="rId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99CC"/>
    <a:srgbClr val="99FFCC"/>
    <a:srgbClr val="00FF99"/>
    <a:srgbClr val="00CC99"/>
    <a:srgbClr val="66CCFF"/>
    <a:srgbClr val="33CCCC"/>
    <a:srgbClr val="CCFFFF"/>
    <a:srgbClr val="00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333" autoAdjust="0"/>
  </p:normalViewPr>
  <p:slideViewPr>
    <p:cSldViewPr>
      <p:cViewPr varScale="1">
        <p:scale>
          <a:sx n="69" d="100"/>
          <a:sy n="69" d="100"/>
        </p:scale>
        <p:origin x="136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7" cy="496967"/>
          </a:xfrm>
          <a:prstGeom prst="rect">
            <a:avLst/>
          </a:prstGeom>
        </p:spPr>
        <p:txBody>
          <a:bodyPr vert="horz" lIns="91423" tIns="45711" rIns="91423" bIns="45711" rtlCol="0"/>
          <a:lstStyle>
            <a:lvl1pPr algn="r">
              <a:defRPr sz="1200"/>
            </a:lvl1pPr>
          </a:lstStyle>
          <a:p>
            <a:fld id="{3D16FDEC-560D-45FF-95E3-45F1DE396D79}" type="datetimeFigureOut">
              <a:rPr kumimoji="1" lang="ja-JP" altLang="en-US" smtClean="0"/>
              <a:t>2020/1/24</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3" tIns="45711" rIns="91423" bIns="45711"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23" tIns="45711" rIns="91423"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23" tIns="45711" rIns="91423"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23" tIns="45711" rIns="91423" bIns="45711"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FA404CE-5901-4433-A4E3-CDF533FEFA05}"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charset="-128"/>
                <a:ea typeface="游ゴシック" panose="020B0400000000000000" charset="-128"/>
                <a:cs typeface="+mn-cs"/>
              </a:rPr>
              <a:t>3</a:t>
            </a:fld>
            <a:endParaRPr kumimoji="1" lang="ja-JP" altLang="en-US" sz="1200" b="0" i="0" u="none" strike="noStrike" kern="1200" cap="none" spc="0" normalizeH="0" baseline="0" noProof="0">
              <a:ln>
                <a:noFill/>
              </a:ln>
              <a:solidFill>
                <a:prstClr val="black"/>
              </a:solidFill>
              <a:effectLst/>
              <a:uLnTx/>
              <a:uFillTx/>
              <a:latin typeface="游ゴシック" panose="020B0400000000000000" charset="-128"/>
              <a:ea typeface="游ゴシック" panose="020B0400000000000000" charset="-128"/>
              <a:cs typeface="+mn-cs"/>
            </a:endParaRPr>
          </a:p>
        </p:txBody>
      </p:sp>
    </p:spTree>
    <p:extLst>
      <p:ext uri="{BB962C8B-B14F-4D97-AF65-F5344CB8AC3E}">
        <p14:creationId xmlns:p14="http://schemas.microsoft.com/office/powerpoint/2010/main" val="88754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4</a:t>
            </a:fld>
            <a:endParaRPr kumimoji="1" lang="ja-JP" altLang="en-US"/>
          </a:p>
        </p:txBody>
      </p:sp>
    </p:spTree>
    <p:extLst>
      <p:ext uri="{BB962C8B-B14F-4D97-AF65-F5344CB8AC3E}">
        <p14:creationId xmlns:p14="http://schemas.microsoft.com/office/powerpoint/2010/main" val="248576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153743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11</a:t>
            </a:fld>
            <a:endParaRPr kumimoji="1" lang="ja-JP" altLang="en-US"/>
          </a:p>
        </p:txBody>
      </p:sp>
    </p:spTree>
    <p:extLst>
      <p:ext uri="{BB962C8B-B14F-4D97-AF65-F5344CB8AC3E}">
        <p14:creationId xmlns:p14="http://schemas.microsoft.com/office/powerpoint/2010/main" val="55690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16</a:t>
            </a:fld>
            <a:endParaRPr kumimoji="1" lang="ja-JP" altLang="en-US"/>
          </a:p>
        </p:txBody>
      </p:sp>
    </p:spTree>
    <p:extLst>
      <p:ext uri="{BB962C8B-B14F-4D97-AF65-F5344CB8AC3E}">
        <p14:creationId xmlns:p14="http://schemas.microsoft.com/office/powerpoint/2010/main" val="109401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853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18</a:t>
            </a:fld>
            <a:endParaRPr kumimoji="1" lang="ja-JP" altLang="en-US"/>
          </a:p>
        </p:txBody>
      </p:sp>
    </p:spTree>
    <p:extLst>
      <p:ext uri="{BB962C8B-B14F-4D97-AF65-F5344CB8AC3E}">
        <p14:creationId xmlns:p14="http://schemas.microsoft.com/office/powerpoint/2010/main" val="206306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A5CEB61-D550-49C6-B080-48169EB2B425}" type="datetime1">
              <a:rPr kumimoji="1" lang="ja-JP" altLang="en-US" smtClean="0"/>
              <a:t>2020/1/24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140C1E9-C3A9-49FF-89BE-D69ADEA35F5B}" type="datetime1">
              <a:rPr kumimoji="1" lang="ja-JP" altLang="en-US" smtClean="0"/>
              <a:t>2020/1/24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34FADCD-D22A-4C29-BE4D-8A6D79E6B0A0}" type="datetime1">
              <a:rPr kumimoji="1" lang="ja-JP" altLang="en-US" smtClean="0"/>
              <a:t>2020/1/24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8DAAF27-DC6A-41D9-B75F-12D67A6EDC02}" type="datetime1">
              <a:rPr kumimoji="1" lang="ja-JP" altLang="en-US" smtClean="0"/>
              <a:t>2020/1/24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A11114B-564A-49C4-B6C3-E3643FDCAEA0}" type="datetime1">
              <a:rPr kumimoji="1" lang="ja-JP" altLang="en-US" smtClean="0"/>
              <a:t>2020/1/24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77898C5-5400-4D50-9E93-3E65605B6A2D}" type="datetime1">
              <a:rPr kumimoji="1" lang="ja-JP" altLang="en-US" smtClean="0"/>
              <a:t>2020/1/24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59A288A-4375-4E53-9EB4-F10B32466F00}" type="datetime1">
              <a:rPr kumimoji="1" lang="ja-JP" altLang="en-US" smtClean="0"/>
              <a:t>2020/1/24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68DE6ED-CCC1-4377-BCFB-63FE6A18BC68}" type="datetime1">
              <a:rPr kumimoji="1" lang="ja-JP" altLang="en-US" smtClean="0"/>
              <a:t>2020/1/24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7A1FE72-98B6-42D6-8BCD-D4F7C0308C0F}" type="datetime1">
              <a:rPr kumimoji="1" lang="ja-JP" altLang="en-US" smtClean="0"/>
              <a:t>2020/1/24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31BA953-9211-4D14-9964-C9843E55E6E8}" type="datetime1">
              <a:rPr kumimoji="1" lang="ja-JP" altLang="en-US" smtClean="0"/>
              <a:t>2020/1/24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9A0B567-58AB-4E59-813A-F1599F8C5AD7}" type="datetime1">
              <a:rPr kumimoji="1" lang="ja-JP" altLang="en-US" smtClean="0"/>
              <a:t>2020/1/24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26C0B-08FA-45FD-BCFA-B0A9D35959AD}" type="datetime1">
              <a:rPr kumimoji="1" lang="ja-JP" altLang="en-US" smtClean="0"/>
              <a:t>2020/1/24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3.jpeg"/><Relationship Id="rId5" Type="http://schemas.microsoft.com/office/2007/relationships/hdphoto" Target="../media/hdphoto4.wdp"/><Relationship Id="rId10" Type="http://schemas.openxmlformats.org/officeDocument/2006/relationships/image" Target="../media/image62.jpg"/><Relationship Id="rId4" Type="http://schemas.openxmlformats.org/officeDocument/2006/relationships/image" Target="../media/image58.png"/><Relationship Id="rId9" Type="http://schemas.openxmlformats.org/officeDocument/2006/relationships/image" Target="../media/image61.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348880"/>
            <a:ext cx="8640960" cy="794519"/>
          </a:xfrm>
        </p:spPr>
        <p:txBody>
          <a:bodyPr>
            <a:normAutofit/>
          </a:body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大阪に</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取組み状況について</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143399"/>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p:txBody>
          <a:bodyPr>
            <a:normAutofit/>
          </a:bodyPr>
          <a:lstStyle/>
          <a:p>
            <a:endParaRPr kumimoji="1" lang="en-US" altLang="ja-JP" sz="2400" dirty="0" smtClean="0">
              <a:solidFill>
                <a:schemeClr val="tx1"/>
              </a:solidFill>
            </a:endParaRPr>
          </a:p>
          <a:p>
            <a:r>
              <a:rPr kumimoji="1" lang="en-US" altLang="ja-JP" sz="2400" dirty="0" smtClean="0">
                <a:solidFill>
                  <a:schemeClr val="tx1"/>
                </a:solidFill>
              </a:rPr>
              <a:t>2020</a:t>
            </a:r>
            <a:r>
              <a:rPr kumimoji="1" lang="ja-JP" altLang="en-US" sz="2400" dirty="0" smtClean="0">
                <a:solidFill>
                  <a:schemeClr val="tx1"/>
                </a:solidFill>
              </a:rPr>
              <a:t>年</a:t>
            </a:r>
            <a:r>
              <a:rPr lang="en-US" altLang="ja-JP" sz="2400" dirty="0">
                <a:solidFill>
                  <a:schemeClr val="tx1"/>
                </a:solidFill>
              </a:rPr>
              <a:t>1</a:t>
            </a:r>
            <a:r>
              <a:rPr kumimoji="1" lang="ja-JP" altLang="en-US" sz="2400" dirty="0" smtClean="0">
                <a:solidFill>
                  <a:schemeClr val="tx1"/>
                </a:solidFill>
              </a:rPr>
              <a:t>月</a:t>
            </a:r>
            <a:endParaRPr kumimoji="1" lang="en-US" altLang="ja-JP" sz="2400" dirty="0" smtClean="0">
              <a:solidFill>
                <a:schemeClr val="tx1"/>
              </a:solidFill>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副首都推進本部事務局</a:t>
            </a:r>
          </a:p>
          <a:p>
            <a:endParaRPr kumimoji="1" lang="ja-JP" altLang="en-US" sz="2400" dirty="0">
              <a:solidFill>
                <a:schemeClr val="tx1"/>
              </a:solidFill>
            </a:endParaRPr>
          </a:p>
        </p:txBody>
      </p:sp>
    </p:spTree>
    <p:extLst>
      <p:ext uri="{BB962C8B-B14F-4D97-AF65-F5344CB8AC3E}">
        <p14:creationId xmlns:p14="http://schemas.microsoft.com/office/powerpoint/2010/main" val="120634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の日本開催となる</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会議が</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月に大阪で開催。</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の新美術館計画の進展など、文化創造・情報発信の基盤形成の取組みも着実に進んでいる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文化創造・情報発信の基盤形成</a:t>
            </a:r>
          </a:p>
        </p:txBody>
      </p:sp>
      <p:sp>
        <p:nvSpPr>
          <p:cNvPr id="21" name="テキスト ボックス 20"/>
          <p:cNvSpPr txBox="1"/>
          <p:nvPr/>
        </p:nvSpPr>
        <p:spPr>
          <a:xfrm>
            <a:off x="-676909" y="6381328"/>
            <a:ext cx="4096781"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err="1">
                <a:latin typeface="Meiryo UI" panose="020B0604030504040204" pitchFamily="50" charset="-128"/>
                <a:ea typeface="Meiryo UI" panose="020B0604030504040204" pitchFamily="50" charset="-128"/>
                <a:cs typeface="Meiryo UI" panose="020B0604030504040204" pitchFamily="50" charset="-128"/>
              </a:rPr>
              <a:t>Artrip</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 Museum</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79512" y="1382488"/>
            <a:ext cx="5040000" cy="7457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大阪サミット開催（</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世界最高峰の国際会議を安全かつ安心に開催できることを世界にアピール。</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9895" y="4149080"/>
            <a:ext cx="4381669" cy="892552"/>
          </a:xfrm>
          <a:prstGeom prst="rect">
            <a:avLst/>
          </a:prstGeom>
          <a:noFill/>
        </p:spPr>
        <p:txBody>
          <a:bodyPr wrap="square" rtlCol="0">
            <a:spAutoFit/>
          </a:bodyPr>
          <a:lstStyle/>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中之島</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美術館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運営の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事業の公募開始（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年度中の開館に向け、民間ノウハウ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を最大限活用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しながら顧客目線を重視し利用者サービスに優れたミュージアム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201" y="2595347"/>
            <a:ext cx="2934552" cy="1269578"/>
          </a:xfrm>
          <a:prstGeom prst="rect">
            <a:avLst/>
          </a:prstGeom>
        </p:spPr>
        <p:txBody>
          <a:bodyPr wrap="square">
            <a:spAutoFit/>
          </a:bodyPr>
          <a:lstStyle/>
          <a:p>
            <a:pPr>
              <a:spcBef>
                <a:spcPts val="300"/>
              </a:spcBef>
            </a:pPr>
            <a:r>
              <a:rPr lang="ja-JP" altLang="en-US" sz="1400" b="1" dirty="0" smtClean="0">
                <a:latin typeface="Meiryo UI" panose="020B0604030504040204" pitchFamily="50" charset="-128"/>
                <a:ea typeface="Meiryo UI" panose="020B0604030504040204" pitchFamily="50" charset="-128"/>
              </a:rPr>
              <a:t>開催</a:t>
            </a:r>
            <a:r>
              <a:rPr lang="ja-JP" altLang="en-US" sz="1400" b="1" dirty="0">
                <a:latin typeface="Meiryo UI" panose="020B0604030504040204" pitchFamily="50" charset="-128"/>
                <a:ea typeface="Meiryo UI" panose="020B0604030504040204" pitchFamily="50" charset="-128"/>
              </a:rPr>
              <a:t>意義</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世界に貢献する大阪・関西」</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安全・安心なまち大阪・関西」を世界に発信</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MICE</a:t>
            </a:r>
            <a:r>
              <a:rPr lang="ja-JP" altLang="en-US" sz="1050" dirty="0">
                <a:latin typeface="Meiryo UI" panose="020B0604030504040204" pitchFamily="50" charset="-128"/>
                <a:ea typeface="Meiryo UI" panose="020B0604030504040204" pitchFamily="50" charset="-128"/>
              </a:rPr>
              <a:t>の戦略的誘致の推進</a:t>
            </a:r>
          </a:p>
          <a:p>
            <a:pPr>
              <a:spcBef>
                <a:spcPts val="300"/>
              </a:spcBef>
            </a:pPr>
            <a:r>
              <a:rPr lang="ja-JP" altLang="en-US" sz="1050" dirty="0" smtClean="0">
                <a:latin typeface="Meiryo UI" panose="020B0604030504040204" pitchFamily="50" charset="-128"/>
                <a:ea typeface="Meiryo UI" panose="020B0604030504040204" pitchFamily="50" charset="-128"/>
              </a:rPr>
              <a:t>　■大阪</a:t>
            </a:r>
            <a:r>
              <a:rPr lang="ja-JP" altLang="en-US" sz="1050" dirty="0">
                <a:latin typeface="Meiryo UI" panose="020B0604030504040204" pitchFamily="50" charset="-128"/>
                <a:ea typeface="Meiryo UI" panose="020B0604030504040204" pitchFamily="50" charset="-128"/>
              </a:rPr>
              <a:t>・関西の知名度・都市格の向上</a:t>
            </a:r>
          </a:p>
          <a:p>
            <a:pPr>
              <a:spcBef>
                <a:spcPts val="300"/>
              </a:spcBef>
            </a:pPr>
            <a:r>
              <a:rPr lang="ja-JP" altLang="en-US" sz="1050" dirty="0" smtClean="0">
                <a:latin typeface="Meiryo UI" panose="020B0604030504040204" pitchFamily="50" charset="-128"/>
                <a:ea typeface="Meiryo UI" panose="020B0604030504040204" pitchFamily="50" charset="-128"/>
              </a:rPr>
              <a:t>　■地域</a:t>
            </a:r>
            <a:r>
              <a:rPr lang="ja-JP" altLang="en-US" sz="1050" dirty="0">
                <a:latin typeface="Meiryo UI" panose="020B0604030504040204" pitchFamily="50" charset="-128"/>
                <a:ea typeface="Meiryo UI" panose="020B0604030504040204" pitchFamily="50" charset="-128"/>
              </a:rPr>
              <a:t>経済の</a:t>
            </a:r>
            <a:r>
              <a:rPr lang="ja-JP" altLang="en-US" sz="1050" dirty="0" smtClean="0">
                <a:latin typeface="Meiryo UI" panose="020B0604030504040204" pitchFamily="50" charset="-128"/>
                <a:ea typeface="Meiryo UI" panose="020B0604030504040204" pitchFamily="50" charset="-128"/>
              </a:rPr>
              <a:t>活性化</a:t>
            </a:r>
            <a:endParaRPr lang="ja-JP" altLang="en-US" sz="1050" dirty="0">
              <a:latin typeface="Meiryo UI" panose="020B0604030504040204" pitchFamily="50" charset="-128"/>
              <a:ea typeface="Meiryo UI" panose="020B0604030504040204" pitchFamily="50" charset="-128"/>
            </a:endParaRPr>
          </a:p>
        </p:txBody>
      </p:sp>
      <p:sp>
        <p:nvSpPr>
          <p:cNvPr id="7" name="正方形/長方形 6"/>
          <p:cNvSpPr/>
          <p:nvPr/>
        </p:nvSpPr>
        <p:spPr>
          <a:xfrm>
            <a:off x="350201" y="1916832"/>
            <a:ext cx="3383896" cy="707886"/>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開催</a:t>
            </a:r>
            <a:r>
              <a:rPr lang="ja-JP" altLang="en-US" sz="1400" b="1" dirty="0" smtClean="0">
                <a:latin typeface="Meiryo UI" panose="020B0604030504040204" pitchFamily="50" charset="-128"/>
                <a:ea typeface="Meiryo UI" panose="020B0604030504040204" pitchFamily="50" charset="-128"/>
              </a:rPr>
              <a:t>概要</a:t>
            </a:r>
            <a:endParaRPr lang="en-US" altLang="ja-JP" sz="1400" b="1" dirty="0" smtClean="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■開催日　</a:t>
            </a:r>
            <a:r>
              <a:rPr lang="en-US" altLang="ja-JP" sz="1050" dirty="0" smtClean="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28</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金</a:t>
            </a:r>
            <a:r>
              <a:rPr lang="en-US" altLang="ja-JP" sz="1050" dirty="0" smtClean="0">
                <a:latin typeface="Meiryo UI" panose="020B0604030504040204" pitchFamily="50" charset="-128"/>
                <a:ea typeface="Meiryo UI" panose="020B0604030504040204" pitchFamily="50" charset="-128"/>
              </a:rPr>
              <a:t>)</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29</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土</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の</a:t>
            </a:r>
            <a:r>
              <a:rPr lang="en-US" altLang="ja-JP" sz="1050" dirty="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日間</a:t>
            </a:r>
            <a:endParaRPr lang="ja-JP" altLang="en-US" sz="1050" dirty="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■会場　　</a:t>
            </a:r>
            <a:r>
              <a:rPr lang="ja-JP" altLang="en-US" sz="1050" dirty="0">
                <a:latin typeface="Meiryo UI" panose="020B0604030504040204" pitchFamily="50" charset="-128"/>
                <a:ea typeface="Meiryo UI" panose="020B0604030504040204" pitchFamily="50" charset="-128"/>
              </a:rPr>
              <a:t>大阪</a:t>
            </a:r>
            <a:r>
              <a:rPr lang="ja-JP" altLang="en-US" sz="1050" dirty="0" smtClean="0">
                <a:latin typeface="Meiryo UI" panose="020B0604030504040204" pitchFamily="50" charset="-128"/>
                <a:ea typeface="Meiryo UI" panose="020B0604030504040204" pitchFamily="50" charset="-128"/>
              </a:rPr>
              <a:t>国際</a:t>
            </a:r>
            <a:r>
              <a:rPr lang="ja-JP" altLang="en-US" sz="1050" dirty="0">
                <a:latin typeface="Meiryo UI" panose="020B0604030504040204" pitchFamily="50" charset="-128"/>
                <a:ea typeface="Meiryo UI" panose="020B0604030504040204" pitchFamily="50" charset="-128"/>
              </a:rPr>
              <a:t>見本</a:t>
            </a:r>
            <a:r>
              <a:rPr lang="ja-JP" altLang="en-US" sz="1050" dirty="0" smtClean="0">
                <a:latin typeface="Meiryo UI" panose="020B0604030504040204" pitchFamily="50" charset="-128"/>
                <a:ea typeface="Meiryo UI" panose="020B0604030504040204" pitchFamily="50" charset="-128"/>
              </a:rPr>
              <a:t>市会場（</a:t>
            </a:r>
            <a:r>
              <a:rPr lang="ja-JP" altLang="en-US" sz="1050" dirty="0">
                <a:latin typeface="Meiryo UI" panose="020B0604030504040204" pitchFamily="50" charset="-128"/>
                <a:ea typeface="Meiryo UI" panose="020B0604030504040204" pitchFamily="50" charset="-128"/>
              </a:rPr>
              <a:t>インテックス大阪</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322569" y="1405882"/>
            <a:ext cx="3528392" cy="892552"/>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年年間来阪外国人観光客</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1,142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年で、来阪外国人観光客数が約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716137" y="4437112"/>
            <a:ext cx="2176343" cy="215444"/>
          </a:xfrm>
          <a:prstGeom prst="rect">
            <a:avLst/>
          </a:prstGeom>
          <a:solidFill>
            <a:schemeClr val="bg1"/>
          </a:solid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観光局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1947" y="2564359"/>
            <a:ext cx="1803033" cy="1202022"/>
          </a:xfrm>
          <a:prstGeom prst="rect">
            <a:avLst/>
          </a:prstGeom>
        </p:spPr>
      </p:pic>
      <p:sp>
        <p:nvSpPr>
          <p:cNvPr id="16" name="テキスト ボックス 15"/>
          <p:cNvSpPr txBox="1"/>
          <p:nvPr/>
        </p:nvSpPr>
        <p:spPr>
          <a:xfrm>
            <a:off x="3779912" y="3742799"/>
            <a:ext cx="1485415"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■外務省ホームページより</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109170"/>
            <a:ext cx="2042437" cy="120015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365" y="2272741"/>
            <a:ext cx="3011844" cy="2092363"/>
          </a:xfrm>
          <a:prstGeom prst="rect">
            <a:avLst/>
          </a:prstGeom>
        </p:spPr>
      </p:pic>
    </p:spTree>
    <p:extLst>
      <p:ext uri="{BB962C8B-B14F-4D97-AF65-F5344CB8AC3E}">
        <p14:creationId xmlns:p14="http://schemas.microsoft.com/office/powerpoint/2010/main" val="2578613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393057"/>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実現（大阪府・大阪市）</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・大都市制度（特別区設置）協議会の設置（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「特別区設置協定書（案）の作成に向けた基本的方向性について」の決定、特別区制度案の取りまとめ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テーマ別研究会での検討</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課題・将来見通しに関する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広域連携に関する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合併</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市町村単独の取組に関する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p>
            <a:pPr>
              <a:lnSpc>
                <a:spcPct val="114000"/>
              </a:lnSpc>
            </a:pPr>
            <a:endPar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6"/>
            <a:ext cx="8920433" cy="5832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61461"/>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副首都としての都市機能の向上を制度面から支えるため</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な大都市制度の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実現（大阪府・大阪市）に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向けて</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月には特別区</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素案が取りまとめられ、</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月には「特別区設置協定書（案）の作成に向けた基本的方向性について」の決定及び特別区制度案の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取りまとめが行われ、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議会や法定協議会において議論が進められている。</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府内６つ目となる中核市移行が実現。さらに、人口減少・超高齢社会に対応した住民サービス</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を図るため、府内市町村の基礎自治機能</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関</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する研究会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での検討も進められている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大阪・関西の拠点性の向上をめざした国機関移転等については、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の開設など、具体化が進展</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都市機能の充実を支える制度の実現（制度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644480" y="2393057"/>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京阪神・関西）の都市機能を支える広域機能</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広域行政のあり方検討会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の報告書取り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の大阪府への移転に関する方針を厚生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研究開発法人医薬基盤・健康・栄養研究所で</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関西支部において市販後の医薬品等の相談対応を</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について報告書取りまとめ（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7010400" y="6492875"/>
            <a:ext cx="2133600" cy="365125"/>
          </a:xfrm>
        </p:spPr>
        <p:txBody>
          <a:bodyPr/>
          <a:lstStyle/>
          <a:p>
            <a:pPr>
              <a:lnSpc>
                <a:spcPct val="114000"/>
              </a:lnSpc>
            </a:pPr>
            <a:fld id="{643EBCA2-F91E-4789-84C9-6371918F6942}" type="slidenum">
              <a:rPr lang="en-US" altLang="ja-JP" smtClean="0">
                <a:latin typeface="Meiryo UI" panose="020B0604030504040204" pitchFamily="50" charset="-128"/>
                <a:ea typeface="Meiryo UI" panose="020B0604030504040204" pitchFamily="50" charset="-128"/>
              </a:rPr>
              <a:t>11</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09492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7504" y="1422400"/>
            <a:ext cx="8928992" cy="2222624"/>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2" name="角丸四角形 31"/>
          <p:cNvSpPr/>
          <p:nvPr/>
        </p:nvSpPr>
        <p:spPr>
          <a:xfrm>
            <a:off x="323528" y="1628800"/>
            <a:ext cx="8640480" cy="1980064"/>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400" b="1" dirty="0" smtClean="0">
              <a:latin typeface="Meiryo UI" panose="020B0604030504040204" pitchFamily="50" charset="-128"/>
              <a:ea typeface="Meiryo UI" panose="020B0604030504040204" pitchFamily="50" charset="-128"/>
            </a:endParaRPr>
          </a:p>
          <a:p>
            <a:pPr lvl="0"/>
            <a:r>
              <a:rPr lang="ja-JP" altLang="en-US" sz="1400" dirty="0" smtClean="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5</a:t>
            </a:r>
            <a:r>
              <a:rPr lang="ja-JP" altLang="en-US" sz="1400" dirty="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6</a:t>
            </a:r>
            <a:r>
              <a:rPr lang="ja-JP" altLang="en-US" sz="1400" dirty="0" smtClean="0">
                <a:solidFill>
                  <a:prstClr val="black"/>
                </a:solidFill>
                <a:latin typeface="Meiryo UI" panose="020B0604030504040204" pitchFamily="50" charset="-128"/>
                <a:ea typeface="Meiryo UI" panose="020B0604030504040204" pitchFamily="50" charset="-128"/>
              </a:rPr>
              <a:t>月　府</a:t>
            </a:r>
            <a:r>
              <a:rPr lang="ja-JP" altLang="en-US" sz="1400" dirty="0">
                <a:solidFill>
                  <a:prstClr val="black"/>
                </a:solidFill>
                <a:latin typeface="Meiryo UI" panose="020B0604030504040204" pitchFamily="50" charset="-128"/>
                <a:ea typeface="Meiryo UI" panose="020B0604030504040204" pitchFamily="50" charset="-128"/>
              </a:rPr>
              <a:t>市両議会　協議会設置議案を</a:t>
            </a:r>
            <a:r>
              <a:rPr lang="ja-JP" altLang="en-US" sz="1400" dirty="0" smtClean="0">
                <a:solidFill>
                  <a:prstClr val="black"/>
                </a:solidFill>
                <a:latin typeface="Meiryo UI" panose="020B0604030504040204" pitchFamily="50" charset="-128"/>
                <a:ea typeface="Meiryo UI" panose="020B0604030504040204" pitchFamily="50" charset="-128"/>
              </a:rPr>
              <a:t>可決</a:t>
            </a:r>
            <a:r>
              <a:rPr lang="ja-JP" altLang="en-US" sz="1400" dirty="0">
                <a:solidFill>
                  <a:prstClr val="black"/>
                </a:solidFill>
                <a:latin typeface="Meiryo UI" panose="020B0604030504040204" pitchFamily="50" charset="-128"/>
                <a:ea typeface="Meiryo UI" panose="020B0604030504040204" pitchFamily="50" charset="-128"/>
              </a:rPr>
              <a:t>　</a:t>
            </a:r>
          </a:p>
          <a:p>
            <a:pPr lvl="0"/>
            <a:r>
              <a:rPr lang="ja-JP" altLang="en-US" sz="1400" dirty="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6</a:t>
            </a:r>
            <a:r>
              <a:rPr lang="ja-JP" altLang="en-US" sz="1400" dirty="0" smtClean="0">
                <a:solidFill>
                  <a:prstClr val="black"/>
                </a:solidFill>
                <a:latin typeface="Meiryo UI" panose="020B0604030504040204" pitchFamily="50" charset="-128"/>
                <a:ea typeface="Meiryo UI" panose="020B0604030504040204" pitchFamily="50" charset="-128"/>
              </a:rPr>
              <a:t>月</a:t>
            </a: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第１回 </a:t>
            </a:r>
            <a:r>
              <a:rPr lang="ja-JP" altLang="en-US" sz="1400" dirty="0">
                <a:solidFill>
                  <a:prstClr val="black"/>
                </a:solidFill>
                <a:latin typeface="Meiryo UI" panose="020B0604030504040204" pitchFamily="50" charset="-128"/>
                <a:ea typeface="Meiryo UI" panose="020B0604030504040204" pitchFamily="50" charset="-128"/>
              </a:rPr>
              <a:t>大都市制度（特別区設置）協議会を開催</a:t>
            </a: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rPr>
              <a:t>市長指示</a:t>
            </a:r>
            <a:r>
              <a:rPr lang="en-US" altLang="ja-JP" sz="14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rPr>
              <a:t>特別区が担う事務は中核市並みとし、４区と６区で素案を</a:t>
            </a:r>
            <a:r>
              <a:rPr lang="ja-JP" altLang="en-US" sz="1400" dirty="0" smtClean="0">
                <a:solidFill>
                  <a:prstClr val="black"/>
                </a:solidFill>
                <a:latin typeface="Meiryo UI" panose="020B0604030504040204" pitchFamily="50" charset="-128"/>
                <a:ea typeface="Meiryo UI" panose="020B0604030504040204" pitchFamily="50" charset="-128"/>
              </a:rPr>
              <a:t>作成</a:t>
            </a:r>
            <a:endParaRPr lang="ja-JP" altLang="en-US" sz="1400" dirty="0">
              <a:solidFill>
                <a:prstClr val="black"/>
              </a:solidFill>
              <a:latin typeface="Meiryo UI" panose="020B0604030504040204" pitchFamily="50" charset="-128"/>
              <a:ea typeface="Meiryo UI" panose="020B0604030504040204" pitchFamily="50" charset="-128"/>
            </a:endParaRPr>
          </a:p>
          <a:p>
            <a:pPr lvl="0"/>
            <a:r>
              <a:rPr lang="ja-JP" altLang="en-US" sz="1400" dirty="0" smtClean="0">
                <a:solidFill>
                  <a:prstClr val="black"/>
                </a:solidFill>
                <a:latin typeface="Meiryo UI" panose="020B0604030504040204" pitchFamily="50" charset="-128"/>
                <a:ea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rPr>
              <a:t>2017</a:t>
            </a:r>
            <a:r>
              <a:rPr lang="ja-JP" altLang="en-US" sz="1400" dirty="0">
                <a:solidFill>
                  <a:prstClr val="black"/>
                </a:solidFill>
                <a:latin typeface="Meiryo UI" panose="020B0604030504040204" pitchFamily="50" charset="-128"/>
                <a:ea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rPr>
              <a:t>9</a:t>
            </a:r>
            <a:r>
              <a:rPr lang="ja-JP" altLang="en-US" sz="1400" dirty="0" smtClean="0">
                <a:solidFill>
                  <a:prstClr val="black"/>
                </a:solidFill>
                <a:latin typeface="Meiryo UI" panose="020B0604030504040204" pitchFamily="50" charset="-128"/>
                <a:ea typeface="Meiryo UI" panose="020B0604030504040204" pitchFamily="50" charset="-128"/>
              </a:rPr>
              <a:t>月</a:t>
            </a: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rPr>
              <a:t>　　同協</a:t>
            </a:r>
            <a:r>
              <a:rPr lang="ja-JP" altLang="en-US" sz="1400" dirty="0">
                <a:solidFill>
                  <a:prstClr val="black"/>
                </a:solidFill>
                <a:latin typeface="Meiryo UI" panose="020B0604030504040204" pitchFamily="50" charset="-128"/>
                <a:ea typeface="Meiryo UI" panose="020B0604030504040204" pitchFamily="50" charset="-128"/>
              </a:rPr>
              <a:t>議会において特別区素案を</a:t>
            </a:r>
            <a:r>
              <a:rPr lang="ja-JP" altLang="en-US" sz="1400" dirty="0" smtClean="0">
                <a:solidFill>
                  <a:prstClr val="black"/>
                </a:solidFill>
                <a:latin typeface="Meiryo UI" panose="020B0604030504040204" pitchFamily="50" charset="-128"/>
                <a:ea typeface="Meiryo UI" panose="020B0604030504040204" pitchFamily="50" charset="-128"/>
              </a:rPr>
              <a:t>提示</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rPr>
              <a:t>7</a:t>
            </a:r>
            <a:r>
              <a:rPr lang="ja-JP" altLang="en-US" sz="1400" dirty="0" smtClean="0">
                <a:solidFill>
                  <a:schemeClr val="tx1"/>
                </a:solidFill>
                <a:latin typeface="Meiryo UI" panose="020B0604030504040204" pitchFamily="50" charset="-128"/>
                <a:ea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大都市</a:t>
            </a:r>
            <a:r>
              <a:rPr lang="ja-JP" altLang="en-US" sz="1400" dirty="0">
                <a:solidFill>
                  <a:schemeClr val="tx1"/>
                </a:solidFill>
                <a:latin typeface="Meiryo UI" panose="020B0604030504040204" pitchFamily="50" charset="-128"/>
                <a:ea typeface="Meiryo UI" panose="020B0604030504040204" pitchFamily="50" charset="-128"/>
              </a:rPr>
              <a:t>制度（総合区設置及び特別区設置）の経済効果に関する調査結果の公表</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rPr>
              <a:t>12</a:t>
            </a:r>
            <a:r>
              <a:rPr lang="ja-JP" altLang="en-US" sz="1400" dirty="0" smtClean="0">
                <a:solidFill>
                  <a:schemeClr val="tx1"/>
                </a:solidFill>
                <a:latin typeface="Meiryo UI" panose="020B0604030504040204" pitchFamily="50" charset="-128"/>
                <a:ea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rPr>
              <a:t>　　同協議会において</a:t>
            </a:r>
            <a:r>
              <a:rPr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特別区設置協定書（案）の作成に</a:t>
            </a:r>
            <a:r>
              <a:rPr lang="ja-JP" altLang="en-US" sz="1400" dirty="0" smtClean="0">
                <a:solidFill>
                  <a:schemeClr val="tx1"/>
                </a:solidFill>
                <a:latin typeface="Meiryo UI" panose="020B0604030504040204" pitchFamily="50" charset="-128"/>
                <a:ea typeface="Meiryo UI" panose="020B0604030504040204" pitchFamily="50" charset="-128"/>
              </a:rPr>
              <a:t>向けた基本的</a:t>
            </a:r>
            <a:r>
              <a:rPr lang="ja-JP" altLang="en-US" sz="1400" dirty="0">
                <a:solidFill>
                  <a:schemeClr val="tx1"/>
                </a:solidFill>
                <a:latin typeface="Meiryo UI" panose="020B0604030504040204" pitchFamily="50" charset="-128"/>
                <a:ea typeface="Meiryo UI" panose="020B0604030504040204" pitchFamily="50" charset="-128"/>
              </a:rPr>
              <a:t>方向性について」の決定、</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特別区制度案</a:t>
            </a:r>
            <a:r>
              <a:rPr lang="ja-JP" altLang="en-US" sz="1400" dirty="0">
                <a:solidFill>
                  <a:schemeClr val="tx1"/>
                </a:solidFill>
                <a:latin typeface="Meiryo UI" panose="020B0604030504040204" pitchFamily="50" charset="-128"/>
                <a:ea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rPr>
              <a:t>提示</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2019</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12</a:t>
            </a:r>
            <a:r>
              <a:rPr lang="ja-JP" altLang="en-US" sz="1000" dirty="0" smtClean="0">
                <a:solidFill>
                  <a:schemeClr val="tx1"/>
                </a:solidFill>
                <a:latin typeface="Meiryo UI" panose="020B0604030504040204" pitchFamily="50" charset="-128"/>
                <a:ea typeface="Meiryo UI" panose="020B0604030504040204" pitchFamily="50" charset="-128"/>
              </a:rPr>
              <a:t>月までに法定協議会を</a:t>
            </a:r>
            <a:r>
              <a:rPr lang="en-US" altLang="ja-JP" sz="1000" dirty="0">
                <a:solidFill>
                  <a:schemeClr val="tx1"/>
                </a:solidFill>
                <a:latin typeface="Meiryo UI" panose="020B0604030504040204" pitchFamily="50" charset="-128"/>
                <a:ea typeface="Meiryo UI" panose="020B0604030504040204" pitchFamily="50" charset="-128"/>
              </a:rPr>
              <a:t>31</a:t>
            </a:r>
            <a:r>
              <a:rPr lang="ja-JP" altLang="en-US" sz="1000" dirty="0" smtClean="0">
                <a:solidFill>
                  <a:schemeClr val="tx1"/>
                </a:solidFill>
                <a:latin typeface="Meiryo UI" panose="020B0604030504040204" pitchFamily="50" charset="-128"/>
                <a:ea typeface="Meiryo UI" panose="020B0604030504040204" pitchFamily="50" charset="-128"/>
              </a:rPr>
              <a:t>回開催</a:t>
            </a: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179512" y="1332726"/>
            <a:ext cx="1656184"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latin typeface="Meiryo UI" panose="020B0604030504040204" pitchFamily="50" charset="-128"/>
                <a:ea typeface="Meiryo UI" panose="020B0604030504040204" pitchFamily="50" charset="-128"/>
              </a:rPr>
              <a:t>制度の</a:t>
            </a:r>
            <a:r>
              <a:rPr kumimoji="1" lang="ja-JP" altLang="en-US" sz="1400" b="1" dirty="0" smtClean="0">
                <a:latin typeface="Meiryo UI" panose="020B0604030504040204" pitchFamily="50" charset="-128"/>
                <a:ea typeface="Meiryo UI" panose="020B0604030504040204" pitchFamily="50" charset="-128"/>
              </a:rPr>
              <a:t>検討状況</a:t>
            </a:r>
            <a:endParaRPr kumimoji="1" lang="ja-JP" altLang="en-US" sz="1400" b="1" dirty="0">
              <a:latin typeface="Meiryo UI" panose="020B0604030504040204" pitchFamily="50" charset="-128"/>
              <a:ea typeface="Meiryo UI" panose="020B0604030504040204" pitchFamily="50" charset="-128"/>
            </a:endParaRPr>
          </a:p>
        </p:txBody>
      </p:sp>
      <p:sp>
        <p:nvSpPr>
          <p:cNvPr id="34" name="角丸四角形 33"/>
          <p:cNvSpPr/>
          <p:nvPr/>
        </p:nvSpPr>
        <p:spPr>
          <a:xfrm>
            <a:off x="107504" y="3820616"/>
            <a:ext cx="8928992" cy="2988000"/>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79512" y="3717032"/>
            <a:ext cx="4320480"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latin typeface="Meiryo UI" panose="020B0604030504040204" pitchFamily="50" charset="-128"/>
                <a:ea typeface="Meiryo UI" panose="020B0604030504040204" pitchFamily="50" charset="-128"/>
              </a:rPr>
              <a:t>制度の実現によりめざすもの（特別区制度案抜粋）</a:t>
            </a:r>
            <a:endParaRPr kumimoji="1" lang="ja-JP" altLang="en-US" sz="1400" b="1" dirty="0">
              <a:latin typeface="Meiryo UI" panose="020B0604030504040204" pitchFamily="50" charset="-128"/>
              <a:ea typeface="Meiryo UI" panose="020B0604030504040204" pitchFamily="50" charset="-128"/>
            </a:endParaRPr>
          </a:p>
        </p:txBody>
      </p:sp>
      <p:sp>
        <p:nvSpPr>
          <p:cNvPr id="37" name="角丸四角形 36"/>
          <p:cNvSpPr/>
          <p:nvPr/>
        </p:nvSpPr>
        <p:spPr>
          <a:xfrm>
            <a:off x="323528" y="4077072"/>
            <a:ext cx="8640480" cy="2664296"/>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nchorCtr="0"/>
          <a:lstStyle/>
          <a:p>
            <a:pPr>
              <a:lnSpc>
                <a:spcPts val="500"/>
              </a:lnSpc>
            </a:pPr>
            <a:endParaRPr lang="en-US" altLang="ja-JP" sz="900" b="1" dirty="0">
              <a:solidFill>
                <a:prstClr val="black"/>
              </a:solidFill>
              <a:latin typeface="Meiryo UI" panose="020B0604030504040204" pitchFamily="50" charset="-128"/>
              <a:ea typeface="Meiryo UI" panose="020B0604030504040204" pitchFamily="50" charset="-128"/>
            </a:endParaRPr>
          </a:p>
          <a:p>
            <a:pPr>
              <a:lnSpc>
                <a:spcPts val="500"/>
              </a:lnSpc>
            </a:pPr>
            <a:endParaRPr lang="en-US" altLang="ja-JP" sz="900" b="1" dirty="0" smtClean="0">
              <a:solidFill>
                <a:prstClr val="black"/>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広域機能の一元化・二重行政の解消による都市機能の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を確立し、発展していくため、「都市の競争力」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副首都（圏）全体の安全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の確保」、「首都機能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」といった広域的課題に対応し、大都市としての</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のさらなる充実、グローバルな競争力の向上に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を強力に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進める体制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を整える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住民に身近な公選区長・区議会による基礎自治機能の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減少、少子高齢化が進み、また、社会保障ニーズの増大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課題が多様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化する中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、公選の区長・区議会が直接住民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を聴き、地域ニーズに沿った身近なサービス</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を決定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基礎</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自治機能の充実に向けた仕組みを整える。</a:t>
            </a: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0" name="二等辺三角形 39"/>
          <p:cNvSpPr/>
          <p:nvPr/>
        </p:nvSpPr>
        <p:spPr>
          <a:xfrm rot="5400000">
            <a:off x="5030710" y="4698482"/>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角丸四角形 40"/>
          <p:cNvSpPr/>
          <p:nvPr/>
        </p:nvSpPr>
        <p:spPr>
          <a:xfrm>
            <a:off x="5292480" y="4365104"/>
            <a:ext cx="3600000" cy="864096"/>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広域機能を大阪府へ一元化し、都市機能の整備を迅速・強力かつ効果的に推進（司令塔機能を一本化、二重行政を制度的に解消）</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二等辺三角形 41"/>
          <p:cNvSpPr/>
          <p:nvPr/>
        </p:nvSpPr>
        <p:spPr>
          <a:xfrm rot="5400000">
            <a:off x="5030710" y="6047950"/>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角丸四角形 42"/>
          <p:cNvSpPr/>
          <p:nvPr/>
        </p:nvSpPr>
        <p:spPr>
          <a:xfrm>
            <a:off x="5292480" y="5661248"/>
            <a:ext cx="3600000" cy="928798"/>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大阪独自の「特別区」を設置し、豊かな住民生活を実現</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（基礎自治体として、住民ニーズに沿った身近なサービスを展開）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323528" y="4005064"/>
            <a:ext cx="864048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323528" y="1587514"/>
            <a:ext cx="8640480" cy="25731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107504" y="436719"/>
            <a:ext cx="8928992" cy="832041"/>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特別区制度の素案が取りまとめられ、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向けた基本的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方向性について」が決定され、特別区制度案が取りまとめられた。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もとに大阪府市両議会や大都市制度（特別区設置）協議会で議論が進められている。</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実現（大阪府・大阪市）</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6866172" y="6476546"/>
            <a:ext cx="2133600" cy="365125"/>
          </a:xfrm>
        </p:spPr>
        <p:txBody>
          <a:bodyPr/>
          <a:lstStyle/>
          <a:p>
            <a:pPr>
              <a:lnSpc>
                <a:spcPct val="114000"/>
              </a:lnSpc>
            </a:pPr>
            <a:fld id="{643EBCA2-F91E-4789-84C9-6371918F6942}" type="slidenum">
              <a:rPr lang="en-US" altLang="ja-JP" smtClean="0">
                <a:latin typeface="Meiryo UI" panose="020B0604030504040204" pitchFamily="50" charset="-128"/>
                <a:ea typeface="Meiryo UI" panose="020B0604030504040204" pitchFamily="50" charset="-128"/>
              </a:rPr>
              <a:t>12</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4604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23699"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モデル事例の提示</a:t>
            </a:r>
            <a:r>
              <a:rPr lang="ja-JP" altLang="en-US" sz="900" dirty="0" smtClean="0">
                <a:latin typeface="Meiryo UI" panose="020B0604030504040204" pitchFamily="50" charset="-128"/>
                <a:ea typeface="Meiryo UI" panose="020B0604030504040204" pitchFamily="50" charset="-128"/>
              </a:rPr>
              <a:t>（物品等の調達</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文化</a:t>
            </a:r>
            <a:r>
              <a:rPr lang="ja-JP" altLang="en-US" sz="900" dirty="0">
                <a:latin typeface="Meiryo UI" panose="020B0604030504040204" pitchFamily="50" charset="-128"/>
                <a:ea typeface="Meiryo UI" panose="020B0604030504040204" pitchFamily="50" charset="-128"/>
              </a:rPr>
              <a:t>財</a:t>
            </a:r>
            <a:r>
              <a:rPr lang="ja-JP" altLang="en-US" sz="900" dirty="0" smtClean="0">
                <a:latin typeface="Meiryo UI" panose="020B0604030504040204" pitchFamily="50" charset="-128"/>
                <a:ea typeface="Meiryo UI" panose="020B0604030504040204" pitchFamily="50" charset="-128"/>
              </a:rPr>
              <a:t>調査、公共施設</a:t>
            </a:r>
            <a:r>
              <a:rPr lang="ja-JP" altLang="en-US" sz="900" dirty="0">
                <a:latin typeface="Meiryo UI" panose="020B0604030504040204" pitchFamily="50" charset="-128"/>
                <a:ea typeface="Meiryo UI" panose="020B0604030504040204" pitchFamily="50" charset="-128"/>
              </a:rPr>
              <a:t>の統廃合・共同</a:t>
            </a:r>
            <a:r>
              <a:rPr lang="ja-JP" altLang="en-US" sz="900" dirty="0" smtClean="0">
                <a:latin typeface="Meiryo UI" panose="020B0604030504040204" pitchFamily="50" charset="-128"/>
                <a:ea typeface="Meiryo UI" panose="020B0604030504040204" pitchFamily="50" charset="-128"/>
              </a:rPr>
              <a:t>設置におけ</a:t>
            </a:r>
            <a:r>
              <a:rPr lang="ja-JP" altLang="en-US" sz="900" dirty="0">
                <a:latin typeface="Meiryo UI" panose="020B0604030504040204" pitchFamily="50" charset="-128"/>
                <a:ea typeface="Meiryo UI" panose="020B0604030504040204" pitchFamily="50" charset="-128"/>
              </a:rPr>
              <a:t>る</a:t>
            </a:r>
            <a:r>
              <a:rPr lang="ja-JP" altLang="en-US" sz="900" dirty="0" smtClean="0">
                <a:latin typeface="Meiryo UI" panose="020B0604030504040204" pitchFamily="50" charset="-128"/>
                <a:ea typeface="Meiryo UI" panose="020B0604030504040204" pitchFamily="50" charset="-128"/>
              </a:rPr>
              <a:t>手法やメリット）</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新たな試みの提案</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公平委員会、行政不服審査会について、従来の区域を超えた連携）</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課題事項への対応</a:t>
            </a:r>
            <a:endParaRPr lang="en-US" altLang="ja-JP" sz="9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標準的な考え方や具体的な対応策</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048464"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選択肢としての</a:t>
            </a:r>
            <a:r>
              <a:rPr lang="ja-JP" altLang="en-US" sz="900" b="1" dirty="0" smtClean="0">
                <a:latin typeface="Meiryo UI" panose="020B0604030504040204" pitchFamily="50" charset="-128"/>
                <a:ea typeface="Meiryo UI" panose="020B0604030504040204" pitchFamily="50" charset="-128"/>
              </a:rPr>
              <a:t>合併</a:t>
            </a:r>
            <a:r>
              <a:rPr lang="ja-JP" altLang="en-US" sz="900" dirty="0" smtClean="0">
                <a:latin typeface="Meiryo UI" panose="020B0604030504040204" pitchFamily="50" charset="-128"/>
                <a:ea typeface="Meiryo UI" panose="020B0604030504040204" pitchFamily="50" charset="-128"/>
              </a:rPr>
              <a:t>（全体として行</a:t>
            </a:r>
            <a:r>
              <a:rPr lang="ja-JP" altLang="en-US" sz="900" dirty="0">
                <a:latin typeface="Meiryo UI" panose="020B0604030504040204" pitchFamily="50" charset="-128"/>
                <a:ea typeface="Meiryo UI" panose="020B0604030504040204" pitchFamily="50" charset="-128"/>
              </a:rPr>
              <a:t>財政基盤の強化が期待されるため</a:t>
            </a:r>
            <a:r>
              <a:rPr lang="ja-JP" altLang="en-US" sz="900" dirty="0" smtClean="0">
                <a:latin typeface="Meiryo UI" panose="020B0604030504040204" pitchFamily="50" charset="-128"/>
                <a:ea typeface="Meiryo UI" panose="020B0604030504040204" pitchFamily="50" charset="-128"/>
              </a:rPr>
              <a:t>、有効</a:t>
            </a:r>
            <a:r>
              <a:rPr lang="ja-JP" altLang="en-US" sz="900" dirty="0">
                <a:latin typeface="Meiryo UI" panose="020B0604030504040204" pitchFamily="50" charset="-128"/>
                <a:ea typeface="Meiryo UI" panose="020B0604030504040204" pitchFamily="50" charset="-128"/>
              </a:rPr>
              <a:t>な選択肢と</a:t>
            </a:r>
            <a:r>
              <a:rPr lang="ja-JP" altLang="en-US" sz="900" dirty="0" smtClean="0">
                <a:latin typeface="Meiryo UI" panose="020B0604030504040204" pitchFamily="50" charset="-128"/>
                <a:ea typeface="Meiryo UI" panose="020B0604030504040204" pitchFamily="50" charset="-128"/>
              </a:rPr>
              <a:t>なりうる）</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考えられる合併の</a:t>
            </a:r>
            <a:r>
              <a:rPr lang="ja-JP" altLang="en-US" sz="900" b="1" dirty="0" smtClean="0">
                <a:latin typeface="Meiryo UI" panose="020B0604030504040204" pitchFamily="50" charset="-128"/>
                <a:ea typeface="Meiryo UI" panose="020B0604030504040204" pitchFamily="50" charset="-128"/>
              </a:rPr>
              <a:t>種類</a:t>
            </a:r>
            <a:r>
              <a:rPr lang="ja-JP" altLang="en-US" sz="900" dirty="0" smtClean="0">
                <a:latin typeface="Meiryo UI" panose="020B0604030504040204" pitchFamily="50" charset="-128"/>
                <a:ea typeface="Meiryo UI" panose="020B0604030504040204" pitchFamily="50" charset="-128"/>
              </a:rPr>
              <a:t>（隣接</a:t>
            </a:r>
            <a:r>
              <a:rPr lang="ja-JP" altLang="en-US" sz="900" dirty="0">
                <a:latin typeface="Meiryo UI" panose="020B0604030504040204" pitchFamily="50" charset="-128"/>
                <a:ea typeface="Meiryo UI" panose="020B0604030504040204" pitchFamily="50" charset="-128"/>
              </a:rPr>
              <a:t>団体との</a:t>
            </a:r>
            <a:r>
              <a:rPr lang="ja-JP" altLang="en-US" sz="900" dirty="0" smtClean="0">
                <a:latin typeface="Meiryo UI" panose="020B0604030504040204" pitchFamily="50" charset="-128"/>
                <a:ea typeface="Meiryo UI" panose="020B0604030504040204" pitchFamily="50" charset="-128"/>
              </a:rPr>
              <a:t>合併</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大規模合併、その他）</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合併に不可欠な住民の</a:t>
            </a:r>
            <a:r>
              <a:rPr lang="ja-JP" altLang="en-US" sz="900" b="1" dirty="0" smtClean="0">
                <a:latin typeface="Meiryo UI" panose="020B0604030504040204" pitchFamily="50" charset="-128"/>
                <a:ea typeface="Meiryo UI" panose="020B0604030504040204" pitchFamily="50" charset="-128"/>
              </a:rPr>
              <a:t>理解</a:t>
            </a:r>
            <a:r>
              <a:rPr lang="ja-JP" altLang="en-US" sz="900" dirty="0" smtClean="0">
                <a:latin typeface="Meiryo UI" panose="020B0604030504040204" pitchFamily="50" charset="-128"/>
                <a:ea typeface="Meiryo UI" panose="020B0604030504040204" pitchFamily="50" charset="-128"/>
              </a:rPr>
              <a:t>（将来の展望やある</a:t>
            </a:r>
            <a:r>
              <a:rPr lang="ja-JP" altLang="en-US" sz="900" dirty="0">
                <a:latin typeface="Meiryo UI" panose="020B0604030504040204" pitchFamily="50" charset="-128"/>
                <a:ea typeface="Meiryo UI" panose="020B0604030504040204" pitchFamily="50" charset="-128"/>
              </a:rPr>
              <a:t>べき</a:t>
            </a:r>
            <a:r>
              <a:rPr lang="ja-JP" altLang="en-US" sz="900" dirty="0" smtClean="0">
                <a:latin typeface="Meiryo UI" panose="020B0604030504040204" pitchFamily="50" charset="-128"/>
                <a:ea typeface="Meiryo UI" panose="020B0604030504040204" pitchFamily="50" charset="-128"/>
              </a:rPr>
              <a:t>姿</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議論が求められる）</a:t>
            </a:r>
            <a:endParaRPr lang="en-US" altLang="ja-JP" sz="9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95537" y="4077072"/>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900" b="1" dirty="0" smtClean="0">
                <a:solidFill>
                  <a:schemeClr val="tx1"/>
                </a:solidFill>
                <a:latin typeface="Meiryo UI" panose="020B0604030504040204" pitchFamily="50" charset="-128"/>
                <a:ea typeface="Meiryo UI" panose="020B0604030504040204" pitchFamily="50" charset="-128"/>
              </a:rPr>
              <a:t>○今後の人口変動</a:t>
            </a:r>
            <a:r>
              <a:rPr lang="ja-JP" altLang="en-US" sz="900" dirty="0" smtClean="0">
                <a:solidFill>
                  <a:schemeClr val="tx1"/>
                </a:solidFill>
                <a:latin typeface="Meiryo UI" panose="020B0604030504040204" pitchFamily="50" charset="-128"/>
                <a:ea typeface="Meiryo UI" panose="020B0604030504040204" pitchFamily="50" charset="-128"/>
              </a:rPr>
              <a:t>（総人口、生産年齢人口、高齢者人口）</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今後想定される行政課題</a:t>
            </a:r>
            <a:r>
              <a:rPr lang="ja-JP" altLang="en-US" sz="900" dirty="0" smtClean="0">
                <a:solidFill>
                  <a:schemeClr val="tx1"/>
                </a:solidFill>
                <a:latin typeface="Meiryo UI" panose="020B0604030504040204" pitchFamily="50" charset="-128"/>
                <a:ea typeface="Meiryo UI" panose="020B0604030504040204" pitchFamily="50" charset="-128"/>
              </a:rPr>
              <a:t>（福祉分野のニーズ増、インフラ等の老朽化、災害発生リスク上昇 等）</a:t>
            </a:r>
            <a:endParaRPr lang="en-US" altLang="ja-JP" sz="900" dirty="0" smtClean="0">
              <a:solidFill>
                <a:schemeClr val="tx1"/>
              </a:solidFill>
              <a:latin typeface="Meiryo UI" panose="020B0604030504040204" pitchFamily="50" charset="-128"/>
              <a:ea typeface="Meiryo UI" panose="020B0604030504040204" pitchFamily="50" charset="-128"/>
            </a:endParaRPr>
          </a:p>
          <a:p>
            <a:pPr>
              <a:spcAft>
                <a:spcPts val="600"/>
              </a:spcAft>
            </a:pP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b="1" dirty="0" smtClean="0">
                <a:solidFill>
                  <a:schemeClr val="tx1"/>
                </a:solidFill>
                <a:latin typeface="Meiryo UI" panose="020B0604030504040204" pitchFamily="50" charset="-128"/>
                <a:ea typeface="Meiryo UI" panose="020B0604030504040204" pitchFamily="50" charset="-128"/>
              </a:rPr>
              <a:t>予測を踏まえ、将来のあり方の議論・検討を行</a:t>
            </a:r>
            <a:r>
              <a:rPr lang="ja-JP" altLang="en-US" sz="900" b="1" dirty="0">
                <a:solidFill>
                  <a:schemeClr val="tx1"/>
                </a:solidFill>
                <a:latin typeface="Meiryo UI" panose="020B0604030504040204" pitchFamily="50" charset="-128"/>
                <a:ea typeface="Meiryo UI" panose="020B0604030504040204" pitchFamily="50" charset="-128"/>
              </a:rPr>
              <a:t>う</a:t>
            </a:r>
            <a:r>
              <a:rPr lang="ja-JP" altLang="en-US" sz="900" b="1" dirty="0" smtClean="0">
                <a:solidFill>
                  <a:schemeClr val="tx1"/>
                </a:solidFill>
                <a:latin typeface="Meiryo UI" panose="020B0604030504040204" pitchFamily="50" charset="-128"/>
                <a:ea typeface="Meiryo UI" panose="020B0604030504040204" pitchFamily="50" charset="-128"/>
              </a:rPr>
              <a:t>必要</a:t>
            </a:r>
            <a:endParaRPr lang="en-US" altLang="ja-JP" sz="900" b="1"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07504" y="1240950"/>
            <a:ext cx="5040560" cy="1600951"/>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規模や能力などが比較的大きな都市の事務権限を強化し、できる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限り住民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身近なところで行政サービスを行うことができるように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八尾市が移行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寝屋川市が移行。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移行予定）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で準備が進む。</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107504" y="476672"/>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月には府内</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目となる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減少・超高齢社会を見据え、基礎自治機能の維持・充実に関して府内市町村と共同で研究会を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19" name="テキスト ボックス 18"/>
          <p:cNvSpPr txBox="1"/>
          <p:nvPr/>
        </p:nvSpPr>
        <p:spPr>
          <a:xfrm>
            <a:off x="107504" y="2718043"/>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市町村における住民サービスの維持・充実に必要な方策を明らかにするため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・市町村共同で設立した「基礎自治機能の維持・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関する研究会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」においてテーマ別報告書をとりまとめ。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2000" y="3070701"/>
            <a:ext cx="3967124" cy="646331"/>
          </a:xfrm>
          <a:prstGeom prst="rect">
            <a:avLst/>
          </a:prstGeom>
          <a:ln>
            <a:solidFill>
              <a:schemeClr val="tx1"/>
            </a:solidFill>
            <a:prstDash val="dash"/>
          </a:ln>
        </p:spPr>
        <p:txBody>
          <a:bodyPr wrap="square">
            <a:spAutoFit/>
          </a:bodyPr>
          <a:lstStyle/>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課題・将来見通しに関する研究会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2018.4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「市町村単独の取組に関する研究会」（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2000" y="2811706"/>
            <a:ext cx="1124026"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テーマ別研究会</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テキスト ボックス 14"/>
          <p:cNvSpPr txBox="1"/>
          <p:nvPr/>
        </p:nvSpPr>
        <p:spPr>
          <a:xfrm>
            <a:off x="3223699"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広域連携に</a:t>
            </a:r>
            <a:r>
              <a:rPr kumimoji="1" lang="ja-JP" altLang="en-US" sz="1050" b="1" dirty="0" smtClean="0">
                <a:latin typeface="Meiryo UI" panose="020B0604030504040204" pitchFamily="50" charset="-128"/>
                <a:ea typeface="Meiryo UI" panose="020B0604030504040204" pitchFamily="50" charset="-128"/>
              </a:rPr>
              <a:t>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048464"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a:latin typeface="Meiryo UI" panose="020B0604030504040204" pitchFamily="50" charset="-128"/>
                <a:ea typeface="Meiryo UI" panose="020B0604030504040204" pitchFamily="50" charset="-128"/>
              </a:rPr>
              <a:t>合併に関する</a:t>
            </a:r>
            <a:r>
              <a:rPr lang="ja-JP" altLang="en-US" sz="1050" b="1" dirty="0" smtClean="0">
                <a:latin typeface="Meiryo UI" panose="020B0604030504040204" pitchFamily="50" charset="-128"/>
                <a:ea typeface="Meiryo UI" panose="020B0604030504040204" pitchFamily="50" charset="-128"/>
              </a:rPr>
              <a:t>研究会</a:t>
            </a:r>
            <a:endParaRPr lang="en-US" altLang="ja-JP" sz="1050" b="1"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95536" y="3878243"/>
            <a:ext cx="2698367"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kumimoji="1" lang="ja-JP" altLang="en-US" sz="1050" b="1" dirty="0" smtClean="0">
                <a:latin typeface="Meiryo UI" panose="020B0604030504040204" pitchFamily="50" charset="-128"/>
                <a:ea typeface="Meiryo UI" panose="020B0604030504040204" pitchFamily="50" charset="-128"/>
              </a:rPr>
              <a:t>課題・将来見通しに関する研究会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2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13</a:t>
            </a:r>
            <a:endParaRPr kumimoji="1" lang="ja-JP" altLang="en-US" dirty="0">
              <a:latin typeface="Meiryo UI" panose="020B0604030504040204" pitchFamily="50" charset="-128"/>
              <a:ea typeface="Meiryo UI" panose="020B0604030504040204" pitchFamily="50" charset="-128"/>
            </a:endParaRPr>
          </a:p>
        </p:txBody>
      </p:sp>
      <p:sp>
        <p:nvSpPr>
          <p:cNvPr id="3" name="二等辺三角形 2"/>
          <p:cNvSpPr/>
          <p:nvPr/>
        </p:nvSpPr>
        <p:spPr>
          <a:xfrm flipV="1">
            <a:off x="1435018" y="4742066"/>
            <a:ext cx="540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220301"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実効性のある行政評価</a:t>
            </a:r>
            <a:r>
              <a:rPr lang="ja-JP" altLang="en-US" sz="900" dirty="0" smtClean="0">
                <a:latin typeface="Meiryo UI" panose="020B0604030504040204" pitchFamily="50" charset="-128"/>
                <a:ea typeface="Meiryo UI" panose="020B0604030504040204" pitchFamily="50" charset="-128"/>
              </a:rPr>
              <a:t>（事業の多目的化、外部との連携へ）</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指</a:t>
            </a:r>
            <a:r>
              <a:rPr lang="ja-JP" altLang="en-US" sz="900" b="1" dirty="0" smtClean="0">
                <a:latin typeface="Meiryo UI" panose="020B0604030504040204" pitchFamily="50" charset="-128"/>
                <a:ea typeface="Meiryo UI" panose="020B0604030504040204" pitchFamily="50" charset="-128"/>
              </a:rPr>
              <a:t>定管理者制度の更なる導入</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窓口業務の民間委託</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rPr>
              <a:t>RPA</a:t>
            </a:r>
            <a:r>
              <a:rPr lang="ja-JP" altLang="en-US" sz="800" b="1" dirty="0" smtClean="0">
                <a:latin typeface="Meiryo UI" panose="020B0604030504040204" pitchFamily="50" charset="-128"/>
                <a:ea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rPr>
              <a:t>Robotic Process Automation</a:t>
            </a:r>
            <a:r>
              <a:rPr lang="ja-JP" altLang="en-US" sz="8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の導入</a:t>
            </a:r>
            <a:endParaRPr lang="en-US" altLang="ja-JP" sz="900" b="1" dirty="0">
              <a:latin typeface="Meiryo UI" panose="020B0604030504040204" pitchFamily="50" charset="-128"/>
              <a:ea typeface="Meiryo UI" panose="020B0604030504040204" pitchFamily="50" charset="-128"/>
            </a:endParaRPr>
          </a:p>
          <a:p>
            <a:endParaRPr lang="en-US" altLang="ja-JP" sz="900"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048464"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公民連携を進めていく際のポイント</a:t>
            </a:r>
            <a:r>
              <a:rPr lang="ja-JP" altLang="en-US" sz="900" dirty="0" smtClean="0">
                <a:latin typeface="Meiryo UI" panose="020B0604030504040204" pitchFamily="50" charset="-128"/>
                <a:ea typeface="Meiryo UI" panose="020B0604030504040204" pitchFamily="50" charset="-128"/>
              </a:rPr>
              <a:t>（民間事業者との向き合い方、課題の解決方法、実施体制）</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連携を進める際の具体的フロー</a:t>
            </a:r>
            <a:endParaRPr lang="en-US" altLang="ja-JP" sz="900" b="1"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府内市町村での連携事例と成功のポイント</a:t>
            </a:r>
            <a:r>
              <a:rPr lang="en-US" altLang="ja-JP" sz="900" b="1" dirty="0" smtClean="0">
                <a:latin typeface="Meiryo UI" panose="020B0604030504040204" pitchFamily="50" charset="-128"/>
                <a:ea typeface="Meiryo UI" panose="020B0604030504040204" pitchFamily="50" charset="-128"/>
              </a:rPr>
              <a:t/>
            </a:r>
            <a:br>
              <a:rPr lang="en-US" altLang="ja-JP" sz="900" b="1"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（河内長野市：スーパーマーケットの空きスペース活用</a:t>
            </a:r>
            <a:r>
              <a:rPr lang="en-US" altLang="ja-JP" sz="900" dirty="0" smtClean="0">
                <a:latin typeface="Meiryo UI" panose="020B0604030504040204" pitchFamily="50" charset="-128"/>
                <a:ea typeface="Meiryo UI" panose="020B0604030504040204" pitchFamily="50" charset="-128"/>
              </a:rPr>
              <a:t/>
            </a:r>
            <a:br>
              <a:rPr lang="en-US" altLang="ja-JP" sz="900"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　 四條畷市：ショッピングモール事業者との包括連携）</a:t>
            </a:r>
            <a:endParaRPr lang="en-US" altLang="ja-JP" sz="900" dirty="0">
              <a:latin typeface="Meiryo UI" panose="020B0604030504040204" pitchFamily="50" charset="-128"/>
              <a:ea typeface="Meiryo UI" panose="020B0604030504040204" pitchFamily="50" charset="-128"/>
            </a:endParaRPr>
          </a:p>
        </p:txBody>
      </p:sp>
      <p:sp>
        <p:nvSpPr>
          <p:cNvPr id="50" name="正方形/長方形 49"/>
          <p:cNvSpPr/>
          <p:nvPr/>
        </p:nvSpPr>
        <p:spPr>
          <a:xfrm>
            <a:off x="395537" y="5644326"/>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spcAft>
                <a:spcPts val="600"/>
              </a:spcAft>
            </a:pPr>
            <a:r>
              <a:rPr lang="ja-JP" altLang="en-US" sz="900" b="1" dirty="0" smtClean="0">
                <a:solidFill>
                  <a:schemeClr val="tx1"/>
                </a:solidFill>
                <a:latin typeface="Meiryo UI" panose="020B0604030504040204" pitchFamily="50" charset="-128"/>
                <a:ea typeface="Meiryo UI" panose="020B0604030504040204" pitchFamily="50" charset="-128"/>
              </a:rPr>
              <a:t>○職場ですぐ出来る取組み</a:t>
            </a:r>
            <a:r>
              <a:rPr lang="ja-JP" altLang="en-US" sz="900" dirty="0" smtClean="0">
                <a:solidFill>
                  <a:schemeClr val="tx1"/>
                </a:solidFill>
                <a:latin typeface="Meiryo UI" panose="020B0604030504040204" pitchFamily="50" charset="-128"/>
                <a:ea typeface="Meiryo UI" panose="020B0604030504040204" pitchFamily="50" charset="-128"/>
              </a:rPr>
              <a:t>（身近なところでの「仕事の見直し」、</a:t>
            </a:r>
            <a:r>
              <a:rPr lang="en-US" altLang="ja-JP" sz="900" dirty="0" smtClean="0">
                <a:solidFill>
                  <a:schemeClr val="tx1"/>
                </a:solidFill>
                <a:latin typeface="Meiryo UI" panose="020B0604030504040204" pitchFamily="50" charset="-128"/>
                <a:ea typeface="Meiryo UI" panose="020B0604030504040204" pitchFamily="50" charset="-128"/>
              </a:rPr>
              <a:t>OJT</a:t>
            </a:r>
            <a:r>
              <a:rPr lang="ja-JP" altLang="en-US" sz="900" dirty="0" smtClean="0">
                <a:solidFill>
                  <a:schemeClr val="tx1"/>
                </a:solidFill>
                <a:latin typeface="Meiryo UI" panose="020B0604030504040204" pitchFamily="50" charset="-128"/>
                <a:ea typeface="Meiryo UI" panose="020B0604030504040204" pitchFamily="50" charset="-128"/>
              </a:rPr>
              <a:t>の充実・強化）</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管理部門による取組み</a:t>
            </a:r>
            <a:r>
              <a:rPr lang="ja-JP" altLang="en-US" sz="900" dirty="0" smtClean="0">
                <a:solidFill>
                  <a:schemeClr val="tx1"/>
                </a:solidFill>
                <a:latin typeface="Meiryo UI" panose="020B0604030504040204" pitchFamily="50" charset="-128"/>
                <a:ea typeface="Meiryo UI" panose="020B0604030504040204" pitchFamily="50" charset="-128"/>
              </a:rPr>
              <a:t>（各職場での取組みの支援・促進、管理部門としての「仕事の見直し」、組織として「上司」を育てる）</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220301" y="5284222"/>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行政改革に関する研究会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048464" y="5284221"/>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公民連携に関する研究会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5536" y="5284222"/>
            <a:ext cx="2698367"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組織力強化に関する研究会</a:t>
            </a:r>
            <a:endParaRPr lang="en-US" altLang="ja-JP" sz="1050" b="1"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市町村単独の取組に関する</a:t>
            </a:r>
            <a:r>
              <a:rPr lang="ja-JP" altLang="en-US" sz="800" dirty="0" smtClean="0">
                <a:latin typeface="Meiryo UI" panose="020B0604030504040204" pitchFamily="50" charset="-128"/>
                <a:ea typeface="Meiryo UI" panose="020B0604030504040204" pitchFamily="50" charset="-128"/>
              </a:rPr>
              <a:t>研究会　分科会）</a:t>
            </a:r>
            <a:endParaRPr kumimoji="1" lang="en-US" altLang="ja-JP" sz="1050"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1268761"/>
            <a:ext cx="3417190" cy="1285769"/>
          </a:xfrm>
          <a:prstGeom prst="rect">
            <a:avLst/>
          </a:prstGeom>
        </p:spPr>
      </p:pic>
    </p:spTree>
    <p:extLst>
      <p:ext uri="{BB962C8B-B14F-4D97-AF65-F5344CB8AC3E}">
        <p14:creationId xmlns:p14="http://schemas.microsoft.com/office/powerpoint/2010/main" val="2996452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4499992" y="2779844"/>
            <a:ext cx="4680000" cy="492443"/>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健康・栄養研究所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の移転</a:t>
            </a:r>
            <a:endParaRPr lang="en-US" altLang="ja-JP" sz="1400" b="1" strike="dblStrike" dirty="0" smtClean="0">
              <a:solidFill>
                <a:srgbClr val="0066FF"/>
              </a:solidFill>
              <a:latin typeface="Meiryo UI" panose="020B0604030504040204" pitchFamily="50" charset="-128"/>
              <a:ea typeface="Meiryo UI" panose="020B0604030504040204" pitchFamily="50" charset="-128"/>
              <a:cs typeface="Meiryo UI" panose="020B0604030504040204" pitchFamily="50" charset="-128"/>
            </a:endParaRPr>
          </a:p>
          <a:p>
            <a:pPr indent="-18097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07504" y="2786934"/>
            <a:ext cx="4320000" cy="307777"/>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3393"/>
            <a:ext cx="9143999" cy="32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 </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圏</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京阪神・関西</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の都市機能を支える広域機能の充実</a:t>
            </a:r>
          </a:p>
        </p:txBody>
      </p:sp>
      <p:sp>
        <p:nvSpPr>
          <p:cNvPr id="23" name="テキスト ボックス 22"/>
          <p:cNvSpPr txBox="1"/>
          <p:nvPr/>
        </p:nvSpPr>
        <p:spPr>
          <a:xfrm>
            <a:off x="107502" y="931583"/>
            <a:ext cx="8784496" cy="5892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◇関西広域連合「広域行政のあり方検討会」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35513"/>
            <a:ext cx="8875128"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関西広域連合において、広域連合の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役割や執行体制も含めた広域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あり方を検討、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endParaRPr lang="en-US" altLang="ja-JP"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0" y="1771732"/>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機関移転等の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働きかけ</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2275932"/>
            <a:ext cx="8928992" cy="359928"/>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広域機能の充実に向けて、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など、国機関移転等での具体的な取組みが進む。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643048" y="3072231"/>
            <a:ext cx="930063" cy="215444"/>
          </a:xfrm>
          <a:prstGeom prst="rect">
            <a:avLst/>
          </a:prstGeom>
        </p:spPr>
        <p:txBody>
          <a:bodyPr wrap="none">
            <a:spAutoFit/>
          </a:bodyPr>
          <a:lstStyle/>
          <a:p>
            <a:pPr>
              <a:lnSpc>
                <a:spcPct val="80000"/>
              </a:lnSpc>
              <a:spcBef>
                <a:spcPts val="600"/>
              </a:spcBef>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移転の概要</a:t>
            </a: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33" name="正方形/長方形 32"/>
          <p:cNvSpPr/>
          <p:nvPr/>
        </p:nvSpPr>
        <p:spPr>
          <a:xfrm>
            <a:off x="233408" y="3052093"/>
            <a:ext cx="947695"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4" name="正方形/長方形 33"/>
          <p:cNvSpPr/>
          <p:nvPr/>
        </p:nvSpPr>
        <p:spPr>
          <a:xfrm>
            <a:off x="251520" y="3283900"/>
            <a:ext cx="3892582" cy="861774"/>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知的財産に関する高度・専門的な支援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高度検索用端末による産業財産権情報の提供</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出張面接審査・テレビ面接審査の場の提供</a:t>
            </a:r>
          </a:p>
        </p:txBody>
      </p:sp>
      <p:sp>
        <p:nvSpPr>
          <p:cNvPr id="46" name="角丸四角形 45"/>
          <p:cNvSpPr/>
          <p:nvPr/>
        </p:nvSpPr>
        <p:spPr>
          <a:xfrm>
            <a:off x="103003" y="5193840"/>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大阪・関西における首都機能のバックアップに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向けて、これまで進めてきた国</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の働きかけ</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に加え、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民間企業等の間で進んでいる大阪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バックアップ拠点構築の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動きがさらに広がるよう経済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分野の取組みを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 y="4725144"/>
            <a:ext cx="9144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48" name="テキスト ボックス 47"/>
          <p:cNvSpPr txBox="1"/>
          <p:nvPr/>
        </p:nvSpPr>
        <p:spPr>
          <a:xfrm>
            <a:off x="103001" y="5877272"/>
            <a:ext cx="8784977"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機能のバックアップに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向けた取組み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方向性とりまとめ（</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大阪・関西が首都・東京の負荷を軽減し、想定外の大災害にも対応しうる国土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に寄与するため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に果たす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べき役割等に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ついて研究、</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月に今後の取組みの方向性をとりまとめ。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14</a:t>
            </a:r>
            <a:endParaRPr kumimoji="1" lang="ja-JP" altLang="en-US" dirty="0">
              <a:latin typeface="Meiryo UI" panose="020B0604030504040204" pitchFamily="50" charset="-128"/>
              <a:ea typeface="Meiryo UI" panose="020B0604030504040204" pitchFamily="50" charset="-128"/>
            </a:endParaRPr>
          </a:p>
        </p:txBody>
      </p:sp>
      <p:sp>
        <p:nvSpPr>
          <p:cNvPr id="28" name="正方形/長方形 27"/>
          <p:cNvSpPr/>
          <p:nvPr/>
        </p:nvSpPr>
        <p:spPr>
          <a:xfrm>
            <a:off x="4639026" y="3267561"/>
            <a:ext cx="4248952" cy="1169551"/>
          </a:xfrm>
          <a:prstGeom prst="rect">
            <a:avLst/>
          </a:prstGeom>
          <a:ln>
            <a:solidFill>
              <a:schemeClr val="tx1"/>
            </a:solidFill>
            <a:prstDash val="dash"/>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〇移転の形態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大阪府に全部移転</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○移転先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イノベーションパーク内アライアンス棟（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　整備・運営事業者　決定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〇移転時期</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年春アライアンス棟完成後、移転開始</a:t>
            </a:r>
            <a:endParaRPr lang="ja-JP" altLang="en-US"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97655" y="1196752"/>
            <a:ext cx="8784977" cy="280782"/>
          </a:xfrm>
          <a:prstGeom prst="rect">
            <a:avLst/>
          </a:prstGeom>
          <a:noFill/>
        </p:spPr>
        <p:txBody>
          <a:bodyPr wrap="square" rtlCol="0">
            <a:spAutoFit/>
          </a:bodyPr>
          <a:lstStyle/>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海外の事例等も参照しながら、広域連合の強化方策や中長期的な視点からの進化策について検討、</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月に報告書としてとりまとめ。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4590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251040" y="3897924"/>
            <a:ext cx="3934876" cy="303929"/>
          </a:xfrm>
          <a:prstGeom prst="rect">
            <a:avLst/>
          </a:prstGeom>
          <a:solidFill>
            <a:srgbClr val="FFCCFF"/>
          </a:solidFill>
        </p:spPr>
        <p:txBody>
          <a:bodyPr wrap="square">
            <a:spAutoFit/>
          </a:bodyPr>
          <a:lstStyle/>
          <a:p>
            <a:pPr algn="ctr">
              <a:lnSpc>
                <a:spcPct val="125000"/>
              </a:lnSpc>
            </a:pPr>
            <a:r>
              <a:rPr lang="ja-JP" altLang="en-US" sz="1100" b="1" dirty="0" smtClean="0">
                <a:latin typeface="Meiryo UI" panose="020B0604030504040204" pitchFamily="50" charset="-128"/>
                <a:ea typeface="Meiryo UI" panose="020B0604030504040204" pitchFamily="50" charset="-128"/>
              </a:rPr>
              <a:t>首都圏の企業に対する取組み（</a:t>
            </a:r>
            <a:r>
              <a:rPr lang="en-US" altLang="ja-JP" sz="1100" b="1" dirty="0" smtClean="0">
                <a:latin typeface="Meiryo UI" panose="020B0604030504040204" pitchFamily="50" charset="-128"/>
                <a:ea typeface="Meiryo UI" panose="020B0604030504040204" pitchFamily="50" charset="-128"/>
              </a:rPr>
              <a:t>2018.8</a:t>
            </a:r>
            <a:r>
              <a:rPr lang="ja-JP" altLang="en-US"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15</a:t>
            </a:r>
            <a:endParaRPr kumimoji="1" lang="ja-JP" altLang="en-US" dirty="0">
              <a:latin typeface="Meiryo UI" panose="020B0604030504040204" pitchFamily="50" charset="-128"/>
              <a:ea typeface="Meiryo UI" panose="020B0604030504040204" pitchFamily="50" charset="-128"/>
            </a:endParaRPr>
          </a:p>
        </p:txBody>
      </p:sp>
      <p:sp>
        <p:nvSpPr>
          <p:cNvPr id="23" name="角丸四角形 22"/>
          <p:cNvSpPr/>
          <p:nvPr/>
        </p:nvSpPr>
        <p:spPr>
          <a:xfrm>
            <a:off x="4486897" y="886145"/>
            <a:ext cx="4291319" cy="1116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en-US" altLang="ja-JP" sz="1400" b="1" dirty="0">
                <a:solidFill>
                  <a:srgbClr val="0070C0"/>
                </a:solidFill>
                <a:latin typeface="Meiryo UI" panose="020B0604030504040204" pitchFamily="50" charset="-128"/>
                <a:ea typeface="Meiryo UI" panose="020B0604030504040204" pitchFamily="50" charset="-128"/>
              </a:rPr>
              <a:t>AIG</a:t>
            </a:r>
            <a:r>
              <a:rPr lang="ja-JP" altLang="en-US" sz="1400" b="1" dirty="0">
                <a:solidFill>
                  <a:srgbClr val="0070C0"/>
                </a:solidFill>
                <a:latin typeface="Meiryo UI" panose="020B0604030504040204" pitchFamily="50" charset="-128"/>
                <a:ea typeface="Meiryo UI" panose="020B0604030504040204" pitchFamily="50" charset="-128"/>
              </a:rPr>
              <a:t>ジャパン・ホールディングス株式会社</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endParaRPr lang="ja-JP" altLang="en-US"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4486897" y="1174176"/>
            <a:ext cx="4291799" cy="90024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での事業展開の強化にあわせてグループとしての日本法人本社機能を含む東京に次ぐ第二の拠点オフィスを大阪に設置し、災害時の事業継続の体制を強化</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第</a:t>
            </a:r>
            <a:r>
              <a:rPr lang="en-US" altLang="ja-JP" sz="1000" dirty="0" smtClean="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回副首都推進本部会議</a:t>
            </a:r>
            <a:r>
              <a:rPr lang="en-US" altLang="ja-JP" sz="1000" dirty="0">
                <a:latin typeface="Meiryo UI" panose="020B0604030504040204" pitchFamily="50" charset="-128"/>
                <a:ea typeface="Meiryo UI" panose="020B0604030504040204" pitchFamily="50" charset="-128"/>
              </a:rPr>
              <a:t>(2016.2)</a:t>
            </a:r>
            <a:r>
              <a:rPr lang="ja-JP" altLang="en-US" sz="1000" dirty="0">
                <a:latin typeface="Meiryo UI" panose="020B0604030504040204" pitchFamily="50" charset="-128"/>
                <a:ea typeface="Meiryo UI" panose="020B0604030504040204" pitchFamily="50" charset="-128"/>
              </a:rPr>
              <a:t>では、同社代表取締役社長兼</a:t>
            </a:r>
            <a:r>
              <a:rPr lang="en-US" altLang="ja-JP" sz="1000" dirty="0">
                <a:latin typeface="Meiryo UI" panose="020B0604030504040204" pitchFamily="50" charset="-128"/>
                <a:ea typeface="Meiryo UI" panose="020B0604030504040204" pitchFamily="50" charset="-128"/>
              </a:rPr>
              <a:t>CEO</a:t>
            </a:r>
            <a:r>
              <a:rPr lang="ja-JP" altLang="en-US" sz="1000" dirty="0" smtClean="0">
                <a:latin typeface="Meiryo UI" panose="020B0604030504040204" pitchFamily="50" charset="-128"/>
                <a:ea typeface="Meiryo UI" panose="020B0604030504040204" pitchFamily="50" charset="-128"/>
              </a:rPr>
              <a:t>より、「</a:t>
            </a:r>
            <a:r>
              <a:rPr lang="ja-JP" altLang="en-US" sz="1000" dirty="0">
                <a:latin typeface="Meiryo UI" panose="020B0604030504040204" pitchFamily="50" charset="-128"/>
                <a:ea typeface="Meiryo UI" panose="020B0604030504040204" pitchFamily="50" charset="-128"/>
              </a:rPr>
              <a:t>大阪への本社機能を含む</a:t>
            </a:r>
            <a:r>
              <a:rPr lang="ja-JP" altLang="en-US" sz="1000" dirty="0" smtClean="0">
                <a:latin typeface="Meiryo UI" panose="020B0604030504040204" pitchFamily="50" charset="-128"/>
                <a:ea typeface="Meiryo UI" panose="020B0604030504040204" pitchFamily="50" charset="-128"/>
              </a:rPr>
              <a:t>第二の拠点の新設</a:t>
            </a:r>
            <a:r>
              <a:rPr lang="ja-JP" altLang="en-US" sz="1000" dirty="0">
                <a:latin typeface="Meiryo UI" panose="020B0604030504040204" pitchFamily="50" charset="-128"/>
                <a:ea typeface="Meiryo UI" panose="020B0604030504040204" pitchFamily="50" charset="-128"/>
              </a:rPr>
              <a:t>について」を</a:t>
            </a:r>
            <a:r>
              <a:rPr lang="ja-JP" altLang="en-US" sz="1000" dirty="0" smtClean="0">
                <a:latin typeface="Meiryo UI" panose="020B0604030504040204" pitchFamily="50" charset="-128"/>
                <a:ea typeface="Meiryo UI" panose="020B0604030504040204" pitchFamily="50" charset="-128"/>
              </a:rPr>
              <a:t>講話。</a:t>
            </a:r>
            <a:endParaRPr lang="en-US" altLang="ja-JP" sz="1000" dirty="0">
              <a:latin typeface="Meiryo UI" panose="020B0604030504040204" pitchFamily="50" charset="-128"/>
              <a:ea typeface="Meiryo UI" panose="020B0604030504040204" pitchFamily="50" charset="-128"/>
            </a:endParaRPr>
          </a:p>
          <a:p>
            <a:pPr>
              <a:lnSpc>
                <a:spcPct val="125000"/>
              </a:lnSpc>
            </a:pPr>
            <a:endParaRPr lang="ja-JP" altLang="en-US" sz="1000" dirty="0">
              <a:latin typeface="Meiryo UI" panose="020B0604030504040204" pitchFamily="50" charset="-128"/>
              <a:ea typeface="Meiryo UI" panose="020B0604030504040204" pitchFamily="50" charset="-128"/>
            </a:endParaRPr>
          </a:p>
        </p:txBody>
      </p:sp>
      <p:sp>
        <p:nvSpPr>
          <p:cNvPr id="33" name="角丸四角形 32"/>
          <p:cNvSpPr/>
          <p:nvPr/>
        </p:nvSpPr>
        <p:spPr>
          <a:xfrm>
            <a:off x="4487156" y="2075013"/>
            <a:ext cx="4278224" cy="864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日本放送協会</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b="1" dirty="0" smtClean="0">
                <a:solidFill>
                  <a:srgbClr val="0066FF"/>
                </a:solidFill>
                <a:latin typeface="Meiryo UI" panose="020B0604030504040204" pitchFamily="50" charset="-128"/>
                <a:ea typeface="Meiryo UI" panose="020B0604030504040204" pitchFamily="50" charset="-128"/>
              </a:rPr>
              <a:t>NHK</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spc="-29" dirty="0">
                <a:solidFill>
                  <a:srgbClr val="0066FF"/>
                </a:solidFill>
                <a:latin typeface="Meiryo UI" panose="020B0604030504040204" pitchFamily="50" charset="-128"/>
                <a:ea typeface="Meiryo UI" panose="020B0604030504040204" pitchFamily="50" charset="-128"/>
              </a:rPr>
              <a:t/>
            </a:r>
            <a:br>
              <a:rPr lang="en-US" altLang="ja-JP" sz="1400" spc="-29" dirty="0">
                <a:solidFill>
                  <a:srgbClr val="0066FF"/>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486897" y="2348880"/>
            <a:ext cx="4278963" cy="553998"/>
          </a:xfrm>
          <a:prstGeom prst="rect">
            <a:avLst/>
          </a:prstGeom>
        </p:spPr>
        <p:txBody>
          <a:bodyPr wrap="square">
            <a:spAutoFit/>
          </a:bodyPr>
          <a:lstStyle/>
          <a:p>
            <a:r>
              <a:rPr lang="ja-JP" altLang="en-US" sz="1000" spc="-29" dirty="0" smtClean="0">
                <a:latin typeface="Meiryo UI" panose="020B0604030504040204" pitchFamily="50" charset="-128"/>
                <a:ea typeface="Meiryo UI" panose="020B0604030504040204" pitchFamily="50" charset="-128"/>
              </a:rPr>
              <a:t>　本部</a:t>
            </a:r>
            <a:r>
              <a:rPr lang="ja-JP" altLang="en-US" sz="1000" spc="-29" dirty="0">
                <a:latin typeface="Meiryo UI" panose="020B0604030504040204" pitchFamily="50" charset="-128"/>
                <a:ea typeface="Meiryo UI" panose="020B0604030504040204" pitchFamily="50" charset="-128"/>
              </a:rPr>
              <a:t>のバックアップを担うことが大阪放送局の業務の一部となっており</a:t>
            </a:r>
            <a:r>
              <a:rPr lang="ja-JP" altLang="en-US" sz="1000" spc="-29" dirty="0" smtClean="0">
                <a:latin typeface="Meiryo UI" panose="020B0604030504040204" pitchFamily="50" charset="-128"/>
                <a:ea typeface="Meiryo UI" panose="020B0604030504040204" pitchFamily="50" charset="-128"/>
              </a:rPr>
              <a:t>、大阪</a:t>
            </a:r>
            <a:r>
              <a:rPr lang="ja-JP" altLang="en-US" sz="1000" spc="-29" dirty="0">
                <a:latin typeface="Meiryo UI" panose="020B0604030504040204" pitchFamily="50" charset="-128"/>
                <a:ea typeface="Meiryo UI" panose="020B0604030504040204" pitchFamily="50" charset="-128"/>
              </a:rPr>
              <a:t>放送局から</a:t>
            </a:r>
            <a:r>
              <a:rPr lang="ja-JP" altLang="en-US" sz="1000" spc="-29" dirty="0" smtClean="0">
                <a:latin typeface="Meiryo UI" panose="020B0604030504040204" pitchFamily="50" charset="-128"/>
                <a:ea typeface="Meiryo UI" panose="020B0604030504040204" pitchFamily="50" charset="-128"/>
              </a:rPr>
              <a:t>全国放送ニュース</a:t>
            </a:r>
            <a:r>
              <a:rPr lang="ja-JP" altLang="en-US" sz="1000" spc="-29" dirty="0">
                <a:latin typeface="Meiryo UI" panose="020B0604030504040204" pitchFamily="50" charset="-128"/>
                <a:ea typeface="Meiryo UI" panose="020B0604030504040204" pitchFamily="50" charset="-128"/>
              </a:rPr>
              <a:t>を流す時間帯を日々確保する</a:t>
            </a:r>
            <a:r>
              <a:rPr lang="ja-JP" altLang="en-US" sz="1000" spc="-29" dirty="0" smtClean="0">
                <a:latin typeface="Meiryo UI" panose="020B0604030504040204" pitchFamily="50" charset="-128"/>
                <a:ea typeface="Meiryo UI" panose="020B0604030504040204" pitchFamily="50" charset="-128"/>
              </a:rPr>
              <a:t>など、平時</a:t>
            </a:r>
            <a:r>
              <a:rPr lang="ja-JP" altLang="en-US" sz="1000" spc="-29" dirty="0">
                <a:latin typeface="Meiryo UI" panose="020B0604030504040204" pitchFamily="50" charset="-128"/>
                <a:ea typeface="Meiryo UI" panose="020B0604030504040204" pitchFamily="50" charset="-128"/>
              </a:rPr>
              <a:t>の業務に訓練を組み込み。</a:t>
            </a:r>
          </a:p>
        </p:txBody>
      </p:sp>
      <p:sp>
        <p:nvSpPr>
          <p:cNvPr id="6" name="正方形/長方形 5"/>
          <p:cNvSpPr/>
          <p:nvPr/>
        </p:nvSpPr>
        <p:spPr>
          <a:xfrm>
            <a:off x="273994" y="4437112"/>
            <a:ext cx="2185372" cy="1169551"/>
          </a:xfrm>
          <a:prstGeom prst="rect">
            <a:avLst/>
          </a:prstGeom>
        </p:spPr>
        <p:txBody>
          <a:bodyPr wrap="square">
            <a:spAutoFit/>
          </a:bodyPr>
          <a:lstStyle/>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及び</a:t>
            </a:r>
            <a:r>
              <a:rPr lang="ja-JP" altLang="en-US" sz="1000" dirty="0" smtClean="0">
                <a:latin typeface="Meiryo UI" panose="020B0604030504040204" pitchFamily="50" charset="-128"/>
                <a:ea typeface="Meiryo UI" panose="020B0604030504040204" pitchFamily="50" charset="-128"/>
              </a:rPr>
              <a:t>大阪市では、首都圏</a:t>
            </a:r>
            <a:r>
              <a:rPr lang="ja-JP" altLang="en-US" sz="1000" dirty="0">
                <a:latin typeface="Meiryo UI" panose="020B0604030504040204" pitchFamily="50" charset="-128"/>
                <a:ea typeface="Meiryo UI" panose="020B0604030504040204" pitchFamily="50" charset="-128"/>
              </a:rPr>
              <a:t>企業に対する大阪でのバックアップ体制構築・強化に関する情報発信等</a:t>
            </a:r>
            <a:r>
              <a:rPr lang="ja-JP" altLang="en-US" sz="1000" dirty="0" smtClean="0">
                <a:latin typeface="Meiryo UI" panose="020B0604030504040204" pitchFamily="50" charset="-128"/>
                <a:ea typeface="Meiryo UI" panose="020B0604030504040204" pitchFamily="50" charset="-128"/>
              </a:rPr>
              <a:t>を進めるため</a:t>
            </a:r>
            <a:r>
              <a:rPr lang="en-US" altLang="ja-JP" sz="1000" dirty="0" smtClean="0">
                <a:latin typeface="Meiryo UI" panose="020B0604030504040204" pitchFamily="50" charset="-128"/>
                <a:ea typeface="Meiryo UI" panose="020B0604030504040204" pitchFamily="50" charset="-128"/>
              </a:rPr>
              <a:t>2018.8</a:t>
            </a:r>
            <a:r>
              <a:rPr lang="ja-JP" altLang="en-US" sz="1000" dirty="0" smtClean="0">
                <a:latin typeface="Meiryo UI" panose="020B0604030504040204" pitchFamily="50" charset="-128"/>
                <a:ea typeface="Meiryo UI" panose="020B0604030504040204" pitchFamily="50" charset="-128"/>
              </a:rPr>
              <a:t>に㈱</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と「大阪</a:t>
            </a:r>
            <a:r>
              <a:rPr lang="ja-JP" altLang="en-US" sz="1000" dirty="0">
                <a:latin typeface="Meiryo UI" panose="020B0604030504040204" pitchFamily="50" charset="-128"/>
                <a:ea typeface="Meiryo UI" panose="020B0604030504040204" pitchFamily="50" charset="-128"/>
              </a:rPr>
              <a:t>における首都機能バックアップに</a:t>
            </a:r>
            <a:r>
              <a:rPr lang="ja-JP" altLang="en-US" sz="1000" dirty="0" smtClean="0">
                <a:latin typeface="Meiryo UI" panose="020B0604030504040204" pitchFamily="50" charset="-128"/>
                <a:ea typeface="Meiryo UI" panose="020B0604030504040204" pitchFamily="50" charset="-128"/>
              </a:rPr>
              <a:t>向けた取組み</a:t>
            </a:r>
            <a:r>
              <a:rPr lang="ja-JP" altLang="en-US" sz="1000" dirty="0">
                <a:latin typeface="Meiryo UI" panose="020B0604030504040204" pitchFamily="50" charset="-128"/>
                <a:ea typeface="Meiryo UI" panose="020B0604030504040204" pitchFamily="50" charset="-128"/>
              </a:rPr>
              <a:t>に関する連携協定」を</a:t>
            </a:r>
            <a:r>
              <a:rPr lang="ja-JP" altLang="en-US" sz="1000" dirty="0" smtClean="0">
                <a:latin typeface="Meiryo UI" panose="020B0604030504040204" pitchFamily="50" charset="-128"/>
                <a:ea typeface="Meiryo UI" panose="020B0604030504040204" pitchFamily="50" charset="-128"/>
              </a:rPr>
              <a:t>締結。</a:t>
            </a:r>
            <a:r>
              <a:rPr lang="ja-JP" altLang="en-US" sz="1000" spc="-29" dirty="0">
                <a:latin typeface="Meiryo UI" panose="020B0604030504040204" pitchFamily="50" charset="-128"/>
                <a:ea typeface="Meiryo UI" panose="020B0604030504040204" pitchFamily="50" charset="-128"/>
              </a:rPr>
              <a:t>　</a:t>
            </a:r>
          </a:p>
        </p:txBody>
      </p:sp>
      <p:sp>
        <p:nvSpPr>
          <p:cNvPr id="25" name="正方形/長方形 24"/>
          <p:cNvSpPr/>
          <p:nvPr/>
        </p:nvSpPr>
        <p:spPr>
          <a:xfrm>
            <a:off x="4499992" y="548680"/>
            <a:ext cx="4320000" cy="323165"/>
          </a:xfrm>
          <a:prstGeom prst="rect">
            <a:avLst/>
          </a:prstGeom>
        </p:spPr>
        <p:txBody>
          <a:bodyPr wrap="square">
            <a:spAutoFit/>
          </a:bodyPr>
          <a:lstStyle/>
          <a:p>
            <a:pPr>
              <a:lnSpc>
                <a:spcPct val="125000"/>
              </a:lnSpc>
            </a:pP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大阪・関西でのバックアップ拠点構築に関する取組事例</a:t>
            </a:r>
            <a:endParaRPr lang="ja-JP" altLang="en-US" sz="1200" dirty="0">
              <a:latin typeface="Meiryo UI" panose="020B0604030504040204" pitchFamily="50" charset="-128"/>
              <a:ea typeface="Meiryo UI" panose="020B0604030504040204" pitchFamily="50" charset="-128"/>
            </a:endParaRPr>
          </a:p>
        </p:txBody>
      </p:sp>
      <p:sp>
        <p:nvSpPr>
          <p:cNvPr id="30" name="正方形/長方形 29"/>
          <p:cNvSpPr/>
          <p:nvPr/>
        </p:nvSpPr>
        <p:spPr>
          <a:xfrm>
            <a:off x="2160240" y="4236399"/>
            <a:ext cx="2123728" cy="262059"/>
          </a:xfrm>
          <a:prstGeom prst="rect">
            <a:avLst/>
          </a:prstGeom>
        </p:spPr>
        <p:txBody>
          <a:bodyPr wrap="square">
            <a:spAutoFit/>
          </a:bodyPr>
          <a:lstStyle/>
          <a:p>
            <a:pPr algn="ct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首都圏企業向けパンフレット</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1" name="正方形/長方形 30"/>
          <p:cNvSpPr/>
          <p:nvPr/>
        </p:nvSpPr>
        <p:spPr>
          <a:xfrm>
            <a:off x="288032" y="4236398"/>
            <a:ext cx="2123728" cy="262059"/>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株式会社</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との連携協定</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2" name="正方形/長方形 31"/>
          <p:cNvSpPr/>
          <p:nvPr/>
        </p:nvSpPr>
        <p:spPr>
          <a:xfrm>
            <a:off x="318099" y="72628"/>
            <a:ext cx="5994972" cy="400110"/>
          </a:xfrm>
          <a:prstGeom prst="rect">
            <a:avLst/>
          </a:prstGeom>
          <a:noFill/>
        </p:spPr>
        <p:txBody>
          <a:bodyPr wrap="square">
            <a:spAutoFit/>
          </a:bodyPr>
          <a:lstStyle/>
          <a:p>
            <a:pPr>
              <a:lnSpc>
                <a:spcPct val="125000"/>
              </a:lnSpc>
            </a:pPr>
            <a:r>
              <a:rPr lang="ja-JP" altLang="en-US" sz="1600" b="1" dirty="0" smtClean="0">
                <a:latin typeface="Meiryo UI" panose="020B0604030504040204" pitchFamily="50" charset="-128"/>
                <a:ea typeface="Meiryo UI" panose="020B0604030504040204" pitchFamily="50" charset="-128"/>
              </a:rPr>
              <a:t>経済分野で高まるバックアップ拠点としての大阪・関西の存在感</a:t>
            </a:r>
            <a:endParaRPr lang="ja-JP" altLang="en-US" sz="1600" b="1" dirty="0">
              <a:latin typeface="Meiryo UI" panose="020B0604030504040204" pitchFamily="50" charset="-128"/>
              <a:ea typeface="Meiryo UI" panose="020B0604030504040204" pitchFamily="50" charset="-128"/>
            </a:endParaRPr>
          </a:p>
        </p:txBody>
      </p:sp>
      <p:sp>
        <p:nvSpPr>
          <p:cNvPr id="36" name="角丸四角形 35"/>
          <p:cNvSpPr/>
          <p:nvPr/>
        </p:nvSpPr>
        <p:spPr>
          <a:xfrm>
            <a:off x="4499992" y="5316749"/>
            <a:ext cx="4278224" cy="1449312"/>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smtClean="0">
                <a:solidFill>
                  <a:srgbClr val="0066FF"/>
                </a:solidFill>
                <a:latin typeface="Meiryo UI" panose="020B0604030504040204" pitchFamily="50" charset="-128"/>
                <a:ea typeface="Meiryo UI" panose="020B0604030504040204" pitchFamily="50" charset="-128"/>
              </a:rPr>
              <a:t>日清食品ホールディングス株式会社</a:t>
            </a:r>
            <a:endParaRPr lang="en-US" altLang="ja-JP" sz="1400" b="1" dirty="0">
              <a:solidFill>
                <a:srgbClr val="0066FF"/>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251520" y="3897923"/>
            <a:ext cx="3934396" cy="2868137"/>
          </a:xfrm>
          <a:prstGeom prst="rect">
            <a:avLst/>
          </a:prstGeom>
          <a:no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4490384" y="3011881"/>
            <a:ext cx="4274996" cy="2232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株式会社日本取引所</a:t>
            </a:r>
            <a:r>
              <a:rPr lang="ja-JP" altLang="en-US" sz="1400" b="1" dirty="0" smtClean="0">
                <a:solidFill>
                  <a:srgbClr val="0066FF"/>
                </a:solidFill>
                <a:latin typeface="Meiryo UI" panose="020B0604030504040204" pitchFamily="50" charset="-128"/>
                <a:ea typeface="Meiryo UI" panose="020B0604030504040204" pitchFamily="50" charset="-128"/>
              </a:rPr>
              <a:t>グループ</a:t>
            </a:r>
            <a:r>
              <a:rPr lang="en-US" altLang="ja-JP" sz="1400" dirty="0">
                <a:solidFill>
                  <a:srgbClr val="FF0000"/>
                </a:solidFill>
                <a:latin typeface="Meiryo UI" panose="020B0604030504040204" pitchFamily="50" charset="-128"/>
                <a:ea typeface="Meiryo UI" panose="020B0604030504040204" pitchFamily="50" charset="-128"/>
              </a:rPr>
              <a:t/>
            </a:r>
            <a:br>
              <a:rPr lang="en-US" altLang="ja-JP" sz="1400" dirty="0">
                <a:solidFill>
                  <a:srgbClr val="FF0000"/>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4338950" y="4992519"/>
            <a:ext cx="4426910" cy="1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lnSpc>
                <a:spcPct val="125000"/>
              </a:lnSpc>
            </a:pPr>
            <a:r>
              <a:rPr lang="ja-JP" altLang="en-US" sz="800" dirty="0">
                <a:solidFill>
                  <a:schemeClr val="tx1"/>
                </a:solidFill>
                <a:latin typeface="Meiryo UI" panose="020B0604030504040204" pitchFamily="50" charset="-128"/>
                <a:ea typeface="Meiryo UI" panose="020B0604030504040204" pitchFamily="50" charset="-128"/>
              </a:rPr>
              <a:t>出典：株式会社日本取引所</a:t>
            </a:r>
            <a:r>
              <a:rPr lang="ja-JP" altLang="en-US" sz="800" dirty="0" smtClean="0">
                <a:solidFill>
                  <a:schemeClr val="tx1"/>
                </a:solidFill>
                <a:latin typeface="Meiryo UI" panose="020B0604030504040204" pitchFamily="50" charset="-128"/>
                <a:ea typeface="Meiryo UI" panose="020B0604030504040204" pitchFamily="50" charset="-128"/>
              </a:rPr>
              <a:t>グループ</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a:t>
            </a:r>
            <a:r>
              <a:rPr lang="ja-JP" altLang="en-US" sz="800" dirty="0" smtClean="0">
                <a:solidFill>
                  <a:schemeClr val="tx1"/>
                </a:solidFill>
                <a:latin typeface="Meiryo UI" panose="020B0604030504040204" pitchFamily="50" charset="-128"/>
                <a:ea typeface="Meiryo UI" panose="020B0604030504040204" pitchFamily="50" charset="-128"/>
              </a:rPr>
              <a:t>取引所グループの</a:t>
            </a:r>
            <a:r>
              <a:rPr lang="en-US" altLang="ja-JP" sz="800" dirty="0">
                <a:solidFill>
                  <a:schemeClr val="tx1"/>
                </a:solidFill>
                <a:latin typeface="Meiryo UI" panose="020B0604030504040204" pitchFamily="50" charset="-128"/>
                <a:ea typeface="Meiryo UI" panose="020B0604030504040204" pitchFamily="50" charset="-128"/>
              </a:rPr>
              <a:t>BCP</a:t>
            </a:r>
            <a:r>
              <a:rPr lang="ja-JP" altLang="en-US" sz="800" dirty="0">
                <a:solidFill>
                  <a:schemeClr val="tx1"/>
                </a:solidFill>
                <a:latin typeface="Meiryo UI" panose="020B0604030504040204" pitchFamily="50" charset="-128"/>
                <a:ea typeface="Meiryo UI" panose="020B0604030504040204" pitchFamily="50" charset="-128"/>
              </a:rPr>
              <a:t>の</a:t>
            </a:r>
            <a:r>
              <a:rPr lang="ja-JP" altLang="en-US" sz="800" dirty="0" smtClean="0">
                <a:solidFill>
                  <a:schemeClr val="tx1"/>
                </a:solidFill>
                <a:latin typeface="Meiryo UI" panose="020B0604030504040204" pitchFamily="50" charset="-128"/>
                <a:ea typeface="Meiryo UI" panose="020B0604030504040204" pitchFamily="50" charset="-128"/>
              </a:rPr>
              <a:t>現状と課題」（</a:t>
            </a:r>
            <a:r>
              <a:rPr lang="en-US" altLang="ja-JP" sz="800" dirty="0" smtClean="0">
                <a:solidFill>
                  <a:schemeClr val="tx1"/>
                </a:solidFill>
                <a:latin typeface="Meiryo UI" panose="020B0604030504040204" pitchFamily="50" charset="-128"/>
                <a:ea typeface="Meiryo UI" panose="020B0604030504040204" pitchFamily="50" charset="-128"/>
              </a:rPr>
              <a:t>2016.12</a:t>
            </a:r>
            <a:r>
              <a:rPr lang="ja-JP" altLang="en-US" sz="800" dirty="0" smtClean="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4486897" y="3291111"/>
            <a:ext cx="4278963"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社員</a:t>
            </a:r>
            <a:r>
              <a:rPr lang="ja-JP" altLang="en-US" sz="1000" dirty="0">
                <a:latin typeface="Meiryo UI" panose="020B0604030504040204" pitchFamily="50" charset="-128"/>
                <a:ea typeface="Meiryo UI" panose="020B0604030504040204" pitchFamily="50" charset="-128"/>
              </a:rPr>
              <a:t>の駆けつけや電力供給の懸念</a:t>
            </a:r>
            <a:r>
              <a:rPr lang="ja-JP" altLang="en-US" sz="1000" dirty="0" smtClean="0">
                <a:latin typeface="Meiryo UI" panose="020B0604030504040204" pitchFamily="50" charset="-128"/>
                <a:ea typeface="Meiryo UI" panose="020B0604030504040204" pitchFamily="50" charset="-128"/>
              </a:rPr>
              <a:t>から首都圏</a:t>
            </a:r>
            <a:r>
              <a:rPr lang="ja-JP" altLang="en-US" sz="1000" dirty="0">
                <a:latin typeface="Meiryo UI" panose="020B0604030504040204" pitchFamily="50" charset="-128"/>
                <a:ea typeface="Meiryo UI" panose="020B0604030504040204" pitchFamily="50" charset="-128"/>
              </a:rPr>
              <a:t>と関東圏でのバックアップ態勢を見直し</a:t>
            </a:r>
            <a:r>
              <a:rPr lang="ja-JP" altLang="en-US" sz="1000" dirty="0" smtClean="0">
                <a:latin typeface="Meiryo UI" panose="020B0604030504040204" pitchFamily="50" charset="-128"/>
                <a:ea typeface="Meiryo UI" panose="020B0604030504040204" pitchFamily="50" charset="-128"/>
              </a:rPr>
              <a:t>、東京</a:t>
            </a:r>
            <a:r>
              <a:rPr lang="ja-JP" altLang="en-US" sz="1000" dirty="0">
                <a:latin typeface="Meiryo UI" panose="020B0604030504040204" pitchFamily="50" charset="-128"/>
                <a:ea typeface="Meiryo UI" panose="020B0604030504040204" pitchFamily="50" charset="-128"/>
              </a:rPr>
              <a:t>拠点と大阪拠点を活用したバックアップ態勢を整備。</a:t>
            </a:r>
          </a:p>
        </p:txBody>
      </p:sp>
      <p:sp>
        <p:nvSpPr>
          <p:cNvPr id="2" name="正方形/長方形 1"/>
          <p:cNvSpPr/>
          <p:nvPr/>
        </p:nvSpPr>
        <p:spPr>
          <a:xfrm>
            <a:off x="4486897" y="5668506"/>
            <a:ext cx="4278963"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東京本社が被災し、復旧まで長期間を要する場合、サプライチェーンを指揮する部門を大阪本社に移転。商圏が大きくインフラも整っている大阪で司令塔機能を継続。複数</a:t>
            </a:r>
            <a:r>
              <a:rPr lang="ja-JP" altLang="en-US" sz="1000" dirty="0" smtClean="0">
                <a:latin typeface="Meiryo UI" panose="020B0604030504040204" pitchFamily="50" charset="-128"/>
                <a:ea typeface="Meiryo UI" panose="020B0604030504040204" pitchFamily="50" charset="-128"/>
              </a:rPr>
              <a:t>ユニットで交替</a:t>
            </a:r>
            <a:r>
              <a:rPr lang="ja-JP" altLang="en-US" sz="1000" dirty="0">
                <a:latin typeface="Meiryo UI" panose="020B0604030504040204" pitchFamily="50" charset="-128"/>
                <a:ea typeface="Meiryo UI" panose="020B0604030504040204" pitchFamily="50" charset="-128"/>
              </a:rPr>
              <a:t>可能な体制をとり、大阪本社にて長期的に業務ができる環境を確保。</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被災時の大阪への移動手段の確保については、㈱</a:t>
            </a:r>
            <a:r>
              <a:rPr lang="en-US" altLang="ja-JP" sz="1000" dirty="0">
                <a:latin typeface="Meiryo UI" panose="020B0604030504040204" pitchFamily="50" charset="-128"/>
                <a:ea typeface="Meiryo UI" panose="020B0604030504040204" pitchFamily="50" charset="-128"/>
              </a:rPr>
              <a:t>JTB</a:t>
            </a:r>
            <a:r>
              <a:rPr lang="ja-JP" altLang="en-US" sz="1000" dirty="0" err="1">
                <a:latin typeface="Meiryo UI" panose="020B0604030504040204" pitchFamily="50" charset="-128"/>
                <a:ea typeface="Meiryo UI" panose="020B0604030504040204" pitchFamily="50" charset="-128"/>
              </a:rPr>
              <a:t>が提</a:t>
            </a:r>
            <a:r>
              <a:rPr lang="ja-JP" altLang="en-US" sz="1000" dirty="0" smtClean="0">
                <a:latin typeface="Meiryo UI" panose="020B0604030504040204" pitchFamily="50" charset="-128"/>
                <a:ea typeface="Meiryo UI" panose="020B0604030504040204" pitchFamily="50" charset="-128"/>
              </a:rPr>
              <a:t>供する</a:t>
            </a:r>
            <a:r>
              <a:rPr lang="en-US" altLang="ja-JP" sz="1000" dirty="0" smtClean="0">
                <a:latin typeface="Meiryo UI" panose="020B0604030504040204" pitchFamily="50" charset="-128"/>
                <a:ea typeface="Meiryo UI" panose="020B0604030504040204" pitchFamily="50" charset="-128"/>
              </a:rPr>
              <a:t>BCP</a:t>
            </a:r>
            <a:r>
              <a:rPr lang="ja-JP" altLang="en-US" sz="1000" dirty="0" smtClean="0">
                <a:latin typeface="Meiryo UI" panose="020B0604030504040204" pitchFamily="50" charset="-128"/>
                <a:ea typeface="Meiryo UI" panose="020B0604030504040204" pitchFamily="50" charset="-128"/>
              </a:rPr>
              <a:t>実行</a:t>
            </a:r>
            <a:r>
              <a:rPr lang="ja-JP" altLang="en-US" sz="1000" dirty="0">
                <a:latin typeface="Meiryo UI" panose="020B0604030504040204" pitchFamily="50" charset="-128"/>
                <a:ea typeface="Meiryo UI" panose="020B0604030504040204" pitchFamily="50" charset="-128"/>
              </a:rPr>
              <a:t>支援サービスを導入。</a:t>
            </a:r>
          </a:p>
        </p:txBody>
      </p:sp>
      <p:sp>
        <p:nvSpPr>
          <p:cNvPr id="38" name="正方形/長方形 37"/>
          <p:cNvSpPr/>
          <p:nvPr/>
        </p:nvSpPr>
        <p:spPr>
          <a:xfrm>
            <a:off x="252000" y="548680"/>
            <a:ext cx="4320000" cy="526811"/>
          </a:xfrm>
          <a:prstGeom prst="rect">
            <a:avLst/>
          </a:prstGeom>
          <a:noFill/>
        </p:spPr>
        <p:txBody>
          <a:bodyPr wrap="square">
            <a:spAutoFit/>
          </a:bodyPr>
          <a:lstStyle/>
          <a:p>
            <a:pPr>
              <a:lnSpc>
                <a:spcPct val="125000"/>
              </a:lnSpc>
            </a:pPr>
            <a:r>
              <a:rPr lang="ja-JP" altLang="en-US" sz="1200" dirty="0" smtClean="0">
                <a:latin typeface="Meiryo UI" panose="020B0604030504040204" pitchFamily="50" charset="-128"/>
                <a:ea typeface="Meiryo UI" panose="020B0604030504040204" pitchFamily="50" charset="-128"/>
              </a:rPr>
              <a:t>◆一時的なバックアップとして想定しているエリア</a:t>
            </a:r>
            <a:endParaRPr lang="en-US" altLang="ja-JP" sz="1200" dirty="0" smtClean="0">
              <a:latin typeface="Meiryo UI" panose="020B0604030504040204" pitchFamily="50" charset="-128"/>
              <a:ea typeface="Meiryo UI" panose="020B0604030504040204" pitchFamily="50" charset="-128"/>
            </a:endParaRPr>
          </a:p>
          <a:p>
            <a:pPr>
              <a:lnSpc>
                <a:spcPct val="125000"/>
              </a:lnSpc>
            </a:pPr>
            <a:r>
              <a:rPr lang="ja-JP" altLang="en-US" sz="1200" dirty="0" smtClean="0">
                <a:latin typeface="Meiryo UI" panose="020B0604030504040204" pitchFamily="50" charset="-128"/>
                <a:ea typeface="Meiryo UI" panose="020B0604030504040204" pitchFamily="50" charset="-128"/>
              </a:rPr>
              <a:t>（首都圏企業アンケートより）</a:t>
            </a:r>
            <a:endParaRPr lang="ja-JP" altLang="en-US" sz="12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684584" y="1196752"/>
            <a:ext cx="5616624" cy="2416138"/>
            <a:chOff x="-21971" y="1412776"/>
            <a:chExt cx="4354482" cy="1964738"/>
          </a:xfrm>
        </p:grpSpPr>
        <p:sp>
          <p:nvSpPr>
            <p:cNvPr id="26" name="二等辺三角形 25"/>
            <p:cNvSpPr/>
            <p:nvPr/>
          </p:nvSpPr>
          <p:spPr>
            <a:xfrm rot="7658486">
              <a:off x="1762282" y="2048153"/>
              <a:ext cx="175766" cy="736792"/>
            </a:xfrm>
            <a:prstGeom prst="triangle">
              <a:avLst>
                <a:gd name="adj" fmla="val 28503"/>
              </a:avLst>
            </a:prstGeom>
            <a:solidFill>
              <a:srgbClr val="99FFCC">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二等辺三角形 26"/>
            <p:cNvSpPr/>
            <p:nvPr/>
          </p:nvSpPr>
          <p:spPr>
            <a:xfrm rot="15467498">
              <a:off x="2689649" y="2122877"/>
              <a:ext cx="185527" cy="581139"/>
            </a:xfrm>
            <a:prstGeom prst="triangle">
              <a:avLst>
                <a:gd name="adj" fmla="val 1007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868459" y="1412776"/>
              <a:ext cx="1000594" cy="1551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関西圏</a:t>
              </a:r>
            </a:p>
          </p:txBody>
        </p:sp>
        <p:sp>
          <p:nvSpPr>
            <p:cNvPr id="34" name="正方形/長方形 33"/>
            <p:cNvSpPr/>
            <p:nvPr/>
          </p:nvSpPr>
          <p:spPr>
            <a:xfrm>
              <a:off x="2807582" y="1412776"/>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関東圏</a:t>
              </a:r>
            </a:p>
          </p:txBody>
        </p:sp>
        <p:grpSp>
          <p:nvGrpSpPr>
            <p:cNvPr id="39" name="グループ化 38"/>
            <p:cNvGrpSpPr/>
            <p:nvPr/>
          </p:nvGrpSpPr>
          <p:grpSpPr>
            <a:xfrm>
              <a:off x="909441" y="1532577"/>
              <a:ext cx="948406" cy="1152000"/>
              <a:chOff x="6942441" y="3563083"/>
              <a:chExt cx="948406" cy="1152000"/>
            </a:xfrm>
          </p:grpSpPr>
          <p:sp>
            <p:nvSpPr>
              <p:cNvPr id="40" name="角丸四角形 39"/>
              <p:cNvSpPr/>
              <p:nvPr/>
            </p:nvSpPr>
            <p:spPr>
              <a:xfrm>
                <a:off x="7056644" y="3563083"/>
                <a:ext cx="720000" cy="1152000"/>
              </a:xfrm>
              <a:prstGeom prst="roundRect">
                <a:avLst/>
              </a:prstGeom>
              <a:solidFill>
                <a:srgbClr val="99FFCC">
                  <a:alpha val="75000"/>
                </a:srgb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円/楕円 8"/>
              <p:cNvSpPr/>
              <p:nvPr/>
            </p:nvSpPr>
            <p:spPr>
              <a:xfrm>
                <a:off x="7195244" y="3688655"/>
                <a:ext cx="442800" cy="442800"/>
              </a:xfrm>
              <a:prstGeom prst="ellipse">
                <a:avLst/>
              </a:prstGeom>
              <a:solidFill>
                <a:srgbClr val="00CC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42" name="正方形/長方形 41"/>
              <p:cNvSpPr/>
              <p:nvPr/>
            </p:nvSpPr>
            <p:spPr>
              <a:xfrm>
                <a:off x="7070569" y="3855007"/>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大阪府内</a:t>
                </a:r>
                <a:endParaRPr lang="en-US" altLang="ja-JP" sz="600" b="1" dirty="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a:solidFill>
                      <a:schemeClr val="bg1"/>
                    </a:solidFill>
                    <a:latin typeface="游ゴシック" panose="020B0400000000000000" pitchFamily="50" charset="-128"/>
                    <a:ea typeface="游ゴシック" panose="020B0400000000000000" pitchFamily="50" charset="-128"/>
                  </a:rPr>
                  <a:t>38</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43" name="円/楕円 79"/>
              <p:cNvSpPr/>
              <p:nvPr/>
            </p:nvSpPr>
            <p:spPr>
              <a:xfrm>
                <a:off x="7344644" y="4384853"/>
                <a:ext cx="144000" cy="144000"/>
              </a:xfrm>
              <a:prstGeom prst="ellipse">
                <a:avLst/>
              </a:prstGeom>
              <a:solidFill>
                <a:srgbClr val="00FF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46" name="正方形/長方形 45"/>
              <p:cNvSpPr/>
              <p:nvPr/>
            </p:nvSpPr>
            <p:spPr>
              <a:xfrm>
                <a:off x="6942441" y="4328885"/>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大阪府以外</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4</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grpSp>
          <p:nvGrpSpPr>
            <p:cNvPr id="47" name="グループ化 46"/>
            <p:cNvGrpSpPr/>
            <p:nvPr/>
          </p:nvGrpSpPr>
          <p:grpSpPr>
            <a:xfrm>
              <a:off x="2881545" y="1532577"/>
              <a:ext cx="816649" cy="1152000"/>
              <a:chOff x="8798537" y="3613871"/>
              <a:chExt cx="816649" cy="1152000"/>
            </a:xfrm>
          </p:grpSpPr>
          <p:sp>
            <p:nvSpPr>
              <p:cNvPr id="48" name="角丸四角形 47"/>
              <p:cNvSpPr/>
              <p:nvPr/>
            </p:nvSpPr>
            <p:spPr>
              <a:xfrm>
                <a:off x="8846861" y="3613871"/>
                <a:ext cx="720000" cy="1152000"/>
              </a:xfrm>
              <a:prstGeom prst="roundRect">
                <a:avLst/>
              </a:prstGeom>
              <a:solidFill>
                <a:schemeClr val="tx2">
                  <a:lumMod val="20000"/>
                  <a:lumOff val="80000"/>
                </a:scheme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円/楕円 87"/>
              <p:cNvSpPr/>
              <p:nvPr/>
            </p:nvSpPr>
            <p:spPr>
              <a:xfrm>
                <a:off x="8999861" y="4249853"/>
                <a:ext cx="414000" cy="414000"/>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0" name="正方形/長方形 49"/>
              <p:cNvSpPr/>
              <p:nvPr/>
            </p:nvSpPr>
            <p:spPr>
              <a:xfrm>
                <a:off x="8798537" y="4392904"/>
                <a:ext cx="816649"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東京都</a:t>
                </a:r>
                <a:r>
                  <a:rPr lang="ja-JP" altLang="en-US" sz="600" b="1" dirty="0" smtClean="0">
                    <a:solidFill>
                      <a:schemeClr val="bg1"/>
                    </a:solidFill>
                    <a:latin typeface="游ゴシック" panose="020B0400000000000000" pitchFamily="50" charset="-128"/>
                    <a:ea typeface="游ゴシック" panose="020B0400000000000000" pitchFamily="50" charset="-128"/>
                  </a:rPr>
                  <a:t>以外</a:t>
                </a:r>
                <a:endParaRPr lang="en-US" altLang="ja-JP" sz="600" b="1" dirty="0" smtClean="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smtClean="0">
                    <a:solidFill>
                      <a:schemeClr val="bg1"/>
                    </a:solidFill>
                    <a:latin typeface="游ゴシック" panose="020B0400000000000000" pitchFamily="50" charset="-128"/>
                    <a:ea typeface="游ゴシック" panose="020B0400000000000000" pitchFamily="50" charset="-128"/>
                  </a:rPr>
                  <a:t>33</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51" name="円/楕円 94"/>
              <p:cNvSpPr/>
              <p:nvPr/>
            </p:nvSpPr>
            <p:spPr>
              <a:xfrm>
                <a:off x="9059261" y="3789751"/>
                <a:ext cx="295200" cy="295200"/>
              </a:xfrm>
              <a:prstGeom prst="ellipse">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2" name="正方形/長方形 51"/>
              <p:cNvSpPr/>
              <p:nvPr/>
            </p:nvSpPr>
            <p:spPr>
              <a:xfrm>
                <a:off x="8860786" y="3882303"/>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東京都内</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17</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sp>
          <p:nvSpPr>
            <p:cNvPr id="53" name="正方形/長方形 52"/>
            <p:cNvSpPr/>
            <p:nvPr/>
          </p:nvSpPr>
          <p:spPr>
            <a:xfrm>
              <a:off x="-21971" y="3110870"/>
              <a:ext cx="4354482" cy="266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smtClean="0">
                  <a:solidFill>
                    <a:schemeClr val="tx1"/>
                  </a:solidFill>
                  <a:latin typeface="游ゴシック" panose="020B0400000000000000" pitchFamily="50" charset="-128"/>
                  <a:ea typeface="游ゴシック" panose="020B0400000000000000" pitchFamily="50" charset="-128"/>
                </a:rPr>
                <a:t>　　　　　　　　　　　　　　＜</a:t>
              </a:r>
              <a:r>
                <a:rPr lang="ja-JP" altLang="en-US" sz="700" dirty="0">
                  <a:solidFill>
                    <a:schemeClr val="tx1"/>
                  </a:solidFill>
                  <a:latin typeface="游ゴシック" panose="020B0400000000000000" pitchFamily="50" charset="-128"/>
                  <a:ea typeface="游ゴシック" panose="020B0400000000000000" pitchFamily="50" charset="-128"/>
                </a:rPr>
                <a:t>アンケート調査の概要＞　</a:t>
              </a:r>
              <a:endParaRPr lang="en-US" altLang="ja-JP" sz="700" dirty="0" smtClean="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期間</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2017</a:t>
              </a:r>
              <a:r>
                <a:rPr lang="ja-JP" altLang="en-US" sz="700" dirty="0" smtClean="0">
                  <a:solidFill>
                    <a:schemeClr val="tx1"/>
                  </a:solidFill>
                  <a:latin typeface="游ゴシック" panose="020B0400000000000000" pitchFamily="50" charset="-128"/>
                  <a:ea typeface="游ゴシック" panose="020B0400000000000000" pitchFamily="50" charset="-128"/>
                </a:rPr>
                <a:t>年</a:t>
              </a:r>
              <a:r>
                <a:rPr lang="en-US" altLang="ja-JP" sz="700" dirty="0">
                  <a:solidFill>
                    <a:schemeClr val="tx1"/>
                  </a:solidFill>
                  <a:latin typeface="游ゴシック" panose="020B0400000000000000" pitchFamily="50" charset="-128"/>
                  <a:ea typeface="游ゴシック" panose="020B0400000000000000" pitchFamily="50" charset="-128"/>
                </a:rPr>
                <a:t>11</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17</a:t>
              </a:r>
              <a:r>
                <a:rPr lang="ja-JP" altLang="en-US" sz="700" dirty="0">
                  <a:solidFill>
                    <a:schemeClr val="tx1"/>
                  </a:solidFill>
                  <a:latin typeface="游ゴシック" panose="020B0400000000000000" pitchFamily="50" charset="-128"/>
                  <a:ea typeface="游ゴシック" panose="020B0400000000000000" pitchFamily="50" charset="-128"/>
                </a:rPr>
                <a:t>日～</a:t>
              </a:r>
              <a:r>
                <a:rPr lang="en-US" altLang="ja-JP" sz="700" dirty="0">
                  <a:solidFill>
                    <a:schemeClr val="tx1"/>
                  </a:solidFill>
                  <a:latin typeface="游ゴシック" panose="020B0400000000000000" pitchFamily="50" charset="-128"/>
                  <a:ea typeface="游ゴシック" panose="020B0400000000000000" pitchFamily="50" charset="-128"/>
                </a:rPr>
                <a:t>12</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8</a:t>
              </a:r>
              <a:r>
                <a:rPr lang="ja-JP" altLang="en-US" sz="700" dirty="0" smtClean="0">
                  <a:solidFill>
                    <a:schemeClr val="tx1"/>
                  </a:solidFill>
                  <a:latin typeface="游ゴシック" panose="020B0400000000000000" pitchFamily="50" charset="-128"/>
                  <a:ea typeface="游ゴシック" panose="020B0400000000000000" pitchFamily="50" charset="-128"/>
                </a:rPr>
                <a:t>日</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方法：調査票の配布・回収は郵送</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対象：東京都内本社の東証一部上場企業</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1,109</a:t>
              </a:r>
              <a:r>
                <a:rPr lang="ja-JP" altLang="en-US" sz="700" dirty="0" smtClean="0">
                  <a:solidFill>
                    <a:schemeClr val="tx1"/>
                  </a:solidFill>
                  <a:latin typeface="游ゴシック" panose="020B0400000000000000" pitchFamily="50" charset="-128"/>
                  <a:ea typeface="游ゴシック" panose="020B0400000000000000" pitchFamily="50" charset="-128"/>
                </a:rPr>
                <a:t>社）</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有効</a:t>
              </a:r>
              <a:r>
                <a:rPr lang="ja-JP" altLang="en-US" sz="700" dirty="0">
                  <a:solidFill>
                    <a:schemeClr val="tx1"/>
                  </a:solidFill>
                  <a:latin typeface="游ゴシック" panose="020B0400000000000000" pitchFamily="50" charset="-128"/>
                  <a:ea typeface="游ゴシック" panose="020B0400000000000000" pitchFamily="50" charset="-128"/>
                </a:rPr>
                <a:t>回答数： </a:t>
              </a:r>
              <a:r>
                <a:rPr lang="en-US" altLang="ja-JP" sz="700" dirty="0">
                  <a:solidFill>
                    <a:schemeClr val="tx1"/>
                  </a:solidFill>
                  <a:latin typeface="游ゴシック" panose="020B0400000000000000" pitchFamily="50" charset="-128"/>
                  <a:ea typeface="游ゴシック" panose="020B0400000000000000" pitchFamily="50" charset="-128"/>
                </a:rPr>
                <a:t>135</a:t>
              </a:r>
              <a:r>
                <a:rPr lang="ja-JP" altLang="en-US" sz="700" dirty="0">
                  <a:solidFill>
                    <a:schemeClr val="tx1"/>
                  </a:solidFill>
                  <a:latin typeface="游ゴシック" panose="020B0400000000000000" pitchFamily="50" charset="-128"/>
                  <a:ea typeface="游ゴシック" panose="020B0400000000000000" pitchFamily="50" charset="-128"/>
                </a:rPr>
                <a:t>社（</a:t>
              </a:r>
              <a:r>
                <a:rPr lang="en-US" altLang="ja-JP" sz="700" dirty="0">
                  <a:solidFill>
                    <a:schemeClr val="tx1"/>
                  </a:solidFill>
                  <a:latin typeface="游ゴシック" panose="020B0400000000000000" pitchFamily="50" charset="-128"/>
                  <a:ea typeface="游ゴシック" panose="020B0400000000000000" pitchFamily="50" charset="-128"/>
                </a:rPr>
                <a:t>12.2</a:t>
              </a:r>
              <a:r>
                <a:rPr lang="ja-JP" altLang="en-US" sz="700" dirty="0">
                  <a:solidFill>
                    <a:schemeClr val="tx1"/>
                  </a:solidFill>
                  <a:latin typeface="游ゴシック" panose="020B0400000000000000" pitchFamily="50" charset="-128"/>
                  <a:ea typeface="游ゴシック" panose="020B0400000000000000" pitchFamily="50" charset="-128"/>
                </a:rPr>
                <a:t>％）</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endParaRPr lang="en-US" altLang="ja-JP" sz="700" dirty="0">
                <a:solidFill>
                  <a:schemeClr val="tx1"/>
                </a:solidFill>
                <a:latin typeface="游ゴシック" panose="020B0400000000000000" pitchFamily="50" charset="-128"/>
                <a:ea typeface="游ゴシック" panose="020B0400000000000000" pitchFamily="50" charset="-128"/>
              </a:endParaRPr>
            </a:p>
          </p:txBody>
        </p:sp>
      </p:grpSp>
      <p:sp>
        <p:nvSpPr>
          <p:cNvPr id="56" name="正方形/長方形 55"/>
          <p:cNvSpPr/>
          <p:nvPr/>
        </p:nvSpPr>
        <p:spPr>
          <a:xfrm>
            <a:off x="251520" y="5877272"/>
            <a:ext cx="2185372" cy="810478"/>
          </a:xfrm>
          <a:prstGeom prst="rect">
            <a:avLst/>
          </a:prstGeom>
        </p:spPr>
        <p:txBody>
          <a:bodyPr wrap="square">
            <a:spAutoFit/>
          </a:bodyPr>
          <a:lstStyle/>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spc="-29" dirty="0" smtClean="0">
                <a:latin typeface="Meiryo UI" panose="020B0604030504040204" pitchFamily="50" charset="-128"/>
                <a:ea typeface="Meiryo UI" panose="020B0604030504040204" pitchFamily="50" charset="-128"/>
              </a:rPr>
              <a:t>企業向けパンフレットを作成し、東京で開催される防災関係のセミナー等で大阪・関西へのバックアップ拠点構築を働きかけ。</a:t>
            </a:r>
            <a:endParaRPr lang="ja-JP" altLang="en-US" sz="1000" spc="-29" dirty="0">
              <a:latin typeface="Meiryo UI" panose="020B0604030504040204" pitchFamily="50" charset="-128"/>
              <a:ea typeface="Meiryo UI" panose="020B0604030504040204" pitchFamily="50" charset="-128"/>
            </a:endParaRPr>
          </a:p>
        </p:txBody>
      </p:sp>
      <p:sp>
        <p:nvSpPr>
          <p:cNvPr id="57" name="正方形/長方形 56"/>
          <p:cNvSpPr/>
          <p:nvPr/>
        </p:nvSpPr>
        <p:spPr>
          <a:xfrm>
            <a:off x="265558" y="5661248"/>
            <a:ext cx="2123728" cy="284693"/>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セミナー等でのプロモーション活動</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pic>
        <p:nvPicPr>
          <p:cNvPr id="58" name="図 57"/>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36290" y="1404703"/>
            <a:ext cx="1857382" cy="1770841"/>
          </a:xfrm>
          <a:prstGeom prst="rect">
            <a:avLst/>
          </a:prstGeom>
        </p:spPr>
      </p:pic>
      <p:pic>
        <p:nvPicPr>
          <p:cNvPr id="59" name="図 58"/>
          <p:cNvPicPr>
            <a:picLocks noChangeAspect="1"/>
          </p:cNvPicPr>
          <p:nvPr/>
        </p:nvPicPr>
        <p:blipFill>
          <a:blip r:embed="rId4"/>
          <a:stretch>
            <a:fillRect/>
          </a:stretch>
        </p:blipFill>
        <p:spPr>
          <a:xfrm>
            <a:off x="2463914" y="4539570"/>
            <a:ext cx="1516380" cy="2129790"/>
          </a:xfrm>
          <a:prstGeom prst="rect">
            <a:avLst/>
          </a:prstGeom>
        </p:spPr>
      </p:pic>
      <p:pic>
        <p:nvPicPr>
          <p:cNvPr id="60" name="図 59"/>
          <p:cNvPicPr>
            <a:picLocks noChangeAspect="1"/>
          </p:cNvPicPr>
          <p:nvPr/>
        </p:nvPicPr>
        <p:blipFill>
          <a:blip r:embed="rId5"/>
          <a:stretch>
            <a:fillRect/>
          </a:stretch>
        </p:blipFill>
        <p:spPr>
          <a:xfrm>
            <a:off x="4629882" y="3716970"/>
            <a:ext cx="3996000" cy="1296206"/>
          </a:xfrm>
          <a:prstGeom prst="rect">
            <a:avLst/>
          </a:prstGeom>
        </p:spPr>
      </p:pic>
    </p:spTree>
    <p:extLst>
      <p:ext uri="{BB962C8B-B14F-4D97-AF65-F5344CB8AC3E}">
        <p14:creationId xmlns:p14="http://schemas.microsoft.com/office/powerpoint/2010/main" val="2248822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612958"/>
            <a:ext cx="4248000" cy="412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移転オープン</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の大阪府への移転方針決定（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に関して</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、優先交渉権者</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医療推進機構、府との間で基本</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合意（</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実証事業推進チーム大阪</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メニューの拡充</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・河内長野市におけるオンデマンド運行実証スタート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644007" y="2465065"/>
            <a:ext cx="4248473" cy="3628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・「夢洲まちづくり基本</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方針」</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大阪広域ベイエリアまちづくり推進本部</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区域の開発事業者決定（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検討協</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議会を設置（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・おおさか東線の全線開業（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大阪城公園内に劇場型文化集客施設「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COOL JAPAN PARK OSAKA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記念</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公園への指定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管理者</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制度の導入</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指定期間</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・百舌鳥</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が大阪初の世界遺産に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rPr>
              <a:t>大阪府、大阪市、堺市における観光施策の連携について検討</a:t>
            </a:r>
            <a:r>
              <a:rPr lang="en-US" altLang="ja-JP" sz="1000" b="1" dirty="0">
                <a:solidFill>
                  <a:schemeClr val="tx1"/>
                </a:solidFill>
                <a:latin typeface="Meiryo UI" panose="020B0604030504040204" pitchFamily="50" charset="-128"/>
                <a:ea typeface="Meiryo UI" panose="020B0604030504040204" pitchFamily="50" charset="-128"/>
              </a:rPr>
              <a:t>(2019.8</a:t>
            </a:r>
            <a:r>
              <a:rPr lang="ja-JP" altLang="en-US" sz="1000" b="1" dirty="0">
                <a:solidFill>
                  <a:schemeClr val="tx1"/>
                </a:solidFill>
                <a:latin typeface="Meiryo UI" panose="020B0604030504040204" pitchFamily="50" charset="-128"/>
                <a:ea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ナイトカルチャー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の発掘・創出事業（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◆人材力（内外から多様なプレーヤーが集い、活躍する場の創出）</a:t>
            </a: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・外国人材の受入れ促進・共生社会づくりに向けた受入環境整備の検討</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や企業等との包括連携協定</a:t>
            </a:r>
            <a:r>
              <a:rPr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締結</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件（７社７大学）　</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0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都市宣言（</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4"/>
            <a:ext cx="8920433" cy="64087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708160"/>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年東京オリンピック・パラリンピック後の我が国の成長の起爆剤となる</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年大阪・関西万博の開催に向け、オールジャパン</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の推進体制が発足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統合型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事業者公募（</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RFP</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）を開始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将来</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の成長基盤として、うめきた２期、夢洲</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、健都など、イノベーションを生み出す新たな拠点の構想・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計画が具体化され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大阪、大阪広域ベイエリアなど成長のための新たなまちづくりの動きも進んで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さらに、大阪</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スタートアップ・エコシステムコンソーシアムの設立など内外から多様なプレイヤーが集い活躍する場の創出にむけた取組みが進んだ</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副首都として発展するための取組み（経済成長面）</a:t>
            </a:r>
          </a:p>
        </p:txBody>
      </p:sp>
      <p:sp>
        <p:nvSpPr>
          <p:cNvPr id="20" name="正方形/長方形 19"/>
          <p:cNvSpPr/>
          <p:nvPr/>
        </p:nvSpPr>
        <p:spPr>
          <a:xfrm>
            <a:off x="251520" y="1988840"/>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a:spLocks noGrp="1"/>
          </p:cNvSpPr>
          <p:nvPr>
            <p:ph type="sldNum" sz="quarter" idx="12"/>
          </p:nvPr>
        </p:nvSpPr>
        <p:spPr>
          <a:xfrm>
            <a:off x="6948264" y="6453336"/>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16</a:t>
            </a:r>
            <a:endParaRPr kumimoji="1" lang="ja-JP" altLang="en-US" dirty="0">
              <a:latin typeface="Meiryo UI" panose="020B0604030504040204" pitchFamily="50" charset="-128"/>
              <a:ea typeface="Meiryo UI" panose="020B0604030504040204" pitchFamily="50" charset="-128"/>
            </a:endParaRPr>
          </a:p>
        </p:txBody>
      </p:sp>
      <p:sp>
        <p:nvSpPr>
          <p:cNvPr id="9" name="正方形/長方形 8"/>
          <p:cNvSpPr/>
          <p:nvPr/>
        </p:nvSpPr>
        <p:spPr>
          <a:xfrm>
            <a:off x="269308" y="2465064"/>
            <a:ext cx="4068000" cy="2124000"/>
          </a:xfrm>
          <a:prstGeom prst="rect">
            <a:avLst/>
          </a:prstGeom>
          <a:no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25000"/>
              </a:lnSpc>
            </a:pPr>
            <a:endParaRPr lang="en-US" altLang="ja-JP" sz="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日本、大阪・関西での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開催が決定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年日本国際博覧会協会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の公益社団</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dirty="0" smtClean="0">
                <a:solidFill>
                  <a:schemeClr val="tx1"/>
                </a:solidFill>
                <a:latin typeface="Meiryo UI" panose="020B0604030504040204" pitchFamily="50" charset="-128"/>
                <a:ea typeface="Meiryo UI" panose="020B0604030504040204" pitchFamily="50" charset="-128"/>
              </a:rPr>
              <a:t>　　・博覧会</a:t>
            </a:r>
            <a:r>
              <a:rPr lang="ja-JP" altLang="en-US" sz="1050" dirty="0">
                <a:solidFill>
                  <a:schemeClr val="tx1"/>
                </a:solidFill>
                <a:latin typeface="Meiryo UI" panose="020B0604030504040204" pitchFamily="50" charset="-128"/>
                <a:ea typeface="Meiryo UI" panose="020B0604030504040204" pitchFamily="50" charset="-128"/>
              </a:rPr>
              <a:t>国際事務局への登録申請書の</a:t>
            </a:r>
            <a:r>
              <a:rPr lang="ja-JP" altLang="en-US" sz="1050" dirty="0" smtClean="0">
                <a:solidFill>
                  <a:schemeClr val="tx1"/>
                </a:solidFill>
                <a:latin typeface="Meiryo UI" panose="020B0604030504040204" pitchFamily="50" charset="-128"/>
                <a:ea typeface="Meiryo UI" panose="020B0604030504040204" pitchFamily="50" charset="-128"/>
              </a:rPr>
              <a:t>提出</a:t>
            </a:r>
            <a:r>
              <a:rPr lang="ja-JP" altLang="en-US" sz="1050" b="1" dirty="0" smtClean="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2019</a:t>
            </a:r>
            <a:r>
              <a:rPr lang="en-US" altLang="ja-JP" sz="1050" b="1" dirty="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12</a:t>
            </a:r>
            <a:r>
              <a:rPr lang="ja-JP" altLang="en-US" sz="1050" b="1" dirty="0" smtClean="0">
                <a:solidFill>
                  <a:schemeClr val="tx1"/>
                </a:solidFill>
                <a:latin typeface="Meiryo UI" panose="020B0604030504040204" pitchFamily="50" charset="-128"/>
                <a:ea typeface="Meiryo UI" panose="020B0604030504040204" pitchFamily="50" charset="-128"/>
              </a:rPr>
              <a:t>）</a:t>
            </a:r>
            <a:endPar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成立（</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実施方針（案）の公表（</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基本構想の策定（</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事業者の公募（</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zh-TW"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19308" y="2346863"/>
            <a:ext cx="3168000" cy="252000"/>
          </a:xfrm>
          <a:prstGeom prst="rect">
            <a:avLst/>
          </a:prstGeom>
          <a:solidFill>
            <a:schemeClr val="tx2">
              <a:lumMod val="20000"/>
              <a:lumOff val="80000"/>
            </a:schemeClr>
          </a:solid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・大阪の発展</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を加速</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508875" y="5805264"/>
            <a:ext cx="2383605" cy="235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大阪市</a:t>
            </a:r>
            <a:r>
              <a:rPr lang="ja-JP" altLang="en-US" sz="900" dirty="0" smtClean="0">
                <a:solidFill>
                  <a:schemeClr val="tx1"/>
                </a:solidFill>
                <a:latin typeface="Meiryo UI" panose="020B0604030504040204" pitchFamily="50" charset="-128"/>
                <a:ea typeface="Meiryo UI" panose="020B0604030504040204" pitchFamily="50" charset="-128"/>
              </a:rPr>
              <a:t>は９月末時点</a:t>
            </a:r>
            <a:endParaRPr kumimoji="1" lang="en-US" altLang="ja-JP" sz="9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7005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8054" y="3501008"/>
            <a:ext cx="4205770" cy="2628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107504" y="548752"/>
            <a:ext cx="8928992" cy="648000"/>
          </a:xfrm>
          <a:prstGeom prst="roundRect">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年日本国際博覧会の誘致に成功（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）。万博を通じて、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年のオリンピック・パラリンピック後の大阪・関西・日本の成長をけん引すべく、開催に向けて政府、地元自治体及び経済界、オールジャパンの体制で万全を期す。</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の開催）</a:t>
            </a:r>
          </a:p>
        </p:txBody>
      </p:sp>
      <p:sp>
        <p:nvSpPr>
          <p:cNvPr id="33" name="正方形/長方形 32"/>
          <p:cNvSpPr/>
          <p:nvPr/>
        </p:nvSpPr>
        <p:spPr>
          <a:xfrm>
            <a:off x="179512" y="1196752"/>
            <a:ext cx="2736304" cy="46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107504" y="1354719"/>
            <a:ext cx="4243260"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大阪・関西での開催が決定</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301065" y="1715017"/>
            <a:ext cx="4018885" cy="861774"/>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・関西（日本）</a:t>
            </a:r>
            <a:r>
              <a:rPr lang="ja-JP" altLang="en-US" sz="1000" dirty="0" smtClean="0">
                <a:latin typeface="Meiryo UI" panose="020B0604030504040204" pitchFamily="50" charset="-128"/>
                <a:ea typeface="Meiryo UI" panose="020B0604030504040204" pitchFamily="50" charset="-128"/>
              </a:rPr>
              <a:t>での開催が決定（</a:t>
            </a:r>
            <a:r>
              <a:rPr lang="en-US" altLang="ja-JP" sz="1000" dirty="0" smtClean="0">
                <a:latin typeface="Meiryo UI" panose="020B0604030504040204" pitchFamily="50" charset="-128"/>
                <a:ea typeface="Meiryo UI" panose="020B0604030504040204" pitchFamily="50" charset="-128"/>
              </a:rPr>
              <a:t>2018.11.23</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日本</a:t>
            </a:r>
            <a:r>
              <a:rPr lang="ja-JP" altLang="en-US" sz="1000" dirty="0" smtClean="0">
                <a:latin typeface="Meiryo UI" panose="020B0604030504040204" pitchFamily="50" charset="-128"/>
                <a:ea typeface="Meiryo UI" panose="020B0604030504040204" pitchFamily="50" charset="-128"/>
              </a:rPr>
              <a:t>時間</a:t>
            </a:r>
            <a:r>
              <a:rPr lang="en-US" altLang="ja-JP" sz="1000" dirty="0" smtClean="0">
                <a:latin typeface="Meiryo UI" panose="020B0604030504040204" pitchFamily="50" charset="-128"/>
                <a:ea typeface="Meiryo UI" panose="020B0604030504040204" pitchFamily="50" charset="-128"/>
              </a:rPr>
              <a:t>11.24</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・登録</a:t>
            </a:r>
            <a:r>
              <a:rPr lang="ja-JP" altLang="en-US" sz="1000" dirty="0">
                <a:latin typeface="Meiryo UI" panose="020B0604030504040204" pitchFamily="50" charset="-128"/>
                <a:ea typeface="Meiryo UI" panose="020B0604030504040204" pitchFamily="50" charset="-128"/>
              </a:rPr>
              <a:t>申請書の</a:t>
            </a:r>
            <a:r>
              <a:rPr lang="ja-JP" altLang="en-US" sz="1000" dirty="0" smtClean="0">
                <a:latin typeface="Meiryo UI" panose="020B0604030504040204" pitchFamily="50" charset="-128"/>
                <a:ea typeface="Meiryo UI" panose="020B0604030504040204" pitchFamily="50" charset="-128"/>
              </a:rPr>
              <a:t>ＢＩＥへ</a:t>
            </a:r>
            <a:r>
              <a:rPr lang="ja-JP" altLang="en-US" sz="1000" dirty="0">
                <a:latin typeface="Meiryo UI" panose="020B0604030504040204" pitchFamily="50" charset="-128"/>
                <a:ea typeface="Meiryo UI" panose="020B0604030504040204" pitchFamily="50" charset="-128"/>
              </a:rPr>
              <a:t>の提出について閣議決定（</a:t>
            </a:r>
            <a:r>
              <a:rPr lang="en-US" altLang="ja-JP" sz="1000" dirty="0">
                <a:latin typeface="Meiryo UI" panose="020B0604030504040204" pitchFamily="50" charset="-128"/>
                <a:ea typeface="Meiryo UI" panose="020B0604030504040204" pitchFamily="50" charset="-128"/>
              </a:rPr>
              <a:t>2019.12</a:t>
            </a:r>
            <a:r>
              <a:rPr lang="ja-JP" altLang="en-US" sz="1000" dirty="0">
                <a:latin typeface="Meiryo UI" panose="020B0604030504040204" pitchFamily="50" charset="-128"/>
                <a:ea typeface="Meiryo UI" panose="020B0604030504040204" pitchFamily="50" charset="-128"/>
              </a:rPr>
              <a:t>）</a:t>
            </a:r>
          </a:p>
          <a:p>
            <a:r>
              <a:rPr lang="ja-JP" altLang="en-US" sz="1000" dirty="0" smtClean="0">
                <a:latin typeface="Meiryo UI" panose="020B0604030504040204" pitchFamily="50" charset="-128"/>
                <a:ea typeface="Meiryo UI" panose="020B0604030504040204" pitchFamily="50" charset="-128"/>
              </a:rPr>
              <a:t>・登録</a:t>
            </a:r>
            <a:r>
              <a:rPr lang="ja-JP" altLang="en-US" sz="1000" dirty="0">
                <a:latin typeface="Meiryo UI" panose="020B0604030504040204" pitchFamily="50" charset="-128"/>
                <a:ea typeface="Meiryo UI" panose="020B0604030504040204" pitchFamily="50" charset="-128"/>
              </a:rPr>
              <a:t>申請書をＢＩＥに提出（国）（</a:t>
            </a:r>
            <a:r>
              <a:rPr lang="en-US" altLang="ja-JP" sz="1000" dirty="0" smtClean="0">
                <a:latin typeface="Meiryo UI" panose="020B0604030504040204" pitchFamily="50" charset="-128"/>
                <a:ea typeface="Meiryo UI" panose="020B0604030504040204" pitchFamily="50" charset="-128"/>
              </a:rPr>
              <a:t>2019.12</a:t>
            </a:r>
            <a:r>
              <a:rPr lang="ja-JP" altLang="en-US" sz="1000" dirty="0">
                <a:latin typeface="Meiryo UI" panose="020B0604030504040204" pitchFamily="50" charset="-128"/>
                <a:ea typeface="Meiryo UI" panose="020B0604030504040204" pitchFamily="50" charset="-128"/>
              </a:rPr>
              <a:t>）</a:t>
            </a:r>
          </a:p>
          <a:p>
            <a:endParaRPr lang="ja-JP" altLang="en-US" sz="1000" dirty="0">
              <a:latin typeface="Meiryo UI" panose="020B0604030504040204" pitchFamily="50" charset="-128"/>
              <a:ea typeface="Meiryo UI" panose="020B0604030504040204" pitchFamily="50" charset="-128"/>
            </a:endParaRPr>
          </a:p>
        </p:txBody>
      </p:sp>
      <p:sp>
        <p:nvSpPr>
          <p:cNvPr id="41" name="正方形/長方形 40"/>
          <p:cNvSpPr/>
          <p:nvPr/>
        </p:nvSpPr>
        <p:spPr>
          <a:xfrm>
            <a:off x="107504" y="2996952"/>
            <a:ext cx="4244400" cy="288000"/>
          </a:xfrm>
          <a:prstGeom prst="rect">
            <a:avLst/>
          </a:prstGeom>
          <a:gradFill flip="none" rotWithShape="1">
            <a:gsLst>
              <a:gs pos="0">
                <a:schemeClr val="bg1"/>
              </a:gs>
              <a:gs pos="100000">
                <a:schemeClr val="bg1"/>
              </a:gs>
              <a:gs pos="4000">
                <a:srgbClr val="92D050"/>
              </a:gs>
              <a:gs pos="96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大阪・関西万博の開催に向けて</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23527" y="3356992"/>
            <a:ext cx="1440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開催意義・概要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23528" y="3687745"/>
            <a:ext cx="187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が持つパワー</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・圧倒的</a:t>
            </a:r>
            <a:r>
              <a:rPr lang="ja-JP" altLang="en-US" sz="800" dirty="0">
                <a:solidFill>
                  <a:schemeClr val="tx1"/>
                </a:solidFill>
                <a:latin typeface="Meiryo UI" panose="020B0604030504040204" pitchFamily="50" charset="-128"/>
                <a:ea typeface="Meiryo UI" panose="020B0604030504040204" pitchFamily="50" charset="-128"/>
              </a:rPr>
              <a:t>な求心力・発信力</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a:t>
            </a:r>
            <a:r>
              <a:rPr lang="ja-JP" altLang="en-US" sz="800" dirty="0">
                <a:solidFill>
                  <a:schemeClr val="tx1"/>
                </a:solidFill>
                <a:latin typeface="Meiryo UI" panose="020B0604030504040204" pitchFamily="50" charset="-128"/>
                <a:ea typeface="Meiryo UI" panose="020B0604030504040204" pitchFamily="50" charset="-128"/>
              </a:rPr>
              <a:t>との出会いによる人</a:t>
            </a:r>
            <a:r>
              <a:rPr lang="ja-JP" altLang="en-US" sz="800" dirty="0" smtClean="0">
                <a:solidFill>
                  <a:schemeClr val="tx1"/>
                </a:solidFill>
                <a:latin typeface="Meiryo UI" panose="020B0604030504040204" pitchFamily="50" charset="-128"/>
                <a:ea typeface="Meiryo UI" panose="020B0604030504040204" pitchFamily="50" charset="-128"/>
              </a:rPr>
              <a:t>の交流促進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56" name="角丸四角形 55"/>
          <p:cNvSpPr/>
          <p:nvPr/>
        </p:nvSpPr>
        <p:spPr>
          <a:xfrm>
            <a:off x="2267951" y="3687745"/>
            <a:ext cx="205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は世界の課題を</a:t>
            </a:r>
            <a:r>
              <a:rPr lang="ja-JP" altLang="en-US" sz="1000" b="1" dirty="0" smtClean="0">
                <a:solidFill>
                  <a:schemeClr val="tx1"/>
                </a:solidFill>
                <a:latin typeface="Meiryo UI" panose="020B0604030504040204" pitchFamily="50" charset="-128"/>
                <a:ea typeface="Meiryo UI" panose="020B0604030504040204" pitchFamily="50" charset="-128"/>
              </a:rPr>
              <a:t>解決</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・世界中</a:t>
            </a:r>
            <a:r>
              <a:rPr lang="ja-JP" altLang="en-US" sz="800" dirty="0">
                <a:solidFill>
                  <a:schemeClr val="tx1"/>
                </a:solidFill>
                <a:latin typeface="Meiryo UI" panose="020B0604030504040204" pitchFamily="50" charset="-128"/>
                <a:ea typeface="Meiryo UI" panose="020B0604030504040204" pitchFamily="50" charset="-128"/>
              </a:rPr>
              <a:t>からの英知が結集</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・人々</a:t>
            </a:r>
            <a:r>
              <a:rPr lang="ja-JP" altLang="en-US" sz="800" dirty="0">
                <a:solidFill>
                  <a:schemeClr val="tx1"/>
                </a:solidFill>
                <a:latin typeface="Meiryo UI" panose="020B0604030504040204" pitchFamily="50" charset="-128"/>
                <a:ea typeface="Meiryo UI" panose="020B0604030504040204" pitchFamily="50" charset="-128"/>
              </a:rPr>
              <a:t>の活発な交流に</a:t>
            </a:r>
            <a:r>
              <a:rPr lang="ja-JP" altLang="en-US" sz="800" dirty="0" smtClean="0">
                <a:solidFill>
                  <a:schemeClr val="tx1"/>
                </a:solidFill>
                <a:latin typeface="Meiryo UI" panose="020B0604030504040204" pitchFamily="50" charset="-128"/>
                <a:ea typeface="Meiryo UI" panose="020B0604030504040204" pitchFamily="50" charset="-128"/>
              </a:rPr>
              <a:t>よるイノベーション</a:t>
            </a:r>
            <a:r>
              <a:rPr lang="ja-JP" altLang="en-US" sz="800" dirty="0">
                <a:solidFill>
                  <a:schemeClr val="tx1"/>
                </a:solidFill>
                <a:latin typeface="Meiryo UI" panose="020B0604030504040204" pitchFamily="50" charset="-128"/>
                <a:ea typeface="Meiryo UI" panose="020B0604030504040204" pitchFamily="50" charset="-128"/>
              </a:rPr>
              <a:t>の促進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13" name="二等辺三角形 12"/>
          <p:cNvSpPr/>
          <p:nvPr/>
        </p:nvSpPr>
        <p:spPr>
          <a:xfrm rot="5400000">
            <a:off x="377560" y="4418824"/>
            <a:ext cx="360000" cy="1080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83999" y="4220816"/>
            <a:ext cx="3888001" cy="252000"/>
          </a:xfrm>
          <a:prstGeom prst="rect">
            <a:avLst/>
          </a:prstGeom>
        </p:spPr>
        <p:txBody>
          <a:bodyPr wrap="square">
            <a:spAutoFit/>
          </a:bodyPr>
          <a:lstStyle/>
          <a:p>
            <a:r>
              <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2020</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年以降も成長</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を持続</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させる起爆剤</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8" name="正方形/長方形 57"/>
          <p:cNvSpPr/>
          <p:nvPr/>
        </p:nvSpPr>
        <p:spPr>
          <a:xfrm>
            <a:off x="683999" y="4436841"/>
            <a:ext cx="3888001" cy="276999"/>
          </a:xfrm>
          <a:prstGeom prst="rect">
            <a:avLst/>
          </a:prstGeom>
        </p:spPr>
        <p:txBody>
          <a:bodyPr wrap="square">
            <a:spAutoFit/>
          </a:bodyPr>
          <a:lstStyle/>
          <a:p>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東西</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二極の一極と</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して</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日本の成長を</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牽引</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正方形/長方形 60"/>
          <p:cNvSpPr/>
          <p:nvPr/>
        </p:nvSpPr>
        <p:spPr>
          <a:xfrm>
            <a:off x="4654178" y="1556792"/>
            <a:ext cx="4186426" cy="1332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628957" y="1420200"/>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396566927"/>
              </p:ext>
            </p:extLst>
          </p:nvPr>
        </p:nvGraphicFramePr>
        <p:xfrm>
          <a:off x="4753195" y="1805482"/>
          <a:ext cx="4003207" cy="976110"/>
        </p:xfrm>
        <a:graphic>
          <a:graphicData uri="http://schemas.openxmlformats.org/drawingml/2006/table">
            <a:tbl>
              <a:tblPr firstRow="1" bandRow="1">
                <a:tableStyleId>{F5AB1C69-6EDB-4FF4-983F-18BD219EF322}</a:tableStyleId>
              </a:tblPr>
              <a:tblGrid>
                <a:gridCol w="1305177">
                  <a:extLst>
                    <a:ext uri="{9D8B030D-6E8A-4147-A177-3AD203B41FA5}">
                      <a16:colId xmlns:a16="http://schemas.microsoft.com/office/drawing/2014/main" val="609291473"/>
                    </a:ext>
                  </a:extLst>
                </a:gridCol>
                <a:gridCol w="990504">
                  <a:extLst>
                    <a:ext uri="{9D8B030D-6E8A-4147-A177-3AD203B41FA5}">
                      <a16:colId xmlns:a16="http://schemas.microsoft.com/office/drawing/2014/main" val="2812137311"/>
                    </a:ext>
                  </a:extLst>
                </a:gridCol>
                <a:gridCol w="1055294">
                  <a:extLst>
                    <a:ext uri="{9D8B030D-6E8A-4147-A177-3AD203B41FA5}">
                      <a16:colId xmlns:a16="http://schemas.microsoft.com/office/drawing/2014/main" val="268863297"/>
                    </a:ext>
                  </a:extLst>
                </a:gridCol>
                <a:gridCol w="652232">
                  <a:extLst>
                    <a:ext uri="{9D8B030D-6E8A-4147-A177-3AD203B41FA5}">
                      <a16:colId xmlns:a16="http://schemas.microsoft.com/office/drawing/2014/main" val="2049427283"/>
                    </a:ext>
                  </a:extLst>
                </a:gridCol>
              </a:tblGrid>
              <a:tr h="262314">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713796">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64" name="正方形/長方形 63"/>
          <p:cNvSpPr/>
          <p:nvPr/>
        </p:nvSpPr>
        <p:spPr>
          <a:xfrm>
            <a:off x="4685924" y="206370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5835897" y="1878903"/>
            <a:ext cx="2843536"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目標）　 ◆</a:t>
            </a:r>
            <a:r>
              <a:rPr lang="en-US" altLang="ja-JP" sz="800" dirty="0">
                <a:solidFill>
                  <a:schemeClr val="tx1"/>
                </a:solidFill>
                <a:latin typeface="Meiryo UI" panose="020B0604030504040204" pitchFamily="50" charset="-128"/>
                <a:ea typeface="Meiryo UI" panose="020B0604030504040204" pitchFamily="50" charset="-128"/>
              </a:rPr>
              <a:t>2019.12</a:t>
            </a:r>
            <a:r>
              <a:rPr lang="ja-JP" altLang="en-US" sz="800" dirty="0">
                <a:solidFill>
                  <a:schemeClr val="tx1"/>
                </a:solidFill>
                <a:latin typeface="Meiryo UI" panose="020B0604030504040204" pitchFamily="50" charset="-128"/>
                <a:ea typeface="Meiryo UI" panose="020B0604030504040204" pitchFamily="50" charset="-128"/>
              </a:rPr>
              <a:t>　登録申請書</a:t>
            </a:r>
            <a:r>
              <a:rPr lang="ja-JP" altLang="en-US" sz="800" dirty="0" smtClean="0">
                <a:solidFill>
                  <a:schemeClr val="tx1"/>
                </a:solidFill>
                <a:latin typeface="Meiryo UI" panose="020B0604030504040204" pitchFamily="50" charset="-128"/>
                <a:ea typeface="Meiryo UI" panose="020B0604030504040204" pitchFamily="50" charset="-128"/>
              </a:rPr>
              <a:t>提出</a:t>
            </a:r>
            <a:r>
              <a:rPr lang="ja-JP" altLang="en-US" sz="800" strike="dblStrike" dirty="0">
                <a:solidFill>
                  <a:schemeClr val="tx1"/>
                </a:solidFill>
                <a:latin typeface="Meiryo UI" panose="020B0604030504040204" pitchFamily="50" charset="-128"/>
                <a:ea typeface="Meiryo UI" panose="020B0604030504040204" pitchFamily="50" charset="-128"/>
              </a:rPr>
              <a:t>　</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66" name="フローチャート: 処理 65"/>
          <p:cNvSpPr/>
          <p:nvPr/>
        </p:nvSpPr>
        <p:spPr>
          <a:xfrm>
            <a:off x="8175433" y="2204118"/>
            <a:ext cx="504000" cy="54799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25000"/>
              </a:lnSpc>
            </a:pPr>
            <a:r>
              <a:rPr lang="en-US" altLang="ja-JP" sz="800" dirty="0" smtClean="0">
                <a:solidFill>
                  <a:schemeClr val="bg1"/>
                </a:solidFill>
                <a:latin typeface="Meiryo UI" panose="020B0604030504040204" pitchFamily="50" charset="-128"/>
                <a:ea typeface="Meiryo UI" panose="020B0604030504040204" pitchFamily="50" charset="-128"/>
              </a:rPr>
              <a:t>4~</a:t>
            </a:r>
            <a:r>
              <a:rPr lang="en-US" altLang="ja-JP" sz="800" dirty="0">
                <a:solidFill>
                  <a:schemeClr val="bg1"/>
                </a:solidFill>
                <a:latin typeface="Meiryo UI" panose="020B0604030504040204" pitchFamily="50" charset="-128"/>
                <a:ea typeface="Meiryo UI" panose="020B0604030504040204" pitchFamily="50" charset="-128"/>
              </a:rPr>
              <a:t>10</a:t>
            </a:r>
            <a:endParaRPr kumimoji="1" lang="en-US" altLang="ja-JP" sz="800" dirty="0" smtClean="0">
              <a:solidFill>
                <a:schemeClr val="bg1"/>
              </a:solidFill>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67" name="右矢印 66"/>
          <p:cNvSpPr/>
          <p:nvPr/>
        </p:nvSpPr>
        <p:spPr>
          <a:xfrm>
            <a:off x="4854862" y="2317626"/>
            <a:ext cx="3304616" cy="396000"/>
          </a:xfrm>
          <a:prstGeom prst="rightArrow">
            <a:avLst>
              <a:gd name="adj1" fmla="val 73971"/>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847348" y="2349824"/>
            <a:ext cx="352839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251264" y="4689256"/>
            <a:ext cx="4680776"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テーマ</a:t>
            </a:r>
            <a:r>
              <a:rPr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いのち輝く未来社会のデザイン</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サブテーマ</a:t>
            </a: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（１）</a:t>
            </a:r>
            <a:r>
              <a:rPr lang="en-US" altLang="ja-JP" sz="900" b="1" dirty="0" smtClean="0">
                <a:solidFill>
                  <a:schemeClr val="tx1"/>
                </a:solidFill>
                <a:latin typeface="Meiryo UI" panose="020B0604030504040204" pitchFamily="50" charset="-128"/>
                <a:ea typeface="Meiryo UI" panose="020B0604030504040204" pitchFamily="50" charset="-128"/>
              </a:rPr>
              <a:t>Saving Lives</a:t>
            </a:r>
            <a:r>
              <a:rPr lang="ja-JP" altLang="en-US" sz="900" b="1" dirty="0" smtClean="0">
                <a:solidFill>
                  <a:schemeClr val="tx1"/>
                </a:solidFill>
                <a:latin typeface="Meiryo UI" panose="020B0604030504040204" pitchFamily="50" charset="-128"/>
                <a:ea typeface="Meiryo UI" panose="020B0604030504040204" pitchFamily="50" charset="-128"/>
              </a:rPr>
              <a:t>（いのちを救う）</a:t>
            </a: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２）</a:t>
            </a:r>
            <a:r>
              <a:rPr lang="en-US" altLang="ja-JP" sz="900" b="1" dirty="0">
                <a:solidFill>
                  <a:schemeClr val="tx1"/>
                </a:solidFill>
                <a:latin typeface="Meiryo UI" panose="020B0604030504040204" pitchFamily="50" charset="-128"/>
                <a:ea typeface="Meiryo UI" panose="020B0604030504040204" pitchFamily="50" charset="-128"/>
              </a:rPr>
              <a:t>Empowering Lives</a:t>
            </a:r>
            <a:r>
              <a:rPr lang="ja-JP" altLang="en-US" sz="900" b="1" dirty="0">
                <a:solidFill>
                  <a:schemeClr val="tx1"/>
                </a:solidFill>
                <a:latin typeface="Meiryo UI" panose="020B0604030504040204" pitchFamily="50" charset="-128"/>
                <a:ea typeface="Meiryo UI" panose="020B0604030504040204" pitchFamily="50" charset="-128"/>
              </a:rPr>
              <a:t>（いのちに力を与える）</a:t>
            </a: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３）</a:t>
            </a:r>
            <a:r>
              <a:rPr lang="en-US" altLang="ja-JP" sz="900" b="1" dirty="0">
                <a:solidFill>
                  <a:schemeClr val="tx1"/>
                </a:solidFill>
                <a:latin typeface="Meiryo UI" panose="020B0604030504040204" pitchFamily="50" charset="-128"/>
                <a:ea typeface="Meiryo UI" panose="020B0604030504040204" pitchFamily="50" charset="-128"/>
              </a:rPr>
              <a:t>Connecting Lives</a:t>
            </a:r>
            <a:r>
              <a:rPr lang="ja-JP" altLang="en-US" sz="900" b="1" dirty="0">
                <a:solidFill>
                  <a:schemeClr val="tx1"/>
                </a:solidFill>
                <a:latin typeface="Meiryo UI" panose="020B0604030504040204" pitchFamily="50" charset="-128"/>
                <a:ea typeface="Meiryo UI" panose="020B0604030504040204" pitchFamily="50" charset="-128"/>
              </a:rPr>
              <a:t>（いのちをつなぐ</a:t>
            </a:r>
            <a:r>
              <a:rPr lang="ja-JP" altLang="en-US" sz="900" b="1" dirty="0" smtClean="0">
                <a:solidFill>
                  <a:schemeClr val="tx1"/>
                </a:solidFill>
                <a:latin typeface="Meiryo UI" panose="020B0604030504040204" pitchFamily="50" charset="-128"/>
                <a:ea typeface="Meiryo UI" panose="020B0604030504040204" pitchFamily="50" charset="-128"/>
              </a:rPr>
              <a:t>）</a:t>
            </a:r>
            <a:endParaRPr lang="en-US" altLang="ja-JP" sz="900" b="1" strike="sngStrike"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コンセプト　　未来社会の実験場</a:t>
            </a:r>
            <a:endParaRPr lang="en-US" altLang="ja-JP" sz="90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開催場所　 夢洲 約</a:t>
            </a:r>
            <a:r>
              <a:rPr lang="en-US" altLang="ja-JP" sz="1000" dirty="0" smtClean="0">
                <a:solidFill>
                  <a:schemeClr val="tx1"/>
                </a:solidFill>
                <a:latin typeface="Meiryo UI" panose="020B0604030504040204" pitchFamily="50" charset="-128"/>
                <a:ea typeface="Meiryo UI" panose="020B0604030504040204" pitchFamily="50" charset="-128"/>
              </a:rPr>
              <a:t>155ha</a:t>
            </a:r>
            <a:r>
              <a:rPr lang="ja-JP" altLang="en-US" sz="1000" dirty="0" smtClean="0">
                <a:solidFill>
                  <a:schemeClr val="tx1"/>
                </a:solidFill>
                <a:latin typeface="Meiryo UI" panose="020B0604030504040204" pitchFamily="50" charset="-128"/>
                <a:ea typeface="Meiryo UI" panose="020B0604030504040204" pitchFamily="50" charset="-128"/>
              </a:rPr>
              <a:t>　</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開催期間　 </a:t>
            </a:r>
            <a:r>
              <a:rPr lang="en-US" altLang="ja-JP" sz="1000" dirty="0" smtClean="0">
                <a:solidFill>
                  <a:schemeClr val="tx1"/>
                </a:solidFill>
                <a:latin typeface="Meiryo UI" panose="020B0604030504040204" pitchFamily="50" charset="-128"/>
                <a:ea typeface="Meiryo UI" panose="020B0604030504040204" pitchFamily="50" charset="-128"/>
              </a:rPr>
              <a:t>2025.4.13</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2025.10.13</a:t>
            </a: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 入場者　　　</a:t>
            </a:r>
            <a:r>
              <a:rPr lang="en-US" altLang="ja-JP" sz="1000" dirty="0" smtClean="0">
                <a:solidFill>
                  <a:schemeClr val="tx1"/>
                </a:solidFill>
                <a:latin typeface="Meiryo UI" panose="020B0604030504040204" pitchFamily="50" charset="-128"/>
                <a:ea typeface="Meiryo UI" panose="020B0604030504040204" pitchFamily="50" charset="-128"/>
              </a:rPr>
              <a:t>2,800</a:t>
            </a:r>
            <a:r>
              <a:rPr lang="ja-JP" altLang="en-US" sz="1000" dirty="0" smtClean="0">
                <a:solidFill>
                  <a:schemeClr val="tx1"/>
                </a:solidFill>
                <a:latin typeface="Meiryo UI" panose="020B0604030504040204" pitchFamily="50" charset="-128"/>
                <a:ea typeface="Meiryo UI" panose="020B0604030504040204" pitchFamily="50" charset="-128"/>
              </a:rPr>
              <a:t>万人（想定）</a:t>
            </a: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654179" y="3501007"/>
            <a:ext cx="4186425" cy="972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3384376" y="6453336"/>
            <a:ext cx="4572000" cy="338554"/>
          </a:xfrm>
          <a:prstGeom prst="rect">
            <a:avLst/>
          </a:prstGeom>
        </p:spPr>
        <p:txBody>
          <a:bodyPr>
            <a:spAutoFit/>
          </a:bodyPr>
          <a:lstStyle/>
          <a:p>
            <a:pPr algn="r"/>
            <a:endParaRPr lang="fi-FI" altLang="ja-JP" sz="800" dirty="0" smtClean="0">
              <a:latin typeface="Meiryo UI" panose="020B0604030504040204" pitchFamily="50" charset="-128"/>
              <a:ea typeface="Meiryo UI" panose="020B0604030504040204" pitchFamily="50" charset="-128"/>
            </a:endParaRPr>
          </a:p>
          <a:p>
            <a:pPr algn="r"/>
            <a:r>
              <a:rPr lang="ja-JP" altLang="en-US" sz="800" dirty="0" smtClean="0">
                <a:latin typeface="Meiryo UI" panose="020B0604030504040204" pitchFamily="50" charset="-128"/>
                <a:ea typeface="Meiryo UI" panose="020B0604030504040204" pitchFamily="50" charset="-128"/>
              </a:rPr>
              <a:t>■博覧会</a:t>
            </a:r>
            <a:r>
              <a:rPr lang="ja-JP" altLang="en-US" sz="800" dirty="0">
                <a:latin typeface="Meiryo UI" panose="020B0604030504040204" pitchFamily="50" charset="-128"/>
                <a:ea typeface="Meiryo UI" panose="020B0604030504040204" pitchFamily="50" charset="-128"/>
              </a:rPr>
              <a:t>協会</a:t>
            </a:r>
            <a:r>
              <a:rPr lang="ja-JP" altLang="en-US" sz="800" dirty="0" smtClean="0">
                <a:latin typeface="Meiryo UI" panose="020B0604030504040204" pitchFamily="50" charset="-128"/>
                <a:ea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endParaRPr>
          </a:p>
        </p:txBody>
      </p:sp>
      <p:sp>
        <p:nvSpPr>
          <p:cNvPr id="4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17</a:t>
            </a:r>
            <a:endParaRPr kumimoji="1"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4680757" y="3685904"/>
            <a:ext cx="2813139" cy="618631"/>
          </a:xfrm>
          <a:prstGeom prst="rect">
            <a:avLst/>
          </a:prstGeom>
        </p:spPr>
        <p:txBody>
          <a:bodyPr wrap="square">
            <a:spAutoFit/>
          </a:bodyPr>
          <a:lstStyle/>
          <a:p>
            <a:pPr>
              <a:lnSpc>
                <a:spcPct val="114000"/>
              </a:lnSpc>
            </a:pPr>
            <a:r>
              <a:rPr lang="ja-JP" altLang="en-US" sz="1000" dirty="0">
                <a:latin typeface="Meiryo UI" panose="020B0604030504040204" pitchFamily="50" charset="-128"/>
                <a:ea typeface="Meiryo UI" panose="020B0604030504040204" pitchFamily="50" charset="-128"/>
              </a:rPr>
              <a:t>博覧会の成功により</a:t>
            </a:r>
            <a:r>
              <a:rPr lang="en-US" altLang="ja-JP" sz="1000" dirty="0">
                <a:latin typeface="Meiryo UI" panose="020B0604030504040204" pitchFamily="50" charset="-128"/>
                <a:ea typeface="Meiryo UI" panose="020B0604030504040204" pitchFamily="50" charset="-128"/>
              </a:rPr>
              <a:t>SDGs</a:t>
            </a:r>
            <a:r>
              <a:rPr lang="ja-JP" altLang="en-US" sz="1000" dirty="0">
                <a:latin typeface="Meiryo UI" panose="020B0604030504040204" pitchFamily="50" charset="-128"/>
                <a:ea typeface="Meiryo UI" panose="020B0604030504040204" pitchFamily="50" charset="-128"/>
              </a:rPr>
              <a:t>の達成に貢献し我が国の産業及び文化の発展をめざす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4000"/>
              </a:lnSpc>
            </a:pP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会長：中西 日本経済団体連合会会長）</a:t>
            </a:r>
          </a:p>
        </p:txBody>
      </p:sp>
      <p:sp>
        <p:nvSpPr>
          <p:cNvPr id="47" name="正方形/長方形 46"/>
          <p:cNvSpPr/>
          <p:nvPr/>
        </p:nvSpPr>
        <p:spPr>
          <a:xfrm>
            <a:off x="4725950" y="3356992"/>
            <a:ext cx="3378742" cy="2587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smtClean="0">
                <a:solidFill>
                  <a:schemeClr val="tx1"/>
                </a:solidFill>
                <a:latin typeface="Meiryo UI" panose="020B0604030504040204" pitchFamily="50" charset="-128"/>
                <a:ea typeface="Meiryo UI" panose="020B0604030504040204" pitchFamily="50" charset="-128"/>
              </a:rPr>
              <a:t>年</a:t>
            </a:r>
            <a:r>
              <a:rPr lang="zh-CN" altLang="en-US" sz="1200" b="1" dirty="0">
                <a:solidFill>
                  <a:schemeClr val="tx1"/>
                </a:solidFill>
                <a:latin typeface="Meiryo UI" panose="020B0604030504040204" pitchFamily="50" charset="-128"/>
                <a:ea typeface="Meiryo UI" panose="020B0604030504040204" pitchFamily="50" charset="-128"/>
              </a:rPr>
              <a:t>日本国際博覧会</a:t>
            </a:r>
            <a:r>
              <a:rPr lang="ja-JP" altLang="en-US" sz="1200" b="1" dirty="0" smtClean="0">
                <a:solidFill>
                  <a:schemeClr val="tx1"/>
                </a:solidFill>
                <a:latin typeface="Meiryo UI" panose="020B0604030504040204" pitchFamily="50" charset="-128"/>
                <a:ea typeface="Meiryo UI" panose="020B0604030504040204" pitchFamily="50" charset="-128"/>
              </a:rPr>
              <a:t>協会</a:t>
            </a:r>
            <a:r>
              <a:rPr lang="ja-JP" altLang="en-US" sz="1200" b="1" dirty="0">
                <a:solidFill>
                  <a:schemeClr val="tx1"/>
                </a:solidFill>
                <a:latin typeface="Meiryo UI" panose="020B0604030504040204" pitchFamily="50" charset="-128"/>
                <a:ea typeface="Meiryo UI" panose="020B0604030504040204" pitchFamily="50" charset="-128"/>
              </a:rPr>
              <a:t>の設立</a:t>
            </a:r>
          </a:p>
        </p:txBody>
      </p:sp>
      <p:sp>
        <p:nvSpPr>
          <p:cNvPr id="72" name="正方形/長方形 71"/>
          <p:cNvSpPr/>
          <p:nvPr/>
        </p:nvSpPr>
        <p:spPr>
          <a:xfrm>
            <a:off x="4654178" y="4706211"/>
            <a:ext cx="4186425" cy="1422797"/>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71" name="正方形/長方形 70"/>
          <p:cNvSpPr/>
          <p:nvPr/>
        </p:nvSpPr>
        <p:spPr>
          <a:xfrm>
            <a:off x="4725950" y="4581128"/>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ロゴマーク公募</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4669104" y="4862645"/>
            <a:ext cx="4007352" cy="1191095"/>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大阪・関西万博のシンボルとして、世界中から愛され、親しみを</a:t>
            </a:r>
            <a:r>
              <a:rPr lang="ja-JP" altLang="en-US" sz="1000" dirty="0" smtClean="0">
                <a:latin typeface="Meiryo UI" panose="020B0604030504040204" pitchFamily="50" charset="-128"/>
                <a:ea typeface="Meiryo UI" panose="020B0604030504040204" pitchFamily="50" charset="-128"/>
              </a:rPr>
              <a:t>持たれる</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ロゴマーク</a:t>
            </a:r>
            <a:r>
              <a:rPr lang="ja-JP" altLang="en-US" sz="1000" dirty="0">
                <a:latin typeface="Meiryo UI" panose="020B0604030504040204" pitchFamily="50" charset="-128"/>
                <a:ea typeface="Meiryo UI" panose="020B0604030504040204" pitchFamily="50" charset="-128"/>
              </a:rPr>
              <a:t>をつくるため、プロ・アマを問わず広く募集</a:t>
            </a:r>
            <a:r>
              <a:rPr lang="ja-JP" altLang="en-US" sz="1000" dirty="0" smtClean="0">
                <a:latin typeface="Meiryo UI" panose="020B0604030504040204" pitchFamily="50" charset="-128"/>
                <a:ea typeface="Meiryo UI" panose="020B0604030504040204" pitchFamily="50" charset="-128"/>
              </a:rPr>
              <a:t>。</a:t>
            </a:r>
            <a:r>
              <a:rPr lang="zh-CN" altLang="en-US" sz="1000" dirty="0">
                <a:latin typeface="Meiryo UI" panose="020B0604030504040204" pitchFamily="50" charset="-128"/>
                <a:ea typeface="Meiryo UI" panose="020B0604030504040204" pitchFamily="50" charset="-128"/>
              </a:rPr>
              <a:t>（博覧会協会</a:t>
            </a:r>
            <a:r>
              <a:rPr lang="zh-CN" altLang="en-US"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gn="ct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応募</a:t>
            </a:r>
            <a:r>
              <a:rPr lang="ja-JP" altLang="en-US" sz="1000" dirty="0">
                <a:latin typeface="Meiryo UI" panose="020B0604030504040204" pitchFamily="50" charset="-128"/>
                <a:ea typeface="Meiryo UI" panose="020B0604030504040204" pitchFamily="50" charset="-128"/>
              </a:rPr>
              <a:t>受付期間：</a:t>
            </a: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金</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応募</a:t>
            </a:r>
            <a:r>
              <a:rPr lang="ja-JP" altLang="en-US" sz="1000" dirty="0">
                <a:latin typeface="Meiryo UI" panose="020B0604030504040204" pitchFamily="50" charset="-128"/>
                <a:ea typeface="Meiryo UI" panose="020B0604030504040204" pitchFamily="50" charset="-128"/>
              </a:rPr>
              <a:t>総数：</a:t>
            </a:r>
            <a:r>
              <a:rPr lang="en-US" altLang="ja-JP" sz="1000" dirty="0">
                <a:latin typeface="Meiryo UI" panose="020B0604030504040204" pitchFamily="50" charset="-128"/>
                <a:ea typeface="Meiryo UI" panose="020B0604030504040204" pitchFamily="50" charset="-128"/>
              </a:rPr>
              <a:t>5,894</a:t>
            </a:r>
            <a:r>
              <a:rPr lang="ja-JP" altLang="en-US" sz="1000" dirty="0">
                <a:latin typeface="Meiryo UI" panose="020B0604030504040204" pitchFamily="50" charset="-128"/>
                <a:ea typeface="Meiryo UI" panose="020B0604030504040204" pitchFamily="50" charset="-128"/>
              </a:rPr>
              <a:t>作品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公表</a:t>
            </a:r>
            <a:r>
              <a:rPr lang="ja-JP" altLang="en-US" sz="1000" dirty="0">
                <a:latin typeface="Meiryo UI" panose="020B0604030504040204" pitchFamily="50" charset="-128"/>
                <a:ea typeface="Meiryo UI" panose="020B0604030504040204" pitchFamily="50" charset="-128"/>
              </a:rPr>
              <a:t>時期：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年春頃を予定</a:t>
            </a:r>
            <a:endParaRPr lang="en-US" altLang="ja-JP" sz="1000" dirty="0">
              <a:latin typeface="Meiryo UI" panose="020B0604030504040204" pitchFamily="50" charset="-128"/>
              <a:ea typeface="Meiryo UI" panose="020B0604030504040204" pitchFamily="50" charset="-128"/>
            </a:endParaRPr>
          </a:p>
          <a:p>
            <a:pPr>
              <a:lnSpc>
                <a:spcPct val="114000"/>
              </a:lnSpc>
            </a:pPr>
            <a:endParaRPr lang="en-US" altLang="ja-JP" sz="1000" dirty="0" smtClean="0">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436" y="6238135"/>
            <a:ext cx="3853780" cy="575241"/>
          </a:xfrm>
          <a:prstGeom prst="rect">
            <a:avLst/>
          </a:prstGeom>
        </p:spPr>
      </p:pic>
      <p:pic>
        <p:nvPicPr>
          <p:cNvPr id="40"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666835"/>
            <a:ext cx="1069224" cy="698269"/>
          </a:xfrm>
          <a:prstGeom prst="rect">
            <a:avLst/>
          </a:prstGeom>
        </p:spPr>
      </p:pic>
    </p:spTree>
    <p:extLst>
      <p:ext uri="{BB962C8B-B14F-4D97-AF65-F5344CB8AC3E}">
        <p14:creationId xmlns:p14="http://schemas.microsoft.com/office/powerpoint/2010/main" val="2662408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07504" y="448748"/>
            <a:ext cx="8928992" cy="936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月に「特定複合観光施設区域整備法」が成立。大阪府・大阪市では、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大阪ＩＲの基本コンセプトやめざす姿に加え、ギャンブル等依存症をはじめとする懸念事項へ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の取組みの方向性等を明らかにした「大阪</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月に策定するとともに、事業者公募（</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副首都大阪の発展を加速させるインパクト（統合型リゾート（</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30" name="タイトル 1"/>
          <p:cNvSpPr txBox="1">
            <a:spLocks/>
          </p:cNvSpPr>
          <p:nvPr/>
        </p:nvSpPr>
        <p:spPr>
          <a:xfrm>
            <a:off x="85490" y="1577972"/>
            <a:ext cx="8928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smtClean="0">
                <a:solidFill>
                  <a:schemeClr val="bg1"/>
                </a:solidFill>
                <a:latin typeface="Meiryo UI" pitchFamily="50" charset="-128"/>
                <a:ea typeface="Meiryo UI" pitchFamily="50" charset="-128"/>
                <a:cs typeface="Meiryo UI" pitchFamily="50" charset="-128"/>
              </a:rPr>
              <a:t>大阪</a:t>
            </a: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31" name="正方形/長方形 30"/>
          <p:cNvSpPr/>
          <p:nvPr/>
        </p:nvSpPr>
        <p:spPr>
          <a:xfrm>
            <a:off x="80861" y="1577972"/>
            <a:ext cx="8928000" cy="317928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2" name="テキスト ボックス 31"/>
          <p:cNvSpPr txBox="1"/>
          <p:nvPr/>
        </p:nvSpPr>
        <p:spPr>
          <a:xfrm>
            <a:off x="2333687" y="3502443"/>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57104" y="1960270"/>
            <a:ext cx="1872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333688" y="3854789"/>
            <a:ext cx="2228787" cy="784830"/>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9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p:txBody>
      </p:sp>
      <p:sp>
        <p:nvSpPr>
          <p:cNvPr id="66" name="角丸四角形 65"/>
          <p:cNvSpPr/>
          <p:nvPr/>
        </p:nvSpPr>
        <p:spPr>
          <a:xfrm>
            <a:off x="157104" y="2311700"/>
            <a:ext cx="2620761" cy="523584"/>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just">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・関西の持続的な経済成長のエンジンとなる</a:t>
            </a:r>
          </a:p>
          <a:p>
            <a:pPr algn="ct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2" name="グループ化 1"/>
          <p:cNvGrpSpPr>
            <a:grpSpLocks noChangeAspect="1"/>
          </p:cNvGrpSpPr>
          <p:nvPr/>
        </p:nvGrpSpPr>
        <p:grpSpPr>
          <a:xfrm>
            <a:off x="179512" y="3175796"/>
            <a:ext cx="2151558" cy="1260976"/>
            <a:chOff x="179512" y="2823322"/>
            <a:chExt cx="2876415" cy="1685798"/>
          </a:xfrm>
        </p:grpSpPr>
        <p:sp>
          <p:nvSpPr>
            <p:cNvPr id="68"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9"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0"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921809" y="3401405"/>
              <a:ext cx="920852"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2" name="正方形/長方形 71"/>
            <p:cNvSpPr/>
            <p:nvPr/>
          </p:nvSpPr>
          <p:spPr>
            <a:xfrm>
              <a:off x="1364047" y="3981959"/>
              <a:ext cx="830763"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3" name="正方形/長方形 72"/>
            <p:cNvSpPr/>
            <p:nvPr/>
          </p:nvSpPr>
          <p:spPr>
            <a:xfrm>
              <a:off x="1775268" y="3298043"/>
              <a:ext cx="851560" cy="769442"/>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4" name="ホームベース 73"/>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ホームベース 74"/>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ホームベース 75"/>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ホームベース 7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bwMode="gray">
            <a:xfrm rot="10800000">
              <a:off x="231167" y="3167289"/>
              <a:ext cx="983102" cy="200826"/>
              <a:chOff x="7808082" y="4989728"/>
              <a:chExt cx="1438224" cy="318499"/>
            </a:xfrm>
          </p:grpSpPr>
          <p:cxnSp>
            <p:nvCxnSpPr>
              <p:cNvPr id="80"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グループ化 81"/>
            <p:cNvGrpSpPr/>
            <p:nvPr/>
          </p:nvGrpSpPr>
          <p:grpSpPr bwMode="gray">
            <a:xfrm flipH="1">
              <a:off x="2039701" y="2850501"/>
              <a:ext cx="800100" cy="431832"/>
              <a:chOff x="1130235" y="1762287"/>
              <a:chExt cx="1136535" cy="68792"/>
            </a:xfrm>
          </p:grpSpPr>
          <p:cxnSp>
            <p:nvCxnSpPr>
              <p:cNvPr id="83"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bwMode="gray">
            <a:xfrm>
              <a:off x="268051" y="4257165"/>
              <a:ext cx="1173748" cy="234840"/>
              <a:chOff x="401317" y="5212653"/>
              <a:chExt cx="1717130" cy="272352"/>
            </a:xfrm>
          </p:grpSpPr>
          <p:cxnSp>
            <p:nvCxnSpPr>
              <p:cNvPr id="86"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9" name="テキスト ボックス 88"/>
          <p:cNvSpPr txBox="1"/>
          <p:nvPr/>
        </p:nvSpPr>
        <p:spPr>
          <a:xfrm>
            <a:off x="5076056" y="1959354"/>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有すべき機能・施設</a:t>
            </a:r>
          </a:p>
        </p:txBody>
      </p:sp>
      <p:sp>
        <p:nvSpPr>
          <p:cNvPr id="90" name="ホームベース 89"/>
          <p:cNvSpPr/>
          <p:nvPr/>
        </p:nvSpPr>
        <p:spPr>
          <a:xfrm>
            <a:off x="5076056" y="2311700"/>
            <a:ext cx="3819636" cy="216000"/>
          </a:xfrm>
          <a:prstGeom prst="homePlate">
            <a:avLst>
              <a:gd name="adj" fmla="val 48501"/>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400"/>
              </a:spcAft>
            </a:pPr>
            <a:r>
              <a:rPr lang="ja-JP" altLang="en-US" sz="11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①　世界</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水準</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のオールインワン</a:t>
            </a:r>
            <a:r>
              <a:rPr lang="en-US" altLang="ja-JP"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9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ホームベース 90"/>
          <p:cNvSpPr/>
          <p:nvPr/>
        </p:nvSpPr>
        <p:spPr>
          <a:xfrm>
            <a:off x="5076056" y="2599732"/>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②　魅力</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の創造・発信</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ホームベース 91"/>
          <p:cNvSpPr>
            <a:spLocks noChangeAspect="1"/>
          </p:cNvSpPr>
          <p:nvPr/>
        </p:nvSpPr>
        <p:spPr>
          <a:xfrm>
            <a:off x="5076056" y="2887764"/>
            <a:ext cx="3819600" cy="215998"/>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③　日本観光のゲートウェイの形成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ホームベース 92"/>
          <p:cNvSpPr/>
          <p:nvPr/>
        </p:nvSpPr>
        <p:spPr>
          <a:xfrm>
            <a:off x="5076056" y="3175796"/>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④　利用者需要の高度化・多様化に対応した宿泊施設の整備</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ホームベース 93"/>
          <p:cNvSpPr/>
          <p:nvPr/>
        </p:nvSpPr>
        <p:spPr>
          <a:xfrm>
            <a:off x="5076056" y="3463828"/>
            <a:ext cx="3819636" cy="216000"/>
          </a:xfrm>
          <a:prstGeom prst="homePlate">
            <a:avLst>
              <a:gd name="adj" fmla="val 45103"/>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lgn="just"/>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⑤　オンリーワン</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エンターテイメント拠点、リゾート</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空間の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タイトル 1"/>
          <p:cNvSpPr txBox="1">
            <a:spLocks/>
          </p:cNvSpPr>
          <p:nvPr/>
        </p:nvSpPr>
        <p:spPr>
          <a:xfrm>
            <a:off x="80861" y="4829636"/>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97" name="タイトル 1"/>
          <p:cNvSpPr txBox="1">
            <a:spLocks/>
          </p:cNvSpPr>
          <p:nvPr/>
        </p:nvSpPr>
        <p:spPr>
          <a:xfrm>
            <a:off x="4562475" y="4829636"/>
            <a:ext cx="444638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スケジュール</a:t>
            </a:r>
          </a:p>
        </p:txBody>
      </p:sp>
      <p:sp>
        <p:nvSpPr>
          <p:cNvPr id="98" name="正方形/長方形 97"/>
          <p:cNvSpPr/>
          <p:nvPr/>
        </p:nvSpPr>
        <p:spPr>
          <a:xfrm>
            <a:off x="4562475" y="4833344"/>
            <a:ext cx="4446386"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96" name="正方形/長方形 95"/>
          <p:cNvSpPr/>
          <p:nvPr/>
        </p:nvSpPr>
        <p:spPr>
          <a:xfrm>
            <a:off x="80861" y="4829636"/>
            <a:ext cx="4320000"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15" name="角丸四角形 114"/>
          <p:cNvSpPr/>
          <p:nvPr/>
        </p:nvSpPr>
        <p:spPr>
          <a:xfrm>
            <a:off x="94625" y="5085261"/>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11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116" name="表 115"/>
          <p:cNvGraphicFramePr>
            <a:graphicFrameLocks noGrp="1"/>
          </p:cNvGraphicFramePr>
          <p:nvPr>
            <p:extLst>
              <p:ext uri="{D42A27DB-BD31-4B8C-83A1-F6EECF244321}">
                <p14:modId xmlns:p14="http://schemas.microsoft.com/office/powerpoint/2010/main" val="1093907903"/>
              </p:ext>
            </p:extLst>
          </p:nvPr>
        </p:nvGraphicFramePr>
        <p:xfrm>
          <a:off x="180040" y="58377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118" name="角丸四角形 117"/>
          <p:cNvSpPr/>
          <p:nvPr/>
        </p:nvSpPr>
        <p:spPr>
          <a:xfrm>
            <a:off x="179512" y="53861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119" name="テキスト ボックス 118"/>
          <p:cNvSpPr txBox="1"/>
          <p:nvPr/>
        </p:nvSpPr>
        <p:spPr>
          <a:xfrm>
            <a:off x="2627784" y="636270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テキスト ボックス 106"/>
          <p:cNvSpPr txBox="1"/>
          <p:nvPr/>
        </p:nvSpPr>
        <p:spPr>
          <a:xfrm>
            <a:off x="5863450" y="5122251"/>
            <a:ext cx="2890918" cy="123111"/>
          </a:xfrm>
          <a:prstGeom prst="rect">
            <a:avLst/>
          </a:prstGeom>
          <a:noFill/>
        </p:spPr>
        <p:txBody>
          <a:bodyPr wrap="square" lIns="36000" tIns="0" rIns="3600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ＩＲ整備法成立後の国の動きが未確定のため変動の可能性あり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テキスト ボックス 116"/>
          <p:cNvSpPr txBox="1"/>
          <p:nvPr/>
        </p:nvSpPr>
        <p:spPr>
          <a:xfrm>
            <a:off x="8634043" y="5124678"/>
            <a:ext cx="507978" cy="123111"/>
          </a:xfrm>
          <a:prstGeom prst="rect">
            <a:avLst/>
          </a:prstGeom>
          <a:noFill/>
        </p:spPr>
        <p:txBody>
          <a:bodyPr wrap="squar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18</a:t>
            </a:r>
            <a:endParaRPr kumimoji="1" lang="ja-JP" altLang="en-US" dirty="0">
              <a:latin typeface="Meiryo UI" panose="020B0604030504040204" pitchFamily="50" charset="-128"/>
              <a:ea typeface="Meiryo UI" panose="020B0604030504040204" pitchFamily="50" charset="-128"/>
            </a:endParaRPr>
          </a:p>
        </p:txBody>
      </p:sp>
      <p:pic>
        <p:nvPicPr>
          <p:cNvPr id="57" name="図 56"/>
          <p:cNvPicPr>
            <a:picLocks noChangeAspect="1"/>
          </p:cNvPicPr>
          <p:nvPr/>
        </p:nvPicPr>
        <p:blipFill>
          <a:blip r:embed="rId3"/>
          <a:stretch>
            <a:fillRect/>
          </a:stretch>
        </p:blipFill>
        <p:spPr>
          <a:xfrm>
            <a:off x="4583806" y="5311580"/>
            <a:ext cx="4491635" cy="1357779"/>
          </a:xfrm>
          <a:prstGeom prst="rect">
            <a:avLst/>
          </a:prstGeom>
        </p:spPr>
      </p:pic>
      <p:pic>
        <p:nvPicPr>
          <p:cNvPr id="60" name="図 59"/>
          <p:cNvPicPr>
            <a:picLocks noChangeAspect="1"/>
          </p:cNvPicPr>
          <p:nvPr/>
        </p:nvPicPr>
        <p:blipFill>
          <a:blip r:embed="rId4"/>
          <a:stretch>
            <a:fillRect/>
          </a:stretch>
        </p:blipFill>
        <p:spPr>
          <a:xfrm>
            <a:off x="2893309" y="2119868"/>
            <a:ext cx="1851104" cy="1249730"/>
          </a:xfrm>
          <a:prstGeom prst="rect">
            <a:avLst/>
          </a:prstGeom>
          <a:ln>
            <a:solidFill>
              <a:schemeClr val="tx1"/>
            </a:solidFill>
          </a:ln>
        </p:spPr>
      </p:pic>
      <p:pic>
        <p:nvPicPr>
          <p:cNvPr id="61" name="図 6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85472" y="3900522"/>
            <a:ext cx="1207008" cy="824622"/>
          </a:xfrm>
          <a:prstGeom prst="rect">
            <a:avLst/>
          </a:prstGeom>
        </p:spPr>
      </p:pic>
      <p:pic>
        <p:nvPicPr>
          <p:cNvPr id="63" name="Picture 5" descr="\\G0000sv0ns502\b24000$\doc\総務・企画G\★企画G\02 IR構想\05_納品\（１）大阪ＩＲ基本構想（案）及び概要版資料\03_イメージ図等\イメージ画像\11_宿泊施設\Rooms\9\Me_at_lee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1401" y="3789040"/>
            <a:ext cx="1216983" cy="754796"/>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7412" y="4091517"/>
            <a:ext cx="1000852" cy="668343"/>
          </a:xfrm>
          <a:prstGeom prst="rect">
            <a:avLst/>
          </a:prstGeom>
        </p:spPr>
      </p:pic>
      <p:pic>
        <p:nvPicPr>
          <p:cNvPr id="65" name="図 6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5431" y="3861048"/>
            <a:ext cx="1004178" cy="658368"/>
          </a:xfrm>
          <a:prstGeom prst="rect">
            <a:avLst/>
          </a:prstGeom>
        </p:spPr>
      </p:pic>
    </p:spTree>
    <p:extLst>
      <p:ext uri="{BB962C8B-B14F-4D97-AF65-F5344CB8AC3E}">
        <p14:creationId xmlns:p14="http://schemas.microsoft.com/office/powerpoint/2010/main" val="1807867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69"/>
          <p:cNvSpPr/>
          <p:nvPr/>
        </p:nvSpPr>
        <p:spPr>
          <a:xfrm>
            <a:off x="588368" y="2548477"/>
            <a:ext cx="3239880" cy="304507"/>
          </a:xfrm>
          <a:prstGeom prst="ellipse">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dist"/>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等の革新的技術</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を最大限</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活用しビジョンを</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680274" y="1340768"/>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◇北大阪健康医療都市（健都）</a:t>
            </a:r>
            <a:endParaRPr lang="en-US" altLang="ja-JP" sz="12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センター（国循）の移転（</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）を契機に、「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クラスター形成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を、関係者が一体となって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国立健康・栄養研究所（健栄研）の移転決定も踏まえ、健都内外との連携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について検討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を進めるため、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健都クラスター推進協議会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」に、国循や地元市に加え、新た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に厚生労働省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国研</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基盤・健康・栄養研究所が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）。同協議会での協議・調整を経て、吹田市により健栄研の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移転先となるアライアンス棟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年春</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頃完成予定。</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3573016"/>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再生医療をベースに、今後の医療技術の進歩に即応した最先端の「未来医療」の産業化及び国内外の患者への提供による国際貢献を推進する拠点形成をめざし基本計画（案）を策定。（</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の整備・運営事業の優先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年度中のオープン</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めざし、</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オーガナイズする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a:t>
            </a:r>
            <a:r>
              <a:rPr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a:t>
            </a:r>
            <a:r>
              <a:rPr lang="zh-TW"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a:t>
            </a:r>
            <a:r>
              <a:rPr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市、優先交渉権者、機構、府</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の間で基本合意書を締結（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189" y="2132904"/>
            <a:ext cx="1733347"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もが生涯に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わたって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心身ともに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豊か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な生活の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3" name="角丸四角形 32"/>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「いのち輝く未来社会」をめざすビジョンを策定、また裾野の広い健康・長寿医療関連産業の育成に向け、中之島における未来医療国際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向けた取組みや健都におけるクラスター形成の動きが進む。</a:t>
            </a:r>
          </a:p>
        </p:txBody>
      </p:sp>
      <p:sp>
        <p:nvSpPr>
          <p:cNvPr id="34" name="正方形/長方形 33"/>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p:txBody>
      </p:sp>
      <p:sp>
        <p:nvSpPr>
          <p:cNvPr id="19" name="正方形/長方形 18"/>
          <p:cNvSpPr/>
          <p:nvPr/>
        </p:nvSpPr>
        <p:spPr>
          <a:xfrm>
            <a:off x="107504" y="1340768"/>
            <a:ext cx="48965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万博のインパクトを活かしてオール大阪で目標を定め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、強力に取組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推進できるよう、「いのち輝く未来社会」をめざすビジョン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19</a:t>
            </a: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p:cNvSpPr/>
          <p:nvPr/>
        </p:nvSpPr>
        <p:spPr>
          <a:xfrm>
            <a:off x="367188" y="5643825"/>
            <a:ext cx="3988315" cy="1169551"/>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延床面積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58,000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平方メートル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地上</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階建ての施設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未来医療の創造・実践・共有を実現</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２つのセンターとフォーラムによる施設構成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MED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中之島</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フォーラム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32947" y="2202031"/>
            <a:ext cx="506769"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388568" y="2132904"/>
            <a:ext cx="1895400"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一人ひとりのポテンシャル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　　　　　　　　　や個性を発揮し活躍</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できる社会の実現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1" name="正方形/長方形 40"/>
          <p:cNvSpPr/>
          <p:nvPr/>
        </p:nvSpPr>
        <p:spPr>
          <a:xfrm>
            <a:off x="2454326" y="2202031"/>
            <a:ext cx="654322"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活躍できる</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p>
        </p:txBody>
      </p:sp>
      <p:sp>
        <p:nvSpPr>
          <p:cNvPr id="42" name="正方形/長方形 41"/>
          <p:cNvSpPr/>
          <p:nvPr/>
        </p:nvSpPr>
        <p:spPr>
          <a:xfrm>
            <a:off x="876400" y="2780976"/>
            <a:ext cx="2808311" cy="432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ライフサイエンス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関連産業等の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促進</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を通じて世界の課題解決に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948408" y="2852541"/>
            <a:ext cx="792088" cy="324000"/>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rot="2011112">
            <a:off x="3316276" y="2526808"/>
            <a:ext cx="230863" cy="359349"/>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59" name="上下矢印 58"/>
          <p:cNvSpPr/>
          <p:nvPr/>
        </p:nvSpPr>
        <p:spPr>
          <a:xfrm rot="19421599">
            <a:off x="817514" y="2527251"/>
            <a:ext cx="235475" cy="364754"/>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60" name="上下矢印 59"/>
          <p:cNvSpPr/>
          <p:nvPr/>
        </p:nvSpPr>
        <p:spPr>
          <a:xfrm rot="16200000">
            <a:off x="2105155" y="2272302"/>
            <a:ext cx="283967" cy="293204"/>
          </a:xfrm>
          <a:prstGeom prst="upDownArrow">
            <a:avLst>
              <a:gd name="adj1" fmla="val 50000"/>
              <a:gd name="adj2" fmla="val 349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25" name="テキスト ボックス 24"/>
          <p:cNvSpPr txBox="1"/>
          <p:nvPr/>
        </p:nvSpPr>
        <p:spPr>
          <a:xfrm>
            <a:off x="278472" y="5398784"/>
            <a:ext cx="3549775"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優先交渉権者の提案概要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曲線コネクタ 5"/>
          <p:cNvCxnSpPr/>
          <p:nvPr/>
        </p:nvCxnSpPr>
        <p:spPr>
          <a:xfrm rot="10800000" flipV="1">
            <a:off x="-2700809" y="2276918"/>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749" y="5848023"/>
            <a:ext cx="1216211" cy="821337"/>
          </a:xfrm>
          <a:prstGeom prst="rect">
            <a:avLst/>
          </a:prstGeom>
        </p:spPr>
      </p:pic>
      <p:pic>
        <p:nvPicPr>
          <p:cNvPr id="23" name="図 22"/>
          <p:cNvPicPr>
            <a:picLocks noChangeAspect="1"/>
          </p:cNvPicPr>
          <p:nvPr/>
        </p:nvPicPr>
        <p:blipFill>
          <a:blip r:embed="rId3"/>
          <a:stretch>
            <a:fillRect/>
          </a:stretch>
        </p:blipFill>
        <p:spPr>
          <a:xfrm>
            <a:off x="4630937" y="3859042"/>
            <a:ext cx="4513063" cy="2565604"/>
          </a:xfrm>
          <a:prstGeom prst="rect">
            <a:avLst/>
          </a:prstGeom>
        </p:spPr>
      </p:pic>
    </p:spTree>
    <p:extLst>
      <p:ext uri="{BB962C8B-B14F-4D97-AF65-F5344CB8AC3E}">
        <p14:creationId xmlns:p14="http://schemas.microsoft.com/office/powerpoint/2010/main" val="1229684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p:cNvSpPr>
            <a:spLocks noGrp="1"/>
          </p:cNvSpPr>
          <p:nvPr>
            <p:ph type="sldNum" sz="quarter" idx="12"/>
          </p:nvPr>
        </p:nvSpPr>
        <p:spPr>
          <a:xfrm>
            <a:off x="7020272" y="6483739"/>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2</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54765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7504" y="1161180"/>
            <a:ext cx="4265201" cy="163820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商工会議所により構成する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実証事業推進チーム大阪の設置（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35731" indent="-135731">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証実験を支援する企業サービスを新メニューに加えるなど支援メニューを拡充し、「実証事業推進チーム大阪」を設置。あわせて大阪府として先端技術等の実証実験を行う際の経費の一部を補助する「新エネルギー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電池関連</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創出新事業補助金（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）」の内容を拡充した。</a:t>
            </a:r>
          </a:p>
        </p:txBody>
      </p:sp>
      <p:sp>
        <p:nvSpPr>
          <p:cNvPr id="80" name="角丸四角形 79"/>
          <p:cNvSpPr/>
          <p:nvPr/>
        </p:nvSpPr>
        <p:spPr>
          <a:xfrm>
            <a:off x="107504" y="120175"/>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経済界と大阪府・大阪市が連携した実証事業推進チーム大阪による取組みなど、</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バッテリーなど</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技術を活用したイノベーションの促進に向けた動きが進む。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107504" y="2780928"/>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7438" y="872744"/>
            <a:ext cx="4283539"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1"/>
                </a:solidFill>
                <a:latin typeface="Meiryo UI" panose="020B0604030504040204" pitchFamily="50" charset="-128"/>
                <a:ea typeface="Meiryo UI" panose="020B0604030504040204" pitchFamily="50" charset="-128"/>
              </a:rPr>
              <a:t>実証</a:t>
            </a:r>
            <a:r>
              <a:rPr lang="ja-JP" altLang="en-US" sz="1200" dirty="0">
                <a:solidFill>
                  <a:schemeClr val="bg1"/>
                </a:solidFill>
                <a:latin typeface="Meiryo UI" panose="020B0604030504040204" pitchFamily="50" charset="-128"/>
                <a:ea typeface="Meiryo UI" panose="020B0604030504040204" pitchFamily="50" charset="-128"/>
              </a:rPr>
              <a:t>実験</a:t>
            </a:r>
            <a:r>
              <a:rPr lang="ja-JP" altLang="en-US" sz="1200" dirty="0" smtClean="0">
                <a:solidFill>
                  <a:schemeClr val="bg1"/>
                </a:solidFill>
                <a:latin typeface="Meiryo UI" panose="020B0604030504040204" pitchFamily="50" charset="-128"/>
                <a:ea typeface="Meiryo UI" panose="020B0604030504040204" pitchFamily="50" charset="-128"/>
              </a:rPr>
              <a:t>の支援</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3047249" y="7064307"/>
            <a:ext cx="1368000" cy="248529"/>
          </a:xfrm>
          <a:prstGeom prst="rect">
            <a:avLst/>
          </a:prstGeom>
        </p:spPr>
        <p:txBody>
          <a:bodyPr wrap="square">
            <a:spAutoFit/>
          </a:bodyPr>
          <a:lstStyle/>
          <a:p>
            <a:pPr algn="r"/>
            <a:r>
              <a:rPr lang="ja-JP" altLang="en-US" sz="1100" dirty="0" smtClean="0">
                <a:latin typeface="Meiryo UI" panose="020B0604030504040204" pitchFamily="50" charset="-128"/>
                <a:ea typeface="Meiryo UI" panose="020B0604030504040204" pitchFamily="50" charset="-128"/>
              </a:rPr>
              <a:t>な</a:t>
            </a:r>
            <a:r>
              <a:rPr lang="ja-JP" altLang="en-US" sz="1100" dirty="0">
                <a:latin typeface="Meiryo UI" panose="020B0604030504040204" pitchFamily="50" charset="-128"/>
                <a:ea typeface="Meiryo UI" panose="020B0604030504040204" pitchFamily="50" charset="-128"/>
              </a:rPr>
              <a:t>ど</a:t>
            </a:r>
            <a:endParaRPr lang="en-US" altLang="ja-JP" sz="1100" dirty="0" smtClean="0">
              <a:latin typeface="Meiryo UI" panose="020B0604030504040204" pitchFamily="50" charset="-128"/>
              <a:ea typeface="Meiryo UI" panose="020B0604030504040204" pitchFamily="50" charset="-128"/>
            </a:endParaRPr>
          </a:p>
        </p:txBody>
      </p:sp>
      <p:sp>
        <p:nvSpPr>
          <p:cNvPr id="8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20</a:t>
            </a:r>
            <a:endParaRPr kumimoji="1" lang="ja-JP" altLang="en-US" dirty="0">
              <a:latin typeface="Meiryo UI" panose="020B0604030504040204" pitchFamily="50" charset="-128"/>
              <a:ea typeface="Meiryo UI" panose="020B0604030504040204" pitchFamily="50" charset="-128"/>
            </a:endParaRPr>
          </a:p>
        </p:txBody>
      </p:sp>
      <p:sp>
        <p:nvSpPr>
          <p:cNvPr id="3" name="四角形吹き出し 2"/>
          <p:cNvSpPr/>
          <p:nvPr/>
        </p:nvSpPr>
        <p:spPr>
          <a:xfrm>
            <a:off x="4759475" y="4221088"/>
            <a:ext cx="4308996" cy="2016224"/>
          </a:xfrm>
          <a:prstGeom prst="wedgeRectCallout">
            <a:avLst>
              <a:gd name="adj1" fmla="val 32351"/>
              <a:gd name="adj2" fmla="val 126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◇次世代モビリティ等導入事業</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堺市が泉北ニュータウンにおいて、自動運転機能を搭載した超小型モビリティによる実証実験を</a:t>
            </a:r>
            <a:r>
              <a:rPr lang="ja-JP" altLang="en-US" sz="1200" dirty="0">
                <a:solidFill>
                  <a:schemeClr val="tx1"/>
                </a:solidFill>
                <a:latin typeface="Meiryo UI" panose="020B0604030504040204" pitchFamily="50" charset="-128"/>
                <a:ea typeface="Meiryo UI" panose="020B0604030504040204" pitchFamily="50" charset="-128"/>
              </a:rPr>
              <a:t>実施</a:t>
            </a:r>
            <a:r>
              <a:rPr lang="ja-JP" altLang="en-US" sz="1200" dirty="0" smtClean="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(2019.10)</a:t>
            </a:r>
          </a:p>
          <a:p>
            <a:r>
              <a:rPr lang="ja-JP" altLang="en-US" sz="1200" dirty="0" smtClean="0">
                <a:solidFill>
                  <a:schemeClr val="tx1"/>
                </a:solidFill>
                <a:latin typeface="Meiryo UI" panose="020B0604030504040204" pitchFamily="50" charset="-128"/>
                <a:ea typeface="Meiryo UI" panose="020B0604030504040204" pitchFamily="50" charset="-128"/>
              </a:rPr>
              <a:t>　その実証実験に先立ち、ワイヤレス充電システムにより自動充電機能を備えた自動運転車両の走行デモを世界初の試みとして実施。</a:t>
            </a:r>
            <a:r>
              <a:rPr lang="en-US" altLang="ja-JP" sz="1200" dirty="0" smtClean="0">
                <a:solidFill>
                  <a:schemeClr val="tx1"/>
                </a:solidFill>
                <a:latin typeface="Meiryo UI" panose="020B0604030504040204" pitchFamily="50" charset="-128"/>
                <a:ea typeface="Meiryo UI" panose="020B0604030504040204" pitchFamily="50" charset="-128"/>
              </a:rPr>
              <a:t>(2019</a:t>
            </a:r>
            <a:r>
              <a:rPr lang="en-US" altLang="ja-JP" sz="1200" dirty="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600" b="1" dirty="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目的：地域住民の日常生活の移動の円滑化や高齢者の外出機会増加による健康増進の実現に向け、自動運転モビリティを活用したラストワンマイルの移動支援を民間事業者が実施するためのビジネスモデルを構築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4716017" y="1161180"/>
            <a:ext cx="4320479" cy="1179938"/>
          </a:xfrm>
          <a:prstGeom prst="rect">
            <a:avLst/>
          </a:prstGeom>
        </p:spPr>
        <p:txBody>
          <a:bodyPr wrap="square">
            <a:spAutoFit/>
          </a:bodyPr>
          <a:lstStyle/>
          <a:p>
            <a:pPr>
              <a:lnSpc>
                <a:spcPct val="114000"/>
              </a:lnSpc>
            </a:pPr>
            <a:r>
              <a:rPr lang="ja-JP" altLang="en-US" sz="1400" b="1" dirty="0">
                <a:latin typeface="Meiryo UI" panose="020B0604030504040204" pitchFamily="50" charset="-128"/>
                <a:ea typeface="Meiryo UI" panose="020B0604030504040204" pitchFamily="50" charset="-128"/>
              </a:rPr>
              <a:t>◇近未来技術等社会実装</a:t>
            </a:r>
            <a:r>
              <a:rPr lang="ja-JP" altLang="en-US" sz="1400" b="1" dirty="0" smtClean="0">
                <a:latin typeface="Meiryo UI" panose="020B0604030504040204" pitchFamily="50" charset="-128"/>
                <a:ea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solidFill>
                  <a:srgbClr val="FF0000"/>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内閣府事業に大阪府</a:t>
            </a:r>
            <a:r>
              <a:rPr lang="ja-JP" altLang="en-US" sz="1200" dirty="0">
                <a:latin typeface="Meiryo UI" panose="020B0604030504040204" pitchFamily="50" charset="-128"/>
                <a:ea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rPr>
              <a:t>河内長野市</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共同提案。大阪府として初の自動運転の実証事業等に</a:t>
            </a:r>
            <a:r>
              <a:rPr lang="ja-JP" altLang="en-US" sz="1200" dirty="0">
                <a:latin typeface="Meiryo UI" panose="020B0604030504040204" pitchFamily="50" charset="-128"/>
                <a:ea typeface="Meiryo UI" panose="020B0604030504040204" pitchFamily="50" charset="-128"/>
              </a:rPr>
              <a:t>採択（</a:t>
            </a:r>
            <a:r>
              <a:rPr lang="en-US" altLang="ja-JP" sz="1200" dirty="0">
                <a:latin typeface="Meiryo UI" panose="020B0604030504040204" pitchFamily="50" charset="-128"/>
                <a:ea typeface="Meiryo UI" panose="020B0604030504040204" pitchFamily="50" charset="-128"/>
              </a:rPr>
              <a:t>2018.8</a:t>
            </a:r>
            <a:r>
              <a:rPr lang="ja-JP" altLang="en-US" sz="1200" dirty="0" smtClean="0">
                <a:latin typeface="Meiryo UI" panose="020B0604030504040204" pitchFamily="50" charset="-128"/>
                <a:ea typeface="Meiryo UI" panose="020B0604030504040204" pitchFamily="50" charset="-128"/>
              </a:rPr>
              <a:t>）され、</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en-US" altLang="ja-JP" sz="1200" dirty="0" smtClean="0">
                <a:latin typeface="Meiryo UI" panose="020B0604030504040204" pitchFamily="50" charset="-128"/>
                <a:ea typeface="Meiryo UI" panose="020B0604030504040204" pitchFamily="50" charset="-128"/>
              </a:rPr>
              <a:t>12</a:t>
            </a:r>
            <a:r>
              <a:rPr lang="ja-JP" altLang="en-US" sz="1200" dirty="0" smtClean="0">
                <a:latin typeface="Meiryo UI" panose="020B0604030504040204" pitchFamily="50" charset="-128"/>
                <a:ea typeface="Meiryo UI" panose="020B0604030504040204" pitchFamily="50" charset="-128"/>
              </a:rPr>
              <a:t>月よりグリーンスローモビリティのオンデマンド運行実証</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スタート。</a:t>
            </a:r>
            <a:endParaRPr lang="ja-JP" altLang="en-US" sz="1200" dirty="0">
              <a:latin typeface="Meiryo UI" panose="020B0604030504040204" pitchFamily="50" charset="-128"/>
              <a:ea typeface="Meiryo UI" panose="020B0604030504040204" pitchFamily="50" charset="-128"/>
            </a:endParaRPr>
          </a:p>
          <a:p>
            <a:pPr>
              <a:lnSpc>
                <a:spcPct val="114000"/>
              </a:lnSpc>
            </a:pPr>
            <a:endParaRPr lang="en-US" altLang="ja-JP" sz="1200" dirty="0" smtClean="0">
              <a:latin typeface="Meiryo UI" panose="020B0604030504040204" pitchFamily="50" charset="-128"/>
              <a:ea typeface="Meiryo UI" panose="020B0604030504040204" pitchFamily="50" charset="-128"/>
            </a:endParaRPr>
          </a:p>
        </p:txBody>
      </p:sp>
      <p:sp>
        <p:nvSpPr>
          <p:cNvPr id="42" name="正方形/長方形 41"/>
          <p:cNvSpPr/>
          <p:nvPr/>
        </p:nvSpPr>
        <p:spPr>
          <a:xfrm>
            <a:off x="4745203" y="2148907"/>
            <a:ext cx="4291293" cy="2000548"/>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目的</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交通</a:t>
            </a:r>
            <a:r>
              <a:rPr lang="ja-JP" altLang="en-US" sz="1000" dirty="0">
                <a:latin typeface="Meiryo UI" panose="020B0604030504040204" pitchFamily="50" charset="-128"/>
                <a:ea typeface="Meiryo UI" panose="020B0604030504040204" pitchFamily="50" charset="-128"/>
              </a:rPr>
              <a:t>不便地における新たな移動サービスを実現することで、少子高齢化社会に</a:t>
            </a:r>
            <a:r>
              <a:rPr lang="ja-JP" altLang="en-US" sz="1000" dirty="0" smtClean="0">
                <a:latin typeface="Meiryo UI" panose="020B0604030504040204" pitchFamily="50" charset="-128"/>
                <a:ea typeface="Meiryo UI" panose="020B0604030504040204" pitchFamily="50" charset="-128"/>
              </a:rPr>
              <a:t>おける</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公共</a:t>
            </a:r>
            <a:r>
              <a:rPr lang="ja-JP" altLang="en-US" sz="1000" dirty="0">
                <a:latin typeface="Meiryo UI" panose="020B0604030504040204" pitchFamily="50" charset="-128"/>
                <a:ea typeface="Meiryo UI" panose="020B0604030504040204" pitchFamily="50" charset="-128"/>
              </a:rPr>
              <a:t>交通の維持・向上や高齢者の外出機会の拡大による健康寿命の</a:t>
            </a:r>
            <a:r>
              <a:rPr lang="ja-JP" altLang="en-US" sz="1000" dirty="0" smtClean="0">
                <a:latin typeface="Meiryo UI" panose="020B0604030504040204" pitchFamily="50" charset="-128"/>
                <a:ea typeface="Meiryo UI" panose="020B0604030504040204" pitchFamily="50" charset="-128"/>
              </a:rPr>
              <a:t>延伸</a:t>
            </a:r>
            <a:endParaRPr lang="en-US" altLang="ja-JP" sz="10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実証実験概要</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STEP1</a:t>
            </a:r>
            <a:r>
              <a:rPr lang="ja-JP" altLang="en-US" sz="1000" dirty="0">
                <a:latin typeface="Meiryo UI" panose="020B0604030504040204" pitchFamily="50" charset="-128"/>
                <a:ea typeface="Meiryo UI" panose="020B0604030504040204" pitchFamily="50" charset="-128"/>
              </a:rPr>
              <a:t>　オンデマンド運行（</a:t>
            </a:r>
            <a:r>
              <a:rPr lang="ja-JP" altLang="en-US" sz="1000" dirty="0" smtClean="0">
                <a:latin typeface="Meiryo UI" panose="020B0604030504040204" pitchFamily="50" charset="-128"/>
                <a:ea typeface="Meiryo UI" panose="020B0604030504040204" pitchFamily="50" charset="-128"/>
              </a:rPr>
              <a:t>手動運転）によるニーズ検証</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STEP2</a:t>
            </a:r>
            <a:r>
              <a:rPr lang="ja-JP" altLang="en-US" sz="1000" dirty="0" smtClean="0">
                <a:latin typeface="Meiryo UI" panose="020B0604030504040204" pitchFamily="50" charset="-128"/>
                <a:ea typeface="Meiryo UI" panose="020B0604030504040204" pitchFamily="50" charset="-128"/>
              </a:rPr>
              <a:t>　自動運転モビリティによる走行実験</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STEP3</a:t>
            </a:r>
            <a:r>
              <a:rPr lang="ja-JP" altLang="en-US" sz="1000" dirty="0" smtClean="0">
                <a:latin typeface="Meiryo UI" panose="020B0604030504040204" pitchFamily="50" charset="-128"/>
                <a:ea typeface="Meiryo UI" panose="020B0604030504040204" pitchFamily="50" charset="-128"/>
              </a:rPr>
              <a:t>　自動運転・手動運転モビリティによる実装</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STEP4</a:t>
            </a:r>
            <a:r>
              <a:rPr lang="ja-JP" altLang="en-US" sz="1000" dirty="0">
                <a:latin typeface="Meiryo UI" panose="020B0604030504040204" pitchFamily="50" charset="-128"/>
                <a:ea typeface="Meiryo UI" panose="020B0604030504040204" pitchFamily="50" charset="-128"/>
              </a:rPr>
              <a:t>　自動運転・手動運転モビリティに</a:t>
            </a:r>
            <a:r>
              <a:rPr lang="ja-JP" altLang="en-US" sz="1000" dirty="0" smtClean="0">
                <a:latin typeface="Meiryo UI" panose="020B0604030504040204" pitchFamily="50" charset="-128"/>
                <a:ea typeface="Meiryo UI" panose="020B0604030504040204" pitchFamily="50" charset="-128"/>
              </a:rPr>
              <a:t>よる横展開</a:t>
            </a:r>
            <a:endParaRPr lang="en-US" altLang="ja-JP" sz="10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事業実施エリア</a:t>
            </a:r>
            <a:endParaRPr lang="en-US" altLang="zh-TW"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河内長野市南花台</a:t>
            </a:r>
            <a:r>
              <a:rPr lang="ja-JP" altLang="en-US" sz="1000" dirty="0" smtClean="0">
                <a:latin typeface="Meiryo UI" panose="020B0604030504040204" pitchFamily="50" charset="-128"/>
                <a:ea typeface="Meiryo UI" panose="020B0604030504040204" pitchFamily="50" charset="-128"/>
              </a:rPr>
              <a:t>地区</a:t>
            </a:r>
            <a:endParaRPr lang="en-US" altLang="ja-JP" sz="1000" dirty="0">
              <a:latin typeface="Meiryo UI" panose="020B0604030504040204" pitchFamily="50" charset="-128"/>
              <a:ea typeface="Meiryo UI" panose="020B0604030504040204" pitchFamily="50" charset="-128"/>
            </a:endParaRPr>
          </a:p>
        </p:txBody>
      </p:sp>
      <p:sp>
        <p:nvSpPr>
          <p:cNvPr id="47" name="正方形/長方形 46"/>
          <p:cNvSpPr/>
          <p:nvPr/>
        </p:nvSpPr>
        <p:spPr>
          <a:xfrm>
            <a:off x="107504" y="4437112"/>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・デジタルサイネージを使った集合的視線推定システムに関する実証（</a:t>
            </a:r>
            <a:r>
              <a:rPr lang="en-US" altLang="ja-JP" sz="1100" dirty="0" smtClean="0">
                <a:latin typeface="Meiryo UI" panose="020B0604030504040204" pitchFamily="50" charset="-128"/>
                <a:ea typeface="Meiryo UI" panose="020B0604030504040204" pitchFamily="50" charset="-128"/>
              </a:rPr>
              <a:t>2018.12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16016" y="872744"/>
            <a:ext cx="4308997"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1"/>
                </a:solidFill>
                <a:latin typeface="Meiryo UI" panose="020B0604030504040204" pitchFamily="50" charset="-128"/>
                <a:ea typeface="Meiryo UI" panose="020B0604030504040204" pitchFamily="50" charset="-128"/>
              </a:rPr>
              <a:t>次世代モビリティに向けた動き</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07504" y="42930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1468033" y="4437112"/>
            <a:ext cx="1629843"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・超小型電動モビリティ用</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ワイヤレス充電システムに関する</a:t>
            </a:r>
            <a:r>
              <a:rPr lang="ja-JP" altLang="en-US" sz="1100" dirty="0" smtClean="0">
                <a:latin typeface="Meiryo UI" panose="020B0604030504040204" pitchFamily="50" charset="-128"/>
                <a:ea typeface="Meiryo UI" panose="020B0604030504040204" pitchFamily="50" charset="-128"/>
              </a:rPr>
              <a:t>実証（</a:t>
            </a:r>
            <a:r>
              <a:rPr lang="en-US" altLang="ja-JP" sz="1100" dirty="0">
                <a:latin typeface="Meiryo UI" panose="020B0604030504040204" pitchFamily="50" charset="-128"/>
                <a:ea typeface="Meiryo UI" panose="020B0604030504040204" pitchFamily="50" charset="-128"/>
              </a:rPr>
              <a:t>2018.12</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2019.1</a:t>
            </a:r>
            <a:r>
              <a:rPr lang="ja-JP" altLang="en-US" sz="1100" dirty="0">
                <a:latin typeface="Meiryo UI" panose="020B0604030504040204" pitchFamily="50" charset="-128"/>
                <a:ea typeface="Meiryo UI" panose="020B0604030504040204" pitchFamily="50" charset="-128"/>
              </a:rPr>
              <a:t>）</a:t>
            </a:r>
          </a:p>
        </p:txBody>
      </p:sp>
      <p:sp>
        <p:nvSpPr>
          <p:cNvPr id="69" name="正方形/長方形 68"/>
          <p:cNvSpPr/>
          <p:nvPr/>
        </p:nvSpPr>
        <p:spPr>
          <a:xfrm>
            <a:off x="1748664" y="6450069"/>
            <a:ext cx="930892" cy="219291"/>
          </a:xfrm>
          <a:prstGeom prst="rect">
            <a:avLst/>
          </a:prstGeom>
        </p:spPr>
        <p:txBody>
          <a:bodyPr wrap="square">
            <a:spAutoFit/>
          </a:bodyPr>
          <a:lstStyle/>
          <a:p>
            <a:r>
              <a:rPr lang="en-US" altLang="ja-JP" sz="825" dirty="0">
                <a:latin typeface="Meiryo UI" panose="020B0604030504040204" pitchFamily="50" charset="-128"/>
                <a:ea typeface="Meiryo UI" panose="020B0604030504040204" pitchFamily="50" charset="-128"/>
              </a:rPr>
              <a:t>※</a:t>
            </a:r>
            <a:r>
              <a:rPr lang="ja-JP" altLang="en-US" sz="825" dirty="0">
                <a:latin typeface="Meiryo UI" panose="020B0604030504040204" pitchFamily="50" charset="-128"/>
                <a:ea typeface="Meiryo UI" panose="020B0604030504040204" pitchFamily="50" charset="-128"/>
              </a:rPr>
              <a:t> 補助金利用</a:t>
            </a:r>
            <a:endParaRPr lang="ja-JP" altLang="en-US" sz="825" u="sng" dirty="0">
              <a:latin typeface="Meiryo UI" panose="020B0604030504040204" pitchFamily="50" charset="-128"/>
              <a:ea typeface="Meiryo UI" panose="020B0604030504040204" pitchFamily="50" charset="-128"/>
            </a:endParaRPr>
          </a:p>
        </p:txBody>
      </p:sp>
      <p:sp>
        <p:nvSpPr>
          <p:cNvPr id="71" name="正方形/長方形 70"/>
          <p:cNvSpPr/>
          <p:nvPr/>
        </p:nvSpPr>
        <p:spPr>
          <a:xfrm>
            <a:off x="2998449" y="4439588"/>
            <a:ext cx="1537546"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・次世代型低速自動走行</a:t>
            </a:r>
            <a:r>
              <a:rPr lang="ja-JP" altLang="en-US" sz="1100" dirty="0" smtClean="0">
                <a:latin typeface="Meiryo UI" panose="020B0604030504040204" pitchFamily="50" charset="-128"/>
                <a:ea typeface="Meiryo UI" panose="020B0604030504040204" pitchFamily="50" charset="-128"/>
              </a:rPr>
              <a:t>モビリティサービス「</a:t>
            </a:r>
            <a:r>
              <a:rPr lang="en-US" altLang="ja-JP" sz="1100" dirty="0" err="1">
                <a:latin typeface="Meiryo UI" panose="020B0604030504040204" pitchFamily="50" charset="-128"/>
                <a:ea typeface="Meiryo UI" panose="020B0604030504040204" pitchFamily="50" charset="-128"/>
              </a:rPr>
              <a:t>iino</a:t>
            </a:r>
            <a:r>
              <a:rPr lang="ja-JP" altLang="en-US" sz="1100" dirty="0">
                <a:latin typeface="Meiryo UI" panose="020B0604030504040204" pitchFamily="50" charset="-128"/>
                <a:ea typeface="Meiryo UI" panose="020B0604030504040204" pitchFamily="50" charset="-128"/>
              </a:rPr>
              <a:t>」の実証（</a:t>
            </a:r>
            <a:r>
              <a:rPr lang="en-US" altLang="ja-JP" sz="1100" dirty="0">
                <a:latin typeface="Meiryo UI" panose="020B0604030504040204" pitchFamily="50" charset="-128"/>
                <a:ea typeface="Meiryo UI" panose="020B0604030504040204" pitchFamily="50" charset="-128"/>
              </a:rPr>
              <a:t>2019.3</a:t>
            </a:r>
            <a:r>
              <a:rPr lang="ja-JP" altLang="en-US" sz="1100" dirty="0">
                <a:latin typeface="Meiryo UI" panose="020B0604030504040204" pitchFamily="50" charset="-128"/>
                <a:ea typeface="Meiryo UI" panose="020B0604030504040204" pitchFamily="50" charset="-128"/>
              </a:rPr>
              <a:t>）</a:t>
            </a:r>
          </a:p>
        </p:txBody>
      </p:sp>
      <p:pic>
        <p:nvPicPr>
          <p:cNvPr id="23" name="図 22">
            <a:extLst>
              <a:ext uri="{FF2B5EF4-FFF2-40B4-BE49-F238E27FC236}">
                <a16:creationId xmlns:a16="http://schemas.microsoft.com/office/drawing/2014/main" id="{4C9ED857-8156-48F1-8473-D68C26ADC20A}"/>
              </a:ext>
            </a:extLst>
          </p:cNvPr>
          <p:cNvPicPr>
            <a:picLocks noChangeAspect="1"/>
          </p:cNvPicPr>
          <p:nvPr/>
        </p:nvPicPr>
        <p:blipFill>
          <a:blip r:embed="rId2"/>
          <a:stretch>
            <a:fillRect/>
          </a:stretch>
        </p:blipFill>
        <p:spPr>
          <a:xfrm>
            <a:off x="4880668" y="6165304"/>
            <a:ext cx="890785" cy="664427"/>
          </a:xfrm>
          <a:prstGeom prst="rect">
            <a:avLst/>
          </a:prstGeom>
        </p:spPr>
      </p:pic>
      <p:sp>
        <p:nvSpPr>
          <p:cNvPr id="24" name="テキスト ボックス 23"/>
          <p:cNvSpPr txBox="1"/>
          <p:nvPr/>
        </p:nvSpPr>
        <p:spPr>
          <a:xfrm>
            <a:off x="5745766" y="6378197"/>
            <a:ext cx="1327992" cy="338554"/>
          </a:xfrm>
          <a:prstGeom prst="rect">
            <a:avLst/>
          </a:prstGeom>
          <a:noFill/>
          <a:ln>
            <a:noFill/>
          </a:ln>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月　</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デモンストレーション</a:t>
            </a:r>
            <a:endParaRPr kumimoji="1" lang="ja-JP" altLang="en-US" sz="800" dirty="0">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23693" y="6165304"/>
            <a:ext cx="1021884" cy="669413"/>
          </a:xfrm>
          <a:prstGeom prst="rect">
            <a:avLst/>
          </a:prstGeom>
        </p:spPr>
      </p:pic>
      <p:sp>
        <p:nvSpPr>
          <p:cNvPr id="26" name="テキスト ボックス 25"/>
          <p:cNvSpPr txBox="1"/>
          <p:nvPr/>
        </p:nvSpPr>
        <p:spPr>
          <a:xfrm>
            <a:off x="8098074" y="6424124"/>
            <a:ext cx="926939" cy="338554"/>
          </a:xfrm>
          <a:prstGeom prst="rect">
            <a:avLst/>
          </a:prstGeom>
          <a:noFill/>
          <a:ln>
            <a:noFill/>
          </a:ln>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rPr>
              <a:t>10</a:t>
            </a:r>
            <a:r>
              <a:rPr kumimoji="1" lang="ja-JP" altLang="en-US" sz="800" dirty="0" smtClean="0">
                <a:latin typeface="Meiryo UI" panose="020B0604030504040204" pitchFamily="50" charset="-128"/>
                <a:ea typeface="Meiryo UI" panose="020B0604030504040204" pitchFamily="50" charset="-128"/>
              </a:rPr>
              <a:t>月　</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実証実験</a:t>
            </a:r>
            <a:endParaRPr kumimoji="1" lang="ja-JP" altLang="en-US" sz="8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a:blip r:embed="rId4"/>
          <a:stretch>
            <a:fillRect/>
          </a:stretch>
        </p:blipFill>
        <p:spPr>
          <a:xfrm>
            <a:off x="7982050" y="3011692"/>
            <a:ext cx="950642" cy="777348"/>
          </a:xfrm>
          <a:prstGeom prst="rect">
            <a:avLst/>
          </a:prstGeom>
        </p:spPr>
      </p:pic>
      <p:pic>
        <p:nvPicPr>
          <p:cNvPr id="29" name="図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8381" y="5237774"/>
            <a:ext cx="1212091" cy="909068"/>
          </a:xfrm>
          <a:prstGeom prst="rect">
            <a:avLst/>
          </a:prstGeom>
        </p:spPr>
      </p:pic>
      <p:pic>
        <p:nvPicPr>
          <p:cNvPr id="30" name="図 29"/>
          <p:cNvPicPr>
            <a:picLocks noChangeAspect="1"/>
          </p:cNvPicPr>
          <p:nvPr/>
        </p:nvPicPr>
        <p:blipFill>
          <a:blip r:embed="rId6"/>
          <a:stretch>
            <a:fillRect/>
          </a:stretch>
        </p:blipFill>
        <p:spPr>
          <a:xfrm>
            <a:off x="323528" y="5237774"/>
            <a:ext cx="845786" cy="1552156"/>
          </a:xfrm>
          <a:prstGeom prst="rect">
            <a:avLst/>
          </a:prstGeom>
        </p:spPr>
      </p:pic>
      <p:pic>
        <p:nvPicPr>
          <p:cNvPr id="31" name="図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5237774"/>
            <a:ext cx="1153252" cy="124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38" y="2984740"/>
            <a:ext cx="3526933" cy="1257666"/>
          </a:xfrm>
          <a:prstGeom prst="rect">
            <a:avLst/>
          </a:prstGeom>
        </p:spPr>
      </p:pic>
    </p:spTree>
    <p:extLst>
      <p:ext uri="{BB962C8B-B14F-4D97-AF65-F5344CB8AC3E}">
        <p14:creationId xmlns:p14="http://schemas.microsoft.com/office/powerpoint/2010/main" val="2001158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4572000" y="1268760"/>
            <a:ext cx="4475064" cy="86177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◇御堂筋将来ビジョンの策定（</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周年（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・にぎわい創出社会実験等を通じて機運醸成を図りながら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の実現をめざす。</a:t>
            </a:r>
          </a:p>
        </p:txBody>
      </p:sp>
      <p:sp>
        <p:nvSpPr>
          <p:cNvPr id="68" name="テキスト ボックス 67"/>
          <p:cNvSpPr txBox="1"/>
          <p:nvPr/>
        </p:nvSpPr>
        <p:spPr>
          <a:xfrm>
            <a:off x="107504" y="1268760"/>
            <a:ext cx="4392000" cy="758926"/>
          </a:xfrm>
          <a:prstGeom prst="rect">
            <a:avLst/>
          </a:prstGeom>
          <a:noFill/>
        </p:spPr>
        <p:txBody>
          <a:bodyPr wrap="square" rtlCol="0">
            <a:spAutoFit/>
          </a:bodyPr>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２期の開発事業者の決定（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年度先行</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ちびらきに向けて、大阪の顔、関西のハブとなる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「みどり」と「イノベーション」の融合拠点の実現をめざす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期の開発事業者の決定や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夢洲まちづくり基本方針」の策定、御堂筋や新大阪における将来に向けたまちづくりの検討など都市空間創造の動きが進む。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p:txBody>
      </p:sp>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21</a:t>
            </a: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583851" y="3966218"/>
            <a:ext cx="4013013" cy="7940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◇新大阪駅周辺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地域まちづくり</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方針</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の検討（</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29"/>
          <p:cNvSpPr txBox="1"/>
          <p:nvPr/>
        </p:nvSpPr>
        <p:spPr>
          <a:xfrm>
            <a:off x="1331640" y="6165304"/>
            <a:ext cx="2601584" cy="21544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800" dirty="0">
                <a:latin typeface="Meiryo UI" panose="020B0604030504040204" pitchFamily="50" charset="-128"/>
                <a:ea typeface="Meiryo UI" panose="020B0604030504040204" pitchFamily="50" charset="-128"/>
                <a:cs typeface="Meiryo UI" panose="020B0604030504040204" pitchFamily="50" charset="-128"/>
              </a:rPr>
              <a:t>■都市再生機構（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UR</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発表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より</a:t>
            </a:r>
          </a:p>
        </p:txBody>
      </p:sp>
      <p:sp>
        <p:nvSpPr>
          <p:cNvPr id="62" name="正方形/長方形 61"/>
          <p:cNvSpPr/>
          <p:nvPr/>
        </p:nvSpPr>
        <p:spPr>
          <a:xfrm>
            <a:off x="452498" y="2457913"/>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北街区（</a:t>
            </a:r>
            <a:r>
              <a:rPr lang="en-US" altLang="ja-JP" sz="900" b="1" dirty="0">
                <a:latin typeface="Meiryo UI" panose="020B0604030504040204" pitchFamily="50" charset="-128"/>
                <a:ea typeface="Meiryo UI" panose="020B0604030504040204" pitchFamily="50" charset="-128"/>
              </a:rPr>
              <a:t>1.6ha</a:t>
            </a:r>
            <a:r>
              <a:rPr lang="ja-JP" altLang="en-US" sz="900" b="1" dirty="0">
                <a:latin typeface="Meiryo UI" panose="020B0604030504040204" pitchFamily="50" charset="-128"/>
                <a:ea typeface="Meiryo UI" panose="020B0604030504040204" pitchFamily="50" charset="-128"/>
              </a:rPr>
              <a:t>）</a:t>
            </a:r>
          </a:p>
        </p:txBody>
      </p:sp>
      <p:sp>
        <p:nvSpPr>
          <p:cNvPr id="63" name="テキスト ボックス 22"/>
          <p:cNvSpPr txBox="1"/>
          <p:nvPr/>
        </p:nvSpPr>
        <p:spPr>
          <a:xfrm>
            <a:off x="1776354" y="2424031"/>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新産業創出と産学官民</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の交流</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ゾーン</a:t>
            </a:r>
          </a:p>
        </p:txBody>
      </p:sp>
      <p:sp>
        <p:nvSpPr>
          <p:cNvPr id="64" name="正方形/長方形 63"/>
          <p:cNvSpPr/>
          <p:nvPr/>
        </p:nvSpPr>
        <p:spPr>
          <a:xfrm>
            <a:off x="467680" y="282942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都市公園（</a:t>
            </a:r>
            <a:r>
              <a:rPr lang="en-US" altLang="ja-JP" sz="900" b="1" dirty="0">
                <a:latin typeface="Meiryo UI" panose="020B0604030504040204" pitchFamily="50" charset="-128"/>
                <a:ea typeface="Meiryo UI" panose="020B0604030504040204" pitchFamily="50" charset="-128"/>
              </a:rPr>
              <a:t>4.5ha</a:t>
            </a:r>
            <a:r>
              <a:rPr lang="ja-JP" altLang="en-US" sz="900" b="1" dirty="0">
                <a:latin typeface="Meiryo UI" panose="020B0604030504040204" pitchFamily="50" charset="-128"/>
                <a:ea typeface="Meiryo UI" panose="020B0604030504040204" pitchFamily="50" charset="-128"/>
              </a:rPr>
              <a:t>）</a:t>
            </a:r>
          </a:p>
        </p:txBody>
      </p:sp>
      <p:sp>
        <p:nvSpPr>
          <p:cNvPr id="65" name="テキスト ボックス 31"/>
          <p:cNvSpPr txBox="1"/>
          <p:nvPr/>
        </p:nvSpPr>
        <p:spPr>
          <a:xfrm>
            <a:off x="1791536" y="2815139"/>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緑豊かな憩い</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ゾーン</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が集う賑わいゾーン</a:t>
            </a:r>
          </a:p>
        </p:txBody>
      </p:sp>
      <p:sp>
        <p:nvSpPr>
          <p:cNvPr id="66" name="正方形/長方形 65"/>
          <p:cNvSpPr/>
          <p:nvPr/>
        </p:nvSpPr>
        <p:spPr>
          <a:xfrm>
            <a:off x="467680" y="320093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南街区（</a:t>
            </a:r>
            <a:r>
              <a:rPr lang="en-US" altLang="ja-JP" sz="900" b="1" dirty="0">
                <a:latin typeface="Meiryo UI" panose="020B0604030504040204" pitchFamily="50" charset="-128"/>
                <a:ea typeface="Meiryo UI" panose="020B0604030504040204" pitchFamily="50" charset="-128"/>
              </a:rPr>
              <a:t>3.0ha</a:t>
            </a:r>
            <a:r>
              <a:rPr lang="ja-JP" altLang="en-US" sz="900" b="1" dirty="0">
                <a:latin typeface="Meiryo UI" panose="020B0604030504040204" pitchFamily="50" charset="-128"/>
                <a:ea typeface="Meiryo UI" panose="020B0604030504040204" pitchFamily="50" charset="-128"/>
              </a:rPr>
              <a:t>）</a:t>
            </a:r>
          </a:p>
        </p:txBody>
      </p:sp>
      <p:sp>
        <p:nvSpPr>
          <p:cNvPr id="69" name="テキスト ボックス 36"/>
          <p:cNvSpPr txBox="1"/>
          <p:nvPr/>
        </p:nvSpPr>
        <p:spPr>
          <a:xfrm>
            <a:off x="1791536" y="3206246"/>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高度複合都市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機能集積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ゾーン</a:t>
            </a:r>
          </a:p>
        </p:txBody>
      </p:sp>
      <p:sp>
        <p:nvSpPr>
          <p:cNvPr id="70" name="テキスト ボックス 37"/>
          <p:cNvSpPr txBox="1"/>
          <p:nvPr/>
        </p:nvSpPr>
        <p:spPr>
          <a:xfrm>
            <a:off x="323528" y="2132856"/>
            <a:ext cx="1800200" cy="2493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提案概要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6994863" y="4293096"/>
            <a:ext cx="1465569" cy="249364"/>
          </a:xfrm>
          <a:prstGeom prst="rect">
            <a:avLst/>
          </a:prstGeom>
          <a:noFill/>
        </p:spPr>
        <p:txBody>
          <a:bodyPr wrap="square" rtlCol="0">
            <a:spAutoFit/>
          </a:bodyPr>
          <a:lstStyle/>
          <a:p>
            <a:pPr algn="ct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概ねの検討対象地域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25751" y="4581128"/>
            <a:ext cx="1765652" cy="1565878"/>
          </a:xfrm>
          <a:prstGeom prst="rect">
            <a:avLst/>
          </a:prstGeom>
          <a:noFill/>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再生緊急整備地域の指定に向けて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の創意と工夫を活かして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年度内に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まちづくり方針の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骨格を公表予定。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6521922" y="4633931"/>
            <a:ext cx="2381929" cy="1639362"/>
          </a:xfrm>
          <a:prstGeom prst="rect">
            <a:avLst/>
          </a:prstGeom>
        </p:spPr>
      </p:pic>
      <p:pic>
        <p:nvPicPr>
          <p:cNvPr id="32" name="図 31">
            <a:extLst>
              <a:ext uri="{FF2B5EF4-FFF2-40B4-BE49-F238E27FC236}">
                <a16:creationId xmlns:a16="http://schemas.microsoft.com/office/drawing/2014/main" id="{D1E61A4D-A41D-4A5F-8B0D-D778B2F7F06E}"/>
              </a:ext>
            </a:extLst>
          </p:cNvPr>
          <p:cNvPicPr>
            <a:picLocks noChangeAspect="1"/>
          </p:cNvPicPr>
          <p:nvPr/>
        </p:nvPicPr>
        <p:blipFill>
          <a:blip r:embed="rId3"/>
          <a:stretch>
            <a:fillRect/>
          </a:stretch>
        </p:blipFill>
        <p:spPr>
          <a:xfrm>
            <a:off x="2125355" y="4869288"/>
            <a:ext cx="1628620" cy="1152000"/>
          </a:xfrm>
          <a:prstGeom prst="rect">
            <a:avLst/>
          </a:prstGeom>
        </p:spPr>
      </p:pic>
      <p:pic>
        <p:nvPicPr>
          <p:cNvPr id="36" name="図 35">
            <a:extLst>
              <a:ext uri="{FF2B5EF4-FFF2-40B4-BE49-F238E27FC236}">
                <a16:creationId xmlns:a16="http://schemas.microsoft.com/office/drawing/2014/main" id="{F6CE8EBA-BCE4-413F-A30E-C8740E32BE3F}"/>
              </a:ext>
            </a:extLst>
          </p:cNvPr>
          <p:cNvPicPr>
            <a:picLocks noChangeAspect="1"/>
          </p:cNvPicPr>
          <p:nvPr/>
        </p:nvPicPr>
        <p:blipFill>
          <a:blip r:embed="rId4"/>
          <a:stretch>
            <a:fillRect/>
          </a:stretch>
        </p:blipFill>
        <p:spPr>
          <a:xfrm>
            <a:off x="428355" y="4866795"/>
            <a:ext cx="1623365" cy="1152000"/>
          </a:xfrm>
          <a:prstGeom prst="rect">
            <a:avLst/>
          </a:prstGeom>
        </p:spPr>
      </p:pic>
      <p:pic>
        <p:nvPicPr>
          <p:cNvPr id="37" name="図 36">
            <a:extLst>
              <a:ext uri="{FF2B5EF4-FFF2-40B4-BE49-F238E27FC236}">
                <a16:creationId xmlns:a16="http://schemas.microsoft.com/office/drawing/2014/main" id="{5D9A9CA1-8724-4B62-8008-C32405000A9E}"/>
              </a:ext>
            </a:extLst>
          </p:cNvPr>
          <p:cNvPicPr>
            <a:picLocks noChangeAspect="1"/>
          </p:cNvPicPr>
          <p:nvPr/>
        </p:nvPicPr>
        <p:blipFill>
          <a:blip r:embed="rId5"/>
          <a:stretch>
            <a:fillRect/>
          </a:stretch>
        </p:blipFill>
        <p:spPr>
          <a:xfrm>
            <a:off x="2116770" y="3608570"/>
            <a:ext cx="1616454" cy="1152000"/>
          </a:xfrm>
          <a:prstGeom prst="rect">
            <a:avLst/>
          </a:prstGeom>
        </p:spPr>
      </p:pic>
      <p:pic>
        <p:nvPicPr>
          <p:cNvPr id="38" name="図 37">
            <a:extLst>
              <a:ext uri="{FF2B5EF4-FFF2-40B4-BE49-F238E27FC236}">
                <a16:creationId xmlns:a16="http://schemas.microsoft.com/office/drawing/2014/main" id="{0F9114E9-F1D0-45EF-AFCA-CDCC50708601}"/>
              </a:ext>
            </a:extLst>
          </p:cNvPr>
          <p:cNvPicPr>
            <a:picLocks noChangeAspect="1"/>
          </p:cNvPicPr>
          <p:nvPr/>
        </p:nvPicPr>
        <p:blipFill>
          <a:blip r:embed="rId6"/>
          <a:stretch>
            <a:fillRect/>
          </a:stretch>
        </p:blipFill>
        <p:spPr>
          <a:xfrm flipH="1">
            <a:off x="428355" y="3600940"/>
            <a:ext cx="1612800" cy="1152000"/>
          </a:xfrm>
          <a:prstGeom prst="rect">
            <a:avLst/>
          </a:prstGeom>
        </p:spPr>
      </p:pic>
      <p:pic>
        <p:nvPicPr>
          <p:cNvPr id="39" name="図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826" y="2638259"/>
            <a:ext cx="2103414" cy="1150781"/>
          </a:xfrm>
          <a:prstGeom prst="rect">
            <a:avLst/>
          </a:prstGeom>
        </p:spPr>
      </p:pic>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6256" y="2503770"/>
            <a:ext cx="2099603" cy="1141254"/>
          </a:xfrm>
          <a:prstGeom prst="rect">
            <a:avLst/>
          </a:prstGeom>
        </p:spPr>
      </p:pic>
      <p:sp>
        <p:nvSpPr>
          <p:cNvPr id="41" name="右矢印 40"/>
          <p:cNvSpPr/>
          <p:nvPr/>
        </p:nvSpPr>
        <p:spPr>
          <a:xfrm>
            <a:off x="6623720" y="2966755"/>
            <a:ext cx="324544" cy="246221"/>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628826" y="2413973"/>
            <a:ext cx="21024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a:t>
            </a:r>
            <a:r>
              <a:rPr lang="ja-JP" altLang="en-US" sz="1000" b="1" dirty="0" smtClean="0">
                <a:latin typeface="Meiryo UI" panose="020B0604030504040204" pitchFamily="50" charset="-128"/>
                <a:ea typeface="Meiryo UI" panose="020B0604030504040204" pitchFamily="50" charset="-128"/>
              </a:rPr>
              <a:t>道歩行者空間化</a:t>
            </a:r>
            <a:endParaRPr kumimoji="1" lang="ja-JP" altLang="en-US" sz="1000" b="1" dirty="0">
              <a:latin typeface="Meiryo UI" panose="020B0604030504040204" pitchFamily="50" charset="-128"/>
              <a:ea typeface="Meiryo UI" panose="020B0604030504040204" pitchFamily="50" charset="-128"/>
            </a:endParaRPr>
          </a:p>
        </p:txBody>
      </p:sp>
      <p:sp>
        <p:nvSpPr>
          <p:cNvPr id="43" name="正方形/長方形 42"/>
          <p:cNvSpPr/>
          <p:nvPr/>
        </p:nvSpPr>
        <p:spPr>
          <a:xfrm>
            <a:off x="6876256" y="2276872"/>
            <a:ext cx="20988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latin typeface="Meiryo UI" panose="020B0604030504040204" pitchFamily="50" charset="-128"/>
                <a:ea typeface="Meiryo UI" panose="020B0604030504040204" pitchFamily="50" charset="-128"/>
              </a:rPr>
              <a:t>人中心～フルモール化</a:t>
            </a:r>
            <a:endParaRPr kumimoji="1" lang="ja-JP" altLang="en-US" sz="10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4572000" y="2204864"/>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ファーストステップ</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804248" y="2060848"/>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将来ビジョン</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4567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251520" y="1196752"/>
            <a:ext cx="2584319" cy="1887485"/>
          </a:xfrm>
          <a:prstGeom prst="rect">
            <a:avLst/>
          </a:prstGeom>
        </p:spPr>
      </p:pic>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2</a:t>
            </a:r>
            <a:endParaRPr kumimoji="1" lang="ja-JP" altLang="en-US" dirty="0">
              <a:latin typeface="Meiryo UI" panose="020B0604030504040204" pitchFamily="50" charset="-128"/>
              <a:ea typeface="Meiryo UI" panose="020B0604030504040204" pitchFamily="50" charset="-128"/>
            </a:endParaRPr>
          </a:p>
        </p:txBody>
      </p:sp>
      <p:pic>
        <p:nvPicPr>
          <p:cNvPr id="75" name="図 74">
            <a:extLst>
              <a:ext uri="{FF2B5EF4-FFF2-40B4-BE49-F238E27FC236}">
                <a16:creationId xmlns:a16="http://schemas.microsoft.com/office/drawing/2014/main" id="{C334AD84-D3CA-43E0-AF20-1B5D354202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3412" y="1295323"/>
            <a:ext cx="1406078" cy="1503226"/>
          </a:xfrm>
          <a:prstGeom prst="rect">
            <a:avLst/>
          </a:prstGeom>
        </p:spPr>
      </p:pic>
      <p:sp>
        <p:nvSpPr>
          <p:cNvPr id="79" name="テキスト ボックス 78"/>
          <p:cNvSpPr txBox="1"/>
          <p:nvPr/>
        </p:nvSpPr>
        <p:spPr>
          <a:xfrm>
            <a:off x="107504" y="404664"/>
            <a:ext cx="4392000" cy="794064"/>
          </a:xfrm>
          <a:prstGeom prst="rect">
            <a:avLst/>
          </a:prstGeom>
          <a:noFill/>
        </p:spPr>
        <p:txBody>
          <a:bodyPr wrap="square" rtlCol="0">
            <a:spAutoFit/>
          </a:bodyPr>
          <a:lstStyle/>
          <a:p>
            <a:pP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◇夢洲まちづくり構想の策定（</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2017.8</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「夢と創造に出会える未来都市」をコンセプトとして、臨海部に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新たな国際観光拠点となる都市空間の形成をめざす。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107504" y="3283008"/>
            <a:ext cx="4392000" cy="723853"/>
          </a:xfrm>
          <a:prstGeom prst="rect">
            <a:avLst/>
          </a:prstGeom>
          <a:noFill/>
        </p:spPr>
        <p:txBody>
          <a:bodyPr wrap="square" rtlCol="0">
            <a:spAutoFit/>
          </a:bodyPr>
          <a:lstStyle/>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国際観光拠点の形成に向けて、今後、具体的にまちづくりを</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ための方向性として、経済界、大阪府、大阪市により「夢洲まちづくり基本方針」を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4073038"/>
            <a:ext cx="3841016" cy="220058"/>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984" y="4389517"/>
            <a:ext cx="3168000" cy="323854"/>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984" y="4641363"/>
            <a:ext cx="3168000" cy="371813"/>
          </a:xfrm>
          <a:prstGeom prst="rect">
            <a:avLst/>
          </a:prstGeom>
        </p:spPr>
      </p:pic>
      <p:sp>
        <p:nvSpPr>
          <p:cNvPr id="82" name="テキスト ボックス 81"/>
          <p:cNvSpPr txBox="1"/>
          <p:nvPr/>
        </p:nvSpPr>
        <p:spPr>
          <a:xfrm>
            <a:off x="4644008" y="404664"/>
            <a:ext cx="4427504" cy="1811458"/>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◇大阪広域ベイエリアまちづくりの検討（</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夢洲のまちづくりによるインパクトやインフラ整備とともに、泉州地域沿岸部の地域資源を最大限活用することで、ベイエリア全体の活性化、さらなる大阪・関西の発展につなげて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「大阪広域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まちづくり推進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本部」を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大阪・関西万博の進捗状況を見据えながら検討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春を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目途に将来像・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8"/>
          <a:stretch>
            <a:fillRect/>
          </a:stretch>
        </p:blipFill>
        <p:spPr>
          <a:xfrm>
            <a:off x="5724128" y="1995734"/>
            <a:ext cx="2088232" cy="2011127"/>
          </a:xfrm>
          <a:prstGeom prst="rect">
            <a:avLst/>
          </a:prstGeom>
        </p:spPr>
      </p:pic>
      <p:sp>
        <p:nvSpPr>
          <p:cNvPr id="15" name="テキスト ボックス 14"/>
          <p:cNvSpPr txBox="1"/>
          <p:nvPr/>
        </p:nvSpPr>
        <p:spPr>
          <a:xfrm>
            <a:off x="4671004" y="4221088"/>
            <a:ext cx="4175984" cy="2069156"/>
          </a:xfrm>
          <a:prstGeom prst="rect">
            <a:avLst/>
          </a:prstGeom>
          <a:noFill/>
        </p:spPr>
        <p:txBody>
          <a:bodyPr wrap="square" rtlCol="0">
            <a:spAutoFit/>
          </a:bodyPr>
          <a:lstStyle/>
          <a:p>
            <a:pPr marL="177800" indent="-177800">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◇大阪城東部地区におけるまちづくりのコンセプト等の　　検討（</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公立大学法人大阪から新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大学基本構想が示されたこと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等をふまえ、まちづくりのコンセ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プトや土地利用の具体化など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を検討することを目的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に「大阪</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城東部地区まちづくり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　を開催。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9"/>
          <a:stretch>
            <a:fillRect/>
          </a:stretch>
        </p:blipFill>
        <p:spPr>
          <a:xfrm>
            <a:off x="6777940" y="4598402"/>
            <a:ext cx="2158171" cy="1987468"/>
          </a:xfrm>
          <a:prstGeom prst="rect">
            <a:avLst/>
          </a:prstGeom>
        </p:spPr>
      </p:pic>
      <p:pic>
        <p:nvPicPr>
          <p:cNvPr id="5" name="図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96" y="5085184"/>
            <a:ext cx="4468190" cy="1645619"/>
          </a:xfrm>
          <a:prstGeom prst="rect">
            <a:avLst/>
          </a:prstGeom>
        </p:spPr>
      </p:pic>
    </p:spTree>
    <p:extLst>
      <p:ext uri="{BB962C8B-B14F-4D97-AF65-F5344CB8AC3E}">
        <p14:creationId xmlns:p14="http://schemas.microsoft.com/office/powerpoint/2010/main" val="941119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公園の新たな集客施設の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オープンなどハード面や、ナイトカルチャーの発掘・創出などソフト面の充実、百舌鳥・古市古墳群の</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世界遺産</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など、文化・観光基盤の機能強化が進む。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07504" y="982638"/>
            <a:ext cx="6192688" cy="550601"/>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◇大阪城公園や万博記念公園の世界的観光拠点化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大阪城公園ではパークマネジメント事業者等による魅力向上の取組みが進む。</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530371" y="991039"/>
            <a:ext cx="2490539" cy="943143"/>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◇ナイトカルチャーの発掘・創出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夜間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公演等の夜の観光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コンテンツ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を新たに実施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する事業者を支援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補助採択事業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839535" y="3157713"/>
            <a:ext cx="187220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995936" y="2780928"/>
            <a:ext cx="1476000" cy="400110"/>
          </a:xfrm>
          <a:prstGeom prst="rect">
            <a:avLst/>
          </a:prstGeom>
          <a:ln>
            <a:noFill/>
          </a:ln>
        </p:spPr>
        <p:txBody>
          <a:bodyPr wrap="square">
            <a:spAutoFit/>
          </a:bodyPr>
          <a:lstStyle/>
          <a:p>
            <a:r>
              <a:rPr lang="ja-JP" altLang="en-US" sz="1000" spc="-100" dirty="0">
                <a:latin typeface="Meiryo UI" panose="020B0604030504040204" pitchFamily="50" charset="-128"/>
                <a:ea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rPr>
              <a:t>COOL </a:t>
            </a:r>
            <a:r>
              <a:rPr lang="en-US" altLang="ja-JP" sz="1000" spc="-100" dirty="0">
                <a:latin typeface="Meiryo UI" panose="020B0604030504040204" pitchFamily="50" charset="-128"/>
                <a:ea typeface="Meiryo UI" panose="020B0604030504040204" pitchFamily="50" charset="-128"/>
              </a:rPr>
              <a:t>JAPAN PARK</a:t>
            </a:r>
            <a:r>
              <a:rPr lang="ja-JP" altLang="en-US" sz="1000" spc="-100" dirty="0">
                <a:latin typeface="Meiryo UI" panose="020B0604030504040204" pitchFamily="50" charset="-128"/>
                <a:ea typeface="Meiryo UI" panose="020B0604030504040204" pitchFamily="50" charset="-128"/>
              </a:rPr>
              <a:t> </a:t>
            </a:r>
            <a:r>
              <a:rPr lang="ja-JP" altLang="en-US" sz="1000" spc="-100" dirty="0" smtClean="0">
                <a:latin typeface="Meiryo UI" panose="020B0604030504040204" pitchFamily="50" charset="-128"/>
                <a:ea typeface="Meiryo UI" panose="020B0604030504040204" pitchFamily="50" charset="-128"/>
              </a:rPr>
              <a:t>　</a:t>
            </a:r>
            <a:endParaRPr lang="en-US" altLang="ja-JP" sz="1000" spc="-100" dirty="0" smtClean="0">
              <a:latin typeface="Meiryo UI" panose="020B0604030504040204" pitchFamily="50" charset="-128"/>
              <a:ea typeface="Meiryo UI" panose="020B0604030504040204" pitchFamily="50" charset="-128"/>
            </a:endParaRPr>
          </a:p>
          <a:p>
            <a:r>
              <a:rPr lang="en-US" altLang="ja-JP" sz="1000" spc="-100" dirty="0">
                <a:latin typeface="Meiryo UI" panose="020B0604030504040204" pitchFamily="50" charset="-128"/>
                <a:ea typeface="Meiryo UI" panose="020B0604030504040204" pitchFamily="50" charset="-128"/>
              </a:rPr>
              <a:t> </a:t>
            </a:r>
            <a:r>
              <a:rPr lang="en-US" altLang="ja-JP" sz="1000" spc="-100" dirty="0" smtClean="0">
                <a:latin typeface="Meiryo UI" panose="020B0604030504040204" pitchFamily="50" charset="-128"/>
                <a:ea typeface="Meiryo UI" panose="020B0604030504040204" pitchFamily="50" charset="-128"/>
              </a:rPr>
              <a:t>   OSAKA  </a:t>
            </a:r>
            <a:r>
              <a:rPr lang="en-US" altLang="ja-JP" sz="1000" spc="-100" dirty="0">
                <a:latin typeface="Meiryo UI" panose="020B0604030504040204" pitchFamily="50" charset="-128"/>
                <a:ea typeface="Meiryo UI" panose="020B0604030504040204" pitchFamily="50" charset="-128"/>
              </a:rPr>
              <a:t>2019.2</a:t>
            </a:r>
            <a:r>
              <a:rPr lang="ja-JP" altLang="en-US" sz="1000" spc="-100" dirty="0">
                <a:latin typeface="Meiryo UI" panose="020B0604030504040204" pitchFamily="50" charset="-128"/>
                <a:ea typeface="Meiryo UI" panose="020B0604030504040204" pitchFamily="50" charset="-128"/>
              </a:rPr>
              <a:t>オープン</a:t>
            </a:r>
            <a:endParaRPr lang="en-US" altLang="ja-JP" sz="1000" spc="-1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215680" y="2814108"/>
            <a:ext cx="1476000" cy="400110"/>
          </a:xfrm>
          <a:prstGeom prst="rect">
            <a:avLst/>
          </a:prstGeom>
          <a:noFill/>
          <a:ln>
            <a:noFill/>
          </a:ln>
        </p:spPr>
        <p:txBody>
          <a:bodyPr wrap="square" rtlCol="0">
            <a:spAutoFit/>
          </a:bodyPr>
          <a:lstStyle/>
          <a:p>
            <a:r>
              <a:rPr lang="ja-JP" altLang="en-US" sz="10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JO-TERRACE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a:t>
            </a:r>
          </a:p>
          <a:p>
            <a:r>
              <a:rPr lang="en-US" altLang="ja-JP" sz="10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2123888" y="2803086"/>
            <a:ext cx="1440000" cy="400110"/>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MIRAIZA</a:t>
            </a:r>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10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10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0" y="3620907"/>
            <a:ext cx="5406153" cy="114704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万博記念</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rPr>
              <a:t>万博</a:t>
            </a:r>
            <a:r>
              <a:rPr lang="ja-JP" altLang="en-US" sz="1200" dirty="0">
                <a:latin typeface="Meiryo UI" panose="020B0604030504040204" pitchFamily="50" charset="-128"/>
                <a:ea typeface="Meiryo UI" panose="020B0604030504040204" pitchFamily="50" charset="-128"/>
              </a:rPr>
              <a:t>記念公園マネジメント</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パートナーズ</a:t>
            </a:r>
            <a:r>
              <a:rPr lang="ja-JP" altLang="en-US" sz="1200" dirty="0">
                <a:latin typeface="Meiryo UI" panose="020B0604030504040204" pitchFamily="50" charset="-128"/>
                <a:ea typeface="Meiryo UI" panose="020B0604030504040204" pitchFamily="50" charset="-128"/>
              </a:rPr>
              <a:t>等に</a:t>
            </a:r>
            <a:r>
              <a:rPr lang="ja-JP" altLang="en-US" sz="1200" dirty="0" smtClean="0">
                <a:latin typeface="Meiryo UI" panose="020B0604030504040204" pitchFamily="50" charset="-128"/>
                <a:ea typeface="Meiryo UI" panose="020B0604030504040204" pitchFamily="50" charset="-128"/>
              </a:rPr>
              <a:t>よる魅力</a:t>
            </a:r>
            <a:r>
              <a:rPr lang="ja-JP" altLang="en-US" sz="1200" dirty="0">
                <a:latin typeface="Meiryo UI" panose="020B0604030504040204" pitchFamily="50" charset="-128"/>
                <a:ea typeface="Meiryo UI" panose="020B0604030504040204" pitchFamily="50" charset="-128"/>
              </a:rPr>
              <a:t>向上の</a:t>
            </a:r>
            <a:r>
              <a:rPr lang="ja-JP" altLang="en-US" sz="1200" dirty="0" smtClean="0">
                <a:latin typeface="Meiryo UI" panose="020B0604030504040204" pitchFamily="50" charset="-128"/>
                <a:ea typeface="Meiryo UI" panose="020B0604030504040204" pitchFamily="50" charset="-128"/>
              </a:rPr>
              <a:t>取組み</a:t>
            </a:r>
            <a:r>
              <a:rPr lang="ja-JP" altLang="en-US" sz="1200" i="1" dirty="0">
                <a:latin typeface="Meiryo UI" panose="020B0604030504040204" pitchFamily="50" charset="-128"/>
                <a:ea typeface="Meiryo UI" panose="020B0604030504040204" pitchFamily="50" charset="-128"/>
              </a:rPr>
              <a:t>が</a:t>
            </a:r>
            <a:r>
              <a:rPr lang="ja-JP" altLang="en-US" sz="1200" i="1" dirty="0" smtClean="0">
                <a:latin typeface="Meiryo UI" panose="020B0604030504040204" pitchFamily="50" charset="-128"/>
                <a:ea typeface="Meiryo UI" panose="020B0604030504040204" pitchFamily="50" charset="-128"/>
              </a:rPr>
              <a:t>進む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大規模アリーナを中核とした大阪・関西を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する新た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なスポーツ・文化の拠点づくり」を推進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事業者公募を開始（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779912" y="5517232"/>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アリーナ</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内部のイメージ図（スポーツ使用時）</a:t>
            </a:r>
          </a:p>
        </p:txBody>
      </p:sp>
      <p:sp>
        <p:nvSpPr>
          <p:cNvPr id="62" name="テキスト ボックス 61"/>
          <p:cNvSpPr txBox="1"/>
          <p:nvPr/>
        </p:nvSpPr>
        <p:spPr>
          <a:xfrm>
            <a:off x="6372200" y="5519771"/>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アリーナの公募対象地（全体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16.9ha</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563888" y="6453336"/>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万博</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記念公</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「太陽</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塔」</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6912" y="6492875"/>
            <a:ext cx="2133600" cy="365125"/>
          </a:xfrm>
        </p:spPr>
        <p:txBody>
          <a:bodyPr/>
          <a:lstStyle/>
          <a:p>
            <a:fld id="{D2D8002D-B5B0-4BAC-B1F6-782DDCCE6D9C}" type="slidenum">
              <a:rPr kumimoji="1" lang="ja-JP" altLang="en-US" smtClean="0">
                <a:latin typeface="Meiryo UI" panose="020B0604030504040204" pitchFamily="50" charset="-128"/>
                <a:ea typeface="Meiryo UI" panose="020B0604030504040204" pitchFamily="50" charset="-128"/>
              </a:rPr>
              <a:t>23</a:t>
            </a:fld>
            <a:endParaRPr kumimoji="1" lang="ja-JP" altLang="en-US"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4067944" y="1775441"/>
            <a:ext cx="1791136" cy="1008000"/>
          </a:xfrm>
          <a:prstGeom prst="rect">
            <a:avLst/>
          </a:prstGeom>
        </p:spPr>
      </p:pic>
      <p:pic>
        <p:nvPicPr>
          <p:cNvPr id="25" name="図 24"/>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287853" y="1775569"/>
            <a:ext cx="1788386" cy="1008000"/>
          </a:xfrm>
          <a:prstGeom prst="rect">
            <a:avLst/>
          </a:prstGeom>
        </p:spPr>
      </p:pic>
      <p:pic>
        <p:nvPicPr>
          <p:cNvPr id="26" name="図 25"/>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2174860" y="1775569"/>
            <a:ext cx="1794463" cy="1008000"/>
          </a:xfrm>
          <a:prstGeom prst="rect">
            <a:avLst/>
          </a:prstGeom>
        </p:spPr>
      </p:pic>
      <p:pic>
        <p:nvPicPr>
          <p:cNvPr id="27" name="図 26">
            <a:extLst>
              <a:ext uri="{FF2B5EF4-FFF2-40B4-BE49-F238E27FC236}">
                <a16:creationId xmlns:a16="http://schemas.microsoft.com/office/drawing/2014/main" id="{0CA1D6E2-25F7-4951-8592-A47A17A86A7E}"/>
              </a:ext>
            </a:extLst>
          </p:cNvPr>
          <p:cNvPicPr>
            <a:picLocks noChangeAspect="1"/>
          </p:cNvPicPr>
          <p:nvPr/>
        </p:nvPicPr>
        <p:blipFill>
          <a:blip r:embed="rId8"/>
          <a:stretch>
            <a:fillRect/>
          </a:stretch>
        </p:blipFill>
        <p:spPr>
          <a:xfrm>
            <a:off x="1403648" y="5661360"/>
            <a:ext cx="2171583" cy="1008000"/>
          </a:xfrm>
          <a:prstGeom prst="rect">
            <a:avLst/>
          </a:prstGeom>
        </p:spPr>
      </p:pic>
      <p:pic>
        <p:nvPicPr>
          <p:cNvPr id="2" name="図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9780" y="3573016"/>
            <a:ext cx="2552700" cy="1914525"/>
          </a:xfrm>
          <a:prstGeom prst="rect">
            <a:avLst/>
          </a:prstGeom>
        </p:spPr>
      </p:pic>
      <p:pic>
        <p:nvPicPr>
          <p:cNvPr id="6" name="図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4740" y="3662141"/>
            <a:ext cx="2400300" cy="1800225"/>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1988840"/>
            <a:ext cx="1685925" cy="1131570"/>
          </a:xfrm>
          <a:prstGeom prst="rect">
            <a:avLst/>
          </a:prstGeom>
        </p:spPr>
      </p:pic>
    </p:spTree>
    <p:extLst>
      <p:ext uri="{BB962C8B-B14F-4D97-AF65-F5344CB8AC3E}">
        <p14:creationId xmlns:p14="http://schemas.microsoft.com/office/powerpoint/2010/main" val="3428166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79512" y="4183118"/>
            <a:ext cx="8794810" cy="2413977"/>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59571" y="4319518"/>
            <a:ext cx="8480841" cy="261610"/>
          </a:xfrm>
          <a:prstGeom prst="rect">
            <a:avLst/>
          </a:prstGeom>
          <a:noFill/>
        </p:spPr>
        <p:txBody>
          <a:bodyPr wrap="square" rtlCol="0">
            <a:spAutoFit/>
          </a:bodyPr>
          <a:lstStyle/>
          <a:p>
            <a:pPr marL="180975" indent="-180975"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6260162" y="4705592"/>
            <a:ext cx="2704326" cy="800219"/>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新たに２件の</a:t>
            </a:r>
            <a:r>
              <a:rPr lang="zh-TW" altLang="en-US" sz="1000" b="1" dirty="0" smtClean="0">
                <a:latin typeface="Meiryo UI" panose="020B0604030504040204" pitchFamily="50" charset="-128"/>
                <a:ea typeface="Meiryo UI" panose="020B0604030504040204" pitchFamily="50" charset="-128"/>
                <a:cs typeface="Meiryo UI" panose="020B0604030504040204" pitchFamily="50" charset="-128"/>
              </a:rPr>
              <a:t>日本</a:t>
            </a:r>
            <a:r>
              <a:rPr lang="zh-TW" altLang="en-US" sz="1000" b="1" dirty="0">
                <a:latin typeface="Meiryo UI" panose="020B0604030504040204" pitchFamily="50" charset="-128"/>
                <a:ea typeface="Meiryo UI" panose="020B0604030504040204" pitchFamily="50" charset="-128"/>
                <a:cs typeface="Meiryo UI" panose="020B0604030504040204" pitchFamily="50" charset="-128"/>
              </a:rPr>
              <a:t>遺産</a:t>
            </a:r>
            <a:r>
              <a:rPr lang="zh-TW" altLang="en-US" sz="1000" b="1" dirty="0" smtClean="0">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2019.5</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・旅</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引付と二枚の絵図が伝えるまち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中世日根荘の風景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（泉佐野市）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中世</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に出逢えるまち～千年にわたり護られてきた中世文化遺産の宝庫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～（河内長野市）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009187" y="4705592"/>
            <a:ext cx="1487491" cy="400110"/>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関空アイスアリーナ</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2019.12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624" y="5517232"/>
            <a:ext cx="968848" cy="651718"/>
          </a:xfrm>
          <a:prstGeom prst="rect">
            <a:avLst/>
          </a:prstGeom>
        </p:spPr>
      </p:pic>
      <p:sp>
        <p:nvSpPr>
          <p:cNvPr id="61" name="テキスト ボックス 60"/>
          <p:cNvSpPr txBox="1"/>
          <p:nvPr/>
        </p:nvSpPr>
        <p:spPr>
          <a:xfrm>
            <a:off x="6389089" y="6237892"/>
            <a:ext cx="2935439"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■太子町観光・まちづくり協会ホームページ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6228184" y="5589240"/>
            <a:ext cx="3096344" cy="507831"/>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竹内街道・横大路（大道）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日本遺産</a:t>
            </a:r>
            <a:r>
              <a:rPr lang="zh-TW" altLang="en-US" sz="900" dirty="0" smtClean="0">
                <a:latin typeface="Meiryo UI" panose="020B0604030504040204" pitchFamily="50" charset="-128"/>
                <a:ea typeface="Meiryo UI" panose="020B0604030504040204" pitchFamily="50" charset="-128"/>
                <a:cs typeface="Meiryo UI" panose="020B0604030504040204" pitchFamily="50" charset="-128"/>
              </a:rPr>
              <a:t>認定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242764" y="367487"/>
            <a:ext cx="5049316" cy="758926"/>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◇百舌鳥・古市古墳群の世界遺産登録</a:t>
            </a: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年７月６日に開催された第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世界遺産委員会において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大阪初の世界遺産に登録。</a:t>
            </a:r>
          </a:p>
        </p:txBody>
      </p:sp>
      <p:pic>
        <p:nvPicPr>
          <p:cNvPr id="64" name="Picture 4" descr="C:\Users\i4350461\Desktop\作業\キャプチャ.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811" y="2072962"/>
            <a:ext cx="2090798" cy="1435304"/>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p:cNvSpPr txBox="1"/>
          <p:nvPr/>
        </p:nvSpPr>
        <p:spPr>
          <a:xfrm>
            <a:off x="179512" y="3557318"/>
            <a:ext cx="2800179"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■仁徳天皇陵古墳（堺市）</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930" y="5229214"/>
            <a:ext cx="1074004" cy="600595"/>
          </a:xfrm>
          <a:prstGeom prst="rect">
            <a:avLst/>
          </a:prstGeom>
        </p:spPr>
      </p:pic>
      <p:sp>
        <p:nvSpPr>
          <p:cNvPr id="67" name="テキスト ボックス 66"/>
          <p:cNvSpPr txBox="1"/>
          <p:nvPr/>
        </p:nvSpPr>
        <p:spPr>
          <a:xfrm>
            <a:off x="3059832" y="5877272"/>
            <a:ext cx="1674233" cy="215444"/>
          </a:xfrm>
          <a:prstGeom prst="rect">
            <a:avLst/>
          </a:prstGeom>
          <a:noFill/>
        </p:spPr>
        <p:txBody>
          <a:bodyPr wrap="square" rtlCol="0">
            <a:spAutoFit/>
          </a:bodyPr>
          <a:lstStyle/>
          <a:p>
            <a:r>
              <a:rPr lang="ja-JP" altLang="en-US" sz="8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■泉佐野市ホームページより</a:t>
            </a:r>
            <a:endPar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427319" y="1904285"/>
            <a:ext cx="2733188" cy="1637583"/>
            <a:chOff x="5299186" y="1907609"/>
            <a:chExt cx="2733188" cy="1637583"/>
          </a:xfrm>
        </p:grpSpPr>
        <p:pic>
          <p:nvPicPr>
            <p:cNvPr id="24"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317036" y="2065165"/>
              <a:ext cx="2715338" cy="148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49"/>
            <p:cNvSpPr/>
            <p:nvPr/>
          </p:nvSpPr>
          <p:spPr>
            <a:xfrm>
              <a:off x="6569878" y="2270333"/>
              <a:ext cx="1130874" cy="1130874"/>
            </a:xfrm>
            <a:prstGeom prst="ellipse">
              <a:avLst/>
            </a:prstGeom>
            <a:gradFill>
              <a:gsLst>
                <a:gs pos="0">
                  <a:srgbClr val="FF0000">
                    <a:alpha val="67000"/>
                  </a:srgbClr>
                </a:gs>
                <a:gs pos="50000">
                  <a:srgbClr val="FF0000">
                    <a:alpha val="50000"/>
                  </a:srgbClr>
                </a:gs>
                <a:gs pos="100000">
                  <a:srgbClr val="FF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3"/>
            <p:cNvSpPr/>
            <p:nvPr/>
          </p:nvSpPr>
          <p:spPr>
            <a:xfrm>
              <a:off x="6971304" y="2660193"/>
              <a:ext cx="351154" cy="351154"/>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6383726" y="2835770"/>
              <a:ext cx="626675" cy="380684"/>
            </a:xfrm>
            <a:prstGeom prst="line">
              <a:avLst/>
            </a:prstGeom>
            <a:ln w="25400">
              <a:solidFill>
                <a:srgbClr val="006600"/>
              </a:solidFill>
              <a:tailEnd type="ova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5436359" y="3216454"/>
              <a:ext cx="1192872" cy="221386"/>
            </a:xfrm>
            <a:prstGeom prst="rect">
              <a:avLst/>
            </a:prstGeom>
            <a:solidFill>
              <a:srgbClr val="006600"/>
            </a:solidFill>
          </p:spPr>
          <p:txBody>
            <a:bodyPr wrap="square" rtlCol="0">
              <a:spAutoFit/>
            </a:bodyPr>
            <a:lstStyle/>
            <a:p>
              <a:pPr algn="ct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大仙公園周辺</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5407954" y="1934514"/>
              <a:ext cx="513911" cy="187843"/>
            </a:xfrm>
            <a:prstGeom prst="rect">
              <a:avLst/>
            </a:prstGeom>
            <a:solidFill>
              <a:schemeClr val="tx1"/>
            </a:solidFill>
          </p:spPr>
          <p:txBody>
            <a:bodyPr wrap="square" rtlCol="0">
              <a:spAutoFit/>
            </a:bodyPr>
            <a:lstStyle/>
            <a:p>
              <a:pPr algn="ctr"/>
              <a:r>
                <a:rPr kumimoji="1"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堺旧</a:t>
              </a:r>
              <a:r>
                <a:rPr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港</a:t>
              </a:r>
              <a:endParaRPr kumimoji="1"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6723847" y="1907609"/>
              <a:ext cx="513911" cy="187843"/>
            </a:xfrm>
            <a:prstGeom prst="rect">
              <a:avLst/>
            </a:prstGeom>
            <a:solidFill>
              <a:schemeClr val="tx1"/>
            </a:solidFill>
          </p:spPr>
          <p:txBody>
            <a:bodyPr wrap="square" rtlCol="0">
              <a:spAutoFit/>
            </a:bodyPr>
            <a:lstStyle/>
            <a:p>
              <a:pPr algn="ctr"/>
              <a:r>
                <a:rPr kumimoji="1" lang="ja-JP" altLang="en-US" sz="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堺東</a:t>
              </a:r>
              <a:endParaRPr kumimoji="1"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5412283" y="2331383"/>
              <a:ext cx="115813" cy="308239"/>
              <a:chOff x="3001164" y="3830687"/>
              <a:chExt cx="322832" cy="859226"/>
            </a:xfrm>
          </p:grpSpPr>
          <p:cxnSp>
            <p:nvCxnSpPr>
              <p:cNvPr id="34" name="直線コネクタ 33"/>
              <p:cNvCxnSpPr/>
              <p:nvPr/>
            </p:nvCxnSpPr>
            <p:spPr>
              <a:xfrm rot="19755469" flipH="1">
                <a:off x="3001164" y="3899305"/>
                <a:ext cx="134225" cy="55236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3127038" y="4287909"/>
                <a:ext cx="196958" cy="128505"/>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rot="19755469">
                <a:off x="3190752" y="3830687"/>
                <a:ext cx="0" cy="859226"/>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9" name="円/楕円 49"/>
            <p:cNvSpPr/>
            <p:nvPr/>
          </p:nvSpPr>
          <p:spPr>
            <a:xfrm rot="475549">
              <a:off x="5974911" y="2042502"/>
              <a:ext cx="594869" cy="762785"/>
            </a:xfrm>
            <a:prstGeom prst="roundRect">
              <a:avLst/>
            </a:prstGeom>
            <a:gradFill>
              <a:gsLst>
                <a:gs pos="0">
                  <a:srgbClr val="FF0000">
                    <a:alpha val="67000"/>
                  </a:srgbClr>
                </a:gs>
                <a:gs pos="50000">
                  <a:srgbClr val="FF0000">
                    <a:alpha val="50000"/>
                  </a:srgbClr>
                </a:gs>
                <a:gs pos="100000">
                  <a:srgbClr val="FF0000">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5299186" y="2811479"/>
              <a:ext cx="868197" cy="253916"/>
            </a:xfrm>
            <a:prstGeom prst="rect">
              <a:avLst/>
            </a:prstGeom>
            <a:solidFill>
              <a:srgbClr val="006600"/>
            </a:solidFill>
          </p:spPr>
          <p:txBody>
            <a:bodyPr wrap="square" rtlCol="0">
              <a:spAutoFit/>
            </a:bodyPr>
            <a:lstStyle/>
            <a:p>
              <a:pPr algn="ctr"/>
              <a:r>
                <a:rPr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環濠</a:t>
              </a:r>
              <a:r>
                <a:rPr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エリア</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flipV="1">
              <a:off x="5632259" y="2240453"/>
              <a:ext cx="619601" cy="571026"/>
            </a:xfrm>
            <a:prstGeom prst="line">
              <a:avLst/>
            </a:prstGeom>
            <a:ln w="25400">
              <a:solidFill>
                <a:srgbClr val="006600"/>
              </a:solidFill>
              <a:tailEnd type="oval"/>
            </a:ln>
          </p:spPr>
          <p:style>
            <a:lnRef idx="1">
              <a:schemeClr val="accent1"/>
            </a:lnRef>
            <a:fillRef idx="0">
              <a:schemeClr val="accent1"/>
            </a:fillRef>
            <a:effectRef idx="0">
              <a:schemeClr val="accent1"/>
            </a:effectRef>
            <a:fontRef idx="minor">
              <a:schemeClr val="tx1"/>
            </a:fontRef>
          </p:style>
        </p:cxnSp>
      </p:grpSp>
      <p:sp>
        <p:nvSpPr>
          <p:cNvPr id="38" name="テキスト ボックス 37"/>
          <p:cNvSpPr txBox="1"/>
          <p:nvPr/>
        </p:nvSpPr>
        <p:spPr>
          <a:xfrm>
            <a:off x="2402748" y="3557318"/>
            <a:ext cx="2800179"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■堺市の観光ポテンシャル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442476" y="4705592"/>
            <a:ext cx="1871888" cy="677108"/>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住民票のインターネット請求</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2019.8</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全国初の住民票交付請求のオン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ライン受付を開始（四條畷市）</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7046912" y="6525344"/>
            <a:ext cx="2133600" cy="365125"/>
          </a:xfrm>
        </p:spPr>
        <p:txBody>
          <a:bodyPr/>
          <a:lstStyle/>
          <a:p>
            <a:fld id="{D2D8002D-B5B0-4BAC-B1F6-782DDCCE6D9C}" type="slidenum">
              <a:rPr kumimoji="1" lang="ja-JP" altLang="en-US" smtClean="0"/>
              <a:t>24</a:t>
            </a:fld>
            <a:endParaRPr kumimoji="1" lang="ja-JP" altLang="en-US" dirty="0"/>
          </a:p>
        </p:txBody>
      </p:sp>
      <p:sp>
        <p:nvSpPr>
          <p:cNvPr id="51" name="正方形/長方形 50"/>
          <p:cNvSpPr/>
          <p:nvPr/>
        </p:nvSpPr>
        <p:spPr>
          <a:xfrm>
            <a:off x="179512" y="4705592"/>
            <a:ext cx="2883877" cy="82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Ø"/>
            </a:pPr>
            <a:r>
              <a:rPr kumimoji="1" lang="ja-JP" altLang="en-US" sz="1000" b="1" dirty="0" smtClean="0">
                <a:solidFill>
                  <a:schemeClr val="tx1"/>
                </a:solidFill>
                <a:latin typeface="Meiryo UI" panose="020B0604030504040204" pitchFamily="50" charset="-128"/>
                <a:ea typeface="Meiryo UI" panose="020B0604030504040204" pitchFamily="50" charset="-128"/>
              </a:rPr>
              <a:t>ラグビーワールドカップ</a:t>
            </a:r>
            <a:r>
              <a:rPr kumimoji="1" lang="en-US" altLang="ja-JP" sz="1000" b="1" dirty="0" smtClean="0">
                <a:solidFill>
                  <a:schemeClr val="tx1"/>
                </a:solidFill>
                <a:latin typeface="Meiryo UI" panose="020B0604030504040204" pitchFamily="50" charset="-128"/>
                <a:ea typeface="Meiryo UI" panose="020B0604030504040204" pitchFamily="50" charset="-128"/>
              </a:rPr>
              <a:t>2019</a:t>
            </a:r>
            <a:r>
              <a:rPr kumimoji="1" lang="ja-JP" altLang="en-US" sz="1000" b="1" dirty="0" smtClean="0">
                <a:solidFill>
                  <a:schemeClr val="tx1"/>
                </a:solidFill>
                <a:latin typeface="Meiryo UI" panose="020B0604030504040204" pitchFamily="50" charset="-128"/>
                <a:ea typeface="Meiryo UI" panose="020B0604030504040204" pitchFamily="50" charset="-128"/>
              </a:rPr>
              <a:t>大阪・花園開催</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1000" dirty="0">
                <a:solidFill>
                  <a:schemeClr val="tx1"/>
                </a:solidFill>
                <a:latin typeface="Meiryo UI" panose="020B0604030504040204" pitchFamily="50" charset="-128"/>
                <a:ea typeface="Meiryo UI" panose="020B0604030504040204" pitchFamily="50" charset="-128"/>
              </a:rPr>
              <a:t>(2019.9~10)</a:t>
            </a: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1000" b="1"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2190" y="4991754"/>
            <a:ext cx="902970" cy="1280160"/>
          </a:xfrm>
          <a:prstGeom prst="rect">
            <a:avLst/>
          </a:prstGeom>
        </p:spPr>
      </p:pic>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19" y="5088723"/>
            <a:ext cx="1644271" cy="679293"/>
          </a:xfrm>
          <a:prstGeom prst="rect">
            <a:avLst/>
          </a:prstGeom>
          <a:noFill/>
          <a:ln>
            <a:noFill/>
          </a:ln>
        </p:spPr>
      </p:pic>
      <p:sp>
        <p:nvSpPr>
          <p:cNvPr id="57" name="テキスト ボックス 56"/>
          <p:cNvSpPr txBox="1"/>
          <p:nvPr/>
        </p:nvSpPr>
        <p:spPr>
          <a:xfrm>
            <a:off x="212813" y="5861883"/>
            <a:ext cx="3208665" cy="46166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東大阪市花園ラグビー場</a:t>
            </a:r>
            <a:r>
              <a:rPr lang="ja-JP" altLang="en-US" sz="800" dirty="0" smtClean="0">
                <a:latin typeface="Meiryo UI" panose="020B0604030504040204" pitchFamily="50" charset="-128"/>
                <a:ea typeface="Meiryo UI" panose="020B0604030504040204" pitchFamily="50" charset="-128"/>
              </a:rPr>
              <a:t>を</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会場</a:t>
            </a:r>
            <a:r>
              <a:rPr lang="ja-JP" altLang="en-US" sz="800" dirty="0">
                <a:latin typeface="Meiryo UI" panose="020B0604030504040204" pitchFamily="50" charset="-128"/>
                <a:ea typeface="Meiryo UI" panose="020B0604030504040204" pitchFamily="50" charset="-128"/>
              </a:rPr>
              <a:t>のひとつとして４試合開催</a:t>
            </a: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5373216"/>
            <a:ext cx="640646" cy="1126489"/>
          </a:xfrm>
          <a:prstGeom prst="rect">
            <a:avLst/>
          </a:prstGeom>
        </p:spPr>
      </p:pic>
      <p:sp>
        <p:nvSpPr>
          <p:cNvPr id="47" name="テキスト ボックス 46"/>
          <p:cNvSpPr txBox="1"/>
          <p:nvPr/>
        </p:nvSpPr>
        <p:spPr>
          <a:xfrm>
            <a:off x="5148064" y="359253"/>
            <a:ext cx="3898266" cy="1179938"/>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堺市における観光施策の連携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年８月に副首都推進本部に堺市が参画。府・大阪市・堺市で構成する観光戦略タスクフォースにおいて、観光施策の連携について検討をスタート。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a:blip r:embed="rId9"/>
          <a:stretch>
            <a:fillRect/>
          </a:stretch>
        </p:blipFill>
        <p:spPr>
          <a:xfrm>
            <a:off x="5475730" y="1834820"/>
            <a:ext cx="3288060" cy="1844156"/>
          </a:xfrm>
          <a:prstGeom prst="rect">
            <a:avLst/>
          </a:prstGeom>
        </p:spPr>
      </p:pic>
      <p:sp>
        <p:nvSpPr>
          <p:cNvPr id="43" name="テキスト ボックス 42"/>
          <p:cNvSpPr txBox="1"/>
          <p:nvPr/>
        </p:nvSpPr>
        <p:spPr>
          <a:xfrm>
            <a:off x="259546" y="1120972"/>
            <a:ext cx="4801442" cy="829201"/>
          </a:xfrm>
          <a:prstGeom prst="rect">
            <a:avLst/>
          </a:prstGeom>
          <a:solidFill>
            <a:schemeClr val="bg1"/>
          </a:solidFill>
        </p:spPr>
        <p:txBody>
          <a:bodyPr wrap="square" rtlCol="0">
            <a:spAutoFit/>
          </a:bodyPr>
          <a:lstStyle/>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資 産 名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百舌鳥・古市古墳群－古代日本の墳墓群－</a:t>
            </a:r>
          </a:p>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構成資産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基の古墳</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百舌鳥</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エリア（堺市）：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基（仁徳天皇陵古墳ほか）</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古市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エリア（羽曳野市・藤井寺市）：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基（応神天皇陵古墳ほか）</a:t>
            </a:r>
          </a:p>
        </p:txBody>
      </p:sp>
    </p:spTree>
    <p:extLst>
      <p:ext uri="{BB962C8B-B14F-4D97-AF65-F5344CB8AC3E}">
        <p14:creationId xmlns:p14="http://schemas.microsoft.com/office/powerpoint/2010/main" val="837130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7504" y="465550"/>
            <a:ext cx="8928992" cy="670169"/>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オール大阪による「大阪スタートアップ・エコシステムコンソーシアム」の設立により、スタートアップ支援の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環境整備が進む。また、公と民が手を携えて住民サービスの提供と</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活性化の実現を目指す公民連携の取組みも進展。</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25</a:t>
            </a: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p:cNvSpPr/>
          <p:nvPr/>
        </p:nvSpPr>
        <p:spPr>
          <a:xfrm>
            <a:off x="258912" y="6663207"/>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a:t>
            </a:r>
            <a:r>
              <a:rPr lang="ja-JP" altLang="en-US" sz="1600" b="1">
                <a:solidFill>
                  <a:prstClr val="white"/>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600"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9"/>
          <p:cNvSpPr txBox="1"/>
          <p:nvPr/>
        </p:nvSpPr>
        <p:spPr>
          <a:xfrm>
            <a:off x="249367" y="4869160"/>
            <a:ext cx="8571105" cy="2054409"/>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700"/>
              </a:lnSpc>
            </a:pP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新た</a:t>
            </a:r>
            <a:r>
              <a:rPr lang="ja-JP" altLang="en-US" sz="1200" b="1" dirty="0">
                <a:latin typeface="Meiryo UI" panose="020B0604030504040204" pitchFamily="50" charset="-128"/>
                <a:ea typeface="Meiryo UI" panose="020B0604030504040204" pitchFamily="50" charset="-128"/>
              </a:rPr>
              <a:t>な情報発信の取組み　</a:t>
            </a:r>
            <a:r>
              <a:rPr lang="en-US" altLang="ja-JP" sz="1200" b="1" dirty="0">
                <a:latin typeface="Meiryo UI" panose="020B0604030504040204" pitchFamily="50" charset="-128"/>
                <a:ea typeface="Meiryo UI" panose="020B0604030504040204" pitchFamily="50" charset="-128"/>
              </a:rPr>
              <a:t>『OSAKA</a:t>
            </a:r>
            <a:r>
              <a:rPr lang="ja-JP" altLang="en-US" sz="1200" b="1" dirty="0">
                <a:latin typeface="Meiryo UI" panose="020B0604030504040204" pitchFamily="50" charset="-128"/>
                <a:ea typeface="Meiryo UI" panose="020B0604030504040204" pitchFamily="50" charset="-128"/>
              </a:rPr>
              <a:t>愛鑑</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を開始</a:t>
            </a:r>
            <a:r>
              <a:rPr lang="en-US" altLang="ja-JP" sz="1200" b="1" dirty="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2018.</a:t>
            </a:r>
            <a:r>
              <a:rPr lang="ja-JP" altLang="en-US" sz="1200" b="1" dirty="0" smtClean="0">
                <a:latin typeface="Meiryo UI" panose="020B0604030504040204" pitchFamily="50" charset="-128"/>
                <a:ea typeface="Meiryo UI" panose="020B0604030504040204" pitchFamily="50" charset="-128"/>
              </a:rPr>
              <a:t>３～</a:t>
            </a:r>
            <a:r>
              <a:rPr lang="en-US" altLang="ja-JP" sz="1200" b="1"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・インターネットテレビ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や</a:t>
            </a:r>
            <a:r>
              <a:rPr lang="en-US" altLang="ja-JP" sz="1200" dirty="0">
                <a:latin typeface="Meiryo UI" panose="020B0604030504040204" pitchFamily="50" charset="-128"/>
                <a:ea typeface="Meiryo UI" panose="020B0604030504040204" pitchFamily="50" charset="-128"/>
              </a:rPr>
              <a:t>SNS(</a:t>
            </a:r>
            <a:r>
              <a:rPr lang="en-US" altLang="ja-JP" sz="1200" dirty="0" err="1">
                <a:latin typeface="Meiryo UI" panose="020B0604030504040204" pitchFamily="50" charset="-128"/>
                <a:ea typeface="Meiryo UI" panose="020B0604030504040204" pitchFamily="50" charset="-128"/>
              </a:rPr>
              <a:t>Twitter,Instagram,Facebook</a:t>
            </a:r>
            <a:r>
              <a:rPr lang="en-US" altLang="ja-JP" sz="1200" dirty="0">
                <a:latin typeface="Meiryo UI" panose="020B0604030504040204" pitchFamily="50" charset="-128"/>
                <a:ea typeface="Meiryo UI" panose="020B0604030504040204" pitchFamily="50" charset="-128"/>
              </a:rPr>
              <a:t>)</a:t>
            </a:r>
            <a:r>
              <a:rPr lang="ja-JP" altLang="en-US" sz="1200" dirty="0" err="1">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ボイスメディア</a:t>
            </a:r>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VoiceCh</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などを活用して、企業や市町村と連携し、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府内市町村の「ひと・もの・こと」の魅力を発信</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大阪府チャンネルのほか、</a:t>
            </a:r>
            <a:r>
              <a:rPr lang="en-US" altLang="ja-JP" sz="1000" dirty="0">
                <a:latin typeface="Meiryo UI" panose="020B0604030504040204" pitchFamily="50" charset="-128"/>
                <a:ea typeface="Meiryo UI" panose="020B0604030504040204" pitchFamily="50" charset="-128"/>
              </a:rPr>
              <a:t>OSAKA CITY INFO(</a:t>
            </a:r>
            <a:r>
              <a:rPr lang="ja-JP" altLang="en-US" sz="1000" dirty="0">
                <a:latin typeface="Meiryo UI" panose="020B0604030504040204" pitchFamily="50" charset="-128"/>
                <a:ea typeface="Meiryo UI" panose="020B0604030504040204" pitchFamily="50" charset="-128"/>
              </a:rPr>
              <a:t>大阪市</a:t>
            </a:r>
            <a:r>
              <a:rPr lang="en-US" altLang="ja-JP" sz="1000" dirty="0">
                <a:latin typeface="Meiryo UI" panose="020B0604030504040204" pitchFamily="50" charset="-128"/>
                <a:ea typeface="Meiryo UI" panose="020B0604030504040204" pitchFamily="50" charset="-128"/>
              </a:rPr>
              <a:t>)</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とんテレ</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富田林市</a:t>
            </a:r>
            <a:r>
              <a:rPr lang="en-US" altLang="ja-JP" sz="1000" dirty="0">
                <a:latin typeface="Meiryo UI" panose="020B0604030504040204" pitchFamily="50" charset="-128"/>
                <a:ea typeface="Meiryo UI" panose="020B0604030504040204" pitchFamily="50" charset="-128"/>
              </a:rPr>
              <a:t>)</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nSpc>
                <a:spcPts val="1700"/>
              </a:lnSpc>
            </a:pPr>
            <a:r>
              <a:rPr lang="ja-JP" altLang="en-US" sz="1000" dirty="0" err="1">
                <a:latin typeface="Meiryo UI" panose="020B0604030504040204" pitchFamily="50" charset="-128"/>
                <a:ea typeface="Meiryo UI" panose="020B0604030504040204" pitchFamily="50" charset="-128"/>
              </a:rPr>
              <a:t>まつば</a:t>
            </a:r>
            <a:r>
              <a:rPr lang="ja-JP" altLang="en-US" sz="1000" dirty="0">
                <a:latin typeface="Meiryo UI" panose="020B0604030504040204" pitchFamily="50" charset="-128"/>
                <a:ea typeface="Meiryo UI" panose="020B0604030504040204" pitchFamily="50" charset="-128"/>
              </a:rPr>
              <a:t>ライブ</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松原市</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など府内の市町村にもライブ放送の取組みが拡大中</a:t>
            </a:r>
            <a:endParaRPr lang="en-US" altLang="ja-JP" sz="1000" dirty="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219" y="6219139"/>
            <a:ext cx="2018857" cy="576064"/>
          </a:xfrm>
          <a:prstGeom prst="rect">
            <a:avLst/>
          </a:prstGeom>
        </p:spPr>
      </p:pic>
      <p:sp>
        <p:nvSpPr>
          <p:cNvPr id="37" name="テキスト ボックス 36"/>
          <p:cNvSpPr txBox="1"/>
          <p:nvPr/>
        </p:nvSpPr>
        <p:spPr>
          <a:xfrm>
            <a:off x="107503" y="2708920"/>
            <a:ext cx="6408713" cy="707886"/>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◇公民連携の取組み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49367" y="2996952"/>
            <a:ext cx="3894238" cy="830997"/>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企業</a:t>
            </a:r>
            <a:r>
              <a:rPr lang="ja-JP" altLang="en-US" sz="1200" b="1" dirty="0">
                <a:latin typeface="Meiryo UI" panose="020B0604030504040204" pitchFamily="50" charset="-128"/>
                <a:ea typeface="Meiryo UI" panose="020B0604030504040204" pitchFamily="50" charset="-128"/>
              </a:rPr>
              <a:t>等との包括連携</a:t>
            </a:r>
            <a:r>
              <a:rPr lang="ja-JP" altLang="en-US" sz="1200" b="1" dirty="0" smtClean="0">
                <a:latin typeface="Meiryo UI" panose="020B0604030504040204" pitchFamily="50" charset="-128"/>
                <a:ea typeface="Meiryo UI" panose="020B0604030504040204" pitchFamily="50" charset="-128"/>
              </a:rPr>
              <a:t>協定</a:t>
            </a:r>
            <a:endParaRPr lang="en-US" altLang="ja-JP" sz="1200" b="1" dirty="0" smtClean="0">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のニーズをマッチングし「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連携の取組みが進められている。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07504" y="1384966"/>
            <a:ext cx="5400600" cy="1179938"/>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大阪府、大阪市、堺市、大阪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産業局、経済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団体等が連携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スタートアップ・エコシステムコンソーシアム」を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コンソーシアムが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中心となり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大阪のリソースやポテンシャルを最大限活用しながら、オール大阪で世界に冠たる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スタートアップ・エコシステム拠点都市の形成をめざす。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185436150"/>
              </p:ext>
            </p:extLst>
          </p:nvPr>
        </p:nvGraphicFramePr>
        <p:xfrm>
          <a:off x="671218" y="3645024"/>
          <a:ext cx="2820660" cy="1021080"/>
        </p:xfrm>
        <a:graphic>
          <a:graphicData uri="http://schemas.openxmlformats.org/drawingml/2006/table">
            <a:tbl>
              <a:tblPr firstRow="1" bandRow="1">
                <a:tableStyleId>{5C22544A-7EE6-4342-B048-85BDC9FD1C3A}</a:tableStyleId>
              </a:tblPr>
              <a:tblGrid>
                <a:gridCol w="705165">
                  <a:extLst>
                    <a:ext uri="{9D8B030D-6E8A-4147-A177-3AD203B41FA5}">
                      <a16:colId xmlns:a16="http://schemas.microsoft.com/office/drawing/2014/main" val="1208962154"/>
                    </a:ext>
                  </a:extLst>
                </a:gridCol>
                <a:gridCol w="705165">
                  <a:extLst>
                    <a:ext uri="{9D8B030D-6E8A-4147-A177-3AD203B41FA5}">
                      <a16:colId xmlns:a16="http://schemas.microsoft.com/office/drawing/2014/main" val="3452763648"/>
                    </a:ext>
                  </a:extLst>
                </a:gridCol>
                <a:gridCol w="705165">
                  <a:extLst>
                    <a:ext uri="{9D8B030D-6E8A-4147-A177-3AD203B41FA5}">
                      <a16:colId xmlns:a16="http://schemas.microsoft.com/office/drawing/2014/main" val="3081100354"/>
                    </a:ext>
                  </a:extLst>
                </a:gridCol>
                <a:gridCol w="705165">
                  <a:extLst>
                    <a:ext uri="{9D8B030D-6E8A-4147-A177-3AD203B41FA5}">
                      <a16:colId xmlns:a16="http://schemas.microsoft.com/office/drawing/2014/main" val="2151256716"/>
                    </a:ext>
                  </a:extLst>
                </a:gridCol>
              </a:tblGrid>
              <a:tr h="185827">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bg1"/>
                          </a:solidFill>
                        </a:rPr>
                        <a:t>2017</a:t>
                      </a:r>
                      <a:r>
                        <a:rPr kumimoji="1" lang="ja-JP" altLang="en-US" sz="1000" dirty="0" smtClean="0">
                          <a:solidFill>
                            <a:schemeClr val="bg1"/>
                          </a:solidFill>
                        </a:rPr>
                        <a:t>年度</a:t>
                      </a:r>
                      <a:endParaRPr kumimoji="1" lang="ja-JP" altLang="en-US" sz="1000" dirty="0">
                        <a:solidFill>
                          <a:schemeClr val="bg1"/>
                        </a:solidFill>
                      </a:endParaRPr>
                    </a:p>
                  </a:txBody>
                  <a:tcPr/>
                </a:tc>
                <a:tc>
                  <a:txBody>
                    <a:bodyPr/>
                    <a:lstStyle/>
                    <a:p>
                      <a:pPr algn="ctr"/>
                      <a:r>
                        <a:rPr kumimoji="1" lang="en-US" altLang="ja-JP" sz="1000" dirty="0" smtClean="0">
                          <a:solidFill>
                            <a:schemeClr val="bg1"/>
                          </a:solidFill>
                        </a:rPr>
                        <a:t>2018</a:t>
                      </a:r>
                      <a:r>
                        <a:rPr kumimoji="1" lang="ja-JP" altLang="en-US" sz="1000" dirty="0" smtClean="0">
                          <a:solidFill>
                            <a:schemeClr val="bg1"/>
                          </a:solidFill>
                        </a:rPr>
                        <a:t>年度</a:t>
                      </a:r>
                      <a:endParaRPr kumimoji="1" lang="ja-JP" altLang="en-US" sz="1000" dirty="0">
                        <a:solidFill>
                          <a:schemeClr val="bg1"/>
                        </a:solidFill>
                      </a:endParaRPr>
                    </a:p>
                  </a:txBody>
                  <a:tcPr/>
                </a:tc>
                <a:tc>
                  <a:txBody>
                    <a:bodyPr/>
                    <a:lstStyle/>
                    <a:p>
                      <a:pPr algn="ctr"/>
                      <a:r>
                        <a:rPr kumimoji="1" lang="en-US" altLang="ja-JP" sz="1000" dirty="0" smtClean="0">
                          <a:solidFill>
                            <a:schemeClr val="bg1"/>
                          </a:solidFill>
                        </a:rPr>
                        <a:t>2019</a:t>
                      </a:r>
                      <a:r>
                        <a:rPr kumimoji="1" lang="ja-JP" altLang="en-US" sz="1000" dirty="0" smtClean="0">
                          <a:solidFill>
                            <a:schemeClr val="bg1"/>
                          </a:solidFill>
                        </a:rPr>
                        <a:t>年度</a:t>
                      </a:r>
                      <a:endParaRPr kumimoji="1" lang="ja-JP" altLang="en-US" sz="1000" dirty="0">
                        <a:solidFill>
                          <a:schemeClr val="bg1"/>
                        </a:solidFill>
                      </a:endParaRPr>
                    </a:p>
                  </a:txBody>
                  <a:tcPr/>
                </a:tc>
                <a:extLst>
                  <a:ext uri="{0D108BD9-81ED-4DB2-BD59-A6C34878D82A}">
                    <a16:rowId xmlns:a16="http://schemas.microsoft.com/office/drawing/2014/main" val="261285832"/>
                  </a:ext>
                </a:extLst>
              </a:tr>
              <a:tr h="209055">
                <a:tc>
                  <a:txBody>
                    <a:bodyPr/>
                    <a:lstStyle/>
                    <a:p>
                      <a:r>
                        <a:rPr kumimoji="1" lang="ja-JP" altLang="en-US" sz="1000" dirty="0" smtClean="0">
                          <a:solidFill>
                            <a:schemeClr val="tx1"/>
                          </a:solidFill>
                        </a:rPr>
                        <a:t>大阪府</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29</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39</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47</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1551209247"/>
                  </a:ext>
                </a:extLst>
              </a:tr>
              <a:tr h="209055">
                <a:tc>
                  <a:txBody>
                    <a:bodyPr/>
                    <a:lstStyle/>
                    <a:p>
                      <a:r>
                        <a:rPr kumimoji="1" lang="ja-JP" altLang="en-US" sz="1000" dirty="0" smtClean="0">
                          <a:solidFill>
                            <a:schemeClr val="tx1"/>
                          </a:solidFill>
                        </a:rPr>
                        <a:t>大阪市</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40</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47</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56</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47873173"/>
                  </a:ext>
                </a:extLst>
              </a:tr>
              <a:tr h="209055">
                <a:tc>
                  <a:txBody>
                    <a:bodyPr/>
                    <a:lstStyle/>
                    <a:p>
                      <a:r>
                        <a:rPr kumimoji="1" lang="ja-JP" altLang="en-US" sz="1000" dirty="0" smtClean="0">
                          <a:solidFill>
                            <a:schemeClr val="tx1"/>
                          </a:solidFill>
                        </a:rPr>
                        <a:t>堺市</a:t>
                      </a:r>
                      <a:endParaRPr kumimoji="1" lang="ja-JP" altLang="en-US" sz="1000" dirty="0">
                        <a:solidFill>
                          <a:schemeClr val="tx1"/>
                        </a:solidFill>
                      </a:endParaRPr>
                    </a:p>
                  </a:txBody>
                  <a:tcPr/>
                </a:tc>
                <a:tc>
                  <a:txBody>
                    <a:bodyPr/>
                    <a:lstStyle/>
                    <a:p>
                      <a:pPr algn="r"/>
                      <a:r>
                        <a:rPr kumimoji="1" lang="en-US" altLang="ja-JP" sz="1100" dirty="0" smtClean="0">
                          <a:solidFill>
                            <a:schemeClr val="tx1"/>
                          </a:solidFill>
                        </a:rPr>
                        <a:t>10</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13</a:t>
                      </a:r>
                      <a:r>
                        <a:rPr kumimoji="1" lang="ja-JP" altLang="en-US" sz="1100" dirty="0" smtClean="0">
                          <a:solidFill>
                            <a:schemeClr val="tx1"/>
                          </a:solidFill>
                        </a:rPr>
                        <a:t>件</a:t>
                      </a:r>
                      <a:endParaRPr kumimoji="1" lang="ja-JP" altLang="en-US" sz="1100" dirty="0">
                        <a:solidFill>
                          <a:schemeClr val="tx1"/>
                        </a:solidFill>
                      </a:endParaRPr>
                    </a:p>
                  </a:txBody>
                  <a:tcPr/>
                </a:tc>
                <a:tc>
                  <a:txBody>
                    <a:bodyPr/>
                    <a:lstStyle/>
                    <a:p>
                      <a:pPr algn="r"/>
                      <a:r>
                        <a:rPr kumimoji="1" lang="en-US" altLang="ja-JP" sz="1100" dirty="0" smtClean="0">
                          <a:solidFill>
                            <a:schemeClr val="tx1"/>
                          </a:solidFill>
                        </a:rPr>
                        <a:t>14</a:t>
                      </a:r>
                      <a:r>
                        <a:rPr kumimoji="1" lang="ja-JP" altLang="en-US" sz="1100" dirty="0" smtClean="0">
                          <a:solidFill>
                            <a:schemeClr val="tx1"/>
                          </a:solidFill>
                        </a:rPr>
                        <a:t>件</a:t>
                      </a:r>
                      <a:endParaRPr kumimoji="1" lang="ja-JP" altLang="en-US" sz="1100" dirty="0">
                        <a:solidFill>
                          <a:schemeClr val="tx1"/>
                        </a:solidFill>
                      </a:endParaRPr>
                    </a:p>
                  </a:txBody>
                  <a:tcPr/>
                </a:tc>
                <a:extLst>
                  <a:ext uri="{0D108BD9-81ED-4DB2-BD59-A6C34878D82A}">
                    <a16:rowId xmlns:a16="http://schemas.microsoft.com/office/drawing/2014/main" val="2379111519"/>
                  </a:ext>
                </a:extLst>
              </a:tr>
            </a:tbl>
          </a:graphicData>
        </a:graphic>
      </p:graphicFrame>
      <p:sp>
        <p:nvSpPr>
          <p:cNvPr id="42" name="テキスト ボックス 41"/>
          <p:cNvSpPr txBox="1"/>
          <p:nvPr/>
        </p:nvSpPr>
        <p:spPr>
          <a:xfrm>
            <a:off x="4001741" y="2996952"/>
            <a:ext cx="5034755" cy="1384995"/>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地域</a:t>
            </a:r>
            <a:r>
              <a:rPr lang="ja-JP" altLang="en-US" sz="1200" b="1" dirty="0">
                <a:latin typeface="Meiryo UI" panose="020B0604030504040204" pitchFamily="50" charset="-128"/>
                <a:ea typeface="Meiryo UI" panose="020B0604030504040204" pitchFamily="50" charset="-128"/>
              </a:rPr>
              <a:t>活性化に関する取組み　大阪市</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吉本興業　地域活性化プロジェクト</a:t>
            </a:r>
          </a:p>
          <a:p>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区住みます芸人による地域の</a:t>
            </a:r>
            <a:r>
              <a:rPr lang="ja-JP" altLang="en-US" sz="1200" dirty="0" smtClean="0">
                <a:latin typeface="Meiryo UI" panose="020B0604030504040204" pitchFamily="50" charset="-128"/>
                <a:ea typeface="Meiryo UI" panose="020B0604030504040204" pitchFamily="50" charset="-128"/>
              </a:rPr>
              <a:t>盛り上げ</a:t>
            </a:r>
            <a:endParaRPr lang="en-US" altLang="ja-JP"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活動</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946</a:t>
            </a:r>
            <a:r>
              <a:rPr lang="ja-JP" altLang="en-US" sz="1200" dirty="0">
                <a:latin typeface="Meiryo UI" panose="020B0604030504040204" pitchFamily="50" charset="-128"/>
                <a:ea typeface="Meiryo UI" panose="020B0604030504040204" pitchFamily="50" charset="-128"/>
              </a:rPr>
              <a:t>件（</a:t>
            </a:r>
            <a:r>
              <a:rPr lang="en-US" altLang="ja-JP" sz="1200" dirty="0" smtClean="0">
                <a:latin typeface="Meiryo UI" panose="020B0604030504040204" pitchFamily="50" charset="-128"/>
                <a:ea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rPr>
              <a:t>現在</a:t>
            </a:r>
            <a:r>
              <a:rPr lang="ja-JP" altLang="en-US"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・桂文枝　</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区創作落語による地域の魅力</a:t>
            </a:r>
            <a:r>
              <a:rPr lang="ja-JP" altLang="en-US" sz="1200" dirty="0" smtClean="0">
                <a:latin typeface="Meiryo UI" panose="020B0604030504040204" pitchFamily="50" charset="-128"/>
                <a:ea typeface="Meiryo UI" panose="020B0604030504040204" pitchFamily="50" charset="-128"/>
              </a:rPr>
              <a:t>発信</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2018.3</a:t>
            </a:r>
            <a:r>
              <a:rPr lang="ja-JP" altLang="en-US" sz="1200" dirty="0" smtClean="0">
                <a:latin typeface="Meiryo UI" panose="020B0604030504040204" pitchFamily="50" charset="-128"/>
                <a:ea typeface="Meiryo UI" panose="020B0604030504040204" pitchFamily="50" charset="-128"/>
              </a:rPr>
              <a:t>開始、</a:t>
            </a:r>
            <a:r>
              <a:rPr lang="en-US" altLang="ja-JP" sz="1200" dirty="0">
                <a:latin typeface="Meiryo UI" panose="020B0604030504040204" pitchFamily="50" charset="-128"/>
                <a:ea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rPr>
              <a:t>区</a:t>
            </a:r>
            <a:r>
              <a:rPr lang="ja-JP" altLang="en-US" sz="1200" dirty="0">
                <a:latin typeface="Meiryo UI" panose="020B0604030504040204" pitchFamily="50" charset="-128"/>
                <a:ea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rPr>
              <a:t>実施済み</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2019.11</a:t>
            </a:r>
            <a:r>
              <a:rPr lang="ja-JP" altLang="en-US" sz="1200" dirty="0" smtClean="0">
                <a:latin typeface="Meiryo UI" panose="020B0604030504040204" pitchFamily="50" charset="-128"/>
                <a:ea typeface="Meiryo UI" panose="020B0604030504040204" pitchFamily="50" charset="-128"/>
              </a:rPr>
              <a:t>現在</a:t>
            </a:r>
            <a:r>
              <a:rPr lang="ja-JP" altLang="en-US" sz="1200" dirty="0">
                <a:latin typeface="Meiryo UI" panose="020B0604030504040204" pitchFamily="50" charset="-128"/>
                <a:ea typeface="Meiryo UI" panose="020B0604030504040204" pitchFamily="50" charset="-128"/>
              </a:rPr>
              <a:t>）</a:t>
            </a:r>
          </a:p>
          <a:p>
            <a:endParaRPr lang="ja-JP" altLang="en-US" sz="1200" dirty="0">
              <a:latin typeface="Meiryo UI" panose="020B0604030504040204" pitchFamily="50" charset="-128"/>
              <a:ea typeface="Meiryo UI" panose="020B0604030504040204" pitchFamily="50" charset="-128"/>
            </a:endParaRPr>
          </a:p>
          <a:p>
            <a:endParaRPr lang="ja-JP" altLang="en-US" sz="1200" b="1" dirty="0">
              <a:latin typeface="Meiryo UI" panose="020B0604030504040204" pitchFamily="50" charset="-128"/>
              <a:ea typeface="Meiryo UI" panose="020B0604030504040204" pitchFamily="50" charset="-128"/>
            </a:endParaRPr>
          </a:p>
        </p:txBody>
      </p:sp>
      <p:grpSp>
        <p:nvGrpSpPr>
          <p:cNvPr id="43" name="グループ化 42"/>
          <p:cNvGrpSpPr/>
          <p:nvPr/>
        </p:nvGrpSpPr>
        <p:grpSpPr>
          <a:xfrm>
            <a:off x="4509316" y="4106142"/>
            <a:ext cx="4095132" cy="691010"/>
            <a:chOff x="205107" y="4084589"/>
            <a:chExt cx="8359647" cy="1672244"/>
          </a:xfrm>
        </p:grpSpPr>
        <p:sp>
          <p:nvSpPr>
            <p:cNvPr id="44" name="角丸四角形 43"/>
            <p:cNvSpPr/>
            <p:nvPr/>
          </p:nvSpPr>
          <p:spPr>
            <a:xfrm>
              <a:off x="205107" y="4601622"/>
              <a:ext cx="3497882" cy="115521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笑いを通じた地域の活性化「わかりやすく伝える</a:t>
              </a:r>
              <a:r>
                <a:rPr kumimoji="0" lang="ja-JP" altLang="en-US" sz="9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力</a:t>
              </a: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」による区政情報等の発信</a:t>
              </a:r>
            </a:p>
          </p:txBody>
        </p:sp>
        <p:sp>
          <p:nvSpPr>
            <p:cNvPr id="45" name="角丸四角形 44"/>
            <p:cNvSpPr/>
            <p:nvPr/>
          </p:nvSpPr>
          <p:spPr>
            <a:xfrm>
              <a:off x="5170030" y="4640412"/>
              <a:ext cx="3394724" cy="98263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若手芸人の活躍の場の確保</a:t>
              </a:r>
              <a:endParaRPr kumimoji="0" lang="en-US" altLang="ja-JP"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地域に直接笑いを届けられる機会を得る</a:t>
              </a:r>
            </a:p>
          </p:txBody>
        </p:sp>
        <p:pic>
          <p:nvPicPr>
            <p:cNvPr id="46" name="図 45"/>
            <p:cNvPicPr>
              <a:picLocks noChangeAspect="1"/>
            </p:cNvPicPr>
            <p:nvPr/>
          </p:nvPicPr>
          <p:blipFill>
            <a:blip r:embed="rId3"/>
            <a:stretch>
              <a:fillRect/>
            </a:stretch>
          </p:blipFill>
          <p:spPr>
            <a:xfrm>
              <a:off x="3810682" y="4383256"/>
              <a:ext cx="1208307" cy="1187162"/>
            </a:xfrm>
            <a:prstGeom prst="rect">
              <a:avLst/>
            </a:prstGeom>
            <a:ln w="6350">
              <a:noFill/>
              <a:prstDash val="dash"/>
            </a:ln>
          </p:spPr>
        </p:pic>
        <p:sp>
          <p:nvSpPr>
            <p:cNvPr id="47" name="テキスト ボックス 46"/>
            <p:cNvSpPr txBox="1"/>
            <p:nvPr/>
          </p:nvSpPr>
          <p:spPr>
            <a:xfrm>
              <a:off x="3536110" y="4084589"/>
              <a:ext cx="1768677" cy="558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9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48" name="角丸四角形 47"/>
            <p:cNvSpPr/>
            <p:nvPr/>
          </p:nvSpPr>
          <p:spPr>
            <a:xfrm>
              <a:off x="2299945" y="4217924"/>
              <a:ext cx="1156675" cy="36597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49" name="角丸四角形 48"/>
            <p:cNvSpPr/>
            <p:nvPr/>
          </p:nvSpPr>
          <p:spPr>
            <a:xfrm>
              <a:off x="5369875" y="4127220"/>
              <a:ext cx="1480818" cy="449827"/>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957564"/>
            <a:ext cx="2003269" cy="1501775"/>
          </a:xfrm>
          <a:prstGeom prst="rect">
            <a:avLst/>
          </a:prstGeom>
        </p:spPr>
      </p:pic>
      <p:sp>
        <p:nvSpPr>
          <p:cNvPr id="27" name="テキスト ボックス 26"/>
          <p:cNvSpPr txBox="1"/>
          <p:nvPr/>
        </p:nvSpPr>
        <p:spPr>
          <a:xfrm>
            <a:off x="5113937" y="6546670"/>
            <a:ext cx="1906335"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大阪府チャンネル</a:t>
            </a:r>
            <a:endParaRPr kumimoji="1" lang="ja-JP" altLang="en-US" sz="10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5" cstate="print">
            <a:extLst>
              <a:ext uri="{28A0092B-C50C-407E-A947-70E740481C1C}">
                <a14:useLocalDpi xmlns:a14="http://schemas.microsoft.com/office/drawing/2010/main" val="0"/>
              </a:ext>
            </a:extLst>
          </a:blip>
          <a:srcRect r="23575" b="440"/>
          <a:stretch/>
        </p:blipFill>
        <p:spPr>
          <a:xfrm>
            <a:off x="6762275" y="4944847"/>
            <a:ext cx="2064595" cy="1512146"/>
          </a:xfrm>
          <a:prstGeom prst="rect">
            <a:avLst/>
          </a:prstGeom>
        </p:spPr>
      </p:pic>
      <p:sp>
        <p:nvSpPr>
          <p:cNvPr id="29" name="テキスト ボックス 28"/>
          <p:cNvSpPr txBox="1"/>
          <p:nvPr/>
        </p:nvSpPr>
        <p:spPr>
          <a:xfrm>
            <a:off x="7143020" y="6531347"/>
            <a:ext cx="1453871"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OSAKA CITY INFO</a:t>
            </a:r>
            <a:endParaRPr kumimoji="1" lang="ja-JP" altLang="en-US" sz="1000" dirty="0"/>
          </a:p>
        </p:txBody>
      </p:sp>
      <p:sp>
        <p:nvSpPr>
          <p:cNvPr id="36" name="正方形/長方形 35"/>
          <p:cNvSpPr/>
          <p:nvPr/>
        </p:nvSpPr>
        <p:spPr>
          <a:xfrm>
            <a:off x="1396307" y="4665292"/>
            <a:ext cx="2383605" cy="203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大阪市の</a:t>
            </a:r>
            <a:r>
              <a:rPr kumimoji="1" lang="en-US" altLang="ja-JP" sz="800" dirty="0" smtClean="0">
                <a:solidFill>
                  <a:schemeClr val="tx1"/>
                </a:solidFill>
                <a:latin typeface="Meiryo UI" panose="020B0604030504040204" pitchFamily="50" charset="-128"/>
                <a:ea typeface="Meiryo UI" panose="020B0604030504040204" pitchFamily="50" charset="-128"/>
              </a:rPr>
              <a:t>2019</a:t>
            </a:r>
            <a:r>
              <a:rPr lang="ja-JP" altLang="en-US" sz="800" dirty="0" smtClean="0">
                <a:solidFill>
                  <a:schemeClr val="tx1"/>
                </a:solidFill>
                <a:latin typeface="Meiryo UI" panose="020B0604030504040204" pitchFamily="50" charset="-128"/>
                <a:ea typeface="Meiryo UI" panose="020B0604030504040204" pitchFamily="50" charset="-128"/>
              </a:rPr>
              <a:t>年度は</a:t>
            </a:r>
            <a:r>
              <a:rPr lang="en-US" altLang="ja-JP" sz="800" dirty="0" smtClean="0">
                <a:solidFill>
                  <a:schemeClr val="tx1"/>
                </a:solidFill>
                <a:latin typeface="Meiryo UI" panose="020B0604030504040204" pitchFamily="50" charset="-128"/>
                <a:ea typeface="Meiryo UI" panose="020B0604030504040204" pitchFamily="50" charset="-128"/>
              </a:rPr>
              <a:t>9</a:t>
            </a:r>
            <a:r>
              <a:rPr lang="ja-JP" altLang="en-US" sz="800" dirty="0" smtClean="0">
                <a:solidFill>
                  <a:schemeClr val="tx1"/>
                </a:solidFill>
                <a:latin typeface="Meiryo UI" panose="020B0604030504040204" pitchFamily="50" charset="-128"/>
                <a:ea typeface="Meiryo UI" panose="020B0604030504040204" pitchFamily="50" charset="-128"/>
              </a:rPr>
              <a:t>月末時点</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0" name="テキスト ボックス 29"/>
          <p:cNvSpPr txBox="1"/>
          <p:nvPr/>
        </p:nvSpPr>
        <p:spPr>
          <a:xfrm>
            <a:off x="5940152" y="2708920"/>
            <a:ext cx="2601584" cy="21544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■大阪イノベーションハブホームページより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1477337"/>
            <a:ext cx="1845945" cy="1231583"/>
          </a:xfrm>
          <a:prstGeom prst="rect">
            <a:avLst/>
          </a:prstGeom>
        </p:spPr>
      </p:pic>
    </p:spTree>
    <p:extLst>
      <p:ext uri="{BB962C8B-B14F-4D97-AF65-F5344CB8AC3E}">
        <p14:creationId xmlns:p14="http://schemas.microsoft.com/office/powerpoint/2010/main" val="919027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43866" y="1462235"/>
            <a:ext cx="4392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⼈格の縦割りや営利・⾮営利の区分を越えて⼀堂に集い</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それぞれが公益活動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を担う主体だということを再認識（共通の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アイデ</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ンティティを形成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）し、大阪の⺠の連携・協⼒によりその存在感を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に示す「核</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場」として、「⺠都・⼤阪」フィランソロピー会議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民都・大阪」における、民間公益活動の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向けた新たな連携の取組み等についての議論を行うとともに、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、情報発信といった非営利セクター全体にかかわる課題解決の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や、個々のテーマに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おける課題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解決に向けた分野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横断的な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手法などについて、分科会を設置のうえ議論・検討が進む。</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また、会議の取組みの情報発信の場として、フィランソロピー大会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を開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催し（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）、大阪がフィランソロ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ピーにおける国際的な拠点都市をめざすフィランソロピー都市宣言や会議・分科会の取組みについて発信。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107504" y="188640"/>
            <a:ext cx="8928992" cy="115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場として「民都・大阪」フィランソロピー会議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設立し、議論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検討がスタート。　また、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年６月に「フィランソロピー都市宣言」を行い、大阪が国内外から資金・人材が集まるフィランソロピーの国際拠点都市をめざすことをアピール。「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民都・大阪における社会的課題解決に向けた新たな連携等についての議論を行うなど、取組みが進む。</a:t>
            </a:r>
          </a:p>
          <a:p>
            <a:pPr marL="92075">
              <a:lnSpc>
                <a:spcPct val="114000"/>
              </a:lnSpc>
            </a:pP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6732040" y="5536523"/>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68" name="正方形/長方形 67"/>
          <p:cNvSpPr/>
          <p:nvPr/>
        </p:nvSpPr>
        <p:spPr>
          <a:xfrm>
            <a:off x="5007493" y="5531206"/>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9" name="正方形/長方形 68"/>
          <p:cNvSpPr/>
          <p:nvPr/>
        </p:nvSpPr>
        <p:spPr>
          <a:xfrm>
            <a:off x="4716072" y="1448824"/>
            <a:ext cx="424473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なアイデアや知恵を生み出し、これまでになかった連携や協働による非営利セクターの活性化やソーシャルビジネスの拡大を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図ること等により、様々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な分野において豊かで美しい大阪に向けて民が主体となったソーシャル・イノベーションを創出して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じて大阪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26</a:t>
            </a:r>
            <a:endParaRPr kumimoji="1" lang="ja-JP" altLang="en-US" dirty="0">
              <a:latin typeface="Meiryo UI" panose="020B0604030504040204" pitchFamily="50" charset="-128"/>
              <a:ea typeface="Meiryo UI" panose="020B0604030504040204" pitchFamily="50" charset="-128"/>
            </a:endParaRPr>
          </a:p>
        </p:txBody>
      </p:sp>
      <p:sp>
        <p:nvSpPr>
          <p:cNvPr id="15" name="正方形/長方形 14"/>
          <p:cNvSpPr/>
          <p:nvPr/>
        </p:nvSpPr>
        <p:spPr>
          <a:xfrm>
            <a:off x="395536" y="5050154"/>
            <a:ext cx="3467307" cy="251517"/>
          </a:xfrm>
          <a:prstGeom prst="rect">
            <a:avLst/>
          </a:prstGeom>
          <a:ln w="9525">
            <a:noFill/>
            <a:prstDash val="sysDot"/>
          </a:ln>
        </p:spPr>
        <p:txBody>
          <a:bodyPr wrap="square" lIns="72000" tIns="36000" rIns="36000" bIns="18000" anchor="t" anchorCtr="0">
            <a:noAutofit/>
          </a:bodyPr>
          <a:lstStyle/>
          <a:p>
            <a:pPr>
              <a:defRPr/>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a:grpSpLocks noChangeAspect="1"/>
          </p:cNvGrpSpPr>
          <p:nvPr/>
        </p:nvGrpSpPr>
        <p:grpSpPr>
          <a:xfrm>
            <a:off x="266332" y="5373216"/>
            <a:ext cx="4284000" cy="1282200"/>
            <a:chOff x="8894407" y="1030463"/>
            <a:chExt cx="6263912" cy="1828356"/>
          </a:xfrm>
        </p:grpSpPr>
        <p:sp>
          <p:nvSpPr>
            <p:cNvPr id="17" name="角丸四角形 16"/>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18" name="角丸四角形 17"/>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0" name="角丸四角形 19"/>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1" name="角丸四角形 20"/>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2" name="曲折矢印 21"/>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3" name="曲折矢印 22"/>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4" name="曲折矢印 23"/>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5" name="曲折矢印 24"/>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6"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27" name="正方形/長方形 26"/>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テキスト ボックス 2"/>
          <p:cNvSpPr txBox="1"/>
          <p:nvPr/>
        </p:nvSpPr>
        <p:spPr>
          <a:xfrm>
            <a:off x="5040182" y="3162741"/>
            <a:ext cx="3603316" cy="2354491"/>
          </a:xfrm>
          <a:prstGeom prst="rect">
            <a:avLst/>
          </a:prstGeom>
          <a:noFill/>
          <a:ln>
            <a:solidFill>
              <a:schemeClr val="accent1"/>
            </a:solidFill>
          </a:ln>
        </p:spPr>
        <p:txBody>
          <a:bodyPr wrap="square" rtlCol="0">
            <a:spAutoFit/>
          </a:bodyPr>
          <a:lstStyle/>
          <a:p>
            <a:r>
              <a:rPr lang="ja-JP" altLang="en-US" sz="700" dirty="0" smtClean="0"/>
              <a:t>　世界</a:t>
            </a:r>
            <a:r>
              <a:rPr lang="ja-JP" altLang="en-US" sz="700" dirty="0"/>
              <a:t>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700" dirty="0"/>
              <a:t>NPO</a:t>
            </a:r>
            <a:r>
              <a:rPr lang="ja-JP" altLang="en-US" sz="700" dirty="0"/>
              <a:t>や社会的企業など新たな公共の担い手の増加、</a:t>
            </a:r>
            <a:r>
              <a:rPr lang="en-US" altLang="ja-JP" sz="700" dirty="0"/>
              <a:t>CSR</a:t>
            </a:r>
            <a:r>
              <a:rPr lang="ja-JP" altLang="en-US" sz="700" dirty="0"/>
              <a:t>（企業の社会的責任）への関心が進む中、新しい鍵として、非営利セクターと政府との協働が注目されている。</a:t>
            </a:r>
          </a:p>
          <a:p>
            <a:r>
              <a:rPr lang="ja-JP" altLang="en-US" sz="7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7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700" dirty="0"/>
              <a:t>　そして、持続可能な開発目標（</a:t>
            </a:r>
            <a:r>
              <a:rPr lang="en-US" altLang="ja-JP" sz="700" dirty="0"/>
              <a:t>SDGs</a:t>
            </a:r>
            <a:r>
              <a:rPr lang="ja-JP" altLang="en-US" sz="700" dirty="0"/>
              <a:t>）の達成にも貢献するとともに、世界のフィランソロピストの思いに寄り添う都市として、日本・世界中から第</a:t>
            </a:r>
            <a:r>
              <a:rPr lang="en-US" altLang="ja-JP" sz="700" dirty="0"/>
              <a:t>2</a:t>
            </a:r>
            <a:r>
              <a:rPr lang="ja-JP" altLang="en-US" sz="700" dirty="0"/>
              <a:t>の動脈（投資や人材）が集まり、民間公益活動の担い手を育て・支えていくことでその活動を拡げ、公益的インパクトを生み出していく。</a:t>
            </a:r>
          </a:p>
          <a:p>
            <a:r>
              <a:rPr lang="ja-JP" altLang="en-US" sz="700" dirty="0"/>
              <a:t>　これらを通じて「フィランソロピーにおける国際的な拠点都市」の実現をめざすことをここに宣言する。</a:t>
            </a:r>
          </a:p>
          <a:p>
            <a:r>
              <a:rPr lang="ja-JP" altLang="en-US" sz="700" dirty="0"/>
              <a:t>　　　　　　　　　　　　</a:t>
            </a:r>
            <a:r>
              <a:rPr lang="ja-JP" altLang="en-US" sz="700" dirty="0" smtClean="0"/>
              <a:t>　　　　　　　　　　　　　</a:t>
            </a:r>
            <a:r>
              <a:rPr lang="en-US" altLang="ja-JP" sz="700" dirty="0" smtClean="0"/>
              <a:t>201</a:t>
            </a:r>
            <a:r>
              <a:rPr lang="en-US" altLang="ja-JP" sz="700" dirty="0"/>
              <a:t>8</a:t>
            </a:r>
            <a:r>
              <a:rPr lang="ja-JP" altLang="en-US" sz="700" dirty="0" smtClean="0"/>
              <a:t>年</a:t>
            </a:r>
            <a:r>
              <a:rPr lang="en-US" altLang="ja-JP" sz="700" dirty="0"/>
              <a:t>6</a:t>
            </a:r>
            <a:r>
              <a:rPr lang="ja-JP" altLang="en-US" sz="700" dirty="0"/>
              <a:t>月</a:t>
            </a:r>
            <a:r>
              <a:rPr lang="en-US" altLang="ja-JP" sz="700" dirty="0"/>
              <a:t>1</a:t>
            </a:r>
            <a:r>
              <a:rPr lang="ja-JP" altLang="en-US" sz="700" dirty="0"/>
              <a:t>日　「民都・大阪」フィランソロピー会議</a:t>
            </a:r>
          </a:p>
        </p:txBody>
      </p:sp>
      <p:pic>
        <p:nvPicPr>
          <p:cNvPr id="31" name="図 30"/>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892839" y="5796063"/>
            <a:ext cx="1800000" cy="1008000"/>
          </a:xfrm>
          <a:prstGeom prst="rect">
            <a:avLst/>
          </a:prstGeom>
          <a:ln>
            <a:solidFill>
              <a:schemeClr val="bg1"/>
            </a:solidFill>
          </a:ln>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361" y="5796063"/>
            <a:ext cx="1800000" cy="1013114"/>
          </a:xfrm>
          <a:prstGeom prst="rect">
            <a:avLst/>
          </a:prstGeom>
        </p:spPr>
      </p:pic>
    </p:spTree>
    <p:extLst>
      <p:ext uri="{BB962C8B-B14F-4D97-AF65-F5344CB8AC3E}">
        <p14:creationId xmlns:p14="http://schemas.microsoft.com/office/powerpoint/2010/main" val="161390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bwMode="auto">
          <a:xfrm>
            <a:off x="270000" y="116632"/>
            <a:ext cx="8694488" cy="353284"/>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副首都</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大阪に</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向けた</a:t>
            </a:r>
            <a:r>
              <a:rPr kumimoji="0" lang="ja-JP" altLang="en-US" sz="14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取組み状況（概要）</a:t>
            </a:r>
            <a:endParaRPr kumimoji="0" lang="ja-JP" altLang="en-US" sz="140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 name="正方形/長方形 3"/>
          <p:cNvSpPr/>
          <p:nvPr/>
        </p:nvSpPr>
        <p:spPr bwMode="auto">
          <a:xfrm>
            <a:off x="269999" y="570514"/>
            <a:ext cx="8694489" cy="625355"/>
          </a:xfrm>
          <a:prstGeom prst="rect">
            <a:avLst/>
          </a:prstGeom>
          <a:noFill/>
          <a:ln w="6350" algn="ctr">
            <a:solidFill>
              <a:schemeClr val="accent1"/>
            </a:solidFill>
            <a:prstDash val="dash"/>
            <a:round/>
          </a:ln>
          <a:effectLst/>
        </p:spPr>
        <p:txBody>
          <a:bodyPr wrap="square" lIns="108000" tIns="36000" rIns="108000" bIns="36000" rtlCol="0" anchor="ctr">
            <a:spAutoFit/>
          </a:bodyPr>
          <a:lstStyle/>
          <a:p>
            <a:pPr lvl="0">
              <a:lnSpc>
                <a:spcPct val="114000"/>
              </a:lnSpc>
              <a:defRPr/>
            </a:pP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取り</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まとめ以降、世界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で存在感を示す「副首都・大阪」の確立に</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向け、</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大阪府・大阪市が連携して</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着実に取組みを進めてきた。</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昨年、</a:t>
            </a:r>
            <a:r>
              <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月には副首都推進本部に堺市が参画。</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今後、大阪</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・関西万博の開催決定を追い風に</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実現も見据えながら</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まで積み上げてきた取組みを</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土台に、更なる取組みの加速化を図る。</a:t>
            </a:r>
            <a:endParaRPr kumimoji="0" lang="en-US" altLang="ja-JP" sz="105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608248" y="1768329"/>
            <a:ext cx="2736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・なにわ筋線の整備主体・事業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スキーム等</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市で意思</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研究所の創設</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開催決定</a:t>
            </a:r>
          </a:p>
        </p:txBody>
      </p:sp>
      <p:sp>
        <p:nvSpPr>
          <p:cNvPr id="25" name="正方形/長方形 24"/>
          <p:cNvSpPr/>
          <p:nvPr/>
        </p:nvSpPr>
        <p:spPr>
          <a:xfrm>
            <a:off x="6012160" y="1768329"/>
            <a:ext cx="2880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a:t>
            </a:r>
            <a:r>
              <a:rPr lang="ja-JP" altLang="en-US" sz="1000" dirty="0">
                <a:solidFill>
                  <a:schemeClr val="tx1"/>
                </a:solidFill>
                <a:latin typeface="Meiryo UI" panose="020B0604030504040204" pitchFamily="50" charset="-128"/>
                <a:ea typeface="Meiryo UI" panose="020B0604030504040204" pitchFamily="50" charset="-128"/>
              </a:rPr>
              <a:t>重粒子線センターの</a:t>
            </a:r>
            <a:r>
              <a:rPr lang="ja-JP" altLang="en-US" sz="1000" dirty="0" smtClean="0">
                <a:solidFill>
                  <a:schemeClr val="tx1"/>
                </a:solidFill>
                <a:latin typeface="Meiryo UI" panose="020B0604030504040204" pitchFamily="50" charset="-128"/>
                <a:ea typeface="Meiryo UI" panose="020B0604030504040204" pitchFamily="50" charset="-128"/>
              </a:rPr>
              <a:t>オープン</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夢</a:t>
            </a:r>
            <a:r>
              <a:rPr kumimoji="1" lang="ja-JP" altLang="en-US" sz="1000" dirty="0">
                <a:solidFill>
                  <a:schemeClr val="tx1"/>
                </a:solidFill>
                <a:latin typeface="Meiryo UI" panose="020B0604030504040204" pitchFamily="50" charset="-128"/>
                <a:ea typeface="Meiryo UI" panose="020B0604030504040204" pitchFamily="50" charset="-128"/>
              </a:rPr>
              <a:t>洲</a:t>
            </a:r>
            <a:r>
              <a:rPr kumimoji="1" lang="ja-JP" altLang="en-US" sz="1000" dirty="0" smtClean="0">
                <a:solidFill>
                  <a:schemeClr val="tx1"/>
                </a:solidFill>
                <a:latin typeface="Meiryo UI" panose="020B0604030504040204" pitchFamily="50" charset="-128"/>
                <a:ea typeface="Meiryo UI" panose="020B0604030504040204" pitchFamily="50" charset="-128"/>
              </a:rPr>
              <a:t>まちづくり構想の策定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・ナイトカルチャーの発掘・創出事業</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・大阪城公園で「</a:t>
            </a:r>
            <a:r>
              <a:rPr lang="en-US" altLang="ja-JP" sz="1000" dirty="0" smtClean="0">
                <a:solidFill>
                  <a:schemeClr val="tx1"/>
                </a:solidFill>
                <a:latin typeface="Meiryo UI" panose="020B0604030504040204" pitchFamily="50" charset="-128"/>
                <a:ea typeface="Meiryo UI" panose="020B0604030504040204" pitchFamily="50" charset="-128"/>
              </a:rPr>
              <a:t>JO-TERRACE</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OSAKA</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MIRAIZA</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OSAKA-JO</a:t>
            </a:r>
            <a:r>
              <a:rPr lang="ja-JP" altLang="en-US" sz="1000" dirty="0" smtClean="0">
                <a:solidFill>
                  <a:schemeClr val="tx1"/>
                </a:solidFill>
                <a:latin typeface="Meiryo UI" panose="020B0604030504040204" pitchFamily="50" charset="-128"/>
                <a:ea typeface="Meiryo UI" panose="020B0604030504040204" pitchFamily="50" charset="-128"/>
              </a:rPr>
              <a:t>」がオープン</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・万博公園の太陽の塔の内部公開開始</a:t>
            </a:r>
            <a:endParaRPr lang="ja-JP" altLang="en-US" sz="10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「民都・大阪」フィランソロピー会議の設立　</a:t>
            </a:r>
            <a:endParaRPr kumimoji="1" lang="ja-JP" altLang="en-US" sz="1000" dirty="0"/>
          </a:p>
        </p:txBody>
      </p:sp>
      <p:sp>
        <p:nvSpPr>
          <p:cNvPr id="5" name="正方形/長方形 4"/>
          <p:cNvSpPr/>
          <p:nvPr/>
        </p:nvSpPr>
        <p:spPr>
          <a:xfrm rot="16200000">
            <a:off x="1806979" y="149768"/>
            <a:ext cx="338537" cy="2736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機能面</a:t>
            </a:r>
            <a:endParaRPr kumimoji="1" lang="ja-JP" altLang="en-US" sz="1000" b="1" dirty="0">
              <a:latin typeface="Meiryo UI" panose="020B0604030504040204" pitchFamily="50" charset="-128"/>
              <a:ea typeface="Meiryo UI" panose="020B0604030504040204" pitchFamily="50" charset="-128"/>
            </a:endParaRPr>
          </a:p>
        </p:txBody>
      </p:sp>
      <p:sp>
        <p:nvSpPr>
          <p:cNvPr id="30" name="スライド番号プレースホルダー 2"/>
          <p:cNvSpPr>
            <a:spLocks noGrp="1"/>
          </p:cNvSpPr>
          <p:nvPr>
            <p:ph type="sldNum" sz="quarter" idx="12"/>
          </p:nvPr>
        </p:nvSpPr>
        <p:spPr>
          <a:xfrm>
            <a:off x="7020272" y="6483739"/>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3</a:t>
            </a:r>
            <a:endParaRPr kumimoji="1" lang="ja-JP" altLang="en-US" dirty="0">
              <a:latin typeface="Meiryo UI" panose="020B0604030504040204" pitchFamily="50" charset="-128"/>
              <a:ea typeface="Meiryo UI" panose="020B0604030504040204" pitchFamily="50" charset="-128"/>
            </a:endParaRPr>
          </a:p>
        </p:txBody>
      </p:sp>
      <p:sp>
        <p:nvSpPr>
          <p:cNvPr id="34" name="角丸四角形 33"/>
          <p:cNvSpPr/>
          <p:nvPr/>
        </p:nvSpPr>
        <p:spPr bwMode="auto">
          <a:xfrm>
            <a:off x="179512" y="1311034"/>
            <a:ext cx="792024" cy="396000"/>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05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主な取組</a:t>
            </a:r>
            <a:endParaRPr kumimoji="0" lang="ja-JP" altLang="en-US" sz="105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 name="ホームベース 1"/>
          <p:cNvSpPr/>
          <p:nvPr/>
        </p:nvSpPr>
        <p:spPr>
          <a:xfrm rot="5400000">
            <a:off x="-345556" y="2381667"/>
            <a:ext cx="1471696" cy="288000"/>
          </a:xfrm>
          <a:prstGeom prst="homePlate">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p>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ja-JP" sz="1000" b="1" i="0" u="none" strike="noStrike" kern="1200" cap="none" spc="0" normalizeH="0" baseline="0" dirty="0" smtClean="0">
                <a:ln>
                  <a:noFill/>
                </a:ln>
                <a:solidFill>
                  <a:schemeClr val="bg1"/>
                </a:solidFill>
                <a:effectLst/>
                <a:uLnTx/>
                <a:uFillTx/>
                <a:latin typeface="Meiryo UI" panose="020B0604030504040204" pitchFamily="50" charset="-128"/>
                <a:ea typeface="Meiryo UI" panose="020B0604030504040204" pitchFamily="50" charset="-128"/>
              </a:rPr>
              <a:t>0</a:t>
            </a:r>
          </a:p>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p>
          <a:p>
            <a:pPr marL="0" marR="0" lvl="0" indent="0" algn="ctr" defTabSz="457200" rtl="0" eaLnBrk="1" fontAlgn="auto" latinLnBrk="0" hangingPunct="1">
              <a:lnSpc>
                <a:spcPct val="100000"/>
              </a:lnSpc>
              <a:spcBef>
                <a:spcPts val="0"/>
              </a:spcBef>
              <a:spcAft>
                <a:spcPts val="0"/>
              </a:spcAft>
              <a:buClrTx/>
              <a:buSzTx/>
              <a:buFontTx/>
              <a:buNone/>
              <a:defRPr/>
            </a:pPr>
            <a:r>
              <a:rPr lang="en-US" altLang="ja-JP" sz="1000" b="1" dirty="0" smtClean="0">
                <a:solidFill>
                  <a:schemeClr val="bg1"/>
                </a:solidFill>
                <a:latin typeface="Meiryo UI" panose="020B0604030504040204" pitchFamily="50" charset="-128"/>
                <a:ea typeface="Meiryo UI" panose="020B0604030504040204" pitchFamily="50" charset="-128"/>
              </a:rPr>
              <a:t>7</a:t>
            </a:r>
          </a:p>
          <a:p>
            <a:pPr marL="0" marR="0" lvl="0" indent="0" algn="ctr" defTabSz="457200" rtl="0" eaLnBrk="1" fontAlgn="auto" latinLnBrk="0" hangingPunct="1">
              <a:lnSpc>
                <a:spcPct val="100000"/>
              </a:lnSpc>
              <a:spcBef>
                <a:spcPts val="0"/>
              </a:spcBef>
              <a:spcAft>
                <a:spcPts val="0"/>
              </a:spcAft>
              <a:buClrTx/>
              <a:buSzTx/>
              <a:buFontTx/>
              <a:buNone/>
              <a:defRPr/>
            </a:pPr>
            <a:r>
              <a:rPr lang="ja-JP" altLang="en-US" sz="1000" b="1" noProof="0" dirty="0" smtClean="0">
                <a:solidFill>
                  <a:schemeClr val="bg1"/>
                </a:solidFill>
                <a:latin typeface="Meiryo UI" panose="020B0604030504040204" pitchFamily="50" charset="-128"/>
                <a:ea typeface="Meiryo UI" panose="020B0604030504040204" pitchFamily="50" charset="-128"/>
              </a:rPr>
              <a:t>年</a:t>
            </a:r>
          </a:p>
          <a:p>
            <a:pPr marL="0" marR="0" lvl="0" indent="0" algn="ctr" defTabSz="457200" rtl="0" eaLnBrk="1" fontAlgn="auto" latinLnBrk="0" hangingPunct="1">
              <a:lnSpc>
                <a:spcPct val="100000"/>
              </a:lnSpc>
              <a:spcBef>
                <a:spcPts val="0"/>
              </a:spcBef>
              <a:spcAft>
                <a:spcPts val="0"/>
              </a:spcAft>
              <a:buClrTx/>
              <a:buSzTx/>
              <a:buFontTx/>
              <a:buNone/>
              <a:defRPr/>
            </a:pPr>
            <a:r>
              <a:rPr lang="ja-JP" altLang="en-US" sz="1000" b="1" dirty="0" smtClean="0">
                <a:solidFill>
                  <a:schemeClr val="bg1"/>
                </a:solidFill>
                <a:latin typeface="Meiryo UI" panose="020B0604030504040204" pitchFamily="50" charset="-128"/>
                <a:ea typeface="Meiryo UI" panose="020B0604030504040204" pitchFamily="50" charset="-128"/>
              </a:rPr>
              <a:t>度</a:t>
            </a:r>
            <a:endParaRPr lang="en-US" altLang="ja-JP" sz="1000" b="1" noProof="0" dirty="0" smtClean="0">
              <a:solidFill>
                <a:schemeClr val="bg1"/>
              </a:solidFill>
              <a:latin typeface="Meiryo UI" panose="020B0604030504040204" pitchFamily="50" charset="-128"/>
              <a:ea typeface="Meiryo UI" panose="020B0604030504040204" pitchFamily="50" charset="-128"/>
            </a:endParaRPr>
          </a:p>
        </p:txBody>
      </p:sp>
      <p:sp>
        <p:nvSpPr>
          <p:cNvPr id="32" name="山形 31"/>
          <p:cNvSpPr/>
          <p:nvPr/>
        </p:nvSpPr>
        <p:spPr>
          <a:xfrm rot="5400000">
            <a:off x="-345559" y="3777158"/>
            <a:ext cx="1471696" cy="288000"/>
          </a:xfrm>
          <a:prstGeom prst="chevron">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0</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kumimoji="1" lang="en-US" altLang="ja-JP"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8</a:t>
            </a: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a:t>
            </a:r>
            <a:endParaRPr kumimoji="1" lang="en-US" altLang="ja-JP"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endParaRP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度</a:t>
            </a:r>
            <a:endParaRPr kumimoji="1" lang="ja-JP" altLang="en-US" sz="1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山形 34"/>
          <p:cNvSpPr/>
          <p:nvPr/>
        </p:nvSpPr>
        <p:spPr>
          <a:xfrm rot="5400000">
            <a:off x="-692921" y="5525275"/>
            <a:ext cx="2176945" cy="288000"/>
          </a:xfrm>
          <a:prstGeom prst="chevron">
            <a:avLst/>
          </a:prstGeom>
          <a:solidFill>
            <a:schemeClr val="tx2"/>
          </a:solidFill>
        </p:spPr>
        <p:style>
          <a:lnRef idx="0">
            <a:schemeClr val="accent1"/>
          </a:lnRef>
          <a:fillRef idx="3">
            <a:schemeClr val="accent1"/>
          </a:fillRef>
          <a:effectRef idx="3">
            <a:schemeClr val="accent1"/>
          </a:effectRef>
          <a:fontRef idx="minor">
            <a:schemeClr val="lt1"/>
          </a:fontRef>
        </p:style>
        <p:txBody>
          <a:bodyPr vert="vert270" rtlCol="0" anchor="ctr"/>
          <a:lstStyle/>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2</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0</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noProof="0" dirty="0" smtClean="0">
                <a:solidFill>
                  <a:schemeClr val="bg1"/>
                </a:solidFill>
                <a:latin typeface="Meiryo UI" panose="020B0604030504040204" pitchFamily="50" charset="-128"/>
                <a:ea typeface="Meiryo UI" panose="020B0604030504040204" pitchFamily="50" charset="-128"/>
              </a:rPr>
              <a:t>1</a:t>
            </a:r>
            <a:endParaRPr lang="ja-JP" altLang="en-US" sz="1000" b="1" noProof="0" dirty="0" smtClean="0">
              <a:solidFill>
                <a:schemeClr val="bg1"/>
              </a:solidFill>
              <a:latin typeface="Meiryo UI" panose="020B0604030504040204" pitchFamily="50" charset="-128"/>
              <a:ea typeface="Meiryo UI" panose="020B0604030504040204" pitchFamily="50" charset="-128"/>
            </a:endParaRPr>
          </a:p>
          <a:p>
            <a:pPr lvl="0" algn="ctr">
              <a:defRPr/>
            </a:pPr>
            <a:r>
              <a:rPr lang="en-US" altLang="ja-JP" sz="1000" b="1" dirty="0" smtClean="0">
                <a:solidFill>
                  <a:schemeClr val="bg1"/>
                </a:solidFill>
                <a:latin typeface="Meiryo UI" panose="020B0604030504040204" pitchFamily="50" charset="-128"/>
                <a:ea typeface="Meiryo UI" panose="020B0604030504040204" pitchFamily="50" charset="-128"/>
              </a:rPr>
              <a:t>9</a:t>
            </a:r>
            <a:endParaRPr lang="ja-JP" altLang="en-US" sz="1000" b="1" dirty="0" smtClean="0">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a:t>
            </a:r>
          </a:p>
          <a:p>
            <a:pPr lvl="0" algn="ctr">
              <a:defRPr/>
            </a:pPr>
            <a:r>
              <a:rPr kumimoji="1" lang="ja-JP" altLang="en-US" sz="10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度</a:t>
            </a:r>
            <a:endParaRPr kumimoji="1" lang="ja-JP" altLang="en-US" sz="1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9" name="正方形/長方形 38"/>
          <p:cNvSpPr/>
          <p:nvPr/>
        </p:nvSpPr>
        <p:spPr>
          <a:xfrm rot="16200000">
            <a:off x="4508935" y="257768"/>
            <a:ext cx="338537" cy="2520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制度面</a:t>
            </a:r>
            <a:endParaRPr kumimoji="1" lang="ja-JP" altLang="en-US" sz="1000" b="1" dirty="0">
              <a:latin typeface="Meiryo UI" panose="020B0604030504040204" pitchFamily="50" charset="-128"/>
              <a:ea typeface="Meiryo UI" panose="020B0604030504040204" pitchFamily="50" charset="-128"/>
            </a:endParaRPr>
          </a:p>
        </p:txBody>
      </p:sp>
      <p:sp>
        <p:nvSpPr>
          <p:cNvPr id="40" name="正方形/長方形 39"/>
          <p:cNvSpPr/>
          <p:nvPr/>
        </p:nvSpPr>
        <p:spPr>
          <a:xfrm rot="16200000">
            <a:off x="7282892" y="77768"/>
            <a:ext cx="338537" cy="288000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000" b="1" dirty="0" smtClean="0">
                <a:latin typeface="Meiryo UI" panose="020B0604030504040204" pitchFamily="50" charset="-128"/>
                <a:ea typeface="Meiryo UI" panose="020B0604030504040204" pitchFamily="50" charset="-128"/>
              </a:rPr>
              <a:t>経済成長面</a:t>
            </a:r>
            <a:endParaRPr kumimoji="1" lang="ja-JP" altLang="en-US" sz="1000" b="1" dirty="0">
              <a:latin typeface="Meiryo UI" panose="020B0604030504040204" pitchFamily="50" charset="-128"/>
              <a:ea typeface="Meiryo UI" panose="020B0604030504040204" pitchFamily="50" charset="-128"/>
            </a:endParaRPr>
          </a:p>
        </p:txBody>
      </p:sp>
      <p:sp>
        <p:nvSpPr>
          <p:cNvPr id="41" name="正方形/長方形 40"/>
          <p:cNvSpPr/>
          <p:nvPr/>
        </p:nvSpPr>
        <p:spPr>
          <a:xfrm>
            <a:off x="608246" y="3289622"/>
            <a:ext cx="2736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空港の一体運営開始</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延伸の都市計画決定</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軌</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道事業の特許の取得</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・府域一水道に向けた水道のあり方協議会の設置</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000" b="1" u="sng"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en-US" altLang="ja-JP" sz="1000"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u="sng"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endParaRPr lang="en-US" altLang="ja-JP" sz="1000" u="sng"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11755" y="4630914"/>
            <a:ext cx="2736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事業許可</a:t>
            </a:r>
            <a:endPar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大阪港湾局設置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の関連</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議案</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が可決</a:t>
            </a:r>
            <a:endParaRPr lang="en-US" altLang="ja-JP" sz="1000" strike="sngStrike"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局の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・公立大学法人大阪の</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・大阪中之島美術館の運営における</a:t>
            </a:r>
            <a:r>
              <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の募</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集開始</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418204" y="1768329"/>
            <a:ext cx="2520000" cy="144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制度（特別区設置）協</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議会の設置</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・工業所有権情報・研修館近畿統括本部</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）の開設や</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支部の機能強化</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3418203" y="3289622"/>
            <a:ext cx="2520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制度（特別区設置）協</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の場で、新た</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な大都市制度の実現（</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府・大阪市）</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に向けた議論</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積み重ね</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自治機能の</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充実に向けて、研究会に</a:t>
            </a:r>
            <a:r>
              <a:rPr lang="ja-JP" altLang="en-US" sz="1000" kern="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いてテーマ</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別報告書</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を取りまとめ</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・八尾市の中核市</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移行</a:t>
            </a:r>
            <a:endPar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419958" y="4630915"/>
            <a:ext cx="2520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・「特別区設置協定書（案）の作成に向けた</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基本的方向性について」の</a:t>
            </a:r>
            <a:r>
              <a:rPr lang="ja-JP" altLang="en-US" sz="1000" dirty="0">
                <a:solidFill>
                  <a:schemeClr val="tx1"/>
                </a:solidFill>
                <a:latin typeface="Meiryo UI" panose="020B0604030504040204" pitchFamily="50" charset="-128"/>
                <a:ea typeface="Meiryo UI" panose="020B0604030504040204" pitchFamily="50" charset="-128"/>
              </a:rPr>
              <a:t>決定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・寝屋川市の中核市移行</a:t>
            </a:r>
          </a:p>
          <a:p>
            <a:pPr fontAlgn="base">
              <a:lnSpc>
                <a:spcPct val="125000"/>
              </a:lnSpc>
              <a:spcBef>
                <a:spcPts val="0"/>
              </a:spcBef>
              <a:spcAft>
                <a:spcPts val="0"/>
              </a:spcAft>
              <a:defRPr/>
            </a:pPr>
            <a:r>
              <a:rPr lang="ja-JP" altLang="en-US" sz="1000" dirty="0" smtClean="0">
                <a:solidFill>
                  <a:schemeClr val="tx1"/>
                </a:solidFill>
                <a:latin typeface="Meiryo UI" panose="020B0604030504040204" pitchFamily="50" charset="-128"/>
                <a:ea typeface="Meiryo UI" panose="020B0604030504040204" pitchFamily="50" charset="-128"/>
              </a:rPr>
              <a:t>（吹田市は</a:t>
            </a:r>
            <a:r>
              <a:rPr lang="en-US" altLang="ja-JP" sz="1000" dirty="0" smtClean="0">
                <a:solidFill>
                  <a:schemeClr val="tx1"/>
                </a:solidFill>
                <a:latin typeface="Meiryo UI" panose="020B0604030504040204" pitchFamily="50" charset="-128"/>
                <a:ea typeface="Meiryo UI" panose="020B0604030504040204" pitchFamily="50" charset="-128"/>
              </a:rPr>
              <a:t>2020</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smtClean="0">
                <a:solidFill>
                  <a:schemeClr val="tx1"/>
                </a:solidFill>
                <a:latin typeface="Meiryo UI" panose="020B0604030504040204" pitchFamily="50" charset="-128"/>
                <a:ea typeface="Meiryo UI" panose="020B0604030504040204" pitchFamily="50" charset="-128"/>
              </a:rPr>
              <a:t>4</a:t>
            </a:r>
            <a:r>
              <a:rPr lang="ja-JP" altLang="en-US" sz="1000" dirty="0" smtClean="0">
                <a:solidFill>
                  <a:schemeClr val="tx1"/>
                </a:solidFill>
                <a:latin typeface="Meiryo UI" panose="020B0604030504040204" pitchFamily="50" charset="-128"/>
                <a:ea typeface="Meiryo UI" panose="020B0604030504040204" pitchFamily="50" charset="-128"/>
              </a:rPr>
              <a:t>月予定）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endParaRPr lang="en-US" altLang="ja-JP" sz="1000" dirty="0" smtClean="0">
              <a:solidFill>
                <a:schemeClr val="tx1"/>
              </a:solidFill>
              <a:latin typeface="Meiryo UI" panose="020B0604030504040204" pitchFamily="50" charset="-128"/>
              <a:ea typeface="Meiryo UI" panose="020B0604030504040204" pitchFamily="50" charset="-128"/>
            </a:endParaRPr>
          </a:p>
          <a:p>
            <a:pPr fontAlgn="base">
              <a:lnSpc>
                <a:spcPct val="125000"/>
              </a:lnSpc>
              <a:spcBef>
                <a:spcPts val="0"/>
              </a:spcBef>
              <a:spcAft>
                <a:spcPts val="0"/>
              </a:spcAft>
              <a:defRPr/>
            </a:pP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6012160" y="3289622"/>
            <a:ext cx="2880000" cy="1260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fontAlgn="base">
              <a:lnSpc>
                <a:spcPct val="125000"/>
              </a:lnSpc>
              <a:defRPr/>
            </a:pP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2025</a:t>
            </a:r>
            <a:r>
              <a:rPr lang="ja-JP" altLang="en-US" sz="1000" dirty="0">
                <a:solidFill>
                  <a:schemeClr val="tx1"/>
                </a:solidFill>
                <a:latin typeface="Meiryo UI" panose="020B0604030504040204" pitchFamily="50" charset="-128"/>
                <a:ea typeface="Meiryo UI" panose="020B0604030504040204" pitchFamily="50" charset="-128"/>
              </a:rPr>
              <a:t>年日本国際博覧会</a:t>
            </a:r>
            <a:r>
              <a:rPr lang="ja-JP" altLang="en-US" sz="1000" dirty="0" smtClean="0">
                <a:solidFill>
                  <a:schemeClr val="tx1"/>
                </a:solidFill>
                <a:latin typeface="Meiryo UI" panose="020B0604030504040204" pitchFamily="50" charset="-128"/>
                <a:ea typeface="Meiryo UI" panose="020B0604030504040204" pitchFamily="50" charset="-128"/>
              </a:rPr>
              <a:t>の開催決定</a:t>
            </a:r>
            <a:endParaRPr lang="ja-JP" altLang="en-US" sz="1050" strike="sngStrike" dirty="0">
              <a:solidFill>
                <a:srgbClr val="0070C0"/>
              </a:solidFill>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丁目の未来医療拠点の優先交渉権者を決定</a:t>
            </a:r>
          </a:p>
          <a:p>
            <a:pPr fontAlgn="base">
              <a:lnSpc>
                <a:spcPct val="125000"/>
              </a:lnSpc>
              <a:spcBef>
                <a:spcPts val="0"/>
              </a:spcBef>
              <a:spcAft>
                <a:spcPts val="0"/>
              </a:spcAft>
              <a:defRPr/>
            </a:pP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期区域の開発事</a:t>
            </a:r>
            <a:r>
              <a:rPr lang="ja-JP" altLang="en-US" sz="10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業者が</a:t>
            </a: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10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・「御堂筋将来ビジョン」の策定</a:t>
            </a:r>
          </a:p>
        </p:txBody>
      </p:sp>
      <p:sp>
        <p:nvSpPr>
          <p:cNvPr id="3" name="正方形/長方形 24"/>
          <p:cNvSpPr/>
          <p:nvPr/>
        </p:nvSpPr>
        <p:spPr>
          <a:xfrm>
            <a:off x="6012160" y="4630915"/>
            <a:ext cx="2880000" cy="2052000"/>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a:lnSpc>
                <a:spcPct val="125000"/>
              </a:lnSpc>
            </a:pPr>
            <a:r>
              <a:rPr lang="ja-JP" altLang="en-US" sz="1000" dirty="0" smtClean="0">
                <a:solidFill>
                  <a:schemeClr val="tx1"/>
                </a:solidFill>
                <a:latin typeface="Meiryo UI" panose="020B0604030504040204" pitchFamily="50" charset="-128"/>
                <a:ea typeface="Meiryo UI" panose="020B0604030504040204" pitchFamily="50" charset="-128"/>
              </a:rPr>
              <a:t>・博覧会国際事務局への登録申請書の提出</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pPr>
            <a:r>
              <a:rPr lang="ja-JP" altLang="en-US" sz="1000" b="1" dirty="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大阪</a:t>
            </a:r>
            <a:r>
              <a:rPr lang="en-US" altLang="ja-JP" sz="1000" dirty="0">
                <a:solidFill>
                  <a:schemeClr val="tx1"/>
                </a:solidFill>
                <a:latin typeface="Meiryo UI" panose="020B0604030504040204" pitchFamily="50" charset="-128"/>
                <a:ea typeface="Meiryo UI" panose="020B0604030504040204" pitchFamily="50" charset="-128"/>
              </a:rPr>
              <a:t>IR</a:t>
            </a:r>
            <a:r>
              <a:rPr lang="ja-JP" altLang="en-US" sz="1000" dirty="0">
                <a:solidFill>
                  <a:schemeClr val="tx1"/>
                </a:solidFill>
                <a:latin typeface="Meiryo UI" panose="020B0604030504040204" pitchFamily="50" charset="-128"/>
                <a:ea typeface="Meiryo UI" panose="020B0604030504040204" pitchFamily="50" charset="-128"/>
              </a:rPr>
              <a:t>基本構想の策定</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IR</a:t>
            </a:r>
            <a:r>
              <a:rPr lang="ja-JP" altLang="en-US" sz="1000" dirty="0">
                <a:solidFill>
                  <a:schemeClr val="tx1"/>
                </a:solidFill>
                <a:latin typeface="Meiryo UI" panose="020B0604030504040204" pitchFamily="50" charset="-128"/>
                <a:ea typeface="Meiryo UI" panose="020B0604030504040204" pitchFamily="50" charset="-128"/>
              </a:rPr>
              <a:t>事</a:t>
            </a:r>
            <a:r>
              <a:rPr lang="ja-JP" altLang="en-US" sz="1000" dirty="0" smtClean="0">
                <a:solidFill>
                  <a:schemeClr val="tx1"/>
                </a:solidFill>
                <a:latin typeface="Meiryo UI" panose="020B0604030504040204" pitchFamily="50" charset="-128"/>
                <a:ea typeface="Meiryo UI" panose="020B0604030504040204" pitchFamily="50" charset="-128"/>
              </a:rPr>
              <a:t>業者の公募</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RFP</a:t>
            </a:r>
            <a:r>
              <a:rPr lang="ja-JP" altLang="en-US" sz="1000" dirty="0" smtClean="0">
                <a:solidFill>
                  <a:schemeClr val="tx1"/>
                </a:solidFill>
                <a:latin typeface="Meiryo UI" panose="020B0604030504040204" pitchFamily="50" charset="-128"/>
                <a:ea typeface="Meiryo UI" panose="020B0604030504040204" pitchFamily="50" charset="-128"/>
              </a:rPr>
              <a:t>）開始</a:t>
            </a:r>
            <a:endParaRPr lang="ja-JP" altLang="en-US" sz="1050" dirty="0">
              <a:solidFill>
                <a:schemeClr val="tx1"/>
              </a:solidFill>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国立循環器病研究センターの健都への</a:t>
            </a:r>
            <a:r>
              <a:rPr lang="ja-JP" altLang="en-US" sz="1000" dirty="0" smtClean="0">
                <a:solidFill>
                  <a:schemeClr val="tx1"/>
                </a:solidFill>
                <a:latin typeface="Meiryo UI" panose="020B0604030504040204" pitchFamily="50" charset="-128"/>
                <a:ea typeface="Meiryo UI" panose="020B0604030504040204" pitchFamily="50" charset="-128"/>
              </a:rPr>
              <a:t>移転</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・大阪広域ベイエリアまちづくり推進本部の設置</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大阪府・大阪市・堺市における観光施策の連携</a:t>
            </a:r>
            <a:endParaRPr lang="en-US" altLang="ja-JP" sz="10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・大阪</a:t>
            </a:r>
            <a:r>
              <a:rPr lang="ja-JP" altLang="en-US" sz="1000" dirty="0">
                <a:solidFill>
                  <a:schemeClr val="tx1"/>
                </a:solidFill>
                <a:latin typeface="Meiryo UI" panose="020B0604030504040204" pitchFamily="50" charset="-128"/>
                <a:ea typeface="Meiryo UI" panose="020B0604030504040204" pitchFamily="50" charset="-128"/>
              </a:rPr>
              <a:t>スタートアップ・</a:t>
            </a:r>
            <a:r>
              <a:rPr lang="ja-JP" altLang="en-US" sz="1000" dirty="0" smtClean="0">
                <a:solidFill>
                  <a:schemeClr val="tx1"/>
                </a:solidFill>
                <a:latin typeface="Meiryo UI" panose="020B0604030504040204" pitchFamily="50" charset="-128"/>
                <a:ea typeface="Meiryo UI" panose="020B0604030504040204" pitchFamily="50" charset="-128"/>
              </a:rPr>
              <a:t>エコシステムコンソーシアムの設立</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・河内長野市におけるオンデマンド運行実証スタート</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百舌鳥・古市</a:t>
            </a:r>
            <a:r>
              <a:rPr lang="ja-JP" altLang="en-US" sz="1000" dirty="0" smtClean="0">
                <a:solidFill>
                  <a:schemeClr val="tx1"/>
                </a:solidFill>
                <a:latin typeface="Meiryo UI" panose="020B0604030504040204" pitchFamily="50" charset="-128"/>
                <a:ea typeface="Meiryo UI" panose="020B0604030504040204" pitchFamily="50" charset="-128"/>
              </a:rPr>
              <a:t>古墳群</a:t>
            </a:r>
            <a:r>
              <a:rPr lang="ja-JP" altLang="en-US" sz="1000" dirty="0">
                <a:solidFill>
                  <a:schemeClr val="tx1"/>
                </a:solidFill>
                <a:latin typeface="Meiryo UI" panose="020B0604030504040204" pitchFamily="50" charset="-128"/>
                <a:ea typeface="Meiryo UI" panose="020B0604030504040204" pitchFamily="50" charset="-128"/>
              </a:rPr>
              <a:t>の</a:t>
            </a:r>
            <a:r>
              <a:rPr lang="ja-JP" altLang="en-US" sz="1000" dirty="0" smtClean="0">
                <a:solidFill>
                  <a:schemeClr val="tx1"/>
                </a:solidFill>
                <a:latin typeface="Meiryo UI" panose="020B0604030504040204" pitchFamily="50" charset="-128"/>
                <a:ea typeface="Meiryo UI" panose="020B0604030504040204" pitchFamily="50" charset="-128"/>
              </a:rPr>
              <a:t>世界遺産登録</a:t>
            </a:r>
          </a:p>
        </p:txBody>
      </p:sp>
    </p:spTree>
    <p:extLst>
      <p:ext uri="{BB962C8B-B14F-4D97-AF65-F5344CB8AC3E}">
        <p14:creationId xmlns:p14="http://schemas.microsoft.com/office/powerpoint/2010/main" val="1948019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6063" y="332655"/>
            <a:ext cx="8920433" cy="622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都市インフラでは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、淀川左岸線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延伸部</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線の事業化により重要な交通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ネットワークの強化に道筋がついた。また、大阪市営地下鉄の株式会社化、</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空港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の一体運営も</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実現。さらに、港湾管理の一元化に向けた大阪港湾局設置の関連議案が可決された。</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大阪府、大阪市の機関統合で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、大阪健康安全基盤研究所、大阪産業技術研究所に続き、大阪産業局を設立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府立大学と市立大学の統合を見据えた法人統合も実現した。</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また、昨年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月には堺市</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が副首都推進本部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に参画。東京</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事務所の一体</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運営など、大阪府・大阪市・堺市による連携</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取組みも始まっている。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副首都として必要な都市機能の充実（機能面）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機能面の主な動き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51520" y="2365613"/>
            <a:ext cx="4320000" cy="4708981"/>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◆都市インフラの充実</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淀川左岸線延伸部</a:t>
            </a:r>
            <a:r>
              <a:rPr lang="ja-JP" altLang="en-US" sz="1050" dirty="0">
                <a:latin typeface="Meiryo UI" panose="020B0604030504040204" pitchFamily="50" charset="-128"/>
                <a:ea typeface="Meiryo UI" panose="020B0604030504040204" pitchFamily="50" charset="-128"/>
              </a:rPr>
              <a:t>の事業化（</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新名神高速道路</a:t>
            </a:r>
            <a:r>
              <a:rPr lang="ja-JP" altLang="en-US" sz="1050" dirty="0">
                <a:latin typeface="Meiryo UI" panose="020B0604030504040204" pitchFamily="50" charset="-128"/>
                <a:ea typeface="Meiryo UI" panose="020B0604030504040204" pitchFamily="50" charset="-128"/>
              </a:rPr>
              <a:t>の高槻～神戸間が開通（</a:t>
            </a:r>
            <a:r>
              <a:rPr lang="en-US" altLang="ja-JP" sz="1050" dirty="0">
                <a:latin typeface="Meiryo UI" panose="020B0604030504040204" pitchFamily="50" charset="-128"/>
                <a:ea typeface="Meiryo UI" panose="020B0604030504040204" pitchFamily="50" charset="-128"/>
              </a:rPr>
              <a:t>2018.3</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なにわ筋</a:t>
            </a:r>
            <a:r>
              <a:rPr lang="ja-JP" altLang="en-US" sz="1050" b="1" dirty="0" smtClean="0">
                <a:latin typeface="Meiryo UI" panose="020B0604030504040204" pitchFamily="50" charset="-128"/>
                <a:ea typeface="Meiryo UI" panose="020B0604030504040204" pitchFamily="50" charset="-128"/>
              </a:rPr>
              <a:t>線</a:t>
            </a:r>
            <a:r>
              <a:rPr lang="ja-JP" altLang="en-US" sz="1050" dirty="0" smtClean="0">
                <a:latin typeface="Meiryo UI" panose="020B0604030504040204" pitchFamily="50" charset="-128"/>
                <a:ea typeface="Meiryo UI" panose="020B0604030504040204" pitchFamily="50" charset="-128"/>
              </a:rPr>
              <a:t>の鉄道事業許可</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2019.7</a:t>
            </a:r>
            <a:r>
              <a:rPr lang="ja-JP" altLang="en-US"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・大阪モノレール延伸の都市計画決定及び、軌道事業の特許の取得</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大阪市営地下鉄</a:t>
            </a:r>
            <a:r>
              <a:rPr lang="ja-JP" altLang="en-US" sz="1050" dirty="0">
                <a:latin typeface="Meiryo UI" panose="020B0604030504040204" pitchFamily="50" charset="-128"/>
                <a:ea typeface="Meiryo UI" panose="020B0604030504040204" pitchFamily="50" charset="-128"/>
              </a:rPr>
              <a:t>の株式会社化（</a:t>
            </a:r>
            <a:r>
              <a:rPr lang="en-US" altLang="ja-JP" sz="1050" dirty="0">
                <a:latin typeface="Meiryo UI" panose="020B0604030504040204" pitchFamily="50" charset="-128"/>
                <a:ea typeface="Meiryo UI" panose="020B0604030504040204" pitchFamily="50" charset="-128"/>
              </a:rPr>
              <a:t>2018.4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・関西エアポート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株</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による</a:t>
            </a:r>
            <a:r>
              <a:rPr lang="ja-JP" altLang="en-US" sz="1050" b="1" dirty="0">
                <a:latin typeface="Meiryo UI" panose="020B0604030504040204" pitchFamily="50" charset="-128"/>
                <a:ea typeface="Meiryo UI" panose="020B0604030504040204" pitchFamily="50" charset="-128"/>
              </a:rPr>
              <a:t>関西</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空港</a:t>
            </a:r>
            <a:r>
              <a:rPr lang="ja-JP" altLang="en-US" sz="1050" dirty="0">
                <a:latin typeface="Meiryo UI" panose="020B0604030504040204" pitchFamily="50" charset="-128"/>
                <a:ea typeface="Meiryo UI" panose="020B0604030504040204" pitchFamily="50" charset="-128"/>
              </a:rPr>
              <a:t>一体運営開始（</a:t>
            </a:r>
            <a:r>
              <a:rPr lang="en-US" altLang="ja-JP" sz="1050" dirty="0">
                <a:latin typeface="Meiryo UI" panose="020B0604030504040204" pitchFamily="50" charset="-128"/>
                <a:ea typeface="Meiryo UI" panose="020B0604030504040204" pitchFamily="50" charset="-128"/>
              </a:rPr>
              <a:t>2018.4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大阪港湾局</a:t>
            </a:r>
            <a:r>
              <a:rPr lang="ja-JP" altLang="en-US" sz="1050" dirty="0" smtClean="0">
                <a:latin typeface="Meiryo UI" panose="020B0604030504040204" pitchFamily="50" charset="-128"/>
                <a:ea typeface="Meiryo UI" panose="020B0604030504040204" pitchFamily="50" charset="-128"/>
              </a:rPr>
              <a:t>設置</a:t>
            </a:r>
            <a:r>
              <a:rPr lang="ja-JP" altLang="en-US" sz="1050" kern="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関連</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議案</a:t>
            </a:r>
            <a:r>
              <a:rPr lang="ja-JP" altLang="en-US" sz="1050" kern="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可決</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2019.12</a:t>
            </a:r>
            <a:r>
              <a:rPr lang="ja-JP" altLang="en-US" sz="1050" b="1" dirty="0" smtClean="0">
                <a:latin typeface="Meiryo UI" panose="020B0604030504040204" pitchFamily="50" charset="-128"/>
                <a:ea typeface="Meiryo UI" panose="020B0604030504040204" pitchFamily="50" charset="-128"/>
              </a:rPr>
              <a:t>）</a:t>
            </a:r>
            <a:endParaRPr lang="en-US" altLang="ja-JP" sz="1050" b="1" dirty="0" smtClean="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◆基盤的な公共機能の高度化</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大阪府消防</a:t>
            </a:r>
            <a:r>
              <a:rPr lang="ja-JP" altLang="en-US" sz="1050" b="1" dirty="0">
                <a:latin typeface="Meiryo UI" panose="020B0604030504040204" pitchFamily="50" charset="-128"/>
                <a:ea typeface="Meiryo UI" panose="020B0604030504040204" pitchFamily="50" charset="-128"/>
              </a:rPr>
              <a:t>広域化推進計画</a:t>
            </a:r>
            <a:r>
              <a:rPr lang="ja-JP" altLang="en-US" sz="1050" dirty="0">
                <a:latin typeface="Meiryo UI" panose="020B0604030504040204" pitchFamily="50" charset="-128"/>
                <a:ea typeface="Meiryo UI" panose="020B0604030504040204" pitchFamily="50" charset="-128"/>
              </a:rPr>
              <a:t>の再策定</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2019.3</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大阪健康安全基盤研究所</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創設</a:t>
            </a:r>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・府市検討チームによる府内水道事業の最適化に関する検討（</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府域一水道に向けた水道のあり方協議会</a:t>
            </a:r>
            <a:r>
              <a:rPr lang="ja-JP" altLang="en-US" sz="1050" dirty="0">
                <a:latin typeface="Meiryo UI" panose="020B0604030504040204" pitchFamily="50" charset="-128"/>
                <a:ea typeface="Meiryo UI" panose="020B0604030504040204" pitchFamily="50" charset="-128"/>
              </a:rPr>
              <a:t>の設置（</a:t>
            </a:r>
            <a:r>
              <a:rPr lang="en-US" altLang="ja-JP" sz="1050" dirty="0">
                <a:latin typeface="Meiryo UI" panose="020B0604030504040204" pitchFamily="50" charset="-128"/>
                <a:ea typeface="Meiryo UI" panose="020B0604030504040204" pitchFamily="50" charset="-128"/>
              </a:rPr>
              <a:t>2018.8</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下水道事業における</a:t>
            </a:r>
            <a:r>
              <a:rPr lang="en-US" altLang="ja-JP" sz="1050" dirty="0">
                <a:latin typeface="Meiryo UI" panose="020B0604030504040204" pitchFamily="50" charset="-128"/>
                <a:ea typeface="Meiryo UI" panose="020B0604030504040204" pitchFamily="50" charset="-128"/>
              </a:rPr>
              <a:t>PPP/PFI</a:t>
            </a:r>
            <a:r>
              <a:rPr lang="ja-JP" altLang="en-US" sz="1050" dirty="0">
                <a:latin typeface="Meiryo UI" panose="020B0604030504040204" pitchFamily="50" charset="-128"/>
                <a:ea typeface="Meiryo UI" panose="020B0604030504040204" pitchFamily="50" charset="-128"/>
              </a:rPr>
              <a:t>方式（コンセッション含む）導入</a:t>
            </a:r>
            <a:r>
              <a:rPr lang="ja-JP" altLang="en-US" sz="1050" dirty="0" smtClean="0">
                <a:latin typeface="Meiryo UI" panose="020B0604030504040204" pitchFamily="50" charset="-128"/>
                <a:ea typeface="Meiryo UI" panose="020B0604030504040204" pitchFamily="50" charset="-128"/>
              </a:rPr>
              <a:t>可能性の</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検討</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2018.1</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nSpc>
                <a:spcPts val="1500"/>
              </a:lnSpc>
            </a:pP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◆規制改革や特区による環境整備</a:t>
            </a:r>
          </a:p>
          <a:p>
            <a:pPr>
              <a:lnSpc>
                <a:spcPts val="1500"/>
              </a:lnSpc>
            </a:pPr>
            <a:r>
              <a:rPr lang="ja-JP" altLang="en-US" sz="1050" dirty="0">
                <a:latin typeface="Meiryo UI" panose="020B0604030504040204" pitchFamily="50" charset="-128"/>
                <a:ea typeface="Meiryo UI" panose="020B0604030504040204" pitchFamily="50" charset="-128"/>
              </a:rPr>
              <a:t>・国家戦略特区の活用</a:t>
            </a:r>
          </a:p>
          <a:p>
            <a:pPr>
              <a:lnSpc>
                <a:spcPts val="1500"/>
              </a:lnSpc>
            </a:pPr>
            <a:r>
              <a:rPr lang="ja-JP" altLang="en-US" sz="1050" dirty="0">
                <a:latin typeface="Meiryo UI" panose="020B0604030504040204" pitchFamily="50" charset="-128"/>
                <a:ea typeface="Meiryo UI" panose="020B0604030504040204" pitchFamily="50" charset="-128"/>
              </a:rPr>
              <a:t>　　実施中事業：保険外併用療養に関する特例、旅館業法の特例　等</a:t>
            </a:r>
          </a:p>
          <a:p>
            <a:pPr>
              <a:lnSpc>
                <a:spcPts val="1500"/>
              </a:lnSpc>
            </a:pPr>
            <a:endParaRPr lang="en-US" altLang="ja-JP" sz="1050" dirty="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endParaRPr lang="ja-JP" altLang="en-US" sz="1050" dirty="0">
              <a:latin typeface="Meiryo UI" panose="020B0604030504040204" pitchFamily="50" charset="-128"/>
              <a:ea typeface="Meiryo UI" panose="020B0604030504040204" pitchFamily="50" charset="-128"/>
            </a:endParaRPr>
          </a:p>
        </p:txBody>
      </p:sp>
      <p:sp>
        <p:nvSpPr>
          <p:cNvPr id="14" name="正方形/長方形 13"/>
          <p:cNvSpPr/>
          <p:nvPr/>
        </p:nvSpPr>
        <p:spPr>
          <a:xfrm>
            <a:off x="4572480" y="2365613"/>
            <a:ext cx="4320000" cy="3170099"/>
          </a:xfrm>
          <a:prstGeom prst="rect">
            <a:avLst/>
          </a:prstGeom>
        </p:spPr>
        <p:txBody>
          <a:bodyPr>
            <a:spAutoFit/>
          </a:bodyPr>
          <a:lstStyle/>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産業支援や研究開発の機能・体制強化</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大阪産業技術研究所</a:t>
            </a:r>
            <a:r>
              <a:rPr lang="ja-JP" altLang="en-US" sz="1050" dirty="0">
                <a:latin typeface="Meiryo UI" panose="020B0604030504040204" pitchFamily="50" charset="-128"/>
                <a:ea typeface="Meiryo UI" panose="020B0604030504040204" pitchFamily="50" charset="-128"/>
              </a:rPr>
              <a:t>の創設（</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大阪産業局</a:t>
            </a:r>
            <a:r>
              <a:rPr lang="ja-JP" altLang="en-US" sz="1050" dirty="0">
                <a:latin typeface="Meiryo UI" panose="020B0604030504040204" pitchFamily="50" charset="-128"/>
                <a:ea typeface="Meiryo UI" panose="020B0604030504040204" pitchFamily="50" charset="-128"/>
              </a:rPr>
              <a:t>の設立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◆人材育成環境の充実</a:t>
            </a:r>
          </a:p>
          <a:p>
            <a:pPr>
              <a:lnSpc>
                <a:spcPts val="1500"/>
              </a:lnSpc>
            </a:pPr>
            <a:r>
              <a:rPr lang="ja-JP" altLang="en-US" sz="1050" dirty="0" smtClean="0">
                <a:latin typeface="Meiryo UI" panose="020B0604030504040204" pitchFamily="50" charset="-128"/>
                <a:ea typeface="Meiryo UI" panose="020B0604030504040204" pitchFamily="50" charset="-128"/>
              </a:rPr>
              <a:t>・大阪</a:t>
            </a:r>
            <a:r>
              <a:rPr lang="ja-JP" altLang="en-US" sz="1050" dirty="0">
                <a:latin typeface="Meiryo UI" panose="020B0604030504040204" pitchFamily="50" charset="-128"/>
                <a:ea typeface="Meiryo UI" panose="020B0604030504040204" pitchFamily="50" charset="-128"/>
              </a:rPr>
              <a:t>市立</a:t>
            </a:r>
            <a:r>
              <a:rPr lang="ja-JP" altLang="en-US" sz="1050" b="1" dirty="0">
                <a:latin typeface="Meiryo UI" panose="020B0604030504040204" pitchFamily="50" charset="-128"/>
                <a:ea typeface="Meiryo UI" panose="020B0604030504040204" pitchFamily="50" charset="-128"/>
              </a:rPr>
              <a:t>水都国際</a:t>
            </a:r>
            <a:r>
              <a:rPr lang="ja-JP" altLang="en-US" sz="1050" b="1" dirty="0" smtClean="0">
                <a:latin typeface="Meiryo UI" panose="020B0604030504040204" pitchFamily="50" charset="-128"/>
                <a:ea typeface="Meiryo UI" panose="020B0604030504040204" pitchFamily="50" charset="-128"/>
              </a:rPr>
              <a:t>中学校</a:t>
            </a:r>
            <a:r>
              <a:rPr lang="ja-JP" altLang="en-US" sz="1050" b="1" dirty="0">
                <a:latin typeface="Meiryo UI" panose="020B0604030504040204" pitchFamily="50" charset="-128"/>
                <a:ea typeface="Meiryo UI" panose="020B0604030504040204" pitchFamily="50" charset="-128"/>
              </a:rPr>
              <a:t>・高等</a:t>
            </a:r>
            <a:r>
              <a:rPr lang="ja-JP" altLang="en-US" sz="1050" b="1" dirty="0" smtClean="0">
                <a:latin typeface="Meiryo UI" panose="020B0604030504040204" pitchFamily="50" charset="-128"/>
                <a:ea typeface="Meiryo UI" panose="020B0604030504040204" pitchFamily="50" charset="-128"/>
              </a:rPr>
              <a:t>学校</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開設</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公立大学法人大阪</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設立</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引き続き大学統合に向けて検討（</a:t>
            </a:r>
            <a:r>
              <a:rPr lang="en-US" altLang="ja-JP" sz="1050" dirty="0" smtClean="0">
                <a:latin typeface="Meiryo UI" panose="020B0604030504040204" pitchFamily="50" charset="-128"/>
                <a:ea typeface="Meiryo UI" panose="020B0604030504040204" pitchFamily="50" charset="-128"/>
              </a:rPr>
              <a:t>2022.4</a:t>
            </a:r>
            <a:r>
              <a:rPr lang="ja-JP" altLang="en-US" sz="1050" dirty="0" smtClean="0">
                <a:latin typeface="Meiryo UI" panose="020B0604030504040204" pitchFamily="50" charset="-128"/>
                <a:ea typeface="Meiryo UI" panose="020B0604030504040204" pitchFamily="50" charset="-128"/>
              </a:rPr>
              <a:t>統合</a:t>
            </a:r>
            <a:r>
              <a:rPr lang="ja-JP" altLang="en-US" sz="1050" dirty="0">
                <a:latin typeface="Meiryo UI" panose="020B0604030504040204" pitchFamily="50" charset="-128"/>
                <a:ea typeface="Meiryo UI" panose="020B0604030504040204" pitchFamily="50" charset="-128"/>
              </a:rPr>
              <a:t>をめざす）</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◆文化創造・情報発信の基盤形成</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大阪中之島美術館の</a:t>
            </a:r>
            <a:r>
              <a:rPr lang="ja-JP" altLang="en-US" sz="1050" dirty="0">
                <a:latin typeface="Meiryo UI" panose="020B0604030504040204" pitchFamily="50" charset="-128"/>
                <a:ea typeface="Meiryo UI" panose="020B0604030504040204" pitchFamily="50" charset="-128"/>
              </a:rPr>
              <a:t>運営における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事業の募集開始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2019.6</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大阪市博物館群の地方独立行政法人化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来阪外国人旅行者数</a:t>
            </a:r>
            <a:r>
              <a:rPr lang="en-US" altLang="ja-JP" sz="1050" b="1" dirty="0" smtClean="0">
                <a:latin typeface="Meiryo UI" panose="020B0604030504040204" pitchFamily="50" charset="-128"/>
                <a:ea typeface="Meiryo UI" panose="020B0604030504040204" pitchFamily="50" charset="-128"/>
              </a:rPr>
              <a:t>1,142</a:t>
            </a:r>
            <a:r>
              <a:rPr lang="ja-JP" altLang="en-US" sz="1050" b="1" dirty="0" smtClean="0">
                <a:latin typeface="Meiryo UI" panose="020B0604030504040204" pitchFamily="50" charset="-128"/>
                <a:ea typeface="Meiryo UI" panose="020B0604030504040204" pitchFamily="50" charset="-128"/>
              </a:rPr>
              <a:t>万人（速報値）</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G20</a:t>
            </a:r>
            <a:r>
              <a:rPr lang="ja-JP" altLang="en-US" sz="1050" b="1" dirty="0" smtClean="0">
                <a:latin typeface="Meiryo UI" panose="020B0604030504040204" pitchFamily="50" charset="-128"/>
                <a:ea typeface="Meiryo UI" panose="020B0604030504040204" pitchFamily="50" charset="-128"/>
              </a:rPr>
              <a:t>大阪サミット</a:t>
            </a:r>
            <a:r>
              <a:rPr lang="ja-JP" altLang="en-US" sz="1050" dirty="0" smtClean="0">
                <a:latin typeface="Meiryo UI" panose="020B0604030504040204" pitchFamily="50" charset="-128"/>
                <a:ea typeface="Meiryo UI" panose="020B0604030504040204" pitchFamily="50" charset="-128"/>
              </a:rPr>
              <a:t>の開催</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2019.6</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pPr>
              <a:lnSpc>
                <a:spcPts val="1500"/>
              </a:lnSpc>
            </a:pPr>
            <a:endParaRPr lang="ja-JP" altLang="en-US" sz="1050" strike="sngStrike" dirty="0">
              <a:latin typeface="Meiryo UI" panose="020B0604030504040204" pitchFamily="50" charset="-128"/>
              <a:ea typeface="Meiryo UI" panose="020B0604030504040204" pitchFamily="50" charset="-128"/>
            </a:endParaRP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4</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8310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107504" y="1340768"/>
            <a:ext cx="432000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◇高速道路のネットワーク充実</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淀川左岸線延伸部の事業化（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）や新名神高速道路の高槻～神戸間の開通（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など、大阪都市再生環状道路や関西圏の高速道路ネットワークの整備が進む。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左岸線延伸部に続き、なにわ筋線の事業化が決定。停滞していた重要な交通ネットワークの強化に道筋がついた。</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月には、大阪市営地下鉄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の一体運営も実現した。</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都市インフラの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3087961"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中期経営計画に基づき、生活まちづくり企業として人々の生活を大切にする大阪の未来社会に貢献することをめざす。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235320"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◇関西３空港の一体運営開始（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関西エアポートグループにおいて、空港の魅力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をさらに高め、関西全体の航空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輸送需要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拡大推進をめざす。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716016" y="1340768"/>
            <a:ext cx="432048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線の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国におい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年度新規事業採択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国土軸の結節点である新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大阪や大阪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都心部（キタ・ミナミ）と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関西国際空港や大阪南部地域間のアクセス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強化を図る。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5</a:t>
            </a:r>
            <a:endParaRPr kumimoji="1" lang="ja-JP" altLang="en-US" dirty="0">
              <a:latin typeface="Meiryo UI" panose="020B0604030504040204" pitchFamily="50" charset="-128"/>
              <a:ea typeface="Meiryo UI" panose="020B0604030504040204" pitchFamily="50" charset="-128"/>
            </a:endParaRPr>
          </a:p>
        </p:txBody>
      </p:sp>
      <p:grpSp>
        <p:nvGrpSpPr>
          <p:cNvPr id="63" name="グループ化 62"/>
          <p:cNvGrpSpPr/>
          <p:nvPr/>
        </p:nvGrpSpPr>
        <p:grpSpPr>
          <a:xfrm>
            <a:off x="3412936" y="3594335"/>
            <a:ext cx="510098" cy="271994"/>
            <a:chOff x="8297925" y="4622654"/>
            <a:chExt cx="510098" cy="271994"/>
          </a:xfrm>
        </p:grpSpPr>
        <p:sp>
          <p:nvSpPr>
            <p:cNvPr id="64" name="四角形吹き出し 63"/>
            <p:cNvSpPr/>
            <p:nvPr/>
          </p:nvSpPr>
          <p:spPr>
            <a:xfrm>
              <a:off x="8297925" y="4748988"/>
              <a:ext cx="510098"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二等辺三角形 64"/>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pic>
        <p:nvPicPr>
          <p:cNvPr id="36" name="図 35"/>
          <p:cNvPicPr>
            <a:picLocks noChangeAspect="1"/>
          </p:cNvPicPr>
          <p:nvPr/>
        </p:nvPicPr>
        <p:blipFill rotWithShape="1">
          <a:blip r:embed="rId2" cstate="email">
            <a:extLst>
              <a:ext uri="{28A0092B-C50C-407E-A947-70E740481C1C}">
                <a14:useLocalDpi xmlns:a14="http://schemas.microsoft.com/office/drawing/2010/main"/>
              </a:ext>
            </a:extLst>
          </a:blip>
          <a:srcRect l="35922" t="1768" r="-1135" b="57570"/>
          <a:stretch/>
        </p:blipFill>
        <p:spPr>
          <a:xfrm>
            <a:off x="5567982" y="2338798"/>
            <a:ext cx="2679608" cy="2482157"/>
          </a:xfrm>
          <a:prstGeom prst="rect">
            <a:avLst/>
          </a:prstGeom>
          <a:ln w="19050">
            <a:solidFill>
              <a:srgbClr val="0070C0"/>
            </a:solidFill>
          </a:ln>
        </p:spPr>
      </p:pic>
      <p:pic>
        <p:nvPicPr>
          <p:cNvPr id="42" name="図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148" y="4632567"/>
            <a:ext cx="731583" cy="274344"/>
          </a:xfrm>
          <a:prstGeom prst="rect">
            <a:avLst/>
          </a:prstGeom>
        </p:spPr>
      </p:pic>
      <p:sp>
        <p:nvSpPr>
          <p:cNvPr id="43" name="テキスト ボックス 229"/>
          <p:cNvSpPr txBox="1">
            <a:spLocks noChangeArrowheads="1"/>
          </p:cNvSpPr>
          <p:nvPr/>
        </p:nvSpPr>
        <p:spPr bwMode="auto">
          <a:xfrm>
            <a:off x="5509500" y="4563941"/>
            <a:ext cx="1006854" cy="184666"/>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600" b="1" dirty="0" smtClean="0">
                <a:latin typeface="Meiryo UI" pitchFamily="50" charset="-128"/>
                <a:ea typeface="Meiryo UI" pitchFamily="50" charset="-128"/>
                <a:cs typeface="Meiryo UI" pitchFamily="50" charset="-128"/>
              </a:rPr>
              <a:t>※</a:t>
            </a:r>
            <a:r>
              <a:rPr lang="ja-JP" altLang="en-US" sz="600" b="1" dirty="0" smtClean="0">
                <a:latin typeface="Meiryo UI" pitchFamily="50" charset="-128"/>
                <a:ea typeface="Meiryo UI" pitchFamily="50" charset="-128"/>
                <a:cs typeface="Meiryo UI" pitchFamily="50" charset="-128"/>
              </a:rPr>
              <a:t>北梅田、中之島、西本町、南海新難波の駅名は仮称</a:t>
            </a:r>
            <a:endParaRPr lang="en-US" altLang="ja-JP" sz="600" b="1" dirty="0">
              <a:latin typeface="Meiryo UI" pitchFamily="50" charset="-128"/>
              <a:ea typeface="Meiryo UI" pitchFamily="50" charset="-128"/>
              <a:cs typeface="Meiryo UI" pitchFamily="50" charset="-128"/>
            </a:endParaRPr>
          </a:p>
        </p:txBody>
      </p:sp>
      <p:sp>
        <p:nvSpPr>
          <p:cNvPr id="44" name="四角形吹き出し 43"/>
          <p:cNvSpPr>
            <a:spLocks noChangeArrowheads="1"/>
          </p:cNvSpPr>
          <p:nvPr/>
        </p:nvSpPr>
        <p:spPr bwMode="auto">
          <a:xfrm>
            <a:off x="7746443" y="2585611"/>
            <a:ext cx="1151344" cy="349702"/>
          </a:xfrm>
          <a:prstGeom prst="wedgeRectCallout">
            <a:avLst>
              <a:gd name="adj1" fmla="val -77369"/>
              <a:gd name="adj2" fmla="val -6718"/>
            </a:avLst>
          </a:prstGeom>
          <a:solidFill>
            <a:srgbClr val="FFFFFF"/>
          </a:solidFill>
          <a:ln w="9525">
            <a:solidFill>
              <a:srgbClr val="000000"/>
            </a:solidFill>
            <a:miter lim="800000"/>
            <a:headEnd/>
            <a:tailEnd/>
          </a:ln>
        </p:spPr>
        <p:txBody>
          <a:bodyPr rot="0" vert="horz" wrap="square" lIns="72000" tIns="36000" rIns="72000" bIns="36000" anchor="ctr" anchorCtr="0" upright="1">
            <a:spAutoFit/>
          </a:bodyPr>
          <a:lstStyle/>
          <a:p>
            <a:pPr algn="ctr"/>
            <a:r>
              <a:rPr lang="ja-JP" altLang="en-US" sz="600" kern="100" dirty="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600" kern="100" dirty="0" smtClean="0">
                <a:latin typeface="Meiryo UI" panose="020B0604030504040204" pitchFamily="50" charset="-128"/>
                <a:ea typeface="Meiryo UI" panose="020B0604030504040204" pitchFamily="50" charset="-128"/>
                <a:cs typeface="Meiryo UI" panose="020B0604030504040204" pitchFamily="50" charset="-128"/>
              </a:rPr>
              <a:t>東線</a:t>
            </a:r>
            <a:endParaRPr lang="en-US" altLang="ja-JP" sz="6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新大阪</a:t>
            </a:r>
            <a:r>
              <a:rPr lang="ja-JP" altLang="en-US" sz="6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放出間</a:t>
            </a: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p>
          <a:p>
            <a:pPr algn="ctr"/>
            <a:r>
              <a:rPr lang="en-US"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2019.3</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開業</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吹き出し 44"/>
          <p:cNvSpPr/>
          <p:nvPr/>
        </p:nvSpPr>
        <p:spPr>
          <a:xfrm>
            <a:off x="4843242" y="2876430"/>
            <a:ext cx="1296319" cy="510778"/>
          </a:xfrm>
          <a:prstGeom prst="wedgeRoundRectCallout">
            <a:avLst>
              <a:gd name="adj1" fmla="val 124572"/>
              <a:gd name="adj2" fmla="val -32376"/>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将来のリニア・北陸新幹線開業等も見据えた更なる拠点性</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四角形 43"/>
          <p:cNvSpPr/>
          <p:nvPr/>
        </p:nvSpPr>
        <p:spPr>
          <a:xfrm>
            <a:off x="6255661" y="4826246"/>
            <a:ext cx="3170488" cy="16133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t"/>
            <a:r>
              <a:rPr lang="ja-JP" altLang="en-US" sz="800" dirty="0" smtClean="0">
                <a:solidFill>
                  <a:schemeClr val="tx1"/>
                </a:solidFill>
                <a:latin typeface="Meiryo UI" panose="020B0604030504040204" pitchFamily="50" charset="-128"/>
                <a:ea typeface="Meiryo UI" panose="020B0604030504040204" pitchFamily="50" charset="-128"/>
              </a:rPr>
              <a:t>■大阪府公共交通戦略資料をもとに作成　　　　　</a:t>
            </a:r>
            <a:endParaRPr lang="ja-JP" altLang="en-US" sz="8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940602" y="5113824"/>
            <a:ext cx="288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◇港湾管理一元化への取組み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・大阪市による「大阪港湾局」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の共同設置の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関連議案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が大阪府・大阪市の両議会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おいて可決（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4"/>
          <a:stretch>
            <a:fillRect/>
          </a:stretch>
        </p:blipFill>
        <p:spPr>
          <a:xfrm>
            <a:off x="1061209" y="2250903"/>
            <a:ext cx="2862719" cy="2762273"/>
          </a:xfrm>
          <a:prstGeom prst="rect">
            <a:avLst/>
          </a:prstGeom>
        </p:spPr>
      </p:pic>
      <p:sp>
        <p:nvSpPr>
          <p:cNvPr id="33" name="四角形吹き出し 32"/>
          <p:cNvSpPr/>
          <p:nvPr/>
        </p:nvSpPr>
        <p:spPr>
          <a:xfrm>
            <a:off x="2582778" y="3917100"/>
            <a:ext cx="765086" cy="231980"/>
          </a:xfrm>
          <a:prstGeom prst="wedgeRectCallout">
            <a:avLst>
              <a:gd name="adj1" fmla="val -32961"/>
              <a:gd name="adj2" fmla="val -135539"/>
            </a:avLst>
          </a:prstGeom>
          <a:solidFill>
            <a:srgbClr val="FFFF00"/>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年春開通</a:t>
            </a:r>
            <a:r>
              <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予定</a:t>
            </a:r>
          </a:p>
        </p:txBody>
      </p:sp>
    </p:spTree>
    <p:extLst>
      <p:ext uri="{BB962C8B-B14F-4D97-AF65-F5344CB8AC3E}">
        <p14:creationId xmlns:p14="http://schemas.microsoft.com/office/powerpoint/2010/main" val="2813547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984" y="1355528"/>
            <a:ext cx="6264216" cy="758926"/>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◇大阪健康安全基盤研究所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創設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「西日本の中核的な地方衛生研究所」に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府立公衆衛生研究所と大阪市立環境科学研究所の衛生部門が統合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・地方独立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健康安全基盤研究所の創設により健康危機事象への対応力を高める取組みが進んでいる。</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水道事業を持続可能に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するための最適化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、大阪の消防力を維持・強化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するための広域化を府内</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基盤的な公共機能の高度化</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2112" y="2607703"/>
            <a:ext cx="3860168" cy="923330"/>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それぞれ</a:t>
            </a:r>
            <a:r>
              <a:rPr lang="ja-JP" altLang="en-US" sz="900" dirty="0">
                <a:latin typeface="Meiryo UI" panose="020B0604030504040204" pitchFamily="50" charset="-128"/>
                <a:ea typeface="Meiryo UI" panose="020B0604030504040204" pitchFamily="50" charset="-128"/>
              </a:rPr>
              <a:t>の強みを活かした行政検査依頼の相互補完、研究課題</a:t>
            </a:r>
            <a:r>
              <a:rPr lang="ja-JP" altLang="en-US" sz="900" dirty="0" smtClean="0">
                <a:latin typeface="Meiryo UI" panose="020B0604030504040204" pitchFamily="50" charset="-128"/>
                <a:ea typeface="Meiryo UI" panose="020B0604030504040204" pitchFamily="50" charset="-128"/>
              </a:rPr>
              <a:t>の共同</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実施、</a:t>
            </a:r>
            <a:r>
              <a:rPr lang="ja-JP" altLang="en-US" sz="900" dirty="0">
                <a:latin typeface="Meiryo UI" panose="020B0604030504040204" pitchFamily="50" charset="-128"/>
                <a:ea typeface="Meiryo UI" panose="020B0604030504040204" pitchFamily="50" charset="-128"/>
              </a:rPr>
              <a:t>機器の共同利用</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大阪大学との連携大学院の開設や共同研究</a:t>
            </a:r>
            <a:r>
              <a:rPr lang="ja-JP" altLang="en-US" sz="900" dirty="0" smtClean="0">
                <a:latin typeface="Meiryo UI" panose="020B0604030504040204" pitchFamily="50" charset="-128"/>
                <a:ea typeface="Meiryo UI" panose="020B0604030504040204" pitchFamily="50" charset="-128"/>
              </a:rPr>
              <a:t>など</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他</a:t>
            </a:r>
            <a:r>
              <a:rPr lang="ja-JP" altLang="en-US" sz="900" dirty="0">
                <a:latin typeface="Meiryo UI" panose="020B0604030504040204" pitchFamily="50" charset="-128"/>
                <a:ea typeface="Meiryo UI" panose="020B0604030504040204" pitchFamily="50" charset="-128"/>
              </a:rPr>
              <a:t>機関との連携強化</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精度管理、危機管理対応の専門部署の設置</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外部人材の登用、実地疫学の専門家の養成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広報の強化</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07504" y="3933056"/>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◇府域一</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水道に向けた水道のあり方協</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議会の設置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持続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可能な府域水道事業の構築に向け、府内全水道事業体とともに、将来的な府域水道のあるべき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姿の検討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644488" y="3933056"/>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◇大阪府消防広域化推進計画の再策定（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消防がより質の⾼</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の提供を⾏って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広域化による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スケールメリットを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生かした消防⼒の維持・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強化に向けて計画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788024" y="4917236"/>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のイメージ図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4911905"/>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府域一水道に向けた検討体制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303888" y="2256718"/>
            <a:ext cx="4032448"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444208" y="3573016"/>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■大阪健康安全基盤研究所リーフレットより</a:t>
            </a:r>
          </a:p>
        </p:txBody>
      </p:sp>
      <p:sp>
        <p:nvSpPr>
          <p:cNvPr id="18" name="テキスト ボックス 17"/>
          <p:cNvSpPr txBox="1"/>
          <p:nvPr/>
        </p:nvSpPr>
        <p:spPr>
          <a:xfrm>
            <a:off x="260802" y="2606421"/>
            <a:ext cx="2799029" cy="925894"/>
          </a:xfrm>
          <a:prstGeom prst="rect">
            <a:avLst/>
          </a:prstGeom>
          <a:noFill/>
          <a:ln>
            <a:solidFill>
              <a:schemeClr val="tx1"/>
            </a:solidFill>
            <a:prstDash val="dash"/>
          </a:ln>
        </p:spPr>
        <p:txBody>
          <a:bodyPr wrap="square" rtlCol="0">
            <a:spAutoFit/>
          </a:bodyPr>
          <a:lstStyle/>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健康危機管理部門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疫学調査チーム</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疫学解析研究部門の設置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試験検査の信頼性確保部門の設置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府内中核市に対する支援体制の構築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学術分野・産業界への支援・連携体制の確立</a:t>
            </a:r>
          </a:p>
        </p:txBody>
      </p:sp>
      <p:sp>
        <p:nvSpPr>
          <p:cNvPr id="21" name="テキスト ボックス 20"/>
          <p:cNvSpPr txBox="1"/>
          <p:nvPr/>
        </p:nvSpPr>
        <p:spPr>
          <a:xfrm>
            <a:off x="198202" y="2273230"/>
            <a:ext cx="2861630"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強化の５つの柱</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6</a:t>
            </a:r>
            <a:endParaRPr kumimoji="1" lang="ja-JP" altLang="en-US" dirty="0">
              <a:latin typeface="Meiryo UI" panose="020B0604030504040204" pitchFamily="50" charset="-128"/>
              <a:ea typeface="Meiryo UI" panose="020B0604030504040204" pitchFamily="50" charset="-128"/>
            </a:endParaRPr>
          </a:p>
        </p:txBody>
      </p:sp>
      <p:sp>
        <p:nvSpPr>
          <p:cNvPr id="71" name="二等辺三角形 70"/>
          <p:cNvSpPr/>
          <p:nvPr/>
        </p:nvSpPr>
        <p:spPr>
          <a:xfrm>
            <a:off x="6480303" y="5085184"/>
            <a:ext cx="648000" cy="359489"/>
          </a:xfrm>
          <a:prstGeom prst="triangle">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台形 71"/>
          <p:cNvSpPr/>
          <p:nvPr/>
        </p:nvSpPr>
        <p:spPr>
          <a:xfrm>
            <a:off x="6075721" y="5517414"/>
            <a:ext cx="1457164" cy="359489"/>
          </a:xfrm>
          <a:prstGeom prst="trapezoid">
            <a:avLst>
              <a:gd name="adj" fmla="val 90231"/>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台形 72"/>
          <p:cNvSpPr/>
          <p:nvPr/>
        </p:nvSpPr>
        <p:spPr>
          <a:xfrm>
            <a:off x="5724128" y="5949648"/>
            <a:ext cx="2159992" cy="359489"/>
          </a:xfrm>
          <a:prstGeom prst="trapezoid">
            <a:avLst>
              <a:gd name="adj" fmla="val 85733"/>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台形 73"/>
          <p:cNvSpPr/>
          <p:nvPr/>
        </p:nvSpPr>
        <p:spPr>
          <a:xfrm>
            <a:off x="5529311" y="6381879"/>
            <a:ext cx="2549985" cy="359489"/>
          </a:xfrm>
          <a:prstGeom prst="trapezoid">
            <a:avLst>
              <a:gd name="adj" fmla="val 36638"/>
            </a:avLst>
          </a:prstGeom>
          <a:solidFill>
            <a:srgbClr val="66CCFF"/>
          </a:solidFill>
          <a:ln w="190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73504" y="52295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府内消防本部の将来像（１ブロック）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5373504" y="56228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おおむね</a:t>
            </a:r>
            <a:r>
              <a:rPr kumimoji="1" lang="en-US" altLang="ja-JP" sz="800" b="1" dirty="0" smtClean="0">
                <a:solidFill>
                  <a:schemeClr val="tx1"/>
                </a:solidFill>
                <a:latin typeface="Meiryo UI" panose="020B0604030504040204" pitchFamily="50" charset="-128"/>
                <a:ea typeface="Meiryo UI" panose="020B0604030504040204" pitchFamily="50" charset="-128"/>
              </a:rPr>
              <a:t>10</a:t>
            </a:r>
            <a:r>
              <a:rPr kumimoji="1" lang="ja-JP" altLang="en-US" sz="800" b="1" dirty="0" smtClean="0">
                <a:solidFill>
                  <a:schemeClr val="tx1"/>
                </a:solidFill>
                <a:latin typeface="Meiryo UI" panose="020B0604030504040204" pitchFamily="50" charset="-128"/>
                <a:ea typeface="Meiryo UI" panose="020B0604030504040204" pitchFamily="50" charset="-128"/>
              </a:rPr>
              <a:t>年後</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広域化すべき組合せ（８ブロック）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373504" y="6053181"/>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推進期限（</a:t>
            </a:r>
            <a:r>
              <a:rPr lang="en-US" altLang="ja-JP" sz="800" b="1" dirty="0" smtClean="0">
                <a:solidFill>
                  <a:schemeClr val="tx1"/>
                </a:solidFill>
                <a:latin typeface="Meiryo UI" panose="020B0604030504040204" pitchFamily="50" charset="-128"/>
                <a:ea typeface="Meiryo UI" panose="020B0604030504040204" pitchFamily="50" charset="-128"/>
              </a:rPr>
              <a:t>202</a:t>
            </a:r>
            <a:r>
              <a:rPr lang="en-US" altLang="ja-JP" sz="800" b="1" dirty="0">
                <a:solidFill>
                  <a:schemeClr val="tx1"/>
                </a:solidFill>
                <a:latin typeface="Meiryo UI" panose="020B0604030504040204" pitchFamily="50" charset="-128"/>
                <a:ea typeface="Meiryo UI" panose="020B0604030504040204" pitchFamily="50" charset="-128"/>
              </a:rPr>
              <a:t>4</a:t>
            </a:r>
            <a:r>
              <a:rPr kumimoji="1" lang="ja-JP" altLang="en-US" sz="800" b="1" dirty="0" smtClean="0">
                <a:solidFill>
                  <a:schemeClr val="tx1"/>
                </a:solidFill>
                <a:latin typeface="Meiryo UI" panose="020B0604030504040204" pitchFamily="50" charset="-128"/>
                <a:ea typeface="Meiryo UI" panose="020B0604030504040204" pitchFamily="50" charset="-128"/>
              </a:rPr>
              <a:t>年</a:t>
            </a:r>
            <a:r>
              <a:rPr kumimoji="1" lang="en-US" altLang="ja-JP" sz="800" b="1" dirty="0" smtClean="0">
                <a:solidFill>
                  <a:schemeClr val="tx1"/>
                </a:solidFill>
                <a:latin typeface="Meiryo UI" panose="020B0604030504040204" pitchFamily="50" charset="-128"/>
                <a:ea typeface="Meiryo UI" panose="020B0604030504040204" pitchFamily="50" charset="-128"/>
              </a:rPr>
              <a:t>4</a:t>
            </a:r>
            <a:r>
              <a:rPr kumimoji="1" lang="ja-JP" altLang="en-US" sz="800" b="1" dirty="0" smtClean="0">
                <a:solidFill>
                  <a:schemeClr val="tx1"/>
                </a:solidFill>
                <a:latin typeface="Meiryo UI" panose="020B0604030504040204" pitchFamily="50" charset="-128"/>
                <a:ea typeface="Meiryo UI" panose="020B0604030504040204" pitchFamily="50" charset="-128"/>
              </a:rPr>
              <a:t>月</a:t>
            </a:r>
            <a:r>
              <a:rPr kumimoji="1" lang="en-US" altLang="ja-JP" sz="800" b="1" dirty="0" smtClean="0">
                <a:solidFill>
                  <a:schemeClr val="tx1"/>
                </a:solidFill>
                <a:latin typeface="Meiryo UI" panose="020B0604030504040204" pitchFamily="50" charset="-128"/>
                <a:ea typeface="Meiryo UI" panose="020B0604030504040204" pitchFamily="50" charset="-128"/>
              </a:rPr>
              <a:t>1</a:t>
            </a:r>
            <a:r>
              <a:rPr kumimoji="1" lang="ja-JP" altLang="en-US" sz="800" b="1" dirty="0" smtClean="0">
                <a:solidFill>
                  <a:schemeClr val="tx1"/>
                </a:solidFill>
                <a:latin typeface="Meiryo UI" panose="020B0604030504040204" pitchFamily="50" charset="-128"/>
                <a:ea typeface="Meiryo UI" panose="020B0604030504040204" pitchFamily="50" charset="-128"/>
              </a:rPr>
              <a:t>日）</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広域化すべき組合せ（重点地域の指定）</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373504" y="6501682"/>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連携・協力対象市町村</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指令台</a:t>
            </a:r>
            <a:r>
              <a:rPr lang="ja-JP" altLang="en-US" sz="800" dirty="0" smtClean="0">
                <a:solidFill>
                  <a:schemeClr val="tx1"/>
                </a:solidFill>
                <a:latin typeface="Meiryo UI" panose="020B0604030504040204" pitchFamily="50" charset="-128"/>
                <a:ea typeface="Meiryo UI" panose="020B0604030504040204" pitchFamily="50" charset="-128"/>
              </a:rPr>
              <a:t>の共同運用等を推進</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pic>
        <p:nvPicPr>
          <p:cNvPr id="26" name="図 25"/>
          <p:cNvPicPr/>
          <p:nvPr/>
        </p:nvPicPr>
        <p:blipFill>
          <a:blip r:embed="rId2">
            <a:extLst>
              <a:ext uri="{28A0092B-C50C-407E-A947-70E740481C1C}">
                <a14:useLocalDpi xmlns:a14="http://schemas.microsoft.com/office/drawing/2010/main" val="0"/>
              </a:ext>
            </a:extLst>
          </a:blip>
          <a:stretch>
            <a:fillRect/>
          </a:stretch>
        </p:blipFill>
        <p:spPr>
          <a:xfrm>
            <a:off x="635299" y="5206908"/>
            <a:ext cx="3120873" cy="1540991"/>
          </a:xfrm>
          <a:prstGeom prst="rect">
            <a:avLst/>
          </a:prstGeom>
          <a:ln w="15875">
            <a:solidFill>
              <a:schemeClr val="tx1"/>
            </a:solidFill>
          </a:ln>
        </p:spPr>
      </p:pic>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484784"/>
            <a:ext cx="1957388"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6336" y="2547423"/>
            <a:ext cx="920243" cy="95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07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おいて規制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メニューを活用（大阪府で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事業、関西圏で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　医療、観光、雇用、外国人材、都市再生、教育などの分野で、ソフト面からグローバル競争力を支える基盤の確立に向けた取組みが進む。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規制改革や特区による環境</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380400"/>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◇健康・医療分野における国際的イノベーション拠点形成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26668" y="4322058"/>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チャレンジング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な人材の集まるビジネス環境を整えた国際都市を形成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7</a:t>
            </a:r>
            <a:endParaRPr kumimoji="1" lang="ja-JP" altLang="en-US" dirty="0">
              <a:latin typeface="Meiryo UI" panose="020B0604030504040204" pitchFamily="50" charset="-128"/>
              <a:ea typeface="Meiryo UI" panose="020B0604030504040204" pitchFamily="50" charset="-128"/>
            </a:endParaRPr>
          </a:p>
        </p:txBody>
      </p:sp>
      <p:sp>
        <p:nvSpPr>
          <p:cNvPr id="16" name="Rectangle 2"/>
          <p:cNvSpPr>
            <a:spLocks noChangeArrowheads="1"/>
          </p:cNvSpPr>
          <p:nvPr/>
        </p:nvSpPr>
        <p:spPr bwMode="auto">
          <a:xfrm>
            <a:off x="179512" y="1653931"/>
            <a:ext cx="3096000" cy="1320502"/>
          </a:xfrm>
          <a:prstGeom prst="rect">
            <a:avLst/>
          </a:prstGeom>
          <a:noFill/>
          <a:ln>
            <a:noFill/>
          </a:ln>
          <a:effectLst/>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特</a:t>
            </a:r>
            <a:r>
              <a:rPr lang="zh-TW" altLang="en-US" sz="1400" b="1"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区医療機器薬事戦略</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相談</a:t>
            </a:r>
            <a:endParaRPr lang="en-US" altLang="zh-TW"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医療機器の開発にあたり、</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全国第</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大阪大学医学部附属病院</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経カテーテル的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大動脈弁植込み術（</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TAVI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）の透析患者適応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14300"/>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先進医療の審査の迅速化により、審査期間６か月⇒概ね３か月</a:t>
            </a:r>
          </a:p>
          <a:p>
            <a:pPr>
              <a:defRPr/>
            </a:pPr>
            <a:endParaRPr lang="en-US" altLang="ja-JP" sz="3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第１号</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国立循環器病研究センターと大</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阪大</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学</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医学部附属病院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の共同研究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「心不全治療薬」を「肺がん手術後のがんの転移を予防・抑制する薬」として適応外使用</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tabLst>
                <a:tab pos="1616075" algn="l"/>
              </a:tabLs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医療機関で</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a:grpSpLocks noChangeAspect="1"/>
          </p:cNvGrpSpPr>
          <p:nvPr/>
        </p:nvGrpSpPr>
        <p:grpSpPr>
          <a:xfrm>
            <a:off x="3610550" y="2204864"/>
            <a:ext cx="2473618" cy="1942125"/>
            <a:chOff x="4147530" y="1336097"/>
            <a:chExt cx="3158442" cy="2694883"/>
          </a:xfrm>
        </p:grpSpPr>
        <p:grpSp>
          <p:nvGrpSpPr>
            <p:cNvPr id="32" name="グループ化 31"/>
            <p:cNvGrpSpPr/>
            <p:nvPr/>
          </p:nvGrpSpPr>
          <p:grpSpPr>
            <a:xfrm>
              <a:off x="4147530" y="1512627"/>
              <a:ext cx="2855237" cy="2518353"/>
              <a:chOff x="4702908" y="1003568"/>
              <a:chExt cx="4376731" cy="5645605"/>
            </a:xfrm>
          </p:grpSpPr>
          <p:sp>
            <p:nvSpPr>
              <p:cNvPr id="36" name="正方形/長方形 35"/>
              <p:cNvSpPr/>
              <p:nvPr/>
            </p:nvSpPr>
            <p:spPr>
              <a:xfrm>
                <a:off x="4702908" y="1176266"/>
                <a:ext cx="4374277" cy="5472907"/>
              </a:xfrm>
              <a:prstGeom prst="rect">
                <a:avLst/>
              </a:prstGeom>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endParaRPr kumimoji="1" lang="ja-JP" altLang="en-US" sz="1100">
                  <a:noFill/>
                </a:endParaRPr>
              </a:p>
            </p:txBody>
          </p:sp>
          <p:sp>
            <p:nvSpPr>
              <p:cNvPr id="37" name="テキスト ボックス 36"/>
              <p:cNvSpPr txBox="1"/>
              <p:nvPr/>
            </p:nvSpPr>
            <p:spPr>
              <a:xfrm>
                <a:off x="5641399" y="1003568"/>
                <a:ext cx="2497292" cy="561246"/>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具体的事業</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840789" y="2504681"/>
                <a:ext cx="4098517" cy="1638612"/>
              </a:xfrm>
              <a:prstGeom prst="roundRect">
                <a:avLst/>
              </a:prstGeom>
            </p:spPr>
            <p:style>
              <a:lnRef idx="1">
                <a:schemeClr val="accent6"/>
              </a:lnRef>
              <a:fillRef idx="2">
                <a:schemeClr val="accent6"/>
              </a:fillRef>
              <a:effectRef idx="1">
                <a:schemeClr val="accent6"/>
              </a:effectRef>
              <a:fontRef idx="minor">
                <a:schemeClr val="dk1"/>
              </a:fontRef>
            </p:style>
            <p:txBody>
              <a:bodyPr lIns="36000" tIns="36000" rIns="36000" bIns="36000" rtlCol="0" anchor="ctr"/>
              <a:lstStyle/>
              <a:p>
                <a:pPr marL="82550" indent="-82550"/>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創薬支援ネットワーク</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１．基礎・応用研究戦略の策定・助言</a:t>
                </a: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共同研究機関・試験実施機関の紹介</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応用研究・開発研究の支援</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．企業へ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の導出・提携・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ライセンスアウト支援</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4840789" y="4170847"/>
                <a:ext cx="4098517" cy="1165264"/>
              </a:xfrm>
              <a:prstGeom prst="roundRect">
                <a:avLst/>
              </a:prstGeom>
              <a:ln w="19050">
                <a:solidFill>
                  <a:srgbClr val="FF0000"/>
                </a:solidFill>
              </a:ln>
            </p:spPr>
            <p:style>
              <a:lnRef idx="1">
                <a:schemeClr val="accent6"/>
              </a:lnRef>
              <a:fillRef idx="2">
                <a:schemeClr val="accent6"/>
              </a:fillRef>
              <a:effectRef idx="1">
                <a:schemeClr val="accent6"/>
              </a:effectRef>
              <a:fontRef idx="minor">
                <a:schemeClr val="dk1"/>
              </a:fontRef>
            </p:style>
            <p:txBody>
              <a:bodyPr lIns="36000" tIns="36000" rIns="36000" bIns="36000" rtlCol="0" anchor="t"/>
              <a:lstStyle/>
              <a:p>
                <a:pPr marL="179388" indent="-179388"/>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拠点担当コーディネーターを設置</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豊富な経験を持つ創薬コーディネーターが、</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出口戦略</a:t>
                </a:r>
                <a:r>
                  <a:rPr lang="ja-JP" altLang="en-US" sz="70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知財戦略等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様々な相談に対応</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203"/>
              <p:cNvSpPr/>
              <p:nvPr/>
            </p:nvSpPr>
            <p:spPr>
              <a:xfrm>
                <a:off x="8639755" y="4084249"/>
                <a:ext cx="396001" cy="70790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kumimoji="1" lang="ja-JP" altLang="en-US" sz="1100"/>
              </a:p>
            </p:txBody>
          </p:sp>
          <p:sp>
            <p:nvSpPr>
              <p:cNvPr id="41" name="正方形/長方形 40"/>
              <p:cNvSpPr/>
              <p:nvPr/>
            </p:nvSpPr>
            <p:spPr>
              <a:xfrm>
                <a:off x="8595872" y="3910226"/>
                <a:ext cx="483767" cy="1055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0346" y="1563774"/>
                <a:ext cx="1099403" cy="554427"/>
              </a:xfrm>
              <a:prstGeom prst="rect">
                <a:avLst/>
              </a:prstGeom>
              <a:ln w="38100">
                <a:solidFill>
                  <a:schemeClr val="accent5"/>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4" name="角丸四角形 43"/>
              <p:cNvSpPr/>
              <p:nvPr/>
            </p:nvSpPr>
            <p:spPr>
              <a:xfrm>
                <a:off x="5401051" y="6011020"/>
                <a:ext cx="2977990" cy="554077"/>
              </a:xfrm>
              <a:prstGeom prst="roundRect">
                <a:avLst/>
              </a:prstGeom>
              <a:ln w="6350"/>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zh-CN"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a:t>
                </a:r>
                <a:r>
                  <a:rPr lang="zh-CN"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zh-CN"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（臨床研究中核病院等）</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a:off x="6692521" y="5364947"/>
                <a:ext cx="395052" cy="583848"/>
              </a:xfrm>
              <a:prstGeom prst="upDownArrow">
                <a:avLst>
                  <a:gd name="adj1" fmla="val 50000"/>
                  <a:gd name="adj2" fmla="val 33606"/>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6" name="上下矢印 45"/>
              <p:cNvSpPr/>
              <p:nvPr/>
            </p:nvSpPr>
            <p:spPr>
              <a:xfrm>
                <a:off x="6800047" y="2176329"/>
                <a:ext cx="180000" cy="359999"/>
              </a:xfrm>
              <a:prstGeom prst="upDownArrow">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7" name="正方形/長方形 46"/>
              <p:cNvSpPr/>
              <p:nvPr/>
            </p:nvSpPr>
            <p:spPr>
              <a:xfrm>
                <a:off x="7150449" y="5330782"/>
                <a:ext cx="1649271" cy="800595"/>
              </a:xfrm>
              <a:prstGeom prst="rect">
                <a:avLst/>
              </a:prstGeom>
            </p:spPr>
            <p:txBody>
              <a:bodyPr wrap="square" lIns="36000" tIns="36000" rIns="36000" bIns="36000">
                <a:spAutoFit/>
              </a:bodyPr>
              <a:lstStyle/>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適時</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の情報交換</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7627150" y="1912894"/>
                <a:ext cx="1377136" cy="561246"/>
              </a:xfrm>
              <a:prstGeom prst="rect">
                <a:avLst/>
              </a:prstGeom>
            </p:spPr>
            <p:txBody>
              <a:bodyPr wrap="square" lIns="36000" tIns="36000" rIns="36000" bIns="3600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3" name="グループ化 32"/>
            <p:cNvGrpSpPr/>
            <p:nvPr/>
          </p:nvGrpSpPr>
          <p:grpSpPr>
            <a:xfrm rot="21003461">
              <a:off x="6696359" y="1336097"/>
              <a:ext cx="609613" cy="507132"/>
              <a:chOff x="3009825" y="916671"/>
              <a:chExt cx="609613" cy="507132"/>
            </a:xfrm>
          </p:grpSpPr>
          <p:sp>
            <p:nvSpPr>
              <p:cNvPr id="34" name="円/楕円 107"/>
              <p:cNvSpPr/>
              <p:nvPr/>
            </p:nvSpPr>
            <p:spPr>
              <a:xfrm>
                <a:off x="3060552" y="916671"/>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400" dirty="0"/>
              </a:p>
            </p:txBody>
          </p:sp>
          <p:sp>
            <p:nvSpPr>
              <p:cNvPr id="35" name="テキスト ボックス 34"/>
              <p:cNvSpPr txBox="1"/>
              <p:nvPr/>
            </p:nvSpPr>
            <p:spPr>
              <a:xfrm>
                <a:off x="3009825" y="930598"/>
                <a:ext cx="609613" cy="463891"/>
              </a:xfrm>
              <a:prstGeom prst="rect">
                <a:avLst/>
              </a:prstGeom>
              <a:noFill/>
            </p:spPr>
            <p:txBody>
              <a:bodyPr wrap="square" lIns="36000" tIns="36000" rIns="36000" bIns="36000" rtlCol="0">
                <a:spAutoFit/>
              </a:bodyPr>
              <a:lstStyle/>
              <a:p>
                <a:pPr algn="ctr"/>
                <a:r>
                  <a:rPr kumimoji="1" lang="ja-JP" altLang="en-US"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号</a:t>
                </a:r>
                <a:endParaRPr kumimoji="1" lang="ja-JP" altLang="en-US" sz="1000" dirty="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9" name="Rectangle 2"/>
          <p:cNvSpPr>
            <a:spLocks noChangeArrowheads="1"/>
          </p:cNvSpPr>
          <p:nvPr/>
        </p:nvSpPr>
        <p:spPr bwMode="auto">
          <a:xfrm>
            <a:off x="3465724" y="1653931"/>
            <a:ext cx="2556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革新的な医薬品の開発</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迅速化</a:t>
            </a:r>
            <a:endParaRPr lang="en-US" altLang="ja-JP" sz="1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革新的医</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薬品の開発初期段階から承認・市販までのプロセスを迅速化し、医療イノベーションを強力に</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6264472" y="1653931"/>
            <a:ext cx="2700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医薬品、医療機器の研究開発等にかかる設備投資</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課税</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特例を講じることにより開発促進</a:t>
            </a:r>
          </a:p>
        </p:txBody>
      </p:sp>
      <p:sp>
        <p:nvSpPr>
          <p:cNvPr id="52" name="正方形/長方形 51"/>
          <p:cNvSpPr/>
          <p:nvPr/>
        </p:nvSpPr>
        <p:spPr>
          <a:xfrm>
            <a:off x="7740488" y="234888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■大研医器（株）に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超小型・高性能・低コストマイクロポンプを活用</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したディスポーザブル型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300328" y="2348880"/>
            <a:ext cx="1224000" cy="538609"/>
          </a:xfrm>
          <a:prstGeom prst="rect">
            <a:avLst/>
          </a:prstGeom>
        </p:spPr>
        <p:txBody>
          <a:bodyPr wrap="square" lIns="0" tIns="0" rIns="0" bIns="0">
            <a:spAutoFit/>
          </a:bodyPr>
          <a:lstStyle/>
          <a:p>
            <a:pPr marL="123825" indent="-123825" algn="just"/>
            <a:r>
              <a:rPr lang="ja-JP" altLang="en-US" sz="700" spc="-4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■大日本住友製薬</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）による他家由来</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細胞を用いた再生医療製品の事業化を目的とした生産施設の構築</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7738402" y="306896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■（株）ジーンデザインによる核酸医薬原薬の大量製造を可能とする新しい製造技術の研究開発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rot="5400000">
            <a:off x="6640815" y="3222521"/>
            <a:ext cx="2045186" cy="153888"/>
          </a:xfrm>
          <a:prstGeom prst="rect">
            <a:avLst/>
          </a:prstGeom>
          <a:noFill/>
        </p:spPr>
        <p:txBody>
          <a:bodyPr wrap="square" rtlCol="0">
            <a:spAutoFit/>
          </a:bodyPr>
          <a:lstStyle/>
          <a:p>
            <a:r>
              <a:rPr kumimoji="1" lang="ja-JP" altLang="en-US" sz="400" spc="-200" dirty="0" smtClean="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r>
              <a:rPr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endParaRPr kumimoji="1"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endParaRPr>
          </a:p>
        </p:txBody>
      </p:sp>
      <p:sp>
        <p:nvSpPr>
          <p:cNvPr id="101" name="Rectangle 2"/>
          <p:cNvSpPr>
            <a:spLocks noChangeArrowheads="1"/>
          </p:cNvSpPr>
          <p:nvPr/>
        </p:nvSpPr>
        <p:spPr bwMode="auto">
          <a:xfrm>
            <a:off x="179512" y="4581328"/>
            <a:ext cx="3096000" cy="1800000"/>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●特区民泊</a:t>
            </a: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月から認定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現在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大阪府所管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うち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市町は住居専用地域でも可能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大阪市、八尾市、寝屋川市も実施中</a:t>
            </a:r>
          </a:p>
          <a:p>
            <a:pP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971600" y="5733256"/>
            <a:ext cx="992598" cy="53091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p>
            <a:pPr algn="ct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en-US" altLang="ja-JP"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活用促進の</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ため、滞在期間を短縮</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 ）</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Rectangle 2"/>
          <p:cNvSpPr>
            <a:spLocks noChangeArrowheads="1"/>
          </p:cNvSpPr>
          <p:nvPr/>
        </p:nvSpPr>
        <p:spPr bwMode="auto">
          <a:xfrm>
            <a:off x="3465724"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●雇用労働相談センターの</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開設</a:t>
            </a:r>
            <a:endParaRPr lang="en-US" altLang="ja-JP"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r">
              <a:defRPr/>
            </a:pP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2015.1.7</a:t>
            </a: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グローバル、ベンチャー企業をサポート</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家事支援外国人受入事業</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利用世帯に対し、家事支援サービスを提供</a:t>
            </a:r>
          </a:p>
          <a:p>
            <a:pPr>
              <a:defRPr/>
            </a:pPr>
            <a:endParaRPr lang="en-US" altLang="ja-JP" sz="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に係る道路法の</a:t>
            </a:r>
            <a:r>
              <a:rPr lang="ja-JP" altLang="en-US" sz="14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特例</a:t>
            </a:r>
            <a:endParaRPr lang="en-US" altLang="ja-JP" sz="9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道路法の特例を活用し、公道を利用してイベント等</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を開催</a:t>
            </a:r>
            <a:endParaRPr lang="ja-JP" altLang="en-US" sz="9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Rectangle 2"/>
          <p:cNvSpPr>
            <a:spLocks noChangeArrowheads="1"/>
          </p:cNvSpPr>
          <p:nvPr/>
        </p:nvSpPr>
        <p:spPr bwMode="auto">
          <a:xfrm>
            <a:off x="6264472"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●公立国際教育学校等管理</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が設置する中高一貫教育校の管理</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を民間事</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業者に委託（公設民営学校</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ln w="1143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「国際理解教育」「外国語教育」を重点的に実施し、</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産業の国際競争力強化、国際的な経済活動の拠点形成に</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寄与する人材を育成</a:t>
            </a:r>
          </a:p>
          <a:p>
            <a:pPr>
              <a:defRPr/>
            </a:pPr>
            <a:endParaRPr lang="en-US" altLang="ja-JP" sz="3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開　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運　営：学校法人大阪ＹＭＣＡ</a:t>
            </a: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所在地：大阪市住之江区南港中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から</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endParaRPr lang="en-US" altLang="ja-JP" sz="3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高等学校において、国際バカロレア・ディプロマプログラム</a:t>
            </a:r>
            <a:r>
              <a:rPr lang="en-US" altLang="ja-JP" sz="800" b="1" baseline="30000"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en-US" altLang="ja-JP" sz="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500" dirty="0">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endParaRPr lang="ja-JP" altLang="en-US" sz="400" dirty="0">
              <a:latin typeface="メイリオ" panose="020B0604030504040204" pitchFamily="50" charset="-128"/>
              <a:ea typeface="メイリオ" panose="020B0604030504040204" pitchFamily="50" charset="-128"/>
              <a:cs typeface="メイリオ" panose="020B0604030504040204" pitchFamily="50" charset="-128"/>
            </a:endParaRPr>
          </a:p>
          <a:p>
            <a:pPr marL="87313" lvl="1">
              <a:lnSpc>
                <a:spcPts val="1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0" name="Picture 2" descr="http://www.sodegaura.ed.jp/ALT/report05.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6839" y="5748585"/>
            <a:ext cx="595313" cy="416719"/>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グループ化 59"/>
          <p:cNvGrpSpPr>
            <a:grpSpLocks noChangeAspect="1"/>
          </p:cNvGrpSpPr>
          <p:nvPr/>
        </p:nvGrpSpPr>
        <p:grpSpPr>
          <a:xfrm>
            <a:off x="6302158" y="3070616"/>
            <a:ext cx="1344390" cy="378292"/>
            <a:chOff x="1837172" y="6027970"/>
            <a:chExt cx="2303499" cy="451795"/>
          </a:xfrm>
        </p:grpSpPr>
        <p:pic>
          <p:nvPicPr>
            <p:cNvPr id="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172" y="6027970"/>
              <a:ext cx="2303499" cy="45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テキスト ボックス 61"/>
            <p:cNvSpPr txBox="1"/>
            <p:nvPr/>
          </p:nvSpPr>
          <p:spPr>
            <a:xfrm>
              <a:off x="2196452" y="6164816"/>
              <a:ext cx="385016" cy="64633"/>
            </a:xfrm>
            <a:prstGeom prst="rect">
              <a:avLst/>
            </a:prstGeom>
            <a:solidFill>
              <a:schemeClr val="accent4"/>
            </a:solidFill>
          </p:spPr>
          <p:txBody>
            <a:bodyPr wrap="square" lIns="0" tIns="0" rIns="0" bIns="0" rtlCol="0">
              <a:spAutoFit/>
            </a:bodyPr>
            <a:lstStyle/>
            <a:p>
              <a:endParaRPr kumimoji="1" lang="ja-JP" altLang="en-US" sz="42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2193582" y="6170540"/>
              <a:ext cx="387886" cy="60948"/>
            </a:xfrm>
            <a:prstGeom prst="rect">
              <a:avLst/>
            </a:prstGeom>
            <a:solidFill>
              <a:schemeClr val="accent4"/>
            </a:solidFill>
          </p:spPr>
          <p:txBody>
            <a:bodyPr wrap="square" lIns="0" tIns="0" rIns="0" bIns="0" rtlCol="0">
              <a:spAutoFit/>
            </a:bodyPr>
            <a:lstStyle/>
            <a:p>
              <a:r>
                <a:rPr kumimoji="1" lang="en-US" altLang="ja-JP"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iPS</a:t>
              </a:r>
              <a:r>
                <a:rPr kumimoji="1" lang="ja-JP" altLang="en-US"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細胞増殖</a:t>
              </a:r>
              <a:endParaRPr kumimoji="1" lang="ja-JP" altLang="en-US" sz="450" dirty="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grpSp>
      <p:grpSp>
        <p:nvGrpSpPr>
          <p:cNvPr id="64" name="グループ化 63"/>
          <p:cNvGrpSpPr>
            <a:grpSpLocks noChangeAspect="1"/>
          </p:cNvGrpSpPr>
          <p:nvPr/>
        </p:nvGrpSpPr>
        <p:grpSpPr>
          <a:xfrm>
            <a:off x="6267355" y="3485546"/>
            <a:ext cx="1235078" cy="639209"/>
            <a:chOff x="1819755" y="6335361"/>
            <a:chExt cx="1816860" cy="815815"/>
          </a:xfrm>
        </p:grpSpPr>
        <p:sp>
          <p:nvSpPr>
            <p:cNvPr id="65" name="円/楕円 85"/>
            <p:cNvSpPr/>
            <p:nvPr/>
          </p:nvSpPr>
          <p:spPr>
            <a:xfrm>
              <a:off x="1965577" y="6335361"/>
              <a:ext cx="1671038" cy="716899"/>
            </a:xfrm>
            <a:prstGeom prst="ellipse">
              <a:avLst/>
            </a:prstGeom>
            <a:gradFill flip="none" rotWithShape="1">
              <a:gsLst>
                <a:gs pos="0">
                  <a:schemeClr val="accent2">
                    <a:lumMod val="40000"/>
                    <a:lumOff val="60000"/>
                  </a:schemeClr>
                </a:gs>
                <a:gs pos="9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pic>
          <p:nvPicPr>
            <p:cNvPr id="66" name="Picture 4" descr="神経新生-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8503" y="6642844"/>
              <a:ext cx="365704" cy="20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グループ化 13"/>
            <p:cNvGrpSpPr>
              <a:grpSpLocks/>
            </p:cNvGrpSpPr>
            <p:nvPr/>
          </p:nvGrpSpPr>
          <p:grpSpPr bwMode="auto">
            <a:xfrm>
              <a:off x="2034175" y="6548204"/>
              <a:ext cx="306296" cy="249683"/>
              <a:chOff x="4447435" y="1531915"/>
              <a:chExt cx="3805111" cy="3868400"/>
            </a:xfrm>
          </p:grpSpPr>
          <p:sp>
            <p:nvSpPr>
              <p:cNvPr id="74" name="円/楕円 14"/>
              <p:cNvSpPr>
                <a:spLocks noChangeArrowheads="1"/>
              </p:cNvSpPr>
              <p:nvPr/>
            </p:nvSpPr>
            <p:spPr bwMode="auto">
              <a:xfrm>
                <a:off x="4760587" y="1531915"/>
                <a:ext cx="2730672" cy="3054211"/>
              </a:xfrm>
              <a:prstGeom prst="ellipse">
                <a:avLst/>
              </a:prstGeom>
              <a:solidFill>
                <a:srgbClr val="FFC000"/>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75" name="円/楕円 15"/>
              <p:cNvSpPr>
                <a:spLocks noChangeArrowheads="1"/>
              </p:cNvSpPr>
              <p:nvPr/>
            </p:nvSpPr>
            <p:spPr bwMode="auto">
              <a:xfrm>
                <a:off x="4447435" y="1982857"/>
                <a:ext cx="2981194" cy="3054211"/>
              </a:xfrm>
              <a:prstGeom prst="ellipse">
                <a:avLst/>
              </a:prstGeom>
              <a:solidFill>
                <a:schemeClr val="bg1"/>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6" name="円/楕円 16"/>
              <p:cNvSpPr>
                <a:spLocks noChangeArrowheads="1"/>
              </p:cNvSpPr>
              <p:nvPr/>
            </p:nvSpPr>
            <p:spPr bwMode="auto">
              <a:xfrm>
                <a:off x="4829218" y="1597282"/>
                <a:ext cx="2600280" cy="3054211"/>
              </a:xfrm>
              <a:prstGeom prst="ellipse">
                <a:avLst/>
              </a:prstGeom>
              <a:solidFill>
                <a:srgbClr val="FFC000"/>
              </a:solidFill>
              <a:ln w="57150" algn="ctr">
                <a:solidFill>
                  <a:srgbClr val="990000"/>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7" name="円/楕円 17"/>
              <p:cNvSpPr>
                <a:spLocks noChangeArrowheads="1"/>
              </p:cNvSpPr>
              <p:nvPr/>
            </p:nvSpPr>
            <p:spPr bwMode="auto">
              <a:xfrm>
                <a:off x="4810689" y="2346104"/>
                <a:ext cx="225471" cy="3054211"/>
              </a:xfrm>
              <a:prstGeom prst="ellipse">
                <a:avLst/>
              </a:prstGeom>
              <a:solidFill>
                <a:srgbClr val="00B0F0"/>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8" name="正方形/長方形 18"/>
              <p:cNvSpPr>
                <a:spLocks noChangeArrowheads="1"/>
              </p:cNvSpPr>
              <p:nvPr/>
            </p:nvSpPr>
            <p:spPr bwMode="auto">
              <a:xfrm rot="804011">
                <a:off x="7389235" y="2273530"/>
                <a:ext cx="863311" cy="2171974"/>
              </a:xfrm>
              <a:prstGeom prst="rect">
                <a:avLst/>
              </a:prstGeom>
              <a:solidFill>
                <a:srgbClr val="99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9" name="正方形/長方形 19"/>
              <p:cNvSpPr>
                <a:spLocks noChangeArrowheads="1"/>
              </p:cNvSpPr>
              <p:nvPr/>
            </p:nvSpPr>
            <p:spPr bwMode="auto">
              <a:xfrm rot="5400000">
                <a:off x="7278591" y="2004066"/>
                <a:ext cx="390713" cy="1433811"/>
              </a:xfrm>
              <a:prstGeom prst="rect">
                <a:avLst/>
              </a:prstGeom>
              <a:solidFill>
                <a:srgbClr val="FFCCFF">
                  <a:alpha val="38039"/>
                </a:srgbClr>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grpSp>
        <p:pic>
          <p:nvPicPr>
            <p:cNvPr id="68" name="Picture 8" descr="spine"/>
            <p:cNvPicPr>
              <a:picLocks noChangeAspect="1" noChangeArrowheads="1"/>
            </p:cNvPicPr>
            <p:nvPr/>
          </p:nvPicPr>
          <p:blipFill>
            <a:blip r:embed="rId7" cstate="email">
              <a:lum bright="-20000" contrast="14000"/>
              <a:extLst>
                <a:ext uri="{28A0092B-C50C-407E-A947-70E740481C1C}">
                  <a14:useLocalDpi xmlns:a14="http://schemas.microsoft.com/office/drawing/2010/main"/>
                </a:ext>
              </a:extLst>
            </a:blip>
            <a:srcRect/>
            <a:stretch>
              <a:fillRect/>
            </a:stretch>
          </p:blipFill>
          <p:spPr bwMode="auto">
            <a:xfrm>
              <a:off x="3321672" y="6599414"/>
              <a:ext cx="170927" cy="40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テキスト ボックス 68"/>
            <p:cNvSpPr txBox="1"/>
            <p:nvPr/>
          </p:nvSpPr>
          <p:spPr>
            <a:xfrm>
              <a:off x="1819755" y="6805502"/>
              <a:ext cx="922644" cy="345674"/>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加齢黄斑変性</a:t>
              </a: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500" dirty="0" smtClean="0">
                  <a:latin typeface="Meiryo UI" panose="020B0604030504040204" pitchFamily="50" charset="-128"/>
                  <a:ea typeface="Meiryo UI" panose="020B0604030504040204" pitchFamily="50" charset="-128"/>
                  <a:cs typeface="Meiryo UI" panose="020B0604030504040204" pitchFamily="50" charset="-128"/>
                </a:rPr>
                <a:t>網膜</a:t>
              </a:r>
              <a:r>
                <a:rPr kumimoji="1" lang="ja-JP" altLang="en-US" sz="500" dirty="0">
                  <a:latin typeface="Meiryo UI" panose="020B0604030504040204" pitchFamily="50" charset="-128"/>
                  <a:ea typeface="Meiryo UI" panose="020B0604030504040204" pitchFamily="50" charset="-128"/>
                  <a:cs typeface="Meiryo UI" panose="020B0604030504040204" pitchFamily="50" charset="-128"/>
                </a:rPr>
                <a:t>色素変性</a:t>
              </a:r>
            </a:p>
          </p:txBody>
        </p:sp>
        <p:sp>
          <p:nvSpPr>
            <p:cNvPr id="70" name="テキスト ボックス 69"/>
            <p:cNvSpPr txBox="1"/>
            <p:nvPr/>
          </p:nvSpPr>
          <p:spPr>
            <a:xfrm>
              <a:off x="2491973" y="6840245"/>
              <a:ext cx="915162" cy="237651"/>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パーキンソン</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病</a:t>
              </a:r>
              <a:endParaRPr kumimoji="1"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フリーフォーム 70"/>
            <p:cNvSpPr/>
            <p:nvPr/>
          </p:nvSpPr>
          <p:spPr>
            <a:xfrm>
              <a:off x="2330450" y="6412681"/>
              <a:ext cx="1123950" cy="134169"/>
            </a:xfrm>
            <a:custGeom>
              <a:avLst/>
              <a:gdLst>
                <a:gd name="connsiteX0" fmla="*/ 1123950 w 1123950"/>
                <a:gd name="connsiteY0" fmla="*/ 819 h 134169"/>
                <a:gd name="connsiteX1" fmla="*/ 584200 w 1123950"/>
                <a:gd name="connsiteY1" fmla="*/ 19869 h 134169"/>
                <a:gd name="connsiteX2" fmla="*/ 0 w 1123950"/>
                <a:gd name="connsiteY2" fmla="*/ 134169 h 134169"/>
              </a:gdLst>
              <a:ahLst/>
              <a:cxnLst>
                <a:cxn ang="0">
                  <a:pos x="connsiteX0" y="connsiteY0"/>
                </a:cxn>
                <a:cxn ang="0">
                  <a:pos x="connsiteX1" y="connsiteY1"/>
                </a:cxn>
                <a:cxn ang="0">
                  <a:pos x="connsiteX2" y="connsiteY2"/>
                </a:cxn>
              </a:cxnLst>
              <a:rect l="l" t="t" r="r" b="b"/>
              <a:pathLst>
                <a:path w="1123950" h="134169">
                  <a:moveTo>
                    <a:pt x="1123950" y="819"/>
                  </a:moveTo>
                  <a:cubicBezTo>
                    <a:pt x="947737" y="-769"/>
                    <a:pt x="771525" y="-2356"/>
                    <a:pt x="584200" y="19869"/>
                  </a:cubicBezTo>
                  <a:cubicBezTo>
                    <a:pt x="396875" y="42094"/>
                    <a:pt x="198437" y="88131"/>
                    <a:pt x="0" y="134169"/>
                  </a:cubicBezTo>
                </a:path>
              </a:pathLst>
            </a:custGeom>
            <a:ln>
              <a:headEnd type="none"/>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72" name="フリーフォーム 71"/>
            <p:cNvSpPr/>
            <p:nvPr/>
          </p:nvSpPr>
          <p:spPr>
            <a:xfrm>
              <a:off x="2815432" y="6412533"/>
              <a:ext cx="622300" cy="177800"/>
            </a:xfrm>
            <a:custGeom>
              <a:avLst/>
              <a:gdLst>
                <a:gd name="connsiteX0" fmla="*/ 622300 w 622300"/>
                <a:gd name="connsiteY0" fmla="*/ 0 h 177800"/>
                <a:gd name="connsiteX1" fmla="*/ 177800 w 622300"/>
                <a:gd name="connsiteY1" fmla="*/ 95250 h 177800"/>
                <a:gd name="connsiteX2" fmla="*/ 0 w 622300"/>
                <a:gd name="connsiteY2" fmla="*/ 177800 h 177800"/>
              </a:gdLst>
              <a:ahLst/>
              <a:cxnLst>
                <a:cxn ang="0">
                  <a:pos x="connsiteX0" y="connsiteY0"/>
                </a:cxn>
                <a:cxn ang="0">
                  <a:pos x="connsiteX1" y="connsiteY1"/>
                </a:cxn>
                <a:cxn ang="0">
                  <a:pos x="connsiteX2" y="connsiteY2"/>
                </a:cxn>
              </a:cxnLst>
              <a:rect l="l" t="t" r="r" b="b"/>
              <a:pathLst>
                <a:path w="622300" h="177800">
                  <a:moveTo>
                    <a:pt x="622300" y="0"/>
                  </a:moveTo>
                  <a:cubicBezTo>
                    <a:pt x="451908" y="32808"/>
                    <a:pt x="281517" y="65617"/>
                    <a:pt x="177800" y="95250"/>
                  </a:cubicBezTo>
                  <a:cubicBezTo>
                    <a:pt x="74083" y="124883"/>
                    <a:pt x="37041" y="151341"/>
                    <a:pt x="0" y="177800"/>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73" name="フリーフォーム 72"/>
            <p:cNvSpPr/>
            <p:nvPr/>
          </p:nvSpPr>
          <p:spPr>
            <a:xfrm>
              <a:off x="3376563" y="6412534"/>
              <a:ext cx="73868" cy="189594"/>
            </a:xfrm>
            <a:custGeom>
              <a:avLst/>
              <a:gdLst>
                <a:gd name="connsiteX0" fmla="*/ 73868 w 73868"/>
                <a:gd name="connsiteY0" fmla="*/ 1475 h 175307"/>
                <a:gd name="connsiteX1" fmla="*/ 11956 w 73868"/>
                <a:gd name="connsiteY1" fmla="*/ 25288 h 175307"/>
                <a:gd name="connsiteX2" fmla="*/ 50 w 73868"/>
                <a:gd name="connsiteY2" fmla="*/ 175307 h 175307"/>
              </a:gdLst>
              <a:ahLst/>
              <a:cxnLst>
                <a:cxn ang="0">
                  <a:pos x="connsiteX0" y="connsiteY0"/>
                </a:cxn>
                <a:cxn ang="0">
                  <a:pos x="connsiteX1" y="connsiteY1"/>
                </a:cxn>
                <a:cxn ang="0">
                  <a:pos x="connsiteX2" y="connsiteY2"/>
                </a:cxn>
              </a:cxnLst>
              <a:rect l="l" t="t" r="r" b="b"/>
              <a:pathLst>
                <a:path w="73868" h="175307">
                  <a:moveTo>
                    <a:pt x="73868" y="1475"/>
                  </a:moveTo>
                  <a:cubicBezTo>
                    <a:pt x="49063" y="-1105"/>
                    <a:pt x="24259" y="-3684"/>
                    <a:pt x="11956" y="25288"/>
                  </a:cubicBezTo>
                  <a:cubicBezTo>
                    <a:pt x="-347" y="54260"/>
                    <a:pt x="-149" y="114783"/>
                    <a:pt x="50" y="175307"/>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grpSp>
      <p:pic>
        <p:nvPicPr>
          <p:cNvPr id="103" name="Picture 3" descr="Z:\04_特区推進グループ\03_国家戦略特区\161011 リーフレット\具材\ダウンロード\民泊\f2af3835443ac729f2b79094bc7c1356_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058" y="5448121"/>
            <a:ext cx="1291798" cy="861199"/>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4" name="Picture 4" descr="http://www.shigaku-risuu.com/img/ei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0302" y="5460550"/>
            <a:ext cx="476194" cy="30910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040"/>
          <a:stretch/>
        </p:blipFill>
        <p:spPr bwMode="auto">
          <a:xfrm>
            <a:off x="5500484" y="2818683"/>
            <a:ext cx="267489" cy="228420"/>
          </a:xfrm>
          <a:prstGeom prst="rect">
            <a:avLst/>
          </a:prstGeom>
          <a:solidFill>
            <a:srgbClr val="FFFFFF">
              <a:shade val="85000"/>
            </a:srgbClr>
          </a:solidFill>
          <a:ln w="381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268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市の研究機関の統合による大阪産業技術研究所の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創設に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、府市の中小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企業支援団体を統合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の成長を支えるオール大阪の中小企業支援機関と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月に大阪産業局</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p>
        </p:txBody>
      </p:sp>
      <p:sp>
        <p:nvSpPr>
          <p:cNvPr id="9" name="テキスト ボックス 8"/>
          <p:cNvSpPr txBox="1"/>
          <p:nvPr/>
        </p:nvSpPr>
        <p:spPr>
          <a:xfrm>
            <a:off x="4518944" y="1301894"/>
            <a:ext cx="4320000" cy="1287084"/>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に、新設合併方式により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、大阪産業局を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し、大阪産業振興機構と大阪市都市型産業振興センターを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統合。支援機能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を図りながら、国際化支援、創業・ベンチャー支援、事業承継支援を３本柱とする支援機能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644472" y="2727211"/>
            <a:ext cx="4176000" cy="106182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900" dirty="0" smtClean="0">
                <a:solidFill>
                  <a:schemeClr val="tx1"/>
                </a:solidFill>
                <a:latin typeface="Meiryo UI" panose="020B0604030504040204" pitchFamily="50" charset="-128"/>
                <a:ea typeface="Meiryo UI" panose="020B0604030504040204" pitchFamily="50" charset="-128"/>
              </a:rPr>
              <a:t>府内</a:t>
            </a:r>
            <a:r>
              <a:rPr lang="ja-JP" altLang="en-US" sz="900" dirty="0">
                <a:solidFill>
                  <a:schemeClr val="tx1"/>
                </a:solidFill>
                <a:latin typeface="Meiryo UI" panose="020B0604030504040204" pitchFamily="50" charset="-128"/>
                <a:ea typeface="Meiryo UI" panose="020B0604030504040204" pitchFamily="50" charset="-128"/>
              </a:rPr>
              <a:t>全域</a:t>
            </a:r>
            <a:r>
              <a:rPr lang="ja-JP" altLang="en-US" sz="900" dirty="0" smtClean="0">
                <a:solidFill>
                  <a:schemeClr val="tx1"/>
                </a:solidFill>
                <a:latin typeface="Meiryo UI" panose="020B0604030504040204" pitchFamily="50" charset="-128"/>
                <a:ea typeface="Meiryo UI" panose="020B0604030504040204" pitchFamily="50" charset="-128"/>
              </a:rPr>
              <a:t>で強化された企業</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サービスを展開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①</a:t>
            </a:r>
            <a:r>
              <a:rPr lang="ja-JP" altLang="en-US" sz="900" dirty="0">
                <a:solidFill>
                  <a:schemeClr val="tx1"/>
                </a:solidFill>
                <a:latin typeface="Meiryo UI" panose="020B0604030504040204" pitchFamily="50" charset="-128"/>
                <a:ea typeface="Meiryo UI" panose="020B0604030504040204" pitchFamily="50" charset="-128"/>
              </a:rPr>
              <a:t>ワンストップ化</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企業</a:t>
            </a:r>
            <a:r>
              <a:rPr lang="ja-JP" altLang="en-US" sz="900" dirty="0">
                <a:solidFill>
                  <a:schemeClr val="tx1"/>
                </a:solidFill>
                <a:latin typeface="Meiryo UI" panose="020B0604030504040204" pitchFamily="50" charset="-128"/>
                <a:ea typeface="Meiryo UI" panose="020B0604030504040204" pitchFamily="50" charset="-128"/>
              </a:rPr>
              <a:t>にとって分かりやすい統一的な支援メニュー</a:t>
            </a:r>
            <a:r>
              <a:rPr lang="ja-JP" altLang="en-US" sz="900" dirty="0" smtClean="0">
                <a:solidFill>
                  <a:schemeClr val="tx1"/>
                </a:solidFill>
                <a:latin typeface="Meiryo UI" panose="020B0604030504040204" pitchFamily="50" charset="-128"/>
                <a:ea typeface="Meiryo UI" panose="020B0604030504040204" pitchFamily="50" charset="-128"/>
              </a:rPr>
              <a:t>の提供</a:t>
            </a:r>
            <a:r>
              <a:rPr lang="ja-JP" altLang="en-US" sz="900" dirty="0">
                <a:solidFill>
                  <a:schemeClr val="tx1"/>
                </a:solidFill>
                <a:latin typeface="Meiryo UI" panose="020B0604030504040204" pitchFamily="50" charset="-128"/>
                <a:ea typeface="Meiryo UI" panose="020B0604030504040204" pitchFamily="50" charset="-128"/>
              </a:rPr>
              <a:t>や様々</a:t>
            </a:r>
            <a:r>
              <a:rPr lang="ja-JP" altLang="en-US" sz="900" dirty="0" smtClean="0">
                <a:solidFill>
                  <a:schemeClr val="tx1"/>
                </a:solidFill>
                <a:latin typeface="Meiryo UI" panose="020B0604030504040204" pitchFamily="50" charset="-128"/>
                <a:ea typeface="Meiryo UI" panose="020B0604030504040204" pitchFamily="50" charset="-128"/>
              </a:rPr>
              <a:t>な支援機関の連携強</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化</a:t>
            </a:r>
            <a:r>
              <a:rPr lang="ja-JP" altLang="en-US" sz="900" dirty="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通じたワンストップ</a:t>
            </a:r>
            <a:r>
              <a:rPr lang="ja-JP" altLang="en-US" sz="900" dirty="0">
                <a:solidFill>
                  <a:schemeClr val="tx1"/>
                </a:solidFill>
                <a:latin typeface="Meiryo UI" panose="020B0604030504040204" pitchFamily="50" charset="-128"/>
                <a:ea typeface="Meiryo UI" panose="020B0604030504040204" pitchFamily="50" charset="-128"/>
              </a:rPr>
              <a:t>窓口の開設</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②</a:t>
            </a:r>
            <a:r>
              <a:rPr lang="ja-JP" altLang="en-US" sz="900" dirty="0">
                <a:solidFill>
                  <a:schemeClr val="tx1"/>
                </a:solidFill>
                <a:latin typeface="Meiryo UI" panose="020B0604030504040204" pitchFamily="50" charset="-128"/>
                <a:ea typeface="Meiryo UI" panose="020B0604030504040204" pitchFamily="50" charset="-128"/>
              </a:rPr>
              <a:t>新たな施策展開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既存</a:t>
            </a:r>
            <a:r>
              <a:rPr lang="ja-JP" altLang="en-US" sz="900" dirty="0">
                <a:solidFill>
                  <a:schemeClr val="tx1"/>
                </a:solidFill>
                <a:latin typeface="Meiryo UI" panose="020B0604030504040204" pitchFamily="50" charset="-128"/>
                <a:ea typeface="Meiryo UI" panose="020B0604030504040204" pitchFamily="50" charset="-128"/>
              </a:rPr>
              <a:t>事業に加え、ユーザーである</a:t>
            </a:r>
            <a:r>
              <a:rPr lang="ja-JP" altLang="en-US" sz="900" dirty="0" smtClean="0">
                <a:solidFill>
                  <a:schemeClr val="tx1"/>
                </a:solidFill>
                <a:latin typeface="Meiryo UI" panose="020B0604030504040204" pitchFamily="50" charset="-128"/>
                <a:ea typeface="Meiryo UI" panose="020B0604030504040204" pitchFamily="50" charset="-128"/>
              </a:rPr>
              <a:t>企業ニーズ</a:t>
            </a:r>
            <a:r>
              <a:rPr lang="ja-JP" altLang="en-US" sz="900" dirty="0">
                <a:solidFill>
                  <a:schemeClr val="tx1"/>
                </a:solidFill>
                <a:latin typeface="Meiryo UI" panose="020B0604030504040204" pitchFamily="50" charset="-128"/>
                <a:ea typeface="Meiryo UI" panose="020B0604030504040204" pitchFamily="50" charset="-128"/>
              </a:rPr>
              <a:t>が高い</a:t>
            </a:r>
            <a:r>
              <a:rPr lang="ja-JP" altLang="en-US" sz="900" dirty="0" smtClean="0">
                <a:solidFill>
                  <a:schemeClr val="tx1"/>
                </a:solidFill>
                <a:latin typeface="Meiryo UI" panose="020B0604030504040204" pitchFamily="50" charset="-128"/>
                <a:ea typeface="Meiryo UI" panose="020B0604030504040204" pitchFamily="50" charset="-128"/>
              </a:rPr>
              <a:t>、国際化</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、事業承</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継</a:t>
            </a:r>
            <a:r>
              <a:rPr lang="ja-JP" altLang="en-US" sz="900" dirty="0">
                <a:solidFill>
                  <a:schemeClr val="tx1"/>
                </a:solidFill>
                <a:latin typeface="Meiryo UI" panose="020B0604030504040204" pitchFamily="50" charset="-128"/>
                <a:ea typeface="Meiryo UI" panose="020B0604030504040204" pitchFamily="50" charset="-128"/>
              </a:rPr>
              <a:t>支援、創業</a:t>
            </a:r>
            <a:r>
              <a:rPr lang="ja-JP" altLang="en-US" sz="900" dirty="0" smtClean="0">
                <a:solidFill>
                  <a:schemeClr val="tx1"/>
                </a:solidFill>
                <a:latin typeface="Meiryo UI" panose="020B0604030504040204" pitchFamily="50" charset="-128"/>
                <a:ea typeface="Meiryo UI" panose="020B0604030504040204" pitchFamily="50" charset="-128"/>
              </a:rPr>
              <a:t>･ベンチャー</a:t>
            </a:r>
            <a:r>
              <a:rPr lang="ja-JP" altLang="en-US" sz="900" dirty="0">
                <a:solidFill>
                  <a:schemeClr val="tx1"/>
                </a:solidFill>
                <a:latin typeface="Meiryo UI" panose="020B0604030504040204" pitchFamily="50" charset="-128"/>
                <a:ea typeface="Meiryo UI" panose="020B0604030504040204" pitchFamily="50" charset="-128"/>
              </a:rPr>
              <a:t>支援を</a:t>
            </a:r>
            <a:r>
              <a:rPr lang="ja-JP" altLang="en-US" sz="900" dirty="0" smtClean="0">
                <a:solidFill>
                  <a:schemeClr val="tx1"/>
                </a:solidFill>
                <a:latin typeface="Meiryo UI" panose="020B0604030504040204" pitchFamily="50" charset="-128"/>
                <a:ea typeface="Meiryo UI" panose="020B0604030504040204" pitchFamily="50" charset="-128"/>
              </a:rPr>
              <a:t>、取組みの柱</a:t>
            </a:r>
            <a:r>
              <a:rPr lang="ja-JP" altLang="en-US" sz="900" dirty="0">
                <a:solidFill>
                  <a:schemeClr val="tx1"/>
                </a:solidFill>
                <a:latin typeface="Meiryo UI" panose="020B0604030504040204" pitchFamily="50" charset="-128"/>
                <a:ea typeface="Meiryo UI" panose="020B0604030504040204" pitchFamily="50" charset="-128"/>
              </a:rPr>
              <a:t>として</a:t>
            </a:r>
            <a:r>
              <a:rPr lang="ja-JP" altLang="en-US" sz="900" dirty="0" smtClean="0">
                <a:solidFill>
                  <a:schemeClr val="tx1"/>
                </a:solidFill>
                <a:latin typeface="Meiryo UI" panose="020B0604030504040204" pitchFamily="50" charset="-128"/>
                <a:ea typeface="Meiryo UI" panose="020B0604030504040204" pitchFamily="50" charset="-128"/>
              </a:rPr>
              <a:t>位置づけ</a:t>
            </a:r>
            <a:endParaRPr lang="en-US" altLang="ja-JP" sz="900" dirty="0" smtClean="0">
              <a:solidFill>
                <a:schemeClr val="tx1"/>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590952" y="24928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大阪産業局のめざす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2800" y="1305091"/>
            <a:ext cx="4320000" cy="4621790"/>
            <a:chOff x="4644488" y="1340768"/>
            <a:chExt cx="4320000" cy="4621790"/>
          </a:xfrm>
        </p:grpSpPr>
        <p:sp>
          <p:nvSpPr>
            <p:cNvPr id="33" name="テキスト ボックス 32"/>
            <p:cNvSpPr txBox="1"/>
            <p:nvPr/>
          </p:nvSpPr>
          <p:spPr>
            <a:xfrm>
              <a:off x="4644488" y="1340768"/>
              <a:ext cx="4320000" cy="969433"/>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◇大阪産業技術研究所の創設（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rPr>
                <a:t>　　　企業の成長・発展に貢献し、知と技術の支援拠点「スーパー公設試」をめざし、地方独立行政法人大阪府立産業技術総合研究所と地方独立行政法人大阪市立工業研究所が統合。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788488" y="5316227"/>
              <a:ext cx="4104000" cy="646331"/>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rPr>
                <a:t>工業大学と包括連携協定締結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先進技術スタートアッププログラムの実施（おおさかグリーンナノコンソーシアム会員企業とのマッチング＆開発支援事業</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テーマを採択</a:t>
              </a:r>
              <a:r>
                <a:rPr lang="en-US" altLang="ja-JP" sz="900"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新電波暗室が稼働</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a:t>
              </a:r>
              <a:endParaRPr lang="en-US" altLang="ja-JP" sz="9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4788488" y="5013176"/>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4788024" y="2705212"/>
              <a:ext cx="4104000" cy="507831"/>
            </a:xfrm>
            <a:prstGeom prst="rect">
              <a:avLst/>
            </a:prstGeom>
            <a:noFill/>
            <a:ln>
              <a:solidFill>
                <a:schemeClr val="tx1"/>
              </a:solidFill>
              <a:prstDash val="dash"/>
            </a:ln>
          </p:spPr>
          <p:txBody>
            <a:bodyPr wrap="square" rtlCol="0">
              <a:spAutoFit/>
            </a:bodyPr>
            <a:lstStyle/>
            <a:p>
              <a:r>
                <a:rPr lang="ja-JP" altLang="en-US" sz="900" dirty="0">
                  <a:latin typeface="Meiryo UI" panose="020B0604030504040204" pitchFamily="50" charset="-128"/>
                  <a:ea typeface="Meiryo UI" panose="020B0604030504040204" pitchFamily="50" charset="-128"/>
                </a:rPr>
                <a:t>１　多様な技術課題への総合（フルセット）対応をめざす</a:t>
              </a:r>
            </a:p>
            <a:p>
              <a:r>
                <a:rPr lang="ja-JP" altLang="en-US" sz="900" dirty="0">
                  <a:latin typeface="Meiryo UI" panose="020B0604030504040204" pitchFamily="50" charset="-128"/>
                  <a:ea typeface="Meiryo UI" panose="020B0604030504040204" pitchFamily="50" charset="-128"/>
                </a:rPr>
                <a:t>２　川上</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川下まで、⼀気通貫⽀援をめざす</a:t>
              </a:r>
            </a:p>
            <a:p>
              <a:r>
                <a:rPr lang="ja-JP" altLang="en-US" sz="900" dirty="0">
                  <a:latin typeface="Meiryo UI" panose="020B0604030504040204" pitchFamily="50" charset="-128"/>
                  <a:ea typeface="Meiryo UI" panose="020B0604030504040204" pitchFamily="50" charset="-128"/>
                </a:rPr>
                <a:t>３　垣根を超えた分野のプロジェクト研究により、大阪・関⻄の産業技術の先導をめざす</a:t>
              </a:r>
            </a:p>
          </p:txBody>
        </p:sp>
        <p:sp>
          <p:nvSpPr>
            <p:cNvPr id="74" name="テキスト ボックス 73"/>
            <p:cNvSpPr txBox="1"/>
            <p:nvPr/>
          </p:nvSpPr>
          <p:spPr>
            <a:xfrm>
              <a:off x="4788024" y="2402161"/>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スーパー公設試としてめざすべき機能」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6444208" y="4725144"/>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大阪産業技術研究所ホームページより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グループ化 27"/>
          <p:cNvGrpSpPr>
            <a:grpSpLocks noChangeAspect="1"/>
          </p:cNvGrpSpPr>
          <p:nvPr/>
        </p:nvGrpSpPr>
        <p:grpSpPr>
          <a:xfrm>
            <a:off x="4788024" y="4218063"/>
            <a:ext cx="3993227" cy="2451297"/>
            <a:chOff x="4562450" y="1524540"/>
            <a:chExt cx="4258022" cy="2552532"/>
          </a:xfrm>
        </p:grpSpPr>
        <p:sp>
          <p:nvSpPr>
            <p:cNvPr id="30" name="円: 塗りつぶしなし 21">
              <a:extLst>
                <a:ext uri="{FF2B5EF4-FFF2-40B4-BE49-F238E27FC236}">
                  <a16:creationId xmlns:a16="http://schemas.microsoft.com/office/drawing/2014/main" id="{3B6B74C6-25DC-436F-9BAE-1522DCD9229A}"/>
                </a:ext>
              </a:extLst>
            </p:cNvPr>
            <p:cNvSpPr/>
            <p:nvPr/>
          </p:nvSpPr>
          <p:spPr>
            <a:xfrm>
              <a:off x="7002271" y="1524540"/>
              <a:ext cx="1143874" cy="2552532"/>
            </a:xfrm>
            <a:prstGeom prst="donut">
              <a:avLst>
                <a:gd name="adj" fmla="val 11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4792798" y="1690922"/>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産振機構</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経営支援部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事業推進部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設備支援部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マイドーム事業部</a:t>
              </a:r>
              <a:endParaRPr lang="en-US" altLang="ja-JP" sz="500" dirty="0">
                <a:latin typeface="Meiryo UI" panose="020B0604030504040204" pitchFamily="50" charset="-128"/>
                <a:ea typeface="Meiryo UI" panose="020B0604030504040204" pitchFamily="50" charset="-128"/>
              </a:endParaRPr>
            </a:p>
          </p:txBody>
        </p:sp>
        <p:sp>
          <p:nvSpPr>
            <p:cNvPr id="32" name="角丸四角形 31"/>
            <p:cNvSpPr/>
            <p:nvPr/>
          </p:nvSpPr>
          <p:spPr>
            <a:xfrm>
              <a:off x="4792798" y="2909906"/>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都市型センター</a:t>
              </a:r>
              <a:r>
                <a:rPr kumimoji="1" lang="en-US" altLang="ja-JP" sz="600" b="1" dirty="0">
                  <a:latin typeface="Meiryo UI" panose="020B0604030504040204" pitchFamily="50" charset="-128"/>
                  <a:ea typeface="Meiryo UI" panose="020B0604030504040204" pitchFamily="50" charset="-128"/>
                </a:rPr>
                <a:t>】</a:t>
              </a:r>
            </a:p>
            <a:p>
              <a:pPr algn="ctr"/>
              <a:endParaRPr kumimoji="1" lang="en-US" altLang="ja-JP" sz="200" dirty="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事業部</a:t>
              </a:r>
              <a:endParaRPr lang="en-US" altLang="ja-JP" sz="5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p:txBody>
        </p:sp>
        <p:sp>
          <p:nvSpPr>
            <p:cNvPr id="37" name="角丸四角形 36"/>
            <p:cNvSpPr/>
            <p:nvPr/>
          </p:nvSpPr>
          <p:spPr>
            <a:xfrm>
              <a:off x="6082430" y="1640266"/>
              <a:ext cx="1210643" cy="2356678"/>
            </a:xfrm>
            <a:prstGeom prst="roundRect">
              <a:avLst>
                <a:gd name="adj" fmla="val 12697"/>
              </a:avLst>
            </a:prstGeom>
            <a:solidFill>
              <a:schemeClr val="accent2">
                <a:lumMod val="60000"/>
                <a:lumOff val="40000"/>
                <a:alpha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8" name="正方形/長方形 37"/>
            <p:cNvSpPr/>
            <p:nvPr/>
          </p:nvSpPr>
          <p:spPr>
            <a:xfrm>
              <a:off x="4792798" y="234871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b="1" dirty="0">
                  <a:latin typeface="Meiryo UI" panose="020B0604030504040204" pitchFamily="50" charset="-128"/>
                  <a:ea typeface="Meiryo UI" panose="020B0604030504040204" pitchFamily="50" charset="-128"/>
                </a:rPr>
                <a:t>【</a:t>
              </a:r>
              <a:r>
                <a:rPr lang="ja-JP" altLang="en-US" sz="600" b="1" dirty="0">
                  <a:latin typeface="Meiryo UI" panose="020B0604030504040204" pitchFamily="50" charset="-128"/>
                  <a:ea typeface="Meiryo UI" panose="020B0604030504040204" pitchFamily="50" charset="-128"/>
                </a:rPr>
                <a:t>大阪府商工労働部</a:t>
              </a:r>
              <a:r>
                <a:rPr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kumimoji="1" lang="ja-JP" altLang="en-US" sz="500" dirty="0">
                  <a:latin typeface="Meiryo UI" panose="020B0604030504040204" pitchFamily="50" charset="-128"/>
                  <a:ea typeface="Meiryo UI" panose="020B0604030504040204" pitchFamily="50" charset="-128"/>
                </a:rPr>
                <a:t>中小企業支援にかかる</a:t>
              </a:r>
              <a:endParaRPr kumimoji="1"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事業・予算・人員</a:t>
              </a:r>
              <a:endParaRPr lang="en-US" altLang="ja-JP" sz="500" dirty="0">
                <a:latin typeface="Meiryo UI" panose="020B0604030504040204" pitchFamily="50" charset="-128"/>
                <a:ea typeface="Meiryo UI" panose="020B0604030504040204" pitchFamily="50" charset="-128"/>
              </a:endParaRPr>
            </a:p>
          </p:txBody>
        </p:sp>
        <p:sp>
          <p:nvSpPr>
            <p:cNvPr id="39" name="正方形/長方形 38"/>
            <p:cNvSpPr/>
            <p:nvPr/>
          </p:nvSpPr>
          <p:spPr>
            <a:xfrm>
              <a:off x="4792798" y="357349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大阪市経済戦略局</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中小企業支援にかかる</a:t>
              </a:r>
            </a:p>
            <a:p>
              <a:pPr algn="ctr"/>
              <a:r>
                <a:rPr lang="ja-JP" altLang="en-US" sz="500" dirty="0">
                  <a:latin typeface="Meiryo UI" panose="020B0604030504040204" pitchFamily="50" charset="-128"/>
                  <a:ea typeface="Meiryo UI" panose="020B0604030504040204" pitchFamily="50" charset="-128"/>
                </a:rPr>
                <a:t>事業・予算・人員</a:t>
              </a:r>
            </a:p>
          </p:txBody>
        </p:sp>
        <p:sp>
          <p:nvSpPr>
            <p:cNvPr id="40" name="右矢印 39"/>
            <p:cNvSpPr/>
            <p:nvPr/>
          </p:nvSpPr>
          <p:spPr>
            <a:xfrm>
              <a:off x="5756058" y="1817414"/>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41" name="右矢印 40"/>
            <p:cNvSpPr/>
            <p:nvPr/>
          </p:nvSpPr>
          <p:spPr>
            <a:xfrm>
              <a:off x="5743065" y="238155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一部移管</a:t>
              </a:r>
            </a:p>
          </p:txBody>
        </p:sp>
        <p:sp>
          <p:nvSpPr>
            <p:cNvPr id="42" name="角丸四角形 10"/>
            <p:cNvSpPr/>
            <p:nvPr/>
          </p:nvSpPr>
          <p:spPr>
            <a:xfrm>
              <a:off x="7688530" y="163296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商工会議所・商工会</a:t>
              </a:r>
              <a:endParaRPr kumimoji="1" lang="en-US" altLang="ja-JP" sz="600" dirty="0">
                <a:latin typeface="Meiryo UI" panose="020B0604030504040204" pitchFamily="50" charset="-128"/>
                <a:ea typeface="Meiryo UI" panose="020B0604030504040204" pitchFamily="50" charset="-128"/>
              </a:endParaRPr>
            </a:p>
          </p:txBody>
        </p:sp>
        <p:sp>
          <p:nvSpPr>
            <p:cNvPr id="43" name="角丸四角形 11"/>
            <p:cNvSpPr/>
            <p:nvPr/>
          </p:nvSpPr>
          <p:spPr>
            <a:xfrm>
              <a:off x="7688530" y="1896855"/>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中小機構</a:t>
              </a:r>
              <a:endParaRPr kumimoji="1" lang="en-US" altLang="ja-JP" sz="600" dirty="0">
                <a:latin typeface="Meiryo UI" panose="020B0604030504040204" pitchFamily="50" charset="-128"/>
                <a:ea typeface="Meiryo UI" panose="020B0604030504040204" pitchFamily="50" charset="-128"/>
              </a:endParaRPr>
            </a:p>
          </p:txBody>
        </p:sp>
        <p:sp>
          <p:nvSpPr>
            <p:cNvPr id="44" name="角丸四角形 12"/>
            <p:cNvSpPr/>
            <p:nvPr/>
          </p:nvSpPr>
          <p:spPr>
            <a:xfrm>
              <a:off x="7688530" y="2800287"/>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【JETRO】</a:t>
              </a:r>
            </a:p>
          </p:txBody>
        </p:sp>
        <p:sp>
          <p:nvSpPr>
            <p:cNvPr id="45" name="角丸四角形 44"/>
            <p:cNvSpPr/>
            <p:nvPr/>
          </p:nvSpPr>
          <p:spPr>
            <a:xfrm>
              <a:off x="4563490" y="1690922"/>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大阪府</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6" name="角丸四角形 45"/>
            <p:cNvSpPr/>
            <p:nvPr/>
          </p:nvSpPr>
          <p:spPr>
            <a:xfrm>
              <a:off x="4562450" y="2909906"/>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大阪市</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7" name="角丸四角形 15"/>
            <p:cNvSpPr/>
            <p:nvPr/>
          </p:nvSpPr>
          <p:spPr>
            <a:xfrm>
              <a:off x="7688530" y="226275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IBPC</a:t>
              </a:r>
              <a:r>
                <a:rPr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a:t>
              </a:r>
            </a:p>
          </p:txBody>
        </p:sp>
        <p:sp>
          <p:nvSpPr>
            <p:cNvPr id="48" name="角丸四角形 16"/>
            <p:cNvSpPr/>
            <p:nvPr/>
          </p:nvSpPr>
          <p:spPr>
            <a:xfrm>
              <a:off x="7688530" y="3141170"/>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信用保証協会</a:t>
              </a:r>
              <a:r>
                <a:rPr kumimoji="1" lang="en-US" altLang="ja-JP" sz="600" dirty="0">
                  <a:latin typeface="Meiryo UI" panose="020B0604030504040204" pitchFamily="50" charset="-128"/>
                  <a:ea typeface="Meiryo UI" panose="020B0604030504040204" pitchFamily="50" charset="-128"/>
                </a:rPr>
                <a:t>】</a:t>
              </a:r>
            </a:p>
          </p:txBody>
        </p:sp>
        <p:sp>
          <p:nvSpPr>
            <p:cNvPr id="49" name="角丸四角形 17"/>
            <p:cNvSpPr/>
            <p:nvPr/>
          </p:nvSpPr>
          <p:spPr>
            <a:xfrm>
              <a:off x="7688530" y="3766061"/>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a:t>
              </a:r>
              <a:r>
                <a:rPr lang="ja-JP" altLang="en-US" sz="600" dirty="0">
                  <a:latin typeface="Meiryo UI" panose="020B0604030504040204" pitchFamily="50" charset="-128"/>
                  <a:ea typeface="Meiryo UI" panose="020B0604030504040204" pitchFamily="50" charset="-128"/>
                </a:rPr>
                <a:t>産業技術研究所</a:t>
              </a:r>
              <a:r>
                <a:rPr kumimoji="1" lang="en-US" altLang="ja-JP" sz="600" dirty="0">
                  <a:latin typeface="Meiryo UI" panose="020B0604030504040204" pitchFamily="50" charset="-128"/>
                  <a:ea typeface="Meiryo UI" panose="020B0604030504040204" pitchFamily="50" charset="-128"/>
                </a:rPr>
                <a:t>】</a:t>
              </a:r>
            </a:p>
          </p:txBody>
        </p:sp>
        <p:sp>
          <p:nvSpPr>
            <p:cNvPr id="50" name="角丸四角形 49"/>
            <p:cNvSpPr/>
            <p:nvPr/>
          </p:nvSpPr>
          <p:spPr>
            <a:xfrm>
              <a:off x="6079224" y="1524625"/>
              <a:ext cx="1217053" cy="23743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rPr>
                <a:t>大阪</a:t>
              </a:r>
              <a:r>
                <a:rPr kumimoji="1" lang="ja-JP" altLang="en-US" sz="800" b="1" dirty="0" smtClean="0">
                  <a:solidFill>
                    <a:schemeClr val="bg1"/>
                  </a:solidFill>
                  <a:latin typeface="Meiryo UI" panose="020B0604030504040204" pitchFamily="50" charset="-128"/>
                  <a:ea typeface="Meiryo UI" panose="020B0604030504040204" pitchFamily="50" charset="-128"/>
                </a:rPr>
                <a:t>産業局</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51" name="右矢印 50"/>
            <p:cNvSpPr/>
            <p:nvPr/>
          </p:nvSpPr>
          <p:spPr>
            <a:xfrm>
              <a:off x="5736568" y="360633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500" dirty="0">
                  <a:solidFill>
                    <a:schemeClr val="tx1"/>
                  </a:solidFill>
                  <a:latin typeface="Meiryo UI" panose="020B0604030504040204" pitchFamily="50" charset="-128"/>
                  <a:ea typeface="Meiryo UI" panose="020B0604030504040204" pitchFamily="50" charset="-128"/>
                </a:rPr>
                <a:t>一部移管</a:t>
              </a:r>
            </a:p>
          </p:txBody>
        </p:sp>
        <p:sp>
          <p:nvSpPr>
            <p:cNvPr id="52" name="角丸四角形 25"/>
            <p:cNvSpPr/>
            <p:nvPr/>
          </p:nvSpPr>
          <p:spPr>
            <a:xfrm>
              <a:off x="7688530" y="3401003"/>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金融機関</a:t>
              </a:r>
              <a:r>
                <a:rPr kumimoji="1" lang="en-US" altLang="ja-JP" sz="600" dirty="0">
                  <a:latin typeface="Meiryo UI" panose="020B0604030504040204" pitchFamily="50" charset="-128"/>
                  <a:ea typeface="Meiryo UI" panose="020B0604030504040204" pitchFamily="50" charset="-128"/>
                </a:rPr>
                <a:t>】</a:t>
              </a:r>
            </a:p>
          </p:txBody>
        </p:sp>
        <p:sp>
          <p:nvSpPr>
            <p:cNvPr id="53" name="角丸四角形 52"/>
            <p:cNvSpPr/>
            <p:nvPr/>
          </p:nvSpPr>
          <p:spPr>
            <a:xfrm>
              <a:off x="6193651" y="1817414"/>
              <a:ext cx="988200" cy="252298"/>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b="1" dirty="0">
                  <a:latin typeface="Meiryo UI" panose="020B0604030504040204" pitchFamily="50" charset="-128"/>
                  <a:ea typeface="Meiryo UI" panose="020B0604030504040204" pitchFamily="50" charset="-128"/>
                </a:rPr>
                <a:t>総務</a:t>
              </a:r>
              <a:r>
                <a:rPr kumimoji="1" lang="ja-JP" altLang="en-US" sz="600" b="1" dirty="0">
                  <a:latin typeface="Meiryo UI" panose="020B0604030504040204" pitchFamily="50" charset="-128"/>
                  <a:ea typeface="Meiryo UI" panose="020B0604030504040204" pitchFamily="50" charset="-128"/>
                </a:rPr>
                <a:t>部門</a:t>
              </a:r>
            </a:p>
          </p:txBody>
        </p:sp>
        <p:sp>
          <p:nvSpPr>
            <p:cNvPr id="54" name="角丸四角形 53"/>
            <p:cNvSpPr/>
            <p:nvPr/>
          </p:nvSpPr>
          <p:spPr>
            <a:xfrm>
              <a:off x="6193651" y="3367970"/>
              <a:ext cx="988200" cy="468524"/>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施設</a:t>
              </a:r>
              <a:r>
                <a:rPr lang="ja-JP" altLang="en-US" sz="600" b="1" dirty="0">
                  <a:latin typeface="Meiryo UI" panose="020B0604030504040204" pitchFamily="50" charset="-128"/>
                  <a:ea typeface="Meiryo UI" panose="020B0604030504040204" pitchFamily="50" charset="-128"/>
                </a:rPr>
                <a:t>サービス部門</a:t>
              </a:r>
              <a:endParaRPr lang="en-US" altLang="ja-JP" sz="600" b="1" dirty="0">
                <a:latin typeface="Meiryo UI" panose="020B0604030504040204" pitchFamily="50" charset="-128"/>
                <a:ea typeface="Meiryo UI" panose="020B0604030504040204" pitchFamily="50" charset="-128"/>
              </a:endParaRPr>
            </a:p>
            <a:p>
              <a:pPr algn="ct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設備・資金</a:t>
              </a:r>
              <a:r>
                <a:rPr kumimoji="1" lang="ja-JP" altLang="en-US" sz="600" b="1" dirty="0">
                  <a:latin typeface="Meiryo UI" panose="020B0604030504040204" pitchFamily="50" charset="-128"/>
                  <a:ea typeface="Meiryo UI" panose="020B0604030504040204" pitchFamily="50" charset="-128"/>
                </a:rPr>
                <a:t>支援部門</a:t>
              </a:r>
            </a:p>
          </p:txBody>
        </p:sp>
        <p:sp>
          <p:nvSpPr>
            <p:cNvPr id="55" name="角丸四角形 54"/>
            <p:cNvSpPr/>
            <p:nvPr/>
          </p:nvSpPr>
          <p:spPr>
            <a:xfrm>
              <a:off x="6193651" y="2189716"/>
              <a:ext cx="988200" cy="1017803"/>
            </a:xfrm>
            <a:prstGeom prst="roundRect">
              <a:avLst>
                <a:gd name="adj" fmla="val 9120"/>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サービス事業部門</a:t>
              </a:r>
              <a:endParaRPr kumimoji="1" lang="en-US" altLang="ja-JP" sz="600" b="1" dirty="0">
                <a:latin typeface="Meiryo UI" panose="020B0604030504040204" pitchFamily="50" charset="-128"/>
                <a:ea typeface="Meiryo UI" panose="020B0604030504040204" pitchFamily="50" charset="-128"/>
              </a:endParaRPr>
            </a:p>
            <a:p>
              <a:pPr algn="ctr"/>
              <a:endParaRPr lang="en-US" altLang="ja-JP" sz="300" dirty="0">
                <a:latin typeface="Meiryo UI" panose="020B0604030504040204" pitchFamily="50" charset="-128"/>
                <a:ea typeface="Meiryo UI" panose="020B0604030504040204" pitchFamily="50" charset="-128"/>
              </a:endParaRPr>
            </a:p>
            <a:p>
              <a:pPr algn="ctr"/>
              <a:r>
                <a:rPr kumimoji="1" lang="ja-JP" altLang="en-US" sz="600" b="1" dirty="0">
                  <a:latin typeface="Meiryo UI" panose="020B0604030504040204" pitchFamily="50" charset="-128"/>
                  <a:ea typeface="Meiryo UI" panose="020B0604030504040204" pitchFamily="50" charset="-128"/>
                </a:rPr>
                <a:t>創業・ベンチャー</a:t>
              </a: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事業承継</a:t>
              </a:r>
              <a:endParaRPr kumimoji="1" lang="en-US" altLang="ja-JP" sz="600" b="1" dirty="0">
                <a:latin typeface="Meiryo UI" panose="020B0604030504040204" pitchFamily="50" charset="-128"/>
                <a:ea typeface="Meiryo UI" panose="020B0604030504040204" pitchFamily="50" charset="-128"/>
              </a:endParaRPr>
            </a:p>
            <a:p>
              <a:pPr algn="ctr"/>
              <a:endParaRPr kumimoji="1" lang="en-US" altLang="ja-JP" sz="3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経営支援</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販路開拓</a:t>
              </a:r>
              <a:endParaRPr kumimoji="1"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経営革新</a:t>
              </a:r>
              <a:endParaRPr kumimoji="1" lang="en-US" altLang="ja-JP" sz="6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a:p>
              <a:pPr algn="ctr"/>
              <a:endParaRPr kumimoji="1" lang="ja-JP" altLang="en-US" sz="6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525105" y="1777264"/>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総合</a:t>
              </a:r>
              <a:endParaRPr kumimoji="1"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514029" y="2533011"/>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国際</a:t>
              </a:r>
              <a:endParaRPr kumimoji="1" lang="ja-JP" altLang="en-US" sz="6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506212" y="3254787"/>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金融</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501404" y="3766303"/>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技術</a:t>
              </a:r>
              <a:endParaRPr kumimoji="1" lang="ja-JP" altLang="en-US" sz="600" dirty="0">
                <a:latin typeface="Meiryo UI" panose="020B0604030504040204" pitchFamily="50" charset="-128"/>
                <a:ea typeface="Meiryo UI" panose="020B0604030504040204" pitchFamily="50" charset="-128"/>
              </a:endParaRPr>
            </a:p>
          </p:txBody>
        </p:sp>
        <p:sp>
          <p:nvSpPr>
            <p:cNvPr id="60" name="右矢印 59"/>
            <p:cNvSpPr/>
            <p:nvPr/>
          </p:nvSpPr>
          <p:spPr>
            <a:xfrm>
              <a:off x="5743065" y="3036400"/>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61" name="角丸四角形 12"/>
            <p:cNvSpPr/>
            <p:nvPr/>
          </p:nvSpPr>
          <p:spPr>
            <a:xfrm>
              <a:off x="7688530" y="2528784"/>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【O-BIC】</a:t>
              </a:r>
            </a:p>
          </p:txBody>
        </p:sp>
        <p:sp>
          <p:nvSpPr>
            <p:cNvPr id="62" name="角丸四角形 61"/>
            <p:cNvSpPr/>
            <p:nvPr/>
          </p:nvSpPr>
          <p:spPr>
            <a:xfrm>
              <a:off x="6258451" y="2994053"/>
              <a:ext cx="858600" cy="131058"/>
            </a:xfrm>
            <a:prstGeom prst="roundRect">
              <a:avLst/>
            </a:prstGeom>
            <a:ln w="12700">
              <a:prstDash val="sysDash"/>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600" b="1" dirty="0">
                  <a:latin typeface="Meiryo UI" panose="020B0604030504040204" pitchFamily="50" charset="-128"/>
                  <a:ea typeface="Meiryo UI" panose="020B0604030504040204" pitchFamily="50" charset="-128"/>
                </a:rPr>
                <a:t>国際ビジネスセンター</a:t>
              </a:r>
              <a:r>
                <a:rPr lang="ja-JP" altLang="en-US" sz="400" b="1" dirty="0">
                  <a:latin typeface="Meiryo UI" panose="020B0604030504040204" pitchFamily="50" charset="-128"/>
                  <a:ea typeface="Meiryo UI" panose="020B0604030504040204" pitchFamily="50" charset="-128"/>
                </a:rPr>
                <a:t> </a:t>
              </a:r>
              <a:r>
                <a:rPr lang="en-US" altLang="ja-JP" sz="400" b="1" dirty="0">
                  <a:latin typeface="Meiryo UI" panose="020B0604030504040204" pitchFamily="50" charset="-128"/>
                  <a:ea typeface="Meiryo UI" panose="020B0604030504040204" pitchFamily="50" charset="-128"/>
                </a:rPr>
                <a:t>(</a:t>
              </a:r>
              <a:r>
                <a:rPr lang="ja-JP" altLang="en-US" sz="400" b="1" dirty="0">
                  <a:latin typeface="Meiryo UI" panose="020B0604030504040204" pitchFamily="50" charset="-128"/>
                  <a:ea typeface="Meiryo UI" panose="020B0604030504040204" pitchFamily="50" charset="-128"/>
                </a:rPr>
                <a:t>仮称）</a:t>
              </a:r>
              <a:endParaRPr kumimoji="1" lang="ja-JP" altLang="en-US" sz="400" b="1" dirty="0">
                <a:latin typeface="Meiryo UI" panose="020B0604030504040204" pitchFamily="50" charset="-128"/>
                <a:ea typeface="Meiryo UI" panose="020B0604030504040204" pitchFamily="50" charset="-128"/>
              </a:endParaRPr>
            </a:p>
          </p:txBody>
        </p:sp>
        <p:cxnSp>
          <p:nvCxnSpPr>
            <p:cNvPr id="63" name="直線矢印コネクタ 62"/>
            <p:cNvCxnSpPr/>
            <p:nvPr/>
          </p:nvCxnSpPr>
          <p:spPr>
            <a:xfrm flipV="1">
              <a:off x="7104056" y="2641382"/>
              <a:ext cx="510974" cy="422708"/>
            </a:xfrm>
            <a:prstGeom prst="straightConnector1">
              <a:avLst/>
            </a:prstGeom>
            <a:ln w="38100">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3DEEDF5E-1D08-44E1-B887-DD3DC945BE1D}"/>
                </a:ext>
              </a:extLst>
            </p:cNvPr>
            <p:cNvSpPr txBox="1"/>
            <p:nvPr/>
          </p:nvSpPr>
          <p:spPr>
            <a:xfrm>
              <a:off x="7223845" y="1832435"/>
              <a:ext cx="344594" cy="2139253"/>
            </a:xfrm>
            <a:prstGeom prst="rect">
              <a:avLst/>
            </a:prstGeom>
            <a:noFill/>
          </p:spPr>
          <p:txBody>
            <a:bodyPr vert="eaVert" wrap="none" rtlCol="0">
              <a:spAutoFit/>
            </a:bodyPr>
            <a:lstStyle/>
            <a:p>
              <a:r>
                <a:rPr kumimoji="1" lang="ja-JP" altLang="en-US" sz="900" b="1" dirty="0">
                  <a:latin typeface="Meiryo UI" panose="020B0604030504040204" pitchFamily="50" charset="-128"/>
                  <a:ea typeface="Meiryo UI" panose="020B0604030504040204" pitchFamily="50" charset="-128"/>
                </a:rPr>
                <a:t>連携を強化し、ワンストップ化を推進</a:t>
              </a:r>
            </a:p>
          </p:txBody>
        </p:sp>
        <p:sp>
          <p:nvSpPr>
            <p:cNvPr id="65" name="左中かっこ 64"/>
            <p:cNvSpPr/>
            <p:nvPr/>
          </p:nvSpPr>
          <p:spPr>
            <a:xfrm>
              <a:off x="7598123" y="2218021"/>
              <a:ext cx="64800" cy="858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6" name="大かっこ 65"/>
            <p:cNvSpPr/>
            <p:nvPr/>
          </p:nvSpPr>
          <p:spPr>
            <a:xfrm>
              <a:off x="6372200" y="2445698"/>
              <a:ext cx="654185" cy="469800"/>
            </a:xfrm>
            <a:prstGeom prst="bracketPair">
              <a:avLst>
                <a:gd name="adj" fmla="val 110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67" name="テキスト ボックス 66"/>
          <p:cNvSpPr txBox="1"/>
          <p:nvPr/>
        </p:nvSpPr>
        <p:spPr>
          <a:xfrm>
            <a:off x="4644008" y="3861048"/>
            <a:ext cx="4499992" cy="408125"/>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関係機関との連携強化</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algn="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8</a:t>
            </a:r>
            <a:endParaRPr kumimoji="1" lang="ja-JP" altLang="en-US" dirty="0">
              <a:latin typeface="Meiryo UI" panose="020B0604030504040204" pitchFamily="50" charset="-128"/>
              <a:ea typeface="Meiryo UI" panose="020B0604030504040204" pitchFamily="50" charset="-128"/>
            </a:endParaRPr>
          </a:p>
        </p:txBody>
      </p:sp>
      <p:pic>
        <p:nvPicPr>
          <p:cNvPr id="6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6576" y="3393323"/>
            <a:ext cx="1680820" cy="122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983" y="3393323"/>
            <a:ext cx="1716577" cy="124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93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人材育成環境の充実</a:t>
            </a:r>
          </a:p>
        </p:txBody>
      </p:sp>
      <p:sp>
        <p:nvSpPr>
          <p:cNvPr id="7" name="テキスト ボックス 6"/>
          <p:cNvSpPr txBox="1"/>
          <p:nvPr/>
        </p:nvSpPr>
        <p:spPr>
          <a:xfrm>
            <a:off x="215496" y="3300774"/>
            <a:ext cx="4176000" cy="443198"/>
          </a:xfrm>
          <a:prstGeom prst="rect">
            <a:avLst/>
          </a:prstGeom>
          <a:noFill/>
          <a:ln>
            <a:solidFill>
              <a:schemeClr val="tx1"/>
            </a:solidFill>
            <a:prstDash val="dash"/>
          </a:ln>
        </p:spPr>
        <p:txBody>
          <a:bodyPr wrap="square" rtlCol="0">
            <a:spAutoFit/>
          </a:bodyPr>
          <a:lstStyle/>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への移⾏をより円滑に進める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ため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月にまず法⼈統合を実現</a:t>
            </a:r>
          </a:p>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理事⻑のもとで、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月の大学統合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、検討を推進</a:t>
            </a:r>
          </a:p>
        </p:txBody>
      </p:sp>
      <p:grpSp>
        <p:nvGrpSpPr>
          <p:cNvPr id="8" name="グループ化 7"/>
          <p:cNvGrpSpPr>
            <a:grpSpLocks noChangeAspect="1"/>
          </p:cNvGrpSpPr>
          <p:nvPr/>
        </p:nvGrpSpPr>
        <p:grpSpPr>
          <a:xfrm>
            <a:off x="72000" y="3912790"/>
            <a:ext cx="4555257" cy="2664296"/>
            <a:chOff x="93649" y="3961964"/>
            <a:chExt cx="4837659" cy="2851412"/>
          </a:xfrm>
        </p:grpSpPr>
        <p:sp>
          <p:nvSpPr>
            <p:cNvPr id="9" name="ホームベース 8"/>
            <p:cNvSpPr/>
            <p:nvPr/>
          </p:nvSpPr>
          <p:spPr>
            <a:xfrm>
              <a:off x="2503055" y="518018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大阪の産業競争力の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503055" y="56634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地域課題の解決に向けた積極的な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ホームベース 10"/>
            <p:cNvSpPr/>
            <p:nvPr/>
          </p:nvSpPr>
          <p:spPr>
            <a:xfrm>
              <a:off x="2503055" y="60409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先端研究・異分野融合によるイノベーションの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ホームベース 11"/>
            <p:cNvSpPr/>
            <p:nvPr/>
          </p:nvSpPr>
          <p:spPr>
            <a:xfrm>
              <a:off x="2503055" y="642061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日本を牽引するグローバル人材の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育成</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上下矢印 12"/>
            <p:cNvSpPr/>
            <p:nvPr/>
          </p:nvSpPr>
          <p:spPr>
            <a:xfrm>
              <a:off x="4632874" y="5672844"/>
              <a:ext cx="270008" cy="1109631"/>
            </a:xfrm>
            <a:prstGeom prst="upDownArrow">
              <a:avLst>
                <a:gd name="adj1" fmla="val 57582"/>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14" name="スライド番号プレースホルダー 3"/>
            <p:cNvSpPr txBox="1">
              <a:spLocks/>
            </p:cNvSpPr>
            <p:nvPr/>
          </p:nvSpPr>
          <p:spPr>
            <a:xfrm>
              <a:off x="3466543" y="6667030"/>
              <a:ext cx="1143035" cy="14634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C55D713-E10D-4D00-BE52-705DD96E9CFB}" type="slidenum">
                <a:rPr lang="ja-JP" altLang="en-US" sz="800" smtClean="0">
                  <a:latin typeface="Meiryo UI" panose="020B0604030504040204" pitchFamily="50" charset="-128"/>
                  <a:ea typeface="Meiryo UI" panose="020B0604030504040204" pitchFamily="50" charset="-128"/>
                </a:rPr>
                <a:pPr/>
                <a:t>9</a:t>
              </a:fld>
              <a:endParaRPr lang="ja-JP" altLang="en-US" sz="800">
                <a:latin typeface="Meiryo UI" panose="020B0604030504040204" pitchFamily="50" charset="-128"/>
                <a:ea typeface="Meiryo UI" panose="020B0604030504040204" pitchFamily="50" charset="-128"/>
              </a:endParaRPr>
            </a:p>
          </p:txBody>
        </p:sp>
        <p:sp>
          <p:nvSpPr>
            <p:cNvPr id="15" name="角丸四角形 14"/>
            <p:cNvSpPr/>
            <p:nvPr/>
          </p:nvSpPr>
          <p:spPr>
            <a:xfrm>
              <a:off x="3840000" y="6420610"/>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16" name="正方形/長方形 15"/>
            <p:cNvSpPr/>
            <p:nvPr/>
          </p:nvSpPr>
          <p:spPr>
            <a:xfrm>
              <a:off x="4604450" y="5690361"/>
              <a:ext cx="326858" cy="977196"/>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大学の基本３機能</a:t>
              </a:r>
            </a:p>
          </p:txBody>
        </p:sp>
        <p:sp>
          <p:nvSpPr>
            <p:cNvPr id="18" name="角丸四角形 17"/>
            <p:cNvSpPr/>
            <p:nvPr/>
          </p:nvSpPr>
          <p:spPr>
            <a:xfrm>
              <a:off x="3840000" y="60409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840000" y="56634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ホームベース 21"/>
            <p:cNvSpPr/>
            <p:nvPr/>
          </p:nvSpPr>
          <p:spPr>
            <a:xfrm>
              <a:off x="2503055" y="4804542"/>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大阪の都市問題の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3840000" y="4804542"/>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a:t>
              </a:r>
            </a:p>
          </p:txBody>
        </p:sp>
        <p:sp>
          <p:nvSpPr>
            <p:cNvPr id="25" name="角丸四角形 24"/>
            <p:cNvSpPr/>
            <p:nvPr/>
          </p:nvSpPr>
          <p:spPr>
            <a:xfrm>
              <a:off x="3840000" y="5180180"/>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技術インキュ</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ベーション機能</a:t>
              </a:r>
            </a:p>
          </p:txBody>
        </p:sp>
        <p:sp>
          <p:nvSpPr>
            <p:cNvPr id="27" name="テキスト ボックス 26"/>
            <p:cNvSpPr txBox="1"/>
            <p:nvPr/>
          </p:nvSpPr>
          <p:spPr>
            <a:xfrm>
              <a:off x="99657" y="4581128"/>
              <a:ext cx="928445"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外部環境の変化</a:t>
              </a:r>
            </a:p>
          </p:txBody>
        </p:sp>
        <p:sp>
          <p:nvSpPr>
            <p:cNvPr id="28" name="テキスト ボックス 27"/>
            <p:cNvSpPr txBox="1"/>
            <p:nvPr/>
          </p:nvSpPr>
          <p:spPr>
            <a:xfrm>
              <a:off x="1111333" y="4581128"/>
              <a:ext cx="1160776"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飛躍の機会</a:t>
              </a:r>
            </a:p>
          </p:txBody>
        </p:sp>
        <p:cxnSp>
          <p:nvCxnSpPr>
            <p:cNvPr id="29" name="直線コネクタ 28"/>
            <p:cNvCxnSpPr/>
            <p:nvPr/>
          </p:nvCxnSpPr>
          <p:spPr>
            <a:xfrm>
              <a:off x="107504" y="4757717"/>
              <a:ext cx="9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115616" y="4757717"/>
              <a:ext cx="11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3649" y="5180549"/>
              <a:ext cx="938046" cy="275444"/>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・物理</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と生物の</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融合</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解析</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95744" y="5180550"/>
              <a:ext cx="1176365" cy="374262"/>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蓄積したノウハウをもとに新たなイノベーションを創出し、企業や研究所、先端人材を大阪に誘引</a:t>
              </a:r>
            </a:p>
          </p:txBody>
        </p:sp>
        <p:sp>
          <p:nvSpPr>
            <p:cNvPr id="33" name="二等辺三角形 32"/>
            <p:cNvSpPr/>
            <p:nvPr/>
          </p:nvSpPr>
          <p:spPr>
            <a:xfrm rot="5400000">
              <a:off x="2227816" y="4923712"/>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11760" y="4581128"/>
              <a:ext cx="1369055" cy="21410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統合による効果（付加価値）</a:t>
              </a:r>
            </a:p>
          </p:txBody>
        </p:sp>
        <p:sp>
          <p:nvSpPr>
            <p:cNvPr id="35" name="テキスト ボックス 34"/>
            <p:cNvSpPr txBox="1"/>
            <p:nvPr/>
          </p:nvSpPr>
          <p:spPr>
            <a:xfrm>
              <a:off x="93649" y="4804912"/>
              <a:ext cx="938046" cy="374262"/>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超高齢化</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・インフラ老朽化や個別</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住民ニーズへの対応</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095744" y="4804911"/>
              <a:ext cx="1176366" cy="275444"/>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府市と連携して重層化する都市問題の解決に</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取り組む</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二等辺三角形 36"/>
            <p:cNvSpPr/>
            <p:nvPr/>
          </p:nvSpPr>
          <p:spPr>
            <a:xfrm rot="5400000">
              <a:off x="2227816" y="529935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8" name="上矢印 37"/>
            <p:cNvSpPr/>
            <p:nvPr/>
          </p:nvSpPr>
          <p:spPr>
            <a:xfrm>
              <a:off x="4632874" y="4787705"/>
              <a:ext cx="270008" cy="732658"/>
            </a:xfrm>
            <a:prstGeom prst="upArrow">
              <a:avLst>
                <a:gd name="adj1" fmla="val 71991"/>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9" name="正方形/長方形 38"/>
            <p:cNvSpPr/>
            <p:nvPr/>
          </p:nvSpPr>
          <p:spPr>
            <a:xfrm>
              <a:off x="4604450" y="4771852"/>
              <a:ext cx="326858" cy="757601"/>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新しい２機能</a:t>
              </a:r>
            </a:p>
          </p:txBody>
        </p:sp>
        <p:sp>
          <p:nvSpPr>
            <p:cNvPr id="40" name="テキスト ボックス 39"/>
            <p:cNvSpPr txBox="1"/>
            <p:nvPr/>
          </p:nvSpPr>
          <p:spPr>
            <a:xfrm>
              <a:off x="4067944" y="5487035"/>
              <a:ext cx="332305" cy="263513"/>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rPr>
                <a:t>＋</a:t>
              </a:r>
            </a:p>
          </p:txBody>
        </p:sp>
        <p:sp>
          <p:nvSpPr>
            <p:cNvPr id="41" name="二等辺三角形 40"/>
            <p:cNvSpPr/>
            <p:nvPr/>
          </p:nvSpPr>
          <p:spPr>
            <a:xfrm rot="5400000">
              <a:off x="2227816" y="57825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2" name="二等辺三角形 41"/>
            <p:cNvSpPr/>
            <p:nvPr/>
          </p:nvSpPr>
          <p:spPr>
            <a:xfrm rot="5400000">
              <a:off x="2227816" y="61600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3" name="二等辺三角形 42"/>
            <p:cNvSpPr/>
            <p:nvPr/>
          </p:nvSpPr>
          <p:spPr>
            <a:xfrm rot="5400000">
              <a:off x="2227816" y="653978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095744" y="5672844"/>
              <a:ext cx="1158641" cy="1095164"/>
            </a:xfrm>
            <a:prstGeom prst="rect">
              <a:avLst/>
            </a:prstGeom>
            <a:solidFill>
              <a:schemeClr val="accent1">
                <a:lumMod val="20000"/>
                <a:lumOff val="80000"/>
              </a:schemeClr>
            </a:solidFill>
          </p:spPr>
          <p:txBody>
            <a:bodyPr wrap="square" rtlCol="0" anchor="ctr" anchorCtr="0">
              <a:no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両大学の統合によって</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、教育</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・研究分野が広がり、旧帝大に匹敵する総合大学として、さらに強みが増す</a:t>
              </a:r>
            </a:p>
          </p:txBody>
        </p:sp>
        <p:sp>
          <p:nvSpPr>
            <p:cNvPr id="45" name="テキスト ボックス 44"/>
            <p:cNvSpPr txBox="1"/>
            <p:nvPr/>
          </p:nvSpPr>
          <p:spPr>
            <a:xfrm>
              <a:off x="93649" y="5672844"/>
              <a:ext cx="938046" cy="1098451"/>
            </a:xfrm>
            <a:prstGeom prst="rect">
              <a:avLst/>
            </a:prstGeom>
            <a:solidFill>
              <a:schemeClr val="accent1">
                <a:lumMod val="20000"/>
                <a:lumOff val="80000"/>
              </a:schemeClr>
            </a:solidFill>
          </p:spPr>
          <p:txBody>
            <a:bodyPr wrap="square" rtlCol="0" anchor="ctr" anchorCtr="0">
              <a:noAutofit/>
            </a:bodyPr>
            <a:lstStyle/>
            <a:p>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歳人口の減少</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大学再編の動き</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グローバル化の進展</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大学に対する社会貢献の要請</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15917" y="4163195"/>
              <a:ext cx="4799842" cy="444679"/>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新大学は、①両大学の伝統に裏づけられた多様な分野、②公立大学で全国一のスケール、③大都市立地、④設立団体との緊密な関係　という４つの強みを活かし、 「都市シンクタンク機能」と「技術インキュベーション機能」の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機能を充実・強化していく。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3893609" y="4581128"/>
              <a:ext cx="678391" cy="215444"/>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大学の機能</a:t>
              </a:r>
            </a:p>
          </p:txBody>
        </p:sp>
        <p:cxnSp>
          <p:nvCxnSpPr>
            <p:cNvPr id="48" name="直線コネクタ 47"/>
            <p:cNvCxnSpPr/>
            <p:nvPr/>
          </p:nvCxnSpPr>
          <p:spPr>
            <a:xfrm>
              <a:off x="2517900" y="4757717"/>
              <a:ext cx="1195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843163" y="4757717"/>
              <a:ext cx="7714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066958" y="3961964"/>
              <a:ext cx="2763968" cy="279983"/>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大学の基本３機能と新たな２つの機能</a:t>
              </a:r>
            </a:p>
          </p:txBody>
        </p:sp>
      </p:grpSp>
      <p:grpSp>
        <p:nvGrpSpPr>
          <p:cNvPr id="2" name="グループ化 1"/>
          <p:cNvGrpSpPr>
            <a:grpSpLocks noChangeAspect="1"/>
          </p:cNvGrpSpPr>
          <p:nvPr/>
        </p:nvGrpSpPr>
        <p:grpSpPr>
          <a:xfrm>
            <a:off x="5108495" y="2571456"/>
            <a:ext cx="3622154" cy="4110153"/>
            <a:chOff x="5379027" y="3061410"/>
            <a:chExt cx="3387079" cy="3538293"/>
          </a:xfrm>
        </p:grpSpPr>
        <p:sp>
          <p:nvSpPr>
            <p:cNvPr id="54" name="正方形/長方形 53"/>
            <p:cNvSpPr/>
            <p:nvPr/>
          </p:nvSpPr>
          <p:spPr>
            <a:xfrm>
              <a:off x="5380376" y="6036895"/>
              <a:ext cx="3366737" cy="562808"/>
            </a:xfrm>
            <a:prstGeom prst="rect">
              <a:avLst/>
            </a:prstGeom>
            <a:ln>
              <a:noFill/>
              <a:prstDash val="sysDot"/>
            </a:ln>
          </p:spPr>
          <p:txBody>
            <a:bodyPr wrap="square" lIns="72000" rIns="72000">
              <a:spAutoFit/>
            </a:bodyPr>
            <a:lstStyle/>
            <a:p>
              <a:pPr>
                <a:lnSpc>
                  <a:spcPct val="1140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１　国家戦略特別区域法における学校教育法の特例を活用し、公立学校の運営を民間の法人等に委託することをいいます。設置者は大阪市ですが、運営は民間の法人等が行う学校となります。これにより、公立学校としての教育水準及び公共性を保ちながら、民間の知見を活用した学校運営を行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5379027" y="3302761"/>
              <a:ext cx="3369437" cy="2699774"/>
            </a:xfrm>
            <a:prstGeom prst="roundRect">
              <a:avLst>
                <a:gd name="adj" fmla="val 56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endParaRPr>
            </a:p>
          </p:txBody>
        </p:sp>
        <p:sp>
          <p:nvSpPr>
            <p:cNvPr id="56" name="正方形/長方形 55"/>
            <p:cNvSpPr/>
            <p:nvPr/>
          </p:nvSpPr>
          <p:spPr>
            <a:xfrm>
              <a:off x="6037004" y="3061410"/>
              <a:ext cx="2053482" cy="43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公設民営</a:t>
              </a:r>
              <a:r>
                <a:rPr kumimoji="1" lang="en-US" altLang="ja-JP" sz="800" b="1" dirty="0" smtClean="0">
                  <a:solidFill>
                    <a:srgbClr val="336600"/>
                  </a:solidFill>
                  <a:latin typeface="Meiryo UI" panose="020B0604030504040204" pitchFamily="50" charset="-128"/>
                  <a:ea typeface="Meiryo UI" panose="020B0604030504040204" pitchFamily="50" charset="-128"/>
                </a:rPr>
                <a:t>※</a:t>
              </a:r>
              <a:r>
                <a:rPr kumimoji="1" lang="ja-JP" altLang="en-US" sz="800" b="1" dirty="0" smtClean="0">
                  <a:solidFill>
                    <a:srgbClr val="336600"/>
                  </a:solidFill>
                  <a:latin typeface="Meiryo UI" panose="020B0604030504040204" pitchFamily="50" charset="-128"/>
                  <a:ea typeface="Meiryo UI" panose="020B0604030504040204" pitchFamily="50" charset="-128"/>
                </a:rPr>
                <a:t>１</a:t>
              </a:r>
              <a:r>
                <a:rPr kumimoji="1" lang="ja-JP" altLang="en-US" sz="1200" b="1" dirty="0" smtClean="0">
                  <a:solidFill>
                    <a:srgbClr val="336600"/>
                  </a:solidFill>
                  <a:latin typeface="Meiryo UI" panose="020B0604030504040204" pitchFamily="50" charset="-128"/>
                  <a:ea typeface="Meiryo UI" panose="020B0604030504040204" pitchFamily="50" charset="-128"/>
                </a:rPr>
                <a:t>による全国初の</a:t>
              </a:r>
              <a:endParaRPr kumimoji="1" lang="en-US" altLang="ja-JP" sz="1200" b="1" dirty="0" smtClean="0">
                <a:solidFill>
                  <a:srgbClr val="336600"/>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中高一貫教育校が誕生！</a:t>
              </a:r>
              <a:endParaRPr kumimoji="1" lang="ja-JP" altLang="en-US" sz="1200" b="1" dirty="0">
                <a:solidFill>
                  <a:srgbClr val="336600"/>
                </a:solidFill>
                <a:latin typeface="Meiryo UI" panose="020B0604030504040204" pitchFamily="50" charset="-128"/>
                <a:ea typeface="Meiryo UI" panose="020B0604030504040204" pitchFamily="50" charset="-128"/>
              </a:endParaRPr>
            </a:p>
          </p:txBody>
        </p:sp>
        <p:sp>
          <p:nvSpPr>
            <p:cNvPr id="57" name="正方形/長方形 56"/>
            <p:cNvSpPr/>
            <p:nvPr/>
          </p:nvSpPr>
          <p:spPr>
            <a:xfrm>
              <a:off x="5720391" y="3466897"/>
              <a:ext cx="2686709" cy="230511"/>
            </a:xfrm>
            <a:prstGeom prst="rect">
              <a:avLst/>
            </a:prstGeom>
            <a:ln>
              <a:noFill/>
              <a:prstDash val="sysDot"/>
            </a:ln>
          </p:spPr>
          <p:txBody>
            <a:bodyPr wrap="square">
              <a:spAutoFit/>
            </a:bodyPr>
            <a:lstStyle/>
            <a:p>
              <a:pPr algn="ctr">
                <a:lnSpc>
                  <a:spcPct val="114000"/>
                </a:lnSpc>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国家戦略特区制度の活用</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406424" y="5101386"/>
              <a:ext cx="3359682" cy="894884"/>
            </a:xfrm>
            <a:prstGeom prst="rect">
              <a:avLst/>
            </a:prstGeom>
          </p:spPr>
          <p:txBody>
            <a:bodyPr wrap="square">
              <a:spAutoFit/>
            </a:bodyPr>
            <a:lstStyle/>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特徴</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・柔軟な人事管理制度により外国人教員等の配置が可能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・民間企業などの第一線で活躍中の人材による授業</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・生徒の海外大学進学や海外留学に、民間法人のもつ海外ネットワーク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等の活用が可能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・中学校は無償、高等学校は他の公立学校と同額の授業料設定</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テキスト ボックス 51"/>
          <p:cNvSpPr txBox="1"/>
          <p:nvPr/>
        </p:nvSpPr>
        <p:spPr>
          <a:xfrm>
            <a:off x="4608496" y="1340768"/>
            <a:ext cx="4421702" cy="1390445"/>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◇水都国際中学校・高等学校の設置（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国家戦略特別区域における特例を活用し、全国初の公設民営による併設型中高一貫教育校を設置。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「国際バカロレア」の手法を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取り入れ、先進的なグロｰバル教育を行う新たな公立学校をめ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15496" y="2996952"/>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法人統合の基本的考え方</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9</a:t>
            </a:r>
            <a:endParaRPr kumimoji="1" lang="ja-JP" altLang="en-US" dirty="0">
              <a:latin typeface="Meiryo UI" panose="020B0604030504040204" pitchFamily="50" charset="-128"/>
              <a:ea typeface="Meiryo UI" panose="020B0604030504040204" pitchFamily="50" charset="-128"/>
            </a:endParaRPr>
          </a:p>
        </p:txBody>
      </p:sp>
      <p:sp>
        <p:nvSpPr>
          <p:cNvPr id="4" name="二等辺三角形 3"/>
          <p:cNvSpPr/>
          <p:nvPr/>
        </p:nvSpPr>
        <p:spPr>
          <a:xfrm rot="10800000">
            <a:off x="6665659" y="4706835"/>
            <a:ext cx="488957" cy="17161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86383" y="3324066"/>
            <a:ext cx="969793" cy="176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7673562" y="3311341"/>
            <a:ext cx="1021222" cy="19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143496" y="1340768"/>
            <a:ext cx="4320000" cy="1600951"/>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◇府立大学と市立大学の法人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統合（</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rPr>
              <a:t>大学では、両大学の「教育」・「研究」・</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rPr>
              <a:t>」の基本３機能の一層の維持・向上を図るとともに、これらに加えて、「都市シンクタンク」・「技術インキュベーション」の２つの機能を強化・充実し、大阪の都市問題の解決と産業競争力の強化への貢献を図る。</a:t>
            </a:r>
            <a:endParaRPr lang="en-US" altLang="ja-JP" sz="1200" dirty="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これに向け、</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年にまず法人</a:t>
            </a:r>
            <a:r>
              <a:rPr lang="ja-JP" altLang="en-US" sz="1200" dirty="0" smtClean="0">
                <a:latin typeface="Meiryo UI" panose="020B0604030504040204" pitchFamily="50" charset="-128"/>
                <a:ea typeface="Meiryo UI" panose="020B0604030504040204" pitchFamily="50" charset="-128"/>
              </a:rPr>
              <a:t>統合を</a:t>
            </a:r>
            <a:r>
              <a:rPr lang="ja-JP" altLang="en-US" sz="1200" dirty="0">
                <a:latin typeface="Meiryo UI" panose="020B0604030504040204" pitchFamily="50" charset="-128"/>
                <a:ea typeface="Meiryo UI" panose="020B0604030504040204" pitchFamily="50" charset="-128"/>
              </a:rPr>
              <a:t>行い公立大学法人大阪が発足、</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年の大学統合をめざす。</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府立大学と市立大学の法人統合が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月に実現。新法人の中期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年後の大学統合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戦略特区制度を活用した中高一貫教育校（国際バカロレア等）</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開校。</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2"/>
          <a:stretch>
            <a:fillRect/>
          </a:stretch>
        </p:blipFill>
        <p:spPr>
          <a:xfrm>
            <a:off x="5186383" y="3370755"/>
            <a:ext cx="3495675" cy="1238250"/>
          </a:xfrm>
          <a:prstGeom prst="rect">
            <a:avLst/>
          </a:prstGeom>
        </p:spPr>
      </p:pic>
    </p:spTree>
    <p:extLst>
      <p:ext uri="{BB962C8B-B14F-4D97-AF65-F5344CB8AC3E}">
        <p14:creationId xmlns:p14="http://schemas.microsoft.com/office/powerpoint/2010/main" val="602654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4753</Words>
  <PresentationFormat>画面に合わせる (4:3)</PresentationFormat>
  <Paragraphs>1095</Paragraphs>
  <Slides>26</Slides>
  <Notes>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26</vt:i4>
      </vt:variant>
    </vt:vector>
  </HeadingPairs>
  <TitlesOfParts>
    <vt:vector size="38" baseType="lpstr">
      <vt:lpstr>HGS創英角ｺﾞｼｯｸUB</vt:lpstr>
      <vt:lpstr>HG丸ｺﾞｼｯｸM-PRO</vt:lpstr>
      <vt:lpstr>Meiryo UI</vt:lpstr>
      <vt:lpstr>ＭＳ Ｐゴシック</vt:lpstr>
      <vt:lpstr>メイリオ</vt:lpstr>
      <vt:lpstr>游ゴシック</vt:lpstr>
      <vt:lpstr>Arial</vt:lpstr>
      <vt:lpstr>Calibri</vt:lpstr>
      <vt:lpstr>Times New Roman</vt:lpstr>
      <vt:lpstr>Wingdings</vt:lpstr>
      <vt:lpstr>Wingdings 2</vt:lpstr>
      <vt:lpstr>Office テーマ</vt:lpstr>
      <vt:lpstr>副首都・大阪に向けた取組み状況について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modified xsi:type="dcterms:W3CDTF">2020-01-24T03:22:10Z</dcterms:modified>
</cp:coreProperties>
</file>