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35.xml" ContentType="application/vnd.openxmlformats-officedocument.presentationml.slide+xml"/>
  <Override PartName="/ppt/slides/slide37.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7.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4.xml" ContentType="application/vnd.openxmlformats-officedocument.presentationml.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49.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6.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7.xml" ContentType="application/vnd.openxmlformats-officedocument.presentationml.notesSlide+xml"/>
  <Override PartName="/ppt/notesSlides/notesSlide39.xml" ContentType="application/vnd.openxmlformats-officedocument.presentationml.notesSlide+xml"/>
  <Override PartName="/ppt/notesSlides/notesSlide36.xml" ContentType="application/vnd.openxmlformats-officedocument.presentationml.notesSlide+xml"/>
  <Override PartName="/ppt/notesSlides/notesSlide1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0.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notesSlides/notesSlide40.xml" ContentType="application/vnd.openxmlformats-officedocument.presentationml.notesSlide+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charts/chart9.xml" ContentType="application/vnd.openxmlformats-officedocument.drawingml.chart+xml"/>
  <Override PartName="/ppt/diagrams/layout1.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notesMasters/notesMaster1.xml" ContentType="application/vnd.openxmlformats-officedocument.presentationml.notesMaster+xml"/>
  <Override PartName="/ppt/diagrams/drawing1.xml" ContentType="application/vnd.ms-office.drawingml.diagramDrawing+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1082" r:id="rId2"/>
    <p:sldId id="1083" r:id="rId3"/>
    <p:sldId id="1084" r:id="rId4"/>
    <p:sldId id="1085" r:id="rId5"/>
    <p:sldId id="1145" r:id="rId6"/>
    <p:sldId id="1087" r:id="rId7"/>
    <p:sldId id="1088" r:id="rId8"/>
    <p:sldId id="1089" r:id="rId9"/>
    <p:sldId id="1090" r:id="rId10"/>
    <p:sldId id="1091" r:id="rId11"/>
    <p:sldId id="1092" r:id="rId12"/>
    <p:sldId id="1093" r:id="rId13"/>
    <p:sldId id="1094" r:id="rId14"/>
    <p:sldId id="1095" r:id="rId15"/>
    <p:sldId id="1096" r:id="rId16"/>
    <p:sldId id="1143" r:id="rId17"/>
    <p:sldId id="1144" r:id="rId18"/>
    <p:sldId id="1099" r:id="rId19"/>
    <p:sldId id="1141" r:id="rId20"/>
    <p:sldId id="1101" r:id="rId21"/>
    <p:sldId id="1102" r:id="rId22"/>
    <p:sldId id="1103" r:id="rId23"/>
    <p:sldId id="1104" r:id="rId24"/>
    <p:sldId id="1105" r:id="rId25"/>
    <p:sldId id="1106" r:id="rId26"/>
    <p:sldId id="1107" r:id="rId27"/>
    <p:sldId id="1108" r:id="rId28"/>
    <p:sldId id="1109" r:id="rId29"/>
    <p:sldId id="1110" r:id="rId30"/>
    <p:sldId id="1111" r:id="rId31"/>
    <p:sldId id="1112" r:id="rId32"/>
    <p:sldId id="1140" r:id="rId33"/>
    <p:sldId id="1142" r:id="rId34"/>
    <p:sldId id="1115" r:id="rId35"/>
    <p:sldId id="1116" r:id="rId36"/>
    <p:sldId id="1117" r:id="rId37"/>
    <p:sldId id="1139" r:id="rId38"/>
    <p:sldId id="1119" r:id="rId39"/>
    <p:sldId id="1120" r:id="rId40"/>
    <p:sldId id="1121" r:id="rId41"/>
    <p:sldId id="1122" r:id="rId42"/>
    <p:sldId id="1123" r:id="rId43"/>
    <p:sldId id="1124" r:id="rId44"/>
    <p:sldId id="1125" r:id="rId45"/>
    <p:sldId id="1126" r:id="rId46"/>
    <p:sldId id="1127" r:id="rId47"/>
    <p:sldId id="1128" r:id="rId48"/>
    <p:sldId id="1129" r:id="rId49"/>
    <p:sldId id="1130" r:id="rId50"/>
    <p:sldId id="1131" r:id="rId51"/>
    <p:sldId id="1132" r:id="rId52"/>
    <p:sldId id="1133" r:id="rId53"/>
    <p:sldId id="1134" r:id="rId54"/>
    <p:sldId id="1135" r:id="rId55"/>
    <p:sldId id="1136" r:id="rId56"/>
    <p:sldId id="1137" r:id="rId57"/>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tchadmin"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33CC33"/>
    <a:srgbClr val="66FF33"/>
    <a:srgbClr val="3399FF"/>
    <a:srgbClr val="FFCC66"/>
    <a:srgbClr val="99FF33"/>
    <a:srgbClr val="66FFFF"/>
    <a:srgbClr val="99FFCC"/>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74" autoAdjust="0"/>
    <p:restoredTop sz="94424" autoAdjust="0"/>
  </p:normalViewPr>
  <p:slideViewPr>
    <p:cSldViewPr>
      <p:cViewPr varScale="1">
        <p:scale>
          <a:sx n="73" d="100"/>
          <a:sy n="73" d="100"/>
        </p:scale>
        <p:origin x="104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PZR002C\OA-ae0003$\&#12518;&#12540;&#12470;&#20316;&#26989;&#29992;&#12501;&#12457;&#12523;&#12480;\01%20&#20225;&#30011;&#25285;&#24403;\10_TF\&#24460;&#21322;&#25126;&#26908;&#35342;\&#21462;&#32068;&#12415;&#26041;&#21521;&#20316;&#25104;&#29992;\&#37117;&#24066;&#21147;&#12521;&#12531;&#12461;&#12531;&#12464;2016&#65288;&#12524;&#12540;&#12480;&#12540;&#12481;&#12515;&#12540;&#12488;&#65289;.xlsx"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Sheet1!$C$6</c:f>
              <c:strCache>
                <c:ptCount val="1"/>
                <c:pt idx="0">
                  <c:v>東京</c:v>
                </c:pt>
              </c:strCache>
            </c:strRef>
          </c:tx>
          <c:spPr>
            <a:ln>
              <a:solidFill>
                <a:schemeClr val="tx2"/>
              </a:solidFill>
            </a:ln>
          </c:spPr>
          <c:marker>
            <c:symbol val="none"/>
          </c:marker>
          <c:cat>
            <c:strRef>
              <c:f>Sheet1!$D$5:$N$5</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Sheet1!$D$6:$N$6</c:f>
              <c:numCache>
                <c:formatCode>General</c:formatCode>
                <c:ptCount val="11"/>
                <c:pt idx="0">
                  <c:v>1</c:v>
                </c:pt>
                <c:pt idx="1">
                  <c:v>2</c:v>
                </c:pt>
                <c:pt idx="2">
                  <c:v>5</c:v>
                </c:pt>
                <c:pt idx="3">
                  <c:v>6</c:v>
                </c:pt>
                <c:pt idx="4">
                  <c:v>12</c:v>
                </c:pt>
                <c:pt idx="5">
                  <c:v>11</c:v>
                </c:pt>
                <c:pt idx="6">
                  <c:v>7</c:v>
                </c:pt>
                <c:pt idx="7">
                  <c:v>3</c:v>
                </c:pt>
                <c:pt idx="8">
                  <c:v>7</c:v>
                </c:pt>
                <c:pt idx="9">
                  <c:v>5</c:v>
                </c:pt>
                <c:pt idx="10">
                  <c:v>6</c:v>
                </c:pt>
              </c:numCache>
            </c:numRef>
          </c:val>
          <c:extLst>
            <c:ext xmlns:c16="http://schemas.microsoft.com/office/drawing/2014/chart" uri="{C3380CC4-5D6E-409C-BE32-E72D297353CC}">
              <c16:uniqueId val="{00000000-90F9-4625-944C-09D56BE26E52}"/>
            </c:ext>
          </c:extLst>
        </c:ser>
        <c:dLbls>
          <c:showLegendKey val="0"/>
          <c:showVal val="0"/>
          <c:showCatName val="0"/>
          <c:showSerName val="0"/>
          <c:showPercent val="0"/>
          <c:showBubbleSize val="0"/>
        </c:dLbls>
        <c:axId val="353149400"/>
        <c:axId val="353150968"/>
      </c:radarChart>
      <c:catAx>
        <c:axId val="35314940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53150968"/>
        <c:crosses val="autoZero"/>
        <c:auto val="1"/>
        <c:lblAlgn val="ctr"/>
        <c:lblOffset val="100"/>
        <c:noMultiLvlLbl val="0"/>
      </c:catAx>
      <c:valAx>
        <c:axId val="353150968"/>
        <c:scaling>
          <c:orientation val="maxMin"/>
          <c:max val="42"/>
          <c:min val="1"/>
        </c:scaling>
        <c:delete val="0"/>
        <c:axPos val="l"/>
        <c:majorGridlines/>
        <c:minorGridlines/>
        <c:numFmt formatCode="General" sourceLinked="1"/>
        <c:majorTickMark val="cross"/>
        <c:minorTickMark val="none"/>
        <c:tickLblPos val="none"/>
        <c:crossAx val="353149400"/>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Sheet1!$C$10</c:f>
              <c:strCache>
                <c:ptCount val="1"/>
                <c:pt idx="0">
                  <c:v>ベルリン</c:v>
                </c:pt>
              </c:strCache>
            </c:strRef>
          </c:tx>
          <c:spPr>
            <a:ln>
              <a:solidFill>
                <a:schemeClr val="tx2"/>
              </a:solidFill>
            </a:ln>
          </c:spPr>
          <c:marker>
            <c:symbol val="none"/>
          </c:marker>
          <c:cat>
            <c:strRef>
              <c:f>Sheet1!$D$9:$N$9</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Sheet1!$D$10:$N$10</c:f>
              <c:numCache>
                <c:formatCode>General</c:formatCode>
                <c:ptCount val="11"/>
                <c:pt idx="0">
                  <c:v>18</c:v>
                </c:pt>
                <c:pt idx="1">
                  <c:v>15</c:v>
                </c:pt>
                <c:pt idx="2">
                  <c:v>6</c:v>
                </c:pt>
                <c:pt idx="3">
                  <c:v>2</c:v>
                </c:pt>
                <c:pt idx="4">
                  <c:v>11</c:v>
                </c:pt>
                <c:pt idx="5">
                  <c:v>26</c:v>
                </c:pt>
                <c:pt idx="6">
                  <c:v>13</c:v>
                </c:pt>
                <c:pt idx="7">
                  <c:v>15</c:v>
                </c:pt>
                <c:pt idx="8">
                  <c:v>4</c:v>
                </c:pt>
                <c:pt idx="9">
                  <c:v>6</c:v>
                </c:pt>
                <c:pt idx="10">
                  <c:v>8</c:v>
                </c:pt>
              </c:numCache>
            </c:numRef>
          </c:val>
          <c:extLst>
            <c:ext xmlns:c16="http://schemas.microsoft.com/office/drawing/2014/chart" uri="{C3380CC4-5D6E-409C-BE32-E72D297353CC}">
              <c16:uniqueId val="{00000000-6B4F-4E79-B59D-E74F9418D242}"/>
            </c:ext>
          </c:extLst>
        </c:ser>
        <c:dLbls>
          <c:showLegendKey val="0"/>
          <c:showVal val="0"/>
          <c:showCatName val="0"/>
          <c:showSerName val="0"/>
          <c:showPercent val="0"/>
          <c:showBubbleSize val="0"/>
        </c:dLbls>
        <c:axId val="353150576"/>
        <c:axId val="399573320"/>
      </c:radarChart>
      <c:catAx>
        <c:axId val="353150576"/>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3320"/>
        <c:crosses val="autoZero"/>
        <c:auto val="1"/>
        <c:lblAlgn val="ctr"/>
        <c:lblOffset val="100"/>
        <c:noMultiLvlLbl val="0"/>
      </c:catAx>
      <c:valAx>
        <c:axId val="399573320"/>
        <c:scaling>
          <c:orientation val="maxMin"/>
          <c:max val="42"/>
          <c:min val="1"/>
        </c:scaling>
        <c:delete val="0"/>
        <c:axPos val="l"/>
        <c:majorGridlines/>
        <c:minorGridlines/>
        <c:numFmt formatCode="General" sourceLinked="1"/>
        <c:majorTickMark val="cross"/>
        <c:minorTickMark val="none"/>
        <c:tickLblPos val="none"/>
        <c:crossAx val="353150576"/>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Sheet1!$C$14</c:f>
              <c:strCache>
                <c:ptCount val="1"/>
                <c:pt idx="0">
                  <c:v>ニューヨーク</c:v>
                </c:pt>
              </c:strCache>
            </c:strRef>
          </c:tx>
          <c:spPr>
            <a:ln>
              <a:solidFill>
                <a:schemeClr val="tx2"/>
              </a:solidFill>
            </a:ln>
          </c:spPr>
          <c:marker>
            <c:symbol val="none"/>
          </c:marker>
          <c:cat>
            <c:strRef>
              <c:f>Sheet1!$D$13:$N$13</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Sheet1!$D$14:$N$14</c:f>
              <c:numCache>
                <c:formatCode>General</c:formatCode>
                <c:ptCount val="11"/>
                <c:pt idx="0">
                  <c:v>3</c:v>
                </c:pt>
                <c:pt idx="1">
                  <c:v>1</c:v>
                </c:pt>
                <c:pt idx="2">
                  <c:v>2</c:v>
                </c:pt>
                <c:pt idx="3">
                  <c:v>23</c:v>
                </c:pt>
                <c:pt idx="4">
                  <c:v>30</c:v>
                </c:pt>
                <c:pt idx="5">
                  <c:v>8</c:v>
                </c:pt>
                <c:pt idx="6">
                  <c:v>8</c:v>
                </c:pt>
                <c:pt idx="7">
                  <c:v>1</c:v>
                </c:pt>
                <c:pt idx="8">
                  <c:v>2</c:v>
                </c:pt>
                <c:pt idx="9">
                  <c:v>3</c:v>
                </c:pt>
                <c:pt idx="10">
                  <c:v>3</c:v>
                </c:pt>
              </c:numCache>
            </c:numRef>
          </c:val>
          <c:extLst>
            <c:ext xmlns:c16="http://schemas.microsoft.com/office/drawing/2014/chart" uri="{C3380CC4-5D6E-409C-BE32-E72D297353CC}">
              <c16:uniqueId val="{00000000-CFF9-4951-8DDE-7BF1DA0BBB91}"/>
            </c:ext>
          </c:extLst>
        </c:ser>
        <c:dLbls>
          <c:showLegendKey val="0"/>
          <c:showVal val="0"/>
          <c:showCatName val="0"/>
          <c:showSerName val="0"/>
          <c:showPercent val="0"/>
          <c:showBubbleSize val="0"/>
        </c:dLbls>
        <c:axId val="399577632"/>
        <c:axId val="399572536"/>
      </c:radarChart>
      <c:catAx>
        <c:axId val="39957763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2536"/>
        <c:crosses val="autoZero"/>
        <c:auto val="1"/>
        <c:lblAlgn val="ctr"/>
        <c:lblOffset val="100"/>
        <c:noMultiLvlLbl val="0"/>
      </c:catAx>
      <c:valAx>
        <c:axId val="399572536"/>
        <c:scaling>
          <c:orientation val="maxMin"/>
          <c:max val="42"/>
          <c:min val="1"/>
        </c:scaling>
        <c:delete val="0"/>
        <c:axPos val="l"/>
        <c:majorGridlines/>
        <c:minorGridlines/>
        <c:numFmt formatCode="General" sourceLinked="1"/>
        <c:majorTickMark val="cross"/>
        <c:minorTickMark val="none"/>
        <c:tickLblPos val="none"/>
        <c:crossAx val="39957763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Sheet1!$C$23</c:f>
              <c:strCache>
                <c:ptCount val="1"/>
                <c:pt idx="0">
                  <c:v>上海</c:v>
                </c:pt>
              </c:strCache>
            </c:strRef>
          </c:tx>
          <c:spPr>
            <a:ln>
              <a:solidFill>
                <a:schemeClr val="tx2"/>
              </a:solidFill>
            </a:ln>
          </c:spPr>
          <c:marker>
            <c:symbol val="none"/>
          </c:marker>
          <c:cat>
            <c:strRef>
              <c:f>Sheet1!$D$22:$N$22</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Sheet1!$D$23:$N$23</c:f>
              <c:numCache>
                <c:formatCode>General</c:formatCode>
                <c:ptCount val="11"/>
                <c:pt idx="0">
                  <c:v>7</c:v>
                </c:pt>
                <c:pt idx="1">
                  <c:v>16</c:v>
                </c:pt>
                <c:pt idx="2">
                  <c:v>17</c:v>
                </c:pt>
                <c:pt idx="3">
                  <c:v>25</c:v>
                </c:pt>
                <c:pt idx="4">
                  <c:v>39</c:v>
                </c:pt>
                <c:pt idx="5">
                  <c:v>4</c:v>
                </c:pt>
                <c:pt idx="6">
                  <c:v>4</c:v>
                </c:pt>
                <c:pt idx="7">
                  <c:v>26</c:v>
                </c:pt>
                <c:pt idx="8">
                  <c:v>22</c:v>
                </c:pt>
                <c:pt idx="9">
                  <c:v>10</c:v>
                </c:pt>
                <c:pt idx="10">
                  <c:v>31</c:v>
                </c:pt>
              </c:numCache>
            </c:numRef>
          </c:val>
          <c:extLst>
            <c:ext xmlns:c16="http://schemas.microsoft.com/office/drawing/2014/chart" uri="{C3380CC4-5D6E-409C-BE32-E72D297353CC}">
              <c16:uniqueId val="{00000000-9ED7-45F0-AD45-FFE0B8F9B1F9}"/>
            </c:ext>
          </c:extLst>
        </c:ser>
        <c:dLbls>
          <c:showLegendKey val="0"/>
          <c:showVal val="0"/>
          <c:showCatName val="0"/>
          <c:showSerName val="0"/>
          <c:showPercent val="0"/>
          <c:showBubbleSize val="0"/>
        </c:dLbls>
        <c:axId val="399571752"/>
        <c:axId val="399572144"/>
      </c:radarChart>
      <c:catAx>
        <c:axId val="39957175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2144"/>
        <c:crosses val="autoZero"/>
        <c:auto val="1"/>
        <c:lblAlgn val="ctr"/>
        <c:lblOffset val="100"/>
        <c:noMultiLvlLbl val="0"/>
      </c:catAx>
      <c:valAx>
        <c:axId val="399572144"/>
        <c:scaling>
          <c:orientation val="maxMin"/>
          <c:max val="42"/>
          <c:min val="1"/>
        </c:scaling>
        <c:delete val="0"/>
        <c:axPos val="l"/>
        <c:majorGridlines/>
        <c:minorGridlines/>
        <c:numFmt formatCode="General" sourceLinked="1"/>
        <c:majorTickMark val="cross"/>
        <c:minorTickMark val="none"/>
        <c:tickLblPos val="none"/>
        <c:crossAx val="39957175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Sheet1!$C$12</c:f>
              <c:strCache>
                <c:ptCount val="1"/>
                <c:pt idx="0">
                  <c:v>大阪</c:v>
                </c:pt>
              </c:strCache>
            </c:strRef>
          </c:tx>
          <c:spPr>
            <a:ln>
              <a:solidFill>
                <a:schemeClr val="tx2"/>
              </a:solidFill>
            </a:ln>
          </c:spPr>
          <c:marker>
            <c:symbol val="none"/>
          </c:marker>
          <c:cat>
            <c:strRef>
              <c:f>Sheet1!$D$11:$N$11</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Sheet1!$D$12:$N$12</c:f>
              <c:numCache>
                <c:formatCode>General</c:formatCode>
                <c:ptCount val="11"/>
                <c:pt idx="0">
                  <c:v>28</c:v>
                </c:pt>
                <c:pt idx="1">
                  <c:v>12</c:v>
                </c:pt>
                <c:pt idx="2">
                  <c:v>27</c:v>
                </c:pt>
                <c:pt idx="3">
                  <c:v>8</c:v>
                </c:pt>
                <c:pt idx="4">
                  <c:v>29</c:v>
                </c:pt>
                <c:pt idx="5">
                  <c:v>23</c:v>
                </c:pt>
                <c:pt idx="6">
                  <c:v>26</c:v>
                </c:pt>
                <c:pt idx="7">
                  <c:v>16</c:v>
                </c:pt>
                <c:pt idx="8">
                  <c:v>15</c:v>
                </c:pt>
                <c:pt idx="9">
                  <c:v>17</c:v>
                </c:pt>
                <c:pt idx="10">
                  <c:v>16</c:v>
                </c:pt>
              </c:numCache>
            </c:numRef>
          </c:val>
          <c:extLst>
            <c:ext xmlns:c16="http://schemas.microsoft.com/office/drawing/2014/chart" uri="{C3380CC4-5D6E-409C-BE32-E72D297353CC}">
              <c16:uniqueId val="{00000000-6AAB-43A2-9E0E-2AFC2945E1F5}"/>
            </c:ext>
          </c:extLst>
        </c:ser>
        <c:dLbls>
          <c:showLegendKey val="0"/>
          <c:showVal val="0"/>
          <c:showCatName val="0"/>
          <c:showSerName val="0"/>
          <c:showPercent val="0"/>
          <c:showBubbleSize val="0"/>
        </c:dLbls>
        <c:axId val="399573712"/>
        <c:axId val="399578808"/>
      </c:radarChart>
      <c:catAx>
        <c:axId val="399573712"/>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8808"/>
        <c:crosses val="autoZero"/>
        <c:auto val="1"/>
        <c:lblAlgn val="ctr"/>
        <c:lblOffset val="100"/>
        <c:noMultiLvlLbl val="0"/>
      </c:catAx>
      <c:valAx>
        <c:axId val="399578808"/>
        <c:scaling>
          <c:orientation val="maxMin"/>
          <c:max val="42"/>
          <c:min val="1"/>
        </c:scaling>
        <c:delete val="0"/>
        <c:axPos val="l"/>
        <c:majorGridlines/>
        <c:minorGridlines/>
        <c:numFmt formatCode="General" sourceLinked="1"/>
        <c:majorTickMark val="cross"/>
        <c:minorTickMark val="none"/>
        <c:tickLblPos val="none"/>
        <c:crossAx val="399573712"/>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Sheet1!$C$21</c:f>
              <c:strCache>
                <c:ptCount val="1"/>
                <c:pt idx="0">
                  <c:v>フランクフルト</c:v>
                </c:pt>
              </c:strCache>
            </c:strRef>
          </c:tx>
          <c:spPr>
            <a:ln>
              <a:solidFill>
                <a:schemeClr val="tx2"/>
              </a:solidFill>
            </a:ln>
          </c:spPr>
          <c:marker>
            <c:symbol val="none"/>
          </c:marker>
          <c:cat>
            <c:strRef>
              <c:f>Sheet1!$D$20:$N$20</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Sheet1!$D$21:$N$21</c:f>
              <c:numCache>
                <c:formatCode>General</c:formatCode>
                <c:ptCount val="11"/>
                <c:pt idx="0">
                  <c:v>23</c:v>
                </c:pt>
                <c:pt idx="1">
                  <c:v>34</c:v>
                </c:pt>
                <c:pt idx="2">
                  <c:v>34</c:v>
                </c:pt>
                <c:pt idx="3">
                  <c:v>5</c:v>
                </c:pt>
                <c:pt idx="4">
                  <c:v>1</c:v>
                </c:pt>
                <c:pt idx="5">
                  <c:v>6</c:v>
                </c:pt>
                <c:pt idx="6">
                  <c:v>24</c:v>
                </c:pt>
                <c:pt idx="7">
                  <c:v>31</c:v>
                </c:pt>
                <c:pt idx="8">
                  <c:v>19</c:v>
                </c:pt>
                <c:pt idx="9">
                  <c:v>19</c:v>
                </c:pt>
                <c:pt idx="10">
                  <c:v>4</c:v>
                </c:pt>
              </c:numCache>
            </c:numRef>
          </c:val>
          <c:extLst>
            <c:ext xmlns:c16="http://schemas.microsoft.com/office/drawing/2014/chart" uri="{C3380CC4-5D6E-409C-BE32-E72D297353CC}">
              <c16:uniqueId val="{00000000-1392-4BC6-BD82-458AC9976B01}"/>
            </c:ext>
          </c:extLst>
        </c:ser>
        <c:dLbls>
          <c:showLegendKey val="0"/>
          <c:showVal val="0"/>
          <c:showCatName val="0"/>
          <c:showSerName val="0"/>
          <c:showPercent val="0"/>
          <c:showBubbleSize val="0"/>
        </c:dLbls>
        <c:axId val="399576848"/>
        <c:axId val="399579200"/>
      </c:radarChart>
      <c:catAx>
        <c:axId val="399576848"/>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9200"/>
        <c:crosses val="autoZero"/>
        <c:auto val="1"/>
        <c:lblAlgn val="ctr"/>
        <c:lblOffset val="100"/>
        <c:noMultiLvlLbl val="0"/>
      </c:catAx>
      <c:valAx>
        <c:axId val="399579200"/>
        <c:scaling>
          <c:orientation val="maxMin"/>
          <c:max val="42"/>
          <c:min val="1"/>
        </c:scaling>
        <c:delete val="0"/>
        <c:axPos val="l"/>
        <c:majorGridlines/>
        <c:minorGridlines/>
        <c:numFmt formatCode="General" sourceLinked="1"/>
        <c:majorTickMark val="cross"/>
        <c:minorTickMark val="none"/>
        <c:tickLblPos val="none"/>
        <c:crossAx val="399576848"/>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Sheet1!$C$25</c:f>
              <c:strCache>
                <c:ptCount val="1"/>
                <c:pt idx="0">
                  <c:v>ロサンゼルス</c:v>
                </c:pt>
              </c:strCache>
            </c:strRef>
          </c:tx>
          <c:spPr>
            <a:ln>
              <a:solidFill>
                <a:schemeClr val="tx2"/>
              </a:solidFill>
            </a:ln>
          </c:spPr>
          <c:marker>
            <c:symbol val="none"/>
          </c:marker>
          <c:cat>
            <c:strRef>
              <c:f>Sheet1!$D$24:$N$24</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Sheet1!$D$25:$N$25</c:f>
              <c:numCache>
                <c:formatCode>General</c:formatCode>
                <c:ptCount val="11"/>
                <c:pt idx="0">
                  <c:v>26</c:v>
                </c:pt>
                <c:pt idx="1">
                  <c:v>4</c:v>
                </c:pt>
                <c:pt idx="2">
                  <c:v>13</c:v>
                </c:pt>
                <c:pt idx="3">
                  <c:v>34</c:v>
                </c:pt>
                <c:pt idx="4">
                  <c:v>22</c:v>
                </c:pt>
                <c:pt idx="5">
                  <c:v>28</c:v>
                </c:pt>
                <c:pt idx="6">
                  <c:v>33</c:v>
                </c:pt>
                <c:pt idx="7">
                  <c:v>4</c:v>
                </c:pt>
                <c:pt idx="8">
                  <c:v>9</c:v>
                </c:pt>
                <c:pt idx="9">
                  <c:v>31</c:v>
                </c:pt>
                <c:pt idx="10">
                  <c:v>25</c:v>
                </c:pt>
              </c:numCache>
            </c:numRef>
          </c:val>
          <c:extLst>
            <c:ext xmlns:c16="http://schemas.microsoft.com/office/drawing/2014/chart" uri="{C3380CC4-5D6E-409C-BE32-E72D297353CC}">
              <c16:uniqueId val="{00000000-1D96-410F-A509-711D3CACA03F}"/>
            </c:ext>
          </c:extLst>
        </c:ser>
        <c:dLbls>
          <c:showLegendKey val="0"/>
          <c:showVal val="0"/>
          <c:showCatName val="0"/>
          <c:showSerName val="0"/>
          <c:showPercent val="0"/>
          <c:showBubbleSize val="0"/>
        </c:dLbls>
        <c:axId val="399574104"/>
        <c:axId val="399574496"/>
      </c:radarChart>
      <c:catAx>
        <c:axId val="399574104"/>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4496"/>
        <c:crosses val="autoZero"/>
        <c:auto val="1"/>
        <c:lblAlgn val="ctr"/>
        <c:lblOffset val="100"/>
        <c:noMultiLvlLbl val="0"/>
      </c:catAx>
      <c:valAx>
        <c:axId val="399574496"/>
        <c:scaling>
          <c:orientation val="maxMin"/>
          <c:max val="42"/>
          <c:min val="1"/>
        </c:scaling>
        <c:delete val="0"/>
        <c:axPos val="l"/>
        <c:majorGridlines/>
        <c:minorGridlines/>
        <c:numFmt formatCode="General" sourceLinked="1"/>
        <c:majorTickMark val="cross"/>
        <c:minorTickMark val="none"/>
        <c:tickLblPos val="none"/>
        <c:crossAx val="399574104"/>
        <c:crosses val="autoZero"/>
        <c:crossBetween val="between"/>
        <c:majorUnit val="41"/>
        <c:minorUnit val="20"/>
      </c:valAx>
    </c:plotArea>
    <c:plotVisOnly val="1"/>
    <c:dispBlanksAs val="gap"/>
    <c:showDLblsOverMax val="0"/>
  </c:chart>
  <c:spPr>
    <a:noFill/>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Sheet1!$C$28</c:f>
              <c:strCache>
                <c:ptCount val="1"/>
                <c:pt idx="0">
                  <c:v>北京</c:v>
                </c:pt>
              </c:strCache>
            </c:strRef>
          </c:tx>
          <c:spPr>
            <a:ln>
              <a:solidFill>
                <a:schemeClr val="tx2"/>
              </a:solidFill>
            </a:ln>
          </c:spPr>
          <c:marker>
            <c:symbol val="none"/>
          </c:marker>
          <c:cat>
            <c:strRef>
              <c:f>Sheet1!$D$27:$N$27</c:f>
              <c:strCache>
                <c:ptCount val="11"/>
                <c:pt idx="0">
                  <c:v>経済</c:v>
                </c:pt>
                <c:pt idx="1">
                  <c:v>研究・開発</c:v>
                </c:pt>
                <c:pt idx="2">
                  <c:v>文化・交流</c:v>
                </c:pt>
                <c:pt idx="3">
                  <c:v>居住</c:v>
                </c:pt>
                <c:pt idx="4">
                  <c:v>環境</c:v>
                </c:pt>
                <c:pt idx="5">
                  <c:v>交通・アクセス</c:v>
                </c:pt>
                <c:pt idx="6">
                  <c:v>経営者</c:v>
                </c:pt>
                <c:pt idx="7">
                  <c:v>研究者</c:v>
                </c:pt>
                <c:pt idx="8">
                  <c:v>アーティスト</c:v>
                </c:pt>
                <c:pt idx="9">
                  <c:v>観光客</c:v>
                </c:pt>
                <c:pt idx="10">
                  <c:v>生活</c:v>
                </c:pt>
              </c:strCache>
            </c:strRef>
          </c:cat>
          <c:val>
            <c:numRef>
              <c:f>Sheet1!$D$28:$N$28</c:f>
              <c:numCache>
                <c:formatCode>General</c:formatCode>
                <c:ptCount val="11"/>
                <c:pt idx="0">
                  <c:v>4</c:v>
                </c:pt>
                <c:pt idx="1">
                  <c:v>19</c:v>
                </c:pt>
                <c:pt idx="2">
                  <c:v>9</c:v>
                </c:pt>
                <c:pt idx="3">
                  <c:v>31</c:v>
                </c:pt>
                <c:pt idx="4">
                  <c:v>41</c:v>
                </c:pt>
                <c:pt idx="5">
                  <c:v>24</c:v>
                </c:pt>
                <c:pt idx="6">
                  <c:v>5</c:v>
                </c:pt>
                <c:pt idx="7">
                  <c:v>14</c:v>
                </c:pt>
                <c:pt idx="8">
                  <c:v>11</c:v>
                </c:pt>
                <c:pt idx="9">
                  <c:v>8</c:v>
                </c:pt>
                <c:pt idx="10">
                  <c:v>32</c:v>
                </c:pt>
              </c:numCache>
            </c:numRef>
          </c:val>
          <c:extLst>
            <c:ext xmlns:c16="http://schemas.microsoft.com/office/drawing/2014/chart" uri="{C3380CC4-5D6E-409C-BE32-E72D297353CC}">
              <c16:uniqueId val="{00000000-FBBD-441C-8B9B-A919066226BC}"/>
            </c:ext>
          </c:extLst>
        </c:ser>
        <c:dLbls>
          <c:showLegendKey val="0"/>
          <c:showVal val="0"/>
          <c:showCatName val="0"/>
          <c:showSerName val="0"/>
          <c:showPercent val="0"/>
          <c:showBubbleSize val="0"/>
        </c:dLbls>
        <c:axId val="399575280"/>
        <c:axId val="399575672"/>
      </c:radarChart>
      <c:catAx>
        <c:axId val="399575280"/>
        <c:scaling>
          <c:orientation val="minMax"/>
        </c:scaling>
        <c:delete val="0"/>
        <c:axPos val="b"/>
        <c:majorGridlines/>
        <c:numFmt formatCode="General" sourceLinked="0"/>
        <c:majorTickMark val="out"/>
        <c:minorTickMark val="none"/>
        <c:tickLblPos val="nextTo"/>
        <c:txPr>
          <a:bodyPr/>
          <a:lstStyle/>
          <a:p>
            <a:pPr>
              <a:defRPr sz="700"/>
            </a:pPr>
            <a:endParaRPr lang="ja-JP"/>
          </a:p>
        </c:txPr>
        <c:crossAx val="399575672"/>
        <c:crosses val="autoZero"/>
        <c:auto val="1"/>
        <c:lblAlgn val="ctr"/>
        <c:lblOffset val="100"/>
        <c:noMultiLvlLbl val="0"/>
      </c:catAx>
      <c:valAx>
        <c:axId val="399575672"/>
        <c:scaling>
          <c:orientation val="maxMin"/>
          <c:max val="42"/>
          <c:min val="1"/>
        </c:scaling>
        <c:delete val="0"/>
        <c:axPos val="l"/>
        <c:majorGridlines/>
        <c:minorGridlines/>
        <c:numFmt formatCode="General" sourceLinked="1"/>
        <c:majorTickMark val="cross"/>
        <c:minorTickMark val="none"/>
        <c:tickLblPos val="none"/>
        <c:crossAx val="399575280"/>
        <c:crosses val="autoZero"/>
        <c:crossBetween val="between"/>
        <c:majorUnit val="41"/>
        <c:minorUnit val="20"/>
      </c:valAx>
    </c:plotArea>
    <c:plotVisOnly val="1"/>
    <c:dispBlanksAs val="gap"/>
    <c:showDLblsOverMax val="0"/>
  </c:chart>
  <c:spPr>
    <a:ln>
      <a:noFill/>
    </a:ln>
  </c:spPr>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29225826425910073"/>
          <c:y val="0.18630541819365096"/>
          <c:w val="0.14771827384230665"/>
          <c:h val="0.62738916361269814"/>
        </c:manualLayout>
      </c:layout>
      <c:pieChart>
        <c:varyColors val="1"/>
        <c:ser>
          <c:idx val="0"/>
          <c:order val="0"/>
          <c:tx>
            <c:strRef>
              <c:f>Sheet1!$B$1</c:f>
              <c:strCache>
                <c:ptCount val="1"/>
                <c:pt idx="0">
                  <c:v>人口</c:v>
                </c:pt>
              </c:strCache>
            </c:strRef>
          </c:tx>
          <c:cat>
            <c:strRef>
              <c:f>Sheet1!$A$2:$A$3</c:f>
              <c:strCache>
                <c:ptCount val="2"/>
                <c:pt idx="0">
                  <c:v>大阪市　 【約31%】</c:v>
                </c:pt>
                <c:pt idx="1">
                  <c:v>それ以外【約69%】</c:v>
                </c:pt>
              </c:strCache>
            </c:strRef>
          </c:cat>
          <c:val>
            <c:numRef>
              <c:f>Sheet1!$B$2:$B$3</c:f>
              <c:numCache>
                <c:formatCode>General</c:formatCode>
                <c:ptCount val="2"/>
                <c:pt idx="0">
                  <c:v>273</c:v>
                </c:pt>
                <c:pt idx="1">
                  <c:v>609</c:v>
                </c:pt>
              </c:numCache>
            </c:numRef>
          </c:val>
          <c:extLst>
            <c:ext xmlns:c16="http://schemas.microsoft.com/office/drawing/2014/chart" uri="{C3380CC4-5D6E-409C-BE32-E72D297353CC}">
              <c16:uniqueId val="{00000000-8B39-431F-9621-DDA2F4A9817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45757233405071313"/>
          <c:y val="0.33464027184320999"/>
          <c:w val="0.37453599008772465"/>
          <c:h val="0.30968574796891091"/>
        </c:manualLayout>
      </c:layout>
      <c:overlay val="0"/>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7BC4B-9BED-41F5-A06A-2F49958F34DF}"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kumimoji="1" lang="ja-JP" altLang="en-US"/>
        </a:p>
      </dgm:t>
    </dgm:pt>
    <dgm:pt modelId="{CBE9B4EE-1DAF-437F-B1F7-A78169498388}">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世界の中で</a:t>
          </a:r>
          <a:endParaRPr kumimoji="1" lang="ja-JP" altLang="en-US" sz="1600" b="1" dirty="0">
            <a:latin typeface="Meiryo UI" panose="020B0604030504040204" pitchFamily="50" charset="-128"/>
            <a:ea typeface="Meiryo UI" panose="020B0604030504040204" pitchFamily="50" charset="-128"/>
          </a:endParaRPr>
        </a:p>
      </dgm:t>
    </dgm:pt>
    <dgm:pt modelId="{8BBAC269-09C1-46F9-A0E9-710E0AF273E7}" type="parTrans" cxnId="{BD986DC4-5563-477D-986D-88EE76C05E04}">
      <dgm:prSet/>
      <dgm:spPr/>
      <dgm:t>
        <a:bodyPr/>
        <a:lstStyle/>
        <a:p>
          <a:endParaRPr kumimoji="1" lang="ja-JP" altLang="en-US"/>
        </a:p>
      </dgm:t>
    </dgm:pt>
    <dgm:pt modelId="{9D772164-BD76-4008-987B-BBB9B2E6CB4C}" type="sibTrans" cxnId="{BD986DC4-5563-477D-986D-88EE76C05E04}">
      <dgm:prSet/>
      <dgm:spPr/>
      <dgm:t>
        <a:bodyPr/>
        <a:lstStyle/>
        <a:p>
          <a:endParaRPr kumimoji="1" lang="ja-JP" altLang="en-US"/>
        </a:p>
      </dgm:t>
    </dgm:pt>
    <dgm:pt modelId="{86F754EC-A8E1-4159-8F76-FD6E0EDF4CFE}">
      <dgm:prSet phldrT="[テキスト]" custT="1"/>
      <dgm:spPr/>
      <dgm:t>
        <a:bodyPr/>
        <a:lstStyle/>
        <a:p>
          <a:pPr>
            <a:lnSpc>
              <a:spcPct val="90000"/>
            </a:lnSpc>
          </a:pPr>
          <a:endParaRPr kumimoji="1" lang="ja-JP" altLang="en-US" sz="1200" dirty="0">
            <a:solidFill>
              <a:schemeClr val="tx1"/>
            </a:solidFill>
          </a:endParaRPr>
        </a:p>
      </dgm:t>
    </dgm:pt>
    <dgm:pt modelId="{9D4A4866-A064-4A64-8DEE-B2574A4B91A9}" type="parTrans" cxnId="{728B9BCF-E764-444D-8565-08215EC6EF0F}">
      <dgm:prSet/>
      <dgm:spPr/>
      <dgm:t>
        <a:bodyPr/>
        <a:lstStyle/>
        <a:p>
          <a:endParaRPr kumimoji="1" lang="ja-JP" altLang="en-US"/>
        </a:p>
      </dgm:t>
    </dgm:pt>
    <dgm:pt modelId="{27F68D3F-AF83-45D2-8265-A75C2B1DD34F}" type="sibTrans" cxnId="{728B9BCF-E764-444D-8565-08215EC6EF0F}">
      <dgm:prSet/>
      <dgm:spPr/>
      <dgm:t>
        <a:bodyPr/>
        <a:lstStyle/>
        <a:p>
          <a:endParaRPr kumimoji="1" lang="ja-JP" altLang="en-US"/>
        </a:p>
      </dgm:t>
    </dgm:pt>
    <dgm:pt modelId="{0655DC4D-101C-48E3-8CF7-5BC59D6E518F}">
      <dgm:prSet phldrT="[テキスト]" custT="1"/>
      <dgm:spPr/>
      <dgm:t>
        <a:bodyPr tIns="180000"/>
        <a:lstStyle/>
        <a:p>
          <a:pPr>
            <a:lnSpc>
              <a:spcPts val="1600"/>
            </a:lnSpc>
            <a:spcAft>
              <a:spcPts val="0"/>
            </a:spcAft>
          </a:pPr>
          <a:r>
            <a:rPr kumimoji="1" lang="ja-JP" altLang="en-US" sz="1600" b="1" dirty="0" smtClean="0">
              <a:latin typeface="Meiryo UI" panose="020B0604030504040204" pitchFamily="50" charset="-128"/>
              <a:ea typeface="Meiryo UI" panose="020B0604030504040204" pitchFamily="50" charset="-128"/>
            </a:rPr>
            <a:t>日本の中で</a:t>
          </a:r>
          <a:endParaRPr kumimoji="1" lang="ja-JP" altLang="en-US" sz="1600" b="1" dirty="0">
            <a:latin typeface="Meiryo UI" panose="020B0604030504040204" pitchFamily="50" charset="-128"/>
            <a:ea typeface="Meiryo UI" panose="020B0604030504040204" pitchFamily="50" charset="-128"/>
          </a:endParaRPr>
        </a:p>
      </dgm:t>
    </dgm:pt>
    <dgm:pt modelId="{B1090960-B939-4437-8EE4-EB2243788DF1}" type="parTrans" cxnId="{188A947D-AA98-4A93-8369-6AF3A01FED6A}">
      <dgm:prSet/>
      <dgm:spPr/>
      <dgm:t>
        <a:bodyPr/>
        <a:lstStyle/>
        <a:p>
          <a:endParaRPr kumimoji="1" lang="ja-JP" altLang="en-US"/>
        </a:p>
      </dgm:t>
    </dgm:pt>
    <dgm:pt modelId="{05DF7A3F-E284-408A-8EFC-A0D9E1206CA0}" type="sibTrans" cxnId="{188A947D-AA98-4A93-8369-6AF3A01FED6A}">
      <dgm:prSet/>
      <dgm:spPr/>
      <dgm:t>
        <a:bodyPr/>
        <a:lstStyle/>
        <a:p>
          <a:endParaRPr kumimoji="1" lang="ja-JP" altLang="en-US"/>
        </a:p>
      </dgm:t>
    </dgm:pt>
    <dgm:pt modelId="{FF8B84D3-5758-4DD3-8157-34B1817C00B3}">
      <dgm:prSet phldrT="[テキスト]"/>
      <dgm:spPr/>
      <dgm:t>
        <a:bodyPr/>
        <a:lstStyle/>
        <a:p>
          <a:pPr>
            <a:lnSpc>
              <a:spcPts val="1400"/>
            </a:lnSpc>
          </a:pPr>
          <a:endParaRPr kumimoji="1" lang="ja-JP" altLang="en-US" sz="1000" dirty="0">
            <a:solidFill>
              <a:schemeClr val="tx1"/>
            </a:solidFill>
          </a:endParaRPr>
        </a:p>
      </dgm:t>
    </dgm:pt>
    <dgm:pt modelId="{081E3073-2C40-450E-BCB8-277A918D9825}" type="parTrans" cxnId="{DE32BCCE-C483-4A75-9377-B46AF1A155AB}">
      <dgm:prSet/>
      <dgm:spPr/>
      <dgm:t>
        <a:bodyPr/>
        <a:lstStyle/>
        <a:p>
          <a:endParaRPr kumimoji="1" lang="ja-JP" altLang="en-US"/>
        </a:p>
      </dgm:t>
    </dgm:pt>
    <dgm:pt modelId="{647D417C-F909-4C53-8341-7EEF6E81F949}" type="sibTrans" cxnId="{DE32BCCE-C483-4A75-9377-B46AF1A155AB}">
      <dgm:prSet/>
      <dgm:spPr/>
      <dgm:t>
        <a:bodyPr/>
        <a:lstStyle/>
        <a:p>
          <a:endParaRPr kumimoji="1" lang="ja-JP" altLang="en-US"/>
        </a:p>
      </dgm:t>
    </dgm:pt>
    <dgm:pt modelId="{B0C8D4B9-7D74-4AEC-A2F5-84254DFDE1A4}">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dirty="0">
            <a:solidFill>
              <a:schemeClr val="tx1"/>
            </a:solidFill>
          </a:endParaRPr>
        </a:p>
      </dgm:t>
    </dgm:pt>
    <dgm:pt modelId="{DE4B79A2-513C-41C0-85E7-0184B1D810FA}" type="parTrans" cxnId="{E4431963-92FE-42BF-BAB5-9A3A4197A2BF}">
      <dgm:prSet/>
      <dgm:spPr/>
      <dgm:t>
        <a:bodyPr/>
        <a:lstStyle/>
        <a:p>
          <a:endParaRPr kumimoji="1" lang="ja-JP" altLang="en-US"/>
        </a:p>
      </dgm:t>
    </dgm:pt>
    <dgm:pt modelId="{A855C6B5-BA33-4939-A298-85BC1E251798}" type="sibTrans" cxnId="{E4431963-92FE-42BF-BAB5-9A3A4197A2BF}">
      <dgm:prSet/>
      <dgm:spPr/>
      <dgm:t>
        <a:bodyPr/>
        <a:lstStyle/>
        <a:p>
          <a:endParaRPr kumimoji="1" lang="ja-JP" altLang="en-US"/>
        </a:p>
      </dgm:t>
    </dgm:pt>
    <dgm:pt modelId="{C214934C-DA12-4A94-B242-FD22DB0325AC}">
      <dgm:prSet phldrT="[テキスト]" custT="1"/>
      <dgm:spPr/>
      <dgm:t>
        <a:bodyPr tIns="180000"/>
        <a:lstStyle/>
        <a:p>
          <a:pPr>
            <a:lnSpc>
              <a:spcPts val="1600"/>
            </a:lnSpc>
            <a:spcAft>
              <a:spcPts val="0"/>
            </a:spcAft>
          </a:pPr>
          <a:r>
            <a:rPr kumimoji="1" lang="ja-JP" altLang="en-US" sz="1400" b="1" dirty="0" smtClean="0">
              <a:latin typeface="Meiryo UI" panose="020B0604030504040204" pitchFamily="50" charset="-128"/>
              <a:ea typeface="Meiryo UI" panose="020B0604030504040204" pitchFamily="50" charset="-128"/>
            </a:rPr>
            <a:t>住民にとって</a:t>
          </a:r>
          <a:endParaRPr kumimoji="1" lang="ja-JP" altLang="en-US" sz="1400" b="1" dirty="0">
            <a:latin typeface="Meiryo UI" panose="020B0604030504040204" pitchFamily="50" charset="-128"/>
            <a:ea typeface="Meiryo UI" panose="020B0604030504040204" pitchFamily="50" charset="-128"/>
          </a:endParaRPr>
        </a:p>
      </dgm:t>
    </dgm:pt>
    <dgm:pt modelId="{34E46014-9EC3-45E3-BD34-F1ADA0AFFBE2}" type="parTrans" cxnId="{16D92981-71D1-4141-B743-7604EBEB52D0}">
      <dgm:prSet/>
      <dgm:spPr/>
      <dgm:t>
        <a:bodyPr/>
        <a:lstStyle/>
        <a:p>
          <a:endParaRPr kumimoji="1" lang="ja-JP" altLang="en-US"/>
        </a:p>
      </dgm:t>
    </dgm:pt>
    <dgm:pt modelId="{05615420-162E-44F7-9FDD-75B1793BBBBC}" type="sibTrans" cxnId="{16D92981-71D1-4141-B743-7604EBEB52D0}">
      <dgm:prSet/>
      <dgm:spPr/>
      <dgm:t>
        <a:bodyPr/>
        <a:lstStyle/>
        <a:p>
          <a:endParaRPr kumimoji="1" lang="ja-JP" altLang="en-US"/>
        </a:p>
      </dgm:t>
    </dgm:pt>
    <dgm:pt modelId="{4839135E-7AFD-4BE6-B065-73BA2EA5027F}">
      <dgm:prSet phldrT="[テキスト]"/>
      <dgm:spPr/>
      <dgm:t>
        <a:bodyPr/>
        <a:lstStyle/>
        <a:p>
          <a:pPr>
            <a:lnSpc>
              <a:spcPct val="90000"/>
            </a:lnSpc>
          </a:pPr>
          <a:endParaRPr kumimoji="1" lang="ja-JP" altLang="en-US" sz="1000" dirty="0">
            <a:solidFill>
              <a:schemeClr val="tx1"/>
            </a:solidFill>
          </a:endParaRPr>
        </a:p>
      </dgm:t>
    </dgm:pt>
    <dgm:pt modelId="{99442563-5255-424D-B7B2-A23F2BAEDEA9}" type="parTrans" cxnId="{575C495A-57A1-4EE8-B29E-28E8639735C6}">
      <dgm:prSet/>
      <dgm:spPr/>
      <dgm:t>
        <a:bodyPr/>
        <a:lstStyle/>
        <a:p>
          <a:endParaRPr kumimoji="1" lang="ja-JP" altLang="en-US"/>
        </a:p>
      </dgm:t>
    </dgm:pt>
    <dgm:pt modelId="{BC0D51EE-ED92-4456-802D-6276122021D2}" type="sibTrans" cxnId="{575C495A-57A1-4EE8-B29E-28E8639735C6}">
      <dgm:prSet/>
      <dgm:spPr/>
      <dgm:t>
        <a:bodyPr/>
        <a:lstStyle/>
        <a:p>
          <a:endParaRPr kumimoji="1" lang="ja-JP" altLang="en-US"/>
        </a:p>
      </dgm:t>
    </dgm:pt>
    <dgm:pt modelId="{A9849E37-A3B7-4656-A047-A723D6B5CA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dirty="0">
            <a:solidFill>
              <a:schemeClr val="tx1"/>
            </a:solidFill>
          </a:endParaRPr>
        </a:p>
      </dgm:t>
    </dgm:pt>
    <dgm:pt modelId="{E9A32000-9B6E-4ACF-BFF4-5FB0DACB6E70}" type="parTrans" cxnId="{E9D3E028-C642-40CF-83CF-BD5B54A445C1}">
      <dgm:prSet/>
      <dgm:spPr/>
      <dgm:t>
        <a:bodyPr/>
        <a:lstStyle/>
        <a:p>
          <a:endParaRPr kumimoji="1" lang="ja-JP" altLang="en-US"/>
        </a:p>
      </dgm:t>
    </dgm:pt>
    <dgm:pt modelId="{7E124A9E-A8DA-48C6-9993-D0C1EC0ED240}" type="sibTrans" cxnId="{E9D3E028-C642-40CF-83CF-BD5B54A445C1}">
      <dgm:prSet/>
      <dgm:spPr/>
      <dgm:t>
        <a:bodyPr/>
        <a:lstStyle/>
        <a:p>
          <a:endParaRPr kumimoji="1" lang="ja-JP" altLang="en-US"/>
        </a:p>
      </dgm:t>
    </dgm:pt>
    <dgm:pt modelId="{B3C3E063-9894-44E9-B052-C96D84EA93B7}">
      <dgm:prSet phldrT="[テキスト]" custT="1"/>
      <dgm:spPr/>
      <dgm:t>
        <a:bodyPr/>
        <a:lstStyle/>
        <a:p>
          <a:pPr>
            <a:lnSpc>
              <a:spcPts val="1400"/>
            </a:lnSpc>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chemeClr val="tx1"/>
            </a:solidFill>
          </a:endParaRPr>
        </a:p>
      </dgm:t>
    </dgm:pt>
    <dgm:pt modelId="{F71C9BA3-CEF8-45C8-9AD3-357B436903B6}" type="parTrans" cxnId="{C9CB5516-F96C-45EF-A4BB-F0F91E762B56}">
      <dgm:prSet/>
      <dgm:spPr/>
      <dgm:t>
        <a:bodyPr/>
        <a:lstStyle/>
        <a:p>
          <a:endParaRPr kumimoji="1" lang="ja-JP" altLang="en-US"/>
        </a:p>
      </dgm:t>
    </dgm:pt>
    <dgm:pt modelId="{95DBB405-DC31-4059-A938-B67C2C9DC2FD}" type="sibTrans" cxnId="{C9CB5516-F96C-45EF-A4BB-F0F91E762B56}">
      <dgm:prSet/>
      <dgm:spPr/>
      <dgm:t>
        <a:bodyPr/>
        <a:lstStyle/>
        <a:p>
          <a:endParaRPr kumimoji="1" lang="ja-JP" altLang="en-US"/>
        </a:p>
      </dgm:t>
    </dgm:pt>
    <dgm:pt modelId="{91F47603-AE00-436B-B4EE-2999C28EEAD2}" type="pres">
      <dgm:prSet presAssocID="{7E27BC4B-9BED-41F5-A06A-2F49958F34DF}" presName="linearFlow" presStyleCnt="0">
        <dgm:presLayoutVars>
          <dgm:dir/>
          <dgm:animLvl val="lvl"/>
          <dgm:resizeHandles val="exact"/>
        </dgm:presLayoutVars>
      </dgm:prSet>
      <dgm:spPr/>
      <dgm:t>
        <a:bodyPr/>
        <a:lstStyle/>
        <a:p>
          <a:endParaRPr kumimoji="1" lang="ja-JP" altLang="en-US"/>
        </a:p>
      </dgm:t>
    </dgm:pt>
    <dgm:pt modelId="{DF7A5F8E-B0A9-4DC8-9892-988BAF460BC4}" type="pres">
      <dgm:prSet presAssocID="{CBE9B4EE-1DAF-437F-B1F7-A78169498388}" presName="composite" presStyleCnt="0"/>
      <dgm:spPr/>
    </dgm:pt>
    <dgm:pt modelId="{263BD2CF-28C4-4092-9983-D3C77E96E283}" type="pres">
      <dgm:prSet presAssocID="{CBE9B4EE-1DAF-437F-B1F7-A78169498388}" presName="parentText" presStyleLbl="alignNode1" presStyleIdx="0" presStyleCnt="3">
        <dgm:presLayoutVars>
          <dgm:chMax val="1"/>
          <dgm:bulletEnabled val="1"/>
        </dgm:presLayoutVars>
      </dgm:prSet>
      <dgm:spPr/>
      <dgm:t>
        <a:bodyPr/>
        <a:lstStyle/>
        <a:p>
          <a:endParaRPr kumimoji="1" lang="ja-JP" altLang="en-US"/>
        </a:p>
      </dgm:t>
    </dgm:pt>
    <dgm:pt modelId="{B6098A84-39E6-4259-82A2-B492BBB0368F}" type="pres">
      <dgm:prSet presAssocID="{CBE9B4EE-1DAF-437F-B1F7-A78169498388}" presName="descendantText" presStyleLbl="alignAcc1" presStyleIdx="0" presStyleCnt="3">
        <dgm:presLayoutVars>
          <dgm:bulletEnabled val="1"/>
        </dgm:presLayoutVars>
      </dgm:prSet>
      <dgm:spPr/>
      <dgm:t>
        <a:bodyPr/>
        <a:lstStyle/>
        <a:p>
          <a:endParaRPr kumimoji="1" lang="ja-JP" altLang="en-US"/>
        </a:p>
      </dgm:t>
    </dgm:pt>
    <dgm:pt modelId="{5FAE5572-3B4F-45BE-82DE-5B247BEB7B44}" type="pres">
      <dgm:prSet presAssocID="{9D772164-BD76-4008-987B-BBB9B2E6CB4C}" presName="sp" presStyleCnt="0"/>
      <dgm:spPr/>
    </dgm:pt>
    <dgm:pt modelId="{B4C53216-A7C8-4052-8166-1E9D1DCCFEE8}" type="pres">
      <dgm:prSet presAssocID="{0655DC4D-101C-48E3-8CF7-5BC59D6E518F}" presName="composite" presStyleCnt="0"/>
      <dgm:spPr/>
    </dgm:pt>
    <dgm:pt modelId="{8B86865A-C7FC-4871-91B7-17601E608C00}" type="pres">
      <dgm:prSet presAssocID="{0655DC4D-101C-48E3-8CF7-5BC59D6E518F}" presName="parentText" presStyleLbl="alignNode1" presStyleIdx="1" presStyleCnt="3" custLinFactNeighborY="-9040">
        <dgm:presLayoutVars>
          <dgm:chMax val="1"/>
          <dgm:bulletEnabled val="1"/>
        </dgm:presLayoutVars>
      </dgm:prSet>
      <dgm:spPr/>
      <dgm:t>
        <a:bodyPr/>
        <a:lstStyle/>
        <a:p>
          <a:endParaRPr kumimoji="1" lang="ja-JP" altLang="en-US"/>
        </a:p>
      </dgm:t>
    </dgm:pt>
    <dgm:pt modelId="{E224F703-97E3-44B3-A6CE-B1CDDB0646DA}" type="pres">
      <dgm:prSet presAssocID="{0655DC4D-101C-48E3-8CF7-5BC59D6E518F}" presName="descendantText" presStyleLbl="alignAcc1" presStyleIdx="1" presStyleCnt="3" custLinFactNeighborY="-13909">
        <dgm:presLayoutVars>
          <dgm:bulletEnabled val="1"/>
        </dgm:presLayoutVars>
      </dgm:prSet>
      <dgm:spPr/>
      <dgm:t>
        <a:bodyPr/>
        <a:lstStyle/>
        <a:p>
          <a:endParaRPr kumimoji="1" lang="ja-JP" altLang="en-US"/>
        </a:p>
      </dgm:t>
    </dgm:pt>
    <dgm:pt modelId="{D5F1CB35-D694-44B0-B3E6-9D1819A7E907}" type="pres">
      <dgm:prSet presAssocID="{05DF7A3F-E284-408A-8EFC-A0D9E1206CA0}" presName="sp" presStyleCnt="0"/>
      <dgm:spPr/>
    </dgm:pt>
    <dgm:pt modelId="{9F8293BB-698E-4742-89B7-564E0DBA3B3C}" type="pres">
      <dgm:prSet presAssocID="{C214934C-DA12-4A94-B242-FD22DB0325AC}" presName="composite" presStyleCnt="0"/>
      <dgm:spPr/>
    </dgm:pt>
    <dgm:pt modelId="{5BEEA8FB-E323-4F70-A874-92E633AEA525}" type="pres">
      <dgm:prSet presAssocID="{C214934C-DA12-4A94-B242-FD22DB0325AC}" presName="parentText" presStyleLbl="alignNode1" presStyleIdx="2" presStyleCnt="3" custLinFactNeighborY="-17809">
        <dgm:presLayoutVars>
          <dgm:chMax val="1"/>
          <dgm:bulletEnabled val="1"/>
        </dgm:presLayoutVars>
      </dgm:prSet>
      <dgm:spPr/>
      <dgm:t>
        <a:bodyPr/>
        <a:lstStyle/>
        <a:p>
          <a:endParaRPr kumimoji="1" lang="ja-JP" altLang="en-US"/>
        </a:p>
      </dgm:t>
    </dgm:pt>
    <dgm:pt modelId="{1DF1873B-154B-4915-8178-8D74084BE029}" type="pres">
      <dgm:prSet presAssocID="{C214934C-DA12-4A94-B242-FD22DB0325AC}" presName="descendantText" presStyleLbl="alignAcc1" presStyleIdx="2" presStyleCnt="3" custLinFactNeighborX="1095" custLinFactNeighborY="-25732">
        <dgm:presLayoutVars>
          <dgm:bulletEnabled val="1"/>
        </dgm:presLayoutVars>
      </dgm:prSet>
      <dgm:spPr/>
      <dgm:t>
        <a:bodyPr/>
        <a:lstStyle/>
        <a:p>
          <a:endParaRPr kumimoji="1" lang="ja-JP" altLang="en-US"/>
        </a:p>
      </dgm:t>
    </dgm:pt>
  </dgm:ptLst>
  <dgm:cxnLst>
    <dgm:cxn modelId="{C9CB5516-F96C-45EF-A4BB-F0F91E762B56}" srcId="{CBE9B4EE-1DAF-437F-B1F7-A78169498388}" destId="{B3C3E063-9894-44E9-B052-C96D84EA93B7}" srcOrd="1" destOrd="0" parTransId="{F71C9BA3-CEF8-45C8-9AD3-357B436903B6}" sibTransId="{95DBB405-DC31-4059-A938-B67C2C9DC2FD}"/>
    <dgm:cxn modelId="{CDC7C423-C216-4CFF-ACE3-AC0FCC6DE66B}" type="presOf" srcId="{B3C3E063-9894-44E9-B052-C96D84EA93B7}" destId="{B6098A84-39E6-4259-82A2-B492BBB0368F}" srcOrd="0" destOrd="1" presId="urn:microsoft.com/office/officeart/2005/8/layout/chevron2"/>
    <dgm:cxn modelId="{575C495A-57A1-4EE8-B29E-28E8639735C6}" srcId="{C214934C-DA12-4A94-B242-FD22DB0325AC}" destId="{4839135E-7AFD-4BE6-B065-73BA2EA5027F}" srcOrd="0" destOrd="0" parTransId="{99442563-5255-424D-B7B2-A23F2BAEDEA9}" sibTransId="{BC0D51EE-ED92-4456-802D-6276122021D2}"/>
    <dgm:cxn modelId="{E186A7E2-E235-409C-A42D-3218F6019567}" type="presOf" srcId="{0655DC4D-101C-48E3-8CF7-5BC59D6E518F}" destId="{8B86865A-C7FC-4871-91B7-17601E608C00}" srcOrd="0" destOrd="0" presId="urn:microsoft.com/office/officeart/2005/8/layout/chevron2"/>
    <dgm:cxn modelId="{1711B2DC-E1BF-445D-BA93-804A21FAAF9B}" type="presOf" srcId="{CBE9B4EE-1DAF-437F-B1F7-A78169498388}" destId="{263BD2CF-28C4-4092-9983-D3C77E96E283}" srcOrd="0" destOrd="0" presId="urn:microsoft.com/office/officeart/2005/8/layout/chevron2"/>
    <dgm:cxn modelId="{16D92981-71D1-4141-B743-7604EBEB52D0}" srcId="{7E27BC4B-9BED-41F5-A06A-2F49958F34DF}" destId="{C214934C-DA12-4A94-B242-FD22DB0325AC}" srcOrd="2" destOrd="0" parTransId="{34E46014-9EC3-45E3-BD34-F1ADA0AFFBE2}" sibTransId="{05615420-162E-44F7-9FDD-75B1793BBBBC}"/>
    <dgm:cxn modelId="{6C6C5911-5ED9-4B0C-B9BE-DBD25C92618E}" type="presOf" srcId="{C214934C-DA12-4A94-B242-FD22DB0325AC}" destId="{5BEEA8FB-E323-4F70-A874-92E633AEA525}" srcOrd="0" destOrd="0" presId="urn:microsoft.com/office/officeart/2005/8/layout/chevron2"/>
    <dgm:cxn modelId="{212EAC03-4B5E-44CB-94E6-33C6AE5AB133}" type="presOf" srcId="{86F754EC-A8E1-4159-8F76-FD6E0EDF4CFE}" destId="{B6098A84-39E6-4259-82A2-B492BBB0368F}" srcOrd="0" destOrd="0" presId="urn:microsoft.com/office/officeart/2005/8/layout/chevron2"/>
    <dgm:cxn modelId="{728B9BCF-E764-444D-8565-08215EC6EF0F}" srcId="{CBE9B4EE-1DAF-437F-B1F7-A78169498388}" destId="{86F754EC-A8E1-4159-8F76-FD6E0EDF4CFE}" srcOrd="0" destOrd="0" parTransId="{9D4A4866-A064-4A64-8DEE-B2574A4B91A9}" sibTransId="{27F68D3F-AF83-45D2-8265-A75C2B1DD34F}"/>
    <dgm:cxn modelId="{188A947D-AA98-4A93-8369-6AF3A01FED6A}" srcId="{7E27BC4B-9BED-41F5-A06A-2F49958F34DF}" destId="{0655DC4D-101C-48E3-8CF7-5BC59D6E518F}" srcOrd="1" destOrd="0" parTransId="{B1090960-B939-4437-8EE4-EB2243788DF1}" sibTransId="{05DF7A3F-E284-408A-8EFC-A0D9E1206CA0}"/>
    <dgm:cxn modelId="{DE32BCCE-C483-4A75-9377-B46AF1A155AB}" srcId="{0655DC4D-101C-48E3-8CF7-5BC59D6E518F}" destId="{FF8B84D3-5758-4DD3-8157-34B1817C00B3}" srcOrd="0" destOrd="0" parTransId="{081E3073-2C40-450E-BCB8-277A918D9825}" sibTransId="{647D417C-F909-4C53-8341-7EEF6E81F949}"/>
    <dgm:cxn modelId="{7DFF3569-8657-427A-B287-2A9E291FC697}" type="presOf" srcId="{FF8B84D3-5758-4DD3-8157-34B1817C00B3}" destId="{E224F703-97E3-44B3-A6CE-B1CDDB0646DA}" srcOrd="0" destOrd="0" presId="urn:microsoft.com/office/officeart/2005/8/layout/chevron2"/>
    <dgm:cxn modelId="{BD986DC4-5563-477D-986D-88EE76C05E04}" srcId="{7E27BC4B-9BED-41F5-A06A-2F49958F34DF}" destId="{CBE9B4EE-1DAF-437F-B1F7-A78169498388}" srcOrd="0" destOrd="0" parTransId="{8BBAC269-09C1-46F9-A0E9-710E0AF273E7}" sibTransId="{9D772164-BD76-4008-987B-BBB9B2E6CB4C}"/>
    <dgm:cxn modelId="{2D3DDC6A-83F2-49A9-A2AD-AF50D47BB466}" type="presOf" srcId="{A9849E37-A3B7-4656-A047-A723D6B5CAB7}" destId="{1DF1873B-154B-4915-8178-8D74084BE029}" srcOrd="0" destOrd="1" presId="urn:microsoft.com/office/officeart/2005/8/layout/chevron2"/>
    <dgm:cxn modelId="{7B11D44A-C6F3-4AA1-9590-A0F3D8664A68}" type="presOf" srcId="{7E27BC4B-9BED-41F5-A06A-2F49958F34DF}" destId="{91F47603-AE00-436B-B4EE-2999C28EEAD2}" srcOrd="0" destOrd="0" presId="urn:microsoft.com/office/officeart/2005/8/layout/chevron2"/>
    <dgm:cxn modelId="{7BBF0786-E5CB-4B83-ACE3-2360E82855F3}" type="presOf" srcId="{4839135E-7AFD-4BE6-B065-73BA2EA5027F}" destId="{1DF1873B-154B-4915-8178-8D74084BE029}" srcOrd="0" destOrd="0" presId="urn:microsoft.com/office/officeart/2005/8/layout/chevron2"/>
    <dgm:cxn modelId="{85F23161-664B-437D-B4AB-2E644A862125}" type="presOf" srcId="{B0C8D4B9-7D74-4AEC-A2F5-84254DFDE1A4}" destId="{E224F703-97E3-44B3-A6CE-B1CDDB0646DA}" srcOrd="0" destOrd="1" presId="urn:microsoft.com/office/officeart/2005/8/layout/chevron2"/>
    <dgm:cxn modelId="{E9D3E028-C642-40CF-83CF-BD5B54A445C1}" srcId="{C214934C-DA12-4A94-B242-FD22DB0325AC}" destId="{A9849E37-A3B7-4656-A047-A723D6B5CAB7}" srcOrd="1" destOrd="0" parTransId="{E9A32000-9B6E-4ACF-BFF4-5FB0DACB6E70}" sibTransId="{7E124A9E-A8DA-48C6-9993-D0C1EC0ED240}"/>
    <dgm:cxn modelId="{E4431963-92FE-42BF-BAB5-9A3A4197A2BF}" srcId="{0655DC4D-101C-48E3-8CF7-5BC59D6E518F}" destId="{B0C8D4B9-7D74-4AEC-A2F5-84254DFDE1A4}" srcOrd="1" destOrd="0" parTransId="{DE4B79A2-513C-41C0-85E7-0184B1D810FA}" sibTransId="{A855C6B5-BA33-4939-A298-85BC1E251798}"/>
    <dgm:cxn modelId="{A9EFF7E9-FEB2-47BA-B2A0-5DEA4E309905}" type="presParOf" srcId="{91F47603-AE00-436B-B4EE-2999C28EEAD2}" destId="{DF7A5F8E-B0A9-4DC8-9892-988BAF460BC4}" srcOrd="0" destOrd="0" presId="urn:microsoft.com/office/officeart/2005/8/layout/chevron2"/>
    <dgm:cxn modelId="{E6C4D7F9-066F-439E-B008-1D53309C19B2}" type="presParOf" srcId="{DF7A5F8E-B0A9-4DC8-9892-988BAF460BC4}" destId="{263BD2CF-28C4-4092-9983-D3C77E96E283}" srcOrd="0" destOrd="0" presId="urn:microsoft.com/office/officeart/2005/8/layout/chevron2"/>
    <dgm:cxn modelId="{35B75926-92F9-484F-9CCE-A86F5C4D4652}" type="presParOf" srcId="{DF7A5F8E-B0A9-4DC8-9892-988BAF460BC4}" destId="{B6098A84-39E6-4259-82A2-B492BBB0368F}" srcOrd="1" destOrd="0" presId="urn:microsoft.com/office/officeart/2005/8/layout/chevron2"/>
    <dgm:cxn modelId="{4C8E6988-3F86-4F34-BA03-9F87B9523FFF}" type="presParOf" srcId="{91F47603-AE00-436B-B4EE-2999C28EEAD2}" destId="{5FAE5572-3B4F-45BE-82DE-5B247BEB7B44}" srcOrd="1" destOrd="0" presId="urn:microsoft.com/office/officeart/2005/8/layout/chevron2"/>
    <dgm:cxn modelId="{5F9EBA01-382B-4389-9D8E-0187767BB739}" type="presParOf" srcId="{91F47603-AE00-436B-B4EE-2999C28EEAD2}" destId="{B4C53216-A7C8-4052-8166-1E9D1DCCFEE8}" srcOrd="2" destOrd="0" presId="urn:microsoft.com/office/officeart/2005/8/layout/chevron2"/>
    <dgm:cxn modelId="{B49AF4B1-C450-499D-8FBC-5C5F269D23C4}" type="presParOf" srcId="{B4C53216-A7C8-4052-8166-1E9D1DCCFEE8}" destId="{8B86865A-C7FC-4871-91B7-17601E608C00}" srcOrd="0" destOrd="0" presId="urn:microsoft.com/office/officeart/2005/8/layout/chevron2"/>
    <dgm:cxn modelId="{CB187E16-CB30-41EC-A857-2D7F4B60D69F}" type="presParOf" srcId="{B4C53216-A7C8-4052-8166-1E9D1DCCFEE8}" destId="{E224F703-97E3-44B3-A6CE-B1CDDB0646DA}" srcOrd="1" destOrd="0" presId="urn:microsoft.com/office/officeart/2005/8/layout/chevron2"/>
    <dgm:cxn modelId="{1E224935-48C6-4EE9-AB43-4D45967D5980}" type="presParOf" srcId="{91F47603-AE00-436B-B4EE-2999C28EEAD2}" destId="{D5F1CB35-D694-44B0-B3E6-9D1819A7E907}" srcOrd="3" destOrd="0" presId="urn:microsoft.com/office/officeart/2005/8/layout/chevron2"/>
    <dgm:cxn modelId="{064AD24D-FAC3-480C-8430-72B78D58A218}" type="presParOf" srcId="{91F47603-AE00-436B-B4EE-2999C28EEAD2}" destId="{9F8293BB-698E-4742-89B7-564E0DBA3B3C}" srcOrd="4" destOrd="0" presId="urn:microsoft.com/office/officeart/2005/8/layout/chevron2"/>
    <dgm:cxn modelId="{74DE6D7E-DDCD-47AE-B735-B9E02CC91CC2}" type="presParOf" srcId="{9F8293BB-698E-4742-89B7-564E0DBA3B3C}" destId="{5BEEA8FB-E323-4F70-A874-92E633AEA525}" srcOrd="0" destOrd="0" presId="urn:microsoft.com/office/officeart/2005/8/layout/chevron2"/>
    <dgm:cxn modelId="{3FD8FBA2-F165-4043-A2FD-6B743493AD3C}" type="presParOf" srcId="{9F8293BB-698E-4742-89B7-564E0DBA3B3C}" destId="{1DF1873B-154B-4915-8178-8D74084BE02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BD2CF-28C4-4092-9983-D3C77E96E283}">
      <dsp:nvSpPr>
        <dsp:cNvPr id="0" name=""/>
        <dsp:cNvSpPr/>
      </dsp:nvSpPr>
      <dsp:spPr>
        <a:xfrm rot="5400000">
          <a:off x="-233439" y="235600"/>
          <a:ext cx="1556266" cy="1089386"/>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世界の中で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546853"/>
        <a:ext cx="1089386" cy="466880"/>
      </dsp:txXfrm>
    </dsp:sp>
    <dsp:sp modelId="{B6098A84-39E6-4259-82A2-B492BBB0368F}">
      <dsp:nvSpPr>
        <dsp:cNvPr id="0" name=""/>
        <dsp:cNvSpPr/>
      </dsp:nvSpPr>
      <dsp:spPr>
        <a:xfrm rot="5400000">
          <a:off x="3999346" y="-290779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kumimoji="1" lang="ja-JP" altLang="en-US" sz="12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の産業、文化、サイエンスの幅広く厚みのあるポテンシャルが花開き、世界中から企業や人材を惹きつけるブランド力を発揮するとともに、健康・長寿分野のみならず、世界的な課題解決に寄与する課題解決最先端都市として、グローバルな都市間競争に打ち勝つ</a:t>
          </a:r>
          <a:r>
            <a:rPr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kern="1200" dirty="0">
            <a:solidFill>
              <a:schemeClr val="tx1"/>
            </a:solidFill>
          </a:endParaRPr>
        </a:p>
      </dsp:txBody>
      <dsp:txXfrm rot="-5400000">
        <a:off x="1089387" y="51541"/>
        <a:ext cx="6782112" cy="912811"/>
      </dsp:txXfrm>
    </dsp:sp>
    <dsp:sp modelId="{8B86865A-C7FC-4871-91B7-17601E608C00}">
      <dsp:nvSpPr>
        <dsp:cNvPr id="0" name=""/>
        <dsp:cNvSpPr/>
      </dsp:nvSpPr>
      <dsp:spPr>
        <a:xfrm rot="5400000">
          <a:off x="-233439" y="1456578"/>
          <a:ext cx="1556266" cy="1089386"/>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80000" rIns="10160" bIns="10160" numCol="1" spcCol="1270" anchor="ctr" anchorCtr="0">
          <a:noAutofit/>
        </a:bodyPr>
        <a:lstStyle/>
        <a:p>
          <a:pPr lvl="0" algn="ctr" defTabSz="711200">
            <a:lnSpc>
              <a:spcPts val="1600"/>
            </a:lnSpc>
            <a:spcBef>
              <a:spcPct val="0"/>
            </a:spcBef>
            <a:spcAft>
              <a:spcPts val="0"/>
            </a:spcAft>
          </a:pPr>
          <a:r>
            <a:rPr kumimoji="1" lang="ja-JP" altLang="en-US" sz="1600" b="1" kern="1200" dirty="0" smtClean="0">
              <a:latin typeface="Meiryo UI" panose="020B0604030504040204" pitchFamily="50" charset="-128"/>
              <a:ea typeface="Meiryo UI" panose="020B0604030504040204" pitchFamily="50" charset="-128"/>
            </a:rPr>
            <a:t>日本の中で</a:t>
          </a:r>
          <a:endParaRPr kumimoji="1" lang="ja-JP" altLang="en-US" sz="1600" b="1" kern="1200" dirty="0">
            <a:latin typeface="Meiryo UI" panose="020B0604030504040204" pitchFamily="50" charset="-128"/>
            <a:ea typeface="Meiryo UI" panose="020B0604030504040204" pitchFamily="50" charset="-128"/>
          </a:endParaRPr>
        </a:p>
      </dsp:txBody>
      <dsp:txXfrm rot="-5400000">
        <a:off x="1" y="1767831"/>
        <a:ext cx="1089386" cy="466880"/>
      </dsp:txXfrm>
    </dsp:sp>
    <dsp:sp modelId="{E224F703-97E3-44B3-A6CE-B1CDDB0646DA}">
      <dsp:nvSpPr>
        <dsp:cNvPr id="0" name=""/>
        <dsp:cNvSpPr/>
      </dsp:nvSpPr>
      <dsp:spPr>
        <a:xfrm rot="5400000">
          <a:off x="3999346" y="-1686835"/>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ts val="14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の大阪開業によって形成される世界最大のスーパー・メガリージョンの中で、大阪を中心とする副首都圏は独自の経済、文化を発展させ、世界に向けたわが国の西の玄関として東京と並び立つ存在感を発揮する。</a:t>
          </a:r>
          <a:endParaRPr kumimoji="1" lang="ja-JP" altLang="en-US" sz="1300" kern="1200" dirty="0">
            <a:solidFill>
              <a:schemeClr val="tx1"/>
            </a:solidFill>
          </a:endParaRPr>
        </a:p>
      </dsp:txBody>
      <dsp:txXfrm rot="-5400000">
        <a:off x="1089387" y="1272505"/>
        <a:ext cx="6782112" cy="912811"/>
      </dsp:txXfrm>
    </dsp:sp>
    <dsp:sp modelId="{5BEEA8FB-E323-4F70-A874-92E633AEA525}">
      <dsp:nvSpPr>
        <dsp:cNvPr id="0" name=""/>
        <dsp:cNvSpPr/>
      </dsp:nvSpPr>
      <dsp:spPr>
        <a:xfrm rot="5400000">
          <a:off x="-233439" y="2681773"/>
          <a:ext cx="1556266" cy="1089386"/>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 tIns="180000" rIns="8890" bIns="8890" numCol="1" spcCol="1270" anchor="ctr" anchorCtr="0">
          <a:noAutofit/>
        </a:bodyPr>
        <a:lstStyle/>
        <a:p>
          <a:pPr lvl="0" algn="ctr" defTabSz="622300">
            <a:lnSpc>
              <a:spcPts val="1600"/>
            </a:lnSpc>
            <a:spcBef>
              <a:spcPct val="0"/>
            </a:spcBef>
            <a:spcAft>
              <a:spcPts val="0"/>
            </a:spcAft>
          </a:pPr>
          <a:r>
            <a:rPr kumimoji="1" lang="ja-JP" altLang="en-US" sz="1400" b="1" kern="1200" dirty="0" smtClean="0">
              <a:latin typeface="Meiryo UI" panose="020B0604030504040204" pitchFamily="50" charset="-128"/>
              <a:ea typeface="Meiryo UI" panose="020B0604030504040204" pitchFamily="50" charset="-128"/>
            </a:rPr>
            <a:t>住民にとって</a:t>
          </a:r>
          <a:endParaRPr kumimoji="1" lang="ja-JP" altLang="en-US" sz="1400" b="1" kern="1200" dirty="0">
            <a:latin typeface="Meiryo UI" panose="020B0604030504040204" pitchFamily="50" charset="-128"/>
            <a:ea typeface="Meiryo UI" panose="020B0604030504040204" pitchFamily="50" charset="-128"/>
          </a:endParaRPr>
        </a:p>
      </dsp:txBody>
      <dsp:txXfrm rot="-5400000">
        <a:off x="1" y="2993026"/>
        <a:ext cx="1089386" cy="466880"/>
      </dsp:txXfrm>
    </dsp:sp>
    <dsp:sp modelId="{1DF1873B-154B-4915-8178-8D74084BE029}">
      <dsp:nvSpPr>
        <dsp:cNvPr id="0" name=""/>
        <dsp:cNvSpPr/>
      </dsp:nvSpPr>
      <dsp:spPr>
        <a:xfrm rot="5400000">
          <a:off x="3999346" y="-444769"/>
          <a:ext cx="1011573" cy="683149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57150" lvl="1" indent="-57150" algn="l" defTabSz="444500">
            <a:lnSpc>
              <a:spcPct val="90000"/>
            </a:lnSpc>
            <a:spcBef>
              <a:spcPct val="0"/>
            </a:spcBef>
            <a:spcAft>
              <a:spcPct val="15000"/>
            </a:spcAft>
            <a:buChar char="••"/>
          </a:pPr>
          <a:endParaRPr kumimoji="1" lang="ja-JP" altLang="en-US" sz="1000" kern="1200" dirty="0">
            <a:solidFill>
              <a:schemeClr val="tx1"/>
            </a:solidFill>
          </a:endParaRPr>
        </a:p>
        <a:p>
          <a:pPr marL="114300" lvl="1" indent="-114300" algn="l" defTabSz="577850">
            <a:lnSpc>
              <a:spcPts val="1400"/>
            </a:lnSpc>
            <a:spcBef>
              <a:spcPct val="0"/>
            </a:spcBef>
            <a:spcAft>
              <a:spcPct val="15000"/>
            </a:spcAft>
            <a:buChar char="••"/>
          </a:pPr>
          <a:r>
            <a:rPr lang="ja-JP" altLang="en-US" sz="13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最先端のイノベーションの成果によって、健康長寿の実現をはじめとする社会の様々な課題解決を図る。また、持続的な経済成長を図るとともに、民のダイナミズムを活かして、その果実によって安全安心の確保、豊かで利便性の高い生活環境を実現する。</a:t>
          </a:r>
          <a:endParaRPr kumimoji="1" lang="ja-JP" altLang="en-US" sz="1300" kern="1200" dirty="0">
            <a:solidFill>
              <a:schemeClr val="tx1"/>
            </a:solidFill>
          </a:endParaRPr>
        </a:p>
      </dsp:txBody>
      <dsp:txXfrm rot="-5400000">
        <a:off x="1089387" y="2514571"/>
        <a:ext cx="6782112" cy="91281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949575" cy="496888"/>
          </a:xfrm>
          <a:prstGeom prst="rect">
            <a:avLst/>
          </a:prstGeom>
        </p:spPr>
        <p:txBody>
          <a:bodyPr vert="horz" lIns="91372" tIns="45686" rIns="91372" bIns="45686"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46" y="0"/>
            <a:ext cx="2949575" cy="496888"/>
          </a:xfrm>
          <a:prstGeom prst="rect">
            <a:avLst/>
          </a:prstGeom>
        </p:spPr>
        <p:txBody>
          <a:bodyPr vert="horz" lIns="91372" tIns="45686" rIns="91372" bIns="45686" rtlCol="0"/>
          <a:lstStyle>
            <a:lvl1pPr algn="r" fontAlgn="auto">
              <a:spcBef>
                <a:spcPts val="0"/>
              </a:spcBef>
              <a:spcAft>
                <a:spcPts val="0"/>
              </a:spcAft>
              <a:defRPr sz="1200">
                <a:latin typeface="+mn-lt"/>
                <a:ea typeface="+mn-ea"/>
              </a:defRPr>
            </a:lvl1pPr>
          </a:lstStyle>
          <a:p>
            <a:pPr>
              <a:defRPr/>
            </a:pPr>
            <a:fld id="{295E435E-45A5-4957-A7CF-227DE527B22B}" type="datetimeFigureOut">
              <a:rPr lang="ja-JP" altLang="en-US"/>
              <a:pPr>
                <a:defRPr/>
              </a:pPr>
              <a:t>2019/5/21</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72" tIns="45686" rIns="91372" bIns="45686" rtlCol="0" anchor="ctr"/>
          <a:lstStyle/>
          <a:p>
            <a:pPr lvl="0"/>
            <a:endParaRPr lang="ja-JP" altLang="en-US" noProof="0"/>
          </a:p>
        </p:txBody>
      </p:sp>
      <p:sp>
        <p:nvSpPr>
          <p:cNvPr id="5" name="ノート プレースホルダー 4"/>
          <p:cNvSpPr>
            <a:spLocks noGrp="1"/>
          </p:cNvSpPr>
          <p:nvPr>
            <p:ph type="body" sz="quarter" idx="3"/>
          </p:nvPr>
        </p:nvSpPr>
        <p:spPr>
          <a:xfrm>
            <a:off x="681045" y="4721225"/>
            <a:ext cx="5445125" cy="4471988"/>
          </a:xfrm>
          <a:prstGeom prst="rect">
            <a:avLst/>
          </a:prstGeom>
        </p:spPr>
        <p:txBody>
          <a:bodyPr vert="horz" lIns="91372" tIns="45686" rIns="91372" bIns="45686"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8" y="9440871"/>
            <a:ext cx="2949575" cy="496887"/>
          </a:xfrm>
          <a:prstGeom prst="rect">
            <a:avLst/>
          </a:prstGeom>
        </p:spPr>
        <p:txBody>
          <a:bodyPr vert="horz" lIns="91372" tIns="45686" rIns="91372" bIns="45686"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46" y="9440871"/>
            <a:ext cx="2949575" cy="496887"/>
          </a:xfrm>
          <a:prstGeom prst="rect">
            <a:avLst/>
          </a:prstGeom>
        </p:spPr>
        <p:txBody>
          <a:bodyPr vert="horz" lIns="91372" tIns="45686" rIns="91372" bIns="45686" rtlCol="0" anchor="b"/>
          <a:lstStyle>
            <a:lvl1pPr algn="r" fontAlgn="auto">
              <a:spcBef>
                <a:spcPts val="0"/>
              </a:spcBef>
              <a:spcAft>
                <a:spcPts val="0"/>
              </a:spcAft>
              <a:defRPr sz="1200">
                <a:latin typeface="+mn-lt"/>
                <a:ea typeface="+mn-ea"/>
              </a:defRPr>
            </a:lvl1pPr>
          </a:lstStyle>
          <a:p>
            <a:pPr>
              <a:defRPr/>
            </a:pPr>
            <a:fld id="{8AC228DF-5BC9-4718-BD0E-56301BB9996A}" type="slidenum">
              <a:rPr lang="ja-JP" altLang="en-US"/>
              <a:pPr>
                <a:defRPr/>
              </a:pPr>
              <a:t>‹#›</a:t>
            </a:fld>
            <a:endParaRPr lang="ja-JP" altLang="en-US"/>
          </a:p>
        </p:txBody>
      </p:sp>
    </p:spTree>
    <p:extLst>
      <p:ext uri="{BB962C8B-B14F-4D97-AF65-F5344CB8AC3E}">
        <p14:creationId xmlns:p14="http://schemas.microsoft.com/office/powerpoint/2010/main" val="1729758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a:t>
            </a:fld>
            <a:endParaRPr lang="ja-JP" altLang="en-US" dirty="0"/>
          </a:p>
        </p:txBody>
      </p:sp>
    </p:spTree>
    <p:extLst>
      <p:ext uri="{BB962C8B-B14F-4D97-AF65-F5344CB8AC3E}">
        <p14:creationId xmlns:p14="http://schemas.microsoft.com/office/powerpoint/2010/main" val="77232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10</a:t>
            </a:fld>
            <a:endParaRPr lang="ja-JP" altLang="en-US"/>
          </a:p>
        </p:txBody>
      </p:sp>
    </p:spTree>
    <p:extLst>
      <p:ext uri="{BB962C8B-B14F-4D97-AF65-F5344CB8AC3E}">
        <p14:creationId xmlns:p14="http://schemas.microsoft.com/office/powerpoint/2010/main" val="35940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11</a:t>
            </a:fld>
            <a:endParaRPr lang="ja-JP" altLang="en-US"/>
          </a:p>
        </p:txBody>
      </p:sp>
    </p:spTree>
    <p:extLst>
      <p:ext uri="{BB962C8B-B14F-4D97-AF65-F5344CB8AC3E}">
        <p14:creationId xmlns:p14="http://schemas.microsoft.com/office/powerpoint/2010/main" val="3488704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12</a:t>
            </a:fld>
            <a:endParaRPr lang="ja-JP" altLang="en-US"/>
          </a:p>
        </p:txBody>
      </p:sp>
    </p:spTree>
    <p:extLst>
      <p:ext uri="{BB962C8B-B14F-4D97-AF65-F5344CB8AC3E}">
        <p14:creationId xmlns:p14="http://schemas.microsoft.com/office/powerpoint/2010/main" val="234228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13</a:t>
            </a:fld>
            <a:endParaRPr lang="ja-JP" altLang="en-US"/>
          </a:p>
        </p:txBody>
      </p:sp>
    </p:spTree>
    <p:extLst>
      <p:ext uri="{BB962C8B-B14F-4D97-AF65-F5344CB8AC3E}">
        <p14:creationId xmlns:p14="http://schemas.microsoft.com/office/powerpoint/2010/main" val="249224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14</a:t>
            </a:fld>
            <a:endParaRPr lang="ja-JP" altLang="en-US">
              <a:solidFill>
                <a:prstClr val="black"/>
              </a:solidFill>
            </a:endParaRPr>
          </a:p>
        </p:txBody>
      </p:sp>
    </p:spTree>
    <p:extLst>
      <p:ext uri="{BB962C8B-B14F-4D97-AF65-F5344CB8AC3E}">
        <p14:creationId xmlns:p14="http://schemas.microsoft.com/office/powerpoint/2010/main" val="24106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15</a:t>
            </a:fld>
            <a:endParaRPr lang="ja-JP" altLang="en-US"/>
          </a:p>
        </p:txBody>
      </p:sp>
    </p:spTree>
    <p:extLst>
      <p:ext uri="{BB962C8B-B14F-4D97-AF65-F5344CB8AC3E}">
        <p14:creationId xmlns:p14="http://schemas.microsoft.com/office/powerpoint/2010/main" val="4034780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16</a:t>
            </a:fld>
            <a:endParaRPr lang="ja-JP" altLang="en-US">
              <a:solidFill>
                <a:prstClr val="black"/>
              </a:solidFill>
            </a:endParaRPr>
          </a:p>
        </p:txBody>
      </p:sp>
    </p:spTree>
    <p:extLst>
      <p:ext uri="{BB962C8B-B14F-4D97-AF65-F5344CB8AC3E}">
        <p14:creationId xmlns:p14="http://schemas.microsoft.com/office/powerpoint/2010/main" val="369571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17</a:t>
            </a:fld>
            <a:endParaRPr lang="ja-JP" altLang="en-US">
              <a:solidFill>
                <a:prstClr val="black"/>
              </a:solidFill>
            </a:endParaRPr>
          </a:p>
        </p:txBody>
      </p:sp>
    </p:spTree>
    <p:extLst>
      <p:ext uri="{BB962C8B-B14F-4D97-AF65-F5344CB8AC3E}">
        <p14:creationId xmlns:p14="http://schemas.microsoft.com/office/powerpoint/2010/main" val="1637319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18</a:t>
            </a:fld>
            <a:endParaRPr lang="ja-JP" altLang="en-US">
              <a:solidFill>
                <a:prstClr val="black"/>
              </a:solidFill>
            </a:endParaRPr>
          </a:p>
        </p:txBody>
      </p:sp>
    </p:spTree>
    <p:extLst>
      <p:ext uri="{BB962C8B-B14F-4D97-AF65-F5344CB8AC3E}">
        <p14:creationId xmlns:p14="http://schemas.microsoft.com/office/powerpoint/2010/main" val="97417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19</a:t>
            </a:fld>
            <a:endParaRPr lang="ja-JP" altLang="en-US"/>
          </a:p>
        </p:txBody>
      </p:sp>
    </p:spTree>
    <p:extLst>
      <p:ext uri="{BB962C8B-B14F-4D97-AF65-F5344CB8AC3E}">
        <p14:creationId xmlns:p14="http://schemas.microsoft.com/office/powerpoint/2010/main" val="1399824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a:t>
            </a:fld>
            <a:endParaRPr lang="ja-JP" altLang="en-US"/>
          </a:p>
        </p:txBody>
      </p:sp>
    </p:spTree>
    <p:extLst>
      <p:ext uri="{BB962C8B-B14F-4D97-AF65-F5344CB8AC3E}">
        <p14:creationId xmlns:p14="http://schemas.microsoft.com/office/powerpoint/2010/main" val="244229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20</a:t>
            </a:fld>
            <a:endParaRPr lang="ja-JP" altLang="en-US"/>
          </a:p>
        </p:txBody>
      </p:sp>
    </p:spTree>
    <p:extLst>
      <p:ext uri="{BB962C8B-B14F-4D97-AF65-F5344CB8AC3E}">
        <p14:creationId xmlns:p14="http://schemas.microsoft.com/office/powerpoint/2010/main" val="1837998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21</a:t>
            </a:fld>
            <a:endParaRPr lang="ja-JP" altLang="en-US"/>
          </a:p>
        </p:txBody>
      </p:sp>
    </p:spTree>
    <p:extLst>
      <p:ext uri="{BB962C8B-B14F-4D97-AF65-F5344CB8AC3E}">
        <p14:creationId xmlns:p14="http://schemas.microsoft.com/office/powerpoint/2010/main" val="164774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22</a:t>
            </a:fld>
            <a:endParaRPr lang="ja-JP" altLang="en-US"/>
          </a:p>
        </p:txBody>
      </p:sp>
    </p:spTree>
    <p:extLst>
      <p:ext uri="{BB962C8B-B14F-4D97-AF65-F5344CB8AC3E}">
        <p14:creationId xmlns:p14="http://schemas.microsoft.com/office/powerpoint/2010/main" val="2034541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23</a:t>
            </a:fld>
            <a:endParaRPr lang="ja-JP" altLang="en-US"/>
          </a:p>
        </p:txBody>
      </p:sp>
    </p:spTree>
    <p:extLst>
      <p:ext uri="{BB962C8B-B14F-4D97-AF65-F5344CB8AC3E}">
        <p14:creationId xmlns:p14="http://schemas.microsoft.com/office/powerpoint/2010/main" val="2485846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24</a:t>
            </a:fld>
            <a:endParaRPr lang="ja-JP" altLang="en-US"/>
          </a:p>
        </p:txBody>
      </p:sp>
    </p:spTree>
    <p:extLst>
      <p:ext uri="{BB962C8B-B14F-4D97-AF65-F5344CB8AC3E}">
        <p14:creationId xmlns:p14="http://schemas.microsoft.com/office/powerpoint/2010/main" val="4089872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1594512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26</a:t>
            </a:fld>
            <a:endParaRPr lang="ja-JP" altLang="en-US"/>
          </a:p>
        </p:txBody>
      </p:sp>
    </p:spTree>
    <p:extLst>
      <p:ext uri="{BB962C8B-B14F-4D97-AF65-F5344CB8AC3E}">
        <p14:creationId xmlns:p14="http://schemas.microsoft.com/office/powerpoint/2010/main" val="810245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27</a:t>
            </a:fld>
            <a:endParaRPr lang="ja-JP" altLang="en-US"/>
          </a:p>
        </p:txBody>
      </p:sp>
    </p:spTree>
    <p:extLst>
      <p:ext uri="{BB962C8B-B14F-4D97-AF65-F5344CB8AC3E}">
        <p14:creationId xmlns:p14="http://schemas.microsoft.com/office/powerpoint/2010/main" val="318983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28</a:t>
            </a:fld>
            <a:endParaRPr lang="ja-JP" altLang="en-US"/>
          </a:p>
        </p:txBody>
      </p:sp>
    </p:spTree>
    <p:extLst>
      <p:ext uri="{BB962C8B-B14F-4D97-AF65-F5344CB8AC3E}">
        <p14:creationId xmlns:p14="http://schemas.microsoft.com/office/powerpoint/2010/main" val="2778352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29</a:t>
            </a:fld>
            <a:endParaRPr lang="ja-JP" altLang="en-US"/>
          </a:p>
        </p:txBody>
      </p:sp>
    </p:spTree>
    <p:extLst>
      <p:ext uri="{BB962C8B-B14F-4D97-AF65-F5344CB8AC3E}">
        <p14:creationId xmlns:p14="http://schemas.microsoft.com/office/powerpoint/2010/main" val="385866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a:t>
            </a:fld>
            <a:endParaRPr lang="ja-JP" altLang="en-US"/>
          </a:p>
        </p:txBody>
      </p:sp>
    </p:spTree>
    <p:extLst>
      <p:ext uri="{BB962C8B-B14F-4D97-AF65-F5344CB8AC3E}">
        <p14:creationId xmlns:p14="http://schemas.microsoft.com/office/powerpoint/2010/main" val="2905251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30</a:t>
            </a:fld>
            <a:endParaRPr lang="ja-JP" altLang="en-US"/>
          </a:p>
        </p:txBody>
      </p:sp>
    </p:spTree>
    <p:extLst>
      <p:ext uri="{BB962C8B-B14F-4D97-AF65-F5344CB8AC3E}">
        <p14:creationId xmlns:p14="http://schemas.microsoft.com/office/powerpoint/2010/main" val="17818905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31</a:t>
            </a:fld>
            <a:endParaRPr lang="ja-JP" altLang="en-US">
              <a:solidFill>
                <a:prstClr val="black"/>
              </a:solidFill>
            </a:endParaRPr>
          </a:p>
        </p:txBody>
      </p:sp>
    </p:spTree>
    <p:extLst>
      <p:ext uri="{BB962C8B-B14F-4D97-AF65-F5344CB8AC3E}">
        <p14:creationId xmlns:p14="http://schemas.microsoft.com/office/powerpoint/2010/main" val="2020896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32</a:t>
            </a:fld>
            <a:endParaRPr lang="ja-JP" altLang="en-US"/>
          </a:p>
        </p:txBody>
      </p:sp>
    </p:spTree>
    <p:extLst>
      <p:ext uri="{BB962C8B-B14F-4D97-AF65-F5344CB8AC3E}">
        <p14:creationId xmlns:p14="http://schemas.microsoft.com/office/powerpoint/2010/main" val="2291091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33</a:t>
            </a:fld>
            <a:endParaRPr lang="ja-JP" altLang="en-US">
              <a:solidFill>
                <a:prstClr val="black"/>
              </a:solidFill>
            </a:endParaRPr>
          </a:p>
        </p:txBody>
      </p:sp>
    </p:spTree>
    <p:extLst>
      <p:ext uri="{BB962C8B-B14F-4D97-AF65-F5344CB8AC3E}">
        <p14:creationId xmlns:p14="http://schemas.microsoft.com/office/powerpoint/2010/main" val="1587402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34</a:t>
            </a:fld>
            <a:endParaRPr lang="ja-JP" altLang="en-US">
              <a:solidFill>
                <a:prstClr val="black"/>
              </a:solidFill>
            </a:endParaRPr>
          </a:p>
        </p:txBody>
      </p:sp>
    </p:spTree>
    <p:extLst>
      <p:ext uri="{BB962C8B-B14F-4D97-AF65-F5344CB8AC3E}">
        <p14:creationId xmlns:p14="http://schemas.microsoft.com/office/powerpoint/2010/main" val="42927739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35</a:t>
            </a:fld>
            <a:endParaRPr lang="ja-JP" altLang="en-US"/>
          </a:p>
        </p:txBody>
      </p:sp>
    </p:spTree>
    <p:extLst>
      <p:ext uri="{BB962C8B-B14F-4D97-AF65-F5344CB8AC3E}">
        <p14:creationId xmlns:p14="http://schemas.microsoft.com/office/powerpoint/2010/main" val="39139774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36</a:t>
            </a:fld>
            <a:endParaRPr lang="ja-JP" altLang="en-US">
              <a:solidFill>
                <a:prstClr val="black"/>
              </a:solidFill>
            </a:endParaRPr>
          </a:p>
        </p:txBody>
      </p:sp>
    </p:spTree>
    <p:extLst>
      <p:ext uri="{BB962C8B-B14F-4D97-AF65-F5344CB8AC3E}">
        <p14:creationId xmlns:p14="http://schemas.microsoft.com/office/powerpoint/2010/main" val="1312806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37</a:t>
            </a:fld>
            <a:endParaRPr lang="ja-JP" altLang="en-US"/>
          </a:p>
        </p:txBody>
      </p:sp>
    </p:spTree>
    <p:extLst>
      <p:ext uri="{BB962C8B-B14F-4D97-AF65-F5344CB8AC3E}">
        <p14:creationId xmlns:p14="http://schemas.microsoft.com/office/powerpoint/2010/main" val="131359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38</a:t>
            </a:fld>
            <a:endParaRPr lang="ja-JP" altLang="en-US">
              <a:solidFill>
                <a:prstClr val="black"/>
              </a:solidFill>
            </a:endParaRPr>
          </a:p>
        </p:txBody>
      </p:sp>
    </p:spTree>
    <p:extLst>
      <p:ext uri="{BB962C8B-B14F-4D97-AF65-F5344CB8AC3E}">
        <p14:creationId xmlns:p14="http://schemas.microsoft.com/office/powerpoint/2010/main" val="919080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39</a:t>
            </a:fld>
            <a:endParaRPr lang="ja-JP" altLang="en-US"/>
          </a:p>
        </p:txBody>
      </p:sp>
    </p:spTree>
    <p:extLst>
      <p:ext uri="{BB962C8B-B14F-4D97-AF65-F5344CB8AC3E}">
        <p14:creationId xmlns:p14="http://schemas.microsoft.com/office/powerpoint/2010/main" val="330772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319681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41</a:t>
            </a:fld>
            <a:endParaRPr lang="ja-JP" altLang="en-US"/>
          </a:p>
        </p:txBody>
      </p:sp>
    </p:spTree>
    <p:extLst>
      <p:ext uri="{BB962C8B-B14F-4D97-AF65-F5344CB8AC3E}">
        <p14:creationId xmlns:p14="http://schemas.microsoft.com/office/powerpoint/2010/main" val="31070833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42</a:t>
            </a:fld>
            <a:endParaRPr lang="ja-JP" altLang="en-US">
              <a:solidFill>
                <a:prstClr val="black"/>
              </a:solidFill>
            </a:endParaRPr>
          </a:p>
        </p:txBody>
      </p:sp>
    </p:spTree>
    <p:extLst>
      <p:ext uri="{BB962C8B-B14F-4D97-AF65-F5344CB8AC3E}">
        <p14:creationId xmlns:p14="http://schemas.microsoft.com/office/powerpoint/2010/main" val="3936685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43</a:t>
            </a:fld>
            <a:endParaRPr lang="ja-JP" altLang="en-US"/>
          </a:p>
        </p:txBody>
      </p:sp>
    </p:spTree>
    <p:extLst>
      <p:ext uri="{BB962C8B-B14F-4D97-AF65-F5344CB8AC3E}">
        <p14:creationId xmlns:p14="http://schemas.microsoft.com/office/powerpoint/2010/main" val="2291247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44</a:t>
            </a:fld>
            <a:endParaRPr lang="ja-JP" altLang="en-US">
              <a:solidFill>
                <a:prstClr val="black"/>
              </a:solidFill>
            </a:endParaRPr>
          </a:p>
        </p:txBody>
      </p:sp>
    </p:spTree>
    <p:extLst>
      <p:ext uri="{BB962C8B-B14F-4D97-AF65-F5344CB8AC3E}">
        <p14:creationId xmlns:p14="http://schemas.microsoft.com/office/powerpoint/2010/main" val="4043044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45</a:t>
            </a:fld>
            <a:endParaRPr lang="ja-JP" altLang="en-US"/>
          </a:p>
        </p:txBody>
      </p:sp>
    </p:spTree>
    <p:extLst>
      <p:ext uri="{BB962C8B-B14F-4D97-AF65-F5344CB8AC3E}">
        <p14:creationId xmlns:p14="http://schemas.microsoft.com/office/powerpoint/2010/main" val="21700042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46</a:t>
            </a:fld>
            <a:endParaRPr lang="ja-JP" altLang="en-US"/>
          </a:p>
        </p:txBody>
      </p:sp>
    </p:spTree>
    <p:extLst>
      <p:ext uri="{BB962C8B-B14F-4D97-AF65-F5344CB8AC3E}">
        <p14:creationId xmlns:p14="http://schemas.microsoft.com/office/powerpoint/2010/main" val="245266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47</a:t>
            </a:fld>
            <a:endParaRPr lang="ja-JP" altLang="en-US"/>
          </a:p>
        </p:txBody>
      </p:sp>
    </p:spTree>
    <p:extLst>
      <p:ext uri="{BB962C8B-B14F-4D97-AF65-F5344CB8AC3E}">
        <p14:creationId xmlns:p14="http://schemas.microsoft.com/office/powerpoint/2010/main" val="322874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48</a:t>
            </a:fld>
            <a:endParaRPr lang="ja-JP" altLang="en-US"/>
          </a:p>
        </p:txBody>
      </p:sp>
    </p:spTree>
    <p:extLst>
      <p:ext uri="{BB962C8B-B14F-4D97-AF65-F5344CB8AC3E}">
        <p14:creationId xmlns:p14="http://schemas.microsoft.com/office/powerpoint/2010/main" val="21026960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49</a:t>
            </a:fld>
            <a:endParaRPr lang="ja-JP" altLang="en-US"/>
          </a:p>
        </p:txBody>
      </p:sp>
    </p:spTree>
    <p:extLst>
      <p:ext uri="{BB962C8B-B14F-4D97-AF65-F5344CB8AC3E}">
        <p14:creationId xmlns:p14="http://schemas.microsoft.com/office/powerpoint/2010/main" val="3275863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5</a:t>
            </a:fld>
            <a:endParaRPr lang="ja-JP" altLang="en-US"/>
          </a:p>
        </p:txBody>
      </p:sp>
    </p:spTree>
    <p:extLst>
      <p:ext uri="{BB962C8B-B14F-4D97-AF65-F5344CB8AC3E}">
        <p14:creationId xmlns:p14="http://schemas.microsoft.com/office/powerpoint/2010/main" val="4096885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50</a:t>
            </a:fld>
            <a:endParaRPr lang="ja-JP" altLang="en-US">
              <a:solidFill>
                <a:prstClr val="black"/>
              </a:solidFill>
            </a:endParaRPr>
          </a:p>
        </p:txBody>
      </p:sp>
    </p:spTree>
    <p:extLst>
      <p:ext uri="{BB962C8B-B14F-4D97-AF65-F5344CB8AC3E}">
        <p14:creationId xmlns:p14="http://schemas.microsoft.com/office/powerpoint/2010/main" val="22608422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76C675F-EDD8-4668-AA30-835AA99952F7}" type="slidenum">
              <a:rPr lang="ja-JP" altLang="en-US" smtClean="0">
                <a:solidFill>
                  <a:prstClr val="black"/>
                </a:solidFill>
              </a:rPr>
              <a:pPr/>
              <a:t>51</a:t>
            </a:fld>
            <a:endParaRPr lang="ja-JP" altLang="en-US">
              <a:solidFill>
                <a:prstClr val="black"/>
              </a:solidFill>
            </a:endParaRPr>
          </a:p>
        </p:txBody>
      </p:sp>
    </p:spTree>
    <p:extLst>
      <p:ext uri="{BB962C8B-B14F-4D97-AF65-F5344CB8AC3E}">
        <p14:creationId xmlns:p14="http://schemas.microsoft.com/office/powerpoint/2010/main" val="28937451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BF668-C1C6-4938-82B5-8B5552B45DAB}" type="slidenum">
              <a:rPr lang="ja-JP" altLang="en-US" smtClean="0">
                <a:solidFill>
                  <a:prstClr val="black"/>
                </a:solidFill>
              </a:rPr>
              <a:pPr/>
              <a:t>52</a:t>
            </a:fld>
            <a:endParaRPr lang="ja-JP" altLang="en-US">
              <a:solidFill>
                <a:prstClr val="black"/>
              </a:solidFill>
            </a:endParaRPr>
          </a:p>
        </p:txBody>
      </p:sp>
    </p:spTree>
    <p:extLst>
      <p:ext uri="{BB962C8B-B14F-4D97-AF65-F5344CB8AC3E}">
        <p14:creationId xmlns:p14="http://schemas.microsoft.com/office/powerpoint/2010/main" val="2626272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6</a:t>
            </a:fld>
            <a:endParaRPr lang="ja-JP" altLang="en-US"/>
          </a:p>
        </p:txBody>
      </p:sp>
    </p:spTree>
    <p:extLst>
      <p:ext uri="{BB962C8B-B14F-4D97-AF65-F5344CB8AC3E}">
        <p14:creationId xmlns:p14="http://schemas.microsoft.com/office/powerpoint/2010/main" val="68317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pPr>
                <a:defRPr/>
              </a:pPr>
              <a:t>7</a:t>
            </a:fld>
            <a:endParaRPr lang="ja-JP" altLang="en-US"/>
          </a:p>
        </p:txBody>
      </p:sp>
    </p:spTree>
    <p:extLst>
      <p:ext uri="{BB962C8B-B14F-4D97-AF65-F5344CB8AC3E}">
        <p14:creationId xmlns:p14="http://schemas.microsoft.com/office/powerpoint/2010/main" val="145413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8</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AC228DF-5BC9-4718-BD0E-56301BB9996A}" type="slidenum">
              <a:rPr lang="ja-JP" altLang="en-US" smtClean="0">
                <a:solidFill>
                  <a:prstClr val="black"/>
                </a:solidFill>
              </a:rPr>
              <a:pPr>
                <a:defRPr/>
              </a:pPr>
              <a:t>9</a:t>
            </a:fld>
            <a:endParaRPr lang="ja-JP" altLang="en-US">
              <a:solidFill>
                <a:prstClr val="black"/>
              </a:solidFill>
            </a:endParaRPr>
          </a:p>
        </p:txBody>
      </p:sp>
    </p:spTree>
    <p:extLst>
      <p:ext uri="{BB962C8B-B14F-4D97-AF65-F5344CB8AC3E}">
        <p14:creationId xmlns:p14="http://schemas.microsoft.com/office/powerpoint/2010/main" val="73432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B0004B7-C0EE-45B0-9AF1-93A547E66FD1}" type="datetimeFigureOut">
              <a:rPr lang="ja-JP" altLang="en-US" smtClean="0"/>
              <a:pPr>
                <a:defRPr/>
              </a:pPr>
              <a:t>2019/5/21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209A4C-BA2A-457E-9932-4551A756DA3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FEF21BA-268E-486B-80A3-5FF24DC69158}" type="datetimeFigureOut">
              <a:rPr lang="ja-JP" altLang="en-US" smtClean="0"/>
              <a:pPr>
                <a:defRPr/>
              </a:pPr>
              <a:t>2019/5/21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940CB91-1EEB-48B3-91B9-59B06E136E2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1AD13A3-0F58-48AB-AF51-CE37FA66D206}" type="datetimeFigureOut">
              <a:rPr lang="ja-JP" altLang="en-US" smtClean="0"/>
              <a:pPr>
                <a:defRPr/>
              </a:pPr>
              <a:t>2019/5/21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315B00A-A13D-4537-BF5E-8E54B7390235}"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2BE5FB-B4A6-4A60-A376-FC2A99A2E965}" type="datetimeFigureOut">
              <a:rPr lang="ja-JP" altLang="en-US" smtClean="0"/>
              <a:pPr>
                <a:defRPr/>
              </a:pPr>
              <a:t>2019/5/21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85DA3D9-F1D3-401C-98A8-280077539D5C}"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0C724C5-DD8E-49DF-B0A2-DC58008A2A9E}" type="datetimeFigureOut">
              <a:rPr lang="ja-JP" altLang="en-US" smtClean="0"/>
              <a:pPr>
                <a:defRPr/>
              </a:pPr>
              <a:t>2019/5/21</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1225E-B5CA-4EAB-86F6-C643EF265352}"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AAFEB3A9-BDCE-40D9-9A1D-52E6D82DB3EF}" type="datetimeFigureOut">
              <a:rPr lang="ja-JP" altLang="en-US" smtClean="0"/>
              <a:pPr>
                <a:defRPr/>
              </a:pPr>
              <a:t>2019/5/21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1B80BF0-7296-42B0-9414-CA58E545D543}"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F88EFE8-AF1D-4264-90AC-9815D88CD82B}" type="datetimeFigureOut">
              <a:rPr lang="ja-JP" altLang="en-US" smtClean="0"/>
              <a:pPr>
                <a:defRPr/>
              </a:pPr>
              <a:t>2019/5/21</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82855B6B-7FF5-4224-8065-0068221B056C}"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FDA1E96-5E1E-4FCC-904B-9AC50420757A}" type="datetimeFigureOut">
              <a:rPr lang="ja-JP" altLang="en-US" smtClean="0"/>
              <a:pPr>
                <a:defRPr/>
              </a:pPr>
              <a:t>2019/5/21</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EFCD376-50FD-4ACC-A642-C1812FE6ED71}"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113AA71-663A-4E0D-8C8B-6A709CA45D38}" type="datetimeFigureOut">
              <a:rPr lang="ja-JP" altLang="en-US" smtClean="0"/>
              <a:pPr>
                <a:defRPr/>
              </a:pPr>
              <a:t>2019/5/21</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C704986-EAFB-4803-9212-E5F17E3F2655}"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6F261A4-1B52-452C-B1FC-5C2E3E0BFFFB}" type="datetimeFigureOut">
              <a:rPr lang="ja-JP" altLang="en-US" smtClean="0"/>
              <a:pPr>
                <a:defRPr/>
              </a:pPr>
              <a:t>2019/5/21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D9565A3-E4FC-4995-B378-ADA85B8CFA7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C2FB79-3B7C-4B39-BFF1-CA649C3BB21A}" type="datetimeFigureOut">
              <a:rPr lang="ja-JP" altLang="en-US" smtClean="0"/>
              <a:pPr>
                <a:defRPr/>
              </a:pPr>
              <a:t>2019/5/21</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80B227-3896-4180-93BA-F9A9D55C47B8}"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0C6E88B5-BA58-4B9E-A6FD-261CCC7128C3}" type="datetimeFigureOut">
              <a:rPr lang="ja-JP" altLang="en-US" smtClean="0"/>
              <a:pPr>
                <a:defRPr/>
              </a:pPr>
              <a:t>2019/5/21</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D7EBEEE5-6A45-428E-A508-F8C32801F62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jpeg"/><Relationship Id="rId17" Type="http://schemas.openxmlformats.org/officeDocument/2006/relationships/image" Target="../media/image33.png"/><Relationship Id="rId2" Type="http://schemas.openxmlformats.org/officeDocument/2006/relationships/notesSlide" Target="../notesSlides/notesSlide2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wm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51.wmf"/><Relationship Id="rId11" Type="http://schemas.openxmlformats.org/officeDocument/2006/relationships/image" Target="../media/image56.wmf"/><Relationship Id="rId5" Type="http://schemas.openxmlformats.org/officeDocument/2006/relationships/image" Target="../media/image50.wmf"/><Relationship Id="rId15" Type="http://schemas.openxmlformats.org/officeDocument/2006/relationships/image" Target="../media/image60.jpeg"/><Relationship Id="rId10" Type="http://schemas.openxmlformats.org/officeDocument/2006/relationships/image" Target="../media/image55.emf"/><Relationship Id="rId4" Type="http://schemas.openxmlformats.org/officeDocument/2006/relationships/image" Target="../media/image49.wmf"/><Relationship Id="rId9" Type="http://schemas.openxmlformats.org/officeDocument/2006/relationships/image" Target="../media/image54.png"/><Relationship Id="rId1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JPG"/></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jpeg"/><Relationship Id="rId10" Type="http://schemas.microsoft.com/office/2007/relationships/hdphoto" Target="../media/hdphoto1.wdp"/><Relationship Id="rId4" Type="http://schemas.openxmlformats.org/officeDocument/2006/relationships/image" Target="../media/image75.jpeg"/><Relationship Id="rId9" Type="http://schemas.openxmlformats.org/officeDocument/2006/relationships/image" Target="../media/image80.png"/></Relationships>
</file>

<file path=ppt/slides/_rels/slide4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1.jpeg"/><Relationship Id="rId7" Type="http://schemas.openxmlformats.org/officeDocument/2006/relationships/image" Target="../media/image84.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6.jpeg"/><Relationship Id="rId4" Type="http://schemas.microsoft.com/office/2007/relationships/hdphoto" Target="../media/hdphoto2.wdp"/><Relationship Id="rId9" Type="http://schemas.microsoft.com/office/2007/relationships/hdphoto" Target="../media/hdphoto3.wdp"/></Relationships>
</file>

<file path=ppt/slides/_rels/slide45.xml.rels><?xml version="1.0" encoding="UTF-8" standalone="yes"?>
<Relationships xmlns="http://schemas.openxmlformats.org/package/2006/relationships"><Relationship Id="rId8" Type="http://schemas.openxmlformats.org/officeDocument/2006/relationships/image" Target="../media/image90.emf"/><Relationship Id="rId3" Type="http://schemas.openxmlformats.org/officeDocument/2006/relationships/image" Target="../media/image87.jpeg"/><Relationship Id="rId7" Type="http://schemas.microsoft.com/office/2007/relationships/hdphoto" Target="../media/hdphoto5.wdp"/><Relationship Id="rId12" Type="http://schemas.openxmlformats.org/officeDocument/2006/relationships/image" Target="../media/image94.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3.jpeg"/><Relationship Id="rId5" Type="http://schemas.microsoft.com/office/2007/relationships/hdphoto" Target="../media/hdphoto4.wdp"/><Relationship Id="rId10" Type="http://schemas.openxmlformats.org/officeDocument/2006/relationships/image" Target="../media/image92.jpeg"/><Relationship Id="rId4" Type="http://schemas.openxmlformats.org/officeDocument/2006/relationships/image" Target="../media/image88.png"/><Relationship Id="rId9" Type="http://schemas.openxmlformats.org/officeDocument/2006/relationships/image" Target="../media/image91.jpeg"/></Relationships>
</file>

<file path=ppt/slides/_rels/slide46.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hyperlink" Target="http://www.city.osaka.lg.jp/kensetsu/cmsfiles/contents/0000377/377441/DSC_0968(2).jpg" TargetMode="External"/><Relationship Id="rId7" Type="http://schemas.openxmlformats.org/officeDocument/2006/relationships/image" Target="../media/image98.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image" Target="../media/image110.jpeg"/><Relationship Id="rId18" Type="http://schemas.openxmlformats.org/officeDocument/2006/relationships/image" Target="../media/image115.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hyperlink" Target="http://www.bing.com/images/search?q=%e3%83%93%e3%83%ab%e3%80%80%e3%82%a4%e3%83%a9%e3%82%b9%e3%83%88&amp;view=detailv2&amp;qpvt=%e3%83%93%e3%83%ab%e3%80%80%e3%82%a4%e3%83%a9%e3%82%b9%e3%83%88&amp;id=ADD7A60C9E13BC61CAC869CE805378AF0CF54483&amp;selectedIndex=0&amp;ccid=zJhPfo8j&amp;simid=608001099110351043&amp;thid=OIP.Mcc984f7e8f23844e492b5769e8bf04c5o0" TargetMode="External"/><Relationship Id="rId17" Type="http://schemas.openxmlformats.org/officeDocument/2006/relationships/image" Target="../media/image114.png"/><Relationship Id="rId2" Type="http://schemas.openxmlformats.org/officeDocument/2006/relationships/notesSlide" Target="../notesSlides/notesSlide51.xml"/><Relationship Id="rId16" Type="http://schemas.openxmlformats.org/officeDocument/2006/relationships/image" Target="../media/image113.png"/><Relationship Id="rId20" Type="http://schemas.openxmlformats.org/officeDocument/2006/relationships/image" Target="../media/image117.png"/><Relationship Id="rId1" Type="http://schemas.openxmlformats.org/officeDocument/2006/relationships/slideLayout" Target="../slideLayouts/slideLayout1.xml"/><Relationship Id="rId6" Type="http://schemas.openxmlformats.org/officeDocument/2006/relationships/image" Target="../media/image104.jpeg"/><Relationship Id="rId11" Type="http://schemas.openxmlformats.org/officeDocument/2006/relationships/image" Target="../media/image109.wmf"/><Relationship Id="rId5" Type="http://schemas.openxmlformats.org/officeDocument/2006/relationships/image" Target="../media/image103.jpeg"/><Relationship Id="rId15" Type="http://schemas.openxmlformats.org/officeDocument/2006/relationships/image" Target="../media/image112.jpeg"/><Relationship Id="rId10" Type="http://schemas.openxmlformats.org/officeDocument/2006/relationships/image" Target="../media/image108.jpeg"/><Relationship Id="rId19" Type="http://schemas.openxmlformats.org/officeDocument/2006/relationships/image" Target="../media/image116.png"/><Relationship Id="rId4" Type="http://schemas.openxmlformats.org/officeDocument/2006/relationships/image" Target="../media/image102.png"/><Relationship Id="rId9" Type="http://schemas.openxmlformats.org/officeDocument/2006/relationships/image" Target="../media/image107.wmf"/><Relationship Id="rId14" Type="http://schemas.openxmlformats.org/officeDocument/2006/relationships/image" Target="../media/image11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テキスト ボックス 4"/>
          <p:cNvSpPr txBox="1">
            <a:spLocks noChangeArrowheads="1"/>
          </p:cNvSpPr>
          <p:nvPr/>
        </p:nvSpPr>
        <p:spPr bwMode="auto">
          <a:xfrm>
            <a:off x="-36512" y="1964160"/>
            <a:ext cx="9153525" cy="388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buNone/>
            </a:pP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3600" b="1" dirty="0">
              <a:latin typeface="Meiryo UI" panose="020B0604030504040204" pitchFamily="50" charset="-128"/>
              <a:ea typeface="Meiryo UI" panose="020B0604030504040204" pitchFamily="50" charset="-128"/>
              <a:cs typeface="Meiryo UI" panose="020B0604030504040204" pitchFamily="50" charset="-128"/>
            </a:endParaRPr>
          </a:p>
          <a:p>
            <a:pPr algn="ctr">
              <a:buNone/>
            </a:pPr>
            <a:r>
              <a:rPr lang="ja-JP" altLang="en-US" sz="2400" dirty="0" smtClean="0">
                <a:latin typeface="Meiryo UI" pitchFamily="50" charset="-128"/>
                <a:ea typeface="Meiryo UI" pitchFamily="50" charset="-128"/>
                <a:cs typeface="Meiryo UI" pitchFamily="50" charset="-128"/>
              </a:rPr>
              <a:t>～副首都・大阪に</a:t>
            </a:r>
            <a:r>
              <a:rPr lang="ja-JP" altLang="en-US" sz="2400" dirty="0">
                <a:latin typeface="Meiryo UI" pitchFamily="50" charset="-128"/>
                <a:ea typeface="Meiryo UI" pitchFamily="50" charset="-128"/>
                <a:cs typeface="Meiryo UI" pitchFamily="50" charset="-128"/>
              </a:rPr>
              <a:t>向けた中長期的な取組み方向～</a:t>
            </a:r>
            <a:endParaRPr lang="en-US" altLang="ja-JP"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a:buNone/>
            </a:pPr>
            <a:endParaRPr lang="ja-JP" altLang="en-US" sz="2400" dirty="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sz="2800"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smtClean="0">
              <a:latin typeface="Meiryo UI" pitchFamily="50" charset="-128"/>
              <a:ea typeface="Meiryo UI" pitchFamily="50" charset="-128"/>
              <a:cs typeface="Meiryo UI" pitchFamily="50" charset="-128"/>
            </a:endParaRPr>
          </a:p>
          <a:p>
            <a:pPr algn="ctr" eaLnBrk="1" hangingPunct="1">
              <a:spcBef>
                <a:spcPct val="0"/>
              </a:spcBef>
              <a:buFontTx/>
              <a:buNone/>
            </a:pPr>
            <a:endParaRPr lang="en-US" altLang="ja-JP" b="1" dirty="0">
              <a:latin typeface="Meiryo UI" pitchFamily="50" charset="-128"/>
              <a:ea typeface="Meiryo UI" pitchFamily="50" charset="-128"/>
              <a:cs typeface="Meiryo UI" pitchFamily="50" charset="-128"/>
            </a:endParaRPr>
          </a:p>
        </p:txBody>
      </p:sp>
      <p:sp>
        <p:nvSpPr>
          <p:cNvPr id="4" name="テキスト ボックス 4"/>
          <p:cNvSpPr txBox="1">
            <a:spLocks noChangeArrowheads="1"/>
          </p:cNvSpPr>
          <p:nvPr/>
        </p:nvSpPr>
        <p:spPr bwMode="auto">
          <a:xfrm>
            <a:off x="755576" y="3183359"/>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u="sng" dirty="0" smtClean="0">
                <a:solidFill>
                  <a:srgbClr val="FF0000"/>
                </a:solidFill>
                <a:latin typeface="Meiryo UI" pitchFamily="50" charset="-128"/>
                <a:ea typeface="Meiryo UI" pitchFamily="50" charset="-128"/>
                <a:cs typeface="Meiryo UI" pitchFamily="50" charset="-128"/>
              </a:rPr>
              <a:t>（</a:t>
            </a:r>
            <a:r>
              <a:rPr lang="en-US" altLang="ja-JP" sz="2400" u="sng" dirty="0" smtClean="0">
                <a:solidFill>
                  <a:srgbClr val="FF0000"/>
                </a:solidFill>
                <a:latin typeface="Meiryo UI" pitchFamily="50" charset="-128"/>
                <a:ea typeface="Meiryo UI" pitchFamily="50" charset="-128"/>
                <a:cs typeface="Meiryo UI" pitchFamily="50" charset="-128"/>
              </a:rPr>
              <a:t>2019</a:t>
            </a:r>
            <a:r>
              <a:rPr lang="ja-JP" altLang="en-US" sz="2400" u="sng" dirty="0" smtClean="0">
                <a:solidFill>
                  <a:srgbClr val="FF0000"/>
                </a:solidFill>
                <a:latin typeface="Meiryo UI" pitchFamily="50" charset="-128"/>
                <a:ea typeface="Meiryo UI" pitchFamily="50" charset="-128"/>
                <a:cs typeface="Meiryo UI" pitchFamily="50" charset="-128"/>
              </a:rPr>
              <a:t>年</a:t>
            </a:r>
            <a:r>
              <a:rPr lang="ja-JP" altLang="en-US" sz="2400" u="sng" dirty="0">
                <a:solidFill>
                  <a:srgbClr val="FF0000"/>
                </a:solidFill>
                <a:latin typeface="Meiryo UI" pitchFamily="50" charset="-128"/>
                <a:ea typeface="Meiryo UI" pitchFamily="50" charset="-128"/>
                <a:cs typeface="Meiryo UI" pitchFamily="50" charset="-128"/>
              </a:rPr>
              <a:t>５</a:t>
            </a:r>
            <a:r>
              <a:rPr lang="ja-JP" altLang="en-US" sz="2400" u="sng" dirty="0" smtClean="0">
                <a:solidFill>
                  <a:srgbClr val="FF0000"/>
                </a:solidFill>
                <a:latin typeface="Meiryo UI" pitchFamily="50" charset="-128"/>
                <a:ea typeface="Meiryo UI" pitchFamily="50" charset="-128"/>
                <a:cs typeface="Meiryo UI" pitchFamily="50" charset="-128"/>
              </a:rPr>
              <a:t>月修正</a:t>
            </a:r>
            <a:r>
              <a:rPr lang="ja-JP" altLang="en-US" sz="2400" u="sng" dirty="0">
                <a:solidFill>
                  <a:srgbClr val="FF0000"/>
                </a:solidFill>
                <a:latin typeface="Meiryo UI" pitchFamily="50" charset="-128"/>
                <a:ea typeface="Meiryo UI" pitchFamily="50" charset="-128"/>
                <a:cs typeface="Meiryo UI" pitchFamily="50" charset="-128"/>
              </a:rPr>
              <a:t>版</a:t>
            </a:r>
            <a:r>
              <a:rPr lang="ja-JP" altLang="en-US" sz="2400" u="sng" dirty="0" smtClean="0">
                <a:solidFill>
                  <a:srgbClr val="FF0000"/>
                </a:solidFill>
                <a:latin typeface="Meiryo UI" pitchFamily="50" charset="-128"/>
                <a:ea typeface="Meiryo UI" pitchFamily="50" charset="-128"/>
                <a:cs typeface="Meiryo UI" pitchFamily="50" charset="-128"/>
              </a:rPr>
              <a:t>）</a:t>
            </a:r>
          </a:p>
        </p:txBody>
      </p:sp>
      <p:sp>
        <p:nvSpPr>
          <p:cNvPr id="5" name="テキスト ボックス 4"/>
          <p:cNvSpPr txBox="1">
            <a:spLocks noChangeArrowheads="1"/>
          </p:cNvSpPr>
          <p:nvPr/>
        </p:nvSpPr>
        <p:spPr bwMode="auto">
          <a:xfrm>
            <a:off x="754793" y="5241910"/>
            <a:ext cx="764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dirty="0" smtClean="0">
                <a:latin typeface="Meiryo UI" pitchFamily="50" charset="-128"/>
                <a:ea typeface="Meiryo UI" pitchFamily="50" charset="-128"/>
                <a:cs typeface="Meiryo UI" pitchFamily="50" charset="-128"/>
              </a:rPr>
              <a:t>副首都推進本部</a:t>
            </a:r>
          </a:p>
        </p:txBody>
      </p:sp>
      <p:sp>
        <p:nvSpPr>
          <p:cNvPr id="6" name="テキスト ボックス 4"/>
          <p:cNvSpPr txBox="1">
            <a:spLocks noChangeArrowheads="1"/>
          </p:cNvSpPr>
          <p:nvPr/>
        </p:nvSpPr>
        <p:spPr bwMode="auto">
          <a:xfrm>
            <a:off x="744487" y="1198493"/>
            <a:ext cx="7643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3600" b="1" u="sng" dirty="0" smtClean="0">
                <a:solidFill>
                  <a:srgbClr val="FF0000"/>
                </a:solidFill>
                <a:latin typeface="Meiryo UI" pitchFamily="50" charset="-128"/>
                <a:ea typeface="Meiryo UI" pitchFamily="50" charset="-128"/>
                <a:cs typeface="Meiryo UI" pitchFamily="50" charset="-128"/>
              </a:rPr>
              <a:t>（案）</a:t>
            </a:r>
          </a:p>
        </p:txBody>
      </p:sp>
    </p:spTree>
    <p:extLst>
      <p:ext uri="{BB962C8B-B14F-4D97-AF65-F5344CB8AC3E}">
        <p14:creationId xmlns:p14="http://schemas.microsoft.com/office/powerpoint/2010/main" val="289097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1520" y="548680"/>
            <a:ext cx="864096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は、政治・行政・経済・金融・都市インフラ等が東京に次いで集積する西日本随一の都市。隣接府県を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含めた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として、豊かな経済、都市基盤、歴史・文化を有している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がさらに中枢性・拠点性を高め、西日本の中核都市、西日本のワンストップセンターとしての役割を広げることは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全体の総合力と機動性（スピード感）の向上につながる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主権、多極分散型社会の先導役を果たすとともに、東京と並ぶわが国の成長エンジンとして経済中枢機能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ことが必要。</a:t>
            </a:r>
          </a:p>
        </p:txBody>
      </p:sp>
      <p:sp>
        <p:nvSpPr>
          <p:cNvPr id="19" name="テキスト ボックス 18"/>
          <p:cNvSpPr txBox="1"/>
          <p:nvPr/>
        </p:nvSpPr>
        <p:spPr>
          <a:xfrm>
            <a:off x="239962" y="44624"/>
            <a:ext cx="829342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（１） 「</a:t>
            </a:r>
            <a:r>
              <a:rPr lang="ja-JP" altLang="en-US" b="1" dirty="0">
                <a:latin typeface="Meiryo UI" panose="020B0604030504040204" pitchFamily="50" charset="-128"/>
                <a:ea typeface="Meiryo UI" panose="020B0604030504040204" pitchFamily="50" charset="-128"/>
                <a:cs typeface="Meiryo UI" panose="020B0604030504040204" pitchFamily="50" charset="-128"/>
              </a:rPr>
              <a:t>西日本の首都」（分都）として、中枢性・拠点性を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高める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259083816"/>
              </p:ext>
            </p:extLst>
          </p:nvPr>
        </p:nvGraphicFramePr>
        <p:xfrm>
          <a:off x="4788024" y="2473202"/>
          <a:ext cx="3903663" cy="1920879"/>
        </p:xfrm>
        <a:graphic>
          <a:graphicData uri="http://schemas.openxmlformats.org/drawingml/2006/table">
            <a:tbl>
              <a:tblPr firstRow="1" bandRow="1">
                <a:tableStyleId>{5940675A-B579-460E-94D1-54222C63F5DA}</a:tableStyleId>
              </a:tblPr>
              <a:tblGrid>
                <a:gridCol w="1122665">
                  <a:extLst>
                    <a:ext uri="{9D8B030D-6E8A-4147-A177-3AD203B41FA5}">
                      <a16:colId xmlns:a16="http://schemas.microsoft.com/office/drawing/2014/main" val="20000"/>
                    </a:ext>
                  </a:extLst>
                </a:gridCol>
                <a:gridCol w="533519">
                  <a:extLst>
                    <a:ext uri="{9D8B030D-6E8A-4147-A177-3AD203B41FA5}">
                      <a16:colId xmlns:a16="http://schemas.microsoft.com/office/drawing/2014/main" val="20001"/>
                    </a:ext>
                  </a:extLst>
                </a:gridCol>
                <a:gridCol w="519269">
                  <a:extLst>
                    <a:ext uri="{9D8B030D-6E8A-4147-A177-3AD203B41FA5}">
                      <a16:colId xmlns:a16="http://schemas.microsoft.com/office/drawing/2014/main" val="20002"/>
                    </a:ext>
                  </a:extLst>
                </a:gridCol>
                <a:gridCol w="631276">
                  <a:extLst>
                    <a:ext uri="{9D8B030D-6E8A-4147-A177-3AD203B41FA5}">
                      <a16:colId xmlns:a16="http://schemas.microsoft.com/office/drawing/2014/main" val="20003"/>
                    </a:ext>
                  </a:extLst>
                </a:gridCol>
                <a:gridCol w="465658">
                  <a:extLst>
                    <a:ext uri="{9D8B030D-6E8A-4147-A177-3AD203B41FA5}">
                      <a16:colId xmlns:a16="http://schemas.microsoft.com/office/drawing/2014/main" val="20004"/>
                    </a:ext>
                  </a:extLst>
                </a:gridCol>
                <a:gridCol w="631276">
                  <a:extLst>
                    <a:ext uri="{9D8B030D-6E8A-4147-A177-3AD203B41FA5}">
                      <a16:colId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20.7%</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就業者数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213431">
                <a:tc>
                  <a:txBody>
                    <a:bodyPr/>
                    <a:lstStyle/>
                    <a:p>
                      <a:r>
                        <a:rPr kumimoji="1" lang="ja-JP" altLang="en-US" sz="800" dirty="0" smtClean="0">
                          <a:latin typeface="Meiryo UI" pitchFamily="50" charset="-128"/>
                          <a:ea typeface="Meiryo UI" pitchFamily="50" charset="-128"/>
                          <a:cs typeface="Meiryo UI" pitchFamily="50" charset="-128"/>
                        </a:rPr>
                        <a:t>小売業事業所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14.9%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製造業事業所</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28.6%</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9.5%</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金融機関預金額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28.8%</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8.8%</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研究所事業所数</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10.1%</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民鉄営業距離</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2009</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17.3%</a:t>
                      </a:r>
                    </a:p>
                  </a:txBody>
                  <a:tcPr marL="91442" marR="91442"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2" marR="91442"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6.0%</a:t>
                      </a:r>
                      <a:endParaRPr kumimoji="1" lang="ja-JP" altLang="en-US" sz="800" dirty="0">
                        <a:latin typeface="Meiryo UI" pitchFamily="50" charset="-128"/>
                        <a:ea typeface="Meiryo UI" pitchFamily="50" charset="-128"/>
                        <a:cs typeface="Meiryo UI" pitchFamily="50" charset="-128"/>
                      </a:endParaRPr>
                    </a:p>
                  </a:txBody>
                  <a:tcPr marL="91442" marR="91442"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8"/>
                  </a:ext>
                </a:extLst>
              </a:tr>
            </a:tbl>
          </a:graphicData>
        </a:graphic>
      </p:graphicFrame>
      <p:graphicFrame>
        <p:nvGraphicFramePr>
          <p:cNvPr id="74" name="表 73"/>
          <p:cNvGraphicFramePr>
            <a:graphicFrameLocks noGrp="1"/>
          </p:cNvGraphicFramePr>
          <p:nvPr>
            <p:extLst>
              <p:ext uri="{D42A27DB-BD31-4B8C-83A1-F6EECF244321}">
                <p14:modId xmlns:p14="http://schemas.microsoft.com/office/powerpoint/2010/main" val="2397804688"/>
              </p:ext>
            </p:extLst>
          </p:nvPr>
        </p:nvGraphicFramePr>
        <p:xfrm>
          <a:off x="4788024" y="4512763"/>
          <a:ext cx="3903663" cy="1920879"/>
        </p:xfrm>
        <a:graphic>
          <a:graphicData uri="http://schemas.openxmlformats.org/drawingml/2006/table">
            <a:tbl>
              <a:tblPr firstRow="1" bandRow="1">
                <a:tableStyleId>{5940675A-B579-460E-94D1-54222C63F5DA}</a:tableStyleId>
              </a:tblPr>
              <a:tblGrid>
                <a:gridCol w="1148027">
                  <a:extLst>
                    <a:ext uri="{9D8B030D-6E8A-4147-A177-3AD203B41FA5}">
                      <a16:colId xmlns:a16="http://schemas.microsoft.com/office/drawing/2014/main" val="20000"/>
                    </a:ext>
                  </a:extLst>
                </a:gridCol>
                <a:gridCol w="543358">
                  <a:extLst>
                    <a:ext uri="{9D8B030D-6E8A-4147-A177-3AD203B41FA5}">
                      <a16:colId xmlns:a16="http://schemas.microsoft.com/office/drawing/2014/main" val="20001"/>
                    </a:ext>
                  </a:extLst>
                </a:gridCol>
                <a:gridCol w="533209">
                  <a:extLst>
                    <a:ext uri="{9D8B030D-6E8A-4147-A177-3AD203B41FA5}">
                      <a16:colId xmlns:a16="http://schemas.microsoft.com/office/drawing/2014/main" val="20002"/>
                    </a:ext>
                  </a:extLst>
                </a:gridCol>
                <a:gridCol w="583718">
                  <a:extLst>
                    <a:ext uri="{9D8B030D-6E8A-4147-A177-3AD203B41FA5}">
                      <a16:colId xmlns:a16="http://schemas.microsoft.com/office/drawing/2014/main" val="20003"/>
                    </a:ext>
                  </a:extLst>
                </a:gridCol>
                <a:gridCol w="537993">
                  <a:extLst>
                    <a:ext uri="{9D8B030D-6E8A-4147-A177-3AD203B41FA5}">
                      <a16:colId xmlns:a16="http://schemas.microsoft.com/office/drawing/2014/main" val="20004"/>
                    </a:ext>
                  </a:extLst>
                </a:gridCol>
                <a:gridCol w="557358">
                  <a:extLst>
                    <a:ext uri="{9D8B030D-6E8A-4147-A177-3AD203B41FA5}">
                      <a16:colId xmlns:a16="http://schemas.microsoft.com/office/drawing/2014/main" val="20005"/>
                    </a:ext>
                  </a:extLst>
                </a:gridCol>
              </a:tblGrid>
              <a:tr h="213431">
                <a:tc gridSpan="2">
                  <a:txBody>
                    <a:bodyPr/>
                    <a:lstStyle/>
                    <a:p>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200" b="1" dirty="0">
                        <a:latin typeface="Meiryo UI" pitchFamily="50" charset="-128"/>
                        <a:ea typeface="Meiryo UI" pitchFamily="50" charset="-128"/>
                        <a:cs typeface="Meiryo UI" pitchFamily="50" charset="-128"/>
                      </a:endParaRPr>
                    </a:p>
                  </a:txBody>
                  <a:tcPr>
                    <a:noFill/>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大阪／西日本</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kumimoji="1" lang="ja-JP" altLang="en-US" sz="1400" dirty="0"/>
                    </a:p>
                  </a:txBody>
                  <a:tcPr/>
                </a:tc>
                <a:tc gridSpan="2">
                  <a:txBody>
                    <a:bodyPr/>
                    <a:lstStyle/>
                    <a:p>
                      <a:pPr algn="ctr"/>
                      <a:r>
                        <a:rPr kumimoji="1" lang="ja-JP" altLang="en-US" sz="800" b="1" dirty="0" smtClean="0">
                          <a:latin typeface="Meiryo UI" pitchFamily="50" charset="-128"/>
                          <a:ea typeface="Meiryo UI" pitchFamily="50" charset="-128"/>
                          <a:cs typeface="Meiryo UI" pitchFamily="50" charset="-128"/>
                        </a:rPr>
                        <a:t>大阪／全国</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B w="12700" cap="flat" cmpd="sng" algn="ctr">
                      <a:solidFill>
                        <a:schemeClr val="tx1"/>
                      </a:solidFill>
                      <a:prstDash val="solid"/>
                      <a:round/>
                      <a:headEnd type="none" w="med" len="med"/>
                      <a:tailEnd type="none" w="med" len="med"/>
                    </a:lnB>
                    <a:noFill/>
                  </a:tcPr>
                </a:tc>
                <a:tc hMerge="1">
                  <a:txBody>
                    <a:bodyPr/>
                    <a:lstStyle/>
                    <a:p>
                      <a:endParaRPr kumimoji="1" lang="ja-JP" altLang="en-US" sz="1400" dirty="0"/>
                    </a:p>
                  </a:txBody>
                  <a:tcPr/>
                </a:tc>
                <a:extLst>
                  <a:ext uri="{0D108BD9-81ED-4DB2-BD59-A6C34878D82A}">
                    <a16:rowId xmlns:a16="http://schemas.microsoft.com/office/drawing/2014/main" val="10000"/>
                  </a:ext>
                </a:extLst>
              </a:tr>
              <a:tr h="213431">
                <a:tc>
                  <a:txBody>
                    <a:bodyPr/>
                    <a:lstStyle/>
                    <a:p>
                      <a:pPr algn="ctr"/>
                      <a:r>
                        <a:rPr kumimoji="1" lang="ja-JP" altLang="en-US" sz="800" b="1" dirty="0" smtClean="0">
                          <a:latin typeface="Meiryo UI" pitchFamily="50" charset="-128"/>
                          <a:ea typeface="Meiryo UI" pitchFamily="50" charset="-128"/>
                          <a:cs typeface="Meiryo UI" pitchFamily="50" charset="-128"/>
                        </a:rPr>
                        <a:t>項目</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年度</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800" b="1" dirty="0" smtClean="0">
                          <a:latin typeface="Meiryo UI" pitchFamily="50" charset="-128"/>
                          <a:ea typeface="Meiryo UI" pitchFamily="50" charset="-128"/>
                          <a:cs typeface="Meiryo UI" pitchFamily="50" charset="-128"/>
                        </a:rPr>
                        <a:t>順位</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800" b="1" dirty="0" smtClean="0">
                          <a:latin typeface="Meiryo UI" pitchFamily="50" charset="-128"/>
                          <a:ea typeface="Meiryo UI" pitchFamily="50" charset="-128"/>
                          <a:cs typeface="Meiryo UI" pitchFamily="50" charset="-128"/>
                        </a:rPr>
                        <a:t>シェア</a:t>
                      </a:r>
                      <a:endParaRPr kumimoji="1" lang="ja-JP" altLang="en-US" sz="800" b="1"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3431">
                <a:tc>
                  <a:txBody>
                    <a:bodyPr/>
                    <a:lstStyle/>
                    <a:p>
                      <a:r>
                        <a:rPr kumimoji="1" lang="ja-JP" altLang="en-US" sz="800" dirty="0" smtClean="0">
                          <a:latin typeface="Meiryo UI" pitchFamily="50" charset="-128"/>
                          <a:ea typeface="Meiryo UI" pitchFamily="50" charset="-128"/>
                          <a:cs typeface="Meiryo UI" pitchFamily="50" charset="-128"/>
                        </a:rPr>
                        <a:t>医療機関</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lnT w="28575" cap="flat" cmpd="sng" algn="ctr">
                      <a:solidFill>
                        <a:schemeClr val="tx1"/>
                      </a:solidFill>
                      <a:prstDash val="solid"/>
                      <a:round/>
                      <a:headEnd type="none" w="med" len="med"/>
                      <a:tailEnd type="none" w="med" len="med"/>
                    </a:lnT>
                    <a:noFill/>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lnT w="285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213431">
                <a:tc>
                  <a:txBody>
                    <a:bodyPr/>
                    <a:lstStyle/>
                    <a:p>
                      <a:r>
                        <a:rPr kumimoji="1" lang="ja-JP" altLang="en-US" sz="800" dirty="0" smtClean="0">
                          <a:latin typeface="Meiryo UI" pitchFamily="50" charset="-128"/>
                          <a:ea typeface="Meiryo UI" pitchFamily="50" charset="-128"/>
                          <a:cs typeface="Meiryo UI" pitchFamily="50" charset="-128"/>
                        </a:rPr>
                        <a:t>介護保険施設</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3"/>
                  </a:ext>
                </a:extLst>
              </a:tr>
              <a:tr h="2134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smtClean="0">
                          <a:latin typeface="Meiryo UI" pitchFamily="50" charset="-128"/>
                          <a:ea typeface="Meiryo UI" pitchFamily="50" charset="-128"/>
                          <a:cs typeface="Meiryo UI" pitchFamily="50" charset="-128"/>
                        </a:rPr>
                        <a:t>児童福祉施設</a:t>
                      </a:r>
                    </a:p>
                  </a:txBody>
                  <a:tcPr marL="91441" marR="91441" marT="45744" marB="45744">
                    <a:lnR w="12700" cap="flat" cmpd="sng" algn="ctr">
                      <a:solidFill>
                        <a:schemeClr val="tx1"/>
                      </a:solidFill>
                      <a:prstDash val="dash"/>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smtClean="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11.7%</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4</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4.6%</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4"/>
                  </a:ext>
                </a:extLst>
              </a:tr>
              <a:tr h="213431">
                <a:tc>
                  <a:txBody>
                    <a:bodyPr/>
                    <a:lstStyle/>
                    <a:p>
                      <a:r>
                        <a:rPr kumimoji="1" lang="ja-JP" altLang="en-US" sz="800" dirty="0" smtClean="0">
                          <a:latin typeface="Meiryo UI" pitchFamily="50" charset="-128"/>
                          <a:ea typeface="Meiryo UI" pitchFamily="50" charset="-128"/>
                          <a:cs typeface="Meiryo UI" pitchFamily="50" charset="-128"/>
                        </a:rPr>
                        <a:t>保育所数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2014</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5"/>
                  </a:ext>
                </a:extLst>
              </a:tr>
              <a:tr h="213431">
                <a:tc>
                  <a:txBody>
                    <a:bodyPr/>
                    <a:lstStyle/>
                    <a:p>
                      <a:r>
                        <a:rPr kumimoji="1" lang="ja-JP" altLang="en-US" sz="800" dirty="0" smtClean="0">
                          <a:latin typeface="Meiryo UI" pitchFamily="50" charset="-128"/>
                          <a:ea typeface="Meiryo UI" pitchFamily="50" charset="-128"/>
                          <a:cs typeface="Meiryo UI" pitchFamily="50" charset="-128"/>
                        </a:rPr>
                        <a:t>小中学校数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12.3%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5.0%</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6"/>
                  </a:ext>
                </a:extLst>
              </a:tr>
              <a:tr h="213431">
                <a:tc>
                  <a:txBody>
                    <a:bodyPr/>
                    <a:lstStyle/>
                    <a:p>
                      <a:r>
                        <a:rPr kumimoji="1" lang="ja-JP" altLang="en-US" sz="800" dirty="0" smtClean="0">
                          <a:latin typeface="Meiryo UI" pitchFamily="50" charset="-128"/>
                          <a:ea typeface="Meiryo UI" pitchFamily="50" charset="-128"/>
                          <a:cs typeface="Meiryo UI" pitchFamily="50" charset="-128"/>
                        </a:rPr>
                        <a:t>高等学校数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13.3%</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3</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5.2%</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7"/>
                  </a:ext>
                </a:extLst>
              </a:tr>
              <a:tr h="213431">
                <a:tc>
                  <a:txBody>
                    <a:bodyPr/>
                    <a:lstStyle/>
                    <a:p>
                      <a:r>
                        <a:rPr kumimoji="1" lang="ja-JP" altLang="en-US" sz="800" dirty="0" smtClean="0">
                          <a:latin typeface="Meiryo UI" pitchFamily="50" charset="-128"/>
                          <a:ea typeface="Meiryo UI" pitchFamily="50" charset="-128"/>
                          <a:cs typeface="Meiryo UI" pitchFamily="50" charset="-128"/>
                        </a:rPr>
                        <a:t>大学数</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tcPr>
                </a:tc>
                <a:tc>
                  <a:txBody>
                    <a:bodyPr/>
                    <a:lstStyle/>
                    <a:p>
                      <a:r>
                        <a:rPr kumimoji="1" lang="en-US" altLang="ja-JP" sz="800" dirty="0" smtClean="0">
                          <a:latin typeface="Meiryo UI" pitchFamily="50" charset="-128"/>
                          <a:ea typeface="Meiryo UI" pitchFamily="50" charset="-128"/>
                          <a:cs typeface="Meiryo UI" pitchFamily="50" charset="-128"/>
                        </a:rPr>
                        <a:t>2015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tcPr>
                </a:tc>
                <a:tc>
                  <a:txBody>
                    <a:bodyPr/>
                    <a:lstStyle/>
                    <a:p>
                      <a:pPr algn="r"/>
                      <a:r>
                        <a:rPr kumimoji="1" lang="en-US" altLang="ja-JP" sz="800" dirty="0" smtClean="0">
                          <a:latin typeface="Meiryo UI" pitchFamily="50" charset="-128"/>
                          <a:ea typeface="Meiryo UI" pitchFamily="50" charset="-128"/>
                          <a:cs typeface="Meiryo UI" pitchFamily="50" charset="-128"/>
                        </a:rPr>
                        <a:t>1</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18.5%</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solidFill>
                      <a:schemeClr val="accent2">
                        <a:lumMod val="40000"/>
                        <a:lumOff val="60000"/>
                      </a:schemeClr>
                    </a:solidFill>
                  </a:tcPr>
                </a:tc>
                <a:tc>
                  <a:txBody>
                    <a:bodyPr/>
                    <a:lstStyle/>
                    <a:p>
                      <a:pPr algn="r"/>
                      <a:r>
                        <a:rPr kumimoji="1" lang="en-US" altLang="ja-JP" sz="800" dirty="0" smtClean="0">
                          <a:latin typeface="Meiryo UI" pitchFamily="50" charset="-128"/>
                          <a:ea typeface="Meiryo UI" pitchFamily="50" charset="-128"/>
                          <a:cs typeface="Meiryo UI" pitchFamily="50" charset="-128"/>
                        </a:rPr>
                        <a:t>2</a:t>
                      </a:r>
                      <a:r>
                        <a:rPr kumimoji="1" lang="ja-JP" altLang="en-US" sz="800" dirty="0" smtClean="0">
                          <a:latin typeface="Meiryo UI" pitchFamily="50" charset="-128"/>
                          <a:ea typeface="Meiryo UI" pitchFamily="50" charset="-128"/>
                          <a:cs typeface="Meiryo UI" pitchFamily="50" charset="-128"/>
                        </a:rPr>
                        <a:t>位</a:t>
                      </a:r>
                      <a:endParaRPr kumimoji="1" lang="ja-JP" altLang="en-US" sz="800" dirty="0">
                        <a:latin typeface="Meiryo UI" pitchFamily="50" charset="-128"/>
                        <a:ea typeface="Meiryo UI" pitchFamily="50" charset="-128"/>
                        <a:cs typeface="Meiryo UI" pitchFamily="50" charset="-128"/>
                      </a:endParaRPr>
                    </a:p>
                  </a:txBody>
                  <a:tcPr marL="91441" marR="91441" marT="45744" marB="45744">
                    <a:lnR w="12700" cap="flat" cmpd="sng" algn="ctr">
                      <a:solidFill>
                        <a:schemeClr val="tx1"/>
                      </a:solidFill>
                      <a:prstDash val="dash"/>
                      <a:round/>
                      <a:headEnd type="none" w="med" len="med"/>
                      <a:tailEnd type="none" w="med" len="med"/>
                    </a:lnR>
                    <a:noFill/>
                  </a:tcPr>
                </a:tc>
                <a:tc>
                  <a:txBody>
                    <a:bodyPr/>
                    <a:lstStyle/>
                    <a:p>
                      <a:pPr algn="r"/>
                      <a:r>
                        <a:rPr kumimoji="1" lang="en-US" altLang="ja-JP" sz="800" dirty="0" smtClean="0">
                          <a:latin typeface="Meiryo UI" pitchFamily="50" charset="-128"/>
                          <a:ea typeface="Meiryo UI" pitchFamily="50" charset="-128"/>
                          <a:cs typeface="Meiryo UI" pitchFamily="50" charset="-128"/>
                        </a:rPr>
                        <a:t>7.1%</a:t>
                      </a:r>
                      <a:endParaRPr kumimoji="1" lang="ja-JP" altLang="en-US" sz="800" dirty="0">
                        <a:latin typeface="Meiryo UI" pitchFamily="50" charset="-128"/>
                        <a:ea typeface="Meiryo UI" pitchFamily="50" charset="-128"/>
                        <a:cs typeface="Meiryo UI" pitchFamily="50" charset="-128"/>
                      </a:endParaRPr>
                    </a:p>
                  </a:txBody>
                  <a:tcPr marL="91441" marR="91441" marT="45744" marB="45744">
                    <a:lnL w="12700" cap="flat" cmpd="sng" algn="ctr">
                      <a:solidFill>
                        <a:schemeClr val="tx1"/>
                      </a:solidFill>
                      <a:prstDash val="dash"/>
                      <a:round/>
                      <a:headEnd type="none" w="med" len="med"/>
                      <a:tailEnd type="none" w="med" len="med"/>
                    </a:lnL>
                    <a:noFill/>
                  </a:tcPr>
                </a:tc>
                <a:extLst>
                  <a:ext uri="{0D108BD9-81ED-4DB2-BD59-A6C34878D82A}">
                    <a16:rowId xmlns:a16="http://schemas.microsoft.com/office/drawing/2014/main" val="10008"/>
                  </a:ext>
                </a:extLst>
              </a:tr>
            </a:tbl>
          </a:graphicData>
        </a:graphic>
      </p:graphicFrame>
      <p:sp>
        <p:nvSpPr>
          <p:cNvPr id="75" name="正方形/長方形 74"/>
          <p:cNvSpPr/>
          <p:nvPr/>
        </p:nvSpPr>
        <p:spPr>
          <a:xfrm>
            <a:off x="4572000" y="2977258"/>
            <a:ext cx="216024"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都市基盤関連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4499992" y="5065192"/>
            <a:ext cx="360039"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生活文化関連</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4499992" y="2204864"/>
            <a:ext cx="2530475" cy="211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における大阪の位置づけ</a:t>
            </a:r>
          </a:p>
        </p:txBody>
      </p:sp>
      <p:sp>
        <p:nvSpPr>
          <p:cNvPr id="78" name="テキスト ボックス 60"/>
          <p:cNvSpPr txBox="1">
            <a:spLocks noChangeArrowheads="1"/>
          </p:cNvSpPr>
          <p:nvPr/>
        </p:nvSpPr>
        <p:spPr bwMode="auto">
          <a:xfrm>
            <a:off x="6637817" y="2185170"/>
            <a:ext cx="194421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⇒大阪は、多くの項目で西日本１位。</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08289539"/>
              </p:ext>
            </p:extLst>
          </p:nvPr>
        </p:nvGraphicFramePr>
        <p:xfrm>
          <a:off x="271309" y="5299222"/>
          <a:ext cx="4176712" cy="971551"/>
        </p:xfrm>
        <a:graphic>
          <a:graphicData uri="http://schemas.openxmlformats.org/drawingml/2006/table">
            <a:tbl>
              <a:tblPr firstRow="1" bandRow="1">
                <a:tableStyleId>{5940675A-B579-460E-94D1-54222C63F5DA}</a:tableStyleId>
              </a:tblPr>
              <a:tblGrid>
                <a:gridCol w="410470">
                  <a:extLst>
                    <a:ext uri="{9D8B030D-6E8A-4147-A177-3AD203B41FA5}">
                      <a16:colId xmlns:a16="http://schemas.microsoft.com/office/drawing/2014/main" val="20000"/>
                    </a:ext>
                  </a:extLst>
                </a:gridCol>
                <a:gridCol w="684119">
                  <a:extLst>
                    <a:ext uri="{9D8B030D-6E8A-4147-A177-3AD203B41FA5}">
                      <a16:colId xmlns:a16="http://schemas.microsoft.com/office/drawing/2014/main" val="20001"/>
                    </a:ext>
                  </a:extLst>
                </a:gridCol>
                <a:gridCol w="615707">
                  <a:extLst>
                    <a:ext uri="{9D8B030D-6E8A-4147-A177-3AD203B41FA5}">
                      <a16:colId xmlns:a16="http://schemas.microsoft.com/office/drawing/2014/main" val="20002"/>
                    </a:ext>
                  </a:extLst>
                </a:gridCol>
                <a:gridCol w="522407">
                  <a:extLst>
                    <a:ext uri="{9D8B030D-6E8A-4147-A177-3AD203B41FA5}">
                      <a16:colId xmlns:a16="http://schemas.microsoft.com/office/drawing/2014/main" val="20003"/>
                    </a:ext>
                  </a:extLst>
                </a:gridCol>
                <a:gridCol w="648003">
                  <a:extLst>
                    <a:ext uri="{9D8B030D-6E8A-4147-A177-3AD203B41FA5}">
                      <a16:colId xmlns:a16="http://schemas.microsoft.com/office/drawing/2014/main" val="20004"/>
                    </a:ext>
                  </a:extLst>
                </a:gridCol>
                <a:gridCol w="720003">
                  <a:extLst>
                    <a:ext uri="{9D8B030D-6E8A-4147-A177-3AD203B41FA5}">
                      <a16:colId xmlns:a16="http://schemas.microsoft.com/office/drawing/2014/main" val="20005"/>
                    </a:ext>
                  </a:extLst>
                </a:gridCol>
                <a:gridCol w="576003">
                  <a:extLst>
                    <a:ext uri="{9D8B030D-6E8A-4147-A177-3AD203B41FA5}">
                      <a16:colId xmlns:a16="http://schemas.microsoft.com/office/drawing/2014/main" val="20006"/>
                    </a:ext>
                  </a:extLst>
                </a:gridCol>
              </a:tblGrid>
              <a:tr h="152412">
                <a:tc rowSpan="2">
                  <a:txBody>
                    <a:bodyPr/>
                    <a:lstStyle/>
                    <a:p>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mpd="sng">
                      <a:noFill/>
                    </a:lnB>
                    <a:solidFill>
                      <a:schemeClr val="bg1"/>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R w="9525" cap="flat" cmpd="sng" algn="ctr">
                      <a:solidFill>
                        <a:schemeClr val="tx1"/>
                      </a:solidFill>
                      <a:prstDash val="dash"/>
                      <a:round/>
                      <a:headEnd type="none" w="med" len="med"/>
                      <a:tailEnd type="none" w="med" len="med"/>
                    </a:lnR>
                    <a:solidFill>
                      <a:schemeClr val="accent1">
                        <a:lumMod val="20000"/>
                        <a:lumOff val="80000"/>
                      </a:schemeClr>
                    </a:solidFill>
                  </a:tcPr>
                </a:tc>
                <a:tc hMerge="1">
                  <a:txBody>
                    <a:bodyPr/>
                    <a:lstStyle/>
                    <a:p>
                      <a:pPr algn="ctr"/>
                      <a:endParaRPr kumimoji="1" lang="ja-JP" altLang="en-US" sz="1200" b="1" dirty="0">
                        <a:latin typeface="Meiryo UI" panose="020B0604030504040204" pitchFamily="50" charset="-128"/>
                        <a:ea typeface="Meiryo UI" panose="020B0604030504040204" pitchFamily="50" charset="-128"/>
                      </a:endParaRPr>
                    </a:p>
                  </a:txBody>
                  <a:tcPr>
                    <a:lnL w="9525" cap="flat" cmpd="sng" algn="ctr">
                      <a:solidFill>
                        <a:schemeClr val="tx1"/>
                      </a:solidFill>
                      <a:prstDash val="dash"/>
                      <a:round/>
                      <a:headEnd type="none" w="med" len="med"/>
                      <a:tailEnd type="none" w="med" len="med"/>
                    </a:lnL>
                    <a:solidFill>
                      <a:schemeClr val="accent1">
                        <a:lumMod val="20000"/>
                        <a:lumOff val="80000"/>
                      </a:schemeClr>
                    </a:solidFill>
                  </a:tcPr>
                </a:tc>
                <a:tc gridSpan="3">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marL="91430" marR="91430" marT="45724" marB="45724" anchor="ctr">
                    <a:lnB w="12700" cap="flat" cmpd="sng" algn="ctr">
                      <a:noFill/>
                      <a:prstDash val="solid"/>
                      <a:round/>
                      <a:headEnd type="none" w="med" len="med"/>
                      <a:tailEnd type="none" w="med" len="med"/>
                    </a:lnB>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tc hMerge="1">
                  <a:txBody>
                    <a:bodyPr/>
                    <a:lstStyle/>
                    <a:p>
                      <a:pPr algn="ctr"/>
                      <a:endParaRPr kumimoji="1" lang="ja-JP" altLang="en-US" sz="400" b="1" dirty="0">
                        <a:latin typeface="Meiryo UI" panose="020B0604030504040204" pitchFamily="50" charset="-128"/>
                        <a:ea typeface="Meiryo UI" panose="020B0604030504040204" pitchFamily="50" charset="-128"/>
                      </a:endParaRPr>
                    </a:p>
                  </a:txBody>
                  <a:tcPr>
                    <a:solidFill>
                      <a:schemeClr val="bg1"/>
                    </a:solidFill>
                  </a:tcPr>
                </a:tc>
                <a:extLst>
                  <a:ext uri="{0D108BD9-81ED-4DB2-BD59-A6C34878D82A}">
                    <a16:rowId xmlns:a16="http://schemas.microsoft.com/office/drawing/2014/main" val="10000"/>
                  </a:ext>
                </a:extLst>
              </a:tr>
              <a:tr h="213377">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西日本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T w="12700" cmpd="sng">
                      <a:noFill/>
                    </a:lnT>
                    <a:solidFill>
                      <a:schemeClr val="bg1"/>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大阪府</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東日本</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東京都</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ctr"/>
                      <a:r>
                        <a:rPr kumimoji="1" lang="ja-JP" altLang="en-US" sz="800" b="1" dirty="0" smtClean="0">
                          <a:latin typeface="Meiryo UI" panose="020B0604030504040204" pitchFamily="50" charset="-128"/>
                          <a:ea typeface="Meiryo UI" panose="020B0604030504040204" pitchFamily="50" charset="-128"/>
                        </a:rPr>
                        <a:t>シェア</a:t>
                      </a:r>
                      <a:endParaRPr kumimoji="1" lang="ja-JP" altLang="en-US" sz="800" b="1"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1"/>
                  </a:ext>
                </a:extLst>
              </a:tr>
              <a:tr h="302881">
                <a:tc>
                  <a:txBody>
                    <a:bodyPr/>
                    <a:lstStyle/>
                    <a:p>
                      <a:r>
                        <a:rPr kumimoji="1" lang="en-US" altLang="ja-JP" sz="800" dirty="0" smtClean="0">
                          <a:latin typeface="Meiryo UI" panose="020B0604030504040204" pitchFamily="50" charset="-128"/>
                          <a:ea typeface="Meiryo UI" panose="020B0604030504040204" pitchFamily="50" charset="-128"/>
                        </a:rPr>
                        <a:t>GDP</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166</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36.8</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22.1%</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334</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91.9</a:t>
                      </a:r>
                      <a:r>
                        <a:rPr kumimoji="1" lang="ja-JP" altLang="en-US" sz="800" dirty="0" smtClean="0">
                          <a:latin typeface="Meiryo UI" panose="020B0604030504040204" pitchFamily="50" charset="-128"/>
                          <a:ea typeface="Meiryo UI" panose="020B0604030504040204" pitchFamily="50" charset="-128"/>
                        </a:rPr>
                        <a:t>兆円</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27.5%</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2"/>
                  </a:ext>
                </a:extLst>
              </a:tr>
              <a:tr h="302881">
                <a:tc>
                  <a:txBody>
                    <a:bodyPr/>
                    <a:lstStyle/>
                    <a:p>
                      <a:r>
                        <a:rPr kumimoji="1" lang="ja-JP" altLang="en-US" sz="800" dirty="0" smtClean="0">
                          <a:latin typeface="Meiryo UI" panose="020B0604030504040204" pitchFamily="50" charset="-128"/>
                          <a:ea typeface="Meiryo UI" panose="020B0604030504040204" pitchFamily="50" charset="-128"/>
                        </a:rPr>
                        <a:t>人口</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4683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solidFill>
                      <a:schemeClr val="bg1"/>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886</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18.9%</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8068</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1323</a:t>
                      </a:r>
                      <a:r>
                        <a:rPr kumimoji="1" lang="ja-JP" altLang="en-US" sz="800" dirty="0" smtClean="0">
                          <a:latin typeface="Meiryo UI" panose="020B0604030504040204" pitchFamily="50" charset="-128"/>
                          <a:ea typeface="Meiryo UI" panose="020B0604030504040204" pitchFamily="50" charset="-128"/>
                        </a:rPr>
                        <a:t>万人</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12700" cap="flat" cmpd="sng" algn="ctr">
                      <a:solidFill>
                        <a:schemeClr val="tx1"/>
                      </a:solidFill>
                      <a:prstDash val="solid"/>
                      <a:round/>
                      <a:headEnd type="none" w="med" len="med"/>
                      <a:tailEnd type="none" w="med" len="med"/>
                    </a:lnL>
                    <a:lnR w="9525" cap="flat" cmpd="sng" algn="ctr">
                      <a:solidFill>
                        <a:schemeClr val="tx1"/>
                      </a:solidFill>
                      <a:prstDash val="dash"/>
                      <a:round/>
                      <a:headEnd type="none" w="med" len="med"/>
                      <a:tailEnd type="none" w="med" len="med"/>
                    </a:lnR>
                    <a:solidFill>
                      <a:schemeClr val="accent6">
                        <a:lumMod val="40000"/>
                        <a:lumOff val="60000"/>
                      </a:schemeClr>
                    </a:solidFill>
                  </a:tcPr>
                </a:tc>
                <a:tc>
                  <a:txBody>
                    <a:bodyPr/>
                    <a:lstStyle/>
                    <a:p>
                      <a:pPr algn="r"/>
                      <a:r>
                        <a:rPr kumimoji="1" lang="en-US" altLang="ja-JP" sz="800" dirty="0" smtClean="0">
                          <a:latin typeface="Meiryo UI" panose="020B0604030504040204" pitchFamily="50" charset="-128"/>
                          <a:ea typeface="Meiryo UI" panose="020B0604030504040204" pitchFamily="50" charset="-128"/>
                        </a:rPr>
                        <a:t>16.4%</a:t>
                      </a:r>
                      <a:endParaRPr kumimoji="1" lang="ja-JP" altLang="en-US" sz="800" dirty="0">
                        <a:latin typeface="Meiryo UI" panose="020B0604030504040204" pitchFamily="50" charset="-128"/>
                        <a:ea typeface="Meiryo UI" panose="020B0604030504040204" pitchFamily="50" charset="-128"/>
                      </a:endParaRPr>
                    </a:p>
                  </a:txBody>
                  <a:tcPr marL="91430" marR="91430" marT="45724" marB="45724" anchor="ctr">
                    <a:lnL w="9525" cap="flat" cmpd="sng" algn="ctr">
                      <a:solidFill>
                        <a:schemeClr val="tx1"/>
                      </a:solidFill>
                      <a:prstDash val="dash"/>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10003"/>
                  </a:ext>
                </a:extLst>
              </a:tr>
            </a:tbl>
          </a:graphicData>
        </a:graphic>
      </p:graphicFrame>
      <p:sp>
        <p:nvSpPr>
          <p:cNvPr id="18" name="正方形/長方形 17"/>
          <p:cNvSpPr/>
          <p:nvPr/>
        </p:nvSpPr>
        <p:spPr>
          <a:xfrm>
            <a:off x="239962" y="2152910"/>
            <a:ext cx="3169483" cy="295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・東日本各都道府県</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p>
        </p:txBody>
      </p:sp>
      <p:sp>
        <p:nvSpPr>
          <p:cNvPr id="20" name="テキスト ボックス 60"/>
          <p:cNvSpPr txBox="1">
            <a:spLocks noChangeArrowheads="1"/>
          </p:cNvSpPr>
          <p:nvPr/>
        </p:nvSpPr>
        <p:spPr bwMode="auto">
          <a:xfrm>
            <a:off x="555721" y="2437162"/>
            <a:ext cx="285372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⇒大阪は、西日本の</a:t>
            </a: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・人口の約２割を占めている。</a:t>
            </a:r>
          </a:p>
        </p:txBody>
      </p:sp>
      <p:sp>
        <p:nvSpPr>
          <p:cNvPr id="21" name="テキスト ボックス 20"/>
          <p:cNvSpPr txBox="1"/>
          <p:nvPr/>
        </p:nvSpPr>
        <p:spPr>
          <a:xfrm>
            <a:off x="271309" y="6327973"/>
            <a:ext cx="3384260" cy="230832"/>
          </a:xfrm>
          <a:prstGeom prst="rect">
            <a:avLst/>
          </a:prstGeom>
          <a:noFill/>
        </p:spPr>
        <p:txBody>
          <a:bodyPr wrap="none" rtlCol="0">
            <a:spAutoFit/>
          </a:bodyPr>
          <a:lstStyle/>
          <a:p>
            <a:pPr fontAlgn="auto">
              <a:spcBef>
                <a:spcPts val="0"/>
              </a:spcBef>
              <a:spcAft>
                <a:spcPts val="0"/>
              </a:spcAft>
            </a:pPr>
            <a:r>
              <a:rPr lang="ja-JP" altLang="en-US" sz="900" dirty="0" smtClean="0">
                <a:solidFill>
                  <a:prstClr val="black"/>
                </a:solidFill>
                <a:latin typeface="Calibri"/>
                <a:ea typeface="ＭＳ Ｐゴシック"/>
              </a:rPr>
              <a:t>出典：</a:t>
            </a:r>
            <a:r>
              <a:rPr lang="en-US" altLang="ja-JP" sz="900" dirty="0" smtClean="0">
                <a:solidFill>
                  <a:prstClr val="black"/>
                </a:solidFill>
                <a:latin typeface="Calibri"/>
                <a:ea typeface="ＭＳ Ｐゴシック"/>
              </a:rPr>
              <a:t>GDP</a:t>
            </a:r>
            <a:r>
              <a:rPr lang="ja-JP" altLang="en-US" sz="900" dirty="0" smtClean="0">
                <a:solidFill>
                  <a:prstClr val="black"/>
                </a:solidFill>
                <a:latin typeface="Calibri"/>
                <a:ea typeface="ＭＳ Ｐゴシック"/>
              </a:rPr>
              <a:t>は総務省県民経済計算（</a:t>
            </a:r>
            <a:r>
              <a:rPr lang="en-US" altLang="ja-JP" sz="900" dirty="0" smtClean="0">
                <a:solidFill>
                  <a:prstClr val="black"/>
                </a:solidFill>
                <a:latin typeface="Calibri"/>
                <a:ea typeface="ＭＳ Ｐゴシック"/>
              </a:rPr>
              <a:t>2013</a:t>
            </a:r>
            <a:r>
              <a:rPr lang="ja-JP" altLang="en-US" sz="900" dirty="0" smtClean="0">
                <a:solidFill>
                  <a:prstClr val="black"/>
                </a:solidFill>
                <a:latin typeface="Calibri"/>
                <a:ea typeface="ＭＳ Ｐゴシック"/>
              </a:rPr>
              <a:t>）、人口は国勢調査（</a:t>
            </a:r>
            <a:r>
              <a:rPr lang="en-US" altLang="ja-JP" sz="900" dirty="0" smtClean="0">
                <a:solidFill>
                  <a:prstClr val="black"/>
                </a:solidFill>
                <a:latin typeface="Calibri"/>
                <a:ea typeface="ＭＳ Ｐゴシック"/>
              </a:rPr>
              <a:t>2010)</a:t>
            </a:r>
            <a:endParaRPr lang="ja-JP" altLang="en-US" sz="900" dirty="0">
              <a:solidFill>
                <a:prstClr val="black"/>
              </a:solidFill>
              <a:latin typeface="Calibri"/>
              <a:ea typeface="ＭＳ Ｐゴシック"/>
            </a:endParaRPr>
          </a:p>
        </p:txBody>
      </p:sp>
      <p:sp>
        <p:nvSpPr>
          <p:cNvPr id="2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10</a:t>
            </a:fld>
            <a:endParaRPr lang="ja-JP" altLang="en-US" sz="1200" dirty="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309" y="2780928"/>
            <a:ext cx="4085139" cy="2467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4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44624"/>
            <a:ext cx="820891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 「</a:t>
            </a:r>
            <a:r>
              <a:rPr lang="ja-JP" altLang="en-US" b="1" dirty="0">
                <a:latin typeface="Meiryo UI" panose="020B0604030504040204" pitchFamily="50" charset="-128"/>
                <a:ea typeface="Meiryo UI" panose="020B0604030504040204" pitchFamily="50" charset="-128"/>
                <a:cs typeface="Meiryo UI" panose="020B0604030504040204" pitchFamily="50" charset="-128"/>
              </a:rPr>
              <a:t>首都機能のバックアップ」（重都）として、平時を含めた</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代替機能</a:t>
            </a:r>
            <a:r>
              <a:rPr lang="ja-JP" altLang="en-US"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備える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347012566"/>
              </p:ext>
            </p:extLst>
          </p:nvPr>
        </p:nvGraphicFramePr>
        <p:xfrm>
          <a:off x="323528" y="2214156"/>
          <a:ext cx="8568952" cy="42513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206424">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バックアップ機能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概要・活動イメージ</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活用可能な資源（例）</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0"/>
                  </a:ext>
                </a:extLst>
              </a:tr>
              <a:tr h="156423">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災害対策本部機能のバックアップ</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57595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①応急復旧対策・復興対策の意思決定を担う拠点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○国の災害対策本部を関西で立ち上げる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・緊急災害対策本部を関西に設置　　・被災地情報の収集　　　</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・全国自治体、海外への応援要請　　・応急対策、特例の公布</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・緊急時に対応する広報　　　　　　　　・国会の開催場所を確保  </a:t>
                      </a:r>
                      <a:r>
                        <a:rPr kumimoji="1" lang="ja-JP" altLang="en-US" sz="9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大阪合同庁舎</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号館（大規模地震発生時の現地対策本部）</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京都国際会館、大阪国際会議場、神戸国際会議場、インテックス大阪</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国出先機関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2"/>
                  </a:ext>
                </a:extLst>
              </a:tr>
              <a:tr h="151967">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応急対策業務・復旧復興業務のバックアップ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3"/>
                  </a:ext>
                </a:extLst>
              </a:tr>
              <a:tr h="715519">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②国際社会への情報発信・外交拠点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○海外への情報発信拠点を関西に設置する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・駐日外国公館の首都待避に伴い外務省機能を移設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・駐日外国公館の業務サポート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・駐日外国公館、国際機関、海外プレス等への広報</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・安否確認等、海外からの問い合わせ対応　　・援助の受入　　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外務省大阪分室</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NHK</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大阪放送局、民放</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社、各新聞社大阪本社</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外資系企業・駐日外国公館の集積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4"/>
                  </a:ext>
                </a:extLst>
              </a:tr>
              <a:tr h="730431">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③産業活動の継続支援と官民協働による復興拠点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○官民協働による復興拠点を関西に設置する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・金融庁等の本省機能を逐次移設</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・金融機能の確保と金融市場の安定化</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・民間企業本社との連絡・調整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・民間事業と連携した復旧・復興事業の実施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日本銀行大阪支店、大阪証券取引所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関西に本社を置く企業、東京に本社がある企業の支社等の集積</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阪神淡路大震災の経験を有する民間企業・</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NPO</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・住民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5"/>
                  </a:ext>
                </a:extLst>
              </a:tr>
              <a:tr h="60132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④被災した首都圏復興の支援拠点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○首都圏復興の支援拠点を関西に設置する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・国内外からの救命隊の受入　　　　・国内外からの緊急物資の受入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・復興資材・機材、海外要人等の受入</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・首都圏への災害時ロジティクスの実施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人と防災未来センター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三木総合防災公園、堺</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区基幹的広域防災拠点</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関西国際空港、大阪国際空港、神戸空港、阪神港</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国際防災・人道支援拠点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6"/>
                  </a:ext>
                </a:extLst>
              </a:tr>
              <a:tr h="0">
                <a:tc gridSpan="3">
                  <a:txBody>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首都圏からの長期避難（通常業務の継続）</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7"/>
                  </a:ext>
                </a:extLst>
              </a:tr>
              <a:tr h="380847">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⑤産業国際競争力への影響を最小に食い止める「知の拠点・知財の砦」</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○産業活動を継続し、国の競争力維持に資する体制を関西に構築する</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・研究活動の継続体制の構築（資機材、スペース等を提供）</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・データバックアップシステムの活用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関西文化学術研究都市（けいはんな学研都市）、神戸医療産業都市、北大阪バイオクラスター、ナレッジキャピタル（うめきた）</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国立国会図書館関西館・「京」コンピュータ　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91432" marR="91432" marT="45688" marB="45688"/>
                </a:tc>
                <a:extLst>
                  <a:ext uri="{0D108BD9-81ED-4DB2-BD59-A6C34878D82A}">
                    <a16:rowId xmlns:a16="http://schemas.microsoft.com/office/drawing/2014/main" val="10008"/>
                  </a:ext>
                </a:extLst>
              </a:tr>
            </a:tbl>
          </a:graphicData>
        </a:graphic>
      </p:graphicFrame>
      <p:sp>
        <p:nvSpPr>
          <p:cNvPr id="10" name="正方形/長方形 9"/>
          <p:cNvSpPr/>
          <p:nvPr/>
        </p:nvSpPr>
        <p:spPr>
          <a:xfrm>
            <a:off x="7020272" y="1854116"/>
            <a:ext cx="2016224" cy="361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出典：関西広域連合</a:t>
            </a: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ほか</a:t>
            </a:r>
            <a:endParaRPr lang="en-US" altLang="ja-JP"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8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首都中枢機能のバックアップに関する調査」</a:t>
            </a:r>
          </a:p>
        </p:txBody>
      </p:sp>
      <p:sp>
        <p:nvSpPr>
          <p:cNvPr id="11" name="正方形/長方形 10"/>
          <p:cNvSpPr/>
          <p:nvPr/>
        </p:nvSpPr>
        <p:spPr>
          <a:xfrm>
            <a:off x="179512" y="1926124"/>
            <a:ext cx="4457700" cy="288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における首都中枢機能バックアップの想定</a:t>
            </a:r>
          </a:p>
        </p:txBody>
      </p:sp>
      <p:sp>
        <p:nvSpPr>
          <p:cNvPr id="12" name="テキスト ボックス 60"/>
          <p:cNvSpPr txBox="1">
            <a:spLocks noChangeArrowheads="1"/>
          </p:cNvSpPr>
          <p:nvPr/>
        </p:nvSpPr>
        <p:spPr bwMode="auto">
          <a:xfrm>
            <a:off x="3491880" y="1926124"/>
            <a:ext cx="3528392"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⇒大阪を中心として関西全体で首都機能をバックアップできる機能が充実</a:t>
            </a:r>
            <a:endParaRPr lang="ja-JP" altLang="en-US" sz="900" dirty="0">
              <a:solidFill>
                <a:srgbClr val="000000"/>
              </a:solidFill>
              <a:latin typeface="Meiryo UI" pitchFamily="50" charset="-128"/>
              <a:ea typeface="Meiryo UI" pitchFamily="50" charset="-128"/>
            </a:endParaRPr>
          </a:p>
        </p:txBody>
      </p:sp>
      <p:sp>
        <p:nvSpPr>
          <p:cNvPr id="13" name="正方形/長方形 12"/>
          <p:cNvSpPr/>
          <p:nvPr/>
        </p:nvSpPr>
        <p:spPr>
          <a:xfrm>
            <a:off x="251520" y="485964"/>
            <a:ext cx="8640960" cy="1296144"/>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として、災害リスクを低減させることは、万一の危機への備えであり、世界から信頼を得て、投資や交流の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加速</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図る上でも重要。</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はわが国第二の都市であり、関西圏で見れば、首都圏に匹敵する厚みのあるストック。</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機能の麻痺により日本全体が機能不全に陥らないよう、バックアップ体制の整備が不可欠。東京との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同時被災の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恐れが少ない大阪・関西をバックアップ拠点として、平時にも、非常時にも日本を支える体制を整えることが必要。</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11</a:t>
            </a:fld>
            <a:endParaRPr lang="ja-JP" altLang="en-US" sz="1200" dirty="0"/>
          </a:p>
        </p:txBody>
      </p:sp>
    </p:spTree>
    <p:extLst>
      <p:ext uri="{BB962C8B-B14F-4D97-AF65-F5344CB8AC3E}">
        <p14:creationId xmlns:p14="http://schemas.microsoft.com/office/powerpoint/2010/main" val="2541459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96144" y="35332"/>
            <a:ext cx="8308304" cy="369332"/>
          </a:xfrm>
          <a:prstGeom prst="rect">
            <a:avLst/>
          </a:prstGeom>
          <a:noFill/>
        </p:spPr>
        <p:txBody>
          <a:bodyPr wrap="square" rtlCol="0">
            <a:spAutoFit/>
          </a:bodyPr>
          <a:lstStyle/>
          <a:p>
            <a:r>
              <a:rPr lang="ja-JP" altLang="en-US" b="1" kern="100" dirty="0" smtClean="0">
                <a:latin typeface="Meiryo UI" panose="020B0604030504040204" pitchFamily="50" charset="-128"/>
                <a:ea typeface="Meiryo UI" panose="020B0604030504040204" pitchFamily="50" charset="-128"/>
                <a:cs typeface="Meiryo UI" panose="020B0604030504040204" pitchFamily="50" charset="-128"/>
              </a:rPr>
              <a:t>（３） 「アジアの主要都市」として、東京とは異なる個性・新たな価値を発信する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8"/>
          <p:cNvSpPr>
            <a:spLocks noChangeArrowheads="1"/>
          </p:cNvSpPr>
          <p:nvPr/>
        </p:nvSpPr>
        <p:spPr bwMode="auto">
          <a:xfrm>
            <a:off x="323528" y="1988840"/>
            <a:ext cx="2520950" cy="253916"/>
          </a:xfrm>
          <a:prstGeom prst="rect">
            <a:avLst/>
          </a:prstGeom>
          <a:noFill/>
          <a:ln w="9525">
            <a:noFill/>
            <a:miter lim="800000"/>
            <a:headEnd/>
            <a:tailEnd/>
          </a:ln>
        </p:spPr>
        <p:txBody>
          <a:bodyPr>
            <a:spAutoFit/>
          </a:bodyPr>
          <a:lstStyle/>
          <a:p>
            <a:pPr marL="177800" indent="-177800"/>
            <a:r>
              <a:rPr lang="ja-JP" altLang="en-US" sz="1050" b="1" dirty="0">
                <a:solidFill>
                  <a:srgbClr val="000000"/>
                </a:solidFill>
                <a:latin typeface="ＭＳ Ｐゴシック" pitchFamily="50" charset="-128"/>
                <a:ea typeface="Meiryo UI" pitchFamily="50" charset="-128"/>
              </a:rPr>
              <a:t>■</a:t>
            </a:r>
            <a:r>
              <a:rPr lang="ja-JP" altLang="en-US" sz="1050" b="1" dirty="0" smtClean="0">
                <a:solidFill>
                  <a:srgbClr val="000000"/>
                </a:solidFill>
                <a:latin typeface="ＭＳ Ｐゴシック" pitchFamily="50" charset="-128"/>
                <a:ea typeface="Meiryo UI" pitchFamily="50" charset="-128"/>
              </a:rPr>
              <a:t>輸出入</a:t>
            </a:r>
            <a:r>
              <a:rPr lang="ja-JP" altLang="en-US" sz="1050" b="1" dirty="0">
                <a:solidFill>
                  <a:srgbClr val="000000"/>
                </a:solidFill>
                <a:latin typeface="ＭＳ Ｐゴシック" pitchFamily="50" charset="-128"/>
                <a:ea typeface="Meiryo UI" pitchFamily="50" charset="-128"/>
              </a:rPr>
              <a:t>に占めるアジアの割合</a:t>
            </a:r>
            <a:endParaRPr lang="en-US" altLang="ja-JP" sz="1050" b="1" dirty="0">
              <a:solidFill>
                <a:srgbClr val="000000"/>
              </a:solidFill>
              <a:latin typeface="ＭＳ Ｐゴシック" pitchFamily="50" charset="-128"/>
              <a:ea typeface="Meiryo UI" pitchFamily="50" charset="-128"/>
            </a:endParaRPr>
          </a:p>
        </p:txBody>
      </p:sp>
      <p:sp>
        <p:nvSpPr>
          <p:cNvPr id="15" name="正方形/長方形 10"/>
          <p:cNvSpPr>
            <a:spLocks noChangeArrowheads="1"/>
          </p:cNvSpPr>
          <p:nvPr/>
        </p:nvSpPr>
        <p:spPr bwMode="auto">
          <a:xfrm>
            <a:off x="2176612" y="4102636"/>
            <a:ext cx="2016224" cy="338554"/>
          </a:xfrm>
          <a:prstGeom prst="rect">
            <a:avLst/>
          </a:prstGeom>
          <a:noFill/>
          <a:ln w="9525">
            <a:noFill/>
            <a:miter lim="800000"/>
            <a:headEnd/>
            <a:tailEnd/>
          </a:ln>
        </p:spPr>
        <p:txBody>
          <a:bodyPr wrap="square">
            <a:spAutoFit/>
          </a:bodyPr>
          <a:lstStyle/>
          <a:p>
            <a:pPr marL="177800" indent="-177800"/>
            <a:r>
              <a:rPr lang="ja-JP" altLang="en-US" sz="800" dirty="0">
                <a:latin typeface="Meiryo UI" pitchFamily="50" charset="-128"/>
                <a:ea typeface="Meiryo UI" pitchFamily="50" charset="-128"/>
              </a:rPr>
              <a:t>出典</a:t>
            </a:r>
            <a:r>
              <a:rPr lang="ja-JP" altLang="en-US" sz="800" dirty="0" smtClean="0">
                <a:latin typeface="Meiryo UI" pitchFamily="50" charset="-128"/>
                <a:ea typeface="Meiryo UI" pitchFamily="50" charset="-128"/>
              </a:rPr>
              <a:t>：</a:t>
            </a:r>
            <a:r>
              <a:rPr lang="ja-JP" altLang="en-US" sz="800" dirty="0">
                <a:latin typeface="Meiryo UI" pitchFamily="50" charset="-128"/>
                <a:ea typeface="Meiryo UI" pitchFamily="50" charset="-128"/>
              </a:rPr>
              <a:t>データで</a:t>
            </a:r>
            <a:r>
              <a:rPr lang="ja-JP" altLang="en-US" sz="800" dirty="0" smtClean="0">
                <a:latin typeface="Meiryo UI" pitchFamily="50" charset="-128"/>
                <a:ea typeface="Meiryo UI" pitchFamily="50" charset="-128"/>
              </a:rPr>
              <a:t>見る「大阪の成長戦略」</a:t>
            </a:r>
            <a:endParaRPr lang="en-US" altLang="ja-JP" sz="800" dirty="0" smtClean="0">
              <a:latin typeface="Meiryo UI" pitchFamily="50" charset="-128"/>
              <a:ea typeface="Meiryo UI" pitchFamily="50" charset="-128"/>
            </a:endParaRPr>
          </a:p>
          <a:p>
            <a:pPr marL="177800" indent="-177800"/>
            <a:r>
              <a:rPr lang="ja-JP" altLang="en-US" sz="800" dirty="0">
                <a:latin typeface="Meiryo UI" pitchFamily="50" charset="-128"/>
                <a:ea typeface="Meiryo UI" pitchFamily="50" charset="-128"/>
              </a:rPr>
              <a:t>　</a:t>
            </a:r>
            <a:r>
              <a:rPr lang="ja-JP" altLang="en-US" sz="800" dirty="0" smtClean="0">
                <a:latin typeface="Meiryo UI" pitchFamily="50" charset="-128"/>
                <a:ea typeface="Meiryo UI" pitchFamily="50" charset="-128"/>
              </a:rPr>
              <a:t>　　　　（</a:t>
            </a:r>
            <a:r>
              <a:rPr lang="en-US" altLang="ja-JP" sz="800" dirty="0" smtClean="0">
                <a:latin typeface="Meiryo UI" pitchFamily="50" charset="-128"/>
                <a:ea typeface="Meiryo UI" pitchFamily="50" charset="-128"/>
              </a:rPr>
              <a:t>2016</a:t>
            </a:r>
            <a:r>
              <a:rPr lang="ja-JP" altLang="en-US" sz="800" dirty="0" smtClean="0">
                <a:latin typeface="Meiryo UI" pitchFamily="50" charset="-128"/>
                <a:ea typeface="Meiryo UI" pitchFamily="50" charset="-128"/>
              </a:rPr>
              <a:t>年</a:t>
            </a:r>
            <a:r>
              <a:rPr lang="en-US" altLang="ja-JP" sz="800" dirty="0" smtClean="0">
                <a:latin typeface="Meiryo UI" pitchFamily="50" charset="-128"/>
                <a:ea typeface="Meiryo UI" pitchFamily="50" charset="-128"/>
              </a:rPr>
              <a:t>8</a:t>
            </a:r>
            <a:r>
              <a:rPr lang="ja-JP" altLang="en-US" sz="800" dirty="0" smtClean="0">
                <a:latin typeface="Meiryo UI" pitchFamily="50" charset="-128"/>
                <a:ea typeface="Meiryo UI" pitchFamily="50" charset="-128"/>
              </a:rPr>
              <a:t>月版）</a:t>
            </a:r>
            <a:endParaRPr lang="ja-JP" altLang="en-US" sz="800" dirty="0">
              <a:latin typeface="Meiryo UI" pitchFamily="50" charset="-128"/>
              <a:ea typeface="Meiryo UI" pitchFamily="50" charset="-128"/>
            </a:endParaRPr>
          </a:p>
        </p:txBody>
      </p:sp>
      <p:sp>
        <p:nvSpPr>
          <p:cNvPr id="16" name="テキスト ボックス 3"/>
          <p:cNvSpPr txBox="1">
            <a:spLocks noChangeArrowheads="1"/>
          </p:cNvSpPr>
          <p:nvPr/>
        </p:nvSpPr>
        <p:spPr bwMode="auto">
          <a:xfrm>
            <a:off x="539552" y="2204864"/>
            <a:ext cx="2239716" cy="230832"/>
          </a:xfrm>
          <a:prstGeom prst="rect">
            <a:avLst/>
          </a:prstGeom>
          <a:noFill/>
          <a:ln w="9525">
            <a:solidFill>
              <a:srgbClr val="000000"/>
            </a:solidFill>
            <a:prstDash val="sysDash"/>
            <a:miter lim="800000"/>
            <a:headEnd/>
            <a:tailEnd/>
          </a:ln>
        </p:spPr>
        <p:txBody>
          <a:bodyPr wrap="none">
            <a:spAutoFit/>
          </a:bodyPr>
          <a:lstStyle/>
          <a:p>
            <a:r>
              <a:rPr lang="ja-JP" altLang="en-US" sz="900" dirty="0">
                <a:solidFill>
                  <a:srgbClr val="000000"/>
                </a:solidFill>
                <a:latin typeface="Meiryo UI" pitchFamily="50" charset="-128"/>
                <a:ea typeface="Meiryo UI" pitchFamily="50" charset="-128"/>
              </a:rPr>
              <a:t>⇒近畿圏の輸出入は、アジアの割合が高い。</a:t>
            </a:r>
          </a:p>
        </p:txBody>
      </p:sp>
      <p:sp>
        <p:nvSpPr>
          <p:cNvPr id="21" name="正方形/長方形 20"/>
          <p:cNvSpPr/>
          <p:nvPr/>
        </p:nvSpPr>
        <p:spPr>
          <a:xfrm>
            <a:off x="4067944" y="1916832"/>
            <a:ext cx="1871663" cy="4323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医薬品</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関連出荷額</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3"/>
          <p:cNvSpPr txBox="1">
            <a:spLocks noChangeArrowheads="1"/>
          </p:cNvSpPr>
          <p:nvPr/>
        </p:nvSpPr>
        <p:spPr bwMode="auto">
          <a:xfrm>
            <a:off x="6484548" y="2636912"/>
            <a:ext cx="2337213" cy="1061829"/>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⇒大阪には、道修町の製薬企業の集積に加</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え、大阪大学（阪大病院は医療法上の臨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床研究中核病院）、国立循環器病研究</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センター、理化学</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研究所生命機能科学研究　</a:t>
            </a:r>
          </a:p>
          <a:p>
            <a:pPr eaLnBrk="1" hangingPunct="1">
              <a:spcBef>
                <a:spcPct val="0"/>
              </a:spcBef>
              <a:buFontTx/>
              <a:buNone/>
              <a:defRPr/>
            </a:pP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センター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医薬</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基盤研究所</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など世界トップレ</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ベル</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の大学・研究機関が立地し</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、一体</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なっ</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lvl="0" eaLnBrk="1" hangingPunct="1">
              <a:spcBef>
                <a:spcPct val="0"/>
              </a:spcBef>
              <a:buNone/>
              <a:defRPr/>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て</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・医療関連分野のクラスター</a:t>
            </a:r>
            <a:r>
              <a:rPr lang="ja-JP" altLang="en-US" sz="9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を形成。</a:t>
            </a:r>
          </a:p>
        </p:txBody>
      </p:sp>
      <p:sp>
        <p:nvSpPr>
          <p:cNvPr id="25" name="正方形/長方形 24"/>
          <p:cNvSpPr/>
          <p:nvPr/>
        </p:nvSpPr>
        <p:spPr>
          <a:xfrm>
            <a:off x="4139952" y="4365104"/>
            <a:ext cx="2295525" cy="282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リチウムイオン</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電池出荷額</a:t>
            </a:r>
            <a:r>
              <a:rPr lang="ja-JP"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ja-JP"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3"/>
          <p:cNvSpPr txBox="1">
            <a:spLocks noChangeArrowheads="1"/>
          </p:cNvSpPr>
          <p:nvPr/>
        </p:nvSpPr>
        <p:spPr bwMode="auto">
          <a:xfrm>
            <a:off x="6484549" y="5013176"/>
            <a:ext cx="2337213" cy="923330"/>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⇒大阪には、パナソニックや住友電気工業と</a:t>
            </a:r>
            <a:endParaRPr lang="en-US" altLang="ja-JP"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いった新エネルギー分野の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リーディング企業が</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集積（特に大阪湾岸部）。</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月には、</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製品評価技術基盤機構（</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NITE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よる世界最大級の大型蓄電池システム試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験・評価施設（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NLAB</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）がサービス</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開始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29" name="テキスト ボックス 23"/>
          <p:cNvSpPr txBox="1">
            <a:spLocks noChangeArrowheads="1"/>
          </p:cNvSpPr>
          <p:nvPr/>
        </p:nvSpPr>
        <p:spPr bwMode="auto">
          <a:xfrm>
            <a:off x="7523038" y="5962148"/>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sp>
        <p:nvSpPr>
          <p:cNvPr id="30" name="角丸四角形 29"/>
          <p:cNvSpPr/>
          <p:nvPr/>
        </p:nvSpPr>
        <p:spPr>
          <a:xfrm>
            <a:off x="271364" y="4620761"/>
            <a:ext cx="3607576" cy="784830"/>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○保険外併用療養の特例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「⼤阪⼤学医学部附属病院」「国⽴循環器病研究センター」等において、米国など</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か国で承認を受け、日本では未承認又は適応外の医薬品等を対象に、保険外併用療養に関する特例が認められ、スピーディーな先進医療の提供が可能となった。</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11"/>
          <p:cNvSpPr>
            <a:spLocks noChangeArrowheads="1"/>
          </p:cNvSpPr>
          <p:nvPr/>
        </p:nvSpPr>
        <p:spPr bwMode="auto">
          <a:xfrm>
            <a:off x="296144" y="4379433"/>
            <a:ext cx="38719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a:t>
            </a:r>
            <a:r>
              <a:rPr lang="ja-JP" altLang="en-US" sz="1050" b="1" dirty="0">
                <a:solidFill>
                  <a:srgbClr val="000000"/>
                </a:solidFill>
                <a:latin typeface="Meiryo UI" pitchFamily="50" charset="-128"/>
                <a:ea typeface="Meiryo UI" pitchFamily="50" charset="-128"/>
                <a:cs typeface="Meiryo UI" pitchFamily="50" charset="-128"/>
              </a:rPr>
              <a:t>⻄圏国家戦略特区の取組成果例（医療関係）</a:t>
            </a:r>
          </a:p>
        </p:txBody>
      </p:sp>
      <p:sp>
        <p:nvSpPr>
          <p:cNvPr id="32" name="角丸四角形 31"/>
          <p:cNvSpPr/>
          <p:nvPr/>
        </p:nvSpPr>
        <p:spPr>
          <a:xfrm>
            <a:off x="271364" y="5469031"/>
            <a:ext cx="3608710" cy="1200329"/>
          </a:xfrm>
          <a:prstGeom prst="roundRect">
            <a:avLst>
              <a:gd name="adj" fmla="val 1562"/>
            </a:avLst>
          </a:prstGeom>
          <a:noFill/>
          <a:ln w="9525">
            <a:solidFill>
              <a:schemeClr val="accent1">
                <a:shade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○「国家戦略特別区域及び区域方針」</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H26.5.1 </a:t>
            </a: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内閣総理大臣決定）より医療部分抜粋</a:t>
            </a: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１．対象区域：大阪府、兵庫県及び京都府</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２．目標</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71463" indent="-271463" algn="just" fontAlgn="auto">
              <a:spcBef>
                <a:spcPts val="0"/>
              </a:spcBef>
              <a:spcAft>
                <a:spcPts val="0"/>
              </a:spcAft>
              <a:defRPr/>
            </a:pPr>
            <a:r>
              <a:rPr lang="ja-JP" altLang="en-US"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医療分野における国際的イノベーション拠点の形成を通じ、再生医療をはじめとする先端的な医薬品・医療機器等の研究開発・事業化を推進するとともに、チャレンジングな人材の集まるビジネス環境を整えた国際都市を形成する。</a:t>
            </a:r>
            <a:endParaRPr lang="en-US" altLang="ja-JP" sz="9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19" y="476672"/>
            <a:ext cx="8570242"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は、輸出入や人の流れなどでアジアとのつながりが深い。また、ライフサイエンスなど、強みを持つ分野で世界的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を確立すべく集中的に取組みを進めている。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の重要性が高まる中で、イノベーションにおいてアジアを代表する国際的な拠点性を発揮できれば、日本の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存在</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感</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の向上にも寄与する。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・関西が、東京とは異なる個性・新たな価値を創造・発信し、アジアの主要都市としての地位を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確立し、わが国に</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おけるアジアのゲートウェイの役割を果たすことにより、世界において存在感を示すことが必要。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12</a:t>
            </a:fld>
            <a:endParaRPr lang="ja-JP" altLang="en-US" sz="1200" dirty="0"/>
          </a:p>
        </p:txBody>
      </p:sp>
      <p:pic>
        <p:nvPicPr>
          <p:cNvPr id="26" name="Picture 67" descr="E:\My Documents\My Pictures\医薬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96" y="2226955"/>
            <a:ext cx="1976436" cy="20224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8" descr="E:\My Documents\My Pictures\リチウム.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003" y="4711372"/>
            <a:ext cx="1993205" cy="196406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503" y="2485006"/>
            <a:ext cx="3142776" cy="165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テキスト ボックス 33"/>
          <p:cNvSpPr txBox="1"/>
          <p:nvPr/>
        </p:nvSpPr>
        <p:spPr>
          <a:xfrm>
            <a:off x="5945287" y="4143108"/>
            <a:ext cx="1872208" cy="184666"/>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経済産業省「平成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25</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年度工業統計調査」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945287" y="6427947"/>
            <a:ext cx="1872208" cy="276999"/>
          </a:xfrm>
          <a:prstGeom prst="rect">
            <a:avLst/>
          </a:prstGeom>
          <a:noFill/>
        </p:spPr>
        <p:txBody>
          <a:bodyPr wrap="square" rtlCol="0">
            <a:spAutoFit/>
          </a:bodyPr>
          <a:lstStyle/>
          <a:p>
            <a:r>
              <a:rPr lang="zh-TW" altLang="en-US" sz="600" dirty="0">
                <a:latin typeface="Meiryo UI" panose="020B0604030504040204" pitchFamily="50" charset="-128"/>
                <a:ea typeface="Meiryo UI" panose="020B0604030504040204" pitchFamily="50" charset="-128"/>
                <a:cs typeface="Meiryo UI" panose="020B0604030504040204" pitchFamily="50" charset="-128"/>
              </a:rPr>
              <a:t>近畿経済産業局「平成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年度主要製品生産実績」 </a:t>
            </a:r>
            <a:endParaRPr lang="en-US" altLang="zh-TW" sz="600" dirty="0" smtClean="0">
              <a:latin typeface="Meiryo UI" panose="020B0604030504040204" pitchFamily="50" charset="-128"/>
              <a:ea typeface="Meiryo UI" panose="020B0604030504040204" pitchFamily="50" charset="-128"/>
              <a:cs typeface="Meiryo UI" panose="020B0604030504040204" pitchFamily="50" charset="-128"/>
            </a:endParaRPr>
          </a:p>
          <a:p>
            <a:r>
              <a:rPr lang="zh-TW" altLang="en-US" sz="600" dirty="0" smtClean="0">
                <a:latin typeface="Meiryo UI" panose="020B0604030504040204" pitchFamily="50" charset="-128"/>
                <a:ea typeface="Meiryo UI" panose="020B0604030504040204" pitchFamily="50" charset="-128"/>
                <a:cs typeface="Meiryo UI" panose="020B0604030504040204" pitchFamily="50" charset="-128"/>
              </a:rPr>
              <a:t>経済</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産業省「平成</a:t>
            </a:r>
            <a:r>
              <a:rPr lang="en-US" altLang="zh-TW" sz="600" dirty="0">
                <a:latin typeface="Meiryo UI" panose="020B0604030504040204" pitchFamily="50" charset="-128"/>
                <a:ea typeface="Meiryo UI" panose="020B0604030504040204" pitchFamily="50" charset="-128"/>
                <a:cs typeface="Meiryo UI" panose="020B0604030504040204" pitchFamily="50" charset="-128"/>
              </a:rPr>
              <a:t>24</a:t>
            </a:r>
            <a:r>
              <a:rPr lang="zh-TW" altLang="en-US" sz="600" dirty="0">
                <a:latin typeface="Meiryo UI" panose="020B0604030504040204" pitchFamily="50" charset="-128"/>
                <a:ea typeface="Meiryo UI" panose="020B0604030504040204" pitchFamily="50" charset="-128"/>
                <a:cs typeface="Meiryo UI" panose="020B0604030504040204" pitchFamily="50" charset="-128"/>
              </a:rPr>
              <a:t>年度生産動態統計調査」</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0463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descr="C:\Users\i5627699\Desktop\グラフ.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8" y="4801017"/>
            <a:ext cx="4288095" cy="179633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0576" y="44624"/>
            <a:ext cx="8353872"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（４） 「</a:t>
            </a:r>
            <a:r>
              <a:rPr lang="ja-JP" altLang="en-US" b="1" dirty="0">
                <a:latin typeface="Meiryo UI" panose="020B0604030504040204" pitchFamily="50" charset="-128"/>
                <a:ea typeface="Meiryo UI" panose="020B0604030504040204" pitchFamily="50" charset="-128"/>
                <a:cs typeface="Meiryo UI" panose="020B0604030504040204" pitchFamily="50" charset="-128"/>
              </a:rPr>
              <a:t>民都」として、民の力を最大限に活かす都市を実現</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8"/>
          <p:cNvSpPr txBox="1">
            <a:spLocks noChangeArrowheads="1"/>
          </p:cNvSpPr>
          <p:nvPr/>
        </p:nvSpPr>
        <p:spPr bwMode="auto">
          <a:xfrm>
            <a:off x="5004048" y="2065091"/>
            <a:ext cx="181652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050" b="1" dirty="0">
                <a:solidFill>
                  <a:srgbClr val="000000"/>
                </a:solidFill>
                <a:latin typeface="ＭＳ Ｐゴシック" pitchFamily="50" charset="-128"/>
                <a:ea typeface="Meiryo UI" pitchFamily="50" charset="-128"/>
                <a:cs typeface="Meiryo UI" pitchFamily="50" charset="-128"/>
              </a:rPr>
              <a:t>■</a:t>
            </a:r>
            <a:r>
              <a:rPr lang="ja-JP" altLang="en-US" sz="1050" b="1" dirty="0" smtClean="0">
                <a:solidFill>
                  <a:srgbClr val="000000"/>
                </a:solidFill>
                <a:latin typeface="ＭＳ Ｐゴシック" pitchFamily="50" charset="-128"/>
                <a:ea typeface="Meiryo UI" pitchFamily="50" charset="-128"/>
                <a:cs typeface="Meiryo UI" pitchFamily="50" charset="-128"/>
              </a:rPr>
              <a:t>民が支えて</a:t>
            </a:r>
            <a:r>
              <a:rPr lang="ja-JP" altLang="en-US" sz="1050" b="1" dirty="0">
                <a:solidFill>
                  <a:srgbClr val="000000"/>
                </a:solidFill>
                <a:latin typeface="ＭＳ Ｐゴシック" pitchFamily="50" charset="-128"/>
                <a:ea typeface="Meiryo UI" pitchFamily="50" charset="-128"/>
                <a:cs typeface="Meiryo UI" pitchFamily="50" charset="-128"/>
              </a:rPr>
              <a:t>きた大阪の歴史</a:t>
            </a:r>
          </a:p>
        </p:txBody>
      </p:sp>
      <p:sp>
        <p:nvSpPr>
          <p:cNvPr id="6" name="テキスト ボックス 20"/>
          <p:cNvSpPr txBox="1">
            <a:spLocks noChangeArrowheads="1"/>
          </p:cNvSpPr>
          <p:nvPr/>
        </p:nvSpPr>
        <p:spPr bwMode="auto">
          <a:xfrm>
            <a:off x="5186928" y="3865155"/>
            <a:ext cx="1166019"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「天下の台所」の</a:t>
            </a:r>
            <a:r>
              <a:rPr lang="ja-JP" altLang="en-US" sz="700" dirty="0" smtClean="0">
                <a:solidFill>
                  <a:srgbClr val="000000"/>
                </a:solidFill>
                <a:latin typeface="Meiryo UI" pitchFamily="50" charset="-128"/>
                <a:ea typeface="Meiryo UI" pitchFamily="50" charset="-128"/>
                <a:cs typeface="Meiryo UI" pitchFamily="50" charset="-128"/>
              </a:rPr>
              <a:t>にぎわい</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smtClean="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大阪城天守閣蔵）</a:t>
            </a:r>
          </a:p>
        </p:txBody>
      </p:sp>
      <p:sp>
        <p:nvSpPr>
          <p:cNvPr id="9" name="テキスト ボックス 2"/>
          <p:cNvSpPr txBox="1">
            <a:spLocks noChangeArrowheads="1"/>
          </p:cNvSpPr>
          <p:nvPr/>
        </p:nvSpPr>
        <p:spPr bwMode="auto">
          <a:xfrm>
            <a:off x="7660697" y="3839619"/>
            <a:ext cx="150303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prstClr val="black"/>
                </a:solidFill>
                <a:latin typeface="Meiryo UI" pitchFamily="50" charset="-128"/>
                <a:ea typeface="Meiryo UI" pitchFamily="50" charset="-128"/>
                <a:cs typeface="Meiryo UI" pitchFamily="50" charset="-128"/>
              </a:rPr>
              <a:t>日本万国</a:t>
            </a:r>
            <a:r>
              <a:rPr lang="ja-JP" altLang="en-US" sz="700" dirty="0" smtClean="0">
                <a:solidFill>
                  <a:prstClr val="black"/>
                </a:solidFill>
                <a:latin typeface="Meiryo UI" pitchFamily="50" charset="-128"/>
                <a:ea typeface="Meiryo UI" pitchFamily="50" charset="-128"/>
                <a:cs typeface="Meiryo UI" pitchFamily="50" charset="-128"/>
              </a:rPr>
              <a:t>博覧会</a:t>
            </a:r>
            <a:endParaRPr lang="en-US" altLang="ja-JP" sz="700" dirty="0" smtClean="0">
              <a:solidFill>
                <a:prstClr val="black"/>
              </a:solidFill>
              <a:latin typeface="Meiryo UI" pitchFamily="50" charset="-128"/>
              <a:ea typeface="Meiryo UI" pitchFamily="50" charset="-128"/>
              <a:cs typeface="Meiryo UI" pitchFamily="50" charset="-128"/>
            </a:endParaRPr>
          </a:p>
          <a:p>
            <a:pPr algn="ctr" eaLnBrk="1" hangingPunct="1">
              <a:spcBef>
                <a:spcPct val="0"/>
              </a:spcBef>
              <a:buFontTx/>
              <a:buNone/>
            </a:pPr>
            <a:r>
              <a:rPr lang="ja-JP" altLang="en-US" sz="600" dirty="0">
                <a:solidFill>
                  <a:prstClr val="black"/>
                </a:solidFill>
                <a:latin typeface="Meiryo UI" pitchFamily="50" charset="-128"/>
                <a:ea typeface="Meiryo UI" pitchFamily="50" charset="-128"/>
                <a:cs typeface="Meiryo UI" pitchFamily="50" charset="-128"/>
              </a:rPr>
              <a:t>出典　万博記念公</a:t>
            </a:r>
            <a:r>
              <a:rPr lang="ja-JP" altLang="en-US" sz="600" dirty="0" smtClean="0">
                <a:solidFill>
                  <a:prstClr val="black"/>
                </a:solidFill>
                <a:latin typeface="Meiryo UI" pitchFamily="50" charset="-128"/>
                <a:ea typeface="Meiryo UI" pitchFamily="50" charset="-128"/>
                <a:cs typeface="Meiryo UI" pitchFamily="50" charset="-128"/>
              </a:rPr>
              <a:t>園</a:t>
            </a:r>
            <a:r>
              <a:rPr lang="ja-JP" altLang="en-US" sz="600" dirty="0">
                <a:solidFill>
                  <a:prstClr val="black"/>
                </a:solidFill>
                <a:latin typeface="Meiryo UI" pitchFamily="50" charset="-128"/>
                <a:ea typeface="Meiryo UI" pitchFamily="50" charset="-128"/>
                <a:cs typeface="Meiryo UI" pitchFamily="50" charset="-128"/>
              </a:rPr>
              <a:t>ホームページ</a:t>
            </a:r>
          </a:p>
        </p:txBody>
      </p:sp>
      <p:sp>
        <p:nvSpPr>
          <p:cNvPr id="10" name="テキスト ボックス 19"/>
          <p:cNvSpPr txBox="1">
            <a:spLocks noChangeArrowheads="1"/>
          </p:cNvSpPr>
          <p:nvPr/>
        </p:nvSpPr>
        <p:spPr bwMode="auto">
          <a:xfrm>
            <a:off x="6310753" y="3864188"/>
            <a:ext cx="15121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700" dirty="0">
                <a:solidFill>
                  <a:srgbClr val="000000"/>
                </a:solidFill>
                <a:latin typeface="Meiryo UI" pitchFamily="50" charset="-128"/>
                <a:ea typeface="Meiryo UI" pitchFamily="50" charset="-128"/>
                <a:cs typeface="Meiryo UI" pitchFamily="50" charset="-128"/>
              </a:rPr>
              <a:t>府立中之島</a:t>
            </a:r>
            <a:r>
              <a:rPr lang="ja-JP" altLang="en-US" sz="700" dirty="0" smtClean="0">
                <a:solidFill>
                  <a:srgbClr val="000000"/>
                </a:solidFill>
                <a:latin typeface="Meiryo UI" pitchFamily="50" charset="-128"/>
                <a:ea typeface="Meiryo UI" pitchFamily="50" charset="-128"/>
                <a:cs typeface="Meiryo UI" pitchFamily="50" charset="-128"/>
              </a:rPr>
              <a:t>図書館</a:t>
            </a:r>
            <a:endParaRPr lang="en-US" altLang="ja-JP" sz="700" dirty="0" smtClean="0">
              <a:solidFill>
                <a:srgbClr val="000000"/>
              </a:solidFill>
              <a:latin typeface="Meiryo UI" pitchFamily="50" charset="-128"/>
              <a:ea typeface="Meiryo UI" pitchFamily="50" charset="-128"/>
              <a:cs typeface="Meiryo UI" pitchFamily="50" charset="-128"/>
            </a:endParaRPr>
          </a:p>
          <a:p>
            <a:pPr algn="ctr" eaLnBrk="1" hangingPunct="1">
              <a:spcBef>
                <a:spcPct val="0"/>
              </a:spcBef>
              <a:buFont typeface="Arial" pitchFamily="34" charset="0"/>
              <a:buNone/>
            </a:pPr>
            <a:r>
              <a:rPr lang="zh-TW" altLang="en-US" sz="600" dirty="0">
                <a:solidFill>
                  <a:srgbClr val="000000"/>
                </a:solidFill>
                <a:latin typeface="Meiryo UI" pitchFamily="50" charset="-128"/>
                <a:ea typeface="Meiryo UI" pitchFamily="50" charset="-128"/>
                <a:cs typeface="Meiryo UI" pitchFamily="50" charset="-128"/>
              </a:rPr>
              <a:t>出典</a:t>
            </a:r>
            <a:r>
              <a:rPr lang="ja-JP" altLang="en-US" sz="600" dirty="0">
                <a:solidFill>
                  <a:srgbClr val="000000"/>
                </a:solidFill>
                <a:latin typeface="Meiryo UI" pitchFamily="50" charset="-128"/>
                <a:ea typeface="Meiryo UI" pitchFamily="50" charset="-128"/>
                <a:cs typeface="Meiryo UI" pitchFamily="50" charset="-128"/>
              </a:rPr>
              <a:t>　</a:t>
            </a: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a:solidFill>
                  <a:srgbClr val="000000"/>
                </a:solidFill>
                <a:latin typeface="Meiryo UI" pitchFamily="50" charset="-128"/>
                <a:ea typeface="Meiryo UI" pitchFamily="50" charset="-128"/>
                <a:cs typeface="Meiryo UI" pitchFamily="50" charset="-128"/>
              </a:rPr>
              <a:t>大阪府立中之島</a:t>
            </a:r>
            <a:r>
              <a:rPr lang="ja-JP" altLang="en-US" sz="600" dirty="0" smtClean="0">
                <a:solidFill>
                  <a:srgbClr val="000000"/>
                </a:solidFill>
                <a:latin typeface="Meiryo UI" pitchFamily="50" charset="-128"/>
                <a:ea typeface="Meiryo UI" pitchFamily="50" charset="-128"/>
                <a:cs typeface="Meiryo UI" pitchFamily="50" charset="-128"/>
              </a:rPr>
              <a:t>図書館九十年</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prstClr val="black"/>
              </a:solidFill>
              <a:latin typeface="Meiryo UI" pitchFamily="50" charset="-128"/>
              <a:ea typeface="Meiryo UI" pitchFamily="50" charset="-128"/>
              <a:cs typeface="Meiryo UI" pitchFamily="50" charset="-128"/>
            </a:endParaRPr>
          </a:p>
        </p:txBody>
      </p:sp>
      <p:sp>
        <p:nvSpPr>
          <p:cNvPr id="13" name="テキスト ボックス 3"/>
          <p:cNvSpPr txBox="1">
            <a:spLocks noChangeArrowheads="1"/>
          </p:cNvSpPr>
          <p:nvPr/>
        </p:nvSpPr>
        <p:spPr bwMode="auto">
          <a:xfrm>
            <a:off x="5085384" y="2351898"/>
            <a:ext cx="3828388" cy="507831"/>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「自由都市・堺」や「天下の台所」などの中・近世、「東洋のマンチェスター」</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と呼ばれた近代、アジア初の万博が開催された近年を通じて、大阪の歴史は</a:t>
            </a:r>
            <a:endParaRPr lang="en-US" altLang="ja-JP" sz="900" dirty="0" smtClean="0">
              <a:solidFill>
                <a:srgbClr val="000000"/>
              </a:solidFill>
              <a:latin typeface="Meiryo UI" pitchFamily="50" charset="-128"/>
              <a:ea typeface="Meiryo UI" pitchFamily="50" charset="-128"/>
            </a:endParaRPr>
          </a:p>
          <a:p>
            <a:r>
              <a:rPr lang="ja-JP" altLang="en-US" sz="900" dirty="0">
                <a:solidFill>
                  <a:srgbClr val="000000"/>
                </a:solidFill>
                <a:latin typeface="Meiryo UI" pitchFamily="50" charset="-128"/>
                <a:ea typeface="Meiryo UI" pitchFamily="50" charset="-128"/>
              </a:rPr>
              <a:t>　</a:t>
            </a:r>
            <a:r>
              <a:rPr lang="ja-JP" altLang="en-US" sz="900" dirty="0" smtClean="0">
                <a:solidFill>
                  <a:srgbClr val="000000"/>
                </a:solidFill>
                <a:latin typeface="Meiryo UI" pitchFamily="50" charset="-128"/>
                <a:ea typeface="Meiryo UI" pitchFamily="50" charset="-128"/>
              </a:rPr>
              <a:t>　民の力が支えてきた</a:t>
            </a:r>
            <a:endParaRPr lang="ja-JP" altLang="en-US" sz="900" dirty="0">
              <a:solidFill>
                <a:srgbClr val="000000"/>
              </a:solidFill>
              <a:latin typeface="Meiryo UI" pitchFamily="50" charset="-128"/>
              <a:ea typeface="Meiryo UI" pitchFamily="50" charset="-128"/>
            </a:endParaRPr>
          </a:p>
        </p:txBody>
      </p:sp>
      <p:sp>
        <p:nvSpPr>
          <p:cNvPr id="15" name="テキスト ボックス 23"/>
          <p:cNvSpPr txBox="1">
            <a:spLocks noChangeArrowheads="1"/>
          </p:cNvSpPr>
          <p:nvPr/>
        </p:nvSpPr>
        <p:spPr bwMode="auto">
          <a:xfrm>
            <a:off x="3560614" y="3229737"/>
            <a:ext cx="1441450" cy="215900"/>
          </a:xfrm>
          <a:prstGeom prst="rect">
            <a:avLst/>
          </a:prstGeom>
          <a:noFill/>
          <a:ln w="9525">
            <a:noFill/>
            <a:miter lim="800000"/>
            <a:headEnd/>
            <a:tailEnd/>
          </a:ln>
        </p:spPr>
        <p:txBody>
          <a:bodyPr>
            <a:spAutoFit/>
          </a:bodyPr>
          <a:lstStyle/>
          <a:p>
            <a:r>
              <a:rPr lang="ja-JP" altLang="en-US" sz="800" dirty="0">
                <a:solidFill>
                  <a:srgbClr val="000000"/>
                </a:solidFill>
                <a:latin typeface="Meiryo UI" pitchFamily="50" charset="-128"/>
                <a:ea typeface="Meiryo UI" pitchFamily="50" charset="-128"/>
              </a:rPr>
              <a:t>大阪府市副首都推進局調べ</a:t>
            </a:r>
          </a:p>
        </p:txBody>
      </p:sp>
      <p:grpSp>
        <p:nvGrpSpPr>
          <p:cNvPr id="17" name="グループ化 16"/>
          <p:cNvGrpSpPr/>
          <p:nvPr/>
        </p:nvGrpSpPr>
        <p:grpSpPr>
          <a:xfrm>
            <a:off x="5004048" y="4221088"/>
            <a:ext cx="3916040" cy="2452136"/>
            <a:chOff x="5101455" y="2103592"/>
            <a:chExt cx="3916040" cy="2452136"/>
          </a:xfrm>
        </p:grpSpPr>
        <p:sp>
          <p:nvSpPr>
            <p:cNvPr id="11" name="正方形/長方形 10"/>
            <p:cNvSpPr/>
            <p:nvPr/>
          </p:nvSpPr>
          <p:spPr>
            <a:xfrm>
              <a:off x="5101455" y="2103592"/>
              <a:ext cx="3168352" cy="31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大阪</a:t>
              </a:r>
              <a:r>
                <a:rPr lang="ja-JP" altLang="en-US" sz="1050" b="1" dirty="0">
                  <a:solidFill>
                    <a:srgbClr val="000000"/>
                  </a:solidFill>
                  <a:latin typeface="Meiryo UI" pitchFamily="50" charset="-128"/>
                  <a:ea typeface="Meiryo UI" pitchFamily="50" charset="-128"/>
                  <a:cs typeface="Meiryo UI" pitchFamily="50" charset="-128"/>
                </a:rPr>
                <a:t>に</a:t>
              </a:r>
              <a:r>
                <a:rPr lang="ja-JP" altLang="en-US" sz="1050" b="1" dirty="0" smtClean="0">
                  <a:solidFill>
                    <a:srgbClr val="000000"/>
                  </a:solidFill>
                  <a:latin typeface="Meiryo UI" pitchFamily="50" charset="-128"/>
                  <a:ea typeface="Meiryo UI" pitchFamily="50" charset="-128"/>
                  <a:cs typeface="Meiryo UI" pitchFamily="50" charset="-128"/>
                </a:rPr>
                <a:t>おける民間</a:t>
              </a:r>
              <a:r>
                <a:rPr lang="ja-JP" altLang="en-US" sz="1050" b="1" dirty="0">
                  <a:solidFill>
                    <a:srgbClr val="000000"/>
                  </a:solidFill>
                  <a:latin typeface="Meiryo UI" pitchFamily="50" charset="-128"/>
                  <a:ea typeface="Meiryo UI" pitchFamily="50" charset="-128"/>
                  <a:cs typeface="Meiryo UI" pitchFamily="50" charset="-128"/>
                </a:rPr>
                <a:t>の活力を生かす新たな取組み</a:t>
              </a:r>
              <a:r>
                <a:rPr lang="ja-JP" altLang="en-US" sz="1050" b="1" dirty="0" smtClean="0">
                  <a:solidFill>
                    <a:srgbClr val="000000"/>
                  </a:solidFill>
                  <a:latin typeface="Meiryo UI" pitchFamily="50" charset="-128"/>
                  <a:ea typeface="Meiryo UI" pitchFamily="50" charset="-128"/>
                  <a:cs typeface="Meiryo UI" pitchFamily="50" charset="-128"/>
                </a:rPr>
                <a:t>例</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14" name="正方形/長方形 13"/>
            <p:cNvSpPr/>
            <p:nvPr/>
          </p:nvSpPr>
          <p:spPr>
            <a:xfrm>
              <a:off x="5520233" y="2683520"/>
              <a:ext cx="3231082" cy="18722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○特区の活用</a:t>
              </a:r>
              <a:endParaRPr lang="en-US" altLang="ja-JP" sz="1050" b="1"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zh-CN" altLang="en-US" sz="1050" dirty="0">
                  <a:solidFill>
                    <a:srgbClr val="000000"/>
                  </a:solidFill>
                  <a:latin typeface="Meiryo UI" pitchFamily="50" charset="-128"/>
                  <a:ea typeface="Meiryo UI" pitchFamily="50" charset="-128"/>
                  <a:cs typeface="Meiryo UI" pitchFamily="50" charset="-128"/>
                </a:rPr>
                <a:t>関西圏国家戦略特</a:t>
              </a:r>
              <a:r>
                <a:rPr lang="zh-CN" altLang="en-US" sz="1050" dirty="0" smtClean="0">
                  <a:solidFill>
                    <a:srgbClr val="000000"/>
                  </a:solidFill>
                  <a:latin typeface="Meiryo UI" pitchFamily="50" charset="-128"/>
                  <a:ea typeface="Meiryo UI" pitchFamily="50" charset="-128"/>
                  <a:cs typeface="Meiryo UI" pitchFamily="50" charset="-128"/>
                </a:rPr>
                <a:t>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関西イノベーション国際</a:t>
              </a:r>
              <a:r>
                <a:rPr lang="ja-JP" altLang="en-US" sz="1050" dirty="0" smtClean="0">
                  <a:solidFill>
                    <a:srgbClr val="000000"/>
                  </a:solidFill>
                  <a:latin typeface="Meiryo UI" pitchFamily="50" charset="-128"/>
                  <a:ea typeface="Meiryo UI" pitchFamily="50" charset="-128"/>
                  <a:cs typeface="Meiryo UI" pitchFamily="50" charset="-128"/>
                </a:rPr>
                <a:t>戦略総合</a:t>
              </a:r>
              <a:r>
                <a:rPr lang="ja-JP" altLang="en-US" sz="1050" dirty="0">
                  <a:solidFill>
                    <a:srgbClr val="000000"/>
                  </a:solidFill>
                  <a:latin typeface="Meiryo UI" pitchFamily="50" charset="-128"/>
                  <a:ea typeface="Meiryo UI" pitchFamily="50" charset="-128"/>
                  <a:cs typeface="Meiryo UI" pitchFamily="50" charset="-128"/>
                </a:rPr>
                <a:t>特区</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800" dirty="0">
                  <a:solidFill>
                    <a:srgbClr val="000000"/>
                  </a:solidFill>
                  <a:latin typeface="Meiryo UI" pitchFamily="50" charset="-128"/>
                  <a:ea typeface="Meiryo UI" pitchFamily="50" charset="-128"/>
                  <a:cs typeface="Meiryo UI" pitchFamily="50" charset="-128"/>
                </a:rPr>
                <a:t>　</a:t>
              </a:r>
              <a:endParaRPr lang="en-US" altLang="ja-JP" sz="800"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関西国際空港・伊丹空港</a:t>
              </a:r>
              <a:r>
                <a:rPr lang="ja-JP" altLang="en-US" sz="1050" b="1" dirty="0" smtClean="0">
                  <a:solidFill>
                    <a:srgbClr val="000000"/>
                  </a:solidFill>
                  <a:latin typeface="Meiryo UI" pitchFamily="50" charset="-128"/>
                  <a:ea typeface="Meiryo UI" pitchFamily="50" charset="-128"/>
                  <a:cs typeface="Meiryo UI" pitchFamily="50" charset="-128"/>
                </a:rPr>
                <a:t>の運営</a:t>
              </a:r>
              <a:r>
                <a:rPr lang="ja-JP" altLang="en-US" sz="1050" b="1" dirty="0">
                  <a:solidFill>
                    <a:srgbClr val="000000"/>
                  </a:solidFill>
                  <a:latin typeface="Meiryo UI" pitchFamily="50" charset="-128"/>
                  <a:ea typeface="Meiryo UI" pitchFamily="50" charset="-128"/>
                  <a:cs typeface="Meiryo UI" pitchFamily="50" charset="-128"/>
                </a:rPr>
                <a:t>形態の変更</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コンセッション方式の</a:t>
              </a:r>
              <a:r>
                <a:rPr lang="ja-JP" altLang="en-US" sz="1050" dirty="0" smtClean="0">
                  <a:solidFill>
                    <a:srgbClr val="000000"/>
                  </a:solidFill>
                  <a:latin typeface="Meiryo UI" pitchFamily="50" charset="-128"/>
                  <a:ea typeface="Meiryo UI" pitchFamily="50" charset="-128"/>
                  <a:cs typeface="Meiryo UI" pitchFamily="50" charset="-128"/>
                </a:rPr>
                <a:t>導入</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endParaRPr lang="en-US" altLang="ja-JP" sz="800" b="1" dirty="0" smtClean="0">
                <a:solidFill>
                  <a:srgbClr val="000000"/>
                </a:solidFill>
                <a:latin typeface="Meiryo UI" pitchFamily="50" charset="-128"/>
                <a:ea typeface="Meiryo UI" pitchFamily="50" charset="-128"/>
                <a:cs typeface="Meiryo UI" pitchFamily="50" charset="-128"/>
              </a:endParaRPr>
            </a:p>
            <a:p>
              <a:pPr>
                <a:defRPr/>
              </a:pPr>
              <a:r>
                <a:rPr lang="ja-JP" altLang="en-US" sz="1050" b="1" dirty="0" smtClean="0">
                  <a:solidFill>
                    <a:srgbClr val="000000"/>
                  </a:solidFill>
                  <a:latin typeface="Meiryo UI" pitchFamily="50" charset="-128"/>
                  <a:ea typeface="Meiryo UI" pitchFamily="50" charset="-128"/>
                  <a:cs typeface="Meiryo UI" pitchFamily="50" charset="-128"/>
                </a:rPr>
                <a:t>○</a:t>
              </a:r>
              <a:r>
                <a:rPr lang="ja-JP" altLang="en-US" sz="1050" b="1" dirty="0">
                  <a:solidFill>
                    <a:srgbClr val="000000"/>
                  </a:solidFill>
                  <a:latin typeface="Meiryo UI" pitchFamily="50" charset="-128"/>
                  <a:ea typeface="Meiryo UI" pitchFamily="50" charset="-128"/>
                  <a:cs typeface="Meiryo UI" pitchFamily="50" charset="-128"/>
                </a:rPr>
                <a:t>大阪の新たな取組み</a:t>
              </a: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公民戦略連携</a:t>
              </a:r>
              <a:r>
                <a:rPr lang="ja-JP" altLang="en-US" sz="1050" dirty="0" smtClean="0">
                  <a:solidFill>
                    <a:srgbClr val="000000"/>
                  </a:solidFill>
                  <a:latin typeface="Meiryo UI" pitchFamily="50" charset="-128"/>
                  <a:ea typeface="Meiryo UI" pitchFamily="50" charset="-128"/>
                  <a:cs typeface="Meiryo UI" pitchFamily="50" charset="-128"/>
                </a:rPr>
                <a:t>デスク（大阪府・</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a:solidFill>
                    <a:srgbClr val="000000"/>
                  </a:solidFill>
                  <a:latin typeface="Meiryo UI" pitchFamily="50" charset="-128"/>
                  <a:ea typeface="Meiryo UI" pitchFamily="50" charset="-128"/>
                  <a:cs typeface="Meiryo UI" pitchFamily="50" charset="-128"/>
                </a:rPr>
                <a:t>ビジネス活性化地区制度（大阪市</a:t>
              </a:r>
              <a:r>
                <a:rPr lang="ja-JP" altLang="en-US" sz="1050" dirty="0" smtClean="0">
                  <a:solidFill>
                    <a:srgbClr val="000000"/>
                  </a:solidFill>
                  <a:latin typeface="Meiryo UI" pitchFamily="50" charset="-128"/>
                  <a:ea typeface="Meiryo UI" pitchFamily="50" charset="-128"/>
                  <a:cs typeface="Meiryo UI" pitchFamily="50" charset="-128"/>
                </a:rPr>
                <a:t>・</a:t>
              </a:r>
              <a:r>
                <a:rPr lang="en-US" altLang="ja-JP" sz="1050" dirty="0" smtClean="0">
                  <a:solidFill>
                    <a:srgbClr val="000000"/>
                  </a:solidFill>
                  <a:latin typeface="Meiryo UI" pitchFamily="50" charset="-128"/>
                  <a:ea typeface="Meiryo UI" pitchFamily="50" charset="-128"/>
                  <a:cs typeface="Meiryo UI" pitchFamily="50" charset="-128"/>
                </a:rPr>
                <a:t>201</a:t>
              </a:r>
              <a:r>
                <a:rPr lang="en-US" altLang="ja-JP" sz="1050" dirty="0">
                  <a:solidFill>
                    <a:srgbClr val="000000"/>
                  </a:solidFill>
                  <a:latin typeface="Meiryo UI" pitchFamily="50" charset="-128"/>
                  <a:ea typeface="Meiryo UI" pitchFamily="50" charset="-128"/>
                  <a:cs typeface="Meiryo UI" pitchFamily="50" charset="-128"/>
                </a:rPr>
                <a:t>5</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パークマネジメント事業（</a:t>
              </a:r>
              <a:r>
                <a:rPr lang="ja-JP" altLang="en-US" sz="1050" dirty="0">
                  <a:solidFill>
                    <a:schemeClr val="tx1"/>
                  </a:solidFill>
                  <a:latin typeface="Meiryo UI" pitchFamily="50" charset="-128"/>
                  <a:ea typeface="Meiryo UI" pitchFamily="50" charset="-128"/>
                  <a:cs typeface="Meiryo UI" pitchFamily="50" charset="-128"/>
                </a:rPr>
                <a:t>大阪市</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6" name="テキスト ボックス 3"/>
            <p:cNvSpPr txBox="1">
              <a:spLocks noChangeArrowheads="1"/>
            </p:cNvSpPr>
            <p:nvPr/>
          </p:nvSpPr>
          <p:spPr bwMode="auto">
            <a:xfrm>
              <a:off x="5222357" y="2374280"/>
              <a:ext cx="3795138"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現在も、大阪府・大阪市では民の力を活かす環境整備に積極的に取り組む</a:t>
              </a:r>
              <a:endParaRPr lang="ja-JP" altLang="en-US" sz="900" dirty="0">
                <a:solidFill>
                  <a:srgbClr val="000000"/>
                </a:solidFill>
                <a:latin typeface="Meiryo UI" pitchFamily="50" charset="-128"/>
                <a:ea typeface="Meiryo UI" pitchFamily="50" charset="-128"/>
              </a:endParaRPr>
            </a:p>
          </p:txBody>
        </p:sp>
      </p:grpSp>
      <p:sp>
        <p:nvSpPr>
          <p:cNvPr id="19" name="正方形/長方形 18"/>
          <p:cNvSpPr/>
          <p:nvPr/>
        </p:nvSpPr>
        <p:spPr>
          <a:xfrm>
            <a:off x="5436096" y="4919960"/>
            <a:ext cx="3384376" cy="1677393"/>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251520" y="2348880"/>
            <a:ext cx="4699859" cy="880857"/>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defRPr/>
            </a:pP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○フィランソロピーとは</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sz="1050" dirty="0">
                <a:solidFill>
                  <a:srgbClr val="000000"/>
                </a:solidFill>
                <a:latin typeface="Meiryo UI" pitchFamily="50" charset="-128"/>
                <a:ea typeface="Meiryo UI" pitchFamily="50" charset="-128"/>
                <a:cs typeface="Meiryo UI" pitchFamily="50" charset="-128"/>
              </a:rPr>
              <a:t>貢献活動の総称</a:t>
            </a:r>
            <a:r>
              <a:rPr lang="ja-JP" altLang="en-US" sz="1050" dirty="0" smtClean="0">
                <a:solidFill>
                  <a:srgbClr val="000000"/>
                </a:solidFill>
                <a:latin typeface="Meiryo UI" pitchFamily="50" charset="-128"/>
                <a:ea typeface="Meiryo UI" pitchFamily="50" charset="-128"/>
                <a:cs typeface="Meiryo UI" pitchFamily="50" charset="-128"/>
              </a:rPr>
              <a:t>。ここでは、社会的課題解決に向けて　　</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行う寄附や社会的投資等を</a:t>
            </a:r>
            <a:r>
              <a:rPr lang="ja-JP" altLang="en-US" sz="1050" dirty="0">
                <a:solidFill>
                  <a:srgbClr val="000000"/>
                </a:solidFill>
                <a:latin typeface="Meiryo UI" pitchFamily="50" charset="-128"/>
                <a:ea typeface="Meiryo UI" pitchFamily="50" charset="-128"/>
                <a:cs typeface="Meiryo UI" pitchFamily="50" charset="-128"/>
              </a:rPr>
              <a:t>通じた</a:t>
            </a:r>
            <a:r>
              <a:rPr lang="ja-JP" altLang="en-US" sz="1050" dirty="0" smtClean="0">
                <a:solidFill>
                  <a:srgbClr val="000000"/>
                </a:solidFill>
                <a:latin typeface="Meiryo UI" pitchFamily="50" charset="-128"/>
                <a:ea typeface="Meiryo UI" pitchFamily="50" charset="-128"/>
                <a:cs typeface="Meiryo UI" pitchFamily="50" charset="-128"/>
              </a:rPr>
              <a:t>公益活動</a:t>
            </a:r>
            <a:r>
              <a:rPr lang="ja-JP" altLang="en-US" sz="1050" dirty="0">
                <a:solidFill>
                  <a:srgbClr val="000000"/>
                </a:solidFill>
                <a:latin typeface="Meiryo UI" pitchFamily="50" charset="-128"/>
                <a:ea typeface="Meiryo UI" pitchFamily="50" charset="-128"/>
                <a:cs typeface="Meiryo UI" pitchFamily="50" charset="-128"/>
              </a:rPr>
              <a:t>をいう</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a:t>
            </a:r>
            <a:r>
              <a:rPr lang="ja-JP" altLang="en-US" sz="1050" dirty="0">
                <a:solidFill>
                  <a:srgbClr val="000000"/>
                </a:solidFill>
                <a:latin typeface="Meiryo UI" pitchFamily="50" charset="-128"/>
                <a:ea typeface="Meiryo UI" pitchFamily="50" charset="-128"/>
                <a:cs typeface="Meiryo UI" pitchFamily="50" charset="-128"/>
              </a:rPr>
              <a:t>寄附</a:t>
            </a:r>
            <a:r>
              <a:rPr lang="ja-JP" altLang="en-US" sz="1050" dirty="0" smtClean="0">
                <a:solidFill>
                  <a:srgbClr val="000000"/>
                </a:solidFill>
                <a:latin typeface="Meiryo UI" pitchFamily="50" charset="-128"/>
                <a:ea typeface="Meiryo UI" pitchFamily="50" charset="-128"/>
                <a:cs typeface="Meiryo UI" pitchFamily="50" charset="-128"/>
              </a:rPr>
              <a:t>を表明した富豪・・・マーク</a:t>
            </a:r>
            <a:r>
              <a:rPr lang="ja-JP" altLang="en-US" sz="1050" dirty="0">
                <a:solidFill>
                  <a:srgbClr val="000000"/>
                </a:solidFill>
                <a:latin typeface="Meiryo UI" pitchFamily="50" charset="-128"/>
                <a:ea typeface="Meiryo UI" pitchFamily="50" charset="-128"/>
                <a:cs typeface="Meiryo UI" pitchFamily="50" charset="-128"/>
              </a:rPr>
              <a:t>・</a:t>
            </a:r>
            <a:r>
              <a:rPr lang="ja-JP" altLang="en-US" sz="1050" dirty="0" smtClean="0">
                <a:solidFill>
                  <a:srgbClr val="000000"/>
                </a:solidFill>
                <a:latin typeface="Meiryo UI" pitchFamily="50" charset="-128"/>
                <a:ea typeface="Meiryo UI" pitchFamily="50" charset="-128"/>
                <a:cs typeface="Meiryo UI" pitchFamily="50" charset="-128"/>
              </a:rPr>
              <a:t>ザッカーバーグ氏（</a:t>
            </a:r>
            <a:r>
              <a:rPr lang="en-US" altLang="ja-JP" sz="1050" dirty="0" smtClean="0">
                <a:solidFill>
                  <a:srgbClr val="000000"/>
                </a:solidFill>
                <a:latin typeface="Meiryo UI" pitchFamily="50" charset="-128"/>
                <a:ea typeface="Meiryo UI" pitchFamily="50" charset="-128"/>
                <a:cs typeface="Meiryo UI" pitchFamily="50" charset="-128"/>
              </a:rPr>
              <a:t>Facebook CEO</a:t>
            </a:r>
            <a:r>
              <a:rPr lang="ja-JP" altLang="en-US" sz="1050" dirty="0" smtClean="0">
                <a:solidFill>
                  <a:srgbClr val="000000"/>
                </a:solidFill>
                <a:latin typeface="Meiryo UI" pitchFamily="50" charset="-128"/>
                <a:ea typeface="Meiryo UI" pitchFamily="50" charset="-128"/>
                <a:cs typeface="Meiryo UI" pitchFamily="50" charset="-128"/>
              </a:rPr>
              <a:t>）</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a:solidFill>
                  <a:srgbClr val="000000"/>
                </a:solidFill>
                <a:latin typeface="Meiryo UI" pitchFamily="50" charset="-128"/>
                <a:ea typeface="Meiryo UI" pitchFamily="50" charset="-128"/>
                <a:cs typeface="Meiryo UI" pitchFamily="50" charset="-128"/>
              </a:rPr>
              <a:t>　</a:t>
            </a:r>
            <a:r>
              <a:rPr lang="ja-JP" altLang="en-US" sz="1050" dirty="0" smtClean="0">
                <a:solidFill>
                  <a:srgbClr val="000000"/>
                </a:solidFill>
                <a:latin typeface="Meiryo UI" pitchFamily="50" charset="-128"/>
                <a:ea typeface="Meiryo UI" pitchFamily="50" charset="-128"/>
                <a:cs typeface="Meiryo UI" pitchFamily="50" charset="-128"/>
              </a:rPr>
              <a:t>　　　　　　　　　　　　　　　ビル・ゲイツ氏（</a:t>
            </a:r>
            <a:r>
              <a:rPr lang="en-US" altLang="ja-JP" sz="1050" dirty="0" smtClean="0">
                <a:solidFill>
                  <a:srgbClr val="000000"/>
                </a:solidFill>
                <a:latin typeface="Meiryo UI" pitchFamily="50" charset="-128"/>
                <a:ea typeface="Meiryo UI" pitchFamily="50" charset="-128"/>
                <a:cs typeface="Meiryo UI" pitchFamily="50" charset="-128"/>
              </a:rPr>
              <a:t>Microsoft</a:t>
            </a:r>
            <a:r>
              <a:rPr lang="ja-JP" altLang="en-US" sz="1050" dirty="0" smtClean="0">
                <a:solidFill>
                  <a:srgbClr val="000000"/>
                </a:solidFill>
                <a:latin typeface="Meiryo UI" pitchFamily="50" charset="-128"/>
                <a:ea typeface="Meiryo UI" pitchFamily="50" charset="-128"/>
                <a:cs typeface="Meiryo UI" pitchFamily="50" charset="-128"/>
              </a:rPr>
              <a:t>元会長）</a:t>
            </a:r>
            <a:endParaRPr lang="en-US" altLang="ja-JP" sz="1050" dirty="0" smtClean="0">
              <a:solidFill>
                <a:srgbClr val="000000"/>
              </a:solidFill>
              <a:latin typeface="Meiryo UI" pitchFamily="50" charset="-128"/>
              <a:ea typeface="Meiryo UI" pitchFamily="50" charset="-128"/>
              <a:cs typeface="Meiryo UI" pitchFamily="50" charset="-128"/>
            </a:endParaRPr>
          </a:p>
          <a:p>
            <a:pPr>
              <a:defRPr/>
            </a:pPr>
            <a:r>
              <a:rPr lang="ja-JP" altLang="en-US" sz="1050" dirty="0" smtClean="0">
                <a:solidFill>
                  <a:srgbClr val="000000"/>
                </a:solidFill>
                <a:latin typeface="Meiryo UI" pitchFamily="50" charset="-128"/>
                <a:ea typeface="Meiryo UI" pitchFamily="50" charset="-128"/>
                <a:cs typeface="Meiryo UI" pitchFamily="50" charset="-128"/>
              </a:rPr>
              <a:t>　　　　　　　　　　　　　　　　ウォーレン・バフェット氏（投資家）　　など</a:t>
            </a:r>
            <a:endParaRPr lang="en-US" altLang="ja-JP" sz="1050" dirty="0">
              <a:solidFill>
                <a:srgbClr val="000000"/>
              </a:solidFill>
              <a:latin typeface="Meiryo UI" pitchFamily="50" charset="-128"/>
              <a:ea typeface="Meiryo UI" pitchFamily="50" charset="-128"/>
              <a:cs typeface="Meiryo UI" pitchFamily="50" charset="-128"/>
            </a:endParaRPr>
          </a:p>
        </p:txBody>
      </p:sp>
      <p:sp>
        <p:nvSpPr>
          <p:cNvPr id="22" name="正方形/長方形 21"/>
          <p:cNvSpPr/>
          <p:nvPr/>
        </p:nvSpPr>
        <p:spPr>
          <a:xfrm>
            <a:off x="238474" y="2044899"/>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smtClean="0">
                <a:solidFill>
                  <a:srgbClr val="000000"/>
                </a:solidFill>
                <a:latin typeface="Meiryo UI" pitchFamily="50" charset="-128"/>
                <a:ea typeface="Meiryo UI" pitchFamily="50" charset="-128"/>
                <a:cs typeface="Meiryo UI" pitchFamily="50" charset="-128"/>
              </a:rPr>
              <a:t>■世界の潮流</a:t>
            </a:r>
            <a:endParaRPr lang="en-US" altLang="ja-JP" sz="1050" b="1" dirty="0" smtClean="0">
              <a:solidFill>
                <a:srgbClr val="000000"/>
              </a:solidFill>
              <a:latin typeface="Meiryo UI" pitchFamily="50" charset="-128"/>
              <a:ea typeface="Meiryo UI" pitchFamily="50" charset="-128"/>
              <a:cs typeface="Meiryo UI" pitchFamily="50" charset="-128"/>
            </a:endParaRPr>
          </a:p>
        </p:txBody>
      </p:sp>
      <p:sp>
        <p:nvSpPr>
          <p:cNvPr id="23" name="テキスト ボックス 3"/>
          <p:cNvSpPr txBox="1">
            <a:spLocks noChangeArrowheads="1"/>
          </p:cNvSpPr>
          <p:nvPr/>
        </p:nvSpPr>
        <p:spPr bwMode="auto">
          <a:xfrm>
            <a:off x="1338934" y="2081486"/>
            <a:ext cx="3368244" cy="230832"/>
          </a:xfrm>
          <a:prstGeom prst="rect">
            <a:avLst/>
          </a:prstGeom>
          <a:noFill/>
          <a:ln w="9525">
            <a:solidFill>
              <a:srgbClr val="000000"/>
            </a:solidFill>
            <a:prstDash val="sysDash"/>
            <a:miter lim="800000"/>
            <a:headEnd/>
            <a:tailEnd/>
          </a:ln>
        </p:spPr>
        <p:txBody>
          <a:bodyPr wrap="square">
            <a:spAutoFit/>
          </a:bodyPr>
          <a:lstStyle/>
          <a:p>
            <a:r>
              <a:rPr lang="ja-JP" altLang="en-US" sz="900" dirty="0" smtClean="0">
                <a:solidFill>
                  <a:srgbClr val="000000"/>
                </a:solidFill>
                <a:latin typeface="Meiryo UI" pitchFamily="50" charset="-128"/>
                <a:ea typeface="Meiryo UI" pitchFamily="50" charset="-128"/>
              </a:rPr>
              <a:t>⇒　フィランソロピーが活発なアメリカでは富豪達が巨額の</a:t>
            </a:r>
            <a:r>
              <a:rPr lang="ja-JP" altLang="en-US" sz="900" dirty="0">
                <a:solidFill>
                  <a:srgbClr val="000000"/>
                </a:solidFill>
                <a:latin typeface="Meiryo UI" pitchFamily="50" charset="-128"/>
                <a:ea typeface="Meiryo UI" pitchFamily="50" charset="-128"/>
              </a:rPr>
              <a:t>寄附</a:t>
            </a:r>
            <a:r>
              <a:rPr lang="ja-JP" altLang="en-US" sz="900" dirty="0" smtClean="0">
                <a:solidFill>
                  <a:srgbClr val="000000"/>
                </a:solidFill>
                <a:latin typeface="Meiryo UI" pitchFamily="50" charset="-128"/>
                <a:ea typeface="Meiryo UI" pitchFamily="50" charset="-128"/>
              </a:rPr>
              <a:t>表明</a:t>
            </a:r>
            <a:endParaRPr lang="en-US" altLang="ja-JP" sz="900" dirty="0" smtClean="0">
              <a:solidFill>
                <a:srgbClr val="000000"/>
              </a:solidFill>
              <a:latin typeface="Meiryo UI" pitchFamily="50" charset="-128"/>
              <a:ea typeface="Meiryo UI" pitchFamily="50" charset="-128"/>
            </a:endParaRPr>
          </a:p>
        </p:txBody>
      </p:sp>
      <p:sp>
        <p:nvSpPr>
          <p:cNvPr id="24" name="テキスト ボックス 8"/>
          <p:cNvSpPr txBox="1">
            <a:spLocks noChangeArrowheads="1"/>
          </p:cNvSpPr>
          <p:nvPr/>
        </p:nvSpPr>
        <p:spPr bwMode="auto">
          <a:xfrm>
            <a:off x="235626" y="4616634"/>
            <a:ext cx="392657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a:t>
            </a:r>
            <a:r>
              <a:rPr lang="ja-JP" altLang="en-US" sz="1050" b="1" dirty="0">
                <a:solidFill>
                  <a:srgbClr val="000000"/>
                </a:solidFill>
                <a:latin typeface="ＭＳ Ｐゴシック" pitchFamily="50" charset="-128"/>
                <a:ea typeface="Meiryo UI" pitchFamily="50" charset="-128"/>
                <a:cs typeface="Meiryo UI" pitchFamily="50" charset="-128"/>
              </a:rPr>
              <a:t>アメリカにおける</a:t>
            </a:r>
            <a:r>
              <a:rPr lang="ja-JP" altLang="en-US" sz="1050" b="1" dirty="0" smtClean="0">
                <a:solidFill>
                  <a:srgbClr val="000000"/>
                </a:solidFill>
                <a:latin typeface="ＭＳ Ｐゴシック" pitchFamily="50" charset="-128"/>
                <a:ea typeface="Meiryo UI" pitchFamily="50" charset="-128"/>
                <a:cs typeface="Meiryo UI" pitchFamily="50" charset="-128"/>
              </a:rPr>
              <a:t>助成</a:t>
            </a:r>
            <a:r>
              <a:rPr lang="ja-JP" altLang="en-US" sz="1050" b="1" dirty="0">
                <a:solidFill>
                  <a:srgbClr val="000000"/>
                </a:solidFill>
                <a:latin typeface="ＭＳ Ｐゴシック" pitchFamily="50" charset="-128"/>
                <a:ea typeface="Meiryo UI" pitchFamily="50" charset="-128"/>
                <a:cs typeface="Meiryo UI" pitchFamily="50" charset="-128"/>
              </a:rPr>
              <a:t>財団の資産と助成額の</a:t>
            </a:r>
            <a:r>
              <a:rPr lang="ja-JP" altLang="en-US" sz="1050" b="1" dirty="0" smtClean="0">
                <a:solidFill>
                  <a:srgbClr val="000000"/>
                </a:solidFill>
                <a:latin typeface="ＭＳ Ｐゴシック" pitchFamily="50" charset="-128"/>
                <a:ea typeface="Meiryo UI" pitchFamily="50" charset="-128"/>
                <a:cs typeface="Meiryo UI" pitchFamily="50" charset="-128"/>
              </a:rPr>
              <a:t>推移</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1975</a:t>
            </a:r>
            <a:r>
              <a:rPr lang="ja-JP" altLang="en-US" sz="900" dirty="0" smtClean="0">
                <a:solidFill>
                  <a:srgbClr val="000000"/>
                </a:solidFill>
                <a:latin typeface="ＭＳ Ｐゴシック" pitchFamily="50" charset="-128"/>
                <a:ea typeface="Meiryo UI" pitchFamily="50" charset="-128"/>
                <a:cs typeface="Meiryo UI" pitchFamily="50" charset="-128"/>
              </a:rPr>
              <a:t>～</a:t>
            </a:r>
            <a:r>
              <a:rPr lang="en-US" altLang="ja-JP" sz="900" dirty="0" smtClean="0">
                <a:solidFill>
                  <a:srgbClr val="000000"/>
                </a:solidFill>
                <a:latin typeface="ＭＳ Ｐゴシック" pitchFamily="50" charset="-128"/>
                <a:ea typeface="Meiryo UI" pitchFamily="50" charset="-128"/>
                <a:cs typeface="Meiryo UI" pitchFamily="50" charset="-128"/>
              </a:rPr>
              <a:t>2009</a:t>
            </a:r>
            <a:r>
              <a:rPr lang="ja-JP" altLang="en-US" sz="900" dirty="0" smtClean="0">
                <a:solidFill>
                  <a:srgbClr val="000000"/>
                </a:solidFill>
                <a:latin typeface="ＭＳ Ｐゴシック" pitchFamily="50" charset="-128"/>
                <a:ea typeface="Meiryo UI" pitchFamily="50" charset="-128"/>
                <a:cs typeface="Meiryo UI" pitchFamily="50" charset="-128"/>
              </a:rPr>
              <a:t>年）</a:t>
            </a:r>
            <a:endParaRPr lang="ja-JP" altLang="en-US" sz="900" dirty="0">
              <a:solidFill>
                <a:srgbClr val="000000"/>
              </a:solidFill>
              <a:latin typeface="ＭＳ Ｐゴシック" pitchFamily="50" charset="-128"/>
              <a:ea typeface="Meiryo UI" pitchFamily="50" charset="-128"/>
              <a:cs typeface="Meiryo UI"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429150620"/>
              </p:ext>
            </p:extLst>
          </p:nvPr>
        </p:nvGraphicFramePr>
        <p:xfrm>
          <a:off x="282271" y="3600472"/>
          <a:ext cx="4669108" cy="836640"/>
        </p:xfrm>
        <a:graphic>
          <a:graphicData uri="http://schemas.openxmlformats.org/drawingml/2006/table">
            <a:tbl>
              <a:tblPr firstRow="1" bandRow="1">
                <a:tableStyleId>{5940675A-B579-460E-94D1-54222C63F5DA}</a:tableStyleId>
              </a:tblPr>
              <a:tblGrid>
                <a:gridCol w="564652">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137971">
                <a:tc>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円換算</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現地通貨</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名目</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GDP</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比</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為替レート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a16="http://schemas.microsoft.com/office/drawing/2014/main" val="10000"/>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日本</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7,409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0.2</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p>
                  </a:txBody>
                  <a:tcPr marT="36000" marB="36000"/>
                </a:tc>
                <a:extLst>
                  <a:ext uri="{0D108BD9-81ED-4DB2-BD59-A6C34878D82A}">
                    <a16:rowId xmlns:a16="http://schemas.microsoft.com/office/drawing/2014/main" val="10001"/>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アメリカ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3,504</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2,585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億ドル</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ドル＝</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105.8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a16="http://schemas.microsoft.com/office/drawing/2014/main" val="10002"/>
                  </a:ext>
                </a:extLst>
              </a:tr>
              <a:tr h="0">
                <a:tc>
                  <a:txBody>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イギリス</a:t>
                      </a:r>
                    </a:p>
                  </a:txBody>
                  <a:tcPr marT="36000" marB="36000"/>
                </a:tc>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兆</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8,100</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億ポンド</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tc>
                  <a:txBody>
                    <a:bodyPr/>
                    <a:lstStyle/>
                    <a:p>
                      <a:pPr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ポンド＝</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170.8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T="36000" marB="36000"/>
                </a:tc>
                <a:extLst>
                  <a:ext uri="{0D108BD9-81ED-4DB2-BD59-A6C34878D82A}">
                    <a16:rowId xmlns:a16="http://schemas.microsoft.com/office/drawing/2014/main" val="10003"/>
                  </a:ext>
                </a:extLst>
              </a:tr>
            </a:tbl>
          </a:graphicData>
        </a:graphic>
      </p:graphicFrame>
      <p:sp>
        <p:nvSpPr>
          <p:cNvPr id="27" name="テキスト ボックス 8"/>
          <p:cNvSpPr txBox="1">
            <a:spLocks noChangeArrowheads="1"/>
          </p:cNvSpPr>
          <p:nvPr/>
        </p:nvSpPr>
        <p:spPr bwMode="auto">
          <a:xfrm>
            <a:off x="248842" y="3327603"/>
            <a:ext cx="302320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smtClean="0">
                <a:solidFill>
                  <a:srgbClr val="000000"/>
                </a:solidFill>
                <a:latin typeface="ＭＳ Ｐゴシック" pitchFamily="50" charset="-128"/>
                <a:ea typeface="Meiryo UI" pitchFamily="50" charset="-128"/>
                <a:cs typeface="Meiryo UI" pitchFamily="50" charset="-128"/>
              </a:rPr>
              <a:t>■個人寄付総額の米英国際比較</a:t>
            </a:r>
            <a:r>
              <a:rPr lang="ja-JP" altLang="en-US" sz="1050" b="1" dirty="0" smtClean="0">
                <a:solidFill>
                  <a:srgbClr val="000000"/>
                </a:solidFill>
                <a:latin typeface="Meiryo UI" panose="020B0604030504040204" pitchFamily="50" charset="-128"/>
                <a:ea typeface="Meiryo UI" panose="020B0604030504040204" pitchFamily="50" charset="-128"/>
                <a:cs typeface="Meiryo UI" pitchFamily="50" charset="-128"/>
              </a:rPr>
              <a:t>（</a:t>
            </a:r>
            <a:r>
              <a:rPr lang="en-US" altLang="ja-JP" sz="1050" b="1" dirty="0" smtClean="0">
                <a:solidFill>
                  <a:srgbClr val="000000"/>
                </a:solidFill>
                <a:latin typeface="Meiryo UI" panose="020B0604030504040204" pitchFamily="50" charset="-128"/>
                <a:ea typeface="Meiryo UI" panose="020B0604030504040204" pitchFamily="50" charset="-128"/>
                <a:cs typeface="Meiryo UI" pitchFamily="50" charset="-128"/>
              </a:rPr>
              <a:t>201</a:t>
            </a:r>
            <a:r>
              <a:rPr lang="en-US" altLang="ja-JP" sz="1050" b="1" dirty="0">
                <a:solidFill>
                  <a:srgbClr val="000000"/>
                </a:solidFill>
                <a:latin typeface="Meiryo UI" panose="020B0604030504040204" pitchFamily="50" charset="-128"/>
                <a:ea typeface="Meiryo UI" panose="020B0604030504040204" pitchFamily="50" charset="-128"/>
                <a:cs typeface="Meiryo UI" pitchFamily="50" charset="-128"/>
              </a:rPr>
              <a:t>4</a:t>
            </a:r>
            <a:r>
              <a:rPr lang="ja-JP" altLang="en-US" sz="1050" b="1" dirty="0" smtClean="0">
                <a:solidFill>
                  <a:srgbClr val="000000"/>
                </a:solidFill>
                <a:latin typeface="ＭＳ Ｐゴシック" pitchFamily="50" charset="-128"/>
                <a:ea typeface="Meiryo UI" pitchFamily="50" charset="-128"/>
                <a:cs typeface="Meiryo UI" pitchFamily="50" charset="-128"/>
              </a:rPr>
              <a:t>年）</a:t>
            </a:r>
            <a:endParaRPr lang="ja-JP" altLang="en-US" sz="1050" b="1" dirty="0">
              <a:solidFill>
                <a:srgbClr val="000000"/>
              </a:solidFill>
              <a:latin typeface="ＭＳ Ｐゴシック" pitchFamily="50" charset="-128"/>
              <a:ea typeface="Meiryo UI" pitchFamily="50" charset="-128"/>
              <a:cs typeface="Meiryo UI" pitchFamily="50" charset="-128"/>
            </a:endParaRPr>
          </a:p>
        </p:txBody>
      </p:sp>
      <p:sp>
        <p:nvSpPr>
          <p:cNvPr id="28" name="テキスト ボックス 23"/>
          <p:cNvSpPr txBox="1">
            <a:spLocks noChangeArrowheads="1"/>
          </p:cNvSpPr>
          <p:nvPr/>
        </p:nvSpPr>
        <p:spPr bwMode="auto">
          <a:xfrm>
            <a:off x="3614599" y="4424412"/>
            <a:ext cx="1389449"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出典：寄付白書２０１５</a:t>
            </a:r>
            <a:endParaRPr lang="ja-JP" altLang="en-US" sz="800" dirty="0">
              <a:solidFill>
                <a:srgbClr val="000000"/>
              </a:solidFill>
              <a:latin typeface="Meiryo UI" pitchFamily="50" charset="-128"/>
              <a:ea typeface="Meiryo UI" pitchFamily="50" charset="-128"/>
            </a:endParaRPr>
          </a:p>
        </p:txBody>
      </p:sp>
      <p:sp>
        <p:nvSpPr>
          <p:cNvPr id="29" name="テキスト ボックス 23"/>
          <p:cNvSpPr txBox="1">
            <a:spLocks noChangeArrowheads="1"/>
          </p:cNvSpPr>
          <p:nvPr/>
        </p:nvSpPr>
        <p:spPr bwMode="auto">
          <a:xfrm>
            <a:off x="1034770" y="6597352"/>
            <a:ext cx="3672408" cy="215444"/>
          </a:xfrm>
          <a:prstGeom prst="rect">
            <a:avLst/>
          </a:prstGeom>
          <a:noFill/>
          <a:ln w="9525">
            <a:noFill/>
            <a:miter lim="800000"/>
            <a:headEnd/>
            <a:tailEnd/>
          </a:ln>
        </p:spPr>
        <p:txBody>
          <a:bodyPr wrap="square">
            <a:spAutoFit/>
          </a:bodyPr>
          <a:lstStyle/>
          <a:p>
            <a:r>
              <a:rPr lang="ja-JP" altLang="en-US" sz="800" dirty="0" smtClean="0">
                <a:solidFill>
                  <a:srgbClr val="000000"/>
                </a:solidFill>
                <a:latin typeface="Meiryo UI" pitchFamily="50" charset="-128"/>
                <a:ea typeface="Meiryo UI" pitchFamily="50" charset="-128"/>
              </a:rPr>
              <a:t>出典：</a:t>
            </a:r>
            <a:r>
              <a:rPr lang="zh-TW" altLang="en-US" sz="800" dirty="0" smtClean="0">
                <a:solidFill>
                  <a:srgbClr val="000000"/>
                </a:solidFill>
                <a:latin typeface="Meiryo UI" pitchFamily="50" charset="-128"/>
                <a:ea typeface="Meiryo UI" pitchFamily="50" charset="-128"/>
              </a:rPr>
              <a:t>笹川平和財団委託研究調査報告書</a:t>
            </a:r>
            <a:r>
              <a:rPr lang="ja-JP" altLang="en-US" sz="800" dirty="0" smtClean="0">
                <a:solidFill>
                  <a:srgbClr val="000000"/>
                </a:solidFill>
                <a:latin typeface="Meiryo UI" pitchFamily="50" charset="-128"/>
                <a:ea typeface="Meiryo UI" pitchFamily="50" charset="-128"/>
              </a:rPr>
              <a:t>「国際</a:t>
            </a:r>
            <a:r>
              <a:rPr lang="ja-JP" altLang="en-US" sz="800" dirty="0">
                <a:solidFill>
                  <a:srgbClr val="000000"/>
                </a:solidFill>
                <a:latin typeface="Meiryo UI" pitchFamily="50" charset="-128"/>
                <a:ea typeface="Meiryo UI" pitchFamily="50" charset="-128"/>
              </a:rPr>
              <a:t>グラント・メイキングの課題と</a:t>
            </a:r>
            <a:r>
              <a:rPr lang="ja-JP" altLang="en-US" sz="800" dirty="0" smtClean="0">
                <a:solidFill>
                  <a:srgbClr val="000000"/>
                </a:solidFill>
                <a:latin typeface="Meiryo UI" pitchFamily="50" charset="-128"/>
                <a:ea typeface="Meiryo UI" pitchFamily="50" charset="-128"/>
              </a:rPr>
              <a:t>展望」</a:t>
            </a:r>
            <a:endParaRPr lang="ja-JP" altLang="en-US" sz="800" dirty="0">
              <a:solidFill>
                <a:srgbClr val="000000"/>
              </a:solidFill>
              <a:latin typeface="Meiryo UI" pitchFamily="50" charset="-128"/>
              <a:ea typeface="Meiryo UI" pitchFamily="50" charset="-128"/>
            </a:endParaRPr>
          </a:p>
        </p:txBody>
      </p:sp>
      <p:sp>
        <p:nvSpPr>
          <p:cNvPr id="30" name="テキスト ボックス 29"/>
          <p:cNvSpPr txBox="1"/>
          <p:nvPr/>
        </p:nvSpPr>
        <p:spPr>
          <a:xfrm>
            <a:off x="273772" y="5127108"/>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資産</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sp>
        <p:nvSpPr>
          <p:cNvPr id="33" name="テキスト ボックス 32"/>
          <p:cNvSpPr txBox="1"/>
          <p:nvPr/>
        </p:nvSpPr>
        <p:spPr>
          <a:xfrm>
            <a:off x="4594252" y="5158294"/>
            <a:ext cx="318924" cy="790986"/>
          </a:xfrm>
          <a:prstGeom prst="rect">
            <a:avLst/>
          </a:prstGeom>
          <a:solidFill>
            <a:schemeClr val="bg1"/>
          </a:solidFill>
          <a:ln>
            <a:solidFill>
              <a:schemeClr val="tx1"/>
            </a:solidFill>
          </a:ln>
        </p:spPr>
        <p:txBody>
          <a:bodyPr vert="eaVert" wrap="none" lIns="36000" rIns="36000" rtlCol="0">
            <a:spAutoFit/>
          </a:bodyPr>
          <a:lstStyle/>
          <a:p>
            <a:r>
              <a:rPr lang="ja-JP" altLang="en-US" sz="800" dirty="0" smtClean="0">
                <a:solidFill>
                  <a:prstClr val="black"/>
                </a:solidFill>
              </a:rPr>
              <a:t>助成額</a:t>
            </a:r>
            <a:endParaRPr lang="en-US" altLang="ja-JP" sz="800" dirty="0" smtClean="0">
              <a:solidFill>
                <a:prstClr val="black"/>
              </a:solidFill>
            </a:endParaRPr>
          </a:p>
          <a:p>
            <a:r>
              <a:rPr lang="en-US" altLang="ja-JP" sz="800" dirty="0" smtClean="0">
                <a:solidFill>
                  <a:prstClr val="black"/>
                </a:solidFill>
              </a:rPr>
              <a:t>(</a:t>
            </a:r>
            <a:r>
              <a:rPr lang="ja-JP" altLang="en-US" sz="800" dirty="0" smtClean="0">
                <a:solidFill>
                  <a:prstClr val="black"/>
                </a:solidFill>
              </a:rPr>
              <a:t>単位</a:t>
            </a:r>
            <a:r>
              <a:rPr lang="en-US" altLang="ja-JP" sz="800" dirty="0" smtClean="0">
                <a:solidFill>
                  <a:prstClr val="black"/>
                </a:solidFill>
              </a:rPr>
              <a:t>:10</a:t>
            </a:r>
            <a:r>
              <a:rPr lang="ja-JP" altLang="en-US" sz="800" dirty="0" smtClean="0">
                <a:solidFill>
                  <a:prstClr val="black"/>
                </a:solidFill>
              </a:rPr>
              <a:t>億ドル</a:t>
            </a:r>
            <a:r>
              <a:rPr lang="en-US" altLang="ja-JP" sz="800" dirty="0" smtClean="0">
                <a:solidFill>
                  <a:prstClr val="black"/>
                </a:solidFill>
              </a:rPr>
              <a:t>)</a:t>
            </a:r>
            <a:endParaRPr lang="ja-JP" altLang="en-US" sz="800" dirty="0">
              <a:solidFill>
                <a:prstClr val="black"/>
              </a:solidFill>
            </a:endParaRPr>
          </a:p>
        </p:txBody>
      </p:sp>
      <p:cxnSp>
        <p:nvCxnSpPr>
          <p:cNvPr id="34" name="直線矢印コネクタ 33"/>
          <p:cNvCxnSpPr/>
          <p:nvPr/>
        </p:nvCxnSpPr>
        <p:spPr>
          <a:xfrm>
            <a:off x="3442124" y="5178097"/>
            <a:ext cx="172475" cy="19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707373" y="5044534"/>
            <a:ext cx="1311578" cy="184666"/>
          </a:xfrm>
          <a:prstGeom prst="rect">
            <a:avLst/>
          </a:prstGeom>
          <a:noFill/>
        </p:spPr>
        <p:txBody>
          <a:bodyPr wrap="none" rtlCol="0">
            <a:spAutoFit/>
          </a:bodyPr>
          <a:lstStyle/>
          <a:p>
            <a:r>
              <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助成</a:t>
            </a:r>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額：折れ線グラフ（右目盛）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8" name="直線矢印コネクタ 37"/>
          <p:cNvCxnSpPr/>
          <p:nvPr/>
        </p:nvCxnSpPr>
        <p:spPr>
          <a:xfrm>
            <a:off x="3146756" y="5280883"/>
            <a:ext cx="122893" cy="138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329446" y="5188550"/>
            <a:ext cx="1040670" cy="184666"/>
          </a:xfrm>
          <a:prstGeom prst="rect">
            <a:avLst/>
          </a:prstGeom>
          <a:noFill/>
        </p:spPr>
        <p:txBody>
          <a:bodyPr wrap="none" rtlCol="0">
            <a:spAutoFit/>
          </a:bodyPr>
          <a:lstStyle/>
          <a:p>
            <a:r>
              <a:rPr lang="ja-JP" altLang="en-US" sz="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資産：棒グラフ（左目盛）</a:t>
            </a:r>
            <a:endParaRPr lang="ja-JP" altLang="en-US" sz="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73772" y="476672"/>
            <a:ext cx="8640000" cy="144016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や社会的企業など新たな公共の担い手の増加、</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企業の社会的責任</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関心が</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進む</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寄附</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投資等を通じた公益活動が、社会的課題解決の第三の道として新たな時代の潮流に。</a:t>
            </a:r>
          </a:p>
          <a:p>
            <a:pPr indent="-185738"/>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では、都市発展の歴史において民の力が大きな役割を果たしてきた。今日も、特区制度やコンセッションなど</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手法</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の導入により、民間の活力を発揮できる環境づくりを進めている。</a:t>
            </a: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官</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の発想を超える民間のダイナミズムを社会の中心に据え、営利・非営利活動を最大限に活かせる環境づくりを</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indent="-185738"/>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民」主役の社会づくりを大阪から発信することが必要。</a:t>
            </a:r>
          </a:p>
        </p:txBody>
      </p:sp>
      <p:sp>
        <p:nvSpPr>
          <p:cNvPr id="3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13</a:t>
            </a:fld>
            <a:endParaRPr lang="ja-JP" altLang="en-US" sz="1200" dirty="0"/>
          </a:p>
        </p:txBody>
      </p:sp>
      <p:pic>
        <p:nvPicPr>
          <p:cNvPr id="40" name="Picture 20" descr="C:\Users\i4350461\Desktop\大阪の歴史\「天下の台所」のにぎわい（大阪城天守閣蔵）.bmp"/>
          <p:cNvPicPr>
            <a:picLocks noChangeAspect="1" noChangeArrowheads="1"/>
          </p:cNvPicPr>
          <p:nvPr/>
        </p:nvPicPr>
        <p:blipFill>
          <a:blip r:embed="rId4" cstate="print">
            <a:extLst>
              <a:ext uri="{28A0092B-C50C-407E-A947-70E740481C1C}">
                <a14:useLocalDpi xmlns:a14="http://schemas.microsoft.com/office/drawing/2010/main" val="0"/>
              </a:ext>
            </a:extLst>
          </a:blip>
          <a:srcRect t="10167"/>
          <a:stretch>
            <a:fillRect/>
          </a:stretch>
        </p:blipFill>
        <p:spPr bwMode="auto">
          <a:xfrm>
            <a:off x="5085384" y="2910529"/>
            <a:ext cx="1267563" cy="98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C:\Users\i4350461\Desktop\大阪の歴史\大阪万国博覧会（大阪府ホームページ）.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0873" y="2899582"/>
            <a:ext cx="1275345" cy="9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1634" y="2918437"/>
            <a:ext cx="1221694" cy="978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9242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base">
              <a:spcBef>
                <a:spcPct val="0"/>
              </a:spcBef>
              <a:spcAft>
                <a:spcPct val="0"/>
              </a:spcAft>
              <a:defRPr/>
            </a:pPr>
            <a:r>
              <a:rPr lang="ja-JP" altLang="en-US" b="1" dirty="0">
                <a:solidFill>
                  <a:prstClr val="black"/>
                </a:solidFill>
                <a:latin typeface="Meiryo UI" pitchFamily="50" charset="-128"/>
                <a:ea typeface="Meiryo UI" pitchFamily="50" charset="-128"/>
                <a:cs typeface="Meiryo UI" pitchFamily="50" charset="-128"/>
              </a:rPr>
              <a:t>第２章　副首都・大阪の確立、発展に向けた戦略</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1" y="594480"/>
            <a:ext cx="2267744"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１．戦略の考え方</a:t>
            </a:r>
          </a:p>
        </p:txBody>
      </p:sp>
      <p:sp>
        <p:nvSpPr>
          <p:cNvPr id="10" name="正方形/長方形 9"/>
          <p:cNvSpPr/>
          <p:nvPr/>
        </p:nvSpPr>
        <p:spPr>
          <a:xfrm>
            <a:off x="339269" y="1061797"/>
            <a:ext cx="8424936" cy="565582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第１章で見てきたように、大阪は、首都機能のバックアップや経済成長のけん引役を果たす上で、既に一定のポテンシャルを有しているが、大阪が、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首都・東京とともに、他の大都市に先行するトップランナーと認められる存在となる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ため、下記のとおり、戦略的に取組みを進めていく。</a:t>
            </a:r>
          </a:p>
          <a:p>
            <a:pPr marL="261938" indent="-261938" fontAlgn="base">
              <a:lnSpc>
                <a:spcPts val="2200"/>
              </a:lnSpc>
              <a:spcBef>
                <a:spcPct val="0"/>
              </a:spcBef>
              <a:spcAft>
                <a:spcPct val="0"/>
              </a:spcAft>
            </a:pP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＜副首都の確立のために＞　</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大阪のポテンシャルを踏まえ、</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大阪自らが副首都に必要</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な「機能面」、そして</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それを支える「制度面」での取組みを進めることにより、</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年頃までに、</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副首都としての基盤を整える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この自らの取組みを推進力として、副首都化の取組みを支援する仕組みを国</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に働きかけ、副首都の確立を図る。</a:t>
            </a: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ts val="3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＜副首都としての発展のために＞</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世界で存在感を発揮する東西二極の一極、日本の未来を支え、けん引する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成長エンジンとなる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副首都として発展を遂げるためには、グローバルな競争力</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を向上させる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ことが必要。</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そのため、万博や統合型リゾート</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のインパクトも活用して、副首都圏</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となる京阪神や関西全域までも視野に入れつつ、</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「経済成長面」での取組みを</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61938" indent="-261938" fontAlgn="base">
              <a:lnSpc>
                <a:spcPts val="2200"/>
              </a:lnSpc>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並行して進めていく</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14</a:t>
            </a:fld>
            <a:endParaRPr lang="ja-JP" altLang="en-US" sz="1200" dirty="0"/>
          </a:p>
        </p:txBody>
      </p:sp>
    </p:spTree>
    <p:extLst>
      <p:ext uri="{BB962C8B-B14F-4D97-AF65-F5344CB8AC3E}">
        <p14:creationId xmlns:p14="http://schemas.microsoft.com/office/powerpoint/2010/main" val="59761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7308304" y="476673"/>
            <a:ext cx="1584000" cy="638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日本、世界の</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課題解決に貢献する</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グローバル都市</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としての成長を実現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成長の果実をもとに　　</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住民が豊かで</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利便性の高い</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都市生活を実現</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pP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ホームベース 2"/>
          <p:cNvSpPr/>
          <p:nvPr/>
        </p:nvSpPr>
        <p:spPr>
          <a:xfrm>
            <a:off x="257312" y="3020"/>
            <a:ext cx="4566352" cy="3600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大阪自らの</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山形 4"/>
          <p:cNvSpPr/>
          <p:nvPr/>
        </p:nvSpPr>
        <p:spPr>
          <a:xfrm>
            <a:off x="4819621" y="0"/>
            <a:ext cx="2449233"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国内外からの認知の高まり</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山形 10"/>
          <p:cNvSpPr/>
          <p:nvPr/>
        </p:nvSpPr>
        <p:spPr>
          <a:xfrm>
            <a:off x="7268855" y="0"/>
            <a:ext cx="1783378" cy="3600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lnSpc>
                <a:spcPts val="1400"/>
              </a:lnSpc>
              <a:spcBef>
                <a:spcPct val="0"/>
              </a:spcBef>
              <a:spcAft>
                <a:spcPct val="0"/>
              </a:spcAft>
            </a:pPr>
            <a:r>
              <a:rPr lang="ja-JP" altLang="en-US"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副首都としての発展</a:t>
            </a:r>
            <a:endParaRPr lang="en-US" altLang="ja-JP" sz="12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6398079" y="741755"/>
            <a:ext cx="660424" cy="46314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lIns="0" tIns="36000" rIns="0" bIns="36000" rtlCol="0" anchor="ctr"/>
          <a:lstStyle/>
          <a:p>
            <a:pPr fontAlgn="base">
              <a:spcBef>
                <a:spcPct val="0"/>
              </a:spcBef>
              <a:spcAft>
                <a:spcPct val="0"/>
              </a:spcAft>
            </a:pP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首</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a:t>
            </a:r>
            <a:r>
              <a:rPr lang="ja-JP" altLang="en-US" sz="1200" spc="15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確</a:t>
            </a:r>
            <a:r>
              <a:rPr lang="ja-JP" altLang="en-US" sz="12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r>
              <a:rPr lang="ja-JP" altLang="en-US" sz="2000" spc="1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立</a:t>
            </a:r>
            <a:r>
              <a:rPr lang="ja-JP" altLang="en-US" sz="2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a:t>
            </a:r>
          </a:p>
        </p:txBody>
      </p:sp>
      <p:sp>
        <p:nvSpPr>
          <p:cNvPr id="2" name="角丸四角形 1"/>
          <p:cNvSpPr/>
          <p:nvPr/>
        </p:nvSpPr>
        <p:spPr>
          <a:xfrm>
            <a:off x="7505062" y="726971"/>
            <a:ext cx="1188000" cy="80195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a:t>
            </a:r>
          </a:p>
        </p:txBody>
      </p:sp>
      <p:sp>
        <p:nvSpPr>
          <p:cNvPr id="17" name="二等辺三角形 16"/>
          <p:cNvSpPr/>
          <p:nvPr/>
        </p:nvSpPr>
        <p:spPr>
          <a:xfrm rot="5400000">
            <a:off x="5310168" y="1826736"/>
            <a:ext cx="1800000" cy="252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35284" y="3779928"/>
            <a:ext cx="5650054" cy="1406402"/>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fontAlgn="base">
              <a:lnSpc>
                <a:spcPts val="1300"/>
              </a:lnSpc>
              <a:spcBef>
                <a:spcPct val="0"/>
              </a:spcBef>
              <a:spcAft>
                <a:spcPct val="0"/>
              </a:spcAft>
            </a:pP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副首都化の取組みへの支援を働きかける（</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大阪自らの取組みを推進力にできるだけ早期に、国が副首都の必要性を認識し、その取組みを支援する仕組みが実現されるよう働きかけを行う。</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○国機関の移転等の働きかけ　　　</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○副首都化の取組みを支援する制度の働きかけ（権限・財源移譲、規制改革等）</a:t>
            </a: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円/楕円 69"/>
          <p:cNvSpPr/>
          <p:nvPr/>
        </p:nvSpPr>
        <p:spPr>
          <a:xfrm>
            <a:off x="5185057" y="965392"/>
            <a:ext cx="827103" cy="203156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36000" rtlCol="0" anchor="ctr"/>
          <a:lstStyle/>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２０２０年頃までに</a:t>
            </a:r>
            <a:endParaRPr lang="en-US" altLang="ja-JP"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algn="ctr" fontAlgn="base">
              <a:spcBef>
                <a:spcPct val="0"/>
              </a:spcBef>
              <a:spcAft>
                <a:spcPct val="0"/>
              </a:spcAft>
            </a:pPr>
            <a:r>
              <a:rPr lang="ja-JP" altLang="en-US" sz="16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基盤を整える</a:t>
            </a:r>
          </a:p>
        </p:txBody>
      </p:sp>
      <p:grpSp>
        <p:nvGrpSpPr>
          <p:cNvPr id="13" name="グループ化 12"/>
          <p:cNvGrpSpPr/>
          <p:nvPr/>
        </p:nvGrpSpPr>
        <p:grpSpPr>
          <a:xfrm>
            <a:off x="645519" y="4705526"/>
            <a:ext cx="2241896" cy="402480"/>
            <a:chOff x="4618019" y="1346085"/>
            <a:chExt cx="1728000" cy="648000"/>
          </a:xfrm>
        </p:grpSpPr>
        <p:sp>
          <p:nvSpPr>
            <p:cNvPr id="61" name="正方形/長方形 60"/>
            <p:cNvSpPr/>
            <p:nvPr/>
          </p:nvSpPr>
          <p:spPr>
            <a:xfrm>
              <a:off x="4618019" y="1346085"/>
              <a:ext cx="1728000" cy="6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4692968" y="1416444"/>
              <a:ext cx="1584000" cy="52030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まずは、首都機能バックアップ拠点の位置づけの働きかけ</a:t>
              </a:r>
              <a:endParaRPr lang="en-US" altLang="ja-JP"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p:cNvGrpSpPr/>
          <p:nvPr/>
        </p:nvGrpSpPr>
        <p:grpSpPr>
          <a:xfrm>
            <a:off x="3330026" y="4712160"/>
            <a:ext cx="2225129" cy="389213"/>
            <a:chOff x="4618019" y="1346005"/>
            <a:chExt cx="1728000" cy="2448000"/>
          </a:xfrm>
        </p:grpSpPr>
        <p:sp>
          <p:nvSpPr>
            <p:cNvPr id="66" name="正方形/長方形 65"/>
            <p:cNvSpPr/>
            <p:nvPr/>
          </p:nvSpPr>
          <p:spPr>
            <a:xfrm>
              <a:off x="4618019" y="1346005"/>
              <a:ext cx="1728000" cy="2448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fontAlgn="base">
                <a:spcBef>
                  <a:spcPct val="0"/>
                </a:spcBef>
                <a:spcAft>
                  <a:spcPct val="0"/>
                </a:spcAft>
              </a:pP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4692967" y="1538065"/>
              <a:ext cx="1584000" cy="2032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wrap="square" lIns="0" tIns="0" rIns="0" bIns="0" rtlCol="0" anchor="ctr" anchorCtr="0">
              <a:spAutoFit/>
            </a:bodyPr>
            <a:lstStyle/>
            <a:p>
              <a:pPr fontAlgn="base">
                <a:spcBef>
                  <a:spcPct val="0"/>
                </a:spcBef>
                <a:spcAft>
                  <a:spcPct val="0"/>
                </a:spcAft>
              </a:pPr>
              <a:r>
                <a:rPr lang="ja-JP" altLang="en-US" sz="105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さらに、副首都（圏）の取組みを支援する制度の働きかけ</a:t>
              </a:r>
            </a:p>
          </p:txBody>
        </p:sp>
      </p:grpSp>
      <p:sp>
        <p:nvSpPr>
          <p:cNvPr id="4" name="二等辺三角形 3"/>
          <p:cNvSpPr/>
          <p:nvPr/>
        </p:nvSpPr>
        <p:spPr>
          <a:xfrm rot="5400000">
            <a:off x="2936212" y="4855634"/>
            <a:ext cx="324000" cy="144000"/>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6287814" y="3959847"/>
            <a:ext cx="888250" cy="1341361"/>
            <a:chOff x="6348046" y="3944747"/>
            <a:chExt cx="888250" cy="1341361"/>
          </a:xfrm>
        </p:grpSpPr>
        <p:sp>
          <p:nvSpPr>
            <p:cNvPr id="31" name="角丸四角形 30"/>
            <p:cNvSpPr/>
            <p:nvPr/>
          </p:nvSpPr>
          <p:spPr>
            <a:xfrm>
              <a:off x="6351694" y="3944747"/>
              <a:ext cx="884602"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p>
          </p:txBody>
        </p:sp>
        <p:sp>
          <p:nvSpPr>
            <p:cNvPr id="33" name="角丸四角形 32"/>
            <p:cNvSpPr/>
            <p:nvPr/>
          </p:nvSpPr>
          <p:spPr>
            <a:xfrm>
              <a:off x="6348046" y="4293096"/>
              <a:ext cx="884781" cy="349867"/>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バックアップ</a:t>
              </a:r>
            </a:p>
          </p:txBody>
        </p:sp>
        <p:sp>
          <p:nvSpPr>
            <p:cNvPr id="34" name="角丸四角形 33"/>
            <p:cNvSpPr/>
            <p:nvPr/>
          </p:nvSpPr>
          <p:spPr>
            <a:xfrm>
              <a:off x="6348046" y="4990288"/>
              <a:ext cx="884781" cy="295820"/>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民都</a:t>
              </a:r>
            </a:p>
          </p:txBody>
        </p:sp>
        <p:sp>
          <p:nvSpPr>
            <p:cNvPr id="35" name="角丸四角形 34"/>
            <p:cNvSpPr/>
            <p:nvPr/>
          </p:nvSpPr>
          <p:spPr>
            <a:xfrm>
              <a:off x="6348046" y="4642962"/>
              <a:ext cx="884781" cy="348349"/>
            </a:xfrm>
            <a:prstGeom prst="roundRect">
              <a:avLst/>
            </a:prstGeom>
            <a:solidFill>
              <a:schemeClr val="bg1"/>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アジアの</a:t>
              </a: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主要都市</a:t>
              </a:r>
            </a:p>
          </p:txBody>
        </p:sp>
      </p:grpSp>
      <p:sp>
        <p:nvSpPr>
          <p:cNvPr id="38" name="二等辺三角形 37"/>
          <p:cNvSpPr/>
          <p:nvPr/>
        </p:nvSpPr>
        <p:spPr>
          <a:xfrm rot="5400000">
            <a:off x="4434442" y="1831265"/>
            <a:ext cx="1138485" cy="196391"/>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35283" y="476672"/>
            <a:ext cx="4339378" cy="2976846"/>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noAutofit/>
          </a:bodyPr>
          <a:lstStyle/>
          <a:p>
            <a:pPr fontAlgn="base">
              <a:lnSpc>
                <a:spcPts val="1300"/>
              </a:lnSpc>
              <a:spcBef>
                <a:spcPct val="0"/>
              </a:spcBef>
              <a:spcAft>
                <a:spcPct val="0"/>
              </a:spcAft>
            </a:pP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副首都として必要な機能とそれを支える</a:t>
            </a:r>
            <a:r>
              <a:rPr lang="ja-JP" altLang="en-US" sz="1400" b="1" kern="1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300" b="1"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（機能面）</a:t>
            </a:r>
            <a:endParaRPr lang="en-US" altLang="ja-JP" sz="1400" b="1"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大都市としてのポテンシャルの充実に向けた取組みを進め、国内の</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他の大都市よりも副首都に必要な都市機能が充実していること、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非常時には首都の機能を担う能力もあることを明らかにする。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○都市インフラの充実　　○基盤的な公共機能の高度化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○規制改革や特区による環境整備</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○産業支援や研究開発の機能・体制強化</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○人材育成環境の充実　○文化創造・情報発信の基盤形成</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300"/>
              </a:lnSpc>
              <a:spcBef>
                <a:spcPct val="0"/>
              </a:spcBef>
              <a:spcAft>
                <a:spcPct val="0"/>
              </a:spcAft>
            </a:pPr>
            <a:r>
              <a:rPr lang="ja-JP" altLang="en-US" sz="1400" b="1" kern="100" dirty="0">
                <a:latin typeface="Meiryo UI" panose="020B0604030504040204" pitchFamily="50" charset="-128"/>
                <a:ea typeface="Meiryo UI" panose="020B0604030504040204" pitchFamily="50" charset="-128"/>
                <a:cs typeface="Meiryo UI" panose="020B0604030504040204" pitchFamily="50" charset="-128"/>
              </a:rPr>
              <a:t>（制度面）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副首都としての都市機能の向上を制度面から支えるため、副首都</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にふさわしい大都市制度への改革、府内市町村の基礎自治</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機能</a:t>
            </a:r>
            <a:endParaRPr lang="en-US" altLang="ja-JP" sz="1050" b="1" dirty="0" smtClean="0">
              <a:latin typeface="Meiryo UI" panose="020B0604030504040204" pitchFamily="50" charset="-128"/>
              <a:ea typeface="Meiryo UI" panose="020B0604030504040204" pitchFamily="50" charset="-128"/>
              <a:cs typeface="Meiryo UI" panose="020B0604030504040204" pitchFamily="50" charset="-128"/>
            </a:endParaRPr>
          </a:p>
          <a:p>
            <a:pPr algn="just">
              <a:lnSpc>
                <a:spcPts val="1300"/>
              </a:lnSpc>
            </a:pP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の充実、府域</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を超えた広域機能の</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充実など</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の取組みを進める。</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○副首都・大阪にふさわしい新たな大都市制度の実現</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○副首都・大阪の生活を支える基礎自治機能の充実</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a:p>
            <a:pPr algn="just" fontAlgn="base">
              <a:lnSpc>
                <a:spcPts val="1300"/>
              </a:lnSpc>
              <a:spcBef>
                <a:spcPct val="0"/>
              </a:spcBef>
              <a:spcAft>
                <a:spcPct val="0"/>
              </a:spcAft>
            </a:pP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○副首都（圏）の都市機能を支える広域機能の</a:t>
            </a:r>
            <a:r>
              <a:rPr lang="ja-JP" altLang="en-US" sz="1050" kern="100" dirty="0" smtClean="0">
                <a:latin typeface="Meiryo UI" panose="020B0604030504040204" pitchFamily="50" charset="-128"/>
                <a:ea typeface="Meiryo UI" panose="020B0604030504040204" pitchFamily="50" charset="-128"/>
                <a:cs typeface="Meiryo UI" panose="020B0604030504040204" pitchFamily="50" charset="-128"/>
              </a:rPr>
              <a:t>充実</a:t>
            </a:r>
            <a:r>
              <a:rPr lang="ja-JP" altLang="en-US" sz="1050" kern="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136130" y="538656"/>
            <a:ext cx="431422"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都市機能の充実により</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成長を実現し、</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lnSpc>
                <a:spcPts val="1100"/>
              </a:lnSpc>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その果実を住民に還元</a:t>
            </a:r>
          </a:p>
        </p:txBody>
      </p:sp>
      <p:sp>
        <p:nvSpPr>
          <p:cNvPr id="50" name="正方形/長方形 49"/>
          <p:cNvSpPr/>
          <p:nvPr/>
        </p:nvSpPr>
        <p:spPr>
          <a:xfrm>
            <a:off x="4114801" y="1995272"/>
            <a:ext cx="474079" cy="1401564"/>
          </a:xfrm>
          <a:prstGeom prst="rect">
            <a:avLst/>
          </a:prstGeom>
          <a:ln/>
        </p:spPr>
        <p:style>
          <a:lnRef idx="1">
            <a:schemeClr val="dk1"/>
          </a:lnRef>
          <a:fillRef idx="2">
            <a:schemeClr val="dk1"/>
          </a:fillRef>
          <a:effectRef idx="1">
            <a:schemeClr val="dk1"/>
          </a:effectRef>
          <a:fontRef idx="minor">
            <a:schemeClr val="dk1"/>
          </a:fontRef>
        </p:style>
        <p:txBody>
          <a:bodyPr vert="eaVert" rtlCol="0" anchor="ctr"/>
          <a:lstStyle/>
          <a:p>
            <a:pPr fontAlgn="base">
              <a:spcBef>
                <a:spcPct val="0"/>
              </a:spcBef>
              <a:spcAft>
                <a:spcPct val="0"/>
              </a:spcAft>
            </a:pP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副首都の都市機能の</a:t>
            </a:r>
            <a:endParaRPr lang="en-US" altLang="ja-JP"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a:p>
            <a:pPr fontAlgn="base">
              <a:spcBef>
                <a:spcPct val="0"/>
              </a:spcBef>
              <a:spcAft>
                <a:spcPct val="0"/>
              </a:spcAft>
            </a:pPr>
            <a:r>
              <a:rPr lang="ja-JP" altLang="en-US" sz="1000" dirty="0">
                <a:solidFill>
                  <a:schemeClr val="tx1"/>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充実</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を制度面で支える</a:t>
            </a:r>
            <a:endParaRPr lang="ja-JP" altLang="en-US" sz="105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右カーブ矢印 5"/>
          <p:cNvSpPr/>
          <p:nvPr/>
        </p:nvSpPr>
        <p:spPr>
          <a:xfrm>
            <a:off x="3977213" y="1705864"/>
            <a:ext cx="158918" cy="468711"/>
          </a:xfrm>
          <a:prstGeom prst="curvedRightArrow">
            <a:avLst>
              <a:gd name="adj1" fmla="val 72817"/>
              <a:gd name="adj2" fmla="val 118144"/>
              <a:gd name="adj3" fmla="val 37810"/>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右カーブ矢印 38"/>
          <p:cNvSpPr/>
          <p:nvPr/>
        </p:nvSpPr>
        <p:spPr>
          <a:xfrm rot="10800000">
            <a:off x="4530638" y="1663023"/>
            <a:ext cx="185378" cy="469829"/>
          </a:xfrm>
          <a:prstGeom prst="curvedRightArrow">
            <a:avLst>
              <a:gd name="adj1" fmla="val 51005"/>
              <a:gd name="adj2" fmla="val 132564"/>
              <a:gd name="adj3" fmla="val 32707"/>
            </a:avLst>
          </a:prstGeom>
          <a:gradFill>
            <a:gsLst>
              <a:gs pos="0">
                <a:srgbClr val="0070C0"/>
              </a:gs>
              <a:gs pos="50000">
                <a:schemeClr val="accent1">
                  <a:tint val="44500"/>
                  <a:satMod val="160000"/>
                </a:schemeClr>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二等辺三角形 46"/>
          <p:cNvSpPr/>
          <p:nvPr/>
        </p:nvSpPr>
        <p:spPr>
          <a:xfrm rot="5400000">
            <a:off x="3807050" y="1227235"/>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5400000">
            <a:off x="3807050" y="2840767"/>
            <a:ext cx="423592" cy="98195"/>
          </a:xfrm>
          <a:prstGeom prst="triangle">
            <a:avLst/>
          </a:prstGeom>
          <a:solidFill>
            <a:schemeClr val="accent1"/>
          </a:solidFill>
          <a:ln>
            <a:no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二等辺三角形 7"/>
          <p:cNvSpPr/>
          <p:nvPr/>
        </p:nvSpPr>
        <p:spPr>
          <a:xfrm rot="10800000">
            <a:off x="1043608"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52" name="二等辺三角形 51"/>
          <p:cNvSpPr/>
          <p:nvPr/>
        </p:nvSpPr>
        <p:spPr>
          <a:xfrm rot="10800000">
            <a:off x="4122266" y="5328000"/>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9" name="正方形/長方形 8"/>
          <p:cNvSpPr/>
          <p:nvPr/>
        </p:nvSpPr>
        <p:spPr>
          <a:xfrm>
            <a:off x="1286789" y="5301208"/>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rPr>
              <a:t>機能面・制度面の取組みが経済成長を後押し</a:t>
            </a:r>
          </a:p>
        </p:txBody>
      </p:sp>
      <p:sp>
        <p:nvSpPr>
          <p:cNvPr id="44" name="正方形/長方形 43"/>
          <p:cNvSpPr/>
          <p:nvPr/>
        </p:nvSpPr>
        <p:spPr>
          <a:xfrm>
            <a:off x="240030" y="5546189"/>
            <a:ext cx="8532000" cy="122400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lvl="0" fontAlgn="base">
              <a:lnSpc>
                <a:spcPts val="1300"/>
              </a:lnSpc>
              <a:spcBef>
                <a:spcPct val="0"/>
              </a:spcBef>
              <a:spcAft>
                <a:spcPct val="0"/>
              </a:spcAft>
            </a:pPr>
            <a:endParaRPr lang="en-US" altLang="ja-JP" sz="105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319481" y="5641894"/>
            <a:ext cx="8352000" cy="1044000"/>
          </a:xfrm>
          <a:prstGeom prst="rect">
            <a:avLst/>
          </a:prstGeom>
          <a:solidFill>
            <a:schemeClr val="accent1">
              <a:lumMod val="20000"/>
              <a:lumOff val="80000"/>
            </a:schemeClr>
          </a:solidFill>
          <a:ln w="12700">
            <a:solidFill>
              <a:schemeClr val="tx1">
                <a:lumMod val="95000"/>
                <a:lumOff val="5000"/>
              </a:schemeClr>
            </a:solidFill>
            <a:prstDash val="solid"/>
          </a:ln>
        </p:spPr>
        <p:txBody>
          <a:bodyPr wrap="square" lIns="36000" tIns="36000" rIns="36000" bIns="36000" anchor="ctr" anchorCtr="0">
            <a:spAutoFit/>
          </a:bodyPr>
          <a:lstStyle/>
          <a:p>
            <a:pPr lvl="0" fontAlgn="base">
              <a:lnSpc>
                <a:spcPts val="1300"/>
              </a:lnSpc>
              <a:spcBef>
                <a:spcPct val="0"/>
              </a:spcBef>
              <a:spcAft>
                <a:spcPct val="0"/>
              </a:spcAft>
            </a:pPr>
            <a:r>
              <a:rPr lang="ja-JP" altLang="en-US" sz="14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としての発展を遂げる（経済成長面）</a:t>
            </a:r>
            <a:endParaRPr lang="en-US" altLang="ja-JP" sz="1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万博やＩＲといったプロジェクトもインパクトとしながら、イノベーションの創出や</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lnSpc>
                <a:spcPts val="1300"/>
              </a:lnSpc>
              <a:spcBef>
                <a:spcPct val="0"/>
              </a:spcBef>
              <a:spcAft>
                <a:spcPct val="0"/>
              </a:spcAft>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都市ブランドの確立を通じてグローバルな競争力を向上させ、副首都としての発展を遂げる。</a:t>
            </a:r>
            <a:r>
              <a:rPr lang="ja-JP" altLang="en-US"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en-US" altLang="ja-JP" sz="1050" dirty="0">
                <a:solidFill>
                  <a:prstClr val="black">
                    <a:lumMod val="85000"/>
                    <a:lumOff val="15000"/>
                  </a:prst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健康・長寿を基軸とした新たな価値の発信（健都、再生医療、</a:t>
            </a:r>
            <a:r>
              <a:rPr lang="en-US" altLang="ja-JP"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世界水準の都市ブランドの確立（うめきた、ベイエリアなど）</a:t>
            </a:r>
          </a:p>
          <a:p>
            <a:pPr lvl="0" fontAlgn="base">
              <a:spcBef>
                <a:spcPct val="0"/>
              </a:spcBef>
              <a:spcAft>
                <a:spcPct val="0"/>
              </a:spcAft>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内外から多様なプレーヤーが集い、活躍する場の創出（グローバル人材育成、民間活動の促進など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7254616"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楕円 40"/>
          <p:cNvSpPr/>
          <p:nvPr/>
        </p:nvSpPr>
        <p:spPr>
          <a:xfrm>
            <a:off x="5999411" y="5846688"/>
            <a:ext cx="1152000" cy="648000"/>
          </a:xfrm>
          <a:prstGeom prst="ellipse">
            <a:avLst/>
          </a:prstGeom>
        </p:spPr>
        <p:style>
          <a:lnRef idx="0">
            <a:schemeClr val="accent6"/>
          </a:lnRef>
          <a:fillRef idx="3">
            <a:schemeClr val="accent6"/>
          </a:fillRef>
          <a:effectRef idx="3">
            <a:schemeClr val="accent6"/>
          </a:effectRef>
          <a:fontRef idx="minor">
            <a:schemeClr val="lt1"/>
          </a:fontRef>
        </p:style>
        <p:txBody>
          <a:bodyPr wrap="none"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国際観光拠点</a:t>
            </a:r>
          </a:p>
        </p:txBody>
      </p:sp>
      <p:sp>
        <p:nvSpPr>
          <p:cNvPr id="81" name="二等辺三角形 80"/>
          <p:cNvSpPr/>
          <p:nvPr/>
        </p:nvSpPr>
        <p:spPr>
          <a:xfrm rot="10800000">
            <a:off x="1043608"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2" name="二等辺三角形 81"/>
          <p:cNvSpPr/>
          <p:nvPr/>
        </p:nvSpPr>
        <p:spPr>
          <a:xfrm rot="10800000">
            <a:off x="4122265" y="3558184"/>
            <a:ext cx="360040" cy="15884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83" name="正方形/長方形 82"/>
          <p:cNvSpPr/>
          <p:nvPr/>
        </p:nvSpPr>
        <p:spPr>
          <a:xfrm>
            <a:off x="1286789" y="3528725"/>
            <a:ext cx="2987528" cy="153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sz="1050" b="1" dirty="0" smtClean="0">
                <a:solidFill>
                  <a:prstClr val="black"/>
                </a:solidFill>
                <a:latin typeface="Meiryo UI" panose="020B0604030504040204" pitchFamily="50" charset="-128"/>
                <a:ea typeface="Meiryo UI" panose="020B0604030504040204" pitchFamily="50" charset="-128"/>
              </a:rPr>
              <a:t>大阪自らの取組みを推進力として国に働きかけ</a:t>
            </a:r>
            <a:endParaRPr lang="ja-JP" altLang="en-US" sz="1050" b="1" dirty="0">
              <a:solidFill>
                <a:prstClr val="black"/>
              </a:solidFill>
              <a:latin typeface="Meiryo UI" panose="020B0604030504040204" pitchFamily="50" charset="-128"/>
              <a:ea typeface="Meiryo UI" panose="020B0604030504040204" pitchFamily="50" charset="-128"/>
            </a:endParaRPr>
          </a:p>
        </p:txBody>
      </p:sp>
      <p:sp>
        <p:nvSpPr>
          <p:cNvPr id="56" name="円/楕円 55"/>
          <p:cNvSpPr/>
          <p:nvPr/>
        </p:nvSpPr>
        <p:spPr>
          <a:xfrm>
            <a:off x="6768752" y="5949280"/>
            <a:ext cx="2123728" cy="432048"/>
          </a:xfrm>
          <a:prstGeom prst="ellipse">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r>
              <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spcBef>
                <a:spcPct val="0"/>
              </a:spcBef>
              <a:spcAft>
                <a:spcPct val="0"/>
              </a:spcAft>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博覧会</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15</a:t>
            </a:fld>
            <a:endParaRPr lang="ja-JP" altLang="en-US" sz="1200" dirty="0"/>
          </a:p>
        </p:txBody>
      </p:sp>
      <p:sp>
        <p:nvSpPr>
          <p:cNvPr id="10" name="L 字 9"/>
          <p:cNvSpPr/>
          <p:nvPr/>
        </p:nvSpPr>
        <p:spPr>
          <a:xfrm>
            <a:off x="257312" y="432000"/>
            <a:ext cx="5796000" cy="4845503"/>
          </a:xfrm>
          <a:prstGeom prst="corner">
            <a:avLst>
              <a:gd name="adj1" fmla="val 37812"/>
              <a:gd name="adj2" fmla="val 9265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889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5" name="正方形/長方形 24"/>
          <p:cNvSpPr/>
          <p:nvPr/>
        </p:nvSpPr>
        <p:spPr>
          <a:xfrm>
            <a:off x="7862" y="0"/>
            <a:ext cx="535622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２．機能面～副首都に必要な機能面での取組み～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24077" y="1020144"/>
            <a:ext cx="8352007" cy="514516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大阪は、「東西二極の一極」をめざし、</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自らの改革によって大都市としての機能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を向上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させてきた</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。世界での都市間競争に対抗できる成長の担い手としての機能、また圏域の安全安心を支えるための機能など、これまでの取組みにより</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着実な前進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が図られている。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首都機能のバックアップを担う</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能力の確保など、副首都</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としてふさわしい都市機能の充実を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図る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ためには、豊かな</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住民生活をしっかりと</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確保したうえで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大都市としてのポテンシャルにさらに磨きをかけることが不可欠。</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こうした観点から</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大阪市として自らの改革をさらに進め、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東京も参考にしつつ、ハード・ソフトの両面から、副首都に必要な機能面の取組みを進める。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また、</a:t>
            </a:r>
            <a:r>
              <a:rPr lang="en-US" altLang="zh-CN"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zh-CN"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の開催を見据え、</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大阪における「スマートシティ戦略（仮称）」</a:t>
            </a:r>
            <a:r>
              <a:rPr lang="ja-JP" altLang="en-US"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について検討を進める。</a:t>
            </a:r>
            <a:endParaRPr lang="en-US" altLang="ja-JP"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16</a:t>
            </a:fld>
            <a:endParaRPr lang="ja-JP" altLang="en-US" sz="1200" dirty="0"/>
          </a:p>
        </p:txBody>
      </p:sp>
    </p:spTree>
    <p:extLst>
      <p:ext uri="{BB962C8B-B14F-4D97-AF65-F5344CB8AC3E}">
        <p14:creationId xmlns:p14="http://schemas.microsoft.com/office/powerpoint/2010/main" val="78006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7" name="正方形/長方形 6"/>
          <p:cNvSpPr/>
          <p:nvPr/>
        </p:nvSpPr>
        <p:spPr>
          <a:xfrm>
            <a:off x="396085" y="1058381"/>
            <a:ext cx="8329831" cy="2880320"/>
          </a:xfrm>
          <a:prstGeom prst="rect">
            <a:avLst/>
          </a:prstGeom>
          <a:solidFill>
            <a:schemeClr val="accent5">
              <a:lumMod val="40000"/>
              <a:lumOff val="60000"/>
            </a:schemeClr>
          </a:solid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solidFill>
                <a:prstClr val="black"/>
              </a:solidFill>
            </a:endParaRPr>
          </a:p>
        </p:txBody>
      </p:sp>
      <p:sp>
        <p:nvSpPr>
          <p:cNvPr id="9" name="角丸四角形 8"/>
          <p:cNvSpPr/>
          <p:nvPr/>
        </p:nvSpPr>
        <p:spPr>
          <a:xfrm>
            <a:off x="395536" y="1922477"/>
            <a:ext cx="3816424" cy="937914"/>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ctr"/>
          <a:lstStyle/>
          <a:p>
            <a:pPr>
              <a:lnSpc>
                <a:spcPct val="150000"/>
              </a:lnSpc>
            </a:pPr>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ハード面</a:t>
            </a:r>
            <a:r>
              <a:rPr lang="ja-JP" altLang="en-US" b="1" dirty="0">
                <a:solidFill>
                  <a:prstClr val="black"/>
                </a:solidFill>
                <a:latin typeface="Meiryo UI" panose="020B0604030504040204" pitchFamily="50" charset="-128"/>
                <a:ea typeface="Meiryo UI" panose="020B0604030504040204" pitchFamily="50" charset="-128"/>
              </a:rPr>
              <a:t>で</a:t>
            </a:r>
            <a:r>
              <a:rPr lang="ja-JP" altLang="en-US" b="1" dirty="0" smtClean="0">
                <a:solidFill>
                  <a:prstClr val="black"/>
                </a:solidFill>
                <a:latin typeface="Meiryo UI" panose="020B0604030504040204" pitchFamily="50" charset="-128"/>
                <a:ea typeface="Meiryo UI" panose="020B0604030504040204" pitchFamily="50" charset="-128"/>
              </a:rPr>
              <a:t>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a:solidFill>
                  <a:prstClr val="black"/>
                </a:solidFill>
                <a:latin typeface="Meiryo UI" panose="020B0604030504040204" pitchFamily="50" charset="-128"/>
                <a:ea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rPr>
              <a:t>（１）都市インフラの充実</a:t>
            </a:r>
            <a:r>
              <a:rPr lang="ja-JP" altLang="en-US" b="1" dirty="0">
                <a:solidFill>
                  <a:prstClr val="black"/>
                </a:solidFill>
                <a:latin typeface="Meiryo UI" panose="020B0604030504040204" pitchFamily="50" charset="-128"/>
                <a:ea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　（２）基盤的な公共</a:t>
            </a:r>
            <a:r>
              <a:rPr lang="ja-JP" altLang="en-US" b="1" dirty="0">
                <a:solidFill>
                  <a:prstClr val="black"/>
                </a:solidFill>
                <a:latin typeface="Meiryo UI" panose="020B0604030504040204" pitchFamily="50" charset="-128"/>
                <a:ea typeface="Meiryo UI" panose="020B0604030504040204" pitchFamily="50" charset="-128"/>
              </a:rPr>
              <a:t>機能の高度化</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15" name="角丸四角形 14"/>
          <p:cNvSpPr/>
          <p:nvPr/>
        </p:nvSpPr>
        <p:spPr>
          <a:xfrm>
            <a:off x="3995936" y="1506017"/>
            <a:ext cx="4968552" cy="1928628"/>
          </a:xfrm>
          <a:prstGeom prst="roundRect">
            <a:avLst>
              <a:gd name="adj" fmla="val 12340"/>
            </a:avLst>
          </a:prstGeom>
          <a:noFill/>
          <a:ln>
            <a:noFill/>
          </a:ln>
        </p:spPr>
        <p:style>
          <a:lnRef idx="2">
            <a:schemeClr val="accent4"/>
          </a:lnRef>
          <a:fillRef idx="1">
            <a:schemeClr val="lt1"/>
          </a:fillRef>
          <a:effectRef idx="0">
            <a:schemeClr val="accent4"/>
          </a:effectRef>
          <a:fontRef idx="minor">
            <a:schemeClr val="dk1"/>
          </a:fontRef>
        </p:style>
        <p:txBody>
          <a:bodyPr lIns="36000" tIns="36000" rIns="36000" bIns="36000" rtlCol="0" anchor="t" anchorCtr="0"/>
          <a:lstStyle/>
          <a:p>
            <a:pPr>
              <a:lnSpc>
                <a:spcPct val="150000"/>
              </a:lnSpc>
            </a:pPr>
            <a:r>
              <a:rPr lang="en-US" altLang="ja-JP" b="1" dirty="0" smtClean="0">
                <a:solidFill>
                  <a:prstClr val="black"/>
                </a:solidFill>
                <a:latin typeface="Meiryo UI" panose="020B0604030504040204" pitchFamily="50" charset="-128"/>
                <a:ea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rPr>
              <a:t>】</a:t>
            </a: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rPr>
              <a:t>改革</a:t>
            </a:r>
            <a:r>
              <a:rPr lang="ja-JP" altLang="en-US" b="1" dirty="0">
                <a:solidFill>
                  <a:schemeClr val="tx1"/>
                </a:solidFill>
                <a:latin typeface="Meiryo UI" panose="020B0604030504040204" pitchFamily="50" charset="-128"/>
                <a:ea typeface="Meiryo UI" panose="020B0604030504040204" pitchFamily="50" charset="-128"/>
              </a:rPr>
              <a:t>や特区</a:t>
            </a:r>
            <a:r>
              <a:rPr lang="ja-JP" altLang="en-US" b="1" dirty="0">
                <a:solidFill>
                  <a:prstClr val="black"/>
                </a:solidFill>
                <a:latin typeface="Meiryo UI" panose="020B0604030504040204" pitchFamily="50" charset="-128"/>
                <a:ea typeface="Meiryo UI" panose="020B0604030504040204" pitchFamily="50" charset="-128"/>
              </a:rPr>
              <a:t>による環境</a:t>
            </a:r>
            <a:r>
              <a:rPr lang="ja-JP" altLang="en-US" b="1" dirty="0" smtClean="0">
                <a:solidFill>
                  <a:prstClr val="black"/>
                </a:solidFill>
                <a:latin typeface="Meiryo UI" panose="020B0604030504040204" pitchFamily="50" charset="-128"/>
                <a:ea typeface="Meiryo UI" panose="020B0604030504040204" pitchFamily="50" charset="-128"/>
              </a:rPr>
              <a:t>整備</a:t>
            </a:r>
            <a:r>
              <a:rPr lang="en-US" altLang="ja-JP" b="1" dirty="0" smtClean="0">
                <a:solidFill>
                  <a:prstClr val="black"/>
                </a:solidFill>
                <a:latin typeface="Meiryo UI" panose="020B0604030504040204" pitchFamily="50" charset="-128"/>
                <a:ea typeface="Meiryo UI" panose="020B0604030504040204" pitchFamily="50" charset="-128"/>
              </a:rPr>
              <a:t/>
            </a:r>
            <a:br>
              <a:rPr lang="en-US" altLang="ja-JP" b="1" dirty="0" smtClean="0">
                <a:solidFill>
                  <a:prstClr val="black"/>
                </a:solidFill>
                <a:latin typeface="Meiryo UI" panose="020B0604030504040204" pitchFamily="50" charset="-128"/>
                <a:ea typeface="Meiryo UI" panose="020B0604030504040204" pitchFamily="50" charset="-128"/>
              </a:rPr>
            </a:br>
            <a:r>
              <a:rPr lang="ja-JP" altLang="en-US" b="1" dirty="0" smtClean="0">
                <a:solidFill>
                  <a:prstClr val="black"/>
                </a:solidFill>
                <a:latin typeface="Meiryo UI" panose="020B0604030504040204" pitchFamily="50" charset="-128"/>
                <a:ea typeface="Meiryo UI" panose="020B0604030504040204" pitchFamily="50" charset="-128"/>
              </a:rPr>
              <a:t>（４）産業支援や研究開発の機能・体制強化</a:t>
            </a:r>
            <a:r>
              <a:rPr lang="ja-JP" altLang="en-US" b="1"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rPr>
              <a:t>育成環境の充実</a:t>
            </a:r>
            <a:endParaRPr lang="en-US" altLang="ja-JP" b="1" dirty="0">
              <a:solidFill>
                <a:prstClr val="black"/>
              </a:solidFill>
              <a:latin typeface="Meiryo UI" panose="020B0604030504040204" pitchFamily="50" charset="-128"/>
              <a:ea typeface="Meiryo UI" panose="020B0604030504040204" pitchFamily="50" charset="-128"/>
            </a:endParaRPr>
          </a:p>
          <a:p>
            <a:pPr>
              <a:lnSpc>
                <a:spcPct val="150000"/>
              </a:lnSpc>
            </a:pPr>
            <a:r>
              <a:rPr lang="ja-JP" altLang="en-US" b="1" dirty="0" smtClean="0">
                <a:solidFill>
                  <a:prstClr val="black"/>
                </a:solidFill>
                <a:latin typeface="Meiryo UI" panose="020B0604030504040204" pitchFamily="50" charset="-128"/>
                <a:ea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rPr>
              <a:t>創造・情報発信の基盤</a:t>
            </a:r>
            <a:r>
              <a:rPr lang="ja-JP" altLang="en-US" b="1" dirty="0" smtClean="0">
                <a:solidFill>
                  <a:prstClr val="black"/>
                </a:solidFill>
                <a:latin typeface="Meiryo UI" panose="020B0604030504040204" pitchFamily="50" charset="-128"/>
                <a:ea typeface="Meiryo UI" panose="020B0604030504040204" pitchFamily="50" charset="-128"/>
              </a:rPr>
              <a:t>形成</a:t>
            </a:r>
            <a:r>
              <a:rPr lang="ja-JP" altLang="en-US" dirty="0">
                <a:solidFill>
                  <a:prstClr val="black"/>
                </a:solidFill>
                <a:latin typeface="Meiryo UI" panose="020B0604030504040204" pitchFamily="50" charset="-128"/>
                <a:ea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409397" y="771842"/>
            <a:ext cx="6480720" cy="553998"/>
          </a:xfrm>
          <a:prstGeom prst="rect">
            <a:avLst/>
          </a:prstGeom>
          <a:solidFill>
            <a:schemeClr val="tx2"/>
          </a:solidFill>
        </p:spPr>
        <p:txBody>
          <a:bodyPr wrap="square" rtlCol="0">
            <a:spAutoFit/>
          </a:bodyPr>
          <a:lstStyle/>
          <a:p>
            <a:pPr algn="ctr">
              <a:lnSpc>
                <a:spcPct val="150000"/>
              </a:lnSpc>
            </a:pPr>
            <a:r>
              <a:rPr lang="ja-JP" altLang="en-US" sz="2000" b="1" dirty="0">
                <a:solidFill>
                  <a:prstClr val="white"/>
                </a:solidFill>
                <a:latin typeface="Meiryo UI" panose="020B0604030504040204" pitchFamily="50" charset="-128"/>
                <a:ea typeface="Meiryo UI" panose="020B0604030504040204" pitchFamily="50" charset="-128"/>
              </a:rPr>
              <a:t>大都市として</a:t>
            </a:r>
            <a:r>
              <a:rPr lang="ja-JP" altLang="en-US" sz="2000" b="1" dirty="0" smtClean="0">
                <a:solidFill>
                  <a:prstClr val="white"/>
                </a:solidFill>
                <a:latin typeface="Meiryo UI" panose="020B0604030504040204" pitchFamily="50" charset="-128"/>
                <a:ea typeface="Meiryo UI" panose="020B0604030504040204" pitchFamily="50" charset="-128"/>
              </a:rPr>
              <a:t>のポテンシャルにさらに磨きをかける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4" name="上カーブ矢印 23"/>
          <p:cNvSpPr/>
          <p:nvPr/>
        </p:nvSpPr>
        <p:spPr>
          <a:xfrm rot="5400000">
            <a:off x="849731" y="4570375"/>
            <a:ext cx="1761654" cy="786339"/>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28" name="上カーブ矢印 27"/>
          <p:cNvSpPr/>
          <p:nvPr/>
        </p:nvSpPr>
        <p:spPr>
          <a:xfrm rot="16200000">
            <a:off x="6586605" y="4460004"/>
            <a:ext cx="1782904" cy="901606"/>
          </a:xfrm>
          <a:prstGeom prst="curvedUpArrow">
            <a:avLst/>
          </a:prstGeom>
          <a:gradFill>
            <a:gsLst>
              <a:gs pos="0">
                <a:srgbClr val="0070C0"/>
              </a:gs>
              <a:gs pos="35000">
                <a:schemeClr val="dk1">
                  <a:tint val="37000"/>
                  <a:satMod val="300000"/>
                </a:schemeClr>
              </a:gs>
              <a:gs pos="100000">
                <a:srgbClr val="0070C0"/>
              </a:gs>
            </a:gsLs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a:solidFill>
                <a:prstClr val="black"/>
              </a:solidFill>
            </a:endParaRPr>
          </a:p>
        </p:txBody>
      </p:sp>
      <p:sp>
        <p:nvSpPr>
          <p:cNvPr id="30" name="テキスト ボックス 29"/>
          <p:cNvSpPr txBox="1"/>
          <p:nvPr/>
        </p:nvSpPr>
        <p:spPr>
          <a:xfrm>
            <a:off x="5724128" y="4639931"/>
            <a:ext cx="2021806"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豊かな住民生活が</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成長を支える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37138" y="4639938"/>
            <a:ext cx="2808312" cy="646331"/>
          </a:xfrm>
          <a:prstGeom prst="rect">
            <a:avLst/>
          </a:prstGeom>
          <a:noFill/>
        </p:spPr>
        <p:txBody>
          <a:bodyPr wrap="square" rtlCol="0">
            <a:spAutoFit/>
          </a:bodyP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都市機能の充実による</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成長の果実を住民に還元</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台形 1"/>
          <p:cNvSpPr/>
          <p:nvPr/>
        </p:nvSpPr>
        <p:spPr>
          <a:xfrm>
            <a:off x="2160111" y="5438654"/>
            <a:ext cx="4824536" cy="727210"/>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lnSpc>
                <a:spcPct val="150000"/>
              </a:lnSpc>
            </a:pPr>
            <a:r>
              <a:rPr lang="ja-JP" altLang="en-US" sz="2000" b="1" dirty="0" smtClean="0">
                <a:solidFill>
                  <a:prstClr val="white"/>
                </a:solidFill>
                <a:latin typeface="Meiryo UI" panose="020B0604030504040204" pitchFamily="50" charset="-128"/>
                <a:ea typeface="Meiryo UI" panose="020B0604030504040204" pitchFamily="50" charset="-128"/>
              </a:rPr>
              <a:t>豊かな住民生活をしっかりと確保する</a:t>
            </a: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17</a:t>
            </a:fld>
            <a:endParaRPr lang="ja-JP" altLang="en-US" sz="1200" dirty="0"/>
          </a:p>
        </p:txBody>
      </p:sp>
    </p:spTree>
    <p:extLst>
      <p:ext uri="{BB962C8B-B14F-4D97-AF65-F5344CB8AC3E}">
        <p14:creationId xmlns:p14="http://schemas.microsoft.com/office/powerpoint/2010/main" val="3038152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60" y="4359046"/>
            <a:ext cx="2440545" cy="2382322"/>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1646" y="4359047"/>
            <a:ext cx="2438062" cy="2382321"/>
          </a:xfrm>
          <a:prstGeom prst="rect">
            <a:avLst/>
          </a:prstGeom>
        </p:spPr>
      </p:pic>
      <p:sp>
        <p:nvSpPr>
          <p:cNvPr id="3" name="正方形/長方形 2"/>
          <p:cNvSpPr/>
          <p:nvPr/>
        </p:nvSpPr>
        <p:spPr>
          <a:xfrm>
            <a:off x="251520" y="116632"/>
            <a:ext cx="2630722" cy="369332"/>
          </a:xfrm>
          <a:prstGeom prst="rect">
            <a:avLst/>
          </a:prstGeom>
        </p:spPr>
        <p:txBody>
          <a:bodyPr wrap="square">
            <a:spAutoFit/>
          </a:bodyPr>
          <a:lstStyle/>
          <a:p>
            <a:pPr fontAlgn="auto">
              <a:spcBef>
                <a:spcPts val="0"/>
              </a:spcBef>
              <a:spcAft>
                <a:spcPts val="0"/>
              </a:spcAft>
            </a:pP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51521" y="908720"/>
            <a:ext cx="8664250" cy="864000"/>
          </a:xfrm>
          <a:prstGeom prst="roundRect">
            <a:avLst>
              <a:gd name="adj" fmla="val 6298"/>
            </a:avLst>
          </a:prstGeom>
          <a:noFill/>
          <a:ln w="9525"/>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コンセッションやストックの組換えなどの手法も活用し、空港強化や鉄道整備、ミッシングリンク解消などの懸案解決に道筋をつけてきた。今後とも着実に必要なインフラの整備を進めつつ、空港アクセスの改善など、残る課題の解決を進め、グローバル競争力を支える都市インフラとしての基盤を確立する。</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51521" y="436533"/>
            <a:ext cx="374441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（１）都市インフラの充実</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251520" y="2060848"/>
            <a:ext cx="8712968" cy="1077218"/>
          </a:xfrm>
          <a:prstGeom prst="rect">
            <a:avLst/>
          </a:prstGeom>
        </p:spPr>
        <p:txBody>
          <a:bodyPr wrap="square">
            <a:spAutoFit/>
          </a:bodyPr>
          <a:lstStyle/>
          <a:p>
            <a:pPr fontAlgn="auto">
              <a:spcBef>
                <a:spcPts val="0"/>
              </a:spcBef>
              <a:spcAft>
                <a:spcPts val="0"/>
              </a:spcAft>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①高速道路ネットワークの充実</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大阪都市再生環状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道路である大和</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川線や淀川左岸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線の整備、ミッシングリンク（淀川左岸線延伸部）の事業化を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とする高速</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道路ネットワーク</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の整備</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近畿圏の高速道路料金の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シームレス化に向け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、対距離料金を基本と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した料金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体系を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導入（</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3302694"/>
            <a:ext cx="4938188" cy="830997"/>
          </a:xfrm>
          <a:prstGeom prst="rect">
            <a:avLst/>
          </a:prstGeom>
          <a:ln>
            <a:solidFill>
              <a:schemeClr val="tx1"/>
            </a:solidFill>
          </a:ln>
        </p:spPr>
        <p:txBody>
          <a:bodyPr wrap="square">
            <a:spAutoFit/>
          </a:bodyPr>
          <a:lstStyle/>
          <a:p>
            <a:pPr fontAlgn="auto">
              <a:spcBef>
                <a:spcPts val="0"/>
              </a:spcBef>
              <a:spcAft>
                <a:spcPts val="0"/>
              </a:spcAft>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淀川</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左岸</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線延伸部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再生環状道路の整備を進め、都心部で慢性的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渋滞を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解消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すると共</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に、高速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道路のネットワーク</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発揮されるよう、公平</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かつシンプルで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シームレスな料金とする。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4"/>
          <p:cNvSpPr txBox="1">
            <a:spLocks noChangeArrowheads="1"/>
          </p:cNvSpPr>
          <p:nvPr/>
        </p:nvSpPr>
        <p:spPr bwMode="auto">
          <a:xfrm>
            <a:off x="4427984" y="1844824"/>
            <a:ext cx="48965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fontAlgn="auto" hangingPunct="1">
              <a:spcBef>
                <a:spcPct val="0"/>
              </a:spcBef>
              <a:spcAft>
                <a:spcPts val="0"/>
              </a:spcAft>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a:solidFill>
                  <a:prstClr val="black"/>
                </a:solidFill>
                <a:latin typeface="Meiryo UI" pitchFamily="50" charset="-128"/>
                <a:ea typeface="Meiryo UI" pitchFamily="50" charset="-128"/>
                <a:cs typeface="Meiryo UI" pitchFamily="50" charset="-128"/>
              </a:rPr>
              <a:t>個々の</a:t>
            </a:r>
            <a:r>
              <a:rPr lang="ja-JP" altLang="en-US" sz="900" b="1" dirty="0" smtClean="0">
                <a:solidFill>
                  <a:prstClr val="black"/>
                </a:solidFill>
                <a:latin typeface="Meiryo UI" pitchFamily="50" charset="-128"/>
                <a:ea typeface="Meiryo UI" pitchFamily="50" charset="-128"/>
                <a:cs typeface="Meiryo UI" pitchFamily="50" charset="-128"/>
              </a:rPr>
              <a:t>インフラについて、必ずしも</a:t>
            </a:r>
            <a:r>
              <a:rPr lang="en-US" altLang="ja-JP" sz="900" b="1" dirty="0" smtClean="0">
                <a:solidFill>
                  <a:prstClr val="black"/>
                </a:solidFill>
                <a:latin typeface="Meiryo UI" pitchFamily="50" charset="-128"/>
                <a:ea typeface="Meiryo UI" pitchFamily="50" charset="-128"/>
                <a:cs typeface="Meiryo UI" pitchFamily="50" charset="-128"/>
              </a:rPr>
              <a:t>2020</a:t>
            </a:r>
            <a:r>
              <a:rPr lang="ja-JP" altLang="en-US" sz="900" b="1" dirty="0" smtClean="0">
                <a:solidFill>
                  <a:prstClr val="black"/>
                </a:solidFill>
                <a:latin typeface="Meiryo UI" pitchFamily="50" charset="-128"/>
                <a:ea typeface="Meiryo UI" pitchFamily="50" charset="-128"/>
                <a:cs typeface="Meiryo UI" pitchFamily="50" charset="-128"/>
              </a:rPr>
              <a:t>年頃までに整備を完了するというものではありません</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18</a:t>
            </a:fld>
            <a:endParaRPr lang="ja-JP" altLang="en-US" sz="1200" dirty="0">
              <a:solidFill>
                <a:prstClr val="black"/>
              </a:solidFill>
            </a:endParaRPr>
          </a:p>
        </p:txBody>
      </p:sp>
      <p:sp>
        <p:nvSpPr>
          <p:cNvPr id="32" name="タイトル 1"/>
          <p:cNvSpPr txBox="1">
            <a:spLocks/>
          </p:cNvSpPr>
          <p:nvPr/>
        </p:nvSpPr>
        <p:spPr>
          <a:xfrm>
            <a:off x="251520" y="4365104"/>
            <a:ext cx="545700"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首都圏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タイトル 1"/>
          <p:cNvSpPr txBox="1">
            <a:spLocks/>
          </p:cNvSpPr>
          <p:nvPr/>
        </p:nvSpPr>
        <p:spPr>
          <a:xfrm>
            <a:off x="2757456" y="4365104"/>
            <a:ext cx="560044" cy="237646"/>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中部圏</a:t>
            </a:r>
            <a:endParaRPr lang="en-US" altLang="ja-JP" sz="12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374" y="3318523"/>
            <a:ext cx="3359140" cy="3299036"/>
          </a:xfrm>
          <a:prstGeom prst="rect">
            <a:avLst/>
          </a:prstGeom>
        </p:spPr>
      </p:pic>
      <p:sp>
        <p:nvSpPr>
          <p:cNvPr id="36" name="四角形吹き出し 102"/>
          <p:cNvSpPr/>
          <p:nvPr/>
        </p:nvSpPr>
        <p:spPr>
          <a:xfrm>
            <a:off x="6133801" y="3609396"/>
            <a:ext cx="644233" cy="173984"/>
          </a:xfrm>
          <a:prstGeom prst="wedgeRectCallout">
            <a:avLst>
              <a:gd name="adj1" fmla="val -582"/>
              <a:gd name="adj2" fmla="val 17065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2018年3月開通</a:t>
            </a:r>
          </a:p>
        </p:txBody>
      </p:sp>
      <p:sp>
        <p:nvSpPr>
          <p:cNvPr id="37" name="四角形吹き出し 102"/>
          <p:cNvSpPr/>
          <p:nvPr/>
        </p:nvSpPr>
        <p:spPr>
          <a:xfrm>
            <a:off x="7007653" y="3494943"/>
            <a:ext cx="757805" cy="173984"/>
          </a:xfrm>
          <a:prstGeom prst="wedgeRectCallout">
            <a:avLst>
              <a:gd name="adj1" fmla="val -22564"/>
              <a:gd name="adj2" fmla="val 189285"/>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2017年12月開通</a:t>
            </a:r>
          </a:p>
        </p:txBody>
      </p:sp>
      <p:sp>
        <p:nvSpPr>
          <p:cNvPr id="38" name="二等辺三角形 37"/>
          <p:cNvSpPr/>
          <p:nvPr/>
        </p:nvSpPr>
        <p:spPr>
          <a:xfrm rot="11835011">
            <a:off x="7983312" y="3767457"/>
            <a:ext cx="74650" cy="260361"/>
          </a:xfrm>
          <a:prstGeom prst="triangle">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sp>
        <p:nvSpPr>
          <p:cNvPr id="39" name="四角形吹き出し 102"/>
          <p:cNvSpPr/>
          <p:nvPr/>
        </p:nvSpPr>
        <p:spPr>
          <a:xfrm>
            <a:off x="7830636" y="3603748"/>
            <a:ext cx="780127" cy="173984"/>
          </a:xfrm>
          <a:prstGeom prst="wedgeRectCallout">
            <a:avLst>
              <a:gd name="adj1" fmla="val 40214"/>
              <a:gd name="adj2" fmla="val 125684"/>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2023年</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開通</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予定</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0" name="四角形吹き出し 39"/>
          <p:cNvSpPr/>
          <p:nvPr/>
        </p:nvSpPr>
        <p:spPr>
          <a:xfrm>
            <a:off x="7081496" y="4117054"/>
            <a:ext cx="999382" cy="231980"/>
          </a:xfrm>
          <a:prstGeom prst="wedgeRectCallout">
            <a:avLst>
              <a:gd name="adj1" fmla="val -10278"/>
              <a:gd name="adj2" fmla="val 161825"/>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年度事業化</a:t>
            </a:r>
            <a:endParaRPr lang="ja-JP" altLang="en-US" sz="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四角形吹き出し 40"/>
          <p:cNvSpPr/>
          <p:nvPr/>
        </p:nvSpPr>
        <p:spPr>
          <a:xfrm>
            <a:off x="7306266" y="5268847"/>
            <a:ext cx="765086" cy="231980"/>
          </a:xfrm>
          <a:prstGeom prst="wedgeRectCallout">
            <a:avLst>
              <a:gd name="adj1" fmla="val -32712"/>
              <a:gd name="adj2" fmla="val -142109"/>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大和川線</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年度開通予定</a:t>
            </a:r>
          </a:p>
        </p:txBody>
      </p:sp>
      <p:sp>
        <p:nvSpPr>
          <p:cNvPr id="42" name="四角形吹き出し 102"/>
          <p:cNvSpPr/>
          <p:nvPr/>
        </p:nvSpPr>
        <p:spPr>
          <a:xfrm>
            <a:off x="8128168" y="5703288"/>
            <a:ext cx="662483" cy="173984"/>
          </a:xfrm>
          <a:prstGeom prst="wedgeRectCallout">
            <a:avLst>
              <a:gd name="adj1" fmla="val -52340"/>
              <a:gd name="adj2" fmla="val -95146"/>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2017年8月開通</a:t>
            </a:r>
          </a:p>
        </p:txBody>
      </p:sp>
      <p:sp>
        <p:nvSpPr>
          <p:cNvPr id="43" name="四角形吹き出し 102"/>
          <p:cNvSpPr/>
          <p:nvPr/>
        </p:nvSpPr>
        <p:spPr>
          <a:xfrm>
            <a:off x="5520756" y="5036867"/>
            <a:ext cx="1080917" cy="231980"/>
          </a:xfrm>
          <a:prstGeom prst="wedgeRectCallout">
            <a:avLst>
              <a:gd name="adj1" fmla="val 10031"/>
              <a:gd name="adj2" fmla="val -134653"/>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大阪湾岸道路西伸部</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a:p>
            <a:pPr algn="ctr" defTabSz="-636">
              <a:lnSpc>
                <a:spcPct val="114000"/>
              </a:lnSpc>
              <a:tabLst>
                <a:tab pos="2700074" algn="ctr"/>
                <a:tab pos="5400149" algn="r"/>
              </a:tabLst>
            </a:pPr>
            <a:r>
              <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2016年</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度</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事業化</a:t>
            </a:r>
            <a:endParaRPr lang="en-US" altLang="zh-CN"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4" name="四角形吹き出し 102"/>
          <p:cNvSpPr/>
          <p:nvPr/>
        </p:nvSpPr>
        <p:spPr>
          <a:xfrm>
            <a:off x="5795725" y="5918066"/>
            <a:ext cx="652335" cy="173984"/>
          </a:xfrm>
          <a:prstGeom prst="wedgeRectCallout">
            <a:avLst>
              <a:gd name="adj1" fmla="val 53209"/>
              <a:gd name="adj2" fmla="val 123198"/>
            </a:avLst>
          </a:prstGeom>
          <a:solidFill>
            <a:schemeClr val="accent3">
              <a:lumMod val="40000"/>
              <a:lumOff val="60000"/>
            </a:schemeClr>
          </a:solidFill>
          <a:ln w="6350">
            <a:prstDash val="solid"/>
          </a:ln>
        </p:spPr>
        <p:style>
          <a:lnRef idx="2">
            <a:schemeClr val="accent1"/>
          </a:lnRef>
          <a:fillRef idx="1">
            <a:schemeClr val="lt1"/>
          </a:fillRef>
          <a:effectRef idx="0">
            <a:schemeClr val="accent1"/>
          </a:effectRef>
          <a:fontRef idx="minor">
            <a:schemeClr val="dk1"/>
          </a:fontRef>
        </p:style>
        <p:txBody>
          <a:bodyPr wrap="square" lIns="0" tIns="0" rIns="0" bIns="0" rtlCol="0" anchor="ctr">
            <a:noAutofit/>
          </a:bodyPr>
          <a:lstStyle/>
          <a:p>
            <a:pPr algn="ctr" defTabSz="-636">
              <a:lnSpc>
                <a:spcPct val="114000"/>
              </a:lnSpc>
              <a:tabLst>
                <a:tab pos="2700074" algn="ctr"/>
                <a:tab pos="5400149" algn="r"/>
              </a:tabLst>
            </a:pPr>
            <a:r>
              <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2017年3月</a:t>
            </a:r>
            <a:r>
              <a:rPr lang="ja-JP" altLang="en-US"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rPr>
              <a:t>接続</a:t>
            </a:r>
            <a:endParaRPr lang="en-US" altLang="zh-CN" sz="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sym typeface="Times New Roman" panose="02020603050405020304"/>
            </a:endParaRPr>
          </a:p>
        </p:txBody>
      </p:sp>
      <p:sp>
        <p:nvSpPr>
          <p:cNvPr id="45" name="四角形吹き出し 44"/>
          <p:cNvSpPr/>
          <p:nvPr/>
        </p:nvSpPr>
        <p:spPr>
          <a:xfrm>
            <a:off x="8168377" y="4100446"/>
            <a:ext cx="706198" cy="231980"/>
          </a:xfrm>
          <a:prstGeom prst="wedgeRectCallout">
            <a:avLst>
              <a:gd name="adj1" fmla="val -27380"/>
              <a:gd name="adj2" fmla="val 163478"/>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大和北道路</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grpSp>
        <p:nvGrpSpPr>
          <p:cNvPr id="46" name="グループ化 45"/>
          <p:cNvGrpSpPr/>
          <p:nvPr/>
        </p:nvGrpSpPr>
        <p:grpSpPr>
          <a:xfrm>
            <a:off x="8291575" y="4622654"/>
            <a:ext cx="510098" cy="271994"/>
            <a:chOff x="8297925" y="4622654"/>
            <a:chExt cx="510098" cy="271994"/>
          </a:xfrm>
        </p:grpSpPr>
        <p:sp>
          <p:nvSpPr>
            <p:cNvPr id="47" name="四角形吹き出し 46"/>
            <p:cNvSpPr/>
            <p:nvPr/>
          </p:nvSpPr>
          <p:spPr>
            <a:xfrm>
              <a:off x="8297925" y="4748988"/>
              <a:ext cx="510098" cy="145660"/>
            </a:xfrm>
            <a:prstGeom prst="wedgeRectCallout">
              <a:avLst>
                <a:gd name="adj1" fmla="val -30005"/>
                <a:gd name="adj2" fmla="val -22344"/>
              </a:avLst>
            </a:prstGeom>
            <a:ln w="6350">
              <a:noFill/>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endParaRPr lang="en-US" altLang="ja-JP" sz="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二等辺三角形 47"/>
            <p:cNvSpPr/>
            <p:nvPr/>
          </p:nvSpPr>
          <p:spPr>
            <a:xfrm rot="15010500" flipV="1">
              <a:off x="8251810" y="4688932"/>
              <a:ext cx="212885" cy="80330"/>
            </a:xfrm>
            <a:prstGeom prst="triangle">
              <a:avLst/>
            </a:prstGeom>
            <a:ln w="6350">
              <a:noFill/>
              <a:prstDash val="sysDot"/>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14000"/>
                </a:lnSpc>
              </a:pPr>
              <a:endParaRPr lang="ja-JP" altLang="en-US" sz="1400">
                <a:latin typeface="Meiryo UI" panose="020B0604030504040204" pitchFamily="50" charset="-128"/>
                <a:ea typeface="Meiryo UI" panose="020B0604030504040204" pitchFamily="50" charset="-128"/>
              </a:endParaRPr>
            </a:p>
          </p:txBody>
        </p:sp>
      </p:grpSp>
      <p:sp>
        <p:nvSpPr>
          <p:cNvPr id="61" name="タイトル 1"/>
          <p:cNvSpPr txBox="1">
            <a:spLocks/>
          </p:cNvSpPr>
          <p:nvPr/>
        </p:nvSpPr>
        <p:spPr>
          <a:xfrm>
            <a:off x="5470374" y="3318523"/>
            <a:ext cx="731582" cy="250480"/>
          </a:xfrm>
          <a:prstGeom prst="rect">
            <a:avLst/>
          </a:prstGeom>
          <a:solidFill>
            <a:srgbClr val="2315DB"/>
          </a:solidFill>
        </p:spPr>
        <p:txBody>
          <a:bodyPr lIns="0" tIns="0" rIns="0" bIns="0" anchor="ct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関西圏</a:t>
            </a:r>
            <a:endParaRPr lang="en-US" altLang="ja-JP"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四角形吹き出し 64"/>
          <p:cNvSpPr/>
          <p:nvPr/>
        </p:nvSpPr>
        <p:spPr>
          <a:xfrm>
            <a:off x="5500354" y="4216104"/>
            <a:ext cx="706198" cy="231980"/>
          </a:xfrm>
          <a:prstGeom prst="wedgeRectCallout">
            <a:avLst>
              <a:gd name="adj1" fmla="val -5800"/>
              <a:gd name="adj2" fmla="val 110922"/>
            </a:avLst>
          </a:prstGeom>
          <a:solidFill>
            <a:schemeClr val="bg1"/>
          </a:solidFill>
          <a:ln w="6350">
            <a:prstDash val="sysDot"/>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lnSpc>
                <a:spcPct val="114000"/>
              </a:lnSpc>
            </a:pP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神戸西</a:t>
            </a: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BP</a:t>
            </a:r>
            <a:endParaRPr lang="en-US" altLang="ja-JP"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ct val="114000"/>
              </a:lnSpc>
            </a:pPr>
            <a:r>
              <a:rPr lang="en-US" altLang="ja-JP"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年度事業</a:t>
            </a:r>
            <a:r>
              <a:rPr lang="ja-JP" altLang="en-US" sz="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化</a:t>
            </a:r>
          </a:p>
        </p:txBody>
      </p:sp>
    </p:spTree>
    <p:extLst>
      <p:ext uri="{BB962C8B-B14F-4D97-AF65-F5344CB8AC3E}">
        <p14:creationId xmlns:p14="http://schemas.microsoft.com/office/powerpoint/2010/main" val="1892720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4"/>
          <p:cNvSpPr txBox="1">
            <a:spLocks noChangeArrowheads="1"/>
          </p:cNvSpPr>
          <p:nvPr/>
        </p:nvSpPr>
        <p:spPr bwMode="auto">
          <a:xfrm>
            <a:off x="6455383" y="116632"/>
            <a:ext cx="827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900" b="1" dirty="0" smtClean="0">
                <a:solidFill>
                  <a:prstClr val="black"/>
                </a:solidFill>
                <a:latin typeface="Meiryo UI" pitchFamily="50" charset="-128"/>
                <a:ea typeface="Meiryo UI" pitchFamily="50" charset="-128"/>
                <a:cs typeface="Meiryo UI" pitchFamily="50" charset="-128"/>
              </a:rPr>
              <a:t>【</a:t>
            </a:r>
            <a:r>
              <a:rPr lang="ja-JP" altLang="en-US" sz="900" b="1" dirty="0" smtClean="0">
                <a:solidFill>
                  <a:prstClr val="black"/>
                </a:solidFill>
                <a:latin typeface="Meiryo UI" pitchFamily="50" charset="-128"/>
                <a:ea typeface="Meiryo UI" pitchFamily="50" charset="-128"/>
                <a:cs typeface="Meiryo UI" pitchFamily="50" charset="-128"/>
              </a:rPr>
              <a:t>なにわ筋線</a:t>
            </a:r>
            <a:r>
              <a:rPr lang="en-US" altLang="ja-JP" sz="900" b="1" dirty="0" smtClean="0">
                <a:solidFill>
                  <a:prstClr val="black"/>
                </a:solidFill>
                <a:latin typeface="Meiryo UI" pitchFamily="50" charset="-128"/>
                <a:ea typeface="Meiryo UI" pitchFamily="50" charset="-128"/>
                <a:cs typeface="Meiryo UI" pitchFamily="50" charset="-128"/>
              </a:rPr>
              <a:t>】</a:t>
            </a:r>
            <a:endParaRPr lang="ja-JP" altLang="en-US" sz="900" b="1" dirty="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251520" y="1590472"/>
            <a:ext cx="5760640" cy="1046440"/>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関空アクセス改善にも資するなにわ筋線の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など鉄道ネットワークの充実強化を目指すと共に、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リニア中央新幹線や北陸新幹線、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万博</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誘致等、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流れに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大きな変化</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をもたらす要素を踏まえ、ネットワークの充実・利便性向上</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等の観点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から公共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交通戦略</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の見直しを検討する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51520" y="2681044"/>
            <a:ext cx="5993042" cy="1107996"/>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③国際空港機能の強化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空港と大阪国際空港との経営統合（</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○コンセッション</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（事業運営権の売却）を実施（</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〇関西エアポート株式会社による関西３空港一体運営開始（</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51520" y="3769419"/>
            <a:ext cx="8640960" cy="646331"/>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企業による空港運営の自律性と自由度を尊重しつつ、</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インバウンド拡大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や関西の魅力発信等に向けた取組みを進め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空港の一体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運営</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なかで関西</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国際空港の成長を促すとともに、大阪・関西における地域経済の活性化をめざす。</a:t>
            </a:r>
          </a:p>
        </p:txBody>
      </p:sp>
      <p:sp>
        <p:nvSpPr>
          <p:cNvPr id="33" name="正方形/長方形 32"/>
          <p:cNvSpPr/>
          <p:nvPr/>
        </p:nvSpPr>
        <p:spPr>
          <a:xfrm>
            <a:off x="251521" y="4622065"/>
            <a:ext cx="8640960" cy="1831271"/>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④港湾の国際競争力強化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○阪神港が国際コンテナ戦略港湾に選定（</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○阪神港の港湾運営会社「阪神国際港湾株式会社」設立（</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「阪神国際港湾株式会社」が国の出資を受けて、特定港湾運営会社となる（</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府市で連携可能な施策」の協議・</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調整や「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広域で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の港湾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管理のあり方」を検討する場として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港湾局長</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をトップ</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した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大阪港湾連携会議」を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設置し（</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、府市間で</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の施策について連携</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正方形/長方形 33"/>
          <p:cNvSpPr/>
          <p:nvPr/>
        </p:nvSpPr>
        <p:spPr>
          <a:xfrm>
            <a:off x="251520" y="6093296"/>
            <a:ext cx="8640960" cy="646331"/>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競争力があり、利用者ニーズに合った使いやすい港を実現するため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・大阪市の港湾管理一元化への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、海岸防災に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関して大阪府・大阪市相互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の連携を進める。</a:t>
            </a:r>
            <a:endParaRPr lang="ja-JP" altLang="en-US" sz="1200" strike="sngStrike"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19</a:t>
            </a:fld>
            <a:endParaRPr lang="ja-JP" altLang="en-US" sz="1200" dirty="0">
              <a:solidFill>
                <a:prstClr val="black"/>
              </a:solidFill>
            </a:endParaRPr>
          </a:p>
        </p:txBody>
      </p:sp>
      <p:sp>
        <p:nvSpPr>
          <p:cNvPr id="14" name="正方形/長方形 13"/>
          <p:cNvSpPr/>
          <p:nvPr/>
        </p:nvSpPr>
        <p:spPr>
          <a:xfrm>
            <a:off x="251520" y="138534"/>
            <a:ext cx="6480720" cy="1446550"/>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鉄道ネットワークの充実・機能強化</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公共交通戦略（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年策定）</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戦略</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路線・利便性向上など）</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北</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大阪急行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延伸（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モノレール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延伸</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2029</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なにわ筋線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年春開業</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目標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東線の全線開業（</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〇大阪市営地下鉄の株式会社化（</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3" name="グループ化 22"/>
          <p:cNvGrpSpPr/>
          <p:nvPr/>
        </p:nvGrpSpPr>
        <p:grpSpPr>
          <a:xfrm>
            <a:off x="6479760" y="426475"/>
            <a:ext cx="2052680" cy="2986086"/>
            <a:chOff x="5076058" y="2367153"/>
            <a:chExt cx="2927750" cy="4302207"/>
          </a:xfrm>
        </p:grpSpPr>
        <p:pic>
          <p:nvPicPr>
            <p:cNvPr id="2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496"/>
            <a:stretch/>
          </p:blipFill>
          <p:spPr bwMode="auto">
            <a:xfrm>
              <a:off x="5076058" y="2367153"/>
              <a:ext cx="2927750" cy="43022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正方形/長方形 24"/>
            <p:cNvSpPr/>
            <p:nvPr/>
          </p:nvSpPr>
          <p:spPr>
            <a:xfrm>
              <a:off x="7344344" y="4077200"/>
              <a:ext cx="324000" cy="11653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ＪＲ・南海</a:t>
              </a:r>
              <a:endParaRPr kumimoji="1" lang="en-US" altLang="ja-JP" sz="700" b="1" dirty="0" smtClean="0">
                <a:latin typeface="Meiryo UI" panose="020B0604030504040204" pitchFamily="50" charset="-128"/>
                <a:ea typeface="Meiryo UI" panose="020B0604030504040204" pitchFamily="50" charset="-128"/>
              </a:endParaRPr>
            </a:p>
            <a:p>
              <a:pPr algn="ctr"/>
              <a:r>
                <a:rPr kumimoji="1" lang="ja-JP" altLang="en-US" sz="700" b="1" dirty="0" smtClean="0">
                  <a:latin typeface="Meiryo UI" panose="020B0604030504040204" pitchFamily="50" charset="-128"/>
                  <a:ea typeface="Meiryo UI" panose="020B0604030504040204" pitchFamily="50" charset="-128"/>
                </a:rPr>
                <a:t>共同営業区間</a:t>
              </a:r>
              <a:endParaRPr kumimoji="1" lang="ja-JP" altLang="en-US" sz="700" b="1" dirty="0">
                <a:latin typeface="Meiryo UI" panose="020B0604030504040204" pitchFamily="50" charset="-128"/>
                <a:ea typeface="Meiryo UI" panose="020B0604030504040204" pitchFamily="50" charset="-128"/>
              </a:endParaRPr>
            </a:p>
          </p:txBody>
        </p:sp>
        <p:sp>
          <p:nvSpPr>
            <p:cNvPr id="26" name="正方形/長方形 25"/>
            <p:cNvSpPr/>
            <p:nvPr/>
          </p:nvSpPr>
          <p:spPr>
            <a:xfrm>
              <a:off x="7344344" y="5265312"/>
              <a:ext cx="324000" cy="104400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南海営業区間</a:t>
              </a:r>
              <a:endParaRPr kumimoji="1" lang="ja-JP" altLang="en-US" sz="700" b="1" dirty="0">
                <a:latin typeface="Meiryo UI" panose="020B0604030504040204" pitchFamily="50" charset="-128"/>
                <a:ea typeface="Meiryo UI" panose="020B0604030504040204" pitchFamily="50" charset="-128"/>
              </a:endParaRPr>
            </a:p>
          </p:txBody>
        </p:sp>
        <p:sp>
          <p:nvSpPr>
            <p:cNvPr id="27" name="正方形/長方形 26"/>
            <p:cNvSpPr/>
            <p:nvPr/>
          </p:nvSpPr>
          <p:spPr>
            <a:xfrm>
              <a:off x="5868144" y="4905273"/>
              <a:ext cx="324000" cy="972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b="1" dirty="0" smtClean="0">
                  <a:latin typeface="Meiryo UI" panose="020B0604030504040204" pitchFamily="50" charset="-128"/>
                  <a:ea typeface="Meiryo UI" panose="020B0604030504040204" pitchFamily="50" charset="-128"/>
                </a:rPr>
                <a:t>ＪＲ営業区間</a:t>
              </a:r>
              <a:endParaRPr kumimoji="1" lang="ja-JP" altLang="en-US" sz="700" b="1" dirty="0">
                <a:latin typeface="Meiryo UI" panose="020B0604030504040204" pitchFamily="50" charset="-128"/>
                <a:ea typeface="Meiryo UI" panose="020B0604030504040204" pitchFamily="50" charset="-128"/>
              </a:endParaRPr>
            </a:p>
          </p:txBody>
        </p:sp>
        <p:sp>
          <p:nvSpPr>
            <p:cNvPr id="28" name="正方形/長方形 27"/>
            <p:cNvSpPr/>
            <p:nvPr/>
          </p:nvSpPr>
          <p:spPr>
            <a:xfrm>
              <a:off x="5089936" y="3639101"/>
              <a:ext cx="1149004" cy="366287"/>
            </a:xfrm>
            <a:prstGeom prst="rect">
              <a:avLst/>
            </a:prstGeom>
            <a:solidFill>
              <a:schemeClr val="bg1"/>
            </a:solidFill>
            <a:ln w="25400">
              <a:solidFill>
                <a:srgbClr val="FF0000">
                  <a:alpha val="96000"/>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kumimoji="1" lang="ja-JP" altLang="en-US" sz="700" b="1" dirty="0" smtClean="0">
                  <a:solidFill>
                    <a:srgbClr val="FF0000"/>
                  </a:solidFill>
                  <a:latin typeface="Meiryo UI" panose="020B0604030504040204" pitchFamily="50" charset="-128"/>
                  <a:ea typeface="Meiryo UI" panose="020B0604030504040204" pitchFamily="50" charset="-128"/>
                </a:rPr>
                <a:t>なにわ筋連絡線の検討調査</a:t>
              </a:r>
              <a:endParaRPr kumimoji="1" lang="ja-JP" altLang="en-US" sz="700" b="1" dirty="0">
                <a:solidFill>
                  <a:srgbClr val="FF000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576432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03648" y="1101286"/>
            <a:ext cx="6480000" cy="5324535"/>
          </a:xfrm>
          <a:prstGeom prst="rect">
            <a:avLst/>
          </a:prstGeom>
          <a:noFill/>
        </p:spPr>
        <p:txBody>
          <a:bodyPr wrap="square" rtlCol="0">
            <a:spAutoFit/>
          </a:bodyPr>
          <a:lstStyle/>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副首都の基本的な考え方</a:t>
            </a: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．なぜ副首都が日本に必要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か</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（１）わが国の現状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（２）副首都の必要性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副首都・大阪が果たすべき</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役割</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首都」（分都）と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、中枢性・拠点性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高める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）「首都</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機能のバックアップ</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」（重都）として、平時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を含めた代替機能を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備える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都市」と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して、東京とは</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異なる個性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・新たな価値を発信</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４）「民都」として、民の力を最大限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に活かす都市を実現する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第２章　副首都・大阪の確立、発展に向けた戦略</a:t>
            </a: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１．戦略の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機能面　～副首都に必要な機能面での取組み～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１）都市インフラの充実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２）基盤的な公共機能の高度化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３）規制改革や特区による環境整備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５）人材育成環境の充実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６）文化創造・情報発信の基盤形成　</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971600" y="1128801"/>
            <a:ext cx="6480000" cy="5324535"/>
          </a:xfrm>
          <a:prstGeom prst="rect">
            <a:avLst/>
          </a:prstGeom>
          <a:noFill/>
        </p:spPr>
        <p:txBody>
          <a:bodyPr wrap="square" rtlCol="0">
            <a:spAutoFit/>
          </a:bodyPr>
          <a:lstStyle/>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P5</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P6</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P8</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P13</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P14</a:t>
            </a:r>
          </a:p>
          <a:p>
            <a:pPr algn="r">
              <a:lnSpc>
                <a:spcPts val="1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lvl="0" algn="r">
              <a:lnSpc>
                <a:spcPts val="17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P16</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P18</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P20</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P22</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P23</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P24</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P25</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979712" y="203447"/>
            <a:ext cx="5112568" cy="523220"/>
          </a:xfrm>
          <a:prstGeom prst="rect">
            <a:avLst/>
          </a:prstGeom>
          <a:noFill/>
        </p:spPr>
        <p:txBody>
          <a:bodyPr wrap="square" rtlCol="0">
            <a:spAutoFit/>
          </a:bodyPr>
          <a:lstStyle/>
          <a:p>
            <a:pPr algn="ct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 目次</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2</a:t>
            </a:fld>
            <a:endParaRPr lang="ja-JP" altLang="en-US" sz="1200" dirty="0"/>
          </a:p>
        </p:txBody>
      </p:sp>
    </p:spTree>
    <p:extLst>
      <p:ext uri="{BB962C8B-B14F-4D97-AF65-F5344CB8AC3E}">
        <p14:creationId xmlns:p14="http://schemas.microsoft.com/office/powerpoint/2010/main" val="4104624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556898"/>
            <a:ext cx="8640960" cy="864000"/>
          </a:xfrm>
          <a:prstGeom prst="roundRect">
            <a:avLst>
              <a:gd name="adj" fmla="val 11093"/>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・危機管理機能の強化を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はじめ、府市連携の取組み等を</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通じて</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機能・住民サービスの向上を進めている。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今後とも経営形態の見直しや府域</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全体を</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見据えた観点から、都市</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の基盤となる公共機能の高度化を図り、暮らしやすく、持続可能な都市としての基盤を確立する。</a:t>
            </a:r>
          </a:p>
        </p:txBody>
      </p:sp>
      <p:sp>
        <p:nvSpPr>
          <p:cNvPr id="6" name="正方形/長方形 5"/>
          <p:cNvSpPr/>
          <p:nvPr/>
        </p:nvSpPr>
        <p:spPr>
          <a:xfrm>
            <a:off x="251520" y="95833"/>
            <a:ext cx="3501697"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（２）基盤的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な公共機能の高度化</a:t>
            </a:r>
          </a:p>
        </p:txBody>
      </p:sp>
      <p:sp>
        <p:nvSpPr>
          <p:cNvPr id="11" name="正方形/長方形 10"/>
          <p:cNvSpPr/>
          <p:nvPr/>
        </p:nvSpPr>
        <p:spPr>
          <a:xfrm>
            <a:off x="251521" y="1484784"/>
            <a:ext cx="9252000" cy="2000548"/>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安全・危機管理機能の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◆消防・防災</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○大規模災害への対応力強化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緊急消防援助隊の計画的な増隊（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307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隊）</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○大阪府・大阪市消防学校の一体的運用＜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月実現＞・・・　府内消防力の充実強化を人材面から推進</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○府内消防本部の広域化・連携強化</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消防本部の広域化（</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消防本部に集約）</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指令共同運用（</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エリア）が進展</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の消防力</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強化のための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勉強会・・・府</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と市町村で</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構成する勉強会における検討結果取りまとめ（</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〇</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大阪府消防広域化推進計画の</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再策定（</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251520" y="3356992"/>
            <a:ext cx="8640960" cy="707886"/>
          </a:xfrm>
          <a:prstGeom prst="rect">
            <a:avLst/>
          </a:prstGeom>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○大阪府・大阪市副首都推進局を中心に、副首都としてあるべき消防・防災機能の検討を進める。</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〇広域化推進計画に沿って、府内１ブロック化を将来像とし、段階的な広域化の組み合わせを提示。</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365104"/>
            <a:ext cx="8640960" cy="1200329"/>
          </a:xfrm>
          <a:prstGeom prst="rect">
            <a:avLst/>
          </a:prstGeom>
        </p:spPr>
        <p:txBody>
          <a:bodyPr wrap="square">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◆公衆</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衛生（感染症・食の安全</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月に大阪府・大阪市の共同により</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地方独立行政法人大阪健康安全基盤研究所</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創設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○新研究所における精度</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管理・健康危機管理対応の専門部署の設置や専門家の養成、大阪大学との連携大学院</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の開設</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や共同</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研究等</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他</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機関との連携</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強化などの機能強化の取組み</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4319" y="5522033"/>
            <a:ext cx="8640960" cy="892552"/>
          </a:xfrm>
          <a:prstGeom prst="rect">
            <a:avLst/>
          </a:prstGeom>
          <a:ln>
            <a:solidFill>
              <a:schemeClr val="tx1"/>
            </a:solidFill>
          </a:ln>
        </p:spPr>
        <p:txBody>
          <a:bodyPr wrap="square">
            <a:spAutoFit/>
          </a:bodyPr>
          <a:lstStyle/>
          <a:p>
            <a:pPr>
              <a:spcBef>
                <a:spcPts val="0"/>
              </a:spcBef>
            </a:pP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○統合の効果や独法化のメリットを活かしつつ、健康危機事象への対応力強化、学術分野・産業界への支援・</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連携体制</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の確立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等、西日</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本の中核的な地方衛生研究所に相応しい機能を備えた研究所づくりを推進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機能が最大限発揮できるよう一元化施設を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年度予定</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20</a:t>
            </a:r>
            <a:endParaRPr lang="ja-JP" altLang="en-US" sz="1200" dirty="0">
              <a:solidFill>
                <a:prstClr val="black"/>
              </a:solidFill>
            </a:endParaRPr>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628800"/>
            <a:ext cx="768003" cy="531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0131" y="1628800"/>
            <a:ext cx="720000"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952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表 18"/>
          <p:cNvGraphicFramePr>
            <a:graphicFrameLocks noGrp="1"/>
          </p:cNvGraphicFramePr>
          <p:nvPr>
            <p:extLst>
              <p:ext uri="{D42A27DB-BD31-4B8C-83A1-F6EECF244321}">
                <p14:modId xmlns:p14="http://schemas.microsoft.com/office/powerpoint/2010/main" val="2354724005"/>
              </p:ext>
            </p:extLst>
          </p:nvPr>
        </p:nvGraphicFramePr>
        <p:xfrm>
          <a:off x="251520" y="1252344"/>
          <a:ext cx="8608234" cy="2575560"/>
        </p:xfrm>
        <a:graphic>
          <a:graphicData uri="http://schemas.openxmlformats.org/drawingml/2006/table">
            <a:tbl>
              <a:tblPr firstRow="1" bandRow="1">
                <a:tableStyleId>{5940675A-B579-460E-94D1-54222C63F5DA}</a:tableStyleId>
              </a:tblPr>
              <a:tblGrid>
                <a:gridCol w="849640">
                  <a:extLst>
                    <a:ext uri="{9D8B030D-6E8A-4147-A177-3AD203B41FA5}">
                      <a16:colId xmlns:a16="http://schemas.microsoft.com/office/drawing/2014/main" val="20000"/>
                    </a:ext>
                  </a:extLst>
                </a:gridCol>
                <a:gridCol w="7758594">
                  <a:extLst>
                    <a:ext uri="{9D8B030D-6E8A-4147-A177-3AD203B41FA5}">
                      <a16:colId xmlns:a16="http://schemas.microsoft.com/office/drawing/2014/main" val="20001"/>
                    </a:ext>
                  </a:extLst>
                </a:gridCol>
              </a:tblGrid>
              <a:tr h="215856">
                <a:tc>
                  <a:txBody>
                    <a:bodyPr/>
                    <a:lstStyle/>
                    <a:p>
                      <a:pPr algn="ctr"/>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これまでの取組み</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extLst>
                  <a:ext uri="{0D108BD9-81ED-4DB2-BD59-A6C34878D82A}">
                    <a16:rowId xmlns:a16="http://schemas.microsoft.com/office/drawing/2014/main" val="10000"/>
                  </a:ext>
                </a:extLst>
              </a:tr>
              <a:tr h="613485">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 </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：大阪府水道部を廃止し、大阪広域水道企業団（大阪市を除く</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42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市町村で構成）を設立し、用水事業</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を承継</a:t>
                      </a:r>
                    </a:p>
                    <a:p>
                      <a:pPr marL="0" indent="0">
                        <a:buFont typeface="Wingdings" panose="05000000000000000000" pitchFamily="2" charset="2"/>
                        <a:buNone/>
                      </a:pP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：大阪市の水道事業について、公共施設等運営権制度による経営形態の見直し方針（実施プラン案）</a:t>
                      </a:r>
                      <a:endParaRPr kumimoji="1" lang="en-US" altLang="ja-JP"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を策定</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（公共施設等運営権制度導入関連議案は審議未了により廃案（</a:t>
                      </a:r>
                      <a:r>
                        <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a:t>
                      </a:r>
                      <a:endPar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b="1"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大阪市が「改正水道法の適用による</a:t>
                      </a:r>
                      <a:r>
                        <a:rPr kumimoji="1" lang="en-US" altLang="ja-JP" sz="1200" b="0"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PFI</a:t>
                      </a:r>
                      <a:r>
                        <a:rPr kumimoji="1" lang="ja-JP" altLang="en-US" sz="1200" b="0" u="sng" strike="no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管路更新事業と水道基盤強化方策について（素案）」を公表</a:t>
                      </a:r>
                      <a:endParaRPr kumimoji="1" lang="en-US" altLang="ja-JP" sz="1200" b="0" u="sng" strike="noStrike" baseline="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613485">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：流域下水道の設置と維持管理を大阪府に一元化</a:t>
                      </a:r>
                      <a:endParaRPr kumimoji="1" lang="en-US" altLang="ja-JP" sz="1200" b="1" u="sng" strike="sngStrike" baseline="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月に設立した新会社（クリアウォーター</a:t>
                      </a:r>
                      <a:r>
                        <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㈱）を受託者とする大阪市の下水道施設</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ja-JP" altLang="en-US"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の運転維持管理の包括委託を開始</a:t>
                      </a:r>
                      <a:endParaRPr kumimoji="1" lang="en-US" altLang="ja-JP" sz="12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年４月</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：流域下水道事業に公営企業会計を導入</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40825">
                <a:tc>
                  <a:txBody>
                    <a:bodyPr/>
                    <a:lstStyle/>
                    <a:p>
                      <a:pPr algn="ctr"/>
                      <a:r>
                        <a:rPr kumimoji="1" lang="ja-JP" altLang="en-US" sz="13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ごみ処理</a:t>
                      </a:r>
                      <a:endParaRPr kumimoji="1" lang="ja-JP" altLang="en-US" sz="13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広域化に取り組む関係市町村を大阪府が技術的支援</a:t>
                      </a:r>
                      <a:endParaRPr kumimoji="1"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：大阪市・八尾市・松原市の一部事務組合化（焼却事業）</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bl>
          </a:graphicData>
        </a:graphic>
      </p:graphicFrame>
      <p:sp>
        <p:nvSpPr>
          <p:cNvPr id="21" name="正方形/長方形 20"/>
          <p:cNvSpPr/>
          <p:nvPr/>
        </p:nvSpPr>
        <p:spPr>
          <a:xfrm>
            <a:off x="251520" y="162506"/>
            <a:ext cx="8608234" cy="1077218"/>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②生活インフラの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最適化</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◆水道・下水道・ごみ処理</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大阪市域</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経営形態の見直しや、大阪府域における広域化などに積極的に着手し、都市機能の要である生活インフラの最適化を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リード。</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51520" y="3933376"/>
            <a:ext cx="8608234" cy="2562240"/>
          </a:xfrm>
          <a:prstGeom prst="rect">
            <a:avLst/>
          </a:prstGeom>
          <a:ln>
            <a:solidFill>
              <a:schemeClr val="tx1"/>
            </a:solidFill>
          </a:ln>
        </p:spPr>
        <p:txBody>
          <a:bodyPr wrap="square" rIns="36000">
            <a:spAutoFit/>
          </a:bodyPr>
          <a:lstStyle/>
          <a:p>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住民が安心して暮らし、企業の経済活動を支える都市の生活インフラを、持続可能性をもって維持・発展させるため</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、下記</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の視点により、それぞれの生活インフラに応じた規模の最適化や、経営形態の見直しを行う。</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○人口減少に伴う需要減に対応する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ダウンサイジング</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○施設・設備の老朽化に伴う更新コストの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平準化</a:t>
            </a:r>
            <a:endParaRPr lang="en-US" altLang="ja-JP"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○自律的な運営と運営コストの抑制に資する経営形態の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○ゲリラ豪雨や巨大地震などの災害に強い生活インフラの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buFont typeface="Wingdings" panose="05000000000000000000" pitchFamily="2" charset="2"/>
              <a:buNone/>
            </a:pP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現在、大阪府・大阪市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の検討</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チーム</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おいて、副首都にふさわしい持続可能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な上下水道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のあり方に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ついて検討中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水道事業</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府市の検討チームにおいて、副首都にふさわしい持続可能な水道のあり方について、検討（</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25000"/>
              </a:lnSpc>
            </a:pP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府内全水道事業体の参画する協議会において、府域水道事業の最適化に向けて検討（</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年８月～</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下水道事業</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・府</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市の検討チームにおいて、下水道</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方式（コンセッション</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）導入の可能性について、</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25000"/>
              </a:lnSpc>
            </a:pPr>
            <a:r>
              <a:rPr lang="ja-JP" altLang="en-US"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年１月～）</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21</a:t>
            </a:r>
            <a:endParaRPr lang="ja-JP" altLang="en-US" sz="1200" dirty="0">
              <a:solidFill>
                <a:prstClr val="black"/>
              </a:solidFill>
            </a:endParaRPr>
          </a:p>
        </p:txBody>
      </p:sp>
    </p:spTree>
    <p:extLst>
      <p:ext uri="{BB962C8B-B14F-4D97-AF65-F5344CB8AC3E}">
        <p14:creationId xmlns:p14="http://schemas.microsoft.com/office/powerpoint/2010/main" val="936408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96036" y="38443"/>
            <a:ext cx="2497800" cy="369332"/>
          </a:xfrm>
          <a:prstGeom prst="rect">
            <a:avLst/>
          </a:prstGeom>
        </p:spPr>
        <p:txBody>
          <a:bodyPr wrap="none">
            <a:spAutoFit/>
          </a:bodyPr>
          <a:lstStyle/>
          <a:p>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ソフト面での機能充実</a:t>
            </a:r>
            <a:r>
              <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47779" y="692792"/>
            <a:ext cx="8610039"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世界で最もビジネスしやすい</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づくりをめざし、全国に先駆けて、国の特区制度の活用や大阪独自の規制改革、税制措置等による取組みを進めてきた。今後は、より一層のビジネス環境の整備に向け、特区制度をさらに活用するなど、ソフト面からグローバル競争力を支える基盤を確立する。</a:t>
            </a:r>
          </a:p>
        </p:txBody>
      </p:sp>
      <p:sp>
        <p:nvSpPr>
          <p:cNvPr id="14" name="正方形/長方形 13"/>
          <p:cNvSpPr/>
          <p:nvPr/>
        </p:nvSpPr>
        <p:spPr>
          <a:xfrm>
            <a:off x="35496" y="277460"/>
            <a:ext cx="41807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（３）規制</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改革や特区による環境整備</a:t>
            </a:r>
          </a:p>
        </p:txBody>
      </p:sp>
      <p:sp>
        <p:nvSpPr>
          <p:cNvPr id="79" name="正方形/長方形 78"/>
          <p:cNvSpPr/>
          <p:nvPr/>
        </p:nvSpPr>
        <p:spPr>
          <a:xfrm>
            <a:off x="247778" y="1916832"/>
            <a:ext cx="4523247" cy="990015"/>
          </a:xfrm>
          <a:prstGeom prst="rect">
            <a:avLst/>
          </a:prstGeom>
        </p:spPr>
        <p:txBody>
          <a:bodyPr wrap="square">
            <a:spAutoFit/>
          </a:bodyPr>
          <a:lstStyle/>
          <a:p>
            <a:pPr>
              <a:lnSpc>
                <a:spcPts val="11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①関西圏国家戦略特区の活用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◆制度概要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・内閣総理大臣主導で岩盤規制全般の突破口を開くための制度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・関西圏は大阪府、京都府、兵庫県の全域を特区の区域として国が指定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spcBef>
                <a:spcPts val="200"/>
              </a:spcBef>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知事（自治体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）と特区担当大臣と、民間の代表が対等な立場で参画</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する「区域会議」で規制改革メニュー等</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591363" y="1916832"/>
            <a:ext cx="4266455" cy="1079783"/>
          </a:xfrm>
          <a:prstGeom prst="rect">
            <a:avLst/>
          </a:prstGeom>
        </p:spPr>
        <p:txBody>
          <a:bodyPr wrap="square">
            <a:spAutoFit/>
          </a:bodyPr>
          <a:lstStyle/>
          <a:p>
            <a:pPr>
              <a:lnSpc>
                <a:spcPts val="11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②関西イノベーション国際戦略総合特区の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概要</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・経済成長のエンジンとなる産業・機能の集積拠点形成を図る制度</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・関西圏は、北大阪地区、大阪駅周辺地区など、大阪府、大阪市、京都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府、京都市、兵庫県、神戸市の９地区を特区の区域として国が指定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区域の先駆的な取組みに対し、税制、財政、金融措置といった国と</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政策資源を集中することにより</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、イノベーションの創出等をめざす。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4" name="グループ化 133"/>
          <p:cNvGrpSpPr/>
          <p:nvPr/>
        </p:nvGrpSpPr>
        <p:grpSpPr>
          <a:xfrm>
            <a:off x="4860032" y="3042851"/>
            <a:ext cx="3761320" cy="1967070"/>
            <a:chOff x="38100" y="1344388"/>
            <a:chExt cx="9230186" cy="5534025"/>
          </a:xfrm>
        </p:grpSpPr>
        <p:pic>
          <p:nvPicPr>
            <p:cNvPr id="13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 y="1344388"/>
              <a:ext cx="9067800"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円/楕円 135"/>
            <p:cNvSpPr/>
            <p:nvPr/>
          </p:nvSpPr>
          <p:spPr>
            <a:xfrm>
              <a:off x="3884537" y="371308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7" name="円/楕円 136"/>
            <p:cNvSpPr/>
            <p:nvPr/>
          </p:nvSpPr>
          <p:spPr>
            <a:xfrm>
              <a:off x="513902" y="2581852"/>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8" name="円/楕円 137"/>
            <p:cNvSpPr/>
            <p:nvPr/>
          </p:nvSpPr>
          <p:spPr>
            <a:xfrm>
              <a:off x="4071862" y="5243646"/>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39" name="円/楕円 138"/>
            <p:cNvSpPr/>
            <p:nvPr/>
          </p:nvSpPr>
          <p:spPr>
            <a:xfrm>
              <a:off x="5581576" y="3490764"/>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0" name="円/楕円 139"/>
            <p:cNvSpPr/>
            <p:nvPr/>
          </p:nvSpPr>
          <p:spPr>
            <a:xfrm>
              <a:off x="6656440" y="21802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1" name="円/楕円 140"/>
            <p:cNvSpPr/>
            <p:nvPr/>
          </p:nvSpPr>
          <p:spPr>
            <a:xfrm>
              <a:off x="6924570" y="3393595"/>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2" name="円/楕円 141"/>
            <p:cNvSpPr/>
            <p:nvPr/>
          </p:nvSpPr>
          <p:spPr>
            <a:xfrm>
              <a:off x="4367234" y="3795887"/>
              <a:ext cx="555288"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3" name="円/楕円 142"/>
            <p:cNvSpPr/>
            <p:nvPr/>
          </p:nvSpPr>
          <p:spPr>
            <a:xfrm>
              <a:off x="4907419" y="396007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sp>
          <p:nvSpPr>
            <p:cNvPr id="144" name="円/楕円 143"/>
            <p:cNvSpPr/>
            <p:nvPr/>
          </p:nvSpPr>
          <p:spPr>
            <a:xfrm>
              <a:off x="5581576" y="2894728"/>
              <a:ext cx="318931" cy="312876"/>
            </a:xfrm>
            <a:prstGeom prst="ellipse">
              <a:avLst/>
            </a:prstGeom>
            <a:solidFill>
              <a:srgbClr val="F79646">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18" tIns="45710" rIns="91418" bIns="45710" anchor="ctr"/>
            <a:lstStyle/>
            <a:p>
              <a:pPr>
                <a:defRPr/>
              </a:pPr>
              <a:endParaRPr lang="ja-JP" altLang="en-US" sz="500" dirty="0">
                <a:solidFill>
                  <a:srgbClr val="000000"/>
                </a:solidFill>
              </a:endParaRPr>
            </a:p>
          </p:txBody>
        </p:sp>
        <p:grpSp>
          <p:nvGrpSpPr>
            <p:cNvPr id="145" name="グループ化 107"/>
            <p:cNvGrpSpPr>
              <a:grpSpLocks/>
            </p:cNvGrpSpPr>
            <p:nvPr/>
          </p:nvGrpSpPr>
          <p:grpSpPr bwMode="auto">
            <a:xfrm>
              <a:off x="346167" y="3009029"/>
              <a:ext cx="1433287" cy="951049"/>
              <a:chOff x="92606" y="2882900"/>
              <a:chExt cx="1863725" cy="1236663"/>
            </a:xfrm>
          </p:grpSpPr>
          <p:pic>
            <p:nvPicPr>
              <p:cNvPr id="177" name="図 17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92606" y="2882900"/>
                <a:ext cx="1863725" cy="1236663"/>
              </a:xfrm>
              <a:prstGeom prst="rect">
                <a:avLst/>
              </a:prstGeom>
              <a:ln w="19050">
                <a:solidFill>
                  <a:schemeClr val="bg1"/>
                </a:solidFill>
              </a:ln>
              <a:effectLst>
                <a:glow rad="101600">
                  <a:schemeClr val="accent1">
                    <a:satMod val="175000"/>
                    <a:alpha val="40000"/>
                  </a:schemeClr>
                </a:glow>
              </a:effectLst>
            </p:spPr>
          </p:pic>
          <p:sp>
            <p:nvSpPr>
              <p:cNvPr id="178" name="テキスト ボックス 119"/>
              <p:cNvSpPr txBox="1">
                <a:spLocks noChangeArrowheads="1"/>
              </p:cNvSpPr>
              <p:nvPr/>
            </p:nvSpPr>
            <p:spPr bwMode="auto">
              <a:xfrm>
                <a:off x="92606" y="2925673"/>
                <a:ext cx="1783830" cy="21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SPring-8 SACLA</a:t>
                </a:r>
                <a:endParaRPr lang="ja-JP" altLang="en-US" sz="500" b="1" dirty="0" smtClean="0">
                  <a:solidFill>
                    <a:srgbClr val="FFFFFF"/>
                  </a:solidFill>
                  <a:latin typeface="Meiryo UI" pitchFamily="50" charset="-128"/>
                  <a:ea typeface="Meiryo UI" pitchFamily="50" charset="-128"/>
                  <a:cs typeface="Meiryo UI" pitchFamily="50" charset="-128"/>
                </a:endParaRPr>
              </a:p>
            </p:txBody>
          </p:sp>
        </p:grpSp>
        <p:grpSp>
          <p:nvGrpSpPr>
            <p:cNvPr id="146" name="グループ化 57"/>
            <p:cNvGrpSpPr>
              <a:grpSpLocks/>
            </p:cNvGrpSpPr>
            <p:nvPr/>
          </p:nvGrpSpPr>
          <p:grpSpPr bwMode="auto">
            <a:xfrm>
              <a:off x="2589348" y="2616837"/>
              <a:ext cx="1278338" cy="878436"/>
              <a:chOff x="2555875" y="2212975"/>
              <a:chExt cx="1806575" cy="1241425"/>
            </a:xfrm>
          </p:grpSpPr>
          <p:pic>
            <p:nvPicPr>
              <p:cNvPr id="175"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5875" y="2212975"/>
                <a:ext cx="1806575" cy="12414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6" name="テキスト ボックス 119"/>
              <p:cNvSpPr txBox="1">
                <a:spLocks noChangeArrowheads="1"/>
              </p:cNvSpPr>
              <p:nvPr/>
            </p:nvSpPr>
            <p:spPr bwMode="auto">
              <a:xfrm>
                <a:off x="2592388" y="2277532"/>
                <a:ext cx="1608235" cy="18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神戸医療産業都市</a:t>
                </a:r>
              </a:p>
            </p:txBody>
          </p:sp>
        </p:grpSp>
        <p:pic>
          <p:nvPicPr>
            <p:cNvPr id="14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57603" y="1607725"/>
              <a:ext cx="1954212" cy="910036"/>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48" name="テキスト ボックス 119"/>
            <p:cNvSpPr txBox="1">
              <a:spLocks noChangeArrowheads="1"/>
            </p:cNvSpPr>
            <p:nvPr/>
          </p:nvSpPr>
          <p:spPr bwMode="auto">
            <a:xfrm>
              <a:off x="4716071" y="1910734"/>
              <a:ext cx="1600703" cy="5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ja-JP" altLang="en-US" sz="500" b="1" dirty="0" smtClean="0">
                  <a:solidFill>
                    <a:prstClr val="white"/>
                  </a:solidFill>
                  <a:latin typeface="Meiryo UI" pitchFamily="50" charset="-128"/>
                  <a:ea typeface="Meiryo UI" pitchFamily="50" charset="-128"/>
                  <a:cs typeface="Meiryo UI" pitchFamily="50" charset="-128"/>
                </a:rPr>
                <a:t>（</a:t>
              </a:r>
              <a:r>
                <a:rPr lang="ja-JP" altLang="en-US" sz="500" b="1" dirty="0" smtClean="0">
                  <a:solidFill>
                    <a:srgbClr val="FFFFFF"/>
                  </a:solidFill>
                  <a:latin typeface="Meiryo UI" pitchFamily="50" charset="-128"/>
                  <a:ea typeface="Meiryo UI" pitchFamily="50" charset="-128"/>
                  <a:cs typeface="Meiryo UI" pitchFamily="50" charset="-128"/>
                </a:rPr>
                <a:t>彩都ﾗｲﾌｻｲｴﾝｽﾊﾟｰｸ）</a:t>
              </a:r>
            </a:p>
          </p:txBody>
        </p:sp>
        <p:sp>
          <p:nvSpPr>
            <p:cNvPr id="149" name="テキスト ボックス 119"/>
            <p:cNvSpPr txBox="1">
              <a:spLocks noChangeArrowheads="1"/>
            </p:cNvSpPr>
            <p:nvPr/>
          </p:nvSpPr>
          <p:spPr bwMode="auto">
            <a:xfrm>
              <a:off x="4226111" y="2121674"/>
              <a:ext cx="1110353" cy="3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大阪大学</a:t>
              </a:r>
            </a:p>
          </p:txBody>
        </p:sp>
        <p:sp>
          <p:nvSpPr>
            <p:cNvPr id="150" name="二等辺三角形 149"/>
            <p:cNvSpPr/>
            <p:nvPr/>
          </p:nvSpPr>
          <p:spPr>
            <a:xfrm rot="20402299">
              <a:off x="5548204" y="3794841"/>
              <a:ext cx="431800" cy="1263650"/>
            </a:xfrm>
            <a:prstGeom prst="triangle">
              <a:avLst>
                <a:gd name="adj" fmla="val 100000"/>
              </a:avLst>
            </a:prstGeom>
            <a:solidFill>
              <a:srgbClr val="5B9BD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anchor="ctr"/>
            <a:lstStyle/>
            <a:p>
              <a:pPr algn="ctr">
                <a:defRPr/>
              </a:pPr>
              <a:endParaRPr lang="ja-JP" altLang="en-US" sz="500" dirty="0">
                <a:solidFill>
                  <a:srgbClr val="FFFFFF"/>
                </a:solidFill>
              </a:endParaRPr>
            </a:p>
          </p:txBody>
        </p:sp>
        <p:grpSp>
          <p:nvGrpSpPr>
            <p:cNvPr id="151" name="グループ化 128"/>
            <p:cNvGrpSpPr>
              <a:grpSpLocks/>
            </p:cNvGrpSpPr>
            <p:nvPr/>
          </p:nvGrpSpPr>
          <p:grpSpPr bwMode="auto">
            <a:xfrm>
              <a:off x="3084519" y="5607754"/>
              <a:ext cx="1750843" cy="1010798"/>
              <a:chOff x="2750681" y="5533114"/>
              <a:chExt cx="1825625" cy="1266825"/>
            </a:xfrm>
          </p:grpSpPr>
          <p:pic>
            <p:nvPicPr>
              <p:cNvPr id="17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50681" y="5533114"/>
                <a:ext cx="1825625" cy="1266825"/>
              </a:xfrm>
              <a:prstGeom prst="rect">
                <a:avLst/>
              </a:prstGeom>
              <a:noFill/>
              <a:ln w="19050">
                <a:solidFill>
                  <a:schemeClr val="bg1"/>
                </a:solidFill>
                <a:miter lim="800000"/>
                <a:headEnd/>
                <a:tailEnd/>
              </a:ln>
              <a:effectLst>
                <a:glow rad="101600">
                  <a:schemeClr val="accent1">
                    <a:satMod val="175000"/>
                    <a:alpha val="40000"/>
                  </a:schemeClr>
                </a:glow>
              </a:effectLst>
            </p:spPr>
          </p:pic>
          <p:sp>
            <p:nvSpPr>
              <p:cNvPr id="173" name="テキスト ボックス 119"/>
              <p:cNvSpPr txBox="1">
                <a:spLocks noChangeArrowheads="1"/>
              </p:cNvSpPr>
              <p:nvPr/>
            </p:nvSpPr>
            <p:spPr bwMode="auto">
              <a:xfrm>
                <a:off x="2750681" y="6601501"/>
                <a:ext cx="1825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FFFFFF"/>
                    </a:solidFill>
                    <a:latin typeface="Meiryo UI" pitchFamily="50" charset="-128"/>
                    <a:ea typeface="Meiryo UI" pitchFamily="50" charset="-128"/>
                    <a:cs typeface="Meiryo UI" pitchFamily="50" charset="-128"/>
                  </a:rPr>
                  <a:t> </a:t>
                </a:r>
                <a:r>
                  <a:rPr lang="en-US" altLang="ja-JP" sz="500" b="1" dirty="0" smtClean="0">
                    <a:solidFill>
                      <a:srgbClr val="FFFFFF"/>
                    </a:solidFill>
                    <a:latin typeface="Meiryo UI" pitchFamily="50" charset="-128"/>
                    <a:ea typeface="Meiryo UI" pitchFamily="50" charset="-128"/>
                    <a:cs typeface="Meiryo UI" pitchFamily="50" charset="-128"/>
                  </a:rPr>
                  <a:t>KIX </a:t>
                </a:r>
                <a:r>
                  <a:rPr lang="en-US" altLang="ja-JP" sz="500" b="1" dirty="0" err="1" smtClean="0">
                    <a:solidFill>
                      <a:srgbClr val="FFFFFF"/>
                    </a:solidFill>
                    <a:latin typeface="Meiryo UI" pitchFamily="50" charset="-128"/>
                    <a:ea typeface="Meiryo UI" pitchFamily="50" charset="-128"/>
                    <a:cs typeface="Meiryo UI" pitchFamily="50" charset="-128"/>
                  </a:rPr>
                  <a:t>Medica</a:t>
                </a:r>
                <a:endParaRPr lang="ja-JP" altLang="en-US" sz="500" b="1" dirty="0" smtClean="0">
                  <a:solidFill>
                    <a:srgbClr val="FFFFFF"/>
                  </a:solidFill>
                  <a:latin typeface="Meiryo UI" pitchFamily="50" charset="-128"/>
                  <a:ea typeface="Meiryo UI" pitchFamily="50" charset="-128"/>
                  <a:cs typeface="Meiryo UI" pitchFamily="50" charset="-128"/>
                </a:endParaRPr>
              </a:p>
            </p:txBody>
          </p:sp>
          <p:sp>
            <p:nvSpPr>
              <p:cNvPr id="174" name="テキスト ボックス 119"/>
              <p:cNvSpPr txBox="1">
                <a:spLocks noChangeArrowheads="1"/>
              </p:cNvSpPr>
              <p:nvPr/>
            </p:nvSpPr>
            <p:spPr bwMode="auto">
              <a:xfrm>
                <a:off x="2769731" y="5566451"/>
                <a:ext cx="18065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医薬品専用共同定温庫</a:t>
                </a:r>
              </a:p>
            </p:txBody>
          </p:sp>
        </p:grpSp>
        <p:pic>
          <p:nvPicPr>
            <p:cNvPr id="152"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37746" y="1538904"/>
              <a:ext cx="1623707" cy="1191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 name="テキスト ボックス 119"/>
            <p:cNvSpPr txBox="1">
              <a:spLocks noChangeArrowheads="1"/>
            </p:cNvSpPr>
            <p:nvPr/>
          </p:nvSpPr>
          <p:spPr bwMode="auto">
            <a:xfrm>
              <a:off x="7042818" y="2690709"/>
              <a:ext cx="18478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京都大学先端医療機器</a:t>
              </a:r>
              <a:endParaRPr lang="en-US" altLang="ja-JP" sz="500" b="1" dirty="0" smtClean="0">
                <a:solidFill>
                  <a:srgbClr val="000000"/>
                </a:solidFill>
                <a:latin typeface="Meiryo UI" pitchFamily="50" charset="-128"/>
                <a:ea typeface="Meiryo UI" pitchFamily="50" charset="-128"/>
                <a:cs typeface="Meiryo UI" pitchFamily="50" charset="-128"/>
              </a:endParaRPr>
            </a:p>
            <a:p>
              <a:pPr algn="ctr" eaLnBrk="1" hangingPunct="1"/>
              <a:r>
                <a:rPr lang="ja-JP" altLang="en-US" sz="500" b="1" dirty="0" smtClean="0">
                  <a:solidFill>
                    <a:srgbClr val="000000"/>
                  </a:solidFill>
                  <a:latin typeface="Meiryo UI" pitchFamily="50" charset="-128"/>
                  <a:ea typeface="Meiryo UI" pitchFamily="50" charset="-128"/>
                  <a:cs typeface="Meiryo UI" pitchFamily="50" charset="-128"/>
                </a:rPr>
                <a:t>開発・臨床研究センター</a:t>
              </a:r>
            </a:p>
          </p:txBody>
        </p:sp>
        <p:pic>
          <p:nvPicPr>
            <p:cNvPr id="154"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903388" y="4025960"/>
              <a:ext cx="1529539" cy="483213"/>
            </a:xfrm>
            <a:prstGeom prst="rect">
              <a:avLst/>
            </a:prstGeom>
            <a:noFill/>
            <a:ln w="19050">
              <a:solidFill>
                <a:schemeClr val="accent3"/>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5"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24738" y="4618493"/>
              <a:ext cx="2883165" cy="806659"/>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6" name="Picture 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21994" y="3769335"/>
              <a:ext cx="1363608" cy="971512"/>
            </a:xfrm>
            <a:prstGeom prst="rect">
              <a:avLst/>
            </a:prstGeom>
            <a:noFill/>
            <a:ln w="19050">
              <a:solidFill>
                <a:schemeClr val="bg1"/>
              </a:solidFill>
              <a:miter lim="800000"/>
              <a:headEnd/>
              <a:tailEnd/>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7" name="テキスト ボックス 119"/>
            <p:cNvSpPr txBox="1">
              <a:spLocks noChangeArrowheads="1"/>
            </p:cNvSpPr>
            <p:nvPr/>
          </p:nvSpPr>
          <p:spPr bwMode="auto">
            <a:xfrm>
              <a:off x="7466473" y="3768101"/>
              <a:ext cx="18018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prstClr val="black"/>
                  </a:solidFill>
                  <a:latin typeface="Meiryo UI" pitchFamily="50" charset="-128"/>
                  <a:ea typeface="Meiryo UI" pitchFamily="50" charset="-128"/>
                  <a:cs typeface="Meiryo UI" pitchFamily="50" charset="-128"/>
                </a:rPr>
                <a:t> 研究機関等集積地区</a:t>
              </a:r>
            </a:p>
          </p:txBody>
        </p:sp>
        <p:pic>
          <p:nvPicPr>
            <p:cNvPr id="158" name="図 15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99269" y="4828652"/>
              <a:ext cx="1858853" cy="1454265"/>
            </a:xfrm>
            <a:prstGeom prst="rect">
              <a:avLst/>
            </a:prstGeom>
            <a:ln w="19050">
              <a:solidFill>
                <a:srgbClr val="FFFFFF"/>
              </a:solidFill>
            </a:ln>
            <a:effectLst>
              <a:glow rad="101600">
                <a:schemeClr val="accent1">
                  <a:satMod val="175000"/>
                  <a:alpha val="40000"/>
                </a:schemeClr>
              </a:glow>
            </a:effectLst>
          </p:spPr>
        </p:pic>
        <p:sp>
          <p:nvSpPr>
            <p:cNvPr id="159" name="テキスト ボックス 119"/>
            <p:cNvSpPr txBox="1">
              <a:spLocks noChangeArrowheads="1"/>
            </p:cNvSpPr>
            <p:nvPr/>
          </p:nvSpPr>
          <p:spPr bwMode="auto">
            <a:xfrm>
              <a:off x="5547933" y="4874605"/>
              <a:ext cx="173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500" b="1" dirty="0" smtClean="0">
                  <a:solidFill>
                    <a:srgbClr val="000000"/>
                  </a:solidFill>
                  <a:latin typeface="Meiryo UI" pitchFamily="50" charset="-128"/>
                  <a:ea typeface="Meiryo UI" pitchFamily="50" charset="-128"/>
                  <a:cs typeface="Meiryo UI" pitchFamily="50" charset="-128"/>
                </a:rPr>
                <a:t> </a:t>
              </a:r>
              <a:r>
                <a:rPr lang="ja-JP" altLang="en-US" sz="500" b="1" dirty="0" smtClean="0">
                  <a:solidFill>
                    <a:srgbClr val="FFFFFF"/>
                  </a:solidFill>
                  <a:latin typeface="Meiryo UI" pitchFamily="50" charset="-128"/>
                  <a:ea typeface="Meiryo UI" pitchFamily="50" charset="-128"/>
                  <a:cs typeface="Meiryo UI" pitchFamily="50" charset="-128"/>
                </a:rPr>
                <a:t>うめきた（グランフロント大阪）</a:t>
              </a:r>
            </a:p>
          </p:txBody>
        </p:sp>
        <p:sp>
          <p:nvSpPr>
            <p:cNvPr id="160" name="正方形/長方形 159"/>
            <p:cNvSpPr/>
            <p:nvPr/>
          </p:nvSpPr>
          <p:spPr>
            <a:xfrm>
              <a:off x="553611" y="5461466"/>
              <a:ext cx="2349777" cy="968302"/>
            </a:xfrm>
            <a:prstGeom prst="rect">
              <a:avLst/>
            </a:prstGeom>
            <a:solidFill>
              <a:srgbClr val="FFFFFF">
                <a:alpha val="50196"/>
              </a:srgbClr>
            </a:solidFill>
          </p:spPr>
          <p:txBody>
            <a:bodyPr wrap="square">
              <a:spAutoFit/>
            </a:bodyPr>
            <a:lstStyle/>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関西国際空港・りんくうタウン</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京都大学原子炉実験所など</a:t>
              </a:r>
              <a:endPar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2" name="正方形/長方形 161"/>
            <p:cNvSpPr/>
            <p:nvPr/>
          </p:nvSpPr>
          <p:spPr>
            <a:xfrm>
              <a:off x="4785906" y="1608858"/>
              <a:ext cx="1722904" cy="353673"/>
            </a:xfrm>
            <a:prstGeom prst="rect">
              <a:avLst/>
            </a:prstGeom>
          </p:spPr>
          <p:txBody>
            <a:bodyPr wrap="square">
              <a:spAutoFit/>
            </a:bodyPr>
            <a:lstStyle/>
            <a:p>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医薬基盤研究所</a:t>
              </a:r>
              <a:endPar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3" name="Picture 8"/>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443832" y="2634035"/>
              <a:ext cx="640544"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9"/>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29621" y="3501478"/>
              <a:ext cx="5349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0"/>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22004" y="3656722"/>
              <a:ext cx="1390650" cy="20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 name="Picture 11"/>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2860" y="2114968"/>
              <a:ext cx="139065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 name="Picture 1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216494" y="3233261"/>
              <a:ext cx="1053002" cy="23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 name="Picture 1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36068" y="1937509"/>
              <a:ext cx="70485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 name="Picture 15"/>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336097" y="3448436"/>
              <a:ext cx="1474788"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0" name="Picture 73"/>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4533556" y="4319123"/>
              <a:ext cx="1402950"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 name="Picture 69"/>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3647448" y="4910402"/>
              <a:ext cx="1711018" cy="256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2" name="正方形/長方形 181"/>
          <p:cNvSpPr/>
          <p:nvPr/>
        </p:nvSpPr>
        <p:spPr>
          <a:xfrm>
            <a:off x="251520" y="5085184"/>
            <a:ext cx="4264873"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これまで認定された</a:t>
            </a:r>
            <a:r>
              <a:rPr lang="ja-JP" altLang="en-US" sz="1050" i="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保険外併用療養に関する特例、特区医療機器薬事戦略相談の実施、</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地域限定保育士</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試験</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の実施、外国人滞在施設経営事業、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家事支援外国人受入事業、エリアマネジメントに係る道路法の特例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4" name="正方形/長方形 183"/>
          <p:cNvSpPr/>
          <p:nvPr/>
        </p:nvSpPr>
        <p:spPr>
          <a:xfrm>
            <a:off x="4591362" y="5085184"/>
            <a:ext cx="4266456" cy="656590"/>
          </a:xfrm>
          <a:prstGeom prst="rect">
            <a:avLst/>
          </a:prstGeom>
        </p:spPr>
        <p:txBody>
          <a:bodyPr wrap="square">
            <a:spAutoFit/>
          </a:bodyPr>
          <a:lstStyle/>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これまでの主な取組み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例</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全国の国際戦略総合特区のうち、最多</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プロジェクトが計画認定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関西支部の設置及び機能拡充により薬事に関する各種相談体制</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を構築　　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247778" y="1628800"/>
            <a:ext cx="2163982" cy="276999"/>
          </a:xfrm>
          <a:prstGeom prst="rect">
            <a:avLst/>
          </a:prstGeom>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p:cNvGrpSpPr/>
          <p:nvPr/>
        </p:nvGrpSpPr>
        <p:grpSpPr>
          <a:xfrm>
            <a:off x="899592" y="2947152"/>
            <a:ext cx="2957103" cy="2076216"/>
            <a:chOff x="987876" y="3129123"/>
            <a:chExt cx="2957103" cy="2122875"/>
          </a:xfrm>
        </p:grpSpPr>
        <p:sp>
          <p:nvSpPr>
            <p:cNvPr id="24" name="二等辺三角形 23"/>
            <p:cNvSpPr/>
            <p:nvPr/>
          </p:nvSpPr>
          <p:spPr>
            <a:xfrm>
              <a:off x="1856835" y="4680792"/>
              <a:ext cx="1053262" cy="288000"/>
            </a:xfrm>
            <a:prstGeom prst="triangle">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992979" y="4315998"/>
              <a:ext cx="2952000" cy="936000"/>
            </a:xfrm>
            <a:prstGeom prst="rect">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H="1" flipV="1">
              <a:off x="2389660" y="3731195"/>
              <a:ext cx="1" cy="525574"/>
            </a:xfrm>
            <a:prstGeom prst="straightConnector1">
              <a:avLst/>
            </a:prstGeom>
            <a:ln w="1905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987876" y="3129123"/>
              <a:ext cx="2952000" cy="612000"/>
            </a:xfrm>
            <a:prstGeom prst="roundRect">
              <a:avLst>
                <a:gd name="adj" fmla="val 887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1131183" y="3211651"/>
              <a:ext cx="148551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正方形/長方形 118"/>
            <p:cNvSpPr/>
            <p:nvPr/>
          </p:nvSpPr>
          <p:spPr>
            <a:xfrm>
              <a:off x="1453392" y="3358206"/>
              <a:ext cx="742759"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（諮問会議）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正方形/長方形 119"/>
            <p:cNvSpPr/>
            <p:nvPr/>
          </p:nvSpPr>
          <p:spPr>
            <a:xfrm>
              <a:off x="1384171" y="3523373"/>
              <a:ext cx="1157091"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議長：内閣総理大臣</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2602904" y="3464393"/>
              <a:ext cx="1143106" cy="216000"/>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正方形/長方形 120"/>
            <p:cNvSpPr/>
            <p:nvPr/>
          </p:nvSpPr>
          <p:spPr>
            <a:xfrm>
              <a:off x="2848393" y="3505425"/>
              <a:ext cx="702875" cy="141612"/>
            </a:xfrm>
            <a:prstGeom prst="rect">
              <a:avLst/>
            </a:prstGeom>
          </p:spPr>
          <p:txBody>
            <a:bodyPr wrap="square" lIns="0" tIns="0" rIns="0" bIns="0" anchor="ctr" anchorCtr="0">
              <a:spAutoFit/>
            </a:bodyPr>
            <a:lstStyle/>
            <a:p>
              <a:r>
                <a:rPr lang="ja-JP" altLang="en-US"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rPr>
                <a:t>区域計画認定</a:t>
              </a:r>
              <a:endParaRPr lang="en-US" altLang="ja-JP" sz="900" b="1" dirty="0" smtClean="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2580457" y="3199206"/>
              <a:ext cx="1188000" cy="21600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2656988" y="3239704"/>
              <a:ext cx="1066575" cy="141612"/>
            </a:xfrm>
            <a:prstGeom prst="rect">
              <a:avLst/>
            </a:prstGeom>
          </p:spPr>
          <p:txBody>
            <a:bodyPr wrap="square" lIns="0" tIns="0" rIns="0" bIns="0" anchor="ctr" anchorCtr="0">
              <a:spAutoFit/>
            </a:bodyPr>
            <a:lstStyle/>
            <a:p>
              <a:r>
                <a:rPr lang="ja-JP" altLang="en-US"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規制改革ﾒﾆｭｰの追加</a:t>
              </a:r>
              <a:endParaRPr lang="en-US" altLang="ja-JP" sz="9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角丸四角形 123"/>
            <p:cNvSpPr/>
            <p:nvPr/>
          </p:nvSpPr>
          <p:spPr>
            <a:xfrm>
              <a:off x="1834559" y="3866005"/>
              <a:ext cx="1128623" cy="216000"/>
            </a:xfrm>
            <a:prstGeom prst="roundRect">
              <a:avLst>
                <a:gd name="adj" fmla="val 50000"/>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1984841" y="3896256"/>
              <a:ext cx="847771" cy="94408"/>
            </a:xfrm>
            <a:prstGeom prst="rect">
              <a:avLst/>
            </a:prstGeom>
          </p:spPr>
          <p:txBody>
            <a:bodyPr wrap="square" lIns="0" tIns="0" rIns="0" bIns="0" anchor="ctr" anchorCtr="0">
              <a:spAutoFit/>
            </a:bodyPr>
            <a:lstStyle/>
            <a:p>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国家戦略特別区域計画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正方形/長方形 125"/>
            <p:cNvSpPr/>
            <p:nvPr/>
          </p:nvSpPr>
          <p:spPr>
            <a:xfrm>
              <a:off x="1984841" y="3978274"/>
              <a:ext cx="847771" cy="94408"/>
            </a:xfrm>
            <a:prstGeom prst="rect">
              <a:avLst/>
            </a:prstGeom>
          </p:spPr>
          <p:txBody>
            <a:bodyPr wrap="square" lIns="0" tIns="0" rIns="0" bIns="0" anchor="ctr" anchorCtr="0">
              <a:spAutoFit/>
            </a:bodyPr>
            <a:lstStyle/>
            <a:p>
              <a:pPr algn="ct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（区域計画）</a:t>
              </a:r>
              <a:endPar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1568137" y="4163505"/>
              <a:ext cx="1639169" cy="360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1789387" y="4211325"/>
              <a:ext cx="1225208" cy="141612"/>
            </a:xfrm>
            <a:prstGeom prst="rect">
              <a:avLst/>
            </a:prstGeom>
          </p:spPr>
          <p:txBody>
            <a:bodyPr wrap="square" lIns="0" tIns="0" rIns="0" bIns="0" anchor="ctr" anchorCtr="0">
              <a:spAutoFit/>
            </a:bodyPr>
            <a:lstStyle/>
            <a:p>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国家戦略特別区域会議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正方形/長方形 127"/>
            <p:cNvSpPr/>
            <p:nvPr/>
          </p:nvSpPr>
          <p:spPr>
            <a:xfrm>
              <a:off x="1764479" y="4347007"/>
              <a:ext cx="1225208" cy="141612"/>
            </a:xfrm>
            <a:prstGeom prst="rect">
              <a:avLst/>
            </a:prstGeom>
          </p:spPr>
          <p:txBody>
            <a:bodyPr wrap="square" lIns="0" tIns="0" rIns="0" bIns="0" anchor="ctr" anchorCtr="0">
              <a:spAutoFit/>
            </a:bodyPr>
            <a:lstStyle/>
            <a:p>
              <a:pPr algn="ctr"/>
              <a:r>
                <a:rPr lang="ja-JP" altLang="en-US"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（区域会議）</a:t>
              </a:r>
              <a:endParaRPr lang="en-US" altLang="ja-JP" sz="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1818057" y="4589608"/>
              <a:ext cx="1095136" cy="181184"/>
            </a:xfrm>
            <a:prstGeom prst="rect">
              <a:avLst/>
            </a:prstGeom>
            <a:solidFill>
              <a:schemeClr val="bg1"/>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国（特区担当大臣）</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正方形/長方形 128"/>
            <p:cNvSpPr/>
            <p:nvPr/>
          </p:nvSpPr>
          <p:spPr>
            <a:xfrm>
              <a:off x="1265461" y="4863213"/>
              <a:ext cx="997382" cy="158610"/>
            </a:xfrm>
            <a:prstGeom prst="rect">
              <a:avLst/>
            </a:prstGeom>
            <a:solidFill>
              <a:schemeClr val="accent1">
                <a:lumMod val="40000"/>
                <a:lumOff val="60000"/>
              </a:schemeClr>
            </a:solidFill>
            <a:ln w="222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0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知事（自治体）</a:t>
              </a:r>
              <a:endParaRPr lang="ja-JP" altLang="en-US" sz="10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2541262" y="4853140"/>
              <a:ext cx="936000" cy="180000"/>
            </a:xfrm>
            <a:prstGeom prst="rect">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800" b="1"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民間事業者</a:t>
              </a:r>
              <a:endParaRPr lang="ja-JP" altLang="en-US" sz="800" b="1"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1265461" y="5074187"/>
              <a:ext cx="2288762" cy="141612"/>
            </a:xfrm>
            <a:prstGeom prst="rect">
              <a:avLst/>
            </a:prstGeom>
          </p:spPr>
          <p:txBody>
            <a:bodyPr wrap="square" lIns="0" tIns="0" rIns="0" bIns="0" anchor="ctr" anchorCtr="0">
              <a:spAutoFit/>
            </a:bodyPr>
            <a:lstStyle/>
            <a:p>
              <a:r>
                <a:rPr lang="ja-JP" altLang="en-US"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３者が対等な立場で規制改革メニュー等を協議</a:t>
              </a:r>
              <a:endParaRPr lang="en-US" altLang="ja-JP" sz="9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円/楕円 3"/>
            <p:cNvSpPr/>
            <p:nvPr/>
          </p:nvSpPr>
          <p:spPr>
            <a:xfrm>
              <a:off x="1075263" y="4809300"/>
              <a:ext cx="1385453" cy="270725"/>
            </a:xfrm>
            <a:prstGeom prst="ellipse">
              <a:avLst/>
            </a:prstGeom>
            <a:noFill/>
            <a:ln w="158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4" name="正方形/長方形 93"/>
          <p:cNvSpPr/>
          <p:nvPr/>
        </p:nvSpPr>
        <p:spPr>
          <a:xfrm>
            <a:off x="247779" y="5815474"/>
            <a:ext cx="8610039" cy="925894"/>
          </a:xfrm>
          <a:prstGeom prst="rect">
            <a:avLst/>
          </a:prstGeom>
          <a:ln>
            <a:solidFill>
              <a:schemeClr val="tx1"/>
            </a:solidFill>
          </a:ln>
        </p:spPr>
        <p:txBody>
          <a:bodyPr wrap="square">
            <a:spAutoFit/>
          </a:bodyPr>
          <a:lstStyle/>
          <a:p>
            <a:pPr>
              <a:lnSpc>
                <a:spcPts val="1300"/>
              </a:lnSpc>
            </a:pP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○国家戦略特区制度を活用し、健康</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医療</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にかかわる分野や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チャレンジングな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人材が集積する環境整備など重点的に、現場のニーズを踏まえ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具体的な規制改革に取り組んでいく。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○新たなビジネスの社会実証や実装について、大阪で先駆けて取り組めるよう、特区などを活用した規制改革による環境整備を図っていく。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○税制面を含めた特区</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でのインセンティブの充実を図り、ライフ分野やグリーン分野などでのイノベーション創出をさらに強化していく。</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a:t>
            </a:r>
            <a:r>
              <a:rPr lang="en-US" altLang="ja-JP" sz="1200" dirty="0">
                <a:solidFill>
                  <a:prstClr val="black"/>
                </a:solidFill>
              </a:rPr>
              <a:t>2</a:t>
            </a:r>
            <a:endParaRPr lang="ja-JP" altLang="en-US" sz="1200" dirty="0">
              <a:solidFill>
                <a:prstClr val="black"/>
              </a:solidFill>
            </a:endParaRPr>
          </a:p>
        </p:txBody>
      </p:sp>
      <p:sp>
        <p:nvSpPr>
          <p:cNvPr id="91" name="正方形/長方形 90"/>
          <p:cNvSpPr/>
          <p:nvPr/>
        </p:nvSpPr>
        <p:spPr>
          <a:xfrm>
            <a:off x="7334465" y="4774554"/>
            <a:ext cx="1152880" cy="246221"/>
          </a:xfrm>
          <a:prstGeom prst="rect">
            <a:avLst/>
          </a:prstGeom>
        </p:spPr>
        <p:txBody>
          <a:bodyPr wrap="none">
            <a:spAutoFit/>
          </a:bodyPr>
          <a:lstStyle/>
          <a:p>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支部</a:t>
            </a:r>
            <a:endPar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500" b="1" dirty="0">
                <a:latin typeface="Meiryo UI" panose="020B0604030504040204" pitchFamily="50" charset="-128"/>
                <a:ea typeface="Meiryo UI" panose="020B0604030504040204" pitchFamily="50" charset="-128"/>
                <a:cs typeface="Meiryo UI" panose="020B0604030504040204" pitchFamily="50" charset="-128"/>
              </a:rPr>
              <a:t>AMED</a:t>
            </a:r>
            <a:r>
              <a:rPr lang="ja-JP" altLang="en-US" sz="500" b="1" dirty="0">
                <a:latin typeface="Meiryo UI" panose="020B0604030504040204" pitchFamily="50" charset="-128"/>
                <a:ea typeface="Meiryo UI" panose="020B0604030504040204" pitchFamily="50" charset="-128"/>
                <a:cs typeface="Meiryo UI" panose="020B0604030504040204" pitchFamily="50" charset="-128"/>
              </a:rPr>
              <a:t>創薬戦略本部西日本統括部</a:t>
            </a:r>
          </a:p>
        </p:txBody>
      </p:sp>
    </p:spTree>
    <p:extLst>
      <p:ext uri="{BB962C8B-B14F-4D97-AF65-F5344CB8AC3E}">
        <p14:creationId xmlns:p14="http://schemas.microsoft.com/office/powerpoint/2010/main" val="783658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62639" y="505689"/>
            <a:ext cx="860400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は、成長戦略を一本化し</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連携を深めながら産業支援の充実を図ってきた。今後は、その取組みの成果として創設</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された大</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産業技術研究所に加え、府市の産業支援機関の統合も含めた大阪全体の産業支援</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強化を図り、大阪に新たな事業活動を生み出す基盤を確立する。</a:t>
            </a:r>
          </a:p>
        </p:txBody>
      </p:sp>
      <p:sp>
        <p:nvSpPr>
          <p:cNvPr id="3" name="正方形/長方形 2"/>
          <p:cNvSpPr/>
          <p:nvPr/>
        </p:nvSpPr>
        <p:spPr>
          <a:xfrm>
            <a:off x="273776" y="44624"/>
            <a:ext cx="5522360"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（４）産業支援や研究開発の機能・体制強化</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262640" y="3789040"/>
            <a:ext cx="8604000" cy="126188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②産業支援機能・体制の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〇大阪府・大阪市の成長戦略の共同策定・・・　大阪府・大阪市の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全体最適化の観点から、各々で策定していた成長戦略</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戦略</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一本化（</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〇大阪府・大阪市の施策面での連携・・・　上海事務所の連携・統合、</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区プロモーションの共同実施　など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○府市</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zh-TW"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中小企業支援</a:t>
            </a:r>
            <a:r>
              <a:rPr lang="zh-TW"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・体制の</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大阪産業局を設立（</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262639" y="1556792"/>
            <a:ext cx="8700873" cy="1077218"/>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大阪産業技術研究所の創設（府立産業技術総合研究所と市立工業研究所の統合</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月に大阪府・大阪市の研究所を統合し、</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地方独立行政法人大阪産業技術研究所</a:t>
            </a:r>
            <a:r>
              <a:rPr lang="en-US" altLang="ja-JP"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創設。研究</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開発</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製造</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の開発ステージに</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応じた</a:t>
            </a:r>
            <a:r>
              <a:rPr lang="ja-JP" altLang="en-US" sz="1200" dirty="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一気通貫の支援等を</a:t>
            </a:r>
            <a:r>
              <a:rPr lang="ja-JP" altLang="en-US"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200" dirty="0" smtClean="0">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　○大阪工業大学と包括連携協定締結、電波暗室の</a:t>
            </a:r>
            <a:r>
              <a:rPr lang="ja-JP" altLang="en-US" sz="1200" u="sng" dirty="0" smtClean="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rPr>
              <a:t>整備など機能強化の取組み</a:t>
            </a:r>
            <a:endParaRPr lang="ja-JP" altLang="en-US" sz="1200" u="sng" dirty="0">
              <a:solidFill>
                <a:srgbClr val="FF0000"/>
              </a:solidFill>
              <a:uFill>
                <a:solidFill>
                  <a:srgbClr val="FF0000"/>
                </a:solidFill>
              </a:u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95536" y="2708920"/>
            <a:ext cx="8471102" cy="830997"/>
          </a:xfrm>
          <a:prstGeom prst="rect">
            <a:avLst/>
          </a:prstGeom>
          <a:solidFill>
            <a:schemeClr val="bg1"/>
          </a:solidFill>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大阪産業の成長をけん引する知と技術の支援拠点「スーパー</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試</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」をめざし、国立研究開発法人産業技術総合研究所、民間の研究所や大学等との連携を深めながら、技術力の結集による成長分野の研究</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開発の推進、産学官連携によるオープンイノベーションの推進、国際基準対応の推進を図る。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23</a:t>
            </a:r>
            <a:endParaRPr lang="ja-JP" altLang="en-US" sz="1200" dirty="0">
              <a:solidFill>
                <a:prstClr val="black"/>
              </a:solidFill>
            </a:endParaRPr>
          </a:p>
        </p:txBody>
      </p:sp>
      <p:sp>
        <p:nvSpPr>
          <p:cNvPr id="9" name="正方形/長方形 8"/>
          <p:cNvSpPr/>
          <p:nvPr/>
        </p:nvSpPr>
        <p:spPr>
          <a:xfrm>
            <a:off x="472004" y="5157192"/>
            <a:ext cx="8471102" cy="646331"/>
          </a:xfrm>
          <a:prstGeom prst="rect">
            <a:avLst/>
          </a:prstGeom>
          <a:solidFill>
            <a:schemeClr val="bg1"/>
          </a:solidFill>
          <a:ln>
            <a:solidFill>
              <a:schemeClr val="tx1"/>
            </a:solidFill>
          </a:ln>
        </p:spPr>
        <p:txBody>
          <a:bodyPr wrap="square">
            <a:spAutoFit/>
          </a:bodyPr>
          <a:lstStyle/>
          <a:p>
            <a:r>
              <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大阪産業局を府市の中小</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企業支援施策・事業の中核とし、国際</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ビジネス支援、創業・ベンチャー支援、事業承継支援の機能</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を充実</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強化させるとともに、府市や関係機関との連携を進める</a:t>
            </a:r>
            <a:r>
              <a:rPr lang="ja-JP" altLang="en-US"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34310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51520" y="476672"/>
            <a:ext cx="8640960" cy="864000"/>
          </a:xfrm>
          <a:prstGeom prst="roundRect">
            <a:avLst>
              <a:gd name="adj" fmla="val 13816"/>
            </a:avLst>
          </a:prstGeom>
          <a:noFill/>
          <a:ln w="9525"/>
        </p:spPr>
        <p:style>
          <a:lnRef idx="2">
            <a:schemeClr val="dk1"/>
          </a:lnRef>
          <a:fillRef idx="1">
            <a:schemeClr val="lt1"/>
          </a:fillRef>
          <a:effectRef idx="0">
            <a:schemeClr val="dk1"/>
          </a:effectRef>
          <a:fontRef idx="minor">
            <a:schemeClr val="dk1"/>
          </a:fontRef>
        </p:style>
        <p:txBody>
          <a:bodyPr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は、教育の充実を重視し、とりわけ英語教育の推進などによりグローバル人材の育成に力を注いできた。今後は</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新大学の設置（府立大学と市立大学の統合）</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公設民営学校（国際バカロレア等）設置の取組みを進め、大阪の成長</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をけん引</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高度な専門性を有する人材</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育成の基盤を確立する。</a:t>
            </a:r>
          </a:p>
        </p:txBody>
      </p:sp>
      <p:sp>
        <p:nvSpPr>
          <p:cNvPr id="14" name="正方形/長方形 13"/>
          <p:cNvSpPr/>
          <p:nvPr/>
        </p:nvSpPr>
        <p:spPr>
          <a:xfrm>
            <a:off x="251521" y="15607"/>
            <a:ext cx="3690826"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（５）人材</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育成環境の充実</a:t>
            </a:r>
          </a:p>
        </p:txBody>
      </p:sp>
      <p:sp>
        <p:nvSpPr>
          <p:cNvPr id="27" name="正方形/長方形 26"/>
          <p:cNvSpPr/>
          <p:nvPr/>
        </p:nvSpPr>
        <p:spPr>
          <a:xfrm>
            <a:off x="323528" y="5509681"/>
            <a:ext cx="5688631" cy="646331"/>
          </a:xfrm>
          <a:prstGeom prst="rect">
            <a:avLst/>
          </a:prstGeom>
          <a:solidFill>
            <a:schemeClr val="bg1"/>
          </a:solidFill>
          <a:ln>
            <a:solidFill>
              <a:schemeClr val="tx1"/>
            </a:solidFill>
          </a:ln>
        </p:spPr>
        <p:txBody>
          <a:bodyPr wrap="square">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英語教育の充実等、小・中・高等学校における教育の取組みを通じて将来、世界で活躍できるグローバル人材の育成を進める。</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51520" y="4005064"/>
            <a:ext cx="8640960" cy="1446550"/>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②小・中・高等学校における教育の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〇小</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・中・高等学校における英語教育の充実や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GLHS</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関係学科等に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おける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育成、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学習環境の活用による児童生徒の発達段階に応じた情報活用能力の育成等の取組みを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進めてきた。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〇国際バカロレアコースを設ける新たな中高一貫教育校と</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大阪市立水都国際中学校・高等学校」を、公設民営学校として</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開設（</a:t>
            </a:r>
            <a:r>
              <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４月）</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0" y="1484784"/>
            <a:ext cx="8892480" cy="892552"/>
          </a:xfrm>
          <a:prstGeom prst="rect">
            <a:avLst/>
          </a:prstGeom>
        </p:spPr>
        <p:txBody>
          <a:bodyPr wrap="square">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府立大学と市立大学の統合による教育力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〇府大・市大の連携強化・・・　単位</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互換、学位プログラム（博士課程教育リーディングプログラム）の共同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実施など</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な連携</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を進めてきた。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○法人統合・・・</a:t>
            </a:r>
            <a:r>
              <a:rPr lang="en-US" altLang="ja-JP"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年４月の法人統合</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により、両⼤学</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の経営⾯の⼀元化</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と教学</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⾯の連携をさらに</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新⼤学への移⾏</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を円滑</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endPar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323528" y="2420888"/>
            <a:ext cx="8568952" cy="1200329"/>
          </a:xfrm>
          <a:prstGeom prst="rect">
            <a:avLst/>
          </a:prstGeom>
          <a:solidFill>
            <a:schemeClr val="bg1"/>
          </a:solidFill>
          <a:ln>
            <a:solidFill>
              <a:schemeClr val="tx1"/>
            </a:solidFill>
          </a:ln>
        </p:spPr>
        <p:txBody>
          <a:bodyPr wrap="square" rIns="72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多彩な分野を網羅し、高い学術性と広い学際性を併せ持つ、公立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大学で</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は類を見ない総合大学が誕生することにより、多様な人材の育成を図る。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新大学では、多様な分野を持つ総合大学として、それぞれの強みを活かし、大学の基本３機能（教育・研究・地域貢献）に更に磨きを</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かけながら、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新たな機能も加え、統合によって付加価値が高まる領域や社会ニーズの高まりに応じて強化する領域への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実現していく。</a:t>
            </a: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・強化する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新大学での新たな機能）都市シンクタンク機能、技術インキュベーション機能</a:t>
            </a:r>
          </a:p>
        </p:txBody>
      </p:sp>
      <p:sp>
        <p:nvSpPr>
          <p:cNvPr id="1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24</a:t>
            </a:r>
            <a:endParaRPr lang="ja-JP" altLang="en-US" sz="1200" dirty="0">
              <a:solidFill>
                <a:prstClr val="black"/>
              </a:solidFill>
            </a:endParaRPr>
          </a:p>
        </p:txBody>
      </p:sp>
      <p:graphicFrame>
        <p:nvGraphicFramePr>
          <p:cNvPr id="20" name="表 19"/>
          <p:cNvGraphicFramePr>
            <a:graphicFrameLocks noGrp="1"/>
          </p:cNvGraphicFramePr>
          <p:nvPr>
            <p:extLst/>
          </p:nvPr>
        </p:nvGraphicFramePr>
        <p:xfrm>
          <a:off x="6228184" y="5157192"/>
          <a:ext cx="2664296" cy="1199388"/>
        </p:xfrm>
        <a:graphic>
          <a:graphicData uri="http://schemas.openxmlformats.org/drawingml/2006/table">
            <a:tbl>
              <a:tblPr firstRow="1" bandRow="1">
                <a:tableStyleId>{5940675A-B579-460E-94D1-54222C63F5DA}</a:tableStyleId>
              </a:tblPr>
              <a:tblGrid>
                <a:gridCol w="817558">
                  <a:extLst>
                    <a:ext uri="{9D8B030D-6E8A-4147-A177-3AD203B41FA5}">
                      <a16:colId xmlns:a16="http://schemas.microsoft.com/office/drawing/2014/main" val="20000"/>
                    </a:ext>
                  </a:extLst>
                </a:gridCol>
                <a:gridCol w="1846738">
                  <a:extLst>
                    <a:ext uri="{9D8B030D-6E8A-4147-A177-3AD203B41FA5}">
                      <a16:colId xmlns:a16="http://schemas.microsoft.com/office/drawing/2014/main" val="20001"/>
                    </a:ext>
                  </a:extLst>
                </a:gridCol>
              </a:tblGrid>
              <a:tr h="125737">
                <a:tc>
                  <a:txBody>
                    <a:bodyPr/>
                    <a:lstStyle/>
                    <a:p>
                      <a:pPr>
                        <a:lnSpc>
                          <a:spcPct val="70000"/>
                        </a:lnSpc>
                      </a:pP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大阪市の国際バカロレア教育実践例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主な授業形態</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円座や班別での協働学習を中心とした授業</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学習方法</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ディスカッション、ディベート等による課題解決型</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179624">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身につく能力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・必要な知識を収集し、分析する能力</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9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・グループワークで養われる協調性、企画力等</a:t>
                      </a:r>
                      <a:endParaRPr kumimoji="1"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育成される英語力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英語での総合的なコミュニケーション能力</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メリット</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未知の事象に挑むための課題解決能力の育成</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0">
                <a:tc>
                  <a:txBody>
                    <a:bodyPr/>
                    <a:lstStyle/>
                    <a:p>
                      <a:pPr algn="ct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70000"/>
                        </a:lnSpc>
                      </a:pPr>
                      <a:r>
                        <a:rPr kumimoji="1" lang="ja-JP" altLang="en-US" sz="600" dirty="0" smtClean="0">
                          <a:latin typeface="Meiryo UI" panose="020B0604030504040204" pitchFamily="50" charset="-128"/>
                          <a:ea typeface="Meiryo UI" panose="020B0604030504040204" pitchFamily="50" charset="-128"/>
                          <a:cs typeface="Meiryo UI" panose="020B0604030504040204" pitchFamily="50" charset="-128"/>
                        </a:rPr>
                        <a:t>世界統一基準の評価</a:t>
                      </a:r>
                      <a:endParaRPr kumimoji="1" lang="ja-JP" altLang="en-US" sz="600" dirty="0">
                        <a:latin typeface="Meiryo UI" panose="020B0604030504040204" pitchFamily="50" charset="-128"/>
                        <a:ea typeface="Meiryo UI" panose="020B0604030504040204" pitchFamily="50" charset="-128"/>
                        <a:cs typeface="Meiryo UI" panose="020B0604030504040204" pitchFamily="50" charset="-128"/>
                      </a:endParaRPr>
                    </a:p>
                  </a:txBody>
                  <a:tcP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002" y="4203932"/>
            <a:ext cx="1028478" cy="66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24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51521" y="404664"/>
            <a:ext cx="8640016" cy="995707"/>
          </a:xfrm>
          <a:prstGeom prst="roundRect">
            <a:avLst>
              <a:gd name="adj" fmla="val 11015"/>
            </a:avLst>
          </a:prstGeom>
          <a:noFill/>
          <a:ln w="9525"/>
        </p:spPr>
        <p:style>
          <a:lnRef idx="2">
            <a:schemeClr val="dk1"/>
          </a:lnRef>
          <a:fillRef idx="1">
            <a:schemeClr val="lt1"/>
          </a:fillRef>
          <a:effectRef idx="0">
            <a:schemeClr val="dk1"/>
          </a:effectRef>
          <a:fontRef idx="minor">
            <a:schemeClr val="dk1"/>
          </a:fontRef>
        </p:style>
        <p:txBody>
          <a:bodyPr lIns="72000" rIns="36000" rtlCol="0" anchor="ctr"/>
          <a:lstStyle/>
          <a:p>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大阪府・大阪市で</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は、芸術文化振興や観光プロモーションについて、新たな枠組みによる推進体制を構築して取組みを進めてきた。今後は、さらに、芸術文化の新たな拠点づくりや、国際的なイベントの</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開催などを進め、大阪のブランド化、発信力</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強化の基盤を確立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5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あわせて、万博</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立地を契機に、大阪発で内外に情報を発信するための機能の拡充をめざす。</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63995" y="-27384"/>
            <a:ext cx="4091982"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（６）文化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創造・情報発信の基盤形成</a:t>
            </a:r>
          </a:p>
        </p:txBody>
      </p:sp>
      <p:sp>
        <p:nvSpPr>
          <p:cNvPr id="10" name="スライド番号プレースホルダー 1"/>
          <p:cNvSpPr txBox="1">
            <a:spLocks/>
          </p:cNvSpPr>
          <p:nvPr/>
        </p:nvSpPr>
        <p:spPr bwMode="auto">
          <a:xfrm>
            <a:off x="8415337"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25</a:t>
            </a:r>
            <a:endParaRPr lang="ja-JP" altLang="en-US" sz="1200" dirty="0">
              <a:solidFill>
                <a:prstClr val="black"/>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1911227797"/>
              </p:ext>
            </p:extLst>
          </p:nvPr>
        </p:nvGraphicFramePr>
        <p:xfrm>
          <a:off x="6444210" y="5938321"/>
          <a:ext cx="2376262" cy="803047"/>
        </p:xfrm>
        <a:graphic>
          <a:graphicData uri="http://schemas.openxmlformats.org/drawingml/2006/table">
            <a:tbl>
              <a:tblPr firstRow="1" bandRow="1">
                <a:tableStyleId>{5940675A-B579-460E-94D1-54222C63F5DA}</a:tableStyleId>
              </a:tblPr>
              <a:tblGrid>
                <a:gridCol w="43204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G20</a:t>
                      </a:r>
                      <a:r>
                        <a:rPr kumimoji="1" lang="ja-JP" altLang="en-US"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大阪サミット</a:t>
                      </a:r>
                      <a:endParaRPr kumimoji="1" lang="en-US" altLang="ja-JP" sz="10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a16="http://schemas.microsoft.com/office/drawing/2014/main" val="10000"/>
                  </a:ext>
                </a:extLst>
              </a:tr>
              <a:tr h="182039">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東京オリンピック・パラリンピック</a:t>
                      </a:r>
                      <a:endPar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solidFill>
                      <a:schemeClr val="accent5">
                        <a:lumMod val="20000"/>
                        <a:lumOff val="80000"/>
                      </a:schemeClr>
                    </a:solidFill>
                  </a:tcPr>
                </a:tc>
                <a:extLst>
                  <a:ext uri="{0D108BD9-81ED-4DB2-BD59-A6C34878D82A}">
                    <a16:rowId xmlns:a16="http://schemas.microsoft.com/office/drawing/2014/main" val="10001"/>
                  </a:ext>
                </a:extLst>
              </a:tr>
              <a:tr h="158104">
                <a:tc>
                  <a:txBody>
                    <a:bodyPr/>
                    <a:lstStyle/>
                    <a:p>
                      <a:pPr>
                        <a:lnSpc>
                          <a:spcPts val="1200"/>
                        </a:lnSpc>
                      </a:pPr>
                      <a:r>
                        <a:rPr kumimoji="1"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p>
                  </a:txBody>
                  <a:tcPr marL="36000" marR="0" marT="0" marB="0">
                    <a:solidFill>
                      <a:schemeClr val="accent5">
                        <a:lumMod val="20000"/>
                        <a:lumOff val="80000"/>
                      </a:schemeClr>
                    </a:solidFill>
                  </a:tcPr>
                </a:tc>
                <a:extLst>
                  <a:ext uri="{0D108BD9-81ED-4DB2-BD59-A6C34878D82A}">
                    <a16:rowId xmlns:a16="http://schemas.microsoft.com/office/drawing/2014/main" val="10002"/>
                  </a:ext>
                </a:extLst>
              </a:tr>
              <a:tr h="158104">
                <a:tc>
                  <a:txBody>
                    <a:bodyPr/>
                    <a:lstStyle/>
                    <a:p>
                      <a:pPr>
                        <a:lnSpc>
                          <a:spcPts val="1200"/>
                        </a:lnSpc>
                      </a:pP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tc>
                  <a:txBody>
                    <a:bodyPr/>
                    <a:lstStyle/>
                    <a:p>
                      <a:pPr>
                        <a:lnSpc>
                          <a:spcPts val="1200"/>
                        </a:lnSpc>
                      </a:pPr>
                      <a:r>
                        <a:rPr kumimoji="1" lang="en-US" altLang="ja-JP"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1000" b="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年日本国際博覧会</a:t>
                      </a:r>
                      <a:endParaRPr kumimoji="1" lang="ja-JP" altLang="en-US" sz="10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7020272" y="5696054"/>
            <a:ext cx="1321196" cy="261610"/>
          </a:xfrm>
          <a:prstGeom prst="rect">
            <a:avLst/>
          </a:prstGeom>
          <a:noFill/>
        </p:spPr>
        <p:txBody>
          <a:bodyPr wrap="none" rtlCol="0">
            <a:spAutoFit/>
          </a:bodyPr>
          <a:lstStyle/>
          <a:p>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国際的なイベント</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51521" y="4793912"/>
            <a:ext cx="8640016" cy="1037531"/>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③都市ブランド向上に向けた魅力発信</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○国内最大級の</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都市型</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市民マラソン「大阪マラソン」や「世界スーパージュニアテニス」などの国際大会を開催・魅力発信する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ど、大阪全体</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が盛り上がる取組みを進めてきた。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51521" y="5687427"/>
            <a:ext cx="8640015" cy="1110560"/>
          </a:xfrm>
          <a:prstGeom prst="rect">
            <a:avLst/>
          </a:prstGeom>
          <a:ln>
            <a:solidFill>
              <a:schemeClr val="tx1"/>
            </a:solidFill>
          </a:ln>
        </p:spPr>
        <p:txBody>
          <a:bodyPr wrap="square" lIns="72000" rIns="36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のプレゼンスを高める国際的な会議や</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スポーツイベントなどの誘致・開催を通じて、大阪のブラ</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ンド化と発信力の強化を図る。また、舞洲を拠点に活躍するプロスポーツチームと連携し、スポーツを</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通じた舞洲の活性化に取り組むことにより、スポーツ産業を活性化し、都市魅力の向上につなげる。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今後の大阪・関西万博開催や</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立地</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契機</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として、国内外に対する情報発信</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拠点としての大阪のポジションを高める方策を検討する。</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64938" y="3987484"/>
            <a:ext cx="8627542" cy="792525"/>
          </a:xfrm>
          <a:prstGeom prst="rect">
            <a:avLst/>
          </a:prstGeom>
          <a:ln>
            <a:solidFill>
              <a:schemeClr val="tx1"/>
            </a:solidFill>
          </a:ln>
        </p:spPr>
        <p:txBody>
          <a:bodyPr wrap="square" lIns="72000" rIns="36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大阪観光局が観光</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事業推進</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司令塔と</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マーケティングリサーチを</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強化するとともに、</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を活用した観光</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情報を発信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するなど、</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戦略的プロモーション</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を展開し、大阪への集客拡大を図る。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公民が連携し、水の回廊での観光メニューの充実や多彩な魅力空間の</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な</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ど</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「水と光の首都大阪」ブランド確立に取り組む。　</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22"/>
          <p:cNvSpPr/>
          <p:nvPr/>
        </p:nvSpPr>
        <p:spPr>
          <a:xfrm>
            <a:off x="263994" y="1412776"/>
            <a:ext cx="8627542" cy="864096"/>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rtlCol="0" anchor="t" anchorCtr="0"/>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文化創造基盤の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拡充</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○芸術文化の専門家等</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よる評価</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審査や企画、調査機能を有する大阪アーツカウンシルを設置し、大阪の優れた文化の国内外への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発信や芸術文化の担い手の発掘・育成などを行ってきた。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〇</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月、大阪市</a:t>
            </a:r>
            <a:r>
              <a:rPr lang="ja-JP" altLang="en-US" sz="12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の博物館群を地方独立行政</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法人化。</a:t>
            </a:r>
            <a:endParaRPr lang="en-US" altLang="ja-JP"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63994" y="2507848"/>
            <a:ext cx="8615070" cy="777136"/>
          </a:xfrm>
          <a:prstGeom prst="rect">
            <a:avLst/>
          </a:prstGeom>
          <a:ln>
            <a:solidFill>
              <a:schemeClr val="tx1"/>
            </a:solidFill>
          </a:ln>
        </p:spPr>
        <p:txBody>
          <a:bodyPr wrap="square" lIns="72000" rIns="36000">
            <a:spAutoFit/>
          </a:bodyP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大阪の芸術文化の発展、創造に資する大阪にふさわしい文化施策を推進する。また、大阪市が所蔵する第一級のコレクションを活用して、新たな魅力あふれる</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大阪中之島美術館</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年度に開館。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博物館の独法化により</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、誰</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もが芸術文化を享受でき、その魅力を創造・育成・発信する都市のコアとしてのミュージアムをめざす。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264938" y="3284984"/>
            <a:ext cx="8627542" cy="707886"/>
          </a:xfrm>
          <a:prstGeom prst="rect">
            <a:avLst/>
          </a:prstGeom>
        </p:spPr>
        <p:txBody>
          <a:bodyPr wrap="square" lIns="72000" rIns="36000">
            <a:spAutoFit/>
          </a:bodyPr>
          <a:lstStyle/>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②都市</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推進体制の充実・強化</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これまでの取組み</a:t>
            </a:r>
            <a:r>
              <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市、経済界により大阪観光局を設置。大阪版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DMO</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を推進している。また、公民連携に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都大阪の推進などに取り組んでいる。</a:t>
            </a:r>
          </a:p>
        </p:txBody>
      </p:sp>
    </p:spTree>
    <p:extLst>
      <p:ext uri="{BB962C8B-B14F-4D97-AF65-F5344CB8AC3E}">
        <p14:creationId xmlns:p14="http://schemas.microsoft.com/office/powerpoint/2010/main" val="1117973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0" y="0"/>
            <a:ext cx="5829836"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．制度面　～副首都に必要な制度面での取組み～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231692" y="620688"/>
            <a:ext cx="8625220" cy="6010125"/>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500"/>
              </a:lnSpc>
              <a:spcBef>
                <a:spcPts val="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～機能面を制度から支える～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大阪が副首都として成長を実現し、その果実によって豊かな住民生活を実現して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いくためには、</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機能面」で示した副首都に必要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都市機能を強力に整備しうる仕組み</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が不可欠。そのため、都市の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競争力や副首都（圏）全体の安全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安心の確保、首都機能バックアップといった</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広域的課題に対応する広域機能は</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、住民生活を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支え、更なる成長の基盤となる</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基礎自治機能はどう</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国との関係はどうあるべきか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といった観点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から、制度面</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大阪自らの改革＞</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（２）</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充実</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0"/>
              </a:spcBef>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endParaRPr lang="en-US" altLang="ja-JP"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５）副首都化の取組みを支援する</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仕組みの働きかけ</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600"/>
              </a:spcBef>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1353" y="4221088"/>
            <a:ext cx="707078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4471392" y="4573834"/>
            <a:ext cx="1451324" cy="276999"/>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成長を支える</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4471392" y="5121961"/>
            <a:ext cx="1451324" cy="461665"/>
          </a:xfrm>
          <a:prstGeom prst="rect">
            <a:avLst/>
          </a:prstGeom>
          <a:noFill/>
        </p:spPr>
        <p:txBody>
          <a:bodyPr wrap="square" rtlCol="0">
            <a:spAutoFit/>
          </a:bodyPr>
          <a:lstStyle/>
          <a:p>
            <a:pPr algn="ctr"/>
            <a:r>
              <a:rPr lang="ja-JP" altLang="en-US" sz="1200" b="1" dirty="0" smtClean="0">
                <a:solidFill>
                  <a:prstClr val="black"/>
                </a:solidFill>
                <a:latin typeface="Meiryo UI" panose="020B0604030504040204" pitchFamily="50" charset="-128"/>
                <a:ea typeface="Meiryo UI" panose="020B0604030504040204" pitchFamily="50" charset="-128"/>
              </a:rPr>
              <a:t>成長の果実を</a:t>
            </a:r>
            <a:endParaRPr lang="en-US" altLang="ja-JP" sz="1200" b="1" dirty="0" smtClean="0">
              <a:solidFill>
                <a:prstClr val="black"/>
              </a:solidFill>
              <a:latin typeface="Meiryo UI" panose="020B0604030504040204" pitchFamily="50" charset="-128"/>
              <a:ea typeface="Meiryo UI" panose="020B0604030504040204" pitchFamily="50" charset="-128"/>
            </a:endParaRPr>
          </a:p>
          <a:p>
            <a:pPr algn="ctr"/>
            <a:r>
              <a:rPr lang="ja-JP" altLang="en-US" sz="1200" b="1" dirty="0" smtClean="0">
                <a:solidFill>
                  <a:prstClr val="black"/>
                </a:solidFill>
                <a:latin typeface="Meiryo UI" panose="020B0604030504040204" pitchFamily="50" charset="-128"/>
                <a:ea typeface="Meiryo UI" panose="020B0604030504040204" pitchFamily="50" charset="-128"/>
              </a:rPr>
              <a:t>住民に還元</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698545" y="4573834"/>
            <a:ext cx="369332" cy="1009792"/>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（広域機能）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830808" y="4445162"/>
            <a:ext cx="369332" cy="1353598"/>
          </a:xfrm>
          <a:prstGeom prst="rect">
            <a:avLst/>
          </a:prstGeom>
          <a:noFill/>
        </p:spPr>
        <p:txBody>
          <a:bodyPr vert="eaVert" wrap="square" rtlCol="0">
            <a:spAutoFit/>
          </a:bodyPr>
          <a:lstStyle/>
          <a:p>
            <a:r>
              <a:rPr lang="ja-JP" altLang="en-US" sz="1200" b="1" dirty="0" smtClean="0">
                <a:solidFill>
                  <a:prstClr val="black"/>
                </a:solidFill>
                <a:latin typeface="Meiryo UI" panose="020B0604030504040204" pitchFamily="50" charset="-128"/>
                <a:ea typeface="Meiryo UI" panose="020B0604030504040204" pitchFamily="50" charset="-128"/>
              </a:rPr>
              <a:t>（基礎自治機能）</a:t>
            </a:r>
            <a:endParaRPr lang="ja-JP" altLang="en-US" sz="1200" b="1"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t>26</a:t>
            </a:r>
            <a:endParaRPr lang="ja-JP" altLang="en-US" sz="1200" dirty="0"/>
          </a:p>
        </p:txBody>
      </p:sp>
    </p:spTree>
    <p:extLst>
      <p:ext uri="{BB962C8B-B14F-4D97-AF65-F5344CB8AC3E}">
        <p14:creationId xmlns:p14="http://schemas.microsoft.com/office/powerpoint/2010/main" val="31092544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03013" y="3068960"/>
            <a:ext cx="3600000" cy="3636000"/>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108000" rtlCol="0">
            <a:spAutoFit/>
          </a:bodyPr>
          <a:lstStyle/>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府市の協議調整によって、高次の都市機能（広域</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機能）の充実に向けた取組みが進められている。</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1292" y="44624"/>
            <a:ext cx="5122796"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）副首都・大阪にふさわしい新たな大都市制度の実現</a:t>
            </a:r>
          </a:p>
        </p:txBody>
      </p:sp>
      <p:sp>
        <p:nvSpPr>
          <p:cNvPr id="3" name="正方形/長方形 2"/>
          <p:cNvSpPr/>
          <p:nvPr/>
        </p:nvSpPr>
        <p:spPr>
          <a:xfrm>
            <a:off x="251520" y="397645"/>
            <a:ext cx="8625874" cy="223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t" anchorCtr="0"/>
          <a:lstStyle/>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副首都とし</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の基盤を確立し、発展していくためには、現在、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大阪府・大阪市で担っている都市インフラの充実などの都市機能（広域機能）の整備をさらに強力に進められる制度への改革が必要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あわせて、副首都としての成長の果実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、住民とともに、地域ニーズに沿った身近な行政サービスを展開していけるよう、現在、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大阪市が担っている基礎自治機能の充実に向けた仕組みづくりが必要。</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上記</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課題に対応した大都市制度としては、近年、</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地方自治法の改正による政令指定都市における指定都市都道府県調整会議と総合区制度、特別区設置法に基づく特別区制度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が設けられて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いる。総合区制度と特別区制度の素案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が取りまとめられ（総合区素案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2017.8</a:t>
            </a:r>
            <a:r>
              <a:rPr lang="ja-JP" altLang="en-US" sz="14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特別区素案</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現在、これらの素案をもとに大阪府市両議会や同協議会で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議論が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進</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められて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いる</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◆広域機能</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政令指定都市・総合区制度では大阪府と大阪市が指定都市都道府県調整会議で協議・調整　特別区制度では大阪府に一元化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◆基礎自治機能：総合区制度では区長の権限強化（市全体に関することは市長マネジメント）特別区制度では住民に選ばれた区長・区議会</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773401" y="3825136"/>
            <a:ext cx="2859224" cy="828000"/>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ミッシングリンク解消の</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endParaRPr lang="en-US" altLang="ja-JP" sz="110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なにわ筋線の事業化など鉄道網の充実強化</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763013" y="4903149"/>
            <a:ext cx="2880000" cy="686091"/>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・府市消防学校の一体的運用</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0771" y="2760894"/>
            <a:ext cx="4001189"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現在</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大阪府・大阪市</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協議・調整による都市機能の充実</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大かっこ 11"/>
          <p:cNvSpPr/>
          <p:nvPr/>
        </p:nvSpPr>
        <p:spPr>
          <a:xfrm>
            <a:off x="395536" y="2791393"/>
            <a:ext cx="363600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763013" y="5824464"/>
            <a:ext cx="2880000" cy="772888"/>
          </a:xfrm>
          <a:prstGeom prst="roundRect">
            <a:avLst/>
          </a:prstGeom>
        </p:spPr>
        <p:style>
          <a:lnRef idx="2">
            <a:schemeClr val="accent4"/>
          </a:lnRef>
          <a:fillRef idx="1">
            <a:schemeClr val="lt1"/>
          </a:fillRef>
          <a:effectRef idx="0">
            <a:schemeClr val="accent4"/>
          </a:effectRef>
          <a:fontRef idx="minor">
            <a:schemeClr val="dk1"/>
          </a:fontRef>
        </p:style>
        <p:txBody>
          <a:bodyPr tIns="36000" bIns="36000" rtlCol="0" anchor="ctr"/>
          <a:lstStyle/>
          <a:p>
            <a:pPr>
              <a:lnSpc>
                <a:spcPts val="13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・府市信用保証協会の統合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・府立産業技術総合研究所と市立工業研究</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spcBef>
                <a:spcPts val="2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所の統合　など</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二等辺三角形 14"/>
          <p:cNvSpPr/>
          <p:nvPr/>
        </p:nvSpPr>
        <p:spPr>
          <a:xfrm rot="5400000">
            <a:off x="3026312" y="4442902"/>
            <a:ext cx="2957177" cy="432073"/>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04048" y="2760894"/>
            <a:ext cx="3600400" cy="276999"/>
          </a:xfrm>
          <a:prstGeom prst="rect">
            <a:avLst/>
          </a:prstGeom>
          <a:noFill/>
        </p:spPr>
        <p:txBody>
          <a:bodyPr wrap="square" rtlCol="0">
            <a:spAutoFit/>
          </a:bodyPr>
          <a:lstStyle/>
          <a:p>
            <a:pPr algn="ctr"/>
            <a:r>
              <a:rPr lang="ja-JP" altLang="en-US" sz="1200" b="1"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副首都・大阪の都市機能を支える仕組みづくり</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大かっこ 17"/>
          <p:cNvSpPr/>
          <p:nvPr/>
        </p:nvSpPr>
        <p:spPr>
          <a:xfrm>
            <a:off x="5004048" y="2791393"/>
            <a:ext cx="3600070" cy="216000"/>
          </a:xfrm>
          <a:prstGeom prst="bracketPair">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60032" y="3068960"/>
            <a:ext cx="3924000" cy="3635762"/>
          </a:xfrm>
          <a:prstGeom prst="rect">
            <a:avLst/>
          </a:prstGeom>
          <a:noFill/>
          <a:ln>
            <a:solidFill>
              <a:schemeClr val="accent1">
                <a:shade val="50000"/>
              </a:schemeClr>
            </a:solidFill>
          </a:ln>
        </p:spPr>
        <p:style>
          <a:lnRef idx="1">
            <a:schemeClr val="accent6"/>
          </a:lnRef>
          <a:fillRef idx="2">
            <a:schemeClr val="accent6"/>
          </a:fillRef>
          <a:effectRef idx="1">
            <a:schemeClr val="accent6"/>
          </a:effectRef>
          <a:fontRef idx="minor">
            <a:schemeClr val="dk1"/>
          </a:fontRef>
        </p:style>
        <p:txBody>
          <a:bodyPr wrap="square" lIns="180000" tIns="324000" rtlCol="0">
            <a:spAutoFit/>
          </a:bodyPr>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府域の都市機能（広域機能）について</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政令指定都市・総合区制度では大阪府と</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　</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指定都市都道府県調整会議で協議・</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調整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・特別区制度では大阪府に一元化</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⇒副首都・大阪にふさわしい制度の検討を深めて</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いく必要</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27</a:t>
            </a:r>
            <a:endParaRPr lang="ja-JP" altLang="en-US" sz="1200" dirty="0">
              <a:solidFill>
                <a:prstClr val="black"/>
              </a:solidFill>
            </a:endParaRPr>
          </a:p>
        </p:txBody>
      </p:sp>
      <p:sp>
        <p:nvSpPr>
          <p:cNvPr id="4" name="正方形/長方形 3"/>
          <p:cNvSpPr/>
          <p:nvPr/>
        </p:nvSpPr>
        <p:spPr>
          <a:xfrm>
            <a:off x="5008104" y="3321128"/>
            <a:ext cx="3627857" cy="12600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大阪の成長に向けた都市インフラの充実</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産業支援機能の強化</a:t>
            </a:r>
            <a:endParaRPr lang="en-US" altLang="ja-JP"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marL="285750" indent="-285750">
              <a:spcBef>
                <a:spcPts val="600"/>
              </a:spcBef>
              <a:buFont typeface="Wingdings" panose="05000000000000000000" pitchFamily="2" charset="2"/>
              <a:buChar char="Ø"/>
            </a:pPr>
            <a:r>
              <a:rPr lang="ja-JP" altLang="en-US" sz="14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危機管理事象への迅速、円滑な対応　等</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dirty="0">
              <a:solidFill>
                <a:prstClr val="black"/>
              </a:solidFill>
            </a:endParaRPr>
          </a:p>
        </p:txBody>
      </p:sp>
      <p:sp>
        <p:nvSpPr>
          <p:cNvPr id="22" name="二等辺三角形 21"/>
          <p:cNvSpPr/>
          <p:nvPr/>
        </p:nvSpPr>
        <p:spPr>
          <a:xfrm rot="10800000">
            <a:off x="6137957" y="4568258"/>
            <a:ext cx="1368152" cy="300901"/>
          </a:xfrm>
          <a:prstGeom prst="triangle">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5067980" y="3197348"/>
            <a:ext cx="3508104" cy="3036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さらに、強力に都市機能（広域機能）を</a:t>
            </a:r>
            <a:r>
              <a:rPr lang="ja-JP" altLang="en-US" sz="1400"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充実</a:t>
            </a:r>
            <a:endParaRPr lang="ja-JP" altLang="en-US" sz="1400" dirty="0">
              <a:solidFill>
                <a:prstClr val="white"/>
              </a:solidFill>
            </a:endParaRPr>
          </a:p>
        </p:txBody>
      </p:sp>
      <p:sp>
        <p:nvSpPr>
          <p:cNvPr id="6" name="テキスト ボックス 5"/>
          <p:cNvSpPr txBox="1"/>
          <p:nvPr/>
        </p:nvSpPr>
        <p:spPr>
          <a:xfrm>
            <a:off x="763013" y="364504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都市インフラの充実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763013" y="4725168"/>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安全安心を担う公共機能の高度化</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63013" y="5661272"/>
            <a:ext cx="2880000" cy="216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wrap="square" tIns="36000" bIns="36000" rtlCol="0" anchor="ctr" anchorCtr="0">
            <a:spAutoFit/>
          </a:bodyP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産業支援・研究開発体制の充実</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99218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56011" y="38100"/>
            <a:ext cx="6980285" cy="32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p>
        </p:txBody>
      </p:sp>
      <p:sp>
        <p:nvSpPr>
          <p:cNvPr id="3" name="正方形/長方形 2"/>
          <p:cNvSpPr/>
          <p:nvPr/>
        </p:nvSpPr>
        <p:spPr>
          <a:xfrm>
            <a:off x="253991" y="379704"/>
            <a:ext cx="8638489" cy="115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lstStyle/>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人口減少、少子高齢化が進み、また、社会保障ニーズの増大や行政課題が多様化する中、副首都化による成長の果実</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を住民に還元し</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、地域ニーズに沿った身近な行政サービスを展開できるよう、</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市並みの基礎自治機能を担いうる行政運営体制の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強化が必要。</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6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積極的なコーディネート</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新たな連携を促す協議の場づくり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、基礎自治機能のあり方等に関する検討・研究</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0" name="表 179"/>
          <p:cNvGraphicFramePr>
            <a:graphicFrameLocks noGrp="1"/>
          </p:cNvGraphicFramePr>
          <p:nvPr>
            <p:extLst/>
          </p:nvPr>
        </p:nvGraphicFramePr>
        <p:xfrm>
          <a:off x="6350261" y="1844285"/>
          <a:ext cx="1203610" cy="1258242"/>
        </p:xfrm>
        <a:graphic>
          <a:graphicData uri="http://schemas.openxmlformats.org/drawingml/2006/table">
            <a:tbl>
              <a:tblPr firstRow="1" bandRow="1">
                <a:tableStyleId>{5940675A-B579-460E-94D1-54222C63F5DA}</a:tableStyleId>
              </a:tblPr>
              <a:tblGrid>
                <a:gridCol w="69955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tblGrid>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人口規模</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万人以上</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09707">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9707">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181" name="角丸四角形 180"/>
          <p:cNvSpPr/>
          <p:nvPr/>
        </p:nvSpPr>
        <p:spPr bwMode="auto">
          <a:xfrm>
            <a:off x="6228184" y="1628800"/>
            <a:ext cx="2271830" cy="253702"/>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200"/>
              </a:lnSpc>
            </a:pPr>
            <a:r>
              <a:rPr kumimoji="0"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◆府内市町村関係データ</a:t>
            </a:r>
            <a:endParaRPr kumimoji="0"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3" name="表 182"/>
          <p:cNvGraphicFramePr>
            <a:graphicFrameLocks noGrp="1"/>
          </p:cNvGraphicFramePr>
          <p:nvPr>
            <p:extLst/>
          </p:nvPr>
        </p:nvGraphicFramePr>
        <p:xfrm>
          <a:off x="7628068" y="1841695"/>
          <a:ext cx="1265380" cy="1273704"/>
        </p:xfrm>
        <a:graphic>
          <a:graphicData uri="http://schemas.openxmlformats.org/drawingml/2006/table">
            <a:tbl>
              <a:tblPr firstRow="1" bandRow="1">
                <a:tableStyleId>{5940675A-B579-460E-94D1-54222C63F5DA}</a:tableStyleId>
              </a:tblPr>
              <a:tblGrid>
                <a:gridCol w="761324">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tblGrid>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区分</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市町村数</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政令市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中核市</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施行時特例市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その他の市</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12284">
                <a:tc>
                  <a:txBody>
                    <a:bodyPr/>
                    <a:lstStyle/>
                    <a:p>
                      <a:pPr algn="ctr">
                        <a:lnSpc>
                          <a:spcPts val="900"/>
                        </a:lnSpc>
                      </a:pP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町村</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900"/>
                        </a:lnSpc>
                      </a:pPr>
                      <a:r>
                        <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grpSp>
        <p:nvGrpSpPr>
          <p:cNvPr id="12" name="グループ化 11"/>
          <p:cNvGrpSpPr/>
          <p:nvPr/>
        </p:nvGrpSpPr>
        <p:grpSpPr>
          <a:xfrm>
            <a:off x="6584390" y="3198228"/>
            <a:ext cx="2080989" cy="2607036"/>
            <a:chOff x="6584388" y="3176355"/>
            <a:chExt cx="2190515" cy="2744248"/>
          </a:xfrm>
        </p:grpSpPr>
        <p:sp>
          <p:nvSpPr>
            <p:cNvPr id="247" name="Freeform 957"/>
            <p:cNvSpPr>
              <a:spLocks noChangeAspect="1"/>
            </p:cNvSpPr>
            <p:nvPr/>
          </p:nvSpPr>
          <p:spPr bwMode="auto">
            <a:xfrm>
              <a:off x="7660719" y="4169245"/>
              <a:ext cx="617097" cy="625011"/>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chemeClr val="accent2">
                <a:lumMod val="40000"/>
                <a:lumOff val="60000"/>
              </a:schemeClr>
            </a:solidFill>
            <a:ln w="12700">
              <a:solidFill>
                <a:schemeClr val="tx1"/>
              </a:solidFill>
              <a:headEnd/>
              <a:tailEnd/>
            </a:ln>
            <a:extLst/>
          </p:spPr>
          <p:style>
            <a:lnRef idx="1">
              <a:schemeClr val="accent3"/>
            </a:lnRef>
            <a:fillRef idx="2">
              <a:schemeClr val="accent3"/>
            </a:fillRef>
            <a:effectRef idx="1">
              <a:schemeClr val="accent3"/>
            </a:effectRef>
            <a:fontRef idx="minor">
              <a:schemeClr val="dk1"/>
            </a:fontRef>
          </p:style>
          <p:txBody>
            <a:bodyPr/>
            <a:lstStyle/>
            <a:p>
              <a:endParaRPr lang="ja-JP" altLang="en-US">
                <a:solidFill>
                  <a:prstClr val="black"/>
                </a:solidFill>
              </a:endParaRPr>
            </a:p>
          </p:txBody>
        </p:sp>
        <p:sp>
          <p:nvSpPr>
            <p:cNvPr id="248" name="Freeform 916"/>
            <p:cNvSpPr>
              <a:spLocks/>
            </p:cNvSpPr>
            <p:nvPr/>
          </p:nvSpPr>
          <p:spPr bwMode="auto">
            <a:xfrm>
              <a:off x="7528163" y="5414515"/>
              <a:ext cx="141414" cy="213336"/>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49" name="Freeform 920"/>
            <p:cNvSpPr>
              <a:spLocks/>
            </p:cNvSpPr>
            <p:nvPr/>
          </p:nvSpPr>
          <p:spPr bwMode="auto">
            <a:xfrm>
              <a:off x="6763129" y="5680952"/>
              <a:ext cx="368276" cy="239651"/>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0" name="Freeform 921"/>
            <p:cNvSpPr>
              <a:spLocks/>
            </p:cNvSpPr>
            <p:nvPr/>
          </p:nvSpPr>
          <p:spPr bwMode="auto">
            <a:xfrm>
              <a:off x="7074440" y="5548437"/>
              <a:ext cx="283327" cy="266436"/>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1" name="Freeform 924"/>
            <p:cNvSpPr>
              <a:spLocks/>
            </p:cNvSpPr>
            <p:nvPr/>
          </p:nvSpPr>
          <p:spPr bwMode="auto">
            <a:xfrm>
              <a:off x="7839974" y="3975663"/>
              <a:ext cx="198378" cy="320007"/>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2" name="Freeform 925"/>
            <p:cNvSpPr>
              <a:spLocks/>
            </p:cNvSpPr>
            <p:nvPr/>
          </p:nvSpPr>
          <p:spPr bwMode="auto">
            <a:xfrm>
              <a:off x="7783007" y="3789111"/>
              <a:ext cx="113430" cy="293222"/>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3" name="Freeform 926"/>
            <p:cNvSpPr>
              <a:spLocks/>
            </p:cNvSpPr>
            <p:nvPr/>
          </p:nvSpPr>
          <p:spPr bwMode="auto">
            <a:xfrm>
              <a:off x="7839974" y="3656129"/>
              <a:ext cx="254844" cy="37310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4" name="Freeform 927"/>
            <p:cNvSpPr>
              <a:spLocks/>
            </p:cNvSpPr>
            <p:nvPr/>
          </p:nvSpPr>
          <p:spPr bwMode="auto">
            <a:xfrm>
              <a:off x="7783007" y="3549461"/>
              <a:ext cx="311809" cy="239651"/>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5" name="Freeform 928"/>
            <p:cNvSpPr>
              <a:spLocks/>
            </p:cNvSpPr>
            <p:nvPr/>
          </p:nvSpPr>
          <p:spPr bwMode="auto">
            <a:xfrm>
              <a:off x="7499679" y="3176355"/>
              <a:ext cx="510190" cy="426204"/>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6" name="Freeform 929"/>
            <p:cNvSpPr>
              <a:spLocks/>
            </p:cNvSpPr>
            <p:nvPr/>
          </p:nvSpPr>
          <p:spPr bwMode="auto">
            <a:xfrm>
              <a:off x="8009869" y="3602559"/>
              <a:ext cx="339793" cy="532872"/>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7" name="Freeform 930"/>
            <p:cNvSpPr>
              <a:spLocks/>
            </p:cNvSpPr>
            <p:nvPr/>
          </p:nvSpPr>
          <p:spPr bwMode="auto">
            <a:xfrm>
              <a:off x="8009869" y="3949348"/>
              <a:ext cx="198378" cy="319537"/>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8" name="Freeform 932"/>
            <p:cNvSpPr>
              <a:spLocks/>
            </p:cNvSpPr>
            <p:nvPr/>
          </p:nvSpPr>
          <p:spPr bwMode="auto">
            <a:xfrm>
              <a:off x="8208248" y="3442791"/>
              <a:ext cx="339793" cy="692640"/>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59" name="Freeform 933"/>
            <p:cNvSpPr>
              <a:spLocks/>
            </p:cNvSpPr>
            <p:nvPr/>
          </p:nvSpPr>
          <p:spPr bwMode="auto">
            <a:xfrm>
              <a:off x="8388000" y="3576245"/>
              <a:ext cx="169897" cy="239651"/>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0" name="Freeform 934"/>
            <p:cNvSpPr>
              <a:spLocks/>
            </p:cNvSpPr>
            <p:nvPr/>
          </p:nvSpPr>
          <p:spPr bwMode="auto">
            <a:xfrm>
              <a:off x="8378145" y="3762797"/>
              <a:ext cx="396758" cy="37263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1" name="Freeform 935"/>
            <p:cNvSpPr>
              <a:spLocks/>
            </p:cNvSpPr>
            <p:nvPr/>
          </p:nvSpPr>
          <p:spPr bwMode="auto">
            <a:xfrm>
              <a:off x="8520059" y="4055549"/>
              <a:ext cx="169897" cy="213336"/>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2" name="Freeform 936"/>
            <p:cNvSpPr>
              <a:spLocks/>
            </p:cNvSpPr>
            <p:nvPr/>
          </p:nvSpPr>
          <p:spPr bwMode="auto">
            <a:xfrm>
              <a:off x="8321680" y="4082333"/>
              <a:ext cx="198378" cy="213336"/>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3" name="Freeform 938"/>
            <p:cNvSpPr>
              <a:spLocks/>
            </p:cNvSpPr>
            <p:nvPr/>
          </p:nvSpPr>
          <p:spPr bwMode="auto">
            <a:xfrm>
              <a:off x="8151283" y="4055549"/>
              <a:ext cx="198378" cy="160237"/>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4" name="Freeform 939"/>
            <p:cNvSpPr>
              <a:spLocks/>
            </p:cNvSpPr>
            <p:nvPr/>
          </p:nvSpPr>
          <p:spPr bwMode="auto">
            <a:xfrm>
              <a:off x="8208248" y="4162217"/>
              <a:ext cx="141414" cy="213336"/>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5" name="Freeform 940"/>
            <p:cNvSpPr>
              <a:spLocks/>
            </p:cNvSpPr>
            <p:nvPr/>
          </p:nvSpPr>
          <p:spPr bwMode="auto">
            <a:xfrm>
              <a:off x="8264713" y="4242101"/>
              <a:ext cx="141913" cy="133453"/>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6" name="Freeform 941"/>
            <p:cNvSpPr>
              <a:spLocks/>
            </p:cNvSpPr>
            <p:nvPr/>
          </p:nvSpPr>
          <p:spPr bwMode="auto">
            <a:xfrm>
              <a:off x="8406627" y="4215786"/>
              <a:ext cx="254844" cy="186082"/>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7" name="Freeform 943"/>
            <p:cNvSpPr>
              <a:spLocks/>
            </p:cNvSpPr>
            <p:nvPr/>
          </p:nvSpPr>
          <p:spPr bwMode="auto">
            <a:xfrm>
              <a:off x="8293196" y="4295670"/>
              <a:ext cx="283327" cy="1329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8" name="Freeform 944"/>
            <p:cNvSpPr>
              <a:spLocks/>
            </p:cNvSpPr>
            <p:nvPr/>
          </p:nvSpPr>
          <p:spPr bwMode="auto">
            <a:xfrm>
              <a:off x="8208248" y="4375554"/>
              <a:ext cx="368276" cy="266436"/>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69" name="Freeform 946"/>
            <p:cNvSpPr>
              <a:spLocks/>
            </p:cNvSpPr>
            <p:nvPr/>
          </p:nvSpPr>
          <p:spPr bwMode="auto">
            <a:xfrm>
              <a:off x="8208248" y="4588421"/>
              <a:ext cx="339793" cy="24012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pattFill prst="lgGrid">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0" name="Freeform 947"/>
            <p:cNvSpPr>
              <a:spLocks/>
            </p:cNvSpPr>
            <p:nvPr/>
          </p:nvSpPr>
          <p:spPr bwMode="auto">
            <a:xfrm>
              <a:off x="8293196" y="4801758"/>
              <a:ext cx="141414" cy="133453"/>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1" name="Freeform 948"/>
            <p:cNvSpPr>
              <a:spLocks/>
            </p:cNvSpPr>
            <p:nvPr/>
          </p:nvSpPr>
          <p:spPr bwMode="auto">
            <a:xfrm>
              <a:off x="8378145" y="4748659"/>
              <a:ext cx="198378" cy="212867"/>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2" name="Freeform 949"/>
            <p:cNvSpPr>
              <a:spLocks/>
            </p:cNvSpPr>
            <p:nvPr/>
          </p:nvSpPr>
          <p:spPr bwMode="auto">
            <a:xfrm>
              <a:off x="8236731" y="4801758"/>
              <a:ext cx="283327" cy="239651"/>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3" name="Freeform 950"/>
            <p:cNvSpPr>
              <a:spLocks/>
            </p:cNvSpPr>
            <p:nvPr/>
          </p:nvSpPr>
          <p:spPr bwMode="auto">
            <a:xfrm>
              <a:off x="8406627" y="4961525"/>
              <a:ext cx="169897" cy="159768"/>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4" name="Freeform 951"/>
            <p:cNvSpPr>
              <a:spLocks/>
            </p:cNvSpPr>
            <p:nvPr/>
          </p:nvSpPr>
          <p:spPr bwMode="auto">
            <a:xfrm>
              <a:off x="8378145" y="5068194"/>
              <a:ext cx="226862" cy="213336"/>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5" name="Freeform 952"/>
            <p:cNvSpPr>
              <a:spLocks/>
            </p:cNvSpPr>
            <p:nvPr/>
          </p:nvSpPr>
          <p:spPr bwMode="auto">
            <a:xfrm>
              <a:off x="8349662" y="5201648"/>
              <a:ext cx="255344" cy="292752"/>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6" name="Freeform 953"/>
            <p:cNvSpPr>
              <a:spLocks/>
            </p:cNvSpPr>
            <p:nvPr/>
          </p:nvSpPr>
          <p:spPr bwMode="auto">
            <a:xfrm>
              <a:off x="7981386" y="5201648"/>
              <a:ext cx="538671" cy="479303"/>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7" name="Freeform 954"/>
            <p:cNvSpPr>
              <a:spLocks/>
            </p:cNvSpPr>
            <p:nvPr/>
          </p:nvSpPr>
          <p:spPr bwMode="auto">
            <a:xfrm>
              <a:off x="8208248" y="4988310"/>
              <a:ext cx="226363" cy="346321"/>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8" name="Freeform 955"/>
            <p:cNvSpPr>
              <a:spLocks/>
            </p:cNvSpPr>
            <p:nvPr/>
          </p:nvSpPr>
          <p:spPr bwMode="auto">
            <a:xfrm>
              <a:off x="8123301" y="5015094"/>
              <a:ext cx="113430" cy="212867"/>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79" name="Freeform 956"/>
            <p:cNvSpPr>
              <a:spLocks/>
            </p:cNvSpPr>
            <p:nvPr/>
          </p:nvSpPr>
          <p:spPr bwMode="auto">
            <a:xfrm>
              <a:off x="8123301" y="4774973"/>
              <a:ext cx="169897" cy="160237"/>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0" name="Freeform 961"/>
            <p:cNvSpPr>
              <a:spLocks/>
            </p:cNvSpPr>
            <p:nvPr/>
          </p:nvSpPr>
          <p:spPr bwMode="auto">
            <a:xfrm>
              <a:off x="7358265" y="5334631"/>
              <a:ext cx="396758" cy="37310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1" name="Freeform 962"/>
            <p:cNvSpPr>
              <a:spLocks/>
            </p:cNvSpPr>
            <p:nvPr/>
          </p:nvSpPr>
          <p:spPr bwMode="auto">
            <a:xfrm>
              <a:off x="7499679" y="5227963"/>
              <a:ext cx="340293" cy="45299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2" name="Freeform 963"/>
            <p:cNvSpPr>
              <a:spLocks/>
            </p:cNvSpPr>
            <p:nvPr/>
          </p:nvSpPr>
          <p:spPr bwMode="auto">
            <a:xfrm>
              <a:off x="7556646" y="5121295"/>
              <a:ext cx="368276" cy="532872"/>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pattFill prst="narVert">
              <a:fgClr>
                <a:srgbClr val="0070C0"/>
              </a:fgClr>
              <a:bgClr>
                <a:schemeClr val="bg1"/>
              </a:bgClr>
            </a:patt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3" name="Freeform 964"/>
            <p:cNvSpPr>
              <a:spLocks/>
            </p:cNvSpPr>
            <p:nvPr/>
          </p:nvSpPr>
          <p:spPr bwMode="auto">
            <a:xfrm>
              <a:off x="7641593" y="5094978"/>
              <a:ext cx="141414" cy="106668"/>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4" name="Freeform 965"/>
            <p:cNvSpPr>
              <a:spLocks/>
            </p:cNvSpPr>
            <p:nvPr/>
          </p:nvSpPr>
          <p:spPr bwMode="auto">
            <a:xfrm>
              <a:off x="7755025" y="5068194"/>
              <a:ext cx="339793" cy="585972"/>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5" name="Freeform 966"/>
            <p:cNvSpPr>
              <a:spLocks/>
            </p:cNvSpPr>
            <p:nvPr/>
          </p:nvSpPr>
          <p:spPr bwMode="auto">
            <a:xfrm>
              <a:off x="7613111" y="5015094"/>
              <a:ext cx="254844" cy="159768"/>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6" name="Freeform 967"/>
            <p:cNvSpPr>
              <a:spLocks/>
            </p:cNvSpPr>
            <p:nvPr/>
          </p:nvSpPr>
          <p:spPr bwMode="auto">
            <a:xfrm>
              <a:off x="7698058" y="5015094"/>
              <a:ext cx="28481" cy="26315"/>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7" name="Freeform 968"/>
            <p:cNvSpPr>
              <a:spLocks/>
            </p:cNvSpPr>
            <p:nvPr/>
          </p:nvSpPr>
          <p:spPr bwMode="auto">
            <a:xfrm>
              <a:off x="7726541" y="4935211"/>
              <a:ext cx="169897" cy="1329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8" name="Freeform 969"/>
            <p:cNvSpPr>
              <a:spLocks/>
            </p:cNvSpPr>
            <p:nvPr/>
          </p:nvSpPr>
          <p:spPr bwMode="auto">
            <a:xfrm>
              <a:off x="7726541" y="4748659"/>
              <a:ext cx="566655" cy="612756"/>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chemeClr val="accent2">
                <a:lumMod val="40000"/>
                <a:lumOff val="60000"/>
              </a:schemeClr>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89" name="Freeform 1049"/>
            <p:cNvSpPr>
              <a:spLocks/>
            </p:cNvSpPr>
            <p:nvPr/>
          </p:nvSpPr>
          <p:spPr bwMode="auto">
            <a:xfrm>
              <a:off x="7329784" y="5468084"/>
              <a:ext cx="84949" cy="79884"/>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no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0" name="Freeform 1050"/>
            <p:cNvSpPr>
              <a:spLocks/>
            </p:cNvSpPr>
            <p:nvPr/>
          </p:nvSpPr>
          <p:spPr bwMode="auto">
            <a:xfrm>
              <a:off x="7244836" y="5494399"/>
              <a:ext cx="283327" cy="320007"/>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chemeClr val="bg1"/>
            </a:solidFill>
            <a:ln w="15875">
              <a:solidFill>
                <a:schemeClr val="tx1">
                  <a:lumMod val="85000"/>
                  <a:lumOff val="15000"/>
                </a:schemeClr>
              </a:solid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endParaRPr lang="ja-JP" altLang="en-US">
                <a:solidFill>
                  <a:prstClr val="white"/>
                </a:solidFill>
              </a:endParaRPr>
            </a:p>
          </p:txBody>
        </p:sp>
        <p:sp>
          <p:nvSpPr>
            <p:cNvPr id="293" name="正方形/長方形 292"/>
            <p:cNvSpPr/>
            <p:nvPr/>
          </p:nvSpPr>
          <p:spPr>
            <a:xfrm>
              <a:off x="6594949" y="4455252"/>
              <a:ext cx="306024" cy="144000"/>
            </a:xfrm>
            <a:prstGeom prst="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4" name="正方形/長方形 293"/>
            <p:cNvSpPr/>
            <p:nvPr/>
          </p:nvSpPr>
          <p:spPr>
            <a:xfrm>
              <a:off x="6589011" y="4184081"/>
              <a:ext cx="306024" cy="144000"/>
            </a:xfrm>
            <a:prstGeom prst="rect">
              <a:avLst/>
            </a:prstGeom>
            <a:pattFill prst="narVert">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5" name="正方形/長方形 294"/>
            <p:cNvSpPr/>
            <p:nvPr/>
          </p:nvSpPr>
          <p:spPr>
            <a:xfrm>
              <a:off x="6584388" y="3697784"/>
              <a:ext cx="306024" cy="144000"/>
            </a:xfrm>
            <a:prstGeom prst="rect">
              <a:avLst/>
            </a:prstGeom>
            <a:solidFill>
              <a:schemeClr val="accent2">
                <a:lumMod val="40000"/>
                <a:lumOff val="60000"/>
              </a:schemeClr>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6" name="正方形/長方形 295"/>
            <p:cNvSpPr/>
            <p:nvPr/>
          </p:nvSpPr>
          <p:spPr>
            <a:xfrm>
              <a:off x="6591703" y="3941170"/>
              <a:ext cx="306024" cy="144000"/>
            </a:xfrm>
            <a:prstGeom prst="rect">
              <a:avLst/>
            </a:prstGeom>
            <a:pattFill prst="lgGrid">
              <a:fgClr>
                <a:schemeClr val="accent1"/>
              </a:fgClr>
              <a:bgClr>
                <a:schemeClr val="bg1"/>
              </a:bgClr>
            </a:patt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8" name="角丸四角形 297"/>
            <p:cNvSpPr/>
            <p:nvPr/>
          </p:nvSpPr>
          <p:spPr bwMode="auto">
            <a:xfrm>
              <a:off x="6957988" y="4407556"/>
              <a:ext cx="892153" cy="19445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の市</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及び町村</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9" name="角丸四角形 298"/>
            <p:cNvSpPr/>
            <p:nvPr/>
          </p:nvSpPr>
          <p:spPr bwMode="auto">
            <a:xfrm>
              <a:off x="6939567" y="4186372"/>
              <a:ext cx="1013244" cy="24027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施行時特例市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0" name="角丸四角形 299"/>
            <p:cNvSpPr/>
            <p:nvPr/>
          </p:nvSpPr>
          <p:spPr bwMode="auto">
            <a:xfrm>
              <a:off x="6946112" y="3954442"/>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中核市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1" name="角丸四角形 300"/>
            <p:cNvSpPr/>
            <p:nvPr/>
          </p:nvSpPr>
          <p:spPr bwMode="auto">
            <a:xfrm>
              <a:off x="6949220" y="3709787"/>
              <a:ext cx="892153" cy="177234"/>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政令市</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302" name="グラフ 301"/>
          <p:cNvGraphicFramePr/>
          <p:nvPr>
            <p:extLst/>
          </p:nvPr>
        </p:nvGraphicFramePr>
        <p:xfrm>
          <a:off x="6453028" y="5682257"/>
          <a:ext cx="3184738" cy="749844"/>
        </p:xfrm>
        <a:graphic>
          <a:graphicData uri="http://schemas.openxmlformats.org/drawingml/2006/chart">
            <c:chart xmlns:c="http://schemas.openxmlformats.org/drawingml/2006/chart" xmlns:r="http://schemas.openxmlformats.org/officeDocument/2006/relationships" r:id="rId3"/>
          </a:graphicData>
        </a:graphic>
      </p:graphicFrame>
      <p:sp>
        <p:nvSpPr>
          <p:cNvPr id="303" name="角丸四角形 302"/>
          <p:cNvSpPr/>
          <p:nvPr/>
        </p:nvSpPr>
        <p:spPr bwMode="auto">
          <a:xfrm>
            <a:off x="6660232" y="6357796"/>
            <a:ext cx="2157769"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大阪市と、それ以外の市町村の人口比較</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⇒東京都は</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区約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69%</a:t>
            </a:r>
            <a:r>
              <a:rPr lang="ja-JP" altLang="en-US" sz="8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それ以外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a:t>
            </a:r>
          </a:p>
        </p:txBody>
      </p:sp>
      <p:sp>
        <p:nvSpPr>
          <p:cNvPr id="304" name="角丸四角形 303"/>
          <p:cNvSpPr/>
          <p:nvPr/>
        </p:nvSpPr>
        <p:spPr bwMode="auto">
          <a:xfrm>
            <a:off x="7629167" y="5810207"/>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273</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5" name="角丸四角形 304"/>
          <p:cNvSpPr/>
          <p:nvPr/>
        </p:nvSpPr>
        <p:spPr bwMode="auto">
          <a:xfrm>
            <a:off x="7401663" y="5973634"/>
            <a:ext cx="661381" cy="21093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609</a:t>
            </a:r>
            <a:r>
              <a:rPr lang="ja-JP" altLang="en-US" sz="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endParaRPr lang="en-US" altLang="ja-JP" sz="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p:cNvGrpSpPr/>
          <p:nvPr/>
        </p:nvGrpSpPr>
        <p:grpSpPr>
          <a:xfrm>
            <a:off x="254463" y="1700808"/>
            <a:ext cx="5757697" cy="4815732"/>
            <a:chOff x="84262" y="1576604"/>
            <a:chExt cx="6300000" cy="5220000"/>
          </a:xfrm>
        </p:grpSpPr>
        <p:sp>
          <p:nvSpPr>
            <p:cNvPr id="28" name="角丸四角形 27"/>
            <p:cNvSpPr/>
            <p:nvPr/>
          </p:nvSpPr>
          <p:spPr>
            <a:xfrm>
              <a:off x="84262" y="1576604"/>
              <a:ext cx="6300000" cy="5220000"/>
            </a:xfrm>
            <a:prstGeom prst="roundRect">
              <a:avLst>
                <a:gd name="adj" fmla="val 157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6" name="テキスト ボックス 25"/>
            <p:cNvSpPr txBox="1"/>
            <p:nvPr/>
          </p:nvSpPr>
          <p:spPr>
            <a:xfrm>
              <a:off x="223437" y="1662329"/>
              <a:ext cx="4788000" cy="4860000"/>
            </a:xfrm>
            <a:prstGeom prst="rect">
              <a:avLst/>
            </a:prstGeom>
            <a:solidFill>
              <a:schemeClr val="bg1"/>
            </a:solidFill>
            <a:ln>
              <a:solidFill>
                <a:schemeClr val="tx1"/>
              </a:solidFill>
              <a:prstDash val="sysDot"/>
            </a:ln>
          </p:spPr>
          <p:txBody>
            <a:bodyPr wrap="square" tIns="0" rtlCol="0">
              <a:noAutofit/>
            </a:bodyPr>
            <a:lstStyle/>
            <a:p>
              <a:pPr algn="ct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円/楕円 4"/>
            <p:cNvSpPr/>
            <p:nvPr/>
          </p:nvSpPr>
          <p:spPr bwMode="auto">
            <a:xfrm>
              <a:off x="444834" y="1912569"/>
              <a:ext cx="4392000" cy="3075107"/>
            </a:xfrm>
            <a:prstGeom prst="ellipse">
              <a:avLst/>
            </a:prstGeom>
            <a:noFill/>
            <a:ln w="444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eaLnBrk="0" hangingPunct="0"/>
              <a:endParaRPr kumimoji="0" lang="en-US" altLang="ja-JP" sz="120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0" hangingPunct="0"/>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bwMode="auto">
            <a:xfrm>
              <a:off x="343363" y="3356992"/>
              <a:ext cx="1513268" cy="2992443"/>
            </a:xfrm>
            <a:prstGeom prst="roundRect">
              <a:avLst>
                <a:gd name="adj" fmla="val 6128"/>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現在の「</a:t>
              </a: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ブロック</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会議」を含め、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「協議</a:t>
              </a: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の場」</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を重層的に</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設定</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000" b="1" dirty="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endParaRPr lang="en-US" altLang="ja-JP" sz="1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spcBef>
                  <a:spcPts val="600"/>
                </a:spcBef>
              </a:pPr>
              <a:endParaRPr lang="en-US" altLang="ja-JP" sz="10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bwMode="auto">
            <a:xfrm>
              <a:off x="380473" y="4149248"/>
              <a:ext cx="743360" cy="1512000"/>
            </a:xfrm>
            <a:prstGeom prst="roundRect">
              <a:avLst>
                <a:gd name="adj" fmla="val 10465"/>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 3"/>
            <p:cNvSpPr/>
            <p:nvPr/>
          </p:nvSpPr>
          <p:spPr bwMode="auto">
            <a:xfrm>
              <a:off x="5934689" y="1717145"/>
              <a:ext cx="252262" cy="4968000"/>
            </a:xfrm>
            <a:prstGeom prst="roundRect">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eaVert" wrap="square" lIns="36000" tIns="0" rIns="36000" bIns="0" numCol="1" rtlCol="0" anchor="ctr" anchorCtr="0" compatLnSpc="1">
              <a:prstTxWarp prst="textNoShape">
                <a:avLst/>
              </a:prstTxWarp>
              <a:spAutoFit/>
            </a:bodyPr>
            <a:lstStyle/>
            <a:p>
              <a:pPr algn="ctr" eaLnBrk="0" hangingPunct="0">
                <a:lnSpc>
                  <a:spcPts val="1300"/>
                </a:lnSpc>
              </a:pP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副首都に相応しい行政サービスを提供できる中核</a:t>
              </a:r>
              <a:r>
                <a:rPr lang="ja-JP" altLang="en-US" sz="1000" b="1"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市並み</a:t>
              </a:r>
              <a:r>
                <a:rPr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の基礎自治機能</a:t>
              </a:r>
              <a:endParaRPr kumimoji="0" lang="ja-JP" altLang="en-US" sz="1000" b="1"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6" name="Rectangle 2"/>
            <p:cNvSpPr txBox="1">
              <a:spLocks noChangeArrowheads="1"/>
            </p:cNvSpPr>
            <p:nvPr/>
          </p:nvSpPr>
          <p:spPr bwMode="auto">
            <a:xfrm>
              <a:off x="3434216" y="2612146"/>
              <a:ext cx="1485946" cy="684000"/>
            </a:xfrm>
            <a:prstGeom prst="rect">
              <a:avLst/>
            </a:prstGeom>
            <a:solidFill>
              <a:schemeClr val="bg1"/>
            </a:solidFill>
            <a:ln w="9525">
              <a:solidFill>
                <a:schemeClr val="tx1"/>
              </a:solidFill>
              <a:miter lim="800000"/>
              <a:headEnd/>
              <a:tailEnd/>
            </a:ln>
            <a:effectLst/>
            <a:extLst/>
          </p:spPr>
          <p:txBody>
            <a:bodyPr vert="horz" wrap="square" lIns="72000" tIns="0" rIns="36000" bIns="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府からの</a:t>
              </a:r>
              <a:endParaRPr lang="en-US" altLang="ja-JP"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インセンティブ強化</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成果基準の拡大</a:t>
              </a:r>
              <a:r>
                <a:rPr lang="en-US" altLang="ja-JP" sz="10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7" name="Rectangle 2"/>
            <p:cNvSpPr txBox="1">
              <a:spLocks noChangeArrowheads="1"/>
            </p:cNvSpPr>
            <p:nvPr/>
          </p:nvSpPr>
          <p:spPr bwMode="auto">
            <a:xfrm>
              <a:off x="1943611" y="2612146"/>
              <a:ext cx="1432422"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基礎自治機能の</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国への働きかけ</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bwMode="auto">
            <a:xfrm>
              <a:off x="343363" y="1792382"/>
              <a:ext cx="4536000" cy="233976"/>
            </a:xfrm>
            <a:prstGeom prst="roundRect">
              <a:avLst>
                <a:gd name="adj" fmla="val 50000"/>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36000" tIns="0" rIns="36000" bIns="0" numCol="1" rtlCol="0" anchor="ctr" anchorCtr="0" compatLnSpc="1">
              <a:prstTxWarp prst="textNoShape">
                <a:avLst/>
              </a:prstTxWarp>
              <a:spAutoFit/>
            </a:bodyPr>
            <a:lstStyle/>
            <a:p>
              <a:pPr algn="ctr"/>
              <a:r>
                <a:rPr lang="ja-JP" altLang="en-US" sz="105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府の積極的コーディネート</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bwMode="auto">
            <a:xfrm>
              <a:off x="3437767" y="3356198"/>
              <a:ext cx="1482395" cy="3205775"/>
            </a:xfrm>
            <a:prstGeom prst="roundRect">
              <a:avLst>
                <a:gd name="adj" fmla="val 5325"/>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市町村間連携に</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積極的に取り組む</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団体を支援する</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ため、</a:t>
              </a:r>
              <a:r>
                <a:rPr lang="ja-JP" altLang="en-US" sz="1000" b="1" dirty="0" smtClean="0">
                  <a:solidFill>
                    <a:srgbClr val="00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市町村振</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興補助金」による</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インセンティブを</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強化</a:t>
              </a:r>
              <a:endParaRPr lang="ja-JP" altLang="en-US"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・市町村間連携の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取組みに対する補　</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ja-JP" altLang="en-US"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助対象範囲の拡大</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など、取組成果とイ</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ンセンティブを連動</a:t>
              </a: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bwMode="auto">
            <a:xfrm>
              <a:off x="1946880" y="3356197"/>
              <a:ext cx="1425065" cy="2614481"/>
            </a:xfrm>
            <a:prstGeom prst="roundRect">
              <a:avLst>
                <a:gd name="adj" fmla="val 5629"/>
              </a:avLst>
            </a:prstGeom>
            <a:solidFill>
              <a:schemeClr val="accent5">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36000" tIns="36000" rIns="36000" bIns="45720" numCol="1" rtlCol="0" anchor="t" anchorCtr="0" compatLnSpc="1">
              <a:prstTxWarp prst="textNoShape">
                <a:avLst/>
              </a:prstTxWarp>
              <a:spAutoFit/>
            </a:bodyPr>
            <a:lstStyle/>
            <a:p>
              <a:pPr>
                <a:lnSpc>
                  <a:spcPts val="1400"/>
                </a:lnSpc>
              </a:pP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大阪の実情に</a:t>
              </a:r>
              <a:r>
                <a:rPr lang="ja-JP" altLang="en-US" sz="10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合っ</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た</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基礎自治機能</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のあり方や充実方</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策について検討・</a:t>
              </a:r>
              <a:endPar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000" b="1"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研究</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・市町村とともに（学</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識経験者等も交</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え）より具体的な</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検討・研究を実施</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600"/>
                </a:spcBef>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・国に問題提起し、</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国を巻き込んだ議論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spcBef>
                  <a:spcPts val="0"/>
                </a:spcBef>
              </a:pP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に発展させていく</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bwMode="auto">
            <a:xfrm>
              <a:off x="1138647" y="4149248"/>
              <a:ext cx="675094" cy="1512000"/>
            </a:xfrm>
            <a:prstGeom prst="roundRect">
              <a:avLst>
                <a:gd name="adj" fmla="val 11492"/>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ja-JP" altLang="en-US" sz="10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bwMode="auto">
            <a:xfrm>
              <a:off x="427272" y="5070865"/>
              <a:ext cx="1345449" cy="525974"/>
            </a:xfrm>
            <a:prstGeom prst="roundRect">
              <a:avLst/>
            </a:prstGeom>
            <a:solidFill>
              <a:schemeClr val="bg1"/>
            </a:solidFill>
            <a:ln w="6350" cap="flat" cmpd="sng" algn="ctr">
              <a:solidFill>
                <a:schemeClr val="tx1"/>
              </a:solidFill>
              <a:prstDash val="sysDot"/>
              <a:round/>
              <a:headEnd type="none" w="med" len="med"/>
              <a:tailEnd type="none" w="med" len="med"/>
            </a:ln>
            <a:effectLst/>
            <a:extLst/>
          </p:spPr>
          <p:txBody>
            <a:bodyPr vert="horz" wrap="square" lIns="72000" tIns="0" rIns="72000" bIns="0" numCol="1" rtlCol="0" anchor="ctr" anchorCtr="0" compatLnSpc="1">
              <a:prstTxWarp prst="textNoShape">
                <a:avLst/>
              </a:prstTxWarp>
              <a:spAutoFit/>
            </a:bodyPr>
            <a:lstStyle/>
            <a:p>
              <a:pPr algn="ctr">
                <a:lnSpc>
                  <a:spcPts val="12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案件に応じて</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市町村長</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など特別</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職も参画</a:t>
              </a:r>
            </a:p>
          </p:txBody>
        </p:sp>
        <p:sp>
          <p:nvSpPr>
            <p:cNvPr id="17" name="角丸四角形 16"/>
            <p:cNvSpPr/>
            <p:nvPr/>
          </p:nvSpPr>
          <p:spPr bwMode="auto">
            <a:xfrm>
              <a:off x="428060" y="4293096"/>
              <a:ext cx="657776"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柔軟な</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a:t>
              </a: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場づくり</a:t>
              </a:r>
            </a:p>
          </p:txBody>
        </p:sp>
        <p:sp>
          <p:nvSpPr>
            <p:cNvPr id="18" name="角丸四角形 17"/>
            <p:cNvSpPr/>
            <p:nvPr/>
          </p:nvSpPr>
          <p:spPr bwMode="auto">
            <a:xfrm>
              <a:off x="1180891" y="4293096"/>
              <a:ext cx="579148" cy="684000"/>
            </a:xfrm>
            <a:prstGeom prst="roundRect">
              <a:avLst>
                <a:gd name="adj" fmla="val 5763"/>
              </a:avLst>
            </a:prstGeom>
            <a:noFill/>
            <a:ln w="15875" cap="flat" cmpd="sng" algn="ctr">
              <a:solidFill>
                <a:schemeClr val="tx1"/>
              </a:solidFill>
              <a:prstDash val="solid"/>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gn="ctr">
                <a:lnSpc>
                  <a:spcPts val="1200"/>
                </a:lnSpc>
              </a:pPr>
              <a:r>
                <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政策面</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kumimoji="0" lang="ja-JP" altLang="en-US" sz="9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での</a:t>
              </a:r>
              <a:endParaRPr kumimoji="0"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2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アプローチ</a:t>
              </a:r>
              <a:endParaRPr kumimoji="0"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bwMode="auto">
            <a:xfrm>
              <a:off x="366657" y="5710933"/>
              <a:ext cx="1469704" cy="526379"/>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t" anchorCtr="0" compatLnSpc="1">
              <a:prstTxWarp prst="textNoShape">
                <a:avLst/>
              </a:prstTxWarp>
              <a:no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事務の内容</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に応じて府</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域での最適化（ブロック</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化、一元化）に向けた</a:t>
              </a:r>
              <a:endPar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検討 ⇒ 例：消防など</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5246603" y="1674568"/>
              <a:ext cx="351919" cy="5004000"/>
            </a:xfrm>
            <a:prstGeom prst="rect">
              <a:avLst/>
            </a:prstGeom>
            <a:solidFill>
              <a:schemeClr val="bg1"/>
            </a:solidFill>
            <a:ln>
              <a:solidFill>
                <a:schemeClr val="tx1"/>
              </a:solidFill>
              <a:prstDash val="solid"/>
            </a:ln>
          </p:spPr>
          <p:txBody>
            <a:bodyPr vert="eaVert" wrap="square" rtlCol="0" anchor="ctr" anchorCtr="0">
              <a:spAutoFit/>
            </a:bodyPr>
            <a:lstStyle/>
            <a:p>
              <a:pPr algn="ct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a:t>
              </a:r>
              <a:r>
                <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市町村間連携」や「市町村合併</a:t>
              </a:r>
              <a:r>
                <a:rPr lang="ja-JP" altLang="en-US" sz="1000" dirty="0" smtClean="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」につなげていく</a:t>
              </a:r>
              <a:endParaRPr lang="ja-JP" altLang="en-US" sz="100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二等辺三角形 20"/>
            <p:cNvSpPr/>
            <p:nvPr/>
          </p:nvSpPr>
          <p:spPr>
            <a:xfrm rot="5400000">
              <a:off x="4001805" y="4281742"/>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2" name="二等辺三角形 21"/>
            <p:cNvSpPr/>
            <p:nvPr/>
          </p:nvSpPr>
          <p:spPr>
            <a:xfrm rot="5400000">
              <a:off x="4610709" y="4267430"/>
              <a:ext cx="2268000" cy="144000"/>
            </a:xfrm>
            <a:prstGeom prst="triangle">
              <a:avLst/>
            </a:prstGeom>
            <a:solidFill>
              <a:schemeClr val="bg1"/>
            </a:solidFill>
            <a:ln w="127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endParaRPr>
            </a:p>
          </p:txBody>
        </p:sp>
        <p:sp>
          <p:nvSpPr>
            <p:cNvPr id="23" name="Rectangle 2"/>
            <p:cNvSpPr txBox="1">
              <a:spLocks noChangeArrowheads="1"/>
            </p:cNvSpPr>
            <p:nvPr/>
          </p:nvSpPr>
          <p:spPr bwMode="auto">
            <a:xfrm>
              <a:off x="366657" y="2612146"/>
              <a:ext cx="1502757" cy="684000"/>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新たな連携を促す</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協議の場づくり</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82686" y="6395294"/>
              <a:ext cx="3896534" cy="279957"/>
            </a:xfrm>
            <a:prstGeom prst="rect">
              <a:avLst/>
            </a:prstGeom>
            <a:solidFill>
              <a:schemeClr val="lt1"/>
            </a:solidFill>
          </p:spPr>
          <p:style>
            <a:lnRef idx="2">
              <a:schemeClr val="accent2"/>
            </a:lnRef>
            <a:fillRef idx="1">
              <a:schemeClr val="lt1"/>
            </a:fillRef>
            <a:effectRef idx="0">
              <a:schemeClr val="accent2"/>
            </a:effectRef>
            <a:fontRef idx="minor">
              <a:schemeClr val="dk1"/>
            </a:fontRef>
          </p:style>
          <p:txBody>
            <a:bodyPr vert="horz" wrap="square" lIns="36000" rIns="72000" rtlCol="0" anchor="ctr" anchorCtr="0">
              <a:spAutoFit/>
            </a:bodyPr>
            <a:lstStyle/>
            <a:p>
              <a:pPr algn="ctr">
                <a:lnSpc>
                  <a:spcPts val="1400"/>
                </a:lnSpc>
              </a:pP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年頃に向けて自ら</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基礎自治</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機能充実</a:t>
              </a:r>
              <a:r>
                <a:rPr lang="ja-JP" altLang="en-US" sz="9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Rectangle 2"/>
            <p:cNvSpPr txBox="1">
              <a:spLocks noChangeArrowheads="1"/>
            </p:cNvSpPr>
            <p:nvPr/>
          </p:nvSpPr>
          <p:spPr bwMode="auto">
            <a:xfrm>
              <a:off x="1006533" y="2118746"/>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きめ細やかな</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個別支援</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Rectangle 2"/>
            <p:cNvSpPr txBox="1">
              <a:spLocks noChangeArrowheads="1"/>
            </p:cNvSpPr>
            <p:nvPr/>
          </p:nvSpPr>
          <p:spPr bwMode="auto">
            <a:xfrm>
              <a:off x="2794992" y="2116592"/>
              <a:ext cx="1507012" cy="435502"/>
            </a:xfrm>
            <a:prstGeom prst="rect">
              <a:avLst/>
            </a:prstGeom>
            <a:solidFill>
              <a:schemeClr val="bg1"/>
            </a:solidFill>
            <a:ln w="9525">
              <a:solidFill>
                <a:schemeClr val="tx1"/>
              </a:solidFill>
              <a:miter lim="800000"/>
              <a:headEnd/>
              <a:tailEnd/>
            </a:ln>
            <a:effectLs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lnSpc>
                  <a:spcPts val="1500"/>
                </a:lnSpc>
              </a:pPr>
              <a:r>
                <a:rPr lang="ja-JP" altLang="en-US"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機運</a:t>
              </a:r>
              <a:r>
                <a:rPr lang="ja-JP" altLang="en-US" sz="1050" b="1"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醸成</a:t>
              </a:r>
              <a:endParaRPr lang="en-US" altLang="ja-JP" sz="105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88" name="スライド番号プレースホルダー 1"/>
          <p:cNvSpPr txBox="1">
            <a:spLocks/>
          </p:cNvSpPr>
          <p:nvPr/>
        </p:nvSpPr>
        <p:spPr bwMode="auto">
          <a:xfrm>
            <a:off x="8388424" y="6527843"/>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smtClean="0">
                <a:solidFill>
                  <a:prstClr val="black"/>
                </a:solidFill>
              </a:rPr>
              <a:t>28</a:t>
            </a:r>
            <a:endParaRPr lang="ja-JP" altLang="en-US" sz="1200" dirty="0">
              <a:solidFill>
                <a:prstClr val="black"/>
              </a:solidFill>
            </a:endParaRPr>
          </a:p>
        </p:txBody>
      </p:sp>
      <p:sp>
        <p:nvSpPr>
          <p:cNvPr id="89" name="角丸四角形 88"/>
          <p:cNvSpPr/>
          <p:nvPr/>
        </p:nvSpPr>
        <p:spPr bwMode="auto">
          <a:xfrm>
            <a:off x="5868144" y="6590669"/>
            <a:ext cx="2869351" cy="288000"/>
          </a:xfrm>
          <a:prstGeom prst="roundRect">
            <a:avLst>
              <a:gd name="adj" fmla="val 5763"/>
            </a:avLst>
          </a:prstGeom>
          <a:noFill/>
          <a:ln w="6350" cap="flat" cmpd="sng" algn="ctr">
            <a:noFill/>
            <a:prstDash val="sysDot"/>
            <a:round/>
            <a:headEnd type="none" w="med" len="med"/>
            <a:tailEnd type="none" w="med" len="med"/>
          </a:ln>
          <a:effectLst/>
          <a:extLst/>
        </p:spPr>
        <p:txBody>
          <a:bodyPr vert="horz" wrap="square" lIns="36000" tIns="0" rIns="0" bIns="0" numCol="1" rtlCol="0" anchor="ctr" anchorCtr="0" compatLnSpc="1">
            <a:prstTxWarp prst="textNoShape">
              <a:avLst/>
            </a:prstTxWarp>
            <a:noAutofit/>
          </a:bodyPr>
          <a:lstStyle/>
          <a:p>
            <a:pPr>
              <a:lnSpc>
                <a:spcPts val="1000"/>
              </a:lnSpc>
            </a:pP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出典：人口については</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7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大阪府毎月推計</a:t>
            </a:r>
            <a:r>
              <a:rPr lang="zh-TW"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7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」をもと</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作成</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99547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9557" y="44624"/>
            <a:ext cx="6842723" cy="275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a:t>
            </a:r>
          </a:p>
        </p:txBody>
      </p:sp>
      <p:sp>
        <p:nvSpPr>
          <p:cNvPr id="3" name="正方形/長方形 2"/>
          <p:cNvSpPr/>
          <p:nvPr/>
        </p:nvSpPr>
        <p:spPr>
          <a:xfrm>
            <a:off x="249556" y="404663"/>
            <a:ext cx="8654055" cy="972000"/>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rtlCol="0" anchor="ctr"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副首都</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の都市機能を強化したうえで、副首都圏としての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京阪神や関西も視野に入れ、さらに、都市機能を充実できるよう、国からの事務・権限の移譲、そして事務・権限単位にとどまらない国機関の移転などに関西</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連合とも連携して段階的に取り組んでいく。</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249557" y="1556792"/>
            <a:ext cx="4754492" cy="3886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）国機関移転等の働きかけ</a:t>
            </a:r>
          </a:p>
        </p:txBody>
      </p:sp>
      <p:sp>
        <p:nvSpPr>
          <p:cNvPr id="27" name="角丸四角形 26"/>
          <p:cNvSpPr/>
          <p:nvPr/>
        </p:nvSpPr>
        <p:spPr>
          <a:xfrm>
            <a:off x="249556" y="2010226"/>
            <a:ext cx="8654056" cy="4500000"/>
          </a:xfrm>
          <a:prstGeom prst="roundRect">
            <a:avLst>
              <a:gd name="adj" fmla="val 0"/>
            </a:avLst>
          </a:prstGeom>
          <a:noFill/>
          <a:ln>
            <a:solidFill>
              <a:schemeClr val="tx1"/>
            </a:solidFill>
          </a:ln>
        </p:spPr>
        <p:style>
          <a:lnRef idx="2">
            <a:schemeClr val="accent4"/>
          </a:lnRef>
          <a:fillRef idx="1">
            <a:schemeClr val="lt1"/>
          </a:fillRef>
          <a:effectRef idx="0">
            <a:schemeClr val="accent4"/>
          </a:effectRef>
          <a:fontRef idx="minor">
            <a:schemeClr val="dk1"/>
          </a:fontRef>
        </p:style>
        <p:txBody>
          <a:bodyPr tIns="108000" rtlCol="0" anchor="t" anchorCtr="0"/>
          <a:lstStyle/>
          <a:p>
            <a:pPr fontAlgn="auto">
              <a:lnSpc>
                <a:spcPts val="1800"/>
              </a:lnSpc>
              <a:spcBef>
                <a:spcPts val="0"/>
              </a:spcBef>
              <a:spcAft>
                <a:spcPts val="0"/>
              </a:spcAft>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国機関移転は、</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極</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集中の是正、バックアップ機能整備、国全体の競争力</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強化と</a:t>
            </a:r>
            <a:r>
              <a:rPr lang="ja-JP"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いった観点から国自体が主導すべき</a:t>
            </a:r>
            <a:r>
              <a:rPr lang="ja-JP"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その上で、副首都（圏）としての成長にかかる波及効果が見込まれる機能に関して、地方創生で大阪に移転が決まった機関や大阪・関西に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に拠点等のある機関を中心に、</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大阪・関西での国機関の拠点性の向上を関西広域連合や経済界と連携して求めていく。</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また、バックアップ機能を果たす上で必要な国機関についても今後検討を進める（具体的な対象や働きかけについては、今後さらに検討）</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800"/>
              </a:lnSpc>
              <a:spcBef>
                <a:spcPts val="0"/>
              </a:spcBef>
              <a:spcAft>
                <a:spcPts val="0"/>
              </a:spcAft>
            </a:pPr>
            <a:endParaRPr lang="ja-JP" altLang="en-US" sz="1400" b="1" dirty="0">
              <a:solidFill>
                <a:prstClr val="black"/>
              </a:solidFill>
            </a:endParaRPr>
          </a:p>
        </p:txBody>
      </p:sp>
      <p:sp>
        <p:nvSpPr>
          <p:cNvPr id="28" name="角丸四角形 27"/>
          <p:cNvSpPr/>
          <p:nvPr/>
        </p:nvSpPr>
        <p:spPr>
          <a:xfrm>
            <a:off x="613042" y="3713977"/>
            <a:ext cx="3168000" cy="1404000"/>
          </a:xfrm>
          <a:prstGeom prst="roundRect">
            <a:avLst>
              <a:gd name="adj" fmla="val 6719"/>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地方創生で大阪に移転等が決まった機関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・国立健康・栄養研究所</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⇒移転</a:t>
            </a:r>
            <a:r>
              <a:rPr lang="ja-JP" altLang="en-US" sz="1100" dirty="0" smtClean="0">
                <a:solidFill>
                  <a:schemeClr val="tx1"/>
                </a:solidFill>
                <a:latin typeface="Meiryo UI" panose="020B0604030504040204" pitchFamily="50" charset="-128"/>
                <a:ea typeface="Meiryo UI" panose="020B0604030504040204" pitchFamily="50" charset="-128"/>
              </a:rPr>
              <a:t>に向けた取組み</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・工業</a:t>
            </a:r>
            <a:r>
              <a:rPr lang="ja-JP" altLang="en-US" sz="1100" dirty="0">
                <a:solidFill>
                  <a:schemeClr val="tx1"/>
                </a:solidFill>
                <a:latin typeface="Meiryo UI" panose="020B0604030504040204" pitchFamily="50" charset="-128"/>
                <a:ea typeface="Meiryo UI" panose="020B0604030504040204" pitchFamily="50" charset="-128"/>
              </a:rPr>
              <a:t>所有権情報・</a:t>
            </a:r>
            <a:r>
              <a:rPr lang="ja-JP" altLang="en-US" sz="1100" dirty="0" smtClean="0">
                <a:solidFill>
                  <a:schemeClr val="tx1"/>
                </a:solidFill>
                <a:latin typeface="Meiryo UI" panose="020B0604030504040204" pitchFamily="50" charset="-128"/>
                <a:ea typeface="Meiryo UI" panose="020B0604030504040204" pitchFamily="50" charset="-128"/>
              </a:rPr>
              <a:t>研修館（</a:t>
            </a:r>
            <a:r>
              <a:rPr lang="en-US" altLang="ja-JP" sz="1100" dirty="0" smtClean="0">
                <a:solidFill>
                  <a:schemeClr val="tx1"/>
                </a:solidFill>
                <a:latin typeface="Meiryo UI" panose="020B0604030504040204" pitchFamily="50" charset="-128"/>
                <a:ea typeface="Meiryo UI" panose="020B0604030504040204" pitchFamily="50" charset="-128"/>
              </a:rPr>
              <a:t>INPIT</a:t>
            </a:r>
            <a:r>
              <a:rPr lang="ja-JP" altLang="en-US" sz="1100" dirty="0"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⇒近畿統括</a:t>
            </a:r>
            <a:r>
              <a:rPr lang="ja-JP" altLang="en-US" sz="1100" dirty="0">
                <a:solidFill>
                  <a:schemeClr val="tx1"/>
                </a:solidFill>
                <a:latin typeface="Meiryo UI" panose="020B0604030504040204" pitchFamily="50" charset="-128"/>
                <a:ea typeface="Meiryo UI" panose="020B0604030504040204" pitchFamily="50" charset="-128"/>
              </a:rPr>
              <a:t>本部の</a:t>
            </a:r>
            <a:r>
              <a:rPr lang="ja-JP" altLang="en-US" sz="1100" dirty="0" smtClean="0">
                <a:solidFill>
                  <a:schemeClr val="tx1"/>
                </a:solidFill>
                <a:latin typeface="Meiryo UI" panose="020B0604030504040204" pitchFamily="50" charset="-128"/>
                <a:ea typeface="Meiryo UI" panose="020B0604030504040204" pitchFamily="50" charset="-128"/>
              </a:rPr>
              <a:t>設置</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・中小企業庁</a:t>
            </a:r>
            <a:endParaRPr lang="en-US" altLang="ja-JP" sz="1100" dirty="0" smtClean="0">
              <a:solidFill>
                <a:schemeClr val="tx1"/>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⇒近畿経済産業局の機能強化</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331366"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対象機関の例</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3" name="山形 22"/>
          <p:cNvSpPr/>
          <p:nvPr/>
        </p:nvSpPr>
        <p:spPr>
          <a:xfrm>
            <a:off x="4158565" y="4086779"/>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24" name="角丸四角形 23"/>
          <p:cNvSpPr/>
          <p:nvPr/>
        </p:nvSpPr>
        <p:spPr>
          <a:xfrm>
            <a:off x="5364088" y="3714919"/>
            <a:ext cx="3168000" cy="1402117"/>
          </a:xfrm>
          <a:prstGeom prst="roundRect">
            <a:avLst>
              <a:gd name="adj" fmla="val 9708"/>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lnSpc>
                <a:spcPts val="1700"/>
              </a:lnSpc>
              <a:spcBef>
                <a:spcPts val="60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大阪・関西において移転等のメリットが最大限に発揮できるように、</a:t>
            </a:r>
            <a:r>
              <a:rPr lang="ja-JP" altLang="ja-JP" sz="1200" dirty="0" smtClean="0">
                <a:solidFill>
                  <a:prstClr val="black"/>
                </a:solidFill>
                <a:latin typeface="Meiryo UI" panose="020B0604030504040204" pitchFamily="50" charset="-128"/>
                <a:ea typeface="Meiryo UI" panose="020B0604030504040204" pitchFamily="50" charset="-128"/>
              </a:rPr>
              <a:t>大阪</a:t>
            </a:r>
            <a:r>
              <a:rPr lang="ja-JP" altLang="ja-JP" sz="1200" dirty="0">
                <a:solidFill>
                  <a:prstClr val="black"/>
                </a:solidFill>
                <a:latin typeface="Meiryo UI" panose="020B0604030504040204" pitchFamily="50" charset="-128"/>
                <a:ea typeface="Meiryo UI" panose="020B0604030504040204" pitchFamily="50" charset="-128"/>
              </a:rPr>
              <a:t>・関西</a:t>
            </a:r>
            <a:r>
              <a:rPr lang="ja-JP" altLang="ja-JP" sz="1200" dirty="0" smtClean="0">
                <a:solidFill>
                  <a:prstClr val="black"/>
                </a:solidFill>
                <a:latin typeface="Meiryo UI" panose="020B0604030504040204" pitchFamily="50" charset="-128"/>
                <a:ea typeface="Meiryo UI" panose="020B0604030504040204" pitchFamily="50" charset="-128"/>
              </a:rPr>
              <a:t>で</a:t>
            </a:r>
            <a:r>
              <a:rPr lang="ja-JP" altLang="en-US" sz="1200" dirty="0" smtClean="0">
                <a:solidFill>
                  <a:prstClr val="black"/>
                </a:solidFill>
                <a:latin typeface="Meiryo UI" panose="020B0604030504040204" pitchFamily="50" charset="-128"/>
                <a:ea typeface="Meiryo UI" panose="020B0604030504040204" pitchFamily="50" charset="-128"/>
              </a:rPr>
              <a:t>連携した働きかけや国事業との連携、参画の実施　</a:t>
            </a:r>
            <a:endParaRPr lang="ja-JP" altLang="en-US" sz="105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220425" y="5158415"/>
            <a:ext cx="8683186" cy="348813"/>
          </a:xfrm>
          <a:prstGeom prst="rect">
            <a:avLst/>
          </a:prstGeom>
          <a:noFill/>
        </p:spPr>
        <p:txBody>
          <a:bodyPr wrap="square" rtlCol="0">
            <a:spAutoFit/>
          </a:bodyPr>
          <a:lstStyle/>
          <a:p>
            <a:pPr>
              <a:lnSpc>
                <a:spcPts val="1000"/>
              </a:lnSpc>
            </a:pP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地方創生で</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加え、京都府への文化庁</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移転に向けた取組み、</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徳島県への</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消費者庁「消費者行政新未来創造</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オフィス」</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設置</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、統計局・統計センターとの連携による和歌山県の「和歌山県データ</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利</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活用推進センター」設置に向けた取組みなど</a:t>
            </a:r>
            <a:endParaRPr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82412" y="3357105"/>
            <a:ext cx="1731353" cy="288147"/>
          </a:xfrm>
          <a:prstGeom prst="rect">
            <a:avLst/>
          </a:prstGeom>
        </p:spPr>
        <p:style>
          <a:lnRef idx="0">
            <a:schemeClr val="accent1"/>
          </a:lnRef>
          <a:fillRef idx="3">
            <a:schemeClr val="accent1"/>
          </a:fillRef>
          <a:effectRef idx="3">
            <a:schemeClr val="accent1"/>
          </a:effectRef>
          <a:fontRef idx="minor">
            <a:schemeClr val="lt1"/>
          </a:fontRef>
        </p:style>
        <p:txBody>
          <a:bodyPr wrap="square" tIns="36000" bIns="36000" rtlCol="0" anchor="ctr" anchorCtr="0">
            <a:spAutoFit/>
          </a:bodyPr>
          <a:lstStyle/>
          <a:p>
            <a:pPr algn="ctr" fontAlgn="auto">
              <a:spcBef>
                <a:spcPts val="0"/>
              </a:spcBef>
              <a:spcAft>
                <a:spcPts val="0"/>
              </a:spcAft>
            </a:pPr>
            <a:r>
              <a:rPr lang="ja-JP" altLang="en-US" sz="1400" dirty="0" smtClean="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今後の検討方向</a:t>
            </a:r>
            <a:endParaRPr lang="ja-JP" altLang="en-US" sz="1400" dirty="0">
              <a:solidFill>
                <a:prstClr val="white"/>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38" name="角丸四角形 37"/>
          <p:cNvSpPr/>
          <p:nvPr/>
        </p:nvSpPr>
        <p:spPr>
          <a:xfrm>
            <a:off x="613042" y="5531830"/>
            <a:ext cx="3168000" cy="756000"/>
          </a:xfrm>
          <a:prstGeom prst="roundRect">
            <a:avLst>
              <a:gd name="adj" fmla="val 11531"/>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大阪・関西で既に拠点等のある機関</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例）</a:t>
            </a:r>
            <a:r>
              <a:rPr lang="zh-TW" altLang="en-US" sz="1100" dirty="0" smtClean="0">
                <a:solidFill>
                  <a:prstClr val="black"/>
                </a:solidFill>
                <a:latin typeface="Meiryo UI" panose="020B0604030504040204" pitchFamily="50" charset="-128"/>
                <a:ea typeface="Meiryo UI" panose="020B0604030504040204" pitchFamily="50" charset="-128"/>
              </a:rPr>
              <a:t>医</a:t>
            </a:r>
            <a:r>
              <a:rPr lang="zh-TW" altLang="en-US" sz="1100" dirty="0">
                <a:solidFill>
                  <a:prstClr val="black"/>
                </a:solidFill>
                <a:latin typeface="Meiryo UI" panose="020B0604030504040204" pitchFamily="50" charset="-128"/>
                <a:ea typeface="Meiryo UI" panose="020B0604030504040204" pitchFamily="50" charset="-128"/>
              </a:rPr>
              <a:t>薬品医療機器総合</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zh-TW" sz="1100" dirty="0" smtClean="0">
                <a:solidFill>
                  <a:prstClr val="black"/>
                </a:solidFill>
                <a:latin typeface="Meiryo UI" panose="020B0604030504040204" pitchFamily="50" charset="-128"/>
                <a:ea typeface="Meiryo UI" panose="020B0604030504040204" pitchFamily="50" charset="-128"/>
              </a:rPr>
              <a:t>PMDA</a:t>
            </a:r>
            <a:r>
              <a:rPr lang="ja-JP" altLang="en-US" sz="1100" dirty="0" smtClean="0">
                <a:solidFill>
                  <a:prstClr val="black"/>
                </a:solidFill>
                <a:latin typeface="Meiryo UI" panose="020B0604030504040204" pitchFamily="50" charset="-128"/>
                <a:ea typeface="Meiryo UI" panose="020B0604030504040204" pitchFamily="50" charset="-128"/>
              </a:rPr>
              <a:t>）</a:t>
            </a:r>
            <a:endParaRPr lang="en-US" altLang="ja-JP" sz="1100" dirty="0" smtClean="0">
              <a:solidFill>
                <a:prstClr val="black"/>
              </a:solidFill>
              <a:latin typeface="Meiryo UI" panose="020B0604030504040204" pitchFamily="50" charset="-128"/>
              <a:ea typeface="Meiryo UI" panose="020B0604030504040204" pitchFamily="50" charset="-128"/>
            </a:endParaRPr>
          </a:p>
          <a:p>
            <a:pPr fontAlgn="auto">
              <a:spcBef>
                <a:spcPts val="200"/>
              </a:spcBef>
              <a:spcAft>
                <a:spcPts val="0"/>
              </a:spcAft>
            </a:pPr>
            <a:r>
              <a:rPr lang="ja-JP" altLang="en-US" sz="1100" dirty="0" smtClean="0">
                <a:solidFill>
                  <a:prstClr val="black"/>
                </a:solidFill>
                <a:latin typeface="Meiryo UI" panose="020B0604030504040204" pitchFamily="50" charset="-128"/>
                <a:ea typeface="Meiryo UI" panose="020B0604030504040204" pitchFamily="50" charset="-128"/>
              </a:rPr>
              <a:t>　　　　 </a:t>
            </a:r>
            <a:r>
              <a:rPr lang="zh-TW" altLang="en-US" sz="1100" dirty="0" smtClean="0">
                <a:solidFill>
                  <a:prstClr val="black"/>
                </a:solidFill>
                <a:latin typeface="Meiryo UI" panose="020B0604030504040204" pitchFamily="50" charset="-128"/>
                <a:ea typeface="Meiryo UI" panose="020B0604030504040204" pitchFamily="50" charset="-128"/>
              </a:rPr>
              <a:t>日本</a:t>
            </a:r>
            <a:r>
              <a:rPr lang="zh-TW" altLang="en-US" sz="1100" dirty="0">
                <a:solidFill>
                  <a:prstClr val="black"/>
                </a:solidFill>
                <a:latin typeface="Meiryo UI" panose="020B0604030504040204" pitchFamily="50" charset="-128"/>
                <a:ea typeface="Meiryo UI" panose="020B0604030504040204" pitchFamily="50" charset="-128"/>
              </a:rPr>
              <a:t>医療研究開発</a:t>
            </a:r>
            <a:r>
              <a:rPr lang="zh-TW" altLang="en-US" sz="1100" dirty="0" smtClean="0">
                <a:solidFill>
                  <a:prstClr val="black"/>
                </a:solidFill>
                <a:latin typeface="Meiryo UI" panose="020B0604030504040204" pitchFamily="50" charset="-128"/>
                <a:ea typeface="Meiryo UI" panose="020B0604030504040204" pitchFamily="50" charset="-128"/>
              </a:rPr>
              <a:t>機構</a:t>
            </a:r>
            <a:r>
              <a:rPr lang="ja-JP" altLang="en-US" sz="1100" dirty="0" smtClean="0">
                <a:solidFill>
                  <a:prstClr val="black"/>
                </a:solidFill>
                <a:latin typeface="Meiryo UI" panose="020B0604030504040204" pitchFamily="50" charset="-128"/>
                <a:ea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rPr>
              <a:t>AMED</a:t>
            </a:r>
            <a:r>
              <a:rPr lang="ja-JP" altLang="en-US" sz="1100" dirty="0" smtClean="0">
                <a:solidFill>
                  <a:prstClr val="black"/>
                </a:solidFill>
                <a:latin typeface="Meiryo UI" panose="020B0604030504040204" pitchFamily="50" charset="-128"/>
                <a:ea typeface="Meiryo UI" panose="020B0604030504040204" pitchFamily="50" charset="-128"/>
              </a:rPr>
              <a:t>）　　など</a:t>
            </a:r>
            <a:endParaRPr lang="ja-JP" altLang="en-US" sz="1100" dirty="0">
              <a:solidFill>
                <a:prstClr val="black"/>
              </a:solidFill>
              <a:latin typeface="Meiryo UI" panose="020B0604030504040204" pitchFamily="50" charset="-128"/>
              <a:ea typeface="Meiryo UI" panose="020B0604030504040204" pitchFamily="50" charset="-128"/>
            </a:endParaRPr>
          </a:p>
        </p:txBody>
      </p:sp>
      <p:sp>
        <p:nvSpPr>
          <p:cNvPr id="39" name="角丸四角形 38"/>
          <p:cNvSpPr/>
          <p:nvPr/>
        </p:nvSpPr>
        <p:spPr>
          <a:xfrm>
            <a:off x="5364088" y="5588762"/>
            <a:ext cx="3168000" cy="642137"/>
          </a:xfrm>
          <a:prstGeom prst="roundRect">
            <a:avLst/>
          </a:prstGeom>
        </p:spPr>
        <p:style>
          <a:lnRef idx="2">
            <a:schemeClr val="accent4"/>
          </a:lnRef>
          <a:fillRef idx="1">
            <a:schemeClr val="lt1"/>
          </a:fillRef>
          <a:effectRef idx="0">
            <a:schemeClr val="accent4"/>
          </a:effectRef>
          <a:fontRef idx="minor">
            <a:schemeClr val="dk1"/>
          </a:fontRef>
        </p:style>
        <p:txBody>
          <a:bodyPr lIns="72000" tIns="36000" rIns="72000" bIns="36000" rtlCol="0" anchor="ctr"/>
          <a:lstStyle/>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機能強化</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（新たな機能の付加や体制の充実など）</a:t>
            </a:r>
            <a:endParaRPr lang="ja-JP" altLang="en-US" strike="sngStrike" dirty="0">
              <a:solidFill>
                <a:prstClr val="black"/>
              </a:solidFill>
              <a:latin typeface="Meiryo UI" panose="020B0604030504040204" pitchFamily="50" charset="-128"/>
              <a:ea typeface="Meiryo UI" panose="020B0604030504040204" pitchFamily="50" charset="-128"/>
            </a:endParaRPr>
          </a:p>
        </p:txBody>
      </p:sp>
      <p:sp>
        <p:nvSpPr>
          <p:cNvPr id="41" name="山形 40"/>
          <p:cNvSpPr/>
          <p:nvPr/>
        </p:nvSpPr>
        <p:spPr>
          <a:xfrm>
            <a:off x="4158565" y="5580632"/>
            <a:ext cx="828000" cy="658396"/>
          </a:xfrm>
          <a:prstGeom prst="chevron">
            <a:avLst>
              <a:gd name="adj" fmla="val 26649"/>
            </a:avLst>
          </a:prstGeom>
          <a:gradFill>
            <a:gsLst>
              <a:gs pos="0">
                <a:schemeClr val="accent1">
                  <a:lumMod val="75000"/>
                </a:schemeClr>
              </a:gs>
              <a:gs pos="52000">
                <a:schemeClr val="accent1">
                  <a:lumMod val="20000"/>
                  <a:lumOff val="80000"/>
                </a:schemeClr>
              </a:gs>
              <a:gs pos="100000">
                <a:schemeClr val="tx2">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29</a:t>
            </a:fld>
            <a:endParaRPr lang="ja-JP" altLang="en-US" sz="1200" dirty="0">
              <a:solidFill>
                <a:prstClr val="black"/>
              </a:solidFill>
            </a:endParaRPr>
          </a:p>
        </p:txBody>
      </p:sp>
    </p:spTree>
    <p:extLst>
      <p:ext uri="{BB962C8B-B14F-4D97-AF65-F5344CB8AC3E}">
        <p14:creationId xmlns:p14="http://schemas.microsoft.com/office/powerpoint/2010/main" val="1007524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281278" y="188640"/>
            <a:ext cx="6480000" cy="4016484"/>
          </a:xfrm>
          <a:prstGeom prst="rect">
            <a:avLst/>
          </a:prstGeom>
          <a:noFill/>
        </p:spPr>
        <p:txBody>
          <a:bodyPr wrap="square" rtlCol="0">
            <a:spAutoFit/>
          </a:bodyPr>
          <a:lstStyle/>
          <a:p>
            <a:pPr>
              <a:lnSpc>
                <a:spcPts val="17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３．制度面　～副首都に必要な制度面での取組み～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）副首都・大阪にふさわしい新たな大都市制度の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実現</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副首都・大阪の住民生活を支える基礎自治機能（府内市町村）の充実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副首都（圏）（京阪神・関西）の都市機能を支える広域機能の充実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）国機関移転等の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）副首都化の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支援する仕組みの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４</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．経済成長面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～副首都として発展するため</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の経済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成長面での取組み</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１</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大阪の発展を加速させるインパクト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）副首都・大阪の経済成長に向けた取組み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その先にある</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もの　～</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副首都として発展する未来の大阪</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第４章</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今後の進め方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972320" y="202619"/>
            <a:ext cx="6480000" cy="4016484"/>
          </a:xfrm>
          <a:prstGeom prst="rect">
            <a:avLst/>
          </a:prstGeom>
          <a:noFill/>
        </p:spPr>
        <p:txBody>
          <a:bodyPr wrap="square" rtlCol="0">
            <a:spAutoFit/>
          </a:bodyPr>
          <a:lstStyle/>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P26</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P27</a:t>
            </a:r>
          </a:p>
          <a:p>
            <a:pPr algn="r">
              <a:lnSpc>
                <a:spcPts val="1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P28</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P29</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P30</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P31</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P32</a:t>
            </a:r>
          </a:p>
          <a:p>
            <a:pPr algn="r">
              <a:lnSpc>
                <a:spcPts val="17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P34</a:t>
            </a: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P48</a:t>
            </a:r>
          </a:p>
          <a:p>
            <a:pPr algn="r">
              <a:lnSpc>
                <a:spcPts val="1700"/>
              </a:lnSpc>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P50</a:t>
            </a: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r">
              <a:lnSpc>
                <a:spcPts val="17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3</a:t>
            </a:fld>
            <a:endParaRPr lang="ja-JP" altLang="en-US" sz="1200" dirty="0"/>
          </a:p>
        </p:txBody>
      </p:sp>
      <p:sp>
        <p:nvSpPr>
          <p:cNvPr id="5" name="テキスト ボックス 4"/>
          <p:cNvSpPr txBox="1">
            <a:spLocks noChangeArrowheads="1"/>
          </p:cNvSpPr>
          <p:nvPr/>
        </p:nvSpPr>
        <p:spPr bwMode="auto">
          <a:xfrm>
            <a:off x="1148000" y="3957493"/>
            <a:ext cx="661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本資料は、平成</a:t>
            </a:r>
            <a:r>
              <a:rPr lang="en-US" altLang="ja-JP" sz="1400" dirty="0" smtClean="0">
                <a:latin typeface="Meiryo UI" pitchFamily="50" charset="-128"/>
                <a:ea typeface="Meiryo UI" pitchFamily="50" charset="-128"/>
                <a:cs typeface="Meiryo UI" pitchFamily="50" charset="-128"/>
              </a:rPr>
              <a:t>29</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(2017</a:t>
            </a:r>
            <a:r>
              <a:rPr lang="ja-JP" altLang="en-US" sz="1400" dirty="0" smtClean="0">
                <a:latin typeface="Meiryo UI" pitchFamily="50" charset="-128"/>
                <a:ea typeface="Meiryo UI" pitchFamily="50" charset="-128"/>
                <a:cs typeface="Meiryo UI" pitchFamily="50" charset="-128"/>
              </a:rPr>
              <a:t>年</a:t>
            </a:r>
            <a:r>
              <a:rPr lang="en-US" altLang="ja-JP" sz="1400" dirty="0" smtClean="0">
                <a:latin typeface="Meiryo UI" pitchFamily="50" charset="-128"/>
                <a:ea typeface="Meiryo UI" pitchFamily="50" charset="-128"/>
                <a:cs typeface="Meiryo UI" pitchFamily="50" charset="-128"/>
              </a:rPr>
              <a:t>)</a:t>
            </a:r>
            <a:r>
              <a:rPr lang="ja-JP" altLang="en-US" sz="1400" dirty="0" smtClean="0">
                <a:latin typeface="Meiryo UI" pitchFamily="50" charset="-128"/>
                <a:ea typeface="Meiryo UI" pitchFamily="50" charset="-128"/>
                <a:cs typeface="Meiryo UI" pitchFamily="50" charset="-128"/>
              </a:rPr>
              <a:t>３月に副首都推進本部において</a:t>
            </a:r>
            <a:r>
              <a:rPr lang="ja-JP" altLang="en-US" sz="1400" dirty="0">
                <a:latin typeface="Meiryo UI" pitchFamily="50" charset="-128"/>
                <a:ea typeface="Meiryo UI" pitchFamily="50" charset="-128"/>
                <a:cs typeface="Meiryo UI" pitchFamily="50" charset="-128"/>
              </a:rPr>
              <a:t>取</a:t>
            </a:r>
            <a:r>
              <a:rPr lang="ja-JP" altLang="en-US" sz="1400" dirty="0" smtClean="0">
                <a:latin typeface="Meiryo UI" pitchFamily="50" charset="-128"/>
                <a:ea typeface="Meiryo UI" pitchFamily="50" charset="-128"/>
                <a:cs typeface="Meiryo UI" pitchFamily="50" charset="-128"/>
              </a:rPr>
              <a:t>りまとめた</a:t>
            </a:r>
            <a:endParaRPr lang="en-US" altLang="ja-JP" sz="1400" dirty="0" smtClean="0">
              <a:latin typeface="Meiryo UI" pitchFamily="50" charset="-128"/>
              <a:ea typeface="Meiryo UI" pitchFamily="50" charset="-128"/>
              <a:cs typeface="Meiryo UI" pitchFamily="50" charset="-128"/>
            </a:endParaRPr>
          </a:p>
          <a:p>
            <a:pPr eaLnBrk="1" hangingPunct="1">
              <a:spcBef>
                <a:spcPct val="0"/>
              </a:spcBef>
              <a:buFontTx/>
              <a:buNone/>
            </a:pPr>
            <a:r>
              <a:rPr lang="ja-JP" altLang="en-US" sz="1400" dirty="0" smtClean="0">
                <a:latin typeface="Meiryo UI" pitchFamily="50" charset="-128"/>
                <a:ea typeface="Meiryo UI" pitchFamily="50" charset="-128"/>
                <a:cs typeface="Meiryo UI" pitchFamily="50" charset="-128"/>
              </a:rPr>
              <a:t>　「副首都ビジョン」を</a:t>
            </a:r>
            <a:r>
              <a:rPr lang="en-US" altLang="ja-JP" sz="1400" u="sng" dirty="0" smtClean="0">
                <a:solidFill>
                  <a:srgbClr val="FF0000"/>
                </a:solidFill>
                <a:latin typeface="Meiryo UI" pitchFamily="50" charset="-128"/>
                <a:ea typeface="Meiryo UI" pitchFamily="50" charset="-128"/>
                <a:cs typeface="Meiryo UI" pitchFamily="50" charset="-128"/>
              </a:rPr>
              <a:t>2019</a:t>
            </a:r>
            <a:r>
              <a:rPr lang="ja-JP" altLang="en-US" sz="1400" u="sng" dirty="0" smtClean="0">
                <a:solidFill>
                  <a:srgbClr val="FF0000"/>
                </a:solidFill>
                <a:latin typeface="Meiryo UI" pitchFamily="50" charset="-128"/>
                <a:ea typeface="Meiryo UI" pitchFamily="50" charset="-128"/>
                <a:cs typeface="Meiryo UI" pitchFamily="50" charset="-128"/>
              </a:rPr>
              <a:t>年</a:t>
            </a:r>
            <a:r>
              <a:rPr lang="ja-JP" altLang="en-US" sz="1400" u="sng" dirty="0">
                <a:solidFill>
                  <a:srgbClr val="FF0000"/>
                </a:solidFill>
                <a:latin typeface="Meiryo UI" pitchFamily="50" charset="-128"/>
                <a:ea typeface="Meiryo UI" pitchFamily="50" charset="-128"/>
                <a:cs typeface="Meiryo UI" pitchFamily="50" charset="-128"/>
              </a:rPr>
              <a:t>５</a:t>
            </a:r>
            <a:r>
              <a:rPr lang="ja-JP" altLang="en-US" sz="1400" u="sng" dirty="0" smtClean="0">
                <a:solidFill>
                  <a:srgbClr val="FF0000"/>
                </a:solidFill>
                <a:latin typeface="Meiryo UI" pitchFamily="50" charset="-128"/>
                <a:ea typeface="Meiryo UI" pitchFamily="50" charset="-128"/>
                <a:cs typeface="Meiryo UI" pitchFamily="50" charset="-128"/>
              </a:rPr>
              <a:t>月</a:t>
            </a:r>
            <a:r>
              <a:rPr lang="ja-JP" altLang="en-US" sz="1400" dirty="0" smtClean="0">
                <a:latin typeface="Meiryo UI" pitchFamily="50" charset="-128"/>
                <a:ea typeface="Meiryo UI" pitchFamily="50" charset="-128"/>
                <a:cs typeface="Meiryo UI" pitchFamily="50" charset="-128"/>
              </a:rPr>
              <a:t>時点で修正したもの</a:t>
            </a:r>
          </a:p>
        </p:txBody>
      </p:sp>
    </p:spTree>
    <p:extLst>
      <p:ext uri="{BB962C8B-B14F-4D97-AF65-F5344CB8AC3E}">
        <p14:creationId xmlns:p14="http://schemas.microsoft.com/office/powerpoint/2010/main" val="2886379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正方形/長方形 47"/>
          <p:cNvSpPr/>
          <p:nvPr/>
        </p:nvSpPr>
        <p:spPr>
          <a:xfrm>
            <a:off x="218071" y="476672"/>
            <a:ext cx="8674409" cy="1569663"/>
          </a:xfrm>
          <a:prstGeom prst="rect">
            <a:avLst/>
          </a:prstGeom>
          <a:noFill/>
          <a:ln>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自らが副首都に必要な「機能面」、「制度面」での取組みを推進。</a:t>
            </a:r>
          </a:p>
          <a:p>
            <a:pPr fontAlgn="auto">
              <a:spcBef>
                <a:spcPts val="0"/>
              </a:spcBef>
              <a:spcAft>
                <a:spcPts val="0"/>
              </a:spcAf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この取組みを推進力として、国全体の成長をけん引する、国際競争力を持つ複数の拠点創出を図るといった観点から、副首都化の取組みを支援する仕組みを国に働きかけていく。</a:t>
            </a: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具体的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には</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首都機能をバックアップする拠点として大阪・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関西を位置づける働きかけに着手</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したうえで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、さらに</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支援する法等の制度の</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行う</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・関西が</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日本の成長をけん引する自立的な大都市（圏）として位置付け</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られる、</a:t>
            </a: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国から支援措置（権限移譲、規制改革など）を</a:t>
            </a:r>
            <a:r>
              <a:rPr lang="ja-JP" altLang="en-US" sz="11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得る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269405" y="44624"/>
            <a:ext cx="5742755" cy="404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anchor="ctr"/>
          <a:lstStyle/>
          <a:p>
            <a:pPr fontAlgn="auto">
              <a:spcBef>
                <a:spcPts val="0"/>
              </a:spcBef>
              <a:spcAft>
                <a:spcPts val="0"/>
              </a:spcAft>
              <a:defRPr/>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）副首都化の取組みを支援する</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仕組みの</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働きかけ</a:t>
            </a:r>
          </a:p>
        </p:txBody>
      </p:sp>
      <p:sp>
        <p:nvSpPr>
          <p:cNvPr id="19" name="正方形/長方形 2"/>
          <p:cNvSpPr>
            <a:spLocks noChangeArrowheads="1"/>
          </p:cNvSpPr>
          <p:nvPr/>
        </p:nvSpPr>
        <p:spPr bwMode="auto">
          <a:xfrm>
            <a:off x="251520" y="2207186"/>
            <a:ext cx="8640960" cy="861774"/>
          </a:xfrm>
          <a:prstGeom prst="rect">
            <a:avLst/>
          </a:prstGeom>
          <a:noFill/>
          <a:ln w="9525">
            <a:noFill/>
            <a:miter lim="800000"/>
            <a:headEnd/>
            <a:tailEnd/>
          </a:ln>
        </p:spPr>
        <p:txBody>
          <a:bodyPr wrap="square">
            <a:spAutoFit/>
          </a:bodyPr>
          <a:lstStyle/>
          <a:p>
            <a:pPr>
              <a:lnSpc>
                <a:spcPts val="1500"/>
              </a:lnSpc>
            </a:pPr>
            <a:r>
              <a:rPr lang="ja-JP" altLang="en-US" sz="1600" dirty="0">
                <a:solidFill>
                  <a:srgbClr val="000000"/>
                </a:solidFill>
                <a:latin typeface="Meiryo UI"/>
                <a:ea typeface="Meiryo UI"/>
                <a:cs typeface="Meiryo UI"/>
              </a:rPr>
              <a:t>①首都機能バックアップに向けた</a:t>
            </a:r>
            <a:r>
              <a:rPr lang="ja-JP" altLang="en-US" sz="1600" dirty="0" smtClean="0">
                <a:solidFill>
                  <a:srgbClr val="000000"/>
                </a:solidFill>
                <a:latin typeface="Meiryo UI"/>
                <a:ea typeface="Meiryo UI"/>
                <a:cs typeface="Meiryo UI"/>
              </a:rPr>
              <a:t>取組み</a:t>
            </a:r>
            <a:endParaRPr lang="en-US" altLang="ja-JP" sz="1500" dirty="0" smtClean="0">
              <a:latin typeface="Meiryo UI"/>
              <a:ea typeface="Meiryo UI"/>
              <a:cs typeface="Meiryo UI"/>
            </a:endParaRPr>
          </a:p>
          <a:p>
            <a:pPr>
              <a:lnSpc>
                <a:spcPts val="1500"/>
              </a:lnSpc>
            </a:pPr>
            <a:r>
              <a:rPr lang="ja-JP" altLang="en-US" sz="1500" dirty="0">
                <a:latin typeface="Meiryo UI"/>
                <a:ea typeface="Meiryo UI"/>
                <a:cs typeface="Meiryo UI"/>
              </a:rPr>
              <a:t>　</a:t>
            </a:r>
            <a:r>
              <a:rPr lang="ja-JP" altLang="en-US" sz="1200" dirty="0">
                <a:latin typeface="Meiryo UI"/>
                <a:ea typeface="Meiryo UI"/>
                <a:cs typeface="Meiryo UI"/>
              </a:rPr>
              <a:t>大阪・関西は、大規模災害時に首都機能をバックアップする拠点都市としてのポテンシャルを十分に有して</a:t>
            </a:r>
            <a:r>
              <a:rPr lang="ja-JP" altLang="en-US" sz="1200" dirty="0" smtClean="0">
                <a:latin typeface="Meiryo UI"/>
                <a:ea typeface="Meiryo UI"/>
                <a:cs typeface="Meiryo UI"/>
              </a:rPr>
              <a:t>いる</a:t>
            </a:r>
            <a:r>
              <a:rPr lang="ja-JP" altLang="en-US" sz="1200" b="1" dirty="0" smtClean="0">
                <a:latin typeface="Meiryo UI"/>
                <a:ea typeface="Meiryo UI"/>
                <a:cs typeface="Meiryo UI"/>
              </a:rPr>
              <a:t>。</a:t>
            </a:r>
            <a:endParaRPr lang="en-US" altLang="ja-JP" sz="1200" b="1" dirty="0" smtClean="0">
              <a:latin typeface="Meiryo UI"/>
              <a:ea typeface="Meiryo UI"/>
              <a:cs typeface="Meiryo UI"/>
            </a:endParaRPr>
          </a:p>
          <a:p>
            <a:pPr>
              <a:lnSpc>
                <a:spcPts val="1500"/>
              </a:lnSpc>
            </a:pPr>
            <a:r>
              <a:rPr lang="ja-JP" altLang="en-US" sz="1200" b="1" dirty="0">
                <a:latin typeface="Meiryo UI"/>
                <a:ea typeface="Meiryo UI"/>
                <a:cs typeface="Meiryo UI"/>
              </a:rPr>
              <a:t>　</a:t>
            </a:r>
            <a:r>
              <a:rPr lang="ja-JP" altLang="en-US" sz="1200" dirty="0" smtClean="0">
                <a:latin typeface="Meiryo UI"/>
                <a:ea typeface="Meiryo UI"/>
                <a:cs typeface="Meiryo UI"/>
              </a:rPr>
              <a:t>今後</a:t>
            </a:r>
            <a:r>
              <a:rPr lang="ja-JP" altLang="en-US" sz="1200" dirty="0">
                <a:latin typeface="Meiryo UI"/>
                <a:ea typeface="Meiryo UI"/>
                <a:cs typeface="Meiryo UI"/>
              </a:rPr>
              <a:t>さらに平時を含めた代替拠点としての役割を高めていくため、国の政府業務継続計画における代替拠点への移転の検討にあわせ</a:t>
            </a:r>
            <a:r>
              <a:rPr lang="ja-JP" altLang="en-US" sz="1200" dirty="0" smtClean="0">
                <a:latin typeface="Meiryo UI"/>
                <a:ea typeface="Meiryo UI"/>
                <a:cs typeface="Meiryo UI"/>
              </a:rPr>
              <a:t>、関西</a:t>
            </a:r>
            <a:endParaRPr lang="en-US" altLang="ja-JP" sz="1200" dirty="0" smtClean="0">
              <a:latin typeface="Meiryo UI"/>
              <a:ea typeface="Meiryo UI"/>
              <a:cs typeface="Meiryo UI"/>
            </a:endParaRPr>
          </a:p>
          <a:p>
            <a:pPr>
              <a:lnSpc>
                <a:spcPts val="1500"/>
              </a:lnSpc>
            </a:pPr>
            <a:r>
              <a:rPr lang="ja-JP" altLang="en-US" sz="1200" dirty="0">
                <a:latin typeface="Meiryo UI"/>
                <a:ea typeface="Meiryo UI"/>
                <a:cs typeface="Meiryo UI"/>
              </a:rPr>
              <a:t>　</a:t>
            </a:r>
            <a:r>
              <a:rPr lang="ja-JP" altLang="en-US" sz="1200" dirty="0" smtClean="0">
                <a:latin typeface="Meiryo UI"/>
                <a:ea typeface="Meiryo UI"/>
                <a:cs typeface="Meiryo UI"/>
              </a:rPr>
              <a:t>広域連合とも連携し、大阪・関西が</a:t>
            </a:r>
            <a:r>
              <a:rPr lang="ja-JP" altLang="en-US" sz="1200" dirty="0">
                <a:latin typeface="Meiryo UI"/>
                <a:ea typeface="Meiryo UI"/>
                <a:cs typeface="Meiryo UI"/>
              </a:rPr>
              <a:t>果たす役割の検討を</a:t>
            </a:r>
            <a:r>
              <a:rPr lang="ja-JP" altLang="en-US" sz="1200" dirty="0" smtClean="0">
                <a:latin typeface="Meiryo UI"/>
                <a:ea typeface="Meiryo UI"/>
                <a:cs typeface="Meiryo UI"/>
              </a:rPr>
              <a:t>進めるとともに、バックアップ</a:t>
            </a:r>
            <a:r>
              <a:rPr lang="ja-JP" altLang="en-US" sz="1200" dirty="0">
                <a:latin typeface="Meiryo UI"/>
                <a:ea typeface="Meiryo UI"/>
                <a:cs typeface="Meiryo UI"/>
              </a:rPr>
              <a:t>拠点としての位置づけを国に求めていく。　</a:t>
            </a:r>
          </a:p>
        </p:txBody>
      </p:sp>
      <p:sp>
        <p:nvSpPr>
          <p:cNvPr id="27" name="正方形/長方形 2"/>
          <p:cNvSpPr>
            <a:spLocks noChangeArrowheads="1"/>
          </p:cNvSpPr>
          <p:nvPr/>
        </p:nvSpPr>
        <p:spPr bwMode="auto">
          <a:xfrm>
            <a:off x="336434" y="4869288"/>
            <a:ext cx="8556046" cy="669414"/>
          </a:xfrm>
          <a:prstGeom prst="rect">
            <a:avLst/>
          </a:prstGeom>
          <a:noFill/>
          <a:ln w="9525">
            <a:noFill/>
            <a:miter lim="800000"/>
            <a:headEnd/>
            <a:tailEnd/>
          </a:ln>
        </p:spPr>
        <p:txBody>
          <a:bodyPr wrap="square">
            <a:spAutoFit/>
          </a:bodyPr>
          <a:lstStyle/>
          <a:p>
            <a:pPr>
              <a:lnSpc>
                <a:spcPts val="1500"/>
              </a:lnSpc>
            </a:pPr>
            <a:r>
              <a:rPr lang="ja-JP" altLang="en-US" sz="1600" dirty="0">
                <a:solidFill>
                  <a:prstClr val="black"/>
                </a:solidFill>
                <a:latin typeface="Meiryo UI"/>
                <a:ea typeface="Meiryo UI"/>
                <a:cs typeface="Meiryo UI"/>
              </a:rPr>
              <a:t>②副首都（圏）の取組みを支援する制度の</a:t>
            </a:r>
            <a:r>
              <a:rPr lang="ja-JP" altLang="en-US" sz="1600" dirty="0" smtClean="0">
                <a:solidFill>
                  <a:prstClr val="black"/>
                </a:solidFill>
                <a:latin typeface="Meiryo UI"/>
                <a:ea typeface="Meiryo UI"/>
                <a:cs typeface="Meiryo UI"/>
              </a:rPr>
              <a:t>働きかけ</a:t>
            </a:r>
            <a:endParaRPr lang="en-US" altLang="ja-JP" sz="1500" dirty="0">
              <a:solidFill>
                <a:srgbClr val="000000"/>
              </a:solidFill>
              <a:latin typeface="Meiryo UI"/>
              <a:ea typeface="Meiryo UI"/>
              <a:cs typeface="Meiryo UI"/>
            </a:endParaRPr>
          </a:p>
          <a:p>
            <a:pPr>
              <a:lnSpc>
                <a:spcPts val="1500"/>
              </a:lnSpc>
            </a:pPr>
            <a:r>
              <a:rPr lang="ja-JP" altLang="en-US" sz="1200" dirty="0" smtClean="0">
                <a:solidFill>
                  <a:srgbClr val="000000"/>
                </a:solidFill>
                <a:latin typeface="Meiryo UI"/>
                <a:ea typeface="Meiryo UI"/>
                <a:cs typeface="Meiryo UI"/>
              </a:rPr>
              <a:t>　国全体の成長をけん引するための副首都</a:t>
            </a:r>
            <a:r>
              <a:rPr lang="ja-JP" altLang="en-US" sz="1200" dirty="0">
                <a:solidFill>
                  <a:srgbClr val="000000"/>
                </a:solidFill>
                <a:latin typeface="Meiryo UI"/>
                <a:ea typeface="Meiryo UI"/>
                <a:cs typeface="Meiryo UI"/>
              </a:rPr>
              <a:t>（圏）の自立的な</a:t>
            </a:r>
            <a:r>
              <a:rPr lang="ja-JP" altLang="en-US" sz="1200" dirty="0" smtClean="0">
                <a:solidFill>
                  <a:srgbClr val="000000"/>
                </a:solidFill>
                <a:latin typeface="Meiryo UI"/>
                <a:ea typeface="Meiryo UI"/>
                <a:cs typeface="Meiryo UI"/>
              </a:rPr>
              <a:t>取組みを</a:t>
            </a:r>
            <a:r>
              <a:rPr lang="ja-JP" altLang="en-US" sz="1200" dirty="0">
                <a:solidFill>
                  <a:srgbClr val="000000"/>
                </a:solidFill>
                <a:latin typeface="Meiryo UI"/>
                <a:ea typeface="Meiryo UI"/>
                <a:cs typeface="Meiryo UI"/>
              </a:rPr>
              <a:t>国が支援する</a:t>
            </a:r>
            <a:r>
              <a:rPr lang="ja-JP" altLang="en-US" sz="1200" dirty="0" smtClean="0">
                <a:solidFill>
                  <a:srgbClr val="000000"/>
                </a:solidFill>
                <a:latin typeface="Meiryo UI"/>
                <a:ea typeface="Meiryo UI"/>
                <a:cs typeface="Meiryo UI"/>
              </a:rPr>
              <a:t>ための</a:t>
            </a:r>
            <a:r>
              <a:rPr lang="ja-JP" altLang="en-US" sz="1200" dirty="0">
                <a:solidFill>
                  <a:srgbClr val="000000"/>
                </a:solidFill>
                <a:latin typeface="Meiryo UI"/>
                <a:ea typeface="Meiryo UI"/>
                <a:cs typeface="Meiryo UI"/>
              </a:rPr>
              <a:t>制度</a:t>
            </a:r>
            <a:r>
              <a:rPr lang="ja-JP" altLang="en-US" sz="1200" dirty="0" smtClean="0">
                <a:solidFill>
                  <a:srgbClr val="000000"/>
                </a:solidFill>
                <a:latin typeface="Meiryo UI"/>
                <a:ea typeface="Meiryo UI"/>
                <a:cs typeface="Meiryo UI"/>
              </a:rPr>
              <a:t>（権限・財源移譲</a:t>
            </a:r>
            <a:r>
              <a:rPr lang="ja-JP" altLang="en-US" sz="1200" dirty="0">
                <a:solidFill>
                  <a:srgbClr val="000000"/>
                </a:solidFill>
                <a:latin typeface="Meiryo UI"/>
                <a:ea typeface="Meiryo UI"/>
                <a:cs typeface="Meiryo UI"/>
              </a:rPr>
              <a:t>、規制</a:t>
            </a:r>
            <a:r>
              <a:rPr lang="ja-JP" altLang="en-US" sz="1200" dirty="0" smtClean="0">
                <a:solidFill>
                  <a:srgbClr val="000000"/>
                </a:solidFill>
                <a:latin typeface="Meiryo UI"/>
                <a:ea typeface="Meiryo UI"/>
                <a:cs typeface="Meiryo UI"/>
              </a:rPr>
              <a:t>改革</a:t>
            </a:r>
            <a:r>
              <a:rPr lang="ja-JP" altLang="en-US" sz="1200" dirty="0">
                <a:solidFill>
                  <a:srgbClr val="000000"/>
                </a:solidFill>
                <a:latin typeface="Meiryo UI"/>
                <a:ea typeface="Meiryo UI"/>
                <a:cs typeface="Meiryo UI"/>
              </a:rPr>
              <a:t>等</a:t>
            </a:r>
            <a:r>
              <a:rPr lang="ja-JP" altLang="en-US" sz="1200" dirty="0" smtClean="0">
                <a:solidFill>
                  <a:srgbClr val="000000"/>
                </a:solidFill>
                <a:latin typeface="Meiryo UI"/>
                <a:ea typeface="Meiryo UI"/>
                <a:cs typeface="Meiryo UI"/>
              </a:rPr>
              <a:t>）</a:t>
            </a:r>
            <a:r>
              <a:rPr lang="ja-JP" altLang="en-US" sz="1200" dirty="0">
                <a:solidFill>
                  <a:srgbClr val="000000"/>
                </a:solidFill>
                <a:latin typeface="Meiryo UI"/>
                <a:ea typeface="Meiryo UI"/>
                <a:cs typeface="Meiryo UI"/>
              </a:rPr>
              <a:t>を国</a:t>
            </a:r>
            <a:r>
              <a:rPr lang="ja-JP" altLang="en-US" sz="1200" dirty="0" smtClean="0">
                <a:solidFill>
                  <a:srgbClr val="000000"/>
                </a:solidFill>
                <a:latin typeface="Meiryo UI"/>
                <a:ea typeface="Meiryo UI"/>
                <a:cs typeface="Meiryo UI"/>
              </a:rPr>
              <a:t>に</a:t>
            </a:r>
            <a:endParaRPr lang="en-US" altLang="ja-JP" sz="1200" dirty="0" smtClean="0">
              <a:solidFill>
                <a:srgbClr val="000000"/>
              </a:solidFill>
              <a:latin typeface="Meiryo UI"/>
              <a:ea typeface="Meiryo UI"/>
              <a:cs typeface="Meiryo UI"/>
            </a:endParaRPr>
          </a:p>
          <a:p>
            <a:pPr>
              <a:lnSpc>
                <a:spcPts val="1500"/>
              </a:lnSpc>
            </a:pPr>
            <a:r>
              <a:rPr lang="ja-JP" altLang="en-US" sz="1200" dirty="0">
                <a:solidFill>
                  <a:srgbClr val="000000"/>
                </a:solidFill>
                <a:latin typeface="Meiryo UI"/>
                <a:ea typeface="Meiryo UI"/>
                <a:cs typeface="Meiryo UI"/>
              </a:rPr>
              <a:t>　</a:t>
            </a:r>
            <a:r>
              <a:rPr lang="ja-JP" altLang="en-US" sz="1200" dirty="0" smtClean="0">
                <a:solidFill>
                  <a:srgbClr val="000000"/>
                </a:solidFill>
                <a:latin typeface="Meiryo UI"/>
                <a:ea typeface="Meiryo UI"/>
                <a:cs typeface="Meiryo UI"/>
              </a:rPr>
              <a:t>働きかける</a:t>
            </a:r>
            <a:r>
              <a:rPr lang="ja-JP" altLang="en-US" sz="1200" dirty="0">
                <a:solidFill>
                  <a:srgbClr val="000000"/>
                </a:solidFill>
                <a:latin typeface="Meiryo UI"/>
                <a:ea typeface="Meiryo UI"/>
                <a:cs typeface="Meiryo UI"/>
              </a:rPr>
              <a:t>。</a:t>
            </a:r>
          </a:p>
        </p:txBody>
      </p:sp>
      <p:sp>
        <p:nvSpPr>
          <p:cNvPr id="28" name="正方形/長方形 27"/>
          <p:cNvSpPr>
            <a:spLocks noChangeArrowheads="1"/>
          </p:cNvSpPr>
          <p:nvPr/>
        </p:nvSpPr>
        <p:spPr bwMode="auto">
          <a:xfrm>
            <a:off x="971601" y="5589368"/>
            <a:ext cx="7416821" cy="11520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anchor="ctr"/>
          <a:lstStyle/>
          <a:p>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国による支援（検討例）</a:t>
            </a:r>
            <a:r>
              <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京阪神の特区の枠組みを発展させ</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国からの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権限やそれに伴う財源</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等を</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移譲、規制改革など（</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英国のシティディール</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制度等を参考</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大都市圏を支援する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法制度等（新たな制度創設</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、既存法制の改正・拡充など</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・国の計画等（例：国土形成計画、</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関西広域地方計画、近畿圏</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整備計画など）での位置づけ</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・首都機能バックアップのために必要な整備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・国機能の地方への移管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（国機関レベルでの移管）　など</a:t>
            </a:r>
          </a:p>
        </p:txBody>
      </p:sp>
      <p:sp>
        <p:nvSpPr>
          <p:cNvPr id="1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30</a:t>
            </a:fld>
            <a:endParaRPr lang="ja-JP" altLang="en-US" sz="1200" dirty="0">
              <a:solidFill>
                <a:prstClr val="black"/>
              </a:solidFill>
            </a:endParaRPr>
          </a:p>
        </p:txBody>
      </p:sp>
      <p:sp>
        <p:nvSpPr>
          <p:cNvPr id="23" name="正方形/長方形 22"/>
          <p:cNvSpPr/>
          <p:nvPr/>
        </p:nvSpPr>
        <p:spPr>
          <a:xfrm>
            <a:off x="971600" y="3140967"/>
            <a:ext cx="7416823" cy="1592744"/>
          </a:xfrm>
          <a:prstGeom prst="rect">
            <a:avLst/>
          </a:prstGeom>
          <a:ln/>
        </p:spPr>
        <p:style>
          <a:lnRef idx="2">
            <a:schemeClr val="accent4"/>
          </a:lnRef>
          <a:fillRef idx="1">
            <a:schemeClr val="lt1"/>
          </a:fillRef>
          <a:effectRef idx="0">
            <a:schemeClr val="accent4"/>
          </a:effectRef>
          <a:fontRef idx="minor">
            <a:schemeClr val="dk1"/>
          </a:fontRef>
        </p:style>
        <p:txBody>
          <a:bodyPr wrap="square" lIns="72000" rIns="36000">
            <a:spAutoFit/>
          </a:bodyPr>
          <a:lstStyle/>
          <a:p>
            <a:pPr fontAlgn="auto">
              <a:spcBef>
                <a:spcPts val="0"/>
              </a:spcBef>
              <a:spcAft>
                <a:spcPts val="0"/>
              </a:spcAft>
              <a:defRPr/>
            </a:pPr>
            <a:r>
              <a:rPr lang="en-US" altLang="ja-JP" sz="1200" u="sng" dirty="0" smtClean="0">
                <a:solidFill>
                  <a:srgbClr val="FF0000"/>
                </a:solidFill>
                <a:latin typeface="Meiryo UI"/>
                <a:ea typeface="Meiryo UI"/>
                <a:cs typeface="Meiryo UI"/>
              </a:rPr>
              <a:t>【</a:t>
            </a:r>
            <a:r>
              <a:rPr lang="ja-JP" altLang="en-US" sz="1200" u="sng" dirty="0" smtClean="0">
                <a:solidFill>
                  <a:srgbClr val="FF0000"/>
                </a:solidFill>
                <a:latin typeface="Meiryo UI"/>
                <a:ea typeface="Meiryo UI"/>
                <a:cs typeface="Meiryo UI"/>
              </a:rPr>
              <a:t>大阪・関西に</a:t>
            </a:r>
            <a:r>
              <a:rPr lang="ja-JP" altLang="en-US" sz="1200" u="sng" dirty="0">
                <a:solidFill>
                  <a:srgbClr val="FF0000"/>
                </a:solidFill>
                <a:latin typeface="Meiryo UI"/>
                <a:ea typeface="Meiryo UI"/>
                <a:cs typeface="Meiryo UI"/>
              </a:rPr>
              <a:t>よ</a:t>
            </a:r>
            <a:r>
              <a:rPr lang="ja-JP" altLang="en-US" sz="1200" u="sng" dirty="0" smtClean="0">
                <a:solidFill>
                  <a:srgbClr val="FF0000"/>
                </a:solidFill>
                <a:latin typeface="Meiryo UI"/>
                <a:ea typeface="Meiryo UI"/>
                <a:cs typeface="Meiryo UI"/>
              </a:rPr>
              <a:t>る首都機能バックアップの実現に向けた取組みの方向性を公表（</a:t>
            </a:r>
            <a:r>
              <a:rPr lang="en-US" altLang="ja-JP" sz="1200" u="sng" dirty="0" smtClean="0">
                <a:solidFill>
                  <a:srgbClr val="FF0000"/>
                </a:solidFill>
                <a:latin typeface="Meiryo UI"/>
                <a:ea typeface="Meiryo UI"/>
                <a:cs typeface="Meiryo UI"/>
              </a:rPr>
              <a:t>2018</a:t>
            </a:r>
            <a:r>
              <a:rPr lang="ja-JP" altLang="en-US" sz="1200" u="sng" dirty="0" smtClean="0">
                <a:solidFill>
                  <a:srgbClr val="FF0000"/>
                </a:solidFill>
                <a:latin typeface="Meiryo UI"/>
                <a:ea typeface="Meiryo UI"/>
                <a:cs typeface="Meiryo UI"/>
              </a:rPr>
              <a:t>年</a:t>
            </a:r>
            <a:r>
              <a:rPr lang="en-US" altLang="ja-JP" sz="1200" u="sng" dirty="0" smtClean="0">
                <a:solidFill>
                  <a:srgbClr val="FF0000"/>
                </a:solidFill>
                <a:latin typeface="Meiryo UI"/>
                <a:ea typeface="Meiryo UI"/>
                <a:cs typeface="Meiryo UI"/>
              </a:rPr>
              <a:t>8</a:t>
            </a:r>
            <a:r>
              <a:rPr lang="ja-JP" altLang="en-US" sz="1200" u="sng" dirty="0" smtClean="0">
                <a:solidFill>
                  <a:srgbClr val="FF0000"/>
                </a:solidFill>
                <a:latin typeface="Meiryo UI"/>
                <a:ea typeface="Meiryo UI"/>
                <a:cs typeface="Meiryo UI"/>
              </a:rPr>
              <a:t>月）</a:t>
            </a:r>
            <a:r>
              <a:rPr lang="en-US" altLang="ja-JP" sz="1200" u="sng" dirty="0" smtClean="0">
                <a:solidFill>
                  <a:srgbClr val="FF0000"/>
                </a:solidFill>
                <a:latin typeface="Meiryo UI"/>
                <a:ea typeface="Meiryo UI"/>
                <a:cs typeface="Meiryo UI"/>
              </a:rPr>
              <a:t>】</a:t>
            </a:r>
          </a:p>
          <a:p>
            <a:pPr fontAlgn="auto">
              <a:spcBef>
                <a:spcPts val="0"/>
              </a:spcBef>
              <a:spcAft>
                <a:spcPts val="0"/>
              </a:spcAft>
              <a:defRPr/>
            </a:pPr>
            <a:r>
              <a:rPr lang="ja-JP" altLang="en-US" sz="1100" u="sng" dirty="0" smtClean="0">
                <a:solidFill>
                  <a:srgbClr val="FF0000"/>
                </a:solidFill>
                <a:latin typeface="Meiryo UI"/>
                <a:ea typeface="Meiryo UI"/>
                <a:cs typeface="Meiryo UI"/>
              </a:rPr>
              <a:t>　学識</a:t>
            </a:r>
            <a:r>
              <a:rPr lang="ja-JP" altLang="en-US" sz="1100" u="sng" dirty="0">
                <a:solidFill>
                  <a:srgbClr val="FF0000"/>
                </a:solidFill>
                <a:latin typeface="Meiryo UI"/>
                <a:ea typeface="Meiryo UI"/>
                <a:cs typeface="Meiryo UI"/>
              </a:rPr>
              <a:t>経験を有する者等から意見を聴取</a:t>
            </a:r>
            <a:r>
              <a:rPr lang="ja-JP" altLang="en-US" sz="1100" u="sng" dirty="0" smtClean="0">
                <a:solidFill>
                  <a:srgbClr val="FF0000"/>
                </a:solidFill>
                <a:latin typeface="Meiryo UI"/>
                <a:ea typeface="Meiryo UI"/>
                <a:cs typeface="Meiryo UI"/>
              </a:rPr>
              <a:t>する研究会での成果</a:t>
            </a:r>
            <a:r>
              <a:rPr lang="ja-JP" altLang="en-US" sz="1100" u="sng" dirty="0">
                <a:solidFill>
                  <a:srgbClr val="FF0000"/>
                </a:solidFill>
                <a:latin typeface="Meiryo UI"/>
                <a:ea typeface="Meiryo UI"/>
                <a:cs typeface="Meiryo UI"/>
              </a:rPr>
              <a:t>をもと</a:t>
            </a:r>
            <a:r>
              <a:rPr lang="ja-JP" altLang="en-US" sz="1100" u="sng" dirty="0" smtClean="0">
                <a:solidFill>
                  <a:srgbClr val="FF0000"/>
                </a:solidFill>
                <a:latin typeface="Meiryo UI"/>
                <a:ea typeface="Meiryo UI"/>
                <a:cs typeface="Meiryo UI"/>
              </a:rPr>
              <a:t>に方向性を取りまとめ。今後、この方向性</a:t>
            </a:r>
            <a:r>
              <a:rPr lang="ja-JP" altLang="en-US" sz="1100" u="sng" dirty="0">
                <a:solidFill>
                  <a:srgbClr val="FF0000"/>
                </a:solidFill>
                <a:latin typeface="Meiryo UI"/>
                <a:ea typeface="Meiryo UI"/>
                <a:cs typeface="Meiryo UI"/>
              </a:rPr>
              <a:t>に沿って、⼤阪・関西自らの取組みとともに、行政分野、経済分野の両面から首都機能バックアップの実現に向けた取組みを進めて</a:t>
            </a:r>
            <a:r>
              <a:rPr lang="ja-JP" altLang="en-US" sz="1100" u="sng" dirty="0" smtClean="0">
                <a:solidFill>
                  <a:srgbClr val="FF0000"/>
                </a:solidFill>
                <a:latin typeface="Meiryo UI"/>
                <a:ea typeface="Meiryo UI"/>
                <a:cs typeface="Meiryo UI"/>
              </a:rPr>
              <a:t>いく。</a:t>
            </a:r>
            <a:endParaRPr lang="ja-JP" altLang="en-US" sz="1100" u="sng" dirty="0">
              <a:solidFill>
                <a:srgbClr val="FF0000"/>
              </a:solidFill>
              <a:latin typeface="Meiryo UI"/>
              <a:ea typeface="Meiryo UI"/>
              <a:cs typeface="Meiryo UI"/>
            </a:endParaRPr>
          </a:p>
          <a:p>
            <a:pPr fontAlgn="auto">
              <a:spcBef>
                <a:spcPts val="0"/>
              </a:spcBef>
              <a:spcAft>
                <a:spcPts val="0"/>
              </a:spcAft>
              <a:defRPr/>
            </a:pPr>
            <a:endParaRPr lang="ja-JP" altLang="en-US" sz="1100" u="sng" dirty="0">
              <a:solidFill>
                <a:srgbClr val="FF0000"/>
              </a:solidFill>
              <a:latin typeface="Meiryo UI"/>
              <a:ea typeface="Meiryo UI"/>
              <a:cs typeface="Meiryo UI"/>
            </a:endParaRPr>
          </a:p>
          <a:p>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＜行政分野の方向性＞</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・首都機能バックアップエリアの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位置づけ、平時</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からの権限委譲</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機能</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分散も含めた具体化の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仕組みづくりについて国に働きかけ</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・中央省庁の業務基盤</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確保に向けた大阪・</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関西の</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体制</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　　など</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575179" y="3820253"/>
            <a:ext cx="4101277" cy="472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の方向性＞</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 大阪・関西の拠点強化や、</a:t>
            </a:r>
            <a:r>
              <a:rPr lang="en-US" altLang="ja-JP"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50" u="sng" dirty="0" err="1">
                <a:solidFill>
                  <a:srgbClr val="FF0000"/>
                </a:solidFill>
                <a:latin typeface="Meiryo UI" panose="020B0604030504040204" pitchFamily="50" charset="-128"/>
                <a:ea typeface="Meiryo UI" panose="020B0604030504040204" pitchFamily="50" charset="-128"/>
                <a:cs typeface="Meiryo UI" panose="020B0604030504040204" pitchFamily="50" charset="-128"/>
              </a:rPr>
              <a:t>での</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代替拠点の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位置づけについ</a:t>
            </a:r>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て</a:t>
            </a:r>
            <a:endParaRPr lang="en-US" altLang="ja-JP"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首都圏企業への働きかけ</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・企業への資金面等での</a:t>
            </a:r>
            <a:r>
              <a:rPr lang="ja-JP" altLang="en-US" sz="105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支援について国に働きかけ　　など</a:t>
            </a:r>
            <a:endParaRPr lang="ja-JP" altLang="en-US" sz="105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14035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正方形/長方形 43"/>
          <p:cNvSpPr/>
          <p:nvPr/>
        </p:nvSpPr>
        <p:spPr>
          <a:xfrm>
            <a:off x="339269" y="578890"/>
            <a:ext cx="8424936" cy="42245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経済は、産業</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構造の転換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が遅れたことやリーディング産業が育たなかったことを背景として長期低迷傾向にあったが、この間の取組みを通じて成長に向けた明るい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兆しが見え始めて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いる状況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した流れを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確かなもの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にするため</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「機能面」「制度面」の基盤整備と並行して、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副首都圏となる京阪神や関西全域までも視野に入れつつ</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「経済成長面」の取組みを進め、グローバルな</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競争力</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、副首都・大阪として継続的に経済成長</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を遂げて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そのための取組み</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として、「産業・技術力」、「資本力</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から課題と方向性を見出し、それぞれ</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について重点的な</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取組みを進める。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また、現在、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博覧会の開催</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）立地推進」</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取組みを積極的に進めており、これらを副首都としての発展を加速させるインパクトとして活用する。</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8136904" cy="3816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．経済成長面　～副首都として発展するための経済成長面での取組み～</a:t>
            </a:r>
            <a:endPar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339270" y="4985641"/>
            <a:ext cx="8424936" cy="1827736"/>
            <a:chOff x="339270" y="4985641"/>
            <a:chExt cx="8424936" cy="1827736"/>
          </a:xfrm>
        </p:grpSpPr>
        <p:sp>
          <p:nvSpPr>
            <p:cNvPr id="16" name="角丸四角形 15"/>
            <p:cNvSpPr/>
            <p:nvPr/>
          </p:nvSpPr>
          <p:spPr>
            <a:xfrm>
              <a:off x="339270" y="4985641"/>
              <a:ext cx="8424936" cy="1827736"/>
            </a:xfrm>
            <a:prstGeom prst="roundRect">
              <a:avLst>
                <a:gd name="adj" fmla="val 8709"/>
              </a:avLst>
            </a:prstGeom>
            <a:solidFill>
              <a:schemeClr val="bg1"/>
            </a:solidFill>
            <a:ln w="317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台形 4"/>
            <p:cNvSpPr/>
            <p:nvPr/>
          </p:nvSpPr>
          <p:spPr>
            <a:xfrm>
              <a:off x="800080" y="5782439"/>
              <a:ext cx="7528969" cy="958929"/>
            </a:xfrm>
            <a:prstGeom prst="trapezoid">
              <a:avLst>
                <a:gd name="adj" fmla="val 39905"/>
              </a:avLst>
            </a:prstGeom>
            <a:solidFill>
              <a:schemeClr val="tx2"/>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ja-JP" altLang="en-US" sz="2000" b="1" dirty="0">
                <a:solidFill>
                  <a:prstClr val="white"/>
                </a:solidFill>
                <a:latin typeface="Meiryo UI" panose="020B0604030504040204" pitchFamily="50" charset="-128"/>
                <a:ea typeface="Meiryo UI" panose="020B0604030504040204" pitchFamily="50" charset="-128"/>
              </a:endParaRPr>
            </a:p>
          </p:txBody>
        </p:sp>
        <p:sp>
          <p:nvSpPr>
            <p:cNvPr id="2" name="円/楕円 1"/>
            <p:cNvSpPr/>
            <p:nvPr/>
          </p:nvSpPr>
          <p:spPr>
            <a:xfrm>
              <a:off x="1062318" y="622598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9" name="正方形/長方形 8"/>
            <p:cNvSpPr/>
            <p:nvPr/>
          </p:nvSpPr>
          <p:spPr>
            <a:xfrm>
              <a:off x="1115616" y="6244153"/>
              <a:ext cx="2079659"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3792545" y="6233411"/>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6192559" y="6236495"/>
              <a:ext cx="1548172" cy="369332"/>
            </a:xfrm>
            <a:prstGeom prst="rect">
              <a:avLst/>
            </a:prstGeom>
          </p:spPr>
          <p:txBody>
            <a:bodyPr wrap="square">
              <a:spAutoFit/>
            </a:bodyPr>
            <a:lstStyle/>
            <a:p>
              <a:pPr marL="177800" indent="-177800"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3467903" y="6218727"/>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2" name="円/楕円 21"/>
            <p:cNvSpPr/>
            <p:nvPr/>
          </p:nvSpPr>
          <p:spPr>
            <a:xfrm>
              <a:off x="5868144" y="6211589"/>
              <a:ext cx="2191417" cy="443753"/>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solidFill>
                  <a:prstClr val="white"/>
                </a:solidFill>
              </a:endParaRPr>
            </a:p>
          </p:txBody>
        </p:sp>
        <p:sp>
          <p:nvSpPr>
            <p:cNvPr id="23" name="正方形/長方形 22"/>
            <p:cNvSpPr/>
            <p:nvPr/>
          </p:nvSpPr>
          <p:spPr>
            <a:xfrm>
              <a:off x="3066993" y="5794314"/>
              <a:ext cx="3005300" cy="338554"/>
            </a:xfrm>
            <a:prstGeom prst="rect">
              <a:avLst/>
            </a:prstGeom>
          </p:spPr>
          <p:txBody>
            <a:bodyPr wrap="square">
              <a:spAutoFit/>
            </a:bodyPr>
            <a:lstStyle/>
            <a:p>
              <a:pPr marL="177800" indent="-177800" algn="ctr"/>
              <a:r>
                <a:rPr lang="ja-JP" altLang="en-US" sz="16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経済成長のための取組み</a:t>
              </a:r>
              <a:endParaRPr lang="ja-JP" altLang="ja-JP" sz="16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角丸四角形 12"/>
            <p:cNvSpPr/>
            <p:nvPr/>
          </p:nvSpPr>
          <p:spPr>
            <a:xfrm>
              <a:off x="5184368" y="5085184"/>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259632" y="5085185"/>
              <a:ext cx="2700000" cy="43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日本国際博覧会</a:t>
              </a:r>
              <a:endPar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 name="曲折矢印 2"/>
          <p:cNvSpPr/>
          <p:nvPr/>
        </p:nvSpPr>
        <p:spPr>
          <a:xfrm rot="5400000">
            <a:off x="3864287" y="5242379"/>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曲折矢印 25"/>
          <p:cNvSpPr/>
          <p:nvPr/>
        </p:nvSpPr>
        <p:spPr>
          <a:xfrm rot="16200000" flipH="1">
            <a:off x="4665558" y="5232823"/>
            <a:ext cx="576064" cy="50405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3797914" y="5085184"/>
            <a:ext cx="1548172" cy="415498"/>
          </a:xfrm>
          <a:prstGeom prst="rect">
            <a:avLst/>
          </a:prstGeom>
        </p:spPr>
        <p:txBody>
          <a:bodyPr wrap="square">
            <a:spAutoFit/>
          </a:bodyPr>
          <a:lstStyle/>
          <a:p>
            <a:pPr marL="177800" indent="-177800"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副首都として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の発展を</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gn="ct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加速させるインパクト</a:t>
            </a:r>
            <a:endParaRPr lang="ja-JP"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31</a:t>
            </a:fld>
            <a:endParaRPr lang="ja-JP" altLang="en-US" sz="1200" dirty="0">
              <a:solidFill>
                <a:prstClr val="black"/>
              </a:solidFill>
            </a:endParaRPr>
          </a:p>
        </p:txBody>
      </p:sp>
    </p:spTree>
    <p:extLst>
      <p:ext uri="{BB962C8B-B14F-4D97-AF65-F5344CB8AC3E}">
        <p14:creationId xmlns:p14="http://schemas.microsoft.com/office/powerpoint/2010/main" val="3998070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5" name="角丸四角形 14"/>
          <p:cNvSpPr/>
          <p:nvPr/>
        </p:nvSpPr>
        <p:spPr>
          <a:xfrm>
            <a:off x="179512" y="747523"/>
            <a:ext cx="8784000" cy="2061819"/>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a:t>
            </a:r>
            <a:r>
              <a:rPr lang="ja-JP" altLang="en-US" sz="13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3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博覧会</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年の東京オリンピック・パラリンピック後の我が国の成長の起爆剤。</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新たなイノベーションを引き起こし、社会のあり方も変える圧倒的</a:t>
            </a:r>
            <a:r>
              <a:rPr lang="ja-JP" altLang="en-US" sz="130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30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求心力や発信力、さらに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は世界中</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の人々の出会いや交流を生み出す力がこれからの日本の成長の鍵となる。</a:t>
            </a:r>
            <a:endParaRPr lang="en-US"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万博のテーマは「いのち輝く未来社会のデザイン」。</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その重要な要素である「健康・長寿</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」分野において大阪</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・関西は、</a:t>
            </a:r>
            <a:r>
              <a:rPr lang="ja-JP" altLang="ja-JP"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ライフサイエンス関連分野の集積が厚く、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世界でもトップランナーの</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存在。また、先端医療だけでなく、ヘルスケア、スポーツ、食、エンターテイメント、さらには人工知能（</a:t>
            </a:r>
            <a:r>
              <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）やロボット、ものづくりに至るまで、極めてすそ野の広い分野への展開が可能。</a:t>
            </a:r>
            <a:endParaRPr lang="en-US" altLang="ja-JP"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大阪・関西に</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おいて万博を契機に世界</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からの知を</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集め</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国連が推進する</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（持続可能な開発目標）の達成など</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社会に貢献すること</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副首都・大阪としての</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都市格の向上や経済活性化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をより一層加速させることが可能となる。</a:t>
            </a:r>
            <a:endParaRPr lang="ja-JP" altLang="en-US" sz="1300" dirty="0">
              <a:solidFill>
                <a:schemeClr val="tx1"/>
              </a:solidFill>
            </a:endParaRPr>
          </a:p>
        </p:txBody>
      </p:sp>
      <p:sp>
        <p:nvSpPr>
          <p:cNvPr id="14" name="正方形/長方形 13"/>
          <p:cNvSpPr/>
          <p:nvPr/>
        </p:nvSpPr>
        <p:spPr>
          <a:xfrm>
            <a:off x="251520" y="72075"/>
            <a:ext cx="4932040" cy="404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（１）副首都・大阪の発展を加速させるインパクト</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408970"/>
            <a:ext cx="7528754" cy="338554"/>
          </a:xfrm>
          <a:prstGeom prst="rect">
            <a:avLst/>
          </a:prstGeom>
        </p:spPr>
        <p:txBody>
          <a:bodyPr wrap="square">
            <a:spAutoFit/>
          </a:bodyP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日本国際博覧会の開催</a:t>
            </a:r>
            <a:endParaRPr lang="ja-JP" altLang="en-US" sz="16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スライド番号プレースホルダー 1"/>
          <p:cNvSpPr txBox="1">
            <a:spLocks/>
          </p:cNvSpPr>
          <p:nvPr/>
        </p:nvSpPr>
        <p:spPr bwMode="auto">
          <a:xfrm>
            <a:off x="8416077" y="6597352"/>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32</a:t>
            </a:fld>
            <a:endParaRPr lang="ja-JP" altLang="en-US" sz="1200" dirty="0">
              <a:solidFill>
                <a:prstClr val="black"/>
              </a:solidFill>
            </a:endParaRPr>
          </a:p>
        </p:txBody>
      </p:sp>
      <p:sp>
        <p:nvSpPr>
          <p:cNvPr id="43" name="正方形/長方形 42"/>
          <p:cNvSpPr/>
          <p:nvPr/>
        </p:nvSpPr>
        <p:spPr>
          <a:xfrm>
            <a:off x="5508104" y="6525344"/>
            <a:ext cx="4054529" cy="215444"/>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出典：経済産業省「ビッド・ドシエについて（概要）」（</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2017.9</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75" name="正方形/長方形 74"/>
          <p:cNvSpPr/>
          <p:nvPr/>
        </p:nvSpPr>
        <p:spPr>
          <a:xfrm>
            <a:off x="251520" y="2996704"/>
            <a:ext cx="3868040" cy="1483906"/>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テーマ　　　　</a:t>
            </a:r>
            <a:r>
              <a:rPr lang="ja-JP" altLang="en-US" sz="1100" b="1" dirty="0">
                <a:solidFill>
                  <a:schemeClr val="tx1"/>
                </a:solidFill>
                <a:latin typeface="Meiryo UI" panose="020B0604030504040204" pitchFamily="50" charset="-128"/>
                <a:ea typeface="Meiryo UI" panose="020B0604030504040204" pitchFamily="50" charset="-128"/>
              </a:rPr>
              <a:t>いのち輝く未来社会の</a:t>
            </a:r>
            <a:r>
              <a:rPr lang="ja-JP" altLang="en-US" sz="1100" b="1" dirty="0" smtClean="0">
                <a:solidFill>
                  <a:schemeClr val="tx1"/>
                </a:solidFill>
                <a:latin typeface="Meiryo UI" panose="020B0604030504040204" pitchFamily="50" charset="-128"/>
                <a:ea typeface="Meiryo UI" panose="020B0604030504040204" pitchFamily="50" charset="-128"/>
              </a:rPr>
              <a:t>デザイン</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b="1" dirty="0">
                <a:solidFill>
                  <a:schemeClr val="tx1"/>
                </a:solidFill>
                <a:latin typeface="Meiryo UI" panose="020B0604030504040204" pitchFamily="50" charset="-128"/>
                <a:ea typeface="Meiryo UI" panose="020B0604030504040204" pitchFamily="50" charset="-128"/>
              </a:rPr>
              <a:t>　</a:t>
            </a:r>
            <a:r>
              <a:rPr lang="ja-JP" altLang="en-US" sz="1100" b="1"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Designing </a:t>
            </a:r>
            <a:r>
              <a:rPr lang="en-US" altLang="ja-JP" sz="1100" dirty="0">
                <a:solidFill>
                  <a:schemeClr val="tx1"/>
                </a:solidFill>
                <a:latin typeface="Meiryo UI" panose="020B0604030504040204" pitchFamily="50" charset="-128"/>
                <a:ea typeface="Meiryo UI" panose="020B0604030504040204" pitchFamily="50" charset="-128"/>
              </a:rPr>
              <a:t>Future Society for Our Lives</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開催場所　 夢洲</a:t>
            </a:r>
            <a:r>
              <a:rPr lang="ja-JP" altLang="en-US" sz="1100" dirty="0" smtClean="0">
                <a:solidFill>
                  <a:schemeClr val="tx1"/>
                </a:solidFill>
                <a:latin typeface="Meiryo UI" panose="020B0604030504040204" pitchFamily="50" charset="-128"/>
                <a:ea typeface="Meiryo UI" panose="020B0604030504040204" pitchFamily="50" charset="-128"/>
              </a:rPr>
              <a:t>（大阪市</a:t>
            </a:r>
            <a:r>
              <a:rPr lang="ja-JP" altLang="en-US" sz="1100" dirty="0">
                <a:solidFill>
                  <a:schemeClr val="tx1"/>
                </a:solidFill>
                <a:latin typeface="Meiryo UI" panose="020B0604030504040204" pitchFamily="50" charset="-128"/>
                <a:ea typeface="Meiryo UI" panose="020B0604030504040204" pitchFamily="50" charset="-128"/>
              </a:rPr>
              <a:t>此花区</a:t>
            </a:r>
            <a:r>
              <a:rPr lang="ja-JP" altLang="en-US" sz="1100" dirty="0" smtClean="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約</a:t>
            </a:r>
            <a:r>
              <a:rPr lang="en-US" altLang="ja-JP" sz="1100" dirty="0">
                <a:solidFill>
                  <a:schemeClr val="tx1"/>
                </a:solidFill>
                <a:latin typeface="Meiryo UI" panose="020B0604030504040204" pitchFamily="50" charset="-128"/>
                <a:ea typeface="Meiryo UI" panose="020B0604030504040204" pitchFamily="50" charset="-128"/>
              </a:rPr>
              <a:t>155ha</a:t>
            </a:r>
            <a:r>
              <a:rPr lang="ja-JP" altLang="en-US" sz="1100" dirty="0" err="1" smtClean="0">
                <a:solidFill>
                  <a:schemeClr val="tx1"/>
                </a:solidFill>
                <a:latin typeface="Meiryo UI" panose="020B0604030504040204" pitchFamily="50" charset="-128"/>
                <a:ea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r>
              <a:rPr lang="en-US" altLang="ja-JP" sz="1100" dirty="0" smtClean="0">
                <a:solidFill>
                  <a:schemeClr val="tx1"/>
                </a:solidFill>
                <a:latin typeface="Meiryo UI" panose="020B0604030504040204" pitchFamily="50" charset="-128"/>
                <a:ea typeface="Meiryo UI" panose="020B0604030504040204" pitchFamily="50" charset="-128"/>
              </a:rPr>
              <a:t>5</a:t>
            </a:r>
            <a:r>
              <a:rPr lang="ja-JP" altLang="en-US" sz="1100" dirty="0" err="1">
                <a:solidFill>
                  <a:schemeClr val="tx1"/>
                </a:solidFill>
                <a:latin typeface="Meiryo UI" panose="020B0604030504040204" pitchFamily="50" charset="-128"/>
                <a:ea typeface="Meiryo UI" panose="020B0604030504040204" pitchFamily="50" charset="-128"/>
              </a:rPr>
              <a:t>つの</a:t>
            </a:r>
            <a:r>
              <a:rPr lang="ja-JP" altLang="en-US" sz="1100" dirty="0">
                <a:solidFill>
                  <a:schemeClr val="tx1"/>
                </a:solidFill>
                <a:latin typeface="Meiryo UI" panose="020B0604030504040204" pitchFamily="50" charset="-128"/>
                <a:ea typeface="Meiryo UI" panose="020B0604030504040204" pitchFamily="50" charset="-128"/>
              </a:rPr>
              <a:t>大広場や水上施設も設置</a:t>
            </a:r>
            <a:endParaRPr lang="en-US" altLang="ja-JP" sz="1100" dirty="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開催期間　 </a:t>
            </a:r>
            <a:r>
              <a:rPr lang="en-US" altLang="ja-JP" sz="1100" dirty="0">
                <a:solidFill>
                  <a:schemeClr val="tx1"/>
                </a:solidFill>
                <a:latin typeface="Meiryo UI" panose="020B0604030504040204" pitchFamily="50" charset="-128"/>
                <a:ea typeface="Meiryo UI" panose="020B0604030504040204" pitchFamily="50" charset="-128"/>
              </a:rPr>
              <a:t>2025.5.3</a:t>
            </a:r>
            <a:r>
              <a:rPr lang="ja-JP" altLang="en-US" sz="1100" dirty="0">
                <a:solidFill>
                  <a:schemeClr val="tx1"/>
                </a:solidFill>
                <a:latin typeface="Meiryo UI" panose="020B0604030504040204" pitchFamily="50" charset="-128"/>
                <a:ea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rPr>
              <a:t>2025.11.3</a:t>
            </a:r>
          </a:p>
          <a:p>
            <a:pPr>
              <a:lnSpc>
                <a:spcPct val="114000"/>
              </a:lnSpc>
            </a:pPr>
            <a:r>
              <a:rPr lang="ja-JP" altLang="en-US" sz="1100" dirty="0">
                <a:solidFill>
                  <a:schemeClr val="tx1"/>
                </a:solidFill>
                <a:latin typeface="Meiryo UI" panose="020B0604030504040204" pitchFamily="50" charset="-128"/>
                <a:ea typeface="Meiryo UI" panose="020B0604030504040204" pitchFamily="50" charset="-128"/>
              </a:rPr>
              <a:t>■ 入場者　　　</a:t>
            </a:r>
            <a:r>
              <a:rPr lang="en-US" altLang="ja-JP" sz="1100" dirty="0">
                <a:solidFill>
                  <a:schemeClr val="tx1"/>
                </a:solidFill>
                <a:latin typeface="Meiryo UI" panose="020B0604030504040204" pitchFamily="50" charset="-128"/>
                <a:ea typeface="Meiryo UI" panose="020B0604030504040204" pitchFamily="50" charset="-128"/>
              </a:rPr>
              <a:t>2,800</a:t>
            </a:r>
            <a:r>
              <a:rPr lang="ja-JP" altLang="en-US" sz="1100" dirty="0">
                <a:solidFill>
                  <a:schemeClr val="tx1"/>
                </a:solidFill>
                <a:latin typeface="Meiryo UI" panose="020B0604030504040204" pitchFamily="50" charset="-128"/>
                <a:ea typeface="Meiryo UI" panose="020B0604030504040204" pitchFamily="50" charset="-128"/>
              </a:rPr>
              <a:t>万人（想定</a:t>
            </a:r>
            <a:r>
              <a:rPr lang="ja-JP" altLang="en-US" sz="1100" dirty="0" smtClean="0">
                <a:solidFill>
                  <a:schemeClr val="tx1"/>
                </a:solidFill>
                <a:latin typeface="Meiryo UI" panose="020B0604030504040204" pitchFamily="50" charset="-128"/>
                <a:ea typeface="Meiryo UI" panose="020B0604030504040204" pitchFamily="50" charset="-128"/>
              </a:rPr>
              <a:t>）</a:t>
            </a:r>
            <a:endParaRPr lang="ja-JP" altLang="en-US" sz="1100" dirty="0">
              <a:solidFill>
                <a:schemeClr val="tx1"/>
              </a:solidFill>
              <a:latin typeface="Meiryo UI" panose="020B0604030504040204" pitchFamily="50" charset="-128"/>
              <a:ea typeface="Meiryo UI" panose="020B0604030504040204" pitchFamily="50" charset="-128"/>
            </a:endParaRPr>
          </a:p>
        </p:txBody>
      </p:sp>
      <p:sp>
        <p:nvSpPr>
          <p:cNvPr id="76" name="正方形/長方形 75"/>
          <p:cNvSpPr/>
          <p:nvPr/>
        </p:nvSpPr>
        <p:spPr>
          <a:xfrm>
            <a:off x="395696" y="2924944"/>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開催</a:t>
            </a:r>
            <a:r>
              <a:rPr lang="ja-JP" altLang="en-US" sz="1200" b="1" dirty="0">
                <a:solidFill>
                  <a:schemeClr val="tx1"/>
                </a:solidFill>
                <a:latin typeface="Meiryo UI" panose="020B0604030504040204" pitchFamily="50" charset="-128"/>
                <a:ea typeface="Meiryo UI" panose="020B0604030504040204" pitchFamily="50" charset="-128"/>
              </a:rPr>
              <a:t>概要</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77" name="正方形/長方形 76"/>
          <p:cNvSpPr/>
          <p:nvPr/>
        </p:nvSpPr>
        <p:spPr>
          <a:xfrm>
            <a:off x="4355976" y="2996704"/>
            <a:ext cx="4556400" cy="1476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4499992" y="2924944"/>
            <a:ext cx="1368152" cy="238001"/>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rPr>
              <a:t>主</a:t>
            </a:r>
            <a:r>
              <a:rPr lang="ja-JP" altLang="en-US" sz="1200" b="1" dirty="0" smtClean="0">
                <a:solidFill>
                  <a:schemeClr val="tx1"/>
                </a:solidFill>
                <a:latin typeface="Meiryo UI" panose="020B0604030504040204" pitchFamily="50" charset="-128"/>
                <a:ea typeface="Meiryo UI" panose="020B0604030504040204" pitchFamily="50" charset="-128"/>
              </a:rPr>
              <a:t>なスケジュール</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graphicFrame>
        <p:nvGraphicFramePr>
          <p:cNvPr id="79" name="表 78"/>
          <p:cNvGraphicFramePr>
            <a:graphicFrameLocks noGrp="1"/>
          </p:cNvGraphicFramePr>
          <p:nvPr>
            <p:extLst>
              <p:ext uri="{D42A27DB-BD31-4B8C-83A1-F6EECF244321}">
                <p14:modId xmlns:p14="http://schemas.microsoft.com/office/powerpoint/2010/main" val="61995582"/>
              </p:ext>
            </p:extLst>
          </p:nvPr>
        </p:nvGraphicFramePr>
        <p:xfrm>
          <a:off x="4432144" y="3244665"/>
          <a:ext cx="4392488" cy="1164877"/>
        </p:xfrm>
        <a:graphic>
          <a:graphicData uri="http://schemas.openxmlformats.org/drawingml/2006/table">
            <a:tbl>
              <a:tblPr firstRow="1" bandRow="1">
                <a:tableStyleId>{F5AB1C69-6EDB-4FF4-983F-18BD219EF322}</a:tableStyleId>
              </a:tblPr>
              <a:tblGrid>
                <a:gridCol w="1432096">
                  <a:extLst>
                    <a:ext uri="{9D8B030D-6E8A-4147-A177-3AD203B41FA5}">
                      <a16:colId xmlns:a16="http://schemas.microsoft.com/office/drawing/2014/main" val="609291473"/>
                    </a:ext>
                  </a:extLst>
                </a:gridCol>
                <a:gridCol w="1016176">
                  <a:extLst>
                    <a:ext uri="{9D8B030D-6E8A-4147-A177-3AD203B41FA5}">
                      <a16:colId xmlns:a16="http://schemas.microsoft.com/office/drawing/2014/main" val="2812137311"/>
                    </a:ext>
                  </a:extLst>
                </a:gridCol>
                <a:gridCol w="1169655">
                  <a:extLst>
                    <a:ext uri="{9D8B030D-6E8A-4147-A177-3AD203B41FA5}">
                      <a16:colId xmlns:a16="http://schemas.microsoft.com/office/drawing/2014/main" val="268863297"/>
                    </a:ext>
                  </a:extLst>
                </a:gridCol>
                <a:gridCol w="774561">
                  <a:extLst>
                    <a:ext uri="{9D8B030D-6E8A-4147-A177-3AD203B41FA5}">
                      <a16:colId xmlns:a16="http://schemas.microsoft.com/office/drawing/2014/main" val="2049427283"/>
                    </a:ext>
                  </a:extLst>
                </a:gridCol>
              </a:tblGrid>
              <a:tr h="309670">
                <a:tc>
                  <a:txBody>
                    <a:bodyPr/>
                    <a:lstStyle/>
                    <a:p>
                      <a:pPr algn="ctr"/>
                      <a:r>
                        <a:rPr kumimoji="1" lang="en-US" altLang="ja-JP" sz="1000" dirty="0" smtClean="0">
                          <a:solidFill>
                            <a:schemeClr val="tx1"/>
                          </a:solidFill>
                        </a:rPr>
                        <a:t>2019</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2020</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2021</a:t>
                      </a:r>
                      <a:r>
                        <a:rPr kumimoji="1" lang="ja-JP" altLang="en-US" sz="1000" dirty="0" smtClean="0">
                          <a:solidFill>
                            <a:schemeClr val="tx1"/>
                          </a:solidFill>
                        </a:rPr>
                        <a:t>～</a:t>
                      </a:r>
                      <a:r>
                        <a:rPr kumimoji="1" lang="en-US" altLang="ja-JP" sz="1000" dirty="0" smtClean="0">
                          <a:solidFill>
                            <a:schemeClr val="tx1"/>
                          </a:solidFill>
                        </a:rPr>
                        <a:t>2024</a:t>
                      </a:r>
                      <a:endParaRPr kumimoji="1" lang="ja-JP" altLang="en-US" sz="1000" dirty="0">
                        <a:solidFill>
                          <a:schemeClr val="tx1"/>
                        </a:solidFill>
                      </a:endParaRPr>
                    </a:p>
                  </a:txBody>
                  <a:tcPr/>
                </a:tc>
                <a:tc>
                  <a:txBody>
                    <a:bodyPr/>
                    <a:lstStyle/>
                    <a:p>
                      <a:pPr algn="ctr"/>
                      <a:r>
                        <a:rPr kumimoji="1" lang="en-US" altLang="ja-JP" sz="1000" dirty="0" smtClean="0">
                          <a:solidFill>
                            <a:schemeClr val="tx1"/>
                          </a:solidFill>
                        </a:rPr>
                        <a:t>2025</a:t>
                      </a:r>
                      <a:endParaRPr kumimoji="1" lang="ja-JP" altLang="en-US" sz="1000" dirty="0">
                        <a:solidFill>
                          <a:schemeClr val="tx1"/>
                        </a:solidFill>
                      </a:endParaRPr>
                    </a:p>
                  </a:txBody>
                  <a:tcPr/>
                </a:tc>
                <a:extLst>
                  <a:ext uri="{0D108BD9-81ED-4DB2-BD59-A6C34878D82A}">
                    <a16:rowId xmlns:a16="http://schemas.microsoft.com/office/drawing/2014/main" val="1062104477"/>
                  </a:ext>
                </a:extLst>
              </a:tr>
              <a:tr h="855207">
                <a:tc>
                  <a:txBody>
                    <a:bodyPr/>
                    <a:lstStyle/>
                    <a:p>
                      <a:endParaRPr kumimoji="1" lang="ja-JP" altLang="en-US" sz="1000" dirty="0"/>
                    </a:p>
                  </a:txBody>
                  <a:tcPr/>
                </a:tc>
                <a:tc>
                  <a:txBody>
                    <a:bodyPr/>
                    <a:lstStyle/>
                    <a:p>
                      <a:endParaRPr kumimoji="1" lang="en-US" altLang="ja-JP" sz="1000" dirty="0" smtClean="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3626861374"/>
                  </a:ext>
                </a:extLst>
              </a:tr>
            </a:tbl>
          </a:graphicData>
        </a:graphic>
      </p:graphicFrame>
      <p:sp>
        <p:nvSpPr>
          <p:cNvPr id="80" name="正方形/長方形 79"/>
          <p:cNvSpPr/>
          <p:nvPr/>
        </p:nvSpPr>
        <p:spPr>
          <a:xfrm>
            <a:off x="4355976" y="3500728"/>
            <a:ext cx="1872208"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a:t>
            </a:r>
            <a:r>
              <a:rPr lang="en-US" altLang="ja-JP" sz="800" dirty="0" smtClean="0">
                <a:solidFill>
                  <a:schemeClr val="tx1"/>
                </a:solidFill>
                <a:latin typeface="Meiryo UI" panose="020B0604030504040204" pitchFamily="50" charset="-128"/>
                <a:ea typeface="Meiryo UI" panose="020B0604030504040204" pitchFamily="50" charset="-128"/>
              </a:rPr>
              <a:t>2019.1</a:t>
            </a:r>
            <a:r>
              <a:rPr lang="ja-JP" altLang="en-US" sz="800" dirty="0">
                <a:solidFill>
                  <a:schemeClr val="tx1"/>
                </a:solidFill>
                <a:latin typeface="Meiryo UI" panose="020B0604030504040204" pitchFamily="50" charset="-128"/>
                <a:ea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rPr>
              <a:t>博覧会協会設立</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6012160" y="3500728"/>
            <a:ext cx="2170174"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2020.6</a:t>
            </a:r>
            <a:r>
              <a:rPr lang="ja-JP" altLang="en-US" sz="800" dirty="0" smtClean="0">
                <a:solidFill>
                  <a:schemeClr val="tx1"/>
                </a:solidFill>
                <a:latin typeface="Meiryo UI" panose="020B0604030504040204" pitchFamily="50" charset="-128"/>
                <a:ea typeface="Meiryo UI" panose="020B0604030504040204" pitchFamily="50" charset="-128"/>
              </a:rPr>
              <a:t>　</a:t>
            </a:r>
            <a:r>
              <a:rPr lang="en-US" altLang="ja-JP" sz="800" dirty="0" smtClean="0">
                <a:solidFill>
                  <a:schemeClr val="tx1"/>
                </a:solidFill>
                <a:latin typeface="Meiryo UI" panose="020B0604030504040204" pitchFamily="50" charset="-128"/>
                <a:ea typeface="Meiryo UI" panose="020B0604030504040204" pitchFamily="50" charset="-128"/>
              </a:rPr>
              <a:t>BIE</a:t>
            </a:r>
            <a:r>
              <a:rPr lang="ja-JP" altLang="en-US" sz="800" dirty="0" smtClean="0">
                <a:solidFill>
                  <a:schemeClr val="tx1"/>
                </a:solidFill>
                <a:latin typeface="Meiryo UI" panose="020B0604030504040204" pitchFamily="50" charset="-128"/>
                <a:ea typeface="Meiryo UI" panose="020B0604030504040204" pitchFamily="50" charset="-128"/>
              </a:rPr>
              <a:t>総会</a:t>
            </a:r>
            <a:r>
              <a:rPr lang="en-US" altLang="ja-JP" sz="800" dirty="0" smtClean="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登録申請書の承認</a:t>
            </a:r>
            <a:r>
              <a:rPr lang="en-US" altLang="ja-JP" sz="800" dirty="0" smtClean="0">
                <a:solidFill>
                  <a:schemeClr val="tx1"/>
                </a:solidFill>
                <a:latin typeface="Meiryo UI" panose="020B0604030504040204" pitchFamily="50" charset="-128"/>
                <a:ea typeface="Meiryo UI" panose="020B0604030504040204" pitchFamily="50" charset="-128"/>
              </a:rPr>
              <a:t>)</a:t>
            </a:r>
          </a:p>
        </p:txBody>
      </p:sp>
      <p:sp>
        <p:nvSpPr>
          <p:cNvPr id="82" name="フローチャート: 処理 81"/>
          <p:cNvSpPr/>
          <p:nvPr/>
        </p:nvSpPr>
        <p:spPr>
          <a:xfrm>
            <a:off x="8244408" y="3644856"/>
            <a:ext cx="504056" cy="648000"/>
          </a:xfrm>
          <a:prstGeom prst="flowChartProcess">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kumimoji="1" lang="en-US" altLang="ja-JP" sz="800" dirty="0" smtClean="0">
                <a:latin typeface="Meiryo UI" panose="020B0604030504040204" pitchFamily="50" charset="-128"/>
                <a:ea typeface="Meiryo UI" panose="020B0604030504040204" pitchFamily="50" charset="-128"/>
              </a:rPr>
              <a:t>5</a:t>
            </a: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a:t>
            </a:r>
          </a:p>
          <a:p>
            <a:pPr algn="ctr">
              <a:lnSpc>
                <a:spcPct val="125000"/>
              </a:lnSpc>
            </a:pPr>
            <a:r>
              <a:rPr lang="ja-JP" altLang="en-US" sz="1000" b="1" dirty="0" smtClean="0">
                <a:latin typeface="Meiryo UI" panose="020B0604030504040204" pitchFamily="50" charset="-128"/>
                <a:ea typeface="Meiryo UI" panose="020B0604030504040204" pitchFamily="50" charset="-128"/>
              </a:rPr>
              <a:t>万博</a:t>
            </a:r>
            <a:endParaRPr lang="en-US" altLang="ja-JP" sz="1000" b="1" dirty="0" smtClean="0">
              <a:latin typeface="Meiryo UI" panose="020B0604030504040204" pitchFamily="50" charset="-128"/>
              <a:ea typeface="Meiryo UI" panose="020B0604030504040204" pitchFamily="50" charset="-128"/>
            </a:endParaRPr>
          </a:p>
          <a:p>
            <a:pPr algn="ctr">
              <a:lnSpc>
                <a:spcPct val="125000"/>
              </a:lnSpc>
            </a:pPr>
            <a:r>
              <a:rPr lang="ja-JP" altLang="en-US" sz="1000" b="1" dirty="0" smtClean="0">
                <a:latin typeface="Meiryo UI" panose="020B0604030504040204" pitchFamily="50" charset="-128"/>
                <a:ea typeface="Meiryo UI" panose="020B0604030504040204" pitchFamily="50" charset="-128"/>
              </a:rPr>
              <a:t>開催</a:t>
            </a:r>
            <a:endParaRPr kumimoji="1" lang="ja-JP" altLang="en-US" sz="1000" b="1" dirty="0">
              <a:latin typeface="Meiryo UI" panose="020B0604030504040204" pitchFamily="50" charset="-128"/>
              <a:ea typeface="Meiryo UI" panose="020B0604030504040204" pitchFamily="50" charset="-128"/>
            </a:endParaRPr>
          </a:p>
        </p:txBody>
      </p:sp>
      <p:sp>
        <p:nvSpPr>
          <p:cNvPr id="83" name="右矢印 82"/>
          <p:cNvSpPr/>
          <p:nvPr/>
        </p:nvSpPr>
        <p:spPr>
          <a:xfrm>
            <a:off x="4571504" y="3824736"/>
            <a:ext cx="3672904" cy="540008"/>
          </a:xfrm>
          <a:prstGeom prst="rightArrow">
            <a:avLst>
              <a:gd name="adj1" fmla="val 61759"/>
              <a:gd name="adj2" fmla="val 50000"/>
            </a:avLst>
          </a:prstGeom>
          <a:solidFill>
            <a:schemeClr val="bg1">
              <a:lumMod val="85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4725950" y="3932776"/>
            <a:ext cx="3734482" cy="504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マーケティング</a:t>
            </a:r>
            <a:r>
              <a:rPr lang="ja-JP" altLang="en-US"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催事等　　　　　　　　　　　　　　　　　　参加招請の開始</a:t>
            </a:r>
            <a:endParaRPr lang="en-US" altLang="ja-JP" sz="8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smtClean="0">
                <a:solidFill>
                  <a:schemeClr val="tx1"/>
                </a:solidFill>
                <a:latin typeface="Meiryo UI" panose="020B0604030504040204" pitchFamily="50" charset="-128"/>
                <a:ea typeface="Meiryo UI" panose="020B0604030504040204" pitchFamily="50" charset="-128"/>
              </a:rPr>
              <a:t>会場整備計画の検討　　　　　法的手続き　　　　　　実施設計　会場建設工事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4355976" y="4652584"/>
            <a:ext cx="4536472" cy="324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r>
              <a:rPr lang="ja-JP" altLang="en-US" sz="1200" b="1" dirty="0" smtClean="0">
                <a:solidFill>
                  <a:schemeClr val="tx1"/>
                </a:solidFill>
                <a:latin typeface="Meiryo UI" panose="020B0604030504040204" pitchFamily="50" charset="-128"/>
                <a:ea typeface="Meiryo UI" panose="020B0604030504040204" pitchFamily="50" charset="-128"/>
              </a:rPr>
              <a:t>　　　　　　　　　　　約２兆円</a:t>
            </a:r>
            <a:r>
              <a:rPr lang="ja-JP" altLang="en-US" sz="1000" dirty="0" smtClean="0">
                <a:solidFill>
                  <a:schemeClr val="tx1"/>
                </a:solidFill>
                <a:latin typeface="Meiryo UI" panose="020B0604030504040204" pitchFamily="50" charset="-128"/>
                <a:ea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経済産業省による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試算値</a:t>
            </a:r>
            <a:r>
              <a:rPr lang="ja-JP" altLang="en-US" sz="1000" dirty="0" smtClean="0">
                <a:solidFill>
                  <a:schemeClr val="tx1"/>
                </a:solidFill>
                <a:latin typeface="Meiryo UI" panose="020B0604030504040204" pitchFamily="50" charset="-128"/>
                <a:ea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endParaRPr>
          </a:p>
        </p:txBody>
      </p:sp>
      <p:sp>
        <p:nvSpPr>
          <p:cNvPr id="85" name="正方形/長方形 84"/>
          <p:cNvSpPr/>
          <p:nvPr/>
        </p:nvSpPr>
        <p:spPr>
          <a:xfrm>
            <a:off x="4499992" y="4581128"/>
            <a:ext cx="1152000"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経済</a:t>
            </a:r>
            <a:r>
              <a:rPr lang="ja-JP" altLang="en-US" sz="1200" b="1" dirty="0">
                <a:solidFill>
                  <a:schemeClr val="tx1"/>
                </a:solidFill>
                <a:latin typeface="Meiryo UI" panose="020B0604030504040204" pitchFamily="50" charset="-128"/>
                <a:ea typeface="Meiryo UI" panose="020B0604030504040204" pitchFamily="50" charset="-128"/>
              </a:rPr>
              <a:t>効果</a:t>
            </a:r>
            <a:endParaRPr kumimoji="1" lang="ja-JP" altLang="en-US" sz="12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5636243" y="3519626"/>
            <a:ext cx="1853392" cy="408125"/>
          </a:xfrm>
          <a:prstGeom prst="rect">
            <a:avLst/>
          </a:prstGeom>
        </p:spPr>
        <p:txBody>
          <a:bodyPr wrap="none">
            <a:spAutoFit/>
          </a:bodyPr>
          <a:lstStyle/>
          <a:p>
            <a:pPr>
              <a:lnSpc>
                <a:spcPct val="114000"/>
              </a:lnSpc>
            </a:pP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2019.12</a:t>
            </a:r>
            <a:r>
              <a:rPr lang="ja-JP" altLang="en-US" sz="800" dirty="0">
                <a:latin typeface="Meiryo UI" panose="020B0604030504040204" pitchFamily="50" charset="-128"/>
                <a:ea typeface="Meiryo UI" panose="020B0604030504040204" pitchFamily="50" charset="-128"/>
              </a:rPr>
              <a:t>　登録申請書提出</a:t>
            </a:r>
            <a:r>
              <a:rPr lang="ja-JP" altLang="en-US" sz="800" dirty="0" smtClean="0">
                <a:latin typeface="Meiryo UI" panose="020B0604030504040204" pitchFamily="50" charset="-128"/>
                <a:ea typeface="Meiryo UI" panose="020B0604030504040204" pitchFamily="50" charset="-128"/>
              </a:rPr>
              <a:t>目標</a:t>
            </a:r>
            <a:r>
              <a:rPr lang="ja-JP" altLang="en-US" dirty="0">
                <a:solidFill>
                  <a:srgbClr val="FF0000"/>
                </a:solidFill>
                <a:latin typeface="Meiryo UI" panose="020B0604030504040204" pitchFamily="50" charset="-128"/>
                <a:ea typeface="Meiryo UI" panose="020B0604030504040204" pitchFamily="50" charset="-128"/>
              </a:rPr>
              <a:t>　</a:t>
            </a:r>
            <a:endParaRPr lang="en-US" altLang="ja-JP" dirty="0">
              <a:solidFill>
                <a:srgbClr val="FF0000"/>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72984" y="2881350"/>
            <a:ext cx="8963512" cy="3816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吹き出し 29"/>
          <p:cNvSpPr/>
          <p:nvPr/>
        </p:nvSpPr>
        <p:spPr>
          <a:xfrm>
            <a:off x="7300371" y="2713819"/>
            <a:ext cx="1663141" cy="263695"/>
          </a:xfrm>
          <a:prstGeom prst="wedgeRectCallout">
            <a:avLst>
              <a:gd name="adj1" fmla="val 7047"/>
              <a:gd name="adj2" fmla="val 375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最新</a:t>
            </a:r>
            <a:r>
              <a:rPr lang="ja-JP" altLang="en-US" sz="1400" b="1" dirty="0" smtClean="0">
                <a:latin typeface="Meiryo UI" panose="020B0604030504040204" pitchFamily="50" charset="-128"/>
                <a:ea typeface="Meiryo UI" panose="020B0604030504040204" pitchFamily="50" charset="-128"/>
              </a:rPr>
              <a:t>の情報に修正</a:t>
            </a:r>
            <a:endParaRPr kumimoji="1" lang="ja-JP" altLang="en-US" sz="1400" b="1" dirty="0">
              <a:latin typeface="Meiryo UI" panose="020B0604030504040204" pitchFamily="50" charset="-128"/>
              <a:ea typeface="Meiryo UI" panose="020B0604030504040204" pitchFamily="50" charset="-128"/>
            </a:endParaRPr>
          </a:p>
        </p:txBody>
      </p:sp>
      <p:sp>
        <p:nvSpPr>
          <p:cNvPr id="31" name="正方形/長方形 30"/>
          <p:cNvSpPr/>
          <p:nvPr/>
        </p:nvSpPr>
        <p:spPr>
          <a:xfrm>
            <a:off x="251520" y="4652887"/>
            <a:ext cx="3868040" cy="1908000"/>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ct val="1140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100" dirty="0" smtClean="0">
                <a:solidFill>
                  <a:schemeClr val="tx1"/>
                </a:solidFill>
                <a:latin typeface="Meiryo UI" panose="020B0604030504040204" pitchFamily="50" charset="-128"/>
                <a:ea typeface="Meiryo UI" panose="020B0604030504040204" pitchFamily="50" charset="-128"/>
              </a:rPr>
              <a:t>博覧会</a:t>
            </a:r>
            <a:r>
              <a:rPr lang="ja-JP" altLang="en-US" sz="1100" dirty="0">
                <a:solidFill>
                  <a:schemeClr val="tx1"/>
                </a:solidFill>
                <a:latin typeface="Meiryo UI" panose="020B0604030504040204" pitchFamily="50" charset="-128"/>
                <a:ea typeface="Meiryo UI" panose="020B0604030504040204" pitchFamily="50" charset="-128"/>
              </a:rPr>
              <a:t>の成功により</a:t>
            </a:r>
            <a:r>
              <a:rPr lang="en-US" altLang="ja-JP" sz="1100" dirty="0">
                <a:solidFill>
                  <a:schemeClr val="tx1"/>
                </a:solidFill>
                <a:latin typeface="Meiryo UI" panose="020B0604030504040204" pitchFamily="50" charset="-128"/>
                <a:ea typeface="Meiryo UI" panose="020B0604030504040204" pitchFamily="50" charset="-128"/>
              </a:rPr>
              <a:t>SDGs</a:t>
            </a:r>
            <a:r>
              <a:rPr lang="ja-JP" altLang="en-US" sz="1100" dirty="0">
                <a:solidFill>
                  <a:schemeClr val="tx1"/>
                </a:solidFill>
                <a:latin typeface="Meiryo UI" panose="020B0604030504040204" pitchFamily="50" charset="-128"/>
                <a:ea typeface="Meiryo UI" panose="020B0604030504040204" pitchFamily="50" charset="-128"/>
              </a:rPr>
              <a:t>の達成に貢献し我が国の産業及び文化の発展をめざす。（会長：中西 日本経済団体連合会</a:t>
            </a:r>
            <a:r>
              <a:rPr lang="ja-JP" altLang="en-US" sz="1100" dirty="0" smtClean="0">
                <a:solidFill>
                  <a:schemeClr val="tx1"/>
                </a:solidFill>
                <a:latin typeface="Meiryo UI" panose="020B0604030504040204" pitchFamily="50" charset="-128"/>
                <a:ea typeface="Meiryo UI" panose="020B0604030504040204" pitchFamily="50" charset="-128"/>
              </a:rPr>
              <a:t>会長）</a:t>
            </a:r>
            <a:endParaRPr lang="en-US" altLang="ja-JP" sz="1100" dirty="0" smtClean="0">
              <a:solidFill>
                <a:schemeClr val="tx1"/>
              </a:solidFill>
              <a:latin typeface="Meiryo UI" panose="020B0604030504040204" pitchFamily="50" charset="-128"/>
              <a:ea typeface="Meiryo UI" panose="020B0604030504040204" pitchFamily="50" charset="-128"/>
            </a:endParaRPr>
          </a:p>
          <a:p>
            <a:pPr>
              <a:lnSpc>
                <a:spcPct val="114000"/>
              </a:lnSpc>
            </a:pP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1000" dirty="0" smtClean="0">
                <a:solidFill>
                  <a:schemeClr val="tx1"/>
                </a:solidFill>
                <a:latin typeface="Meiryo UI" panose="020B0604030504040204" pitchFamily="50" charset="-128"/>
                <a:ea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rPr>
              <a:t>2019</a:t>
            </a:r>
            <a:r>
              <a:rPr lang="ja-JP" altLang="en-US" sz="1000" dirty="0" smtClean="0">
                <a:solidFill>
                  <a:schemeClr val="tx1"/>
                </a:solidFill>
                <a:latin typeface="Meiryo UI" panose="020B0604030504040204" pitchFamily="50" charset="-128"/>
                <a:ea typeface="Meiryo UI" panose="020B0604030504040204" pitchFamily="50" charset="-128"/>
              </a:rPr>
              <a:t>年</a:t>
            </a:r>
            <a:r>
              <a:rPr lang="en-US" altLang="ja-JP" sz="1000" dirty="0" smtClean="0">
                <a:solidFill>
                  <a:schemeClr val="tx1"/>
                </a:solidFill>
                <a:latin typeface="Meiryo UI" panose="020B0604030504040204" pitchFamily="50" charset="-128"/>
                <a:ea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rPr>
              <a:t>月　協会設立</a:t>
            </a:r>
            <a:endParaRPr lang="en-US" altLang="ja-JP" sz="1000" dirty="0" smtClean="0">
              <a:solidFill>
                <a:schemeClr val="tx1"/>
              </a:solidFill>
              <a:latin typeface="Meiryo UI" panose="020B0604030504040204" pitchFamily="50" charset="-128"/>
              <a:ea typeface="Meiryo UI" panose="020B0604030504040204" pitchFamily="50" charset="-128"/>
            </a:endParaRPr>
          </a:p>
          <a:p>
            <a:pPr>
              <a:lnSpc>
                <a:spcPct val="114000"/>
              </a:lnSpc>
            </a:pPr>
            <a:r>
              <a:rPr lang="ja-JP" altLang="en-US" sz="800" dirty="0">
                <a:solidFill>
                  <a:schemeClr val="tx1"/>
                </a:solidFill>
                <a:latin typeface="Meiryo UI" panose="020B0604030504040204" pitchFamily="50" charset="-128"/>
                <a:ea typeface="Meiryo UI" panose="020B0604030504040204" pitchFamily="50" charset="-128"/>
              </a:rPr>
              <a:t>　</a:t>
            </a:r>
            <a:endParaRPr lang="en-US" altLang="ja-JP" sz="800" dirty="0" smtClean="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576064" y="6309320"/>
            <a:ext cx="4572000" cy="253916"/>
          </a:xfrm>
          <a:prstGeom prst="rect">
            <a:avLst/>
          </a:prstGeom>
        </p:spPr>
        <p:txBody>
          <a:bodyPr>
            <a:spAutoFit/>
          </a:bodyPr>
          <a:lstStyle/>
          <a:p>
            <a:pPr algn="r"/>
            <a:r>
              <a:rPr lang="fi-FI" altLang="ja-JP" sz="1050" dirty="0">
                <a:latin typeface="Meiryo UI" panose="020B0604030504040204" pitchFamily="50" charset="-128"/>
                <a:ea typeface="Meiryo UI" panose="020B0604030504040204" pitchFamily="50" charset="-128"/>
              </a:rPr>
              <a:t>EXPO 2025 </a:t>
            </a:r>
            <a:r>
              <a:rPr lang="fi-FI" altLang="ja-JP" sz="1050" dirty="0" smtClean="0">
                <a:latin typeface="Meiryo UI" panose="020B0604030504040204" pitchFamily="50" charset="-128"/>
                <a:ea typeface="Meiryo UI" panose="020B0604030504040204" pitchFamily="50" charset="-128"/>
              </a:rPr>
              <a:t>OSAKA, KANSAI</a:t>
            </a:r>
            <a:r>
              <a:rPr lang="fi-FI" altLang="ja-JP" sz="1050" dirty="0">
                <a:latin typeface="Meiryo UI" panose="020B0604030504040204" pitchFamily="50" charset="-128"/>
                <a:ea typeface="Meiryo UI" panose="020B0604030504040204" pitchFamily="50" charset="-128"/>
              </a:rPr>
              <a:t>, JAPAN</a:t>
            </a:r>
            <a:r>
              <a:rPr lang="ja-JP" altLang="en-US" sz="1050" dirty="0" smtClean="0">
                <a:latin typeface="Meiryo UI" panose="020B0604030504040204" pitchFamily="50" charset="-128"/>
                <a:ea typeface="Meiryo UI" panose="020B0604030504040204" pitchFamily="50" charset="-128"/>
              </a:rPr>
              <a:t>ホームページより</a:t>
            </a:r>
            <a:endParaRPr lang="ja-JP" altLang="en-US" sz="1050" dirty="0">
              <a:latin typeface="Meiryo UI" panose="020B0604030504040204" pitchFamily="50" charset="-128"/>
              <a:ea typeface="Meiryo UI" panose="020B0604030504040204" pitchFamily="50" charset="-128"/>
            </a:endParaRPr>
          </a:p>
        </p:txBody>
      </p:sp>
      <p:sp>
        <p:nvSpPr>
          <p:cNvPr id="42" name="正方形/長方形 41"/>
          <p:cNvSpPr/>
          <p:nvPr/>
        </p:nvSpPr>
        <p:spPr>
          <a:xfrm>
            <a:off x="323528" y="5683314"/>
            <a:ext cx="4572000" cy="553998"/>
          </a:xfrm>
          <a:prstGeom prst="rect">
            <a:avLst/>
          </a:prstGeom>
        </p:spPr>
        <p:txBody>
          <a:bodyPr>
            <a:spAutoFit/>
          </a:bodyPr>
          <a:lstStyle/>
          <a:p>
            <a:r>
              <a:rPr lang="ja-JP" altLang="en-US" sz="1000" dirty="0" smtClean="0">
                <a:latin typeface="Meiryo UI" panose="020B0604030504040204" pitchFamily="50" charset="-128"/>
                <a:ea typeface="Meiryo UI" panose="020B0604030504040204" pitchFamily="50" charset="-128"/>
              </a:rPr>
              <a:t>所在地</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大阪市</a:t>
            </a:r>
            <a:r>
              <a:rPr lang="ja-JP" altLang="en-US" sz="1000" dirty="0">
                <a:latin typeface="Meiryo UI" panose="020B0604030504040204" pitchFamily="50" charset="-128"/>
                <a:ea typeface="Meiryo UI" panose="020B0604030504040204" pitchFamily="50" charset="-128"/>
              </a:rPr>
              <a:t>住之江区南港北</a:t>
            </a:r>
            <a:r>
              <a:rPr lang="en-US" altLang="ja-JP" sz="1000" dirty="0">
                <a:latin typeface="Meiryo UI" panose="020B0604030504040204" pitchFamily="50" charset="-128"/>
                <a:ea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rPr>
              <a:t>丁目</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14-16</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大阪府咲洲庁舎</a:t>
            </a:r>
            <a:r>
              <a:rPr lang="en-US" altLang="ja-JP" sz="1000" dirty="0">
                <a:latin typeface="Meiryo UI" panose="020B0604030504040204" pitchFamily="50" charset="-128"/>
                <a:ea typeface="Meiryo UI" panose="020B0604030504040204" pitchFamily="50" charset="-128"/>
              </a:rPr>
              <a:t>43</a:t>
            </a:r>
            <a:r>
              <a:rPr lang="ja-JP" altLang="en-US" sz="1000" dirty="0">
                <a:latin typeface="Meiryo UI" panose="020B0604030504040204" pitchFamily="50" charset="-128"/>
                <a:ea typeface="Meiryo UI" panose="020B0604030504040204" pitchFamily="50" charset="-128"/>
              </a:rPr>
              <a:t>階）</a:t>
            </a:r>
          </a:p>
        </p:txBody>
      </p:sp>
      <p:grpSp>
        <p:nvGrpSpPr>
          <p:cNvPr id="32" name="グループ化 31"/>
          <p:cNvGrpSpPr>
            <a:grpSpLocks noChangeAspect="1"/>
          </p:cNvGrpSpPr>
          <p:nvPr/>
        </p:nvGrpSpPr>
        <p:grpSpPr>
          <a:xfrm>
            <a:off x="4370863" y="5085184"/>
            <a:ext cx="4535840" cy="1446480"/>
            <a:chOff x="5068394" y="4056919"/>
            <a:chExt cx="3907469" cy="1291372"/>
          </a:xfrm>
        </p:grpSpPr>
        <p:pic>
          <p:nvPicPr>
            <p:cNvPr id="33" name="図形 1"/>
            <p:cNvPicPr>
              <a:picLocks noChangeAspect="1"/>
            </p:cNvPicPr>
            <p:nvPr/>
          </p:nvPicPr>
          <p:blipFill>
            <a:blip r:embed="rId3"/>
            <a:stretch>
              <a:fillRect/>
            </a:stretch>
          </p:blipFill>
          <p:spPr>
            <a:xfrm>
              <a:off x="5068394" y="4056919"/>
              <a:ext cx="2095894" cy="1291372"/>
            </a:xfrm>
            <a:prstGeom prst="rect">
              <a:avLst/>
            </a:prstGeom>
          </p:spPr>
        </p:pic>
        <p:pic>
          <p:nvPicPr>
            <p:cNvPr id="40" name="図形 5"/>
            <p:cNvPicPr>
              <a:picLocks noChangeAspect="1"/>
            </p:cNvPicPr>
            <p:nvPr/>
          </p:nvPicPr>
          <p:blipFill>
            <a:blip r:embed="rId4"/>
            <a:stretch>
              <a:fillRect/>
            </a:stretch>
          </p:blipFill>
          <p:spPr>
            <a:xfrm>
              <a:off x="7164288" y="4056919"/>
              <a:ext cx="1811575" cy="1291371"/>
            </a:xfrm>
            <a:prstGeom prst="rect">
              <a:avLst/>
            </a:prstGeom>
          </p:spPr>
        </p:pic>
      </p:grpSp>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9546" y="5373216"/>
            <a:ext cx="1456390" cy="950976"/>
          </a:xfrm>
          <a:prstGeom prst="rect">
            <a:avLst/>
          </a:prstGeom>
        </p:spPr>
      </p:pic>
      <p:sp>
        <p:nvSpPr>
          <p:cNvPr id="35" name="正方形/長方形 34"/>
          <p:cNvSpPr/>
          <p:nvPr/>
        </p:nvSpPr>
        <p:spPr>
          <a:xfrm>
            <a:off x="323528" y="4552370"/>
            <a:ext cx="3384216" cy="252000"/>
          </a:xfrm>
          <a:prstGeom prst="rect">
            <a:avLst/>
          </a:prstGeom>
          <a:solidFill>
            <a:schemeClr val="accent3">
              <a:lumMod val="60000"/>
              <a:lumOff val="4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r>
              <a:rPr lang="ja-JP" altLang="en-US" sz="1200" b="1" dirty="0" smtClean="0">
                <a:solidFill>
                  <a:schemeClr val="tx1"/>
                </a:solidFill>
                <a:latin typeface="Meiryo UI" panose="020B0604030504040204" pitchFamily="50" charset="-128"/>
                <a:ea typeface="Meiryo UI" panose="020B0604030504040204" pitchFamily="50" charset="-128"/>
              </a:rPr>
              <a:t>（一社）</a:t>
            </a:r>
            <a:r>
              <a:rPr lang="en-US" altLang="ja-JP" sz="1200" b="1" dirty="0" smtClean="0">
                <a:solidFill>
                  <a:schemeClr val="tx1"/>
                </a:solidFill>
                <a:latin typeface="Meiryo UI" panose="020B0604030504040204" pitchFamily="50" charset="-128"/>
                <a:ea typeface="Meiryo UI" panose="020B0604030504040204" pitchFamily="50" charset="-128"/>
              </a:rPr>
              <a:t>2025</a:t>
            </a:r>
            <a:r>
              <a:rPr lang="ja-JP" altLang="en-US" sz="1200" b="1" dirty="0">
                <a:solidFill>
                  <a:schemeClr val="tx1"/>
                </a:solidFill>
                <a:latin typeface="Meiryo UI" panose="020B0604030504040204" pitchFamily="50" charset="-128"/>
                <a:ea typeface="Meiryo UI" panose="020B0604030504040204" pitchFamily="50" charset="-128"/>
              </a:rPr>
              <a:t>年</a:t>
            </a:r>
            <a:r>
              <a:rPr lang="ja-JP" altLang="en-US" sz="1200" b="1" dirty="0" smtClean="0">
                <a:solidFill>
                  <a:schemeClr val="tx1"/>
                </a:solidFill>
                <a:latin typeface="Meiryo UI" panose="020B0604030504040204" pitchFamily="50" charset="-128"/>
                <a:ea typeface="Meiryo UI" panose="020B0604030504040204" pitchFamily="50" charset="-128"/>
              </a:rPr>
              <a:t>日本国際博覧会</a:t>
            </a:r>
            <a:r>
              <a:rPr lang="ja-JP" altLang="en-US" sz="1200" b="1" dirty="0">
                <a:solidFill>
                  <a:schemeClr val="tx1"/>
                </a:solidFill>
                <a:latin typeface="Meiryo UI" panose="020B0604030504040204" pitchFamily="50" charset="-128"/>
                <a:ea typeface="Meiryo UI" panose="020B0604030504040204" pitchFamily="50" charset="-128"/>
              </a:rPr>
              <a:t>協会の設立</a:t>
            </a:r>
          </a:p>
        </p:txBody>
      </p:sp>
    </p:spTree>
    <p:extLst>
      <p:ext uri="{BB962C8B-B14F-4D97-AF65-F5344CB8AC3E}">
        <p14:creationId xmlns:p14="http://schemas.microsoft.com/office/powerpoint/2010/main" val="2698831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179614" y="3133835"/>
            <a:ext cx="4198834" cy="3528393"/>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15" name="角丸四角形 14"/>
          <p:cNvSpPr/>
          <p:nvPr/>
        </p:nvSpPr>
        <p:spPr>
          <a:xfrm>
            <a:off x="179512" y="395791"/>
            <a:ext cx="8784000" cy="2520000"/>
          </a:xfrm>
          <a:prstGeom prst="roundRect">
            <a:avLst>
              <a:gd name="adj" fmla="val 2516"/>
            </a:avLst>
          </a:prstGeom>
          <a:solidFill>
            <a:schemeClr val="accent5">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1900"/>
              </a:lnSpc>
              <a:spcBef>
                <a:spcPts val="0"/>
              </a:spcBef>
              <a:spcAft>
                <a:spcPts val="0"/>
              </a:spcAft>
            </a:pP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観光立国日本</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をめざす上で、統合型リゾート（</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）の導入は必要であり、また世界と互角に競争</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できる規模</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・機能を持つ</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施設を整備することでインバウンドの飛躍的な拡大につながることが期待される。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大阪・夢洲は</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時間運用の関西国際空港や都市インフラの充実など交通アクセスがよく高い利便性が</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あるほか、非常</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に広大な用地があるなど、立地の優位性がある。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基本構想（案）」を踏まえ、経済界</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と連携した</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機能の強化などベイエリアの活性化を図ることにより、地域も成長・発展を実現し</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格の向上を図ることができる。</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また、ギャンブル等</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依存症</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をはじめとしたセーフティネット</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等の諸課題</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について国に検討を</a:t>
            </a:r>
            <a:r>
              <a:rPr lang="ja-JP"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働きかけ、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実効性のある対策の検討</a:t>
            </a:r>
            <a:r>
              <a:rPr lang="ja-JP"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とともに、府市のめざす</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について府民</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・市民の理解を得るため、多様な機会を捉え積極的な情報発信を行う。</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900"/>
              </a:lnSpc>
              <a:spcBef>
                <a:spcPts val="0"/>
              </a:spcBef>
              <a:spcAft>
                <a:spcPts val="0"/>
              </a:spcAft>
            </a:pP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の早期開業に向けて着実に準備を進め、国際競争力の高い魅力的な</a:t>
            </a:r>
            <a:r>
              <a:rPr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を実現することにより、副首都・大阪の世界水準の都市ブランドの確立をより一層加速させることが可能となる。</a:t>
            </a:r>
            <a:endParaRPr lang="ja-JP" altLang="en-US" sz="1300" dirty="0">
              <a:solidFill>
                <a:schemeClr val="tx1"/>
              </a:solidFill>
            </a:endParaRPr>
          </a:p>
        </p:txBody>
      </p:sp>
      <p:sp>
        <p:nvSpPr>
          <p:cNvPr id="22" name="正方形/長方形 21"/>
          <p:cNvSpPr/>
          <p:nvPr/>
        </p:nvSpPr>
        <p:spPr>
          <a:xfrm>
            <a:off x="211598" y="44624"/>
            <a:ext cx="7528754" cy="338554"/>
          </a:xfrm>
          <a:prstGeom prst="rect">
            <a:avLst/>
          </a:prstGeom>
        </p:spPr>
        <p:txBody>
          <a:bodyPr wrap="square">
            <a:spAutoFit/>
          </a:bodyPr>
          <a:lstStyle/>
          <a:p>
            <a:pPr fontAlgn="auto">
              <a:spcBef>
                <a:spcPts val="0"/>
              </a:spcBef>
              <a:spcAft>
                <a:spcPts val="0"/>
              </a:spcAft>
            </a:pP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②統合型リゾート（</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）の立地推進</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スライド番号プレースホルダー 1"/>
          <p:cNvSpPr txBox="1">
            <a:spLocks/>
          </p:cNvSpPr>
          <p:nvPr/>
        </p:nvSpPr>
        <p:spPr bwMode="auto">
          <a:xfrm>
            <a:off x="8388424" y="651312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33</a:t>
            </a:fld>
            <a:endParaRPr lang="ja-JP" altLang="en-US" sz="1200" dirty="0">
              <a:solidFill>
                <a:prstClr val="black"/>
              </a:solidFill>
            </a:endParaRPr>
          </a:p>
        </p:txBody>
      </p:sp>
      <p:sp>
        <p:nvSpPr>
          <p:cNvPr id="23" name="正方形/長方形 22"/>
          <p:cNvSpPr/>
          <p:nvPr/>
        </p:nvSpPr>
        <p:spPr>
          <a:xfrm>
            <a:off x="4566399" y="3133836"/>
            <a:ext cx="4320000" cy="1728000"/>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24" name="角丸四角形 23"/>
          <p:cNvSpPr/>
          <p:nvPr/>
        </p:nvSpPr>
        <p:spPr>
          <a:xfrm>
            <a:off x="4580163" y="3376582"/>
            <a:ext cx="2899323" cy="523584"/>
          </a:xfrm>
          <a:prstGeom prst="roundRect">
            <a:avLst>
              <a:gd name="adj" fmla="val 2070"/>
            </a:avLst>
          </a:prstGeom>
          <a:noFill/>
          <a:ln w="3175">
            <a:noFill/>
            <a:prstDash val="solid"/>
          </a:ln>
        </p:spPr>
        <p:txBody>
          <a:bodyPr wrap="square" lIns="36000" tIns="36000" rIns="36000" bIns="36000" rtlCol="0" anchor="ctr" anchorCtr="0">
            <a:noAutofit/>
          </a:bodyPr>
          <a:lstStyle/>
          <a:p>
            <a:pPr algn="just">
              <a:spcAft>
                <a:spcPts val="300"/>
              </a:spcAft>
            </a:pP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振興・地域経済振興・</a:t>
            </a:r>
            <a:r>
              <a:rPr lang="ja-JP" altLang="en-US" sz="11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公益還元</a:t>
            </a:r>
          </a:p>
          <a:p>
            <a:pPr algn="ctr"/>
            <a:r>
              <a:rPr kumimoji="1" lang="ja-JP" altLang="en-US" sz="8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aphicFrame>
        <p:nvGraphicFramePr>
          <p:cNvPr id="28" name="表 27"/>
          <p:cNvGraphicFramePr>
            <a:graphicFrameLocks noGrp="1"/>
          </p:cNvGraphicFramePr>
          <p:nvPr>
            <p:extLst>
              <p:ext uri="{D42A27DB-BD31-4B8C-83A1-F6EECF244321}">
                <p14:modId xmlns:p14="http://schemas.microsoft.com/office/powerpoint/2010/main" val="1531838720"/>
              </p:ext>
            </p:extLst>
          </p:nvPr>
        </p:nvGraphicFramePr>
        <p:xfrm>
          <a:off x="4665578" y="4141948"/>
          <a:ext cx="4142816" cy="504000"/>
        </p:xfrm>
        <a:graphic>
          <a:graphicData uri="http://schemas.openxmlformats.org/drawingml/2006/table">
            <a:tbl>
              <a:tblPr bandRow="1">
                <a:tableStyleId>{5C22544A-7EE6-4342-B048-85BDC9FD1C3A}</a:tableStyleId>
              </a:tblPr>
              <a:tblGrid>
                <a:gridCol w="1129859">
                  <a:extLst>
                    <a:ext uri="{9D8B030D-6E8A-4147-A177-3AD203B41FA5}">
                      <a16:colId xmlns:a16="http://schemas.microsoft.com/office/drawing/2014/main" val="3032238048"/>
                    </a:ext>
                  </a:extLst>
                </a:gridCol>
                <a:gridCol w="941549">
                  <a:extLst>
                    <a:ext uri="{9D8B030D-6E8A-4147-A177-3AD203B41FA5}">
                      <a16:colId xmlns:a16="http://schemas.microsoft.com/office/drawing/2014/main" val="417892378"/>
                    </a:ext>
                  </a:extLst>
                </a:gridCol>
                <a:gridCol w="1129859">
                  <a:extLst>
                    <a:ext uri="{9D8B030D-6E8A-4147-A177-3AD203B41FA5}">
                      <a16:colId xmlns:a16="http://schemas.microsoft.com/office/drawing/2014/main" val="646776825"/>
                    </a:ext>
                  </a:extLst>
                </a:gridCol>
                <a:gridCol w="941549">
                  <a:extLst>
                    <a:ext uri="{9D8B030D-6E8A-4147-A177-3AD203B41FA5}">
                      <a16:colId xmlns:a16="http://schemas.microsoft.com/office/drawing/2014/main" val="2156566681"/>
                    </a:ext>
                  </a:extLst>
                </a:gridCol>
              </a:tblGrid>
              <a:tr h="252000">
                <a:tc>
                  <a:txBody>
                    <a:bodyPr/>
                    <a:lstStyle/>
                    <a:p>
                      <a:pPr indent="-61595" algn="ctr">
                        <a:lnSpc>
                          <a:spcPts val="1500"/>
                        </a:lnSpc>
                        <a:spcAft>
                          <a:spcPts val="0"/>
                        </a:spcAft>
                      </a:pPr>
                      <a:r>
                        <a:rPr lang="ja-JP" sz="800" kern="100" dirty="0" smtClean="0">
                          <a:solidFill>
                            <a:schemeClr val="tx1"/>
                          </a:solidFill>
                          <a:effectLst/>
                          <a:latin typeface="Meiryo UI" panose="020B0604030504040204" pitchFamily="50" charset="-128"/>
                          <a:ea typeface="Meiryo UI" panose="020B0604030504040204" pitchFamily="50" charset="-128"/>
                        </a:rPr>
                        <a:t>経済</a:t>
                      </a:r>
                      <a:r>
                        <a:rPr lang="ja-JP" sz="800" kern="100" dirty="0">
                          <a:solidFill>
                            <a:schemeClr val="tx1"/>
                          </a:solidFill>
                          <a:effectLst/>
                          <a:latin typeface="Meiryo UI" panose="020B0604030504040204" pitchFamily="50" charset="-128"/>
                          <a:ea typeface="Meiryo UI" panose="020B0604030504040204" pitchFamily="50" charset="-128"/>
                        </a:rPr>
                        <a:t>波及</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alt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1</a:t>
                      </a:r>
                      <a:r>
                        <a:rPr lang="ja-JP" altLang="en-US" sz="800" kern="100" dirty="0" smtClean="0">
                          <a:solidFill>
                            <a:schemeClr val="tx1"/>
                          </a:solidFill>
                          <a:effectLst/>
                          <a:latin typeface="Meiryo UI" panose="020B0604030504040204" pitchFamily="50" charset="-128"/>
                          <a:ea typeface="Meiryo UI" panose="020B0604030504040204" pitchFamily="50" charset="-128"/>
                        </a:rPr>
                        <a:t>兆</a:t>
                      </a:r>
                      <a:r>
                        <a:rPr lang="en-US" altLang="ja-JP" sz="800" kern="100" dirty="0" smtClean="0">
                          <a:solidFill>
                            <a:schemeClr val="tx1"/>
                          </a:solidFill>
                          <a:effectLst/>
                          <a:latin typeface="Meiryo UI" panose="020B0604030504040204" pitchFamily="50" charset="-128"/>
                          <a:ea typeface="Meiryo UI" panose="020B0604030504040204" pitchFamily="50" charset="-128"/>
                        </a:rPr>
                        <a:t>2,400</a:t>
                      </a:r>
                      <a:r>
                        <a:rPr lang="ja-JP" sz="800" kern="100" dirty="0" smtClean="0">
                          <a:solidFill>
                            <a:schemeClr val="tx1"/>
                          </a:solidFill>
                          <a:effectLst/>
                          <a:latin typeface="Meiryo UI" panose="020B0604030504040204" pitchFamily="50" charset="-128"/>
                          <a:ea typeface="Meiryo UI" panose="020B0604030504040204" pitchFamily="50" charset="-128"/>
                        </a:rPr>
                        <a:t>億円</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経済波及効果（運営）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7,600</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億円</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9010985"/>
                  </a:ext>
                </a:extLst>
              </a:tr>
              <a:tr h="252000">
                <a:tc>
                  <a:txBody>
                    <a:bodyPr/>
                    <a:lstStyle/>
                    <a:p>
                      <a:pPr indent="-61595" algn="ctr">
                        <a:lnSpc>
                          <a:spcPts val="1500"/>
                        </a:lnSpc>
                        <a:spcAft>
                          <a:spcPts val="0"/>
                        </a:spcAft>
                      </a:pPr>
                      <a:r>
                        <a:rPr lang="ja-JP" sz="800" kern="100" dirty="0">
                          <a:solidFill>
                            <a:schemeClr val="tx1"/>
                          </a:solidFill>
                          <a:effectLst/>
                          <a:latin typeface="Meiryo UI" panose="020B0604030504040204" pitchFamily="50" charset="-128"/>
                          <a:ea typeface="Meiryo UI" panose="020B0604030504040204" pitchFamily="50" charset="-128"/>
                        </a:rPr>
                        <a:t>雇用創出</a:t>
                      </a:r>
                      <a:r>
                        <a:rPr lang="ja-JP" sz="800" kern="100" dirty="0" smtClean="0">
                          <a:solidFill>
                            <a:schemeClr val="tx1"/>
                          </a:solidFill>
                          <a:effectLst/>
                          <a:latin typeface="Meiryo UI" panose="020B0604030504040204" pitchFamily="50" charset="-128"/>
                          <a:ea typeface="Meiryo UI" panose="020B0604030504040204" pitchFamily="50" charset="-128"/>
                        </a:rPr>
                        <a:t>効果</a:t>
                      </a:r>
                      <a:r>
                        <a:rPr lang="en-US" altLang="ja-JP" sz="800" kern="100" dirty="0" smtClean="0">
                          <a:solidFill>
                            <a:schemeClr val="tx1"/>
                          </a:solidFill>
                          <a:effectLst/>
                          <a:latin typeface="Meiryo UI" panose="020B0604030504040204" pitchFamily="50" charset="-128"/>
                          <a:ea typeface="Meiryo UI" panose="020B0604030504040204" pitchFamily="50" charset="-128"/>
                        </a:rPr>
                        <a:t> (</a:t>
                      </a:r>
                      <a:r>
                        <a:rPr lang="ja-JP" sz="800" kern="100" dirty="0" smtClean="0">
                          <a:solidFill>
                            <a:schemeClr val="tx1"/>
                          </a:solidFill>
                          <a:effectLst/>
                          <a:latin typeface="Meiryo UI" panose="020B0604030504040204" pitchFamily="50" charset="-128"/>
                          <a:ea typeface="Meiryo UI" panose="020B0604030504040204" pitchFamily="50" charset="-128"/>
                        </a:rPr>
                        <a:t>建設</a:t>
                      </a:r>
                      <a:r>
                        <a:rPr lang="ja-JP" altLang="en-US" sz="800" kern="100" dirty="0" smtClean="0">
                          <a:solidFill>
                            <a:schemeClr val="tx1"/>
                          </a:solidFill>
                          <a:effectLst/>
                          <a:latin typeface="Meiryo UI" panose="020B0604030504040204" pitchFamily="50" charset="-128"/>
                          <a:ea typeface="Meiryo UI" panose="020B0604030504040204" pitchFamily="50" charset="-128"/>
                        </a:rPr>
                        <a:t>時</a:t>
                      </a:r>
                      <a:r>
                        <a:rPr lang="en-US" altLang="ja-JP" sz="800" kern="100" dirty="0" smtClean="0">
                          <a:solidFill>
                            <a:schemeClr val="tx1"/>
                          </a:solidFill>
                          <a:effectLst/>
                          <a:latin typeface="Meiryo UI" panose="020B0604030504040204" pitchFamily="50" charset="-128"/>
                          <a:ea typeface="Meiryo UI" panose="020B0604030504040204" pitchFamily="50" charset="-128"/>
                        </a:rPr>
                        <a:t>)</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rPr>
                        <a:t>7.5</a:t>
                      </a:r>
                      <a:r>
                        <a:rPr lang="ja-JP" altLang="en-US" sz="800" kern="100" dirty="0" smtClean="0">
                          <a:solidFill>
                            <a:schemeClr val="tx1"/>
                          </a:solidFill>
                          <a:effectLst/>
                          <a:latin typeface="Meiryo UI" panose="020B0604030504040204" pitchFamily="50" charset="-128"/>
                          <a:ea typeface="Meiryo UI" panose="020B0604030504040204" pitchFamily="50" charset="-128"/>
                        </a:rPr>
                        <a:t>万人</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indent="-61595" algn="ctr">
                        <a:lnSpc>
                          <a:spcPts val="1500"/>
                        </a:lnSpc>
                        <a:spcAft>
                          <a:spcPts val="0"/>
                        </a:spcAft>
                      </a:pP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雇用創出効果（運営）</a:t>
                      </a:r>
                      <a:endParaRPr lang="ja-JP" sz="8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50000"/>
                        </a:lnSpc>
                        <a:spcAft>
                          <a:spcPts val="0"/>
                        </a:spcAft>
                      </a:pP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8.8</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万人</a:t>
                      </a:r>
                      <a:r>
                        <a:rPr lang="en-US" altLang="ja-JP"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6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37634"/>
                  </a:ext>
                </a:extLst>
              </a:tr>
            </a:tbl>
          </a:graphicData>
        </a:graphic>
      </p:graphicFrame>
      <p:sp>
        <p:nvSpPr>
          <p:cNvPr id="31" name="角丸四角形 30"/>
          <p:cNvSpPr/>
          <p:nvPr/>
        </p:nvSpPr>
        <p:spPr>
          <a:xfrm>
            <a:off x="4665050" y="3690372"/>
            <a:ext cx="4143344" cy="39600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・新た</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な需要の増加による経済</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波及効果</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、雇用創出</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a:t>
            </a:r>
            <a:endPar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様々</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な産業への波及</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効果　　・都市</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の魅力と国際競争力</a:t>
            </a:r>
            <a:r>
              <a:rPr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a:t>
            </a:r>
            <a:r>
              <a:rPr lang="ja-JP" altLang="en-US" sz="10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向上</a:t>
            </a:r>
            <a:r>
              <a:rPr kumimoji="1" lang="ja-JP" altLang="en-US" sz="10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p>
        </p:txBody>
      </p:sp>
      <p:sp>
        <p:nvSpPr>
          <p:cNvPr id="34" name="テキスト ボックス 33"/>
          <p:cNvSpPr txBox="1"/>
          <p:nvPr/>
        </p:nvSpPr>
        <p:spPr>
          <a:xfrm>
            <a:off x="4159213" y="4660689"/>
            <a:ext cx="1656184" cy="123111"/>
          </a:xfrm>
          <a:prstGeom prst="rect">
            <a:avLst/>
          </a:prstGeom>
          <a:noFill/>
        </p:spPr>
        <p:txBody>
          <a:bodyPr wrap="square" lIns="36000" tIns="0" rIns="36000" bIns="0" rtlCol="0">
            <a:spAutoFit/>
          </a:bodyPr>
          <a:lstStyle/>
          <a:p>
            <a:pPr algn="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近畿圏の</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経済波及効果</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4580163" y="3133836"/>
            <a:ext cx="4306236"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en-US" altLang="ja-JP" sz="1200" b="1" dirty="0" smtClean="0">
                <a:solidFill>
                  <a:schemeClr val="bg1"/>
                </a:solidFill>
                <a:latin typeface="Meiryo UI" pitchFamily="50" charset="-128"/>
                <a:ea typeface="Meiryo UI" pitchFamily="50" charset="-128"/>
                <a:cs typeface="Meiryo UI" pitchFamily="50" charset="-128"/>
              </a:rPr>
              <a:t>IR</a:t>
            </a:r>
            <a:r>
              <a:rPr lang="ja-JP" altLang="en-US" sz="1200" b="1" dirty="0" smtClean="0">
                <a:solidFill>
                  <a:schemeClr val="bg1"/>
                </a:solidFill>
                <a:latin typeface="Meiryo UI" pitchFamily="50" charset="-128"/>
                <a:ea typeface="Meiryo UI" pitchFamily="50" charset="-128"/>
                <a:cs typeface="Meiryo UI" pitchFamily="50" charset="-128"/>
              </a:rPr>
              <a:t>立地</a:t>
            </a:r>
            <a:r>
              <a:rPr lang="ja-JP" altLang="en-US" sz="1200" b="1" dirty="0">
                <a:solidFill>
                  <a:schemeClr val="bg1"/>
                </a:solidFill>
                <a:latin typeface="Meiryo UI" pitchFamily="50" charset="-128"/>
                <a:ea typeface="Meiryo UI" pitchFamily="50" charset="-128"/>
                <a:cs typeface="Meiryo UI" pitchFamily="50" charset="-128"/>
              </a:rPr>
              <a:t>による効果</a:t>
            </a:r>
          </a:p>
        </p:txBody>
      </p:sp>
      <p:sp>
        <p:nvSpPr>
          <p:cNvPr id="36" name="正方形/長方形 35"/>
          <p:cNvSpPr/>
          <p:nvPr/>
        </p:nvSpPr>
        <p:spPr>
          <a:xfrm>
            <a:off x="4547648" y="4997326"/>
            <a:ext cx="4320000" cy="1664901"/>
          </a:xfrm>
          <a:prstGeom prst="rect">
            <a:avLst/>
          </a:prstGeom>
          <a:solidFill>
            <a:schemeClr val="bg1"/>
          </a:solidFill>
          <a:ln w="25400">
            <a:solidFill>
              <a:schemeClr val="accent1">
                <a:lumMod val="60000"/>
                <a:lumOff val="4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8016" tIns="64008" rIns="128016" bIns="64008" rtlCol="0" anchor="ctr"/>
          <a:lstStyle/>
          <a:p>
            <a:pPr algn="ctr"/>
            <a:endParaRPr kumimoji="1" lang="ja-JP" altLang="en-US">
              <a:solidFill>
                <a:schemeClr val="tx1"/>
              </a:solidFill>
            </a:endParaRPr>
          </a:p>
        </p:txBody>
      </p:sp>
      <p:sp>
        <p:nvSpPr>
          <p:cNvPr id="35" name="タイトル 1"/>
          <p:cNvSpPr txBox="1">
            <a:spLocks/>
          </p:cNvSpPr>
          <p:nvPr/>
        </p:nvSpPr>
        <p:spPr>
          <a:xfrm>
            <a:off x="4547648" y="5000434"/>
            <a:ext cx="4320000" cy="291740"/>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smtClean="0">
                <a:solidFill>
                  <a:schemeClr val="bg1"/>
                </a:solidFill>
                <a:latin typeface="Meiryo UI" pitchFamily="50" charset="-128"/>
                <a:ea typeface="Meiryo UI" pitchFamily="50" charset="-128"/>
                <a:cs typeface="Meiryo UI" pitchFamily="50" charset="-128"/>
              </a:rPr>
              <a:t>スケジュール</a:t>
            </a:r>
            <a:endParaRPr lang="ja-JP" altLang="en-US" sz="1200" b="1" dirty="0">
              <a:solidFill>
                <a:schemeClr val="bg1"/>
              </a:solidFill>
              <a:latin typeface="Meiryo UI" pitchFamily="50" charset="-128"/>
              <a:ea typeface="Meiryo UI" pitchFamily="50" charset="-128"/>
              <a:cs typeface="Meiryo UI" pitchFamily="50" charset="-128"/>
            </a:endParaRPr>
          </a:p>
        </p:txBody>
      </p:sp>
      <p:sp>
        <p:nvSpPr>
          <p:cNvPr id="52" name="テキスト ボックス 51"/>
          <p:cNvSpPr txBox="1"/>
          <p:nvPr/>
        </p:nvSpPr>
        <p:spPr>
          <a:xfrm>
            <a:off x="251520" y="4654928"/>
            <a:ext cx="2016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大阪</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IR</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の想定事業モデル</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251520" y="3539928"/>
            <a:ext cx="1440000" cy="241980"/>
          </a:xfrm>
          <a:prstGeom prst="rect">
            <a:avLst/>
          </a:prstGeom>
          <a:gradFill>
            <a:gsLst>
              <a:gs pos="88000">
                <a:schemeClr val="tx2">
                  <a:lumMod val="20000"/>
                  <a:lumOff val="80000"/>
                </a:schemeClr>
              </a:gs>
              <a:gs pos="28000">
                <a:schemeClr val="tx2">
                  <a:lumMod val="40000"/>
                  <a:lumOff val="60000"/>
                </a:schemeClr>
              </a:gs>
              <a:gs pos="100000">
                <a:schemeClr val="accent6">
                  <a:lumMod val="40000"/>
                  <a:lumOff val="60000"/>
                </a:schemeClr>
              </a:gs>
              <a:gs pos="1000">
                <a:srgbClr val="0070C0"/>
              </a:gs>
              <a:gs pos="100000">
                <a:schemeClr val="accent1">
                  <a:tint val="37000"/>
                  <a:satMod val="300000"/>
                </a:schemeClr>
              </a:gs>
              <a:gs pos="100000">
                <a:schemeClr val="tx2">
                  <a:lumMod val="20000"/>
                  <a:lumOff val="80000"/>
                </a:schemeClr>
              </a:gs>
            </a:gsLst>
            <a:lin ang="16200000" scaled="1"/>
          </a:gradFill>
          <a:ln w="6350">
            <a:noFill/>
          </a:ln>
        </p:spPr>
        <p:style>
          <a:lnRef idx="1">
            <a:schemeClr val="accent1"/>
          </a:lnRef>
          <a:fillRef idx="2">
            <a:schemeClr val="accent1"/>
          </a:fillRef>
          <a:effectRef idx="1">
            <a:schemeClr val="accent1"/>
          </a:effectRef>
          <a:fontRef idx="minor">
            <a:schemeClr val="dk1"/>
          </a:fontRef>
        </p:style>
        <p:txBody>
          <a:bodyPr wrap="square" lIns="128016" tIns="36000" rIns="128016" bIns="36000" rtlCol="0" anchor="ctr">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基本コンセプト</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テキスト ボックス 55"/>
          <p:cNvSpPr txBox="1"/>
          <p:nvPr/>
        </p:nvSpPr>
        <p:spPr>
          <a:xfrm>
            <a:off x="244686" y="4997327"/>
            <a:ext cx="4072653" cy="1608133"/>
          </a:xfrm>
          <a:prstGeom prst="rect">
            <a:avLst/>
          </a:prstGeom>
          <a:solidFill>
            <a:schemeClr val="accent5">
              <a:lumMod val="20000"/>
              <a:lumOff val="80000"/>
            </a:schemeClr>
          </a:solidFill>
          <a:ln w="12700">
            <a:noFill/>
          </a:ln>
        </p:spPr>
        <p:txBody>
          <a:bodyPr wrap="square" lIns="36000" rIns="36000" rtlCol="0">
            <a:spAutoFit/>
          </a:bodyPr>
          <a:lstStyle/>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◆投資規模：</a:t>
            </a:r>
            <a:r>
              <a:rPr lang="en-US" altLang="ja-JP" sz="1000" dirty="0" smtClean="0">
                <a:latin typeface="Meiryo UI" panose="020B0604030504040204" pitchFamily="50" charset="-128"/>
                <a:ea typeface="Meiryo UI" panose="020B0604030504040204" pitchFamily="50" charset="-128"/>
              </a:rPr>
              <a:t>9,300</a:t>
            </a:r>
            <a:r>
              <a:rPr lang="ja-JP" altLang="en-US" sz="1000" dirty="0" smtClean="0">
                <a:latin typeface="Meiryo UI" panose="020B0604030504040204" pitchFamily="50" charset="-128"/>
                <a:ea typeface="Meiryo UI" panose="020B0604030504040204" pitchFamily="50" charset="-128"/>
              </a:rPr>
              <a:t>億円</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9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施設規模：総延床面積　</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万㎡</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◆年間来場者数：</a:t>
            </a:r>
            <a:r>
              <a:rPr lang="en-US" altLang="ja-JP" sz="1000" dirty="0" smtClean="0">
                <a:latin typeface="Meiryo UI" panose="020B0604030504040204" pitchFamily="50" charset="-128"/>
                <a:ea typeface="Meiryo UI" panose="020B0604030504040204" pitchFamily="50" charset="-128"/>
              </a:rPr>
              <a:t>1,500</a:t>
            </a:r>
            <a:r>
              <a:rPr lang="ja-JP" altLang="en-US" sz="1000" dirty="0" smtClean="0">
                <a:latin typeface="Meiryo UI" panose="020B0604030504040204" pitchFamily="50" charset="-128"/>
                <a:ea typeface="Meiryo UI" panose="020B0604030504040204" pitchFamily="50" charset="-128"/>
              </a:rPr>
              <a:t>万人</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400" dirty="0" smtClean="0">
              <a:latin typeface="Meiryo UI" panose="020B0604030504040204" pitchFamily="50" charset="-128"/>
              <a:ea typeface="Meiryo UI" panose="020B0604030504040204" pitchFamily="50" charset="-128"/>
            </a:endParaRPr>
          </a:p>
          <a:p>
            <a:pPr>
              <a:spcAft>
                <a:spcPts val="300"/>
              </a:spcAft>
            </a:pPr>
            <a:r>
              <a:rPr lang="ja-JP" altLang="en-US" sz="1000" dirty="0" smtClean="0">
                <a:latin typeface="Meiryo UI" panose="020B0604030504040204" pitchFamily="50" charset="-128"/>
                <a:ea typeface="Meiryo UI" panose="020B0604030504040204" pitchFamily="50" charset="-128"/>
              </a:rPr>
              <a:t>◆年間売上：</a:t>
            </a:r>
            <a:r>
              <a:rPr lang="en-US" altLang="ja-JP" sz="1000" dirty="0" smtClean="0">
                <a:latin typeface="Meiryo UI" panose="020B0604030504040204" pitchFamily="50" charset="-128"/>
                <a:ea typeface="Meiryo UI" panose="020B0604030504040204" pitchFamily="50" charset="-128"/>
              </a:rPr>
              <a:t>4,800</a:t>
            </a:r>
            <a:r>
              <a:rPr lang="ja-JP" altLang="en-US" sz="1000" dirty="0" smtClean="0">
                <a:latin typeface="Meiryo UI" panose="020B0604030504040204" pitchFamily="50" charset="-128"/>
                <a:ea typeface="Meiryo UI" panose="020B0604030504040204" pitchFamily="50" charset="-128"/>
              </a:rPr>
              <a:t>億円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年</a:t>
            </a:r>
            <a:endParaRPr lang="en-US" altLang="ja-JP" sz="1000" dirty="0" smtClean="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a:p>
            <a:pPr>
              <a:spcAft>
                <a:spcPts val="300"/>
              </a:spcAft>
            </a:pPr>
            <a:endParaRPr lang="en-US" altLang="ja-JP" sz="1000" dirty="0">
              <a:latin typeface="Meiryo UI" panose="020B0604030504040204" pitchFamily="50" charset="-128"/>
              <a:ea typeface="Meiryo UI" panose="020B0604030504040204" pitchFamily="50" charset="-128"/>
            </a:endParaRPr>
          </a:p>
        </p:txBody>
      </p:sp>
      <p:sp>
        <p:nvSpPr>
          <p:cNvPr id="57" name="角丸四角形 56"/>
          <p:cNvSpPr/>
          <p:nvPr/>
        </p:nvSpPr>
        <p:spPr>
          <a:xfrm>
            <a:off x="251520" y="3879213"/>
            <a:ext cx="1872000" cy="657040"/>
          </a:xfrm>
          <a:prstGeom prst="roundRect">
            <a:avLst>
              <a:gd name="adj" fmla="val 2070"/>
            </a:avLst>
          </a:prstGeom>
          <a:solidFill>
            <a:schemeClr val="accent5">
              <a:lumMod val="20000"/>
              <a:lumOff val="80000"/>
            </a:schemeClr>
          </a:solidFill>
          <a:ln w="3175">
            <a:noFill/>
            <a:prstDash val="solid"/>
          </a:ln>
        </p:spPr>
        <p:txBody>
          <a:bodyPr wrap="square" lIns="36000" tIns="36000" rIns="36000" bIns="36000" rtlCol="0" anchor="ctr" anchorCtr="0">
            <a:noAutofit/>
          </a:bodyPr>
          <a:lstStyle/>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・関西の持続的</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のエンジン</a:t>
            </a:r>
            <a:r>
              <a:rPr lang="ja-JP" altLang="en-US" sz="10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a:t>
            </a:r>
            <a:endParaRPr lang="en-US" altLang="ja-JP" sz="10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spcAft>
                <a:spcPts val="300"/>
              </a:spcAft>
            </a:pP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世界</a:t>
            </a:r>
            <a:r>
              <a:rPr lang="ja-JP" altLang="en-US"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最高水準の</a:t>
            </a:r>
            <a:r>
              <a:rPr lang="ja-JP" altLang="en-US"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成長型</a:t>
            </a:r>
            <a:r>
              <a:rPr lang="en-US" altLang="ja-JP" sz="1100" b="1" kern="100" dirty="0" smtClean="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I</a:t>
            </a:r>
            <a:r>
              <a:rPr lang="en-US" altLang="ja-JP" sz="1100" b="1" kern="1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2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58" name="グループ化 57"/>
          <p:cNvGrpSpPr>
            <a:grpSpLocks noChangeAspect="1"/>
          </p:cNvGrpSpPr>
          <p:nvPr/>
        </p:nvGrpSpPr>
        <p:grpSpPr>
          <a:xfrm>
            <a:off x="2483768" y="3565890"/>
            <a:ext cx="1815922" cy="1064268"/>
            <a:chOff x="179512" y="2823322"/>
            <a:chExt cx="2876415" cy="1685798"/>
          </a:xfrm>
        </p:grpSpPr>
        <p:sp>
          <p:nvSpPr>
            <p:cNvPr id="59" name="Oval 7"/>
            <p:cNvSpPr>
              <a:spLocks noChangeAspect="1"/>
            </p:cNvSpPr>
            <p:nvPr/>
          </p:nvSpPr>
          <p:spPr bwMode="gray">
            <a:xfrm flipV="1">
              <a:off x="1335567" y="3645120"/>
              <a:ext cx="864000" cy="864000"/>
            </a:xfrm>
            <a:prstGeom prst="ellipse">
              <a:avLst/>
            </a:prstGeom>
            <a:gradFill>
              <a:gsLst>
                <a:gs pos="100000">
                  <a:schemeClr val="accent3"/>
                </a:gs>
                <a:gs pos="0">
                  <a:schemeClr val="bg1"/>
                </a:gs>
                <a:gs pos="50000">
                  <a:schemeClr val="accent3"/>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0" name="Oval 35"/>
            <p:cNvSpPr>
              <a:spLocks noChangeAspect="1"/>
            </p:cNvSpPr>
            <p:nvPr/>
          </p:nvSpPr>
          <p:spPr bwMode="gray">
            <a:xfrm flipV="1">
              <a:off x="1733020" y="3166431"/>
              <a:ext cx="864000" cy="864000"/>
            </a:xfrm>
            <a:prstGeom prst="ellipse">
              <a:avLst/>
            </a:prstGeom>
            <a:gradFill>
              <a:gsLst>
                <a:gs pos="100000">
                  <a:srgbClr val="ED8B00"/>
                </a:gs>
                <a:gs pos="0">
                  <a:schemeClr val="bg1"/>
                </a:gs>
                <a:gs pos="50000">
                  <a:srgbClr val="ED8B00"/>
                </a:gs>
                <a:gs pos="100000">
                  <a:schemeClr val="bg1"/>
                </a:gs>
              </a:gsLst>
              <a:path path="circle">
                <a:fillToRect l="50000" t="50000" r="50000" b="50000"/>
              </a:path>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1" name="Oval 36"/>
            <p:cNvSpPr>
              <a:spLocks noChangeAspect="1"/>
            </p:cNvSpPr>
            <p:nvPr/>
          </p:nvSpPr>
          <p:spPr bwMode="gray">
            <a:xfrm flipV="1">
              <a:off x="971881" y="3179915"/>
              <a:ext cx="864000" cy="864000"/>
            </a:xfrm>
            <a:prstGeom prst="ellipse">
              <a:avLst/>
            </a:prstGeom>
            <a:gradFill flip="none" rotWithShape="1">
              <a:gsLst>
                <a:gs pos="100000">
                  <a:schemeClr val="accent1"/>
                </a:gs>
                <a:gs pos="0">
                  <a:schemeClr val="bg1"/>
                </a:gs>
                <a:gs pos="50000">
                  <a:schemeClr val="accent1"/>
                </a:gs>
                <a:gs pos="100000">
                  <a:schemeClr val="bg1"/>
                </a:gs>
              </a:gsLst>
              <a:path path="circle">
                <a:fillToRect l="50000" t="50000" r="50000" b="50000"/>
              </a:path>
              <a:tileRect/>
            </a:gradFill>
            <a:ln w="6350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100" b="1" dirty="0" smtClean="0">
                <a:solidFill>
                  <a:prstClr val="white"/>
                </a:solidFill>
                <a:latin typeface="ＭＳ Ｐゴシック" panose="020B0600070205080204" pitchFamily="50" charset="-128"/>
                <a:ea typeface="ＭＳ Ｐゴシック" panose="020B0600070205080204" pitchFamily="50" charset="-128"/>
              </a:endParaRPr>
            </a:p>
          </p:txBody>
        </p:sp>
        <p:sp>
          <p:nvSpPr>
            <p:cNvPr id="62" name="正方形/長方形 61"/>
            <p:cNvSpPr/>
            <p:nvPr/>
          </p:nvSpPr>
          <p:spPr>
            <a:xfrm>
              <a:off x="921809" y="3401405"/>
              <a:ext cx="920852"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夢と未来を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創造する</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3" name="正方形/長方形 62"/>
            <p:cNvSpPr/>
            <p:nvPr/>
          </p:nvSpPr>
          <p:spPr>
            <a:xfrm>
              <a:off x="1364049" y="3981959"/>
              <a:ext cx="830764" cy="43876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「夢洲」を</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活かす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4" name="正方形/長方形 63"/>
            <p:cNvSpPr/>
            <p:nvPr/>
          </p:nvSpPr>
          <p:spPr>
            <a:xfrm>
              <a:off x="1775269" y="3298043"/>
              <a:ext cx="851560" cy="731276"/>
            </a:xfrm>
            <a:prstGeom prst="rect">
              <a:avLst/>
            </a:prstGeom>
          </p:spPr>
          <p:txBody>
            <a:bodyPr wrap="square">
              <a:spAutoFit/>
            </a:bodyPr>
            <a:lstStyle/>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ひろがり・</a:t>
              </a:r>
              <a:endPar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 つながりを</a:t>
              </a:r>
              <a:endParaRPr lang="en-US" altLang="ja-JP" sz="600" cap="small" dirty="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endParaRPr>
            </a:p>
            <a:p>
              <a:pPr algn="ctr">
                <a:tabLst>
                  <a:tab pos="5748655" algn="l"/>
                </a:tabLst>
              </a:pPr>
              <a:r>
                <a:rPr lang="ja-JP" altLang="en-US"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生み出す</a:t>
              </a:r>
              <a:r>
                <a:rPr lang="en-US" altLang="ja-JP" sz="600" cap="small" dirty="0" smtClean="0">
                  <a:solidFill>
                    <a:srgbClr val="012169"/>
                  </a:solidFill>
                  <a:effectLst>
                    <a:glow rad="228600">
                      <a:prstClr val="white">
                        <a:alpha val="87000"/>
                      </a:prstClr>
                    </a:glow>
                  </a:effectLst>
                  <a:latin typeface="Meiryo UI" panose="020B0604030504040204" pitchFamily="50" charset="-128"/>
                  <a:ea typeface="Meiryo UI" panose="020B0604030504040204" pitchFamily="50" charset="-128"/>
                  <a:cs typeface="Times New Roman" panose="02020603050405020304" pitchFamily="18" charset="0"/>
                </a:rPr>
                <a:t>IR</a:t>
              </a:r>
              <a:endParaRPr lang="ja-JP" altLang="en-US" sz="600" dirty="0">
                <a:solidFill>
                  <a:srgbClr val="012169"/>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5" name="ホームベース 64"/>
            <p:cNvSpPr/>
            <p:nvPr/>
          </p:nvSpPr>
          <p:spPr>
            <a:xfrm>
              <a:off x="243485" y="4235279"/>
              <a:ext cx="1121281" cy="226822"/>
            </a:xfrm>
            <a:prstGeom prst="homePlate">
              <a:avLst>
                <a:gd name="adj" fmla="val 0"/>
              </a:avLst>
            </a:prstGeom>
            <a:noFill/>
            <a:ln w="3175">
              <a:noFill/>
              <a:prstDash val="sysDash"/>
            </a:ln>
          </p:spPr>
          <p:txBody>
            <a:bodyPr wrap="square" lIns="0" tIns="0" rIns="0" bIns="0" rtlCol="0" anchor="ctr" anchorCtr="0">
              <a:noAutofit/>
            </a:bodyPr>
            <a:lstStyle/>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ポテンシャルを</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900"/>
                </a:lnSpc>
              </a:pP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活かした価値創出</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ホームベース 65"/>
            <p:cNvSpPr/>
            <p:nvPr/>
          </p:nvSpPr>
          <p:spPr>
            <a:xfrm>
              <a:off x="2036133" y="2823322"/>
              <a:ext cx="1019794" cy="39404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空間軸に沿った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成長・波及</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ホームベース 66"/>
            <p:cNvSpPr/>
            <p:nvPr/>
          </p:nvSpPr>
          <p:spPr>
            <a:xfrm>
              <a:off x="243904" y="3195184"/>
              <a:ext cx="861707" cy="272546"/>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時間軸に沿った</a:t>
              </a:r>
              <a:endParaRPr lang="en-US" altLang="ja-JP"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成長・発展</a:t>
              </a:r>
              <a:endParaRPr lang="ja-JP" altLang="en-US" sz="6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ホームベース 67"/>
            <p:cNvSpPr/>
            <p:nvPr/>
          </p:nvSpPr>
          <p:spPr>
            <a:xfrm>
              <a:off x="179512" y="2853705"/>
              <a:ext cx="1122778" cy="196070"/>
            </a:xfrm>
            <a:prstGeom prst="homePlate">
              <a:avLst>
                <a:gd name="adj" fmla="val 0"/>
              </a:avLst>
            </a:prstGeom>
            <a:noFill/>
            <a:ln w="3175">
              <a:noFill/>
              <a:prstDash val="sysDash"/>
            </a:ln>
          </p:spPr>
          <p:txBody>
            <a:bodyPr wrap="square" lIns="0" tIns="0" rIns="0" bIns="0" rtlCol="0" anchor="ctr" anchorCtr="0">
              <a:noAutofit/>
            </a:bodyPr>
            <a:lstStyle/>
            <a:p>
              <a:pPr algn="ctr"/>
              <a:r>
                <a:rPr lang="ja-JP" altLang="en-US" sz="700" b="1" kern="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◆成長の方向性</a:t>
              </a:r>
              <a:endParaRPr lang="ja-JP" altLang="en-US" sz="7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9" name="グループ化 68"/>
            <p:cNvGrpSpPr/>
            <p:nvPr/>
          </p:nvGrpSpPr>
          <p:grpSpPr bwMode="gray">
            <a:xfrm rot="10800000">
              <a:off x="231167" y="3167289"/>
              <a:ext cx="983102" cy="200826"/>
              <a:chOff x="7808082" y="4989728"/>
              <a:chExt cx="1438224" cy="318499"/>
            </a:xfrm>
          </p:grpSpPr>
          <p:cxnSp>
            <p:nvCxnSpPr>
              <p:cNvPr id="76" name="Straight Connector 104"/>
              <p:cNvCxnSpPr/>
              <p:nvPr/>
            </p:nvCxnSpPr>
            <p:spPr bwMode="gray">
              <a:xfrm rot="10800000" flipH="1" flipV="1">
                <a:off x="7808082" y="4989728"/>
                <a:ext cx="166392" cy="3184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105"/>
              <p:cNvCxnSpPr/>
              <p:nvPr/>
            </p:nvCxnSpPr>
            <p:spPr bwMode="gray">
              <a:xfrm rot="10800000" flipH="1">
                <a:off x="7971137" y="5304034"/>
                <a:ext cx="1275169" cy="142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0" name="グループ化 69"/>
            <p:cNvGrpSpPr/>
            <p:nvPr/>
          </p:nvGrpSpPr>
          <p:grpSpPr bwMode="gray">
            <a:xfrm flipH="1">
              <a:off x="2039701" y="2850501"/>
              <a:ext cx="800100" cy="431832"/>
              <a:chOff x="1130235" y="1762287"/>
              <a:chExt cx="1136535" cy="68792"/>
            </a:xfrm>
          </p:grpSpPr>
          <p:cxnSp>
            <p:nvCxnSpPr>
              <p:cNvPr id="74" name="Straight Connector 91"/>
              <p:cNvCxnSpPr/>
              <p:nvPr/>
            </p:nvCxnSpPr>
            <p:spPr bwMode="gray">
              <a:xfrm flipH="1" flipV="1">
                <a:off x="2141622" y="1762291"/>
                <a:ext cx="125148" cy="68788"/>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92"/>
              <p:cNvCxnSpPr/>
              <p:nvPr/>
            </p:nvCxnSpPr>
            <p:spPr bwMode="gray">
              <a:xfrm flipH="1">
                <a:off x="1130235" y="1762287"/>
                <a:ext cx="1013768" cy="513"/>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bwMode="gray">
            <a:xfrm>
              <a:off x="268051" y="4257165"/>
              <a:ext cx="1173748" cy="234840"/>
              <a:chOff x="401317" y="5212653"/>
              <a:chExt cx="1717130" cy="272352"/>
            </a:xfrm>
          </p:grpSpPr>
          <p:cxnSp>
            <p:nvCxnSpPr>
              <p:cNvPr id="72" name="Straight Connector 100"/>
              <p:cNvCxnSpPr/>
              <p:nvPr/>
            </p:nvCxnSpPr>
            <p:spPr bwMode="gray">
              <a:xfrm flipH="1">
                <a:off x="1942160" y="5212653"/>
                <a:ext cx="176287" cy="272352"/>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101"/>
              <p:cNvCxnSpPr/>
              <p:nvPr/>
            </p:nvCxnSpPr>
            <p:spPr bwMode="gray">
              <a:xfrm flipH="1">
                <a:off x="401317" y="5485005"/>
                <a:ext cx="1546476"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79" name="タイトル 1"/>
          <p:cNvSpPr txBox="1">
            <a:spLocks/>
          </p:cNvSpPr>
          <p:nvPr/>
        </p:nvSpPr>
        <p:spPr>
          <a:xfrm>
            <a:off x="179511" y="3133835"/>
            <a:ext cx="4192417" cy="291741"/>
          </a:xfrm>
          <a:prstGeom prst="rect">
            <a:avLst/>
          </a:prstGeom>
          <a:solidFill>
            <a:schemeClr val="tx2"/>
          </a:solidFill>
          <a:ln>
            <a:noFill/>
          </a:ln>
        </p:spPr>
        <p:style>
          <a:lnRef idx="1">
            <a:schemeClr val="accent2"/>
          </a:lnRef>
          <a:fillRef idx="2">
            <a:schemeClr val="accent2"/>
          </a:fillRef>
          <a:effectRef idx="1">
            <a:schemeClr val="accent2"/>
          </a:effectRef>
          <a:fontRef idx="minor">
            <a:schemeClr val="dk1"/>
          </a:fontRef>
        </p:style>
        <p:txBody>
          <a:bodyPr anchor="ctr"/>
          <a:lstStyle/>
          <a:p>
            <a:pPr algn="ctr" fontAlgn="auto">
              <a:lnSpc>
                <a:spcPct val="114000"/>
              </a:lnSpc>
              <a:spcBef>
                <a:spcPts val="0"/>
              </a:spcBef>
              <a:spcAft>
                <a:spcPts val="0"/>
              </a:spcAft>
              <a:defRPr/>
            </a:pPr>
            <a:r>
              <a:rPr lang="ja-JP" altLang="en-US" sz="1200" b="1" dirty="0">
                <a:solidFill>
                  <a:schemeClr val="bg1"/>
                </a:solidFill>
                <a:latin typeface="Meiryo UI" pitchFamily="50" charset="-128"/>
                <a:ea typeface="Meiryo UI" pitchFamily="50" charset="-128"/>
                <a:cs typeface="Meiryo UI" pitchFamily="50" charset="-128"/>
              </a:rPr>
              <a:t>大阪</a:t>
            </a:r>
            <a:r>
              <a:rPr lang="en-US" altLang="ja-JP" sz="1200" b="1" dirty="0">
                <a:solidFill>
                  <a:schemeClr val="bg1"/>
                </a:solidFill>
                <a:latin typeface="Meiryo UI" pitchFamily="50" charset="-128"/>
                <a:ea typeface="Meiryo UI" pitchFamily="50" charset="-128"/>
                <a:cs typeface="Meiryo UI" pitchFamily="50" charset="-128"/>
              </a:rPr>
              <a:t>IR</a:t>
            </a:r>
            <a:r>
              <a:rPr lang="ja-JP" altLang="en-US" sz="1200" b="1" dirty="0">
                <a:solidFill>
                  <a:schemeClr val="bg1"/>
                </a:solidFill>
                <a:latin typeface="Meiryo UI" pitchFamily="50" charset="-128"/>
                <a:ea typeface="Meiryo UI" pitchFamily="50" charset="-128"/>
                <a:cs typeface="Meiryo UI" pitchFamily="50" charset="-128"/>
              </a:rPr>
              <a:t>のめざす姿</a:t>
            </a:r>
            <a:endParaRPr lang="ja-JP" altLang="en-US" sz="1050" b="1" dirty="0">
              <a:solidFill>
                <a:schemeClr val="bg1"/>
              </a:solidFill>
              <a:latin typeface="Meiryo UI" pitchFamily="50" charset="-128"/>
              <a:ea typeface="Meiryo UI" pitchFamily="50" charset="-128"/>
              <a:cs typeface="Meiryo UI" pitchFamily="50" charset="-128"/>
            </a:endParaRPr>
          </a:p>
        </p:txBody>
      </p:sp>
      <p:pic>
        <p:nvPicPr>
          <p:cNvPr id="81" name="図 80"/>
          <p:cNvPicPr>
            <a:picLocks noChangeAspect="1"/>
          </p:cNvPicPr>
          <p:nvPr/>
        </p:nvPicPr>
        <p:blipFill>
          <a:blip r:embed="rId3"/>
          <a:stretch>
            <a:fillRect/>
          </a:stretch>
        </p:blipFill>
        <p:spPr>
          <a:xfrm>
            <a:off x="2289078" y="5140099"/>
            <a:ext cx="1956754" cy="1311438"/>
          </a:xfrm>
          <a:prstGeom prst="rect">
            <a:avLst/>
          </a:prstGeom>
        </p:spPr>
      </p:pic>
      <p:sp>
        <p:nvSpPr>
          <p:cNvPr id="97" name="テキスト ボックス 96"/>
          <p:cNvSpPr txBox="1"/>
          <p:nvPr/>
        </p:nvSpPr>
        <p:spPr>
          <a:xfrm>
            <a:off x="5721781" y="5314981"/>
            <a:ext cx="2890918" cy="123111"/>
          </a:xfrm>
          <a:prstGeom prst="rect">
            <a:avLst/>
          </a:prstGeom>
          <a:noFill/>
        </p:spPr>
        <p:txBody>
          <a:bodyPr wrap="square" lIns="36000" tIns="0" rIns="36000" bIns="0"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ＩＲ整備法成立後の国の動きが未確定のため変動の可能性あり</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0" name="図 99"/>
          <p:cNvPicPr>
            <a:picLocks noChangeAspect="1"/>
          </p:cNvPicPr>
          <p:nvPr/>
        </p:nvPicPr>
        <p:blipFill>
          <a:blip r:embed="rId4"/>
          <a:stretch>
            <a:fillRect/>
          </a:stretch>
        </p:blipFill>
        <p:spPr>
          <a:xfrm>
            <a:off x="4572000" y="5546651"/>
            <a:ext cx="4247646" cy="971561"/>
          </a:xfrm>
          <a:prstGeom prst="rect">
            <a:avLst/>
          </a:prstGeom>
        </p:spPr>
      </p:pic>
      <p:sp>
        <p:nvSpPr>
          <p:cNvPr id="102" name="テキスト ボックス 101"/>
          <p:cNvSpPr txBox="1"/>
          <p:nvPr/>
        </p:nvSpPr>
        <p:spPr>
          <a:xfrm>
            <a:off x="8492374" y="5308699"/>
            <a:ext cx="507978" cy="123111"/>
          </a:xfrm>
          <a:prstGeom prst="rect">
            <a:avLst/>
          </a:prstGeom>
          <a:noFill/>
        </p:spPr>
        <p:txBody>
          <a:bodyPr wrap="square" lIns="0" tIns="0" rIns="0" bIns="0"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72984" y="3033594"/>
            <a:ext cx="9000000" cy="374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吹き出し 46"/>
          <p:cNvSpPr/>
          <p:nvPr/>
        </p:nvSpPr>
        <p:spPr>
          <a:xfrm>
            <a:off x="7337211" y="2845804"/>
            <a:ext cx="1663141" cy="263695"/>
          </a:xfrm>
          <a:prstGeom prst="wedgeRectCallout">
            <a:avLst>
              <a:gd name="adj1" fmla="val 7047"/>
              <a:gd name="adj2" fmla="val 375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latin typeface="Meiryo UI" panose="020B0604030504040204" pitchFamily="50" charset="-128"/>
                <a:ea typeface="Meiryo UI" panose="020B0604030504040204" pitchFamily="50" charset="-128"/>
              </a:rPr>
              <a:t>最新</a:t>
            </a:r>
            <a:r>
              <a:rPr lang="ja-JP" altLang="en-US" sz="1400" b="1" dirty="0" smtClean="0">
                <a:latin typeface="Meiryo UI" panose="020B0604030504040204" pitchFamily="50" charset="-128"/>
                <a:ea typeface="Meiryo UI" panose="020B0604030504040204" pitchFamily="50" charset="-128"/>
              </a:rPr>
              <a:t>の情報に修正</a:t>
            </a:r>
            <a:endParaRPr kumimoji="1" lang="ja-JP" altLang="en-US" sz="1400" b="1" dirty="0">
              <a:latin typeface="Meiryo UI" panose="020B0604030504040204" pitchFamily="50" charset="-128"/>
              <a:ea typeface="Meiryo UI" panose="020B0604030504040204" pitchFamily="50" charset="-128"/>
            </a:endParaRPr>
          </a:p>
        </p:txBody>
      </p:sp>
      <p:sp>
        <p:nvSpPr>
          <p:cNvPr id="46" name="正方形/長方形 45"/>
          <p:cNvSpPr/>
          <p:nvPr/>
        </p:nvSpPr>
        <p:spPr>
          <a:xfrm>
            <a:off x="0" y="-693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Tree>
    <p:extLst>
      <p:ext uri="{BB962C8B-B14F-4D97-AF65-F5344CB8AC3E}">
        <p14:creationId xmlns:p14="http://schemas.microsoft.com/office/powerpoint/2010/main" val="2598446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233984" y="2780928"/>
            <a:ext cx="8676032" cy="2313316"/>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0"/>
              </a:spcBef>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2075" indent="-92075">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世界の主要都市では、次世代産業や高付加価値型の産業の育成に注力しており、大阪もリーディング産業の育成を</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進めることが必要。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重点的な取組みとして、北大阪を中心に神戸・京都等も含め、企業集積・研究集積が進む</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」分野</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の強みを活かして裾野の広い健康・</a:t>
            </a:r>
            <a:r>
              <a:rPr lang="ja-JP" altLang="en-US" sz="1600" b="1"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医療関連産業の育成を進め、次世代のリーディング産業として着実に発展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させる。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また、層の厚いものづくりの基盤を活かし、その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高付加価値化</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イノベーションの創出</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取り組む。</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520787" y="471514"/>
            <a:ext cx="8138343" cy="1178122"/>
          </a:xfrm>
          <a:prstGeom prst="roundRect">
            <a:avLst>
              <a:gd name="adj" fmla="val 2516"/>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fontAlgn="auto">
              <a:lnSpc>
                <a:spcPts val="2400"/>
              </a:lnSpc>
              <a:spcBef>
                <a:spcPts val="0"/>
              </a:spcBef>
              <a:spcAft>
                <a:spcPts val="0"/>
              </a:spcAft>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経済成長面での取組みとして、「産業・技術力」、「資本力</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ハード・ソフトインフラ</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」、「人材力」の３つの要素から課題と方向性を見出し、それぞれについて重点的な取組みを進める。</a:t>
            </a:r>
          </a:p>
        </p:txBody>
      </p:sp>
      <p:grpSp>
        <p:nvGrpSpPr>
          <p:cNvPr id="2" name="グループ化 1"/>
          <p:cNvGrpSpPr/>
          <p:nvPr/>
        </p:nvGrpSpPr>
        <p:grpSpPr>
          <a:xfrm>
            <a:off x="3400884" y="1578016"/>
            <a:ext cx="2191417" cy="554840"/>
            <a:chOff x="3539359" y="1506008"/>
            <a:chExt cx="2191417" cy="554840"/>
          </a:xfrm>
        </p:grpSpPr>
        <p:sp>
          <p:nvSpPr>
            <p:cNvPr id="20" name="円/楕円 1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7" name="正方形/長方形 16"/>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正方形/長方形 92"/>
          <p:cNvSpPr/>
          <p:nvPr/>
        </p:nvSpPr>
        <p:spPr>
          <a:xfrm>
            <a:off x="251520" y="87615"/>
            <a:ext cx="5270679" cy="461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lvl="0" fontAlgn="auto">
              <a:spcBef>
                <a:spcPts val="0"/>
              </a:spcBef>
              <a:spcAft>
                <a:spcPts val="0"/>
              </a:spcAft>
            </a:pP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（２）副首都・大阪の経済成長</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向けた取組み</a:t>
            </a:r>
          </a:p>
        </p:txBody>
      </p:sp>
      <p:grpSp>
        <p:nvGrpSpPr>
          <p:cNvPr id="94" name="グループ化 93"/>
          <p:cNvGrpSpPr/>
          <p:nvPr/>
        </p:nvGrpSpPr>
        <p:grpSpPr>
          <a:xfrm>
            <a:off x="792599" y="5085184"/>
            <a:ext cx="7558802" cy="1247996"/>
            <a:chOff x="264568" y="2135255"/>
            <a:chExt cx="7187529" cy="1247996"/>
          </a:xfrm>
        </p:grpSpPr>
        <p:sp>
          <p:nvSpPr>
            <p:cNvPr id="95" name="正方形/長方形 94"/>
            <p:cNvSpPr/>
            <p:nvPr/>
          </p:nvSpPr>
          <p:spPr>
            <a:xfrm>
              <a:off x="264568" y="2231123"/>
              <a:ext cx="7187529" cy="10653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96" name="正方形/長方形 95"/>
            <p:cNvSpPr/>
            <p:nvPr/>
          </p:nvSpPr>
          <p:spPr>
            <a:xfrm>
              <a:off x="1703718" y="2135255"/>
              <a:ext cx="5100307"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健康・長寿を基軸とした新たな価値の創出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2099495" y="2405326"/>
              <a:ext cx="5352602" cy="97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健康・医療関連分野の</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a:p>
              <a:r>
                <a:rPr lang="en-US" altLang="ja-JP" sz="1600" dirty="0" smtClean="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99" name="グループ化 98"/>
          <p:cNvGrpSpPr/>
          <p:nvPr/>
        </p:nvGrpSpPr>
        <p:grpSpPr>
          <a:xfrm>
            <a:off x="5853832" y="1577628"/>
            <a:ext cx="2191417" cy="554840"/>
            <a:chOff x="3539359" y="1506008"/>
            <a:chExt cx="2191417" cy="554840"/>
          </a:xfrm>
        </p:grpSpPr>
        <p:sp>
          <p:nvSpPr>
            <p:cNvPr id="100" name="円/楕円 99"/>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1" name="正方形/長方形 100"/>
            <p:cNvSpPr/>
            <p:nvPr/>
          </p:nvSpPr>
          <p:spPr>
            <a:xfrm>
              <a:off x="3860982" y="1588730"/>
              <a:ext cx="1548172"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2" name="グループ化 101"/>
          <p:cNvGrpSpPr/>
          <p:nvPr/>
        </p:nvGrpSpPr>
        <p:grpSpPr>
          <a:xfrm>
            <a:off x="971600" y="1577628"/>
            <a:ext cx="2191417" cy="554840"/>
            <a:chOff x="3539359" y="1506008"/>
            <a:chExt cx="2191417" cy="554840"/>
          </a:xfrm>
        </p:grpSpPr>
        <p:sp>
          <p:nvSpPr>
            <p:cNvPr id="103" name="円/楕円 102"/>
            <p:cNvSpPr/>
            <p:nvPr/>
          </p:nvSpPr>
          <p:spPr>
            <a:xfrm>
              <a:off x="3539359" y="1506008"/>
              <a:ext cx="2191417" cy="554840"/>
            </a:xfrm>
            <a:prstGeom prst="ellipse">
              <a:avLst/>
            </a:prstGeom>
            <a:solidFill>
              <a:schemeClr val="tx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4" name="正方形/長方形 103"/>
            <p:cNvSpPr/>
            <p:nvPr/>
          </p:nvSpPr>
          <p:spPr>
            <a:xfrm>
              <a:off x="3539359" y="1588730"/>
              <a:ext cx="2191417" cy="369332"/>
            </a:xfrm>
            <a:prstGeom prst="rect">
              <a:avLst/>
            </a:prstGeom>
          </p:spPr>
          <p:txBody>
            <a:bodyPr wrap="square">
              <a:spAutoFit/>
            </a:bodyPr>
            <a:lstStyle/>
            <a:p>
              <a:pPr marL="177800" indent="-177800" algn="ct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産業・技術力</a:t>
              </a:r>
              <a:endParaRPr lang="ja-JP"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34</a:t>
            </a:fld>
            <a:endParaRPr lang="ja-JP" altLang="en-US" sz="1200" dirty="0">
              <a:solidFill>
                <a:prstClr val="black"/>
              </a:solidFill>
            </a:endParaRPr>
          </a:p>
        </p:txBody>
      </p:sp>
    </p:spTree>
    <p:extLst>
      <p:ext uri="{BB962C8B-B14F-4D97-AF65-F5344CB8AC3E}">
        <p14:creationId xmlns:p14="http://schemas.microsoft.com/office/powerpoint/2010/main" val="24300976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正方形/長方形 39"/>
          <p:cNvSpPr/>
          <p:nvPr/>
        </p:nvSpPr>
        <p:spPr>
          <a:xfrm>
            <a:off x="240733" y="3733794"/>
            <a:ext cx="8676032" cy="1944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◆人材力　</a:t>
            </a:r>
            <a:endParaRPr lang="en-US" altLang="ja-JP"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では、高度人材及び留学生を中心に</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移動が急速に活発化しており「人材獲得競争」の様相を呈している中、多様な人材の育成や呼込みが必要。</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重点的</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な取組みとして、大阪の人材力の強化のため、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大阪・関西に集積する大学（アカデミア）や研究機関の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強み</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活かしながら、</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多様な人材が活躍できるオープンでチャレンジングな環境づくり</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取組みや社会企業家・非営利セクターの活躍が世界的に活発化しつつある現状を好機ととらえ、</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営利</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・非営利問わず民間活動の促進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に向けた取組みを進める</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40733" y="58576"/>
            <a:ext cx="8676032" cy="2412000"/>
          </a:xfrm>
          <a:prstGeom prst="rect">
            <a:avLst/>
          </a:prstGeom>
          <a:solidFill>
            <a:schemeClr val="bg1"/>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資本力　</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」の取組みにより副首都としての基盤を整えたうえで</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、一層</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のグローバル競争力の強化のため</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、世界の主要都市に匹敵する水準（世界水準）に高めていくことが必要。</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な取組みとして、大阪へ</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モノの流れを活発化させるた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め、</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都市の顔となるまちづくりや域内交通ネットワークの強化</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を進めるとともに、</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国際交通インフラの充実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広域交通ネットワーク（リニア中央新幹線、北陸新幹線）の</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早期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全線</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開業</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を促進</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し、広域的なネットワークの結節点として国内外の都市との連携強化をめざす。</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（ハードインフラ</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、好調なインバウンドのもと、さらなる</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都市ブランドの向上を図り、世界への発信力を高める</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（ソフトインフラ）</a:t>
            </a:r>
          </a:p>
        </p:txBody>
      </p:sp>
      <p:sp>
        <p:nvSpPr>
          <p:cNvPr id="19" name="正方形/長方形 18"/>
          <p:cNvSpPr/>
          <p:nvPr/>
        </p:nvSpPr>
        <p:spPr>
          <a:xfrm>
            <a:off x="-42206" y="5579798"/>
            <a:ext cx="604867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grpSp>
        <p:nvGrpSpPr>
          <p:cNvPr id="3" name="グループ化 2"/>
          <p:cNvGrpSpPr/>
          <p:nvPr/>
        </p:nvGrpSpPr>
        <p:grpSpPr>
          <a:xfrm>
            <a:off x="854335" y="2465346"/>
            <a:ext cx="7448828" cy="1107670"/>
            <a:chOff x="264568" y="2135255"/>
            <a:chExt cx="7187752" cy="1107670"/>
          </a:xfrm>
        </p:grpSpPr>
        <p:sp>
          <p:nvSpPr>
            <p:cNvPr id="27" name="正方形/長方形 26"/>
            <p:cNvSpPr/>
            <p:nvPr/>
          </p:nvSpPr>
          <p:spPr>
            <a:xfrm>
              <a:off x="264568" y="2231123"/>
              <a:ext cx="7187752"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16" name="正方形/長方形 15"/>
            <p:cNvSpPr/>
            <p:nvPr/>
          </p:nvSpPr>
          <p:spPr>
            <a:xfrm>
              <a:off x="1703718" y="2135255"/>
              <a:ext cx="4143985"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099495" y="2420888"/>
              <a:ext cx="5227794"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世界に誇れる都市空間の創造</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dirty="0">
                  <a:solidFill>
                    <a:prstClr val="black"/>
                  </a:solidFill>
                  <a:latin typeface="Meiryo UI" panose="020B0604030504040204" pitchFamily="50" charset="-128"/>
                  <a:ea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世界的な創造都市、国際エンターテイメント都市の確立</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9" name="グループ化 28"/>
          <p:cNvGrpSpPr/>
          <p:nvPr/>
        </p:nvGrpSpPr>
        <p:grpSpPr>
          <a:xfrm>
            <a:off x="847407" y="5673010"/>
            <a:ext cx="7462684" cy="1092108"/>
            <a:chOff x="264568" y="2135255"/>
            <a:chExt cx="7187529" cy="1092108"/>
          </a:xfrm>
        </p:grpSpPr>
        <p:sp>
          <p:nvSpPr>
            <p:cNvPr id="30" name="正方形/長方形 29"/>
            <p:cNvSpPr/>
            <p:nvPr/>
          </p:nvSpPr>
          <p:spPr>
            <a:xfrm>
              <a:off x="264568" y="2231123"/>
              <a:ext cx="7187529" cy="900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42" name="正方形/長方形 41"/>
            <p:cNvSpPr/>
            <p:nvPr/>
          </p:nvSpPr>
          <p:spPr>
            <a:xfrm>
              <a:off x="1703718" y="2135255"/>
              <a:ext cx="5449023" cy="587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活躍す</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場の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創出</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099495" y="2405326"/>
              <a:ext cx="5352602" cy="82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prstClr val="black"/>
                  </a:solidFill>
                  <a:latin typeface="Meiryo UI" panose="020B0604030504040204" pitchFamily="50" charset="-128"/>
                  <a:ea typeface="Meiryo UI" panose="020B0604030504040204" pitchFamily="50" charset="-128"/>
                </a:rPr>
                <a:t>(ⅰ)</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な人材が活躍できるオープンでチャレンジングな環境整備</a:t>
              </a:r>
            </a:p>
            <a:p>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64569" y="2322588"/>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0"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35</a:t>
            </a:fld>
            <a:endParaRPr lang="ja-JP" altLang="en-US" sz="1200" dirty="0">
              <a:solidFill>
                <a:prstClr val="black"/>
              </a:solidFill>
            </a:endParaRPr>
          </a:p>
        </p:txBody>
      </p:sp>
    </p:spTree>
    <p:extLst>
      <p:ext uri="{BB962C8B-B14F-4D97-AF65-F5344CB8AC3E}">
        <p14:creationId xmlns:p14="http://schemas.microsoft.com/office/powerpoint/2010/main" val="7602028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527473"/>
            <a:ext cx="8977502" cy="4032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251520" y="386662"/>
            <a:ext cx="5200376"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①</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健康・長寿を基軸とした新たな価値の創出</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5492" y="2420888"/>
            <a:ext cx="1344244" cy="2160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486000" y="764704"/>
            <a:ext cx="8028892"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dirty="0">
                <a:solidFill>
                  <a:schemeClr val="tx1"/>
                </a:solidFill>
                <a:latin typeface="Meiryo UI" panose="020B0604030504040204" pitchFamily="50" charset="-128"/>
                <a:ea typeface="Meiryo UI" panose="020B0604030504040204" pitchFamily="50" charset="-128"/>
              </a:rPr>
              <a:t>健康・医療関連分野の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a:t>
            </a:r>
          </a:p>
        </p:txBody>
      </p:sp>
      <p:sp>
        <p:nvSpPr>
          <p:cNvPr id="3" name="正方形/長方形 2"/>
          <p:cNvSpPr/>
          <p:nvPr/>
        </p:nvSpPr>
        <p:spPr>
          <a:xfrm>
            <a:off x="486000" y="1214754"/>
            <a:ext cx="8172000" cy="1044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最高水準の研究が進む再生</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革新的創</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薬等の</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産学連携による実用化・産業化の促進、大阪の強みである「ものづくり力」を活かした医療機器の開発促進、健康分野における新産業の創出を図るとともに</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、大阪から「いのち輝く未来社会」をめざし、</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健康・医療関連分野の</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世界的なクラスター</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形成などに向けた取組みを進める。</a:t>
            </a:r>
          </a:p>
        </p:txBody>
      </p:sp>
      <p:sp>
        <p:nvSpPr>
          <p:cNvPr id="39" name="正方形/長方形 38"/>
          <p:cNvSpPr/>
          <p:nvPr/>
        </p:nvSpPr>
        <p:spPr>
          <a:xfrm>
            <a:off x="25152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スライド番号プレースホルダー 1"/>
          <p:cNvSpPr txBox="1">
            <a:spLocks/>
          </p:cNvSpPr>
          <p:nvPr/>
        </p:nvSpPr>
        <p:spPr bwMode="auto">
          <a:xfrm>
            <a:off x="8388423" y="6563977"/>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36</a:t>
            </a:fld>
            <a:endParaRPr lang="ja-JP" altLang="en-US" sz="1200" dirty="0">
              <a:solidFill>
                <a:prstClr val="black"/>
              </a:solidFill>
            </a:endParaRPr>
          </a:p>
        </p:txBody>
      </p:sp>
      <p:sp>
        <p:nvSpPr>
          <p:cNvPr id="15" name="角丸四角形 14"/>
          <p:cNvSpPr/>
          <p:nvPr/>
        </p:nvSpPr>
        <p:spPr>
          <a:xfrm>
            <a:off x="179512" y="2743497"/>
            <a:ext cx="4320000" cy="3672000"/>
          </a:xfrm>
          <a:prstGeom prst="roundRect">
            <a:avLst>
              <a:gd name="adj" fmla="val 530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■健康・医療の新たな拠点形成（健都）</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大阪健康医療都市（健都</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）を健康・医療イノベーションの新たな拠点と位置づけ、クラスター形成を進める。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都イノベーションパークで</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・医療分野の研究開発を行う企業等の集積を進めるとともに</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循環器病研究センターや国立健康・栄養研究所の移転などにより研究開発力の向上を図る。</a:t>
            </a:r>
          </a:p>
        </p:txBody>
      </p:sp>
      <p:pic>
        <p:nvPicPr>
          <p:cNvPr id="20" name="図 19"/>
          <p:cNvPicPr>
            <a:picLocks noChangeAspect="1"/>
          </p:cNvPicPr>
          <p:nvPr/>
        </p:nvPicPr>
        <p:blipFill>
          <a:blip r:embed="rId3"/>
          <a:stretch>
            <a:fillRect/>
          </a:stretch>
        </p:blipFill>
        <p:spPr>
          <a:xfrm>
            <a:off x="295275" y="3708028"/>
            <a:ext cx="4121950" cy="2197472"/>
          </a:xfrm>
          <a:prstGeom prst="rect">
            <a:avLst/>
          </a:prstGeom>
        </p:spPr>
      </p:pic>
      <p:sp>
        <p:nvSpPr>
          <p:cNvPr id="21" name="角丸四角形 20"/>
          <p:cNvSpPr/>
          <p:nvPr/>
        </p:nvSpPr>
        <p:spPr>
          <a:xfrm>
            <a:off x="4608488" y="2743497"/>
            <a:ext cx="4320000" cy="3672000"/>
          </a:xfrm>
          <a:prstGeom prst="roundRect">
            <a:avLst>
              <a:gd name="adj" fmla="val 4200"/>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中之島４丁目において、再生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医療をベースに、次の時代に実現すべき新たな「未来医療」の実用化・産業化等を推進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世界に開かれた国際拠点の形成を進め、</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年度のオープンをめざす。</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21"/>
          <p:cNvSpPr/>
          <p:nvPr/>
        </p:nvSpPr>
        <p:spPr>
          <a:xfrm>
            <a:off x="4749838" y="4320379"/>
            <a:ext cx="4021172" cy="5400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オールジャパン体制での未来医療技術の産業化とその提供による国際</a:t>
            </a:r>
            <a:endParaRPr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貢献を推進</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5771" y="4895072"/>
            <a:ext cx="1862229" cy="146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図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941168"/>
            <a:ext cx="1761702" cy="1189720"/>
          </a:xfrm>
          <a:prstGeom prst="rect">
            <a:avLst/>
          </a:prstGeom>
        </p:spPr>
      </p:pic>
      <p:sp>
        <p:nvSpPr>
          <p:cNvPr id="25" name="正方形/長方形 24"/>
          <p:cNvSpPr/>
          <p:nvPr/>
        </p:nvSpPr>
        <p:spPr>
          <a:xfrm>
            <a:off x="4788024" y="6132827"/>
            <a:ext cx="1733172" cy="2667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公募により選定された開発事</a:t>
            </a:r>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優先交渉権者）の提案による外観</a:t>
            </a:r>
            <a:endPar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49838" y="3573016"/>
            <a:ext cx="4021172" cy="702337"/>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コンセプト</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再生医療をベースに、ゲノム医療や人工知能、</a:t>
            </a:r>
            <a:r>
              <a:rPr kumimoji="1" lang="en-US" altLang="ja-JP" sz="1000"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の活用等、今後の</a:t>
            </a:r>
            <a:endParaRPr kumimoji="1" lang="en-US" altLang="ja-JP"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医療技術の進歩に即応した最先端の</a:t>
            </a:r>
            <a:r>
              <a:rPr kumimoji="1"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「未来医療」の産業化を推進</a:t>
            </a:r>
            <a:endParaRPr kumimoji="1" lang="en-US" altLang="ja-JP"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国内外の患者への</a:t>
            </a:r>
            <a:r>
              <a:rPr lang="ja-JP" altLang="en-US" sz="1000" b="1" u="sng"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「未来医療」の提供により、国際貢献を推進</a:t>
            </a:r>
            <a:endParaRPr kumimoji="1" lang="ja-JP" altLang="en-US" sz="10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82482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8994" y="157757"/>
            <a:ext cx="8977502" cy="543148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79512" y="44624"/>
            <a:ext cx="1310224" cy="19721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7" name="スライド番号プレースホルダー 1"/>
          <p:cNvSpPr txBox="1">
            <a:spLocks/>
          </p:cNvSpPr>
          <p:nvPr/>
        </p:nvSpPr>
        <p:spPr bwMode="auto">
          <a:xfrm>
            <a:off x="8388424"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37</a:t>
            </a:fld>
            <a:endParaRPr lang="ja-JP" altLang="en-US" sz="1200" dirty="0">
              <a:solidFill>
                <a:prstClr val="black"/>
              </a:solidFill>
            </a:endParaRPr>
          </a:p>
        </p:txBody>
      </p:sp>
      <p:sp>
        <p:nvSpPr>
          <p:cNvPr id="152" name="角丸四角形 151"/>
          <p:cNvSpPr/>
          <p:nvPr/>
        </p:nvSpPr>
        <p:spPr>
          <a:xfrm>
            <a:off x="179512" y="332656"/>
            <a:ext cx="4320000" cy="3744416"/>
          </a:xfrm>
          <a:prstGeom prst="roundRect">
            <a:avLst>
              <a:gd name="adj" fmla="val 595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■健康分野の産業創出</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大阪健康寿命延伸産業創出プラットフォーム（</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）」を通じた実証の側面支援等や、スポーツを核としたビジネス創出のため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の経済界主導のプラットフォーム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（スポーツハブ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よるマッチング等を促進する。「健康」を切り口に、衣料、食、住宅、福祉等サービス、ロボット</a:t>
            </a:r>
            <a:r>
              <a:rPr lang="en-US" altLang="ja-JP"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など様々な産業へ波及させていく。</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箕面船場地域において、健康</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寿命を延ばすための医科学研究や、スポーツ・芸術を通して健康増進を促す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などをさらに発展・実用化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させる拠点である「関西スポーツ科学・ヘルスケア総合センター（仮称）」の</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検討が進められている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正方形/長方形 155"/>
          <p:cNvSpPr/>
          <p:nvPr/>
        </p:nvSpPr>
        <p:spPr>
          <a:xfrm>
            <a:off x="2339751" y="1469976"/>
            <a:ext cx="2232249" cy="230832"/>
          </a:xfrm>
          <a:prstGeom prst="rect">
            <a:avLst/>
          </a:prstGeom>
        </p:spPr>
        <p:txBody>
          <a:bodyPr wrap="square">
            <a:spAutoFit/>
          </a:bodyPr>
          <a:lstStyle/>
          <a:p>
            <a:pPr marL="177800" indent="-177800"/>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箕面</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船場駅周辺</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正方形/長方形 157"/>
          <p:cNvSpPr/>
          <p:nvPr/>
        </p:nvSpPr>
        <p:spPr>
          <a:xfrm>
            <a:off x="3298403" y="2997532"/>
            <a:ext cx="1512168"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4" name="正方形/長方形 173"/>
          <p:cNvSpPr/>
          <p:nvPr/>
        </p:nvSpPr>
        <p:spPr>
          <a:xfrm>
            <a:off x="228973" y="1483788"/>
            <a:ext cx="3024336" cy="230832"/>
          </a:xfrm>
          <a:prstGeom prst="rect">
            <a:avLst/>
          </a:prstGeom>
          <a:noFill/>
        </p:spPr>
        <p:txBody>
          <a:bodyPr wrap="square">
            <a:spAutoFit/>
          </a:bodyPr>
          <a:lstStyle/>
          <a:p>
            <a:pPr marL="177800" indent="-177800"/>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OKJP</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健康</a:t>
            </a:r>
            <a:r>
              <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寿命延伸</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産業イメージ</a:t>
            </a:r>
            <a:endParaRPr lang="en-US" altLang="ja-JP" sz="9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5" name="正方形/長方形 174"/>
          <p:cNvSpPr/>
          <p:nvPr/>
        </p:nvSpPr>
        <p:spPr>
          <a:xfrm>
            <a:off x="251520" y="2997532"/>
            <a:ext cx="3024336" cy="215444"/>
          </a:xfrm>
          <a:prstGeom prst="rect">
            <a:avLst/>
          </a:prstGeom>
        </p:spPr>
        <p:txBody>
          <a:bodyPr wrap="square">
            <a:spAutoFit/>
          </a:bodyPr>
          <a:lstStyle/>
          <a:p>
            <a:pPr marL="177800" indent="-177800"/>
            <a:r>
              <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出典：大阪健康寿命延伸産業創出</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プラットフォーム</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endParaRPr lang="en-US" altLang="ja-JP" sz="800" strike="sngStrike"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8" name="グループ化 177"/>
          <p:cNvGrpSpPr/>
          <p:nvPr/>
        </p:nvGrpSpPr>
        <p:grpSpPr>
          <a:xfrm>
            <a:off x="179512" y="1700808"/>
            <a:ext cx="2256444" cy="1287184"/>
            <a:chOff x="-2124744" y="1772816"/>
            <a:chExt cx="2256444" cy="1287184"/>
          </a:xfrm>
        </p:grpSpPr>
        <p:sp>
          <p:nvSpPr>
            <p:cNvPr id="179" name="楕円 178"/>
            <p:cNvSpPr/>
            <p:nvPr/>
          </p:nvSpPr>
          <p:spPr>
            <a:xfrm>
              <a:off x="-1786019" y="2160000"/>
              <a:ext cx="1440000" cy="864000"/>
            </a:xfrm>
            <a:prstGeom prst="ellipse">
              <a:avLst/>
            </a:prstGeom>
            <a:pattFill prst="dkDnDiag">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楕円 179"/>
            <p:cNvSpPr/>
            <p:nvPr/>
          </p:nvSpPr>
          <p:spPr>
            <a:xfrm>
              <a:off x="-1930019" y="1980000"/>
              <a:ext cx="1728000" cy="1080000"/>
            </a:xfrm>
            <a:prstGeom prst="ellipse">
              <a:avLst/>
            </a:prstGeom>
            <a:no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楕円 180"/>
            <p:cNvSpPr/>
            <p:nvPr/>
          </p:nvSpPr>
          <p:spPr>
            <a:xfrm>
              <a:off x="-1426019" y="2556000"/>
              <a:ext cx="720000" cy="432000"/>
            </a:xfrm>
            <a:prstGeom prst="ellipse">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solidFill>
                  <a:schemeClr val="tx1"/>
                </a:solidFill>
              </a:endParaRPr>
            </a:p>
          </p:txBody>
        </p:sp>
        <p:sp>
          <p:nvSpPr>
            <p:cNvPr id="182" name="角丸四角形 181"/>
            <p:cNvSpPr/>
            <p:nvPr/>
          </p:nvSpPr>
          <p:spPr>
            <a:xfrm>
              <a:off x="-1642019" y="1988840"/>
              <a:ext cx="1152000"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農業・観光等の地域産業</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sp>
          <p:nvSpPr>
            <p:cNvPr id="183" name="正方形/長方形 182"/>
            <p:cNvSpPr/>
            <p:nvPr/>
          </p:nvSpPr>
          <p:spPr>
            <a:xfrm>
              <a:off x="-1786103" y="2636912"/>
              <a:ext cx="1440168" cy="276999"/>
            </a:xfrm>
            <a:prstGeom prst="rect">
              <a:avLst/>
            </a:prstGeom>
          </p:spPr>
          <p:txBody>
            <a:bodyPr wrap="square">
              <a:spAutoFit/>
            </a:bodyPr>
            <a:lstStyle/>
            <a:p>
              <a:pPr algn="ctr"/>
              <a:r>
                <a:rPr lang="ja-JP" altLang="en-US" sz="600" dirty="0">
                  <a:latin typeface="Meiryo UI" panose="020B0604030504040204" pitchFamily="50" charset="-128"/>
                  <a:ea typeface="Meiryo UI" panose="020B0604030504040204" pitchFamily="50" charset="-128"/>
                </a:rPr>
                <a:t>医療・介護</a:t>
              </a:r>
              <a:endParaRPr lang="en-US" altLang="ja-JP" sz="600" dirty="0">
                <a:latin typeface="Meiryo UI" panose="020B0604030504040204" pitchFamily="50" charset="-128"/>
                <a:ea typeface="Meiryo UI" panose="020B0604030504040204" pitchFamily="50" charset="-128"/>
              </a:endParaRPr>
            </a:p>
            <a:p>
              <a:pPr algn="ctr"/>
              <a:r>
                <a:rPr lang="ja-JP" altLang="en-US" sz="600" dirty="0">
                  <a:solidFill>
                    <a:schemeClr val="accent1"/>
                  </a:solidFill>
                  <a:latin typeface="Meiryo UI" panose="020B0604030504040204" pitchFamily="50" charset="-128"/>
                  <a:ea typeface="Meiryo UI" panose="020B0604030504040204" pitchFamily="50" charset="-128"/>
                </a:rPr>
                <a:t>（地域包括ケア）</a:t>
              </a:r>
            </a:p>
          </p:txBody>
        </p:sp>
        <p:sp>
          <p:nvSpPr>
            <p:cNvPr id="184" name="上カーブ矢印 183"/>
            <p:cNvSpPr/>
            <p:nvPr/>
          </p:nvSpPr>
          <p:spPr>
            <a:xfrm rot="16200000">
              <a:off x="-738560" y="2150888"/>
              <a:ext cx="360000" cy="180000"/>
            </a:xfrm>
            <a:prstGeom prst="curvedUp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5" name="左カーブ矢印 184"/>
            <p:cNvSpPr/>
            <p:nvPr/>
          </p:nvSpPr>
          <p:spPr>
            <a:xfrm>
              <a:off x="-648560" y="2348880"/>
              <a:ext cx="180000" cy="360000"/>
            </a:xfrm>
            <a:prstGeom prst="curvedLeftArrow">
              <a:avLst/>
            </a:prstGeom>
            <a:solidFill>
              <a:schemeClr val="accent3">
                <a:lumMod val="40000"/>
                <a:lumOff val="60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6" name="角丸四角形 185"/>
            <p:cNvSpPr/>
            <p:nvPr/>
          </p:nvSpPr>
          <p:spPr>
            <a:xfrm>
              <a:off x="-1606019" y="2291938"/>
              <a:ext cx="1080000" cy="200958"/>
            </a:xfrm>
            <a:prstGeom prst="roundRect">
              <a:avLst/>
            </a:prstGeom>
            <a:solidFill>
              <a:schemeClr val="accent5">
                <a:lumMod val="20000"/>
                <a:lumOff val="80000"/>
              </a:schemeClr>
            </a:solidFill>
            <a:ln w="63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600" dirty="0" smtClean="0">
                  <a:solidFill>
                    <a:schemeClr val="tx1"/>
                  </a:solidFill>
                  <a:latin typeface="Meiryo UI" panose="020B0604030504040204" pitchFamily="50" charset="-128"/>
                  <a:ea typeface="Meiryo UI" panose="020B0604030504040204" pitchFamily="50" charset="-128"/>
                </a:rPr>
                <a:t>公的保険外の</a:t>
              </a:r>
              <a:endParaRPr kumimoji="1" lang="en-US" altLang="ja-JP" sz="600" dirty="0" smtClean="0">
                <a:solidFill>
                  <a:schemeClr val="tx1"/>
                </a:solidFill>
                <a:latin typeface="Meiryo UI" panose="020B0604030504040204" pitchFamily="50" charset="-128"/>
                <a:ea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rPr>
                <a:t>運動、栄養、保健サービス等</a:t>
              </a:r>
              <a:endParaRPr kumimoji="1" lang="ja-JP" altLang="en-US" sz="600" dirty="0">
                <a:solidFill>
                  <a:schemeClr val="tx1"/>
                </a:solidFill>
                <a:latin typeface="Meiryo UI" panose="020B0604030504040204" pitchFamily="50" charset="-128"/>
                <a:ea typeface="Meiryo UI" panose="020B0604030504040204" pitchFamily="50" charset="-128"/>
              </a:endParaRPr>
            </a:p>
          </p:txBody>
        </p:sp>
        <p:sp>
          <p:nvSpPr>
            <p:cNvPr id="187" name="角丸四角形 186"/>
            <p:cNvSpPr/>
            <p:nvPr/>
          </p:nvSpPr>
          <p:spPr>
            <a:xfrm>
              <a:off x="-444300" y="2163312"/>
              <a:ext cx="576000" cy="15515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新産業創出</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8" name="角丸四角形 187"/>
            <p:cNvSpPr/>
            <p:nvPr/>
          </p:nvSpPr>
          <p:spPr>
            <a:xfrm>
              <a:off x="-444300" y="2409209"/>
              <a:ext cx="576000" cy="239342"/>
            </a:xfrm>
            <a:prstGeom prst="roundRect">
              <a:avLst/>
            </a:prstGeom>
            <a:solidFill>
              <a:schemeClr val="bg1"/>
            </a:solidFill>
            <a:ln w="3175">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600" dirty="0" smtClean="0">
                  <a:solidFill>
                    <a:srgbClr val="FF0000"/>
                  </a:solidFill>
                  <a:latin typeface="Meiryo UI" panose="020B0604030504040204" pitchFamily="50" charset="-128"/>
                  <a:ea typeface="Meiryo UI" panose="020B0604030504040204" pitchFamily="50" charset="-128"/>
                </a:rPr>
                <a:t>地域医療・</a:t>
              </a:r>
              <a:endParaRPr lang="en-US" altLang="ja-JP" sz="600" dirty="0" smtClean="0">
                <a:solidFill>
                  <a:srgbClr val="FF0000"/>
                </a:solidFill>
                <a:latin typeface="Meiryo UI" panose="020B0604030504040204" pitchFamily="50" charset="-128"/>
                <a:ea typeface="Meiryo UI" panose="020B0604030504040204" pitchFamily="50" charset="-128"/>
              </a:endParaRPr>
            </a:p>
            <a:p>
              <a:pPr algn="ctr"/>
              <a:r>
                <a:rPr lang="ja-JP" altLang="en-US" sz="600" dirty="0" smtClean="0">
                  <a:solidFill>
                    <a:srgbClr val="FF0000"/>
                  </a:solidFill>
                  <a:latin typeface="Meiryo UI" panose="020B0604030504040204" pitchFamily="50" charset="-128"/>
                  <a:ea typeface="Meiryo UI" panose="020B0604030504040204" pitchFamily="50" charset="-128"/>
                </a:rPr>
                <a:t>介護体制の構築</a:t>
              </a:r>
              <a:endParaRPr lang="en-US" altLang="ja-JP" sz="600" dirty="0" smtClean="0">
                <a:solidFill>
                  <a:srgbClr val="FF0000"/>
                </a:solidFill>
                <a:latin typeface="Meiryo UI" panose="020B0604030504040204" pitchFamily="50" charset="-128"/>
                <a:ea typeface="Meiryo UI" panose="020B0604030504040204" pitchFamily="50" charset="-128"/>
              </a:endParaRPr>
            </a:p>
          </p:txBody>
        </p:sp>
        <p:sp>
          <p:nvSpPr>
            <p:cNvPr id="189" name="角丸四角形 188"/>
            <p:cNvSpPr/>
            <p:nvPr/>
          </p:nvSpPr>
          <p:spPr>
            <a:xfrm>
              <a:off x="-2124744" y="1772816"/>
              <a:ext cx="1368152" cy="2009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rPr>
                <a:t>ターゲットとする分野（イメージ）</a:t>
              </a:r>
              <a:endParaRPr kumimoji="1" lang="en-US" altLang="ja-JP" sz="600" dirty="0" smtClean="0">
                <a:solidFill>
                  <a:schemeClr val="tx1"/>
                </a:solidFill>
                <a:latin typeface="Meiryo UI" panose="020B0604030504040204" pitchFamily="50" charset="-128"/>
                <a:ea typeface="Meiryo UI" panose="020B0604030504040204" pitchFamily="50" charset="-128"/>
              </a:endParaRPr>
            </a:p>
          </p:txBody>
        </p:sp>
      </p:grpSp>
      <p:pic>
        <p:nvPicPr>
          <p:cNvPr id="190" name="図 18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1772816"/>
            <a:ext cx="1974332" cy="1181265"/>
          </a:xfrm>
          <a:prstGeom prst="rect">
            <a:avLst/>
          </a:prstGeom>
        </p:spPr>
      </p:pic>
      <p:grpSp>
        <p:nvGrpSpPr>
          <p:cNvPr id="194" name="グループ化 193"/>
          <p:cNvGrpSpPr>
            <a:grpSpLocks noChangeAspect="1"/>
          </p:cNvGrpSpPr>
          <p:nvPr/>
        </p:nvGrpSpPr>
        <p:grpSpPr>
          <a:xfrm>
            <a:off x="4860032" y="4149080"/>
            <a:ext cx="3920179" cy="1339127"/>
            <a:chOff x="9454026" y="4062263"/>
            <a:chExt cx="5600254" cy="1807019"/>
          </a:xfrm>
        </p:grpSpPr>
        <p:sp>
          <p:nvSpPr>
            <p:cNvPr id="195" name="右矢印 194"/>
            <p:cNvSpPr/>
            <p:nvPr/>
          </p:nvSpPr>
          <p:spPr>
            <a:xfrm>
              <a:off x="11171275" y="5655936"/>
              <a:ext cx="2503406" cy="131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6" name="右矢印 195"/>
            <p:cNvSpPr/>
            <p:nvPr/>
          </p:nvSpPr>
          <p:spPr>
            <a:xfrm>
              <a:off x="13428983" y="546224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7" name="右矢印 196"/>
            <p:cNvSpPr/>
            <p:nvPr/>
          </p:nvSpPr>
          <p:spPr>
            <a:xfrm>
              <a:off x="13428984" y="4768523"/>
              <a:ext cx="245698" cy="13941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8" name="右矢印 197"/>
            <p:cNvSpPr/>
            <p:nvPr/>
          </p:nvSpPr>
          <p:spPr>
            <a:xfrm>
              <a:off x="12073270" y="4768523"/>
              <a:ext cx="491721"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199" name="右矢印 198"/>
            <p:cNvSpPr/>
            <p:nvPr/>
          </p:nvSpPr>
          <p:spPr>
            <a:xfrm>
              <a:off x="10264699" y="4768523"/>
              <a:ext cx="1215300" cy="14035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a:p>
          </p:txBody>
        </p:sp>
        <p:sp>
          <p:nvSpPr>
            <p:cNvPr id="200" name="テキスト ボックス 107"/>
            <p:cNvSpPr txBox="1">
              <a:spLocks noChangeArrowheads="1"/>
            </p:cNvSpPr>
            <p:nvPr/>
          </p:nvSpPr>
          <p:spPr bwMode="auto">
            <a:xfrm>
              <a:off x="9454026" y="4062265"/>
              <a:ext cx="923938"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2013.10</a:t>
              </a:r>
              <a:endParaRPr lang="ja-JP" altLang="en-US" sz="600" dirty="0">
                <a:solidFill>
                  <a:srgbClr val="1F497D"/>
                </a:solidFill>
                <a:latin typeface="Meiryo UI"/>
                <a:ea typeface="Meiryo UI"/>
                <a:cs typeface="Meiryo UI"/>
              </a:endParaRPr>
            </a:p>
          </p:txBody>
        </p:sp>
        <p:sp>
          <p:nvSpPr>
            <p:cNvPr id="201" name="正方形/長方形 200"/>
            <p:cNvSpPr/>
            <p:nvPr/>
          </p:nvSpPr>
          <p:spPr>
            <a:xfrm>
              <a:off x="9454026" y="4296101"/>
              <a:ext cx="92393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PMDA</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関西支部</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正方形/長方形 201"/>
            <p:cNvSpPr/>
            <p:nvPr/>
          </p:nvSpPr>
          <p:spPr>
            <a:xfrm>
              <a:off x="9454027" y="4598197"/>
              <a:ext cx="936000" cy="43720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3" name="テキスト ボックス 107"/>
            <p:cNvSpPr txBox="1">
              <a:spLocks noChangeArrowheads="1"/>
            </p:cNvSpPr>
            <p:nvPr/>
          </p:nvSpPr>
          <p:spPr bwMode="auto">
            <a:xfrm>
              <a:off x="10467013"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2014.4</a:t>
              </a:r>
            </a:p>
          </p:txBody>
        </p:sp>
        <p:sp>
          <p:nvSpPr>
            <p:cNvPr id="204" name="正方形/長方形 203"/>
            <p:cNvSpPr/>
            <p:nvPr/>
          </p:nvSpPr>
          <p:spPr>
            <a:xfrm>
              <a:off x="11480000" y="4598194"/>
              <a:ext cx="936000" cy="6315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○薬事戦略相談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・個別面談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・対面助言</a:t>
              </a:r>
              <a:endParaRPr lang="en-US" altLang="ja-JP" sz="5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 name="正方形/長方形 204"/>
            <p:cNvSpPr/>
            <p:nvPr/>
          </p:nvSpPr>
          <p:spPr>
            <a:xfrm>
              <a:off x="10467013" y="5613473"/>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GMP</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実地調査</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6" name="テキスト ボックス 107"/>
            <p:cNvSpPr txBox="1">
              <a:spLocks noChangeArrowheads="1"/>
            </p:cNvSpPr>
            <p:nvPr/>
          </p:nvSpPr>
          <p:spPr bwMode="auto">
            <a:xfrm>
              <a:off x="11480000" y="4062263"/>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2016.6</a:t>
              </a:r>
            </a:p>
          </p:txBody>
        </p:sp>
        <p:sp>
          <p:nvSpPr>
            <p:cNvPr id="207" name="正方形/長方形 206"/>
            <p:cNvSpPr/>
            <p:nvPr/>
          </p:nvSpPr>
          <p:spPr>
            <a:xfrm>
              <a:off x="11480000" y="4296101"/>
              <a:ext cx="936000"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テレビ会議</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システム導入</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8" name="星 32 207"/>
            <p:cNvSpPr/>
            <p:nvPr/>
          </p:nvSpPr>
          <p:spPr>
            <a:xfrm>
              <a:off x="13674678" y="4581122"/>
              <a:ext cx="1379602" cy="1288160"/>
            </a:xfrm>
            <a:prstGeom prst="star32">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500" dirty="0"/>
            </a:p>
          </p:txBody>
        </p:sp>
        <p:sp>
          <p:nvSpPr>
            <p:cNvPr id="209" name="テキスト ボックス 107"/>
            <p:cNvSpPr txBox="1">
              <a:spLocks noChangeArrowheads="1"/>
            </p:cNvSpPr>
            <p:nvPr/>
          </p:nvSpPr>
          <p:spPr bwMode="auto">
            <a:xfrm>
              <a:off x="13703862" y="4941168"/>
              <a:ext cx="1152327" cy="566312"/>
            </a:xfrm>
            <a:prstGeom prst="rect">
              <a:avLst/>
            </a:prstGeom>
            <a:noFill/>
            <a:ln w="9525">
              <a:noFill/>
              <a:miter lim="800000"/>
              <a:headEnd/>
              <a:tailEnd/>
            </a:ln>
          </p:spPr>
          <p:txBody>
            <a:bodyPr wrap="square">
              <a:spAutoFit/>
            </a:bodyPr>
            <a:lstStyle/>
            <a:p>
              <a:pPr algn="ctr"/>
              <a:r>
                <a:rPr lang="ja-JP" altLang="en-US" sz="900" b="1" dirty="0" smtClean="0">
                  <a:solidFill>
                    <a:schemeClr val="tx2"/>
                  </a:solidFill>
                  <a:latin typeface="Meiryo UI"/>
                  <a:ea typeface="Meiryo UI"/>
                  <a:cs typeface="Meiryo UI"/>
                </a:rPr>
                <a:t>さらなる</a:t>
              </a:r>
              <a:endParaRPr lang="en-US" altLang="ja-JP" sz="900" b="1" dirty="0" smtClean="0">
                <a:solidFill>
                  <a:schemeClr val="tx2"/>
                </a:solidFill>
                <a:latin typeface="Meiryo UI"/>
                <a:ea typeface="Meiryo UI"/>
                <a:cs typeface="Meiryo UI"/>
              </a:endParaRPr>
            </a:p>
            <a:p>
              <a:pPr algn="ctr"/>
              <a:r>
                <a:rPr lang="ja-JP" altLang="en-US" sz="900" b="1" dirty="0" smtClean="0">
                  <a:solidFill>
                    <a:schemeClr val="tx2"/>
                  </a:solidFill>
                  <a:latin typeface="Meiryo UI"/>
                  <a:ea typeface="Meiryo UI"/>
                  <a:cs typeface="Meiryo UI"/>
                </a:rPr>
                <a:t>機能強化へ</a:t>
              </a:r>
              <a:endParaRPr lang="en-US" altLang="ja-JP" sz="900" b="1" dirty="0" smtClean="0">
                <a:solidFill>
                  <a:schemeClr val="tx2"/>
                </a:solidFill>
                <a:latin typeface="Meiryo UI"/>
                <a:ea typeface="Meiryo UI"/>
                <a:cs typeface="Meiryo UI"/>
              </a:endParaRPr>
            </a:p>
          </p:txBody>
        </p:sp>
        <p:sp>
          <p:nvSpPr>
            <p:cNvPr id="210" name="四角形吹き出し 209"/>
            <p:cNvSpPr/>
            <p:nvPr/>
          </p:nvSpPr>
          <p:spPr>
            <a:xfrm>
              <a:off x="10748332" y="4941168"/>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p:cNvSpPr/>
            <p:nvPr/>
          </p:nvSpPr>
          <p:spPr>
            <a:xfrm>
              <a:off x="12564992" y="4598197"/>
              <a:ext cx="936000" cy="72867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RS</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戦略相談</a:t>
              </a:r>
              <a:endParaRPr lang="en-US" altLang="ja-JP"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・事前面談</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・対面助言</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治験</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a:t>
              </a:r>
              <a:endParaRPr lang="en-US" altLang="ja-JP"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2" name="正方形/長方形 211"/>
            <p:cNvSpPr/>
            <p:nvPr/>
          </p:nvSpPr>
          <p:spPr>
            <a:xfrm>
              <a:off x="12564888" y="5423951"/>
              <a:ext cx="936000" cy="19431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安全対策相談</a:t>
              </a:r>
              <a:endParaRPr lang="en-US" altLang="ja-JP" sz="5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3" name="四角形吹き出し 212"/>
            <p:cNvSpPr/>
            <p:nvPr/>
          </p:nvSpPr>
          <p:spPr>
            <a:xfrm>
              <a:off x="11828452" y="5325442"/>
              <a:ext cx="664428" cy="216000"/>
            </a:xfrm>
            <a:prstGeom prst="wedgeRectCallout">
              <a:avLst>
                <a:gd name="adj1" fmla="val 75977"/>
                <a:gd name="adj2" fmla="val 41756"/>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kumimoji="1"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4" name="テキスト ボックス 107"/>
            <p:cNvSpPr txBox="1">
              <a:spLocks noChangeArrowheads="1"/>
            </p:cNvSpPr>
            <p:nvPr/>
          </p:nvSpPr>
          <p:spPr bwMode="auto">
            <a:xfrm>
              <a:off x="12564888" y="4077072"/>
              <a:ext cx="936000" cy="283157"/>
            </a:xfrm>
            <a:prstGeom prst="rect">
              <a:avLst/>
            </a:prstGeom>
            <a:noFill/>
            <a:ln w="9525">
              <a:noFill/>
              <a:miter lim="800000"/>
              <a:headEnd/>
              <a:tailEnd/>
            </a:ln>
          </p:spPr>
          <p:txBody>
            <a:bodyPr wrap="square">
              <a:spAutoFit/>
            </a:bodyPr>
            <a:lstStyle/>
            <a:p>
              <a:pPr algn="ctr"/>
              <a:r>
                <a:rPr lang="en-US" altLang="ja-JP" sz="600" dirty="0" smtClean="0">
                  <a:solidFill>
                    <a:srgbClr val="1F497D"/>
                  </a:solidFill>
                  <a:latin typeface="Meiryo UI"/>
                  <a:ea typeface="Meiryo UI"/>
                  <a:cs typeface="Meiryo UI"/>
                </a:rPr>
                <a:t>2017.11</a:t>
              </a:r>
            </a:p>
          </p:txBody>
        </p:sp>
        <p:sp>
          <p:nvSpPr>
            <p:cNvPr id="215" name="正方形/長方形 214"/>
            <p:cNvSpPr/>
            <p:nvPr/>
          </p:nvSpPr>
          <p:spPr>
            <a:xfrm>
              <a:off x="12564888" y="4296101"/>
              <a:ext cx="935998" cy="252001"/>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さらなる</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機能拡充</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16" name="角丸四角形 215"/>
          <p:cNvSpPr/>
          <p:nvPr/>
        </p:nvSpPr>
        <p:spPr>
          <a:xfrm>
            <a:off x="179512" y="4149080"/>
            <a:ext cx="8788065" cy="1368152"/>
          </a:xfrm>
          <a:prstGeom prst="roundRect">
            <a:avLst>
              <a:gd name="adj" fmla="val 122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■医薬品医療機器総合機構（</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支部の機能</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関西支部において、新た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に市販後</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の医薬</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品等</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が開始</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され</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開発の初期段階から市販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各種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相談が</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可能</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となった。</a:t>
            </a: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引き続き、</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関西支部のさらなる機能強化に向けた取組みにより、</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医</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薬品・医療機器等開発に必要な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環境整備</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を進める。</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7" name="ホームベース 216"/>
          <p:cNvSpPr/>
          <p:nvPr/>
        </p:nvSpPr>
        <p:spPr>
          <a:xfrm>
            <a:off x="104775" y="5680057"/>
            <a:ext cx="8725363" cy="1106681"/>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8" name="正方形/長方形 217"/>
          <p:cNvSpPr/>
          <p:nvPr/>
        </p:nvSpPr>
        <p:spPr>
          <a:xfrm>
            <a:off x="2653226" y="6119677"/>
            <a:ext cx="2269293"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健康・医療の新たな拠点形成（健都）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右矢印 218"/>
          <p:cNvSpPr/>
          <p:nvPr/>
        </p:nvSpPr>
        <p:spPr>
          <a:xfrm>
            <a:off x="264842" y="6165346"/>
            <a:ext cx="238838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0" name="右矢印 219"/>
          <p:cNvSpPr/>
          <p:nvPr/>
        </p:nvSpPr>
        <p:spPr>
          <a:xfrm>
            <a:off x="264843" y="6309353"/>
            <a:ext cx="4129106" cy="14764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prstClr val="white"/>
              </a:solidFill>
            </a:endParaRPr>
          </a:p>
        </p:txBody>
      </p:sp>
      <p:sp>
        <p:nvSpPr>
          <p:cNvPr id="221" name="正方形/長方形 220"/>
          <p:cNvSpPr/>
          <p:nvPr/>
        </p:nvSpPr>
        <p:spPr>
          <a:xfrm>
            <a:off x="4401021" y="6262315"/>
            <a:ext cx="2026517"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国立健康・栄養研究所の大阪への移転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2" name="正方形/長方形 221"/>
          <p:cNvSpPr/>
          <p:nvPr/>
        </p:nvSpPr>
        <p:spPr>
          <a:xfrm>
            <a:off x="5691355" y="6404953"/>
            <a:ext cx="2985101"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（仮称）未来</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医療国際拠点オープン</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2023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3" name="右矢印 222"/>
          <p:cNvSpPr/>
          <p:nvPr/>
        </p:nvSpPr>
        <p:spPr>
          <a:xfrm>
            <a:off x="264843" y="6453362"/>
            <a:ext cx="5352307" cy="150226"/>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accent1"/>
              </a:solidFill>
            </a:endParaRPr>
          </a:p>
        </p:txBody>
      </p:sp>
      <p:sp>
        <p:nvSpPr>
          <p:cNvPr id="224" name="正方形/長方形 223"/>
          <p:cNvSpPr/>
          <p:nvPr/>
        </p:nvSpPr>
        <p:spPr>
          <a:xfrm>
            <a:off x="642729" y="5834401"/>
            <a:ext cx="2066591"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国際がん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5" name="右矢印 224"/>
          <p:cNvSpPr/>
          <p:nvPr/>
        </p:nvSpPr>
        <p:spPr>
          <a:xfrm>
            <a:off x="264844" y="5890477"/>
            <a:ext cx="331490" cy="130853"/>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6" name="右矢印 225"/>
          <p:cNvSpPr/>
          <p:nvPr/>
        </p:nvSpPr>
        <p:spPr>
          <a:xfrm>
            <a:off x="264844" y="6597367"/>
            <a:ext cx="4641722" cy="181057"/>
          </a:xfrm>
          <a:prstGeom prst="rightArrow">
            <a:avLst/>
          </a:prstGeom>
          <a:solidFill>
            <a:schemeClr val="accent1">
              <a:lumMod val="60000"/>
              <a:lumOff val="40000"/>
              <a:alpha val="75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rgbClr val="FF0000"/>
              </a:solidFill>
            </a:endParaRPr>
          </a:p>
        </p:txBody>
      </p:sp>
      <p:sp>
        <p:nvSpPr>
          <p:cNvPr id="227" name="正方形/長方形 226"/>
          <p:cNvSpPr/>
          <p:nvPr/>
        </p:nvSpPr>
        <p:spPr>
          <a:xfrm>
            <a:off x="4981213" y="6547593"/>
            <a:ext cx="391126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関西スポーツ科学・ヘルスケア総合センター（仮称）オープン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8" name="正方形/長方形 227"/>
          <p:cNvSpPr/>
          <p:nvPr/>
        </p:nvSpPr>
        <p:spPr>
          <a:xfrm>
            <a:off x="12459" y="5614997"/>
            <a:ext cx="4343517" cy="301219"/>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229" name="右矢印 228"/>
          <p:cNvSpPr/>
          <p:nvPr/>
        </p:nvSpPr>
        <p:spPr>
          <a:xfrm>
            <a:off x="266957" y="6021338"/>
            <a:ext cx="113596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0" name="正方形/長方形 229"/>
          <p:cNvSpPr/>
          <p:nvPr/>
        </p:nvSpPr>
        <p:spPr>
          <a:xfrm>
            <a:off x="1391498" y="5977039"/>
            <a:ext cx="2108269"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大阪重粒子線</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センターオープン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1" name="正方形/長方形 230"/>
          <p:cNvSpPr/>
          <p:nvPr/>
        </p:nvSpPr>
        <p:spPr>
          <a:xfrm>
            <a:off x="7404904" y="564195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2" name="角丸四角形 231"/>
          <p:cNvSpPr/>
          <p:nvPr/>
        </p:nvSpPr>
        <p:spPr>
          <a:xfrm>
            <a:off x="4608000" y="332656"/>
            <a:ext cx="4320000" cy="3744000"/>
          </a:xfrm>
          <a:prstGeom prst="roundRect">
            <a:avLst>
              <a:gd name="adj" fmla="val 445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■特区を活用したライフサイエンス関連産業の取組み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国家戦略特区や関西イノベーション国際戦略総合特区の一体的な活用を図りつつ、医療イノベーションの創出、ライフサイエンス産業の成長を促進する。</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3" name="表 232"/>
          <p:cNvGraphicFramePr>
            <a:graphicFrameLocks noGrp="1"/>
          </p:cNvGraphicFramePr>
          <p:nvPr>
            <p:extLst/>
          </p:nvPr>
        </p:nvGraphicFramePr>
        <p:xfrm>
          <a:off x="4716015" y="1124744"/>
          <a:ext cx="4140565" cy="1325880"/>
        </p:xfrm>
        <a:graphic>
          <a:graphicData uri="http://schemas.openxmlformats.org/drawingml/2006/table">
            <a:tbl>
              <a:tblPr firstRow="1" bandRow="1">
                <a:tableStyleId>{5C22544A-7EE6-4342-B048-85BDC9FD1C3A}</a:tableStyleId>
              </a:tblPr>
              <a:tblGrid>
                <a:gridCol w="1152129">
                  <a:extLst>
                    <a:ext uri="{9D8B030D-6E8A-4147-A177-3AD203B41FA5}">
                      <a16:colId xmlns:a16="http://schemas.microsoft.com/office/drawing/2014/main" val="20000"/>
                    </a:ext>
                  </a:extLst>
                </a:gridCol>
                <a:gridCol w="2988436">
                  <a:extLst>
                    <a:ext uri="{9D8B030D-6E8A-4147-A177-3AD203B41FA5}">
                      <a16:colId xmlns:a16="http://schemas.microsoft.com/office/drawing/2014/main" val="20001"/>
                    </a:ext>
                  </a:extLst>
                </a:gridCol>
              </a:tblGrid>
              <a:tr h="157786">
                <a:tc>
                  <a:txBody>
                    <a:bodyPr/>
                    <a:lstStyle/>
                    <a:p>
                      <a:pPr algn="ctr"/>
                      <a:r>
                        <a:rPr kumimoji="1" lang="ja-JP" altLang="en-US" sz="7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主な</a:t>
                      </a:r>
                      <a:r>
                        <a:rPr kumimoji="1" lang="ja-JP" altLang="en-US" sz="700" b="0" u="none" strike="noStrike" baseline="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a:t>
                      </a:r>
                      <a:endParaRPr kumimoji="1" lang="ja-JP" altLang="en-US" sz="700" b="0" u="none" strike="noStrike"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7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364121">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保険外併用療養に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関する特例関連事業</a:t>
                      </a:r>
                      <a:endParaRPr kumimoji="1" lang="zh-TW" altLang="en-US" sz="80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日本では未承認又は適応外の医薬品等を対象に、大阪大学医</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学部附属病院、国立循環器病研究センターにおいて、スピーディーに先進医</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療を提供</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267022">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特区医療機器薬事戦略相談</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の実施</a:t>
                      </a:r>
                      <a:endParaRPr kumimoji="1" lang="zh-TW" altLang="en-US" sz="800" strike="noStrike" baseline="0" dirty="0" smtClean="0">
                        <a:solidFill>
                          <a:srgbClr val="33CC33"/>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大阪大学医学部</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附</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属病院における革新的医療機器の開発について、</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治験期間を短縮し、開発から市販・承認までのプロセスを</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迅速化</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267022">
                <a:tc>
                  <a:txBody>
                    <a:bodyPr/>
                    <a:lstStyle/>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革新的な医薬品の</a:t>
                      </a:r>
                      <a:endParaRPr kumimoji="1" lang="en-US" altLang="ja-JP"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開発迅速化</a:t>
                      </a:r>
                      <a:endParaRPr kumimoji="1" lang="zh-TW" altLang="en-US" sz="800" b="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8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大阪大学医学部附属病院における革新的医薬品の開発について、円滑に治験へ橋渡しし、開発から承認・市販までのプロセスを迅速化</a:t>
                      </a:r>
                      <a:endParaRPr kumimoji="1" lang="ja-JP" altLang="en-US" sz="7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bl>
          </a:graphicData>
        </a:graphic>
      </p:graphicFrame>
      <p:pic>
        <p:nvPicPr>
          <p:cNvPr id="234" name="図 233"/>
          <p:cNvPicPr>
            <a:picLocks/>
          </p:cNvPicPr>
          <p:nvPr/>
        </p:nvPicPr>
        <p:blipFill>
          <a:blip r:embed="rId4" cstate="print">
            <a:duotone>
              <a:prstClr val="black"/>
              <a:schemeClr val="accent1">
                <a:tint val="45000"/>
                <a:satMod val="400000"/>
              </a:schemeClr>
            </a:duotone>
            <a:extLst/>
          </a:blip>
          <a:stretch>
            <a:fillRect/>
          </a:stretch>
        </p:blipFill>
        <p:spPr bwMode="auto">
          <a:xfrm>
            <a:off x="5617151" y="2564904"/>
            <a:ext cx="1403121" cy="1422822"/>
          </a:xfrm>
          <a:prstGeom prst="rect">
            <a:avLst/>
          </a:prstGeom>
        </p:spPr>
      </p:pic>
      <p:grpSp>
        <p:nvGrpSpPr>
          <p:cNvPr id="235" name="グループ化 234"/>
          <p:cNvGrpSpPr/>
          <p:nvPr/>
        </p:nvGrpSpPr>
        <p:grpSpPr>
          <a:xfrm>
            <a:off x="4906566" y="2441854"/>
            <a:ext cx="3950015" cy="1545871"/>
            <a:chOff x="-483836" y="1123455"/>
            <a:chExt cx="9879305" cy="5712320"/>
          </a:xfrm>
        </p:grpSpPr>
        <p:cxnSp>
          <p:nvCxnSpPr>
            <p:cNvPr id="236" name="直線コネクタ 235"/>
            <p:cNvCxnSpPr/>
            <p:nvPr/>
          </p:nvCxnSpPr>
          <p:spPr>
            <a:xfrm flipV="1">
              <a:off x="2025943" y="4196589"/>
              <a:ext cx="1628731" cy="96032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flipV="1">
              <a:off x="3001735" y="2799207"/>
              <a:ext cx="1638035" cy="1439795"/>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00" name="図 299"/>
            <p:cNvPicPr>
              <a:picLocks noChangeAspect="1"/>
            </p:cNvPicPr>
            <p:nvPr/>
          </p:nvPicPr>
          <p:blipFill rotWithShape="1">
            <a:blip r:embed="rId5" cstate="email">
              <a:duotone>
                <a:schemeClr val="bg2">
                  <a:shade val="45000"/>
                  <a:satMod val="135000"/>
                </a:schemeClr>
                <a:prstClr val="white"/>
              </a:duotone>
              <a:extLst>
                <a:ext uri="{28A0092B-C50C-407E-A947-70E740481C1C}">
                  <a14:useLocalDpi xmlns:a14="http://schemas.microsoft.com/office/drawing/2010/main"/>
                </a:ext>
              </a:extLst>
            </a:blip>
            <a:srcRect l="3736" t="34808" b="27331"/>
            <a:stretch/>
          </p:blipFill>
          <p:spPr bwMode="auto">
            <a:xfrm>
              <a:off x="-483836" y="1286969"/>
              <a:ext cx="3979650" cy="3026621"/>
            </a:xfrm>
            <a:prstGeom prst="rect">
              <a:avLst/>
            </a:prstGeom>
          </p:spPr>
        </p:pic>
        <p:pic>
          <p:nvPicPr>
            <p:cNvPr id="301" name="図 300"/>
            <p:cNvPicPr>
              <a:picLocks noChangeAspect="1"/>
            </p:cNvPicPr>
            <p:nvPr/>
          </p:nvPicPr>
          <p:blipFill rotWithShape="1">
            <a:blip r:embed="rId6" cstate="email">
              <a:duotone>
                <a:schemeClr val="bg2">
                  <a:shade val="45000"/>
                  <a:satMod val="135000"/>
                </a:schemeClr>
                <a:prstClr val="white"/>
              </a:duotone>
              <a:lum contrast="-20000"/>
              <a:extLst>
                <a:ext uri="{28A0092B-C50C-407E-A947-70E740481C1C}">
                  <a14:useLocalDpi xmlns:a14="http://schemas.microsoft.com/office/drawing/2010/main"/>
                </a:ext>
              </a:extLst>
            </a:blip>
            <a:srcRect t="50000"/>
            <a:stretch/>
          </p:blipFill>
          <p:spPr bwMode="auto">
            <a:xfrm>
              <a:off x="1614845" y="1123455"/>
              <a:ext cx="4333331" cy="3075438"/>
            </a:xfrm>
            <a:prstGeom prst="rect">
              <a:avLst/>
            </a:prstGeom>
          </p:spPr>
        </p:pic>
        <p:sp>
          <p:nvSpPr>
            <p:cNvPr id="302" name="四角形吹き出し 301"/>
            <p:cNvSpPr/>
            <p:nvPr/>
          </p:nvSpPr>
          <p:spPr bwMode="auto">
            <a:xfrm>
              <a:off x="6231769" y="1946275"/>
              <a:ext cx="3163700" cy="4889500"/>
            </a:xfrm>
            <a:prstGeom prst="wedgeRectCallout">
              <a:avLst>
                <a:gd name="adj1" fmla="val -91887"/>
                <a:gd name="adj2" fmla="val -7863"/>
              </a:avLst>
            </a:prstGeom>
            <a:solidFill>
              <a:schemeClr val="bg2"/>
            </a:solidFill>
            <a:ln w="6350"/>
          </p:spPr>
          <p:style>
            <a:lnRef idx="2">
              <a:schemeClr val="dk1"/>
            </a:lnRef>
            <a:fillRef idx="1">
              <a:schemeClr val="lt1"/>
            </a:fillRef>
            <a:effectRef idx="0">
              <a:schemeClr val="dk1"/>
            </a:effectRef>
            <a:fontRef idx="minor">
              <a:schemeClr val="dk1"/>
            </a:fontRef>
          </p:style>
          <p:txBody>
            <a:bodyPr/>
            <a:lstStyle/>
            <a:p>
              <a:pPr fontAlgn="auto">
                <a:spcBef>
                  <a:spcPts val="0"/>
                </a:spcBef>
                <a:spcAft>
                  <a:spcPts val="0"/>
                </a:spcAft>
                <a:defRPr/>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03" name="Picture 3" descr="要覧表紙・病院外観"/>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20745" y="3232066"/>
              <a:ext cx="1288974" cy="1148867"/>
            </a:xfrm>
            <a:prstGeom prst="rect">
              <a:avLst/>
            </a:prstGeom>
            <a:noFill/>
            <a:ln w="9525">
              <a:noFill/>
              <a:miter lim="800000"/>
              <a:headEnd/>
              <a:tailEnd/>
            </a:ln>
          </p:spPr>
        </p:pic>
        <p:pic>
          <p:nvPicPr>
            <p:cNvPr id="304" name="図 5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16461" y="5646549"/>
              <a:ext cx="1293258" cy="1148251"/>
            </a:xfrm>
            <a:prstGeom prst="rect">
              <a:avLst/>
            </a:prstGeom>
            <a:noFill/>
            <a:ln w="9525">
              <a:noFill/>
              <a:miter lim="800000"/>
              <a:headEnd/>
              <a:tailEnd/>
            </a:ln>
          </p:spPr>
        </p:pic>
        <p:pic>
          <p:nvPicPr>
            <p:cNvPr id="305"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26988" y="2064488"/>
              <a:ext cx="1282731" cy="1097313"/>
            </a:xfrm>
            <a:prstGeom prst="rect">
              <a:avLst/>
            </a:prstGeom>
            <a:noFill/>
            <a:ln w="9525">
              <a:noFill/>
              <a:miter lim="800000"/>
              <a:headEnd/>
              <a:tailEnd/>
            </a:ln>
          </p:spPr>
        </p:pic>
        <p:pic>
          <p:nvPicPr>
            <p:cNvPr id="306" name="Picture 4"/>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016461" y="4450600"/>
              <a:ext cx="1293258" cy="1149021"/>
            </a:xfrm>
            <a:prstGeom prst="rect">
              <a:avLst/>
            </a:prstGeom>
            <a:noFill/>
            <a:ln w="9525">
              <a:noFill/>
              <a:miter lim="800000"/>
              <a:headEnd/>
              <a:tailEnd/>
            </a:ln>
          </p:spPr>
        </p:pic>
        <p:sp>
          <p:nvSpPr>
            <p:cNvPr id="307" name="角丸四角形 306"/>
            <p:cNvSpPr/>
            <p:nvPr/>
          </p:nvSpPr>
          <p:spPr bwMode="auto">
            <a:xfrm>
              <a:off x="6346983" y="2180781"/>
              <a:ext cx="1594759"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医薬基盤・健康・栄養研究所</a:t>
              </a:r>
            </a:p>
          </p:txBody>
        </p:sp>
        <p:sp>
          <p:nvSpPr>
            <p:cNvPr id="308" name="角丸四角形 307"/>
            <p:cNvSpPr/>
            <p:nvPr/>
          </p:nvSpPr>
          <p:spPr bwMode="auto">
            <a:xfrm>
              <a:off x="6354881" y="3337585"/>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72000"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大阪大学・</a:t>
              </a:r>
              <a:endParaRPr lang="en-US" altLang="ja-JP" sz="500" b="1" dirty="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大阪</a:t>
              </a:r>
              <a:r>
                <a:rPr lang="ja-JP" altLang="en-US" sz="500" b="1" dirty="0" smtClean="0">
                  <a:solidFill>
                    <a:prstClr val="white"/>
                  </a:solidFill>
                  <a:latin typeface="Meiryo UI" pitchFamily="50" charset="-128"/>
                  <a:ea typeface="Meiryo UI" pitchFamily="50" charset="-128"/>
                  <a:cs typeface="Meiryo UI" pitchFamily="50" charset="-128"/>
                </a:rPr>
                <a:t>大学医学部附属</a:t>
              </a:r>
              <a:r>
                <a:rPr lang="ja-JP" altLang="en-US" sz="500" b="1" dirty="0">
                  <a:solidFill>
                    <a:prstClr val="white"/>
                  </a:solidFill>
                  <a:latin typeface="Meiryo UI" pitchFamily="50" charset="-128"/>
                  <a:ea typeface="Meiryo UI" pitchFamily="50" charset="-128"/>
                  <a:cs typeface="Meiryo UI" pitchFamily="50" charset="-128"/>
                </a:rPr>
                <a:t>病院</a:t>
              </a:r>
            </a:p>
          </p:txBody>
        </p:sp>
        <p:sp>
          <p:nvSpPr>
            <p:cNvPr id="309" name="角丸四角形 308"/>
            <p:cNvSpPr/>
            <p:nvPr/>
          </p:nvSpPr>
          <p:spPr bwMode="auto">
            <a:xfrm>
              <a:off x="6354881" y="4528127"/>
              <a:ext cx="1586860"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fontAlgn="auto">
                <a:spcBef>
                  <a:spcPts val="0"/>
                </a:spcBef>
                <a:spcAft>
                  <a:spcPts val="0"/>
                </a:spcAft>
                <a:defRPr/>
              </a:pPr>
              <a:r>
                <a:rPr lang="ja-JP" altLang="en-US" sz="500" b="1" dirty="0">
                  <a:solidFill>
                    <a:prstClr val="white"/>
                  </a:solidFill>
                  <a:latin typeface="Meiryo UI" pitchFamily="50" charset="-128"/>
                  <a:ea typeface="Meiryo UI" pitchFamily="50" charset="-128"/>
                  <a:cs typeface="Meiryo UI" pitchFamily="50" charset="-128"/>
                </a:rPr>
                <a:t>国立</a:t>
              </a:r>
              <a:r>
                <a:rPr lang="ja-JP" altLang="en-US" sz="500" b="1" dirty="0" smtClean="0">
                  <a:solidFill>
                    <a:prstClr val="white"/>
                  </a:solidFill>
                  <a:latin typeface="Meiryo UI" pitchFamily="50" charset="-128"/>
                  <a:ea typeface="Meiryo UI" pitchFamily="50" charset="-128"/>
                  <a:cs typeface="Meiryo UI" pitchFamily="50" charset="-128"/>
                </a:rPr>
                <a:t>循環器病</a:t>
              </a:r>
              <a:endParaRPr lang="en-US" altLang="ja-JP" sz="500" b="1" dirty="0" smtClean="0">
                <a:solidFill>
                  <a:prstClr val="white"/>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500" b="1" dirty="0" smtClean="0">
                  <a:solidFill>
                    <a:prstClr val="white"/>
                  </a:solidFill>
                  <a:latin typeface="Meiryo UI" pitchFamily="50" charset="-128"/>
                  <a:ea typeface="Meiryo UI" pitchFamily="50" charset="-128"/>
                  <a:cs typeface="Meiryo UI" pitchFamily="50" charset="-128"/>
                </a:rPr>
                <a:t>研究センター</a:t>
              </a:r>
              <a:endParaRPr lang="ja-JP" altLang="en-US" sz="500" b="1" dirty="0">
                <a:solidFill>
                  <a:prstClr val="white"/>
                </a:solidFill>
                <a:latin typeface="Meiryo UI" pitchFamily="50" charset="-128"/>
                <a:ea typeface="Meiryo UI" pitchFamily="50" charset="-128"/>
                <a:cs typeface="Meiryo UI" pitchFamily="50" charset="-128"/>
              </a:endParaRPr>
            </a:p>
          </p:txBody>
        </p:sp>
        <p:sp>
          <p:nvSpPr>
            <p:cNvPr id="310" name="角丸四角形 309"/>
            <p:cNvSpPr/>
            <p:nvPr/>
          </p:nvSpPr>
          <p:spPr bwMode="auto">
            <a:xfrm>
              <a:off x="6367885" y="5708148"/>
              <a:ext cx="1573857" cy="925561"/>
            </a:xfrm>
            <a:prstGeom prst="roundRect">
              <a:avLst>
                <a:gd name="adj" fmla="val 19762"/>
              </a:avLst>
            </a:prstGeom>
            <a:solidFill>
              <a:srgbClr val="FF9933"/>
            </a:solidFill>
            <a:ln>
              <a:noFill/>
            </a:ln>
            <a:effectLst>
              <a:outerShdw blurRad="107950" dist="12700" dir="5400000" algn="ctr">
                <a:srgbClr val="000000"/>
              </a:outerShdw>
            </a:effectLst>
            <a:scene3d>
              <a:camera prst="orthographicFront">
                <a:rot lat="0" lon="0" rev="0"/>
              </a:camera>
              <a:lightRig rig="soft" dir="t">
                <a:rot lat="0" lon="0" rev="0"/>
              </a:lightRig>
            </a:scene3d>
            <a:sp3d contourW="2540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72000" tIns="45715" rIns="36000" bIns="45715" anchor="ctr"/>
            <a:lstStyle/>
            <a:p>
              <a:pPr fontAlgn="auto">
                <a:spcBef>
                  <a:spcPts val="0"/>
                </a:spcBef>
                <a:spcAft>
                  <a:spcPts val="0"/>
                </a:spcAft>
                <a:defRPr/>
              </a:pP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理化学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生命</a:t>
              </a:r>
              <a:r>
                <a:rPr lang="ja-JP" altLang="en-US" sz="5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機能科学</a:t>
              </a:r>
              <a:r>
                <a:rPr lang="ja-JP" altLang="en-US" sz="5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研究</a:t>
              </a:r>
              <a:r>
                <a:rPr lang="ja-JP" altLang="en-US" sz="5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センター</a:t>
              </a:r>
            </a:p>
          </p:txBody>
        </p:sp>
        <p:grpSp>
          <p:nvGrpSpPr>
            <p:cNvPr id="311" name="グループ化 7"/>
            <p:cNvGrpSpPr>
              <a:grpSpLocks/>
            </p:cNvGrpSpPr>
            <p:nvPr/>
          </p:nvGrpSpPr>
          <p:grpSpPr bwMode="auto">
            <a:xfrm>
              <a:off x="2006521" y="3174661"/>
              <a:ext cx="3912760" cy="3333017"/>
              <a:chOff x="1354190" y="1516298"/>
              <a:chExt cx="4054340" cy="3078572"/>
            </a:xfrm>
          </p:grpSpPr>
          <p:grpSp>
            <p:nvGrpSpPr>
              <p:cNvPr id="341" name="グループ化 11"/>
              <p:cNvGrpSpPr>
                <a:grpSpLocks/>
              </p:cNvGrpSpPr>
              <p:nvPr/>
            </p:nvGrpSpPr>
            <p:grpSpPr bwMode="auto">
              <a:xfrm>
                <a:off x="1354190" y="1537582"/>
                <a:ext cx="4020916" cy="3057288"/>
                <a:chOff x="1492860" y="1448124"/>
                <a:chExt cx="4242588" cy="3058180"/>
              </a:xfrm>
            </p:grpSpPr>
            <p:grpSp>
              <p:nvGrpSpPr>
                <p:cNvPr id="345" name="グループ化 22"/>
                <p:cNvGrpSpPr>
                  <a:grpSpLocks/>
                </p:cNvGrpSpPr>
                <p:nvPr/>
              </p:nvGrpSpPr>
              <p:grpSpPr bwMode="auto">
                <a:xfrm>
                  <a:off x="1492860" y="1567133"/>
                  <a:ext cx="4242588" cy="2939171"/>
                  <a:chOff x="3681007" y="1667738"/>
                  <a:chExt cx="4242588" cy="2939171"/>
                </a:xfrm>
              </p:grpSpPr>
              <p:sp>
                <p:nvSpPr>
                  <p:cNvPr id="347" name="テキスト ボックス 32"/>
                  <p:cNvSpPr txBox="1">
                    <a:spLocks noChangeArrowheads="1"/>
                  </p:cNvSpPr>
                  <p:nvPr/>
                </p:nvSpPr>
                <p:spPr bwMode="auto">
                  <a:xfrm>
                    <a:off x="3681007" y="3602382"/>
                    <a:ext cx="1462385" cy="464640"/>
                  </a:xfrm>
                  <a:prstGeom prst="rect">
                    <a:avLst/>
                  </a:prstGeom>
                  <a:noFill/>
                  <a:ln w="9525">
                    <a:noFill/>
                    <a:miter lim="800000"/>
                    <a:headEnd/>
                    <a:tailEnd/>
                  </a:ln>
                </p:spPr>
                <p:txBody>
                  <a:bodyPr wrap="non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関西国際空港</a:t>
                    </a:r>
                  </a:p>
                </p:txBody>
              </p:sp>
              <p:pic>
                <p:nvPicPr>
                  <p:cNvPr id="348"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0800000" flipV="1">
                    <a:off x="3796461" y="4019842"/>
                    <a:ext cx="342020" cy="211870"/>
                  </a:xfrm>
                  <a:prstGeom prst="rect">
                    <a:avLst/>
                  </a:prstGeom>
                  <a:noFill/>
                  <a:ln w="9525">
                    <a:noFill/>
                    <a:miter lim="800000"/>
                    <a:headEnd/>
                    <a:tailEnd/>
                  </a:ln>
                </p:spPr>
              </p:pic>
              <p:pic>
                <p:nvPicPr>
                  <p:cNvPr id="349" name="Picture 2" descr="C:\Program Files\Microsoft Office\MEDIA\CAGCAT10\j0293234.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168995" y="1667738"/>
                    <a:ext cx="352791" cy="260265"/>
                  </a:xfrm>
                  <a:prstGeom prst="rect">
                    <a:avLst/>
                  </a:prstGeom>
                  <a:noFill/>
                  <a:ln w="9525">
                    <a:noFill/>
                    <a:miter lim="800000"/>
                    <a:headEnd/>
                    <a:tailEnd/>
                  </a:ln>
                </p:spPr>
              </p:pic>
              <p:sp>
                <p:nvSpPr>
                  <p:cNvPr id="350" name="円/楕円 292"/>
                  <p:cNvSpPr/>
                  <p:nvPr/>
                </p:nvSpPr>
                <p:spPr>
                  <a:xfrm>
                    <a:off x="5053060" y="1753989"/>
                    <a:ext cx="1711923" cy="1494346"/>
                  </a:xfrm>
                  <a:prstGeom prst="ellipse">
                    <a:avLst/>
                  </a:prstGeom>
                  <a:noFill/>
                  <a:ln w="25400">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1" name="テキスト ボックス 44"/>
                  <p:cNvSpPr txBox="1">
                    <a:spLocks noChangeArrowheads="1"/>
                  </p:cNvSpPr>
                  <p:nvPr/>
                </p:nvSpPr>
                <p:spPr bwMode="auto">
                  <a:xfrm>
                    <a:off x="7449141" y="4057789"/>
                    <a:ext cx="474454" cy="549120"/>
                  </a:xfrm>
                  <a:prstGeom prst="rect">
                    <a:avLst/>
                  </a:prstGeom>
                  <a:noFill/>
                  <a:ln w="9525">
                    <a:noFill/>
                    <a:miter lim="800000"/>
                    <a:headEnd/>
                    <a:tailEnd/>
                  </a:ln>
                </p:spPr>
                <p:txBody>
                  <a:bodyPr wrap="none">
                    <a:spAutoFit/>
                  </a:bodyPr>
                  <a:lstStyle/>
                  <a:p>
                    <a:endParaRPr lang="ja-JP" altLang="en-US" sz="700" b="1">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2" name="円/楕円 295"/>
                  <p:cNvSpPr>
                    <a:spLocks noChangeAspect="1"/>
                  </p:cNvSpPr>
                  <p:nvPr/>
                </p:nvSpPr>
                <p:spPr>
                  <a:xfrm>
                    <a:off x="5628386" y="2711418"/>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3" name="円/楕円 297"/>
                  <p:cNvSpPr>
                    <a:spLocks noChangeAspect="1"/>
                  </p:cNvSpPr>
                  <p:nvPr/>
                </p:nvSpPr>
                <p:spPr>
                  <a:xfrm>
                    <a:off x="5443518" y="2338952"/>
                    <a:ext cx="204835" cy="204836"/>
                  </a:xfrm>
                  <a:prstGeom prst="ellipse">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4" name="円/楕円 298"/>
                  <p:cNvSpPr>
                    <a:spLocks noChangeAspect="1"/>
                  </p:cNvSpPr>
                  <p:nvPr/>
                </p:nvSpPr>
                <p:spPr>
                  <a:xfrm>
                    <a:off x="5753594" y="1806283"/>
                    <a:ext cx="234947" cy="234945"/>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5" name="テキスト ボックス 51"/>
                  <p:cNvSpPr txBox="1">
                    <a:spLocks noChangeArrowheads="1"/>
                  </p:cNvSpPr>
                  <p:nvPr/>
                </p:nvSpPr>
                <p:spPr bwMode="auto">
                  <a:xfrm>
                    <a:off x="5081372" y="1985421"/>
                    <a:ext cx="925760" cy="472851"/>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sp>
              <p:nvSpPr>
                <p:cNvPr id="346" name="テキスト ボックス 23"/>
                <p:cNvSpPr txBox="1">
                  <a:spLocks noChangeArrowheads="1"/>
                </p:cNvSpPr>
                <p:nvPr/>
              </p:nvSpPr>
              <p:spPr bwMode="auto">
                <a:xfrm>
                  <a:off x="2151787" y="1448124"/>
                  <a:ext cx="1100081" cy="380158"/>
                </a:xfrm>
                <a:prstGeom prst="rect">
                  <a:avLst/>
                </a:prstGeom>
                <a:noFill/>
                <a:ln w="9525">
                  <a:noFill/>
                  <a:miter lim="800000"/>
                  <a:headEnd/>
                  <a:tailEnd/>
                </a:ln>
              </p:spPr>
              <p:txBody>
                <a:bodyPr wrap="none">
                  <a:spAutoFit/>
                </a:bodyPr>
                <a:lstStyle/>
                <a:p>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大阪国際空港 </a:t>
                  </a:r>
                </a:p>
              </p:txBody>
            </p:sp>
          </p:grpSp>
          <p:sp>
            <p:nvSpPr>
              <p:cNvPr id="342" name="テキスト ボックス 2"/>
              <p:cNvSpPr txBox="1">
                <a:spLocks noChangeArrowheads="1"/>
              </p:cNvSpPr>
              <p:nvPr/>
            </p:nvSpPr>
            <p:spPr bwMode="auto">
              <a:xfrm>
                <a:off x="3318486" y="1516298"/>
                <a:ext cx="851653" cy="577762"/>
              </a:xfrm>
              <a:prstGeom prst="rect">
                <a:avLst/>
              </a:prstGeom>
              <a:noFill/>
              <a:ln w="9525">
                <a:noFill/>
                <a:miter lim="800000"/>
                <a:headEnd/>
                <a:tailEnd/>
              </a:ln>
            </p:spPr>
            <p:txBody>
              <a:bodyPr wrap="square">
                <a:spAutoFit/>
              </a:bodyPr>
              <a:lstStyle/>
              <a:p>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彩都</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3" name="テキスト ボックス 32"/>
              <p:cNvSpPr txBox="1">
                <a:spLocks noChangeArrowheads="1"/>
              </p:cNvSpPr>
              <p:nvPr/>
            </p:nvSpPr>
            <p:spPr bwMode="auto">
              <a:xfrm>
                <a:off x="3195634" y="2545888"/>
                <a:ext cx="1212323" cy="525237"/>
              </a:xfrm>
              <a:prstGeom prst="rect">
                <a:avLst/>
              </a:prstGeom>
              <a:noFill/>
              <a:ln w="9525">
                <a:noFill/>
                <a:miter lim="800000"/>
                <a:headEnd/>
                <a:tailEnd/>
              </a:ln>
            </p:spPr>
            <p:txBody>
              <a:bodyPr wrap="square">
                <a:spAutoFit/>
              </a:bodyPr>
              <a:lstStyle/>
              <a:p>
                <a:r>
                  <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道修町</a:t>
                </a:r>
              </a:p>
            </p:txBody>
          </p:sp>
          <p:sp>
            <p:nvSpPr>
              <p:cNvPr id="344" name="テキスト ボックス 58"/>
              <p:cNvSpPr txBox="1">
                <a:spLocks noChangeArrowheads="1"/>
              </p:cNvSpPr>
              <p:nvPr/>
            </p:nvSpPr>
            <p:spPr bwMode="auto">
              <a:xfrm>
                <a:off x="2972896" y="2062345"/>
                <a:ext cx="2435634" cy="682811"/>
              </a:xfrm>
              <a:prstGeom prst="rect">
                <a:avLst/>
              </a:prstGeom>
              <a:noFill/>
              <a:ln w="9525">
                <a:noFill/>
                <a:miter lim="800000"/>
                <a:headEnd/>
                <a:tailEnd/>
              </a:ln>
            </p:spPr>
            <p:txBody>
              <a:bodyPr wrap="square">
                <a:spAutoFit/>
              </a:bodyPr>
              <a:lstStyle/>
              <a:p>
                <a:r>
                  <a:rPr lang="ja-JP" altLang="en-US" sz="7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健</a:t>
                </a:r>
                <a:r>
                  <a:rPr lang="ja-JP" altLang="en-US"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a:t>
                </a:r>
                <a:r>
                  <a:rPr lang="ja-JP" altLang="en-US" sz="3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3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国循移転予定先）</a:t>
                </a:r>
              </a:p>
            </p:txBody>
          </p:sp>
        </p:grpSp>
        <p:cxnSp>
          <p:nvCxnSpPr>
            <p:cNvPr id="312" name="直線コネクタ 311"/>
            <p:cNvCxnSpPr/>
            <p:nvPr/>
          </p:nvCxnSpPr>
          <p:spPr>
            <a:xfrm flipV="1">
              <a:off x="4002527" y="3170070"/>
              <a:ext cx="856810" cy="106892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3" name="直線コネクタ 312"/>
            <p:cNvCxnSpPr/>
            <p:nvPr/>
          </p:nvCxnSpPr>
          <p:spPr>
            <a:xfrm>
              <a:off x="3320237" y="4238999"/>
              <a:ext cx="593724"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14" name="Picture 2" descr="C:\Documents and Settings\admin\Local Settings\Temporary Internet Files\Content.IE5\0C2OPJ5W\MC900343639[1].wmf"/>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818205" y="3972914"/>
              <a:ext cx="279401" cy="328611"/>
            </a:xfrm>
            <a:prstGeom prst="rect">
              <a:avLst/>
            </a:prstGeom>
            <a:noFill/>
            <a:ln w="9525">
              <a:noFill/>
              <a:miter lim="800000"/>
              <a:headEnd/>
              <a:tailEnd/>
            </a:ln>
          </p:spPr>
        </p:pic>
        <p:cxnSp>
          <p:nvCxnSpPr>
            <p:cNvPr id="315" name="直線コネクタ 314"/>
            <p:cNvCxnSpPr/>
            <p:nvPr/>
          </p:nvCxnSpPr>
          <p:spPr>
            <a:xfrm>
              <a:off x="3046376" y="3264272"/>
              <a:ext cx="987424"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pic>
          <p:nvPicPr>
            <p:cNvPr id="316" name="Picture 4" descr="記号"/>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082321" y="3038550"/>
              <a:ext cx="176211" cy="149224"/>
            </a:xfrm>
            <a:prstGeom prst="rect">
              <a:avLst/>
            </a:prstGeom>
            <a:noFill/>
            <a:ln w="9525">
              <a:noFill/>
              <a:miter lim="800000"/>
              <a:headEnd/>
              <a:tailEnd/>
            </a:ln>
          </p:spPr>
        </p:pic>
        <p:pic>
          <p:nvPicPr>
            <p:cNvPr id="317" name="Picture 6" descr="記号"/>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886479" y="3196949"/>
              <a:ext cx="174625" cy="149224"/>
            </a:xfrm>
            <a:prstGeom prst="rect">
              <a:avLst/>
            </a:prstGeom>
            <a:noFill/>
            <a:ln w="9525">
              <a:noFill/>
              <a:miter lim="800000"/>
              <a:headEnd/>
              <a:tailEnd/>
            </a:ln>
          </p:spPr>
        </p:pic>
        <p:sp>
          <p:nvSpPr>
            <p:cNvPr id="318" name="円/楕円 255"/>
            <p:cNvSpPr>
              <a:spLocks noChangeAspect="1"/>
            </p:cNvSpPr>
            <p:nvPr/>
          </p:nvSpPr>
          <p:spPr bwMode="auto">
            <a:xfrm>
              <a:off x="3542028" y="5060869"/>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9" name="円/楕円 256"/>
            <p:cNvSpPr>
              <a:spLocks noChangeAspect="1"/>
            </p:cNvSpPr>
            <p:nvPr/>
          </p:nvSpPr>
          <p:spPr bwMode="auto">
            <a:xfrm>
              <a:off x="4860483" y="2719498"/>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0" name="テキスト ボックス 2"/>
            <p:cNvSpPr txBox="1">
              <a:spLocks noChangeArrowheads="1"/>
            </p:cNvSpPr>
            <p:nvPr/>
          </p:nvSpPr>
          <p:spPr bwMode="auto">
            <a:xfrm>
              <a:off x="2867136" y="1827408"/>
              <a:ext cx="2415021" cy="625514"/>
            </a:xfrm>
            <a:prstGeom prst="rect">
              <a:avLst/>
            </a:prstGeom>
            <a:noFill/>
            <a:ln w="9525">
              <a:noFill/>
              <a:miter lim="800000"/>
              <a:headEnd/>
              <a:tailEnd/>
            </a:ln>
          </p:spPr>
          <p:txBody>
            <a:bodyPr wrap="square">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a:t>
              </a:r>
              <a:r>
                <a:rPr lang="en-US" altLang="ja-JP" sz="5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iPS</a:t>
              </a:r>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細胞研究所</a:t>
              </a:r>
            </a:p>
          </p:txBody>
        </p:sp>
        <p:grpSp>
          <p:nvGrpSpPr>
            <p:cNvPr id="321" name="グループ化 4"/>
            <p:cNvGrpSpPr>
              <a:grpSpLocks/>
            </p:cNvGrpSpPr>
            <p:nvPr/>
          </p:nvGrpSpPr>
          <p:grpSpPr bwMode="auto">
            <a:xfrm>
              <a:off x="-373068" y="4273744"/>
              <a:ext cx="2474314" cy="2039451"/>
              <a:chOff x="-45436" y="3649730"/>
              <a:chExt cx="2609242" cy="2506159"/>
            </a:xfrm>
          </p:grpSpPr>
          <p:sp>
            <p:nvSpPr>
              <p:cNvPr id="337" name="角丸四角形 336"/>
              <p:cNvSpPr/>
              <p:nvPr/>
            </p:nvSpPr>
            <p:spPr>
              <a:xfrm>
                <a:off x="-45436" y="5895863"/>
                <a:ext cx="2609242" cy="260026"/>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PMDA</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関西支部</a:t>
                </a:r>
              </a:p>
            </p:txBody>
          </p:sp>
          <p:pic>
            <p:nvPicPr>
              <p:cNvPr id="338" name="Picture 2" descr="C:\Users\y-inoue\Desktop\top_image.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5433" y="3867058"/>
                <a:ext cx="2609239" cy="1637599"/>
              </a:xfrm>
              <a:prstGeom prst="rect">
                <a:avLst/>
              </a:prstGeom>
              <a:noFill/>
              <a:ln w="19050">
                <a:solidFill>
                  <a:srgbClr val="FFFFFF"/>
                </a:solidFill>
              </a:ln>
              <a:effectLst>
                <a:glow rad="101600">
                  <a:schemeClr val="accent1">
                    <a:satMod val="175000"/>
                    <a:alpha val="40000"/>
                  </a:schemeClr>
                </a:glow>
              </a:effectLst>
            </p:spPr>
          </p:pic>
          <p:sp>
            <p:nvSpPr>
              <p:cNvPr id="339" name="角丸四角形 338"/>
              <p:cNvSpPr/>
              <p:nvPr/>
            </p:nvSpPr>
            <p:spPr>
              <a:xfrm>
                <a:off x="-45436" y="5568887"/>
                <a:ext cx="2609241" cy="219794"/>
              </a:xfrm>
              <a:prstGeom prst="roundRect">
                <a:avLst/>
              </a:prstGeom>
              <a:solidFill>
                <a:srgbClr val="94DC94"/>
              </a:solidFill>
            </p:spPr>
            <p:style>
              <a:lnRef idx="0">
                <a:schemeClr val="accent6"/>
              </a:lnRef>
              <a:fillRef idx="3">
                <a:schemeClr val="accent6"/>
              </a:fillRef>
              <a:effectRef idx="3">
                <a:schemeClr val="accent6"/>
              </a:effectRef>
              <a:fontRef idx="minor">
                <a:schemeClr val="lt1"/>
              </a:fontRef>
            </p:style>
            <p:txBody>
              <a:bodyPr lIns="91429" tIns="45715" rIns="91429" bIns="45715" anchor="ctr"/>
              <a:lstStyle/>
              <a:p>
                <a:pPr algn="ctr">
                  <a:defRPr/>
                </a:pPr>
                <a:r>
                  <a:rPr lang="en-US" altLang="ja-JP"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AMED</a:t>
                </a:r>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創</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薬戦略部</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0" name="正方形/長方形 339"/>
              <p:cNvSpPr/>
              <p:nvPr/>
            </p:nvSpPr>
            <p:spPr>
              <a:xfrm>
                <a:off x="-45433" y="3649730"/>
                <a:ext cx="2609239" cy="334359"/>
              </a:xfrm>
              <a:prstGeom prst="rect">
                <a:avLst/>
              </a:prstGeom>
              <a:solidFill>
                <a:schemeClr val="accent5">
                  <a:lumMod val="20000"/>
                  <a:lumOff val="80000"/>
                </a:schemeClr>
              </a:solidFill>
              <a:ln w="12700">
                <a:solidFill>
                  <a:schemeClr val="tx2">
                    <a:lumMod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うめきた（グランフロント大阪）</a:t>
                </a:r>
              </a:p>
            </p:txBody>
          </p:sp>
        </p:grpSp>
        <p:sp>
          <p:nvSpPr>
            <p:cNvPr id="322" name="テキスト ボックス 60"/>
            <p:cNvSpPr txBox="1">
              <a:spLocks noChangeArrowheads="1"/>
            </p:cNvSpPr>
            <p:nvPr/>
          </p:nvSpPr>
          <p:spPr bwMode="auto">
            <a:xfrm>
              <a:off x="6227763" y="1548462"/>
              <a:ext cx="3167706" cy="640050"/>
            </a:xfrm>
            <a:prstGeom prst="rect">
              <a:avLst/>
            </a:prstGeom>
            <a:solidFill>
              <a:schemeClr val="tx1"/>
            </a:solidFill>
            <a:ln w="9525">
              <a:noFill/>
              <a:miter lim="800000"/>
              <a:headEnd/>
              <a:tailEnd/>
            </a:ln>
          </p:spPr>
          <p:txBody>
            <a:bodyPr wrap="none" anchor="ctr">
              <a:spAutoFit/>
            </a:bodyPr>
            <a:lstStyle/>
            <a:p>
              <a:r>
                <a:rPr lang="ja-JP" altLang="en-US" sz="8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大阪の主な医療・研究機関</a:t>
              </a:r>
            </a:p>
          </p:txBody>
        </p:sp>
        <p:sp>
          <p:nvSpPr>
            <p:cNvPr id="323" name="円/楕円 26"/>
            <p:cNvSpPr>
              <a:spLocks noChangeAspect="1"/>
            </p:cNvSpPr>
            <p:nvPr/>
          </p:nvSpPr>
          <p:spPr bwMode="auto">
            <a:xfrm>
              <a:off x="2350486" y="4113930"/>
              <a:ext cx="142809" cy="16894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4" name="テキスト ボックス 2"/>
            <p:cNvSpPr txBox="1">
              <a:spLocks noChangeArrowheads="1"/>
            </p:cNvSpPr>
            <p:nvPr/>
          </p:nvSpPr>
          <p:spPr bwMode="auto">
            <a:xfrm>
              <a:off x="893907" y="3740130"/>
              <a:ext cx="1958976" cy="502896"/>
            </a:xfrm>
            <a:prstGeom prst="rect">
              <a:avLst/>
            </a:prstGeom>
            <a:noFill/>
            <a:ln w="9525">
              <a:noFill/>
              <a:miter lim="800000"/>
              <a:headEnd/>
              <a:tailEnd/>
            </a:ln>
          </p:spPr>
          <p:txBody>
            <a:bodyPr>
              <a:spAutoFit/>
            </a:bodyPr>
            <a:lstStyle/>
            <a:p>
              <a:r>
                <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神戸医療産業都市</a:t>
              </a:r>
            </a:p>
          </p:txBody>
        </p:sp>
        <p:sp>
          <p:nvSpPr>
            <p:cNvPr id="325" name="円/楕円 24"/>
            <p:cNvSpPr>
              <a:spLocks noChangeAspect="1"/>
            </p:cNvSpPr>
            <p:nvPr/>
          </p:nvSpPr>
          <p:spPr bwMode="auto">
            <a:xfrm>
              <a:off x="2804259" y="6067725"/>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6" name="テキスト ボックス 2"/>
            <p:cNvSpPr txBox="1">
              <a:spLocks noChangeArrowheads="1"/>
            </p:cNvSpPr>
            <p:nvPr/>
          </p:nvSpPr>
          <p:spPr bwMode="auto">
            <a:xfrm>
              <a:off x="2756311" y="5828106"/>
              <a:ext cx="1958976" cy="457175"/>
            </a:xfrm>
            <a:prstGeom prst="rect">
              <a:avLst/>
            </a:prstGeom>
            <a:noFill/>
            <a:ln w="9525">
              <a:noFill/>
              <a:miter lim="800000"/>
              <a:headEnd/>
              <a:tailEnd/>
            </a:ln>
          </p:spPr>
          <p:txBody>
            <a:bodyPr>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京都大学原子炉実験所</a:t>
              </a:r>
            </a:p>
          </p:txBody>
        </p:sp>
        <p:sp>
          <p:nvSpPr>
            <p:cNvPr id="327" name="テキスト ボックス 2"/>
            <p:cNvSpPr txBox="1">
              <a:spLocks noChangeArrowheads="1"/>
            </p:cNvSpPr>
            <p:nvPr/>
          </p:nvSpPr>
          <p:spPr bwMode="auto">
            <a:xfrm>
              <a:off x="2486627" y="4849713"/>
              <a:ext cx="1520009"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大阪市立大学</a:t>
              </a:r>
            </a:p>
          </p:txBody>
        </p:sp>
        <p:sp>
          <p:nvSpPr>
            <p:cNvPr id="328" name="円/楕円 24"/>
            <p:cNvSpPr>
              <a:spLocks noChangeAspect="1"/>
            </p:cNvSpPr>
            <p:nvPr/>
          </p:nvSpPr>
          <p:spPr bwMode="auto">
            <a:xfrm>
              <a:off x="3475712" y="5391021"/>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9" name="テキスト ボックス 2"/>
            <p:cNvSpPr txBox="1">
              <a:spLocks noChangeArrowheads="1"/>
            </p:cNvSpPr>
            <p:nvPr/>
          </p:nvSpPr>
          <p:spPr bwMode="auto">
            <a:xfrm>
              <a:off x="2461441" y="5177715"/>
              <a:ext cx="1363764" cy="568649"/>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大阪府立大学</a:t>
              </a:r>
            </a:p>
          </p:txBody>
        </p:sp>
        <p:sp>
          <p:nvSpPr>
            <p:cNvPr id="330" name="テキスト ボックス 2"/>
            <p:cNvSpPr txBox="1">
              <a:spLocks noChangeArrowheads="1"/>
            </p:cNvSpPr>
            <p:nvPr/>
          </p:nvSpPr>
          <p:spPr bwMode="auto">
            <a:xfrm>
              <a:off x="904369" y="2582077"/>
              <a:ext cx="3118802" cy="1478491"/>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理化学研究所（神戸研究所</a:t>
              </a:r>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スーパーコンピューター京</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先端医療センター病院</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神戸医療機器開発センター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国際医療開発センター</a:t>
              </a:r>
            </a:p>
          </p:txBody>
        </p:sp>
        <p:sp>
          <p:nvSpPr>
            <p:cNvPr id="331" name="円/楕円 24"/>
            <p:cNvSpPr>
              <a:spLocks noChangeAspect="1"/>
            </p:cNvSpPr>
            <p:nvPr/>
          </p:nvSpPr>
          <p:spPr bwMode="auto">
            <a:xfrm>
              <a:off x="3893570" y="4670004"/>
              <a:ext cx="125757" cy="148769"/>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2" name="テキスト ボックス 2"/>
            <p:cNvSpPr txBox="1">
              <a:spLocks noChangeArrowheads="1"/>
            </p:cNvSpPr>
            <p:nvPr/>
          </p:nvSpPr>
          <p:spPr bwMode="auto">
            <a:xfrm>
              <a:off x="2879617" y="2068054"/>
              <a:ext cx="3102630" cy="1023570"/>
            </a:xfrm>
            <a:prstGeom prst="rect">
              <a:avLst/>
            </a:prstGeom>
            <a:noFill/>
            <a:ln w="9525">
              <a:noFill/>
              <a:miter lim="800000"/>
              <a:headEnd/>
              <a:tailEnd/>
            </a:ln>
          </p:spPr>
          <p:txBody>
            <a:bodyPr wrap="square">
              <a:spAutoFit/>
            </a:bodyPr>
            <a:lstStyle/>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京大先端医療機器開発・臨床研究センター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メディカルイノベーションセンター</a:t>
              </a:r>
            </a:p>
            <a:p>
              <a:r>
                <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京都市成長産業創造センターなど</a:t>
              </a:r>
            </a:p>
          </p:txBody>
        </p:sp>
        <p:sp>
          <p:nvSpPr>
            <p:cNvPr id="333" name="円/楕円 26"/>
            <p:cNvSpPr>
              <a:spLocks noChangeAspect="1"/>
            </p:cNvSpPr>
            <p:nvPr/>
          </p:nvSpPr>
          <p:spPr bwMode="auto">
            <a:xfrm>
              <a:off x="515788" y="2147072"/>
              <a:ext cx="125757" cy="148771"/>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4" name="テキスト ボックス 2"/>
            <p:cNvSpPr txBox="1">
              <a:spLocks noChangeArrowheads="1"/>
            </p:cNvSpPr>
            <p:nvPr/>
          </p:nvSpPr>
          <p:spPr bwMode="auto">
            <a:xfrm>
              <a:off x="-474022" y="1918598"/>
              <a:ext cx="1246373" cy="625514"/>
            </a:xfrm>
            <a:prstGeom prst="rect">
              <a:avLst/>
            </a:prstGeom>
            <a:noFill/>
            <a:ln w="9525">
              <a:noFill/>
              <a:miter lim="800000"/>
              <a:headEnd/>
              <a:tailEnd/>
            </a:ln>
          </p:spPr>
          <p:txBody>
            <a:bodyPr wrap="square">
              <a:spAutoFit/>
            </a:bodyPr>
            <a:lstStyle/>
            <a:p>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S</a:t>
              </a:r>
              <a:r>
                <a:rPr lang="en-US" altLang="ja-JP" sz="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a:t>
              </a:r>
              <a:r>
                <a:rPr lang="en-US" altLang="ja-JP" sz="5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ring-8</a:t>
              </a:r>
              <a:endParaRPr lang="ja-JP" altLang="en-US" sz="5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5" name="AutoShape 111"/>
            <p:cNvSpPr>
              <a:spLocks noChangeArrowheads="1"/>
            </p:cNvSpPr>
            <p:nvPr/>
          </p:nvSpPr>
          <p:spPr bwMode="auto">
            <a:xfrm>
              <a:off x="827087" y="1286967"/>
              <a:ext cx="4032250" cy="643433"/>
            </a:xfrm>
            <a:prstGeom prst="roundRect">
              <a:avLst>
                <a:gd name="adj" fmla="val 16667"/>
              </a:avLst>
            </a:prstGeom>
            <a:solidFill>
              <a:schemeClr val="bg1"/>
            </a:solidFill>
            <a:ln w="9525">
              <a:solidFill>
                <a:schemeClr val="hlink"/>
              </a:solidFill>
              <a:round/>
              <a:headEnd/>
              <a:tailEnd/>
            </a:ln>
          </p:spPr>
          <p:txBody>
            <a:bodyPr wrap="none" anchor="ctr"/>
            <a:lstStyle/>
            <a:p>
              <a:pPr algn="ct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関西のライフサイエンスクラスター</a:t>
              </a:r>
            </a:p>
          </p:txBody>
        </p:sp>
        <p:sp>
          <p:nvSpPr>
            <p:cNvPr id="336" name="テキスト ボックス 2"/>
            <p:cNvSpPr txBox="1">
              <a:spLocks noChangeArrowheads="1"/>
            </p:cNvSpPr>
            <p:nvPr/>
          </p:nvSpPr>
          <p:spPr bwMode="auto">
            <a:xfrm>
              <a:off x="2332941" y="4159189"/>
              <a:ext cx="1958976" cy="568649"/>
            </a:xfrm>
            <a:prstGeom prst="rect">
              <a:avLst/>
            </a:prstGeom>
            <a:noFill/>
            <a:ln w="9525">
              <a:noFill/>
              <a:miter lim="800000"/>
              <a:headEnd/>
              <a:tailEnd/>
            </a:ln>
          </p:spPr>
          <p:txBody>
            <a:bodyPr>
              <a:spAutoFit/>
            </a:bodyPr>
            <a:lstStyle/>
            <a:p>
              <a:r>
                <a:rPr lang="ja-JP" altLang="en-US" sz="4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未来医療国際拠点</a:t>
              </a:r>
              <a:endParaRPr lang="ja-JP" altLang="en-US" sz="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56" name="円/楕円 298"/>
          <p:cNvSpPr>
            <a:spLocks noChangeAspect="1"/>
          </p:cNvSpPr>
          <p:nvPr/>
        </p:nvSpPr>
        <p:spPr bwMode="auto">
          <a:xfrm>
            <a:off x="6736847" y="3168696"/>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7" name="円/楕円 298"/>
          <p:cNvSpPr>
            <a:spLocks noChangeAspect="1"/>
          </p:cNvSpPr>
          <p:nvPr/>
        </p:nvSpPr>
        <p:spPr bwMode="auto">
          <a:xfrm>
            <a:off x="6543995" y="3312493"/>
            <a:ext cx="85921" cy="68816"/>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ja-JP" altLang="en-US" sz="9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58" name="直線コネクタ 357"/>
          <p:cNvCxnSpPr/>
          <p:nvPr/>
        </p:nvCxnSpPr>
        <p:spPr>
          <a:xfrm>
            <a:off x="6238558" y="2947161"/>
            <a:ext cx="394799" cy="0"/>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cxnSp>
        <p:nvCxnSpPr>
          <p:cNvPr id="359" name="直線コネクタ 358"/>
          <p:cNvCxnSpPr/>
          <p:nvPr/>
        </p:nvCxnSpPr>
        <p:spPr>
          <a:xfrm>
            <a:off x="6626263" y="2948827"/>
            <a:ext cx="103849" cy="28913"/>
          </a:xfrm>
          <a:prstGeom prst="line">
            <a:avLst/>
          </a:prstGeom>
          <a:ln w="38100" cmpd="dbl">
            <a:solidFill>
              <a:schemeClr val="bg1"/>
            </a:solidFill>
          </a:ln>
        </p:spPr>
        <p:style>
          <a:lnRef idx="1">
            <a:schemeClr val="dk1"/>
          </a:lnRef>
          <a:fillRef idx="0">
            <a:schemeClr val="dk1"/>
          </a:fillRef>
          <a:effectRef idx="0">
            <a:schemeClr val="dk1"/>
          </a:effectRef>
          <a:fontRef idx="minor">
            <a:schemeClr val="tx1"/>
          </a:fontRef>
        </p:style>
      </p:cxnSp>
      <p:sp>
        <p:nvSpPr>
          <p:cNvPr id="360" name="テキスト ボックス 2"/>
          <p:cNvSpPr txBox="1">
            <a:spLocks noChangeArrowheads="1"/>
          </p:cNvSpPr>
          <p:nvPr/>
        </p:nvSpPr>
        <p:spPr bwMode="auto">
          <a:xfrm>
            <a:off x="6101802" y="3348852"/>
            <a:ext cx="728950" cy="153888"/>
          </a:xfrm>
          <a:prstGeom prst="rect">
            <a:avLst/>
          </a:prstGeom>
          <a:noFill/>
          <a:ln w="9525">
            <a:noFill/>
            <a:miter lim="800000"/>
            <a:headEnd/>
            <a:tailEnd/>
          </a:ln>
        </p:spPr>
        <p:txBody>
          <a:bodyPr wrap="square">
            <a:spAutoFit/>
          </a:bodyPr>
          <a:lstStyle/>
          <a:p>
            <a:r>
              <a:rPr lang="ja-JP" altLang="en-US" sz="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endParaRPr lang="ja-JP" altLang="en-US" sz="4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7315531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79512" y="2132856"/>
            <a:ext cx="3322962" cy="4428000"/>
          </a:xfrm>
          <a:prstGeom prst="roundRect">
            <a:avLst>
              <a:gd name="adj" fmla="val 518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■ライフデザイン・イノベーションの拠点</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11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期」のまちづくりと連動し、世界から人材、技術を集積・交流させ、新しい産業・技術・知財を創造する「イノベーション」の拠点を形成することで、新た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な国際競争力を獲得し、我が国の成長エンジンとして世界をリード</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58994" y="1986459"/>
            <a:ext cx="8977502" cy="464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91702" y="18483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角丸四角形 17"/>
          <p:cNvSpPr/>
          <p:nvPr/>
        </p:nvSpPr>
        <p:spPr>
          <a:xfrm>
            <a:off x="3646489" y="2132856"/>
            <a:ext cx="5317423" cy="4428000"/>
          </a:xfrm>
          <a:prstGeom prst="roundRect">
            <a:avLst>
              <a:gd name="adj" fmla="val 404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ロボット技術、ビッグデータ等の活用</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・関西の各拠点のポテンシャルを最大限活用し、「イノベーション・エコシステム」を構築し、イノベーションの連鎖を生み出す。また、</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ロボット技術、ビッグデータ等を活用してイノベーションを促進し、社会課題の解決や新たなビジネス分野の開拓・産業化を図る。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468452" y="116632"/>
            <a:ext cx="6921386"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の基盤を活かしたイノベーション促進</a:t>
            </a:r>
          </a:p>
        </p:txBody>
      </p:sp>
      <p:sp>
        <p:nvSpPr>
          <p:cNvPr id="31" name="正方形/長方形 30"/>
          <p:cNvSpPr/>
          <p:nvPr/>
        </p:nvSpPr>
        <p:spPr>
          <a:xfrm>
            <a:off x="486000" y="566682"/>
            <a:ext cx="8154452" cy="1188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ものづくり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を中心とした大阪・関西の豊富な産業集積について、イノベーションを支える産業インフラとして革新を図り、高付加価値化を進める。</a:t>
            </a: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突破口となる、健康・医療関連の研究開発推進を中心として、</a:t>
            </a:r>
            <a:r>
              <a:rPr lang="en-US" altLang="ja-JP"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14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人工知能（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）やロボット、バッテリーなどの技術を活用したイノベーションの促進に取り組む。</a:t>
            </a:r>
          </a:p>
        </p:txBody>
      </p:sp>
      <p:sp>
        <p:nvSpPr>
          <p:cNvPr id="16" name="テキスト ボックス 15"/>
          <p:cNvSpPr txBox="1"/>
          <p:nvPr/>
        </p:nvSpPr>
        <p:spPr>
          <a:xfrm>
            <a:off x="323527" y="6093296"/>
            <a:ext cx="3096345" cy="338554"/>
          </a:xfrm>
          <a:prstGeom prst="rect">
            <a:avLst/>
          </a:prstGeom>
          <a:noFill/>
        </p:spPr>
        <p:txBody>
          <a:bodyPr wrap="square" rtlCol="0">
            <a:spAutoFit/>
          </a:body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出典：大阪駅周辺、中之島、御堂筋周辺地域都市再生緊急整備</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協議会第</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回大阪駅周辺地域部会資料</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19376" y="2982144"/>
            <a:ext cx="322747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IoT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ロボット技術の大阪・関西の拠点・機関の例</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2619714956"/>
              </p:ext>
            </p:extLst>
          </p:nvPr>
        </p:nvGraphicFramePr>
        <p:xfrm>
          <a:off x="3826520" y="3252781"/>
          <a:ext cx="5040561" cy="2264451"/>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728193">
                  <a:extLst>
                    <a:ext uri="{9D8B030D-6E8A-4147-A177-3AD203B41FA5}">
                      <a16:colId xmlns:a16="http://schemas.microsoft.com/office/drawing/2014/main" val="20002"/>
                    </a:ext>
                  </a:extLst>
                </a:gridCol>
              </a:tblGrid>
              <a:tr h="210840">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機関名</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主な分野</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人工知能技術コンソーシアム関西支部</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大阪商工会議所が事務局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1"/>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脳情報通信融合研究センター（</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CiNet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脳情報科学、</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吹田市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大阪工業大学ロボティクス＆デザインセンター</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年に梅田キャンパス開設）</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3"/>
                  </a:ext>
                </a:extLst>
              </a:tr>
              <a:tr h="301633">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一般財団法人</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i-RooBO</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 Network Forum</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4"/>
                  </a:ext>
                </a:extLst>
              </a:tr>
              <a:tr h="210840">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組込みシステム産業振興機構</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池田市</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5"/>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株式会社国際電気通信基礎技術研究所（</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ATR</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err="1" smtClean="0">
                          <a:latin typeface="Meiryo UI" panose="020B0604030504040204" pitchFamily="50" charset="-128"/>
                          <a:ea typeface="Meiryo UI" panose="020B0604030504040204" pitchFamily="50" charset="-128"/>
                          <a:cs typeface="Meiryo UI" panose="020B0604030504040204" pitchFamily="50" charset="-128"/>
                        </a:rPr>
                        <a:t>IoT</a:t>
                      </a:r>
                      <a:r>
                        <a:rPr kumimoji="1" lang="ja-JP" altLang="en-US" sz="8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ロボット技術など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6"/>
                  </a:ext>
                </a:extLst>
              </a:tr>
              <a:tr h="312624">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NICT</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nSpc>
                          <a:spcPct val="80000"/>
                        </a:lnSpc>
                      </a:pP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京都府精華町</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7"/>
                  </a:ext>
                </a:extLst>
              </a:tr>
            </a:tbl>
          </a:graphicData>
        </a:graphic>
      </p:graphicFrame>
      <p:sp>
        <p:nvSpPr>
          <p:cNvPr id="24" name="スライド番号プレースホルダー 1"/>
          <p:cNvSpPr txBox="1">
            <a:spLocks/>
          </p:cNvSpPr>
          <p:nvPr/>
        </p:nvSpPr>
        <p:spPr bwMode="auto">
          <a:xfrm>
            <a:off x="8378825" y="6560856"/>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smtClean="0">
                <a:solidFill>
                  <a:prstClr val="black"/>
                </a:solidFill>
              </a:rPr>
              <a:pPr algn="r" eaLnBrk="1" hangingPunct="1">
                <a:spcBef>
                  <a:spcPct val="0"/>
                </a:spcBef>
                <a:buFontTx/>
                <a:buNone/>
              </a:pPr>
              <a:t>38</a:t>
            </a:fld>
            <a:endParaRPr lang="ja-JP" altLang="en-US" sz="1200" dirty="0">
              <a:solidFill>
                <a:prstClr val="black"/>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4392774"/>
            <a:ext cx="3096345" cy="1639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角丸四角形 1"/>
          <p:cNvSpPr/>
          <p:nvPr/>
        </p:nvSpPr>
        <p:spPr>
          <a:xfrm>
            <a:off x="292821" y="3645096"/>
            <a:ext cx="3096345" cy="648000"/>
          </a:xfrm>
          <a:prstGeom prst="round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ja-JP" altLang="en-US" sz="1100" b="1" dirty="0" smtClean="0">
                <a:solidFill>
                  <a:srgbClr val="3333CC"/>
                </a:solidFill>
                <a:latin typeface="Meiryo UI" panose="020B0604030504040204" pitchFamily="50" charset="-128"/>
                <a:ea typeface="Meiryo UI" panose="020B0604030504040204" pitchFamily="50" charset="-128"/>
              </a:rPr>
              <a:t>「ライフデザイン・イノベーション」</a:t>
            </a:r>
            <a:endParaRPr lang="en-US" altLang="ja-JP" sz="1100" b="1" dirty="0" smtClean="0">
              <a:solidFill>
                <a:srgbClr val="3333CC"/>
              </a:solidFill>
              <a:latin typeface="Meiryo UI" panose="020B0604030504040204" pitchFamily="50" charset="-128"/>
              <a:ea typeface="Meiryo UI" panose="020B0604030504040204" pitchFamily="50" charset="-128"/>
            </a:endParaRPr>
          </a:p>
          <a:p>
            <a:r>
              <a:rPr lang="ja-JP" altLang="en-US" sz="800" dirty="0" smtClean="0">
                <a:solidFill>
                  <a:schemeClr val="tx1"/>
                </a:solidFill>
                <a:latin typeface="Meiryo UI" panose="020B0604030504040204" pitchFamily="50" charset="-128"/>
                <a:ea typeface="Meiryo UI" panose="020B0604030504040204" pitchFamily="50" charset="-128"/>
              </a:rPr>
              <a:t>超スマート社会が到来する中、</a:t>
            </a:r>
            <a:r>
              <a:rPr lang="en-US" altLang="ja-JP" sz="800" dirty="0" err="1" smtClean="0">
                <a:solidFill>
                  <a:schemeClr val="tx1"/>
                </a:solidFill>
                <a:latin typeface="Meiryo UI" panose="020B0604030504040204" pitchFamily="50" charset="-128"/>
                <a:ea typeface="Meiryo UI" panose="020B0604030504040204" pitchFamily="50" charset="-128"/>
              </a:rPr>
              <a:t>IoT</a:t>
            </a:r>
            <a:r>
              <a:rPr lang="ja-JP" altLang="en-US" sz="800" dirty="0" smtClean="0">
                <a:solidFill>
                  <a:schemeClr val="tx1"/>
                </a:solidFill>
                <a:latin typeface="Meiryo UI" panose="020B0604030504040204" pitchFamily="50" charset="-128"/>
                <a:ea typeface="Meiryo UI" panose="020B0604030504040204" pitchFamily="50" charset="-128"/>
              </a:rPr>
              <a:t>やビッグデータ等の活用により、創薬や医療機器開発などの分野にとどまらず人々が健康で豊かに生きるための新しい製品・サービスを創出する</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3855101" y="5589240"/>
            <a:ext cx="4605331" cy="769441"/>
          </a:xfrm>
          <a:prstGeom prst="rect">
            <a:avLst/>
          </a:prstGeom>
        </p:spPr>
        <p:txBody>
          <a:bodyPr wrap="square">
            <a:spAutoFit/>
          </a:bodyPr>
          <a:lstStyle/>
          <a:p>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大阪府、大阪市、大阪商工会議所により、大阪における実証事業を推進</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・実証実験を希望する事業者への実証実験のフィールド調整</a:t>
            </a:r>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・資金支援、</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支援などのビジネス化支援</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・必要な規制緩和の国へ</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働きかけ</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6605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07504" y="188640"/>
            <a:ext cx="8977502" cy="5472608"/>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234654" y="332656"/>
            <a:ext cx="3960000" cy="5183996"/>
          </a:xfrm>
          <a:prstGeom prst="roundRect">
            <a:avLst>
              <a:gd name="adj" fmla="val 420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■新エネルギー関連のグローバル競争力強化</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バッテリー</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戦略</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センター」</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電池関連（蓄電池分野、水素・燃料電池分野など）産業の創出・国際競争力強化に向けて、事業参入や実証プロジェクトの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かかる相談対応や、技術面での課題解決を進めるなど、新エネルギー産業のさらなる競争力強化を図る。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洲に開所した大型蓄電池システム</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試験評価施設（</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NLAB</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）や連携協定を締結した認証機関と連携しながら、新エネルギー関連の集積地域形成を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関西圏に拠点を有する大手・中堅企業で構成する「大阪スマートエネルギーパートナーズ」と、自社技術の活用や新規参入を目指す中小・ベンチャー企業等で組織する「おおさかスマエネインダストリーネットワーク」の２つのプラットフォームを設置。</a:t>
            </a:r>
          </a:p>
          <a:p>
            <a:pPr lvl="0"/>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蓄電池</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、水素・燃料電池などの「スマートエネルギー分野」でのオープンイノベーションを推進</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lvl="0"/>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角丸四角形 57"/>
          <p:cNvSpPr/>
          <p:nvPr/>
        </p:nvSpPr>
        <p:spPr>
          <a:xfrm>
            <a:off x="4330143" y="332656"/>
            <a:ext cx="4647359" cy="5183996"/>
          </a:xfrm>
          <a:prstGeom prst="roundRect">
            <a:avLst>
              <a:gd name="adj" fmla="val 417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■ものづくり</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高付加価値化に向けた支援体制の充実</a:t>
            </a:r>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大阪産業技術研究所、ものづくりビジネスセンター大阪（</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）等の支援拠点の産業振興支援体制の強化や、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内外からの企業誘致による産業集積促進等を通じ、大阪自らの支援機能の強化を図る。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さらに、近畿経済産業局の機能強化、</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月に開設された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なイノベーション創出につながる革新的・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基盤的技術</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の権利化</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支援を強化し、世界市場に打って出る大阪産業・大阪企業を支援し、高付加</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価値な製品・技術を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801038" y="4149080"/>
            <a:ext cx="1746116" cy="230832"/>
          </a:xfrm>
          <a:prstGeom prst="rect">
            <a:avLst/>
          </a:prstGeom>
          <a:noFill/>
        </p:spPr>
        <p:txBody>
          <a:bodyPr wrap="square" rtlCol="0">
            <a:spAutoFit/>
          </a:bodyPr>
          <a:lstStyle/>
          <a:p>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MOBIO</a:t>
            </a:r>
            <a:r>
              <a:rPr lang="ja-JP" altLang="en-US" sz="9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常設展示場</a:t>
            </a:r>
            <a:endParaRPr lang="ja-JP" altLang="en-US"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6457224" y="4149080"/>
            <a:ext cx="2555773"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INPIT</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66" name="テキスト ボックス 65"/>
          <p:cNvSpPr txBox="1"/>
          <p:nvPr/>
        </p:nvSpPr>
        <p:spPr>
          <a:xfrm>
            <a:off x="632841" y="1988840"/>
            <a:ext cx="1270774"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NLAB</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の全景</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75532" y="2996952"/>
            <a:ext cx="3236428" cy="215444"/>
          </a:xfrm>
          <a:prstGeom prst="rect">
            <a:avLst/>
          </a:prstGeom>
          <a:noFill/>
        </p:spPr>
        <p:txBody>
          <a:bodyPr wrap="square" rtlCol="0">
            <a:spAutoFit/>
          </a:bodyPr>
          <a:lstStyle/>
          <a:p>
            <a:pPr algn="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出典：（独</a:t>
            </a:r>
            <a:r>
              <a:rPr lang="en-US" altLang="ja-JP"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製品評価技術基盤機構ホームページ</a:t>
            </a:r>
          </a:p>
        </p:txBody>
      </p:sp>
      <p:sp>
        <p:nvSpPr>
          <p:cNvPr id="78" name="正方形/長方形 77"/>
          <p:cNvSpPr/>
          <p:nvPr/>
        </p:nvSpPr>
        <p:spPr>
          <a:xfrm>
            <a:off x="162645"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9" name="グループ化 78"/>
          <p:cNvGrpSpPr/>
          <p:nvPr/>
        </p:nvGrpSpPr>
        <p:grpSpPr>
          <a:xfrm>
            <a:off x="84467" y="5733256"/>
            <a:ext cx="8817679" cy="1006943"/>
            <a:chOff x="12459" y="5759678"/>
            <a:chExt cx="8817679" cy="1006943"/>
          </a:xfrm>
        </p:grpSpPr>
        <p:sp>
          <p:nvSpPr>
            <p:cNvPr id="80" name="ホームベース 79"/>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正方形/長方形 82"/>
            <p:cNvSpPr/>
            <p:nvPr/>
          </p:nvSpPr>
          <p:spPr>
            <a:xfrm>
              <a:off x="12459" y="5759678"/>
              <a:ext cx="4343517"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137" name="グループ化 136"/>
          <p:cNvGrpSpPr/>
          <p:nvPr/>
        </p:nvGrpSpPr>
        <p:grpSpPr>
          <a:xfrm>
            <a:off x="293648" y="5949280"/>
            <a:ext cx="10615056" cy="734888"/>
            <a:chOff x="1820233" y="1700808"/>
            <a:chExt cx="8762783" cy="734888"/>
          </a:xfrm>
        </p:grpSpPr>
        <p:grpSp>
          <p:nvGrpSpPr>
            <p:cNvPr id="139" name="グループ化 138"/>
            <p:cNvGrpSpPr/>
            <p:nvPr/>
          </p:nvGrpSpPr>
          <p:grpSpPr>
            <a:xfrm>
              <a:off x="1820233" y="1700808"/>
              <a:ext cx="3358872" cy="230832"/>
              <a:chOff x="1820233" y="1811713"/>
              <a:chExt cx="3358872" cy="230832"/>
            </a:xfrm>
          </p:grpSpPr>
          <p:sp>
            <p:nvSpPr>
              <p:cNvPr id="149" name="正方形/長方形 148"/>
              <p:cNvSpPr/>
              <p:nvPr/>
            </p:nvSpPr>
            <p:spPr>
              <a:xfrm>
                <a:off x="2331127" y="1811713"/>
                <a:ext cx="2847978" cy="230832"/>
              </a:xfrm>
              <a:prstGeom prst="rect">
                <a:avLst/>
              </a:prstGeom>
            </p:spPr>
            <p:txBody>
              <a:bodyPr wrap="non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大阪産業技術研究所創設、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INPIT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近畿統括本部設置</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右矢印 149"/>
              <p:cNvSpPr/>
              <p:nvPr/>
            </p:nvSpPr>
            <p:spPr>
              <a:xfrm>
                <a:off x="1820233" y="1844824"/>
                <a:ext cx="59152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0" name="グループ化 139"/>
            <p:cNvGrpSpPr/>
            <p:nvPr/>
          </p:nvGrpSpPr>
          <p:grpSpPr>
            <a:xfrm>
              <a:off x="1820233" y="1877936"/>
              <a:ext cx="3230599" cy="230832"/>
              <a:chOff x="1913360" y="829608"/>
              <a:chExt cx="3817841" cy="323165"/>
            </a:xfrm>
          </p:grpSpPr>
          <p:sp>
            <p:nvSpPr>
              <p:cNvPr id="147" name="右矢印 146"/>
              <p:cNvSpPr/>
              <p:nvPr/>
            </p:nvSpPr>
            <p:spPr>
              <a:xfrm>
                <a:off x="1913360" y="864569"/>
                <a:ext cx="2491920" cy="2016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8" name="正方形/長方形 147"/>
              <p:cNvSpPr/>
              <p:nvPr/>
            </p:nvSpPr>
            <p:spPr>
              <a:xfrm>
                <a:off x="4339087" y="829608"/>
                <a:ext cx="1392114" cy="323165"/>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実証実験推進の体制づくり</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41" name="グループ化 140"/>
            <p:cNvGrpSpPr/>
            <p:nvPr/>
          </p:nvGrpSpPr>
          <p:grpSpPr>
            <a:xfrm>
              <a:off x="1820233" y="1988840"/>
              <a:ext cx="5433125" cy="230832"/>
              <a:chOff x="1799685" y="596984"/>
              <a:chExt cx="5433125" cy="230832"/>
            </a:xfrm>
          </p:grpSpPr>
          <p:sp>
            <p:nvSpPr>
              <p:cNvPr id="145" name="正方形/長方形 144"/>
              <p:cNvSpPr/>
              <p:nvPr/>
            </p:nvSpPr>
            <p:spPr>
              <a:xfrm>
                <a:off x="5668419" y="596984"/>
                <a:ext cx="156439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ライフデザイン・イノベーション拠点形成</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右矢印 145"/>
              <p:cNvSpPr/>
              <p:nvPr/>
            </p:nvSpPr>
            <p:spPr>
              <a:xfrm>
                <a:off x="1799685" y="680041"/>
                <a:ext cx="3905425"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142" name="グループ化 141"/>
            <p:cNvGrpSpPr/>
            <p:nvPr/>
          </p:nvGrpSpPr>
          <p:grpSpPr>
            <a:xfrm>
              <a:off x="1820233" y="2204864"/>
              <a:ext cx="8762783" cy="230832"/>
              <a:chOff x="1916098" y="1197839"/>
              <a:chExt cx="8451266" cy="386543"/>
            </a:xfrm>
          </p:grpSpPr>
          <p:sp>
            <p:nvSpPr>
              <p:cNvPr id="143" name="右矢印 142"/>
              <p:cNvSpPr/>
              <p:nvPr/>
            </p:nvSpPr>
            <p:spPr>
              <a:xfrm>
                <a:off x="1916098" y="1258162"/>
                <a:ext cx="6060442"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4" name="正方形/長方形 143"/>
              <p:cNvSpPr/>
              <p:nvPr/>
            </p:nvSpPr>
            <p:spPr>
              <a:xfrm>
                <a:off x="6064377" y="1197839"/>
                <a:ext cx="4302987" cy="386543"/>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新エネルギー関連産業のグローバル競争力強化</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aphicFrame>
        <p:nvGraphicFramePr>
          <p:cNvPr id="41" name="表 40"/>
          <p:cNvGraphicFramePr>
            <a:graphicFrameLocks noGrp="1"/>
          </p:cNvGraphicFramePr>
          <p:nvPr>
            <p:extLst>
              <p:ext uri="{D42A27DB-BD31-4B8C-83A1-F6EECF244321}">
                <p14:modId xmlns:p14="http://schemas.microsoft.com/office/powerpoint/2010/main" val="1272891867"/>
              </p:ext>
            </p:extLst>
          </p:nvPr>
        </p:nvGraphicFramePr>
        <p:xfrm>
          <a:off x="4395448" y="1916832"/>
          <a:ext cx="4497032" cy="1987306"/>
        </p:xfrm>
        <a:graphic>
          <a:graphicData uri="http://schemas.openxmlformats.org/drawingml/2006/table">
            <a:tbl>
              <a:tblPr firstRow="1" bandRow="1">
                <a:tableStyleId>{5C22544A-7EE6-4342-B048-85BDC9FD1C3A}</a:tableStyleId>
              </a:tblPr>
              <a:tblGrid>
                <a:gridCol w="2096125">
                  <a:extLst>
                    <a:ext uri="{9D8B030D-6E8A-4147-A177-3AD203B41FA5}">
                      <a16:colId xmlns:a16="http://schemas.microsoft.com/office/drawing/2014/main" val="20000"/>
                    </a:ext>
                  </a:extLst>
                </a:gridCol>
                <a:gridCol w="2400907">
                  <a:extLst>
                    <a:ext uri="{9D8B030D-6E8A-4147-A177-3AD203B41FA5}">
                      <a16:colId xmlns:a16="http://schemas.microsoft.com/office/drawing/2014/main" val="20001"/>
                    </a:ext>
                  </a:extLst>
                </a:gridCol>
              </a:tblGrid>
              <a:tr h="260117">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大阪に新たに拡充された機能等</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b="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10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0"/>
                  </a:ext>
                </a:extLst>
              </a:tr>
              <a:tr h="101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kumimoji="1" lang="ja-JP" altLang="en-US" sz="1000" b="0" u="none" strike="no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高度・専門的な知財相談等が可能に</a:t>
                      </a:r>
                    </a:p>
                    <a:p>
                      <a:endParaRPr kumimoji="1" lang="ja-JP" altLang="en-US" sz="1000" b="0" u="non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近畿統括本部（</a:t>
                      </a:r>
                      <a:r>
                        <a:rPr kumimoji="1" lang="en-US" altLang="ja-JP"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INPIT-KANSAI</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）がオープン、知的財産に関する高度・専門的な支援、高度検索用端末による産業財産権情報の提供、出張面接審査・テレビ面接審査の場の提供等を開始</a:t>
                      </a:r>
                    </a:p>
                  </a:txBody>
                  <a:tcPr/>
                </a:tc>
                <a:extLst>
                  <a:ext uri="{0D108BD9-81ED-4DB2-BD59-A6C34878D82A}">
                    <a16:rowId xmlns:a16="http://schemas.microsoft.com/office/drawing/2014/main" val="10001"/>
                  </a:ext>
                </a:extLst>
              </a:tr>
              <a:tr h="709381">
                <a:tc>
                  <a:txBody>
                    <a:bodyPr/>
                    <a:lstStyle/>
                    <a:p>
                      <a:r>
                        <a:rPr kumimoji="1" lang="ja-JP" altLang="en-US" sz="1000" b="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近畿経済産業局における地域中小企業の実態把握機能の強化</a:t>
                      </a:r>
                      <a:endParaRPr kumimoji="1" lang="ja-JP" altLang="en-US" sz="1000" b="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近畿経済産業局の組織改編を行い、</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b="0" u="non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r>
                        <a:rPr kumimoji="1" lang="ja-JP" altLang="en-US" sz="1000" b="0" u="none" baseline="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中小企業の実態把握機能を抜本的に強化する「中小企業政策調査課」を設置</a:t>
                      </a:r>
                      <a:endParaRPr kumimoji="1" lang="ja-JP" altLang="en-US" sz="1000" b="0" u="none" baseline="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txBody>
                  <a:tcPr/>
                </a:tc>
                <a:extLst>
                  <a:ext uri="{0D108BD9-81ED-4DB2-BD59-A6C34878D82A}">
                    <a16:rowId xmlns:a16="http://schemas.microsoft.com/office/drawing/2014/main" val="10002"/>
                  </a:ext>
                </a:extLst>
              </a:tr>
            </a:tbl>
          </a:graphicData>
        </a:graphic>
      </p:graphicFrame>
      <p:sp>
        <p:nvSpPr>
          <p:cNvPr id="38" name="正方形/長方形 37"/>
          <p:cNvSpPr/>
          <p:nvPr/>
        </p:nvSpPr>
        <p:spPr>
          <a:xfrm>
            <a:off x="7404904" y="57727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サブタイトル 2"/>
          <p:cNvSpPr txBox="1">
            <a:spLocks/>
          </p:cNvSpPr>
          <p:nvPr/>
        </p:nvSpPr>
        <p:spPr>
          <a:xfrm>
            <a:off x="2446276" y="1988840"/>
            <a:ext cx="1546583" cy="108000"/>
          </a:xfrm>
          <a:prstGeom prst="rect">
            <a:avLst/>
          </a:prstGeom>
          <a:noFill/>
        </p:spPr>
        <p:txBody>
          <a:bodyPr vert="horz" lIns="91426" tIns="45713" rIns="91426" bIns="45713"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■多目的</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大型</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実験棟</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39</a:t>
            </a:fld>
            <a:endParaRPr lang="ja-JP" altLang="en-US" sz="1200" dirty="0">
              <a:solidFill>
                <a:prstClr val="black"/>
              </a:solidFill>
            </a:endParaRPr>
          </a:p>
        </p:txBody>
      </p:sp>
      <p:pic>
        <p:nvPicPr>
          <p:cNvPr id="42" name="Picture 3" descr="C:\Users\i4350461\Desktop\exhibitors-de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047" y="4383316"/>
            <a:ext cx="1512168" cy="95452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ttp://www.nite.go.jp/data/000079893.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857" y="2226778"/>
            <a:ext cx="1490887" cy="770174"/>
          </a:xfrm>
          <a:prstGeom prst="rect">
            <a:avLst/>
          </a:prstGeom>
          <a:noFill/>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17223" y="2226552"/>
            <a:ext cx="1023041" cy="7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descr="Z:\平成29年度\08_各種調査照会関係\01_照会\180110〆切　★【副首都】副首都推進本部会議資料について\DSC_16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1312" y="4376502"/>
            <a:ext cx="1300126" cy="975095"/>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976" y="4365104"/>
            <a:ext cx="3816000" cy="1043544"/>
          </a:xfrm>
          <a:prstGeom prst="rect">
            <a:avLst/>
          </a:prstGeom>
        </p:spPr>
      </p:pic>
    </p:spTree>
    <p:extLst>
      <p:ext uri="{BB962C8B-B14F-4D97-AF65-F5344CB8AC3E}">
        <p14:creationId xmlns:p14="http://schemas.microsoft.com/office/powerpoint/2010/main" val="3860524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prstClr val="white"/>
              </a:solidFill>
            </a:endParaRPr>
          </a:p>
        </p:txBody>
      </p:sp>
      <p:sp>
        <p:nvSpPr>
          <p:cNvPr id="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b="1" dirty="0">
                <a:solidFill>
                  <a:prstClr val="black"/>
                </a:solidFill>
                <a:latin typeface="Meiryo UI" pitchFamily="50" charset="-128"/>
                <a:ea typeface="Meiryo UI" pitchFamily="50" charset="-128"/>
                <a:cs typeface="Meiryo UI" pitchFamily="50" charset="-128"/>
              </a:rPr>
              <a:t>第１章　副首都の基本的な考え方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0" name="正方形/長方形 9"/>
          <p:cNvSpPr/>
          <p:nvPr/>
        </p:nvSpPr>
        <p:spPr>
          <a:xfrm>
            <a:off x="356129" y="1419960"/>
            <a:ext cx="8431742" cy="460132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わが国は、戦後の高度成長期から今日まで一貫して</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が進んでいる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世界的な都市間競争</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の時代の中で、低迷が続く</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日本全体の成長力を高める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ためには、東京一極に頼るのではなく、国全体の成長をけん引する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国際競争力を持つ拠点都市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を複数創出することが望まれる。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さらに、何よりも、災害リスクを抱えるわが国において、</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東京一極集中は大きなリスク要因</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であり、東京</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以外</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を支える拠点都市を戦略的に</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確立</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東京と同時被災の可能性の低い都市にバックアップのための資源を整え、平時から機能させることは</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、首都･東京の負荷を軽減し、国土の強靭性を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高める上で大きな意義がある。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加えて、中央集権型システムを打破し、</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の自己決定・自己責任に基づく分権型の仕組みへの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転換を先導する都市</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をつくることが、</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将来にわたってわが国が活力を維持し、発展</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していくことにつながる。</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2200"/>
              </a:lnSpc>
              <a:spcBef>
                <a:spcPct val="0"/>
              </a:spcBef>
              <a:spcAft>
                <a:spcPct val="0"/>
              </a:spcAft>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9599" y="594480"/>
            <a:ext cx="3861519"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１．なぜ副首都が日本に必要か</a:t>
            </a:r>
          </a:p>
        </p:txBody>
      </p:sp>
      <p:sp>
        <p:nvSpPr>
          <p:cNvPr id="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4</a:t>
            </a:fld>
            <a:endParaRPr lang="ja-JP" altLang="en-US" sz="1200" dirty="0"/>
          </a:p>
        </p:txBody>
      </p:sp>
    </p:spTree>
    <p:extLst>
      <p:ext uri="{BB962C8B-B14F-4D97-AF65-F5344CB8AC3E}">
        <p14:creationId xmlns:p14="http://schemas.microsoft.com/office/powerpoint/2010/main" val="2663528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86658" y="3212975"/>
            <a:ext cx="8977502" cy="338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4" y="314654"/>
            <a:ext cx="462431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②</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水準</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の都市ブランドの確立</a:t>
            </a:r>
            <a:endPar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角丸四角形 31"/>
          <p:cNvSpPr/>
          <p:nvPr/>
        </p:nvSpPr>
        <p:spPr>
          <a:xfrm>
            <a:off x="214449" y="3333119"/>
            <a:ext cx="8784000" cy="3168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期など都心部エリアの新た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まちづくりの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SMART RESORT CITY</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（夢と創造に出会える未来都市）」をコンセプトと</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する新たな国際観光拠点形成を図る夢洲を含むベイエリア等の大阪都心部エリアに</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おいて、新たなまちづくりに取り組む。</a:t>
            </a:r>
          </a:p>
          <a:p>
            <a:endParaRPr lang="en-US" altLang="ja-JP"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23528" y="4131657"/>
            <a:ext cx="2088000" cy="864000"/>
          </a:xfrm>
          <a:prstGeom prst="rect">
            <a:avLst/>
          </a:prstGeom>
          <a:noFill/>
          <a:ln w="9525">
            <a:solidFill>
              <a:schemeClr val="tx1"/>
            </a:solidFill>
            <a:prstDash val="dash"/>
          </a:ln>
        </p:spPr>
        <p:txBody>
          <a:bodyPr wrap="square" rtlCol="0">
            <a:spAutoFit/>
          </a:bodyPr>
          <a:lstStyle/>
          <a:p>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うめきた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期</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大阪の顔</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、関西のハブとなる</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「みどりとイノベーションの融合拠点」</a:t>
            </a:r>
            <a:endPar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夏</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先行</a:t>
            </a:r>
            <a:r>
              <a:rPr lang="ja-JP" altLang="en-US" sz="1000" dirty="0" err="1">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ちびらき</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2027</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春</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基盤整備の全体</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完成</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683568" y="692696"/>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ⅰ</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世界に誇れる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都市空間の創造</a:t>
            </a:r>
          </a:p>
        </p:txBody>
      </p:sp>
      <p:sp>
        <p:nvSpPr>
          <p:cNvPr id="17" name="正方形/長方形 16"/>
          <p:cNvSpPr/>
          <p:nvPr/>
        </p:nvSpPr>
        <p:spPr>
          <a:xfrm>
            <a:off x="683568" y="1124744"/>
            <a:ext cx="7956884" cy="18720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モノ・情報・投資を呼び込める魅力を備えた都市空間の創造をめざし、大阪の顔となるまちづくりなどに取り組む。また、府内市町村や近隣府県も含めた広域的な視点に立って都市空間の創造に取り組む。</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リニア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中央新幹線や北陸新幹線の早期全線開業を促進し、広域的なネットワークによる連携の強化をめざす。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関西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国際空港の国際拠点空港としての機能強化を図るとともに、国際コンテナ戦略港湾阪神港の強化・利便性向上をめざす。</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交通</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ネットワークの充実・強化に向けた高速道路・鉄道網の整備を進めるとともに、高速道路の戦略的かつシームレスな料金体系の実現や、乗継改善などによる公共交通の利便性向上等に取り組む。</a:t>
            </a:r>
          </a:p>
        </p:txBody>
      </p:sp>
      <p:sp>
        <p:nvSpPr>
          <p:cNvPr id="19" name="正方形/長方形 18"/>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2541306" y="4131657"/>
            <a:ext cx="2347721" cy="1169551"/>
          </a:xfrm>
          <a:prstGeom prst="rect">
            <a:avLst/>
          </a:prstGeom>
          <a:solidFill>
            <a:schemeClr val="bg1"/>
          </a:solidFill>
          <a:ln w="9525">
            <a:solidFill>
              <a:schemeClr val="tx1"/>
            </a:solidFill>
            <a:prstDash val="dash"/>
          </a:ln>
        </p:spPr>
        <p:txBody>
          <a:bodyPr wrap="square" rtlCol="0">
            <a:spAutoFit/>
          </a:bodyPr>
          <a:lstStyle/>
          <a:p>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ビジネス</a:t>
            </a:r>
            <a:r>
              <a:rPr lang="ja-JP" altLang="en-US" sz="10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・文化・学術・交流拠点として</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の機能向上形成</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i="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美術館</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の整備</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社学共創・産学共創・アート</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・未来医療国際拠点の形成</a:t>
            </a:r>
            <a:endParaRPr lang="en-US" altLang="ja-JP" sz="1000" strike="sngStrike"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・中規模</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の都市型</a:t>
            </a:r>
            <a:r>
              <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000" strike="dblStrike"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018805" y="4131656"/>
            <a:ext cx="2340000" cy="1170000"/>
          </a:xfrm>
          <a:prstGeom prst="rect">
            <a:avLst/>
          </a:prstGeom>
          <a:noFill/>
          <a:ln w="9525">
            <a:solidFill>
              <a:schemeClr val="tx1"/>
            </a:solidFill>
            <a:prstDash val="dash"/>
          </a:ln>
        </p:spPr>
        <p:txBody>
          <a:bodyPr wrap="square" rtlCol="0">
            <a:spAutoFit/>
          </a:bodyPr>
          <a:lstStyle/>
          <a:p>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ベイエリア</a:t>
            </a:r>
            <a:r>
              <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成長戦略拠点として、さらなる民間開発事業</a:t>
            </a:r>
            <a:r>
              <a:rPr lang="ja-JP" altLang="en-US" sz="10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促進</a:t>
            </a:r>
            <a:endParaRPr lang="en-US" altLang="ja-JP" sz="10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・産業・物流機能や環境・エネルギー分野</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施設等の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集積促進</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洲（夢と創造に出会える未来都市）</a:t>
            </a:r>
          </a:p>
          <a:p>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を含む国際観光拠点の形成</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40</a:t>
            </a:fld>
            <a:endParaRPr lang="ja-JP" altLang="en-US" sz="1200" dirty="0">
              <a:solidFill>
                <a:prstClr val="black"/>
              </a:solidFill>
            </a:endParaRPr>
          </a:p>
        </p:txBody>
      </p:sp>
      <p:sp>
        <p:nvSpPr>
          <p:cNvPr id="16" name="正方形/長方形 15"/>
          <p:cNvSpPr/>
          <p:nvPr/>
        </p:nvSpPr>
        <p:spPr>
          <a:xfrm>
            <a:off x="64443" y="3140968"/>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3" cstate="print"/>
          <a:srcRect/>
          <a:stretch>
            <a:fillRect/>
          </a:stretch>
        </p:blipFill>
        <p:spPr bwMode="auto">
          <a:xfrm>
            <a:off x="467035" y="5069358"/>
            <a:ext cx="1800987" cy="1226439"/>
          </a:xfrm>
          <a:prstGeom prst="rect">
            <a:avLst/>
          </a:prstGeom>
          <a:noFill/>
          <a:ln w="9525">
            <a:noFill/>
            <a:miter lim="800000"/>
            <a:headEnd/>
            <a:tailEnd/>
          </a:ln>
        </p:spPr>
      </p:pic>
      <p:pic>
        <p:nvPicPr>
          <p:cNvPr id="23"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51" t="8472" b="5326"/>
          <a:stretch/>
        </p:blipFill>
        <p:spPr bwMode="auto">
          <a:xfrm>
            <a:off x="2600612" y="5395797"/>
            <a:ext cx="2222071" cy="9000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488584" y="4131656"/>
            <a:ext cx="1403896" cy="1477328"/>
          </a:xfrm>
          <a:prstGeom prst="rect">
            <a:avLst/>
          </a:prstGeom>
          <a:noFill/>
          <a:ln w="9525">
            <a:solidFill>
              <a:schemeClr val="tx1"/>
            </a:solidFill>
            <a:prstDash val="dash"/>
          </a:ln>
        </p:spPr>
        <p:txBody>
          <a:bodyPr wrap="square" rtlCol="0">
            <a:spAutoFit/>
          </a:bodyPr>
          <a:lstStyle/>
          <a:p>
            <a:r>
              <a:rPr lang="en-US" altLang="ja-JP"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新大阪駅周辺</a:t>
            </a:r>
            <a:r>
              <a:rPr lang="en-US" altLang="ja-JP"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0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方針の骨格などを検討　</a:t>
            </a:r>
            <a:endParaRPr lang="en-US" altLang="ja-JP"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・スーパー・メガリージョンの形成などの新たなインパクトに備えて、</a:t>
            </a:r>
            <a:r>
              <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b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br>
            <a:r>
              <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年先を</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見据えた</a:t>
            </a:r>
            <a:r>
              <a:rPr lang="ja-JP" altLang="en-US"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まちづくり方針の骨格などを</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検討</a:t>
            </a:r>
            <a:endParaRPr lang="en-US" altLang="ja-JP"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2"/>
          <p:cNvPicPr>
            <a:picLocks noChangeAspect="1" noChangeArrowheads="1"/>
          </p:cNvPicPr>
          <p:nvPr/>
        </p:nvPicPr>
        <p:blipFill>
          <a:blip r:embed="rId5" cstate="print"/>
          <a:srcRect/>
          <a:stretch>
            <a:fillRect/>
          </a:stretch>
        </p:blipFill>
        <p:spPr bwMode="auto">
          <a:xfrm>
            <a:off x="5245536" y="5373216"/>
            <a:ext cx="1886539" cy="900000"/>
          </a:xfrm>
          <a:prstGeom prst="rect">
            <a:avLst/>
          </a:prstGeom>
          <a:noFill/>
          <a:ln w="9525">
            <a:noFill/>
            <a:miter lim="800000"/>
            <a:headEnd/>
            <a:tailEnd/>
          </a:ln>
          <a:effectLst/>
        </p:spPr>
      </p:pic>
    </p:spTree>
    <p:extLst>
      <p:ext uri="{BB962C8B-B14F-4D97-AF65-F5344CB8AC3E}">
        <p14:creationId xmlns:p14="http://schemas.microsoft.com/office/powerpoint/2010/main" val="14587642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193971" y="201194"/>
            <a:ext cx="8769427" cy="2700000"/>
          </a:xfrm>
          <a:prstGeom prst="roundRect">
            <a:avLst>
              <a:gd name="adj" fmla="val 473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■広域的な</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視点</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都市空間の創造</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大阪が東西二極の一極として大きく発展していくため、</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月に策定した「グランドデザイン・大阪都市圏</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」において示した「広域連携型都市構造」の考え方に基づき、地域資源を最大限に活かし、広域的な視点で都市間連携を進めることで、魅力的な都市空間を創造する。</a:t>
            </a:r>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034678" y="807375"/>
            <a:ext cx="3872263" cy="2049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正方形/長方形 7"/>
          <p:cNvSpPr/>
          <p:nvPr/>
        </p:nvSpPr>
        <p:spPr>
          <a:xfrm>
            <a:off x="58994" y="107001"/>
            <a:ext cx="8977502" cy="5750873"/>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183339" y="4888593"/>
            <a:ext cx="4379241" cy="917848"/>
          </a:xfrm>
          <a:prstGeom prst="roundRect">
            <a:avLst>
              <a:gd name="adj" fmla="val 7253"/>
            </a:avLst>
          </a:prstGeom>
          <a:noFill/>
          <a:ln>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■大阪湾諸港の国際競争力</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強化</a:t>
            </a:r>
            <a:endParaRPr lang="en-US" altLang="ja-JP"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阪神港では、国際コンテナ戦略港湾として、国、大阪市、神戸市、阪神国際港湾株式会社が連携して、集貨、創貨、船舶の大型化に対応した施設整備などの競争力強化に取り組む。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将来</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の大阪湾諸港の港湾管理一元化に向けた取組みを進める。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300"/>
              </a:lnSpc>
              <a:spcBef>
                <a:spcPts val="0"/>
              </a:spcBef>
              <a:spcAft>
                <a:spcPts val="0"/>
              </a:spcAft>
            </a:pP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58994" y="12493"/>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286342" y="807375"/>
            <a:ext cx="4762053" cy="2049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323528" y="772914"/>
            <a:ext cx="1787577" cy="2047603"/>
          </a:xfrm>
          <a:prstGeom prst="rect">
            <a:avLst/>
          </a:prstGeom>
        </p:spPr>
        <p:txBody>
          <a:bodyPr wrap="square" lIns="36000" tIns="36000" rIns="36000" bIns="3600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lnSpc>
                <a:spcPts val="1000"/>
              </a:lnSpc>
              <a:defRPr/>
            </a:pP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a:t>
            </a:r>
            <a:r>
              <a:rPr lang="en-US" altLang="ja-JP" sz="9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関西全体を視野に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、概ね関西大環状道路の</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範囲内を大阪都市圏として、以下の視点で</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、道路・鉄道・河川等広域インフラを活かして、都市</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構造を大胆</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にとらえなおす。</a:t>
            </a:r>
            <a:endParaRPr lang="en-US" altLang="ja-JP" sz="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27000" indent="-1270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都市の活力の源である「人」の活動を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中心</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33350" indent="-13335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多様な機能が集積する強みを活かし、都市間連携を強化</a:t>
            </a:r>
          </a:p>
          <a:p>
            <a:pPr marL="139700" indent="-139700" defTabSz="620852">
              <a:lnSpc>
                <a:spcPts val="1200"/>
              </a:lnSpc>
              <a:defRPr/>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山や川、海などの地形的要素や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、行政</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区域にとらわれない広域的</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な視点で</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、大胆に土地利用を</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5044203" y="892439"/>
            <a:ext cx="3744416" cy="216484"/>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20852">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◇「広域連携型都市構造」を踏まえた都市空間創造の方向性</a:t>
            </a:r>
            <a:endPar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412627" y="1067736"/>
            <a:ext cx="2160000" cy="208789"/>
          </a:xfrm>
          <a:prstGeom prst="rect">
            <a:avLst/>
          </a:prstGeom>
        </p:spPr>
        <p:txBody>
          <a:bodyPr wrap="square" lIns="46750" tIns="23375" rIns="46750" bIns="23375" anchor="ctr" anchorCtr="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20852">
              <a:defRPr/>
            </a:pP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地域資源を最大限に活かす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116723" y="1290415"/>
            <a:ext cx="3708000" cy="3240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nchorCtr="0"/>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な産業の集積化</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により、一層成長・発展する</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a:t>
            </a:r>
            <a:endParaRPr lang="en-US" altLang="ja-JP"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空間</a:t>
            </a:r>
            <a:r>
              <a:rPr lang="ja-JP" altLang="en-US"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800" spc="-1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spc="-1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5127245" y="2113539"/>
            <a:ext cx="3708000" cy="193387"/>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豊かな自然環境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なみどりや水辺をさらに楽しめる都市空間を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5127241" y="2365218"/>
            <a:ext cx="3708000" cy="178931"/>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歴史・文化の集積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にない豊かな歴史・文化を身近に感じられる都市空間を創造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5116723" y="2618111"/>
            <a:ext cx="3708000" cy="207730"/>
          </a:xfrm>
          <a:prstGeom prst="roundRect">
            <a:avLst>
              <a:gd name="adj" fmla="val 13971"/>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良好な居住環境</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ライフデザインに</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応じた多様</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居住</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環境が</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実現できる都市空間を</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5118912" y="1656357"/>
            <a:ext cx="3708000" cy="175394"/>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学術・研究の集積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さら</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なる知的創造活動を生み、支える都市空間を創造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角丸四角形 42"/>
          <p:cNvSpPr/>
          <p:nvPr/>
        </p:nvSpPr>
        <p:spPr>
          <a:xfrm>
            <a:off x="5126248" y="1875007"/>
            <a:ext cx="3708000" cy="178200"/>
          </a:xfrm>
          <a:prstGeom prst="roundRect">
            <a:avLst>
              <a:gd name="adj" fmla="val 15122"/>
            </a:avLst>
          </a:prstGeom>
          <a:solidFill>
            <a:schemeClr val="bg1"/>
          </a:solidFill>
          <a:ln/>
          <a:effectLst/>
        </p:spPr>
        <p:style>
          <a:lnRef idx="1">
            <a:schemeClr val="accent6"/>
          </a:lnRef>
          <a:fillRef idx="2">
            <a:schemeClr val="accent6"/>
          </a:fillRef>
          <a:effectRef idx="1">
            <a:schemeClr val="accent6"/>
          </a:effectRef>
          <a:fontRef idx="minor">
            <a:schemeClr val="dk1"/>
          </a:fontRef>
        </p:style>
        <p:txBody>
          <a:bodyPr lIns="23375" tIns="23375" rIns="23375" bIns="23375" rtlCol="0" anchor="t"/>
          <a:lstStyle/>
          <a:p>
            <a:r>
              <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集客機能の集積</a:t>
            </a: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から多くの人が訪れる圧倒的な魅力を備えた都市空間を創造</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83339" y="2955940"/>
            <a:ext cx="4384713" cy="749119"/>
          </a:xfrm>
          <a:prstGeom prst="roundRect">
            <a:avLst>
              <a:gd name="adj" fmla="val 1597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ts val="1300"/>
              </a:lnSpc>
              <a:spcBef>
                <a:spcPts val="0"/>
              </a:spcBef>
              <a:spcAft>
                <a:spcPts val="0"/>
              </a:spcAft>
            </a:pPr>
            <a:r>
              <a:rPr lang="ja-JP" altLang="en-US" sz="1200" b="1" spc="-3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■リニア中央新幹線、北陸新幹線の早期全線開業の促進</a:t>
            </a:r>
            <a:endParaRPr lang="ja-JP" altLang="en-US" sz="1200" b="1" spc="-3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東西の大都市圏を結ぶ広域交通インフラの複数ルートを確保し、その効果を西へ波及させるため、関係団体と連携して、リニア中央新幹線や北陸新幹線の大阪までの早期全線開業を促進する。</a:t>
            </a:r>
          </a:p>
        </p:txBody>
      </p:sp>
      <p:sp>
        <p:nvSpPr>
          <p:cNvPr id="50" name="角丸四角形 49"/>
          <p:cNvSpPr/>
          <p:nvPr/>
        </p:nvSpPr>
        <p:spPr>
          <a:xfrm>
            <a:off x="189037" y="3759805"/>
            <a:ext cx="4373770" cy="107404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lnSpc>
                <a:spcPts val="1300"/>
              </a:lnSpc>
              <a:spcBef>
                <a:spcPts val="0"/>
              </a:spcBef>
              <a:spcAft>
                <a:spcPts val="0"/>
              </a:spcAft>
            </a:pP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国際空港機能の</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強化</a:t>
            </a:r>
          </a:p>
          <a:p>
            <a:pPr fontAlgn="auto">
              <a:lnSpc>
                <a:spcPts val="1300"/>
              </a:lnSpc>
              <a:spcBef>
                <a:spcPts val="0"/>
              </a:spcBef>
              <a:spcAft>
                <a:spcPts val="0"/>
              </a:spcAft>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３空港一体経営を</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踏まえ、空港</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運営事業者が適切な投資と効率的な運営により、国内外からの空港利用者へのサービスを強化し、その可能性を最大限に引き出せるよう連携を図る。</a:t>
            </a:r>
          </a:p>
          <a:p>
            <a:pPr fontAlgn="auto">
              <a:lnSpc>
                <a:spcPts val="1300"/>
              </a:lnSpc>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空港運営事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業者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の自律性・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自由度を尊重しつつ</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拠点空港としての機能強化を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図るとともに、関空を通じた地域の発展をめざす。</a:t>
            </a:r>
            <a:endParaRPr lang="en-US" altLang="ja-JP" sz="11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角丸四角形 50"/>
          <p:cNvSpPr/>
          <p:nvPr/>
        </p:nvSpPr>
        <p:spPr>
          <a:xfrm>
            <a:off x="4651462" y="2959486"/>
            <a:ext cx="4318038" cy="2806987"/>
          </a:xfrm>
          <a:prstGeom prst="roundRect">
            <a:avLst>
              <a:gd name="adj" fmla="val 4237"/>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■交通ネットワークの充実・強化</a:t>
            </a:r>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活力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・成長を支えるため、物流の効率化や広域連携の強化に資する大阪都市再生環状道路や府県間道路などの道路ネットワークの構築を進めるとともに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人流</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を支</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える鉄道ネットワークの充実を図る。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endParaRPr lang="en-US" altLang="ja-JP" sz="9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4729314" y="4869160"/>
            <a:ext cx="4236429" cy="770068"/>
          </a:xfrm>
          <a:prstGeom prst="roundRect">
            <a:avLst>
              <a:gd name="adj" fmla="val 725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nchorCtr="0"/>
          <a:lstStyle/>
          <a:p>
            <a:pPr fontAlgn="auto">
              <a:spcBef>
                <a:spcPts val="0"/>
              </a:spcBef>
              <a:spcAft>
                <a:spcPts val="0"/>
              </a:spcAft>
            </a:pP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既存ストックの活用、利用者の視点といった観点から、高速道路の混雑状況に応じた料金設定などの戦略的な料金体系の実現、可動式ホーム柵設置等による安全確保や乗継時の移動負担軽減などの公共交通の利便性向上に取り組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ホームベース 58"/>
          <p:cNvSpPr/>
          <p:nvPr/>
        </p:nvSpPr>
        <p:spPr>
          <a:xfrm>
            <a:off x="111188" y="5910844"/>
            <a:ext cx="8877362" cy="909056"/>
          </a:xfrm>
          <a:prstGeom prst="homePlate">
            <a:avLst>
              <a:gd name="adj" fmla="val 35602"/>
            </a:avLst>
          </a:prstGeom>
          <a:solidFill>
            <a:sysClr val="window" lastClr="FFFFFF"/>
          </a:solidFill>
          <a:ln w="9525" cap="flat" cmpd="sng" algn="ctr">
            <a:solidFill>
              <a:srgbClr val="385D8A"/>
            </a:solidFill>
            <a:prstDash val="solid"/>
          </a:ln>
          <a:effectLst/>
          <a:scene3d>
            <a:camera prst="orthographicFront"/>
            <a:lightRig rig="threePt" dir="t"/>
          </a:scene3d>
          <a:sp3d/>
        </p:spPr>
        <p:txBody>
          <a:bodyPr wrap="none" lIns="0" tIns="0" rIns="0" bIns="0" rtlCol="0" anchor="ctr" anchorCtr="0"/>
          <a:lstStyle/>
          <a:p>
            <a:pPr fontAlgn="auto">
              <a:spcBef>
                <a:spcPts val="0"/>
              </a:spcBef>
              <a:spcAft>
                <a:spcPts val="0"/>
              </a:spcAft>
              <a:defRPr/>
            </a:pPr>
            <a:endParaRPr kumimoji="0" lang="en-US" altLang="ja-JP" sz="1400" b="1"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78507" y="5883753"/>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62" name="正方形/長方形 61"/>
          <p:cNvSpPr/>
          <p:nvPr/>
        </p:nvSpPr>
        <p:spPr>
          <a:xfrm>
            <a:off x="2782686" y="6322145"/>
            <a:ext cx="2024913" cy="230832"/>
          </a:xfrm>
          <a:prstGeom prst="rect">
            <a:avLst/>
          </a:prstGeom>
        </p:spPr>
        <p:txBody>
          <a:bodyPr wrap="non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阪神高速大和川線全線供用</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右矢印 62"/>
          <p:cNvSpPr/>
          <p:nvPr/>
        </p:nvSpPr>
        <p:spPr>
          <a:xfrm>
            <a:off x="301411" y="6383656"/>
            <a:ext cx="248306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5" name="正方形/長方形 64"/>
          <p:cNvSpPr/>
          <p:nvPr/>
        </p:nvSpPr>
        <p:spPr>
          <a:xfrm>
            <a:off x="6349440" y="6458161"/>
            <a:ext cx="2180810" cy="230833"/>
          </a:xfrm>
          <a:prstGeom prst="rect">
            <a:avLst/>
          </a:prstGeom>
        </p:spPr>
        <p:txBody>
          <a:bodyPr wrap="square">
            <a:spAutoFit/>
          </a:bodyPr>
          <a:lstStyle/>
          <a:p>
            <a:pPr fontAlgn="auto">
              <a:spcBef>
                <a:spcPts val="0"/>
              </a:spcBef>
              <a:spcAft>
                <a:spcPts val="0"/>
              </a:spcAft>
              <a:defRPr/>
            </a:pP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新名神高速道路全線供用　</a:t>
            </a:r>
            <a:r>
              <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右矢印 65"/>
          <p:cNvSpPr/>
          <p:nvPr/>
        </p:nvSpPr>
        <p:spPr>
          <a:xfrm>
            <a:off x="301411" y="6521721"/>
            <a:ext cx="6012000"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9" name="右矢印 68"/>
          <p:cNvSpPr/>
          <p:nvPr/>
        </p:nvSpPr>
        <p:spPr>
          <a:xfrm>
            <a:off x="301411" y="6662024"/>
            <a:ext cx="6679833" cy="140858"/>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0" name="正方形/長方形 69"/>
          <p:cNvSpPr/>
          <p:nvPr/>
        </p:nvSpPr>
        <p:spPr>
          <a:xfrm>
            <a:off x="6980307" y="6594177"/>
            <a:ext cx="2038727" cy="230832"/>
          </a:xfrm>
          <a:prstGeom prst="rect">
            <a:avLst/>
          </a:prstGeom>
        </p:spPr>
        <p:txBody>
          <a:bodyPr wrap="square">
            <a:spAutoFit/>
          </a:bodyPr>
          <a:lstStyle/>
          <a:p>
            <a:pPr fontAlgn="auto">
              <a:spcBef>
                <a:spcPts val="0"/>
              </a:spcBef>
              <a:spcAft>
                <a:spcPts val="0"/>
              </a:spcAft>
              <a:defRPr/>
            </a:pP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うめきた</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期先行</a:t>
            </a:r>
            <a:r>
              <a:rPr kumimoji="0" lang="ja-JP" altLang="en-US" sz="900" kern="0" dirty="0" err="1" smtClean="0">
                <a:latin typeface="Meiryo UI" panose="020B0604030504040204" pitchFamily="50" charset="-128"/>
                <a:ea typeface="Meiryo UI" panose="020B0604030504040204" pitchFamily="50" charset="-128"/>
                <a:cs typeface="Meiryo UI" panose="020B0604030504040204" pitchFamily="50" charset="-128"/>
              </a:rPr>
              <a:t>ま</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ちびらき（</a:t>
            </a:r>
            <a:r>
              <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900" kern="0" dirty="0" smtClean="0">
                <a:latin typeface="Meiryo UI" panose="020B0604030504040204" pitchFamily="50" charset="-128"/>
                <a:ea typeface="Meiryo UI" panose="020B0604030504040204" pitchFamily="50" charset="-128"/>
                <a:cs typeface="Meiryo UI" panose="020B0604030504040204" pitchFamily="50" charset="-128"/>
              </a:rPr>
              <a:t>）</a:t>
            </a:r>
            <a:endParaRPr kumimoji="0" lang="en-US" altLang="ja-JP" sz="900" kern="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2254008" y="6186129"/>
            <a:ext cx="2107761" cy="230832"/>
          </a:xfrm>
          <a:prstGeom prst="rect">
            <a:avLst/>
          </a:prstGeom>
        </p:spPr>
        <p:txBody>
          <a:bodyPr wrap="square" anchor="ctr">
            <a:spAutoFit/>
          </a:bodyPr>
          <a:lstStyle/>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おおさか東線全線開業（</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右矢印 70"/>
          <p:cNvSpPr/>
          <p:nvPr/>
        </p:nvSpPr>
        <p:spPr>
          <a:xfrm>
            <a:off x="301411" y="6240814"/>
            <a:ext cx="1898886" cy="144000"/>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74" name="角丸四角形 73"/>
          <p:cNvSpPr/>
          <p:nvPr/>
        </p:nvSpPr>
        <p:spPr>
          <a:xfrm>
            <a:off x="5017352" y="3802484"/>
            <a:ext cx="3514003" cy="1034474"/>
          </a:xfrm>
          <a:prstGeom prst="roundRect">
            <a:avLst>
              <a:gd name="adj" fmla="val 7253"/>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nchorCtr="0"/>
          <a:lstStyle/>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【主な取組み】　</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国土軸</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や空港・港湾等の広域拠点へのアクセス強化</a:t>
            </a:r>
          </a:p>
          <a:p>
            <a:pPr fontAlgn="auto">
              <a:spcBef>
                <a:spcPts val="0"/>
              </a:spcBef>
              <a:spcAft>
                <a:spcPts val="0"/>
              </a:spcAft>
            </a:pP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新名神</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高速道路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道路</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含む）、</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北大阪急行延伸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うめきた新駅、夢洲</a:t>
            </a:r>
            <a:r>
              <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アクセス</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等</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●放射・</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環状交通、府県間連携の更なる強化</a:t>
            </a:r>
          </a:p>
          <a:p>
            <a:pPr fontAlgn="auto">
              <a:spcBef>
                <a:spcPts val="0"/>
              </a:spcBef>
              <a:spcAft>
                <a:spcPts val="0"/>
              </a:spcAft>
            </a:pP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淀川左岸線、府県間道路</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371</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号など）</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モノレール延伸</a:t>
            </a:r>
            <a:endParaRPr lang="ja-JP" altLang="ja-JP"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7404904" y="5916803"/>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403648" y="6050113"/>
            <a:ext cx="3920539" cy="230832"/>
          </a:xfrm>
          <a:prstGeom prst="rect">
            <a:avLst/>
          </a:prstGeom>
        </p:spPr>
        <p:txBody>
          <a:bodyPr wrap="square" anchor="ctr">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国道</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480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号・第二阪和国道開通（</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右矢印 51"/>
          <p:cNvSpPr/>
          <p:nvPr/>
        </p:nvSpPr>
        <p:spPr>
          <a:xfrm>
            <a:off x="301411" y="6089368"/>
            <a:ext cx="1124704" cy="152323"/>
          </a:xfrm>
          <a:prstGeom prst="rightArrow">
            <a:avLst/>
          </a:prstGeom>
          <a:solidFill>
            <a:srgbClr val="4F81BD">
              <a:lumMod val="60000"/>
              <a:lumOff val="40000"/>
              <a:alpha val="75000"/>
            </a:srgbClr>
          </a:solidFill>
          <a:ln w="25400" cap="flat" cmpd="sng" algn="ctr">
            <a:noFill/>
            <a:prstDash val="solid"/>
          </a:ln>
          <a:effectLst/>
        </p:spPr>
        <p:txBody>
          <a:bodyPr rtlCol="0" anchor="ctr"/>
          <a:lstStyle/>
          <a:p>
            <a:pPr algn="ctr" fontAlgn="auto">
              <a:spcBef>
                <a:spcPts val="0"/>
              </a:spcBef>
              <a:spcAft>
                <a:spcPts val="0"/>
              </a:spcAft>
              <a:defRPr/>
            </a:pPr>
            <a:endParaRPr kumimoji="0" lang="ja-JP" altLang="en-US" kern="0" smtClean="0">
              <a:solidFill>
                <a:prstClr val="white"/>
              </a:solidFill>
              <a:latin typeface="Calibri"/>
              <a:ea typeface="ＭＳ Ｐゴシック"/>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41</a:t>
            </a:fld>
            <a:endParaRPr lang="ja-JP" altLang="en-US" sz="1200" dirty="0">
              <a:solidFill>
                <a:prstClr val="black"/>
              </a:solidFill>
            </a:endParaRPr>
          </a:p>
        </p:txBody>
      </p:sp>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1350" y="831728"/>
            <a:ext cx="3077520" cy="2025078"/>
          </a:xfrm>
          <a:prstGeom prst="rect">
            <a:avLst/>
          </a:prstGeom>
          <a:noFill/>
          <a:ln>
            <a:noFill/>
          </a:ln>
          <a:effectLst/>
          <a:extLst/>
        </p:spPr>
      </p:pic>
    </p:spTree>
    <p:extLst>
      <p:ext uri="{BB962C8B-B14F-4D97-AF65-F5344CB8AC3E}">
        <p14:creationId xmlns:p14="http://schemas.microsoft.com/office/powerpoint/2010/main" val="2667316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91704" y="3398050"/>
            <a:ext cx="8977502" cy="320648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正方形/長方形 14"/>
          <p:cNvSpPr/>
          <p:nvPr/>
        </p:nvSpPr>
        <p:spPr>
          <a:xfrm>
            <a:off x="91703"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27744" y="3497486"/>
            <a:ext cx="3669945" cy="30224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■夢洲で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含む国際観光拠点の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経済界とともに策定した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「夢洲まちづくり構想」（</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年８月）を指針として、</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機能や国際的な</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エンターテイメント</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機能等を備えた</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誘致など</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夢洲において世界に誇る魅力ある国際観光拠点の形成を公・民が協働して実現する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995937" y="3497487"/>
            <a:ext cx="4975022" cy="3022476"/>
            <a:chOff x="4580455" y="3680393"/>
            <a:chExt cx="4390503" cy="2987107"/>
          </a:xfrm>
          <a:noFill/>
        </p:grpSpPr>
        <p:sp>
          <p:nvSpPr>
            <p:cNvPr id="36" name="角丸四角形 35"/>
            <p:cNvSpPr/>
            <p:nvPr/>
          </p:nvSpPr>
          <p:spPr>
            <a:xfrm>
              <a:off x="4580455" y="3680393"/>
              <a:ext cx="4390503" cy="2987107"/>
            </a:xfrm>
            <a:prstGeom prst="roundRect">
              <a:avLst>
                <a:gd name="adj" fmla="val 7253"/>
              </a:avLst>
            </a:prstGeom>
            <a:grp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■中之島エリアのブランド化</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丁目地区は、</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年度開館予定</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島美術館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の整備を核とし、隣接</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する国立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国際美術館、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科学館との連携により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、国内有数</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のミュージアムゾーン</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形成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を図るとともに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、官民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の協力の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もと、文化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芸術拠点と</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ての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のブランド化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754474" y="6316991"/>
              <a:ext cx="1829487" cy="195814"/>
            </a:xfrm>
            <a:prstGeom prst="rect">
              <a:avLst/>
            </a:prstGeom>
            <a:grp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a:solidFill>
                    <a:srgbClr val="1F497D"/>
                  </a:solidFill>
                </a:rPr>
                <a:t>「中之島アゴラ構想」</a:t>
              </a:r>
              <a:r>
                <a:rPr lang="ja-JP" altLang="en-US" sz="800" dirty="0" smtClean="0"/>
                <a:t>基本計画（</a:t>
              </a:r>
              <a:r>
                <a:rPr lang="ja-JP" altLang="en-US" sz="800" dirty="0"/>
                <a:t>案）</a:t>
              </a:r>
              <a:r>
                <a:rPr lang="ja-JP" altLang="en-US" sz="800" dirty="0">
                  <a:solidFill>
                    <a:srgbClr val="1F497D"/>
                  </a:solidFill>
                </a:rPr>
                <a:t>より</a:t>
              </a:r>
            </a:p>
          </p:txBody>
        </p:sp>
      </p:grpSp>
      <p:sp>
        <p:nvSpPr>
          <p:cNvPr id="42" name="テキスト ボックス 41"/>
          <p:cNvSpPr txBox="1"/>
          <p:nvPr/>
        </p:nvSpPr>
        <p:spPr>
          <a:xfrm>
            <a:off x="6436538" y="5013176"/>
            <a:ext cx="2383934" cy="1107996"/>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中之島アゴラ構想推進協議会</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」において取りまとめた「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中之島アゴラ構想</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」基本</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案</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）をもとに、産学官</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の連携により、文化・芸術・学術・技術のあらたな交流・発信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拠点形成</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を推進する。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u="heavy"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683568" y="40466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世界的</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な創造都市、国際エンターテイメント都市の確立</a:t>
            </a:r>
          </a:p>
        </p:txBody>
      </p:sp>
      <p:sp>
        <p:nvSpPr>
          <p:cNvPr id="25" name="テキスト ボックス 24"/>
          <p:cNvSpPr txBox="1"/>
          <p:nvPr/>
        </p:nvSpPr>
        <p:spPr>
          <a:xfrm>
            <a:off x="7308304" y="4509120"/>
            <a:ext cx="1632843" cy="338554"/>
          </a:xfrm>
          <a:prstGeom prst="rect">
            <a:avLst/>
          </a:prstGeom>
          <a:noFill/>
        </p:spPr>
        <p:txBody>
          <a:bodyPr wrap="square" rtlCol="0">
            <a:spAutoFit/>
          </a:bodyPr>
          <a:lstStyle/>
          <a:p>
            <a:r>
              <a:rPr lang="ja-JP"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a:t>
            </a:r>
            <a:r>
              <a:rPr lang="zh-TW" altLang="en-US" sz="8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美術館</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公募型</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設計競技　最優秀案</a:t>
            </a:r>
            <a:endPar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83568" y="895700"/>
            <a:ext cx="7956884" cy="21732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都市</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魅力の発展・進化・発信や、観光客受入環境の充実により、観光拠点としての機能強化を図るとともに、インバウンド客を関西のみならず国内各地へつなぐ「観光」ハブとしての機能を高める。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MICE</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機能や国際的なエンターテイメント機能等を備えた統合型リゾート（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）の誘致など、国際観光拠点の形成を促進する。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が誇る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文化や歴史、伝統</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芸能、スポーツ、芸術、食などの都市魅力を最大限活用し、国内外にアピールするとともに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、大阪の都市魅力創造の好循環につながるよう取組み</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こう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した文化・観光基盤を背景に</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、万博や</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インパクトも活かしながら、大阪・関西において情報が</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生まれるとともに、広く情報が集まり</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、全国・世界へ発信する機能強化を図る。</a:t>
            </a:r>
          </a:p>
        </p:txBody>
      </p:sp>
      <p:sp>
        <p:nvSpPr>
          <p:cNvPr id="27" name="テキスト ボックス 26"/>
          <p:cNvSpPr txBox="1"/>
          <p:nvPr/>
        </p:nvSpPr>
        <p:spPr>
          <a:xfrm>
            <a:off x="971600" y="6327211"/>
            <a:ext cx="2073051" cy="198133"/>
          </a:xfrm>
          <a:prstGeom prst="rect">
            <a:avLst/>
          </a:prstGeom>
          <a:noFill/>
        </p:spPr>
        <p:txBody>
          <a:bodyPr wrap="square" lIns="36000" tIns="36000" bIns="36000" rtlCol="0">
            <a:spAutoFit/>
          </a:bodyPr>
          <a:lstStyle>
            <a:defPPr>
              <a:defRPr lang="ja-JP"/>
            </a:defPPr>
            <a:lvl1pPr>
              <a:defRPr sz="900">
                <a:solidFill>
                  <a:schemeClr val="tx2"/>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800" dirty="0" smtClean="0">
                <a:solidFill>
                  <a:srgbClr val="1F497D"/>
                </a:solidFill>
              </a:rPr>
              <a:t>※</a:t>
            </a:r>
            <a:r>
              <a:rPr lang="ja-JP" altLang="en-US" sz="800" dirty="0" smtClean="0">
                <a:solidFill>
                  <a:srgbClr val="1F497D"/>
                </a:solidFill>
              </a:rPr>
              <a:t>夢洲まちづくり構想より</a:t>
            </a:r>
            <a:endParaRPr lang="ja-JP" altLang="en-US" sz="800" dirty="0">
              <a:solidFill>
                <a:srgbClr val="1F497D"/>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42</a:t>
            </a:fld>
            <a:endParaRPr lang="ja-JP" altLang="en-US" sz="1200" dirty="0">
              <a:solidFill>
                <a:prstClr val="black"/>
              </a:solidFill>
            </a:endParaRPr>
          </a:p>
        </p:txBody>
      </p:sp>
      <p:pic>
        <p:nvPicPr>
          <p:cNvPr id="17" name="Picture 2" descr="（仮称）大阪新美術館公募型設計競技最優秀設計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3810" y="3782795"/>
            <a:ext cx="1346662" cy="726325"/>
          </a:xfrm>
          <a:prstGeom prst="rect">
            <a:avLst/>
          </a:prstGeom>
          <a:noFill/>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09" y="4653136"/>
            <a:ext cx="2404015" cy="1714595"/>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7884" y="4797152"/>
            <a:ext cx="2306324" cy="1557555"/>
          </a:xfrm>
          <a:prstGeom prst="rect">
            <a:avLst/>
          </a:prstGeom>
        </p:spPr>
      </p:pic>
    </p:spTree>
    <p:extLst>
      <p:ext uri="{BB962C8B-B14F-4D97-AF65-F5344CB8AC3E}">
        <p14:creationId xmlns:p14="http://schemas.microsoft.com/office/powerpoint/2010/main" val="3290377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43992" y="1715947"/>
            <a:ext cx="4348836" cy="4016861"/>
          </a:xfrm>
          <a:prstGeom prst="roundRect">
            <a:avLst>
              <a:gd name="adj" fmla="val 3622"/>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■規制緩和、既存ストックを活かした民間プロジェクトの誘導</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大阪にたくさんの人が集い、活動することを実感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できる、これ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にない楽しい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プロジェクトの実現</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に向けて支障となる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規制の緩和や</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制度見直しを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行うほか、既存のストックを活かし民間活力を導入する。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御堂筋地区の魅力向上</a:t>
            </a:r>
            <a:endParaRPr lang="en-US" altLang="ja-JP" sz="1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人中心のストリート</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へ道路空間</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を再編</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し、世界に</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誇るシンボル</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ストリート</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をめざす。</a:t>
            </a:r>
          </a:p>
          <a:p>
            <a:endParaRPr lang="en-US" altLang="ja-JP" sz="11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公園、</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万博記念公園</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世界的観光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拠点化</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＜大阪城公園＞</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年開業</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JO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TERRACE</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や</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MIRAIZA OSAKA-JO</a:t>
            </a:r>
            <a:r>
              <a:rPr lang="ja-JP" altLang="en-US" sz="11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年開業の</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COOL</a:t>
            </a:r>
          </a:p>
          <a:p>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JAPAN</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PARK OSAKA</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などによる魅力創出、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spcAft>
                <a:spcPts val="600"/>
              </a:spcAft>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にぎわいづくりなどにより世界的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観光</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拠点化を進める。</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＜万博記念公園＞</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太陽の塔の内部公開を実現を実現するとともに、指定管理者制度を導入し、世界第一級の文化・観光拠点形成に向けた取組みを加速させる。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58994" y="167090"/>
            <a:ext cx="8964000" cy="5634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149631"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34"/>
          <p:cNvSpPr/>
          <p:nvPr/>
        </p:nvSpPr>
        <p:spPr>
          <a:xfrm>
            <a:off x="143992" y="314777"/>
            <a:ext cx="4356000"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観光基盤や</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集客</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イベントの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インパクトを活かした情報発信</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大阪観光局の観光情報ポータルサイトをベースに、</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ICT</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を活用して、大阪の観光情報をタイムリーかつ一元的に</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発信。ターゲットに応じた戦略的プロモーションを徹底し、</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大阪のファン層拡大を図っていく。</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prstClr val="white"/>
                </a:solidFill>
              </a:rPr>
              <a:t>服部緑地・箕面公園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4602562" y="314777"/>
            <a:ext cx="4335267" cy="1320893"/>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■関西広域での観光振興</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関西広域連合や関経連等の経済団体が参画する関西観光本部（広域連携</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）が策定した「関西ツーリズムグランドデザイン</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」に沿って、国、日本政府観光局（</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JNTO</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）、関西各地の自治体・</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DMO</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民間事業者及び関西観光本部が協働し、「アジアの観光・文化・スポーツ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No.1</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エリア」を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718725" y="2780928"/>
            <a:ext cx="1005403" cy="215444"/>
          </a:xfrm>
          <a:prstGeom prst="rect">
            <a:avLst/>
          </a:prstGeom>
          <a:noFill/>
        </p:spPr>
        <p:txBody>
          <a:bodyPr wrap="none" rtlCol="0">
            <a:spAutoFit/>
          </a:bodyPr>
          <a:lstStyle/>
          <a:p>
            <a:r>
              <a:rPr lang="ja-JP" altLang="en-US" sz="8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仁徳天皇陵古墳</a:t>
            </a:r>
          </a:p>
        </p:txBody>
      </p:sp>
      <p:sp>
        <p:nvSpPr>
          <p:cNvPr id="43" name="角丸四角形 42"/>
          <p:cNvSpPr/>
          <p:nvPr/>
        </p:nvSpPr>
        <p:spPr>
          <a:xfrm>
            <a:off x="4602562" y="3131292"/>
            <a:ext cx="4333620" cy="115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時間おもてなし</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都市の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推進</a:t>
            </a: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観光客</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が昼夜を問わずまちに魅力を感じ</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、安全で</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安心して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旅行を楽しめる都市</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をめざし</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、Ｗ</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Ｆ</a:t>
            </a:r>
            <a:r>
              <a:rPr lang="en-US" altLang="ja-JP"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i</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設置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の拡充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や宿泊</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施設、公共機関等</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の環境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整備や観</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光案内機能の</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充実、ナイトカルチャーの発掘・創出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角丸四角形 43"/>
          <p:cNvSpPr/>
          <p:nvPr/>
        </p:nvSpPr>
        <p:spPr>
          <a:xfrm>
            <a:off x="4602563" y="4365104"/>
            <a:ext cx="4335376" cy="136770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■大阪が誇る</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文化力の創造・育成・活用</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の文化を保存・継承するとともに、大阪が誇る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伝統</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芸能のビジター向けコンテンツ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や大阪の食を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満喫</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できるコンテンツ等を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創出するなどして、国内外</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に大阪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魅力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を発信</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、国内外からアーティストをはじめ多くの人々</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　　　　　　　　　　　　　　</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に集い、交流する都市をめざす。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27"/>
          <p:cNvSpPr txBox="1"/>
          <p:nvPr/>
        </p:nvSpPr>
        <p:spPr>
          <a:xfrm>
            <a:off x="7712476" y="3999274"/>
            <a:ext cx="1107996"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（公財）大阪観光局</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0" name="グループ化 39"/>
          <p:cNvGrpSpPr/>
          <p:nvPr/>
        </p:nvGrpSpPr>
        <p:grpSpPr>
          <a:xfrm>
            <a:off x="12460" y="5825753"/>
            <a:ext cx="8923722" cy="1004099"/>
            <a:chOff x="12459" y="5759678"/>
            <a:chExt cx="8817679" cy="1208168"/>
          </a:xfrm>
        </p:grpSpPr>
        <p:sp>
          <p:nvSpPr>
            <p:cNvPr id="48" name="ホームベース 47"/>
            <p:cNvSpPr/>
            <p:nvPr/>
          </p:nvSpPr>
          <p:spPr>
            <a:xfrm>
              <a:off x="104775" y="5805462"/>
              <a:ext cx="8725363" cy="1162384"/>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12459" y="5759678"/>
              <a:ext cx="4343517" cy="314778"/>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sp>
        <p:nvSpPr>
          <p:cNvPr id="72" name="正方形/長方形 71"/>
          <p:cNvSpPr/>
          <p:nvPr/>
        </p:nvSpPr>
        <p:spPr>
          <a:xfrm>
            <a:off x="5004045" y="6460524"/>
            <a:ext cx="1999265" cy="369332"/>
          </a:xfrm>
          <a:prstGeom prst="rect">
            <a:avLst/>
          </a:prstGeom>
        </p:spPr>
        <p:txBody>
          <a:bodyPr wrap="none">
            <a:spAutoFit/>
          </a:bodyPr>
          <a:lstStyle/>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■ワールドマスターズゲームズ</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2483767" y="6476331"/>
            <a:ext cx="1770071" cy="2308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■ラグビー</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右矢印 78"/>
          <p:cNvSpPr/>
          <p:nvPr/>
        </p:nvSpPr>
        <p:spPr>
          <a:xfrm>
            <a:off x="197683" y="6197616"/>
            <a:ext cx="3651301" cy="15125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80" name="正方形/長方形 79"/>
          <p:cNvSpPr/>
          <p:nvPr/>
        </p:nvSpPr>
        <p:spPr>
          <a:xfrm>
            <a:off x="3782858" y="6194066"/>
            <a:ext cx="4303620" cy="184666"/>
          </a:xfrm>
          <a:prstGeom prst="rect">
            <a:avLst/>
          </a:prstGeom>
        </p:spPr>
        <p:txBody>
          <a:bodyPr wrap="square" tIns="0" anchor="t" anchorCtr="0">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都市魅力創造戦略の推進：</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来阪外国人旅行者目標数：</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1,300</a:t>
            </a:r>
            <a:r>
              <a:rPr lang="zh-CN"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万人</a:t>
            </a:r>
            <a:r>
              <a:rPr lang="en-US" altLang="zh-CN"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zh-CN"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076052" y="6309320"/>
            <a:ext cx="1935145" cy="230832"/>
          </a:xfrm>
          <a:prstGeom prst="rect">
            <a:avLst/>
          </a:prstGeom>
        </p:spPr>
        <p:txBody>
          <a:bodyPr wrap="non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大阪中之島美術館</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開館</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右矢印 77"/>
          <p:cNvSpPr/>
          <p:nvPr/>
        </p:nvSpPr>
        <p:spPr>
          <a:xfrm>
            <a:off x="197683" y="6355075"/>
            <a:ext cx="49503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49" name="正方形/長方形 48"/>
          <p:cNvSpPr/>
          <p:nvPr/>
        </p:nvSpPr>
        <p:spPr>
          <a:xfrm>
            <a:off x="3707904" y="6464536"/>
            <a:ext cx="1274708" cy="369332"/>
          </a:xfrm>
          <a:prstGeom prst="rect">
            <a:avLst/>
          </a:prstGeom>
        </p:spPr>
        <p:txBody>
          <a:bodyPr wrap="non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■東京オリンピック</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パラリンピック</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矢印 50"/>
          <p:cNvSpPr/>
          <p:nvPr/>
        </p:nvSpPr>
        <p:spPr>
          <a:xfrm>
            <a:off x="197683" y="6045135"/>
            <a:ext cx="2494459" cy="153522"/>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black"/>
              </a:solidFill>
            </a:endParaRPr>
          </a:p>
        </p:txBody>
      </p:sp>
      <p:sp>
        <p:nvSpPr>
          <p:cNvPr id="55" name="正方形/長方形 54"/>
          <p:cNvSpPr/>
          <p:nvPr/>
        </p:nvSpPr>
        <p:spPr>
          <a:xfrm>
            <a:off x="2614691" y="6006480"/>
            <a:ext cx="4317984"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大阪市の博物館群（ミュージアム）の地方独立行政法人化</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6851687" y="6464536"/>
            <a:ext cx="2031325" cy="230832"/>
          </a:xfrm>
          <a:prstGeom prst="rect">
            <a:avLst/>
          </a:prstGeom>
        </p:spPr>
        <p:txBody>
          <a:bodyPr wrap="none">
            <a:spAutoFit/>
          </a:bodyPr>
          <a:lstStyle/>
          <a:p>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年日本国際博覧会（</a:t>
            </a:r>
            <a:r>
              <a:rPr lang="en-US" altLang="ja-JP"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4572000" y="5517812"/>
            <a:ext cx="1313180" cy="215444"/>
          </a:xfrm>
          <a:prstGeom prst="rect">
            <a:avLst/>
          </a:prstGeom>
        </p:spPr>
        <p:txBody>
          <a:bodyPr wrap="none">
            <a:spAutoFit/>
          </a:bodyPr>
          <a:lstStyle/>
          <a:p>
            <a:r>
              <a:rPr lang="zh-TW"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能勢</a:t>
            </a:r>
            <a:r>
              <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人形浄瑠璃「鹿角座」</a:t>
            </a:r>
            <a:endParaRPr lang="ja-JP"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7404904" y="5865287"/>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43</a:t>
            </a:fld>
            <a:endParaRPr lang="ja-JP" altLang="en-US" sz="1200" dirty="0">
              <a:solidFill>
                <a:prstClr val="black"/>
              </a:solidFill>
            </a:endParaRPr>
          </a:p>
        </p:txBody>
      </p:sp>
      <p:pic>
        <p:nvPicPr>
          <p:cNvPr id="63" name="Picture 4" descr="C:\Users\i4350461\Desktop\作業\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214" y="2044752"/>
            <a:ext cx="1133086" cy="777848"/>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E:\LIB\写真（仮置き）\文化\nosejoruri meigetsu 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1903" y="4653136"/>
            <a:ext cx="768209" cy="848958"/>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descr="C:\Users\i5627699\Desktop\000128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8344" y="3238634"/>
            <a:ext cx="1203029" cy="7585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597445"/>
            <a:ext cx="972000" cy="92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5602" y="2636912"/>
            <a:ext cx="2160374" cy="1075511"/>
          </a:xfrm>
          <a:prstGeom prst="rect">
            <a:avLst/>
          </a:prstGeom>
        </p:spPr>
      </p:pic>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3527" y="1258273"/>
            <a:ext cx="988793" cy="334340"/>
          </a:xfrm>
          <a:prstGeom prst="rect">
            <a:avLst/>
          </a:prstGeom>
        </p:spPr>
      </p:pic>
      <p:sp>
        <p:nvSpPr>
          <p:cNvPr id="37" name="テキスト ボックス 27"/>
          <p:cNvSpPr txBox="1"/>
          <p:nvPr/>
        </p:nvSpPr>
        <p:spPr>
          <a:xfrm>
            <a:off x="7712476" y="1341348"/>
            <a:ext cx="1117614" cy="215444"/>
          </a:xfrm>
          <a:prstGeom prst="rect">
            <a:avLst/>
          </a:prstGeom>
          <a:noFill/>
        </p:spPr>
        <p:txBody>
          <a:bodyPr wrap="non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関西観光本部</a:t>
            </a:r>
            <a:r>
              <a:rPr lang="en-US" altLang="ja-JP"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HP</a:t>
            </a:r>
            <a:r>
              <a:rPr lang="ja-JP" altLang="en-US" sz="8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a:t>
            </a:r>
            <a:endParaRPr lang="zh-TW" altLang="en-US" sz="8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5" name="図 44"/>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tretch>
            <a:fillRect/>
          </a:stretch>
        </p:blipFill>
        <p:spPr>
          <a:xfrm>
            <a:off x="3303345" y="4094018"/>
            <a:ext cx="1075334" cy="605167"/>
          </a:xfrm>
          <a:prstGeom prst="rect">
            <a:avLst/>
          </a:prstGeom>
        </p:spPr>
      </p:pic>
      <p:sp>
        <p:nvSpPr>
          <p:cNvPr id="47" name="正方形/長方形 46"/>
          <p:cNvSpPr/>
          <p:nvPr/>
        </p:nvSpPr>
        <p:spPr>
          <a:xfrm>
            <a:off x="1835696" y="4695527"/>
            <a:ext cx="4010632" cy="461665"/>
          </a:xfrm>
          <a:prstGeom prst="rect">
            <a:avLst/>
          </a:prstGeom>
        </p:spPr>
        <p:txBody>
          <a:bodyPr wrap="square">
            <a:spAutoFit/>
          </a:bodyPr>
          <a:lstStyle/>
          <a:p>
            <a:pPr algn="ctr"/>
            <a:r>
              <a:rPr lang="ja-JP" altLang="en-US"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COOL </a:t>
            </a:r>
            <a:r>
              <a:rPr lang="en-US" altLang="ja-JP" sz="800" dirty="0" smtClean="0">
                <a:latin typeface="Meiryo UI" panose="020B0604030504040204" pitchFamily="50" charset="-128"/>
                <a:ea typeface="Meiryo UI" panose="020B0604030504040204" pitchFamily="50" charset="-128"/>
              </a:rPr>
              <a:t>JAPAN</a:t>
            </a:r>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PARK</a:t>
            </a:r>
          </a:p>
          <a:p>
            <a:pPr algn="ctr"/>
            <a:r>
              <a:rPr lang="en-US" altLang="ja-JP" sz="800" dirty="0" smtClean="0">
                <a:latin typeface="Meiryo UI" panose="020B0604030504040204" pitchFamily="50" charset="-128"/>
                <a:ea typeface="Meiryo UI" panose="020B0604030504040204" pitchFamily="50" charset="-128"/>
              </a:rPr>
              <a:t>OSAKA </a:t>
            </a:r>
          </a:p>
          <a:p>
            <a:pPr algn="ctr"/>
            <a:r>
              <a:rPr lang="ja-JP" altLang="en-US" sz="800" dirty="0" smtClean="0">
                <a:latin typeface="Meiryo UI" panose="020B0604030504040204" pitchFamily="50" charset="-128"/>
                <a:ea typeface="Meiryo UI" panose="020B0604030504040204" pitchFamily="50" charset="-128"/>
              </a:rPr>
              <a:t>大ホール　内観</a:t>
            </a:r>
            <a:endParaRPr lang="en-US" altLang="ja-JP" sz="800" dirty="0" smtClean="0">
              <a:latin typeface="Meiryo UI" panose="020B0604030504040204" pitchFamily="50" charset="-128"/>
              <a:ea typeface="Meiryo UI" panose="020B0604030504040204" pitchFamily="50" charset="-128"/>
            </a:endParaRPr>
          </a:p>
        </p:txBody>
      </p:sp>
      <p:sp>
        <p:nvSpPr>
          <p:cNvPr id="41" name="角丸四角形 40"/>
          <p:cNvSpPr/>
          <p:nvPr/>
        </p:nvSpPr>
        <p:spPr>
          <a:xfrm>
            <a:off x="4602562" y="1717481"/>
            <a:ext cx="4333620" cy="1332000"/>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■百舌鳥・古市古墳群の世界</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文化</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遺産登録の推進</a:t>
            </a:r>
          </a:p>
          <a:p>
            <a:pPr marL="125095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「百舌鳥・古市古墳群」は、</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a:t>
            </a:r>
          </a:p>
          <a:p>
            <a:pPr marL="1250950"/>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世界文化遺産候補としてユネスコへ推薦され、</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月にはユネスコの諮問機関であるイコモスによる現地調査に対応。大阪府・堺市・羽曳野市・藤井寺市の</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者が一体となって本年</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月の世界文化遺産登録の実現をめざす</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452297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58994" y="2751452"/>
            <a:ext cx="8977502" cy="3989916"/>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正方形/長方形 17"/>
          <p:cNvSpPr/>
          <p:nvPr/>
        </p:nvSpPr>
        <p:spPr>
          <a:xfrm>
            <a:off x="91703" y="332656"/>
            <a:ext cx="5939959"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③</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から多様なプレーヤーが集い、活躍する場の創出</a:t>
            </a:r>
          </a:p>
        </p:txBody>
      </p:sp>
      <p:sp>
        <p:nvSpPr>
          <p:cNvPr id="56" name="テキスト ボックス 55"/>
          <p:cNvSpPr txBox="1"/>
          <p:nvPr/>
        </p:nvSpPr>
        <p:spPr>
          <a:xfrm>
            <a:off x="3822377" y="2996952"/>
            <a:ext cx="2304256"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■イノベーション・エコシステム（イメージ図）</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6290897" y="2951432"/>
            <a:ext cx="2664000" cy="3708000"/>
          </a:xfrm>
          <a:prstGeom prst="roundRect">
            <a:avLst>
              <a:gd name="adj" fmla="val 4836"/>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■大学や経済界との連携による人材育成</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の大学の誘致や外国大学、大阪大学や、大阪府立大学・大阪市立大学をはじめとする府内大学、企業との連携促進等により、国際競争を勝ち抜くハイエンド人材を育成する。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PBL</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Problem-Based </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Learning</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解決型授業）やインターンシップなどの産学官連携プログラムの実施により、若者の就業観・職業観の養成や、実践的な人材育成を行う。</a:t>
            </a: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58994" y="2636911"/>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683568" y="681522"/>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な人材が活躍</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できるオープン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でチャレンジングな環境整備</a:t>
            </a:r>
          </a:p>
        </p:txBody>
      </p:sp>
      <p:sp>
        <p:nvSpPr>
          <p:cNvPr id="30" name="テキスト ボックス 70"/>
          <p:cNvSpPr txBox="1">
            <a:spLocks noChangeArrowheads="1"/>
          </p:cNvSpPr>
          <p:nvPr/>
        </p:nvSpPr>
        <p:spPr bwMode="auto">
          <a:xfrm>
            <a:off x="112281" y="5445473"/>
            <a:ext cx="22885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■国際イノベーション会議</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　</a:t>
            </a:r>
            <a:r>
              <a:rPr lang="ja-JP" altLang="en-US" sz="900" dirty="0" smtClean="0">
                <a:solidFill>
                  <a:schemeClr val="tx2"/>
                </a:solidFill>
                <a:latin typeface="Meiryo UI" pitchFamily="50" charset="-128"/>
                <a:ea typeface="Meiryo UI" pitchFamily="50" charset="-128"/>
                <a:cs typeface="Meiryo UI" pitchFamily="50" charset="-128"/>
              </a:rPr>
              <a:t>　</a:t>
            </a:r>
            <a:r>
              <a:rPr lang="en-US" altLang="ja-JP" sz="900" dirty="0" smtClean="0">
                <a:solidFill>
                  <a:schemeClr val="tx2"/>
                </a:solidFill>
                <a:latin typeface="Meiryo UI" pitchFamily="50" charset="-128"/>
                <a:ea typeface="Meiryo UI" pitchFamily="50" charset="-128"/>
                <a:cs typeface="Meiryo UI" pitchFamily="50" charset="-128"/>
              </a:rPr>
              <a:t>Hack Osaka</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9" name="テキスト ボックス 70"/>
          <p:cNvSpPr txBox="1">
            <a:spLocks noChangeArrowheads="1"/>
          </p:cNvSpPr>
          <p:nvPr/>
        </p:nvSpPr>
        <p:spPr bwMode="auto">
          <a:xfrm>
            <a:off x="1329620" y="5445473"/>
            <a:ext cx="22235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a:solidFill>
                  <a:schemeClr val="tx2"/>
                </a:solidFill>
                <a:latin typeface="Meiryo UI" pitchFamily="50" charset="-128"/>
                <a:ea typeface="Meiryo UI" pitchFamily="50" charset="-128"/>
                <a:cs typeface="Meiryo UI" pitchFamily="50" charset="-128"/>
              </a:rPr>
              <a:t>OIH</a:t>
            </a:r>
            <a:r>
              <a:rPr lang="ja-JP" altLang="en-US" sz="900" dirty="0" smtClean="0">
                <a:solidFill>
                  <a:schemeClr val="tx2"/>
                </a:solidFill>
                <a:latin typeface="Meiryo UI" pitchFamily="50" charset="-128"/>
                <a:ea typeface="Meiryo UI" pitchFamily="50" charset="-128"/>
                <a:cs typeface="Meiryo UI" pitchFamily="50" charset="-128"/>
              </a:rPr>
              <a:t>シードアクセラレーションプログラム</a:t>
            </a:r>
            <a:endParaRPr lang="en-US" altLang="ja-JP" sz="900" dirty="0" smtClean="0">
              <a:solidFill>
                <a:schemeClr val="tx2"/>
              </a:solidFill>
              <a:latin typeface="Meiryo UI" pitchFamily="50" charset="-128"/>
              <a:ea typeface="Meiryo UI" pitchFamily="50" charset="-128"/>
              <a:cs typeface="Meiryo UI" pitchFamily="50" charset="-128"/>
            </a:endParaRPr>
          </a:p>
          <a:p>
            <a:pPr eaLnBrk="1" hangingPunct="1"/>
            <a:r>
              <a:rPr lang="ja-JP" altLang="en-US" sz="900" dirty="0" smtClean="0">
                <a:solidFill>
                  <a:schemeClr val="tx2"/>
                </a:solidFill>
                <a:latin typeface="Meiryo UI" pitchFamily="50" charset="-128"/>
                <a:ea typeface="Meiryo UI" pitchFamily="50" charset="-128"/>
                <a:cs typeface="Meiryo UI" pitchFamily="50" charset="-128"/>
              </a:rPr>
              <a:t>（創業期ベンチャー成長支援）</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35" name="テキスト ボックス 70"/>
          <p:cNvSpPr txBox="1">
            <a:spLocks noChangeArrowheads="1"/>
          </p:cNvSpPr>
          <p:nvPr/>
        </p:nvSpPr>
        <p:spPr bwMode="auto">
          <a:xfrm>
            <a:off x="4271349" y="4365104"/>
            <a:ext cx="200684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■関西経済同友会</a:t>
            </a:r>
            <a:r>
              <a:rPr lang="en-US" altLang="ja-JP" sz="900" dirty="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メンタープログラム</a:t>
            </a:r>
          </a:p>
        </p:txBody>
      </p:sp>
      <p:sp>
        <p:nvSpPr>
          <p:cNvPr id="32" name="正方形/長方形 31"/>
          <p:cNvSpPr/>
          <p:nvPr/>
        </p:nvSpPr>
        <p:spPr>
          <a:xfrm>
            <a:off x="683568" y="1124744"/>
            <a:ext cx="7956884" cy="141745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内外</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から多様な人材を呼び込み、大阪での活躍を促進するために、特区等を活用したビジネス環境の整備や創業など新たなチャレンジを支援する取組みや出会い・交流の場の創出を積極的に進める</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知の拠点である大学や研究機関、経済界等とも連携し、高度人材などの育成や確保、大阪での定着に努めるとともに、ダイバーシティの考え方に立ち、女性や</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高度専門人材など多様な人材が社会で活躍できる環境づくりに取り組む。</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2570" y="116632"/>
            <a:ext cx="1761118" cy="212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重点的</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70"/>
          <p:cNvSpPr txBox="1">
            <a:spLocks noChangeArrowheads="1"/>
          </p:cNvSpPr>
          <p:nvPr/>
        </p:nvSpPr>
        <p:spPr bwMode="auto">
          <a:xfrm>
            <a:off x="6331216" y="5157772"/>
            <a:ext cx="27048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800" dirty="0" smtClean="0">
                <a:solidFill>
                  <a:schemeClr val="tx2"/>
                </a:solidFill>
                <a:latin typeface="Meiryo UI" pitchFamily="50" charset="-128"/>
                <a:ea typeface="Meiryo UI" pitchFamily="50" charset="-128"/>
                <a:cs typeface="Meiryo UI" pitchFamily="50" charset="-128"/>
              </a:rPr>
              <a:t>■産学協働人材育成機構　</a:t>
            </a:r>
            <a:r>
              <a:rPr lang="en-US" altLang="ja-JP" sz="800" dirty="0" smtClean="0">
                <a:solidFill>
                  <a:schemeClr val="tx2"/>
                </a:solidFill>
                <a:latin typeface="Meiryo UI" pitchFamily="50" charset="-128"/>
                <a:ea typeface="Meiryo UI" pitchFamily="50" charset="-128"/>
                <a:cs typeface="Meiryo UI" pitchFamily="50" charset="-128"/>
              </a:rPr>
              <a:t>AICE</a:t>
            </a:r>
            <a:r>
              <a:rPr lang="ja-JP" altLang="en-US" sz="800" dirty="0">
                <a:solidFill>
                  <a:schemeClr val="tx2"/>
                </a:solidFill>
                <a:latin typeface="Meiryo UI" pitchFamily="50" charset="-128"/>
                <a:ea typeface="Meiryo UI" pitchFamily="50" charset="-128"/>
                <a:cs typeface="Meiryo UI" pitchFamily="50" charset="-128"/>
              </a:rPr>
              <a:t>主催　</a:t>
            </a:r>
            <a:r>
              <a:rPr lang="en-US" altLang="ja-JP" sz="800" dirty="0">
                <a:solidFill>
                  <a:schemeClr val="tx2"/>
                </a:solidFill>
                <a:latin typeface="Meiryo UI" pitchFamily="50" charset="-128"/>
                <a:ea typeface="Meiryo UI" pitchFamily="50" charset="-128"/>
                <a:cs typeface="Meiryo UI" pitchFamily="50" charset="-128"/>
              </a:rPr>
              <a:t>PBL</a:t>
            </a:r>
            <a:r>
              <a:rPr lang="ja-JP" altLang="en-US" sz="800" dirty="0" smtClean="0">
                <a:solidFill>
                  <a:schemeClr val="tx2"/>
                </a:solidFill>
                <a:latin typeface="Meiryo UI" pitchFamily="50" charset="-128"/>
                <a:ea typeface="Meiryo UI" pitchFamily="50" charset="-128"/>
                <a:cs typeface="Meiryo UI" pitchFamily="50" charset="-128"/>
              </a:rPr>
              <a:t>マッチング会</a:t>
            </a:r>
            <a:r>
              <a:rPr lang="ja-JP" altLang="en-US" sz="800" dirty="0">
                <a:solidFill>
                  <a:schemeClr val="tx2"/>
                </a:solidFill>
                <a:latin typeface="Meiryo UI" pitchFamily="50" charset="-128"/>
                <a:ea typeface="Meiryo UI" pitchFamily="50" charset="-128"/>
                <a:cs typeface="Meiryo UI" pitchFamily="50" charset="-128"/>
              </a:rPr>
              <a:t>　</a:t>
            </a:r>
          </a:p>
        </p:txBody>
      </p:sp>
      <p:sp>
        <p:nvSpPr>
          <p:cNvPr id="34"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44</a:t>
            </a:fld>
            <a:endParaRPr lang="ja-JP" altLang="en-US" sz="1200" dirty="0">
              <a:solidFill>
                <a:prstClr val="black"/>
              </a:solidFill>
            </a:endParaRPr>
          </a:p>
        </p:txBody>
      </p:sp>
      <p:pic>
        <p:nvPicPr>
          <p:cNvPr id="29" name="Picture 2" descr="C:\Users\i4350461\Desktop\Hack Osaka 2016.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198359" y="5818812"/>
            <a:ext cx="1198138" cy="79725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i4350461\Desktop\シード.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5886" y="5870598"/>
            <a:ext cx="1513666" cy="7374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i4350461\Desktop\同友会２.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0988" y="5982772"/>
            <a:ext cx="1747614" cy="4693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i4350461\Desktop\同友会１.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8546" y="4575865"/>
            <a:ext cx="1185934" cy="1395218"/>
          </a:xfrm>
          <a:prstGeom prst="rect">
            <a:avLst/>
          </a:prstGeom>
          <a:noFill/>
          <a:extLst>
            <a:ext uri="{909E8E84-426E-40DD-AFC4-6F175D3DCCD1}">
              <a14:hiddenFill xmlns:a14="http://schemas.microsoft.com/office/drawing/2010/main">
                <a:solidFill>
                  <a:srgbClr val="FFFFFF"/>
                </a:solidFill>
              </a14:hiddenFill>
            </a:ext>
          </a:extLst>
        </p:spPr>
      </p:pic>
      <p:pic>
        <p:nvPicPr>
          <p:cNvPr id="41" name="図 4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6914154" y="5333470"/>
            <a:ext cx="144016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2" name="Picture 2" descr="C:\Users\i5627699\Desktop\キャプチャ.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85828" y="3247205"/>
            <a:ext cx="2202713" cy="1048911"/>
          </a:xfrm>
          <a:prstGeom prst="rect">
            <a:avLst/>
          </a:prstGeom>
          <a:noFill/>
          <a:extLst>
            <a:ext uri="{909E8E84-426E-40DD-AFC4-6F175D3DCCD1}">
              <a14:hiddenFill xmlns:a14="http://schemas.microsoft.com/office/drawing/2010/main">
                <a:solidFill>
                  <a:srgbClr val="FFFFFF"/>
                </a:solidFill>
              </a14:hiddenFill>
            </a:ext>
          </a:extLst>
        </p:spPr>
      </p:pic>
      <p:sp>
        <p:nvSpPr>
          <p:cNvPr id="26" name="角丸四角形 25"/>
          <p:cNvSpPr/>
          <p:nvPr/>
        </p:nvSpPr>
        <p:spPr>
          <a:xfrm>
            <a:off x="46346" y="2951432"/>
            <a:ext cx="6127447" cy="3708000"/>
          </a:xfrm>
          <a:prstGeom prst="roundRect">
            <a:avLst>
              <a:gd name="adj" fmla="val 4144"/>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ベンチャーエコシステム・イノベーションエコシステムの</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構築</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起業家、研究者、大企業、ベンチャーキャピタル（</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などをつなぐ「大阪イノベーションハブ（</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）」の取組みなど</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府市民間による各種支援プログラムをさらに進めることにより、</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世界から人材、資金、情報を呼び込む「イノベーション・エコ</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システム」の構築をめざす。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次代の産業を担うベンチャー企業を次々と生み育てていく</a:t>
            </a:r>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環境整備のため、</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オール大阪に</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よる支援</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組織</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大阪ベンチャーエコシステム推進連絡会議」を設置。</a:t>
            </a:r>
            <a:endPar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経済界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との連携やオープンイノベーションの取組みの活発</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化など民間の動きも活かし、またベンチャーやイノベーションの</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創出を資金面から支える官民連携ファンドの活用を促進する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など資金供給の多様化を図ることにより、新たな成長エンジン</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となりうる成長産業を創出する。</a:t>
            </a: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p:cNvGrpSpPr/>
          <p:nvPr/>
        </p:nvGrpSpPr>
        <p:grpSpPr>
          <a:xfrm>
            <a:off x="3093299" y="5922765"/>
            <a:ext cx="1325595" cy="674587"/>
            <a:chOff x="1307518" y="2098946"/>
            <a:chExt cx="4053559" cy="2082867"/>
          </a:xfrm>
        </p:grpSpPr>
        <p:sp>
          <p:nvSpPr>
            <p:cNvPr id="54" name="フローチャート: 結合子 53"/>
            <p:cNvSpPr/>
            <p:nvPr/>
          </p:nvSpPr>
          <p:spPr>
            <a:xfrm rot="5400000">
              <a:off x="2516479" y="1616415"/>
              <a:ext cx="1801352" cy="3023502"/>
            </a:xfrm>
            <a:prstGeom prst="flowChartConnector">
              <a:avLst/>
            </a:prstGeom>
            <a:solidFill>
              <a:schemeClr val="bg1"/>
            </a:solidFill>
            <a:ln w="44450">
              <a:solidFill>
                <a:srgbClr val="0000CC"/>
              </a:solidFill>
            </a:ln>
            <a:effectLst>
              <a:innerShdw blurRad="63500" dist="1016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l" rtl="0" fontAlgn="base">
                <a:spcBef>
                  <a:spcPct val="0"/>
                </a:spcBef>
                <a:spcAft>
                  <a:spcPct val="0"/>
                </a:spcAft>
                <a:defRPr kumimoji="1" kern="1200">
                  <a:solidFill>
                    <a:schemeClr val="lt1"/>
                  </a:solidFill>
                  <a:latin typeface="+mn-lt"/>
                  <a:ea typeface="+mn-ea"/>
                  <a:cs typeface="+mn-cs"/>
                </a:defRPr>
              </a:lvl1pPr>
              <a:lvl2pPr marL="457200" algn="l" rtl="0" fontAlgn="base">
                <a:spcBef>
                  <a:spcPct val="0"/>
                </a:spcBef>
                <a:spcAft>
                  <a:spcPct val="0"/>
                </a:spcAft>
                <a:defRPr kumimoji="1" kern="1200">
                  <a:solidFill>
                    <a:schemeClr val="lt1"/>
                  </a:solidFill>
                  <a:latin typeface="+mn-lt"/>
                  <a:ea typeface="+mn-ea"/>
                  <a:cs typeface="+mn-cs"/>
                </a:defRPr>
              </a:lvl2pPr>
              <a:lvl3pPr marL="914400" algn="l" rtl="0" fontAlgn="base">
                <a:spcBef>
                  <a:spcPct val="0"/>
                </a:spcBef>
                <a:spcAft>
                  <a:spcPct val="0"/>
                </a:spcAft>
                <a:defRPr kumimoji="1" kern="1200">
                  <a:solidFill>
                    <a:schemeClr val="lt1"/>
                  </a:solidFill>
                  <a:latin typeface="+mn-lt"/>
                  <a:ea typeface="+mn-ea"/>
                  <a:cs typeface="+mn-cs"/>
                </a:defRPr>
              </a:lvl3pPr>
              <a:lvl4pPr marL="1371600" algn="l" rtl="0" fontAlgn="base">
                <a:spcBef>
                  <a:spcPct val="0"/>
                </a:spcBef>
                <a:spcAft>
                  <a:spcPct val="0"/>
                </a:spcAft>
                <a:defRPr kumimoji="1" kern="1200">
                  <a:solidFill>
                    <a:schemeClr val="lt1"/>
                  </a:solidFill>
                  <a:latin typeface="+mn-lt"/>
                  <a:ea typeface="+mn-ea"/>
                  <a:cs typeface="+mn-cs"/>
                </a:defRPr>
              </a:lvl4pPr>
              <a:lvl5pPr marL="1828800" algn="l" rtl="0" fontAlgn="base">
                <a:spcBef>
                  <a:spcPct val="0"/>
                </a:spcBef>
                <a:spcAft>
                  <a:spcPct val="0"/>
                </a:spcAft>
                <a:defRPr kumimoji="1" kern="1200">
                  <a:solidFill>
                    <a:schemeClr val="lt1"/>
                  </a:solidFill>
                  <a:latin typeface="+mn-lt"/>
                  <a:ea typeface="+mn-ea"/>
                  <a:cs typeface="+mn-cs"/>
                </a:defRPr>
              </a:lvl5pPr>
              <a:lvl6pPr marL="2286000" algn="l" defTabSz="914400" rtl="0" eaLnBrk="1" latinLnBrk="0" hangingPunct="1">
                <a:defRPr kumimoji="1" kern="1200">
                  <a:solidFill>
                    <a:schemeClr val="lt1"/>
                  </a:solidFill>
                  <a:latin typeface="+mn-lt"/>
                  <a:ea typeface="+mn-ea"/>
                  <a:cs typeface="+mn-cs"/>
                </a:defRPr>
              </a:lvl6pPr>
              <a:lvl7pPr marL="2743200" algn="l" defTabSz="914400" rtl="0" eaLnBrk="1" latinLnBrk="0" hangingPunct="1">
                <a:defRPr kumimoji="1" kern="1200">
                  <a:solidFill>
                    <a:schemeClr val="lt1"/>
                  </a:solidFill>
                  <a:latin typeface="+mn-lt"/>
                  <a:ea typeface="+mn-ea"/>
                  <a:cs typeface="+mn-cs"/>
                </a:defRPr>
              </a:lvl7pPr>
              <a:lvl8pPr marL="3200400" algn="l" defTabSz="914400" rtl="0" eaLnBrk="1" latinLnBrk="0" hangingPunct="1">
                <a:defRPr kumimoji="1" kern="1200">
                  <a:solidFill>
                    <a:schemeClr val="lt1"/>
                  </a:solidFill>
                  <a:latin typeface="+mn-lt"/>
                  <a:ea typeface="+mn-ea"/>
                  <a:cs typeface="+mn-cs"/>
                </a:defRPr>
              </a:lvl8pPr>
              <a:lvl9pPr marL="3657600" algn="l" defTabSz="914400" rtl="0" eaLnBrk="1" latinLnBrk="0" hangingPunct="1">
                <a:defRPr kumimoji="1" kern="1200">
                  <a:solidFill>
                    <a:schemeClr val="lt1"/>
                  </a:solidFill>
                  <a:latin typeface="+mn-lt"/>
                  <a:ea typeface="+mn-ea"/>
                  <a:cs typeface="+mn-cs"/>
                </a:defRPr>
              </a:lvl9pPr>
            </a:lstStyle>
            <a:p>
              <a:pPr algn="ctr"/>
              <a:endParaRPr kumimoji="1" lang="ja-JP" altLang="en-US" sz="800"/>
            </a:p>
          </p:txBody>
        </p:sp>
        <p:sp>
          <p:nvSpPr>
            <p:cNvPr id="55" name="テキスト ボックス 44"/>
            <p:cNvSpPr txBox="1"/>
            <p:nvPr/>
          </p:nvSpPr>
          <p:spPr>
            <a:xfrm>
              <a:off x="1529850" y="2707339"/>
              <a:ext cx="1981758" cy="332604"/>
            </a:xfrm>
            <a:prstGeom prst="rect">
              <a:avLst/>
            </a:prstGeom>
            <a:solidFill>
              <a:schemeClr val="bg1"/>
            </a:solidFill>
          </p:spPr>
          <p:txBody>
            <a:bodyPr wrap="square" lIns="0" tIns="0" rIns="0" bIns="0"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近畿経済産業局</a:t>
              </a:r>
              <a:endParaRPr lang="en-US" altLang="ja-JP" sz="700" dirty="0">
                <a:latin typeface="メイリオ" panose="020B0604030504040204" pitchFamily="50" charset="-128"/>
                <a:ea typeface="メイリオ" panose="020B0604030504040204" pitchFamily="50" charset="-128"/>
              </a:endParaRPr>
            </a:p>
          </p:txBody>
        </p:sp>
        <p:sp>
          <p:nvSpPr>
            <p:cNvPr id="57" name="正方形/長方形 56"/>
            <p:cNvSpPr/>
            <p:nvPr/>
          </p:nvSpPr>
          <p:spPr>
            <a:xfrm>
              <a:off x="2372635" y="2098946"/>
              <a:ext cx="901542"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大阪府</a:t>
              </a:r>
              <a:endParaRPr lang="ja-JP" altLang="en-US" sz="700" dirty="0">
                <a:latin typeface="メイリオ" panose="020B0604030504040204" pitchFamily="50" charset="-128"/>
                <a:ea typeface="メイリオ" panose="020B0604030504040204" pitchFamily="50" charset="-128"/>
              </a:endParaRPr>
            </a:p>
          </p:txBody>
        </p:sp>
        <p:sp>
          <p:nvSpPr>
            <p:cNvPr id="58" name="正方形/長方形 57"/>
            <p:cNvSpPr/>
            <p:nvPr/>
          </p:nvSpPr>
          <p:spPr>
            <a:xfrm>
              <a:off x="3508471" y="2107707"/>
              <a:ext cx="882257" cy="379942"/>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大阪市</a:t>
              </a:r>
              <a:endParaRPr lang="ja-JP" altLang="en-US" sz="700" dirty="0">
                <a:latin typeface="メイリオ" panose="020B0604030504040204" pitchFamily="50" charset="-128"/>
                <a:ea typeface="メイリオ" panose="020B0604030504040204" pitchFamily="50" charset="-128"/>
              </a:endParaRPr>
            </a:p>
          </p:txBody>
        </p:sp>
        <p:sp>
          <p:nvSpPr>
            <p:cNvPr id="59" name="正方形/長方形 58"/>
            <p:cNvSpPr/>
            <p:nvPr/>
          </p:nvSpPr>
          <p:spPr>
            <a:xfrm>
              <a:off x="4363696" y="2673917"/>
              <a:ext cx="882810" cy="379942"/>
            </a:xfrm>
            <a:prstGeom prst="rect">
              <a:avLst/>
            </a:prstGeom>
            <a:solidFill>
              <a:schemeClr val="bg1"/>
            </a:solidFill>
          </p:spPr>
          <p:txBody>
            <a:bodyPr wrap="square" lIns="0" tIns="0" rIns="0" bIns="0" anchor="ctr" anchorCtr="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smtClean="0">
                  <a:latin typeface="メイリオ" panose="020B0604030504040204" pitchFamily="50" charset="-128"/>
                  <a:ea typeface="メイリオ" panose="020B0604030504040204" pitchFamily="50" charset="-128"/>
                </a:rPr>
                <a:t>堺　市</a:t>
              </a:r>
              <a:endParaRPr lang="ja-JP" altLang="en-US" sz="700" dirty="0">
                <a:latin typeface="メイリオ" panose="020B0604030504040204" pitchFamily="50" charset="-128"/>
                <a:ea typeface="メイリオ" panose="020B0604030504040204" pitchFamily="50" charset="-128"/>
              </a:endParaRPr>
            </a:p>
          </p:txBody>
        </p:sp>
        <p:sp>
          <p:nvSpPr>
            <p:cNvPr id="60" name="正方形/長方形 59"/>
            <p:cNvSpPr/>
            <p:nvPr/>
          </p:nvSpPr>
          <p:spPr>
            <a:xfrm>
              <a:off x="1307518" y="3217783"/>
              <a:ext cx="220095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関西経済連合会</a:t>
              </a:r>
            </a:p>
          </p:txBody>
        </p:sp>
        <p:sp>
          <p:nvSpPr>
            <p:cNvPr id="61" name="正方形/長方形 60"/>
            <p:cNvSpPr/>
            <p:nvPr/>
          </p:nvSpPr>
          <p:spPr>
            <a:xfrm>
              <a:off x="2487538" y="3849209"/>
              <a:ext cx="1903188"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700" dirty="0">
                  <a:latin typeface="メイリオ" panose="020B0604030504040204" pitchFamily="50" charset="-128"/>
                  <a:ea typeface="メイリオ" panose="020B0604030504040204" pitchFamily="50" charset="-128"/>
                </a:rPr>
                <a:t>大阪商工会議所　</a:t>
              </a:r>
            </a:p>
          </p:txBody>
        </p:sp>
        <p:sp>
          <p:nvSpPr>
            <p:cNvPr id="62" name="正方形/長方形 61"/>
            <p:cNvSpPr/>
            <p:nvPr/>
          </p:nvSpPr>
          <p:spPr>
            <a:xfrm>
              <a:off x="3384484" y="3245868"/>
              <a:ext cx="1976593" cy="332604"/>
            </a:xfrm>
            <a:prstGeom prst="rect">
              <a:avLst/>
            </a:prstGeom>
            <a:solidFill>
              <a:schemeClr val="bg1"/>
            </a:solidFill>
          </p:spPr>
          <p:txBody>
            <a:bodyPr wrap="square" lIns="0" tIns="0" rIns="0" bIns="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zh-CN" altLang="en-US" sz="700" dirty="0" smtClean="0">
                  <a:latin typeface="メイリオ" panose="020B0604030504040204" pitchFamily="50" charset="-128"/>
                  <a:ea typeface="メイリオ" panose="020B0604030504040204" pitchFamily="50" charset="-128"/>
                </a:rPr>
                <a:t>関西</a:t>
              </a:r>
              <a:r>
                <a:rPr lang="zh-CN" altLang="en-US" sz="700" dirty="0">
                  <a:latin typeface="メイリオ" panose="020B0604030504040204" pitchFamily="50" charset="-128"/>
                  <a:ea typeface="メイリオ" panose="020B0604030504040204" pitchFamily="50" charset="-128"/>
                </a:rPr>
                <a:t>経済同友会</a:t>
              </a:r>
            </a:p>
          </p:txBody>
        </p:sp>
      </p:grpSp>
      <p:sp>
        <p:nvSpPr>
          <p:cNvPr id="53" name="テキスト ボックス 70"/>
          <p:cNvSpPr txBox="1">
            <a:spLocks noChangeArrowheads="1"/>
          </p:cNvSpPr>
          <p:nvPr/>
        </p:nvSpPr>
        <p:spPr bwMode="auto">
          <a:xfrm>
            <a:off x="3131840" y="5450362"/>
            <a:ext cx="15121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u="sng" dirty="0">
                <a:solidFill>
                  <a:srgbClr val="FF0000"/>
                </a:solidFill>
                <a:latin typeface="Meiryo UI" pitchFamily="50" charset="-128"/>
                <a:ea typeface="Meiryo UI" pitchFamily="50" charset="-128"/>
                <a:cs typeface="Meiryo UI" pitchFamily="50" charset="-128"/>
              </a:rPr>
              <a:t>■大阪</a:t>
            </a:r>
            <a:r>
              <a:rPr lang="ja-JP" altLang="en-US" sz="900" u="sng" dirty="0" smtClean="0">
                <a:solidFill>
                  <a:srgbClr val="FF0000"/>
                </a:solidFill>
                <a:latin typeface="Meiryo UI" pitchFamily="50" charset="-128"/>
                <a:ea typeface="Meiryo UI" pitchFamily="50" charset="-128"/>
                <a:cs typeface="Meiryo UI" pitchFamily="50" charset="-128"/>
              </a:rPr>
              <a:t>ベンチャーエコシステム</a:t>
            </a:r>
            <a:r>
              <a:rPr lang="ja-JP" altLang="en-US" sz="900" u="sng" dirty="0">
                <a:solidFill>
                  <a:srgbClr val="FF0000"/>
                </a:solidFill>
                <a:latin typeface="Meiryo UI" pitchFamily="50" charset="-128"/>
                <a:ea typeface="Meiryo UI" pitchFamily="50" charset="-128"/>
                <a:cs typeface="Meiryo UI" pitchFamily="50" charset="-128"/>
              </a:rPr>
              <a:t>　</a:t>
            </a:r>
            <a:r>
              <a:rPr lang="ja-JP" altLang="en-US" sz="900" u="sng" dirty="0" smtClean="0">
                <a:solidFill>
                  <a:srgbClr val="FF0000"/>
                </a:solidFill>
                <a:latin typeface="Meiryo UI" pitchFamily="50" charset="-128"/>
                <a:ea typeface="Meiryo UI" pitchFamily="50" charset="-128"/>
                <a:cs typeface="Meiryo UI" pitchFamily="50" charset="-128"/>
              </a:rPr>
              <a:t>　　　</a:t>
            </a:r>
            <a:endParaRPr lang="en-US" altLang="ja-JP" sz="900" u="sng"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900" u="sng" dirty="0">
                <a:solidFill>
                  <a:srgbClr val="FF0000"/>
                </a:solidFill>
                <a:latin typeface="Meiryo UI" pitchFamily="50" charset="-128"/>
                <a:ea typeface="Meiryo UI" pitchFamily="50" charset="-128"/>
                <a:cs typeface="Meiryo UI" pitchFamily="50" charset="-128"/>
              </a:rPr>
              <a:t>　</a:t>
            </a:r>
            <a:r>
              <a:rPr lang="ja-JP" altLang="en-US" sz="900" u="sng" dirty="0" smtClean="0">
                <a:solidFill>
                  <a:srgbClr val="FF0000"/>
                </a:solidFill>
                <a:latin typeface="Meiryo UI" pitchFamily="50" charset="-128"/>
                <a:ea typeface="Meiryo UI" pitchFamily="50" charset="-128"/>
                <a:cs typeface="Meiryo UI" pitchFamily="50" charset="-128"/>
              </a:rPr>
              <a:t>推進</a:t>
            </a:r>
            <a:r>
              <a:rPr lang="ja-JP" altLang="en-US" sz="900" u="sng" dirty="0">
                <a:solidFill>
                  <a:srgbClr val="FF0000"/>
                </a:solidFill>
                <a:latin typeface="Meiryo UI" pitchFamily="50" charset="-128"/>
                <a:ea typeface="Meiryo UI" pitchFamily="50" charset="-128"/>
                <a:cs typeface="Meiryo UI" pitchFamily="50" charset="-128"/>
              </a:rPr>
              <a:t>連絡会議</a:t>
            </a:r>
          </a:p>
        </p:txBody>
      </p:sp>
    </p:spTree>
    <p:extLst>
      <p:ext uri="{BB962C8B-B14F-4D97-AF65-F5344CB8AC3E}">
        <p14:creationId xmlns:p14="http://schemas.microsoft.com/office/powerpoint/2010/main" val="3585636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79513" y="332654"/>
            <a:ext cx="4680520" cy="3852000"/>
          </a:xfrm>
          <a:prstGeom prst="roundRect">
            <a:avLst>
              <a:gd name="adj" fmla="val 354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■グローバル人材の</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育成や留学生</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などの外国人高度</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人材等の活用</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外国人高度専門人材やその家族に対する在留規制の緩和等の動きとあわせて、留学生の就職のサポート、大学や住宅事業者との連携による留学生の住まい確保等を進めるなど、留学生をはじめと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する外国人の受入環境の整備を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優れた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人材を世界から呼び込む。</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また</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、法改正を踏まえて新たな外国</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積極的</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受け入れる</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こととし、深刻な人手</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不</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足</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補うと</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ともに、大阪経済の持続的</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な成長</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発展の担い手として</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活躍できる</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よう、</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オール</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大阪方式</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」を確立。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58994" y="188640"/>
            <a:ext cx="8977502" cy="576064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58993" y="44624"/>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70"/>
          <p:cNvSpPr txBox="1">
            <a:spLocks noChangeArrowheads="1"/>
          </p:cNvSpPr>
          <p:nvPr/>
        </p:nvSpPr>
        <p:spPr bwMode="auto">
          <a:xfrm>
            <a:off x="2483768" y="5646440"/>
            <a:ext cx="27363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chemeClr val="tx2"/>
                </a:solidFill>
                <a:latin typeface="Meiryo UI" pitchFamily="50" charset="-128"/>
                <a:ea typeface="Meiryo UI" pitchFamily="50" charset="-128"/>
                <a:cs typeface="Meiryo UI" pitchFamily="50" charset="-128"/>
              </a:rPr>
              <a:t>■関西圏国家戦略特区雇用労働相談センター</a:t>
            </a:r>
          </a:p>
        </p:txBody>
      </p:sp>
      <p:grpSp>
        <p:nvGrpSpPr>
          <p:cNvPr id="23" name="グループ化 22"/>
          <p:cNvGrpSpPr/>
          <p:nvPr/>
        </p:nvGrpSpPr>
        <p:grpSpPr>
          <a:xfrm>
            <a:off x="107504" y="5975705"/>
            <a:ext cx="8817679" cy="813710"/>
            <a:chOff x="12459" y="5759678"/>
            <a:chExt cx="8817679" cy="1006943"/>
          </a:xfrm>
        </p:grpSpPr>
        <p:sp>
          <p:nvSpPr>
            <p:cNvPr id="24" name="ホームベース 23"/>
            <p:cNvSpPr/>
            <p:nvPr/>
          </p:nvSpPr>
          <p:spPr>
            <a:xfrm>
              <a:off x="104775" y="5805464"/>
              <a:ext cx="8725363" cy="961157"/>
            </a:xfrm>
            <a:prstGeom prst="homePlate">
              <a:avLst>
                <a:gd name="adj" fmla="val 37719"/>
              </a:avLst>
            </a:prstGeom>
            <a:solidFill>
              <a:schemeClr val="bg1"/>
            </a:solidFill>
            <a:ln w="9525"/>
            <a:effectLst>
              <a:outerShdw blurRad="63500" dist="127000" dir="2700000" algn="tl" rotWithShape="0">
                <a:prstClr val="black">
                  <a:alpha val="80000"/>
                </a:prst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2459" y="5759678"/>
              <a:ext cx="4343517" cy="323735"/>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　取組みの工程（主な</a:t>
              </a:r>
              <a:r>
                <a:rPr lang="ja-JP" altLang="en-US" sz="1100" b="1" dirty="0">
                  <a:solidFill>
                    <a:prstClr val="black"/>
                  </a:solidFill>
                  <a:latin typeface="Meiryo UI" panose="020B0604030504040204" pitchFamily="50" charset="-128"/>
                  <a:ea typeface="Meiryo UI" panose="020B0604030504040204" pitchFamily="50" charset="-128"/>
                </a:rPr>
                <a:t>もの</a:t>
              </a:r>
              <a:r>
                <a:rPr lang="ja-JP" altLang="en-US" sz="1100" b="1" dirty="0" smtClean="0">
                  <a:solidFill>
                    <a:prstClr val="black"/>
                  </a:solidFill>
                  <a:latin typeface="Meiryo UI" panose="020B0604030504040204" pitchFamily="50" charset="-128"/>
                  <a:ea typeface="Meiryo UI" panose="020B0604030504040204" pitchFamily="50" charset="-128"/>
                </a:rPr>
                <a:t>）</a:t>
              </a:r>
              <a:endParaRPr lang="ja-JP" altLang="en-US" sz="1100" b="1" dirty="0">
                <a:solidFill>
                  <a:prstClr val="black"/>
                </a:solidFill>
                <a:latin typeface="Meiryo UI" panose="020B0604030504040204" pitchFamily="50" charset="-128"/>
                <a:ea typeface="Meiryo UI" panose="020B0604030504040204" pitchFamily="50" charset="-128"/>
              </a:endParaRPr>
            </a:p>
          </p:txBody>
        </p:sp>
      </p:grpSp>
      <p:grpSp>
        <p:nvGrpSpPr>
          <p:cNvPr id="45" name="グループ化 44"/>
          <p:cNvGrpSpPr/>
          <p:nvPr/>
        </p:nvGrpSpPr>
        <p:grpSpPr>
          <a:xfrm>
            <a:off x="395536" y="6150496"/>
            <a:ext cx="8136903" cy="681209"/>
            <a:chOff x="1835696" y="5286488"/>
            <a:chExt cx="6696744" cy="681209"/>
          </a:xfrm>
        </p:grpSpPr>
        <p:grpSp>
          <p:nvGrpSpPr>
            <p:cNvPr id="47" name="グループ化 46"/>
            <p:cNvGrpSpPr/>
            <p:nvPr/>
          </p:nvGrpSpPr>
          <p:grpSpPr>
            <a:xfrm>
              <a:off x="1835696" y="5286488"/>
              <a:ext cx="6292021" cy="230832"/>
              <a:chOff x="1820520" y="4206647"/>
              <a:chExt cx="6292021" cy="230832"/>
            </a:xfrm>
          </p:grpSpPr>
          <p:sp>
            <p:nvSpPr>
              <p:cNvPr id="57" name="右矢印 56"/>
              <p:cNvSpPr/>
              <p:nvPr/>
            </p:nvSpPr>
            <p:spPr>
              <a:xfrm>
                <a:off x="1820520" y="4257479"/>
                <a:ext cx="219274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正方形/長方形 57"/>
              <p:cNvSpPr/>
              <p:nvPr/>
            </p:nvSpPr>
            <p:spPr>
              <a:xfrm>
                <a:off x="3969290" y="4206647"/>
                <a:ext cx="4143251"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公設民営学校（国際</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バカロレア等）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「大阪市立水都国際中学校・高等学校」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の開設</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(2019)</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8" name="グループ化 47"/>
            <p:cNvGrpSpPr/>
            <p:nvPr/>
          </p:nvGrpSpPr>
          <p:grpSpPr>
            <a:xfrm>
              <a:off x="1835696" y="5574520"/>
              <a:ext cx="6696744" cy="230832"/>
              <a:chOff x="1831548" y="4310187"/>
              <a:chExt cx="6696744" cy="230832"/>
            </a:xfrm>
          </p:grpSpPr>
          <p:sp>
            <p:nvSpPr>
              <p:cNvPr id="55" name="右矢印 54"/>
              <p:cNvSpPr/>
              <p:nvPr/>
            </p:nvSpPr>
            <p:spPr>
              <a:xfrm>
                <a:off x="1831548" y="4361019"/>
                <a:ext cx="4180853"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正方形/長方形 55"/>
              <p:cNvSpPr/>
              <p:nvPr/>
            </p:nvSpPr>
            <p:spPr>
              <a:xfrm>
                <a:off x="5936004" y="4310187"/>
                <a:ext cx="2592288" cy="230832"/>
              </a:xfrm>
              <a:prstGeom prst="rect">
                <a:avLst/>
              </a:prstGeom>
            </p:spPr>
            <p:txBody>
              <a:bodyPr wrap="square">
                <a:spAutoFit/>
              </a:bodyPr>
              <a:lstStyle/>
              <a:p>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大阪府市新大学発足</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9" name="グループ化 48"/>
            <p:cNvGrpSpPr/>
            <p:nvPr/>
          </p:nvGrpSpPr>
          <p:grpSpPr>
            <a:xfrm>
              <a:off x="1835696" y="5736865"/>
              <a:ext cx="6696744" cy="230832"/>
              <a:chOff x="1921801" y="914284"/>
              <a:chExt cx="6458711" cy="386543"/>
            </a:xfrm>
          </p:grpSpPr>
          <p:sp>
            <p:nvSpPr>
              <p:cNvPr id="53" name="右矢印 52"/>
              <p:cNvSpPr/>
              <p:nvPr/>
            </p:nvSpPr>
            <p:spPr>
              <a:xfrm>
                <a:off x="1921801" y="938994"/>
                <a:ext cx="6458711" cy="241137"/>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正方形/長方形 53"/>
              <p:cNvSpPr/>
              <p:nvPr/>
            </p:nvSpPr>
            <p:spPr>
              <a:xfrm>
                <a:off x="4651814" y="914284"/>
                <a:ext cx="1809707" cy="386543"/>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多様な人材が活躍できる環境整備</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0" name="グループ化 49"/>
            <p:cNvGrpSpPr/>
            <p:nvPr/>
          </p:nvGrpSpPr>
          <p:grpSpPr>
            <a:xfrm>
              <a:off x="1839710" y="5445313"/>
              <a:ext cx="5241263" cy="230832"/>
              <a:chOff x="3858819" y="789105"/>
              <a:chExt cx="3451164" cy="386544"/>
            </a:xfrm>
          </p:grpSpPr>
          <p:sp>
            <p:nvSpPr>
              <p:cNvPr id="51" name="右矢印 50"/>
              <p:cNvSpPr/>
              <p:nvPr/>
            </p:nvSpPr>
            <p:spPr>
              <a:xfrm>
                <a:off x="3858819" y="849430"/>
                <a:ext cx="1809494" cy="241138"/>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正方形/長方形 51"/>
              <p:cNvSpPr/>
              <p:nvPr/>
            </p:nvSpPr>
            <p:spPr>
              <a:xfrm>
                <a:off x="5260986" y="789105"/>
                <a:ext cx="2048997" cy="386544"/>
              </a:xfrm>
              <a:prstGeom prst="rect">
                <a:avLst/>
              </a:prstGeom>
            </p:spPr>
            <p:txBody>
              <a:bodyPr wrap="square">
                <a:spAutoFit/>
              </a:bodyPr>
              <a:lstStyle/>
              <a:p>
                <a:pPr algn="ct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大阪大学グローバルビレッジ運用開始（</a:t>
                </a:r>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0" name="角丸四角形 39"/>
          <p:cNvSpPr/>
          <p:nvPr/>
        </p:nvSpPr>
        <p:spPr>
          <a:xfrm>
            <a:off x="179512" y="4293096"/>
            <a:ext cx="4680520" cy="1584176"/>
          </a:xfrm>
          <a:prstGeom prst="roundRect">
            <a:avLst>
              <a:gd name="adj" fmla="val 7253"/>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■特区等を活用したビジネス環境の整備</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zh-TW" altLang="en-US" sz="105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7404904" y="60212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45</a:t>
            </a:fld>
            <a:endParaRPr lang="ja-JP" altLang="en-US" sz="1200" dirty="0">
              <a:solidFill>
                <a:prstClr val="black"/>
              </a:solidFill>
            </a:endParaRPr>
          </a:p>
        </p:txBody>
      </p:sp>
      <p:pic>
        <p:nvPicPr>
          <p:cNvPr id="60" name="Picture 2" descr="C:\Users\i4350461\Desktop\photo_knowledge-ca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4509120"/>
            <a:ext cx="1303616" cy="1107887"/>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179512" y="2549849"/>
            <a:ext cx="2885354"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国際バカロレアコースを設ける公設</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民営学校</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の開設、小・中・高等学校における</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英語教育</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の充実や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グローバルリーダーズハイスクール（</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GLHS) </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や高校生等海外進学支援事業（おおさかグローバル塾）、</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国際関係学科等における国際</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感覚醸成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最先端の</a:t>
            </a:r>
            <a:r>
              <a:rPr lang="en-US" altLang="ja-JP"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ICT</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学習環境を活用し、児童生徒の発達段階に応じた「プログラミング的思考」を含めた情報活用能力の育成等をすること</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よりグローバル人材</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を多数</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輩出して</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sp>
        <p:nvSpPr>
          <p:cNvPr id="44" name="正方形/長方形 43"/>
          <p:cNvSpPr/>
          <p:nvPr/>
        </p:nvSpPr>
        <p:spPr>
          <a:xfrm>
            <a:off x="179511" y="4328671"/>
            <a:ext cx="2885355" cy="17432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国家戦略特区雇用労働相談</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よる海外からの進出企業への労働法制面</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からの</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サポートや大阪外国企業誘致</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センター（</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O-BIC</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）等の取組みにより、国内外のベンチャー</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企業やグローバル企業の設立・誘致、外国企業</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の大阪</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への進出等を促進する。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ja-JP" altLang="en-US" sz="1100" dirty="0"/>
          </a:p>
        </p:txBody>
      </p:sp>
      <p:sp>
        <p:nvSpPr>
          <p:cNvPr id="61" name="角丸四角形 60"/>
          <p:cNvSpPr/>
          <p:nvPr/>
        </p:nvSpPr>
        <p:spPr>
          <a:xfrm>
            <a:off x="4952825" y="343470"/>
            <a:ext cx="3996000" cy="5544000"/>
          </a:xfrm>
          <a:prstGeom prst="roundRect">
            <a:avLst>
              <a:gd name="adj" fmla="val 467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■女性</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や若者、アクティブシニアなど多様な人材の活躍</a:t>
            </a:r>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大阪労働局（ハローワーク）との連携体制を強化し、「</a:t>
            </a:r>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しごとフィールド」を軸に、女性、若者、</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100" dirty="0" err="1">
                <a:solidFill>
                  <a:srgbClr val="1F497D"/>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者等が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能力を発揮できる雇用機会の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確保を進める。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また</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、企業の魅力向上・発信等により人材確保に課題を抱えている分野での女性や若者の活躍を推進する。</a:t>
            </a:r>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しごとフィールド　シニア就業促進センターにおいて経験や知識が豊富な高齢者の職域拡大と就業促進や、アクティブシニア</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普及</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推進に</a:t>
            </a:r>
            <a:r>
              <a:rPr lang="ja-JP" altLang="en-US" sz="11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よりシニアの生きがいと活力ある地域</a:t>
            </a:r>
            <a:r>
              <a:rPr lang="ja-JP" altLang="en-US"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社会を実現する。</a:t>
            </a:r>
            <a:endParaRPr lang="en-US" altLang="ja-JP" sz="11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70"/>
          <p:cNvSpPr txBox="1">
            <a:spLocks noChangeArrowheads="1"/>
          </p:cNvSpPr>
          <p:nvPr/>
        </p:nvSpPr>
        <p:spPr bwMode="auto">
          <a:xfrm>
            <a:off x="5084929" y="1124744"/>
            <a:ext cx="1719319" cy="2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en-US" altLang="ja-JP" sz="900" dirty="0" smtClean="0">
                <a:solidFill>
                  <a:schemeClr val="tx2"/>
                </a:solidFill>
                <a:latin typeface="Meiryo UI" pitchFamily="50" charset="-128"/>
                <a:ea typeface="Meiryo UI" pitchFamily="50" charset="-128"/>
                <a:cs typeface="Meiryo UI" pitchFamily="50" charset="-128"/>
              </a:rPr>
              <a:t>OSAKA</a:t>
            </a:r>
            <a:r>
              <a:rPr lang="ja-JP" altLang="en-US" sz="900" dirty="0" smtClean="0">
                <a:solidFill>
                  <a:schemeClr val="tx2"/>
                </a:solidFill>
                <a:latin typeface="Meiryo UI" pitchFamily="50" charset="-128"/>
                <a:ea typeface="Meiryo UI" pitchFamily="50" charset="-128"/>
                <a:cs typeface="Meiryo UI" pitchFamily="50" charset="-128"/>
              </a:rPr>
              <a:t>しごとフィールド</a:t>
            </a:r>
            <a:endParaRPr lang="ja-JP" altLang="en-US" sz="900" dirty="0">
              <a:solidFill>
                <a:schemeClr val="tx2"/>
              </a:solidFill>
              <a:latin typeface="Meiryo UI" pitchFamily="50" charset="-128"/>
              <a:ea typeface="Meiryo UI" pitchFamily="50" charset="-128"/>
              <a:cs typeface="Meiryo UI" pitchFamily="50" charset="-128"/>
            </a:endParaRPr>
          </a:p>
        </p:txBody>
      </p:sp>
      <p:sp>
        <p:nvSpPr>
          <p:cNvPr id="69" name="テキスト ボックス 70"/>
          <p:cNvSpPr txBox="1">
            <a:spLocks noChangeArrowheads="1"/>
          </p:cNvSpPr>
          <p:nvPr/>
        </p:nvSpPr>
        <p:spPr bwMode="auto">
          <a:xfrm>
            <a:off x="6942253" y="3287349"/>
            <a:ext cx="185567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東京圏の</a:t>
            </a:r>
            <a:r>
              <a:rPr lang="ja-JP" altLang="en-US" sz="900" dirty="0">
                <a:solidFill>
                  <a:srgbClr val="1F497D"/>
                </a:solidFill>
                <a:latin typeface="Meiryo UI" pitchFamily="50" charset="-128"/>
                <a:ea typeface="Meiryo UI" pitchFamily="50" charset="-128"/>
                <a:cs typeface="Meiryo UI" pitchFamily="50" charset="-128"/>
              </a:rPr>
              <a:t>移住</a:t>
            </a:r>
            <a:r>
              <a:rPr lang="ja-JP" altLang="en-US" sz="900" dirty="0" smtClean="0">
                <a:solidFill>
                  <a:srgbClr val="1F497D"/>
                </a:solidFill>
                <a:latin typeface="Meiryo UI" pitchFamily="50" charset="-128"/>
                <a:ea typeface="Meiryo UI" pitchFamily="50" charset="-128"/>
                <a:cs typeface="Meiryo UI" pitchFamily="50" charset="-128"/>
              </a:rPr>
              <a:t>希望者に</a:t>
            </a:r>
            <a:r>
              <a:rPr lang="ja-JP" altLang="en-US" sz="900" dirty="0">
                <a:solidFill>
                  <a:srgbClr val="1F497D"/>
                </a:solidFill>
                <a:latin typeface="Meiryo UI" pitchFamily="50" charset="-128"/>
                <a:ea typeface="Meiryo UI" pitchFamily="50" charset="-128"/>
                <a:cs typeface="Meiryo UI" pitchFamily="50" charset="-128"/>
              </a:rPr>
              <a:t>対し、大阪府内の</a:t>
            </a:r>
            <a:r>
              <a:rPr lang="en-US" altLang="ja-JP" sz="900" dirty="0">
                <a:solidFill>
                  <a:srgbClr val="1F497D"/>
                </a:solidFill>
                <a:latin typeface="Meiryo UI" pitchFamily="50" charset="-128"/>
                <a:ea typeface="Meiryo UI" pitchFamily="50" charset="-128"/>
                <a:cs typeface="Meiryo UI" pitchFamily="50" charset="-128"/>
              </a:rPr>
              <a:t>IT</a:t>
            </a:r>
            <a:r>
              <a:rPr lang="ja-JP" altLang="en-US" sz="900" dirty="0">
                <a:solidFill>
                  <a:srgbClr val="1F497D"/>
                </a:solidFill>
                <a:latin typeface="Meiryo UI" pitchFamily="50" charset="-128"/>
                <a:ea typeface="Meiryo UI" pitchFamily="50" charset="-128"/>
                <a:cs typeface="Meiryo UI" pitchFamily="50" charset="-128"/>
              </a:rPr>
              <a:t>企業への就職を促進</a:t>
            </a:r>
            <a:r>
              <a:rPr lang="ja-JP" altLang="en-US" sz="900" dirty="0" smtClean="0">
                <a:solidFill>
                  <a:srgbClr val="1F497D"/>
                </a:solidFill>
                <a:latin typeface="Meiryo UI" pitchFamily="50" charset="-128"/>
                <a:ea typeface="Meiryo UI" pitchFamily="50" charset="-128"/>
                <a:cs typeface="Meiryo UI" pitchFamily="50" charset="-128"/>
              </a:rPr>
              <a:t>する</a:t>
            </a:r>
            <a:r>
              <a:rPr lang="ja-JP" altLang="en-US" sz="900" dirty="0">
                <a:solidFill>
                  <a:srgbClr val="1F497D"/>
                </a:solidFill>
                <a:latin typeface="Meiryo UI" pitchFamily="50" charset="-128"/>
                <a:ea typeface="Meiryo UI" pitchFamily="50" charset="-128"/>
                <a:cs typeface="Meiryo UI" pitchFamily="50" charset="-128"/>
              </a:rPr>
              <a:t>「</a:t>
            </a:r>
            <a:r>
              <a:rPr lang="ja-JP" altLang="en-US" sz="900" dirty="0" smtClean="0">
                <a:solidFill>
                  <a:srgbClr val="1F497D"/>
                </a:solidFill>
                <a:latin typeface="Meiryo UI" pitchFamily="50" charset="-128"/>
                <a:ea typeface="Meiryo UI" pitchFamily="50" charset="-128"/>
                <a:cs typeface="Meiryo UI" pitchFamily="50" charset="-128"/>
              </a:rPr>
              <a:t>大阪ブレインストーミング」</a:t>
            </a:r>
            <a:endParaRPr lang="ja-JP" altLang="en-US" sz="900" dirty="0">
              <a:solidFill>
                <a:srgbClr val="1F497D"/>
              </a:solidFill>
              <a:latin typeface="Meiryo UI" pitchFamily="50" charset="-128"/>
              <a:ea typeface="Meiryo UI" pitchFamily="50" charset="-128"/>
              <a:cs typeface="Meiryo UI" pitchFamily="50" charset="-128"/>
            </a:endParaRPr>
          </a:p>
        </p:txBody>
      </p:sp>
      <p:sp>
        <p:nvSpPr>
          <p:cNvPr id="74" name="テキスト ボックス 70"/>
          <p:cNvSpPr txBox="1">
            <a:spLocks noChangeArrowheads="1"/>
          </p:cNvSpPr>
          <p:nvPr/>
        </p:nvSpPr>
        <p:spPr bwMode="auto">
          <a:xfrm>
            <a:off x="4957167" y="3287349"/>
            <a:ext cx="19910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eaLnBrk="1" hangingPunct="1"/>
            <a:r>
              <a:rPr lang="ja-JP" altLang="en-US" sz="900" u="sng" dirty="0">
                <a:solidFill>
                  <a:srgbClr val="FF0000"/>
                </a:solidFill>
                <a:latin typeface="Meiryo UI" pitchFamily="50" charset="-128"/>
                <a:ea typeface="Meiryo UI" pitchFamily="50" charset="-128"/>
                <a:cs typeface="Meiryo UI" pitchFamily="50" charset="-128"/>
              </a:rPr>
              <a:t>■</a:t>
            </a:r>
            <a:r>
              <a:rPr lang="ja-JP" altLang="en-US" sz="900" u="sng" dirty="0" smtClean="0">
                <a:solidFill>
                  <a:srgbClr val="FF0000"/>
                </a:solidFill>
                <a:latin typeface="Meiryo UI" pitchFamily="50" charset="-128"/>
                <a:ea typeface="Meiryo UI" pitchFamily="50" charset="-128"/>
                <a:cs typeface="Meiryo UI" pitchFamily="50" charset="-128"/>
              </a:rPr>
              <a:t>製造関連・運輸</a:t>
            </a:r>
            <a:r>
              <a:rPr lang="ja-JP" altLang="en-US" sz="900" u="sng" dirty="0">
                <a:solidFill>
                  <a:srgbClr val="FF0000"/>
                </a:solidFill>
                <a:latin typeface="Meiryo UI" pitchFamily="50" charset="-128"/>
                <a:ea typeface="Meiryo UI" pitchFamily="50" charset="-128"/>
                <a:cs typeface="Meiryo UI" pitchFamily="50" charset="-128"/>
              </a:rPr>
              <a:t>関連</a:t>
            </a:r>
            <a:r>
              <a:rPr lang="ja-JP" altLang="en-US" sz="900" u="sng" dirty="0" smtClean="0">
                <a:solidFill>
                  <a:srgbClr val="FF0000"/>
                </a:solidFill>
                <a:latin typeface="Meiryo UI" pitchFamily="50" charset="-128"/>
                <a:ea typeface="Meiryo UI" pitchFamily="50" charset="-128"/>
                <a:cs typeface="Meiryo UI" pitchFamily="50" charset="-128"/>
              </a:rPr>
              <a:t>・建設関連・インバウンド関連分野を</a:t>
            </a:r>
            <a:r>
              <a:rPr lang="ja-JP" altLang="en-US" sz="900" u="sng" dirty="0">
                <a:solidFill>
                  <a:srgbClr val="FF0000"/>
                </a:solidFill>
                <a:latin typeface="Meiryo UI" pitchFamily="50" charset="-128"/>
                <a:ea typeface="Meiryo UI" pitchFamily="50" charset="-128"/>
                <a:cs typeface="Meiryo UI" pitchFamily="50" charset="-128"/>
              </a:rPr>
              <a:t>中心に</a:t>
            </a:r>
            <a:r>
              <a:rPr lang="ja-JP" altLang="en-US" sz="900" u="sng" dirty="0" smtClean="0">
                <a:solidFill>
                  <a:srgbClr val="FF0000"/>
                </a:solidFill>
                <a:latin typeface="Meiryo UI" pitchFamily="50" charset="-128"/>
                <a:ea typeface="Meiryo UI" pitchFamily="50" charset="-128"/>
                <a:cs typeface="Meiryo UI" pitchFamily="50" charset="-128"/>
              </a:rPr>
              <a:t>、女性</a:t>
            </a:r>
            <a:r>
              <a:rPr lang="ja-JP" altLang="en-US" sz="900" u="sng" dirty="0">
                <a:solidFill>
                  <a:srgbClr val="FF0000"/>
                </a:solidFill>
                <a:latin typeface="Meiryo UI" pitchFamily="50" charset="-128"/>
                <a:ea typeface="Meiryo UI" pitchFamily="50" charset="-128"/>
                <a:cs typeface="Meiryo UI" pitchFamily="50" charset="-128"/>
              </a:rPr>
              <a:t>や若者</a:t>
            </a:r>
            <a:r>
              <a:rPr lang="ja-JP" altLang="en-US" sz="900" u="sng" dirty="0" smtClean="0">
                <a:solidFill>
                  <a:srgbClr val="FF0000"/>
                </a:solidFill>
                <a:latin typeface="Meiryo UI" pitchFamily="50" charset="-128"/>
                <a:ea typeface="Meiryo UI" pitchFamily="50" charset="-128"/>
                <a:cs typeface="Meiryo UI" pitchFamily="50" charset="-128"/>
              </a:rPr>
              <a:t>へ魅力を発信し、人材確保力の強化を図るプログラムの提供</a:t>
            </a:r>
            <a:endParaRPr lang="ja-JP" altLang="en-US" sz="900" u="sng" strike="sngStrike" dirty="0">
              <a:solidFill>
                <a:srgbClr val="FF0000"/>
              </a:solidFill>
              <a:latin typeface="Meiryo UI" pitchFamily="50" charset="-128"/>
              <a:ea typeface="Meiryo UI" pitchFamily="50" charset="-128"/>
              <a:cs typeface="Meiryo UI" pitchFamily="50" charset="-128"/>
            </a:endParaRPr>
          </a:p>
        </p:txBody>
      </p:sp>
      <p:pic>
        <p:nvPicPr>
          <p:cNvPr id="78" name="図 77"/>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
                    </a14:imgEffect>
                    <a14:imgEffect>
                      <a14:saturation sat="150000"/>
                    </a14:imgEffect>
                    <a14:imgEffect>
                      <a14:brightnessContrast bright="30000" contrast="-25000"/>
                    </a14:imgEffect>
                  </a14:imgLayer>
                </a14:imgProps>
              </a:ext>
              <a:ext uri="{28A0092B-C50C-407E-A947-70E740481C1C}">
                <a14:useLocalDpi xmlns:a14="http://schemas.microsoft.com/office/drawing/2010/main" val="0"/>
              </a:ext>
            </a:extLst>
          </a:blip>
          <a:srcRect l="14236" t="880" r="10541" b="6535"/>
          <a:stretch/>
        </p:blipFill>
        <p:spPr>
          <a:xfrm>
            <a:off x="6012884" y="4188213"/>
            <a:ext cx="965140" cy="668175"/>
          </a:xfrm>
          <a:prstGeom prst="rect">
            <a:avLst/>
          </a:prstGeom>
        </p:spPr>
      </p:pic>
      <p:pic>
        <p:nvPicPr>
          <p:cNvPr id="79" name="図 78"/>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10000"/>
                    </a14:imgEffect>
                    <a14:imgEffect>
                      <a14:saturation sat="140000"/>
                    </a14:imgEffect>
                    <a14:imgEffect>
                      <a14:brightnessContrast bright="36000" contrast="-15000"/>
                    </a14:imgEffect>
                  </a14:imgLayer>
                </a14:imgProps>
              </a:ext>
              <a:ext uri="{28A0092B-C50C-407E-A947-70E740481C1C}">
                <a14:useLocalDpi xmlns:a14="http://schemas.microsoft.com/office/drawing/2010/main" val="0"/>
              </a:ext>
            </a:extLst>
          </a:blip>
          <a:srcRect l="3288" t="6367" r="18164"/>
          <a:stretch/>
        </p:blipFill>
        <p:spPr>
          <a:xfrm>
            <a:off x="4980550" y="4188749"/>
            <a:ext cx="1014731" cy="680411"/>
          </a:xfrm>
          <a:prstGeom prst="rect">
            <a:avLst/>
          </a:prstGeom>
        </p:spPr>
      </p:pic>
      <p:pic>
        <p:nvPicPr>
          <p:cNvPr id="81" name="図 80"/>
          <p:cNvPicPr/>
          <p:nvPr/>
        </p:nvPicPr>
        <p:blipFill>
          <a:blip r:embed="rId8" cstate="email">
            <a:extLst>
              <a:ext uri="{28A0092B-C50C-407E-A947-70E740481C1C}">
                <a14:useLocalDpi xmlns:a14="http://schemas.microsoft.com/office/drawing/2010/main"/>
              </a:ext>
            </a:extLst>
          </a:blip>
          <a:srcRect/>
          <a:stretch>
            <a:fillRect/>
          </a:stretch>
        </p:blipFill>
        <p:spPr bwMode="auto">
          <a:xfrm>
            <a:off x="2920705" y="1546714"/>
            <a:ext cx="1862430" cy="1024186"/>
          </a:xfrm>
          <a:prstGeom prst="rect">
            <a:avLst/>
          </a:prstGeom>
          <a:noFill/>
          <a:ln>
            <a:noFill/>
          </a:ln>
        </p:spPr>
      </p:pic>
      <p:sp>
        <p:nvSpPr>
          <p:cNvPr id="82" name="テキスト ボックス 70"/>
          <p:cNvSpPr txBox="1">
            <a:spLocks noChangeArrowheads="1"/>
          </p:cNvSpPr>
          <p:nvPr/>
        </p:nvSpPr>
        <p:spPr bwMode="auto">
          <a:xfrm>
            <a:off x="2978325" y="1193606"/>
            <a:ext cx="15841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sng" dirty="0" smtClean="0">
                <a:solidFill>
                  <a:srgbClr val="FF0000"/>
                </a:solidFill>
                <a:latin typeface="Meiryo UI" pitchFamily="50" charset="-128"/>
                <a:ea typeface="Meiryo UI" pitchFamily="50" charset="-128"/>
                <a:cs typeface="Meiryo UI" pitchFamily="50" charset="-128"/>
              </a:rPr>
              <a:t>■大阪府外国人情報コーナー</a:t>
            </a:r>
            <a:endParaRPr lang="en-US" altLang="ja-JP" sz="900" u="sng"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900" u="sng" dirty="0" smtClean="0">
                <a:solidFill>
                  <a:srgbClr val="FF0000"/>
                </a:solidFill>
                <a:latin typeface="Meiryo UI" pitchFamily="50" charset="-128"/>
                <a:ea typeface="Meiryo UI" pitchFamily="50" charset="-128"/>
                <a:cs typeface="Meiryo UI" pitchFamily="50" charset="-128"/>
              </a:rPr>
              <a:t>（大阪府国際交流財団）</a:t>
            </a:r>
            <a:endParaRPr lang="ja-JP" altLang="en-US" sz="900" u="sng" dirty="0">
              <a:solidFill>
                <a:srgbClr val="FF0000"/>
              </a:solidFill>
              <a:latin typeface="Meiryo UI" pitchFamily="50" charset="-128"/>
              <a:ea typeface="Meiryo UI" pitchFamily="50" charset="-128"/>
              <a:cs typeface="Meiryo UI" pitchFamily="50" charset="-128"/>
            </a:endParaRPr>
          </a:p>
        </p:txBody>
      </p:sp>
      <p:sp>
        <p:nvSpPr>
          <p:cNvPr id="83" name="テキスト ボックス 70"/>
          <p:cNvSpPr txBox="1">
            <a:spLocks noChangeArrowheads="1"/>
          </p:cNvSpPr>
          <p:nvPr/>
        </p:nvSpPr>
        <p:spPr bwMode="auto">
          <a:xfrm>
            <a:off x="3032158" y="3581099"/>
            <a:ext cx="17370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u="sng" dirty="0" smtClean="0">
                <a:solidFill>
                  <a:srgbClr val="FF0000"/>
                </a:solidFill>
                <a:latin typeface="Meiryo UI" pitchFamily="50" charset="-128"/>
                <a:ea typeface="Meiryo UI" pitchFamily="50" charset="-128"/>
                <a:cs typeface="Meiryo UI" pitchFamily="50" charset="-128"/>
              </a:rPr>
              <a:t>■高校生等海外進学支援事業　</a:t>
            </a:r>
            <a:endParaRPr lang="en-US" altLang="ja-JP" sz="900" u="sng" dirty="0" smtClean="0">
              <a:solidFill>
                <a:srgbClr val="FF0000"/>
              </a:solidFill>
              <a:latin typeface="Meiryo UI" pitchFamily="50" charset="-128"/>
              <a:ea typeface="Meiryo UI" pitchFamily="50" charset="-128"/>
              <a:cs typeface="Meiryo UI" pitchFamily="50" charset="-128"/>
            </a:endParaRPr>
          </a:p>
          <a:p>
            <a:pPr eaLnBrk="1" hangingPunct="1"/>
            <a:r>
              <a:rPr lang="ja-JP" altLang="en-US" sz="900" u="sng" dirty="0">
                <a:solidFill>
                  <a:srgbClr val="FF0000"/>
                </a:solidFill>
                <a:latin typeface="Meiryo UI" pitchFamily="50" charset="-128"/>
                <a:ea typeface="Meiryo UI" pitchFamily="50" charset="-128"/>
                <a:cs typeface="Meiryo UI" pitchFamily="50" charset="-128"/>
              </a:rPr>
              <a:t>　</a:t>
            </a:r>
            <a:r>
              <a:rPr lang="ja-JP" altLang="en-US" sz="900" u="sng" dirty="0" smtClean="0">
                <a:solidFill>
                  <a:srgbClr val="FF0000"/>
                </a:solidFill>
                <a:latin typeface="Meiryo UI" pitchFamily="50" charset="-128"/>
                <a:ea typeface="Meiryo UI" pitchFamily="50" charset="-128"/>
                <a:cs typeface="Meiryo UI" pitchFamily="50" charset="-128"/>
              </a:rPr>
              <a:t>（おおさかグローバル塾）</a:t>
            </a:r>
            <a:endParaRPr lang="ja-JP" altLang="en-US" sz="900" u="sng" strike="sngStrike" dirty="0">
              <a:solidFill>
                <a:srgbClr val="FF0000"/>
              </a:solidFill>
              <a:latin typeface="Meiryo UI" pitchFamily="50" charset="-128"/>
              <a:ea typeface="Meiryo UI" pitchFamily="50" charset="-128"/>
              <a:cs typeface="Meiryo UI" pitchFamily="50" charset="-128"/>
            </a:endParaRPr>
          </a:p>
        </p:txBody>
      </p:sp>
      <p:pic>
        <p:nvPicPr>
          <p:cNvPr id="84" name="図 83"/>
          <p:cNvPicPr>
            <a:picLocks noChangeAspect="1"/>
          </p:cNvPicPr>
          <p:nvPr/>
        </p:nvPicPr>
        <p:blipFill rotWithShape="1">
          <a:blip r:embed="rId9" cstate="print">
            <a:extLst>
              <a:ext uri="{28A0092B-C50C-407E-A947-70E740481C1C}">
                <a14:useLocalDpi xmlns:a14="http://schemas.microsoft.com/office/drawing/2010/main" val="0"/>
              </a:ext>
            </a:extLst>
          </a:blip>
          <a:srcRect l="4172" r="4275"/>
          <a:stretch/>
        </p:blipFill>
        <p:spPr>
          <a:xfrm>
            <a:off x="3000895" y="2642908"/>
            <a:ext cx="1800201" cy="930108"/>
          </a:xfrm>
          <a:prstGeom prst="rect">
            <a:avLst/>
          </a:prstGeom>
        </p:spPr>
      </p:pic>
      <p:sp>
        <p:nvSpPr>
          <p:cNvPr id="42" name="テキスト ボックス 70"/>
          <p:cNvSpPr txBox="1">
            <a:spLocks noChangeArrowheads="1"/>
          </p:cNvSpPr>
          <p:nvPr/>
        </p:nvSpPr>
        <p:spPr bwMode="auto">
          <a:xfrm>
            <a:off x="6860435" y="1124744"/>
            <a:ext cx="21760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900" dirty="0" smtClean="0">
                <a:solidFill>
                  <a:schemeClr val="tx2"/>
                </a:solidFill>
                <a:latin typeface="Meiryo UI" pitchFamily="50" charset="-128"/>
                <a:ea typeface="Meiryo UI" pitchFamily="50" charset="-128"/>
                <a:cs typeface="Meiryo UI" pitchFamily="50" charset="-128"/>
              </a:rPr>
              <a:t>■</a:t>
            </a:r>
            <a:r>
              <a:rPr lang="ja-JP" altLang="en-US" sz="900" dirty="0">
                <a:solidFill>
                  <a:schemeClr val="tx2"/>
                </a:solidFill>
                <a:latin typeface="Meiryo UI" pitchFamily="50" charset="-128"/>
                <a:ea typeface="Meiryo UI" pitchFamily="50" charset="-128"/>
                <a:cs typeface="Meiryo UI" pitchFamily="50" charset="-128"/>
              </a:rPr>
              <a:t>オール大阪で女性活躍推進の機運</a:t>
            </a:r>
            <a:endParaRPr lang="en-US" altLang="ja-JP" sz="900" dirty="0">
              <a:solidFill>
                <a:schemeClr val="tx2"/>
              </a:solidFill>
              <a:latin typeface="Meiryo UI" pitchFamily="50" charset="-128"/>
              <a:ea typeface="Meiryo UI" pitchFamily="50" charset="-128"/>
              <a:cs typeface="Meiryo UI" pitchFamily="50" charset="-128"/>
            </a:endParaRPr>
          </a:p>
          <a:p>
            <a:pPr eaLnBrk="1" hangingPunct="1"/>
            <a:r>
              <a:rPr lang="ja-JP" altLang="en-US" sz="900" dirty="0">
                <a:solidFill>
                  <a:schemeClr val="tx2"/>
                </a:solidFill>
                <a:latin typeface="Meiryo UI" pitchFamily="50" charset="-128"/>
                <a:ea typeface="Meiryo UI" pitchFamily="50" charset="-128"/>
                <a:cs typeface="Meiryo UI" pitchFamily="50" charset="-128"/>
              </a:rPr>
              <a:t>醸成のための様々なイベントを実施</a:t>
            </a:r>
          </a:p>
          <a:p>
            <a:pPr eaLnBrk="1" hangingPunct="1"/>
            <a:r>
              <a:rPr lang="ja-JP" altLang="en-US" sz="900" dirty="0">
                <a:solidFill>
                  <a:schemeClr val="tx2"/>
                </a:solidFill>
                <a:latin typeface="Meiryo UI" pitchFamily="50" charset="-128"/>
                <a:ea typeface="Meiryo UI" pitchFamily="50" charset="-128"/>
                <a:cs typeface="Meiryo UI" pitchFamily="50" charset="-128"/>
              </a:rPr>
              <a:t>（ドーン </a:t>
            </a:r>
            <a:r>
              <a:rPr lang="en-US" altLang="ja-JP" sz="900" dirty="0">
                <a:solidFill>
                  <a:schemeClr val="tx2"/>
                </a:solidFill>
                <a:latin typeface="Meiryo UI" pitchFamily="50" charset="-128"/>
                <a:ea typeface="Meiryo UI" pitchFamily="50" charset="-128"/>
                <a:cs typeface="Meiryo UI" pitchFamily="50" charset="-128"/>
              </a:rPr>
              <a:t>de </a:t>
            </a:r>
            <a:r>
              <a:rPr lang="ja-JP" altLang="en-US" sz="900" dirty="0" smtClean="0">
                <a:solidFill>
                  <a:schemeClr val="tx2"/>
                </a:solidFill>
                <a:latin typeface="Meiryo UI" pitchFamily="50" charset="-128"/>
                <a:ea typeface="Meiryo UI" pitchFamily="50" charset="-128"/>
                <a:cs typeface="Meiryo UI" pitchFamily="50" charset="-128"/>
              </a:rPr>
              <a:t>キラリフェスティバル）</a:t>
            </a:r>
            <a:endParaRPr lang="ja-JP" altLang="en-US" sz="900" dirty="0">
              <a:solidFill>
                <a:schemeClr val="tx2"/>
              </a:solidFill>
              <a:latin typeface="Meiryo UI" pitchFamily="50" charset="-128"/>
              <a:ea typeface="Meiryo UI" pitchFamily="50" charset="-128"/>
              <a:cs typeface="Meiryo UI" pitchFamily="50" charset="-128"/>
            </a:endParaRPr>
          </a:p>
        </p:txBody>
      </p:sp>
      <p:pic>
        <p:nvPicPr>
          <p:cNvPr id="43" name="図 2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8304" y="1628800"/>
            <a:ext cx="1253327" cy="10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図 6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995627" y="3863413"/>
            <a:ext cx="1671957" cy="1077755"/>
          </a:xfrm>
          <a:prstGeom prst="rect">
            <a:avLst/>
          </a:prstGeom>
        </p:spPr>
      </p:pic>
      <p:pic>
        <p:nvPicPr>
          <p:cNvPr id="65" name="図 6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028850" y="1484787"/>
            <a:ext cx="1851535" cy="1020470"/>
          </a:xfrm>
          <a:prstGeom prst="rect">
            <a:avLst/>
          </a:prstGeom>
        </p:spPr>
      </p:pic>
    </p:spTree>
    <p:extLst>
      <p:ext uri="{BB962C8B-B14F-4D97-AF65-F5344CB8AC3E}">
        <p14:creationId xmlns:p14="http://schemas.microsoft.com/office/powerpoint/2010/main" val="1333096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91704" y="3437429"/>
            <a:ext cx="8977502" cy="3276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AutoShape 5" descr="toukyoukaijou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53" name="正方形/長方形 52"/>
          <p:cNvSpPr/>
          <p:nvPr/>
        </p:nvSpPr>
        <p:spPr>
          <a:xfrm>
            <a:off x="91704" y="321297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185916" y="3510796"/>
            <a:ext cx="8800776" cy="711339"/>
          </a:xfrm>
          <a:prstGeom prst="roundRect">
            <a:avLst>
              <a:gd name="adj" fmla="val 14495"/>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等よりも厳しい規制は全廃</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するという基本方針のもと、国</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への働きかけ、特区制度を活用した規制改革や税制措置等の総合的かつ集中的な実施</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、大阪府・大阪市に</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おける更なる規制緩和を行い、「世界で最もビジネスがしやすい環境」の実現をめざす。</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p:cNvSpPr/>
          <p:nvPr/>
        </p:nvSpPr>
        <p:spPr>
          <a:xfrm>
            <a:off x="179512" y="4293096"/>
            <a:ext cx="8807180" cy="2340000"/>
          </a:xfrm>
          <a:prstGeom prst="roundRect">
            <a:avLst>
              <a:gd name="adj" fmla="val 4501"/>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■公民連携の強化</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⺠でできるものは⺠へ」を</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基本に取り</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組んで</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きた</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従来の</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公民連携の枠組みを</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前進させる。民間企業や大学等と行政</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それぞれのニーズをマッチングし「</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win-win</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の関係による新た</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な公民連携</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のモデル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確立する</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ことで</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図りながら、きめ</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細かな住民</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サービスの</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提供</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と経済活性化を実現する。</a:t>
            </a: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におけるコンセッションや</a:t>
            </a:r>
            <a:r>
              <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BID</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PPP/PFI</a:t>
            </a:r>
            <a:r>
              <a:rPr lang="ja-JP" altLang="en-US" sz="1100" dirty="0" err="1"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ネーミングライツなどの活用</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進め</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民間の</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資金とノウハウを活かした</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を実現する。</a:t>
            </a: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7272480" y="4365104"/>
            <a:ext cx="1714212" cy="507831"/>
          </a:xfrm>
          <a:prstGeom prst="rect">
            <a:avLst/>
          </a:prstGeom>
          <a:noFill/>
        </p:spPr>
        <p:txBody>
          <a:bodyPr wrap="square" rtlCol="0">
            <a:spAutoFit/>
          </a:bodyPr>
          <a:lstStyle/>
          <a:p>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■民間活力の導入に</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よりリニューアルした天王寺公園エントランスエリア</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てんしば</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4860304" y="4365104"/>
            <a:ext cx="2448000" cy="507831"/>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■住民が住み慣れた地域で安心して快適に住み続けられるよう、多様な主体が参画して課題解決型のまちづくりを目指す「スマートエイジング・シティ</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54" name="正方形/長方形 53"/>
          <p:cNvSpPr/>
          <p:nvPr/>
        </p:nvSpPr>
        <p:spPr>
          <a:xfrm>
            <a:off x="539552" y="-27384"/>
            <a:ext cx="6706270" cy="450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活動促進の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仕組みづくり</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3568" y="404664"/>
            <a:ext cx="7956884" cy="158417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取組みの方向性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多様</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な人材の活躍を進めていくため、民間が自由に活動できる土壌が重要。大阪の「民都」としての</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DNA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を活かし、さらなる環境整備を進める。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規制</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改革等により民の活動を活発化させるとともに、公と民が手を携え、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の解決を図りながら、住民サービスの提供と経済活性化の実現をめざす公民連携の強化を図る。</a:t>
            </a: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の公益庁創設などの国制度に踏み込んだ改革を視野に、「フィランソロピーにおける国際的な拠点都市」をめざした取組みを進める。</a:t>
            </a:r>
          </a:p>
        </p:txBody>
      </p:sp>
      <p:sp>
        <p:nvSpPr>
          <p:cNvPr id="50" name="テキスト ボックス 49"/>
          <p:cNvSpPr txBox="1"/>
          <p:nvPr/>
        </p:nvSpPr>
        <p:spPr>
          <a:xfrm>
            <a:off x="7308304" y="6165304"/>
            <a:ext cx="185964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（出典：大阪市ホームページ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4781299" y="6150496"/>
            <a:ext cx="2527005" cy="230832"/>
          </a:xfrm>
          <a:prstGeom prst="rect">
            <a:avLst/>
          </a:prstGeom>
          <a:noFill/>
        </p:spPr>
        <p:txBody>
          <a:bodyPr wrap="square" rtlCol="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（左　出典：</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独</a:t>
            </a:r>
            <a:r>
              <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都市再生機構ホームページ）</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214506" y="6152800"/>
            <a:ext cx="1782259" cy="230832"/>
          </a:xfrm>
          <a:prstGeom prst="rect">
            <a:avLst/>
          </a:prstGeom>
          <a:noFill/>
        </p:spPr>
        <p:txBody>
          <a:bodyPr wrap="square" rtlCol="0">
            <a:spAutoFit/>
          </a:bodyPr>
          <a:lstStyle/>
          <a:p>
            <a:r>
              <a:rPr lang="ja-JP" altLang="en-US"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（出典：大阪府ホームページ</a:t>
            </a:r>
            <a:r>
              <a:rPr lang="ja-JP" altLang="en-US" sz="9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スライド番号プレースホルダー 1"/>
          <p:cNvSpPr txBox="1">
            <a:spLocks/>
          </p:cNvSpPr>
          <p:nvPr/>
        </p:nvSpPr>
        <p:spPr bwMode="auto">
          <a:xfrm>
            <a:off x="8402778" y="6525344"/>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46</a:t>
            </a:fld>
            <a:endParaRPr lang="ja-JP" altLang="en-US" sz="1200" dirty="0">
              <a:solidFill>
                <a:prstClr val="black"/>
              </a:solidFill>
            </a:endParaRPr>
          </a:p>
        </p:txBody>
      </p:sp>
      <p:pic>
        <p:nvPicPr>
          <p:cNvPr id="43" name="Picture 2" descr="てんしば">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213" y="4905312"/>
            <a:ext cx="1492135" cy="99752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1" descr="「ＵＲ団地 森ノ...」の画像検索結果"/>
          <p:cNvPicPr/>
          <p:nvPr/>
        </p:nvPicPr>
        <p:blipFill>
          <a:blip r:embed="rId5">
            <a:extLst>
              <a:ext uri="{28A0092B-C50C-407E-A947-70E740481C1C}">
                <a14:useLocalDpi xmlns:a14="http://schemas.microsoft.com/office/drawing/2010/main" val="0"/>
              </a:ext>
            </a:extLst>
          </a:blip>
          <a:srcRect/>
          <a:stretch>
            <a:fillRect/>
          </a:stretch>
        </p:blipFill>
        <p:spPr bwMode="auto">
          <a:xfrm>
            <a:off x="4928132" y="4905312"/>
            <a:ext cx="1314450" cy="8715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みんなの拠点"/>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248" y="5010979"/>
            <a:ext cx="1241922" cy="1082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682" y="2015331"/>
            <a:ext cx="4708636" cy="1470065"/>
          </a:xfrm>
          <a:prstGeom prst="rect">
            <a:avLst/>
          </a:prstGeom>
        </p:spPr>
      </p:pic>
      <p:sp>
        <p:nvSpPr>
          <p:cNvPr id="21" name="テキスト ボックス 20"/>
          <p:cNvSpPr txBox="1"/>
          <p:nvPr/>
        </p:nvSpPr>
        <p:spPr>
          <a:xfrm>
            <a:off x="2627784" y="4390504"/>
            <a:ext cx="2016224" cy="369332"/>
          </a:xfrm>
          <a:prstGeom prst="rect">
            <a:avLst/>
          </a:prstGeom>
          <a:noFill/>
        </p:spPr>
        <p:txBody>
          <a:bodyPr wrap="square" rtlCol="0">
            <a:spAutoFit/>
          </a:bodyPr>
          <a:lstStyle/>
          <a:p>
            <a:r>
              <a:rPr lang="ja-JP" altLang="en-US" sz="9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■都道府県では全国初となる企業・大学等の一元的窓口「公民戦略デスク」</a:t>
            </a:r>
            <a:endParaRPr lang="ja-JP" altLang="en-US" sz="9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99791" y="4938507"/>
            <a:ext cx="2423485" cy="1080290"/>
          </a:xfrm>
          <a:prstGeom prst="rect">
            <a:avLst/>
          </a:prstGeom>
        </p:spPr>
      </p:pic>
    </p:spTree>
    <p:extLst>
      <p:ext uri="{BB962C8B-B14F-4D97-AF65-F5344CB8AC3E}">
        <p14:creationId xmlns:p14="http://schemas.microsoft.com/office/powerpoint/2010/main" val="36903405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8892480" y="743355"/>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34" name="Rectangle 6"/>
          <p:cNvSpPr>
            <a:spLocks noChangeArrowheads="1"/>
          </p:cNvSpPr>
          <p:nvPr/>
        </p:nvSpPr>
        <p:spPr bwMode="auto">
          <a:xfrm>
            <a:off x="8892480" y="906334"/>
            <a:ext cx="76200" cy="136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r>
              <a:rPr lang="ja-JP" altLang="ja-JP" sz="800" smtClean="0">
                <a:solidFill>
                  <a:srgbClr val="000000"/>
                </a:solidFill>
                <a:latin typeface="Century" pitchFamily="18" charset="0"/>
              </a:rPr>
              <a:t> </a:t>
            </a:r>
            <a:endParaRPr lang="ja-JP" altLang="ja-JP" smtClean="0">
              <a:solidFill>
                <a:prstClr val="black"/>
              </a:solidFill>
            </a:endParaRPr>
          </a:p>
        </p:txBody>
      </p:sp>
      <p:sp>
        <p:nvSpPr>
          <p:cNvPr id="114" name="正方形/長方形 113"/>
          <p:cNvSpPr/>
          <p:nvPr/>
        </p:nvSpPr>
        <p:spPr>
          <a:xfrm>
            <a:off x="91704" y="309717"/>
            <a:ext cx="8977502" cy="5400000"/>
          </a:xfrm>
          <a:prstGeom prst="rect">
            <a:avLst/>
          </a:prstGeom>
          <a:noFill/>
          <a:ln>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角丸四角形 114"/>
          <p:cNvSpPr/>
          <p:nvPr/>
        </p:nvSpPr>
        <p:spPr>
          <a:xfrm>
            <a:off x="179512" y="405248"/>
            <a:ext cx="8784000" cy="5148000"/>
          </a:xfrm>
          <a:prstGeom prst="roundRect">
            <a:avLst>
              <a:gd name="adj" fmla="val 4953"/>
            </a:avLst>
          </a:prstGeom>
          <a:noFill/>
          <a:ln w="254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■フィランソロピーの促進、非営利セクターの活性化</a:t>
            </a:r>
          </a:p>
          <a:p>
            <a:endParaRPr lang="en-US" altLang="ja-JP" sz="14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正方形/長方形 138"/>
          <p:cNvSpPr/>
          <p:nvPr/>
        </p:nvSpPr>
        <p:spPr>
          <a:xfrm>
            <a:off x="4918937" y="3571522"/>
            <a:ext cx="3852074" cy="251517"/>
          </a:xfrm>
          <a:prstGeom prst="rect">
            <a:avLst/>
          </a:prstGeom>
          <a:ln w="9525">
            <a:noFill/>
            <a:prstDash val="sysDot"/>
          </a:ln>
        </p:spPr>
        <p:txBody>
          <a:bodyPr wrap="square" lIns="72000" tIns="36000" rIns="36000" bIns="18000" anchor="t" anchorCtr="0">
            <a:noAutofit/>
          </a:bodyPr>
          <a:lstStyle/>
          <a:p>
            <a:pPr>
              <a:defRPr/>
            </a:pP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「民都･大阪」フィランソロピー会議を通じた好循環のイメージ</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正方形/長方形 146"/>
          <p:cNvSpPr/>
          <p:nvPr/>
        </p:nvSpPr>
        <p:spPr>
          <a:xfrm>
            <a:off x="395536" y="767593"/>
            <a:ext cx="3096344" cy="2207873"/>
          </a:xfrm>
          <a:prstGeom prst="rect">
            <a:avLst/>
          </a:prstGeom>
          <a:ln w="3175">
            <a:noFill/>
            <a:prstDash val="sysDot"/>
          </a:ln>
        </p:spPr>
        <p:txBody>
          <a:bodyPr wrap="square" lIns="3600" tIns="3600" rIns="3600" bIns="3600" numCol="1" anchor="t" anchorCtr="0">
            <a:spAutoFit/>
          </a:bodyPr>
          <a:lstStyle/>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市民</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・非営利セクターの役割が世界的にも大きくなり、寄附や社会的投資等を通じて</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社会的課題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の解決を図る</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フィランソロピーが世界の潮流になりつつある。</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の促進に</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より第２の動脈（フィランソロピー・キャピタル）を大阪に取り込み、非営利</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セクターの活性化を通じて、大阪</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フィランソロピーにおける国際的な拠点都市」をめざす</a:t>
            </a:r>
            <a:r>
              <a:rPr lang="ja-JP" altLang="en-US"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まずは、公益社団・財団法人や学校法人、社会福祉法人、</a:t>
            </a:r>
            <a:r>
              <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NPO</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法人など多様な担い手が参画する「</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a:t>
            </a:r>
            <a:r>
              <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」におい</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て</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「民都･大阪」の実現に向けた議論・検討を行う。</a:t>
            </a:r>
          </a:p>
        </p:txBody>
      </p:sp>
      <p:sp>
        <p:nvSpPr>
          <p:cNvPr id="127" name="正方形/長方形 126"/>
          <p:cNvSpPr/>
          <p:nvPr/>
        </p:nvSpPr>
        <p:spPr>
          <a:xfrm>
            <a:off x="91704" y="48146"/>
            <a:ext cx="1398033" cy="21250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取組み例</a:t>
            </a:r>
            <a:endParaRPr lang="ja-JP" altLang="en-US" sz="1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456347" y="5841376"/>
            <a:ext cx="8508141" cy="972000"/>
          </a:xfrm>
          <a:prstGeom prst="homePlate">
            <a:avLst>
              <a:gd name="adj" fmla="val 39307"/>
            </a:avLst>
          </a:prstGeom>
          <a:solidFill>
            <a:schemeClr val="bg1"/>
          </a:solidFill>
          <a:ln w="9525"/>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右矢印 121"/>
          <p:cNvSpPr/>
          <p:nvPr/>
        </p:nvSpPr>
        <p:spPr>
          <a:xfrm>
            <a:off x="580593" y="6455195"/>
            <a:ext cx="2389276"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正方形/長方形 122"/>
          <p:cNvSpPr/>
          <p:nvPr/>
        </p:nvSpPr>
        <p:spPr>
          <a:xfrm>
            <a:off x="2772693" y="6381328"/>
            <a:ext cx="3095451" cy="246221"/>
          </a:xfrm>
          <a:prstGeom prst="rect">
            <a:avLst/>
          </a:prstGeom>
        </p:spPr>
        <p:txBody>
          <a:bodyPr wrap="square">
            <a:spAutoFit/>
          </a:bodyPr>
          <a:lstStyle/>
          <a:p>
            <a:pPr algn="ct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「民都･大阪」フィランソロピー会議の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設立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右矢印 135"/>
          <p:cNvSpPr/>
          <p:nvPr/>
        </p:nvSpPr>
        <p:spPr>
          <a:xfrm>
            <a:off x="580593" y="6100362"/>
            <a:ext cx="7807831"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7" name="正方形/長方形 136"/>
          <p:cNvSpPr/>
          <p:nvPr/>
        </p:nvSpPr>
        <p:spPr>
          <a:xfrm>
            <a:off x="456347" y="6021288"/>
            <a:ext cx="7788061" cy="247857"/>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民間活動を促進するための規制改革</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正方形/長方形 148"/>
          <p:cNvSpPr/>
          <p:nvPr/>
        </p:nvSpPr>
        <p:spPr>
          <a:xfrm>
            <a:off x="4008660" y="6597352"/>
            <a:ext cx="4235748" cy="253287"/>
          </a:xfrm>
          <a:prstGeom prst="rect">
            <a:avLst/>
          </a:prstGeom>
        </p:spPr>
        <p:txBody>
          <a:bodyPr wrap="square">
            <a:spAutoFit/>
          </a:bodyPr>
          <a:lstStyle/>
          <a:p>
            <a:pPr algn="ct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a:t>
            </a:r>
            <a:r>
              <a:rPr lang="en-US" altLang="ja-JP"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正方形/長方形 149"/>
          <p:cNvSpPr/>
          <p:nvPr/>
        </p:nvSpPr>
        <p:spPr>
          <a:xfrm>
            <a:off x="395536" y="5831686"/>
            <a:ext cx="2821036" cy="261610"/>
          </a:xfrm>
          <a:prstGeom prst="rect">
            <a:avLst/>
          </a:prstGeom>
        </p:spPr>
        <p:txBody>
          <a:bodyPr wrap="square">
            <a:spAutoFit/>
          </a:bodyPr>
          <a:lstStyle/>
          <a:p>
            <a:r>
              <a:rPr lang="ja-JP" altLang="en-US" sz="1100" b="1" dirty="0" smtClean="0">
                <a:solidFill>
                  <a:prstClr val="black"/>
                </a:solidFill>
                <a:latin typeface="Meiryo UI" panose="020B0604030504040204" pitchFamily="50" charset="-128"/>
                <a:ea typeface="Meiryo UI" panose="020B0604030504040204" pitchFamily="50" charset="-128"/>
              </a:rPr>
              <a:t>取組みの工程（主なもの）</a:t>
            </a:r>
            <a:endParaRPr lang="ja-JP" altLang="en-US" sz="1100" b="1" dirty="0">
              <a:solidFill>
                <a:prstClr val="black"/>
              </a:solidFill>
              <a:latin typeface="Meiryo UI" panose="020B0604030504040204" pitchFamily="50" charset="-128"/>
              <a:ea typeface="Meiryo UI" panose="020B0604030504040204" pitchFamily="50" charset="-128"/>
            </a:endParaRPr>
          </a:p>
        </p:txBody>
      </p:sp>
      <p:sp>
        <p:nvSpPr>
          <p:cNvPr id="121" name="右矢印 120"/>
          <p:cNvSpPr/>
          <p:nvPr/>
        </p:nvSpPr>
        <p:spPr>
          <a:xfrm>
            <a:off x="580593" y="6279445"/>
            <a:ext cx="7798307"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正方形/長方形 123"/>
          <p:cNvSpPr/>
          <p:nvPr/>
        </p:nvSpPr>
        <p:spPr>
          <a:xfrm>
            <a:off x="395538" y="6165320"/>
            <a:ext cx="7661838" cy="144000"/>
          </a:xfrm>
          <a:prstGeom prst="rect">
            <a:avLst/>
          </a:prstGeom>
        </p:spPr>
        <p:txBody>
          <a:bodyPr wrap="square">
            <a:spAutoFit/>
          </a:bodyPr>
          <a:lstStyle/>
          <a:p>
            <a:pPr algn="ct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公民連携の強化</a:t>
            </a:r>
            <a:endPar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47</a:t>
            </a:fld>
            <a:endParaRPr lang="ja-JP" altLang="en-US" sz="1200" dirty="0">
              <a:solidFill>
                <a:prstClr val="black"/>
              </a:solidFill>
            </a:endParaRPr>
          </a:p>
        </p:txBody>
      </p:sp>
      <p:sp>
        <p:nvSpPr>
          <p:cNvPr id="54" name="正方形/長方形 53"/>
          <p:cNvSpPr/>
          <p:nvPr/>
        </p:nvSpPr>
        <p:spPr>
          <a:xfrm>
            <a:off x="397614" y="3279990"/>
            <a:ext cx="3238282" cy="221018"/>
          </a:xfrm>
          <a:prstGeom prst="rect">
            <a:avLst/>
          </a:prstGeom>
          <a:ln w="3175">
            <a:noFill/>
            <a:prstDash val="sysDot"/>
          </a:ln>
        </p:spPr>
        <p:txBody>
          <a:bodyPr wrap="square" lIns="72000" tIns="18000" rIns="36000" bIns="18000" anchor="t" anchorCtr="0">
            <a:spAutoFit/>
          </a:bodyPr>
          <a:lstStyle/>
          <a:p>
            <a:pPr>
              <a:defRPr/>
            </a:pPr>
            <a:r>
              <a:rPr lang="ja-JP" altLang="en-US" sz="12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「民都･大阪」フィランソロピー会議の取組み</a:t>
            </a:r>
            <a:r>
              <a:rPr lang="ja-JP" altLang="en-US"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95536" y="3573016"/>
            <a:ext cx="4268191" cy="18355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○「民都･大阪」の実現に向け、</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多様</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担い手</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が法</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人格の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縦割りや</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営</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非営利</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の区分を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越えて一堂</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に集い</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、その</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存在感を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国内外</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示す</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なる場</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として、</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「民都・大阪」フィランソロピー会議</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をつくる</a:t>
            </a:r>
            <a:endParaRPr lang="en-US" altLang="ja-JP"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連携や協働を生み出し</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フィランソロピー都市宣言等により国内</a:t>
            </a:r>
            <a:endPar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外に発信</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することで、</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の動脈として資金や人材を集め、</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民間公益活</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動の活性化につながる</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ソーシャルイノベーション</a:t>
            </a:r>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創出</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新たな産業や市場、雇用を生み出すことで大阪の成長</a:t>
            </a:r>
            <a:r>
              <a:rPr lang="ja-JP" altLang="en-US"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にもつなげていく</a:t>
            </a:r>
            <a:endParaRPr lang="en-US" altLang="ja-JP" sz="11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235702" y="5815276"/>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（数字は年度）</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8" name="グループ化 27"/>
          <p:cNvGrpSpPr>
            <a:grpSpLocks noChangeAspect="1"/>
          </p:cNvGrpSpPr>
          <p:nvPr/>
        </p:nvGrpSpPr>
        <p:grpSpPr>
          <a:xfrm>
            <a:off x="4738516" y="3989924"/>
            <a:ext cx="4153963" cy="1243276"/>
            <a:chOff x="8894407" y="1030463"/>
            <a:chExt cx="6263912" cy="1828356"/>
          </a:xfrm>
        </p:grpSpPr>
        <p:sp>
          <p:nvSpPr>
            <p:cNvPr id="29" name="角丸四角形 28"/>
            <p:cNvSpPr/>
            <p:nvPr/>
          </p:nvSpPr>
          <p:spPr>
            <a:xfrm>
              <a:off x="11124728" y="106208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①社会的課題解決に</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向けた知恵･アイデア</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0" name="角丸四角形 29"/>
            <p:cNvSpPr/>
            <p:nvPr/>
          </p:nvSpPr>
          <p:spPr>
            <a:xfrm>
              <a:off x="9180512"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④民間活動の活性化</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1" name="角丸四角形 30"/>
            <p:cNvSpPr/>
            <p:nvPr/>
          </p:nvSpPr>
          <p:spPr>
            <a:xfrm>
              <a:off x="13068944" y="1693354"/>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②民都･大阪の</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国際的な存在感向上</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2" name="角丸四角形 31"/>
            <p:cNvSpPr/>
            <p:nvPr/>
          </p:nvSpPr>
          <p:spPr>
            <a:xfrm>
              <a:off x="11124728" y="2352103"/>
              <a:ext cx="1728192" cy="46469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2060"/>
                  </a:solidFill>
                  <a:latin typeface="Meiryo UI" panose="020B0604030504040204" pitchFamily="50" charset="-128"/>
                  <a:ea typeface="Meiryo UI" panose="020B0604030504040204" pitchFamily="50" charset="-128"/>
                </a:rPr>
                <a:t>③資金</a:t>
              </a:r>
              <a:r>
                <a:rPr lang="ja-JP" altLang="en-US" sz="800" b="1" dirty="0">
                  <a:solidFill>
                    <a:srgbClr val="002060"/>
                  </a:solidFill>
                  <a:latin typeface="Meiryo UI" panose="020B0604030504040204" pitchFamily="50" charset="-128"/>
                  <a:ea typeface="Meiryo UI" panose="020B0604030504040204" pitchFamily="50" charset="-128"/>
                </a:rPr>
                <a:t>や人材</a:t>
              </a:r>
              <a:r>
                <a:rPr lang="ja-JP" altLang="en-US" sz="800" b="1" dirty="0" smtClean="0">
                  <a:solidFill>
                    <a:srgbClr val="002060"/>
                  </a:solidFill>
                  <a:latin typeface="Meiryo UI" panose="020B0604030504040204" pitchFamily="50" charset="-128"/>
                  <a:ea typeface="Meiryo UI" panose="020B0604030504040204" pitchFamily="50" charset="-128"/>
                </a:rPr>
                <a:t>が</a:t>
              </a:r>
              <a:endParaRPr lang="en-US" altLang="ja-JP" sz="800" b="1" dirty="0" smtClean="0">
                <a:solidFill>
                  <a:srgbClr val="002060"/>
                </a:solidFill>
                <a:latin typeface="Meiryo UI" panose="020B0604030504040204" pitchFamily="50" charset="-128"/>
                <a:ea typeface="Meiryo UI" panose="020B0604030504040204" pitchFamily="50" charset="-128"/>
              </a:endParaRPr>
            </a:p>
            <a:p>
              <a:pPr algn="ctr"/>
              <a:r>
                <a:rPr lang="ja-JP" altLang="en-US" sz="800" b="1" dirty="0" smtClean="0">
                  <a:solidFill>
                    <a:srgbClr val="002060"/>
                  </a:solidFill>
                  <a:latin typeface="Meiryo UI" panose="020B0604030504040204" pitchFamily="50" charset="-128"/>
                  <a:ea typeface="Meiryo UI" panose="020B0604030504040204" pitchFamily="50" charset="-128"/>
                </a:rPr>
                <a:t>大阪に集まる</a:t>
              </a:r>
              <a:endParaRPr lang="ja-JP" altLang="en-US" sz="800" b="1" dirty="0">
                <a:solidFill>
                  <a:srgbClr val="002060"/>
                </a:solidFill>
                <a:latin typeface="Meiryo UI" panose="020B0604030504040204" pitchFamily="50" charset="-128"/>
                <a:ea typeface="Meiryo UI" panose="020B0604030504040204" pitchFamily="50" charset="-128"/>
              </a:endParaRPr>
            </a:p>
          </p:txBody>
        </p:sp>
        <p:sp>
          <p:nvSpPr>
            <p:cNvPr id="35" name="曲折矢印 34"/>
            <p:cNvSpPr/>
            <p:nvPr/>
          </p:nvSpPr>
          <p:spPr>
            <a:xfrm rot="5400000">
              <a:off x="13270259" y="976589"/>
              <a:ext cx="442617"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6" name="曲折矢印 35"/>
            <p:cNvSpPr/>
            <p:nvPr/>
          </p:nvSpPr>
          <p:spPr>
            <a:xfrm rot="16200000">
              <a:off x="10267770" y="2006547"/>
              <a:ext cx="398924" cy="882944"/>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7" name="曲折矢印 36"/>
            <p:cNvSpPr/>
            <p:nvPr/>
          </p:nvSpPr>
          <p:spPr>
            <a:xfrm rot="10800000" flipH="1" flipV="1">
              <a:off x="10068494" y="1196752"/>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8" name="曲折矢印 37"/>
            <p:cNvSpPr/>
            <p:nvPr/>
          </p:nvSpPr>
          <p:spPr>
            <a:xfrm flipH="1" flipV="1">
              <a:off x="13071462" y="2204864"/>
              <a:ext cx="840210" cy="442617"/>
            </a:xfrm>
            <a:prstGeom prst="ben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39" name="円/楕円 26"/>
            <p:cNvSpPr/>
            <p:nvPr/>
          </p:nvSpPr>
          <p:spPr>
            <a:xfrm>
              <a:off x="10996619" y="1693354"/>
              <a:ext cx="1984410" cy="513817"/>
            </a:xfrm>
            <a:prstGeom prst="ellipse">
              <a:avLst/>
            </a:prstGeom>
            <a:solidFill>
              <a:schemeClr val="accent3">
                <a:lumMod val="40000"/>
                <a:lumOff val="6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「民都・大阪」</a:t>
              </a:r>
              <a:endParaRPr lang="en-US" altLang="ja-JP"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フィランソロピー</a:t>
              </a:r>
              <a:r>
                <a:rPr lang="ja-JP" altLang="en-US" sz="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p>
          </p:txBody>
        </p:sp>
        <p:sp>
          <p:nvSpPr>
            <p:cNvPr id="40" name="正方形/長方形 39"/>
            <p:cNvSpPr/>
            <p:nvPr/>
          </p:nvSpPr>
          <p:spPr>
            <a:xfrm>
              <a:off x="13717015" y="1030463"/>
              <a:ext cx="1441304"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国内外への発信</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3627004" y="2538168"/>
              <a:ext cx="1433874" cy="2911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第２の動脈</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8894407" y="2538168"/>
              <a:ext cx="1456235" cy="3206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活動につなぎ、</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活かす</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8900227" y="1030463"/>
              <a:ext cx="1371838" cy="309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連携･協力</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10" name="グループ化 9"/>
          <p:cNvGrpSpPr>
            <a:grpSpLocks noChangeAspect="1"/>
          </p:cNvGrpSpPr>
          <p:nvPr/>
        </p:nvGrpSpPr>
        <p:grpSpPr>
          <a:xfrm>
            <a:off x="3879283" y="543933"/>
            <a:ext cx="4869181" cy="2827367"/>
            <a:chOff x="3707904" y="476672"/>
            <a:chExt cx="5084383" cy="2952328"/>
          </a:xfrm>
        </p:grpSpPr>
        <p:sp>
          <p:nvSpPr>
            <p:cNvPr id="2" name="角丸四角形 1"/>
            <p:cNvSpPr/>
            <p:nvPr/>
          </p:nvSpPr>
          <p:spPr>
            <a:xfrm>
              <a:off x="3950841" y="839600"/>
              <a:ext cx="2664296"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企業・市民</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4" name="角丸四角形 43"/>
            <p:cNvSpPr/>
            <p:nvPr/>
          </p:nvSpPr>
          <p:spPr>
            <a:xfrm>
              <a:off x="3950841" y="2855824"/>
              <a:ext cx="2664296" cy="432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Meiryo UI" panose="020B0604030504040204" pitchFamily="50" charset="-128"/>
                  <a:ea typeface="Meiryo UI" panose="020B0604030504040204" pitchFamily="50" charset="-128"/>
                </a:rPr>
                <a:t>政府でも企業でもない</a:t>
              </a:r>
              <a:endParaRPr lang="en-US" altLang="ja-JP" sz="11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サード・セクターによる社会的課題の解決</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下矢印 2"/>
            <p:cNvSpPr/>
            <p:nvPr/>
          </p:nvSpPr>
          <p:spPr>
            <a:xfrm>
              <a:off x="4400825"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3950841"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政府</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8" name="下矢印 47"/>
            <p:cNvSpPr/>
            <p:nvPr/>
          </p:nvSpPr>
          <p:spPr>
            <a:xfrm>
              <a:off x="5877121" y="1268760"/>
              <a:ext cx="288032" cy="151216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5427137" y="1772816"/>
              <a:ext cx="1188000" cy="360000"/>
            </a:xfrm>
            <a:prstGeom prst="roundRect">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latin typeface="Meiryo UI" panose="020B0604030504040204" pitchFamily="50" charset="-128"/>
                  <a:ea typeface="Meiryo UI" panose="020B0604030504040204" pitchFamily="50" charset="-128"/>
                </a:rPr>
                <a:t>新</a:t>
              </a:r>
              <a:r>
                <a:rPr lang="ja-JP" altLang="en-US" sz="1100" b="1" dirty="0" smtClean="0">
                  <a:solidFill>
                    <a:schemeClr val="tx1"/>
                  </a:solidFill>
                  <a:latin typeface="Meiryo UI" panose="020B0604030504040204" pitchFamily="50" charset="-128"/>
                  <a:ea typeface="Meiryo UI" panose="020B0604030504040204" pitchFamily="50" charset="-128"/>
                </a:rPr>
                <a:t>たな仕組み</a:t>
              </a:r>
              <a:endParaRPr kumimoji="1" lang="ja-JP" altLang="en-US" sz="1100" b="1"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3950841" y="1412776"/>
              <a:ext cx="118800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税</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5318993" y="1412776"/>
              <a:ext cx="144016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投資（寄付・人）</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52" name="正方形/長方形 51"/>
            <p:cNvSpPr/>
            <p:nvPr/>
          </p:nvSpPr>
          <p:spPr>
            <a:xfrm>
              <a:off x="5018323" y="2276872"/>
              <a:ext cx="202886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第２の動脈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（フィランソロピー・キャピタル）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6" name="二等辺三角形 5"/>
            <p:cNvSpPr/>
            <p:nvPr/>
          </p:nvSpPr>
          <p:spPr>
            <a:xfrm rot="16200000">
              <a:off x="6198528" y="1860263"/>
              <a:ext cx="1368152" cy="18514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角丸四角形 55"/>
            <p:cNvSpPr/>
            <p:nvPr/>
          </p:nvSpPr>
          <p:spPr>
            <a:xfrm>
              <a:off x="7047361" y="198884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chemeClr val="tx1"/>
                  </a:solidFill>
                  <a:latin typeface="Meiryo UI" panose="020B0604030504040204" pitchFamily="50" charset="-128"/>
                  <a:ea typeface="Meiryo UI" panose="020B0604030504040204" pitchFamily="50" charset="-128"/>
                </a:rPr>
                <a:t>新</a:t>
              </a:r>
              <a:r>
                <a:rPr lang="ja-JP" altLang="en-US" sz="1050" b="1" dirty="0" smtClean="0">
                  <a:solidFill>
                    <a:schemeClr val="tx1"/>
                  </a:solidFill>
                  <a:latin typeface="Meiryo UI" panose="020B0604030504040204" pitchFamily="50" charset="-128"/>
                  <a:ea typeface="Meiryo UI" panose="020B0604030504040204" pitchFamily="50" charset="-128"/>
                </a:rPr>
                <a:t>たなサービス</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・寄付のマッチング</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・法人の評価</a:t>
              </a:r>
              <a:endParaRPr lang="en-US" altLang="ja-JP" sz="80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・運営・人材育成支援　など</a:t>
              </a:r>
              <a:endParaRPr kumimoji="1" lang="ja-JP" altLang="en-US" sz="800" b="1" dirty="0">
                <a:solidFill>
                  <a:schemeClr val="tx1"/>
                </a:solidFill>
                <a:latin typeface="Meiryo UI" panose="020B0604030504040204" pitchFamily="50" charset="-128"/>
                <a:ea typeface="Meiryo UI" panose="020B0604030504040204" pitchFamily="50" charset="-128"/>
              </a:endParaRPr>
            </a:p>
          </p:txBody>
        </p:sp>
        <p:sp>
          <p:nvSpPr>
            <p:cNvPr id="57" name="角丸四角形 56"/>
            <p:cNvSpPr/>
            <p:nvPr/>
          </p:nvSpPr>
          <p:spPr>
            <a:xfrm>
              <a:off x="7047361" y="1268760"/>
              <a:ext cx="1657767" cy="648072"/>
            </a:xfrm>
            <a:prstGeom prst="round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latin typeface="Meiryo UI" panose="020B0604030504040204" pitchFamily="50" charset="-128"/>
                  <a:ea typeface="Meiryo UI" panose="020B0604030504040204" pitchFamily="50" charset="-128"/>
                </a:rPr>
                <a:t>新たな機関</a:t>
              </a:r>
              <a:endParaRPr lang="en-US" altLang="ja-JP" sz="1050" b="1" dirty="0" smtClean="0">
                <a:solidFill>
                  <a:schemeClr val="tx1"/>
                </a:solidFill>
                <a:latin typeface="Meiryo UI" panose="020B0604030504040204" pitchFamily="50" charset="-128"/>
                <a:ea typeface="Meiryo UI" panose="020B0604030504040204" pitchFamily="50" charset="-128"/>
              </a:endParaRPr>
            </a:p>
            <a:p>
              <a:r>
                <a:rPr kumimoji="1" lang="ja-JP" altLang="en-US" sz="800" b="1" dirty="0" smtClean="0">
                  <a:solidFill>
                    <a:schemeClr val="tx1"/>
                  </a:solidFill>
                  <a:latin typeface="Meiryo UI" panose="020B0604030504040204" pitchFamily="50" charset="-128"/>
                  <a:ea typeface="Meiryo UI" panose="020B0604030504040204" pitchFamily="50" charset="-128"/>
                </a:rPr>
                <a:t>・各主体をつなぐプラットフォーム</a:t>
              </a:r>
              <a:endParaRPr kumimoji="1" lang="en-US" altLang="ja-JP" sz="800" b="1" dirty="0" smtClean="0">
                <a:solidFill>
                  <a:schemeClr val="tx1"/>
                </a:solidFill>
                <a:latin typeface="Meiryo UI" panose="020B0604030504040204" pitchFamily="50" charset="-128"/>
                <a:ea typeface="Meiryo UI" panose="020B0604030504040204" pitchFamily="50" charset="-128"/>
              </a:endParaRPr>
            </a:p>
            <a:p>
              <a:r>
                <a:rPr lang="ja-JP" altLang="en-US" sz="800" b="1" dirty="0" smtClean="0">
                  <a:solidFill>
                    <a:schemeClr val="tx1"/>
                  </a:solidFill>
                  <a:latin typeface="Meiryo UI" panose="020B0604030504040204" pitchFamily="50" charset="-128"/>
                  <a:ea typeface="Meiryo UI" panose="020B0604030504040204" pitchFamily="50" charset="-128"/>
                </a:rPr>
                <a:t>・公益庁　など</a:t>
              </a:r>
              <a:endParaRPr lang="en-US" altLang="ja-JP" sz="800" b="1" dirty="0" smtClean="0">
                <a:solidFill>
                  <a:schemeClr val="tx1"/>
                </a:solidFill>
                <a:latin typeface="Meiryo UI" panose="020B0604030504040204" pitchFamily="50" charset="-128"/>
                <a:ea typeface="Meiryo UI" panose="020B0604030504040204" pitchFamily="50" charset="-128"/>
              </a:endParaRPr>
            </a:p>
          </p:txBody>
        </p:sp>
        <p:sp>
          <p:nvSpPr>
            <p:cNvPr id="58" name="正方形/長方形 57"/>
            <p:cNvSpPr/>
            <p:nvPr/>
          </p:nvSpPr>
          <p:spPr>
            <a:xfrm>
              <a:off x="7062009" y="2924944"/>
              <a:ext cx="15693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新しい産業・市場を生み出すイノベーションにもつながる</a:t>
              </a:r>
              <a:endParaRPr kumimoji="1" lang="ja-JP" altLang="en-US" sz="900" b="1" dirty="0">
                <a:solidFill>
                  <a:schemeClr val="tx1"/>
                </a:solidFill>
                <a:latin typeface="Meiryo UI" panose="020B0604030504040204" pitchFamily="50" charset="-128"/>
                <a:ea typeface="Meiryo UI" panose="020B0604030504040204" pitchFamily="50" charset="-128"/>
              </a:endParaRPr>
            </a:p>
          </p:txBody>
        </p:sp>
        <p:sp>
          <p:nvSpPr>
            <p:cNvPr id="7" name="下矢印 6"/>
            <p:cNvSpPr/>
            <p:nvPr/>
          </p:nvSpPr>
          <p:spPr>
            <a:xfrm>
              <a:off x="7659341" y="2708920"/>
              <a:ext cx="360040" cy="1440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3779912" y="548681"/>
              <a:ext cx="5012375" cy="2880319"/>
            </a:xfrm>
            <a:prstGeom prst="roundRect">
              <a:avLst>
                <a:gd name="adj" fmla="val 443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角丸四角形 52"/>
            <p:cNvSpPr/>
            <p:nvPr/>
          </p:nvSpPr>
          <p:spPr>
            <a:xfrm>
              <a:off x="3878833" y="476672"/>
              <a:ext cx="1656184" cy="216000"/>
            </a:xfrm>
            <a:prstGeom prst="round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smtClean="0">
                  <a:solidFill>
                    <a:schemeClr val="bg1"/>
                  </a:solidFill>
                  <a:latin typeface="Meiryo UI" panose="020B0604030504040204" pitchFamily="50" charset="-128"/>
                  <a:ea typeface="Meiryo UI" panose="020B0604030504040204" pitchFamily="50" charset="-128"/>
                </a:rPr>
                <a:t>第２の動脈のイメージ</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3707904" y="2276872"/>
              <a:ext cx="1693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第一の動脈</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a:p>
              <a:pPr algn="ctr"/>
              <a:r>
                <a:rPr lang="ja-JP" altLang="en-US" sz="1050" b="1" dirty="0" smtClean="0">
                  <a:solidFill>
                    <a:schemeClr val="tx1"/>
                  </a:solidFill>
                  <a:latin typeface="Meiryo UI" panose="020B0604030504040204" pitchFamily="50" charset="-128"/>
                  <a:ea typeface="Meiryo UI" panose="020B0604030504040204" pitchFamily="50" charset="-128"/>
                </a:rPr>
                <a:t>（税による分配）</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grpSp>
      <p:sp>
        <p:nvSpPr>
          <p:cNvPr id="55" name="右矢印 54"/>
          <p:cNvSpPr/>
          <p:nvPr/>
        </p:nvSpPr>
        <p:spPr>
          <a:xfrm>
            <a:off x="7020424" y="6644754"/>
            <a:ext cx="136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5760424" y="6453352"/>
            <a:ext cx="2628000" cy="144000"/>
          </a:xfrm>
          <a:prstGeom prst="rightArrow">
            <a:avLst/>
          </a:prstGeom>
          <a:solidFill>
            <a:schemeClr val="accent1">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正方形/長方形 59"/>
          <p:cNvSpPr/>
          <p:nvPr/>
        </p:nvSpPr>
        <p:spPr>
          <a:xfrm>
            <a:off x="5436989" y="6381328"/>
            <a:ext cx="3095451" cy="246221"/>
          </a:xfrm>
          <a:prstGeom prst="rect">
            <a:avLst/>
          </a:prstGeom>
        </p:spPr>
        <p:txBody>
          <a:bodyPr wrap="square">
            <a:spAutoFit/>
          </a:bodyPr>
          <a:lstStyle/>
          <a:p>
            <a:pPr algn="ctr"/>
            <a:r>
              <a:rPr lang="ja-JP" altLang="en-US" sz="1000"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「民都･大阪」の実現に向けた議論・検討</a:t>
            </a:r>
            <a:endParaRPr lang="en-US" altLang="ja-JP" sz="1000"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9529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2864" y="30183"/>
            <a:ext cx="9178924" cy="6858000"/>
          </a:xfrm>
          <a:prstGeom prst="rect">
            <a:avLst/>
          </a:prstGeom>
          <a:solidFill>
            <a:schemeClr val="accent6">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4" name="円/楕円 73"/>
          <p:cNvSpPr/>
          <p:nvPr/>
        </p:nvSpPr>
        <p:spPr>
          <a:xfrm>
            <a:off x="4622448" y="4365104"/>
            <a:ext cx="4428001" cy="2376000"/>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タイトル 1"/>
          <p:cNvSpPr txBox="1">
            <a:spLocks/>
          </p:cNvSpPr>
          <p:nvPr/>
        </p:nvSpPr>
        <p:spPr>
          <a:xfrm>
            <a:off x="-36512" y="-3001"/>
            <a:ext cx="9178924"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a:solidFill>
                  <a:prstClr val="black"/>
                </a:solidFill>
                <a:latin typeface="Meiryo UI" pitchFamily="50" charset="-128"/>
                <a:ea typeface="Meiryo UI" pitchFamily="50" charset="-128"/>
                <a:cs typeface="Meiryo UI" pitchFamily="50" charset="-128"/>
              </a:rPr>
              <a:t>第３章　その先にあるもの　　～副首都として発展する未来の大阪～</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39" name="正方形/長方形 38"/>
          <p:cNvSpPr/>
          <p:nvPr/>
        </p:nvSpPr>
        <p:spPr>
          <a:xfrm>
            <a:off x="123620" y="548856"/>
            <a:ext cx="8853628" cy="1944000"/>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「西日本の首都」「首都機能のバックアップ」「アジアの主要都市」「民都」の４つの役割</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を実現した「副首都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大阪」は、万博のレガシーや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のインバウンド効果も活用して、「東西二極の一極」「日本の成長エンジン」の</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地位</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確固たるものとする。</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4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これらにより、副首都・大阪は、世界の中で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・文化・サイエンス</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の一大拠点として、日本の中で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は、リニア開通後の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の西の</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核と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して、住民にとっては、豊かで、利便性の高い都市</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生活が享受できる都市として、持続的に大きな発展を遂げる未来を実現する。</a:t>
            </a: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5474195" y="4976008"/>
            <a:ext cx="4066357" cy="1477328"/>
          </a:xfrm>
          <a:prstGeom prst="rect">
            <a:avLst/>
          </a:prstGeom>
          <a:noFill/>
        </p:spPr>
        <p:txBody>
          <a:bodyPr wrap="square" rtlCol="0">
            <a:spAutoFit/>
          </a:bodyPr>
          <a:lstStyle/>
          <a:p>
            <a:pPr fontAlgn="auto">
              <a:lnSpc>
                <a:spcPts val="1800"/>
              </a:lnSpc>
              <a:spcBef>
                <a:spcPts val="0"/>
              </a:spcBef>
              <a:spcAft>
                <a:spcPts val="0"/>
              </a:spcAft>
            </a:pPr>
            <a:r>
              <a:rPr lang="ja-JP" altLang="en-US" sz="1200" b="1"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MICE</a:t>
            </a:r>
            <a:r>
              <a:rPr lang="ja-JP" altLang="en-US" sz="1200" dirty="0">
                <a:solidFill>
                  <a:prstClr val="black"/>
                </a:solidFill>
                <a:latin typeface="Meiryo UI" panose="020B0604030504040204" pitchFamily="50" charset="-128"/>
                <a:ea typeface="Meiryo UI" panose="020B0604030504040204" pitchFamily="50" charset="-128"/>
              </a:rPr>
              <a:t>機能の</a:t>
            </a:r>
            <a:r>
              <a:rPr lang="ja-JP" altLang="en-US" sz="1200" dirty="0" smtClean="0">
                <a:solidFill>
                  <a:prstClr val="black"/>
                </a:solidFill>
                <a:latin typeface="Meiryo UI" panose="020B0604030504040204" pitchFamily="50" charset="-128"/>
                <a:ea typeface="Meiryo UI" panose="020B0604030504040204" pitchFamily="50" charset="-128"/>
              </a:rPr>
              <a:t>発揮等に</a:t>
            </a:r>
            <a:r>
              <a:rPr lang="ja-JP" altLang="en-US" sz="1200" dirty="0">
                <a:solidFill>
                  <a:prstClr val="black"/>
                </a:solidFill>
                <a:latin typeface="Meiryo UI" panose="020B0604030504040204" pitchFamily="50" charset="-128"/>
                <a:ea typeface="Meiryo UI" panose="020B0604030504040204" pitchFamily="50" charset="-128"/>
              </a:rPr>
              <a:t>よる国内外からの集客</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毎年</a:t>
            </a:r>
            <a:r>
              <a:rPr lang="en-US" altLang="ja-JP" sz="1200" dirty="0" smtClean="0">
                <a:latin typeface="Meiryo UI" panose="020B0604030504040204" pitchFamily="50" charset="-128"/>
                <a:ea typeface="Meiryo UI" panose="020B0604030504040204" pitchFamily="50" charset="-128"/>
              </a:rPr>
              <a:t>7,600</a:t>
            </a:r>
            <a:r>
              <a:rPr lang="ja-JP" altLang="en-US" sz="1200" dirty="0">
                <a:latin typeface="Meiryo UI" panose="020B0604030504040204" pitchFamily="50" charset="-128"/>
                <a:ea typeface="Meiryo UI" panose="020B0604030504040204" pitchFamily="50" charset="-128"/>
              </a:rPr>
              <a:t>億円もの経済</a:t>
            </a:r>
            <a:r>
              <a:rPr lang="ja-JP" altLang="en-US" sz="1200" dirty="0">
                <a:solidFill>
                  <a:prstClr val="black"/>
                </a:solidFill>
                <a:latin typeface="Meiryo UI" panose="020B0604030504040204" pitchFamily="50" charset="-128"/>
                <a:ea typeface="Meiryo UI" panose="020B0604030504040204" pitchFamily="50" charset="-128"/>
              </a:rPr>
              <a:t>波及効果</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◎世界的な認知度向上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smtClean="0">
                <a:solidFill>
                  <a:prstClr val="black"/>
                </a:solidFill>
                <a:latin typeface="Meiryo UI" panose="020B0604030504040204" pitchFamily="50" charset="-128"/>
                <a:ea typeface="Meiryo UI" panose="020B0604030504040204" pitchFamily="50" charset="-128"/>
              </a:rPr>
              <a:t>　　観光客</a:t>
            </a:r>
            <a:r>
              <a:rPr lang="ja-JP" altLang="en-US" sz="1200" dirty="0">
                <a:solidFill>
                  <a:prstClr val="black"/>
                </a:solidFill>
                <a:latin typeface="Meiryo UI" panose="020B0604030504040204" pitchFamily="50" charset="-128"/>
                <a:ea typeface="Meiryo UI" panose="020B0604030504040204" pitchFamily="50" charset="-128"/>
              </a:rPr>
              <a:t>の大幅増や国際会議等</a:t>
            </a:r>
            <a:r>
              <a:rPr lang="ja-JP" altLang="en-US" sz="1200" dirty="0" smtClean="0">
                <a:solidFill>
                  <a:prstClr val="black"/>
                </a:solidFill>
                <a:latin typeface="Meiryo UI" panose="020B0604030504040204" pitchFamily="50" charset="-128"/>
                <a:ea typeface="Meiryo UI" panose="020B0604030504040204" pitchFamily="50" charset="-128"/>
              </a:rPr>
              <a:t>を通じた</a:t>
            </a:r>
            <a:endParaRPr lang="en-US" altLang="ja-JP" sz="1200" dirty="0" smtClean="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情報</a:t>
            </a:r>
            <a:r>
              <a:rPr lang="ja-JP" altLang="en-US" sz="1200" dirty="0">
                <a:solidFill>
                  <a:prstClr val="black"/>
                </a:solidFill>
                <a:latin typeface="Meiryo UI" panose="020B0604030504040204" pitchFamily="50" charset="-128"/>
                <a:ea typeface="Meiryo UI" panose="020B0604030504040204" pitchFamily="50" charset="-128"/>
              </a:rPr>
              <a:t>発信に</a:t>
            </a:r>
            <a:r>
              <a:rPr lang="ja-JP" altLang="en-US" sz="1200" dirty="0" smtClean="0">
                <a:solidFill>
                  <a:prstClr val="black"/>
                </a:solidFill>
                <a:latin typeface="Meiryo UI" panose="020B0604030504040204" pitchFamily="50" charset="-128"/>
                <a:ea typeface="Meiryo UI" panose="020B0604030504040204" pitchFamily="50" charset="-128"/>
              </a:rPr>
              <a:t>より副首都</a:t>
            </a:r>
            <a:r>
              <a:rPr lang="ja-JP" altLang="en-US" sz="1200" dirty="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大阪の認知度向上</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8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en-US" altLang="ja-JP" sz="1200" dirty="0">
              <a:solidFill>
                <a:prstClr val="black"/>
              </a:solidFill>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99685" y="2633962"/>
            <a:ext cx="7920000" cy="1631935"/>
            <a:chOff x="599685" y="2074703"/>
            <a:chExt cx="7920000" cy="2124000"/>
          </a:xfrm>
        </p:grpSpPr>
        <p:sp>
          <p:nvSpPr>
            <p:cNvPr id="7" name="正方形/長方形 6"/>
            <p:cNvSpPr/>
            <p:nvPr/>
          </p:nvSpPr>
          <p:spPr>
            <a:xfrm>
              <a:off x="599685" y="2074703"/>
              <a:ext cx="7920000" cy="2124000"/>
            </a:xfrm>
            <a:prstGeom prst="rect">
              <a:avLst/>
            </a:prstGeom>
          </p:spPr>
          <p:style>
            <a:lnRef idx="0">
              <a:schemeClr val="accent1"/>
            </a:lnRef>
            <a:fillRef idx="3">
              <a:schemeClr val="accent1"/>
            </a:fillRef>
            <a:effectRef idx="3">
              <a:schemeClr val="accent1"/>
            </a:effectRef>
            <a:fontRef idx="minor">
              <a:schemeClr val="lt1"/>
            </a:fontRef>
          </p:style>
          <p:txBody>
            <a:bodyPr bIns="72000" rtlCol="0" anchor="b"/>
            <a:lstStyle/>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東京とは異なる個性・新たな価値観をもって、世界で存在感を発揮する「東西二極の一極」</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fontAlgn="auto">
                <a:spcBef>
                  <a:spcPts val="0"/>
                </a:spcBef>
                <a:spcAft>
                  <a:spcPts val="0"/>
                </a:spcAft>
              </a:pPr>
              <a:r>
                <a:rPr lang="ja-JP" altLang="en-US" sz="1200" b="1" dirty="0" smtClean="0">
                  <a:solidFill>
                    <a:prstClr val="white"/>
                  </a:solidFill>
                  <a:latin typeface="Meiryo UI" panose="020B0604030504040204" pitchFamily="50" charset="-128"/>
                  <a:ea typeface="Meiryo UI" panose="020B0604030504040204" pitchFamily="50" charset="-128"/>
                </a:rPr>
                <a:t>平時にも非常時にも、日本の未来を支え、けん引する「成長エンジン」</a:t>
              </a:r>
              <a:endParaRPr lang="ja-JP" altLang="en-US" sz="1200" b="1" dirty="0">
                <a:solidFill>
                  <a:prstClr val="white"/>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782772" y="2191009"/>
              <a:ext cx="7550674" cy="1370055"/>
              <a:chOff x="1272301" y="5714149"/>
              <a:chExt cx="6623547" cy="2206487"/>
            </a:xfrm>
          </p:grpSpPr>
          <p:sp>
            <p:nvSpPr>
              <p:cNvPr id="13" name="アーチ 12"/>
              <p:cNvSpPr/>
              <p:nvPr/>
            </p:nvSpPr>
            <p:spPr>
              <a:xfrm>
                <a:off x="1922091" y="5870060"/>
                <a:ext cx="5258273" cy="1946364"/>
              </a:xfrm>
              <a:prstGeom prst="blockArc">
                <a:avLst>
                  <a:gd name="adj1" fmla="val 10854319"/>
                  <a:gd name="adj2" fmla="val 16200429"/>
                  <a:gd name="adj3" fmla="val 4642"/>
                </a:avLst>
              </a:prstGeom>
              <a:solidFill>
                <a:srgbClr val="F79646"/>
              </a:solidFill>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5" name="アーチ 14"/>
              <p:cNvSpPr/>
              <p:nvPr/>
            </p:nvSpPr>
            <p:spPr>
              <a:xfrm>
                <a:off x="1930637" y="5785095"/>
                <a:ext cx="5258273" cy="1946364"/>
              </a:xfrm>
              <a:prstGeom prst="blockArc">
                <a:avLst>
                  <a:gd name="adj1" fmla="val 5400000"/>
                  <a:gd name="adj2" fmla="val 10800000"/>
                  <a:gd name="adj3" fmla="val 4642"/>
                </a:avLst>
              </a:prstGeom>
              <a:solidFill>
                <a:srgbClr val="ACE946"/>
              </a:solidFill>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7" name="アーチ 16"/>
              <p:cNvSpPr/>
              <p:nvPr/>
            </p:nvSpPr>
            <p:spPr>
              <a:xfrm>
                <a:off x="1913927" y="5784572"/>
                <a:ext cx="5258273" cy="1946364"/>
              </a:xfrm>
              <a:prstGeom prst="blockArc">
                <a:avLst>
                  <a:gd name="adj1" fmla="val 0"/>
                  <a:gd name="adj2" fmla="val 5400000"/>
                  <a:gd name="adj3" fmla="val 4642"/>
                </a:avLst>
              </a:prstGeom>
              <a:solidFill>
                <a:srgbClr val="47D872"/>
              </a:solidFill>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0" name="アーチ 19"/>
              <p:cNvSpPr/>
              <p:nvPr/>
            </p:nvSpPr>
            <p:spPr>
              <a:xfrm>
                <a:off x="1922472" y="5870061"/>
                <a:ext cx="5258273" cy="1946364"/>
              </a:xfrm>
              <a:prstGeom prst="blockArc">
                <a:avLst>
                  <a:gd name="adj1" fmla="val 16199571"/>
                  <a:gd name="adj2" fmla="val 21545681"/>
                  <a:gd name="adj3" fmla="val 4642"/>
                </a:avLst>
              </a:prstGeom>
              <a:solidFill>
                <a:srgbClr val="4BACC6"/>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フリーフォーム 20"/>
              <p:cNvSpPr/>
              <p:nvPr/>
            </p:nvSpPr>
            <p:spPr>
              <a:xfrm>
                <a:off x="3262296" y="6443945"/>
                <a:ext cx="2652690" cy="753719"/>
              </a:xfrm>
              <a:custGeom>
                <a:avLst/>
                <a:gdLst>
                  <a:gd name="connsiteX0" fmla="*/ 0 w 2421637"/>
                  <a:gd name="connsiteY0" fmla="*/ 493006 h 986012"/>
                  <a:gd name="connsiteX1" fmla="*/ 1210819 w 2421637"/>
                  <a:gd name="connsiteY1" fmla="*/ 0 h 986012"/>
                  <a:gd name="connsiteX2" fmla="*/ 2421638 w 2421637"/>
                  <a:gd name="connsiteY2" fmla="*/ 493006 h 986012"/>
                  <a:gd name="connsiteX3" fmla="*/ 1210819 w 2421637"/>
                  <a:gd name="connsiteY3" fmla="*/ 986012 h 986012"/>
                  <a:gd name="connsiteX4" fmla="*/ 0 w 2421637"/>
                  <a:gd name="connsiteY4" fmla="*/ 493006 h 986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637" h="986012">
                    <a:moveTo>
                      <a:pt x="0" y="493006"/>
                    </a:moveTo>
                    <a:cubicBezTo>
                      <a:pt x="0" y="220726"/>
                      <a:pt x="542102" y="0"/>
                      <a:pt x="1210819" y="0"/>
                    </a:cubicBezTo>
                    <a:cubicBezTo>
                      <a:pt x="1879536" y="0"/>
                      <a:pt x="2421638" y="220726"/>
                      <a:pt x="2421638" y="493006"/>
                    </a:cubicBezTo>
                    <a:cubicBezTo>
                      <a:pt x="2421638" y="765286"/>
                      <a:pt x="1879536" y="986012"/>
                      <a:pt x="1210819" y="986012"/>
                    </a:cubicBezTo>
                    <a:cubicBezTo>
                      <a:pt x="542102" y="986012"/>
                      <a:pt x="0" y="765286"/>
                      <a:pt x="0" y="493006"/>
                    </a:cubicBezTo>
                    <a:close/>
                  </a:path>
                </a:pathLst>
              </a:custGeom>
              <a:gradFill flip="none" rotWithShape="1">
                <a:gsLst>
                  <a:gs pos="0">
                    <a:schemeClr val="bg1"/>
                  </a:gs>
                  <a:gs pos="99000">
                    <a:schemeClr val="accent1"/>
                  </a:gs>
                </a:gsLst>
                <a:path path="circle">
                  <a:fillToRect l="50000" t="50000" r="50000" b="50000"/>
                </a:path>
                <a:tileRect/>
              </a:gra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none" lIns="386391" tIns="36000" rIns="386391" bIns="0" numCol="1" spcCol="1270" anchor="ctr" anchorCtr="0">
                <a:noAutofit/>
              </a:bodyPr>
              <a:lstStyle/>
              <a:p>
                <a:pPr algn="ctr" defTabSz="1111250">
                  <a:lnSpc>
                    <a:spcPct val="90000"/>
                  </a:lnSpc>
                  <a:spcAft>
                    <a:spcPts val="0"/>
                  </a:spcAft>
                </a:pPr>
                <a:r>
                  <a:rPr lang="ja-JP" altLang="en-US" sz="2000" b="1" dirty="0" smtClean="0">
                    <a:solidFill>
                      <a:prstClr val="black"/>
                    </a:solidFill>
                    <a:latin typeface="Meiryo UI" panose="020B0604030504040204" pitchFamily="50" charset="-128"/>
                    <a:ea typeface="Meiryo UI" panose="020B0604030504040204" pitchFamily="50" charset="-128"/>
                  </a:rPr>
                  <a:t>副首都・大阪</a:t>
                </a:r>
                <a:endParaRPr lang="ja-JP" altLang="en-US" sz="2000" b="1" dirty="0">
                  <a:solidFill>
                    <a:prstClr val="black"/>
                  </a:solidFill>
                  <a:latin typeface="Meiryo UI" panose="020B0604030504040204" pitchFamily="50" charset="-128"/>
                  <a:ea typeface="Meiryo UI" panose="020B0604030504040204" pitchFamily="50" charset="-128"/>
                </a:endParaRPr>
              </a:p>
            </p:txBody>
          </p:sp>
          <p:sp>
            <p:nvSpPr>
              <p:cNvPr id="22" name="フリーフォーム 21"/>
              <p:cNvSpPr/>
              <p:nvPr/>
            </p:nvSpPr>
            <p:spPr>
              <a:xfrm>
                <a:off x="3648870" y="7345644"/>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D4F49F"/>
                  </a:gs>
                  <a:gs pos="100000">
                    <a:srgbClr val="ACE946"/>
                  </a:gs>
                </a:gsLst>
                <a:path path="circle">
                  <a:fillToRect l="50000" t="50000" r="50000" b="50000"/>
                </a:path>
              </a:gra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民　　都</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4" name="フリーフォーム 23"/>
              <p:cNvSpPr/>
              <p:nvPr/>
            </p:nvSpPr>
            <p:spPr>
              <a:xfrm>
                <a:off x="6001069" y="6533307"/>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50000">
                    <a:srgbClr val="A2EBB7"/>
                  </a:gs>
                  <a:gs pos="0">
                    <a:schemeClr val="bg1"/>
                  </a:gs>
                  <a:gs pos="100000">
                    <a:srgbClr val="47D872"/>
                  </a:gs>
                </a:gsLst>
                <a:path path="circle">
                  <a:fillToRect l="50000" t="50000" r="50000" b="50000"/>
                </a:path>
              </a:gradFill>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a:solidFill>
                      <a:prstClr val="black"/>
                    </a:solidFill>
                    <a:latin typeface="Meiryo UI" panose="020B0604030504040204" pitchFamily="50" charset="-128"/>
                    <a:ea typeface="Meiryo UI" panose="020B0604030504040204" pitchFamily="50" charset="-128"/>
                  </a:rPr>
                  <a:t>アジア</a:t>
                </a:r>
                <a:r>
                  <a:rPr lang="ja-JP" altLang="en-US" sz="1400" b="1" dirty="0" smtClean="0">
                    <a:solidFill>
                      <a:prstClr val="black"/>
                    </a:solidFill>
                    <a:latin typeface="Meiryo UI" panose="020B0604030504040204" pitchFamily="50" charset="-128"/>
                    <a:ea typeface="Meiryo UI" panose="020B0604030504040204" pitchFamily="50" charset="-128"/>
                  </a:rPr>
                  <a:t>の</a:t>
                </a:r>
                <a:r>
                  <a:rPr lang="ja-JP" altLang="en-US" sz="1400" b="1" dirty="0">
                    <a:solidFill>
                      <a:prstClr val="black"/>
                    </a:solidFill>
                    <a:latin typeface="Meiryo UI" panose="020B0604030504040204" pitchFamily="50" charset="-128"/>
                    <a:ea typeface="Meiryo UI" panose="020B0604030504040204" pitchFamily="50" charset="-128"/>
                  </a:rPr>
                  <a:t>主要</a:t>
                </a:r>
                <a:r>
                  <a:rPr lang="ja-JP" altLang="en-US" sz="1400" b="1" dirty="0" smtClean="0">
                    <a:solidFill>
                      <a:prstClr val="black"/>
                    </a:solidFill>
                    <a:latin typeface="Meiryo UI" panose="020B0604030504040204" pitchFamily="50" charset="-128"/>
                    <a:ea typeface="Meiryo UI" panose="020B0604030504040204" pitchFamily="50" charset="-128"/>
                  </a:rPr>
                  <a:t>都市</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5" name="フリーフォーム 24"/>
              <p:cNvSpPr/>
              <p:nvPr/>
            </p:nvSpPr>
            <p:spPr>
              <a:xfrm>
                <a:off x="3637451" y="5714149"/>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99000">
                    <a:srgbClr val="4BACC6"/>
                  </a:gs>
                </a:gsLst>
                <a:path path="circle">
                  <a:fillToRect l="50000" t="50000" r="50000" b="50000"/>
                </a:path>
              </a:gradFill>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首都機能のバックアップ</a:t>
                </a:r>
                <a:endParaRPr lang="ja-JP" altLang="en-US" sz="1400" b="1" dirty="0">
                  <a:solidFill>
                    <a:prstClr val="black"/>
                  </a:solidFill>
                  <a:latin typeface="Meiryo UI" panose="020B0604030504040204" pitchFamily="50" charset="-128"/>
                  <a:ea typeface="Meiryo UI" panose="020B0604030504040204" pitchFamily="50" charset="-128"/>
                </a:endParaRPr>
              </a:p>
            </p:txBody>
          </p:sp>
          <p:sp>
            <p:nvSpPr>
              <p:cNvPr id="26" name="フリーフォーム 25"/>
              <p:cNvSpPr/>
              <p:nvPr/>
            </p:nvSpPr>
            <p:spPr>
              <a:xfrm>
                <a:off x="1272301" y="6555745"/>
                <a:ext cx="1894779" cy="574992"/>
              </a:xfrm>
              <a:custGeom>
                <a:avLst/>
                <a:gdLst>
                  <a:gd name="connsiteX0" fmla="*/ 0 w 1695146"/>
                  <a:gd name="connsiteY0" fmla="*/ 345105 h 690209"/>
                  <a:gd name="connsiteX1" fmla="*/ 847573 w 1695146"/>
                  <a:gd name="connsiteY1" fmla="*/ 0 h 690209"/>
                  <a:gd name="connsiteX2" fmla="*/ 1695146 w 1695146"/>
                  <a:gd name="connsiteY2" fmla="*/ 345105 h 690209"/>
                  <a:gd name="connsiteX3" fmla="*/ 847573 w 1695146"/>
                  <a:gd name="connsiteY3" fmla="*/ 690210 h 690209"/>
                  <a:gd name="connsiteX4" fmla="*/ 0 w 1695146"/>
                  <a:gd name="connsiteY4" fmla="*/ 345105 h 690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5146" h="690209">
                    <a:moveTo>
                      <a:pt x="0" y="345105"/>
                    </a:moveTo>
                    <a:cubicBezTo>
                      <a:pt x="0" y="154509"/>
                      <a:pt x="379471" y="0"/>
                      <a:pt x="847573" y="0"/>
                    </a:cubicBezTo>
                    <a:cubicBezTo>
                      <a:pt x="1315675" y="0"/>
                      <a:pt x="1695146" y="154509"/>
                      <a:pt x="1695146" y="345105"/>
                    </a:cubicBezTo>
                    <a:cubicBezTo>
                      <a:pt x="1695146" y="535701"/>
                      <a:pt x="1315675" y="690210"/>
                      <a:pt x="847573" y="690210"/>
                    </a:cubicBezTo>
                    <a:cubicBezTo>
                      <a:pt x="379471" y="690210"/>
                      <a:pt x="0" y="535701"/>
                      <a:pt x="0" y="345105"/>
                    </a:cubicBezTo>
                    <a:close/>
                  </a:path>
                </a:pathLst>
              </a:custGeom>
              <a:gradFill>
                <a:gsLst>
                  <a:gs pos="0">
                    <a:schemeClr val="bg1"/>
                  </a:gs>
                  <a:gs pos="50000">
                    <a:srgbClr val="FBCBA3"/>
                  </a:gs>
                  <a:gs pos="100000">
                    <a:srgbClr val="F79646"/>
                  </a:gs>
                </a:gsLst>
                <a:path path="circle">
                  <a:fillToRect l="50000" t="50000" r="50000" b="50000"/>
                </a:path>
              </a:grad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none" lIns="276188" tIns="0" rIns="276188" bIns="0" numCol="1" spcCol="1270" anchor="ctr" anchorCtr="0">
                <a:noAutofit/>
              </a:bodyPr>
              <a:lstStyle/>
              <a:p>
                <a:pPr algn="ctr" defTabSz="977900">
                  <a:lnSpc>
                    <a:spcPts val="1800"/>
                  </a:lnSpc>
                  <a:spcAft>
                    <a:spcPts val="0"/>
                  </a:spcAft>
                </a:pPr>
                <a:r>
                  <a:rPr lang="ja-JP" altLang="en-US" sz="1400" b="1" dirty="0" smtClean="0">
                    <a:solidFill>
                      <a:prstClr val="black"/>
                    </a:solidFill>
                    <a:latin typeface="Meiryo UI" panose="020B0604030504040204" pitchFamily="50" charset="-128"/>
                    <a:ea typeface="Meiryo UI" panose="020B0604030504040204" pitchFamily="50" charset="-128"/>
                  </a:rPr>
                  <a:t>西日本の首都</a:t>
                </a:r>
                <a:endParaRPr lang="ja-JP" altLang="en-US" sz="1400" b="1" dirty="0">
                  <a:solidFill>
                    <a:prstClr val="black"/>
                  </a:solidFill>
                  <a:latin typeface="Meiryo UI" panose="020B0604030504040204" pitchFamily="50" charset="-128"/>
                  <a:ea typeface="Meiryo UI" panose="020B0604030504040204" pitchFamily="50" charset="-128"/>
                </a:endParaRPr>
              </a:p>
            </p:txBody>
          </p:sp>
        </p:grpSp>
      </p:grpSp>
      <p:sp>
        <p:nvSpPr>
          <p:cNvPr id="72" name="円/楕円 71"/>
          <p:cNvSpPr/>
          <p:nvPr/>
        </p:nvSpPr>
        <p:spPr>
          <a:xfrm>
            <a:off x="60120" y="4500137"/>
            <a:ext cx="4428000" cy="2249974"/>
          </a:xfrm>
          <a:prstGeom prst="ellipse">
            <a:avLst/>
          </a:prstGeom>
          <a:solidFill>
            <a:schemeClr val="bg1">
              <a:alpha val="60000"/>
            </a:schemeClr>
          </a:solidFill>
          <a:ln>
            <a:noFill/>
          </a:ln>
          <a:effectLst>
            <a:glow rad="139700">
              <a:srgbClr val="FEF6F0">
                <a:alpha val="66667"/>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grpSp>
        <p:nvGrpSpPr>
          <p:cNvPr id="65" name="グループ化 64"/>
          <p:cNvGrpSpPr/>
          <p:nvPr/>
        </p:nvGrpSpPr>
        <p:grpSpPr>
          <a:xfrm>
            <a:off x="3406982" y="4561492"/>
            <a:ext cx="2304000" cy="2215884"/>
            <a:chOff x="3572559" y="4659417"/>
            <a:chExt cx="2016251" cy="2459251"/>
          </a:xfrm>
          <a:solidFill>
            <a:srgbClr val="FFC000"/>
          </a:solidFill>
          <a:effectLst>
            <a:glow rad="139700">
              <a:srgbClr val="FF0000">
                <a:alpha val="40000"/>
              </a:srgbClr>
            </a:glow>
          </a:effectLst>
          <a:scene3d>
            <a:camera prst="orthographicFront"/>
            <a:lightRig rig="sunset" dir="t"/>
          </a:scene3d>
        </p:grpSpPr>
        <p:sp>
          <p:nvSpPr>
            <p:cNvPr id="66" name="V 字形矢印 65"/>
            <p:cNvSpPr/>
            <p:nvPr/>
          </p:nvSpPr>
          <p:spPr>
            <a:xfrm rot="5400000">
              <a:off x="4066016" y="5595873"/>
              <a:ext cx="1029338" cy="2016251"/>
            </a:xfrm>
            <a:prstGeom prst="notchedRightArrow">
              <a:avLst>
                <a:gd name="adj1" fmla="val 59274"/>
                <a:gd name="adj2" fmla="val 62712"/>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67" name="山形 66"/>
            <p:cNvSpPr/>
            <p:nvPr/>
          </p:nvSpPr>
          <p:spPr>
            <a:xfrm rot="5400000">
              <a:off x="4204485" y="5453949"/>
              <a:ext cx="719999" cy="1080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8" name="山形 67"/>
            <p:cNvSpPr/>
            <p:nvPr/>
          </p:nvSpPr>
          <p:spPr>
            <a:xfrm rot="5400000">
              <a:off x="4267698" y="5111774"/>
              <a:ext cx="622799" cy="936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69" name="山形 68"/>
            <p:cNvSpPr/>
            <p:nvPr/>
          </p:nvSpPr>
          <p:spPr>
            <a:xfrm rot="5400000">
              <a:off x="4307400" y="4816745"/>
              <a:ext cx="529200" cy="792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sp>
          <p:nvSpPr>
            <p:cNvPr id="70" name="山形 69"/>
            <p:cNvSpPr/>
            <p:nvPr/>
          </p:nvSpPr>
          <p:spPr>
            <a:xfrm rot="5400000">
              <a:off x="4348485" y="4551417"/>
              <a:ext cx="432000" cy="648000"/>
            </a:xfrm>
            <a:prstGeom prst="chevron">
              <a:avLst/>
            </a:prstGeom>
            <a:grpFill/>
            <a:ln>
              <a:noFill/>
            </a:ln>
            <a:sp3d>
              <a:bevelT/>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black"/>
                </a:solidFill>
              </a:endParaRPr>
            </a:p>
          </p:txBody>
        </p:sp>
      </p:grpSp>
      <p:sp>
        <p:nvSpPr>
          <p:cNvPr id="73" name="テキスト ボックス 72"/>
          <p:cNvSpPr txBox="1"/>
          <p:nvPr/>
        </p:nvSpPr>
        <p:spPr>
          <a:xfrm>
            <a:off x="359912" y="5033245"/>
            <a:ext cx="3528000" cy="1733808"/>
          </a:xfrm>
          <a:prstGeom prst="rect">
            <a:avLst/>
          </a:prstGeom>
          <a:noFill/>
        </p:spPr>
        <p:txBody>
          <a:bodyPr wrap="square" rtlCol="0">
            <a:spAutoFit/>
          </a:bodyPr>
          <a:lstStyle/>
          <a:p>
            <a:pPr marL="177800" indent="-177800"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◎健康・ライフサイエンス分野の世界的</a:t>
            </a:r>
            <a:r>
              <a:rPr lang="ja-JP" altLang="en-US" sz="1200" dirty="0" smtClean="0">
                <a:solidFill>
                  <a:prstClr val="black"/>
                </a:solidFill>
                <a:latin typeface="Meiryo UI" panose="020B0604030504040204" pitchFamily="50" charset="-128"/>
                <a:ea typeface="Meiryo UI" panose="020B0604030504040204" pitchFamily="50" charset="-128"/>
              </a:rPr>
              <a:t>な先進地域と</a:t>
            </a:r>
            <a:r>
              <a:rPr lang="ja-JP" altLang="en-US" sz="1200" dirty="0">
                <a:solidFill>
                  <a:prstClr val="black"/>
                </a:solidFill>
                <a:latin typeface="Meiryo UI" panose="020B0604030504040204" pitchFamily="50" charset="-128"/>
                <a:ea typeface="Meiryo UI" panose="020B0604030504040204" pitchFamily="50" charset="-128"/>
              </a:rPr>
              <a:t>して</a:t>
            </a:r>
            <a:r>
              <a:rPr lang="ja-JP" altLang="en-US" sz="1200" dirty="0" smtClean="0">
                <a:solidFill>
                  <a:prstClr val="black"/>
                </a:solidFill>
                <a:latin typeface="Meiryo UI" panose="020B0604030504040204" pitchFamily="50" charset="-128"/>
                <a:ea typeface="Meiryo UI" panose="020B0604030504040204" pitchFamily="50" charset="-128"/>
              </a:rPr>
              <a:t>の地位確立</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次</a:t>
            </a:r>
            <a:r>
              <a:rPr lang="ja-JP" altLang="en-US" sz="1200" dirty="0">
                <a:solidFill>
                  <a:prstClr val="black"/>
                </a:solidFill>
                <a:latin typeface="Meiryo UI" panose="020B0604030504040204" pitchFamily="50" charset="-128"/>
                <a:ea typeface="Meiryo UI" panose="020B0604030504040204" pitchFamily="50" charset="-128"/>
              </a:rPr>
              <a:t>の</a:t>
            </a:r>
            <a:r>
              <a:rPr lang="en-US" altLang="ja-JP" sz="1200" dirty="0">
                <a:solidFill>
                  <a:prstClr val="black"/>
                </a:solidFill>
                <a:latin typeface="Meiryo UI" panose="020B0604030504040204" pitchFamily="50" charset="-128"/>
                <a:ea typeface="Meiryo UI" panose="020B0604030504040204" pitchFamily="50" charset="-128"/>
              </a:rPr>
              <a:t>50</a:t>
            </a:r>
            <a:r>
              <a:rPr lang="ja-JP" altLang="en-US" sz="1200" dirty="0">
                <a:solidFill>
                  <a:prstClr val="black"/>
                </a:solidFill>
                <a:latin typeface="Meiryo UI" panose="020B0604030504040204" pitchFamily="50" charset="-128"/>
                <a:ea typeface="Meiryo UI" panose="020B0604030504040204" pitchFamily="50" charset="-128"/>
              </a:rPr>
              <a:t>年に向け、人類の課題解決策や</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新た</a:t>
            </a:r>
            <a:r>
              <a:rPr lang="ja-JP" altLang="en-US" sz="1200" dirty="0">
                <a:solidFill>
                  <a:prstClr val="black"/>
                </a:solidFill>
                <a:latin typeface="Meiryo UI" panose="020B0604030504040204" pitchFamily="50" charset="-128"/>
                <a:ea typeface="Meiryo UI" panose="020B0604030504040204" pitchFamily="50" charset="-128"/>
              </a:rPr>
              <a:t>なライフスタイルを提案</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◎会場周辺地域のまちづくりの進展</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夢</a:t>
            </a:r>
            <a:r>
              <a:rPr lang="ja-JP" altLang="en-US" sz="1200" dirty="0">
                <a:solidFill>
                  <a:prstClr val="black"/>
                </a:solidFill>
                <a:latin typeface="Meiryo UI" panose="020B0604030504040204" pitchFamily="50" charset="-128"/>
                <a:ea typeface="Meiryo UI" panose="020B0604030504040204" pitchFamily="50" charset="-128"/>
              </a:rPr>
              <a:t>洲地区を中心とするベイエリア地域は、</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知の実践」拠点として整備が進展　　</a:t>
            </a:r>
            <a:endParaRPr lang="en-US" altLang="ja-JP" sz="1200" dirty="0">
              <a:solidFill>
                <a:prstClr val="black"/>
              </a:solidFill>
              <a:latin typeface="Meiryo UI" panose="020B0604030504040204" pitchFamily="50" charset="-128"/>
              <a:ea typeface="Meiryo UI" panose="020B0604030504040204" pitchFamily="50" charset="-128"/>
            </a:endParaRPr>
          </a:p>
          <a:p>
            <a:pPr fontAlgn="auto">
              <a:lnSpc>
                <a:spcPts val="1600"/>
              </a:lnSpc>
              <a:spcBef>
                <a:spcPts val="0"/>
              </a:spcBef>
              <a:spcAft>
                <a:spcPts val="0"/>
              </a:spcAft>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など</a:t>
            </a:r>
            <a:endParaRPr lang="ja-JP" altLang="en-US" sz="1200" dirty="0">
              <a:solidFill>
                <a:prstClr val="black"/>
              </a:solidFill>
            </a:endParaRPr>
          </a:p>
        </p:txBody>
      </p:sp>
      <p:sp>
        <p:nvSpPr>
          <p:cNvPr id="2" name="正方形/長方形 1"/>
          <p:cNvSpPr/>
          <p:nvPr/>
        </p:nvSpPr>
        <p:spPr>
          <a:xfrm>
            <a:off x="1191027"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rPr>
              <a:t>万博のレガシー</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5759641" y="4493099"/>
            <a:ext cx="2160000" cy="409086"/>
          </a:xfrm>
          <a:prstGeom prst="rect">
            <a:avLst/>
          </a:prstGeom>
          <a:solidFill>
            <a:srgbClr val="00B0F0"/>
          </a:solidFill>
          <a:ln>
            <a:noFill/>
          </a:ln>
          <a:effectLst>
            <a:glow rad="139700">
              <a:schemeClr val="accent1">
                <a:satMod val="175000"/>
                <a:alpha val="55000"/>
              </a:schemeClr>
            </a:glow>
            <a:softEdge rad="317500"/>
          </a:effectLst>
          <a:scene3d>
            <a:camera prst="orthographicFront"/>
            <a:lightRig rig="threePt" dir="t"/>
          </a:scene3d>
          <a:sp3d extrusionH="38100">
            <a:bevelT w="127000" h="1270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smtClean="0">
                <a:solidFill>
                  <a:prstClr val="white"/>
                </a:solidFill>
                <a:latin typeface="Meiryo UI" panose="020B0604030504040204" pitchFamily="50" charset="-128"/>
                <a:ea typeface="Meiryo UI" panose="020B0604030504040204" pitchFamily="50" charset="-128"/>
              </a:rPr>
              <a:t>IR</a:t>
            </a:r>
            <a:r>
              <a:rPr lang="ja-JP" altLang="en-US" sz="1400" b="1" dirty="0" smtClean="0">
                <a:solidFill>
                  <a:prstClr val="white"/>
                </a:solidFill>
                <a:latin typeface="Meiryo UI" panose="020B0604030504040204" pitchFamily="50" charset="-128"/>
                <a:ea typeface="Meiryo UI" panose="020B0604030504040204" pitchFamily="50" charset="-128"/>
              </a:rPr>
              <a:t>のインバウンド効果</a:t>
            </a:r>
            <a:endParaRPr lang="ja-JP" altLang="en-US" sz="1400" b="1" dirty="0">
              <a:solidFill>
                <a:prstClr val="white"/>
              </a:solidFill>
              <a:latin typeface="Meiryo UI" panose="020B0604030504040204" pitchFamily="50" charset="-128"/>
              <a:ea typeface="Meiryo UI" panose="020B0604030504040204" pitchFamily="50" charset="-128"/>
            </a:endParaRPr>
          </a:p>
        </p:txBody>
      </p:sp>
      <p:sp>
        <p:nvSpPr>
          <p:cNvPr id="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48</a:t>
            </a:fld>
            <a:endParaRPr lang="ja-JP" altLang="en-US" sz="1200" dirty="0">
              <a:solidFill>
                <a:prstClr val="black"/>
              </a:solidFill>
            </a:endParaRPr>
          </a:p>
        </p:txBody>
      </p:sp>
    </p:spTree>
    <p:extLst>
      <p:ext uri="{BB962C8B-B14F-4D97-AF65-F5344CB8AC3E}">
        <p14:creationId xmlns:p14="http://schemas.microsoft.com/office/powerpoint/2010/main" val="2967555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p:cNvSpPr/>
          <p:nvPr/>
        </p:nvSpPr>
        <p:spPr>
          <a:xfrm>
            <a:off x="0" y="0"/>
            <a:ext cx="9144000" cy="6858000"/>
          </a:xfrm>
          <a:prstGeom prst="rect">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graphicFrame>
        <p:nvGraphicFramePr>
          <p:cNvPr id="3" name="図表 2"/>
          <p:cNvGraphicFramePr/>
          <p:nvPr>
            <p:extLst/>
          </p:nvPr>
        </p:nvGraphicFramePr>
        <p:xfrm>
          <a:off x="575556" y="2021792"/>
          <a:ext cx="7920880" cy="4283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正方形/長方形 1"/>
          <p:cNvSpPr/>
          <p:nvPr/>
        </p:nvSpPr>
        <p:spPr>
          <a:xfrm>
            <a:off x="1725918" y="1916832"/>
            <a:ext cx="3998210" cy="338554"/>
          </a:xfrm>
          <a:prstGeom prst="rect">
            <a:avLst/>
          </a:prstGeom>
          <a:solidFill>
            <a:schemeClr val="lt1"/>
          </a:solidFill>
          <a:ln>
            <a:solidFill>
              <a:schemeClr val="tx1"/>
            </a:solidFill>
          </a:ln>
        </p:spPr>
        <p:txBody>
          <a:bodyPr wrap="none">
            <a:spAutoFit/>
          </a:bodyPr>
          <a:lstStyle/>
          <a:p>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世界が注目する産業・文化・サイエンスの拠点</a:t>
            </a:r>
            <a:endParaRPr lang="ja-JP" altLang="en-US" sz="1600" dirty="0">
              <a:solidFill>
                <a:srgbClr val="1F497D">
                  <a:lumMod val="75000"/>
                </a:srgbClr>
              </a:solidFill>
              <a:ea typeface="ＭＳ Ｐゴシック"/>
            </a:endParaRPr>
          </a:p>
        </p:txBody>
      </p:sp>
      <p:sp>
        <p:nvSpPr>
          <p:cNvPr id="6" name="正方形/長方形 5"/>
          <p:cNvSpPr/>
          <p:nvPr/>
        </p:nvSpPr>
        <p:spPr>
          <a:xfrm>
            <a:off x="1725918" y="3142644"/>
            <a:ext cx="2912977" cy="338554"/>
          </a:xfrm>
          <a:prstGeom prst="rect">
            <a:avLst/>
          </a:prstGeom>
          <a:solidFill>
            <a:schemeClr val="lt1"/>
          </a:solidFill>
          <a:ln>
            <a:solidFill>
              <a:schemeClr val="tx1"/>
            </a:solidFill>
          </a:ln>
        </p:spPr>
        <p:txBody>
          <a:bodyPr wrap="none">
            <a:spAutoFit/>
          </a:bodyPr>
          <a:lstStyle/>
          <a:p>
            <a:pPr algn="ct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スーパ</a:t>
            </a:r>
            <a:r>
              <a:rPr lang="ja-JP" altLang="en-US" sz="16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ー・</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メガリージョンの西の核</a:t>
            </a:r>
            <a:endParaRPr lang="ja-JP" altLang="en-US" sz="1600" dirty="0">
              <a:solidFill>
                <a:srgbClr val="1F497D">
                  <a:lumMod val="75000"/>
                </a:srgbClr>
              </a:solidFill>
              <a:ea typeface="ＭＳ Ｐゴシック"/>
            </a:endParaRPr>
          </a:p>
        </p:txBody>
      </p:sp>
      <p:sp>
        <p:nvSpPr>
          <p:cNvPr id="7" name="正方形/長方形 6"/>
          <p:cNvSpPr/>
          <p:nvPr/>
        </p:nvSpPr>
        <p:spPr>
          <a:xfrm>
            <a:off x="1725918" y="4388903"/>
            <a:ext cx="2895344" cy="338554"/>
          </a:xfrm>
          <a:prstGeom prst="rect">
            <a:avLst/>
          </a:prstGeom>
          <a:solidFill>
            <a:schemeClr val="lt1"/>
          </a:solidFill>
          <a:ln>
            <a:solidFill>
              <a:schemeClr val="tx1"/>
            </a:solidFill>
          </a:ln>
        </p:spPr>
        <p:txBody>
          <a:bodyPr wrap="none">
            <a:spAutoFit/>
          </a:bodyPr>
          <a:lstStyle/>
          <a:p>
            <a:pPr algn="ctr"/>
            <a:r>
              <a:rPr lang="ja-JP" altLang="en-US" sz="1600" b="1" dirty="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豊か</a:t>
            </a:r>
            <a:r>
              <a:rPr lang="ja-JP" altLang="en-US" sz="1600" b="1" dirty="0" smtClean="0">
                <a:solidFill>
                  <a:srgbClr val="1F497D">
                    <a:lumMod val="75000"/>
                  </a:srgbClr>
                </a:solidFill>
                <a:latin typeface="Meiryo UI" panose="020B0604030504040204" pitchFamily="50" charset="-128"/>
                <a:ea typeface="Meiryo UI" panose="020B0604030504040204" pitchFamily="50" charset="-128"/>
                <a:cs typeface="Meiryo UI" panose="020B0604030504040204" pitchFamily="50" charset="-128"/>
              </a:rPr>
              <a:t>で、利便性の高い都市生活</a:t>
            </a:r>
            <a:endParaRPr lang="ja-JP" altLang="en-US" sz="1600" dirty="0">
              <a:solidFill>
                <a:srgbClr val="1F497D">
                  <a:lumMod val="75000"/>
                </a:srgbClr>
              </a:solidFill>
              <a:ea typeface="ＭＳ Ｐゴシック"/>
            </a:endParaRPr>
          </a:p>
        </p:txBody>
      </p:sp>
      <p:pic>
        <p:nvPicPr>
          <p:cNvPr id="6146" name="Picture 2"/>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039150" y="5771722"/>
            <a:ext cx="5513711" cy="1067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488411" y="933648"/>
            <a:ext cx="7968500" cy="830997"/>
          </a:xfrm>
          <a:prstGeom prst="rect">
            <a:avLst/>
          </a:prstGeom>
          <a:noFill/>
        </p:spPr>
        <p:txBody>
          <a:bodyPr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rPr>
              <a:t>◇万博のレガシーと</a:t>
            </a:r>
            <a:r>
              <a:rPr lang="en-US" altLang="ja-JP" sz="1600" b="1" dirty="0" smtClean="0">
                <a:solidFill>
                  <a:prstClr val="black"/>
                </a:solidFill>
                <a:latin typeface="Meiryo UI" panose="020B0604030504040204" pitchFamily="50" charset="-128"/>
                <a:ea typeface="Meiryo UI" panose="020B0604030504040204" pitchFamily="50" charset="-128"/>
              </a:rPr>
              <a:t>IR</a:t>
            </a:r>
            <a:r>
              <a:rPr lang="ja-JP" altLang="en-US" sz="1600" b="1" dirty="0" smtClean="0">
                <a:solidFill>
                  <a:prstClr val="black"/>
                </a:solidFill>
                <a:latin typeface="Meiryo UI" panose="020B0604030504040204" pitchFamily="50" charset="-128"/>
                <a:ea typeface="Meiryo UI" panose="020B0604030504040204" pitchFamily="50" charset="-128"/>
              </a:rPr>
              <a:t>のインパクトを活かして、最先端のイノベーションと民の力の発揮で、</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　 日本・世界の未来を支え、けん引する世界有数の大都市として、持続的</a:t>
            </a:r>
            <a:r>
              <a:rPr lang="ja-JP" altLang="en-US" sz="1600" b="1" dirty="0">
                <a:solidFill>
                  <a:prstClr val="black"/>
                </a:solidFill>
                <a:latin typeface="Meiryo UI" panose="020B0604030504040204" pitchFamily="50" charset="-128"/>
                <a:ea typeface="Meiryo UI" panose="020B0604030504040204" pitchFamily="50" charset="-128"/>
              </a:rPr>
              <a:t>に</a:t>
            </a:r>
            <a:r>
              <a:rPr lang="ja-JP" altLang="en-US" sz="1600" b="1" dirty="0" smtClean="0">
                <a:solidFill>
                  <a:prstClr val="black"/>
                </a:solidFill>
                <a:latin typeface="Meiryo UI" panose="020B0604030504040204" pitchFamily="50" charset="-128"/>
                <a:ea typeface="Meiryo UI" panose="020B0604030504040204" pitchFamily="50" charset="-128"/>
              </a:rPr>
              <a:t>発展</a:t>
            </a:r>
            <a:endParaRPr lang="en-US" altLang="ja-JP" sz="1600" b="1" dirty="0" smtClean="0">
              <a:solidFill>
                <a:prstClr val="black"/>
              </a:solidFill>
              <a:latin typeface="Meiryo UI" panose="020B0604030504040204" pitchFamily="50" charset="-128"/>
              <a:ea typeface="Meiryo UI" panose="020B0604030504040204" pitchFamily="50" charset="-128"/>
            </a:endParaRPr>
          </a:p>
          <a:p>
            <a:r>
              <a:rPr lang="ja-JP" altLang="en-US" sz="1600" b="1" dirty="0" smtClean="0">
                <a:solidFill>
                  <a:prstClr val="black"/>
                </a:solidFill>
                <a:latin typeface="Meiryo UI" panose="020B0604030504040204" pitchFamily="50" charset="-128"/>
                <a:ea typeface="Meiryo UI" panose="020B0604030504040204" pitchFamily="50" charset="-128"/>
              </a:rPr>
              <a:t>◇副首都発展の果実により、住民にとって安全・安心、豊かで利便性の高い都市生活を実現</a:t>
            </a:r>
            <a:endParaRPr lang="ja-JP" altLang="en-US" sz="1600" b="1" dirty="0">
              <a:solidFill>
                <a:prstClr val="black"/>
              </a:solidFill>
              <a:latin typeface="Meiryo UI" panose="020B0604030504040204" pitchFamily="50" charset="-128"/>
              <a:ea typeface="Meiryo UI" panose="020B0604030504040204" pitchFamily="50" charset="-128"/>
            </a:endParaRPr>
          </a:p>
        </p:txBody>
      </p:sp>
      <p:sp>
        <p:nvSpPr>
          <p:cNvPr id="8" name="角丸四角形 7"/>
          <p:cNvSpPr/>
          <p:nvPr/>
        </p:nvSpPr>
        <p:spPr>
          <a:xfrm>
            <a:off x="1923511" y="332712"/>
            <a:ext cx="5400600" cy="5040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2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未来像</a:t>
            </a:r>
            <a:endParaRPr lang="ja-JP" altLang="en-US" sz="2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49</a:t>
            </a:fld>
            <a:endParaRPr lang="ja-JP" altLang="en-US" sz="1200" dirty="0">
              <a:solidFill>
                <a:prstClr val="black"/>
              </a:solidFill>
            </a:endParaRPr>
          </a:p>
        </p:txBody>
      </p:sp>
    </p:spTree>
    <p:extLst>
      <p:ext uri="{BB962C8B-B14F-4D97-AF65-F5344CB8AC3E}">
        <p14:creationId xmlns:p14="http://schemas.microsoft.com/office/powerpoint/2010/main" val="3633884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3358" y="548680"/>
            <a:ext cx="8659122" cy="710788"/>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600"/>
              </a:lnSpc>
              <a:spcBef>
                <a:spcPct val="0"/>
              </a:spcBef>
              <a:spcAft>
                <a:spcPct val="0"/>
              </a:spcAft>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わが国では、戦後の高度成長期から今日まで一貫して東京一極集中が進む。</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政治・行政の面でも依然として東京が中心。中央集権体制が強い。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base">
              <a:lnSpc>
                <a:spcPts val="1600"/>
              </a:lnSpc>
              <a:spcBef>
                <a:spcPct val="0"/>
              </a:spcBef>
              <a:spcAft>
                <a:spcPct val="0"/>
              </a:spcAft>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世界</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を中心に新興国</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が大都市の力で台頭。都市間競争の時代の中で、日本の成長力は低迷。</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33358" y="44624"/>
            <a:ext cx="8233688" cy="369332"/>
          </a:xfrm>
          <a:prstGeom prst="rect">
            <a:avLst/>
          </a:prstGeom>
          <a:noFill/>
        </p:spPr>
        <p:txBody>
          <a:bodyPr wrap="square" rtlCol="0">
            <a:spAutoFit/>
          </a:bodyPr>
          <a:lstStyle/>
          <a:p>
            <a:pPr fontAlgn="base">
              <a:spcBef>
                <a:spcPct val="0"/>
              </a:spcBef>
              <a:spcAft>
                <a:spcPct val="0"/>
              </a:spcAft>
            </a:pP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a:latin typeface="Meiryo UI" panose="020B0604030504040204" pitchFamily="50" charset="-128"/>
                <a:ea typeface="Meiryo UI" panose="020B0604030504040204" pitchFamily="50" charset="-128"/>
                <a:cs typeface="Meiryo UI" panose="020B0604030504040204" pitchFamily="50" charset="-128"/>
              </a:rPr>
              <a:t>１）わが国の</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現状</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3"/>
          <p:cNvSpPr txBox="1">
            <a:spLocks noChangeArrowheads="1"/>
          </p:cNvSpPr>
          <p:nvPr/>
        </p:nvSpPr>
        <p:spPr bwMode="auto">
          <a:xfrm>
            <a:off x="6228184" y="1412776"/>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■アジアの主な都市の一人あたり名目ＧＤＰ推移</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30" name="テキスト ボックス 19"/>
          <p:cNvSpPr txBox="1">
            <a:spLocks noChangeArrowheads="1"/>
          </p:cNvSpPr>
          <p:nvPr/>
        </p:nvSpPr>
        <p:spPr bwMode="auto">
          <a:xfrm>
            <a:off x="6315858" y="3933056"/>
            <a:ext cx="30451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a:t>
            </a:r>
            <a:r>
              <a:rPr lang="ja-JP" altLang="en-US" sz="800" dirty="0" smtClean="0">
                <a:solidFill>
                  <a:srgbClr val="000000"/>
                </a:solidFill>
                <a:latin typeface="Meiryo UI" pitchFamily="50" charset="-128"/>
                <a:ea typeface="Meiryo UI" pitchFamily="50" charset="-128"/>
                <a:cs typeface="Meiryo UI" pitchFamily="50" charset="-128"/>
              </a:rPr>
              <a:t>：大阪産業経済リサーチセンター「アジア</a:t>
            </a:r>
            <a:r>
              <a:rPr lang="ja-JP" altLang="en-US" sz="800" dirty="0">
                <a:solidFill>
                  <a:srgbClr val="000000"/>
                </a:solidFill>
                <a:latin typeface="Meiryo UI" pitchFamily="50" charset="-128"/>
                <a:ea typeface="Meiryo UI" pitchFamily="50" charset="-128"/>
                <a:cs typeface="Meiryo UI" pitchFamily="50" charset="-128"/>
              </a:rPr>
              <a:t>主要都市と大阪</a:t>
            </a:r>
            <a:r>
              <a:rPr lang="ja-JP" altLang="en-US" sz="800" dirty="0" smtClean="0">
                <a:solidFill>
                  <a:srgbClr val="000000"/>
                </a:solidFill>
                <a:latin typeface="Meiryo UI" pitchFamily="50" charset="-128"/>
                <a:ea typeface="Meiryo UI" pitchFamily="50" charset="-128"/>
                <a:cs typeface="Meiryo UI" pitchFamily="50" charset="-128"/>
              </a:rPr>
              <a:t>の</a:t>
            </a:r>
            <a:endParaRPr lang="en-US" altLang="ja-JP" sz="800" dirty="0" smtClean="0">
              <a:solidFill>
                <a:srgbClr val="000000"/>
              </a:solidFill>
              <a:latin typeface="Meiryo UI" pitchFamily="50" charset="-128"/>
              <a:ea typeface="Meiryo UI" pitchFamily="50" charset="-128"/>
              <a:cs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　</a:t>
            </a:r>
            <a:r>
              <a:rPr lang="ja-JP" altLang="en-US" sz="800" dirty="0" smtClean="0">
                <a:solidFill>
                  <a:srgbClr val="000000"/>
                </a:solidFill>
                <a:latin typeface="Meiryo UI" pitchFamily="50" charset="-128"/>
                <a:ea typeface="Meiryo UI" pitchFamily="50" charset="-128"/>
                <a:cs typeface="Meiryo UI" pitchFamily="50" charset="-128"/>
              </a:rPr>
              <a:t>　　　　都市間</a:t>
            </a:r>
            <a:r>
              <a:rPr lang="ja-JP" altLang="en-US" sz="800" dirty="0">
                <a:solidFill>
                  <a:srgbClr val="000000"/>
                </a:solidFill>
                <a:latin typeface="Meiryo UI" pitchFamily="50" charset="-128"/>
                <a:ea typeface="Meiryo UI" pitchFamily="50" charset="-128"/>
                <a:cs typeface="Meiryo UI" pitchFamily="50" charset="-128"/>
              </a:rPr>
              <a:t>競争力</a:t>
            </a:r>
            <a:r>
              <a:rPr lang="ja-JP" altLang="en-US" sz="800" dirty="0" smtClean="0">
                <a:solidFill>
                  <a:srgbClr val="000000"/>
                </a:solidFill>
                <a:latin typeface="Meiryo UI" pitchFamily="50" charset="-128"/>
                <a:ea typeface="Meiryo UI" pitchFamily="50" charset="-128"/>
                <a:cs typeface="Meiryo UI" pitchFamily="50" charset="-128"/>
              </a:rPr>
              <a:t>比較」（</a:t>
            </a:r>
            <a:r>
              <a:rPr lang="en-US" altLang="ja-JP" sz="800" dirty="0" smtClean="0">
                <a:solidFill>
                  <a:srgbClr val="000000"/>
                </a:solidFill>
                <a:latin typeface="Meiryo UI" pitchFamily="50" charset="-128"/>
                <a:ea typeface="Meiryo UI" pitchFamily="50" charset="-128"/>
                <a:cs typeface="Meiryo UI" pitchFamily="50" charset="-128"/>
              </a:rPr>
              <a:t>2014.3</a:t>
            </a:r>
            <a:r>
              <a:rPr lang="ja-JP" altLang="en-US" sz="800" dirty="0" smtClean="0">
                <a:solidFill>
                  <a:srgbClr val="000000"/>
                </a:solidFill>
                <a:latin typeface="Meiryo UI" pitchFamily="50" charset="-128"/>
                <a:ea typeface="Meiryo UI" pitchFamily="50" charset="-128"/>
                <a:cs typeface="Meiryo UI" pitchFamily="50" charset="-128"/>
              </a:rPr>
              <a:t>）</a:t>
            </a:r>
            <a:endParaRPr lang="ja-JP" altLang="en-US" sz="800" dirty="0">
              <a:solidFill>
                <a:srgbClr val="000000"/>
              </a:solidFill>
              <a:latin typeface="Meiryo UI" pitchFamily="50" charset="-128"/>
              <a:ea typeface="Meiryo UI" pitchFamily="50" charset="-128"/>
              <a:cs typeface="Meiryo UI" pitchFamily="50" charset="-128"/>
            </a:endParaRPr>
          </a:p>
        </p:txBody>
      </p:sp>
      <p:sp>
        <p:nvSpPr>
          <p:cNvPr id="96" name="テキスト ボックス 22"/>
          <p:cNvSpPr txBox="1">
            <a:spLocks noChangeArrowheads="1"/>
          </p:cNvSpPr>
          <p:nvPr/>
        </p:nvSpPr>
        <p:spPr bwMode="auto">
          <a:xfrm>
            <a:off x="119648" y="1449810"/>
            <a:ext cx="277812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a:solidFill>
                  <a:srgbClr val="000000"/>
                </a:solidFill>
                <a:latin typeface="Meiryo UI" pitchFamily="50" charset="-128"/>
                <a:ea typeface="Meiryo UI" pitchFamily="50" charset="-128"/>
                <a:cs typeface="Meiryo UI" pitchFamily="50" charset="-128"/>
              </a:rPr>
              <a:t>■</a:t>
            </a:r>
            <a:r>
              <a:rPr lang="ja-JP" altLang="en-US" sz="1050" b="1" dirty="0" smtClean="0">
                <a:solidFill>
                  <a:srgbClr val="000000"/>
                </a:solidFill>
                <a:latin typeface="Meiryo UI" pitchFamily="50" charset="-128"/>
                <a:ea typeface="Meiryo UI" pitchFamily="50" charset="-128"/>
                <a:cs typeface="Meiryo UI" pitchFamily="50" charset="-128"/>
              </a:rPr>
              <a:t>関東圏・東京への一極集中</a:t>
            </a:r>
          </a:p>
        </p:txBody>
      </p:sp>
      <p:sp>
        <p:nvSpPr>
          <p:cNvPr id="97" name="テキスト ボックス 3"/>
          <p:cNvSpPr txBox="1">
            <a:spLocks noChangeArrowheads="1"/>
          </p:cNvSpPr>
          <p:nvPr/>
        </p:nvSpPr>
        <p:spPr bwMode="auto">
          <a:xfrm>
            <a:off x="233358" y="1717136"/>
            <a:ext cx="2981195"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cs typeface="Meiryo UI" pitchFamily="50" charset="-128"/>
              </a:rPr>
              <a:t>⇒日本</a:t>
            </a:r>
            <a:r>
              <a:rPr lang="ja-JP" altLang="en-US" sz="900" dirty="0" smtClean="0">
                <a:solidFill>
                  <a:srgbClr val="000000"/>
                </a:solidFill>
                <a:latin typeface="Meiryo UI" pitchFamily="50" charset="-128"/>
                <a:ea typeface="Meiryo UI" pitchFamily="50" charset="-128"/>
                <a:cs typeface="Meiryo UI" pitchFamily="50" charset="-128"/>
              </a:rPr>
              <a:t>は首都圏の人口</a:t>
            </a:r>
            <a:r>
              <a:rPr lang="ja-JP" altLang="en-US" sz="900" dirty="0">
                <a:solidFill>
                  <a:srgbClr val="000000"/>
                </a:solidFill>
                <a:latin typeface="Meiryo UI" pitchFamily="50" charset="-128"/>
                <a:ea typeface="Meiryo UI" pitchFamily="50" charset="-128"/>
                <a:cs typeface="Meiryo UI" pitchFamily="50" charset="-128"/>
              </a:rPr>
              <a:t>比率</a:t>
            </a:r>
            <a:r>
              <a:rPr lang="ja-JP" altLang="en-US" sz="900" dirty="0" smtClean="0">
                <a:solidFill>
                  <a:srgbClr val="000000"/>
                </a:solidFill>
                <a:latin typeface="Meiryo UI" pitchFamily="50" charset="-128"/>
                <a:ea typeface="Meiryo UI" pitchFamily="50" charset="-128"/>
                <a:cs typeface="Meiryo UI" pitchFamily="50" charset="-128"/>
              </a:rPr>
              <a:t>が高く、かつ上昇を続けて</a:t>
            </a:r>
            <a:r>
              <a:rPr lang="ja-JP" altLang="en-US" sz="900" dirty="0">
                <a:solidFill>
                  <a:srgbClr val="000000"/>
                </a:solidFill>
                <a:latin typeface="Meiryo UI" pitchFamily="50" charset="-128"/>
                <a:ea typeface="Meiryo UI" pitchFamily="50" charset="-128"/>
                <a:cs typeface="Meiryo UI" pitchFamily="50" charset="-128"/>
              </a:rPr>
              <a:t>いる。</a:t>
            </a:r>
          </a:p>
        </p:txBody>
      </p:sp>
      <p:sp>
        <p:nvSpPr>
          <p:cNvPr id="99" name="テキスト ボックス 8"/>
          <p:cNvSpPr txBox="1">
            <a:spLocks noChangeArrowheads="1"/>
          </p:cNvSpPr>
          <p:nvPr/>
        </p:nvSpPr>
        <p:spPr bwMode="auto">
          <a:xfrm>
            <a:off x="294482" y="4044029"/>
            <a:ext cx="2857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出典：国土交通省作成資料「東京一極集中の状況等について」</a:t>
            </a:r>
          </a:p>
        </p:txBody>
      </p:sp>
      <p:sp>
        <p:nvSpPr>
          <p:cNvPr id="100" name="テキスト ボックス 3"/>
          <p:cNvSpPr txBox="1">
            <a:spLocks noChangeArrowheads="1"/>
          </p:cNvSpPr>
          <p:nvPr/>
        </p:nvSpPr>
        <p:spPr bwMode="auto">
          <a:xfrm>
            <a:off x="6398189" y="1717425"/>
            <a:ext cx="2580903"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⇒東京は強いが、シンガポール、香港が急速に追随</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101" name="テキスト ボックス 3"/>
          <p:cNvSpPr txBox="1">
            <a:spLocks noChangeArrowheads="1"/>
          </p:cNvSpPr>
          <p:nvPr/>
        </p:nvSpPr>
        <p:spPr bwMode="auto">
          <a:xfrm>
            <a:off x="216268" y="1932343"/>
            <a:ext cx="330707" cy="184666"/>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en-US" altLang="ja-JP" sz="600" dirty="0">
                <a:solidFill>
                  <a:srgbClr val="000000"/>
                </a:solidFill>
                <a:latin typeface="Meiryo UI" pitchFamily="50" charset="-128"/>
                <a:ea typeface="Meiryo UI" pitchFamily="50" charset="-128"/>
                <a:cs typeface="Meiryo UI" pitchFamily="50" charset="-128"/>
              </a:rPr>
              <a:t>(</a:t>
            </a:r>
            <a:r>
              <a:rPr lang="ja-JP" altLang="en-US" sz="600" dirty="0" smtClean="0">
                <a:solidFill>
                  <a:srgbClr val="000000"/>
                </a:solidFill>
                <a:latin typeface="Meiryo UI" pitchFamily="50" charset="-128"/>
                <a:ea typeface="Meiryo UI" pitchFamily="50" charset="-128"/>
                <a:cs typeface="Meiryo UI" pitchFamily="50" charset="-128"/>
              </a:rPr>
              <a:t>％</a:t>
            </a:r>
            <a:r>
              <a:rPr lang="en-US" altLang="ja-JP" sz="600" dirty="0" smtClean="0">
                <a:solidFill>
                  <a:srgbClr val="000000"/>
                </a:solidFill>
                <a:latin typeface="Meiryo UI" pitchFamily="50" charset="-128"/>
                <a:ea typeface="Meiryo UI" pitchFamily="50" charset="-128"/>
                <a:cs typeface="Meiryo UI" pitchFamily="50" charset="-128"/>
              </a:rPr>
              <a:t>)</a:t>
            </a:r>
            <a:endParaRPr lang="ja-JP" altLang="en-US" sz="600" dirty="0">
              <a:solidFill>
                <a:srgbClr val="000000"/>
              </a:solidFill>
              <a:latin typeface="Meiryo UI" pitchFamily="50" charset="-128"/>
              <a:ea typeface="Meiryo UI" pitchFamily="50" charset="-128"/>
              <a:cs typeface="Meiryo UI" pitchFamily="50" charset="-128"/>
            </a:endParaRPr>
          </a:p>
        </p:txBody>
      </p:sp>
      <p:sp>
        <p:nvSpPr>
          <p:cNvPr id="27" name="テキスト ボックス 22"/>
          <p:cNvSpPr txBox="1">
            <a:spLocks noChangeArrowheads="1"/>
          </p:cNvSpPr>
          <p:nvPr/>
        </p:nvSpPr>
        <p:spPr bwMode="auto">
          <a:xfrm>
            <a:off x="3275105" y="1430088"/>
            <a:ext cx="216376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rPr>
              <a:t>■日本</a:t>
            </a:r>
            <a:r>
              <a:rPr lang="ja-JP" altLang="en-US" sz="1050" b="1" dirty="0">
                <a:solidFill>
                  <a:srgbClr val="000000"/>
                </a:solidFill>
                <a:latin typeface="Meiryo UI" pitchFamily="50" charset="-128"/>
                <a:ea typeface="Meiryo UI" pitchFamily="50" charset="-128"/>
              </a:rPr>
              <a:t>の経済成長率の推移</a:t>
            </a:r>
          </a:p>
        </p:txBody>
      </p:sp>
      <p:sp>
        <p:nvSpPr>
          <p:cNvPr id="31" name="テキスト ボックス 3"/>
          <p:cNvSpPr txBox="1">
            <a:spLocks noChangeArrowheads="1"/>
          </p:cNvSpPr>
          <p:nvPr/>
        </p:nvSpPr>
        <p:spPr bwMode="auto">
          <a:xfrm>
            <a:off x="3346543" y="1717425"/>
            <a:ext cx="2622834"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a:solidFill>
                  <a:srgbClr val="000000"/>
                </a:solidFill>
                <a:latin typeface="Meiryo UI" pitchFamily="50" charset="-128"/>
                <a:ea typeface="Meiryo UI" pitchFamily="50" charset="-128"/>
              </a:rPr>
              <a:t>⇒日本の経済成長率は、長期的に低下傾向が続く。</a:t>
            </a:r>
          </a:p>
        </p:txBody>
      </p:sp>
      <p:sp>
        <p:nvSpPr>
          <p:cNvPr id="32" name="角丸四角形吹き出し 31"/>
          <p:cNvSpPr/>
          <p:nvPr/>
        </p:nvSpPr>
        <p:spPr>
          <a:xfrm>
            <a:off x="5334093" y="3226909"/>
            <a:ext cx="495300" cy="268288"/>
          </a:xfrm>
          <a:prstGeom prst="wedgeRoundRectCallout">
            <a:avLst>
              <a:gd name="adj1" fmla="val 48286"/>
              <a:gd name="adj2" fmla="val -5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ﾘｰﾏﾝ</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sp>
        <p:nvSpPr>
          <p:cNvPr id="33" name="角丸四角形吹き出し 32"/>
          <p:cNvSpPr/>
          <p:nvPr/>
        </p:nvSpPr>
        <p:spPr>
          <a:xfrm>
            <a:off x="4619718" y="3245959"/>
            <a:ext cx="571500" cy="266700"/>
          </a:xfrm>
          <a:prstGeom prst="wedgeRoundRectCallout">
            <a:avLst>
              <a:gd name="adj1" fmla="val 35172"/>
              <a:gd name="adj2" fmla="val -1050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ﾊﾞﾌﾞﾙ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崩壊</a:t>
            </a:r>
          </a:p>
        </p:txBody>
      </p:sp>
      <p:sp>
        <p:nvSpPr>
          <p:cNvPr id="34" name="角丸四角形吹き出し 33"/>
          <p:cNvSpPr/>
          <p:nvPr/>
        </p:nvSpPr>
        <p:spPr>
          <a:xfrm>
            <a:off x="3946618" y="3277709"/>
            <a:ext cx="523875" cy="217488"/>
          </a:xfrm>
          <a:prstGeom prst="wedgeRoundRectCallout">
            <a:avLst>
              <a:gd name="adj1" fmla="val -4953"/>
              <a:gd name="adj2" fmla="val -16021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ｵｲﾙ</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ｼｮｯｸ</a:t>
            </a:r>
          </a:p>
        </p:txBody>
      </p:sp>
      <p:cxnSp>
        <p:nvCxnSpPr>
          <p:cNvPr id="35" name="直線矢印コネクタ 34"/>
          <p:cNvCxnSpPr/>
          <p:nvPr/>
        </p:nvCxnSpPr>
        <p:spPr>
          <a:xfrm rot="21540000">
            <a:off x="3316064" y="3162222"/>
            <a:ext cx="771525" cy="19050"/>
          </a:xfrm>
          <a:prstGeom prst="straightConnector1">
            <a:avLst/>
          </a:prstGeom>
          <a:ln w="1905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角丸四角形吹き出し 35"/>
          <p:cNvSpPr/>
          <p:nvPr/>
        </p:nvSpPr>
        <p:spPr>
          <a:xfrm>
            <a:off x="3346543" y="2925284"/>
            <a:ext cx="682625" cy="301625"/>
          </a:xfrm>
          <a:prstGeom prst="wedgeRoundRectCallout">
            <a:avLst>
              <a:gd name="adj1" fmla="val -35601"/>
              <a:gd name="adj2" fmla="val -251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高度経済</a:t>
            </a:r>
            <a:endParaRPr lang="en-US" altLang="ja-JP"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a:p>
            <a:pPr fontAlgn="base">
              <a:spcBef>
                <a:spcPct val="0"/>
              </a:spcBef>
              <a:spcAft>
                <a:spcPct val="0"/>
              </a:spcAft>
              <a:defRPr/>
            </a:pPr>
            <a:r>
              <a:rPr lang="ja-JP" altLang="en-US" sz="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成長</a:t>
            </a:r>
          </a:p>
        </p:txBody>
      </p:sp>
      <p:sp>
        <p:nvSpPr>
          <p:cNvPr id="37" name="テキスト ボックス 19"/>
          <p:cNvSpPr txBox="1">
            <a:spLocks noChangeArrowheads="1"/>
          </p:cNvSpPr>
          <p:nvPr/>
        </p:nvSpPr>
        <p:spPr bwMode="auto">
          <a:xfrm>
            <a:off x="4682571" y="3720283"/>
            <a:ext cx="30451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cs typeface="Meiryo UI" pitchFamily="50" charset="-128"/>
              </a:rPr>
              <a:t>出典：国民経済計算</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内閣府</a:t>
            </a:r>
            <a:r>
              <a:rPr lang="en-US" altLang="ja-JP" sz="800" dirty="0">
                <a:solidFill>
                  <a:srgbClr val="000000"/>
                </a:solidFill>
                <a:latin typeface="Meiryo UI" pitchFamily="50" charset="-128"/>
                <a:ea typeface="Meiryo UI" pitchFamily="50" charset="-128"/>
                <a:cs typeface="Meiryo UI" pitchFamily="50" charset="-128"/>
              </a:rPr>
              <a:t>)</a:t>
            </a:r>
            <a:r>
              <a:rPr lang="ja-JP" altLang="en-US" sz="800" dirty="0">
                <a:solidFill>
                  <a:srgbClr val="000000"/>
                </a:solidFill>
                <a:latin typeface="Meiryo UI" pitchFamily="50" charset="-128"/>
                <a:ea typeface="Meiryo UI" pitchFamily="50" charset="-128"/>
                <a:cs typeface="Meiryo UI" pitchFamily="50" charset="-128"/>
              </a:rPr>
              <a:t>　</a:t>
            </a:r>
          </a:p>
        </p:txBody>
      </p:sp>
      <p:sp>
        <p:nvSpPr>
          <p:cNvPr id="41" name="テキスト ボックス 23"/>
          <p:cNvSpPr txBox="1">
            <a:spLocks noChangeArrowheads="1"/>
          </p:cNvSpPr>
          <p:nvPr/>
        </p:nvSpPr>
        <p:spPr bwMode="auto">
          <a:xfrm>
            <a:off x="132899" y="4256154"/>
            <a:ext cx="36724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1050" b="1" dirty="0" smtClean="0">
                <a:solidFill>
                  <a:srgbClr val="000000"/>
                </a:solidFill>
                <a:latin typeface="Meiryo UI" pitchFamily="50" charset="-128"/>
                <a:ea typeface="Meiryo UI" pitchFamily="50" charset="-128"/>
                <a:cs typeface="Meiryo UI" pitchFamily="50" charset="-128"/>
              </a:rPr>
              <a:t>■国会等移転、地方分権のこれまでの経緯</a:t>
            </a:r>
            <a:endParaRPr lang="ja-JP" altLang="en-US" sz="1050" b="1" dirty="0">
              <a:solidFill>
                <a:srgbClr val="000000"/>
              </a:solidFill>
              <a:latin typeface="Meiryo UI" pitchFamily="50" charset="-128"/>
              <a:ea typeface="Meiryo UI" pitchFamily="50" charset="-128"/>
              <a:cs typeface="Meiryo UI" pitchFamily="50" charset="-128"/>
            </a:endParaRPr>
          </a:p>
        </p:txBody>
      </p:sp>
      <p:sp>
        <p:nvSpPr>
          <p:cNvPr id="44" name="ホームベース 43"/>
          <p:cNvSpPr/>
          <p:nvPr/>
        </p:nvSpPr>
        <p:spPr>
          <a:xfrm rot="5400000">
            <a:off x="-205732" y="5296439"/>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45" name="直線矢印コネクタ 44"/>
          <p:cNvCxnSpPr>
            <a:endCxn id="44" idx="3"/>
          </p:cNvCxnSpPr>
          <p:nvPr/>
        </p:nvCxnSpPr>
        <p:spPr>
          <a:xfrm>
            <a:off x="639925" y="4739157"/>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38" name="正方形/長方形 37"/>
          <p:cNvSpPr/>
          <p:nvPr/>
        </p:nvSpPr>
        <p:spPr>
          <a:xfrm>
            <a:off x="208742" y="479364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国会等の移転</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37"/>
          <p:cNvSpPr txBox="1">
            <a:spLocks noChangeArrowheads="1"/>
          </p:cNvSpPr>
          <p:nvPr/>
        </p:nvSpPr>
        <p:spPr bwMode="auto">
          <a:xfrm>
            <a:off x="720023" y="4696018"/>
            <a:ext cx="36369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国会等の移転に関する決議</a:t>
            </a:r>
            <a:r>
              <a:rPr lang="en-US" altLang="ja-JP" sz="800" dirty="0">
                <a:solidFill>
                  <a:srgbClr val="000000"/>
                </a:solidFill>
                <a:latin typeface="Meiryo UI" pitchFamily="50" charset="-128"/>
                <a:ea typeface="Meiryo UI" pitchFamily="50" charset="-128"/>
              </a:rPr>
              <a:t>【</a:t>
            </a:r>
            <a:r>
              <a:rPr lang="ja-JP" altLang="en-US" sz="800" dirty="0">
                <a:solidFill>
                  <a:srgbClr val="000000"/>
                </a:solidFill>
                <a:latin typeface="Meiryo UI" pitchFamily="50" charset="-128"/>
                <a:ea typeface="Meiryo UI" pitchFamily="50" charset="-128"/>
              </a:rPr>
              <a:t>衆・参両議院で採決</a:t>
            </a:r>
            <a:r>
              <a:rPr lang="en-US" altLang="ja-JP" sz="800" dirty="0">
                <a:solidFill>
                  <a:srgbClr val="000000"/>
                </a:solidFill>
                <a:latin typeface="Meiryo UI" pitchFamily="50" charset="-128"/>
                <a:ea typeface="Meiryo UI" pitchFamily="50" charset="-128"/>
              </a:rPr>
              <a:t>】</a:t>
            </a:r>
            <a:endParaRPr lang="ja-JP" altLang="en-US" sz="800" dirty="0">
              <a:solidFill>
                <a:srgbClr val="000000"/>
              </a:solidFill>
              <a:latin typeface="Meiryo UI" pitchFamily="50" charset="-128"/>
              <a:ea typeface="Meiryo UI" pitchFamily="50" charset="-128"/>
            </a:endParaRPr>
          </a:p>
        </p:txBody>
      </p:sp>
      <p:sp useBgFill="1">
        <p:nvSpPr>
          <p:cNvPr id="47" name="テキスト ボックス 46"/>
          <p:cNvSpPr txBox="1"/>
          <p:nvPr/>
        </p:nvSpPr>
        <p:spPr>
          <a:xfrm>
            <a:off x="411203" y="4528815"/>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2</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11</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48" name="テキスト ボックス 39"/>
          <p:cNvSpPr txBox="1">
            <a:spLocks noChangeArrowheads="1"/>
          </p:cNvSpPr>
          <p:nvPr/>
        </p:nvSpPr>
        <p:spPr bwMode="auto">
          <a:xfrm>
            <a:off x="733115" y="5013520"/>
            <a:ext cx="2359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国会等の移転に関する法律</a:t>
            </a:r>
          </a:p>
        </p:txBody>
      </p:sp>
      <p:sp useBgFill="1">
        <p:nvSpPr>
          <p:cNvPr id="49" name="テキスト ボックス 48"/>
          <p:cNvSpPr txBox="1"/>
          <p:nvPr/>
        </p:nvSpPr>
        <p:spPr>
          <a:xfrm>
            <a:off x="454912" y="4861120"/>
            <a:ext cx="136842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4</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12</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0" name="テキスト ボックス 52"/>
          <p:cNvSpPr txBox="1">
            <a:spLocks noChangeArrowheads="1"/>
          </p:cNvSpPr>
          <p:nvPr/>
        </p:nvSpPr>
        <p:spPr bwMode="auto">
          <a:xfrm>
            <a:off x="729416" y="5342131"/>
            <a:ext cx="35639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a:solidFill>
                  <a:srgbClr val="000000"/>
                </a:solidFill>
                <a:latin typeface="Meiryo UI" pitchFamily="50" charset="-128"/>
                <a:ea typeface="Meiryo UI" pitchFamily="50" charset="-128"/>
              </a:rPr>
              <a:t>国会等の移転に関する政党間両院協議会</a:t>
            </a:r>
            <a:endParaRPr lang="en-US" altLang="ja-JP" sz="800" b="1" dirty="0">
              <a:solidFill>
                <a:srgbClr val="000000"/>
              </a:solidFill>
              <a:latin typeface="Meiryo UI" pitchFamily="50" charset="-128"/>
              <a:ea typeface="Meiryo UI" pitchFamily="50" charset="-128"/>
            </a:endParaRPr>
          </a:p>
        </p:txBody>
      </p:sp>
      <p:sp useBgFill="1">
        <p:nvSpPr>
          <p:cNvPr id="51" name="テキスト ボックス 50"/>
          <p:cNvSpPr txBox="1"/>
          <p:nvPr/>
        </p:nvSpPr>
        <p:spPr>
          <a:xfrm>
            <a:off x="442779" y="5178619"/>
            <a:ext cx="2771775" cy="200025"/>
          </a:xfrm>
          <a:prstGeom prst="rect">
            <a:avLst/>
          </a:prstGeom>
          <a:ln w="9525">
            <a:solidFill>
              <a:schemeClr val="bg1"/>
            </a:solidFill>
          </a:ln>
        </p:spPr>
        <p:style>
          <a:lnRef idx="2">
            <a:schemeClr val="dk1"/>
          </a:lnRef>
          <a:fillRef idx="1">
            <a:schemeClr val="lt1"/>
          </a:fillRef>
          <a:effectRef idx="0">
            <a:schemeClr val="dk1"/>
          </a:effectRef>
          <a:fontRef idx="minor">
            <a:schemeClr val="dk1"/>
          </a:fontRef>
        </p:style>
        <p:txBody>
          <a:bodyPr anchor="ctr">
            <a:spAutoFit/>
          </a:bodyPr>
          <a:lstStyle/>
          <a:p>
            <a:pPr>
              <a:defRPr/>
            </a:pPr>
            <a:r>
              <a:rPr lang="ja-JP" altLang="en-US" sz="700" b="1" dirty="0">
                <a:solidFill>
                  <a:prstClr val="black"/>
                </a:solidFill>
                <a:latin typeface="Meiryo UI" pitchFamily="50" charset="-128"/>
                <a:ea typeface="Meiryo UI" pitchFamily="50" charset="-128"/>
                <a:cs typeface="Meiryo UI" pitchFamily="50" charset="-128"/>
              </a:rPr>
              <a:t>平成</a:t>
            </a:r>
            <a:r>
              <a:rPr lang="en-US" altLang="ja-JP" sz="700" b="1" dirty="0">
                <a:solidFill>
                  <a:prstClr val="black"/>
                </a:solidFill>
                <a:latin typeface="Meiryo UI" pitchFamily="50" charset="-128"/>
                <a:ea typeface="Meiryo UI" pitchFamily="50" charset="-128"/>
                <a:cs typeface="Meiryo UI" pitchFamily="50" charset="-128"/>
              </a:rPr>
              <a:t>15</a:t>
            </a:r>
            <a:r>
              <a:rPr lang="ja-JP" altLang="en-US" sz="700" b="1" dirty="0">
                <a:solidFill>
                  <a:prstClr val="black"/>
                </a:solidFill>
                <a:latin typeface="Meiryo UI" pitchFamily="50" charset="-128"/>
                <a:ea typeface="Meiryo UI" pitchFamily="50" charset="-128"/>
                <a:cs typeface="Meiryo UI" pitchFamily="50" charset="-128"/>
              </a:rPr>
              <a:t>年</a:t>
            </a:r>
            <a:r>
              <a:rPr lang="en-US" altLang="ja-JP" sz="700" b="1" dirty="0">
                <a:solidFill>
                  <a:prstClr val="black"/>
                </a:solidFill>
                <a:latin typeface="Meiryo UI" pitchFamily="50" charset="-128"/>
                <a:ea typeface="Meiryo UI" pitchFamily="50" charset="-128"/>
                <a:cs typeface="Meiryo UI" pitchFamily="50" charset="-128"/>
              </a:rPr>
              <a:t>6</a:t>
            </a:r>
            <a:r>
              <a:rPr lang="ja-JP" altLang="en-US" sz="700" b="1" dirty="0">
                <a:solidFill>
                  <a:prstClr val="black"/>
                </a:solidFill>
                <a:latin typeface="Meiryo UI" pitchFamily="50" charset="-128"/>
                <a:ea typeface="Meiryo UI" pitchFamily="50" charset="-128"/>
                <a:cs typeface="Meiryo UI" pitchFamily="50" charset="-128"/>
              </a:rPr>
              <a:t>月</a:t>
            </a:r>
          </a:p>
        </p:txBody>
      </p:sp>
      <p:sp>
        <p:nvSpPr>
          <p:cNvPr id="52" name="テキスト ボックス 54"/>
          <p:cNvSpPr txBox="1">
            <a:spLocks noChangeArrowheads="1"/>
          </p:cNvSpPr>
          <p:nvPr/>
        </p:nvSpPr>
        <p:spPr bwMode="auto">
          <a:xfrm>
            <a:off x="831289" y="5558031"/>
            <a:ext cx="4034476" cy="646331"/>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b="1" dirty="0">
                <a:solidFill>
                  <a:srgbClr val="000000"/>
                </a:solidFill>
                <a:latin typeface="Meiryo UI" pitchFamily="50" charset="-128"/>
                <a:ea typeface="Meiryo UI" pitchFamily="50" charset="-128"/>
              </a:rPr>
              <a:t>＜座長とりまとめ（</a:t>
            </a:r>
            <a:r>
              <a:rPr lang="en-US" altLang="ja-JP" sz="800" b="1" dirty="0">
                <a:solidFill>
                  <a:srgbClr val="000000"/>
                </a:solidFill>
                <a:latin typeface="Meiryo UI" pitchFamily="50" charset="-128"/>
                <a:ea typeface="Meiryo UI" pitchFamily="50" charset="-128"/>
              </a:rPr>
              <a:t>H16</a:t>
            </a:r>
            <a:r>
              <a:rPr lang="ja-JP" altLang="en-US" sz="800" b="1" dirty="0">
                <a:solidFill>
                  <a:srgbClr val="000000"/>
                </a:solidFill>
                <a:latin typeface="Meiryo UI" pitchFamily="50" charset="-128"/>
                <a:ea typeface="Meiryo UI" pitchFamily="50" charset="-128"/>
              </a:rPr>
              <a:t>年</a:t>
            </a:r>
            <a:r>
              <a:rPr lang="en-US" altLang="ja-JP" sz="800" b="1" dirty="0">
                <a:solidFill>
                  <a:srgbClr val="000000"/>
                </a:solidFill>
                <a:latin typeface="Meiryo UI" pitchFamily="50" charset="-128"/>
                <a:ea typeface="Meiryo UI" pitchFamily="50" charset="-128"/>
              </a:rPr>
              <a:t>12</a:t>
            </a:r>
            <a:r>
              <a:rPr lang="ja-JP" altLang="en-US" sz="800" b="1" dirty="0">
                <a:solidFill>
                  <a:srgbClr val="000000"/>
                </a:solidFill>
                <a:latin typeface="Meiryo UI" pitchFamily="50" charset="-128"/>
                <a:ea typeface="Meiryo UI" pitchFamily="50" charset="-128"/>
              </a:rPr>
              <a:t>月）＞</a:t>
            </a:r>
            <a:endParaRPr lang="en-US" altLang="ja-JP" sz="800" b="1"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・国会等の移転は、国と地方の新たな関係、防災、危機管理のあり方など、密接に関連する諸問題に一定</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解決の道筋</a:t>
            </a:r>
            <a:r>
              <a:rPr lang="ja-JP" altLang="en-US" sz="700" dirty="0">
                <a:solidFill>
                  <a:srgbClr val="000000"/>
                </a:solidFill>
                <a:latin typeface="Meiryo UI" pitchFamily="50" charset="-128"/>
                <a:ea typeface="Meiryo UI" pitchFamily="50" charset="-128"/>
              </a:rPr>
              <a:t>が見えた後、大局的な観点から検討し、意思決定を行うべきものであるとの意見が多くを占めた。</a:t>
            </a:r>
            <a:endParaRPr lang="en-US" altLang="ja-JP" sz="700" dirty="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700" dirty="0">
                <a:solidFill>
                  <a:srgbClr val="000000"/>
                </a:solidFill>
                <a:latin typeface="Meiryo UI" pitchFamily="50" charset="-128"/>
                <a:ea typeface="Meiryo UI" pitchFamily="50" charset="-128"/>
              </a:rPr>
              <a:t>・当協議会としては、今後は、・・・分散移転や防災、とりわけ危機管理機能（いわゆるバックアップ機能）</a:t>
            </a:r>
            <a:r>
              <a:rPr lang="ja-JP" altLang="en-US" sz="700" dirty="0" smtClean="0">
                <a:solidFill>
                  <a:srgbClr val="000000"/>
                </a:solidFill>
                <a:latin typeface="Meiryo UI" pitchFamily="50" charset="-128"/>
                <a:ea typeface="Meiryo UI" pitchFamily="50" charset="-128"/>
              </a:rPr>
              <a:t>の</a:t>
            </a:r>
            <a:endParaRPr lang="en-US" altLang="ja-JP" sz="7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en-US" altLang="ja-JP" sz="700" dirty="0">
                <a:solidFill>
                  <a:srgbClr val="000000"/>
                </a:solidFill>
                <a:latin typeface="Meiryo UI" pitchFamily="50" charset="-128"/>
                <a:ea typeface="Meiryo UI" pitchFamily="50" charset="-128"/>
              </a:rPr>
              <a:t> </a:t>
            </a:r>
            <a:r>
              <a:rPr lang="ja-JP" altLang="en-US" sz="700" dirty="0" smtClean="0">
                <a:solidFill>
                  <a:srgbClr val="000000"/>
                </a:solidFill>
                <a:latin typeface="Meiryo UI" pitchFamily="50" charset="-128"/>
                <a:ea typeface="Meiryo UI" pitchFamily="50" charset="-128"/>
              </a:rPr>
              <a:t>中枢の優先</a:t>
            </a:r>
            <a:r>
              <a:rPr lang="ja-JP" altLang="en-US" sz="700" dirty="0">
                <a:solidFill>
                  <a:srgbClr val="000000"/>
                </a:solidFill>
                <a:latin typeface="Meiryo UI" pitchFamily="50" charset="-128"/>
                <a:ea typeface="Meiryo UI" pitchFamily="50" charset="-128"/>
              </a:rPr>
              <a:t>移転などの考え方を深めるための調査、検討を行うこととする。</a:t>
            </a:r>
          </a:p>
        </p:txBody>
      </p:sp>
      <p:sp>
        <p:nvSpPr>
          <p:cNvPr id="53" name="正方形/長方形 52"/>
          <p:cNvSpPr/>
          <p:nvPr/>
        </p:nvSpPr>
        <p:spPr>
          <a:xfrm>
            <a:off x="4865765" y="4803174"/>
            <a:ext cx="323165" cy="1182060"/>
          </a:xfrm>
          <a:prstGeom prst="rect">
            <a:avLst/>
          </a:prstGeom>
          <a:noFill/>
        </p:spPr>
        <p:txBody>
          <a:bodyPr vert="eaVert" wrap="square">
            <a:spAutoFit/>
          </a:bodyPr>
          <a:lstStyle/>
          <a:p>
            <a:pPr algn="ctr">
              <a:defRPr/>
            </a:pP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地方分権</a:t>
            </a:r>
            <a:r>
              <a:rPr kumimoji="0" lang="en-US" altLang="ja-JP"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9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ホームベース 53"/>
          <p:cNvSpPr/>
          <p:nvPr/>
        </p:nvSpPr>
        <p:spPr>
          <a:xfrm rot="5400000">
            <a:off x="4464292" y="5308348"/>
            <a:ext cx="1691314" cy="255861"/>
          </a:xfrm>
          <a:prstGeom prst="homePlate">
            <a:avLst>
              <a:gd name="adj" fmla="val 0"/>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nchor="ctr"/>
          <a:lstStyle/>
          <a:p>
            <a:pPr algn="ctr">
              <a:defRPr/>
            </a:pPr>
            <a:endParaRPr kumimoji="0" lang="ja-JP" altLang="en-US" kern="0">
              <a:solidFill>
                <a:prstClr val="black"/>
              </a:solidFill>
            </a:endParaRPr>
          </a:p>
        </p:txBody>
      </p:sp>
      <p:cxnSp>
        <p:nvCxnSpPr>
          <p:cNvPr id="55" name="直線矢印コネクタ 54"/>
          <p:cNvCxnSpPr>
            <a:endCxn id="54" idx="3"/>
          </p:cNvCxnSpPr>
          <p:nvPr/>
        </p:nvCxnSpPr>
        <p:spPr>
          <a:xfrm>
            <a:off x="5309949" y="4751066"/>
            <a:ext cx="0" cy="1530870"/>
          </a:xfrm>
          <a:prstGeom prst="straightConnector1">
            <a:avLst/>
          </a:prstGeom>
          <a:noFill/>
          <a:ln w="9525" cap="flat" cmpd="sng" algn="ctr">
            <a:solidFill>
              <a:srgbClr val="4F81BD">
                <a:shade val="95000"/>
                <a:satMod val="105000"/>
              </a:srgbClr>
            </a:solidFill>
            <a:prstDash val="solid"/>
            <a:tailEnd type="none"/>
          </a:ln>
          <a:effectLst/>
        </p:spPr>
      </p:cxnSp>
      <p:sp>
        <p:nvSpPr>
          <p:cNvPr id="56" name="テキスト ボックス 55"/>
          <p:cNvSpPr txBox="1"/>
          <p:nvPr/>
        </p:nvSpPr>
        <p:spPr>
          <a:xfrm>
            <a:off x="5075065" y="4564807"/>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12</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4</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57" name="テキスト ボックス 96"/>
          <p:cNvSpPr txBox="1">
            <a:spLocks noChangeArrowheads="1"/>
          </p:cNvSpPr>
          <p:nvPr/>
        </p:nvSpPr>
        <p:spPr bwMode="auto">
          <a:xfrm>
            <a:off x="5386065" y="4698673"/>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地方分権一括法施行</a:t>
            </a:r>
          </a:p>
        </p:txBody>
      </p:sp>
      <p:sp>
        <p:nvSpPr>
          <p:cNvPr id="58" name="テキスト ボックス 57"/>
          <p:cNvSpPr txBox="1"/>
          <p:nvPr/>
        </p:nvSpPr>
        <p:spPr>
          <a:xfrm>
            <a:off x="5075065" y="4908218"/>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latin typeface="Meiryo UI" pitchFamily="50" charset="-128"/>
                <a:ea typeface="Meiryo UI" pitchFamily="50" charset="-128"/>
                <a:cs typeface="Meiryo UI" pitchFamily="50" charset="-128"/>
              </a:rPr>
              <a:t>平成</a:t>
            </a:r>
            <a:r>
              <a:rPr kumimoji="0" lang="en-US" altLang="ja-JP" sz="700" b="1" kern="0" dirty="0">
                <a:latin typeface="Meiryo UI" pitchFamily="50" charset="-128"/>
                <a:ea typeface="Meiryo UI" pitchFamily="50" charset="-128"/>
                <a:cs typeface="Meiryo UI" pitchFamily="50" charset="-128"/>
              </a:rPr>
              <a:t>19</a:t>
            </a:r>
            <a:r>
              <a:rPr kumimoji="0" lang="ja-JP" altLang="en-US" sz="700" b="1" kern="0" dirty="0" smtClean="0">
                <a:latin typeface="Meiryo UI" pitchFamily="50" charset="-128"/>
                <a:ea typeface="Meiryo UI" pitchFamily="50" charset="-128"/>
                <a:cs typeface="Meiryo UI" pitchFamily="50" charset="-128"/>
              </a:rPr>
              <a:t>年１月</a:t>
            </a:r>
            <a:endParaRPr kumimoji="0" lang="ja-JP" altLang="en-US" sz="700" b="1" kern="0" dirty="0">
              <a:latin typeface="Meiryo UI" pitchFamily="50" charset="-128"/>
              <a:ea typeface="Meiryo UI" pitchFamily="50" charset="-128"/>
              <a:cs typeface="Meiryo UI" pitchFamily="50" charset="-128"/>
            </a:endParaRPr>
          </a:p>
        </p:txBody>
      </p:sp>
      <p:sp>
        <p:nvSpPr>
          <p:cNvPr id="59" name="テキスト ボックス 96"/>
          <p:cNvSpPr txBox="1">
            <a:spLocks noChangeArrowheads="1"/>
          </p:cNvSpPr>
          <p:nvPr/>
        </p:nvSpPr>
        <p:spPr bwMode="auto">
          <a:xfrm>
            <a:off x="5386065" y="5042084"/>
            <a:ext cx="2374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政府「道州制ビジョン懇談会」設置</a:t>
            </a:r>
          </a:p>
        </p:txBody>
      </p:sp>
      <p:sp>
        <p:nvSpPr>
          <p:cNvPr id="60" name="テキスト ボックス 59"/>
          <p:cNvSpPr txBox="1"/>
          <p:nvPr/>
        </p:nvSpPr>
        <p:spPr>
          <a:xfrm>
            <a:off x="5084257" y="5554596"/>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1" name="テキスト ボックス 98"/>
          <p:cNvSpPr txBox="1">
            <a:spLocks noChangeArrowheads="1"/>
          </p:cNvSpPr>
          <p:nvPr/>
        </p:nvSpPr>
        <p:spPr bwMode="auto">
          <a:xfrm>
            <a:off x="5395937" y="5677150"/>
            <a:ext cx="30870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solidFill>
                  <a:srgbClr val="000000"/>
                </a:solidFill>
                <a:latin typeface="Meiryo UI" pitchFamily="50" charset="-128"/>
                <a:ea typeface="Meiryo UI" pitchFamily="50" charset="-128"/>
              </a:rPr>
              <a:t>地方分権改革推進委員会の勧告（第</a:t>
            </a:r>
            <a:r>
              <a:rPr lang="en-US" altLang="ja-JP" sz="800" b="1" dirty="0" smtClean="0">
                <a:solidFill>
                  <a:srgbClr val="000000"/>
                </a:solidFill>
                <a:latin typeface="Meiryo UI" pitchFamily="50" charset="-128"/>
                <a:ea typeface="Meiryo UI" pitchFamily="50" charset="-128"/>
              </a:rPr>
              <a:t>1</a:t>
            </a:r>
            <a:r>
              <a:rPr lang="ja-JP" altLang="en-US" sz="800" b="1" dirty="0" smtClean="0">
                <a:solidFill>
                  <a:srgbClr val="000000"/>
                </a:solidFill>
                <a:latin typeface="Meiryo UI" pitchFamily="50" charset="-128"/>
                <a:ea typeface="Meiryo UI" pitchFamily="50" charset="-128"/>
              </a:rPr>
              <a:t>次～第</a:t>
            </a:r>
            <a:r>
              <a:rPr lang="en-US" altLang="ja-JP" sz="800" b="1" dirty="0" smtClean="0">
                <a:solidFill>
                  <a:srgbClr val="000000"/>
                </a:solidFill>
                <a:latin typeface="Meiryo UI" pitchFamily="50" charset="-128"/>
                <a:ea typeface="Meiryo UI" pitchFamily="50" charset="-128"/>
              </a:rPr>
              <a:t>4</a:t>
            </a:r>
            <a:r>
              <a:rPr lang="ja-JP" altLang="en-US" sz="800" b="1" dirty="0" smtClean="0">
                <a:solidFill>
                  <a:srgbClr val="000000"/>
                </a:solidFill>
                <a:latin typeface="Meiryo UI" pitchFamily="50" charset="-128"/>
                <a:ea typeface="Meiryo UI" pitchFamily="50" charset="-128"/>
              </a:rPr>
              <a:t>次）等</a:t>
            </a:r>
          </a:p>
        </p:txBody>
      </p:sp>
      <p:sp>
        <p:nvSpPr>
          <p:cNvPr id="62" name="テキスト ボックス 61"/>
          <p:cNvSpPr txBox="1"/>
          <p:nvPr/>
        </p:nvSpPr>
        <p:spPr>
          <a:xfrm>
            <a:off x="5075065" y="5209089"/>
            <a:ext cx="1350330" cy="200055"/>
          </a:xfrm>
          <a:prstGeom prst="rect">
            <a:avLst/>
          </a:prstGeom>
          <a:solidFill>
            <a:schemeClr val="bg1"/>
          </a:solidFill>
          <a:ln w="9525" cap="flat" cmpd="sng" algn="ctr">
            <a:solidFill>
              <a:schemeClr val="bg1">
                <a:alpha val="0"/>
              </a:schemeClr>
            </a:solidFill>
            <a:prstDash val="solid"/>
          </a:ln>
          <a:effectLst/>
        </p:spPr>
        <p:txBody>
          <a:bodyPr wrap="square"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20</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3</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3" name="テキスト ボックス 98"/>
          <p:cNvSpPr txBox="1">
            <a:spLocks noChangeArrowheads="1"/>
          </p:cNvSpPr>
          <p:nvPr/>
        </p:nvSpPr>
        <p:spPr bwMode="auto">
          <a:xfrm>
            <a:off x="5384478" y="5316419"/>
            <a:ext cx="2376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道州制ビジョン懇談会「中間報告」公表</a:t>
            </a:r>
          </a:p>
        </p:txBody>
      </p:sp>
      <p:sp>
        <p:nvSpPr>
          <p:cNvPr id="64" name="テキスト ボックス 63"/>
          <p:cNvSpPr txBox="1"/>
          <p:nvPr/>
        </p:nvSpPr>
        <p:spPr>
          <a:xfrm>
            <a:off x="5073743" y="5841722"/>
            <a:ext cx="1385888" cy="200025"/>
          </a:xfrm>
          <a:prstGeom prst="rect">
            <a:avLst/>
          </a:prstGeom>
          <a:solidFill>
            <a:schemeClr val="bg1"/>
          </a:solidFill>
          <a:ln w="9525" cap="flat" cmpd="sng" algn="ctr">
            <a:solidFill>
              <a:schemeClr val="bg1">
                <a:alpha val="0"/>
              </a:schemeClr>
            </a:solidFill>
            <a:prstDash val="solid"/>
          </a:ln>
          <a:effectLst/>
        </p:spPr>
        <p:txBody>
          <a:bodyPr anchor="ctr">
            <a:spAutoFit/>
          </a:bodyPr>
          <a:lstStyle/>
          <a:p>
            <a:pPr>
              <a:defRPr/>
            </a:pPr>
            <a:r>
              <a:rPr kumimoji="0" lang="ja-JP" altLang="en-US" sz="700" b="1" kern="0" dirty="0">
                <a:solidFill>
                  <a:prstClr val="black"/>
                </a:solidFill>
                <a:latin typeface="Meiryo UI" pitchFamily="50" charset="-128"/>
                <a:ea typeface="Meiryo UI" pitchFamily="50" charset="-128"/>
                <a:cs typeface="Meiryo UI" pitchFamily="50" charset="-128"/>
              </a:rPr>
              <a:t>平成</a:t>
            </a:r>
            <a:r>
              <a:rPr kumimoji="0" lang="en-US" altLang="ja-JP" sz="700" b="1" kern="0" dirty="0">
                <a:solidFill>
                  <a:prstClr val="black"/>
                </a:solidFill>
                <a:latin typeface="Meiryo UI" pitchFamily="50" charset="-128"/>
                <a:ea typeface="Meiryo UI" pitchFamily="50" charset="-128"/>
                <a:cs typeface="Meiryo UI" pitchFamily="50" charset="-128"/>
              </a:rPr>
              <a:t>23</a:t>
            </a:r>
            <a:r>
              <a:rPr kumimoji="0" lang="ja-JP" altLang="en-US" sz="700" b="1" kern="0" dirty="0">
                <a:solidFill>
                  <a:prstClr val="black"/>
                </a:solidFill>
                <a:latin typeface="Meiryo UI" pitchFamily="50" charset="-128"/>
                <a:ea typeface="Meiryo UI" pitchFamily="50" charset="-128"/>
                <a:cs typeface="Meiryo UI" pitchFamily="50" charset="-128"/>
              </a:rPr>
              <a:t>年</a:t>
            </a:r>
            <a:r>
              <a:rPr kumimoji="0" lang="en-US" altLang="ja-JP" sz="700" b="1" kern="0" dirty="0">
                <a:solidFill>
                  <a:prstClr val="black"/>
                </a:solidFill>
                <a:latin typeface="Meiryo UI" pitchFamily="50" charset="-128"/>
                <a:ea typeface="Meiryo UI" pitchFamily="50" charset="-128"/>
                <a:cs typeface="Meiryo UI" pitchFamily="50" charset="-128"/>
              </a:rPr>
              <a:t>5</a:t>
            </a:r>
            <a:r>
              <a:rPr kumimoji="0" lang="ja-JP" altLang="en-US" sz="700" b="1" kern="0" dirty="0">
                <a:solidFill>
                  <a:prstClr val="black"/>
                </a:solidFill>
                <a:latin typeface="Meiryo UI" pitchFamily="50" charset="-128"/>
                <a:ea typeface="Meiryo UI" pitchFamily="50" charset="-128"/>
                <a:cs typeface="Meiryo UI" pitchFamily="50" charset="-128"/>
              </a:rPr>
              <a:t>月～</a:t>
            </a:r>
          </a:p>
        </p:txBody>
      </p:sp>
      <p:sp>
        <p:nvSpPr>
          <p:cNvPr id="65" name="テキスト ボックス 100"/>
          <p:cNvSpPr txBox="1">
            <a:spLocks noChangeArrowheads="1"/>
          </p:cNvSpPr>
          <p:nvPr/>
        </p:nvSpPr>
        <p:spPr bwMode="auto">
          <a:xfrm>
            <a:off x="5384477" y="5997297"/>
            <a:ext cx="23764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indent="0" eaLnBrk="1" fontAlgn="base" hangingPunct="1">
              <a:spcBef>
                <a:spcPct val="0"/>
              </a:spcBef>
              <a:spcAft>
                <a:spcPct val="0"/>
              </a:spcAft>
              <a:buFont typeface="Arial" pitchFamily="34" charset="0"/>
              <a:buNone/>
            </a:pPr>
            <a:r>
              <a:rPr lang="ja-JP" altLang="en-US" sz="800" b="1" dirty="0" smtClean="0">
                <a:latin typeface="Meiryo UI" pitchFamily="50" charset="-128"/>
                <a:ea typeface="Meiryo UI" pitchFamily="50" charset="-128"/>
              </a:rPr>
              <a:t>地方分権一括法（第</a:t>
            </a:r>
            <a:r>
              <a:rPr lang="en-US" altLang="ja-JP" sz="800" b="1" dirty="0" smtClean="0">
                <a:latin typeface="Meiryo UI" pitchFamily="50" charset="-128"/>
                <a:ea typeface="Meiryo UI" pitchFamily="50" charset="-128"/>
              </a:rPr>
              <a:t>1</a:t>
            </a:r>
            <a:r>
              <a:rPr lang="ja-JP" altLang="en-US" sz="800" b="1" dirty="0" smtClean="0">
                <a:latin typeface="Meiryo UI" pitchFamily="50" charset="-128"/>
                <a:ea typeface="Meiryo UI" pitchFamily="50" charset="-128"/>
              </a:rPr>
              <a:t>次～第８次）の公布</a:t>
            </a:r>
          </a:p>
        </p:txBody>
      </p:sp>
      <p:sp>
        <p:nvSpPr>
          <p:cNvPr id="66" name="テキスト ボックス 3"/>
          <p:cNvSpPr txBox="1">
            <a:spLocks noChangeArrowheads="1"/>
          </p:cNvSpPr>
          <p:nvPr/>
        </p:nvSpPr>
        <p:spPr bwMode="auto">
          <a:xfrm>
            <a:off x="3279308" y="4300270"/>
            <a:ext cx="2730461"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900" dirty="0" smtClean="0">
                <a:solidFill>
                  <a:srgbClr val="000000"/>
                </a:solidFill>
                <a:latin typeface="Meiryo UI" pitchFamily="50" charset="-128"/>
                <a:ea typeface="Meiryo UI" pitchFamily="50" charset="-128"/>
                <a:cs typeface="Meiryo UI" pitchFamily="50" charset="-128"/>
              </a:rPr>
              <a:t>⇒国会等移転、道州制導入等について議論が進まず。</a:t>
            </a:r>
            <a:endParaRPr lang="ja-JP" altLang="en-US" sz="900" dirty="0">
              <a:solidFill>
                <a:srgbClr val="000000"/>
              </a:solidFill>
              <a:latin typeface="Meiryo UI" pitchFamily="50" charset="-128"/>
              <a:ea typeface="Meiryo UI" pitchFamily="50" charset="-128"/>
              <a:cs typeface="Meiryo UI" pitchFamily="50" charset="-128"/>
            </a:endParaRPr>
          </a:p>
        </p:txBody>
      </p:sp>
      <p:sp>
        <p:nvSpPr>
          <p:cNvPr id="67" name="テキスト ボックス 31"/>
          <p:cNvSpPr txBox="1">
            <a:spLocks noChangeArrowheads="1"/>
          </p:cNvSpPr>
          <p:nvPr/>
        </p:nvSpPr>
        <p:spPr bwMode="auto">
          <a:xfrm>
            <a:off x="6678214" y="4244676"/>
            <a:ext cx="2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出典：国土交通省「国会等の移転ホームページ」</a:t>
            </a:r>
            <a:r>
              <a:rPr lang="ja-JP" altLang="en-US" sz="800" dirty="0" smtClean="0">
                <a:solidFill>
                  <a:srgbClr val="000000"/>
                </a:solidFill>
                <a:latin typeface="Meiryo UI" pitchFamily="50" charset="-128"/>
                <a:ea typeface="Meiryo UI" pitchFamily="50" charset="-128"/>
              </a:rPr>
              <a:t>より</a:t>
            </a:r>
            <a:endParaRPr lang="en-US" altLang="ja-JP" sz="800" dirty="0" smtClean="0">
              <a:solidFill>
                <a:srgbClr val="000000"/>
              </a:solidFill>
              <a:latin typeface="Meiryo UI" pitchFamily="50" charset="-128"/>
              <a:ea typeface="Meiryo UI" pitchFamily="50" charset="-128"/>
            </a:endParaRPr>
          </a:p>
          <a:p>
            <a:pPr eaLnBrk="1" fontAlgn="base" hangingPunct="1">
              <a:spcBef>
                <a:spcPct val="0"/>
              </a:spcBef>
              <a:spcAft>
                <a:spcPct val="0"/>
              </a:spcAft>
              <a:buFontTx/>
              <a:buNone/>
            </a:pPr>
            <a:r>
              <a:rPr lang="ja-JP" altLang="en-US" sz="800" dirty="0">
                <a:solidFill>
                  <a:srgbClr val="000000"/>
                </a:solidFill>
                <a:latin typeface="Meiryo UI" pitchFamily="50" charset="-128"/>
                <a:ea typeface="Meiryo UI" pitchFamily="50" charset="-128"/>
              </a:rPr>
              <a:t>　</a:t>
            </a:r>
            <a:r>
              <a:rPr lang="ja-JP" altLang="en-US" sz="800" dirty="0" smtClean="0">
                <a:solidFill>
                  <a:srgbClr val="000000"/>
                </a:solidFill>
                <a:latin typeface="Meiryo UI" pitchFamily="50" charset="-128"/>
                <a:ea typeface="Meiryo UI" pitchFamily="50" charset="-128"/>
              </a:rPr>
              <a:t>　　　 大阪府市副首都推進局作成</a:t>
            </a:r>
            <a:endParaRPr lang="en-US" altLang="ja-JP" sz="800" dirty="0">
              <a:solidFill>
                <a:srgbClr val="000000"/>
              </a:solidFill>
              <a:latin typeface="Meiryo UI" pitchFamily="50" charset="-128"/>
              <a:ea typeface="Meiryo UI" pitchFamily="50" charset="-128"/>
            </a:endParaRPr>
          </a:p>
        </p:txBody>
      </p:sp>
      <p:sp>
        <p:nvSpPr>
          <p:cNvPr id="68" name="テキスト ボックス 23"/>
          <p:cNvSpPr txBox="1">
            <a:spLocks noChangeArrowheads="1"/>
          </p:cNvSpPr>
          <p:nvPr/>
        </p:nvSpPr>
        <p:spPr bwMode="auto">
          <a:xfrm>
            <a:off x="6215484" y="2069356"/>
            <a:ext cx="367240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fontAlgn="base" hangingPunct="1">
              <a:spcBef>
                <a:spcPct val="0"/>
              </a:spcBef>
              <a:spcAft>
                <a:spcPct val="0"/>
              </a:spcAft>
              <a:buFontTx/>
              <a:buNone/>
            </a:pPr>
            <a:r>
              <a:rPr lang="ja-JP" altLang="en-US" sz="700" dirty="0" smtClean="0">
                <a:solidFill>
                  <a:srgbClr val="000000"/>
                </a:solidFill>
                <a:latin typeface="Meiryo UI" pitchFamily="50" charset="-128"/>
                <a:ea typeface="Meiryo UI" pitchFamily="50" charset="-128"/>
                <a:cs typeface="Meiryo UI" pitchFamily="50" charset="-128"/>
              </a:rPr>
              <a:t>（ドル）</a:t>
            </a:r>
            <a:endParaRPr lang="ja-JP" altLang="en-US" sz="700" dirty="0">
              <a:solidFill>
                <a:srgbClr val="000000"/>
              </a:solidFill>
              <a:latin typeface="Meiryo UI" pitchFamily="50" charset="-128"/>
              <a:ea typeface="Meiryo UI" pitchFamily="50" charset="-128"/>
              <a:cs typeface="Meiryo UI" pitchFamily="50" charset="-128"/>
            </a:endParaRPr>
          </a:p>
        </p:txBody>
      </p:sp>
      <p:sp>
        <p:nvSpPr>
          <p:cNvPr id="69"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5</a:t>
            </a:fld>
            <a:endParaRPr lang="ja-JP" altLang="en-US" sz="1200" dirty="0"/>
          </a:p>
        </p:txBody>
      </p:sp>
      <p:pic>
        <p:nvPicPr>
          <p:cNvPr id="70" name="Picture 22" descr="C:\Users\i5627699\Desktop\首都圏人口集中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1776" y="1977854"/>
            <a:ext cx="3007873" cy="206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グラフ 7"/>
          <p:cNvPicPr>
            <a:picLocks noChangeAspect="1"/>
          </p:cNvPicPr>
          <p:nvPr/>
        </p:nvPicPr>
        <p:blipFill>
          <a:blip r:embed="rId4" cstate="print"/>
          <a:stretch>
            <a:fillRect/>
          </a:stretch>
        </p:blipFill>
        <p:spPr>
          <a:xfrm>
            <a:off x="3009869" y="2168840"/>
            <a:ext cx="3346450" cy="1512887"/>
          </a:xfrm>
          <a:prstGeom prst="rect">
            <a:avLst/>
          </a:prstGeom>
        </p:spPr>
      </p:pic>
      <p:pic>
        <p:nvPicPr>
          <p:cNvPr id="72" name="Picture 2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2052" y="2004595"/>
            <a:ext cx="2748611" cy="19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804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タイトル 1"/>
          <p:cNvSpPr txBox="1">
            <a:spLocks/>
          </p:cNvSpPr>
          <p:nvPr/>
        </p:nvSpPr>
        <p:spPr>
          <a:xfrm>
            <a:off x="0" y="0"/>
            <a:ext cx="9144000" cy="431800"/>
          </a:xfrm>
          <a:prstGeom prst="rect">
            <a:avLst/>
          </a:prstGeom>
          <a:gradFill>
            <a:gsLst>
              <a:gs pos="0">
                <a:srgbClr val="0070C0"/>
              </a:gs>
              <a:gs pos="53000">
                <a:schemeClr val="bg1"/>
              </a:gs>
              <a:gs pos="100000">
                <a:srgbClr val="0070C0"/>
              </a:gs>
            </a:gsLst>
          </a:gradFill>
          <a:ln>
            <a:noFill/>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ja-JP" altLang="en-US" b="1" dirty="0" smtClean="0">
                <a:solidFill>
                  <a:prstClr val="black"/>
                </a:solidFill>
                <a:latin typeface="Meiryo UI" pitchFamily="50" charset="-128"/>
                <a:ea typeface="Meiryo UI" pitchFamily="50" charset="-128"/>
                <a:cs typeface="Meiryo UI" pitchFamily="50" charset="-128"/>
              </a:rPr>
              <a:t>第４章</a:t>
            </a:r>
            <a:r>
              <a:rPr lang="ja-JP" altLang="en-US" b="1" dirty="0">
                <a:solidFill>
                  <a:prstClr val="black"/>
                </a:solidFill>
                <a:latin typeface="Meiryo UI" pitchFamily="50" charset="-128"/>
                <a:ea typeface="Meiryo UI" pitchFamily="50" charset="-128"/>
                <a:cs typeface="Meiryo UI" pitchFamily="50" charset="-128"/>
              </a:rPr>
              <a:t>　</a:t>
            </a:r>
            <a:r>
              <a:rPr lang="ja-JP" altLang="en-US" b="1" dirty="0" smtClean="0">
                <a:solidFill>
                  <a:prstClr val="black"/>
                </a:solidFill>
                <a:latin typeface="Meiryo UI" pitchFamily="50" charset="-128"/>
                <a:ea typeface="Meiryo UI" pitchFamily="50" charset="-128"/>
                <a:cs typeface="Meiryo UI" pitchFamily="50" charset="-128"/>
              </a:rPr>
              <a:t>今後の進め方</a:t>
            </a:r>
            <a:endParaRPr lang="ja-JP" altLang="en-US" sz="2000" b="1" dirty="0">
              <a:solidFill>
                <a:prstClr val="black"/>
              </a:solidFill>
              <a:latin typeface="Meiryo UI" pitchFamily="50" charset="-128"/>
              <a:ea typeface="Meiryo UI" pitchFamily="50" charset="-128"/>
              <a:cs typeface="Meiryo UI" pitchFamily="50" charset="-128"/>
            </a:endParaRPr>
          </a:p>
        </p:txBody>
      </p:sp>
      <p:sp>
        <p:nvSpPr>
          <p:cNvPr id="18" name="正方形/長方形 17"/>
          <p:cNvSpPr/>
          <p:nvPr/>
        </p:nvSpPr>
        <p:spPr>
          <a:xfrm>
            <a:off x="251520" y="1052736"/>
            <a:ext cx="8640960" cy="4392488"/>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「副首都ビジョン」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を指針として、自らの取組みによって副首都としての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基盤を</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整え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の確立を図り、さらに、副首都としての発展を遂げられるよう、関係者との</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意識の共有化</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への働きかけを進めながら、大阪の副首都化を進めていく</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具体的な取組みは、第２章の戦略に沿って、副首都推進本部</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おいて取組みを確認</a:t>
            </a: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しながら</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着実に進める。その過程で、</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は必要に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応じて見直し</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行っていく。</a:t>
            </a:r>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endParaRPr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また、市民・府民、さらに</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は京阪神や関西圏をはじめ国内外に</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対する理解促進の取組み、経済界や関西広域連合</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などとも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連携した国等へのアプローチなど、副首都・大阪に向けた機運醸成を図る。</a:t>
            </a:r>
          </a:p>
        </p:txBody>
      </p:sp>
      <p:sp>
        <p:nvSpPr>
          <p:cNvPr id="7"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50</a:t>
            </a:fld>
            <a:endParaRPr lang="ja-JP" altLang="en-US" sz="1200" dirty="0">
              <a:solidFill>
                <a:prstClr val="black"/>
              </a:solidFill>
            </a:endParaRPr>
          </a:p>
        </p:txBody>
      </p:sp>
    </p:spTree>
    <p:extLst>
      <p:ext uri="{BB962C8B-B14F-4D97-AF65-F5344CB8AC3E}">
        <p14:creationId xmlns:p14="http://schemas.microsoft.com/office/powerpoint/2010/main" val="24976349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6948" y="6197981"/>
            <a:ext cx="788788" cy="543387"/>
          </a:xfrm>
          <a:prstGeom prst="rect">
            <a:avLst/>
          </a:prstGeom>
        </p:spPr>
      </p:pic>
      <p:grpSp>
        <p:nvGrpSpPr>
          <p:cNvPr id="4" name="グループ化 3"/>
          <p:cNvGrpSpPr/>
          <p:nvPr/>
        </p:nvGrpSpPr>
        <p:grpSpPr>
          <a:xfrm>
            <a:off x="-26289" y="149524"/>
            <a:ext cx="9290456" cy="6694585"/>
            <a:chOff x="-26289" y="144016"/>
            <a:chExt cx="9290456" cy="6694585"/>
          </a:xfrm>
        </p:grpSpPr>
        <p:grpSp>
          <p:nvGrpSpPr>
            <p:cNvPr id="7" name="グループ化 6"/>
            <p:cNvGrpSpPr/>
            <p:nvPr/>
          </p:nvGrpSpPr>
          <p:grpSpPr>
            <a:xfrm>
              <a:off x="-26289" y="144016"/>
              <a:ext cx="9290456" cy="6694585"/>
              <a:chOff x="0" y="0"/>
              <a:chExt cx="9290456" cy="6694585"/>
            </a:xfrm>
          </p:grpSpPr>
          <p:pic>
            <p:nvPicPr>
              <p:cNvPr id="118" name="Picture 146" descr="大阪地図"/>
              <p:cNvPicPr preferRelativeResize="0">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260265" y="836712"/>
                <a:ext cx="7658504" cy="5156396"/>
              </a:xfrm>
              <a:prstGeom prst="rect">
                <a:avLst/>
              </a:prstGeom>
              <a:solidFill>
                <a:srgbClr val="FF99CC">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0" y="0"/>
                <a:ext cx="4620299" cy="525020"/>
              </a:xfrm>
              <a:prstGeom prst="rect">
                <a:avLst/>
              </a:prstGeom>
              <a:solidFill>
                <a:schemeClr val="bg1"/>
              </a:solidFill>
              <a:ln>
                <a:solidFill>
                  <a:schemeClr val="accent1">
                    <a:shade val="50000"/>
                    <a:alpha val="0"/>
                  </a:schemeClr>
                </a:solidFill>
              </a:ln>
            </p:spPr>
            <p:txBody>
              <a:bodyPr wrap="square" rtlCol="0" anchor="ctr" anchorCtr="0">
                <a:noAutofit/>
              </a:bodyPr>
              <a:lstStyle/>
              <a:p>
                <a:r>
                  <a:rPr lang="ja-JP" altLang="en-US" b="1" dirty="0">
                    <a:solidFill>
                      <a:prstClr val="black"/>
                    </a:solidFill>
                    <a:latin typeface="Meiryo UI" panose="020B0604030504040204" pitchFamily="50" charset="-128"/>
                    <a:ea typeface="Meiryo UI" panose="020B0604030504040204" pitchFamily="50" charset="-128"/>
                  </a:rPr>
                  <a:t> ◇参考　</a:t>
                </a:r>
                <a:r>
                  <a:rPr lang="ja-JP" altLang="en-US" b="1" dirty="0" smtClean="0">
                    <a:solidFill>
                      <a:prstClr val="black"/>
                    </a:solidFill>
                    <a:latin typeface="Meiryo UI" panose="020B0604030504040204" pitchFamily="50" charset="-128"/>
                    <a:ea typeface="Meiryo UI" panose="020B0604030504040204" pitchFamily="50" charset="-128"/>
                  </a:rPr>
                  <a:t>圏域</a:t>
                </a:r>
                <a:r>
                  <a:rPr lang="ja-JP" altLang="en-US" b="1" dirty="0">
                    <a:solidFill>
                      <a:prstClr val="black"/>
                    </a:solidFill>
                    <a:latin typeface="Meiryo UI" panose="020B0604030504040204" pitchFamily="50" charset="-128"/>
                    <a:ea typeface="Meiryo UI" panose="020B0604030504040204" pitchFamily="50" charset="-128"/>
                  </a:rPr>
                  <a:t>の</a:t>
                </a:r>
                <a:r>
                  <a:rPr lang="ja-JP" altLang="en-US" b="1" dirty="0" smtClean="0">
                    <a:solidFill>
                      <a:prstClr val="black"/>
                    </a:solidFill>
                    <a:latin typeface="Meiryo UI" panose="020B0604030504040204" pitchFamily="50" charset="-128"/>
                    <a:ea typeface="Meiryo UI" panose="020B0604030504040204" pitchFamily="50" charset="-128"/>
                  </a:rPr>
                  <a:t>イメージ（</a:t>
                </a:r>
                <a:r>
                  <a:rPr lang="ja-JP" altLang="en-US" b="1" dirty="0">
                    <a:solidFill>
                      <a:prstClr val="black"/>
                    </a:solidFill>
                    <a:latin typeface="Meiryo UI" panose="020B0604030504040204" pitchFamily="50" charset="-128"/>
                    <a:ea typeface="Meiryo UI" panose="020B0604030504040204" pitchFamily="50" charset="-128"/>
                  </a:rPr>
                  <a:t>主</a:t>
                </a:r>
                <a:r>
                  <a:rPr lang="ja-JP" altLang="en-US" b="1" dirty="0" smtClean="0">
                    <a:solidFill>
                      <a:prstClr val="black"/>
                    </a:solidFill>
                    <a:latin typeface="Meiryo UI" panose="020B0604030504040204" pitchFamily="50" charset="-128"/>
                    <a:ea typeface="Meiryo UI" panose="020B0604030504040204" pitchFamily="50" charset="-128"/>
                  </a:rPr>
                  <a:t>な項目）</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58" name="Rectangle 158"/>
              <p:cNvSpPr>
                <a:spLocks noChangeArrowheads="1"/>
              </p:cNvSpPr>
              <p:nvPr/>
            </p:nvSpPr>
            <p:spPr bwMode="auto">
              <a:xfrm>
                <a:off x="4091653" y="105241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京都大学</a:t>
                </a:r>
              </a:p>
            </p:txBody>
          </p:sp>
          <p:pic>
            <p:nvPicPr>
              <p:cNvPr id="57" name="Picture 4" descr="C:\Users\KawamotoTa\AppData\Local\Microsoft\Windows\INetCache\IE\U5FFQYDQ\1024-cc-library010005389[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8443" y="6182677"/>
                <a:ext cx="410626" cy="414675"/>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148"/>
              <p:cNvSpPr>
                <a:spLocks noChangeArrowheads="1"/>
              </p:cNvSpPr>
              <p:nvPr/>
            </p:nvSpPr>
            <p:spPr bwMode="auto">
              <a:xfrm>
                <a:off x="1585115" y="4287588"/>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sp>
            <p:nvSpPr>
              <p:cNvPr id="98" name="円/楕円 97"/>
              <p:cNvSpPr/>
              <p:nvPr/>
            </p:nvSpPr>
            <p:spPr>
              <a:xfrm>
                <a:off x="3446521" y="2132856"/>
                <a:ext cx="3240000" cy="324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p:nvPr/>
            </p:nvSpPr>
            <p:spPr>
              <a:xfrm>
                <a:off x="4274433" y="2898005"/>
                <a:ext cx="1620000" cy="162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Group 8"/>
              <p:cNvGrpSpPr>
                <a:grpSpLocks/>
              </p:cNvGrpSpPr>
              <p:nvPr/>
            </p:nvGrpSpPr>
            <p:grpSpPr bwMode="auto">
              <a:xfrm>
                <a:off x="4886288" y="4149096"/>
                <a:ext cx="253764" cy="304807"/>
                <a:chOff x="5601" y="1309"/>
                <a:chExt cx="2218" cy="2375"/>
              </a:xfrm>
            </p:grpSpPr>
            <p:sp>
              <p:nvSpPr>
                <p:cNvPr id="10" name="Gear"/>
                <p:cNvSpPr>
                  <a:spLocks noEditPoints="1" noChangeArrowheads="1"/>
                </p:cNvSpPr>
                <p:nvPr/>
              </p:nvSpPr>
              <p:spPr bwMode="auto">
                <a:xfrm>
                  <a:off x="6009" y="1647"/>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 name="AutoShape 10"/>
                <p:cNvSpPr>
                  <a:spLocks noEditPoints="1" noChangeArrowheads="1"/>
                </p:cNvSpPr>
                <p:nvPr/>
              </p:nvSpPr>
              <p:spPr bwMode="auto">
                <a:xfrm>
                  <a:off x="5601" y="2431"/>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2" name="AutoShape 11"/>
                <p:cNvSpPr>
                  <a:spLocks noEditPoints="1" noChangeArrowheads="1"/>
                </p:cNvSpPr>
                <p:nvPr/>
              </p:nvSpPr>
              <p:spPr bwMode="auto">
                <a:xfrm>
                  <a:off x="6231" y="130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pic>
            <p:nvPicPr>
              <p:cNvPr id="77"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38449" y="4221088"/>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158"/>
              <p:cNvSpPr>
                <a:spLocks noChangeArrowheads="1"/>
              </p:cNvSpPr>
              <p:nvPr/>
            </p:nvSpPr>
            <p:spPr bwMode="auto">
              <a:xfrm>
                <a:off x="6181051" y="446779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府立大学</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3"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42305" y="4938762"/>
                <a:ext cx="490264" cy="434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3" name="Rectangle 158"/>
              <p:cNvSpPr>
                <a:spLocks noChangeArrowheads="1"/>
              </p:cNvSpPr>
              <p:nvPr/>
            </p:nvSpPr>
            <p:spPr bwMode="auto">
              <a:xfrm>
                <a:off x="4595461" y="54094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百舌鳥・古市古墳群</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0"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78409" y="461500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75" name="Rectangle 158"/>
              <p:cNvSpPr>
                <a:spLocks noChangeArrowheads="1"/>
              </p:cNvSpPr>
              <p:nvPr/>
            </p:nvSpPr>
            <p:spPr bwMode="auto">
              <a:xfrm>
                <a:off x="5750417" y="494116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（和泉センター）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 name="円/楕円 5"/>
              <p:cNvSpPr/>
              <p:nvPr/>
            </p:nvSpPr>
            <p:spPr>
              <a:xfrm>
                <a:off x="2222665" y="759196"/>
                <a:ext cx="5760000" cy="5760000"/>
              </a:xfrm>
              <a:prstGeom prst="ellipse">
                <a:avLst/>
              </a:prstGeom>
              <a:noFill/>
              <a:ln w="190500">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14113" y="4365104"/>
                <a:ext cx="750149" cy="553410"/>
              </a:xfrm>
              <a:prstGeom prst="rect">
                <a:avLst/>
              </a:prstGeom>
              <a:solidFill>
                <a:schemeClr val="accent6">
                  <a:lumMod val="40000"/>
                  <a:lumOff val="60000"/>
                  <a:alpha val="50000"/>
                </a:schemeClr>
              </a:solidFill>
              <a:ln>
                <a:noFill/>
              </a:ln>
              <a:extLst/>
            </p:spPr>
          </p:pic>
          <p:sp>
            <p:nvSpPr>
              <p:cNvPr id="120" name="Rectangle 148"/>
              <p:cNvSpPr>
                <a:spLocks noChangeArrowheads="1"/>
              </p:cNvSpPr>
              <p:nvPr/>
            </p:nvSpPr>
            <p:spPr bwMode="auto">
              <a:xfrm>
                <a:off x="2377203" y="475582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関西国際空港</a:t>
                </a:r>
              </a:p>
            </p:txBody>
          </p:sp>
          <p:pic>
            <p:nvPicPr>
              <p:cNvPr id="5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371946" y="4005064"/>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148"/>
              <p:cNvSpPr>
                <a:spLocks noChangeArrowheads="1"/>
              </p:cNvSpPr>
              <p:nvPr/>
            </p:nvSpPr>
            <p:spPr bwMode="auto">
              <a:xfrm>
                <a:off x="2582065" y="399955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堺泉北港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59"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439176" y="4120700"/>
                <a:ext cx="362247" cy="388420"/>
              </a:xfrm>
              <a:prstGeom prst="rect">
                <a:avLst/>
              </a:prstGeom>
              <a:noFill/>
              <a:extLst>
                <a:ext uri="{909E8E84-426E-40DD-AFC4-6F175D3DCCD1}">
                  <a14:hiddenFill xmlns:a14="http://schemas.microsoft.com/office/drawing/2010/main">
                    <a:solidFill>
                      <a:srgbClr val="FFFFFF"/>
                    </a:solidFill>
                  </a14:hiddenFill>
                </a:ext>
              </a:extLst>
            </p:spPr>
          </p:pic>
          <p:sp>
            <p:nvSpPr>
              <p:cNvPr id="67" name="Rectangle 148"/>
              <p:cNvSpPr>
                <a:spLocks noChangeArrowheads="1"/>
              </p:cNvSpPr>
              <p:nvPr/>
            </p:nvSpPr>
            <p:spPr bwMode="auto">
              <a:xfrm>
                <a:off x="4033387" y="4474474"/>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69"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8129" y="3163622"/>
                <a:ext cx="750149" cy="553410"/>
              </a:xfrm>
              <a:prstGeom prst="rect">
                <a:avLst/>
              </a:prstGeom>
              <a:solidFill>
                <a:schemeClr val="accent6">
                  <a:lumMod val="40000"/>
                  <a:lumOff val="60000"/>
                  <a:alpha val="50000"/>
                </a:schemeClr>
              </a:solidFill>
              <a:extLst/>
            </p:spPr>
          </p:pic>
          <p:sp>
            <p:nvSpPr>
              <p:cNvPr id="164" name="Rectangle 148"/>
              <p:cNvSpPr>
                <a:spLocks noChangeArrowheads="1"/>
              </p:cNvSpPr>
              <p:nvPr/>
            </p:nvSpPr>
            <p:spPr bwMode="auto">
              <a:xfrm>
                <a:off x="2809251" y="360920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大阪国際空港</a:t>
                </a:r>
                <a:endParaRPr lang="ja-JP" altLang="en-US" sz="1200" b="1" dirty="0">
                  <a:solidFill>
                    <a:srgbClr val="3333CC"/>
                  </a:solidFill>
                  <a:latin typeface="Meiryo UI" panose="020B0604030504040204" pitchFamily="50" charset="-128"/>
                  <a:ea typeface="Meiryo UI" panose="020B0604030504040204" pitchFamily="50" charset="-128"/>
                </a:endParaRPr>
              </a:p>
            </p:txBody>
          </p:sp>
          <p:pic>
            <p:nvPicPr>
              <p:cNvPr id="74"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26281" y="1842453"/>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158"/>
              <p:cNvSpPr>
                <a:spLocks noChangeArrowheads="1"/>
              </p:cNvSpPr>
              <p:nvPr/>
            </p:nvSpPr>
            <p:spPr bwMode="auto">
              <a:xfrm>
                <a:off x="4164827" y="2274501"/>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大阪大学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44947" y="1863087"/>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8" name="Rectangle 158"/>
              <p:cNvSpPr>
                <a:spLocks noChangeArrowheads="1"/>
              </p:cNvSpPr>
              <p:nvPr/>
            </p:nvSpPr>
            <p:spPr bwMode="auto">
              <a:xfrm>
                <a:off x="4859312" y="2182979"/>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彩都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821011" y="2202922"/>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58"/>
              <p:cNvSpPr>
                <a:spLocks noChangeArrowheads="1"/>
              </p:cNvSpPr>
              <p:nvPr/>
            </p:nvSpPr>
            <p:spPr bwMode="auto">
              <a:xfrm>
                <a:off x="5316955" y="245707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健都</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3"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066655"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8" name="Rectangle 158"/>
              <p:cNvSpPr>
                <a:spLocks noChangeArrowheads="1"/>
              </p:cNvSpPr>
              <p:nvPr/>
            </p:nvSpPr>
            <p:spPr bwMode="auto">
              <a:xfrm>
                <a:off x="5187074" y="270910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中之島</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4"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437948" y="2618429"/>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56" name="Rectangle 158"/>
              <p:cNvSpPr>
                <a:spLocks noChangeArrowheads="1"/>
              </p:cNvSpPr>
              <p:nvPr/>
            </p:nvSpPr>
            <p:spPr bwMode="auto">
              <a:xfrm>
                <a:off x="3675868" y="2753777"/>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うめきた</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2"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28729" y="3486660"/>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34" name="Rectangle 166"/>
              <p:cNvSpPr>
                <a:spLocks noChangeArrowheads="1"/>
              </p:cNvSpPr>
              <p:nvPr/>
            </p:nvSpPr>
            <p:spPr bwMode="auto">
              <a:xfrm>
                <a:off x="3590177" y="3825230"/>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夢洲・咲洲</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CC"/>
                    </a:solidFill>
                    <a:latin typeface="Meiryo UI" panose="020B0604030504040204" pitchFamily="50" charset="-128"/>
                    <a:ea typeface="Meiryo UI" panose="020B0604030504040204" pitchFamily="50" charset="-128"/>
                  </a:rPr>
                  <a:t>・舞洲</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65" name="Rectangle 166"/>
              <p:cNvSpPr>
                <a:spLocks noChangeArrowheads="1"/>
              </p:cNvSpPr>
              <p:nvPr/>
            </p:nvSpPr>
            <p:spPr bwMode="auto">
              <a:xfrm>
                <a:off x="4814313" y="4473302"/>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ベイエリア</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lnSpc>
                    <a:spcPts val="1440"/>
                  </a:lnSpc>
                </a:pPr>
                <a:r>
                  <a:rPr lang="ja-JP" altLang="en-US" sz="1200" b="1" dirty="0" smtClean="0">
                    <a:solidFill>
                      <a:srgbClr val="3333FF"/>
                    </a:solidFill>
                    <a:latin typeface="Meiryo UI" panose="020B0604030504040204" pitchFamily="50" charset="-128"/>
                    <a:ea typeface="Meiryo UI" panose="020B0604030504040204" pitchFamily="50" charset="-128"/>
                  </a:rPr>
                  <a:t>産業集積</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9"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7054" y="3825134"/>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158"/>
              <p:cNvSpPr>
                <a:spLocks noChangeArrowheads="1"/>
              </p:cNvSpPr>
              <p:nvPr/>
            </p:nvSpPr>
            <p:spPr bwMode="auto">
              <a:xfrm>
                <a:off x="5244947" y="4179762"/>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rPr>
                  <a:t>市立大学</a:t>
                </a:r>
                <a:endParaRPr lang="en-US" altLang="ja-JP" sz="1200" b="1" dirty="0" smtClean="0">
                  <a:solidFill>
                    <a:srgbClr val="3333FF"/>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9" name="Picture 2" descr="C:\Program Files\Microsoft Office\MEDIA\CAGCAT10\j0205462.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04468" y="4696891"/>
                <a:ext cx="597552" cy="594547"/>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58"/>
              <p:cNvSpPr>
                <a:spLocks noChangeArrowheads="1"/>
              </p:cNvSpPr>
              <p:nvPr/>
            </p:nvSpPr>
            <p:spPr bwMode="auto">
              <a:xfrm>
                <a:off x="3050496" y="502184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りんくうタウン</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56"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30337" y="908720"/>
                <a:ext cx="432048" cy="44688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04987" y="1065596"/>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8"/>
              <p:cNvSpPr>
                <a:spLocks noChangeArrowheads="1"/>
              </p:cNvSpPr>
              <p:nvPr/>
            </p:nvSpPr>
            <p:spPr bwMode="auto">
              <a:xfrm>
                <a:off x="5525514" y="1449460"/>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en-US" altLang="ja-JP" sz="1200" b="1" dirty="0" err="1" smtClean="0">
                    <a:solidFill>
                      <a:srgbClr val="3333FF"/>
                    </a:solidFill>
                    <a:latin typeface="Meiryo UI" panose="020B0604030504040204" pitchFamily="50" charset="-128"/>
                    <a:ea typeface="Meiryo UI" panose="020B0604030504040204" pitchFamily="50" charset="-128"/>
                  </a:rPr>
                  <a:t>iPS</a:t>
                </a:r>
                <a:r>
                  <a:rPr lang="ja-JP" altLang="en-US" sz="1200" b="1" dirty="0" smtClean="0">
                    <a:solidFill>
                      <a:srgbClr val="3333FF"/>
                    </a:solidFill>
                    <a:latin typeface="Meiryo UI" panose="020B0604030504040204" pitchFamily="50" charset="-128"/>
                    <a:ea typeface="Meiryo UI" panose="020B0604030504040204" pitchFamily="50" charset="-128"/>
                  </a:rPr>
                  <a:t>細胞</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研究所</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1" name="Picture 2" descr="http://tse1.mm.bing.net/th?&amp;id=OIP.Mcc984f7e8f23844e492b5769e8bf04c5o0&amp;w=300&amp;h=278&amp;c=0&amp;pid=1.9&amp;rs=0&amp;p=0">
                <a:hlinkClick r:id="rId12"/>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706792" y="1412776"/>
                <a:ext cx="510148" cy="472737"/>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158"/>
              <p:cNvSpPr>
                <a:spLocks noChangeArrowheads="1"/>
              </p:cNvSpPr>
              <p:nvPr/>
            </p:nvSpPr>
            <p:spPr bwMode="auto">
              <a:xfrm>
                <a:off x="6398489" y="1831511"/>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文化庁</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86"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451969" y="3862044"/>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9" name="Rectangle 159"/>
              <p:cNvSpPr>
                <a:spLocks noChangeArrowheads="1"/>
              </p:cNvSpPr>
              <p:nvPr/>
            </p:nvSpPr>
            <p:spPr bwMode="auto">
              <a:xfrm>
                <a:off x="6902545" y="4290836"/>
                <a:ext cx="1914525" cy="434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err="1" smtClean="0">
                    <a:solidFill>
                      <a:srgbClr val="3333FF"/>
                    </a:solidFill>
                    <a:latin typeface="Meiryo UI" panose="020B0604030504040204" pitchFamily="50" charset="-128"/>
                    <a:ea typeface="Meiryo UI" panose="020B0604030504040204" pitchFamily="50" charset="-128"/>
                  </a:rPr>
                  <a:t>けいはんな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学研都市</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99" name="Picture 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18569" y="5490606"/>
                <a:ext cx="727545" cy="386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0" name="Rectangle 158"/>
              <p:cNvSpPr>
                <a:spLocks noChangeArrowheads="1"/>
              </p:cNvSpPr>
              <p:nvPr/>
            </p:nvSpPr>
            <p:spPr bwMode="auto">
              <a:xfrm>
                <a:off x="6902545" y="5841454"/>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古都奈良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94" name="Picture 8"/>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374153" y="5945439"/>
                <a:ext cx="590738" cy="453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5" name="Rectangle 158"/>
              <p:cNvSpPr>
                <a:spLocks noChangeArrowheads="1"/>
              </p:cNvSpPr>
              <p:nvPr/>
            </p:nvSpPr>
            <p:spPr bwMode="auto">
              <a:xfrm>
                <a:off x="3014113" y="635230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紀伊山地</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75" name="Picture 2" descr="C:\Users\KawamotoTa\AppData\Local\Microsoft\Windows\INetCache\IE\0010IKRZ\lgi01a201410140600[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2222025" y="3999556"/>
                <a:ext cx="362247" cy="38842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Program Files\Microsoft Office\MEDIA\CAGCAT10\j0293234.wmf"/>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06334" y="3158114"/>
                <a:ext cx="750149" cy="553410"/>
              </a:xfrm>
              <a:prstGeom prst="rect">
                <a:avLst/>
              </a:prstGeom>
              <a:solidFill>
                <a:schemeClr val="accent6">
                  <a:lumMod val="40000"/>
                  <a:lumOff val="60000"/>
                  <a:alpha val="50000"/>
                </a:schemeClr>
              </a:solidFill>
              <a:extLst/>
            </p:spPr>
          </p:pic>
          <p:sp>
            <p:nvSpPr>
              <p:cNvPr id="166" name="Rectangle 148"/>
              <p:cNvSpPr>
                <a:spLocks noChangeArrowheads="1"/>
              </p:cNvSpPr>
              <p:nvPr/>
            </p:nvSpPr>
            <p:spPr bwMode="auto">
              <a:xfrm>
                <a:off x="1945155" y="3639516"/>
                <a:ext cx="9969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神戸空港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pic>
            <p:nvPicPr>
              <p:cNvPr id="88"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08767" y="170080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70"/>
              <p:cNvSpPr>
                <a:spLocks noChangeArrowheads="1"/>
              </p:cNvSpPr>
              <p:nvPr/>
            </p:nvSpPr>
            <p:spPr bwMode="auto">
              <a:xfrm>
                <a:off x="2778319" y="2060848"/>
                <a:ext cx="1531938" cy="32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a:solidFill>
                      <a:srgbClr val="3333FF"/>
                    </a:solidFill>
                    <a:latin typeface="Meiryo UI" panose="020B0604030504040204" pitchFamily="50" charset="-128"/>
                    <a:ea typeface="Meiryo UI" panose="020B0604030504040204" pitchFamily="50" charset="-128"/>
                  </a:rPr>
                  <a:t>神戸医療産業都市</a:t>
                </a:r>
              </a:p>
            </p:txBody>
          </p:sp>
          <p:pic>
            <p:nvPicPr>
              <p:cNvPr id="71" name="Picture 3" descr="C:\Users\KawamotoTa\AppData\Local\Microsoft\Windows\INetCache\IE\TM9S2GNF\lgi01b2013121115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6161" y="908720"/>
                <a:ext cx="432048" cy="446886"/>
              </a:xfrm>
              <a:prstGeom prst="rect">
                <a:avLst/>
              </a:prstGeom>
              <a:noFill/>
              <a:extLst>
                <a:ext uri="{909E8E84-426E-40DD-AFC4-6F175D3DCCD1}">
                  <a14:hiddenFill xmlns:a14="http://schemas.microsoft.com/office/drawing/2010/main">
                    <a:solidFill>
                      <a:srgbClr val="FFFFFF"/>
                    </a:solidFill>
                  </a14:hiddenFill>
                </a:ext>
              </a:extLst>
            </p:spPr>
          </p:pic>
          <p:sp>
            <p:nvSpPr>
              <p:cNvPr id="72" name="Rectangle 158"/>
              <p:cNvSpPr>
                <a:spLocks noChangeArrowheads="1"/>
              </p:cNvSpPr>
              <p:nvPr/>
            </p:nvSpPr>
            <p:spPr bwMode="auto">
              <a:xfrm>
                <a:off x="2926740" y="1301843"/>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神戸大学</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04" name="左右矢印 103"/>
              <p:cNvSpPr/>
              <p:nvPr/>
            </p:nvSpPr>
            <p:spPr>
              <a:xfrm rot="20002484">
                <a:off x="7592048" y="909534"/>
                <a:ext cx="1698408" cy="1520240"/>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92" name="Picture 3" descr="C:\Users\KawamotoTa\AppData\Local\Microsoft\Windows\INetCache\IE\U5FFQYDQ\gi01a201310151000[1].pn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619645" y="448987"/>
                <a:ext cx="1098315" cy="48829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050772" y="2132856"/>
                <a:ext cx="1035800" cy="807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 name="テキスト ボックス 171"/>
              <p:cNvSpPr txBox="1"/>
              <p:nvPr/>
            </p:nvSpPr>
            <p:spPr>
              <a:xfrm>
                <a:off x="7961787" y="2763451"/>
                <a:ext cx="1249848" cy="523220"/>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リニア</a:t>
                </a:r>
                <a:endParaRPr lang="en-US" altLang="ja-JP"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中央新幹線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右矢印 104"/>
              <p:cNvSpPr/>
              <p:nvPr/>
            </p:nvSpPr>
            <p:spPr>
              <a:xfrm rot="827349" flipH="1">
                <a:off x="1305298" y="2163420"/>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6" name="右矢印 105"/>
              <p:cNvSpPr/>
              <p:nvPr/>
            </p:nvSpPr>
            <p:spPr>
              <a:xfrm rot="1934013" flipH="1">
                <a:off x="1793388" y="984102"/>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7" name="右矢印 106"/>
              <p:cNvSpPr/>
              <p:nvPr/>
            </p:nvSpPr>
            <p:spPr>
              <a:xfrm rot="21236529" flipH="1">
                <a:off x="1220792" y="3601816"/>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9" name="テキスト ボックス 108"/>
              <p:cNvSpPr txBox="1"/>
              <p:nvPr/>
            </p:nvSpPr>
            <p:spPr>
              <a:xfrm>
                <a:off x="562225" y="1076882"/>
                <a:ext cx="430887" cy="2351136"/>
              </a:xfrm>
              <a:prstGeom prst="rect">
                <a:avLst/>
              </a:prstGeom>
              <a:noFill/>
            </p:spPr>
            <p:txBody>
              <a:bodyPr vert="eaVert" wrap="square" rtlCol="0">
                <a:spAutoFit/>
              </a:bodyP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関西・西日本へ波及</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1" name="Picture 3"/>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123272" y="2291124"/>
                <a:ext cx="680566" cy="35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 name="Rectangle 158"/>
              <p:cNvSpPr>
                <a:spLocks noChangeArrowheads="1"/>
              </p:cNvSpPr>
              <p:nvPr/>
            </p:nvSpPr>
            <p:spPr bwMode="auto">
              <a:xfrm>
                <a:off x="6952681" y="2673102"/>
                <a:ext cx="1114136"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古都京都</a:t>
                </a:r>
                <a:endParaRPr lang="ja-JP" altLang="en-US" sz="1200" b="1" dirty="0">
                  <a:solidFill>
                    <a:srgbClr val="3333FF"/>
                  </a:solidFill>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7803323" y="1224343"/>
                <a:ext cx="1403478" cy="830997"/>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スーパー</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メガリージョンの形成</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1785" y="5869811"/>
                <a:ext cx="1001821" cy="722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58"/>
              <p:cNvSpPr>
                <a:spLocks noChangeArrowheads="1"/>
              </p:cNvSpPr>
              <p:nvPr/>
            </p:nvSpPr>
            <p:spPr bwMode="auto">
              <a:xfrm>
                <a:off x="6037035" y="6370735"/>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関西大環状</a:t>
                </a:r>
                <a:r>
                  <a:rPr lang="ja-JP" altLang="en-US" sz="1200" b="1" dirty="0">
                    <a:solidFill>
                      <a:srgbClr val="3333FF"/>
                    </a:solidFill>
                    <a:latin typeface="Meiryo UI" panose="020B0604030504040204" pitchFamily="50" charset="-128"/>
                    <a:ea typeface="Meiryo UI" panose="020B0604030504040204" pitchFamily="50" charset="-128"/>
                  </a:rPr>
                  <a:t>道路</a:t>
                </a:r>
                <a:endParaRPr lang="en-US" altLang="ja-JP" sz="1200" b="1" dirty="0" smtClean="0">
                  <a:solidFill>
                    <a:srgbClr val="3333FF"/>
                  </a:solidFill>
                  <a:latin typeface="Meiryo UI" panose="020B0604030504040204" pitchFamily="50" charset="-128"/>
                  <a:ea typeface="Meiryo UI" panose="020B0604030504040204" pitchFamily="50" charset="-128"/>
                </a:endParaRPr>
              </a:p>
            </p:txBody>
          </p:sp>
          <p:grpSp>
            <p:nvGrpSpPr>
              <p:cNvPr id="114" name="Group 8"/>
              <p:cNvGrpSpPr>
                <a:grpSpLocks/>
              </p:cNvGrpSpPr>
              <p:nvPr/>
            </p:nvGrpSpPr>
            <p:grpSpPr bwMode="auto">
              <a:xfrm>
                <a:off x="6379626" y="3484460"/>
                <a:ext cx="378926" cy="381941"/>
                <a:chOff x="1948" y="4975"/>
                <a:chExt cx="3312" cy="2976"/>
              </a:xfrm>
            </p:grpSpPr>
            <p:sp>
              <p:nvSpPr>
                <p:cNvPr id="115" name="Gear"/>
                <p:cNvSpPr>
                  <a:spLocks noEditPoints="1" noChangeArrowheads="1"/>
                </p:cNvSpPr>
                <p:nvPr/>
              </p:nvSpPr>
              <p:spPr bwMode="auto">
                <a:xfrm>
                  <a:off x="4065" y="6300"/>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6" name="AutoShape 10"/>
                <p:cNvSpPr>
                  <a:spLocks noEditPoints="1" noChangeArrowheads="1"/>
                </p:cNvSpPr>
                <p:nvPr/>
              </p:nvSpPr>
              <p:spPr bwMode="auto">
                <a:xfrm>
                  <a:off x="1948" y="4975"/>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sp>
              <p:nvSpPr>
                <p:cNvPr id="117" name="AutoShape 11"/>
                <p:cNvSpPr>
                  <a:spLocks noEditPoints="1" noChangeArrowheads="1"/>
                </p:cNvSpPr>
                <p:nvPr/>
              </p:nvSpPr>
              <p:spPr bwMode="auto">
                <a:xfrm>
                  <a:off x="2875" y="6559"/>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ja-JP" altLang="en-US">
                    <a:solidFill>
                      <a:prstClr val="black"/>
                    </a:solidFill>
                  </a:endParaRPr>
                </a:p>
              </p:txBody>
            </p:sp>
          </p:grpSp>
          <p:sp>
            <p:nvSpPr>
              <p:cNvPr id="110" name="左右矢印 109"/>
              <p:cNvSpPr/>
              <p:nvPr/>
            </p:nvSpPr>
            <p:spPr>
              <a:xfrm rot="19898977">
                <a:off x="403780" y="4567536"/>
                <a:ext cx="1861497" cy="1501124"/>
              </a:xfrm>
              <a:prstGeom prst="leftRightArrow">
                <a:avLst>
                  <a:gd name="adj1" fmla="val 60949"/>
                  <a:gd name="adj2" fmla="val 34901"/>
                </a:avLst>
              </a:prstGeom>
              <a:solidFill>
                <a:schemeClr val="accent1">
                  <a:lumMod val="60000"/>
                  <a:lumOff val="40000"/>
                </a:schemeClr>
              </a:solidFill>
              <a:ln w="127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2" name="テキスト ボックス 181"/>
              <p:cNvSpPr txBox="1"/>
              <p:nvPr/>
            </p:nvSpPr>
            <p:spPr>
              <a:xfrm>
                <a:off x="6514401" y="908720"/>
                <a:ext cx="1800200" cy="307777"/>
              </a:xfrm>
              <a:prstGeom prst="rect">
                <a:avLst/>
              </a:prstGeom>
              <a:noFill/>
            </p:spPr>
            <p:txBody>
              <a:bodyPr wrap="square" rtlCol="0">
                <a:spAutoFit/>
              </a:bodyPr>
              <a:lstStyle/>
              <a:p>
                <a:r>
                  <a:rPr lang="ja-JP" altLang="en-US" sz="14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北陸新幹線</a:t>
                </a:r>
                <a:endPar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781865" y="4926949"/>
                <a:ext cx="1249848" cy="584775"/>
              </a:xfrm>
              <a:prstGeom prst="rect">
                <a:avLst/>
              </a:prstGeom>
              <a:noFill/>
            </p:spPr>
            <p:txBody>
              <a:bodyPr wrap="square" rtlCol="0">
                <a:spAutoFit/>
              </a:bodyPr>
              <a:lstStyle/>
              <a:p>
                <a:pPr algn="ct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世界への</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ゲートウェイ</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Rectangle 158"/>
              <p:cNvSpPr>
                <a:spLocks noChangeArrowheads="1"/>
              </p:cNvSpPr>
              <p:nvPr/>
            </p:nvSpPr>
            <p:spPr bwMode="auto">
              <a:xfrm>
                <a:off x="6181051" y="386104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東部大阪</a:t>
                </a:r>
                <a:endParaRPr lang="en-US" altLang="ja-JP" sz="1200" b="1" dirty="0" smtClean="0">
                  <a:solidFill>
                    <a:srgbClr val="3333FF"/>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FF"/>
                    </a:solidFill>
                    <a:latin typeface="Meiryo UI" panose="020B0604030504040204" pitchFamily="50" charset="-128"/>
                    <a:ea typeface="Meiryo UI" panose="020B0604030504040204" pitchFamily="50" charset="-128"/>
                  </a:rPr>
                  <a:t>ものづくり産業集積</a:t>
                </a:r>
                <a:endParaRPr lang="ja-JP" altLang="en-US" sz="1200" b="1" dirty="0">
                  <a:solidFill>
                    <a:srgbClr val="3333FF"/>
                  </a:solidFill>
                  <a:latin typeface="Meiryo UI" panose="020B0604030504040204" pitchFamily="50" charset="-128"/>
                  <a:ea typeface="Meiryo UI" panose="020B0604030504040204" pitchFamily="50" charset="-128"/>
                </a:endParaRPr>
              </a:p>
            </p:txBody>
          </p:sp>
          <p:pic>
            <p:nvPicPr>
              <p:cNvPr id="1029"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33793" y="4366965"/>
                <a:ext cx="1185565" cy="496687"/>
              </a:xfrm>
              <a:prstGeom prst="rect">
                <a:avLst/>
              </a:prstGeom>
              <a:noFill/>
              <a:ln>
                <a:noFill/>
              </a:ln>
            </p:spPr>
          </p:pic>
        </p:grpSp>
        <p:sp>
          <p:nvSpPr>
            <p:cNvPr id="13" name="円/楕円 12"/>
            <p:cNvSpPr/>
            <p:nvPr/>
          </p:nvSpPr>
          <p:spPr>
            <a:xfrm>
              <a:off x="2830194" y="886782"/>
              <a:ext cx="3792474" cy="2520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角丸四角形 13"/>
            <p:cNvSpPr/>
            <p:nvPr/>
          </p:nvSpPr>
          <p:spPr>
            <a:xfrm>
              <a:off x="3707904" y="593002"/>
              <a:ext cx="1972944" cy="459733"/>
            </a:xfrm>
            <a:prstGeom prst="roundRect">
              <a:avLst/>
            </a:prstGeom>
          </p:spPr>
          <p:style>
            <a:lnRef idx="2">
              <a:schemeClr val="accent6"/>
            </a:lnRef>
            <a:fillRef idx="1">
              <a:schemeClr val="lt1"/>
            </a:fillRef>
            <a:effectRef idx="0">
              <a:schemeClr val="accent6"/>
            </a:effectRef>
            <a:fontRef idx="minor">
              <a:schemeClr val="dk1"/>
            </a:fontRef>
          </p:style>
          <p:txBody>
            <a:bodyPr wrap="none" tIns="0" bIns="0"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世界トップクラスの</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ライフサイエンスクラスター形成</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円/楕円 107"/>
            <p:cNvSpPr/>
            <p:nvPr/>
          </p:nvSpPr>
          <p:spPr>
            <a:xfrm>
              <a:off x="1201748" y="3284984"/>
              <a:ext cx="370493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 name="円/楕円 122"/>
            <p:cNvSpPr/>
            <p:nvPr/>
          </p:nvSpPr>
          <p:spPr>
            <a:xfrm>
              <a:off x="4932440" y="3258614"/>
              <a:ext cx="3600000" cy="2304000"/>
            </a:xfrm>
            <a:prstGeom prst="ellipse">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角丸四角形 123"/>
            <p:cNvSpPr/>
            <p:nvPr/>
          </p:nvSpPr>
          <p:spPr>
            <a:xfrm>
              <a:off x="7452504" y="3423492"/>
              <a:ext cx="1656000" cy="4614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先端技術による高度なものづくり集積の形成</a:t>
              </a:r>
            </a:p>
          </p:txBody>
        </p:sp>
        <p:sp>
          <p:nvSpPr>
            <p:cNvPr id="126" name="角丸四角形 125"/>
            <p:cNvSpPr/>
            <p:nvPr/>
          </p:nvSpPr>
          <p:spPr>
            <a:xfrm>
              <a:off x="69594" y="3425179"/>
              <a:ext cx="1910118" cy="430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人や物が往来し、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賑わう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国際的</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な結節点の形成</a:t>
              </a:r>
            </a:p>
          </p:txBody>
        </p:sp>
      </p:grpSp>
      <p:pic>
        <p:nvPicPr>
          <p:cNvPr id="119"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6096" y="3204848"/>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1" name="Rectangle 158"/>
          <p:cNvSpPr>
            <a:spLocks noChangeArrowheads="1"/>
          </p:cNvSpPr>
          <p:nvPr/>
        </p:nvSpPr>
        <p:spPr bwMode="auto">
          <a:xfrm>
            <a:off x="5796136" y="3177158"/>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大阪産業技術研究所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（森之宮センター）</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pic>
        <p:nvPicPr>
          <p:cNvPr id="122" name="Picture 3" descr="C:\Program Files\Microsoft Office\MEDIA\CAGCAT10\j0301252.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2120" y="3678900"/>
            <a:ext cx="465386" cy="398172"/>
          </a:xfrm>
          <a:prstGeom prst="rect">
            <a:avLst/>
          </a:prstGeom>
          <a:noFill/>
          <a:extLst>
            <a:ext uri="{909E8E84-426E-40DD-AFC4-6F175D3DCCD1}">
              <a14:hiddenFill xmlns:a14="http://schemas.microsoft.com/office/drawing/2010/main">
                <a:solidFill>
                  <a:srgbClr val="FFFFFF"/>
                </a:solidFill>
              </a14:hiddenFill>
            </a:ext>
          </a:extLst>
        </p:spPr>
      </p:pic>
      <p:sp>
        <p:nvSpPr>
          <p:cNvPr id="125" name="Rectangle 158"/>
          <p:cNvSpPr>
            <a:spLocks noChangeArrowheads="1"/>
          </p:cNvSpPr>
          <p:nvPr/>
        </p:nvSpPr>
        <p:spPr bwMode="auto">
          <a:xfrm>
            <a:off x="5796136" y="3573016"/>
            <a:ext cx="12255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600">
                <a:solidFill>
                  <a:schemeClr val="tx1"/>
                </a:solidFill>
                <a:latin typeface="Arial" charset="0"/>
                <a:ea typeface="ＭＳ Ｐゴシック" charset="-128"/>
              </a:defRPr>
            </a:lvl1pPr>
            <a:lvl2pPr marL="742950" indent="-285750" eaLnBrk="0" hangingPunct="0">
              <a:defRPr kumimoji="1" sz="1600">
                <a:solidFill>
                  <a:schemeClr val="tx1"/>
                </a:solidFill>
                <a:latin typeface="Arial" charset="0"/>
                <a:ea typeface="ＭＳ Ｐゴシック" charset="-128"/>
              </a:defRPr>
            </a:lvl2pPr>
            <a:lvl3pPr marL="1143000" indent="-228600" eaLnBrk="0" hangingPunct="0">
              <a:defRPr kumimoji="1" sz="1600">
                <a:solidFill>
                  <a:schemeClr val="tx1"/>
                </a:solidFill>
                <a:latin typeface="Arial" charset="0"/>
                <a:ea typeface="ＭＳ Ｐゴシック" charset="-128"/>
              </a:defRPr>
            </a:lvl3pPr>
            <a:lvl4pPr marL="1600200" indent="-228600" eaLnBrk="0" hangingPunct="0">
              <a:defRPr kumimoji="1" sz="1600">
                <a:solidFill>
                  <a:schemeClr val="tx1"/>
                </a:solidFill>
                <a:latin typeface="Arial" charset="0"/>
                <a:ea typeface="ＭＳ Ｐゴシック" charset="-128"/>
              </a:defRPr>
            </a:lvl4pPr>
            <a:lvl5pPr marL="2057400" indent="-228600" eaLnBrk="0" hangingPunct="0">
              <a:defRPr kumimoji="1" sz="16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charset="-128"/>
              </a:defRPr>
            </a:lvl9pPr>
          </a:lstStyle>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大阪健康安全</a:t>
            </a:r>
            <a:endParaRPr lang="en-US" altLang="ja-JP" sz="1200" b="1" dirty="0" smtClean="0">
              <a:solidFill>
                <a:srgbClr val="3333CC"/>
              </a:solidFill>
              <a:latin typeface="Meiryo UI" panose="020B0604030504040204" pitchFamily="50" charset="-128"/>
              <a:ea typeface="Meiryo UI" panose="020B0604030504040204" pitchFamily="50" charset="-128"/>
            </a:endParaRPr>
          </a:p>
          <a:p>
            <a:pPr algn="ctr" eaLnBrk="1" hangingPunct="1"/>
            <a:r>
              <a:rPr lang="ja-JP" altLang="en-US" sz="1200" b="1" dirty="0" smtClean="0">
                <a:solidFill>
                  <a:srgbClr val="3333CC"/>
                </a:solidFill>
                <a:latin typeface="Meiryo UI" panose="020B0604030504040204" pitchFamily="50" charset="-128"/>
                <a:ea typeface="Meiryo UI" panose="020B0604030504040204" pitchFamily="50" charset="-128"/>
              </a:rPr>
              <a:t>基盤研究所</a:t>
            </a:r>
            <a:endParaRPr lang="en-US" altLang="ja-JP" sz="1200" b="1" dirty="0" smtClean="0">
              <a:solidFill>
                <a:srgbClr val="3333CC"/>
              </a:solidFill>
              <a:latin typeface="Meiryo UI" panose="020B0604030504040204" pitchFamily="50" charset="-128"/>
              <a:ea typeface="Meiryo UI" panose="020B0604030504040204" pitchFamily="50" charset="-128"/>
            </a:endParaRPr>
          </a:p>
        </p:txBody>
      </p:sp>
      <p:sp>
        <p:nvSpPr>
          <p:cNvPr id="8" name="正方形/長方形 7"/>
          <p:cNvSpPr/>
          <p:nvPr/>
        </p:nvSpPr>
        <p:spPr>
          <a:xfrm>
            <a:off x="912064" y="930224"/>
            <a:ext cx="2579816" cy="194520"/>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7" name="右矢印 126"/>
          <p:cNvSpPr/>
          <p:nvPr/>
        </p:nvSpPr>
        <p:spPr>
          <a:xfrm rot="19315067" flipH="1">
            <a:off x="1937645" y="5679365"/>
            <a:ext cx="449623" cy="952739"/>
          </a:xfrm>
          <a:prstGeom prst="rightArrow">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51</a:t>
            </a:fld>
            <a:endParaRPr lang="ja-JP" altLang="en-US" sz="1200" dirty="0">
              <a:solidFill>
                <a:prstClr val="black"/>
              </a:solidFill>
            </a:endParaRPr>
          </a:p>
        </p:txBody>
      </p:sp>
    </p:spTree>
    <p:extLst>
      <p:ext uri="{BB962C8B-B14F-4D97-AF65-F5344CB8AC3E}">
        <p14:creationId xmlns:p14="http://schemas.microsoft.com/office/powerpoint/2010/main" val="442557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図形 29"/>
          <p:cNvSpPr/>
          <p:nvPr/>
        </p:nvSpPr>
        <p:spPr>
          <a:xfrm rot="17665901" flipV="1">
            <a:off x="202622" y="837916"/>
            <a:ext cx="9027270" cy="5416097"/>
          </a:xfrm>
          <a:prstGeom prst="swooshArrow">
            <a:avLst>
              <a:gd name="adj1" fmla="val 25000"/>
              <a:gd name="adj2" fmla="val 25000"/>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3" name="テキスト ボックス 72"/>
          <p:cNvSpPr txBox="1"/>
          <p:nvPr/>
        </p:nvSpPr>
        <p:spPr>
          <a:xfrm>
            <a:off x="107504" y="189396"/>
            <a:ext cx="5529568" cy="432048"/>
          </a:xfrm>
          <a:prstGeom prst="rect">
            <a:avLst/>
          </a:prstGeom>
          <a:noFill/>
        </p:spPr>
        <p:txBody>
          <a:bodyPr wrap="square" rtlCol="0" anchor="ctr" anchorCtr="0">
            <a:noAutofit/>
          </a:bodyPr>
          <a:lstStyle/>
          <a:p>
            <a:r>
              <a:rPr lang="ja-JP" altLang="en-US" b="1" dirty="0" smtClean="0">
                <a:solidFill>
                  <a:prstClr val="black"/>
                </a:solidFill>
                <a:latin typeface="Meiryo UI" panose="020B0604030504040204" pitchFamily="50" charset="-128"/>
                <a:ea typeface="Meiryo UI" panose="020B0604030504040204" pitchFamily="50" charset="-128"/>
              </a:rPr>
              <a:t>◇参考　大阪の主な動き（構想段階等を含む）</a:t>
            </a:r>
            <a:endParaRPr lang="ja-JP" altLang="en-US" b="1" dirty="0">
              <a:solidFill>
                <a:prstClr val="black"/>
              </a:solidFill>
              <a:latin typeface="Meiryo UI" panose="020B0604030504040204" pitchFamily="50" charset="-128"/>
              <a:ea typeface="Meiryo UI" panose="020B0604030504040204" pitchFamily="50" charset="-128"/>
            </a:endParaRPr>
          </a:p>
        </p:txBody>
      </p:sp>
      <p:sp>
        <p:nvSpPr>
          <p:cNvPr id="70" name="円/楕円 69"/>
          <p:cNvSpPr/>
          <p:nvPr/>
        </p:nvSpPr>
        <p:spPr>
          <a:xfrm>
            <a:off x="6730142" y="863093"/>
            <a:ext cx="1874306" cy="576000"/>
          </a:xfrm>
          <a:prstGeom prst="ellipse">
            <a:avLst/>
          </a:prstGeom>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en-US" altLang="ja-JP" sz="1200" b="1" dirty="0" smtClean="0">
                <a:solidFill>
                  <a:prstClr val="white"/>
                </a:solidFill>
                <a:latin typeface="Meiryo UI" panose="020B0604030504040204" pitchFamily="50" charset="-128"/>
                <a:ea typeface="Meiryo UI" panose="020B0604030504040204" pitchFamily="50" charset="-128"/>
              </a:rPr>
              <a:t>2025</a:t>
            </a:r>
            <a:r>
              <a:rPr lang="ja-JP" altLang="en-US" sz="1200" b="1" dirty="0" smtClean="0">
                <a:solidFill>
                  <a:prstClr val="white"/>
                </a:solidFill>
                <a:latin typeface="Meiryo UI" panose="020B0604030504040204" pitchFamily="50" charset="-128"/>
                <a:ea typeface="Meiryo UI" panose="020B0604030504040204" pitchFamily="50" charset="-128"/>
              </a:rPr>
              <a:t>年日本</a:t>
            </a:r>
            <a:r>
              <a:rPr lang="ja-JP" altLang="en-US" sz="1200" b="1" dirty="0" smtClean="0">
                <a:solidFill>
                  <a:schemeClr val="bg1"/>
                </a:solidFill>
                <a:latin typeface="Meiryo UI" panose="020B0604030504040204" pitchFamily="50" charset="-128"/>
                <a:ea typeface="Meiryo UI" panose="020B0604030504040204" pitchFamily="50" charset="-128"/>
              </a:rPr>
              <a:t>国際</a:t>
            </a:r>
            <a:r>
              <a:rPr lang="ja-JP" altLang="en-US" sz="1200" b="1" dirty="0" smtClean="0">
                <a:solidFill>
                  <a:prstClr val="white"/>
                </a:solidFill>
                <a:latin typeface="Meiryo UI" panose="020B0604030504040204" pitchFamily="50" charset="-128"/>
                <a:ea typeface="Meiryo UI" panose="020B0604030504040204" pitchFamily="50" charset="-128"/>
              </a:rPr>
              <a:t>博覧会</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71" name="円/楕円 70"/>
          <p:cNvSpPr/>
          <p:nvPr/>
        </p:nvSpPr>
        <p:spPr>
          <a:xfrm>
            <a:off x="5480298"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prstClr val="white"/>
                </a:solidFill>
                <a:latin typeface="Meiryo UI" panose="020B0604030504040204" pitchFamily="50" charset="-128"/>
                <a:ea typeface="Meiryo UI" panose="020B0604030504040204" pitchFamily="50" charset="-128"/>
              </a:rPr>
              <a:t>リニア中央新幹線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1" name="円/楕円 20"/>
          <p:cNvSpPr/>
          <p:nvPr/>
        </p:nvSpPr>
        <p:spPr>
          <a:xfrm>
            <a:off x="7330647" y="201374"/>
            <a:ext cx="1800000" cy="576000"/>
          </a:xfrm>
          <a:prstGeom prst="ellipse">
            <a:avLst/>
          </a:prstGeom>
          <a:ln>
            <a:solidFill>
              <a:schemeClr val="tx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a:solidFill>
                  <a:prstClr val="white"/>
                </a:solidFill>
                <a:latin typeface="Meiryo UI" panose="020B0604030504040204" pitchFamily="50" charset="-128"/>
                <a:ea typeface="Meiryo UI" panose="020B0604030504040204" pitchFamily="50" charset="-128"/>
              </a:rPr>
              <a:t>北陸</a:t>
            </a:r>
            <a:r>
              <a:rPr lang="ja-JP" altLang="en-US" sz="1200" b="1" dirty="0" smtClean="0">
                <a:solidFill>
                  <a:prstClr val="white"/>
                </a:solidFill>
                <a:latin typeface="Meiryo UI" panose="020B0604030504040204" pitchFamily="50" charset="-128"/>
                <a:ea typeface="Meiryo UI" panose="020B0604030504040204" pitchFamily="50" charset="-128"/>
              </a:rPr>
              <a:t>新幹線</a:t>
            </a:r>
            <a:endParaRPr lang="en-US" altLang="ja-JP" sz="1200" b="1" dirty="0" smtClean="0">
              <a:solidFill>
                <a:prstClr val="white"/>
              </a:solidFill>
              <a:latin typeface="Meiryo UI" panose="020B0604030504040204" pitchFamily="50" charset="-128"/>
              <a:ea typeface="Meiryo UI" panose="020B0604030504040204" pitchFamily="50" charset="-128"/>
            </a:endParaRPr>
          </a:p>
          <a:p>
            <a:pPr algn="ctr"/>
            <a:r>
              <a:rPr lang="ja-JP" altLang="en-US" sz="1200" b="1" dirty="0" smtClean="0">
                <a:solidFill>
                  <a:prstClr val="white"/>
                </a:solidFill>
                <a:latin typeface="Meiryo UI" panose="020B0604030504040204" pitchFamily="50" charset="-128"/>
                <a:ea typeface="Meiryo UI" panose="020B0604030504040204" pitchFamily="50" charset="-128"/>
              </a:rPr>
              <a:t>大阪開業</a:t>
            </a:r>
            <a:endParaRPr lang="en-US" altLang="ja-JP" sz="1200" b="1" dirty="0" smtClean="0">
              <a:solidFill>
                <a:prstClr val="white"/>
              </a:solidFill>
              <a:latin typeface="Meiryo UI" panose="020B0604030504040204" pitchFamily="50" charset="-128"/>
              <a:ea typeface="Meiryo UI" panose="020B0604030504040204" pitchFamily="50" charset="-128"/>
            </a:endParaRPr>
          </a:p>
        </p:txBody>
      </p:sp>
      <p:sp>
        <p:nvSpPr>
          <p:cNvPr id="22" name="円/楕円 21"/>
          <p:cNvSpPr/>
          <p:nvPr/>
        </p:nvSpPr>
        <p:spPr>
          <a:xfrm>
            <a:off x="4880032" y="863093"/>
            <a:ext cx="1800000" cy="576000"/>
          </a:xfrm>
          <a:prstGeom prst="ellipse">
            <a:avLst/>
          </a:prstGeom>
          <a:ln>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r>
              <a:rPr lang="ja-JP" altLang="en-US" sz="1200" b="1" dirty="0" smtClean="0">
                <a:solidFill>
                  <a:schemeClr val="bg1"/>
                </a:solidFill>
                <a:latin typeface="Meiryo UI" panose="020B0604030504040204" pitchFamily="50" charset="-128"/>
                <a:ea typeface="Meiryo UI" panose="020B0604030504040204" pitchFamily="50" charset="-128"/>
              </a:rPr>
              <a:t>統合型リゾート</a:t>
            </a:r>
            <a:r>
              <a:rPr lang="ja-JP" altLang="en-US" sz="1200" b="1" dirty="0">
                <a:solidFill>
                  <a:schemeClr val="bg1"/>
                </a:solidFill>
                <a:latin typeface="Meiryo UI" panose="020B0604030504040204" pitchFamily="50" charset="-128"/>
                <a:ea typeface="Meiryo UI" panose="020B0604030504040204" pitchFamily="50" charset="-128"/>
              </a:rPr>
              <a:t>（</a:t>
            </a:r>
            <a:r>
              <a:rPr lang="en-US" altLang="ja-JP" sz="1200" b="1" dirty="0" smtClean="0">
                <a:solidFill>
                  <a:schemeClr val="bg1"/>
                </a:solidFill>
                <a:latin typeface="Meiryo UI" panose="020B0604030504040204" pitchFamily="50" charset="-128"/>
                <a:ea typeface="Meiryo UI" panose="020B0604030504040204" pitchFamily="50" charset="-128"/>
              </a:rPr>
              <a:t>IR</a:t>
            </a:r>
            <a:r>
              <a:rPr lang="ja-JP" altLang="en-US" sz="1200" b="1" dirty="0" smtClean="0">
                <a:solidFill>
                  <a:schemeClr val="bg1"/>
                </a:solidFill>
                <a:latin typeface="Meiryo UI" panose="020B0604030504040204" pitchFamily="50" charset="-128"/>
                <a:ea typeface="Meiryo UI" panose="020B0604030504040204" pitchFamily="50" charset="-128"/>
              </a:rPr>
              <a:t>）</a:t>
            </a: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3372457" y="620688"/>
            <a:ext cx="1271551" cy="248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数字は年度</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円/楕円 35"/>
          <p:cNvSpPr/>
          <p:nvPr/>
        </p:nvSpPr>
        <p:spPr>
          <a:xfrm>
            <a:off x="585985" y="31414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5" name="円/楕円 34"/>
          <p:cNvSpPr/>
          <p:nvPr/>
        </p:nvSpPr>
        <p:spPr>
          <a:xfrm>
            <a:off x="111349" y="3633812"/>
            <a:ext cx="2313518"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71760" y="455125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2017</a:t>
            </a:r>
          </a:p>
          <a:p>
            <a:pPr>
              <a:lnSpc>
                <a:spcPts val="1500"/>
              </a:lnSpc>
            </a:pP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阪神圏</a:t>
            </a:r>
            <a:r>
              <a:rPr lang="ja-JP" altLang="en-US" sz="1200" b="1" spc="-9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の高速道路料金体系一元化（シームレス料金</a:t>
            </a:r>
            <a:r>
              <a:rPr lang="ja-JP" altLang="en-US" sz="1200" b="1" spc="-9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淀川左岸線延伸部</a:t>
            </a:r>
            <a:r>
              <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事業化</a:t>
            </a: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spc="-9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2375816" y="4104218"/>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2018</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おおさか東線全線開業</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79194" y="6339429"/>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3</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大阪観光局設立、グランフロント大阪開業、あべのハルカス開業</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539552" y="589238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2014</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関西圏国家戦略特区指定（医療イノベーション拠点）</a:t>
            </a:r>
            <a:endPar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正方形/長方形 58"/>
          <p:cNvSpPr/>
          <p:nvPr/>
        </p:nvSpPr>
        <p:spPr>
          <a:xfrm>
            <a:off x="4499992" y="2291865"/>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2023</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新名神高速道路全線供用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935656" y="544534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2015</a:t>
            </a: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大阪府都市開発㈱株式売却、</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大坂</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の陣</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400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年プロジェクト</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4"/>
          <p:cNvSpPr txBox="1">
            <a:spLocks noChangeArrowheads="1"/>
          </p:cNvSpPr>
          <p:nvPr/>
        </p:nvSpPr>
        <p:spPr bwMode="auto">
          <a:xfrm>
            <a:off x="6084168" y="6218796"/>
            <a:ext cx="28083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事業等の名称は仮称や通称のものもある</a:t>
            </a:r>
            <a:endPar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今後の予定は</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月末時点</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の想定</a:t>
            </a:r>
            <a:endParaRPr lang="en-US" altLang="ja-JP"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各事業</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取組状況等により変動</a:t>
            </a:r>
            <a:r>
              <a:rPr lang="ja-JP" altLang="en-US" sz="100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があり得る</a:t>
            </a:r>
          </a:p>
        </p:txBody>
      </p:sp>
      <p:sp>
        <p:nvSpPr>
          <p:cNvPr id="24" name="正方形/長方形 23"/>
          <p:cNvSpPr/>
          <p:nvPr/>
        </p:nvSpPr>
        <p:spPr>
          <a:xfrm>
            <a:off x="5027047" y="1844824"/>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2024</a:t>
            </a: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うめ</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きた</a:t>
            </a: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期先行</a:t>
            </a:r>
            <a:r>
              <a:rPr lang="ja-JP" altLang="en-US" sz="1200" b="1" dirty="0" err="1"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ま</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ちび</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らき</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スライド番号プレースホルダー 1"/>
          <p:cNvSpPr txBox="1">
            <a:spLocks/>
          </p:cNvSpPr>
          <p:nvPr/>
        </p:nvSpPr>
        <p:spPr bwMode="auto">
          <a:xfrm>
            <a:off x="8388424" y="6547383"/>
            <a:ext cx="765175" cy="338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52</a:t>
            </a:fld>
            <a:endParaRPr lang="ja-JP" altLang="en-US" sz="1200" dirty="0">
              <a:solidFill>
                <a:prstClr val="black"/>
              </a:solidFill>
            </a:endParaRPr>
          </a:p>
        </p:txBody>
      </p:sp>
      <p:sp>
        <p:nvSpPr>
          <p:cNvPr id="28" name="正方形/長方形 27"/>
          <p:cNvSpPr/>
          <p:nvPr/>
        </p:nvSpPr>
        <p:spPr>
          <a:xfrm>
            <a:off x="1439712" y="4998301"/>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関空等運営権売却</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、政府関係機関移転基本方針決定（国立健康・栄養研究所　等）</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大阪国際がんセンター</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開院</a:t>
            </a:r>
            <a:endParaRPr lang="en-US" altLang="ja-JP" sz="12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円/楕円 25"/>
          <p:cNvSpPr/>
          <p:nvPr/>
        </p:nvSpPr>
        <p:spPr>
          <a:xfrm>
            <a:off x="2617714" y="3666451"/>
            <a:ext cx="1800000" cy="499886"/>
          </a:xfrm>
          <a:prstGeom prst="ellipse">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36000" rtlCol="0" anchor="ctr"/>
          <a:lstStyle/>
          <a:p>
            <a:r>
              <a:rPr lang="en-US" altLang="ja-JP" sz="1200" b="1" dirty="0" smtClean="0">
                <a:solidFill>
                  <a:prstClr val="white"/>
                </a:solidFill>
                <a:latin typeface="Meiryo UI" panose="020B0604030504040204" pitchFamily="50" charset="-128"/>
                <a:ea typeface="Meiryo UI" panose="020B0604030504040204" pitchFamily="50" charset="-128"/>
              </a:rPr>
              <a:t>2019</a:t>
            </a:r>
          </a:p>
          <a:p>
            <a:r>
              <a:rPr lang="ja-JP" altLang="en-US" sz="1200" b="1" dirty="0" smtClean="0">
                <a:solidFill>
                  <a:prstClr val="white"/>
                </a:solidFill>
                <a:latin typeface="Meiryo UI" panose="020B0604030504040204" pitchFamily="50" charset="-128"/>
                <a:ea typeface="Meiryo UI" panose="020B0604030504040204" pitchFamily="50" charset="-128"/>
              </a:rPr>
              <a:t>　</a:t>
            </a:r>
            <a:r>
              <a:rPr lang="en-US" altLang="ja-JP" sz="1200" b="1" dirty="0" smtClean="0">
                <a:solidFill>
                  <a:prstClr val="white"/>
                </a:solidFill>
                <a:latin typeface="Meiryo UI" panose="020B0604030504040204" pitchFamily="50" charset="-128"/>
                <a:ea typeface="Meiryo UI" panose="020B0604030504040204" pitchFamily="50" charset="-128"/>
              </a:rPr>
              <a:t>G20</a:t>
            </a:r>
            <a:r>
              <a:rPr lang="ja-JP" altLang="en-US" sz="1200" b="1" dirty="0" smtClean="0">
                <a:solidFill>
                  <a:prstClr val="white"/>
                </a:solidFill>
                <a:latin typeface="Meiryo UI" panose="020B0604030504040204" pitchFamily="50" charset="-128"/>
                <a:ea typeface="Meiryo UI" panose="020B0604030504040204" pitchFamily="50" charset="-128"/>
              </a:rPr>
              <a:t>大阪サミット</a:t>
            </a:r>
            <a:endParaRPr lang="ja-JP" altLang="en-US" sz="1200" b="1" dirty="0">
              <a:solidFill>
                <a:prstClr val="white"/>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3419872" y="3283127"/>
            <a:ext cx="720000"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2020</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来阪外国人旅行者数の目標値：</a:t>
            </a: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1300</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6052788" y="4943131"/>
            <a:ext cx="3268377" cy="263544"/>
          </a:xfrm>
          <a:prstGeom prst="rect">
            <a:avLst/>
          </a:prstGeom>
        </p:spPr>
        <p:txBody>
          <a:bodyPr wrap="square">
            <a:spAutoFit/>
          </a:bodyPr>
          <a:lstStyle/>
          <a:p>
            <a:pPr>
              <a:lnSpc>
                <a:spcPts val="1500"/>
              </a:lnSpc>
            </a:pPr>
            <a:r>
              <a:rPr lang="ja-JP" altLang="en-US" sz="1200" b="1" spc="-90"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なにわ筋線整備主体・事業スキーム府市意思決定</a:t>
            </a:r>
            <a:endParaRPr lang="ja-JP" altLang="en-US" sz="12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4410731" y="363381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公設民営学校開校、阪神高速大和川線全線供用</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百舌鳥</a:t>
            </a:r>
            <a:r>
              <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・古市古墳群世界文化遺産</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登録</a:t>
            </a:r>
            <a:endParaRPr lang="ja-JP" altLang="en-US"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円/楕円 46"/>
          <p:cNvSpPr/>
          <p:nvPr/>
        </p:nvSpPr>
        <p:spPr>
          <a:xfrm>
            <a:off x="1176218" y="2657479"/>
            <a:ext cx="2524152" cy="616687"/>
          </a:xfrm>
          <a:prstGeom prst="ellipse">
            <a:avLst/>
          </a:prstGeom>
          <a:solidFill>
            <a:schemeClr val="accent1">
              <a:lumMod val="40000"/>
              <a:lumOff val="6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0" rtlCol="0" anchor="ctr"/>
          <a:lstStyle/>
          <a:p>
            <a:pPr algn="ctr"/>
            <a:endParaRPr lang="en-US" altLang="ja-JP" sz="1200" b="1" dirty="0" smtClean="0">
              <a:solidFill>
                <a:schemeClr val="bg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495283" y="354146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2019</a:t>
            </a: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ラグビーワールドカップ</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978333" y="3185613"/>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2020 </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オリンピック・パラリンピック</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313100" y="2738572"/>
            <a:ext cx="540000" cy="53321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228600" indent="-228600">
              <a:lnSpc>
                <a:spcPts val="1500"/>
              </a:lnSpc>
              <a:buAutoNum type="arabicPlain" startAt="2021"/>
            </a:pP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ワールドマスターズゲームズ</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en-US" altLang="ja-JP" sz="12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           2021</a:t>
            </a:r>
            <a:r>
              <a:rPr lang="ja-JP" altLang="en-US"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rPr>
              <a:t>関西</a:t>
            </a:r>
            <a:endParaRPr lang="en-US" altLang="ja-JP" sz="1200" b="1" dirty="0" smtClean="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4035137" y="2847223"/>
            <a:ext cx="752887" cy="33325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2021</a:t>
            </a:r>
          </a:p>
          <a:p>
            <a:pPr>
              <a:lnSpc>
                <a:spcPts val="1500"/>
              </a:lnSpc>
            </a:pPr>
            <a:r>
              <a:rPr lang="ja-JP" altLang="en-US" sz="1200"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大阪中之島美術館</a:t>
            </a:r>
            <a:r>
              <a:rPr lang="ja-JP" altLang="en-US"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rPr>
              <a:t>開館</a:t>
            </a:r>
            <a:endParaRPr lang="en-US" altLang="ja-JP" sz="1200" b="1" dirty="0" smtClean="0">
              <a:solidFill>
                <a:srgbClr val="1F497D"/>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956329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37989"/>
          <a:ext cx="8928990" cy="6299408"/>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451475">
                <a:tc>
                  <a:txBody>
                    <a:bodyPr/>
                    <a:lstStyle/>
                    <a:p>
                      <a:pPr algn="ctr"/>
                      <a:r>
                        <a:rPr kumimoji="1" lang="ja-JP" altLang="en-US" sz="1000" b="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バックアップ</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支援や予備。災害等の際に、もともと役割を果たしているものが機能しなくなった場合に、代わりに役割を果たして機能を維持できるようにするための備え。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1"/>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10</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ワンストップセンター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関連する複数のサービスを一度にまとめて受けられる場所。</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2"/>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NPO</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非営利団体。政府や企業などではできない社会的な問題に、「非営利」で取り組む民間団体。「非営利」とは、利益があがっても構成員（社員など）に分配しないで、団体の活動目的を達成するための費用に充て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3"/>
                  </a:ext>
                </a:extLst>
              </a:tr>
              <a:tr h="216024">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クラスター</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集合体。集まり。ひとまとまり。 ここでは産業の「集積」の意。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4"/>
                  </a:ext>
                </a:extLst>
              </a:tr>
              <a:tr h="46862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ライフサイエンス</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命現象の解明及びその成果の応用に関する総合的科学技術のこと。大阪府では、医薬品、医療機器、再生医療等の「ライフサイエンス産業」を成長産業に位置づけ、成長を促進することで、大阪産業の国際競争力のさらなる向上をめざしている。</a:t>
                      </a:r>
                    </a:p>
                  </a:txBody>
                  <a:tcPr marL="72000" anchor="ctr"/>
                </a:tc>
                <a:extLst>
                  <a:ext uri="{0D108BD9-81ED-4DB2-BD59-A6C34878D82A}">
                    <a16:rowId xmlns:a16="http://schemas.microsoft.com/office/drawing/2014/main" val="10005"/>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イノベーション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科学的発見や技術的発明を洞察力と融合し発展させ、新たな社会的価値や経済的価値を生み出す革新。</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6"/>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ゲートウェイ</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玄関口、ネットワークの結節点。</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7"/>
                  </a:ext>
                </a:extLst>
              </a:tr>
              <a:tr h="0">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12</a:t>
                      </a:r>
                    </a:p>
                  </a:txBody>
                  <a:tcPr anchor="ctr"/>
                </a:tc>
                <a:tc>
                  <a:txBody>
                    <a:bodyPr/>
                    <a:lstStyle/>
                    <a:p>
                      <a:pPr algn="l"/>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新エネルギー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地球温暖化の原因となる二酸化炭素（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CO2</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）の排出量が少な</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い太陽光発電や風力発電などに加えて、蓄電池、水素・燃料電池も含んだ</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エネルギーの多様化に貢献するエネルギーのこと。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8"/>
                  </a:ext>
                </a:extLst>
              </a:tr>
              <a:tr h="341749">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ダイナミズム</a:t>
                      </a:r>
                      <a:endPar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内に秘めたエネルギー。力強さ。活力。 </a:t>
                      </a:r>
                      <a:endPar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9"/>
                  </a:ext>
                </a:extLst>
              </a:tr>
              <a:tr h="145107">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フィランソロピー</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社会貢献活動の総称。ここでは、社会的課題解決に向けて行う、寄附や社会的投資等を通じた公益的活動をいう。</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0"/>
                  </a:ext>
                </a:extLst>
              </a:tr>
              <a:tr h="540628">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施設等の管理者が所有権を保有したまま、民間事業者等に事業運営や維持管理等にかかわる権利（公共施設等運営権）を長期間にわたって有償で付与すること。民間事業者等は、事業期間中に施設を管理運営することで利益を上げ、事業期間が終了すれば運営権を公共施設等の管理者に返還する。</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1"/>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パークマネジメント事業</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柔軟かつ優れたアイデアや活力を導入し、高水準なサービスの提供や新たな魅力の創出を図るため、民間事業者が総合的かつ戦略的に公園全体と公園施設を一体管理する事業。指定管理者制度を活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2"/>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インパクト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ここでは、「物事に加わり、飛躍的に動かすことにつながる大きな力」のこと。</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IoT</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Internet of Things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」の略。あらゆるモノがインターネットにつながること。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4"/>
                  </a:ext>
                </a:extLst>
              </a:tr>
              <a:tr h="32460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ストックの組換え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既存の資産をより有益な別の資産に転換すること。例えば保有株式の売却益を財源に新たなインフラ整備を進めるといった取組み。</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5"/>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ミッシングリンク</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高速道路等の未整備区間のことで、途中で整備が途切れている区間を指す。</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6"/>
                  </a:ext>
                </a:extLst>
              </a:tr>
              <a:tr h="2388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シームレス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途切れのない、継ぎ目のない。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7"/>
                  </a:ext>
                </a:extLst>
              </a:tr>
              <a:tr h="0">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インバウンド</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入ってくる、内向きのという意味の形容詞（</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inbound)</a:t>
                      </a:r>
                      <a:r>
                        <a:rPr kumimoji="1" lang="ja-JP" altLang="en-US" sz="1050" b="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海外から日本へ来る観光客を指すことが多い。</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8"/>
                  </a:ext>
                </a:extLst>
              </a:tr>
            </a:tbl>
          </a:graphicData>
        </a:graphic>
      </p:graphicFrame>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53</a:t>
            </a:r>
            <a:endParaRPr lang="ja-JP" altLang="en-US" sz="1200" dirty="0"/>
          </a:p>
        </p:txBody>
      </p:sp>
    </p:spTree>
    <p:extLst>
      <p:ext uri="{BB962C8B-B14F-4D97-AF65-F5344CB8AC3E}">
        <p14:creationId xmlns:p14="http://schemas.microsoft.com/office/powerpoint/2010/main" val="2061402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27700" y="368663"/>
          <a:ext cx="8928990" cy="6320954"/>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246759">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6126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国際コンテナ戦略港湾</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海洋国家日本の復権」の一環として、大型化が進むコンテナ船に対応し、アジア主要国と遜色のないコスト・サービスの実現を目指すため、「選択」と「集中」に基づき国が選定。現在、阪神港及び京浜港が選定されている（Ｈ</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1"/>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ダウンサイジング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サイズ（規模）を小さくすること。</a:t>
                      </a:r>
                    </a:p>
                  </a:txBody>
                  <a:tcPr marL="72000" marR="9525" marT="9525" marB="0" anchor="ctr"/>
                </a:tc>
                <a:extLst>
                  <a:ext uri="{0D108BD9-81ED-4DB2-BD59-A6C34878D82A}">
                    <a16:rowId xmlns:a16="http://schemas.microsoft.com/office/drawing/2014/main" val="10002"/>
                  </a:ext>
                </a:extLst>
              </a:tr>
              <a:tr h="18778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エリアマネジメント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tc>
                  <a:txBody>
                    <a:bodyPr/>
                    <a:lstStyle/>
                    <a:p>
                      <a:pPr algn="l" fontAlgn="b"/>
                      <a:r>
                        <a:rPr lang="ja-JP" altLang="en-US" sz="1050" b="0" i="0" u="none" strike="noStrike" baseline="0" dirty="0" smtClean="0">
                          <a:solidFill>
                            <a:schemeClr val="tx1"/>
                          </a:solidFill>
                          <a:latin typeface="Meiryo UI" panose="020B0604030504040204" pitchFamily="50" charset="-128"/>
                          <a:ea typeface="Meiryo UI" panose="020B0604030504040204" pitchFamily="50" charset="-128"/>
                        </a:rPr>
                        <a:t>地域（エリア）における公共的な空間などのまちの質を高め、それを持続的に維持・発展させていくための地域の市民、民間事業者等の主体的な取組み。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03"/>
                  </a:ext>
                </a:extLst>
              </a:tr>
              <a:tr h="648072">
                <a:tc>
                  <a:txBody>
                    <a:bodyPr/>
                    <a:lstStyle/>
                    <a:p>
                      <a:pPr algn="ctr"/>
                      <a:r>
                        <a:rPr kumimoji="1" lang="en-US" altLang="ja-JP" sz="1000" b="0" dirty="0" smtClean="0">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050" b="0" dirty="0" smtClean="0">
                          <a:latin typeface="Meiryo UI" panose="020B0604030504040204" pitchFamily="50" charset="-128"/>
                          <a:ea typeface="Meiryo UI" panose="020B0604030504040204" pitchFamily="50" charset="-128"/>
                          <a:cs typeface="Meiryo UI" panose="020B0604030504040204" pitchFamily="50" charset="-128"/>
                        </a:rPr>
                        <a:t>PMDA</a:t>
                      </a:r>
                      <a:r>
                        <a:rPr kumimoji="1" lang="ja-JP" altLang="en-US" sz="1050" b="0" dirty="0" smtClean="0">
                          <a:latin typeface="Meiryo UI" panose="020B0604030504040204" pitchFamily="50" charset="-128"/>
                          <a:ea typeface="Meiryo UI" panose="020B0604030504040204" pitchFamily="50" charset="-128"/>
                          <a:cs typeface="Meiryo UI" panose="020B0604030504040204" pitchFamily="50" charset="-128"/>
                        </a:rPr>
                        <a:t>関西支部</a:t>
                      </a:r>
                      <a:endParaRPr kumimoji="1" lang="ja-JP" altLang="en-US" sz="1050" b="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医薬品などの健康被害救済、承認審査、安全対策の３つの役割を⼀体として⾏</a:t>
                      </a:r>
                      <a:r>
                        <a:rPr kumimoji="1" lang="ja-JP" altLang="en-US" sz="1050" b="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う</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公的機関である独立行政法人医薬品医療機器総合機構（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Pharmaceuticals and Medical Devices Agency</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）の関西支部。平成</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月に開設され、医薬品等に関する研究開発の初期段階から</a:t>
                      </a:r>
                      <a:r>
                        <a:rPr kumimoji="1" lang="ja-JP" altLang="en-US" sz="1050" b="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市販後までの各種相談等を実施している</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4"/>
                  </a:ext>
                </a:extLst>
              </a:tr>
              <a:tr h="28285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グリーン</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ここでは、関西イノベーション国際戦略総合特区における、バッテリー（蓄電池等）やエネルギーに関連する産業分野のこと。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5"/>
                  </a:ext>
                </a:extLst>
              </a:tr>
              <a:tr h="50923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オープンイノベーション</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織内部のイノベーションを促進するため、意図的かつ積極的に内部と外部の技術やアイデアなどの資源の流入出を活用することにより、組織内で創出したイノベーションを組織外に展開する市場機会を増やす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6"/>
                  </a:ext>
                </a:extLst>
              </a:tr>
              <a:tr h="298425">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宣伝活動全般。</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7"/>
                  </a:ext>
                </a:extLst>
              </a:tr>
              <a:tr h="21761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シンクタンク</a:t>
                      </a: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幅広い</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分野にわたる課題や事象を対象とした調査・研究を行い、結果を発表したり解決策を提示する機能を</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持つ組織・機関。</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8"/>
                  </a:ext>
                </a:extLst>
              </a:tr>
              <a:tr h="47165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技術インキュベーション</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インキュベーションとは一般的に「事業の創出や創業を支援するサービス・活動」をさすビジネス用語。ここでは特に、学術研究機関等と連携して、ＩＣＴやバイオなど成長産業分野の技術革新を生み出す取組み。</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9"/>
                  </a:ext>
                </a:extLst>
              </a:tr>
              <a:tr h="464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ICT</a:t>
                      </a:r>
                    </a:p>
                  </a:txBody>
                  <a:tcPr marL="72000" marR="72000"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情報</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(information)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や通信</a:t>
                      </a: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(communication)</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に関する技術の総称。コンピューター・インターネット・携帯電話などを使う情報処理や通信に関する技術。</a:t>
                      </a:r>
                    </a:p>
                  </a:txBody>
                  <a:tcPr marL="72000" marR="72000" marT="9525" marB="0" anchor="ctr"/>
                </a:tc>
                <a:extLst>
                  <a:ext uri="{0D108BD9-81ED-4DB2-BD59-A6C34878D82A}">
                    <a16:rowId xmlns:a16="http://schemas.microsoft.com/office/drawing/2014/main" val="10010"/>
                  </a:ext>
                </a:extLst>
              </a:tr>
              <a:tr h="782427">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バカロレア機構（本部ジュネーブ）が提供する国際的な教育プログラム。チャレンジに満ちた総合的な教育プログラムとして、世界の複雑さを理解して、そのことに対処できる生徒を育成し、生徒に対し、未来へ責任ある行動をとるための態度とスキルを身に付けさせるとともに、国際的に通用する大学入学資格（国際バカロレア資格）を与え、大学進学へのルートを確保することを目的として設置された。</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11"/>
                  </a:ext>
                </a:extLst>
              </a:tr>
              <a:tr h="476873">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アーツカウンシル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国や地域の特性や文化政策の方針によって機能や形態は様々であるが、芸術文化に対する助成を機軸に、政府と一定の距離を保ちながら、文化政策を担う専門機関のこと。</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12"/>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大阪マラソン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万２千人のランナーが大阪の名所を駆け巡る、国内最大級の都市型市民マラソン。ランナーはもちろん、ランナー以外の方も楽しめる関連イベントも開催して、大阪の新しいお祭りとしての定着をめざしている。第</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回はＨ</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a:txBody>
                  <a:tcPr marL="72000" marR="72000" anchor="ctr"/>
                </a:tc>
                <a:extLst>
                  <a:ext uri="{0D108BD9-81ED-4DB2-BD59-A6C34878D82A}">
                    <a16:rowId xmlns:a16="http://schemas.microsoft.com/office/drawing/2014/main" val="10013"/>
                  </a:ext>
                </a:extLst>
              </a:tr>
              <a:tr h="404622">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世界スーパージュニアテニス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国際テニス連盟のジュニアツアーで、ウィンブルドンジュニア等と同じランクのグレード</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大会で、世界最高峰のジュニア</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大会の一つ。</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14"/>
                  </a:ext>
                </a:extLst>
              </a:tr>
            </a:tbl>
          </a:graphicData>
        </a:graphic>
      </p:graphicFrame>
      <p:sp>
        <p:nvSpPr>
          <p:cNvPr id="5"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54</a:t>
            </a:r>
            <a:endParaRPr lang="ja-JP" altLang="en-US" sz="1200" dirty="0">
              <a:solidFill>
                <a:prstClr val="black"/>
              </a:solidFill>
            </a:endParaRPr>
          </a:p>
        </p:txBody>
      </p:sp>
      <p:sp>
        <p:nvSpPr>
          <p:cNvPr id="9" name="正方形/長方形 8"/>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31926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84412"/>
          <a:ext cx="8928990" cy="6212940"/>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23545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の「稼ぐ力」を引き出すとともに地域への誇りと愛着を醸成する「観光地経営」の視点に立った観光地域づくりの舵取り役として、多様な関係者と協同しながら、明確なコンセプトに基づいた観光地域づくりを実現するための戦略を策定するとともに、戦略を着実に実施するための調整機能を備えた法人。国が平成</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月に「日本版ＤＭＯ」形成・確立に係る手引き・登録要領を公表し同年</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月から候補法人の登録を開始。（</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DMO : Destination</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Management /</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Marketing</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Organization)</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1"/>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サミット</a:t>
                      </a:r>
                      <a:endPar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リーマン・ショックを契機とした経済・金融危機に対処するため、</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年に第１回サミットを開催。近年は、経済分野のみならずエネルギー、雇用、テロ対策等世界共通の課題について幅広く議論。首脳会議のほか、閣僚会議も開催。</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７（日本、米国等）に、ロシア、中国などを加えた</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か国・地域で構成され、招待国・機関を合わせると約</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35</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の国と機関が参加。</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年の首脳会議は大阪で開催予定。</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2"/>
                  </a:ext>
                </a:extLst>
              </a:tr>
              <a:tr h="12192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zh-TW"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施行時特例市</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地方自治法の一部を改正する法律（</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日施行）による特例市制度の廃止の際、現に特例市である市のこと。</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3"/>
                  </a:ext>
                </a:extLst>
              </a:tr>
              <a:tr h="225738">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工業所有権情報・研修館（</a:t>
                      </a:r>
                      <a:r>
                        <a:rPr 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特許情報提供、知財情報活用促進、産業財産権相談、知財人材育成などを行う独立行政法人。（</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INPIT</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National Center for Industrial Property Information and Training</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9525" marB="0" anchor="ctr"/>
                </a:tc>
                <a:extLst>
                  <a:ext uri="{0D108BD9-81ED-4DB2-BD59-A6C34878D82A}">
                    <a16:rowId xmlns:a16="http://schemas.microsoft.com/office/drawing/2014/main" val="10004"/>
                  </a:ext>
                </a:extLst>
              </a:tr>
              <a:tr h="468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日本医療研究開発機構（</a:t>
                      </a:r>
                      <a:r>
                        <a:rPr kumimoji="1" lang="en-US" altLang="zh-TW"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AMED</a:t>
                      </a:r>
                      <a:r>
                        <a:rPr kumimoji="1" lang="zh-TW"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医療分野における基礎から実用化までの一貫した研究開発の推進、その成果の円滑な実用化及び研究開発環境の整備を総合的かつ効果的に行うための様々な取組みを行う国立研究開発法人。</a:t>
                      </a:r>
                      <a:endPar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AMED</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Agency for Medical Research and Development</a:t>
                      </a:r>
                      <a:r>
                        <a:rPr kumimoji="1" lang="ja-JP" altLang="en-US" sz="105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2000" marR="72000" anchor="ctr"/>
                </a:tc>
                <a:extLst>
                  <a:ext uri="{0D108BD9-81ED-4DB2-BD59-A6C34878D82A}">
                    <a16:rowId xmlns:a16="http://schemas.microsoft.com/office/drawing/2014/main" val="10005"/>
                  </a:ext>
                </a:extLst>
              </a:tr>
              <a:tr h="61718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シティディール制度</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英国における「分権」で都市の成長を促す仕組み。マンチェスター等の大都市圏と中央政府で協定を締結し、都市の成長に必要な権限・財源を移譲することにより、地域経済の進行と雇用を生み出し、国経済の底上げにつなげることを狙いとしている。それぞれの協定内容は、起業やビジネス振興、雇用創出、交通整備等、地域ニーズに応じてオーダーメイド型になっている。</a:t>
                      </a:r>
                    </a:p>
                  </a:txBody>
                  <a:tcPr marL="72000" marR="9525" marT="9525" marB="0" anchor="ctr"/>
                </a:tc>
                <a:extLst>
                  <a:ext uri="{0D108BD9-81ED-4DB2-BD59-A6C34878D82A}">
                    <a16:rowId xmlns:a16="http://schemas.microsoft.com/office/drawing/2014/main" val="10006"/>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人工知能（</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学習・推論・判断といった人間の知能のもつ機能を備えたコンピューターシステム。（</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AI : Artificial Intelligence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7"/>
                  </a:ext>
                </a:extLst>
              </a:tr>
              <a:tr h="12573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SDGs </a:t>
                      </a: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国連に加盟する</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193</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か国が、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年までに達成するための「持続可能な開発目標」 （</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月の国連サミットにおいて採択）</a:t>
                      </a:r>
                    </a:p>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Sustainable Development Goals</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p>
                  </a:txBody>
                  <a:tcPr marL="72000" anchor="ctr"/>
                </a:tc>
                <a:extLst>
                  <a:ext uri="{0D108BD9-81ED-4DB2-BD59-A6C34878D82A}">
                    <a16:rowId xmlns:a16="http://schemas.microsoft.com/office/drawing/2014/main" val="10008"/>
                  </a:ext>
                </a:extLst>
              </a:tr>
              <a:tr h="401573">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MICE</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Meeting</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（会議・研修・セミナー）、</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Incentive tour</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（報奨・招待旅行）、</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Convention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または</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Conference</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（大会・学会・国際会議）、</a:t>
                      </a:r>
                      <a:r>
                        <a:rPr kumimoji="1" lang="en-US" altLang="ja-JP"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Exhibition</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（展示会）の頭文字をとった単語。</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9"/>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非営利セクター</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ここでは、一定の課題解決能力を備えた非営利性を持つ公益的活動を行う団体を主眼に置く。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0"/>
                  </a:ext>
                </a:extLst>
              </a:tr>
              <a:tr h="314697">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超スマート社会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必要なもの・サービスを、必要な人に、必要な時に、必要なだけ提供し、社会の様々なニーズにきめ細かに対応でき、あらゆる人が質の高いサービスを受けられ、年齢、性別、地域、言語といった様々な違いを乗り越え、活き活きと快適に暮らすことのできる社会。</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1"/>
                  </a:ext>
                </a:extLst>
              </a:tr>
              <a:tr h="0">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エコシステム</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生態系。ここでは、自然界の生態系のように複数の企業や人材、支援機関などが相互に関連し合いながら、その相互作用によってベンチャー企業やイノベーションが次々生み出されていく環境の意。</a:t>
                      </a:r>
                      <a:endParaRPr kumimoji="1" lang="ja-JP" altLang="en-US" sz="105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2"/>
                  </a:ext>
                </a:extLst>
              </a:tr>
              <a:tr h="585605">
                <a:tc>
                  <a:txBody>
                    <a:bodyPr/>
                    <a:lstStyle/>
                    <a:p>
                      <a:pPr algn="ctr"/>
                      <a:r>
                        <a:rPr kumimoji="1" lang="en-US" altLang="ja-JP" sz="10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endParaRPr kumimoji="1" lang="ja-JP" altLang="en-US" sz="10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ビッグデータ</a:t>
                      </a:r>
                    </a:p>
                  </a:txBody>
                  <a:tcPr marL="72000" marR="9525" marT="9525" marB="0" anchor="ctr"/>
                </a:tc>
                <a:tc>
                  <a:txBody>
                    <a:bodyPr/>
                    <a:lstStyle/>
                    <a:p>
                      <a:pPr algn="l" fontAlgn="b"/>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従来のデータ処理・管理のあり方では活用が困難であるような巨大データ群を意味する。データ量、サイズの大きさに加え、様々な種類・形式が含まれる。交通情報や携帯電話の利用データ、犯罪情報、人の歩行情報など情報の範囲は多様である。これらのデータを記録し、活用することによって、新たな予測が可能になったり、新たな仕組みやシステムを生み出す基礎とすることなどが可能であ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13"/>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solidFill>
                  <a:prstClr val="black"/>
                </a:solidFill>
              </a:rPr>
              <a:t>55</a:t>
            </a:r>
            <a:endParaRPr lang="ja-JP" altLang="en-US" sz="1200" dirty="0">
              <a:solidFill>
                <a:prstClr val="black"/>
              </a:solidFill>
            </a:endParaRPr>
          </a:p>
        </p:txBody>
      </p:sp>
      <p:sp>
        <p:nvSpPr>
          <p:cNvPr id="10" name="正方形/長方形 9"/>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679101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107504" y="363747"/>
          <a:ext cx="8928990" cy="3672652"/>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368153">
                  <a:extLst>
                    <a:ext uri="{9D8B030D-6E8A-4147-A177-3AD203B41FA5}">
                      <a16:colId xmlns:a16="http://schemas.microsoft.com/office/drawing/2014/main" val="20001"/>
                    </a:ext>
                  </a:extLst>
                </a:gridCol>
                <a:gridCol w="7056782">
                  <a:extLst>
                    <a:ext uri="{9D8B030D-6E8A-4147-A177-3AD203B41FA5}">
                      <a16:colId xmlns:a16="http://schemas.microsoft.com/office/drawing/2014/main" val="20002"/>
                    </a:ext>
                  </a:extLst>
                </a:gridCol>
              </a:tblGrid>
              <a:tr h="0">
                <a:tc>
                  <a:txBody>
                    <a:bodyPr/>
                    <a:lstStyle/>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初出</a:t>
                      </a:r>
                      <a:endParaRPr kumimoji="1" lang="en-US" altLang="ja-JP" sz="8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1" dirty="0" smtClean="0">
                          <a:latin typeface="Meiryo UI" panose="020B0604030504040204" pitchFamily="50" charset="-128"/>
                          <a:ea typeface="Meiryo UI" panose="020B0604030504040204" pitchFamily="50" charset="-128"/>
                          <a:cs typeface="Meiryo UI" panose="020B0604030504040204" pitchFamily="50" charset="-128"/>
                        </a:rPr>
                        <a:t>ページ</a:t>
                      </a:r>
                      <a:endParaRPr kumimoji="1" lang="ja-JP" altLang="en-US" sz="8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用　語</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解　説</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0"/>
                  </a:ext>
                </a:extLst>
              </a:tr>
              <a:tr h="30745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ダイバーシティ</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多様な人材を積極的に活用しようという考え方。</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1"/>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ベンチャーキャピタル</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有望なベンチャービジネスに対して、株式の取得などによって資金を提供する企業のこと。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2"/>
                  </a:ext>
                </a:extLst>
              </a:tr>
              <a:tr h="14463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アクティブシニア</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年齢に関係なく仕事や趣味に非常に意欲的で、社会に対してもアクティブに行動するシニアのこと。</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3"/>
                  </a:ext>
                </a:extLst>
              </a:tr>
              <a:tr h="48338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BID</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Business</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Improvement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District</a:t>
                      </a:r>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」の略</a:t>
                      </a:r>
                      <a:r>
                        <a:rPr kumimoji="1" lang="ja-JP" altLang="en-US" sz="105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米国・英国等における制度で、主に商業地域において地域内の資産所有者・事業者が、地域の発展をめざして必要な事業を行うための組織と資金調達等について定めたもの。</a:t>
                      </a:r>
                    </a:p>
                  </a:txBody>
                  <a:tcPr marL="72000" anchor="ctr"/>
                </a:tc>
                <a:extLst>
                  <a:ext uri="{0D108BD9-81ED-4DB2-BD59-A6C34878D82A}">
                    <a16:rowId xmlns:a16="http://schemas.microsoft.com/office/drawing/2014/main" val="10004"/>
                  </a:ext>
                </a:extLst>
              </a:tr>
              <a:tr h="290488">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PPP</a:t>
                      </a:r>
                    </a:p>
                  </a:txBody>
                  <a:tcPr marL="72000" marR="9525" marT="9525" marB="0"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Public Private Partnership</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の略。官と民がパートナーを組んで事業を行う、新しい官民連携の</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形態。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05"/>
                  </a:ext>
                </a:extLst>
              </a:tr>
              <a:tr h="389369">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PFI</a:t>
                      </a:r>
                    </a:p>
                  </a:txBody>
                  <a:tcPr marL="72000" marR="9525" marT="9525" marB="0" anchor="ctr"/>
                </a:tc>
                <a:tc>
                  <a:txBody>
                    <a:bodyPr/>
                    <a:lstStyle/>
                    <a:p>
                      <a:pPr algn="l" fontAlgn="b"/>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Private Finance Initiative</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の略。設計・建設・維持管理等を一括して民間に委託し、資金調達も民間に任せることにより効率的なサービスを提供する</a:t>
                      </a: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手法。</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525" marT="9525" marB="0" anchor="ctr"/>
                </a:tc>
                <a:extLst>
                  <a:ext uri="{0D108BD9-81ED-4DB2-BD59-A6C34878D82A}">
                    <a16:rowId xmlns:a16="http://schemas.microsoft.com/office/drawing/2014/main" val="10006"/>
                  </a:ext>
                </a:extLst>
              </a:tr>
              <a:tr h="281191">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ネーミングライツ</a:t>
                      </a:r>
                    </a:p>
                  </a:txBody>
                  <a:tcPr marL="72000" marR="9525" marT="9525" marB="0" anchor="ctr"/>
                </a:tc>
                <a:tc>
                  <a:txBody>
                    <a:bodyPr/>
                    <a:lstStyle/>
                    <a:p>
                      <a:pPr algn="l" fontAlgn="b"/>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企業名・ブランド名などを、スタジアムなどの施設の名称にする権利、命名権。また、そのような広告手法。</a:t>
                      </a:r>
                    </a:p>
                  </a:txBody>
                  <a:tcPr marL="72000" marR="9525" marT="9525" marB="0" anchor="ctr"/>
                </a:tc>
                <a:extLst>
                  <a:ext uri="{0D108BD9-81ED-4DB2-BD59-A6C34878D82A}">
                    <a16:rowId xmlns:a16="http://schemas.microsoft.com/office/drawing/2014/main" val="10007"/>
                  </a:ext>
                </a:extLst>
              </a:tr>
              <a:tr h="29581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セクター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部門、分野。行政セクターや営利セクター（企業組織）に対して、非営利セクターは総称して「サード・セクター」とも呼ばれる。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8"/>
                  </a:ext>
                </a:extLst>
              </a:tr>
              <a:tr h="316984">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スーパー・メガリージョン</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リニア中央新幹線により、三大都市圏がそれぞれの特色を発揮しつつ一体化することで形成される世界最大の巨大都市圏。</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09"/>
                  </a:ext>
                </a:extLst>
              </a:tr>
              <a:tr h="469756">
                <a:tc>
                  <a:txBody>
                    <a:bodyPr/>
                    <a:lstStyle/>
                    <a:p>
                      <a:pPr algn="ctr"/>
                      <a:r>
                        <a:rPr kumimoji="1" lang="en-US" altLang="ja-JP" sz="10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r>
                      <a:endPar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レガシー</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tc>
                  <a:txBody>
                    <a:bodyPr/>
                    <a:lstStyle/>
                    <a:p>
                      <a:r>
                        <a:rPr kumimoji="1" lang="ja-JP" altLang="en-US"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遺産、受け継いだもの。万博やオリンピック・パラリンピック等の国際イベントにおいては、開催時だけでなく、その後の発展につながるような「レガシー（遺産）」の重要性が指摘されている。</a:t>
                      </a:r>
                      <a:endParaRPr kumimoji="1" lang="ja-JP" altLang="en-US"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anchor="ctr"/>
                </a:tc>
                <a:extLst>
                  <a:ext uri="{0D108BD9-81ED-4DB2-BD59-A6C34878D82A}">
                    <a16:rowId xmlns:a16="http://schemas.microsoft.com/office/drawing/2014/main" val="10010"/>
                  </a:ext>
                </a:extLst>
              </a:tr>
            </a:tbl>
          </a:graphicData>
        </a:graphic>
      </p:graphicFrame>
      <p:sp>
        <p:nvSpPr>
          <p:cNvPr id="6"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r>
              <a:rPr lang="en-US" altLang="ja-JP" sz="1200" dirty="0"/>
              <a:t>56</a:t>
            </a:r>
            <a:endParaRPr lang="ja-JP" altLang="en-US" sz="1200" dirty="0"/>
          </a:p>
        </p:txBody>
      </p:sp>
      <p:sp>
        <p:nvSpPr>
          <p:cNvPr id="5" name="正方形/長方形 4"/>
          <p:cNvSpPr/>
          <p:nvPr/>
        </p:nvSpPr>
        <p:spPr>
          <a:xfrm>
            <a:off x="0" y="0"/>
            <a:ext cx="1313892"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用語解説</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1004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194672" y="395372"/>
            <a:ext cx="833246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① 国全体の成長をけん引する、国際競争力を持つ複数の拠点創出が必要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6</a:t>
            </a:fld>
            <a:endParaRPr lang="ja-JP" altLang="en-US" sz="1200" dirty="0"/>
          </a:p>
        </p:txBody>
      </p:sp>
      <p:grpSp>
        <p:nvGrpSpPr>
          <p:cNvPr id="38" name="グループ化 37"/>
          <p:cNvGrpSpPr>
            <a:grpSpLocks noChangeAspect="1"/>
          </p:cNvGrpSpPr>
          <p:nvPr/>
        </p:nvGrpSpPr>
        <p:grpSpPr>
          <a:xfrm>
            <a:off x="1132892" y="2492896"/>
            <a:ext cx="2101690" cy="1800041"/>
            <a:chOff x="2081213" y="2479675"/>
            <a:chExt cx="3627437" cy="3686175"/>
          </a:xfrm>
          <a:solidFill>
            <a:schemeClr val="bg1">
              <a:lumMod val="95000"/>
            </a:schemeClr>
          </a:solidFill>
        </p:grpSpPr>
        <p:sp>
          <p:nvSpPr>
            <p:cNvPr id="39" name="Freeform 6"/>
            <p:cNvSpPr>
              <a:spLocks/>
            </p:cNvSpPr>
            <p:nvPr/>
          </p:nvSpPr>
          <p:spPr bwMode="auto">
            <a:xfrm>
              <a:off x="3478213" y="5803900"/>
              <a:ext cx="73025" cy="49213"/>
            </a:xfrm>
            <a:custGeom>
              <a:avLst/>
              <a:gdLst>
                <a:gd name="T0" fmla="*/ 34 w 46"/>
                <a:gd name="T1" fmla="*/ 1 h 32"/>
                <a:gd name="T2" fmla="*/ 9 w 46"/>
                <a:gd name="T3" fmla="*/ 11 h 32"/>
                <a:gd name="T4" fmla="*/ 5 w 46"/>
                <a:gd name="T5" fmla="*/ 26 h 32"/>
                <a:gd name="T6" fmla="*/ 24 w 46"/>
                <a:gd name="T7" fmla="*/ 28 h 32"/>
                <a:gd name="T8" fmla="*/ 34 w 46"/>
                <a:gd name="T9" fmla="*/ 1 h 32"/>
              </a:gdLst>
              <a:ahLst/>
              <a:cxnLst>
                <a:cxn ang="0">
                  <a:pos x="T0" y="T1"/>
                </a:cxn>
                <a:cxn ang="0">
                  <a:pos x="T2" y="T3"/>
                </a:cxn>
                <a:cxn ang="0">
                  <a:pos x="T4" y="T5"/>
                </a:cxn>
                <a:cxn ang="0">
                  <a:pos x="T6" y="T7"/>
                </a:cxn>
                <a:cxn ang="0">
                  <a:pos x="T8" y="T9"/>
                </a:cxn>
              </a:cxnLst>
              <a:rect l="0" t="0" r="r" b="b"/>
              <a:pathLst>
                <a:path w="46" h="32">
                  <a:moveTo>
                    <a:pt x="34" y="1"/>
                  </a:moveTo>
                  <a:cubicBezTo>
                    <a:pt x="19" y="3"/>
                    <a:pt x="11" y="8"/>
                    <a:pt x="9" y="11"/>
                  </a:cubicBezTo>
                  <a:cubicBezTo>
                    <a:pt x="7" y="14"/>
                    <a:pt x="0" y="23"/>
                    <a:pt x="5" y="26"/>
                  </a:cubicBezTo>
                  <a:cubicBezTo>
                    <a:pt x="10" y="29"/>
                    <a:pt x="22" y="32"/>
                    <a:pt x="24" y="28"/>
                  </a:cubicBezTo>
                  <a:cubicBezTo>
                    <a:pt x="26" y="24"/>
                    <a:pt x="46" y="0"/>
                    <a:pt x="34"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0" name="Freeform 7"/>
            <p:cNvSpPr>
              <a:spLocks/>
            </p:cNvSpPr>
            <p:nvPr/>
          </p:nvSpPr>
          <p:spPr bwMode="auto">
            <a:xfrm>
              <a:off x="3632200" y="5683250"/>
              <a:ext cx="149225" cy="115888"/>
            </a:xfrm>
            <a:custGeom>
              <a:avLst/>
              <a:gdLst>
                <a:gd name="T0" fmla="*/ 59 w 94"/>
                <a:gd name="T1" fmla="*/ 72 h 73"/>
                <a:gd name="T2" fmla="*/ 52 w 94"/>
                <a:gd name="T3" fmla="*/ 65 h 73"/>
                <a:gd name="T4" fmla="*/ 36 w 94"/>
                <a:gd name="T5" fmla="*/ 57 h 73"/>
                <a:gd name="T6" fmla="*/ 29 w 94"/>
                <a:gd name="T7" fmla="*/ 42 h 73"/>
                <a:gd name="T8" fmla="*/ 16 w 94"/>
                <a:gd name="T9" fmla="*/ 48 h 73"/>
                <a:gd name="T10" fmla="*/ 7 w 94"/>
                <a:gd name="T11" fmla="*/ 35 h 73"/>
                <a:gd name="T12" fmla="*/ 57 w 94"/>
                <a:gd name="T13" fmla="*/ 8 h 73"/>
                <a:gd name="T14" fmla="*/ 76 w 94"/>
                <a:gd name="T15" fmla="*/ 5 h 73"/>
                <a:gd name="T16" fmla="*/ 80 w 94"/>
                <a:gd name="T17" fmla="*/ 26 h 73"/>
                <a:gd name="T18" fmla="*/ 94 w 94"/>
                <a:gd name="T19" fmla="*/ 24 h 73"/>
                <a:gd name="T20" fmla="*/ 83 w 94"/>
                <a:gd name="T21" fmla="*/ 54 h 73"/>
                <a:gd name="T22" fmla="*/ 59 w 94"/>
                <a:gd name="T23"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73">
                  <a:moveTo>
                    <a:pt x="59" y="72"/>
                  </a:moveTo>
                  <a:cubicBezTo>
                    <a:pt x="49" y="73"/>
                    <a:pt x="60" y="66"/>
                    <a:pt x="52" y="65"/>
                  </a:cubicBezTo>
                  <a:cubicBezTo>
                    <a:pt x="43" y="64"/>
                    <a:pt x="38" y="67"/>
                    <a:pt x="36" y="57"/>
                  </a:cubicBezTo>
                  <a:cubicBezTo>
                    <a:pt x="34" y="48"/>
                    <a:pt x="36" y="42"/>
                    <a:pt x="29" y="42"/>
                  </a:cubicBezTo>
                  <a:cubicBezTo>
                    <a:pt x="23" y="42"/>
                    <a:pt x="23" y="53"/>
                    <a:pt x="16" y="48"/>
                  </a:cubicBezTo>
                  <a:cubicBezTo>
                    <a:pt x="8" y="42"/>
                    <a:pt x="0" y="42"/>
                    <a:pt x="7" y="35"/>
                  </a:cubicBezTo>
                  <a:cubicBezTo>
                    <a:pt x="14" y="27"/>
                    <a:pt x="40" y="14"/>
                    <a:pt x="57" y="8"/>
                  </a:cubicBezTo>
                  <a:cubicBezTo>
                    <a:pt x="74" y="3"/>
                    <a:pt x="79" y="0"/>
                    <a:pt x="76" y="5"/>
                  </a:cubicBezTo>
                  <a:cubicBezTo>
                    <a:pt x="73" y="10"/>
                    <a:pt x="72" y="30"/>
                    <a:pt x="80" y="26"/>
                  </a:cubicBezTo>
                  <a:cubicBezTo>
                    <a:pt x="89" y="23"/>
                    <a:pt x="94" y="15"/>
                    <a:pt x="94" y="24"/>
                  </a:cubicBezTo>
                  <a:cubicBezTo>
                    <a:pt x="94" y="34"/>
                    <a:pt x="83" y="54"/>
                    <a:pt x="83" y="54"/>
                  </a:cubicBezTo>
                  <a:cubicBezTo>
                    <a:pt x="83" y="54"/>
                    <a:pt x="71" y="71"/>
                    <a:pt x="59" y="7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1" name="Freeform 8"/>
            <p:cNvSpPr>
              <a:spLocks/>
            </p:cNvSpPr>
            <p:nvPr/>
          </p:nvSpPr>
          <p:spPr bwMode="auto">
            <a:xfrm>
              <a:off x="3827463" y="5678488"/>
              <a:ext cx="80962" cy="57150"/>
            </a:xfrm>
            <a:custGeom>
              <a:avLst/>
              <a:gdLst>
                <a:gd name="T0" fmla="*/ 36 w 52"/>
                <a:gd name="T1" fmla="*/ 29 h 36"/>
                <a:gd name="T2" fmla="*/ 22 w 52"/>
                <a:gd name="T3" fmla="*/ 21 h 36"/>
                <a:gd name="T4" fmla="*/ 6 w 52"/>
                <a:gd name="T5" fmla="*/ 10 h 36"/>
                <a:gd name="T6" fmla="*/ 11 w 52"/>
                <a:gd name="T7" fmla="*/ 0 h 36"/>
                <a:gd name="T8" fmla="*/ 36 w 52"/>
                <a:gd name="T9" fmla="*/ 6 h 36"/>
                <a:gd name="T10" fmla="*/ 36 w 52"/>
                <a:gd name="T11" fmla="*/ 29 h 36"/>
              </a:gdLst>
              <a:ahLst/>
              <a:cxnLst>
                <a:cxn ang="0">
                  <a:pos x="T0" y="T1"/>
                </a:cxn>
                <a:cxn ang="0">
                  <a:pos x="T2" y="T3"/>
                </a:cxn>
                <a:cxn ang="0">
                  <a:pos x="T4" y="T5"/>
                </a:cxn>
                <a:cxn ang="0">
                  <a:pos x="T6" y="T7"/>
                </a:cxn>
                <a:cxn ang="0">
                  <a:pos x="T8" y="T9"/>
                </a:cxn>
                <a:cxn ang="0">
                  <a:pos x="T10" y="T11"/>
                </a:cxn>
              </a:cxnLst>
              <a:rect l="0" t="0" r="r" b="b"/>
              <a:pathLst>
                <a:path w="52" h="36">
                  <a:moveTo>
                    <a:pt x="36" y="29"/>
                  </a:moveTo>
                  <a:cubicBezTo>
                    <a:pt x="21" y="23"/>
                    <a:pt x="33" y="25"/>
                    <a:pt x="22" y="21"/>
                  </a:cubicBezTo>
                  <a:cubicBezTo>
                    <a:pt x="12" y="17"/>
                    <a:pt x="5" y="18"/>
                    <a:pt x="6" y="10"/>
                  </a:cubicBezTo>
                  <a:cubicBezTo>
                    <a:pt x="7" y="3"/>
                    <a:pt x="0" y="0"/>
                    <a:pt x="11" y="0"/>
                  </a:cubicBezTo>
                  <a:cubicBezTo>
                    <a:pt x="21" y="0"/>
                    <a:pt x="35" y="2"/>
                    <a:pt x="36" y="6"/>
                  </a:cubicBezTo>
                  <a:cubicBezTo>
                    <a:pt x="37" y="10"/>
                    <a:pt x="52" y="36"/>
                    <a:pt x="3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2" name="Freeform 10"/>
            <p:cNvSpPr>
              <a:spLocks/>
            </p:cNvSpPr>
            <p:nvPr/>
          </p:nvSpPr>
          <p:spPr bwMode="auto">
            <a:xfrm>
              <a:off x="4440238" y="5221288"/>
              <a:ext cx="134937" cy="277812"/>
            </a:xfrm>
            <a:custGeom>
              <a:avLst/>
              <a:gdLst>
                <a:gd name="T0" fmla="*/ 75 w 86"/>
                <a:gd name="T1" fmla="*/ 37 h 176"/>
                <a:gd name="T2" fmla="*/ 78 w 86"/>
                <a:gd name="T3" fmla="*/ 15 h 176"/>
                <a:gd name="T4" fmla="*/ 68 w 86"/>
                <a:gd name="T5" fmla="*/ 2 h 176"/>
                <a:gd name="T6" fmla="*/ 66 w 86"/>
                <a:gd name="T7" fmla="*/ 13 h 176"/>
                <a:gd name="T8" fmla="*/ 67 w 86"/>
                <a:gd name="T9" fmla="*/ 25 h 176"/>
                <a:gd name="T10" fmla="*/ 62 w 86"/>
                <a:gd name="T11" fmla="*/ 36 h 176"/>
                <a:gd name="T12" fmla="*/ 53 w 86"/>
                <a:gd name="T13" fmla="*/ 30 h 176"/>
                <a:gd name="T14" fmla="*/ 39 w 86"/>
                <a:gd name="T15" fmla="*/ 41 h 176"/>
                <a:gd name="T16" fmla="*/ 23 w 86"/>
                <a:gd name="T17" fmla="*/ 47 h 176"/>
                <a:gd name="T18" fmla="*/ 15 w 86"/>
                <a:gd name="T19" fmla="*/ 54 h 176"/>
                <a:gd name="T20" fmla="*/ 11 w 86"/>
                <a:gd name="T21" fmla="*/ 63 h 176"/>
                <a:gd name="T22" fmla="*/ 5 w 86"/>
                <a:gd name="T23" fmla="*/ 72 h 176"/>
                <a:gd name="T24" fmla="*/ 10 w 86"/>
                <a:gd name="T25" fmla="*/ 79 h 176"/>
                <a:gd name="T26" fmla="*/ 9 w 86"/>
                <a:gd name="T27" fmla="*/ 92 h 176"/>
                <a:gd name="T28" fmla="*/ 15 w 86"/>
                <a:gd name="T29" fmla="*/ 103 h 176"/>
                <a:gd name="T30" fmla="*/ 11 w 86"/>
                <a:gd name="T31" fmla="*/ 114 h 176"/>
                <a:gd name="T32" fmla="*/ 23 w 86"/>
                <a:gd name="T33" fmla="*/ 116 h 176"/>
                <a:gd name="T34" fmla="*/ 13 w 86"/>
                <a:gd name="T35" fmla="*/ 134 h 176"/>
                <a:gd name="T36" fmla="*/ 31 w 86"/>
                <a:gd name="T37" fmla="*/ 142 h 176"/>
                <a:gd name="T38" fmla="*/ 23 w 86"/>
                <a:gd name="T39" fmla="*/ 151 h 176"/>
                <a:gd name="T40" fmla="*/ 41 w 86"/>
                <a:gd name="T41" fmla="*/ 163 h 176"/>
                <a:gd name="T42" fmla="*/ 51 w 86"/>
                <a:gd name="T43" fmla="*/ 172 h 176"/>
                <a:gd name="T44" fmla="*/ 65 w 86"/>
                <a:gd name="T45" fmla="*/ 147 h 176"/>
                <a:gd name="T46" fmla="*/ 73 w 86"/>
                <a:gd name="T47" fmla="*/ 110 h 176"/>
                <a:gd name="T48" fmla="*/ 83 w 86"/>
                <a:gd name="T49" fmla="*/ 92 h 176"/>
                <a:gd name="T50" fmla="*/ 82 w 86"/>
                <a:gd name="T51" fmla="*/ 51 h 176"/>
                <a:gd name="T52" fmla="*/ 75 w 86"/>
                <a:gd name="T53" fmla="*/ 3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176">
                  <a:moveTo>
                    <a:pt x="75" y="37"/>
                  </a:moveTo>
                  <a:cubicBezTo>
                    <a:pt x="76" y="31"/>
                    <a:pt x="80" y="21"/>
                    <a:pt x="78" y="15"/>
                  </a:cubicBezTo>
                  <a:cubicBezTo>
                    <a:pt x="77" y="9"/>
                    <a:pt x="68" y="0"/>
                    <a:pt x="68" y="2"/>
                  </a:cubicBezTo>
                  <a:cubicBezTo>
                    <a:pt x="68" y="5"/>
                    <a:pt x="69" y="12"/>
                    <a:pt x="66" y="13"/>
                  </a:cubicBezTo>
                  <a:cubicBezTo>
                    <a:pt x="64" y="15"/>
                    <a:pt x="66" y="23"/>
                    <a:pt x="67" y="25"/>
                  </a:cubicBezTo>
                  <a:cubicBezTo>
                    <a:pt x="67" y="27"/>
                    <a:pt x="65" y="39"/>
                    <a:pt x="62" y="36"/>
                  </a:cubicBezTo>
                  <a:cubicBezTo>
                    <a:pt x="59" y="33"/>
                    <a:pt x="57" y="28"/>
                    <a:pt x="53" y="30"/>
                  </a:cubicBezTo>
                  <a:cubicBezTo>
                    <a:pt x="49" y="32"/>
                    <a:pt x="43" y="40"/>
                    <a:pt x="39" y="41"/>
                  </a:cubicBezTo>
                  <a:cubicBezTo>
                    <a:pt x="35" y="41"/>
                    <a:pt x="26" y="45"/>
                    <a:pt x="23" y="47"/>
                  </a:cubicBezTo>
                  <a:cubicBezTo>
                    <a:pt x="20" y="49"/>
                    <a:pt x="16" y="50"/>
                    <a:pt x="15" y="54"/>
                  </a:cubicBezTo>
                  <a:cubicBezTo>
                    <a:pt x="14" y="58"/>
                    <a:pt x="15" y="60"/>
                    <a:pt x="11" y="63"/>
                  </a:cubicBezTo>
                  <a:cubicBezTo>
                    <a:pt x="6" y="66"/>
                    <a:pt x="0" y="68"/>
                    <a:pt x="5" y="72"/>
                  </a:cubicBezTo>
                  <a:cubicBezTo>
                    <a:pt x="10" y="75"/>
                    <a:pt x="13" y="75"/>
                    <a:pt x="10" y="79"/>
                  </a:cubicBezTo>
                  <a:cubicBezTo>
                    <a:pt x="7" y="82"/>
                    <a:pt x="6" y="88"/>
                    <a:pt x="9" y="92"/>
                  </a:cubicBezTo>
                  <a:cubicBezTo>
                    <a:pt x="11" y="96"/>
                    <a:pt x="18" y="100"/>
                    <a:pt x="15" y="103"/>
                  </a:cubicBezTo>
                  <a:cubicBezTo>
                    <a:pt x="13" y="106"/>
                    <a:pt x="6" y="114"/>
                    <a:pt x="11" y="114"/>
                  </a:cubicBezTo>
                  <a:cubicBezTo>
                    <a:pt x="15" y="115"/>
                    <a:pt x="25" y="113"/>
                    <a:pt x="23" y="116"/>
                  </a:cubicBezTo>
                  <a:cubicBezTo>
                    <a:pt x="21" y="119"/>
                    <a:pt x="9" y="133"/>
                    <a:pt x="13" y="134"/>
                  </a:cubicBezTo>
                  <a:cubicBezTo>
                    <a:pt x="18" y="134"/>
                    <a:pt x="34" y="140"/>
                    <a:pt x="31" y="142"/>
                  </a:cubicBezTo>
                  <a:cubicBezTo>
                    <a:pt x="28" y="143"/>
                    <a:pt x="23" y="147"/>
                    <a:pt x="23" y="151"/>
                  </a:cubicBezTo>
                  <a:cubicBezTo>
                    <a:pt x="24" y="155"/>
                    <a:pt x="35" y="162"/>
                    <a:pt x="41" y="163"/>
                  </a:cubicBezTo>
                  <a:cubicBezTo>
                    <a:pt x="46" y="164"/>
                    <a:pt x="49" y="176"/>
                    <a:pt x="51" y="172"/>
                  </a:cubicBezTo>
                  <a:cubicBezTo>
                    <a:pt x="53" y="169"/>
                    <a:pt x="61" y="153"/>
                    <a:pt x="65" y="147"/>
                  </a:cubicBezTo>
                  <a:cubicBezTo>
                    <a:pt x="69" y="140"/>
                    <a:pt x="68" y="116"/>
                    <a:pt x="73" y="110"/>
                  </a:cubicBezTo>
                  <a:cubicBezTo>
                    <a:pt x="77" y="104"/>
                    <a:pt x="83" y="103"/>
                    <a:pt x="83" y="92"/>
                  </a:cubicBezTo>
                  <a:cubicBezTo>
                    <a:pt x="83" y="82"/>
                    <a:pt x="86" y="56"/>
                    <a:pt x="82" y="51"/>
                  </a:cubicBezTo>
                  <a:cubicBezTo>
                    <a:pt x="77" y="45"/>
                    <a:pt x="74" y="44"/>
                    <a:pt x="75" y="3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3" name="Freeform 116"/>
            <p:cNvSpPr>
              <a:spLocks/>
            </p:cNvSpPr>
            <p:nvPr/>
          </p:nvSpPr>
          <p:spPr bwMode="auto">
            <a:xfrm>
              <a:off x="2973388" y="2549525"/>
              <a:ext cx="841375" cy="1381125"/>
            </a:xfrm>
            <a:custGeom>
              <a:avLst/>
              <a:gdLst>
                <a:gd name="T0" fmla="*/ 447 w 533"/>
                <a:gd name="T1" fmla="*/ 844 h 877"/>
                <a:gd name="T2" fmla="*/ 333 w 533"/>
                <a:gd name="T3" fmla="*/ 843 h 877"/>
                <a:gd name="T4" fmla="*/ 261 w 533"/>
                <a:gd name="T5" fmla="*/ 840 h 877"/>
                <a:gd name="T6" fmla="*/ 203 w 533"/>
                <a:gd name="T7" fmla="*/ 828 h 877"/>
                <a:gd name="T8" fmla="*/ 109 w 533"/>
                <a:gd name="T9" fmla="*/ 848 h 877"/>
                <a:gd name="T10" fmla="*/ 34 w 533"/>
                <a:gd name="T11" fmla="*/ 872 h 877"/>
                <a:gd name="T12" fmla="*/ 32 w 533"/>
                <a:gd name="T13" fmla="*/ 844 h 877"/>
                <a:gd name="T14" fmla="*/ 106 w 533"/>
                <a:gd name="T15" fmla="*/ 782 h 877"/>
                <a:gd name="T16" fmla="*/ 204 w 533"/>
                <a:gd name="T17" fmla="*/ 776 h 877"/>
                <a:gd name="T18" fmla="*/ 228 w 533"/>
                <a:gd name="T19" fmla="*/ 744 h 877"/>
                <a:gd name="T20" fmla="*/ 153 w 533"/>
                <a:gd name="T21" fmla="*/ 728 h 877"/>
                <a:gd name="T22" fmla="*/ 123 w 533"/>
                <a:gd name="T23" fmla="*/ 705 h 877"/>
                <a:gd name="T24" fmla="*/ 72 w 533"/>
                <a:gd name="T25" fmla="*/ 696 h 877"/>
                <a:gd name="T26" fmla="*/ 105 w 533"/>
                <a:gd name="T27" fmla="*/ 671 h 877"/>
                <a:gd name="T28" fmla="*/ 160 w 533"/>
                <a:gd name="T29" fmla="*/ 591 h 877"/>
                <a:gd name="T30" fmla="*/ 146 w 533"/>
                <a:gd name="T31" fmla="*/ 555 h 877"/>
                <a:gd name="T32" fmla="*/ 191 w 533"/>
                <a:gd name="T33" fmla="*/ 554 h 877"/>
                <a:gd name="T34" fmla="*/ 236 w 533"/>
                <a:gd name="T35" fmla="*/ 555 h 877"/>
                <a:gd name="T36" fmla="*/ 264 w 533"/>
                <a:gd name="T37" fmla="*/ 494 h 877"/>
                <a:gd name="T38" fmla="*/ 241 w 533"/>
                <a:gd name="T39" fmla="*/ 470 h 877"/>
                <a:gd name="T40" fmla="*/ 264 w 533"/>
                <a:gd name="T41" fmla="*/ 393 h 877"/>
                <a:gd name="T42" fmla="*/ 189 w 533"/>
                <a:gd name="T43" fmla="*/ 392 h 877"/>
                <a:gd name="T44" fmla="*/ 143 w 533"/>
                <a:gd name="T45" fmla="*/ 376 h 877"/>
                <a:gd name="T46" fmla="*/ 188 w 533"/>
                <a:gd name="T47" fmla="*/ 319 h 877"/>
                <a:gd name="T48" fmla="*/ 188 w 533"/>
                <a:gd name="T49" fmla="*/ 261 h 877"/>
                <a:gd name="T50" fmla="*/ 162 w 533"/>
                <a:gd name="T51" fmla="*/ 276 h 877"/>
                <a:gd name="T52" fmla="*/ 149 w 533"/>
                <a:gd name="T53" fmla="*/ 279 h 877"/>
                <a:gd name="T54" fmla="*/ 122 w 533"/>
                <a:gd name="T55" fmla="*/ 315 h 877"/>
                <a:gd name="T56" fmla="*/ 147 w 533"/>
                <a:gd name="T57" fmla="*/ 249 h 877"/>
                <a:gd name="T58" fmla="*/ 184 w 533"/>
                <a:gd name="T59" fmla="*/ 192 h 877"/>
                <a:gd name="T60" fmla="*/ 136 w 533"/>
                <a:gd name="T61" fmla="*/ 222 h 877"/>
                <a:gd name="T62" fmla="*/ 125 w 533"/>
                <a:gd name="T63" fmla="*/ 189 h 877"/>
                <a:gd name="T64" fmla="*/ 141 w 533"/>
                <a:gd name="T65" fmla="*/ 180 h 877"/>
                <a:gd name="T66" fmla="*/ 163 w 533"/>
                <a:gd name="T67" fmla="*/ 159 h 877"/>
                <a:gd name="T68" fmla="*/ 177 w 533"/>
                <a:gd name="T69" fmla="*/ 135 h 877"/>
                <a:gd name="T70" fmla="*/ 174 w 533"/>
                <a:gd name="T71" fmla="*/ 107 h 877"/>
                <a:gd name="T72" fmla="*/ 189 w 533"/>
                <a:gd name="T73" fmla="*/ 75 h 877"/>
                <a:gd name="T74" fmla="*/ 207 w 533"/>
                <a:gd name="T75" fmla="*/ 51 h 877"/>
                <a:gd name="T76" fmla="*/ 228 w 533"/>
                <a:gd name="T77" fmla="*/ 10 h 877"/>
                <a:gd name="T78" fmla="*/ 262 w 533"/>
                <a:gd name="T79" fmla="*/ 23 h 877"/>
                <a:gd name="T80" fmla="*/ 327 w 533"/>
                <a:gd name="T81" fmla="*/ 45 h 877"/>
                <a:gd name="T82" fmla="*/ 262 w 533"/>
                <a:gd name="T83" fmla="*/ 86 h 877"/>
                <a:gd name="T84" fmla="*/ 251 w 533"/>
                <a:gd name="T85" fmla="*/ 108 h 877"/>
                <a:gd name="T86" fmla="*/ 288 w 533"/>
                <a:gd name="T87" fmla="*/ 111 h 877"/>
                <a:gd name="T88" fmla="*/ 383 w 533"/>
                <a:gd name="T89" fmla="*/ 136 h 877"/>
                <a:gd name="T90" fmla="*/ 330 w 533"/>
                <a:gd name="T91" fmla="*/ 228 h 877"/>
                <a:gd name="T92" fmla="*/ 309 w 533"/>
                <a:gd name="T93" fmla="*/ 268 h 877"/>
                <a:gd name="T94" fmla="*/ 294 w 533"/>
                <a:gd name="T95" fmla="*/ 295 h 877"/>
                <a:gd name="T96" fmla="*/ 360 w 533"/>
                <a:gd name="T97" fmla="*/ 341 h 877"/>
                <a:gd name="T98" fmla="*/ 412 w 533"/>
                <a:gd name="T99" fmla="*/ 473 h 877"/>
                <a:gd name="T100" fmla="*/ 428 w 533"/>
                <a:gd name="T101" fmla="*/ 553 h 877"/>
                <a:gd name="T102" fmla="*/ 427 w 533"/>
                <a:gd name="T103" fmla="*/ 632 h 877"/>
                <a:gd name="T104" fmla="*/ 525 w 533"/>
                <a:gd name="T105" fmla="*/ 688 h 877"/>
                <a:gd name="T106" fmla="*/ 486 w 533"/>
                <a:gd name="T107" fmla="*/ 750 h 877"/>
                <a:gd name="T108" fmla="*/ 464 w 533"/>
                <a:gd name="T109" fmla="*/ 765 h 877"/>
                <a:gd name="T110" fmla="*/ 441 w 533"/>
                <a:gd name="T111" fmla="*/ 788 h 877"/>
                <a:gd name="T112" fmla="*/ 493 w 533"/>
                <a:gd name="T113" fmla="*/ 805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877">
                  <a:moveTo>
                    <a:pt x="493" y="805"/>
                  </a:moveTo>
                  <a:cubicBezTo>
                    <a:pt x="494" y="813"/>
                    <a:pt x="483" y="826"/>
                    <a:pt x="481" y="826"/>
                  </a:cubicBezTo>
                  <a:cubicBezTo>
                    <a:pt x="479" y="827"/>
                    <a:pt x="461" y="835"/>
                    <a:pt x="459" y="838"/>
                  </a:cubicBezTo>
                  <a:cubicBezTo>
                    <a:pt x="456" y="841"/>
                    <a:pt x="453" y="843"/>
                    <a:pt x="447" y="844"/>
                  </a:cubicBezTo>
                  <a:cubicBezTo>
                    <a:pt x="441" y="845"/>
                    <a:pt x="421" y="848"/>
                    <a:pt x="417" y="851"/>
                  </a:cubicBezTo>
                  <a:cubicBezTo>
                    <a:pt x="412" y="855"/>
                    <a:pt x="409" y="862"/>
                    <a:pt x="401" y="858"/>
                  </a:cubicBezTo>
                  <a:cubicBezTo>
                    <a:pt x="393" y="853"/>
                    <a:pt x="384" y="845"/>
                    <a:pt x="373" y="847"/>
                  </a:cubicBezTo>
                  <a:cubicBezTo>
                    <a:pt x="363" y="848"/>
                    <a:pt x="343" y="845"/>
                    <a:pt x="333" y="843"/>
                  </a:cubicBezTo>
                  <a:cubicBezTo>
                    <a:pt x="324" y="840"/>
                    <a:pt x="321" y="845"/>
                    <a:pt x="312" y="839"/>
                  </a:cubicBezTo>
                  <a:cubicBezTo>
                    <a:pt x="304" y="832"/>
                    <a:pt x="300" y="827"/>
                    <a:pt x="300" y="830"/>
                  </a:cubicBezTo>
                  <a:cubicBezTo>
                    <a:pt x="300" y="833"/>
                    <a:pt x="308" y="840"/>
                    <a:pt x="297" y="840"/>
                  </a:cubicBezTo>
                  <a:cubicBezTo>
                    <a:pt x="285" y="840"/>
                    <a:pt x="265" y="837"/>
                    <a:pt x="261" y="840"/>
                  </a:cubicBezTo>
                  <a:cubicBezTo>
                    <a:pt x="258" y="842"/>
                    <a:pt x="265" y="853"/>
                    <a:pt x="258" y="853"/>
                  </a:cubicBezTo>
                  <a:cubicBezTo>
                    <a:pt x="252" y="852"/>
                    <a:pt x="233" y="841"/>
                    <a:pt x="232" y="843"/>
                  </a:cubicBezTo>
                  <a:cubicBezTo>
                    <a:pt x="230" y="845"/>
                    <a:pt x="231" y="853"/>
                    <a:pt x="228" y="850"/>
                  </a:cubicBezTo>
                  <a:cubicBezTo>
                    <a:pt x="225" y="848"/>
                    <a:pt x="211" y="830"/>
                    <a:pt x="203" y="828"/>
                  </a:cubicBezTo>
                  <a:cubicBezTo>
                    <a:pt x="195" y="827"/>
                    <a:pt x="167" y="827"/>
                    <a:pt x="163" y="832"/>
                  </a:cubicBezTo>
                  <a:cubicBezTo>
                    <a:pt x="159" y="836"/>
                    <a:pt x="153" y="856"/>
                    <a:pt x="153" y="856"/>
                  </a:cubicBezTo>
                  <a:cubicBezTo>
                    <a:pt x="153" y="856"/>
                    <a:pt x="145" y="871"/>
                    <a:pt x="137" y="870"/>
                  </a:cubicBezTo>
                  <a:cubicBezTo>
                    <a:pt x="130" y="869"/>
                    <a:pt x="120" y="849"/>
                    <a:pt x="109" y="848"/>
                  </a:cubicBezTo>
                  <a:cubicBezTo>
                    <a:pt x="99" y="848"/>
                    <a:pt x="75" y="842"/>
                    <a:pt x="72" y="847"/>
                  </a:cubicBezTo>
                  <a:cubicBezTo>
                    <a:pt x="70" y="851"/>
                    <a:pt x="61" y="856"/>
                    <a:pt x="55" y="857"/>
                  </a:cubicBezTo>
                  <a:cubicBezTo>
                    <a:pt x="50" y="858"/>
                    <a:pt x="46" y="862"/>
                    <a:pt x="44" y="868"/>
                  </a:cubicBezTo>
                  <a:cubicBezTo>
                    <a:pt x="42" y="875"/>
                    <a:pt x="38" y="877"/>
                    <a:pt x="34" y="872"/>
                  </a:cubicBezTo>
                  <a:cubicBezTo>
                    <a:pt x="30" y="866"/>
                    <a:pt x="30" y="859"/>
                    <a:pt x="26" y="858"/>
                  </a:cubicBezTo>
                  <a:cubicBezTo>
                    <a:pt x="22" y="857"/>
                    <a:pt x="10" y="866"/>
                    <a:pt x="8" y="863"/>
                  </a:cubicBezTo>
                  <a:cubicBezTo>
                    <a:pt x="7" y="859"/>
                    <a:pt x="0" y="852"/>
                    <a:pt x="8" y="851"/>
                  </a:cubicBezTo>
                  <a:cubicBezTo>
                    <a:pt x="16" y="850"/>
                    <a:pt x="21" y="851"/>
                    <a:pt x="32" y="844"/>
                  </a:cubicBezTo>
                  <a:cubicBezTo>
                    <a:pt x="43" y="837"/>
                    <a:pt x="57" y="829"/>
                    <a:pt x="61" y="825"/>
                  </a:cubicBezTo>
                  <a:cubicBezTo>
                    <a:pt x="64" y="821"/>
                    <a:pt x="64" y="821"/>
                    <a:pt x="72" y="817"/>
                  </a:cubicBezTo>
                  <a:cubicBezTo>
                    <a:pt x="80" y="813"/>
                    <a:pt x="98" y="802"/>
                    <a:pt x="99" y="796"/>
                  </a:cubicBezTo>
                  <a:cubicBezTo>
                    <a:pt x="99" y="790"/>
                    <a:pt x="105" y="782"/>
                    <a:pt x="106" y="782"/>
                  </a:cubicBezTo>
                  <a:cubicBezTo>
                    <a:pt x="108" y="782"/>
                    <a:pt x="117" y="785"/>
                    <a:pt x="121" y="779"/>
                  </a:cubicBezTo>
                  <a:cubicBezTo>
                    <a:pt x="124" y="773"/>
                    <a:pt x="129" y="763"/>
                    <a:pt x="133" y="762"/>
                  </a:cubicBezTo>
                  <a:cubicBezTo>
                    <a:pt x="138" y="761"/>
                    <a:pt x="158" y="766"/>
                    <a:pt x="174" y="772"/>
                  </a:cubicBezTo>
                  <a:cubicBezTo>
                    <a:pt x="190" y="777"/>
                    <a:pt x="195" y="785"/>
                    <a:pt x="204" y="776"/>
                  </a:cubicBezTo>
                  <a:cubicBezTo>
                    <a:pt x="212" y="766"/>
                    <a:pt x="210" y="756"/>
                    <a:pt x="220" y="753"/>
                  </a:cubicBezTo>
                  <a:cubicBezTo>
                    <a:pt x="230" y="749"/>
                    <a:pt x="232" y="746"/>
                    <a:pt x="235" y="743"/>
                  </a:cubicBezTo>
                  <a:cubicBezTo>
                    <a:pt x="239" y="740"/>
                    <a:pt x="253" y="726"/>
                    <a:pt x="250" y="728"/>
                  </a:cubicBezTo>
                  <a:cubicBezTo>
                    <a:pt x="248" y="730"/>
                    <a:pt x="235" y="742"/>
                    <a:pt x="228" y="744"/>
                  </a:cubicBezTo>
                  <a:cubicBezTo>
                    <a:pt x="221" y="745"/>
                    <a:pt x="211" y="743"/>
                    <a:pt x="206" y="748"/>
                  </a:cubicBezTo>
                  <a:cubicBezTo>
                    <a:pt x="202" y="753"/>
                    <a:pt x="199" y="758"/>
                    <a:pt x="194" y="757"/>
                  </a:cubicBezTo>
                  <a:cubicBezTo>
                    <a:pt x="188" y="757"/>
                    <a:pt x="180" y="754"/>
                    <a:pt x="174" y="749"/>
                  </a:cubicBezTo>
                  <a:cubicBezTo>
                    <a:pt x="168" y="744"/>
                    <a:pt x="158" y="727"/>
                    <a:pt x="153" y="728"/>
                  </a:cubicBezTo>
                  <a:cubicBezTo>
                    <a:pt x="148" y="728"/>
                    <a:pt x="134" y="733"/>
                    <a:pt x="131" y="729"/>
                  </a:cubicBezTo>
                  <a:cubicBezTo>
                    <a:pt x="128" y="724"/>
                    <a:pt x="147" y="725"/>
                    <a:pt x="145" y="721"/>
                  </a:cubicBezTo>
                  <a:cubicBezTo>
                    <a:pt x="143" y="716"/>
                    <a:pt x="132" y="716"/>
                    <a:pt x="129" y="712"/>
                  </a:cubicBezTo>
                  <a:cubicBezTo>
                    <a:pt x="125" y="708"/>
                    <a:pt x="126" y="705"/>
                    <a:pt x="123" y="705"/>
                  </a:cubicBezTo>
                  <a:cubicBezTo>
                    <a:pt x="120" y="706"/>
                    <a:pt x="110" y="705"/>
                    <a:pt x="105" y="708"/>
                  </a:cubicBezTo>
                  <a:cubicBezTo>
                    <a:pt x="100" y="712"/>
                    <a:pt x="93" y="719"/>
                    <a:pt x="86" y="712"/>
                  </a:cubicBezTo>
                  <a:cubicBezTo>
                    <a:pt x="78" y="705"/>
                    <a:pt x="82" y="704"/>
                    <a:pt x="78" y="702"/>
                  </a:cubicBezTo>
                  <a:cubicBezTo>
                    <a:pt x="74" y="701"/>
                    <a:pt x="67" y="699"/>
                    <a:pt x="72" y="696"/>
                  </a:cubicBezTo>
                  <a:cubicBezTo>
                    <a:pt x="78" y="692"/>
                    <a:pt x="83" y="692"/>
                    <a:pt x="81" y="688"/>
                  </a:cubicBezTo>
                  <a:cubicBezTo>
                    <a:pt x="79" y="683"/>
                    <a:pt x="66" y="682"/>
                    <a:pt x="75" y="677"/>
                  </a:cubicBezTo>
                  <a:cubicBezTo>
                    <a:pt x="84" y="673"/>
                    <a:pt x="83" y="669"/>
                    <a:pt x="89" y="670"/>
                  </a:cubicBezTo>
                  <a:cubicBezTo>
                    <a:pt x="95" y="671"/>
                    <a:pt x="93" y="677"/>
                    <a:pt x="105" y="671"/>
                  </a:cubicBezTo>
                  <a:cubicBezTo>
                    <a:pt x="117" y="665"/>
                    <a:pt x="127" y="664"/>
                    <a:pt x="141" y="657"/>
                  </a:cubicBezTo>
                  <a:cubicBezTo>
                    <a:pt x="155" y="650"/>
                    <a:pt x="159" y="646"/>
                    <a:pt x="161" y="633"/>
                  </a:cubicBezTo>
                  <a:cubicBezTo>
                    <a:pt x="163" y="620"/>
                    <a:pt x="162" y="617"/>
                    <a:pt x="165" y="607"/>
                  </a:cubicBezTo>
                  <a:cubicBezTo>
                    <a:pt x="167" y="598"/>
                    <a:pt x="164" y="592"/>
                    <a:pt x="160" y="591"/>
                  </a:cubicBezTo>
                  <a:cubicBezTo>
                    <a:pt x="156" y="590"/>
                    <a:pt x="141" y="596"/>
                    <a:pt x="134" y="596"/>
                  </a:cubicBezTo>
                  <a:cubicBezTo>
                    <a:pt x="127" y="597"/>
                    <a:pt x="118" y="597"/>
                    <a:pt x="131" y="591"/>
                  </a:cubicBezTo>
                  <a:cubicBezTo>
                    <a:pt x="143" y="585"/>
                    <a:pt x="151" y="578"/>
                    <a:pt x="156" y="572"/>
                  </a:cubicBezTo>
                  <a:cubicBezTo>
                    <a:pt x="161" y="566"/>
                    <a:pt x="150" y="562"/>
                    <a:pt x="146" y="555"/>
                  </a:cubicBezTo>
                  <a:cubicBezTo>
                    <a:pt x="141" y="548"/>
                    <a:pt x="140" y="543"/>
                    <a:pt x="148" y="539"/>
                  </a:cubicBezTo>
                  <a:cubicBezTo>
                    <a:pt x="157" y="535"/>
                    <a:pt x="164" y="534"/>
                    <a:pt x="166" y="541"/>
                  </a:cubicBezTo>
                  <a:cubicBezTo>
                    <a:pt x="169" y="549"/>
                    <a:pt x="182" y="565"/>
                    <a:pt x="187" y="562"/>
                  </a:cubicBezTo>
                  <a:cubicBezTo>
                    <a:pt x="191" y="559"/>
                    <a:pt x="185" y="550"/>
                    <a:pt x="191" y="554"/>
                  </a:cubicBezTo>
                  <a:cubicBezTo>
                    <a:pt x="198" y="557"/>
                    <a:pt x="192" y="561"/>
                    <a:pt x="204" y="561"/>
                  </a:cubicBezTo>
                  <a:cubicBezTo>
                    <a:pt x="217" y="561"/>
                    <a:pt x="220" y="554"/>
                    <a:pt x="225" y="557"/>
                  </a:cubicBezTo>
                  <a:cubicBezTo>
                    <a:pt x="229" y="561"/>
                    <a:pt x="234" y="572"/>
                    <a:pt x="234" y="567"/>
                  </a:cubicBezTo>
                  <a:cubicBezTo>
                    <a:pt x="234" y="563"/>
                    <a:pt x="231" y="557"/>
                    <a:pt x="236" y="555"/>
                  </a:cubicBezTo>
                  <a:cubicBezTo>
                    <a:pt x="241" y="553"/>
                    <a:pt x="238" y="541"/>
                    <a:pt x="242" y="535"/>
                  </a:cubicBezTo>
                  <a:cubicBezTo>
                    <a:pt x="246" y="530"/>
                    <a:pt x="264" y="526"/>
                    <a:pt x="258" y="520"/>
                  </a:cubicBezTo>
                  <a:cubicBezTo>
                    <a:pt x="252" y="515"/>
                    <a:pt x="246" y="510"/>
                    <a:pt x="250" y="506"/>
                  </a:cubicBezTo>
                  <a:cubicBezTo>
                    <a:pt x="254" y="502"/>
                    <a:pt x="262" y="500"/>
                    <a:pt x="264" y="494"/>
                  </a:cubicBezTo>
                  <a:cubicBezTo>
                    <a:pt x="266" y="489"/>
                    <a:pt x="270" y="477"/>
                    <a:pt x="268" y="478"/>
                  </a:cubicBezTo>
                  <a:cubicBezTo>
                    <a:pt x="266" y="478"/>
                    <a:pt x="259" y="471"/>
                    <a:pt x="256" y="474"/>
                  </a:cubicBezTo>
                  <a:cubicBezTo>
                    <a:pt x="253" y="477"/>
                    <a:pt x="248" y="490"/>
                    <a:pt x="245" y="483"/>
                  </a:cubicBezTo>
                  <a:cubicBezTo>
                    <a:pt x="243" y="475"/>
                    <a:pt x="245" y="474"/>
                    <a:pt x="241" y="470"/>
                  </a:cubicBezTo>
                  <a:cubicBezTo>
                    <a:pt x="236" y="466"/>
                    <a:pt x="235" y="465"/>
                    <a:pt x="233" y="451"/>
                  </a:cubicBezTo>
                  <a:cubicBezTo>
                    <a:pt x="232" y="436"/>
                    <a:pt x="219" y="442"/>
                    <a:pt x="227" y="432"/>
                  </a:cubicBezTo>
                  <a:cubicBezTo>
                    <a:pt x="234" y="423"/>
                    <a:pt x="240" y="411"/>
                    <a:pt x="246" y="406"/>
                  </a:cubicBezTo>
                  <a:cubicBezTo>
                    <a:pt x="253" y="401"/>
                    <a:pt x="267" y="396"/>
                    <a:pt x="264" y="393"/>
                  </a:cubicBezTo>
                  <a:cubicBezTo>
                    <a:pt x="260" y="391"/>
                    <a:pt x="241" y="384"/>
                    <a:pt x="240" y="388"/>
                  </a:cubicBezTo>
                  <a:cubicBezTo>
                    <a:pt x="239" y="392"/>
                    <a:pt x="234" y="395"/>
                    <a:pt x="227" y="396"/>
                  </a:cubicBezTo>
                  <a:cubicBezTo>
                    <a:pt x="221" y="396"/>
                    <a:pt x="212" y="405"/>
                    <a:pt x="207" y="402"/>
                  </a:cubicBezTo>
                  <a:cubicBezTo>
                    <a:pt x="203" y="399"/>
                    <a:pt x="189" y="388"/>
                    <a:pt x="189" y="392"/>
                  </a:cubicBezTo>
                  <a:cubicBezTo>
                    <a:pt x="189" y="397"/>
                    <a:pt x="194" y="408"/>
                    <a:pt x="187" y="407"/>
                  </a:cubicBezTo>
                  <a:cubicBezTo>
                    <a:pt x="180" y="406"/>
                    <a:pt x="162" y="385"/>
                    <a:pt x="159" y="387"/>
                  </a:cubicBezTo>
                  <a:cubicBezTo>
                    <a:pt x="157" y="389"/>
                    <a:pt x="159" y="410"/>
                    <a:pt x="157" y="407"/>
                  </a:cubicBezTo>
                  <a:cubicBezTo>
                    <a:pt x="154" y="405"/>
                    <a:pt x="142" y="383"/>
                    <a:pt x="143" y="376"/>
                  </a:cubicBezTo>
                  <a:cubicBezTo>
                    <a:pt x="145" y="369"/>
                    <a:pt x="146" y="372"/>
                    <a:pt x="151" y="368"/>
                  </a:cubicBezTo>
                  <a:cubicBezTo>
                    <a:pt x="156" y="364"/>
                    <a:pt x="163" y="352"/>
                    <a:pt x="169" y="346"/>
                  </a:cubicBezTo>
                  <a:cubicBezTo>
                    <a:pt x="174" y="340"/>
                    <a:pt x="169" y="336"/>
                    <a:pt x="175" y="333"/>
                  </a:cubicBezTo>
                  <a:cubicBezTo>
                    <a:pt x="182" y="329"/>
                    <a:pt x="188" y="327"/>
                    <a:pt x="188" y="319"/>
                  </a:cubicBezTo>
                  <a:cubicBezTo>
                    <a:pt x="188" y="312"/>
                    <a:pt x="178" y="305"/>
                    <a:pt x="180" y="300"/>
                  </a:cubicBezTo>
                  <a:cubicBezTo>
                    <a:pt x="182" y="294"/>
                    <a:pt x="178" y="282"/>
                    <a:pt x="181" y="279"/>
                  </a:cubicBezTo>
                  <a:cubicBezTo>
                    <a:pt x="184" y="276"/>
                    <a:pt x="197" y="282"/>
                    <a:pt x="195" y="277"/>
                  </a:cubicBezTo>
                  <a:cubicBezTo>
                    <a:pt x="193" y="272"/>
                    <a:pt x="186" y="265"/>
                    <a:pt x="188" y="261"/>
                  </a:cubicBezTo>
                  <a:cubicBezTo>
                    <a:pt x="189" y="257"/>
                    <a:pt x="184" y="262"/>
                    <a:pt x="182" y="265"/>
                  </a:cubicBezTo>
                  <a:cubicBezTo>
                    <a:pt x="181" y="268"/>
                    <a:pt x="181" y="275"/>
                    <a:pt x="177" y="278"/>
                  </a:cubicBezTo>
                  <a:cubicBezTo>
                    <a:pt x="172" y="282"/>
                    <a:pt x="174" y="301"/>
                    <a:pt x="170" y="294"/>
                  </a:cubicBezTo>
                  <a:cubicBezTo>
                    <a:pt x="166" y="287"/>
                    <a:pt x="166" y="275"/>
                    <a:pt x="162" y="276"/>
                  </a:cubicBezTo>
                  <a:cubicBezTo>
                    <a:pt x="158" y="277"/>
                    <a:pt x="150" y="280"/>
                    <a:pt x="154" y="273"/>
                  </a:cubicBezTo>
                  <a:cubicBezTo>
                    <a:pt x="158" y="266"/>
                    <a:pt x="186" y="243"/>
                    <a:pt x="181" y="246"/>
                  </a:cubicBezTo>
                  <a:cubicBezTo>
                    <a:pt x="176" y="248"/>
                    <a:pt x="167" y="254"/>
                    <a:pt x="159" y="260"/>
                  </a:cubicBezTo>
                  <a:cubicBezTo>
                    <a:pt x="150" y="266"/>
                    <a:pt x="147" y="277"/>
                    <a:pt x="149" y="279"/>
                  </a:cubicBezTo>
                  <a:cubicBezTo>
                    <a:pt x="150" y="281"/>
                    <a:pt x="155" y="286"/>
                    <a:pt x="150" y="290"/>
                  </a:cubicBezTo>
                  <a:cubicBezTo>
                    <a:pt x="145" y="294"/>
                    <a:pt x="138" y="307"/>
                    <a:pt x="134" y="314"/>
                  </a:cubicBezTo>
                  <a:cubicBezTo>
                    <a:pt x="130" y="321"/>
                    <a:pt x="131" y="331"/>
                    <a:pt x="123" y="327"/>
                  </a:cubicBezTo>
                  <a:cubicBezTo>
                    <a:pt x="116" y="324"/>
                    <a:pt x="117" y="320"/>
                    <a:pt x="122" y="315"/>
                  </a:cubicBezTo>
                  <a:cubicBezTo>
                    <a:pt x="126" y="310"/>
                    <a:pt x="120" y="304"/>
                    <a:pt x="127" y="297"/>
                  </a:cubicBezTo>
                  <a:cubicBezTo>
                    <a:pt x="135" y="290"/>
                    <a:pt x="142" y="288"/>
                    <a:pt x="140" y="282"/>
                  </a:cubicBezTo>
                  <a:cubicBezTo>
                    <a:pt x="137" y="276"/>
                    <a:pt x="136" y="273"/>
                    <a:pt x="138" y="267"/>
                  </a:cubicBezTo>
                  <a:cubicBezTo>
                    <a:pt x="139" y="261"/>
                    <a:pt x="142" y="255"/>
                    <a:pt x="147" y="249"/>
                  </a:cubicBezTo>
                  <a:cubicBezTo>
                    <a:pt x="151" y="242"/>
                    <a:pt x="144" y="240"/>
                    <a:pt x="150" y="231"/>
                  </a:cubicBezTo>
                  <a:cubicBezTo>
                    <a:pt x="156" y="223"/>
                    <a:pt x="159" y="217"/>
                    <a:pt x="166" y="217"/>
                  </a:cubicBezTo>
                  <a:cubicBezTo>
                    <a:pt x="172" y="217"/>
                    <a:pt x="169" y="210"/>
                    <a:pt x="170" y="208"/>
                  </a:cubicBezTo>
                  <a:cubicBezTo>
                    <a:pt x="171" y="205"/>
                    <a:pt x="184" y="194"/>
                    <a:pt x="184" y="192"/>
                  </a:cubicBezTo>
                  <a:cubicBezTo>
                    <a:pt x="184" y="189"/>
                    <a:pt x="178" y="191"/>
                    <a:pt x="169" y="197"/>
                  </a:cubicBezTo>
                  <a:cubicBezTo>
                    <a:pt x="161" y="204"/>
                    <a:pt x="156" y="209"/>
                    <a:pt x="150" y="207"/>
                  </a:cubicBezTo>
                  <a:cubicBezTo>
                    <a:pt x="145" y="205"/>
                    <a:pt x="146" y="207"/>
                    <a:pt x="145" y="212"/>
                  </a:cubicBezTo>
                  <a:cubicBezTo>
                    <a:pt x="145" y="217"/>
                    <a:pt x="149" y="222"/>
                    <a:pt x="136" y="222"/>
                  </a:cubicBezTo>
                  <a:cubicBezTo>
                    <a:pt x="123" y="222"/>
                    <a:pt x="124" y="226"/>
                    <a:pt x="123" y="220"/>
                  </a:cubicBezTo>
                  <a:cubicBezTo>
                    <a:pt x="122" y="214"/>
                    <a:pt x="129" y="211"/>
                    <a:pt x="126" y="209"/>
                  </a:cubicBezTo>
                  <a:cubicBezTo>
                    <a:pt x="124" y="207"/>
                    <a:pt x="114" y="202"/>
                    <a:pt x="116" y="197"/>
                  </a:cubicBezTo>
                  <a:cubicBezTo>
                    <a:pt x="117" y="192"/>
                    <a:pt x="119" y="185"/>
                    <a:pt x="125" y="189"/>
                  </a:cubicBezTo>
                  <a:cubicBezTo>
                    <a:pt x="130" y="193"/>
                    <a:pt x="134" y="194"/>
                    <a:pt x="137" y="193"/>
                  </a:cubicBezTo>
                  <a:cubicBezTo>
                    <a:pt x="140" y="192"/>
                    <a:pt x="145" y="192"/>
                    <a:pt x="136" y="189"/>
                  </a:cubicBezTo>
                  <a:cubicBezTo>
                    <a:pt x="127" y="186"/>
                    <a:pt x="113" y="182"/>
                    <a:pt x="124" y="180"/>
                  </a:cubicBezTo>
                  <a:cubicBezTo>
                    <a:pt x="136" y="177"/>
                    <a:pt x="137" y="181"/>
                    <a:pt x="141" y="180"/>
                  </a:cubicBezTo>
                  <a:cubicBezTo>
                    <a:pt x="146" y="178"/>
                    <a:pt x="150" y="180"/>
                    <a:pt x="149" y="174"/>
                  </a:cubicBezTo>
                  <a:cubicBezTo>
                    <a:pt x="149" y="168"/>
                    <a:pt x="147" y="164"/>
                    <a:pt x="150" y="160"/>
                  </a:cubicBezTo>
                  <a:cubicBezTo>
                    <a:pt x="154" y="156"/>
                    <a:pt x="152" y="152"/>
                    <a:pt x="158" y="159"/>
                  </a:cubicBezTo>
                  <a:cubicBezTo>
                    <a:pt x="165" y="166"/>
                    <a:pt x="167" y="167"/>
                    <a:pt x="163" y="159"/>
                  </a:cubicBezTo>
                  <a:cubicBezTo>
                    <a:pt x="159" y="151"/>
                    <a:pt x="154" y="149"/>
                    <a:pt x="161" y="149"/>
                  </a:cubicBezTo>
                  <a:cubicBezTo>
                    <a:pt x="167" y="150"/>
                    <a:pt x="182" y="156"/>
                    <a:pt x="177" y="150"/>
                  </a:cubicBezTo>
                  <a:cubicBezTo>
                    <a:pt x="171" y="145"/>
                    <a:pt x="161" y="137"/>
                    <a:pt x="164" y="136"/>
                  </a:cubicBezTo>
                  <a:cubicBezTo>
                    <a:pt x="168" y="134"/>
                    <a:pt x="183" y="138"/>
                    <a:pt x="177" y="135"/>
                  </a:cubicBezTo>
                  <a:cubicBezTo>
                    <a:pt x="170" y="131"/>
                    <a:pt x="161" y="128"/>
                    <a:pt x="164" y="125"/>
                  </a:cubicBezTo>
                  <a:cubicBezTo>
                    <a:pt x="167" y="122"/>
                    <a:pt x="167" y="126"/>
                    <a:pt x="164" y="120"/>
                  </a:cubicBezTo>
                  <a:cubicBezTo>
                    <a:pt x="160" y="113"/>
                    <a:pt x="155" y="110"/>
                    <a:pt x="160" y="105"/>
                  </a:cubicBezTo>
                  <a:cubicBezTo>
                    <a:pt x="165" y="101"/>
                    <a:pt x="182" y="120"/>
                    <a:pt x="174" y="107"/>
                  </a:cubicBezTo>
                  <a:cubicBezTo>
                    <a:pt x="167" y="94"/>
                    <a:pt x="165" y="97"/>
                    <a:pt x="165" y="91"/>
                  </a:cubicBezTo>
                  <a:cubicBezTo>
                    <a:pt x="166" y="86"/>
                    <a:pt x="172" y="85"/>
                    <a:pt x="172" y="80"/>
                  </a:cubicBezTo>
                  <a:cubicBezTo>
                    <a:pt x="172" y="74"/>
                    <a:pt x="169" y="70"/>
                    <a:pt x="175" y="74"/>
                  </a:cubicBezTo>
                  <a:cubicBezTo>
                    <a:pt x="181" y="78"/>
                    <a:pt x="183" y="77"/>
                    <a:pt x="189" y="75"/>
                  </a:cubicBezTo>
                  <a:cubicBezTo>
                    <a:pt x="195" y="73"/>
                    <a:pt x="212" y="81"/>
                    <a:pt x="211" y="77"/>
                  </a:cubicBezTo>
                  <a:cubicBezTo>
                    <a:pt x="210" y="73"/>
                    <a:pt x="204" y="64"/>
                    <a:pt x="201" y="61"/>
                  </a:cubicBezTo>
                  <a:cubicBezTo>
                    <a:pt x="198" y="58"/>
                    <a:pt x="193" y="51"/>
                    <a:pt x="199" y="51"/>
                  </a:cubicBezTo>
                  <a:cubicBezTo>
                    <a:pt x="205" y="52"/>
                    <a:pt x="207" y="56"/>
                    <a:pt x="207" y="51"/>
                  </a:cubicBezTo>
                  <a:cubicBezTo>
                    <a:pt x="207" y="46"/>
                    <a:pt x="199" y="36"/>
                    <a:pt x="206" y="36"/>
                  </a:cubicBezTo>
                  <a:cubicBezTo>
                    <a:pt x="213" y="36"/>
                    <a:pt x="223" y="43"/>
                    <a:pt x="221" y="37"/>
                  </a:cubicBezTo>
                  <a:cubicBezTo>
                    <a:pt x="220" y="31"/>
                    <a:pt x="218" y="25"/>
                    <a:pt x="221" y="22"/>
                  </a:cubicBezTo>
                  <a:cubicBezTo>
                    <a:pt x="224" y="18"/>
                    <a:pt x="223" y="15"/>
                    <a:pt x="228" y="10"/>
                  </a:cubicBezTo>
                  <a:cubicBezTo>
                    <a:pt x="233" y="4"/>
                    <a:pt x="233" y="0"/>
                    <a:pt x="237" y="3"/>
                  </a:cubicBezTo>
                  <a:cubicBezTo>
                    <a:pt x="241" y="7"/>
                    <a:pt x="253" y="11"/>
                    <a:pt x="249" y="16"/>
                  </a:cubicBezTo>
                  <a:cubicBezTo>
                    <a:pt x="245" y="22"/>
                    <a:pt x="261" y="11"/>
                    <a:pt x="260" y="17"/>
                  </a:cubicBezTo>
                  <a:cubicBezTo>
                    <a:pt x="258" y="23"/>
                    <a:pt x="259" y="26"/>
                    <a:pt x="262" y="23"/>
                  </a:cubicBezTo>
                  <a:cubicBezTo>
                    <a:pt x="265" y="20"/>
                    <a:pt x="268" y="18"/>
                    <a:pt x="280" y="19"/>
                  </a:cubicBezTo>
                  <a:cubicBezTo>
                    <a:pt x="292" y="19"/>
                    <a:pt x="316" y="15"/>
                    <a:pt x="323" y="17"/>
                  </a:cubicBezTo>
                  <a:cubicBezTo>
                    <a:pt x="330" y="20"/>
                    <a:pt x="339" y="20"/>
                    <a:pt x="336" y="25"/>
                  </a:cubicBezTo>
                  <a:cubicBezTo>
                    <a:pt x="332" y="30"/>
                    <a:pt x="330" y="42"/>
                    <a:pt x="327" y="45"/>
                  </a:cubicBezTo>
                  <a:cubicBezTo>
                    <a:pt x="324" y="48"/>
                    <a:pt x="321" y="51"/>
                    <a:pt x="315" y="53"/>
                  </a:cubicBezTo>
                  <a:cubicBezTo>
                    <a:pt x="309" y="55"/>
                    <a:pt x="293" y="66"/>
                    <a:pt x="289" y="69"/>
                  </a:cubicBezTo>
                  <a:cubicBezTo>
                    <a:pt x="284" y="72"/>
                    <a:pt x="272" y="78"/>
                    <a:pt x="272" y="81"/>
                  </a:cubicBezTo>
                  <a:cubicBezTo>
                    <a:pt x="271" y="83"/>
                    <a:pt x="268" y="88"/>
                    <a:pt x="262" y="86"/>
                  </a:cubicBezTo>
                  <a:cubicBezTo>
                    <a:pt x="257" y="83"/>
                    <a:pt x="249" y="80"/>
                    <a:pt x="256" y="87"/>
                  </a:cubicBezTo>
                  <a:cubicBezTo>
                    <a:pt x="262" y="93"/>
                    <a:pt x="274" y="95"/>
                    <a:pt x="277" y="96"/>
                  </a:cubicBezTo>
                  <a:cubicBezTo>
                    <a:pt x="280" y="97"/>
                    <a:pt x="267" y="109"/>
                    <a:pt x="265" y="109"/>
                  </a:cubicBezTo>
                  <a:cubicBezTo>
                    <a:pt x="264" y="109"/>
                    <a:pt x="256" y="106"/>
                    <a:pt x="251" y="108"/>
                  </a:cubicBezTo>
                  <a:cubicBezTo>
                    <a:pt x="247" y="110"/>
                    <a:pt x="237" y="113"/>
                    <a:pt x="245" y="113"/>
                  </a:cubicBezTo>
                  <a:cubicBezTo>
                    <a:pt x="253" y="113"/>
                    <a:pt x="265" y="110"/>
                    <a:pt x="262" y="114"/>
                  </a:cubicBezTo>
                  <a:cubicBezTo>
                    <a:pt x="260" y="118"/>
                    <a:pt x="248" y="125"/>
                    <a:pt x="260" y="122"/>
                  </a:cubicBezTo>
                  <a:cubicBezTo>
                    <a:pt x="272" y="120"/>
                    <a:pt x="275" y="114"/>
                    <a:pt x="288" y="111"/>
                  </a:cubicBezTo>
                  <a:cubicBezTo>
                    <a:pt x="301" y="109"/>
                    <a:pt x="305" y="110"/>
                    <a:pt x="312" y="113"/>
                  </a:cubicBezTo>
                  <a:cubicBezTo>
                    <a:pt x="319" y="117"/>
                    <a:pt x="316" y="114"/>
                    <a:pt x="326" y="116"/>
                  </a:cubicBezTo>
                  <a:cubicBezTo>
                    <a:pt x="336" y="118"/>
                    <a:pt x="361" y="127"/>
                    <a:pt x="365" y="127"/>
                  </a:cubicBezTo>
                  <a:cubicBezTo>
                    <a:pt x="370" y="127"/>
                    <a:pt x="380" y="129"/>
                    <a:pt x="383" y="136"/>
                  </a:cubicBezTo>
                  <a:cubicBezTo>
                    <a:pt x="385" y="143"/>
                    <a:pt x="388" y="146"/>
                    <a:pt x="381" y="155"/>
                  </a:cubicBezTo>
                  <a:cubicBezTo>
                    <a:pt x="375" y="164"/>
                    <a:pt x="370" y="173"/>
                    <a:pt x="366" y="178"/>
                  </a:cubicBezTo>
                  <a:cubicBezTo>
                    <a:pt x="362" y="183"/>
                    <a:pt x="357" y="199"/>
                    <a:pt x="349" y="207"/>
                  </a:cubicBezTo>
                  <a:cubicBezTo>
                    <a:pt x="342" y="214"/>
                    <a:pt x="334" y="221"/>
                    <a:pt x="330" y="228"/>
                  </a:cubicBezTo>
                  <a:cubicBezTo>
                    <a:pt x="325" y="234"/>
                    <a:pt x="326" y="240"/>
                    <a:pt x="316" y="243"/>
                  </a:cubicBezTo>
                  <a:cubicBezTo>
                    <a:pt x="305" y="246"/>
                    <a:pt x="290" y="249"/>
                    <a:pt x="290" y="249"/>
                  </a:cubicBezTo>
                  <a:cubicBezTo>
                    <a:pt x="290" y="249"/>
                    <a:pt x="293" y="252"/>
                    <a:pt x="305" y="255"/>
                  </a:cubicBezTo>
                  <a:cubicBezTo>
                    <a:pt x="317" y="257"/>
                    <a:pt x="320" y="262"/>
                    <a:pt x="309" y="268"/>
                  </a:cubicBezTo>
                  <a:cubicBezTo>
                    <a:pt x="298" y="273"/>
                    <a:pt x="297" y="273"/>
                    <a:pt x="290" y="278"/>
                  </a:cubicBezTo>
                  <a:cubicBezTo>
                    <a:pt x="283" y="283"/>
                    <a:pt x="273" y="284"/>
                    <a:pt x="267" y="281"/>
                  </a:cubicBezTo>
                  <a:cubicBezTo>
                    <a:pt x="260" y="279"/>
                    <a:pt x="248" y="272"/>
                    <a:pt x="251" y="277"/>
                  </a:cubicBezTo>
                  <a:cubicBezTo>
                    <a:pt x="255" y="281"/>
                    <a:pt x="289" y="297"/>
                    <a:pt x="294" y="295"/>
                  </a:cubicBezTo>
                  <a:cubicBezTo>
                    <a:pt x="299" y="293"/>
                    <a:pt x="301" y="280"/>
                    <a:pt x="306" y="283"/>
                  </a:cubicBezTo>
                  <a:cubicBezTo>
                    <a:pt x="312" y="286"/>
                    <a:pt x="324" y="299"/>
                    <a:pt x="331" y="302"/>
                  </a:cubicBezTo>
                  <a:cubicBezTo>
                    <a:pt x="337" y="304"/>
                    <a:pt x="343" y="316"/>
                    <a:pt x="344" y="319"/>
                  </a:cubicBezTo>
                  <a:cubicBezTo>
                    <a:pt x="346" y="323"/>
                    <a:pt x="353" y="335"/>
                    <a:pt x="360" y="341"/>
                  </a:cubicBezTo>
                  <a:cubicBezTo>
                    <a:pt x="368" y="347"/>
                    <a:pt x="369" y="356"/>
                    <a:pt x="365" y="361"/>
                  </a:cubicBezTo>
                  <a:cubicBezTo>
                    <a:pt x="362" y="367"/>
                    <a:pt x="369" y="399"/>
                    <a:pt x="369" y="411"/>
                  </a:cubicBezTo>
                  <a:cubicBezTo>
                    <a:pt x="370" y="422"/>
                    <a:pt x="370" y="450"/>
                    <a:pt x="377" y="451"/>
                  </a:cubicBezTo>
                  <a:cubicBezTo>
                    <a:pt x="383" y="451"/>
                    <a:pt x="410" y="466"/>
                    <a:pt x="412" y="473"/>
                  </a:cubicBezTo>
                  <a:cubicBezTo>
                    <a:pt x="413" y="480"/>
                    <a:pt x="421" y="500"/>
                    <a:pt x="425" y="505"/>
                  </a:cubicBezTo>
                  <a:cubicBezTo>
                    <a:pt x="429" y="510"/>
                    <a:pt x="431" y="516"/>
                    <a:pt x="427" y="522"/>
                  </a:cubicBezTo>
                  <a:cubicBezTo>
                    <a:pt x="424" y="527"/>
                    <a:pt x="425" y="532"/>
                    <a:pt x="428" y="538"/>
                  </a:cubicBezTo>
                  <a:cubicBezTo>
                    <a:pt x="431" y="543"/>
                    <a:pt x="431" y="548"/>
                    <a:pt x="428" y="553"/>
                  </a:cubicBezTo>
                  <a:cubicBezTo>
                    <a:pt x="426" y="557"/>
                    <a:pt x="423" y="559"/>
                    <a:pt x="426" y="565"/>
                  </a:cubicBezTo>
                  <a:cubicBezTo>
                    <a:pt x="430" y="571"/>
                    <a:pt x="445" y="582"/>
                    <a:pt x="445" y="591"/>
                  </a:cubicBezTo>
                  <a:cubicBezTo>
                    <a:pt x="446" y="601"/>
                    <a:pt x="444" y="616"/>
                    <a:pt x="441" y="620"/>
                  </a:cubicBezTo>
                  <a:cubicBezTo>
                    <a:pt x="437" y="623"/>
                    <a:pt x="427" y="628"/>
                    <a:pt x="427" y="632"/>
                  </a:cubicBezTo>
                  <a:cubicBezTo>
                    <a:pt x="427" y="636"/>
                    <a:pt x="434" y="650"/>
                    <a:pt x="441" y="647"/>
                  </a:cubicBezTo>
                  <a:cubicBezTo>
                    <a:pt x="448" y="644"/>
                    <a:pt x="451" y="632"/>
                    <a:pt x="462" y="634"/>
                  </a:cubicBezTo>
                  <a:cubicBezTo>
                    <a:pt x="473" y="635"/>
                    <a:pt x="505" y="643"/>
                    <a:pt x="508" y="647"/>
                  </a:cubicBezTo>
                  <a:cubicBezTo>
                    <a:pt x="512" y="652"/>
                    <a:pt x="533" y="666"/>
                    <a:pt x="525" y="688"/>
                  </a:cubicBezTo>
                  <a:cubicBezTo>
                    <a:pt x="517" y="709"/>
                    <a:pt x="519" y="715"/>
                    <a:pt x="516" y="722"/>
                  </a:cubicBezTo>
                  <a:cubicBezTo>
                    <a:pt x="513" y="729"/>
                    <a:pt x="503" y="742"/>
                    <a:pt x="496" y="742"/>
                  </a:cubicBezTo>
                  <a:cubicBezTo>
                    <a:pt x="488" y="742"/>
                    <a:pt x="478" y="740"/>
                    <a:pt x="480" y="741"/>
                  </a:cubicBezTo>
                  <a:cubicBezTo>
                    <a:pt x="482" y="742"/>
                    <a:pt x="488" y="744"/>
                    <a:pt x="486" y="750"/>
                  </a:cubicBezTo>
                  <a:cubicBezTo>
                    <a:pt x="483" y="756"/>
                    <a:pt x="478" y="763"/>
                    <a:pt x="473" y="759"/>
                  </a:cubicBezTo>
                  <a:cubicBezTo>
                    <a:pt x="468" y="755"/>
                    <a:pt x="467" y="752"/>
                    <a:pt x="462" y="755"/>
                  </a:cubicBezTo>
                  <a:cubicBezTo>
                    <a:pt x="457" y="758"/>
                    <a:pt x="453" y="765"/>
                    <a:pt x="457" y="764"/>
                  </a:cubicBezTo>
                  <a:cubicBezTo>
                    <a:pt x="460" y="763"/>
                    <a:pt x="465" y="761"/>
                    <a:pt x="464" y="765"/>
                  </a:cubicBezTo>
                  <a:cubicBezTo>
                    <a:pt x="462" y="770"/>
                    <a:pt x="467" y="780"/>
                    <a:pt x="460" y="780"/>
                  </a:cubicBezTo>
                  <a:cubicBezTo>
                    <a:pt x="453" y="780"/>
                    <a:pt x="445" y="781"/>
                    <a:pt x="439" y="783"/>
                  </a:cubicBezTo>
                  <a:cubicBezTo>
                    <a:pt x="432" y="785"/>
                    <a:pt x="426" y="788"/>
                    <a:pt x="429" y="787"/>
                  </a:cubicBezTo>
                  <a:cubicBezTo>
                    <a:pt x="433" y="787"/>
                    <a:pt x="441" y="785"/>
                    <a:pt x="441" y="788"/>
                  </a:cubicBezTo>
                  <a:cubicBezTo>
                    <a:pt x="442" y="791"/>
                    <a:pt x="438" y="795"/>
                    <a:pt x="442" y="796"/>
                  </a:cubicBezTo>
                  <a:cubicBezTo>
                    <a:pt x="445" y="796"/>
                    <a:pt x="448" y="792"/>
                    <a:pt x="452" y="793"/>
                  </a:cubicBezTo>
                  <a:cubicBezTo>
                    <a:pt x="456" y="795"/>
                    <a:pt x="448" y="798"/>
                    <a:pt x="456" y="800"/>
                  </a:cubicBezTo>
                  <a:cubicBezTo>
                    <a:pt x="463" y="802"/>
                    <a:pt x="492" y="797"/>
                    <a:pt x="493" y="805"/>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4" name="Freeform 117"/>
            <p:cNvSpPr>
              <a:spLocks/>
            </p:cNvSpPr>
            <p:nvPr/>
          </p:nvSpPr>
          <p:spPr bwMode="auto">
            <a:xfrm>
              <a:off x="3432175" y="3875088"/>
              <a:ext cx="47625" cy="31750"/>
            </a:xfrm>
            <a:custGeom>
              <a:avLst/>
              <a:gdLst>
                <a:gd name="T0" fmla="*/ 16 w 30"/>
                <a:gd name="T1" fmla="*/ 19 h 20"/>
                <a:gd name="T2" fmla="*/ 2 w 30"/>
                <a:gd name="T3" fmla="*/ 8 h 20"/>
                <a:gd name="T4" fmla="*/ 16 w 30"/>
                <a:gd name="T5" fmla="*/ 1 h 20"/>
                <a:gd name="T6" fmla="*/ 26 w 30"/>
                <a:gd name="T7" fmla="*/ 11 h 20"/>
                <a:gd name="T8" fmla="*/ 16 w 30"/>
                <a:gd name="T9" fmla="*/ 19 h 20"/>
              </a:gdLst>
              <a:ahLst/>
              <a:cxnLst>
                <a:cxn ang="0">
                  <a:pos x="T0" y="T1"/>
                </a:cxn>
                <a:cxn ang="0">
                  <a:pos x="T2" y="T3"/>
                </a:cxn>
                <a:cxn ang="0">
                  <a:pos x="T4" y="T5"/>
                </a:cxn>
                <a:cxn ang="0">
                  <a:pos x="T6" y="T7"/>
                </a:cxn>
                <a:cxn ang="0">
                  <a:pos x="T8" y="T9"/>
                </a:cxn>
              </a:cxnLst>
              <a:rect l="0" t="0" r="r" b="b"/>
              <a:pathLst>
                <a:path w="30" h="20">
                  <a:moveTo>
                    <a:pt x="16" y="19"/>
                  </a:moveTo>
                  <a:cubicBezTo>
                    <a:pt x="9" y="20"/>
                    <a:pt x="0" y="10"/>
                    <a:pt x="2" y="8"/>
                  </a:cubicBezTo>
                  <a:cubicBezTo>
                    <a:pt x="5" y="6"/>
                    <a:pt x="10" y="0"/>
                    <a:pt x="16" y="1"/>
                  </a:cubicBezTo>
                  <a:cubicBezTo>
                    <a:pt x="21" y="3"/>
                    <a:pt x="29" y="9"/>
                    <a:pt x="26" y="11"/>
                  </a:cubicBezTo>
                  <a:cubicBezTo>
                    <a:pt x="24" y="14"/>
                    <a:pt x="30" y="18"/>
                    <a:pt x="16" y="1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5" name="Freeform 118"/>
            <p:cNvSpPr>
              <a:spLocks/>
            </p:cNvSpPr>
            <p:nvPr/>
          </p:nvSpPr>
          <p:spPr bwMode="auto">
            <a:xfrm>
              <a:off x="3208338" y="3238500"/>
              <a:ext cx="53975" cy="47625"/>
            </a:xfrm>
            <a:custGeom>
              <a:avLst/>
              <a:gdLst>
                <a:gd name="T0" fmla="*/ 6 w 34"/>
                <a:gd name="T1" fmla="*/ 29 h 30"/>
                <a:gd name="T2" fmla="*/ 22 w 34"/>
                <a:gd name="T3" fmla="*/ 3 h 30"/>
                <a:gd name="T4" fmla="*/ 30 w 34"/>
                <a:gd name="T5" fmla="*/ 9 h 30"/>
                <a:gd name="T6" fmla="*/ 6 w 34"/>
                <a:gd name="T7" fmla="*/ 29 h 30"/>
              </a:gdLst>
              <a:ahLst/>
              <a:cxnLst>
                <a:cxn ang="0">
                  <a:pos x="T0" y="T1"/>
                </a:cxn>
                <a:cxn ang="0">
                  <a:pos x="T2" y="T3"/>
                </a:cxn>
                <a:cxn ang="0">
                  <a:pos x="T4" y="T5"/>
                </a:cxn>
                <a:cxn ang="0">
                  <a:pos x="T6" y="T7"/>
                </a:cxn>
              </a:cxnLst>
              <a:rect l="0" t="0" r="r" b="b"/>
              <a:pathLst>
                <a:path w="34" h="30">
                  <a:moveTo>
                    <a:pt x="6" y="29"/>
                  </a:moveTo>
                  <a:cubicBezTo>
                    <a:pt x="0" y="29"/>
                    <a:pt x="18" y="6"/>
                    <a:pt x="22" y="3"/>
                  </a:cubicBezTo>
                  <a:cubicBezTo>
                    <a:pt x="25" y="0"/>
                    <a:pt x="34" y="2"/>
                    <a:pt x="30" y="9"/>
                  </a:cubicBezTo>
                  <a:cubicBezTo>
                    <a:pt x="25" y="16"/>
                    <a:pt x="16" y="30"/>
                    <a:pt x="6" y="2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6" name="Freeform 119"/>
            <p:cNvSpPr>
              <a:spLocks/>
            </p:cNvSpPr>
            <p:nvPr/>
          </p:nvSpPr>
          <p:spPr bwMode="auto">
            <a:xfrm>
              <a:off x="3200400" y="3008313"/>
              <a:ext cx="39688" cy="50800"/>
            </a:xfrm>
            <a:custGeom>
              <a:avLst/>
              <a:gdLst>
                <a:gd name="T0" fmla="*/ 12 w 25"/>
                <a:gd name="T1" fmla="*/ 32 h 33"/>
                <a:gd name="T2" fmla="*/ 2 w 25"/>
                <a:gd name="T3" fmla="*/ 13 h 33"/>
                <a:gd name="T4" fmla="*/ 12 w 25"/>
                <a:gd name="T5" fmla="*/ 3 h 33"/>
                <a:gd name="T6" fmla="*/ 12 w 25"/>
                <a:gd name="T7" fmla="*/ 32 h 33"/>
              </a:gdLst>
              <a:ahLst/>
              <a:cxnLst>
                <a:cxn ang="0">
                  <a:pos x="T0" y="T1"/>
                </a:cxn>
                <a:cxn ang="0">
                  <a:pos x="T2" y="T3"/>
                </a:cxn>
                <a:cxn ang="0">
                  <a:pos x="T4" y="T5"/>
                </a:cxn>
                <a:cxn ang="0">
                  <a:pos x="T6" y="T7"/>
                </a:cxn>
              </a:cxnLst>
              <a:rect l="0" t="0" r="r" b="b"/>
              <a:pathLst>
                <a:path w="25" h="33">
                  <a:moveTo>
                    <a:pt x="12" y="32"/>
                  </a:moveTo>
                  <a:cubicBezTo>
                    <a:pt x="0" y="33"/>
                    <a:pt x="2" y="20"/>
                    <a:pt x="2" y="13"/>
                  </a:cubicBezTo>
                  <a:cubicBezTo>
                    <a:pt x="2" y="6"/>
                    <a:pt x="6" y="0"/>
                    <a:pt x="12" y="3"/>
                  </a:cubicBezTo>
                  <a:cubicBezTo>
                    <a:pt x="17" y="6"/>
                    <a:pt x="25" y="31"/>
                    <a:pt x="12" y="3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7" name="Freeform 120"/>
            <p:cNvSpPr>
              <a:spLocks/>
            </p:cNvSpPr>
            <p:nvPr/>
          </p:nvSpPr>
          <p:spPr bwMode="auto">
            <a:xfrm>
              <a:off x="3128963" y="2549525"/>
              <a:ext cx="115887" cy="101600"/>
            </a:xfrm>
            <a:custGeom>
              <a:avLst/>
              <a:gdLst>
                <a:gd name="T0" fmla="*/ 64 w 74"/>
                <a:gd name="T1" fmla="*/ 0 h 65"/>
                <a:gd name="T2" fmla="*/ 43 w 74"/>
                <a:gd name="T3" fmla="*/ 10 h 65"/>
                <a:gd name="T4" fmla="*/ 32 w 74"/>
                <a:gd name="T5" fmla="*/ 14 h 65"/>
                <a:gd name="T6" fmla="*/ 24 w 74"/>
                <a:gd name="T7" fmla="*/ 23 h 65"/>
                <a:gd name="T8" fmla="*/ 11 w 74"/>
                <a:gd name="T9" fmla="*/ 24 h 65"/>
                <a:gd name="T10" fmla="*/ 13 w 74"/>
                <a:gd name="T11" fmla="*/ 38 h 65"/>
                <a:gd name="T12" fmla="*/ 8 w 74"/>
                <a:gd name="T13" fmla="*/ 46 h 65"/>
                <a:gd name="T14" fmla="*/ 12 w 74"/>
                <a:gd name="T15" fmla="*/ 55 h 65"/>
                <a:gd name="T16" fmla="*/ 4 w 74"/>
                <a:gd name="T17" fmla="*/ 64 h 65"/>
                <a:gd name="T18" fmla="*/ 21 w 74"/>
                <a:gd name="T19" fmla="*/ 60 h 65"/>
                <a:gd name="T20" fmla="*/ 36 w 74"/>
                <a:gd name="T21" fmla="*/ 53 h 65"/>
                <a:gd name="T22" fmla="*/ 47 w 74"/>
                <a:gd name="T23" fmla="*/ 42 h 65"/>
                <a:gd name="T24" fmla="*/ 51 w 74"/>
                <a:gd name="T25" fmla="*/ 34 h 65"/>
                <a:gd name="T26" fmla="*/ 62 w 74"/>
                <a:gd name="T27" fmla="*/ 31 h 65"/>
                <a:gd name="T28" fmla="*/ 56 w 74"/>
                <a:gd name="T29" fmla="*/ 21 h 65"/>
                <a:gd name="T30" fmla="*/ 67 w 74"/>
                <a:gd name="T31" fmla="*/ 6 h 65"/>
                <a:gd name="T32" fmla="*/ 64 w 74"/>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4" h="65">
                  <a:moveTo>
                    <a:pt x="64" y="0"/>
                  </a:moveTo>
                  <a:cubicBezTo>
                    <a:pt x="61" y="0"/>
                    <a:pt x="50" y="9"/>
                    <a:pt x="43" y="10"/>
                  </a:cubicBezTo>
                  <a:cubicBezTo>
                    <a:pt x="37" y="11"/>
                    <a:pt x="35" y="11"/>
                    <a:pt x="32" y="14"/>
                  </a:cubicBezTo>
                  <a:cubicBezTo>
                    <a:pt x="29" y="17"/>
                    <a:pt x="30" y="25"/>
                    <a:pt x="24" y="23"/>
                  </a:cubicBezTo>
                  <a:cubicBezTo>
                    <a:pt x="17" y="22"/>
                    <a:pt x="13" y="19"/>
                    <a:pt x="11" y="24"/>
                  </a:cubicBezTo>
                  <a:cubicBezTo>
                    <a:pt x="9" y="28"/>
                    <a:pt x="16" y="36"/>
                    <a:pt x="13" y="38"/>
                  </a:cubicBezTo>
                  <a:cubicBezTo>
                    <a:pt x="10" y="40"/>
                    <a:pt x="5" y="42"/>
                    <a:pt x="8" y="46"/>
                  </a:cubicBezTo>
                  <a:cubicBezTo>
                    <a:pt x="10" y="50"/>
                    <a:pt x="16" y="52"/>
                    <a:pt x="12" y="55"/>
                  </a:cubicBezTo>
                  <a:cubicBezTo>
                    <a:pt x="8" y="58"/>
                    <a:pt x="0" y="63"/>
                    <a:pt x="4" y="64"/>
                  </a:cubicBezTo>
                  <a:cubicBezTo>
                    <a:pt x="9" y="65"/>
                    <a:pt x="18" y="62"/>
                    <a:pt x="21" y="60"/>
                  </a:cubicBezTo>
                  <a:cubicBezTo>
                    <a:pt x="24" y="58"/>
                    <a:pt x="32" y="57"/>
                    <a:pt x="36" y="53"/>
                  </a:cubicBezTo>
                  <a:cubicBezTo>
                    <a:pt x="41" y="49"/>
                    <a:pt x="47" y="43"/>
                    <a:pt x="47" y="42"/>
                  </a:cubicBezTo>
                  <a:cubicBezTo>
                    <a:pt x="46" y="40"/>
                    <a:pt x="47" y="38"/>
                    <a:pt x="51" y="34"/>
                  </a:cubicBezTo>
                  <a:cubicBezTo>
                    <a:pt x="55" y="31"/>
                    <a:pt x="62" y="34"/>
                    <a:pt x="62" y="31"/>
                  </a:cubicBezTo>
                  <a:cubicBezTo>
                    <a:pt x="62" y="27"/>
                    <a:pt x="51" y="24"/>
                    <a:pt x="56" y="21"/>
                  </a:cubicBezTo>
                  <a:cubicBezTo>
                    <a:pt x="60" y="17"/>
                    <a:pt x="67" y="9"/>
                    <a:pt x="67" y="6"/>
                  </a:cubicBezTo>
                  <a:cubicBezTo>
                    <a:pt x="66" y="3"/>
                    <a:pt x="74" y="0"/>
                    <a:pt x="64" y="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8" name="Freeform 121"/>
            <p:cNvSpPr>
              <a:spLocks/>
            </p:cNvSpPr>
            <p:nvPr/>
          </p:nvSpPr>
          <p:spPr bwMode="auto">
            <a:xfrm>
              <a:off x="3081338" y="2654300"/>
              <a:ext cx="47625" cy="33338"/>
            </a:xfrm>
            <a:custGeom>
              <a:avLst/>
              <a:gdLst>
                <a:gd name="T0" fmla="*/ 21 w 30"/>
                <a:gd name="T1" fmla="*/ 7 h 21"/>
                <a:gd name="T2" fmla="*/ 3 w 30"/>
                <a:gd name="T3" fmla="*/ 6 h 21"/>
                <a:gd name="T4" fmla="*/ 17 w 30"/>
                <a:gd name="T5" fmla="*/ 18 h 21"/>
                <a:gd name="T6" fmla="*/ 21 w 30"/>
                <a:gd name="T7" fmla="*/ 7 h 21"/>
              </a:gdLst>
              <a:ahLst/>
              <a:cxnLst>
                <a:cxn ang="0">
                  <a:pos x="T0" y="T1"/>
                </a:cxn>
                <a:cxn ang="0">
                  <a:pos x="T2" y="T3"/>
                </a:cxn>
                <a:cxn ang="0">
                  <a:pos x="T4" y="T5"/>
                </a:cxn>
                <a:cxn ang="0">
                  <a:pos x="T6" y="T7"/>
                </a:cxn>
              </a:cxnLst>
              <a:rect l="0" t="0" r="r" b="b"/>
              <a:pathLst>
                <a:path w="30" h="21">
                  <a:moveTo>
                    <a:pt x="21" y="7"/>
                  </a:moveTo>
                  <a:cubicBezTo>
                    <a:pt x="13" y="6"/>
                    <a:pt x="0" y="0"/>
                    <a:pt x="3" y="6"/>
                  </a:cubicBezTo>
                  <a:cubicBezTo>
                    <a:pt x="6" y="12"/>
                    <a:pt x="13" y="21"/>
                    <a:pt x="17" y="18"/>
                  </a:cubicBezTo>
                  <a:cubicBezTo>
                    <a:pt x="21" y="15"/>
                    <a:pt x="30" y="8"/>
                    <a:pt x="21"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49" name="Freeform 122"/>
            <p:cNvSpPr>
              <a:spLocks/>
            </p:cNvSpPr>
            <p:nvPr/>
          </p:nvSpPr>
          <p:spPr bwMode="auto">
            <a:xfrm>
              <a:off x="3074988" y="2686050"/>
              <a:ext cx="39687" cy="80963"/>
            </a:xfrm>
            <a:custGeom>
              <a:avLst/>
              <a:gdLst>
                <a:gd name="T0" fmla="*/ 16 w 25"/>
                <a:gd name="T1" fmla="*/ 2 h 51"/>
                <a:gd name="T2" fmla="*/ 1 w 25"/>
                <a:gd name="T3" fmla="*/ 24 h 51"/>
                <a:gd name="T4" fmla="*/ 7 w 25"/>
                <a:gd name="T5" fmla="*/ 39 h 51"/>
                <a:gd name="T6" fmla="*/ 16 w 25"/>
                <a:gd name="T7" fmla="*/ 14 h 51"/>
                <a:gd name="T8" fmla="*/ 16 w 25"/>
                <a:gd name="T9" fmla="*/ 2 h 51"/>
              </a:gdLst>
              <a:ahLst/>
              <a:cxnLst>
                <a:cxn ang="0">
                  <a:pos x="T0" y="T1"/>
                </a:cxn>
                <a:cxn ang="0">
                  <a:pos x="T2" y="T3"/>
                </a:cxn>
                <a:cxn ang="0">
                  <a:pos x="T4" y="T5"/>
                </a:cxn>
                <a:cxn ang="0">
                  <a:pos x="T6" y="T7"/>
                </a:cxn>
                <a:cxn ang="0">
                  <a:pos x="T8" y="T9"/>
                </a:cxn>
              </a:cxnLst>
              <a:rect l="0" t="0" r="r" b="b"/>
              <a:pathLst>
                <a:path w="25" h="51">
                  <a:moveTo>
                    <a:pt x="16" y="2"/>
                  </a:moveTo>
                  <a:cubicBezTo>
                    <a:pt x="12" y="4"/>
                    <a:pt x="2" y="18"/>
                    <a:pt x="1" y="24"/>
                  </a:cubicBezTo>
                  <a:cubicBezTo>
                    <a:pt x="0" y="29"/>
                    <a:pt x="2" y="51"/>
                    <a:pt x="7" y="39"/>
                  </a:cubicBezTo>
                  <a:cubicBezTo>
                    <a:pt x="12" y="27"/>
                    <a:pt x="13" y="17"/>
                    <a:pt x="16" y="14"/>
                  </a:cubicBezTo>
                  <a:cubicBezTo>
                    <a:pt x="19" y="10"/>
                    <a:pt x="25" y="0"/>
                    <a:pt x="16" y="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0" name="Freeform 123"/>
            <p:cNvSpPr>
              <a:spLocks/>
            </p:cNvSpPr>
            <p:nvPr/>
          </p:nvSpPr>
          <p:spPr bwMode="auto">
            <a:xfrm>
              <a:off x="3143250" y="2671763"/>
              <a:ext cx="88900" cy="111125"/>
            </a:xfrm>
            <a:custGeom>
              <a:avLst/>
              <a:gdLst>
                <a:gd name="T0" fmla="*/ 38 w 57"/>
                <a:gd name="T1" fmla="*/ 70 h 70"/>
                <a:gd name="T2" fmla="*/ 35 w 57"/>
                <a:gd name="T3" fmla="*/ 58 h 70"/>
                <a:gd name="T4" fmla="*/ 17 w 57"/>
                <a:gd name="T5" fmla="*/ 52 h 70"/>
                <a:gd name="T6" fmla="*/ 21 w 57"/>
                <a:gd name="T7" fmla="*/ 39 h 70"/>
                <a:gd name="T8" fmla="*/ 11 w 57"/>
                <a:gd name="T9" fmla="*/ 29 h 70"/>
                <a:gd name="T10" fmla="*/ 3 w 57"/>
                <a:gd name="T11" fmla="*/ 21 h 70"/>
                <a:gd name="T12" fmla="*/ 12 w 57"/>
                <a:gd name="T13" fmla="*/ 15 h 70"/>
                <a:gd name="T14" fmla="*/ 14 w 57"/>
                <a:gd name="T15" fmla="*/ 8 h 70"/>
                <a:gd name="T16" fmla="*/ 27 w 57"/>
                <a:gd name="T17" fmla="*/ 22 h 70"/>
                <a:gd name="T18" fmla="*/ 32 w 57"/>
                <a:gd name="T19" fmla="*/ 6 h 70"/>
                <a:gd name="T20" fmla="*/ 39 w 57"/>
                <a:gd name="T21" fmla="*/ 21 h 70"/>
                <a:gd name="T22" fmla="*/ 41 w 57"/>
                <a:gd name="T23" fmla="*/ 32 h 70"/>
                <a:gd name="T24" fmla="*/ 42 w 57"/>
                <a:gd name="T25" fmla="*/ 48 h 70"/>
                <a:gd name="T26" fmla="*/ 57 w 57"/>
                <a:gd name="T27" fmla="*/ 56 h 70"/>
                <a:gd name="T28" fmla="*/ 49 w 57"/>
                <a:gd name="T29" fmla="*/ 64 h 70"/>
                <a:gd name="T30" fmla="*/ 38 w 57"/>
                <a:gd name="T31"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70">
                  <a:moveTo>
                    <a:pt x="38" y="70"/>
                  </a:moveTo>
                  <a:cubicBezTo>
                    <a:pt x="33" y="69"/>
                    <a:pt x="39" y="62"/>
                    <a:pt x="35" y="58"/>
                  </a:cubicBezTo>
                  <a:cubicBezTo>
                    <a:pt x="31" y="55"/>
                    <a:pt x="19" y="56"/>
                    <a:pt x="17" y="52"/>
                  </a:cubicBezTo>
                  <a:cubicBezTo>
                    <a:pt x="15" y="48"/>
                    <a:pt x="22" y="42"/>
                    <a:pt x="21" y="39"/>
                  </a:cubicBezTo>
                  <a:cubicBezTo>
                    <a:pt x="20" y="35"/>
                    <a:pt x="15" y="28"/>
                    <a:pt x="11" y="29"/>
                  </a:cubicBezTo>
                  <a:cubicBezTo>
                    <a:pt x="8" y="29"/>
                    <a:pt x="0" y="23"/>
                    <a:pt x="3" y="21"/>
                  </a:cubicBezTo>
                  <a:cubicBezTo>
                    <a:pt x="7" y="20"/>
                    <a:pt x="12" y="19"/>
                    <a:pt x="12" y="15"/>
                  </a:cubicBezTo>
                  <a:cubicBezTo>
                    <a:pt x="12" y="11"/>
                    <a:pt x="9" y="3"/>
                    <a:pt x="14" y="8"/>
                  </a:cubicBezTo>
                  <a:cubicBezTo>
                    <a:pt x="18" y="12"/>
                    <a:pt x="26" y="27"/>
                    <a:pt x="27" y="22"/>
                  </a:cubicBezTo>
                  <a:cubicBezTo>
                    <a:pt x="27" y="17"/>
                    <a:pt x="24" y="0"/>
                    <a:pt x="32" y="6"/>
                  </a:cubicBezTo>
                  <a:cubicBezTo>
                    <a:pt x="39" y="12"/>
                    <a:pt x="39" y="17"/>
                    <a:pt x="39" y="21"/>
                  </a:cubicBezTo>
                  <a:cubicBezTo>
                    <a:pt x="38" y="25"/>
                    <a:pt x="41" y="27"/>
                    <a:pt x="41" y="32"/>
                  </a:cubicBezTo>
                  <a:cubicBezTo>
                    <a:pt x="42" y="37"/>
                    <a:pt x="40" y="45"/>
                    <a:pt x="42" y="48"/>
                  </a:cubicBezTo>
                  <a:cubicBezTo>
                    <a:pt x="43" y="50"/>
                    <a:pt x="57" y="56"/>
                    <a:pt x="57" y="56"/>
                  </a:cubicBezTo>
                  <a:cubicBezTo>
                    <a:pt x="57" y="56"/>
                    <a:pt x="54" y="62"/>
                    <a:pt x="49" y="64"/>
                  </a:cubicBezTo>
                  <a:cubicBezTo>
                    <a:pt x="45" y="65"/>
                    <a:pt x="42" y="70"/>
                    <a:pt x="38"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1" name="Freeform 124"/>
            <p:cNvSpPr>
              <a:spLocks/>
            </p:cNvSpPr>
            <p:nvPr/>
          </p:nvSpPr>
          <p:spPr bwMode="auto">
            <a:xfrm>
              <a:off x="3154363" y="2778125"/>
              <a:ext cx="25400" cy="23813"/>
            </a:xfrm>
            <a:custGeom>
              <a:avLst/>
              <a:gdLst>
                <a:gd name="T0" fmla="*/ 10 w 16"/>
                <a:gd name="T1" fmla="*/ 9 h 15"/>
                <a:gd name="T2" fmla="*/ 4 w 16"/>
                <a:gd name="T3" fmla="*/ 0 h 15"/>
                <a:gd name="T4" fmla="*/ 10 w 16"/>
                <a:gd name="T5" fmla="*/ 9 h 15"/>
              </a:gdLst>
              <a:ahLst/>
              <a:cxnLst>
                <a:cxn ang="0">
                  <a:pos x="T0" y="T1"/>
                </a:cxn>
                <a:cxn ang="0">
                  <a:pos x="T2" y="T3"/>
                </a:cxn>
                <a:cxn ang="0">
                  <a:pos x="T4" y="T5"/>
                </a:cxn>
              </a:cxnLst>
              <a:rect l="0" t="0" r="r" b="b"/>
              <a:pathLst>
                <a:path w="16" h="15">
                  <a:moveTo>
                    <a:pt x="10" y="9"/>
                  </a:moveTo>
                  <a:cubicBezTo>
                    <a:pt x="5" y="15"/>
                    <a:pt x="0" y="1"/>
                    <a:pt x="4" y="0"/>
                  </a:cubicBezTo>
                  <a:cubicBezTo>
                    <a:pt x="9" y="0"/>
                    <a:pt x="16" y="2"/>
                    <a:pt x="10"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2" name="Freeform 125"/>
            <p:cNvSpPr>
              <a:spLocks/>
            </p:cNvSpPr>
            <p:nvPr/>
          </p:nvSpPr>
          <p:spPr bwMode="auto">
            <a:xfrm>
              <a:off x="3109913" y="2930525"/>
              <a:ext cx="90487" cy="85725"/>
            </a:xfrm>
            <a:custGeom>
              <a:avLst/>
              <a:gdLst>
                <a:gd name="T0" fmla="*/ 22 w 58"/>
                <a:gd name="T1" fmla="*/ 47 h 54"/>
                <a:gd name="T2" fmla="*/ 7 w 58"/>
                <a:gd name="T3" fmla="*/ 51 h 54"/>
                <a:gd name="T4" fmla="*/ 12 w 58"/>
                <a:gd name="T5" fmla="*/ 35 h 54"/>
                <a:gd name="T6" fmla="*/ 0 w 58"/>
                <a:gd name="T7" fmla="*/ 37 h 54"/>
                <a:gd name="T8" fmla="*/ 7 w 58"/>
                <a:gd name="T9" fmla="*/ 25 h 54"/>
                <a:gd name="T10" fmla="*/ 20 w 58"/>
                <a:gd name="T11" fmla="*/ 19 h 54"/>
                <a:gd name="T12" fmla="*/ 29 w 58"/>
                <a:gd name="T13" fmla="*/ 20 h 54"/>
                <a:gd name="T14" fmla="*/ 41 w 58"/>
                <a:gd name="T15" fmla="*/ 8 h 54"/>
                <a:gd name="T16" fmla="*/ 55 w 58"/>
                <a:gd name="T17" fmla="*/ 4 h 54"/>
                <a:gd name="T18" fmla="*/ 40 w 58"/>
                <a:gd name="T19" fmla="*/ 19 h 54"/>
                <a:gd name="T20" fmla="*/ 27 w 58"/>
                <a:gd name="T21" fmla="*/ 34 h 54"/>
                <a:gd name="T22" fmla="*/ 22 w 58"/>
                <a:gd name="T23" fmla="*/ 4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54">
                  <a:moveTo>
                    <a:pt x="22" y="47"/>
                  </a:moveTo>
                  <a:cubicBezTo>
                    <a:pt x="22" y="47"/>
                    <a:pt x="5" y="54"/>
                    <a:pt x="7" y="51"/>
                  </a:cubicBezTo>
                  <a:cubicBezTo>
                    <a:pt x="8" y="48"/>
                    <a:pt x="16" y="37"/>
                    <a:pt x="12" y="35"/>
                  </a:cubicBezTo>
                  <a:cubicBezTo>
                    <a:pt x="8" y="34"/>
                    <a:pt x="0" y="42"/>
                    <a:pt x="0" y="37"/>
                  </a:cubicBezTo>
                  <a:cubicBezTo>
                    <a:pt x="0" y="33"/>
                    <a:pt x="3" y="25"/>
                    <a:pt x="7" y="25"/>
                  </a:cubicBezTo>
                  <a:cubicBezTo>
                    <a:pt x="11" y="25"/>
                    <a:pt x="15" y="21"/>
                    <a:pt x="20" y="19"/>
                  </a:cubicBezTo>
                  <a:cubicBezTo>
                    <a:pt x="24" y="18"/>
                    <a:pt x="25" y="23"/>
                    <a:pt x="29" y="20"/>
                  </a:cubicBezTo>
                  <a:cubicBezTo>
                    <a:pt x="33" y="16"/>
                    <a:pt x="35" y="10"/>
                    <a:pt x="41" y="8"/>
                  </a:cubicBezTo>
                  <a:cubicBezTo>
                    <a:pt x="48" y="7"/>
                    <a:pt x="58" y="0"/>
                    <a:pt x="55" y="4"/>
                  </a:cubicBezTo>
                  <a:cubicBezTo>
                    <a:pt x="52" y="8"/>
                    <a:pt x="44" y="15"/>
                    <a:pt x="40" y="19"/>
                  </a:cubicBezTo>
                  <a:cubicBezTo>
                    <a:pt x="37" y="22"/>
                    <a:pt x="31" y="33"/>
                    <a:pt x="27" y="34"/>
                  </a:cubicBezTo>
                  <a:cubicBezTo>
                    <a:pt x="22" y="34"/>
                    <a:pt x="26" y="42"/>
                    <a:pt x="22" y="4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3" name="Freeform 130"/>
            <p:cNvSpPr>
              <a:spLocks/>
            </p:cNvSpPr>
            <p:nvPr/>
          </p:nvSpPr>
          <p:spPr bwMode="auto">
            <a:xfrm>
              <a:off x="3490913" y="2487613"/>
              <a:ext cx="49212" cy="63500"/>
            </a:xfrm>
            <a:custGeom>
              <a:avLst/>
              <a:gdLst>
                <a:gd name="T0" fmla="*/ 24 w 31"/>
                <a:gd name="T1" fmla="*/ 36 h 40"/>
                <a:gd name="T2" fmla="*/ 15 w 31"/>
                <a:gd name="T3" fmla="*/ 30 h 40"/>
                <a:gd name="T4" fmla="*/ 6 w 31"/>
                <a:gd name="T5" fmla="*/ 27 h 40"/>
                <a:gd name="T6" fmla="*/ 6 w 31"/>
                <a:gd name="T7" fmla="*/ 19 h 40"/>
                <a:gd name="T8" fmla="*/ 0 w 31"/>
                <a:gd name="T9" fmla="*/ 22 h 40"/>
                <a:gd name="T10" fmla="*/ 3 w 31"/>
                <a:gd name="T11" fmla="*/ 10 h 40"/>
                <a:gd name="T12" fmla="*/ 13 w 31"/>
                <a:gd name="T13" fmla="*/ 6 h 40"/>
                <a:gd name="T14" fmla="*/ 20 w 31"/>
                <a:gd name="T15" fmla="*/ 7 h 40"/>
                <a:gd name="T16" fmla="*/ 18 w 31"/>
                <a:gd name="T17" fmla="*/ 22 h 40"/>
                <a:gd name="T18" fmla="*/ 29 w 31"/>
                <a:gd name="T19" fmla="*/ 27 h 40"/>
                <a:gd name="T20" fmla="*/ 24 w 31"/>
                <a:gd name="T21"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40">
                  <a:moveTo>
                    <a:pt x="24" y="36"/>
                  </a:moveTo>
                  <a:cubicBezTo>
                    <a:pt x="21" y="34"/>
                    <a:pt x="20" y="31"/>
                    <a:pt x="15" y="30"/>
                  </a:cubicBezTo>
                  <a:cubicBezTo>
                    <a:pt x="10" y="30"/>
                    <a:pt x="8" y="33"/>
                    <a:pt x="6" y="27"/>
                  </a:cubicBezTo>
                  <a:cubicBezTo>
                    <a:pt x="5" y="22"/>
                    <a:pt x="9" y="17"/>
                    <a:pt x="6" y="19"/>
                  </a:cubicBezTo>
                  <a:cubicBezTo>
                    <a:pt x="3" y="22"/>
                    <a:pt x="0" y="26"/>
                    <a:pt x="0" y="22"/>
                  </a:cubicBezTo>
                  <a:cubicBezTo>
                    <a:pt x="1" y="18"/>
                    <a:pt x="0" y="14"/>
                    <a:pt x="3" y="10"/>
                  </a:cubicBezTo>
                  <a:cubicBezTo>
                    <a:pt x="6" y="7"/>
                    <a:pt x="10" y="4"/>
                    <a:pt x="13" y="6"/>
                  </a:cubicBezTo>
                  <a:cubicBezTo>
                    <a:pt x="16" y="8"/>
                    <a:pt x="22" y="0"/>
                    <a:pt x="20" y="7"/>
                  </a:cubicBezTo>
                  <a:cubicBezTo>
                    <a:pt x="17" y="13"/>
                    <a:pt x="14" y="21"/>
                    <a:pt x="18" y="22"/>
                  </a:cubicBezTo>
                  <a:cubicBezTo>
                    <a:pt x="22" y="22"/>
                    <a:pt x="26" y="24"/>
                    <a:pt x="29" y="27"/>
                  </a:cubicBezTo>
                  <a:cubicBezTo>
                    <a:pt x="31" y="31"/>
                    <a:pt x="29" y="40"/>
                    <a:pt x="24" y="36"/>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4" name="Freeform 131"/>
            <p:cNvSpPr>
              <a:spLocks/>
            </p:cNvSpPr>
            <p:nvPr/>
          </p:nvSpPr>
          <p:spPr bwMode="auto">
            <a:xfrm>
              <a:off x="3548063" y="2479675"/>
              <a:ext cx="25400" cy="17463"/>
            </a:xfrm>
            <a:custGeom>
              <a:avLst/>
              <a:gdLst>
                <a:gd name="T0" fmla="*/ 3 w 16"/>
                <a:gd name="T1" fmla="*/ 9 h 11"/>
                <a:gd name="T2" fmla="*/ 13 w 16"/>
                <a:gd name="T3" fmla="*/ 1 h 11"/>
                <a:gd name="T4" fmla="*/ 3 w 16"/>
                <a:gd name="T5" fmla="*/ 9 h 11"/>
              </a:gdLst>
              <a:ahLst/>
              <a:cxnLst>
                <a:cxn ang="0">
                  <a:pos x="T0" y="T1"/>
                </a:cxn>
                <a:cxn ang="0">
                  <a:pos x="T2" y="T3"/>
                </a:cxn>
                <a:cxn ang="0">
                  <a:pos x="T4" y="T5"/>
                </a:cxn>
              </a:cxnLst>
              <a:rect l="0" t="0" r="r" b="b"/>
              <a:pathLst>
                <a:path w="16" h="11">
                  <a:moveTo>
                    <a:pt x="3" y="9"/>
                  </a:moveTo>
                  <a:cubicBezTo>
                    <a:pt x="0" y="8"/>
                    <a:pt x="10" y="0"/>
                    <a:pt x="13" y="1"/>
                  </a:cubicBezTo>
                  <a:cubicBezTo>
                    <a:pt x="16" y="2"/>
                    <a:pt x="9" y="11"/>
                    <a:pt x="3" y="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5" name="Freeform 132"/>
            <p:cNvSpPr>
              <a:spLocks/>
            </p:cNvSpPr>
            <p:nvPr/>
          </p:nvSpPr>
          <p:spPr bwMode="auto">
            <a:xfrm>
              <a:off x="3478213" y="2522538"/>
              <a:ext cx="25400" cy="34925"/>
            </a:xfrm>
            <a:custGeom>
              <a:avLst/>
              <a:gdLst>
                <a:gd name="T0" fmla="*/ 8 w 16"/>
                <a:gd name="T1" fmla="*/ 22 h 22"/>
                <a:gd name="T2" fmla="*/ 2 w 16"/>
                <a:gd name="T3" fmla="*/ 10 h 22"/>
                <a:gd name="T4" fmla="*/ 7 w 16"/>
                <a:gd name="T5" fmla="*/ 3 h 22"/>
                <a:gd name="T6" fmla="*/ 8 w 16"/>
                <a:gd name="T7" fmla="*/ 22 h 22"/>
              </a:gdLst>
              <a:ahLst/>
              <a:cxnLst>
                <a:cxn ang="0">
                  <a:pos x="T0" y="T1"/>
                </a:cxn>
                <a:cxn ang="0">
                  <a:pos x="T2" y="T3"/>
                </a:cxn>
                <a:cxn ang="0">
                  <a:pos x="T4" y="T5"/>
                </a:cxn>
                <a:cxn ang="0">
                  <a:pos x="T6" y="T7"/>
                </a:cxn>
              </a:cxnLst>
              <a:rect l="0" t="0" r="r" b="b"/>
              <a:pathLst>
                <a:path w="16" h="22">
                  <a:moveTo>
                    <a:pt x="8" y="22"/>
                  </a:moveTo>
                  <a:cubicBezTo>
                    <a:pt x="3" y="22"/>
                    <a:pt x="0" y="15"/>
                    <a:pt x="2" y="10"/>
                  </a:cubicBezTo>
                  <a:cubicBezTo>
                    <a:pt x="4" y="4"/>
                    <a:pt x="4" y="0"/>
                    <a:pt x="7" y="3"/>
                  </a:cubicBezTo>
                  <a:cubicBezTo>
                    <a:pt x="10" y="6"/>
                    <a:pt x="16" y="22"/>
                    <a:pt x="8" y="2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6" name="Freeform 133"/>
            <p:cNvSpPr>
              <a:spLocks/>
            </p:cNvSpPr>
            <p:nvPr/>
          </p:nvSpPr>
          <p:spPr bwMode="auto">
            <a:xfrm>
              <a:off x="3511550" y="2549525"/>
              <a:ext cx="14288" cy="19050"/>
            </a:xfrm>
            <a:custGeom>
              <a:avLst/>
              <a:gdLst>
                <a:gd name="T0" fmla="*/ 4 w 9"/>
                <a:gd name="T1" fmla="*/ 12 h 12"/>
                <a:gd name="T2" fmla="*/ 4 w 9"/>
                <a:gd name="T3" fmla="*/ 1 h 12"/>
                <a:gd name="T4" fmla="*/ 4 w 9"/>
                <a:gd name="T5" fmla="*/ 12 h 12"/>
              </a:gdLst>
              <a:ahLst/>
              <a:cxnLst>
                <a:cxn ang="0">
                  <a:pos x="T0" y="T1"/>
                </a:cxn>
                <a:cxn ang="0">
                  <a:pos x="T2" y="T3"/>
                </a:cxn>
                <a:cxn ang="0">
                  <a:pos x="T4" y="T5"/>
                </a:cxn>
              </a:cxnLst>
              <a:rect l="0" t="0" r="r" b="b"/>
              <a:pathLst>
                <a:path w="9" h="12">
                  <a:moveTo>
                    <a:pt x="4" y="12"/>
                  </a:moveTo>
                  <a:cubicBezTo>
                    <a:pt x="0" y="12"/>
                    <a:pt x="0" y="0"/>
                    <a:pt x="4" y="1"/>
                  </a:cubicBezTo>
                  <a:cubicBezTo>
                    <a:pt x="9" y="1"/>
                    <a:pt x="7" y="12"/>
                    <a:pt x="4" y="12"/>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7" name="Freeform 135"/>
            <p:cNvSpPr>
              <a:spLocks/>
            </p:cNvSpPr>
            <p:nvPr/>
          </p:nvSpPr>
          <p:spPr bwMode="auto">
            <a:xfrm>
              <a:off x="2901950" y="3054350"/>
              <a:ext cx="260350" cy="209550"/>
            </a:xfrm>
            <a:custGeom>
              <a:avLst/>
              <a:gdLst>
                <a:gd name="T0" fmla="*/ 155 w 165"/>
                <a:gd name="T1" fmla="*/ 70 h 133"/>
                <a:gd name="T2" fmla="*/ 152 w 165"/>
                <a:gd name="T3" fmla="*/ 63 h 133"/>
                <a:gd name="T4" fmla="*/ 156 w 165"/>
                <a:gd name="T5" fmla="*/ 59 h 133"/>
                <a:gd name="T6" fmla="*/ 145 w 165"/>
                <a:gd name="T7" fmla="*/ 38 h 133"/>
                <a:gd name="T8" fmla="*/ 142 w 165"/>
                <a:gd name="T9" fmla="*/ 16 h 133"/>
                <a:gd name="T10" fmla="*/ 123 w 165"/>
                <a:gd name="T11" fmla="*/ 4 h 133"/>
                <a:gd name="T12" fmla="*/ 97 w 165"/>
                <a:gd name="T13" fmla="*/ 7 h 133"/>
                <a:gd name="T14" fmla="*/ 92 w 165"/>
                <a:gd name="T15" fmla="*/ 0 h 133"/>
                <a:gd name="T16" fmla="*/ 76 w 165"/>
                <a:gd name="T17" fmla="*/ 7 h 133"/>
                <a:gd name="T18" fmla="*/ 67 w 165"/>
                <a:gd name="T19" fmla="*/ 11 h 133"/>
                <a:gd name="T20" fmla="*/ 59 w 165"/>
                <a:gd name="T21" fmla="*/ 15 h 133"/>
                <a:gd name="T22" fmla="*/ 47 w 165"/>
                <a:gd name="T23" fmla="*/ 36 h 133"/>
                <a:gd name="T24" fmla="*/ 35 w 165"/>
                <a:gd name="T25" fmla="*/ 39 h 133"/>
                <a:gd name="T26" fmla="*/ 23 w 165"/>
                <a:gd name="T27" fmla="*/ 39 h 133"/>
                <a:gd name="T28" fmla="*/ 31 w 165"/>
                <a:gd name="T29" fmla="*/ 52 h 133"/>
                <a:gd name="T30" fmla="*/ 22 w 165"/>
                <a:gd name="T31" fmla="*/ 54 h 133"/>
                <a:gd name="T32" fmla="*/ 16 w 165"/>
                <a:gd name="T33" fmla="*/ 55 h 133"/>
                <a:gd name="T34" fmla="*/ 12 w 165"/>
                <a:gd name="T35" fmla="*/ 55 h 133"/>
                <a:gd name="T36" fmla="*/ 3 w 165"/>
                <a:gd name="T37" fmla="*/ 65 h 133"/>
                <a:gd name="T38" fmla="*/ 14 w 165"/>
                <a:gd name="T39" fmla="*/ 86 h 133"/>
                <a:gd name="T40" fmla="*/ 27 w 165"/>
                <a:gd name="T41" fmla="*/ 101 h 133"/>
                <a:gd name="T42" fmla="*/ 44 w 165"/>
                <a:gd name="T43" fmla="*/ 105 h 133"/>
                <a:gd name="T44" fmla="*/ 54 w 165"/>
                <a:gd name="T45" fmla="*/ 93 h 133"/>
                <a:gd name="T46" fmla="*/ 63 w 165"/>
                <a:gd name="T47" fmla="*/ 83 h 133"/>
                <a:gd name="T48" fmla="*/ 75 w 165"/>
                <a:gd name="T49" fmla="*/ 89 h 133"/>
                <a:gd name="T50" fmla="*/ 79 w 165"/>
                <a:gd name="T51" fmla="*/ 105 h 133"/>
                <a:gd name="T52" fmla="*/ 85 w 165"/>
                <a:gd name="T53" fmla="*/ 109 h 133"/>
                <a:gd name="T54" fmla="*/ 81 w 165"/>
                <a:gd name="T55" fmla="*/ 124 h 133"/>
                <a:gd name="T56" fmla="*/ 97 w 165"/>
                <a:gd name="T57" fmla="*/ 124 h 133"/>
                <a:gd name="T58" fmla="*/ 105 w 165"/>
                <a:gd name="T59" fmla="*/ 122 h 133"/>
                <a:gd name="T60" fmla="*/ 114 w 165"/>
                <a:gd name="T61" fmla="*/ 133 h 133"/>
                <a:gd name="T62" fmla="*/ 123 w 165"/>
                <a:gd name="T63" fmla="*/ 130 h 133"/>
                <a:gd name="T64" fmla="*/ 138 w 165"/>
                <a:gd name="T65" fmla="*/ 115 h 133"/>
                <a:gd name="T66" fmla="*/ 151 w 165"/>
                <a:gd name="T67" fmla="*/ 115 h 133"/>
                <a:gd name="T68" fmla="*/ 162 w 165"/>
                <a:gd name="T69" fmla="*/ 88 h 133"/>
                <a:gd name="T70" fmla="*/ 155 w 165"/>
                <a:gd name="T71" fmla="*/ 7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133">
                  <a:moveTo>
                    <a:pt x="155" y="70"/>
                  </a:moveTo>
                  <a:cubicBezTo>
                    <a:pt x="150" y="66"/>
                    <a:pt x="146" y="66"/>
                    <a:pt x="152" y="63"/>
                  </a:cubicBezTo>
                  <a:cubicBezTo>
                    <a:pt x="157" y="60"/>
                    <a:pt x="165" y="67"/>
                    <a:pt x="156" y="59"/>
                  </a:cubicBezTo>
                  <a:cubicBezTo>
                    <a:pt x="146" y="51"/>
                    <a:pt x="146" y="46"/>
                    <a:pt x="145" y="38"/>
                  </a:cubicBezTo>
                  <a:cubicBezTo>
                    <a:pt x="143" y="31"/>
                    <a:pt x="146" y="16"/>
                    <a:pt x="142" y="16"/>
                  </a:cubicBezTo>
                  <a:cubicBezTo>
                    <a:pt x="136" y="17"/>
                    <a:pt x="128" y="4"/>
                    <a:pt x="123" y="4"/>
                  </a:cubicBezTo>
                  <a:cubicBezTo>
                    <a:pt x="118" y="4"/>
                    <a:pt x="101" y="11"/>
                    <a:pt x="97" y="7"/>
                  </a:cubicBezTo>
                  <a:cubicBezTo>
                    <a:pt x="93" y="3"/>
                    <a:pt x="94" y="3"/>
                    <a:pt x="92" y="0"/>
                  </a:cubicBezTo>
                  <a:cubicBezTo>
                    <a:pt x="86" y="2"/>
                    <a:pt x="78" y="5"/>
                    <a:pt x="76" y="7"/>
                  </a:cubicBezTo>
                  <a:cubicBezTo>
                    <a:pt x="73" y="10"/>
                    <a:pt x="71" y="10"/>
                    <a:pt x="67" y="11"/>
                  </a:cubicBezTo>
                  <a:cubicBezTo>
                    <a:pt x="62" y="12"/>
                    <a:pt x="62" y="10"/>
                    <a:pt x="59" y="15"/>
                  </a:cubicBezTo>
                  <a:cubicBezTo>
                    <a:pt x="56" y="19"/>
                    <a:pt x="50" y="34"/>
                    <a:pt x="47" y="36"/>
                  </a:cubicBezTo>
                  <a:cubicBezTo>
                    <a:pt x="44" y="38"/>
                    <a:pt x="36" y="39"/>
                    <a:pt x="35" y="39"/>
                  </a:cubicBezTo>
                  <a:cubicBezTo>
                    <a:pt x="33" y="39"/>
                    <a:pt x="22" y="36"/>
                    <a:pt x="23" y="39"/>
                  </a:cubicBezTo>
                  <a:cubicBezTo>
                    <a:pt x="25" y="42"/>
                    <a:pt x="32" y="49"/>
                    <a:pt x="31" y="52"/>
                  </a:cubicBezTo>
                  <a:cubicBezTo>
                    <a:pt x="31" y="54"/>
                    <a:pt x="23" y="51"/>
                    <a:pt x="22" y="54"/>
                  </a:cubicBezTo>
                  <a:cubicBezTo>
                    <a:pt x="20" y="56"/>
                    <a:pt x="16" y="55"/>
                    <a:pt x="16" y="55"/>
                  </a:cubicBezTo>
                  <a:cubicBezTo>
                    <a:pt x="16" y="55"/>
                    <a:pt x="15" y="52"/>
                    <a:pt x="12" y="55"/>
                  </a:cubicBezTo>
                  <a:cubicBezTo>
                    <a:pt x="9" y="58"/>
                    <a:pt x="0" y="59"/>
                    <a:pt x="3" y="65"/>
                  </a:cubicBezTo>
                  <a:cubicBezTo>
                    <a:pt x="6" y="71"/>
                    <a:pt x="11" y="82"/>
                    <a:pt x="14" y="86"/>
                  </a:cubicBezTo>
                  <a:cubicBezTo>
                    <a:pt x="17" y="91"/>
                    <a:pt x="21" y="99"/>
                    <a:pt x="27" y="101"/>
                  </a:cubicBezTo>
                  <a:cubicBezTo>
                    <a:pt x="33" y="104"/>
                    <a:pt x="40" y="108"/>
                    <a:pt x="44" y="105"/>
                  </a:cubicBezTo>
                  <a:cubicBezTo>
                    <a:pt x="47" y="101"/>
                    <a:pt x="54" y="98"/>
                    <a:pt x="54" y="93"/>
                  </a:cubicBezTo>
                  <a:cubicBezTo>
                    <a:pt x="54" y="88"/>
                    <a:pt x="60" y="86"/>
                    <a:pt x="63" y="83"/>
                  </a:cubicBezTo>
                  <a:cubicBezTo>
                    <a:pt x="67" y="81"/>
                    <a:pt x="75" y="85"/>
                    <a:pt x="75" y="89"/>
                  </a:cubicBezTo>
                  <a:cubicBezTo>
                    <a:pt x="76" y="92"/>
                    <a:pt x="75" y="102"/>
                    <a:pt x="79" y="105"/>
                  </a:cubicBezTo>
                  <a:cubicBezTo>
                    <a:pt x="83" y="108"/>
                    <a:pt x="87" y="101"/>
                    <a:pt x="85" y="109"/>
                  </a:cubicBezTo>
                  <a:cubicBezTo>
                    <a:pt x="83" y="117"/>
                    <a:pt x="79" y="123"/>
                    <a:pt x="81" y="124"/>
                  </a:cubicBezTo>
                  <a:cubicBezTo>
                    <a:pt x="84" y="124"/>
                    <a:pt x="94" y="127"/>
                    <a:pt x="97" y="124"/>
                  </a:cubicBezTo>
                  <a:cubicBezTo>
                    <a:pt x="100" y="121"/>
                    <a:pt x="101" y="119"/>
                    <a:pt x="105" y="122"/>
                  </a:cubicBezTo>
                  <a:cubicBezTo>
                    <a:pt x="108" y="124"/>
                    <a:pt x="112" y="129"/>
                    <a:pt x="114" y="133"/>
                  </a:cubicBezTo>
                  <a:cubicBezTo>
                    <a:pt x="119" y="132"/>
                    <a:pt x="122" y="131"/>
                    <a:pt x="123" y="130"/>
                  </a:cubicBezTo>
                  <a:cubicBezTo>
                    <a:pt x="125" y="127"/>
                    <a:pt x="133" y="115"/>
                    <a:pt x="138" y="115"/>
                  </a:cubicBezTo>
                  <a:cubicBezTo>
                    <a:pt x="143" y="115"/>
                    <a:pt x="144" y="122"/>
                    <a:pt x="151" y="115"/>
                  </a:cubicBezTo>
                  <a:cubicBezTo>
                    <a:pt x="157" y="109"/>
                    <a:pt x="162" y="98"/>
                    <a:pt x="162" y="88"/>
                  </a:cubicBezTo>
                  <a:cubicBezTo>
                    <a:pt x="162" y="78"/>
                    <a:pt x="160" y="74"/>
                    <a:pt x="155" y="7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8" name="Freeform 136"/>
            <p:cNvSpPr>
              <a:spLocks/>
            </p:cNvSpPr>
            <p:nvPr/>
          </p:nvSpPr>
          <p:spPr bwMode="auto">
            <a:xfrm>
              <a:off x="2578100" y="3025775"/>
              <a:ext cx="503238" cy="561975"/>
            </a:xfrm>
            <a:custGeom>
              <a:avLst/>
              <a:gdLst>
                <a:gd name="T0" fmla="*/ 302 w 319"/>
                <a:gd name="T1" fmla="*/ 143 h 357"/>
                <a:gd name="T2" fmla="*/ 290 w 319"/>
                <a:gd name="T3" fmla="*/ 128 h 357"/>
                <a:gd name="T4" fmla="*/ 280 w 319"/>
                <a:gd name="T5" fmla="*/ 108 h 357"/>
                <a:gd name="T6" fmla="*/ 259 w 319"/>
                <a:gd name="T7" fmla="*/ 112 h 357"/>
                <a:gd name="T8" fmla="*/ 232 w 319"/>
                <a:gd name="T9" fmla="*/ 120 h 357"/>
                <a:gd name="T10" fmla="*/ 208 w 319"/>
                <a:gd name="T11" fmla="*/ 84 h 357"/>
                <a:gd name="T12" fmla="*/ 221 w 319"/>
                <a:gd name="T13" fmla="*/ 74 h 357"/>
                <a:gd name="T14" fmla="*/ 236 w 319"/>
                <a:gd name="T15" fmla="*/ 71 h 357"/>
                <a:gd name="T16" fmla="*/ 240 w 319"/>
                <a:gd name="T17" fmla="*/ 58 h 357"/>
                <a:gd name="T18" fmla="*/ 264 w 319"/>
                <a:gd name="T19" fmla="*/ 34 h 357"/>
                <a:gd name="T20" fmla="*/ 281 w 319"/>
                <a:gd name="T21" fmla="*/ 26 h 357"/>
                <a:gd name="T22" fmla="*/ 295 w 319"/>
                <a:gd name="T23" fmla="*/ 16 h 357"/>
                <a:gd name="T24" fmla="*/ 267 w 319"/>
                <a:gd name="T25" fmla="*/ 8 h 357"/>
                <a:gd name="T26" fmla="*/ 255 w 319"/>
                <a:gd name="T27" fmla="*/ 6 h 357"/>
                <a:gd name="T28" fmla="*/ 243 w 319"/>
                <a:gd name="T29" fmla="*/ 10 h 357"/>
                <a:gd name="T30" fmla="*/ 235 w 319"/>
                <a:gd name="T31" fmla="*/ 7 h 357"/>
                <a:gd name="T32" fmla="*/ 206 w 319"/>
                <a:gd name="T33" fmla="*/ 21 h 357"/>
                <a:gd name="T34" fmla="*/ 202 w 319"/>
                <a:gd name="T35" fmla="*/ 38 h 357"/>
                <a:gd name="T36" fmla="*/ 187 w 319"/>
                <a:gd name="T37" fmla="*/ 41 h 357"/>
                <a:gd name="T38" fmla="*/ 190 w 319"/>
                <a:gd name="T39" fmla="*/ 59 h 357"/>
                <a:gd name="T40" fmla="*/ 210 w 319"/>
                <a:gd name="T41" fmla="*/ 66 h 357"/>
                <a:gd name="T42" fmla="*/ 179 w 319"/>
                <a:gd name="T43" fmla="*/ 80 h 357"/>
                <a:gd name="T44" fmla="*/ 176 w 319"/>
                <a:gd name="T45" fmla="*/ 96 h 357"/>
                <a:gd name="T46" fmla="*/ 151 w 319"/>
                <a:gd name="T47" fmla="*/ 86 h 357"/>
                <a:gd name="T48" fmla="*/ 131 w 319"/>
                <a:gd name="T49" fmla="*/ 74 h 357"/>
                <a:gd name="T50" fmla="*/ 103 w 319"/>
                <a:gd name="T51" fmla="*/ 74 h 357"/>
                <a:gd name="T52" fmla="*/ 92 w 319"/>
                <a:gd name="T53" fmla="*/ 98 h 357"/>
                <a:gd name="T54" fmla="*/ 83 w 319"/>
                <a:gd name="T55" fmla="*/ 103 h 357"/>
                <a:gd name="T56" fmla="*/ 89 w 319"/>
                <a:gd name="T57" fmla="*/ 109 h 357"/>
                <a:gd name="T58" fmla="*/ 106 w 319"/>
                <a:gd name="T59" fmla="*/ 118 h 357"/>
                <a:gd name="T60" fmla="*/ 88 w 319"/>
                <a:gd name="T61" fmla="*/ 140 h 357"/>
                <a:gd name="T62" fmla="*/ 68 w 319"/>
                <a:gd name="T63" fmla="*/ 151 h 357"/>
                <a:gd name="T64" fmla="*/ 84 w 319"/>
                <a:gd name="T65" fmla="*/ 167 h 357"/>
                <a:gd name="T66" fmla="*/ 98 w 319"/>
                <a:gd name="T67" fmla="*/ 183 h 357"/>
                <a:gd name="T68" fmla="*/ 120 w 319"/>
                <a:gd name="T69" fmla="*/ 198 h 357"/>
                <a:gd name="T70" fmla="*/ 91 w 319"/>
                <a:gd name="T71" fmla="*/ 215 h 357"/>
                <a:gd name="T72" fmla="*/ 60 w 319"/>
                <a:gd name="T73" fmla="*/ 243 h 357"/>
                <a:gd name="T74" fmla="*/ 107 w 319"/>
                <a:gd name="T75" fmla="*/ 243 h 357"/>
                <a:gd name="T76" fmla="*/ 69 w 319"/>
                <a:gd name="T77" fmla="*/ 250 h 357"/>
                <a:gd name="T78" fmla="*/ 47 w 319"/>
                <a:gd name="T79" fmla="*/ 265 h 357"/>
                <a:gd name="T80" fmla="*/ 25 w 319"/>
                <a:gd name="T81" fmla="*/ 266 h 357"/>
                <a:gd name="T82" fmla="*/ 32 w 319"/>
                <a:gd name="T83" fmla="*/ 284 h 357"/>
                <a:gd name="T84" fmla="*/ 28 w 319"/>
                <a:gd name="T85" fmla="*/ 295 h 357"/>
                <a:gd name="T86" fmla="*/ 10 w 319"/>
                <a:gd name="T87" fmla="*/ 306 h 357"/>
                <a:gd name="T88" fmla="*/ 44 w 319"/>
                <a:gd name="T89" fmla="*/ 318 h 357"/>
                <a:gd name="T90" fmla="*/ 16 w 319"/>
                <a:gd name="T91" fmla="*/ 334 h 357"/>
                <a:gd name="T92" fmla="*/ 53 w 319"/>
                <a:gd name="T93" fmla="*/ 335 h 357"/>
                <a:gd name="T94" fmla="*/ 43 w 319"/>
                <a:gd name="T95" fmla="*/ 353 h 357"/>
                <a:gd name="T96" fmla="*/ 104 w 319"/>
                <a:gd name="T97" fmla="*/ 354 h 357"/>
                <a:gd name="T98" fmla="*/ 134 w 319"/>
                <a:gd name="T99" fmla="*/ 337 h 357"/>
                <a:gd name="T100" fmla="*/ 172 w 319"/>
                <a:gd name="T101" fmla="*/ 336 h 357"/>
                <a:gd name="T102" fmla="*/ 222 w 319"/>
                <a:gd name="T103" fmla="*/ 330 h 357"/>
                <a:gd name="T104" fmla="*/ 262 w 319"/>
                <a:gd name="T105" fmla="*/ 334 h 357"/>
                <a:gd name="T106" fmla="*/ 281 w 319"/>
                <a:gd name="T107" fmla="*/ 296 h 357"/>
                <a:gd name="T108" fmla="*/ 303 w 319"/>
                <a:gd name="T109" fmla="*/ 257 h 357"/>
                <a:gd name="T110" fmla="*/ 307 w 319"/>
                <a:gd name="T111" fmla="*/ 194 h 357"/>
                <a:gd name="T112" fmla="*/ 307 w 319"/>
                <a:gd name="T113" fmla="*/ 151 h 357"/>
                <a:gd name="T114" fmla="*/ 310 w 319"/>
                <a:gd name="T115" fmla="*/ 14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357">
                  <a:moveTo>
                    <a:pt x="310" y="141"/>
                  </a:moveTo>
                  <a:cubicBezTo>
                    <a:pt x="306" y="138"/>
                    <a:pt x="305" y="140"/>
                    <a:pt x="302" y="143"/>
                  </a:cubicBezTo>
                  <a:cubicBezTo>
                    <a:pt x="299" y="146"/>
                    <a:pt x="289" y="143"/>
                    <a:pt x="286" y="143"/>
                  </a:cubicBezTo>
                  <a:cubicBezTo>
                    <a:pt x="284" y="142"/>
                    <a:pt x="288" y="136"/>
                    <a:pt x="290" y="128"/>
                  </a:cubicBezTo>
                  <a:cubicBezTo>
                    <a:pt x="292" y="120"/>
                    <a:pt x="288" y="127"/>
                    <a:pt x="284" y="124"/>
                  </a:cubicBezTo>
                  <a:cubicBezTo>
                    <a:pt x="280" y="121"/>
                    <a:pt x="281" y="111"/>
                    <a:pt x="280" y="108"/>
                  </a:cubicBezTo>
                  <a:cubicBezTo>
                    <a:pt x="280" y="104"/>
                    <a:pt x="272" y="100"/>
                    <a:pt x="268" y="102"/>
                  </a:cubicBezTo>
                  <a:cubicBezTo>
                    <a:pt x="265" y="105"/>
                    <a:pt x="259" y="107"/>
                    <a:pt x="259" y="112"/>
                  </a:cubicBezTo>
                  <a:cubicBezTo>
                    <a:pt x="259" y="117"/>
                    <a:pt x="252" y="120"/>
                    <a:pt x="249" y="124"/>
                  </a:cubicBezTo>
                  <a:cubicBezTo>
                    <a:pt x="245" y="127"/>
                    <a:pt x="238" y="123"/>
                    <a:pt x="232" y="120"/>
                  </a:cubicBezTo>
                  <a:cubicBezTo>
                    <a:pt x="226" y="118"/>
                    <a:pt x="222" y="110"/>
                    <a:pt x="219" y="105"/>
                  </a:cubicBezTo>
                  <a:cubicBezTo>
                    <a:pt x="216" y="101"/>
                    <a:pt x="211" y="90"/>
                    <a:pt x="208" y="84"/>
                  </a:cubicBezTo>
                  <a:cubicBezTo>
                    <a:pt x="205" y="78"/>
                    <a:pt x="214" y="77"/>
                    <a:pt x="217" y="74"/>
                  </a:cubicBezTo>
                  <a:cubicBezTo>
                    <a:pt x="220" y="71"/>
                    <a:pt x="221" y="74"/>
                    <a:pt x="221" y="74"/>
                  </a:cubicBezTo>
                  <a:cubicBezTo>
                    <a:pt x="221" y="74"/>
                    <a:pt x="225" y="75"/>
                    <a:pt x="227" y="73"/>
                  </a:cubicBezTo>
                  <a:cubicBezTo>
                    <a:pt x="228" y="70"/>
                    <a:pt x="236" y="73"/>
                    <a:pt x="236" y="71"/>
                  </a:cubicBezTo>
                  <a:cubicBezTo>
                    <a:pt x="237" y="68"/>
                    <a:pt x="230" y="61"/>
                    <a:pt x="228" y="58"/>
                  </a:cubicBezTo>
                  <a:cubicBezTo>
                    <a:pt x="227" y="55"/>
                    <a:pt x="238" y="58"/>
                    <a:pt x="240" y="58"/>
                  </a:cubicBezTo>
                  <a:cubicBezTo>
                    <a:pt x="241" y="58"/>
                    <a:pt x="249" y="57"/>
                    <a:pt x="252" y="55"/>
                  </a:cubicBezTo>
                  <a:cubicBezTo>
                    <a:pt x="255" y="53"/>
                    <a:pt x="261" y="38"/>
                    <a:pt x="264" y="34"/>
                  </a:cubicBezTo>
                  <a:cubicBezTo>
                    <a:pt x="267" y="29"/>
                    <a:pt x="267" y="31"/>
                    <a:pt x="272" y="30"/>
                  </a:cubicBezTo>
                  <a:cubicBezTo>
                    <a:pt x="276" y="29"/>
                    <a:pt x="278" y="29"/>
                    <a:pt x="281" y="26"/>
                  </a:cubicBezTo>
                  <a:cubicBezTo>
                    <a:pt x="283" y="24"/>
                    <a:pt x="291" y="21"/>
                    <a:pt x="297" y="19"/>
                  </a:cubicBezTo>
                  <a:cubicBezTo>
                    <a:pt x="296" y="18"/>
                    <a:pt x="296" y="17"/>
                    <a:pt x="295" y="16"/>
                  </a:cubicBezTo>
                  <a:cubicBezTo>
                    <a:pt x="290" y="11"/>
                    <a:pt x="283" y="0"/>
                    <a:pt x="280" y="2"/>
                  </a:cubicBezTo>
                  <a:cubicBezTo>
                    <a:pt x="277" y="5"/>
                    <a:pt x="272" y="6"/>
                    <a:pt x="267" y="8"/>
                  </a:cubicBezTo>
                  <a:cubicBezTo>
                    <a:pt x="263" y="11"/>
                    <a:pt x="266" y="22"/>
                    <a:pt x="264" y="18"/>
                  </a:cubicBezTo>
                  <a:cubicBezTo>
                    <a:pt x="261" y="15"/>
                    <a:pt x="259" y="4"/>
                    <a:pt x="255" y="6"/>
                  </a:cubicBezTo>
                  <a:cubicBezTo>
                    <a:pt x="251" y="7"/>
                    <a:pt x="249" y="22"/>
                    <a:pt x="249" y="18"/>
                  </a:cubicBezTo>
                  <a:cubicBezTo>
                    <a:pt x="249" y="14"/>
                    <a:pt x="246" y="6"/>
                    <a:pt x="243" y="10"/>
                  </a:cubicBezTo>
                  <a:cubicBezTo>
                    <a:pt x="241" y="14"/>
                    <a:pt x="242" y="26"/>
                    <a:pt x="240" y="18"/>
                  </a:cubicBezTo>
                  <a:cubicBezTo>
                    <a:pt x="238" y="10"/>
                    <a:pt x="239" y="5"/>
                    <a:pt x="235" y="7"/>
                  </a:cubicBezTo>
                  <a:cubicBezTo>
                    <a:pt x="231" y="10"/>
                    <a:pt x="227" y="9"/>
                    <a:pt x="223" y="9"/>
                  </a:cubicBezTo>
                  <a:cubicBezTo>
                    <a:pt x="219" y="9"/>
                    <a:pt x="206" y="21"/>
                    <a:pt x="206" y="21"/>
                  </a:cubicBezTo>
                  <a:cubicBezTo>
                    <a:pt x="206" y="21"/>
                    <a:pt x="202" y="30"/>
                    <a:pt x="205" y="34"/>
                  </a:cubicBezTo>
                  <a:cubicBezTo>
                    <a:pt x="208" y="38"/>
                    <a:pt x="207" y="38"/>
                    <a:pt x="202" y="38"/>
                  </a:cubicBezTo>
                  <a:cubicBezTo>
                    <a:pt x="198" y="38"/>
                    <a:pt x="204" y="42"/>
                    <a:pt x="199" y="43"/>
                  </a:cubicBezTo>
                  <a:cubicBezTo>
                    <a:pt x="194" y="44"/>
                    <a:pt x="192" y="41"/>
                    <a:pt x="187" y="41"/>
                  </a:cubicBezTo>
                  <a:cubicBezTo>
                    <a:pt x="183" y="42"/>
                    <a:pt x="175" y="44"/>
                    <a:pt x="178" y="49"/>
                  </a:cubicBezTo>
                  <a:cubicBezTo>
                    <a:pt x="182" y="54"/>
                    <a:pt x="183" y="58"/>
                    <a:pt x="190" y="59"/>
                  </a:cubicBezTo>
                  <a:cubicBezTo>
                    <a:pt x="196" y="61"/>
                    <a:pt x="198" y="62"/>
                    <a:pt x="202" y="62"/>
                  </a:cubicBezTo>
                  <a:cubicBezTo>
                    <a:pt x="207" y="62"/>
                    <a:pt x="214" y="62"/>
                    <a:pt x="210" y="66"/>
                  </a:cubicBezTo>
                  <a:cubicBezTo>
                    <a:pt x="206" y="70"/>
                    <a:pt x="210" y="77"/>
                    <a:pt x="206" y="77"/>
                  </a:cubicBezTo>
                  <a:cubicBezTo>
                    <a:pt x="201" y="77"/>
                    <a:pt x="182" y="78"/>
                    <a:pt x="179" y="80"/>
                  </a:cubicBezTo>
                  <a:cubicBezTo>
                    <a:pt x="177" y="82"/>
                    <a:pt x="176" y="83"/>
                    <a:pt x="179" y="87"/>
                  </a:cubicBezTo>
                  <a:cubicBezTo>
                    <a:pt x="182" y="92"/>
                    <a:pt x="182" y="100"/>
                    <a:pt x="176" y="96"/>
                  </a:cubicBezTo>
                  <a:cubicBezTo>
                    <a:pt x="171" y="93"/>
                    <a:pt x="163" y="92"/>
                    <a:pt x="159" y="89"/>
                  </a:cubicBezTo>
                  <a:cubicBezTo>
                    <a:pt x="155" y="86"/>
                    <a:pt x="155" y="83"/>
                    <a:pt x="151" y="86"/>
                  </a:cubicBezTo>
                  <a:cubicBezTo>
                    <a:pt x="146" y="89"/>
                    <a:pt x="144" y="98"/>
                    <a:pt x="140" y="92"/>
                  </a:cubicBezTo>
                  <a:cubicBezTo>
                    <a:pt x="137" y="85"/>
                    <a:pt x="135" y="76"/>
                    <a:pt x="131" y="74"/>
                  </a:cubicBezTo>
                  <a:cubicBezTo>
                    <a:pt x="127" y="73"/>
                    <a:pt x="120" y="73"/>
                    <a:pt x="113" y="71"/>
                  </a:cubicBezTo>
                  <a:cubicBezTo>
                    <a:pt x="106" y="69"/>
                    <a:pt x="107" y="74"/>
                    <a:pt x="103" y="74"/>
                  </a:cubicBezTo>
                  <a:cubicBezTo>
                    <a:pt x="99" y="75"/>
                    <a:pt x="91" y="78"/>
                    <a:pt x="91" y="82"/>
                  </a:cubicBezTo>
                  <a:cubicBezTo>
                    <a:pt x="92" y="87"/>
                    <a:pt x="95" y="98"/>
                    <a:pt x="92" y="98"/>
                  </a:cubicBezTo>
                  <a:cubicBezTo>
                    <a:pt x="89" y="98"/>
                    <a:pt x="82" y="93"/>
                    <a:pt x="80" y="93"/>
                  </a:cubicBezTo>
                  <a:cubicBezTo>
                    <a:pt x="78" y="94"/>
                    <a:pt x="83" y="103"/>
                    <a:pt x="83" y="103"/>
                  </a:cubicBezTo>
                  <a:cubicBezTo>
                    <a:pt x="83" y="103"/>
                    <a:pt x="88" y="103"/>
                    <a:pt x="92" y="104"/>
                  </a:cubicBezTo>
                  <a:cubicBezTo>
                    <a:pt x="96" y="104"/>
                    <a:pt x="90" y="106"/>
                    <a:pt x="89" y="109"/>
                  </a:cubicBezTo>
                  <a:cubicBezTo>
                    <a:pt x="89" y="112"/>
                    <a:pt x="87" y="114"/>
                    <a:pt x="94" y="114"/>
                  </a:cubicBezTo>
                  <a:cubicBezTo>
                    <a:pt x="102" y="114"/>
                    <a:pt x="107" y="114"/>
                    <a:pt x="106" y="118"/>
                  </a:cubicBezTo>
                  <a:cubicBezTo>
                    <a:pt x="104" y="122"/>
                    <a:pt x="84" y="119"/>
                    <a:pt x="84" y="126"/>
                  </a:cubicBezTo>
                  <a:cubicBezTo>
                    <a:pt x="83" y="133"/>
                    <a:pt x="87" y="138"/>
                    <a:pt x="88" y="140"/>
                  </a:cubicBezTo>
                  <a:cubicBezTo>
                    <a:pt x="89" y="142"/>
                    <a:pt x="82" y="138"/>
                    <a:pt x="78" y="138"/>
                  </a:cubicBezTo>
                  <a:cubicBezTo>
                    <a:pt x="74" y="138"/>
                    <a:pt x="68" y="147"/>
                    <a:pt x="68" y="151"/>
                  </a:cubicBezTo>
                  <a:cubicBezTo>
                    <a:pt x="67" y="154"/>
                    <a:pt x="70" y="154"/>
                    <a:pt x="73" y="158"/>
                  </a:cubicBezTo>
                  <a:cubicBezTo>
                    <a:pt x="75" y="161"/>
                    <a:pt x="78" y="167"/>
                    <a:pt x="84" y="167"/>
                  </a:cubicBezTo>
                  <a:cubicBezTo>
                    <a:pt x="91" y="167"/>
                    <a:pt x="95" y="164"/>
                    <a:pt x="93" y="170"/>
                  </a:cubicBezTo>
                  <a:cubicBezTo>
                    <a:pt x="91" y="176"/>
                    <a:pt x="90" y="181"/>
                    <a:pt x="98" y="183"/>
                  </a:cubicBezTo>
                  <a:cubicBezTo>
                    <a:pt x="105" y="185"/>
                    <a:pt x="127" y="183"/>
                    <a:pt x="126" y="190"/>
                  </a:cubicBezTo>
                  <a:cubicBezTo>
                    <a:pt x="124" y="197"/>
                    <a:pt x="130" y="200"/>
                    <a:pt x="120" y="198"/>
                  </a:cubicBezTo>
                  <a:cubicBezTo>
                    <a:pt x="111" y="195"/>
                    <a:pt x="110" y="190"/>
                    <a:pt x="105" y="196"/>
                  </a:cubicBezTo>
                  <a:cubicBezTo>
                    <a:pt x="101" y="201"/>
                    <a:pt x="91" y="210"/>
                    <a:pt x="91" y="215"/>
                  </a:cubicBezTo>
                  <a:cubicBezTo>
                    <a:pt x="92" y="220"/>
                    <a:pt x="80" y="231"/>
                    <a:pt x="72" y="236"/>
                  </a:cubicBezTo>
                  <a:cubicBezTo>
                    <a:pt x="65" y="241"/>
                    <a:pt x="51" y="241"/>
                    <a:pt x="60" y="243"/>
                  </a:cubicBezTo>
                  <a:cubicBezTo>
                    <a:pt x="69" y="245"/>
                    <a:pt x="75" y="245"/>
                    <a:pt x="84" y="247"/>
                  </a:cubicBezTo>
                  <a:cubicBezTo>
                    <a:pt x="94" y="250"/>
                    <a:pt x="107" y="243"/>
                    <a:pt x="107" y="243"/>
                  </a:cubicBezTo>
                  <a:cubicBezTo>
                    <a:pt x="107" y="243"/>
                    <a:pt x="105" y="251"/>
                    <a:pt x="94" y="250"/>
                  </a:cubicBezTo>
                  <a:cubicBezTo>
                    <a:pt x="82" y="249"/>
                    <a:pt x="74" y="248"/>
                    <a:pt x="69" y="250"/>
                  </a:cubicBezTo>
                  <a:cubicBezTo>
                    <a:pt x="65" y="252"/>
                    <a:pt x="59" y="257"/>
                    <a:pt x="54" y="259"/>
                  </a:cubicBezTo>
                  <a:cubicBezTo>
                    <a:pt x="49" y="260"/>
                    <a:pt x="48" y="261"/>
                    <a:pt x="47" y="265"/>
                  </a:cubicBezTo>
                  <a:cubicBezTo>
                    <a:pt x="46" y="269"/>
                    <a:pt x="47" y="271"/>
                    <a:pt x="43" y="272"/>
                  </a:cubicBezTo>
                  <a:cubicBezTo>
                    <a:pt x="39" y="272"/>
                    <a:pt x="36" y="266"/>
                    <a:pt x="25" y="266"/>
                  </a:cubicBezTo>
                  <a:cubicBezTo>
                    <a:pt x="13" y="266"/>
                    <a:pt x="0" y="275"/>
                    <a:pt x="8" y="278"/>
                  </a:cubicBezTo>
                  <a:cubicBezTo>
                    <a:pt x="16" y="281"/>
                    <a:pt x="23" y="284"/>
                    <a:pt x="32" y="284"/>
                  </a:cubicBezTo>
                  <a:cubicBezTo>
                    <a:pt x="42" y="284"/>
                    <a:pt x="45" y="283"/>
                    <a:pt x="43" y="287"/>
                  </a:cubicBezTo>
                  <a:cubicBezTo>
                    <a:pt x="41" y="291"/>
                    <a:pt x="39" y="295"/>
                    <a:pt x="28" y="295"/>
                  </a:cubicBezTo>
                  <a:cubicBezTo>
                    <a:pt x="18" y="294"/>
                    <a:pt x="11" y="295"/>
                    <a:pt x="10" y="297"/>
                  </a:cubicBezTo>
                  <a:cubicBezTo>
                    <a:pt x="10" y="300"/>
                    <a:pt x="5" y="302"/>
                    <a:pt x="10" y="306"/>
                  </a:cubicBezTo>
                  <a:cubicBezTo>
                    <a:pt x="14" y="310"/>
                    <a:pt x="10" y="320"/>
                    <a:pt x="23" y="320"/>
                  </a:cubicBezTo>
                  <a:cubicBezTo>
                    <a:pt x="36" y="320"/>
                    <a:pt x="51" y="313"/>
                    <a:pt x="44" y="318"/>
                  </a:cubicBezTo>
                  <a:cubicBezTo>
                    <a:pt x="37" y="322"/>
                    <a:pt x="33" y="325"/>
                    <a:pt x="26" y="326"/>
                  </a:cubicBezTo>
                  <a:cubicBezTo>
                    <a:pt x="20" y="327"/>
                    <a:pt x="5" y="335"/>
                    <a:pt x="16" y="334"/>
                  </a:cubicBezTo>
                  <a:cubicBezTo>
                    <a:pt x="26" y="334"/>
                    <a:pt x="40" y="338"/>
                    <a:pt x="46" y="334"/>
                  </a:cubicBezTo>
                  <a:cubicBezTo>
                    <a:pt x="52" y="331"/>
                    <a:pt x="60" y="330"/>
                    <a:pt x="53" y="335"/>
                  </a:cubicBezTo>
                  <a:cubicBezTo>
                    <a:pt x="47" y="341"/>
                    <a:pt x="31" y="341"/>
                    <a:pt x="29" y="346"/>
                  </a:cubicBezTo>
                  <a:cubicBezTo>
                    <a:pt x="28" y="351"/>
                    <a:pt x="38" y="354"/>
                    <a:pt x="43" y="353"/>
                  </a:cubicBezTo>
                  <a:cubicBezTo>
                    <a:pt x="49" y="352"/>
                    <a:pt x="49" y="355"/>
                    <a:pt x="61" y="356"/>
                  </a:cubicBezTo>
                  <a:cubicBezTo>
                    <a:pt x="74" y="357"/>
                    <a:pt x="92" y="356"/>
                    <a:pt x="104" y="354"/>
                  </a:cubicBezTo>
                  <a:cubicBezTo>
                    <a:pt x="116" y="352"/>
                    <a:pt x="130" y="354"/>
                    <a:pt x="130" y="349"/>
                  </a:cubicBezTo>
                  <a:cubicBezTo>
                    <a:pt x="130" y="344"/>
                    <a:pt x="131" y="336"/>
                    <a:pt x="134" y="337"/>
                  </a:cubicBezTo>
                  <a:cubicBezTo>
                    <a:pt x="136" y="339"/>
                    <a:pt x="130" y="346"/>
                    <a:pt x="140" y="346"/>
                  </a:cubicBezTo>
                  <a:cubicBezTo>
                    <a:pt x="151" y="345"/>
                    <a:pt x="161" y="340"/>
                    <a:pt x="172" y="336"/>
                  </a:cubicBezTo>
                  <a:cubicBezTo>
                    <a:pt x="184" y="333"/>
                    <a:pt x="182" y="326"/>
                    <a:pt x="193" y="326"/>
                  </a:cubicBezTo>
                  <a:cubicBezTo>
                    <a:pt x="204" y="327"/>
                    <a:pt x="217" y="333"/>
                    <a:pt x="222" y="330"/>
                  </a:cubicBezTo>
                  <a:cubicBezTo>
                    <a:pt x="226" y="327"/>
                    <a:pt x="235" y="321"/>
                    <a:pt x="241" y="327"/>
                  </a:cubicBezTo>
                  <a:cubicBezTo>
                    <a:pt x="247" y="333"/>
                    <a:pt x="261" y="340"/>
                    <a:pt x="262" y="334"/>
                  </a:cubicBezTo>
                  <a:cubicBezTo>
                    <a:pt x="263" y="329"/>
                    <a:pt x="255" y="322"/>
                    <a:pt x="261" y="317"/>
                  </a:cubicBezTo>
                  <a:cubicBezTo>
                    <a:pt x="266" y="312"/>
                    <a:pt x="279" y="305"/>
                    <a:pt x="281" y="296"/>
                  </a:cubicBezTo>
                  <a:cubicBezTo>
                    <a:pt x="283" y="288"/>
                    <a:pt x="282" y="285"/>
                    <a:pt x="289" y="280"/>
                  </a:cubicBezTo>
                  <a:cubicBezTo>
                    <a:pt x="295" y="276"/>
                    <a:pt x="301" y="269"/>
                    <a:pt x="303" y="257"/>
                  </a:cubicBezTo>
                  <a:cubicBezTo>
                    <a:pt x="305" y="246"/>
                    <a:pt x="303" y="217"/>
                    <a:pt x="305" y="213"/>
                  </a:cubicBezTo>
                  <a:cubicBezTo>
                    <a:pt x="307" y="208"/>
                    <a:pt x="307" y="201"/>
                    <a:pt x="307" y="194"/>
                  </a:cubicBezTo>
                  <a:cubicBezTo>
                    <a:pt x="306" y="187"/>
                    <a:pt x="308" y="173"/>
                    <a:pt x="305" y="166"/>
                  </a:cubicBezTo>
                  <a:cubicBezTo>
                    <a:pt x="303" y="159"/>
                    <a:pt x="298" y="149"/>
                    <a:pt x="307" y="151"/>
                  </a:cubicBezTo>
                  <a:cubicBezTo>
                    <a:pt x="311" y="152"/>
                    <a:pt x="316" y="152"/>
                    <a:pt x="319" y="152"/>
                  </a:cubicBezTo>
                  <a:cubicBezTo>
                    <a:pt x="317" y="148"/>
                    <a:pt x="313" y="143"/>
                    <a:pt x="310" y="14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59" name="Freeform 148"/>
            <p:cNvSpPr>
              <a:spLocks/>
            </p:cNvSpPr>
            <p:nvPr/>
          </p:nvSpPr>
          <p:spPr bwMode="auto">
            <a:xfrm>
              <a:off x="4567238" y="4219575"/>
              <a:ext cx="831850" cy="433388"/>
            </a:xfrm>
            <a:custGeom>
              <a:avLst/>
              <a:gdLst>
                <a:gd name="T0" fmla="*/ 463 w 528"/>
                <a:gd name="T1" fmla="*/ 21 h 276"/>
                <a:gd name="T2" fmla="*/ 426 w 528"/>
                <a:gd name="T3" fmla="*/ 14 h 276"/>
                <a:gd name="T4" fmla="*/ 372 w 528"/>
                <a:gd name="T5" fmla="*/ 6 h 276"/>
                <a:gd name="T6" fmla="*/ 358 w 528"/>
                <a:gd name="T7" fmla="*/ 37 h 276"/>
                <a:gd name="T8" fmla="*/ 331 w 528"/>
                <a:gd name="T9" fmla="*/ 49 h 276"/>
                <a:gd name="T10" fmla="*/ 303 w 528"/>
                <a:gd name="T11" fmla="*/ 37 h 276"/>
                <a:gd name="T12" fmla="*/ 293 w 528"/>
                <a:gd name="T13" fmla="*/ 54 h 276"/>
                <a:gd name="T14" fmla="*/ 265 w 528"/>
                <a:gd name="T15" fmla="*/ 77 h 276"/>
                <a:gd name="T16" fmla="*/ 229 w 528"/>
                <a:gd name="T17" fmla="*/ 108 h 276"/>
                <a:gd name="T18" fmla="*/ 252 w 528"/>
                <a:gd name="T19" fmla="*/ 148 h 276"/>
                <a:gd name="T20" fmla="*/ 232 w 528"/>
                <a:gd name="T21" fmla="*/ 157 h 276"/>
                <a:gd name="T22" fmla="*/ 210 w 528"/>
                <a:gd name="T23" fmla="*/ 150 h 276"/>
                <a:gd name="T24" fmla="*/ 187 w 528"/>
                <a:gd name="T25" fmla="*/ 157 h 276"/>
                <a:gd name="T26" fmla="*/ 119 w 528"/>
                <a:gd name="T27" fmla="*/ 178 h 276"/>
                <a:gd name="T28" fmla="*/ 84 w 528"/>
                <a:gd name="T29" fmla="*/ 165 h 276"/>
                <a:gd name="T30" fmla="*/ 63 w 528"/>
                <a:gd name="T31" fmla="*/ 188 h 276"/>
                <a:gd name="T32" fmla="*/ 42 w 528"/>
                <a:gd name="T33" fmla="*/ 180 h 276"/>
                <a:gd name="T34" fmla="*/ 10 w 528"/>
                <a:gd name="T35" fmla="*/ 173 h 276"/>
                <a:gd name="T36" fmla="*/ 0 w 528"/>
                <a:gd name="T37" fmla="*/ 197 h 276"/>
                <a:gd name="T38" fmla="*/ 15 w 528"/>
                <a:gd name="T39" fmla="*/ 208 h 276"/>
                <a:gd name="T40" fmla="*/ 28 w 528"/>
                <a:gd name="T41" fmla="*/ 227 h 276"/>
                <a:gd name="T42" fmla="*/ 69 w 528"/>
                <a:gd name="T43" fmla="*/ 226 h 276"/>
                <a:gd name="T44" fmla="*/ 90 w 528"/>
                <a:gd name="T45" fmla="*/ 244 h 276"/>
                <a:gd name="T46" fmla="*/ 131 w 528"/>
                <a:gd name="T47" fmla="*/ 221 h 276"/>
                <a:gd name="T48" fmla="*/ 190 w 528"/>
                <a:gd name="T49" fmla="*/ 209 h 276"/>
                <a:gd name="T50" fmla="*/ 214 w 528"/>
                <a:gd name="T51" fmla="*/ 253 h 276"/>
                <a:gd name="T52" fmla="*/ 299 w 528"/>
                <a:gd name="T53" fmla="*/ 268 h 276"/>
                <a:gd name="T54" fmla="*/ 328 w 528"/>
                <a:gd name="T55" fmla="*/ 271 h 276"/>
                <a:gd name="T56" fmla="*/ 379 w 528"/>
                <a:gd name="T57" fmla="*/ 256 h 276"/>
                <a:gd name="T58" fmla="*/ 446 w 528"/>
                <a:gd name="T59" fmla="*/ 236 h 276"/>
                <a:gd name="T60" fmla="*/ 464 w 528"/>
                <a:gd name="T61" fmla="*/ 221 h 276"/>
                <a:gd name="T62" fmla="*/ 475 w 528"/>
                <a:gd name="T63" fmla="*/ 207 h 276"/>
                <a:gd name="T64" fmla="*/ 492 w 528"/>
                <a:gd name="T65" fmla="*/ 167 h 276"/>
                <a:gd name="T66" fmla="*/ 503 w 528"/>
                <a:gd name="T67" fmla="*/ 138 h 276"/>
                <a:gd name="T68" fmla="*/ 494 w 528"/>
                <a:gd name="T69" fmla="*/ 123 h 276"/>
                <a:gd name="T70" fmla="*/ 520 w 528"/>
                <a:gd name="T71" fmla="*/ 127 h 276"/>
                <a:gd name="T72" fmla="*/ 527 w 528"/>
                <a:gd name="T73" fmla="*/ 88 h 276"/>
                <a:gd name="T74" fmla="*/ 506 w 528"/>
                <a:gd name="T75" fmla="*/ 57 h 276"/>
                <a:gd name="T76" fmla="*/ 513 w 528"/>
                <a:gd name="T77" fmla="*/ 2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8" h="276">
                  <a:moveTo>
                    <a:pt x="484" y="17"/>
                  </a:moveTo>
                  <a:cubicBezTo>
                    <a:pt x="475" y="19"/>
                    <a:pt x="476" y="21"/>
                    <a:pt x="463" y="21"/>
                  </a:cubicBezTo>
                  <a:cubicBezTo>
                    <a:pt x="450" y="21"/>
                    <a:pt x="448" y="29"/>
                    <a:pt x="441" y="23"/>
                  </a:cubicBezTo>
                  <a:cubicBezTo>
                    <a:pt x="435" y="16"/>
                    <a:pt x="444" y="17"/>
                    <a:pt x="426" y="14"/>
                  </a:cubicBezTo>
                  <a:cubicBezTo>
                    <a:pt x="408" y="10"/>
                    <a:pt x="409" y="5"/>
                    <a:pt x="395" y="5"/>
                  </a:cubicBezTo>
                  <a:cubicBezTo>
                    <a:pt x="381" y="5"/>
                    <a:pt x="372" y="0"/>
                    <a:pt x="372" y="6"/>
                  </a:cubicBezTo>
                  <a:cubicBezTo>
                    <a:pt x="372" y="12"/>
                    <a:pt x="376" y="24"/>
                    <a:pt x="370" y="26"/>
                  </a:cubicBezTo>
                  <a:cubicBezTo>
                    <a:pt x="363" y="29"/>
                    <a:pt x="358" y="26"/>
                    <a:pt x="358" y="37"/>
                  </a:cubicBezTo>
                  <a:cubicBezTo>
                    <a:pt x="358" y="47"/>
                    <a:pt x="372" y="46"/>
                    <a:pt x="358" y="47"/>
                  </a:cubicBezTo>
                  <a:cubicBezTo>
                    <a:pt x="344" y="48"/>
                    <a:pt x="339" y="49"/>
                    <a:pt x="331" y="49"/>
                  </a:cubicBezTo>
                  <a:cubicBezTo>
                    <a:pt x="323" y="49"/>
                    <a:pt x="313" y="44"/>
                    <a:pt x="313" y="44"/>
                  </a:cubicBezTo>
                  <a:cubicBezTo>
                    <a:pt x="313" y="44"/>
                    <a:pt x="312" y="42"/>
                    <a:pt x="303" y="37"/>
                  </a:cubicBezTo>
                  <a:cubicBezTo>
                    <a:pt x="301" y="35"/>
                    <a:pt x="298" y="33"/>
                    <a:pt x="296" y="31"/>
                  </a:cubicBezTo>
                  <a:cubicBezTo>
                    <a:pt x="296" y="42"/>
                    <a:pt x="297" y="53"/>
                    <a:pt x="293" y="54"/>
                  </a:cubicBezTo>
                  <a:cubicBezTo>
                    <a:pt x="286" y="57"/>
                    <a:pt x="272" y="57"/>
                    <a:pt x="272" y="57"/>
                  </a:cubicBezTo>
                  <a:cubicBezTo>
                    <a:pt x="272" y="57"/>
                    <a:pt x="270" y="74"/>
                    <a:pt x="265" y="77"/>
                  </a:cubicBezTo>
                  <a:cubicBezTo>
                    <a:pt x="259" y="80"/>
                    <a:pt x="242" y="89"/>
                    <a:pt x="237" y="93"/>
                  </a:cubicBezTo>
                  <a:cubicBezTo>
                    <a:pt x="232" y="97"/>
                    <a:pt x="224" y="104"/>
                    <a:pt x="229" y="108"/>
                  </a:cubicBezTo>
                  <a:cubicBezTo>
                    <a:pt x="233" y="112"/>
                    <a:pt x="242" y="124"/>
                    <a:pt x="242" y="134"/>
                  </a:cubicBezTo>
                  <a:cubicBezTo>
                    <a:pt x="242" y="145"/>
                    <a:pt x="252" y="140"/>
                    <a:pt x="252" y="148"/>
                  </a:cubicBezTo>
                  <a:cubicBezTo>
                    <a:pt x="252" y="157"/>
                    <a:pt x="252" y="174"/>
                    <a:pt x="245" y="168"/>
                  </a:cubicBezTo>
                  <a:cubicBezTo>
                    <a:pt x="237" y="161"/>
                    <a:pt x="232" y="162"/>
                    <a:pt x="232" y="157"/>
                  </a:cubicBezTo>
                  <a:cubicBezTo>
                    <a:pt x="232" y="152"/>
                    <a:pt x="231" y="149"/>
                    <a:pt x="225" y="150"/>
                  </a:cubicBezTo>
                  <a:cubicBezTo>
                    <a:pt x="220" y="152"/>
                    <a:pt x="215" y="154"/>
                    <a:pt x="210" y="150"/>
                  </a:cubicBezTo>
                  <a:cubicBezTo>
                    <a:pt x="206" y="147"/>
                    <a:pt x="203" y="147"/>
                    <a:pt x="196" y="147"/>
                  </a:cubicBezTo>
                  <a:cubicBezTo>
                    <a:pt x="190" y="147"/>
                    <a:pt x="194" y="156"/>
                    <a:pt x="187" y="157"/>
                  </a:cubicBezTo>
                  <a:cubicBezTo>
                    <a:pt x="179" y="158"/>
                    <a:pt x="158" y="158"/>
                    <a:pt x="152" y="161"/>
                  </a:cubicBezTo>
                  <a:cubicBezTo>
                    <a:pt x="145" y="164"/>
                    <a:pt x="131" y="176"/>
                    <a:pt x="119" y="178"/>
                  </a:cubicBezTo>
                  <a:cubicBezTo>
                    <a:pt x="106" y="180"/>
                    <a:pt x="104" y="180"/>
                    <a:pt x="97" y="175"/>
                  </a:cubicBezTo>
                  <a:cubicBezTo>
                    <a:pt x="91" y="170"/>
                    <a:pt x="95" y="166"/>
                    <a:pt x="84" y="165"/>
                  </a:cubicBezTo>
                  <a:cubicBezTo>
                    <a:pt x="74" y="164"/>
                    <a:pt x="64" y="162"/>
                    <a:pt x="64" y="168"/>
                  </a:cubicBezTo>
                  <a:cubicBezTo>
                    <a:pt x="64" y="173"/>
                    <a:pt x="68" y="185"/>
                    <a:pt x="63" y="188"/>
                  </a:cubicBezTo>
                  <a:cubicBezTo>
                    <a:pt x="58" y="191"/>
                    <a:pt x="55" y="198"/>
                    <a:pt x="51" y="193"/>
                  </a:cubicBezTo>
                  <a:cubicBezTo>
                    <a:pt x="48" y="188"/>
                    <a:pt x="44" y="188"/>
                    <a:pt x="42" y="180"/>
                  </a:cubicBezTo>
                  <a:cubicBezTo>
                    <a:pt x="40" y="173"/>
                    <a:pt x="31" y="162"/>
                    <a:pt x="27" y="163"/>
                  </a:cubicBezTo>
                  <a:cubicBezTo>
                    <a:pt x="24" y="164"/>
                    <a:pt x="18" y="168"/>
                    <a:pt x="10" y="173"/>
                  </a:cubicBezTo>
                  <a:cubicBezTo>
                    <a:pt x="11" y="176"/>
                    <a:pt x="11" y="179"/>
                    <a:pt x="9" y="182"/>
                  </a:cubicBezTo>
                  <a:cubicBezTo>
                    <a:pt x="4" y="188"/>
                    <a:pt x="0" y="193"/>
                    <a:pt x="0" y="197"/>
                  </a:cubicBezTo>
                  <a:cubicBezTo>
                    <a:pt x="0" y="198"/>
                    <a:pt x="0" y="199"/>
                    <a:pt x="1" y="201"/>
                  </a:cubicBezTo>
                  <a:cubicBezTo>
                    <a:pt x="6" y="201"/>
                    <a:pt x="13" y="204"/>
                    <a:pt x="15" y="208"/>
                  </a:cubicBezTo>
                  <a:cubicBezTo>
                    <a:pt x="17" y="211"/>
                    <a:pt x="16" y="215"/>
                    <a:pt x="16" y="219"/>
                  </a:cubicBezTo>
                  <a:cubicBezTo>
                    <a:pt x="21" y="221"/>
                    <a:pt x="26" y="223"/>
                    <a:pt x="28" y="227"/>
                  </a:cubicBezTo>
                  <a:cubicBezTo>
                    <a:pt x="32" y="235"/>
                    <a:pt x="39" y="244"/>
                    <a:pt x="46" y="238"/>
                  </a:cubicBezTo>
                  <a:cubicBezTo>
                    <a:pt x="53" y="232"/>
                    <a:pt x="69" y="219"/>
                    <a:pt x="69" y="226"/>
                  </a:cubicBezTo>
                  <a:cubicBezTo>
                    <a:pt x="69" y="232"/>
                    <a:pt x="67" y="235"/>
                    <a:pt x="67" y="240"/>
                  </a:cubicBezTo>
                  <a:cubicBezTo>
                    <a:pt x="76" y="240"/>
                    <a:pt x="86" y="241"/>
                    <a:pt x="90" y="244"/>
                  </a:cubicBezTo>
                  <a:cubicBezTo>
                    <a:pt x="95" y="249"/>
                    <a:pt x="105" y="249"/>
                    <a:pt x="111" y="242"/>
                  </a:cubicBezTo>
                  <a:cubicBezTo>
                    <a:pt x="118" y="236"/>
                    <a:pt x="122" y="224"/>
                    <a:pt x="131" y="221"/>
                  </a:cubicBezTo>
                  <a:cubicBezTo>
                    <a:pt x="141" y="218"/>
                    <a:pt x="153" y="221"/>
                    <a:pt x="161" y="221"/>
                  </a:cubicBezTo>
                  <a:cubicBezTo>
                    <a:pt x="170" y="221"/>
                    <a:pt x="180" y="211"/>
                    <a:pt x="190" y="209"/>
                  </a:cubicBezTo>
                  <a:cubicBezTo>
                    <a:pt x="200" y="207"/>
                    <a:pt x="186" y="219"/>
                    <a:pt x="191" y="227"/>
                  </a:cubicBezTo>
                  <a:cubicBezTo>
                    <a:pt x="196" y="236"/>
                    <a:pt x="205" y="245"/>
                    <a:pt x="214" y="253"/>
                  </a:cubicBezTo>
                  <a:cubicBezTo>
                    <a:pt x="222" y="260"/>
                    <a:pt x="265" y="257"/>
                    <a:pt x="281" y="259"/>
                  </a:cubicBezTo>
                  <a:cubicBezTo>
                    <a:pt x="291" y="261"/>
                    <a:pt x="294" y="264"/>
                    <a:pt x="299" y="268"/>
                  </a:cubicBezTo>
                  <a:cubicBezTo>
                    <a:pt x="300" y="267"/>
                    <a:pt x="302" y="267"/>
                    <a:pt x="302" y="267"/>
                  </a:cubicBezTo>
                  <a:cubicBezTo>
                    <a:pt x="305" y="267"/>
                    <a:pt x="319" y="267"/>
                    <a:pt x="328" y="271"/>
                  </a:cubicBezTo>
                  <a:cubicBezTo>
                    <a:pt x="336" y="276"/>
                    <a:pt x="352" y="273"/>
                    <a:pt x="363" y="273"/>
                  </a:cubicBezTo>
                  <a:cubicBezTo>
                    <a:pt x="373" y="273"/>
                    <a:pt x="373" y="263"/>
                    <a:pt x="379" y="256"/>
                  </a:cubicBezTo>
                  <a:cubicBezTo>
                    <a:pt x="385" y="249"/>
                    <a:pt x="415" y="247"/>
                    <a:pt x="426" y="247"/>
                  </a:cubicBezTo>
                  <a:cubicBezTo>
                    <a:pt x="436" y="247"/>
                    <a:pt x="435" y="244"/>
                    <a:pt x="446" y="236"/>
                  </a:cubicBezTo>
                  <a:cubicBezTo>
                    <a:pt x="457" y="228"/>
                    <a:pt x="456" y="235"/>
                    <a:pt x="463" y="239"/>
                  </a:cubicBezTo>
                  <a:cubicBezTo>
                    <a:pt x="470" y="242"/>
                    <a:pt x="464" y="227"/>
                    <a:pt x="464" y="221"/>
                  </a:cubicBezTo>
                  <a:cubicBezTo>
                    <a:pt x="464" y="215"/>
                    <a:pt x="469" y="215"/>
                    <a:pt x="470" y="215"/>
                  </a:cubicBezTo>
                  <a:cubicBezTo>
                    <a:pt x="469" y="213"/>
                    <a:pt x="469" y="210"/>
                    <a:pt x="475" y="207"/>
                  </a:cubicBezTo>
                  <a:cubicBezTo>
                    <a:pt x="484" y="203"/>
                    <a:pt x="490" y="201"/>
                    <a:pt x="492" y="193"/>
                  </a:cubicBezTo>
                  <a:cubicBezTo>
                    <a:pt x="493" y="185"/>
                    <a:pt x="488" y="180"/>
                    <a:pt x="492" y="167"/>
                  </a:cubicBezTo>
                  <a:cubicBezTo>
                    <a:pt x="497" y="154"/>
                    <a:pt x="495" y="159"/>
                    <a:pt x="501" y="159"/>
                  </a:cubicBezTo>
                  <a:cubicBezTo>
                    <a:pt x="507" y="159"/>
                    <a:pt x="504" y="141"/>
                    <a:pt x="503" y="138"/>
                  </a:cubicBezTo>
                  <a:cubicBezTo>
                    <a:pt x="502" y="134"/>
                    <a:pt x="494" y="133"/>
                    <a:pt x="487" y="132"/>
                  </a:cubicBezTo>
                  <a:cubicBezTo>
                    <a:pt x="480" y="130"/>
                    <a:pt x="486" y="126"/>
                    <a:pt x="494" y="123"/>
                  </a:cubicBezTo>
                  <a:cubicBezTo>
                    <a:pt x="502" y="120"/>
                    <a:pt x="502" y="126"/>
                    <a:pt x="507" y="129"/>
                  </a:cubicBezTo>
                  <a:cubicBezTo>
                    <a:pt x="511" y="133"/>
                    <a:pt x="514" y="129"/>
                    <a:pt x="520" y="127"/>
                  </a:cubicBezTo>
                  <a:cubicBezTo>
                    <a:pt x="525" y="126"/>
                    <a:pt x="525" y="119"/>
                    <a:pt x="527" y="109"/>
                  </a:cubicBezTo>
                  <a:cubicBezTo>
                    <a:pt x="528" y="102"/>
                    <a:pt x="528" y="95"/>
                    <a:pt x="527" y="88"/>
                  </a:cubicBezTo>
                  <a:cubicBezTo>
                    <a:pt x="526" y="85"/>
                    <a:pt x="526" y="81"/>
                    <a:pt x="524" y="79"/>
                  </a:cubicBezTo>
                  <a:cubicBezTo>
                    <a:pt x="520" y="72"/>
                    <a:pt x="509" y="65"/>
                    <a:pt x="506" y="57"/>
                  </a:cubicBezTo>
                  <a:cubicBezTo>
                    <a:pt x="502" y="49"/>
                    <a:pt x="510" y="33"/>
                    <a:pt x="512" y="29"/>
                  </a:cubicBezTo>
                  <a:cubicBezTo>
                    <a:pt x="512" y="28"/>
                    <a:pt x="512" y="28"/>
                    <a:pt x="513" y="27"/>
                  </a:cubicBezTo>
                  <a:cubicBezTo>
                    <a:pt x="499" y="21"/>
                    <a:pt x="491" y="16"/>
                    <a:pt x="484" y="1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0" name="Freeform 151"/>
            <p:cNvSpPr>
              <a:spLocks/>
            </p:cNvSpPr>
            <p:nvPr/>
          </p:nvSpPr>
          <p:spPr bwMode="auto">
            <a:xfrm>
              <a:off x="5003800" y="4554538"/>
              <a:ext cx="352425" cy="271462"/>
            </a:xfrm>
            <a:custGeom>
              <a:avLst/>
              <a:gdLst>
                <a:gd name="T0" fmla="*/ 49 w 224"/>
                <a:gd name="T1" fmla="*/ 160 h 173"/>
                <a:gd name="T2" fmla="*/ 59 w 224"/>
                <a:gd name="T3" fmla="*/ 158 h 173"/>
                <a:gd name="T4" fmla="*/ 81 w 224"/>
                <a:gd name="T5" fmla="*/ 153 h 173"/>
                <a:gd name="T6" fmla="*/ 91 w 224"/>
                <a:gd name="T7" fmla="*/ 138 h 173"/>
                <a:gd name="T8" fmla="*/ 112 w 224"/>
                <a:gd name="T9" fmla="*/ 157 h 173"/>
                <a:gd name="T10" fmla="*/ 123 w 224"/>
                <a:gd name="T11" fmla="*/ 153 h 173"/>
                <a:gd name="T12" fmla="*/ 134 w 224"/>
                <a:gd name="T13" fmla="*/ 156 h 173"/>
                <a:gd name="T14" fmla="*/ 145 w 224"/>
                <a:gd name="T15" fmla="*/ 155 h 173"/>
                <a:gd name="T16" fmla="*/ 148 w 224"/>
                <a:gd name="T17" fmla="*/ 134 h 173"/>
                <a:gd name="T18" fmla="*/ 139 w 224"/>
                <a:gd name="T19" fmla="*/ 128 h 173"/>
                <a:gd name="T20" fmla="*/ 151 w 224"/>
                <a:gd name="T21" fmla="*/ 120 h 173"/>
                <a:gd name="T22" fmla="*/ 169 w 224"/>
                <a:gd name="T23" fmla="*/ 113 h 173"/>
                <a:gd name="T24" fmla="*/ 173 w 224"/>
                <a:gd name="T25" fmla="*/ 98 h 173"/>
                <a:gd name="T26" fmla="*/ 179 w 224"/>
                <a:gd name="T27" fmla="*/ 79 h 173"/>
                <a:gd name="T28" fmla="*/ 192 w 224"/>
                <a:gd name="T29" fmla="*/ 57 h 173"/>
                <a:gd name="T30" fmla="*/ 205 w 224"/>
                <a:gd name="T31" fmla="*/ 49 h 173"/>
                <a:gd name="T32" fmla="*/ 212 w 224"/>
                <a:gd name="T33" fmla="*/ 37 h 173"/>
                <a:gd name="T34" fmla="*/ 224 w 224"/>
                <a:gd name="T35" fmla="*/ 36 h 173"/>
                <a:gd name="T36" fmla="*/ 216 w 224"/>
                <a:gd name="T37" fmla="*/ 27 h 173"/>
                <a:gd name="T38" fmla="*/ 211 w 224"/>
                <a:gd name="T39" fmla="*/ 9 h 173"/>
                <a:gd name="T40" fmla="*/ 200 w 224"/>
                <a:gd name="T41" fmla="*/ 4 h 173"/>
                <a:gd name="T42" fmla="*/ 193 w 224"/>
                <a:gd name="T43" fmla="*/ 2 h 173"/>
                <a:gd name="T44" fmla="*/ 187 w 224"/>
                <a:gd name="T45" fmla="*/ 8 h 173"/>
                <a:gd name="T46" fmla="*/ 186 w 224"/>
                <a:gd name="T47" fmla="*/ 26 h 173"/>
                <a:gd name="T48" fmla="*/ 169 w 224"/>
                <a:gd name="T49" fmla="*/ 23 h 173"/>
                <a:gd name="T50" fmla="*/ 149 w 224"/>
                <a:gd name="T51" fmla="*/ 34 h 173"/>
                <a:gd name="T52" fmla="*/ 102 w 224"/>
                <a:gd name="T53" fmla="*/ 43 h 173"/>
                <a:gd name="T54" fmla="*/ 86 w 224"/>
                <a:gd name="T55" fmla="*/ 60 h 173"/>
                <a:gd name="T56" fmla="*/ 51 w 224"/>
                <a:gd name="T57" fmla="*/ 58 h 173"/>
                <a:gd name="T58" fmla="*/ 25 w 224"/>
                <a:gd name="T59" fmla="*/ 54 h 173"/>
                <a:gd name="T60" fmla="*/ 22 w 224"/>
                <a:gd name="T61" fmla="*/ 55 h 173"/>
                <a:gd name="T62" fmla="*/ 22 w 224"/>
                <a:gd name="T63" fmla="*/ 55 h 173"/>
                <a:gd name="T64" fmla="*/ 6 w 224"/>
                <a:gd name="T65" fmla="*/ 71 h 173"/>
                <a:gd name="T66" fmla="*/ 8 w 224"/>
                <a:gd name="T67" fmla="*/ 84 h 173"/>
                <a:gd name="T68" fmla="*/ 20 w 224"/>
                <a:gd name="T69" fmla="*/ 91 h 173"/>
                <a:gd name="T70" fmla="*/ 11 w 224"/>
                <a:gd name="T71" fmla="*/ 108 h 173"/>
                <a:gd name="T72" fmla="*/ 24 w 224"/>
                <a:gd name="T73" fmla="*/ 119 h 173"/>
                <a:gd name="T74" fmla="*/ 19 w 224"/>
                <a:gd name="T75" fmla="*/ 136 h 173"/>
                <a:gd name="T76" fmla="*/ 24 w 224"/>
                <a:gd name="T77" fmla="*/ 136 h 173"/>
                <a:gd name="T78" fmla="*/ 30 w 224"/>
                <a:gd name="T79" fmla="*/ 151 h 173"/>
                <a:gd name="T80" fmla="*/ 18 w 224"/>
                <a:gd name="T81" fmla="*/ 158 h 173"/>
                <a:gd name="T82" fmla="*/ 40 w 224"/>
                <a:gd name="T83" fmla="*/ 168 h 173"/>
                <a:gd name="T84" fmla="*/ 49 w 224"/>
                <a:gd name="T85" fmla="*/ 16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73">
                  <a:moveTo>
                    <a:pt x="49" y="160"/>
                  </a:moveTo>
                  <a:cubicBezTo>
                    <a:pt x="53" y="156"/>
                    <a:pt x="53" y="157"/>
                    <a:pt x="59" y="158"/>
                  </a:cubicBezTo>
                  <a:cubicBezTo>
                    <a:pt x="64" y="159"/>
                    <a:pt x="72" y="156"/>
                    <a:pt x="81" y="153"/>
                  </a:cubicBezTo>
                  <a:cubicBezTo>
                    <a:pt x="91" y="151"/>
                    <a:pt x="89" y="142"/>
                    <a:pt x="91" y="138"/>
                  </a:cubicBezTo>
                  <a:cubicBezTo>
                    <a:pt x="92" y="133"/>
                    <a:pt x="105" y="150"/>
                    <a:pt x="112" y="157"/>
                  </a:cubicBezTo>
                  <a:cubicBezTo>
                    <a:pt x="120" y="164"/>
                    <a:pt x="118" y="154"/>
                    <a:pt x="123" y="153"/>
                  </a:cubicBezTo>
                  <a:cubicBezTo>
                    <a:pt x="129" y="151"/>
                    <a:pt x="129" y="153"/>
                    <a:pt x="134" y="156"/>
                  </a:cubicBezTo>
                  <a:cubicBezTo>
                    <a:pt x="140" y="160"/>
                    <a:pt x="143" y="160"/>
                    <a:pt x="145" y="155"/>
                  </a:cubicBezTo>
                  <a:cubicBezTo>
                    <a:pt x="148" y="151"/>
                    <a:pt x="144" y="141"/>
                    <a:pt x="148" y="134"/>
                  </a:cubicBezTo>
                  <a:cubicBezTo>
                    <a:pt x="152" y="128"/>
                    <a:pt x="147" y="130"/>
                    <a:pt x="139" y="128"/>
                  </a:cubicBezTo>
                  <a:cubicBezTo>
                    <a:pt x="131" y="126"/>
                    <a:pt x="144" y="123"/>
                    <a:pt x="151" y="120"/>
                  </a:cubicBezTo>
                  <a:cubicBezTo>
                    <a:pt x="157" y="116"/>
                    <a:pt x="164" y="114"/>
                    <a:pt x="169" y="113"/>
                  </a:cubicBezTo>
                  <a:cubicBezTo>
                    <a:pt x="174" y="112"/>
                    <a:pt x="173" y="105"/>
                    <a:pt x="173" y="98"/>
                  </a:cubicBezTo>
                  <a:cubicBezTo>
                    <a:pt x="173" y="90"/>
                    <a:pt x="175" y="81"/>
                    <a:pt x="179" y="79"/>
                  </a:cubicBezTo>
                  <a:cubicBezTo>
                    <a:pt x="183" y="76"/>
                    <a:pt x="190" y="59"/>
                    <a:pt x="192" y="57"/>
                  </a:cubicBezTo>
                  <a:cubicBezTo>
                    <a:pt x="194" y="54"/>
                    <a:pt x="205" y="49"/>
                    <a:pt x="205" y="49"/>
                  </a:cubicBezTo>
                  <a:cubicBezTo>
                    <a:pt x="205" y="49"/>
                    <a:pt x="212" y="39"/>
                    <a:pt x="212" y="37"/>
                  </a:cubicBezTo>
                  <a:cubicBezTo>
                    <a:pt x="212" y="35"/>
                    <a:pt x="217" y="35"/>
                    <a:pt x="224" y="36"/>
                  </a:cubicBezTo>
                  <a:cubicBezTo>
                    <a:pt x="221" y="32"/>
                    <a:pt x="217" y="28"/>
                    <a:pt x="216" y="27"/>
                  </a:cubicBezTo>
                  <a:cubicBezTo>
                    <a:pt x="215" y="24"/>
                    <a:pt x="216" y="18"/>
                    <a:pt x="211" y="9"/>
                  </a:cubicBezTo>
                  <a:cubicBezTo>
                    <a:pt x="206" y="0"/>
                    <a:pt x="205" y="4"/>
                    <a:pt x="200" y="4"/>
                  </a:cubicBezTo>
                  <a:cubicBezTo>
                    <a:pt x="198" y="4"/>
                    <a:pt x="195" y="3"/>
                    <a:pt x="193" y="2"/>
                  </a:cubicBezTo>
                  <a:cubicBezTo>
                    <a:pt x="192" y="2"/>
                    <a:pt x="187" y="2"/>
                    <a:pt x="187" y="8"/>
                  </a:cubicBezTo>
                  <a:cubicBezTo>
                    <a:pt x="187" y="14"/>
                    <a:pt x="193" y="29"/>
                    <a:pt x="186" y="26"/>
                  </a:cubicBezTo>
                  <a:cubicBezTo>
                    <a:pt x="179" y="22"/>
                    <a:pt x="180" y="15"/>
                    <a:pt x="169" y="23"/>
                  </a:cubicBezTo>
                  <a:cubicBezTo>
                    <a:pt x="158" y="31"/>
                    <a:pt x="159" y="34"/>
                    <a:pt x="149" y="34"/>
                  </a:cubicBezTo>
                  <a:cubicBezTo>
                    <a:pt x="138" y="34"/>
                    <a:pt x="108" y="36"/>
                    <a:pt x="102" y="43"/>
                  </a:cubicBezTo>
                  <a:cubicBezTo>
                    <a:pt x="96" y="50"/>
                    <a:pt x="96" y="60"/>
                    <a:pt x="86" y="60"/>
                  </a:cubicBezTo>
                  <a:cubicBezTo>
                    <a:pt x="75" y="60"/>
                    <a:pt x="59" y="63"/>
                    <a:pt x="51" y="58"/>
                  </a:cubicBezTo>
                  <a:cubicBezTo>
                    <a:pt x="42" y="54"/>
                    <a:pt x="28" y="54"/>
                    <a:pt x="25" y="54"/>
                  </a:cubicBezTo>
                  <a:cubicBezTo>
                    <a:pt x="25" y="54"/>
                    <a:pt x="23" y="54"/>
                    <a:pt x="22" y="55"/>
                  </a:cubicBezTo>
                  <a:cubicBezTo>
                    <a:pt x="22" y="55"/>
                    <a:pt x="22" y="55"/>
                    <a:pt x="22" y="55"/>
                  </a:cubicBezTo>
                  <a:cubicBezTo>
                    <a:pt x="17" y="58"/>
                    <a:pt x="8" y="65"/>
                    <a:pt x="6" y="71"/>
                  </a:cubicBezTo>
                  <a:cubicBezTo>
                    <a:pt x="3" y="80"/>
                    <a:pt x="4" y="82"/>
                    <a:pt x="8" y="84"/>
                  </a:cubicBezTo>
                  <a:cubicBezTo>
                    <a:pt x="13" y="85"/>
                    <a:pt x="28" y="84"/>
                    <a:pt x="20" y="91"/>
                  </a:cubicBezTo>
                  <a:cubicBezTo>
                    <a:pt x="12" y="98"/>
                    <a:pt x="0" y="104"/>
                    <a:pt x="11" y="108"/>
                  </a:cubicBezTo>
                  <a:cubicBezTo>
                    <a:pt x="23" y="113"/>
                    <a:pt x="28" y="110"/>
                    <a:pt x="24" y="119"/>
                  </a:cubicBezTo>
                  <a:cubicBezTo>
                    <a:pt x="22" y="124"/>
                    <a:pt x="21" y="130"/>
                    <a:pt x="19" y="136"/>
                  </a:cubicBezTo>
                  <a:cubicBezTo>
                    <a:pt x="21" y="135"/>
                    <a:pt x="23" y="135"/>
                    <a:pt x="24" y="136"/>
                  </a:cubicBezTo>
                  <a:cubicBezTo>
                    <a:pt x="28" y="140"/>
                    <a:pt x="34" y="147"/>
                    <a:pt x="30" y="151"/>
                  </a:cubicBezTo>
                  <a:cubicBezTo>
                    <a:pt x="27" y="153"/>
                    <a:pt x="21" y="154"/>
                    <a:pt x="18" y="158"/>
                  </a:cubicBezTo>
                  <a:cubicBezTo>
                    <a:pt x="26" y="161"/>
                    <a:pt x="34" y="165"/>
                    <a:pt x="40" y="168"/>
                  </a:cubicBezTo>
                  <a:cubicBezTo>
                    <a:pt x="50" y="173"/>
                    <a:pt x="46" y="163"/>
                    <a:pt x="49" y="16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1" name="Freeform 163"/>
            <p:cNvSpPr>
              <a:spLocks/>
            </p:cNvSpPr>
            <p:nvPr/>
          </p:nvSpPr>
          <p:spPr bwMode="auto">
            <a:xfrm>
              <a:off x="4568825" y="4535488"/>
              <a:ext cx="25400" cy="28575"/>
            </a:xfrm>
            <a:custGeom>
              <a:avLst/>
              <a:gdLst>
                <a:gd name="T0" fmla="*/ 14 w 16"/>
                <a:gd name="T1" fmla="*/ 7 h 18"/>
                <a:gd name="T2" fmla="*/ 0 w 16"/>
                <a:gd name="T3" fmla="*/ 0 h 18"/>
                <a:gd name="T4" fmla="*/ 7 w 16"/>
                <a:gd name="T5" fmla="*/ 15 h 18"/>
                <a:gd name="T6" fmla="*/ 15 w 16"/>
                <a:gd name="T7" fmla="*/ 18 h 18"/>
                <a:gd name="T8" fmla="*/ 14 w 16"/>
                <a:gd name="T9" fmla="*/ 7 h 18"/>
              </a:gdLst>
              <a:ahLst/>
              <a:cxnLst>
                <a:cxn ang="0">
                  <a:pos x="T0" y="T1"/>
                </a:cxn>
                <a:cxn ang="0">
                  <a:pos x="T2" y="T3"/>
                </a:cxn>
                <a:cxn ang="0">
                  <a:pos x="T4" y="T5"/>
                </a:cxn>
                <a:cxn ang="0">
                  <a:pos x="T6" y="T7"/>
                </a:cxn>
                <a:cxn ang="0">
                  <a:pos x="T8" y="T9"/>
                </a:cxn>
              </a:cxnLst>
              <a:rect l="0" t="0" r="r" b="b"/>
              <a:pathLst>
                <a:path w="16" h="18">
                  <a:moveTo>
                    <a:pt x="14" y="7"/>
                  </a:moveTo>
                  <a:cubicBezTo>
                    <a:pt x="12" y="3"/>
                    <a:pt x="5" y="0"/>
                    <a:pt x="0" y="0"/>
                  </a:cubicBezTo>
                  <a:cubicBezTo>
                    <a:pt x="1" y="5"/>
                    <a:pt x="4" y="13"/>
                    <a:pt x="7" y="15"/>
                  </a:cubicBezTo>
                  <a:cubicBezTo>
                    <a:pt x="8" y="16"/>
                    <a:pt x="11" y="17"/>
                    <a:pt x="15" y="18"/>
                  </a:cubicBezTo>
                  <a:cubicBezTo>
                    <a:pt x="15" y="14"/>
                    <a:pt x="16" y="10"/>
                    <a:pt x="14" y="7"/>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2" name="Freeform 164"/>
            <p:cNvSpPr>
              <a:spLocks/>
            </p:cNvSpPr>
            <p:nvPr/>
          </p:nvSpPr>
          <p:spPr bwMode="auto">
            <a:xfrm>
              <a:off x="4160838" y="4451350"/>
              <a:ext cx="523875" cy="304800"/>
            </a:xfrm>
            <a:custGeom>
              <a:avLst/>
              <a:gdLst>
                <a:gd name="T0" fmla="*/ 304 w 333"/>
                <a:gd name="T1" fmla="*/ 90 h 193"/>
                <a:gd name="T2" fmla="*/ 286 w 333"/>
                <a:gd name="T3" fmla="*/ 79 h 193"/>
                <a:gd name="T4" fmla="*/ 266 w 333"/>
                <a:gd name="T5" fmla="*/ 68 h 193"/>
                <a:gd name="T6" fmla="*/ 258 w 333"/>
                <a:gd name="T7" fmla="*/ 49 h 193"/>
                <a:gd name="T8" fmla="*/ 267 w 333"/>
                <a:gd name="T9" fmla="*/ 34 h 193"/>
                <a:gd name="T10" fmla="*/ 268 w 333"/>
                <a:gd name="T11" fmla="*/ 25 h 193"/>
                <a:gd name="T12" fmla="*/ 265 w 333"/>
                <a:gd name="T13" fmla="*/ 18 h 193"/>
                <a:gd name="T14" fmla="*/ 238 w 333"/>
                <a:gd name="T15" fmla="*/ 11 h 193"/>
                <a:gd name="T16" fmla="*/ 209 w 333"/>
                <a:gd name="T17" fmla="*/ 1 h 193"/>
                <a:gd name="T18" fmla="*/ 186 w 333"/>
                <a:gd name="T19" fmla="*/ 14 h 193"/>
                <a:gd name="T20" fmla="*/ 163 w 333"/>
                <a:gd name="T21" fmla="*/ 15 h 193"/>
                <a:gd name="T22" fmla="*/ 141 w 333"/>
                <a:gd name="T23" fmla="*/ 14 h 193"/>
                <a:gd name="T24" fmla="*/ 126 w 333"/>
                <a:gd name="T25" fmla="*/ 13 h 193"/>
                <a:gd name="T26" fmla="*/ 127 w 333"/>
                <a:gd name="T27" fmla="*/ 15 h 193"/>
                <a:gd name="T28" fmla="*/ 105 w 333"/>
                <a:gd name="T29" fmla="*/ 25 h 193"/>
                <a:gd name="T30" fmla="*/ 88 w 333"/>
                <a:gd name="T31" fmla="*/ 21 h 193"/>
                <a:gd name="T32" fmla="*/ 85 w 333"/>
                <a:gd name="T33" fmla="*/ 32 h 193"/>
                <a:gd name="T34" fmla="*/ 65 w 333"/>
                <a:gd name="T35" fmla="*/ 51 h 193"/>
                <a:gd name="T36" fmla="*/ 43 w 333"/>
                <a:gd name="T37" fmla="*/ 76 h 193"/>
                <a:gd name="T38" fmla="*/ 36 w 333"/>
                <a:gd name="T39" fmla="*/ 94 h 193"/>
                <a:gd name="T40" fmla="*/ 25 w 333"/>
                <a:gd name="T41" fmla="*/ 104 h 193"/>
                <a:gd name="T42" fmla="*/ 13 w 333"/>
                <a:gd name="T43" fmla="*/ 118 h 193"/>
                <a:gd name="T44" fmla="*/ 17 w 333"/>
                <a:gd name="T45" fmla="*/ 138 h 193"/>
                <a:gd name="T46" fmla="*/ 5 w 333"/>
                <a:gd name="T47" fmla="*/ 150 h 193"/>
                <a:gd name="T48" fmla="*/ 15 w 333"/>
                <a:gd name="T49" fmla="*/ 154 h 193"/>
                <a:gd name="T50" fmla="*/ 32 w 333"/>
                <a:gd name="T51" fmla="*/ 136 h 193"/>
                <a:gd name="T52" fmla="*/ 53 w 333"/>
                <a:gd name="T53" fmla="*/ 132 h 193"/>
                <a:gd name="T54" fmla="*/ 64 w 333"/>
                <a:gd name="T55" fmla="*/ 141 h 193"/>
                <a:gd name="T56" fmla="*/ 64 w 333"/>
                <a:gd name="T57" fmla="*/ 153 h 193"/>
                <a:gd name="T58" fmla="*/ 76 w 333"/>
                <a:gd name="T59" fmla="*/ 185 h 193"/>
                <a:gd name="T60" fmla="*/ 76 w 333"/>
                <a:gd name="T61" fmla="*/ 187 h 193"/>
                <a:gd name="T62" fmla="*/ 98 w 333"/>
                <a:gd name="T63" fmla="*/ 184 h 193"/>
                <a:gd name="T64" fmla="*/ 118 w 333"/>
                <a:gd name="T65" fmla="*/ 181 h 193"/>
                <a:gd name="T66" fmla="*/ 139 w 333"/>
                <a:gd name="T67" fmla="*/ 181 h 193"/>
                <a:gd name="T68" fmla="*/ 151 w 333"/>
                <a:gd name="T69" fmla="*/ 167 h 193"/>
                <a:gd name="T70" fmla="*/ 158 w 333"/>
                <a:gd name="T71" fmla="*/ 155 h 193"/>
                <a:gd name="T72" fmla="*/ 163 w 333"/>
                <a:gd name="T73" fmla="*/ 145 h 193"/>
                <a:gd name="T74" fmla="*/ 180 w 333"/>
                <a:gd name="T75" fmla="*/ 132 h 193"/>
                <a:gd name="T76" fmla="*/ 181 w 333"/>
                <a:gd name="T77" fmla="*/ 148 h 193"/>
                <a:gd name="T78" fmla="*/ 194 w 333"/>
                <a:gd name="T79" fmla="*/ 163 h 193"/>
                <a:gd name="T80" fmla="*/ 208 w 333"/>
                <a:gd name="T81" fmla="*/ 169 h 193"/>
                <a:gd name="T82" fmla="*/ 206 w 333"/>
                <a:gd name="T83" fmla="*/ 177 h 193"/>
                <a:gd name="T84" fmla="*/ 223 w 333"/>
                <a:gd name="T85" fmla="*/ 192 h 193"/>
                <a:gd name="T86" fmla="*/ 223 w 333"/>
                <a:gd name="T87" fmla="*/ 176 h 193"/>
                <a:gd name="T88" fmla="*/ 236 w 333"/>
                <a:gd name="T89" fmla="*/ 157 h 193"/>
                <a:gd name="T90" fmla="*/ 243 w 333"/>
                <a:gd name="T91" fmla="*/ 132 h 193"/>
                <a:gd name="T92" fmla="*/ 252 w 333"/>
                <a:gd name="T93" fmla="*/ 131 h 193"/>
                <a:gd name="T94" fmla="*/ 265 w 333"/>
                <a:gd name="T95" fmla="*/ 149 h 193"/>
                <a:gd name="T96" fmla="*/ 288 w 333"/>
                <a:gd name="T97" fmla="*/ 142 h 193"/>
                <a:gd name="T98" fmla="*/ 302 w 333"/>
                <a:gd name="T99" fmla="*/ 153 h 193"/>
                <a:gd name="T100" fmla="*/ 300 w 333"/>
                <a:gd name="T101" fmla="*/ 134 h 193"/>
                <a:gd name="T102" fmla="*/ 301 w 333"/>
                <a:gd name="T103" fmla="*/ 117 h 193"/>
                <a:gd name="T104" fmla="*/ 321 w 333"/>
                <a:gd name="T105" fmla="*/ 122 h 193"/>
                <a:gd name="T106" fmla="*/ 321 w 333"/>
                <a:gd name="T107" fmla="*/ 109 h 193"/>
                <a:gd name="T108" fmla="*/ 324 w 333"/>
                <a:gd name="T109" fmla="*/ 95 h 193"/>
                <a:gd name="T110" fmla="*/ 325 w 333"/>
                <a:gd name="T111" fmla="*/ 92 h 193"/>
                <a:gd name="T112" fmla="*/ 327 w 333"/>
                <a:gd name="T113" fmla="*/ 78 h 193"/>
                <a:gd name="T114" fmla="*/ 304 w 333"/>
                <a:gd name="T115" fmla="*/ 9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3" h="193">
                  <a:moveTo>
                    <a:pt x="304" y="90"/>
                  </a:moveTo>
                  <a:cubicBezTo>
                    <a:pt x="297" y="96"/>
                    <a:pt x="290" y="87"/>
                    <a:pt x="286" y="79"/>
                  </a:cubicBezTo>
                  <a:cubicBezTo>
                    <a:pt x="282" y="72"/>
                    <a:pt x="269" y="70"/>
                    <a:pt x="266" y="68"/>
                  </a:cubicBezTo>
                  <a:cubicBezTo>
                    <a:pt x="262" y="65"/>
                    <a:pt x="258" y="54"/>
                    <a:pt x="258" y="49"/>
                  </a:cubicBezTo>
                  <a:cubicBezTo>
                    <a:pt x="258" y="45"/>
                    <a:pt x="262" y="40"/>
                    <a:pt x="267" y="34"/>
                  </a:cubicBezTo>
                  <a:cubicBezTo>
                    <a:pt x="269" y="31"/>
                    <a:pt x="269" y="28"/>
                    <a:pt x="268" y="25"/>
                  </a:cubicBezTo>
                  <a:cubicBezTo>
                    <a:pt x="267" y="23"/>
                    <a:pt x="266" y="21"/>
                    <a:pt x="265" y="18"/>
                  </a:cubicBezTo>
                  <a:cubicBezTo>
                    <a:pt x="261" y="13"/>
                    <a:pt x="246" y="13"/>
                    <a:pt x="238" y="11"/>
                  </a:cubicBezTo>
                  <a:cubicBezTo>
                    <a:pt x="229" y="9"/>
                    <a:pt x="220" y="2"/>
                    <a:pt x="209" y="1"/>
                  </a:cubicBezTo>
                  <a:cubicBezTo>
                    <a:pt x="198" y="0"/>
                    <a:pt x="190" y="11"/>
                    <a:pt x="186" y="14"/>
                  </a:cubicBezTo>
                  <a:cubicBezTo>
                    <a:pt x="181" y="17"/>
                    <a:pt x="172" y="15"/>
                    <a:pt x="163" y="15"/>
                  </a:cubicBezTo>
                  <a:cubicBezTo>
                    <a:pt x="155" y="15"/>
                    <a:pt x="149" y="14"/>
                    <a:pt x="141" y="14"/>
                  </a:cubicBezTo>
                  <a:cubicBezTo>
                    <a:pt x="137" y="14"/>
                    <a:pt x="132" y="14"/>
                    <a:pt x="126" y="13"/>
                  </a:cubicBezTo>
                  <a:cubicBezTo>
                    <a:pt x="127" y="14"/>
                    <a:pt x="127" y="15"/>
                    <a:pt x="127" y="15"/>
                  </a:cubicBezTo>
                  <a:cubicBezTo>
                    <a:pt x="128" y="22"/>
                    <a:pt x="120" y="23"/>
                    <a:pt x="105" y="25"/>
                  </a:cubicBezTo>
                  <a:cubicBezTo>
                    <a:pt x="90" y="27"/>
                    <a:pt x="93" y="22"/>
                    <a:pt x="88" y="21"/>
                  </a:cubicBezTo>
                  <a:cubicBezTo>
                    <a:pt x="83" y="21"/>
                    <a:pt x="85" y="27"/>
                    <a:pt x="85" y="32"/>
                  </a:cubicBezTo>
                  <a:cubicBezTo>
                    <a:pt x="85" y="37"/>
                    <a:pt x="72" y="44"/>
                    <a:pt x="65" y="51"/>
                  </a:cubicBezTo>
                  <a:cubicBezTo>
                    <a:pt x="58" y="58"/>
                    <a:pt x="50" y="72"/>
                    <a:pt x="43" y="76"/>
                  </a:cubicBezTo>
                  <a:cubicBezTo>
                    <a:pt x="37" y="79"/>
                    <a:pt x="38" y="86"/>
                    <a:pt x="36" y="94"/>
                  </a:cubicBezTo>
                  <a:cubicBezTo>
                    <a:pt x="33" y="102"/>
                    <a:pt x="35" y="99"/>
                    <a:pt x="25" y="104"/>
                  </a:cubicBezTo>
                  <a:cubicBezTo>
                    <a:pt x="15" y="109"/>
                    <a:pt x="22" y="110"/>
                    <a:pt x="13" y="118"/>
                  </a:cubicBezTo>
                  <a:cubicBezTo>
                    <a:pt x="4" y="126"/>
                    <a:pt x="17" y="130"/>
                    <a:pt x="17" y="138"/>
                  </a:cubicBezTo>
                  <a:cubicBezTo>
                    <a:pt x="17" y="146"/>
                    <a:pt x="10" y="144"/>
                    <a:pt x="5" y="150"/>
                  </a:cubicBezTo>
                  <a:cubicBezTo>
                    <a:pt x="0" y="157"/>
                    <a:pt x="8" y="156"/>
                    <a:pt x="15" y="154"/>
                  </a:cubicBezTo>
                  <a:cubicBezTo>
                    <a:pt x="23" y="152"/>
                    <a:pt x="29" y="139"/>
                    <a:pt x="32" y="136"/>
                  </a:cubicBezTo>
                  <a:cubicBezTo>
                    <a:pt x="36" y="134"/>
                    <a:pt x="50" y="132"/>
                    <a:pt x="53" y="132"/>
                  </a:cubicBezTo>
                  <a:cubicBezTo>
                    <a:pt x="57" y="132"/>
                    <a:pt x="59" y="136"/>
                    <a:pt x="64" y="141"/>
                  </a:cubicBezTo>
                  <a:cubicBezTo>
                    <a:pt x="68" y="145"/>
                    <a:pt x="64" y="145"/>
                    <a:pt x="64" y="153"/>
                  </a:cubicBezTo>
                  <a:cubicBezTo>
                    <a:pt x="64" y="161"/>
                    <a:pt x="78" y="179"/>
                    <a:pt x="76" y="185"/>
                  </a:cubicBezTo>
                  <a:cubicBezTo>
                    <a:pt x="76" y="186"/>
                    <a:pt x="76" y="186"/>
                    <a:pt x="76" y="187"/>
                  </a:cubicBezTo>
                  <a:cubicBezTo>
                    <a:pt x="83" y="189"/>
                    <a:pt x="91" y="186"/>
                    <a:pt x="98" y="184"/>
                  </a:cubicBezTo>
                  <a:cubicBezTo>
                    <a:pt x="107" y="182"/>
                    <a:pt x="113" y="182"/>
                    <a:pt x="118" y="181"/>
                  </a:cubicBezTo>
                  <a:cubicBezTo>
                    <a:pt x="124" y="180"/>
                    <a:pt x="130" y="185"/>
                    <a:pt x="139" y="181"/>
                  </a:cubicBezTo>
                  <a:cubicBezTo>
                    <a:pt x="147" y="176"/>
                    <a:pt x="144" y="173"/>
                    <a:pt x="151" y="167"/>
                  </a:cubicBezTo>
                  <a:cubicBezTo>
                    <a:pt x="159" y="160"/>
                    <a:pt x="160" y="164"/>
                    <a:pt x="158" y="155"/>
                  </a:cubicBezTo>
                  <a:cubicBezTo>
                    <a:pt x="156" y="147"/>
                    <a:pt x="157" y="151"/>
                    <a:pt x="163" y="145"/>
                  </a:cubicBezTo>
                  <a:cubicBezTo>
                    <a:pt x="170" y="140"/>
                    <a:pt x="174" y="131"/>
                    <a:pt x="180" y="132"/>
                  </a:cubicBezTo>
                  <a:cubicBezTo>
                    <a:pt x="187" y="133"/>
                    <a:pt x="181" y="140"/>
                    <a:pt x="181" y="148"/>
                  </a:cubicBezTo>
                  <a:cubicBezTo>
                    <a:pt x="181" y="155"/>
                    <a:pt x="189" y="156"/>
                    <a:pt x="194" y="163"/>
                  </a:cubicBezTo>
                  <a:cubicBezTo>
                    <a:pt x="199" y="169"/>
                    <a:pt x="200" y="167"/>
                    <a:pt x="208" y="169"/>
                  </a:cubicBezTo>
                  <a:cubicBezTo>
                    <a:pt x="215" y="171"/>
                    <a:pt x="209" y="172"/>
                    <a:pt x="206" y="177"/>
                  </a:cubicBezTo>
                  <a:cubicBezTo>
                    <a:pt x="203" y="183"/>
                    <a:pt x="217" y="193"/>
                    <a:pt x="223" y="192"/>
                  </a:cubicBezTo>
                  <a:cubicBezTo>
                    <a:pt x="229" y="191"/>
                    <a:pt x="222" y="182"/>
                    <a:pt x="223" y="176"/>
                  </a:cubicBezTo>
                  <a:cubicBezTo>
                    <a:pt x="224" y="171"/>
                    <a:pt x="228" y="163"/>
                    <a:pt x="236" y="157"/>
                  </a:cubicBezTo>
                  <a:cubicBezTo>
                    <a:pt x="243" y="152"/>
                    <a:pt x="243" y="143"/>
                    <a:pt x="243" y="132"/>
                  </a:cubicBezTo>
                  <a:cubicBezTo>
                    <a:pt x="243" y="120"/>
                    <a:pt x="247" y="131"/>
                    <a:pt x="252" y="131"/>
                  </a:cubicBezTo>
                  <a:cubicBezTo>
                    <a:pt x="256" y="131"/>
                    <a:pt x="259" y="143"/>
                    <a:pt x="265" y="149"/>
                  </a:cubicBezTo>
                  <a:cubicBezTo>
                    <a:pt x="270" y="154"/>
                    <a:pt x="275" y="143"/>
                    <a:pt x="288" y="142"/>
                  </a:cubicBezTo>
                  <a:cubicBezTo>
                    <a:pt x="301" y="141"/>
                    <a:pt x="293" y="151"/>
                    <a:pt x="302" y="153"/>
                  </a:cubicBezTo>
                  <a:cubicBezTo>
                    <a:pt x="310" y="155"/>
                    <a:pt x="301" y="138"/>
                    <a:pt x="300" y="134"/>
                  </a:cubicBezTo>
                  <a:cubicBezTo>
                    <a:pt x="299" y="129"/>
                    <a:pt x="297" y="124"/>
                    <a:pt x="301" y="117"/>
                  </a:cubicBezTo>
                  <a:cubicBezTo>
                    <a:pt x="305" y="109"/>
                    <a:pt x="309" y="118"/>
                    <a:pt x="321" y="122"/>
                  </a:cubicBezTo>
                  <a:cubicBezTo>
                    <a:pt x="333" y="126"/>
                    <a:pt x="326" y="112"/>
                    <a:pt x="321" y="109"/>
                  </a:cubicBezTo>
                  <a:cubicBezTo>
                    <a:pt x="316" y="106"/>
                    <a:pt x="324" y="102"/>
                    <a:pt x="324" y="95"/>
                  </a:cubicBezTo>
                  <a:cubicBezTo>
                    <a:pt x="324" y="94"/>
                    <a:pt x="324" y="93"/>
                    <a:pt x="325" y="92"/>
                  </a:cubicBezTo>
                  <a:cubicBezTo>
                    <a:pt x="325" y="87"/>
                    <a:pt x="327" y="84"/>
                    <a:pt x="327" y="78"/>
                  </a:cubicBezTo>
                  <a:cubicBezTo>
                    <a:pt x="327" y="71"/>
                    <a:pt x="311" y="84"/>
                    <a:pt x="304" y="9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3" name="Freeform 166"/>
            <p:cNvSpPr>
              <a:spLocks/>
            </p:cNvSpPr>
            <p:nvPr/>
          </p:nvSpPr>
          <p:spPr bwMode="auto">
            <a:xfrm>
              <a:off x="4198938" y="3275013"/>
              <a:ext cx="933450" cy="1255712"/>
            </a:xfrm>
            <a:custGeom>
              <a:avLst/>
              <a:gdLst>
                <a:gd name="T0" fmla="*/ 162 w 593"/>
                <a:gd name="T1" fmla="*/ 761 h 797"/>
                <a:gd name="T2" fmla="*/ 241 w 593"/>
                <a:gd name="T3" fmla="*/ 765 h 797"/>
                <a:gd name="T4" fmla="*/ 276 w 593"/>
                <a:gd name="T5" fmla="*/ 779 h 797"/>
                <a:gd name="T6" fmla="*/ 298 w 593"/>
                <a:gd name="T7" fmla="*/ 767 h 797"/>
                <a:gd name="T8" fmla="*/ 353 w 593"/>
                <a:gd name="T9" fmla="*/ 777 h 797"/>
                <a:gd name="T10" fmla="*/ 430 w 593"/>
                <a:gd name="T11" fmla="*/ 746 h 797"/>
                <a:gd name="T12" fmla="*/ 466 w 593"/>
                <a:gd name="T13" fmla="*/ 756 h 797"/>
                <a:gd name="T14" fmla="*/ 476 w 593"/>
                <a:gd name="T15" fmla="*/ 733 h 797"/>
                <a:gd name="T16" fmla="*/ 499 w 593"/>
                <a:gd name="T17" fmla="*/ 676 h 797"/>
                <a:gd name="T18" fmla="*/ 530 w 593"/>
                <a:gd name="T19" fmla="*/ 630 h 797"/>
                <a:gd name="T20" fmla="*/ 454 w 593"/>
                <a:gd name="T21" fmla="*/ 574 h 797"/>
                <a:gd name="T22" fmla="*/ 414 w 593"/>
                <a:gd name="T23" fmla="*/ 494 h 797"/>
                <a:gd name="T24" fmla="*/ 442 w 593"/>
                <a:gd name="T25" fmla="*/ 467 h 797"/>
                <a:gd name="T26" fmla="*/ 552 w 593"/>
                <a:gd name="T27" fmla="*/ 408 h 797"/>
                <a:gd name="T28" fmla="*/ 593 w 593"/>
                <a:gd name="T29" fmla="*/ 396 h 797"/>
                <a:gd name="T30" fmla="*/ 582 w 593"/>
                <a:gd name="T31" fmla="*/ 352 h 797"/>
                <a:gd name="T32" fmla="*/ 568 w 593"/>
                <a:gd name="T33" fmla="*/ 311 h 797"/>
                <a:gd name="T34" fmla="*/ 561 w 593"/>
                <a:gd name="T35" fmla="*/ 241 h 797"/>
                <a:gd name="T36" fmla="*/ 539 w 593"/>
                <a:gd name="T37" fmla="*/ 188 h 797"/>
                <a:gd name="T38" fmla="*/ 531 w 593"/>
                <a:gd name="T39" fmla="*/ 102 h 797"/>
                <a:gd name="T40" fmla="*/ 481 w 593"/>
                <a:gd name="T41" fmla="*/ 83 h 797"/>
                <a:gd name="T42" fmla="*/ 420 w 593"/>
                <a:gd name="T43" fmla="*/ 61 h 797"/>
                <a:gd name="T44" fmla="*/ 356 w 593"/>
                <a:gd name="T45" fmla="*/ 106 h 797"/>
                <a:gd name="T46" fmla="*/ 323 w 593"/>
                <a:gd name="T47" fmla="*/ 89 h 797"/>
                <a:gd name="T48" fmla="*/ 312 w 593"/>
                <a:gd name="T49" fmla="*/ 69 h 797"/>
                <a:gd name="T50" fmla="*/ 274 w 593"/>
                <a:gd name="T51" fmla="*/ 50 h 797"/>
                <a:gd name="T52" fmla="*/ 264 w 593"/>
                <a:gd name="T53" fmla="*/ 17 h 797"/>
                <a:gd name="T54" fmla="*/ 218 w 593"/>
                <a:gd name="T55" fmla="*/ 15 h 797"/>
                <a:gd name="T56" fmla="*/ 180 w 593"/>
                <a:gd name="T57" fmla="*/ 10 h 797"/>
                <a:gd name="T58" fmla="*/ 189 w 593"/>
                <a:gd name="T59" fmla="*/ 60 h 797"/>
                <a:gd name="T60" fmla="*/ 208 w 593"/>
                <a:gd name="T61" fmla="*/ 95 h 797"/>
                <a:gd name="T62" fmla="*/ 188 w 593"/>
                <a:gd name="T63" fmla="*/ 114 h 797"/>
                <a:gd name="T64" fmla="*/ 164 w 593"/>
                <a:gd name="T65" fmla="*/ 145 h 797"/>
                <a:gd name="T66" fmla="*/ 106 w 593"/>
                <a:gd name="T67" fmla="*/ 132 h 797"/>
                <a:gd name="T68" fmla="*/ 84 w 593"/>
                <a:gd name="T69" fmla="*/ 171 h 797"/>
                <a:gd name="T70" fmla="*/ 64 w 593"/>
                <a:gd name="T71" fmla="*/ 239 h 797"/>
                <a:gd name="T72" fmla="*/ 81 w 593"/>
                <a:gd name="T73" fmla="*/ 275 h 797"/>
                <a:gd name="T74" fmla="*/ 52 w 593"/>
                <a:gd name="T75" fmla="*/ 314 h 797"/>
                <a:gd name="T76" fmla="*/ 24 w 593"/>
                <a:gd name="T77" fmla="*/ 362 h 797"/>
                <a:gd name="T78" fmla="*/ 4 w 593"/>
                <a:gd name="T79" fmla="*/ 401 h 797"/>
                <a:gd name="T80" fmla="*/ 20 w 593"/>
                <a:gd name="T81" fmla="*/ 442 h 797"/>
                <a:gd name="T82" fmla="*/ 32 w 593"/>
                <a:gd name="T83" fmla="*/ 479 h 797"/>
                <a:gd name="T84" fmla="*/ 68 w 593"/>
                <a:gd name="T85" fmla="*/ 535 h 797"/>
                <a:gd name="T86" fmla="*/ 58 w 593"/>
                <a:gd name="T87" fmla="*/ 578 h 797"/>
                <a:gd name="T88" fmla="*/ 70 w 593"/>
                <a:gd name="T89" fmla="*/ 600 h 797"/>
                <a:gd name="T90" fmla="*/ 120 w 593"/>
                <a:gd name="T91" fmla="*/ 611 h 797"/>
                <a:gd name="T92" fmla="*/ 124 w 593"/>
                <a:gd name="T93" fmla="*/ 646 h 797"/>
                <a:gd name="T94" fmla="*/ 98 w 593"/>
                <a:gd name="T95" fmla="*/ 739 h 797"/>
                <a:gd name="T96" fmla="*/ 117 w 593"/>
                <a:gd name="T97" fmla="*/ 761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3" h="797">
                  <a:moveTo>
                    <a:pt x="117" y="761"/>
                  </a:moveTo>
                  <a:cubicBezTo>
                    <a:pt x="125" y="761"/>
                    <a:pt x="131" y="762"/>
                    <a:pt x="139" y="762"/>
                  </a:cubicBezTo>
                  <a:cubicBezTo>
                    <a:pt x="148" y="762"/>
                    <a:pt x="157" y="764"/>
                    <a:pt x="162" y="761"/>
                  </a:cubicBezTo>
                  <a:cubicBezTo>
                    <a:pt x="166" y="758"/>
                    <a:pt x="174" y="747"/>
                    <a:pt x="185" y="748"/>
                  </a:cubicBezTo>
                  <a:cubicBezTo>
                    <a:pt x="196" y="749"/>
                    <a:pt x="205" y="756"/>
                    <a:pt x="214" y="758"/>
                  </a:cubicBezTo>
                  <a:cubicBezTo>
                    <a:pt x="222" y="760"/>
                    <a:pt x="237" y="760"/>
                    <a:pt x="241" y="765"/>
                  </a:cubicBezTo>
                  <a:cubicBezTo>
                    <a:pt x="242" y="768"/>
                    <a:pt x="243" y="770"/>
                    <a:pt x="244" y="772"/>
                  </a:cubicBezTo>
                  <a:cubicBezTo>
                    <a:pt x="252" y="767"/>
                    <a:pt x="258" y="763"/>
                    <a:pt x="261" y="762"/>
                  </a:cubicBezTo>
                  <a:cubicBezTo>
                    <a:pt x="265" y="761"/>
                    <a:pt x="274" y="772"/>
                    <a:pt x="276" y="779"/>
                  </a:cubicBezTo>
                  <a:cubicBezTo>
                    <a:pt x="278" y="787"/>
                    <a:pt x="282" y="787"/>
                    <a:pt x="285" y="792"/>
                  </a:cubicBezTo>
                  <a:cubicBezTo>
                    <a:pt x="289" y="797"/>
                    <a:pt x="292" y="790"/>
                    <a:pt x="297" y="787"/>
                  </a:cubicBezTo>
                  <a:cubicBezTo>
                    <a:pt x="302" y="784"/>
                    <a:pt x="298" y="772"/>
                    <a:pt x="298" y="767"/>
                  </a:cubicBezTo>
                  <a:cubicBezTo>
                    <a:pt x="298" y="761"/>
                    <a:pt x="308" y="763"/>
                    <a:pt x="318" y="764"/>
                  </a:cubicBezTo>
                  <a:cubicBezTo>
                    <a:pt x="329" y="765"/>
                    <a:pt x="325" y="769"/>
                    <a:pt x="331" y="774"/>
                  </a:cubicBezTo>
                  <a:cubicBezTo>
                    <a:pt x="338" y="779"/>
                    <a:pt x="340" y="779"/>
                    <a:pt x="353" y="777"/>
                  </a:cubicBezTo>
                  <a:cubicBezTo>
                    <a:pt x="365" y="775"/>
                    <a:pt x="379" y="763"/>
                    <a:pt x="386" y="760"/>
                  </a:cubicBezTo>
                  <a:cubicBezTo>
                    <a:pt x="392" y="757"/>
                    <a:pt x="413" y="757"/>
                    <a:pt x="421" y="756"/>
                  </a:cubicBezTo>
                  <a:cubicBezTo>
                    <a:pt x="428" y="755"/>
                    <a:pt x="424" y="746"/>
                    <a:pt x="430" y="746"/>
                  </a:cubicBezTo>
                  <a:cubicBezTo>
                    <a:pt x="437" y="746"/>
                    <a:pt x="440" y="746"/>
                    <a:pt x="444" y="749"/>
                  </a:cubicBezTo>
                  <a:cubicBezTo>
                    <a:pt x="449" y="753"/>
                    <a:pt x="454" y="751"/>
                    <a:pt x="459" y="749"/>
                  </a:cubicBezTo>
                  <a:cubicBezTo>
                    <a:pt x="465" y="748"/>
                    <a:pt x="466" y="751"/>
                    <a:pt x="466" y="756"/>
                  </a:cubicBezTo>
                  <a:cubicBezTo>
                    <a:pt x="466" y="761"/>
                    <a:pt x="471" y="760"/>
                    <a:pt x="479" y="767"/>
                  </a:cubicBezTo>
                  <a:cubicBezTo>
                    <a:pt x="486" y="773"/>
                    <a:pt x="486" y="756"/>
                    <a:pt x="486" y="747"/>
                  </a:cubicBezTo>
                  <a:cubicBezTo>
                    <a:pt x="486" y="739"/>
                    <a:pt x="476" y="744"/>
                    <a:pt x="476" y="733"/>
                  </a:cubicBezTo>
                  <a:cubicBezTo>
                    <a:pt x="476" y="723"/>
                    <a:pt x="467" y="711"/>
                    <a:pt x="463" y="707"/>
                  </a:cubicBezTo>
                  <a:cubicBezTo>
                    <a:pt x="458" y="703"/>
                    <a:pt x="466" y="696"/>
                    <a:pt x="471" y="692"/>
                  </a:cubicBezTo>
                  <a:cubicBezTo>
                    <a:pt x="476" y="688"/>
                    <a:pt x="493" y="679"/>
                    <a:pt x="499" y="676"/>
                  </a:cubicBezTo>
                  <a:cubicBezTo>
                    <a:pt x="504" y="673"/>
                    <a:pt x="506" y="656"/>
                    <a:pt x="506" y="656"/>
                  </a:cubicBezTo>
                  <a:cubicBezTo>
                    <a:pt x="506" y="656"/>
                    <a:pt x="520" y="656"/>
                    <a:pt x="527" y="653"/>
                  </a:cubicBezTo>
                  <a:cubicBezTo>
                    <a:pt x="531" y="652"/>
                    <a:pt x="530" y="641"/>
                    <a:pt x="530" y="630"/>
                  </a:cubicBezTo>
                  <a:cubicBezTo>
                    <a:pt x="524" y="625"/>
                    <a:pt x="518" y="619"/>
                    <a:pt x="508" y="614"/>
                  </a:cubicBezTo>
                  <a:cubicBezTo>
                    <a:pt x="496" y="608"/>
                    <a:pt x="489" y="602"/>
                    <a:pt x="477" y="587"/>
                  </a:cubicBezTo>
                  <a:cubicBezTo>
                    <a:pt x="466" y="572"/>
                    <a:pt x="460" y="581"/>
                    <a:pt x="454" y="574"/>
                  </a:cubicBezTo>
                  <a:cubicBezTo>
                    <a:pt x="448" y="568"/>
                    <a:pt x="438" y="545"/>
                    <a:pt x="434" y="538"/>
                  </a:cubicBezTo>
                  <a:cubicBezTo>
                    <a:pt x="429" y="532"/>
                    <a:pt x="441" y="526"/>
                    <a:pt x="436" y="518"/>
                  </a:cubicBezTo>
                  <a:cubicBezTo>
                    <a:pt x="430" y="509"/>
                    <a:pt x="418" y="508"/>
                    <a:pt x="414" y="494"/>
                  </a:cubicBezTo>
                  <a:cubicBezTo>
                    <a:pt x="411" y="481"/>
                    <a:pt x="403" y="476"/>
                    <a:pt x="410" y="477"/>
                  </a:cubicBezTo>
                  <a:cubicBezTo>
                    <a:pt x="418" y="478"/>
                    <a:pt x="421" y="498"/>
                    <a:pt x="424" y="489"/>
                  </a:cubicBezTo>
                  <a:cubicBezTo>
                    <a:pt x="427" y="481"/>
                    <a:pt x="425" y="471"/>
                    <a:pt x="442" y="467"/>
                  </a:cubicBezTo>
                  <a:cubicBezTo>
                    <a:pt x="459" y="462"/>
                    <a:pt x="458" y="471"/>
                    <a:pt x="468" y="462"/>
                  </a:cubicBezTo>
                  <a:cubicBezTo>
                    <a:pt x="477" y="454"/>
                    <a:pt x="496" y="437"/>
                    <a:pt x="513" y="429"/>
                  </a:cubicBezTo>
                  <a:cubicBezTo>
                    <a:pt x="530" y="422"/>
                    <a:pt x="555" y="415"/>
                    <a:pt x="552" y="408"/>
                  </a:cubicBezTo>
                  <a:cubicBezTo>
                    <a:pt x="549" y="400"/>
                    <a:pt x="552" y="395"/>
                    <a:pt x="559" y="398"/>
                  </a:cubicBezTo>
                  <a:cubicBezTo>
                    <a:pt x="565" y="402"/>
                    <a:pt x="576" y="421"/>
                    <a:pt x="579" y="418"/>
                  </a:cubicBezTo>
                  <a:cubicBezTo>
                    <a:pt x="581" y="415"/>
                    <a:pt x="586" y="407"/>
                    <a:pt x="593" y="396"/>
                  </a:cubicBezTo>
                  <a:cubicBezTo>
                    <a:pt x="591" y="394"/>
                    <a:pt x="593" y="390"/>
                    <a:pt x="593" y="385"/>
                  </a:cubicBezTo>
                  <a:cubicBezTo>
                    <a:pt x="593" y="379"/>
                    <a:pt x="592" y="368"/>
                    <a:pt x="590" y="357"/>
                  </a:cubicBezTo>
                  <a:cubicBezTo>
                    <a:pt x="587" y="347"/>
                    <a:pt x="588" y="353"/>
                    <a:pt x="582" y="352"/>
                  </a:cubicBezTo>
                  <a:cubicBezTo>
                    <a:pt x="576" y="351"/>
                    <a:pt x="574" y="341"/>
                    <a:pt x="573" y="337"/>
                  </a:cubicBezTo>
                  <a:cubicBezTo>
                    <a:pt x="572" y="332"/>
                    <a:pt x="571" y="327"/>
                    <a:pt x="569" y="324"/>
                  </a:cubicBezTo>
                  <a:cubicBezTo>
                    <a:pt x="566" y="320"/>
                    <a:pt x="567" y="315"/>
                    <a:pt x="568" y="311"/>
                  </a:cubicBezTo>
                  <a:cubicBezTo>
                    <a:pt x="569" y="306"/>
                    <a:pt x="569" y="294"/>
                    <a:pt x="567" y="285"/>
                  </a:cubicBezTo>
                  <a:cubicBezTo>
                    <a:pt x="565" y="276"/>
                    <a:pt x="560" y="279"/>
                    <a:pt x="556" y="266"/>
                  </a:cubicBezTo>
                  <a:cubicBezTo>
                    <a:pt x="553" y="253"/>
                    <a:pt x="559" y="251"/>
                    <a:pt x="561" y="241"/>
                  </a:cubicBezTo>
                  <a:cubicBezTo>
                    <a:pt x="562" y="232"/>
                    <a:pt x="548" y="227"/>
                    <a:pt x="544" y="221"/>
                  </a:cubicBezTo>
                  <a:cubicBezTo>
                    <a:pt x="540" y="215"/>
                    <a:pt x="529" y="208"/>
                    <a:pt x="528" y="202"/>
                  </a:cubicBezTo>
                  <a:cubicBezTo>
                    <a:pt x="527" y="196"/>
                    <a:pt x="533" y="194"/>
                    <a:pt x="539" y="188"/>
                  </a:cubicBezTo>
                  <a:cubicBezTo>
                    <a:pt x="545" y="182"/>
                    <a:pt x="541" y="170"/>
                    <a:pt x="541" y="165"/>
                  </a:cubicBezTo>
                  <a:cubicBezTo>
                    <a:pt x="541" y="160"/>
                    <a:pt x="532" y="132"/>
                    <a:pt x="531" y="125"/>
                  </a:cubicBezTo>
                  <a:cubicBezTo>
                    <a:pt x="530" y="120"/>
                    <a:pt x="531" y="111"/>
                    <a:pt x="531" y="102"/>
                  </a:cubicBezTo>
                  <a:cubicBezTo>
                    <a:pt x="528" y="102"/>
                    <a:pt x="524" y="101"/>
                    <a:pt x="519" y="95"/>
                  </a:cubicBezTo>
                  <a:cubicBezTo>
                    <a:pt x="512" y="88"/>
                    <a:pt x="504" y="80"/>
                    <a:pt x="497" y="81"/>
                  </a:cubicBezTo>
                  <a:cubicBezTo>
                    <a:pt x="489" y="82"/>
                    <a:pt x="486" y="86"/>
                    <a:pt x="481" y="83"/>
                  </a:cubicBezTo>
                  <a:cubicBezTo>
                    <a:pt x="475" y="80"/>
                    <a:pt x="467" y="78"/>
                    <a:pt x="462" y="73"/>
                  </a:cubicBezTo>
                  <a:cubicBezTo>
                    <a:pt x="457" y="68"/>
                    <a:pt x="457" y="56"/>
                    <a:pt x="445" y="56"/>
                  </a:cubicBezTo>
                  <a:cubicBezTo>
                    <a:pt x="434" y="56"/>
                    <a:pt x="425" y="58"/>
                    <a:pt x="420" y="61"/>
                  </a:cubicBezTo>
                  <a:cubicBezTo>
                    <a:pt x="414" y="63"/>
                    <a:pt x="408" y="70"/>
                    <a:pt x="402" y="75"/>
                  </a:cubicBezTo>
                  <a:cubicBezTo>
                    <a:pt x="397" y="80"/>
                    <a:pt x="386" y="83"/>
                    <a:pt x="376" y="86"/>
                  </a:cubicBezTo>
                  <a:cubicBezTo>
                    <a:pt x="365" y="88"/>
                    <a:pt x="362" y="106"/>
                    <a:pt x="356" y="106"/>
                  </a:cubicBezTo>
                  <a:cubicBezTo>
                    <a:pt x="349" y="106"/>
                    <a:pt x="344" y="99"/>
                    <a:pt x="337" y="99"/>
                  </a:cubicBezTo>
                  <a:cubicBezTo>
                    <a:pt x="329" y="99"/>
                    <a:pt x="324" y="104"/>
                    <a:pt x="321" y="99"/>
                  </a:cubicBezTo>
                  <a:cubicBezTo>
                    <a:pt x="317" y="94"/>
                    <a:pt x="317" y="90"/>
                    <a:pt x="323" y="89"/>
                  </a:cubicBezTo>
                  <a:cubicBezTo>
                    <a:pt x="329" y="87"/>
                    <a:pt x="334" y="81"/>
                    <a:pt x="334" y="73"/>
                  </a:cubicBezTo>
                  <a:cubicBezTo>
                    <a:pt x="334" y="65"/>
                    <a:pt x="334" y="58"/>
                    <a:pt x="327" y="61"/>
                  </a:cubicBezTo>
                  <a:cubicBezTo>
                    <a:pt x="320" y="64"/>
                    <a:pt x="326" y="74"/>
                    <a:pt x="312" y="69"/>
                  </a:cubicBezTo>
                  <a:cubicBezTo>
                    <a:pt x="297" y="63"/>
                    <a:pt x="297" y="57"/>
                    <a:pt x="289" y="58"/>
                  </a:cubicBezTo>
                  <a:cubicBezTo>
                    <a:pt x="282" y="58"/>
                    <a:pt x="273" y="68"/>
                    <a:pt x="275" y="62"/>
                  </a:cubicBezTo>
                  <a:cubicBezTo>
                    <a:pt x="277" y="55"/>
                    <a:pt x="280" y="50"/>
                    <a:pt x="274" y="50"/>
                  </a:cubicBezTo>
                  <a:cubicBezTo>
                    <a:pt x="269" y="51"/>
                    <a:pt x="252" y="57"/>
                    <a:pt x="260" y="51"/>
                  </a:cubicBezTo>
                  <a:cubicBezTo>
                    <a:pt x="268" y="46"/>
                    <a:pt x="274" y="42"/>
                    <a:pt x="270" y="34"/>
                  </a:cubicBezTo>
                  <a:cubicBezTo>
                    <a:pt x="266" y="27"/>
                    <a:pt x="266" y="21"/>
                    <a:pt x="264" y="17"/>
                  </a:cubicBezTo>
                  <a:cubicBezTo>
                    <a:pt x="263" y="16"/>
                    <a:pt x="263" y="15"/>
                    <a:pt x="263" y="14"/>
                  </a:cubicBezTo>
                  <a:cubicBezTo>
                    <a:pt x="254" y="12"/>
                    <a:pt x="244" y="10"/>
                    <a:pt x="239" y="12"/>
                  </a:cubicBezTo>
                  <a:cubicBezTo>
                    <a:pt x="228" y="15"/>
                    <a:pt x="226" y="22"/>
                    <a:pt x="218" y="15"/>
                  </a:cubicBezTo>
                  <a:cubicBezTo>
                    <a:pt x="212" y="11"/>
                    <a:pt x="188" y="2"/>
                    <a:pt x="172" y="0"/>
                  </a:cubicBezTo>
                  <a:cubicBezTo>
                    <a:pt x="172" y="0"/>
                    <a:pt x="172" y="1"/>
                    <a:pt x="172" y="2"/>
                  </a:cubicBezTo>
                  <a:cubicBezTo>
                    <a:pt x="172" y="9"/>
                    <a:pt x="178" y="12"/>
                    <a:pt x="180" y="10"/>
                  </a:cubicBezTo>
                  <a:cubicBezTo>
                    <a:pt x="181" y="7"/>
                    <a:pt x="187" y="4"/>
                    <a:pt x="189" y="17"/>
                  </a:cubicBezTo>
                  <a:cubicBezTo>
                    <a:pt x="190" y="30"/>
                    <a:pt x="210" y="48"/>
                    <a:pt x="209" y="54"/>
                  </a:cubicBezTo>
                  <a:cubicBezTo>
                    <a:pt x="207" y="59"/>
                    <a:pt x="193" y="52"/>
                    <a:pt x="189" y="60"/>
                  </a:cubicBezTo>
                  <a:cubicBezTo>
                    <a:pt x="185" y="68"/>
                    <a:pt x="188" y="74"/>
                    <a:pt x="193" y="75"/>
                  </a:cubicBezTo>
                  <a:cubicBezTo>
                    <a:pt x="199" y="77"/>
                    <a:pt x="191" y="77"/>
                    <a:pt x="199" y="85"/>
                  </a:cubicBezTo>
                  <a:cubicBezTo>
                    <a:pt x="207" y="93"/>
                    <a:pt x="216" y="89"/>
                    <a:pt x="208" y="95"/>
                  </a:cubicBezTo>
                  <a:cubicBezTo>
                    <a:pt x="200" y="102"/>
                    <a:pt x="191" y="102"/>
                    <a:pt x="199" y="106"/>
                  </a:cubicBezTo>
                  <a:cubicBezTo>
                    <a:pt x="207" y="111"/>
                    <a:pt x="211" y="117"/>
                    <a:pt x="206" y="117"/>
                  </a:cubicBezTo>
                  <a:cubicBezTo>
                    <a:pt x="201" y="117"/>
                    <a:pt x="197" y="105"/>
                    <a:pt x="188" y="114"/>
                  </a:cubicBezTo>
                  <a:cubicBezTo>
                    <a:pt x="179" y="122"/>
                    <a:pt x="174" y="128"/>
                    <a:pt x="175" y="135"/>
                  </a:cubicBezTo>
                  <a:cubicBezTo>
                    <a:pt x="176" y="142"/>
                    <a:pt x="184" y="162"/>
                    <a:pt x="176" y="154"/>
                  </a:cubicBezTo>
                  <a:cubicBezTo>
                    <a:pt x="169" y="147"/>
                    <a:pt x="163" y="140"/>
                    <a:pt x="164" y="145"/>
                  </a:cubicBezTo>
                  <a:cubicBezTo>
                    <a:pt x="164" y="150"/>
                    <a:pt x="176" y="157"/>
                    <a:pt x="164" y="152"/>
                  </a:cubicBezTo>
                  <a:cubicBezTo>
                    <a:pt x="152" y="147"/>
                    <a:pt x="145" y="127"/>
                    <a:pt x="137" y="127"/>
                  </a:cubicBezTo>
                  <a:cubicBezTo>
                    <a:pt x="129" y="127"/>
                    <a:pt x="115" y="132"/>
                    <a:pt x="106" y="132"/>
                  </a:cubicBezTo>
                  <a:cubicBezTo>
                    <a:pt x="97" y="132"/>
                    <a:pt x="92" y="134"/>
                    <a:pt x="88" y="143"/>
                  </a:cubicBezTo>
                  <a:cubicBezTo>
                    <a:pt x="83" y="152"/>
                    <a:pt x="84" y="158"/>
                    <a:pt x="87" y="168"/>
                  </a:cubicBezTo>
                  <a:cubicBezTo>
                    <a:pt x="89" y="175"/>
                    <a:pt x="87" y="174"/>
                    <a:pt x="84" y="171"/>
                  </a:cubicBezTo>
                  <a:cubicBezTo>
                    <a:pt x="91" y="194"/>
                    <a:pt x="92" y="208"/>
                    <a:pt x="89" y="212"/>
                  </a:cubicBezTo>
                  <a:cubicBezTo>
                    <a:pt x="85" y="218"/>
                    <a:pt x="85" y="234"/>
                    <a:pt x="83" y="238"/>
                  </a:cubicBezTo>
                  <a:cubicBezTo>
                    <a:pt x="80" y="241"/>
                    <a:pt x="73" y="239"/>
                    <a:pt x="64" y="239"/>
                  </a:cubicBezTo>
                  <a:cubicBezTo>
                    <a:pt x="55" y="239"/>
                    <a:pt x="62" y="242"/>
                    <a:pt x="62" y="251"/>
                  </a:cubicBezTo>
                  <a:cubicBezTo>
                    <a:pt x="62" y="260"/>
                    <a:pt x="70" y="257"/>
                    <a:pt x="79" y="260"/>
                  </a:cubicBezTo>
                  <a:cubicBezTo>
                    <a:pt x="88" y="262"/>
                    <a:pt x="84" y="268"/>
                    <a:pt x="81" y="275"/>
                  </a:cubicBezTo>
                  <a:cubicBezTo>
                    <a:pt x="78" y="282"/>
                    <a:pt x="72" y="287"/>
                    <a:pt x="63" y="293"/>
                  </a:cubicBezTo>
                  <a:cubicBezTo>
                    <a:pt x="55" y="299"/>
                    <a:pt x="64" y="300"/>
                    <a:pt x="64" y="305"/>
                  </a:cubicBezTo>
                  <a:cubicBezTo>
                    <a:pt x="64" y="311"/>
                    <a:pt x="62" y="311"/>
                    <a:pt x="52" y="314"/>
                  </a:cubicBezTo>
                  <a:cubicBezTo>
                    <a:pt x="42" y="317"/>
                    <a:pt x="29" y="313"/>
                    <a:pt x="23" y="314"/>
                  </a:cubicBezTo>
                  <a:cubicBezTo>
                    <a:pt x="17" y="315"/>
                    <a:pt x="13" y="318"/>
                    <a:pt x="12" y="325"/>
                  </a:cubicBezTo>
                  <a:cubicBezTo>
                    <a:pt x="12" y="332"/>
                    <a:pt x="26" y="353"/>
                    <a:pt x="24" y="362"/>
                  </a:cubicBezTo>
                  <a:cubicBezTo>
                    <a:pt x="22" y="372"/>
                    <a:pt x="19" y="374"/>
                    <a:pt x="13" y="378"/>
                  </a:cubicBezTo>
                  <a:cubicBezTo>
                    <a:pt x="8" y="382"/>
                    <a:pt x="18" y="382"/>
                    <a:pt x="18" y="387"/>
                  </a:cubicBezTo>
                  <a:cubicBezTo>
                    <a:pt x="18" y="392"/>
                    <a:pt x="7" y="398"/>
                    <a:pt x="4" y="401"/>
                  </a:cubicBezTo>
                  <a:cubicBezTo>
                    <a:pt x="0" y="404"/>
                    <a:pt x="9" y="411"/>
                    <a:pt x="11" y="414"/>
                  </a:cubicBezTo>
                  <a:cubicBezTo>
                    <a:pt x="12" y="418"/>
                    <a:pt x="9" y="420"/>
                    <a:pt x="7" y="426"/>
                  </a:cubicBezTo>
                  <a:cubicBezTo>
                    <a:pt x="5" y="432"/>
                    <a:pt x="18" y="438"/>
                    <a:pt x="20" y="442"/>
                  </a:cubicBezTo>
                  <a:cubicBezTo>
                    <a:pt x="23" y="446"/>
                    <a:pt x="19" y="445"/>
                    <a:pt x="19" y="450"/>
                  </a:cubicBezTo>
                  <a:cubicBezTo>
                    <a:pt x="19" y="455"/>
                    <a:pt x="28" y="467"/>
                    <a:pt x="32" y="475"/>
                  </a:cubicBezTo>
                  <a:cubicBezTo>
                    <a:pt x="33" y="476"/>
                    <a:pt x="33" y="478"/>
                    <a:pt x="32" y="479"/>
                  </a:cubicBezTo>
                  <a:cubicBezTo>
                    <a:pt x="32" y="484"/>
                    <a:pt x="32" y="493"/>
                    <a:pt x="35" y="498"/>
                  </a:cubicBezTo>
                  <a:cubicBezTo>
                    <a:pt x="38" y="506"/>
                    <a:pt x="47" y="523"/>
                    <a:pt x="54" y="526"/>
                  </a:cubicBezTo>
                  <a:cubicBezTo>
                    <a:pt x="61" y="528"/>
                    <a:pt x="65" y="529"/>
                    <a:pt x="68" y="535"/>
                  </a:cubicBezTo>
                  <a:cubicBezTo>
                    <a:pt x="70" y="542"/>
                    <a:pt x="72" y="548"/>
                    <a:pt x="70" y="553"/>
                  </a:cubicBezTo>
                  <a:cubicBezTo>
                    <a:pt x="69" y="558"/>
                    <a:pt x="70" y="566"/>
                    <a:pt x="68" y="566"/>
                  </a:cubicBezTo>
                  <a:cubicBezTo>
                    <a:pt x="66" y="567"/>
                    <a:pt x="59" y="565"/>
                    <a:pt x="58" y="578"/>
                  </a:cubicBezTo>
                  <a:cubicBezTo>
                    <a:pt x="57" y="582"/>
                    <a:pt x="57" y="586"/>
                    <a:pt x="57" y="590"/>
                  </a:cubicBezTo>
                  <a:cubicBezTo>
                    <a:pt x="58" y="590"/>
                    <a:pt x="58" y="590"/>
                    <a:pt x="59" y="589"/>
                  </a:cubicBezTo>
                  <a:cubicBezTo>
                    <a:pt x="64" y="586"/>
                    <a:pt x="65" y="592"/>
                    <a:pt x="70" y="600"/>
                  </a:cubicBezTo>
                  <a:cubicBezTo>
                    <a:pt x="76" y="608"/>
                    <a:pt x="79" y="603"/>
                    <a:pt x="86" y="604"/>
                  </a:cubicBezTo>
                  <a:cubicBezTo>
                    <a:pt x="93" y="606"/>
                    <a:pt x="94" y="597"/>
                    <a:pt x="98" y="594"/>
                  </a:cubicBezTo>
                  <a:cubicBezTo>
                    <a:pt x="103" y="591"/>
                    <a:pt x="109" y="606"/>
                    <a:pt x="120" y="611"/>
                  </a:cubicBezTo>
                  <a:cubicBezTo>
                    <a:pt x="132" y="615"/>
                    <a:pt x="146" y="620"/>
                    <a:pt x="146" y="620"/>
                  </a:cubicBezTo>
                  <a:cubicBezTo>
                    <a:pt x="146" y="620"/>
                    <a:pt x="146" y="624"/>
                    <a:pt x="142" y="629"/>
                  </a:cubicBezTo>
                  <a:cubicBezTo>
                    <a:pt x="139" y="634"/>
                    <a:pt x="131" y="639"/>
                    <a:pt x="124" y="646"/>
                  </a:cubicBezTo>
                  <a:cubicBezTo>
                    <a:pt x="117" y="652"/>
                    <a:pt x="119" y="669"/>
                    <a:pt x="119" y="672"/>
                  </a:cubicBezTo>
                  <a:cubicBezTo>
                    <a:pt x="118" y="675"/>
                    <a:pt x="105" y="695"/>
                    <a:pt x="104" y="704"/>
                  </a:cubicBezTo>
                  <a:cubicBezTo>
                    <a:pt x="102" y="714"/>
                    <a:pt x="104" y="728"/>
                    <a:pt x="98" y="739"/>
                  </a:cubicBezTo>
                  <a:cubicBezTo>
                    <a:pt x="92" y="750"/>
                    <a:pt x="100" y="754"/>
                    <a:pt x="102" y="760"/>
                  </a:cubicBezTo>
                  <a:cubicBezTo>
                    <a:pt x="102" y="760"/>
                    <a:pt x="102" y="760"/>
                    <a:pt x="102" y="760"/>
                  </a:cubicBezTo>
                  <a:cubicBezTo>
                    <a:pt x="108" y="761"/>
                    <a:pt x="113" y="761"/>
                    <a:pt x="117" y="76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4" name="Freeform 167"/>
            <p:cNvSpPr>
              <a:spLocks noEditPoints="1"/>
            </p:cNvSpPr>
            <p:nvPr/>
          </p:nvSpPr>
          <p:spPr bwMode="auto">
            <a:xfrm>
              <a:off x="4227513" y="4545013"/>
              <a:ext cx="1481137" cy="1492250"/>
            </a:xfrm>
            <a:custGeom>
              <a:avLst/>
              <a:gdLst>
                <a:gd name="T0" fmla="*/ 501 w 940"/>
                <a:gd name="T1" fmla="*/ 90 h 948"/>
                <a:gd name="T2" fmla="*/ 497 w 940"/>
                <a:gd name="T3" fmla="*/ 52 h 948"/>
                <a:gd name="T4" fmla="*/ 406 w 940"/>
                <a:gd name="T5" fmla="*/ 2 h 948"/>
                <a:gd name="T6" fmla="*/ 327 w 940"/>
                <a:gd name="T7" fmla="*/ 35 h 948"/>
                <a:gd name="T8" fmla="*/ 282 w 940"/>
                <a:gd name="T9" fmla="*/ 36 h 948"/>
                <a:gd name="T10" fmla="*/ 259 w 940"/>
                <a:gd name="T11" fmla="*/ 58 h 948"/>
                <a:gd name="T12" fmla="*/ 246 w 940"/>
                <a:gd name="T13" fmla="*/ 83 h 948"/>
                <a:gd name="T14" fmla="*/ 201 w 940"/>
                <a:gd name="T15" fmla="*/ 73 h 948"/>
                <a:gd name="T16" fmla="*/ 181 w 940"/>
                <a:gd name="T17" fmla="*/ 133 h 948"/>
                <a:gd name="T18" fmla="*/ 152 w 940"/>
                <a:gd name="T19" fmla="*/ 104 h 948"/>
                <a:gd name="T20" fmla="*/ 121 w 940"/>
                <a:gd name="T21" fmla="*/ 86 h 948"/>
                <a:gd name="T22" fmla="*/ 97 w 940"/>
                <a:gd name="T23" fmla="*/ 122 h 948"/>
                <a:gd name="T24" fmla="*/ 34 w 940"/>
                <a:gd name="T25" fmla="*/ 128 h 948"/>
                <a:gd name="T26" fmla="*/ 32 w 940"/>
                <a:gd name="T27" fmla="*/ 161 h 948"/>
                <a:gd name="T28" fmla="*/ 20 w 940"/>
                <a:gd name="T29" fmla="*/ 204 h 948"/>
                <a:gd name="T30" fmla="*/ 24 w 940"/>
                <a:gd name="T31" fmla="*/ 232 h 948"/>
                <a:gd name="T32" fmla="*/ 18 w 940"/>
                <a:gd name="T33" fmla="*/ 280 h 948"/>
                <a:gd name="T34" fmla="*/ 64 w 940"/>
                <a:gd name="T35" fmla="*/ 338 h 948"/>
                <a:gd name="T36" fmla="*/ 117 w 940"/>
                <a:gd name="T37" fmla="*/ 328 h 948"/>
                <a:gd name="T38" fmla="*/ 183 w 940"/>
                <a:gd name="T39" fmla="*/ 289 h 948"/>
                <a:gd name="T40" fmla="*/ 274 w 940"/>
                <a:gd name="T41" fmla="*/ 351 h 948"/>
                <a:gd name="T42" fmla="*/ 294 w 940"/>
                <a:gd name="T43" fmla="*/ 439 h 948"/>
                <a:gd name="T44" fmla="*/ 327 w 940"/>
                <a:gd name="T45" fmla="*/ 462 h 948"/>
                <a:gd name="T46" fmla="*/ 386 w 940"/>
                <a:gd name="T47" fmla="*/ 509 h 948"/>
                <a:gd name="T48" fmla="*/ 451 w 940"/>
                <a:gd name="T49" fmla="*/ 580 h 948"/>
                <a:gd name="T50" fmla="*/ 529 w 940"/>
                <a:gd name="T51" fmla="*/ 610 h 948"/>
                <a:gd name="T52" fmla="*/ 591 w 940"/>
                <a:gd name="T53" fmla="*/ 652 h 948"/>
                <a:gd name="T54" fmla="*/ 638 w 940"/>
                <a:gd name="T55" fmla="*/ 667 h 948"/>
                <a:gd name="T56" fmla="*/ 674 w 940"/>
                <a:gd name="T57" fmla="*/ 720 h 948"/>
                <a:gd name="T58" fmla="*/ 728 w 940"/>
                <a:gd name="T59" fmla="*/ 759 h 948"/>
                <a:gd name="T60" fmla="*/ 766 w 940"/>
                <a:gd name="T61" fmla="*/ 843 h 948"/>
                <a:gd name="T62" fmla="*/ 743 w 940"/>
                <a:gd name="T63" fmla="*/ 886 h 948"/>
                <a:gd name="T64" fmla="*/ 736 w 940"/>
                <a:gd name="T65" fmla="*/ 948 h 948"/>
                <a:gd name="T66" fmla="*/ 790 w 940"/>
                <a:gd name="T67" fmla="*/ 895 h 948"/>
                <a:gd name="T68" fmla="*/ 824 w 940"/>
                <a:gd name="T69" fmla="*/ 827 h 948"/>
                <a:gd name="T70" fmla="*/ 829 w 940"/>
                <a:gd name="T71" fmla="*/ 776 h 948"/>
                <a:gd name="T72" fmla="*/ 788 w 940"/>
                <a:gd name="T73" fmla="*/ 720 h 948"/>
                <a:gd name="T74" fmla="*/ 840 w 940"/>
                <a:gd name="T75" fmla="*/ 676 h 948"/>
                <a:gd name="T76" fmla="*/ 907 w 940"/>
                <a:gd name="T77" fmla="*/ 718 h 948"/>
                <a:gd name="T78" fmla="*/ 933 w 940"/>
                <a:gd name="T79" fmla="*/ 680 h 948"/>
                <a:gd name="T80" fmla="*/ 849 w 940"/>
                <a:gd name="T81" fmla="*/ 627 h 948"/>
                <a:gd name="T82" fmla="*/ 715 w 940"/>
                <a:gd name="T83" fmla="*/ 559 h 948"/>
                <a:gd name="T84" fmla="*/ 688 w 940"/>
                <a:gd name="T85" fmla="*/ 528 h 948"/>
                <a:gd name="T86" fmla="*/ 621 w 940"/>
                <a:gd name="T87" fmla="*/ 509 h 948"/>
                <a:gd name="T88" fmla="*/ 529 w 940"/>
                <a:gd name="T89" fmla="*/ 374 h 948"/>
                <a:gd name="T90" fmla="*/ 434 w 940"/>
                <a:gd name="T91" fmla="*/ 307 h 948"/>
                <a:gd name="T92" fmla="*/ 419 w 940"/>
                <a:gd name="T93" fmla="*/ 246 h 948"/>
                <a:gd name="T94" fmla="*/ 426 w 940"/>
                <a:gd name="T95" fmla="*/ 215 h 948"/>
                <a:gd name="T96" fmla="*/ 422 w 940"/>
                <a:gd name="T97" fmla="*/ 171 h 948"/>
                <a:gd name="T98" fmla="*/ 456 w 940"/>
                <a:gd name="T99" fmla="*/ 159 h 948"/>
                <a:gd name="T100" fmla="*/ 502 w 940"/>
                <a:gd name="T101" fmla="*/ 147 h 948"/>
                <a:gd name="T102" fmla="*/ 504 w 940"/>
                <a:gd name="T103" fmla="*/ 114 h 948"/>
                <a:gd name="T104" fmla="*/ 449 w 940"/>
                <a:gd name="T105" fmla="*/ 546 h 948"/>
                <a:gd name="T106" fmla="*/ 440 w 940"/>
                <a:gd name="T107" fmla="*/ 350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0" h="948">
                  <a:moveTo>
                    <a:pt x="504" y="114"/>
                  </a:moveTo>
                  <a:cubicBezTo>
                    <a:pt x="493" y="110"/>
                    <a:pt x="505" y="104"/>
                    <a:pt x="513" y="97"/>
                  </a:cubicBezTo>
                  <a:cubicBezTo>
                    <a:pt x="521" y="90"/>
                    <a:pt x="506" y="91"/>
                    <a:pt x="501" y="90"/>
                  </a:cubicBezTo>
                  <a:cubicBezTo>
                    <a:pt x="497" y="88"/>
                    <a:pt x="496" y="86"/>
                    <a:pt x="499" y="77"/>
                  </a:cubicBezTo>
                  <a:cubicBezTo>
                    <a:pt x="501" y="71"/>
                    <a:pt x="510" y="64"/>
                    <a:pt x="515" y="61"/>
                  </a:cubicBezTo>
                  <a:cubicBezTo>
                    <a:pt x="510" y="57"/>
                    <a:pt x="507" y="54"/>
                    <a:pt x="497" y="52"/>
                  </a:cubicBezTo>
                  <a:cubicBezTo>
                    <a:pt x="481" y="50"/>
                    <a:pt x="438" y="53"/>
                    <a:pt x="430" y="46"/>
                  </a:cubicBezTo>
                  <a:cubicBezTo>
                    <a:pt x="421" y="38"/>
                    <a:pt x="412" y="29"/>
                    <a:pt x="407" y="20"/>
                  </a:cubicBezTo>
                  <a:cubicBezTo>
                    <a:pt x="402" y="12"/>
                    <a:pt x="416" y="0"/>
                    <a:pt x="406" y="2"/>
                  </a:cubicBezTo>
                  <a:cubicBezTo>
                    <a:pt x="396" y="4"/>
                    <a:pt x="386" y="14"/>
                    <a:pt x="377" y="14"/>
                  </a:cubicBezTo>
                  <a:cubicBezTo>
                    <a:pt x="369" y="14"/>
                    <a:pt x="357" y="11"/>
                    <a:pt x="347" y="14"/>
                  </a:cubicBezTo>
                  <a:cubicBezTo>
                    <a:pt x="338" y="17"/>
                    <a:pt x="334" y="29"/>
                    <a:pt x="327" y="35"/>
                  </a:cubicBezTo>
                  <a:cubicBezTo>
                    <a:pt x="321" y="42"/>
                    <a:pt x="311" y="42"/>
                    <a:pt x="306" y="37"/>
                  </a:cubicBezTo>
                  <a:cubicBezTo>
                    <a:pt x="302" y="34"/>
                    <a:pt x="292" y="33"/>
                    <a:pt x="283" y="33"/>
                  </a:cubicBezTo>
                  <a:cubicBezTo>
                    <a:pt x="282" y="34"/>
                    <a:pt x="282" y="35"/>
                    <a:pt x="282" y="36"/>
                  </a:cubicBezTo>
                  <a:cubicBezTo>
                    <a:pt x="282" y="43"/>
                    <a:pt x="274" y="47"/>
                    <a:pt x="279" y="50"/>
                  </a:cubicBezTo>
                  <a:cubicBezTo>
                    <a:pt x="284" y="53"/>
                    <a:pt x="291" y="67"/>
                    <a:pt x="279" y="63"/>
                  </a:cubicBezTo>
                  <a:cubicBezTo>
                    <a:pt x="267" y="59"/>
                    <a:pt x="263" y="50"/>
                    <a:pt x="259" y="58"/>
                  </a:cubicBezTo>
                  <a:cubicBezTo>
                    <a:pt x="255" y="65"/>
                    <a:pt x="257" y="70"/>
                    <a:pt x="258" y="75"/>
                  </a:cubicBezTo>
                  <a:cubicBezTo>
                    <a:pt x="259" y="79"/>
                    <a:pt x="268" y="96"/>
                    <a:pt x="260" y="94"/>
                  </a:cubicBezTo>
                  <a:cubicBezTo>
                    <a:pt x="251" y="92"/>
                    <a:pt x="259" y="82"/>
                    <a:pt x="246" y="83"/>
                  </a:cubicBezTo>
                  <a:cubicBezTo>
                    <a:pt x="233" y="84"/>
                    <a:pt x="228" y="95"/>
                    <a:pt x="223" y="90"/>
                  </a:cubicBezTo>
                  <a:cubicBezTo>
                    <a:pt x="217" y="84"/>
                    <a:pt x="214" y="72"/>
                    <a:pt x="210" y="72"/>
                  </a:cubicBezTo>
                  <a:cubicBezTo>
                    <a:pt x="205" y="72"/>
                    <a:pt x="201" y="61"/>
                    <a:pt x="201" y="73"/>
                  </a:cubicBezTo>
                  <a:cubicBezTo>
                    <a:pt x="201" y="84"/>
                    <a:pt x="201" y="93"/>
                    <a:pt x="194" y="98"/>
                  </a:cubicBezTo>
                  <a:cubicBezTo>
                    <a:pt x="186" y="104"/>
                    <a:pt x="182" y="112"/>
                    <a:pt x="181" y="117"/>
                  </a:cubicBezTo>
                  <a:cubicBezTo>
                    <a:pt x="180" y="123"/>
                    <a:pt x="187" y="132"/>
                    <a:pt x="181" y="133"/>
                  </a:cubicBezTo>
                  <a:cubicBezTo>
                    <a:pt x="175" y="134"/>
                    <a:pt x="161" y="124"/>
                    <a:pt x="164" y="118"/>
                  </a:cubicBezTo>
                  <a:cubicBezTo>
                    <a:pt x="167" y="113"/>
                    <a:pt x="173" y="112"/>
                    <a:pt x="166" y="110"/>
                  </a:cubicBezTo>
                  <a:cubicBezTo>
                    <a:pt x="158" y="108"/>
                    <a:pt x="157" y="110"/>
                    <a:pt x="152" y="104"/>
                  </a:cubicBezTo>
                  <a:cubicBezTo>
                    <a:pt x="147" y="97"/>
                    <a:pt x="139" y="96"/>
                    <a:pt x="139" y="89"/>
                  </a:cubicBezTo>
                  <a:cubicBezTo>
                    <a:pt x="139" y="81"/>
                    <a:pt x="145" y="74"/>
                    <a:pt x="138" y="73"/>
                  </a:cubicBezTo>
                  <a:cubicBezTo>
                    <a:pt x="132" y="72"/>
                    <a:pt x="128" y="81"/>
                    <a:pt x="121" y="86"/>
                  </a:cubicBezTo>
                  <a:cubicBezTo>
                    <a:pt x="115" y="92"/>
                    <a:pt x="114" y="88"/>
                    <a:pt x="116" y="96"/>
                  </a:cubicBezTo>
                  <a:cubicBezTo>
                    <a:pt x="118" y="105"/>
                    <a:pt x="117" y="101"/>
                    <a:pt x="109" y="108"/>
                  </a:cubicBezTo>
                  <a:cubicBezTo>
                    <a:pt x="102" y="114"/>
                    <a:pt x="105" y="117"/>
                    <a:pt x="97" y="122"/>
                  </a:cubicBezTo>
                  <a:cubicBezTo>
                    <a:pt x="88" y="126"/>
                    <a:pt x="82" y="121"/>
                    <a:pt x="76" y="122"/>
                  </a:cubicBezTo>
                  <a:cubicBezTo>
                    <a:pt x="71" y="123"/>
                    <a:pt x="65" y="123"/>
                    <a:pt x="56" y="125"/>
                  </a:cubicBezTo>
                  <a:cubicBezTo>
                    <a:pt x="49" y="127"/>
                    <a:pt x="41" y="130"/>
                    <a:pt x="34" y="128"/>
                  </a:cubicBezTo>
                  <a:cubicBezTo>
                    <a:pt x="32" y="132"/>
                    <a:pt x="30" y="130"/>
                    <a:pt x="22" y="136"/>
                  </a:cubicBezTo>
                  <a:cubicBezTo>
                    <a:pt x="13" y="142"/>
                    <a:pt x="21" y="141"/>
                    <a:pt x="24" y="146"/>
                  </a:cubicBezTo>
                  <a:cubicBezTo>
                    <a:pt x="28" y="150"/>
                    <a:pt x="29" y="150"/>
                    <a:pt x="32" y="161"/>
                  </a:cubicBezTo>
                  <a:cubicBezTo>
                    <a:pt x="36" y="171"/>
                    <a:pt x="36" y="163"/>
                    <a:pt x="44" y="173"/>
                  </a:cubicBezTo>
                  <a:cubicBezTo>
                    <a:pt x="53" y="183"/>
                    <a:pt x="40" y="189"/>
                    <a:pt x="38" y="193"/>
                  </a:cubicBezTo>
                  <a:cubicBezTo>
                    <a:pt x="37" y="198"/>
                    <a:pt x="25" y="204"/>
                    <a:pt x="20" y="204"/>
                  </a:cubicBezTo>
                  <a:cubicBezTo>
                    <a:pt x="15" y="204"/>
                    <a:pt x="10" y="205"/>
                    <a:pt x="5" y="208"/>
                  </a:cubicBezTo>
                  <a:cubicBezTo>
                    <a:pt x="0" y="211"/>
                    <a:pt x="8" y="219"/>
                    <a:pt x="12" y="226"/>
                  </a:cubicBezTo>
                  <a:cubicBezTo>
                    <a:pt x="16" y="232"/>
                    <a:pt x="20" y="230"/>
                    <a:pt x="24" y="232"/>
                  </a:cubicBezTo>
                  <a:cubicBezTo>
                    <a:pt x="29" y="233"/>
                    <a:pt x="31" y="240"/>
                    <a:pt x="35" y="248"/>
                  </a:cubicBezTo>
                  <a:cubicBezTo>
                    <a:pt x="38" y="255"/>
                    <a:pt x="26" y="259"/>
                    <a:pt x="22" y="262"/>
                  </a:cubicBezTo>
                  <a:cubicBezTo>
                    <a:pt x="17" y="266"/>
                    <a:pt x="15" y="270"/>
                    <a:pt x="18" y="280"/>
                  </a:cubicBezTo>
                  <a:cubicBezTo>
                    <a:pt x="22" y="290"/>
                    <a:pt x="42" y="303"/>
                    <a:pt x="51" y="306"/>
                  </a:cubicBezTo>
                  <a:cubicBezTo>
                    <a:pt x="59" y="310"/>
                    <a:pt x="76" y="310"/>
                    <a:pt x="79" y="314"/>
                  </a:cubicBezTo>
                  <a:cubicBezTo>
                    <a:pt x="81" y="319"/>
                    <a:pt x="71" y="333"/>
                    <a:pt x="64" y="338"/>
                  </a:cubicBezTo>
                  <a:cubicBezTo>
                    <a:pt x="59" y="342"/>
                    <a:pt x="60" y="346"/>
                    <a:pt x="64" y="352"/>
                  </a:cubicBezTo>
                  <a:cubicBezTo>
                    <a:pt x="74" y="349"/>
                    <a:pt x="84" y="347"/>
                    <a:pt x="90" y="344"/>
                  </a:cubicBezTo>
                  <a:cubicBezTo>
                    <a:pt x="102" y="340"/>
                    <a:pt x="109" y="339"/>
                    <a:pt x="117" y="328"/>
                  </a:cubicBezTo>
                  <a:cubicBezTo>
                    <a:pt x="125" y="318"/>
                    <a:pt x="126" y="313"/>
                    <a:pt x="134" y="304"/>
                  </a:cubicBezTo>
                  <a:cubicBezTo>
                    <a:pt x="141" y="295"/>
                    <a:pt x="147" y="288"/>
                    <a:pt x="157" y="287"/>
                  </a:cubicBezTo>
                  <a:cubicBezTo>
                    <a:pt x="166" y="285"/>
                    <a:pt x="175" y="287"/>
                    <a:pt x="183" y="289"/>
                  </a:cubicBezTo>
                  <a:cubicBezTo>
                    <a:pt x="190" y="291"/>
                    <a:pt x="198" y="295"/>
                    <a:pt x="204" y="299"/>
                  </a:cubicBezTo>
                  <a:cubicBezTo>
                    <a:pt x="211" y="303"/>
                    <a:pt x="228" y="318"/>
                    <a:pt x="236" y="319"/>
                  </a:cubicBezTo>
                  <a:cubicBezTo>
                    <a:pt x="244" y="319"/>
                    <a:pt x="273" y="335"/>
                    <a:pt x="274" y="351"/>
                  </a:cubicBezTo>
                  <a:cubicBezTo>
                    <a:pt x="275" y="367"/>
                    <a:pt x="275" y="378"/>
                    <a:pt x="279" y="384"/>
                  </a:cubicBezTo>
                  <a:cubicBezTo>
                    <a:pt x="283" y="391"/>
                    <a:pt x="295" y="413"/>
                    <a:pt x="292" y="423"/>
                  </a:cubicBezTo>
                  <a:cubicBezTo>
                    <a:pt x="290" y="434"/>
                    <a:pt x="288" y="439"/>
                    <a:pt x="294" y="439"/>
                  </a:cubicBezTo>
                  <a:cubicBezTo>
                    <a:pt x="299" y="439"/>
                    <a:pt x="312" y="442"/>
                    <a:pt x="312" y="447"/>
                  </a:cubicBezTo>
                  <a:cubicBezTo>
                    <a:pt x="312" y="451"/>
                    <a:pt x="308" y="453"/>
                    <a:pt x="313" y="454"/>
                  </a:cubicBezTo>
                  <a:cubicBezTo>
                    <a:pt x="318" y="455"/>
                    <a:pt x="323" y="451"/>
                    <a:pt x="327" y="462"/>
                  </a:cubicBezTo>
                  <a:cubicBezTo>
                    <a:pt x="332" y="473"/>
                    <a:pt x="347" y="483"/>
                    <a:pt x="344" y="488"/>
                  </a:cubicBezTo>
                  <a:cubicBezTo>
                    <a:pt x="341" y="494"/>
                    <a:pt x="333" y="496"/>
                    <a:pt x="339" y="496"/>
                  </a:cubicBezTo>
                  <a:cubicBezTo>
                    <a:pt x="344" y="496"/>
                    <a:pt x="379" y="501"/>
                    <a:pt x="386" y="509"/>
                  </a:cubicBezTo>
                  <a:cubicBezTo>
                    <a:pt x="393" y="517"/>
                    <a:pt x="383" y="525"/>
                    <a:pt x="389" y="528"/>
                  </a:cubicBezTo>
                  <a:cubicBezTo>
                    <a:pt x="395" y="532"/>
                    <a:pt x="422" y="546"/>
                    <a:pt x="424" y="554"/>
                  </a:cubicBezTo>
                  <a:cubicBezTo>
                    <a:pt x="427" y="562"/>
                    <a:pt x="441" y="569"/>
                    <a:pt x="451" y="580"/>
                  </a:cubicBezTo>
                  <a:cubicBezTo>
                    <a:pt x="460" y="590"/>
                    <a:pt x="484" y="598"/>
                    <a:pt x="489" y="604"/>
                  </a:cubicBezTo>
                  <a:cubicBezTo>
                    <a:pt x="494" y="609"/>
                    <a:pt x="495" y="612"/>
                    <a:pt x="503" y="611"/>
                  </a:cubicBezTo>
                  <a:cubicBezTo>
                    <a:pt x="511" y="609"/>
                    <a:pt x="523" y="608"/>
                    <a:pt x="529" y="610"/>
                  </a:cubicBezTo>
                  <a:cubicBezTo>
                    <a:pt x="535" y="612"/>
                    <a:pt x="539" y="606"/>
                    <a:pt x="548" y="611"/>
                  </a:cubicBezTo>
                  <a:cubicBezTo>
                    <a:pt x="557" y="616"/>
                    <a:pt x="570" y="639"/>
                    <a:pt x="573" y="644"/>
                  </a:cubicBezTo>
                  <a:cubicBezTo>
                    <a:pt x="576" y="650"/>
                    <a:pt x="584" y="652"/>
                    <a:pt x="591" y="652"/>
                  </a:cubicBezTo>
                  <a:cubicBezTo>
                    <a:pt x="598" y="652"/>
                    <a:pt x="610" y="652"/>
                    <a:pt x="608" y="658"/>
                  </a:cubicBezTo>
                  <a:cubicBezTo>
                    <a:pt x="605" y="664"/>
                    <a:pt x="600" y="675"/>
                    <a:pt x="608" y="672"/>
                  </a:cubicBezTo>
                  <a:cubicBezTo>
                    <a:pt x="616" y="670"/>
                    <a:pt x="636" y="665"/>
                    <a:pt x="638" y="667"/>
                  </a:cubicBezTo>
                  <a:cubicBezTo>
                    <a:pt x="640" y="668"/>
                    <a:pt x="655" y="686"/>
                    <a:pt x="654" y="692"/>
                  </a:cubicBezTo>
                  <a:cubicBezTo>
                    <a:pt x="653" y="699"/>
                    <a:pt x="652" y="708"/>
                    <a:pt x="657" y="711"/>
                  </a:cubicBezTo>
                  <a:cubicBezTo>
                    <a:pt x="662" y="713"/>
                    <a:pt x="667" y="712"/>
                    <a:pt x="674" y="720"/>
                  </a:cubicBezTo>
                  <a:cubicBezTo>
                    <a:pt x="681" y="727"/>
                    <a:pt x="684" y="733"/>
                    <a:pt x="691" y="728"/>
                  </a:cubicBezTo>
                  <a:cubicBezTo>
                    <a:pt x="698" y="724"/>
                    <a:pt x="699" y="715"/>
                    <a:pt x="705" y="720"/>
                  </a:cubicBezTo>
                  <a:cubicBezTo>
                    <a:pt x="712" y="726"/>
                    <a:pt x="724" y="746"/>
                    <a:pt x="728" y="759"/>
                  </a:cubicBezTo>
                  <a:cubicBezTo>
                    <a:pt x="732" y="772"/>
                    <a:pt x="743" y="783"/>
                    <a:pt x="745" y="791"/>
                  </a:cubicBezTo>
                  <a:cubicBezTo>
                    <a:pt x="748" y="799"/>
                    <a:pt x="752" y="822"/>
                    <a:pt x="756" y="825"/>
                  </a:cubicBezTo>
                  <a:cubicBezTo>
                    <a:pt x="760" y="828"/>
                    <a:pt x="770" y="828"/>
                    <a:pt x="766" y="843"/>
                  </a:cubicBezTo>
                  <a:cubicBezTo>
                    <a:pt x="762" y="857"/>
                    <a:pt x="766" y="859"/>
                    <a:pt x="760" y="860"/>
                  </a:cubicBezTo>
                  <a:cubicBezTo>
                    <a:pt x="755" y="860"/>
                    <a:pt x="737" y="867"/>
                    <a:pt x="740" y="871"/>
                  </a:cubicBezTo>
                  <a:cubicBezTo>
                    <a:pt x="742" y="875"/>
                    <a:pt x="745" y="876"/>
                    <a:pt x="743" y="886"/>
                  </a:cubicBezTo>
                  <a:cubicBezTo>
                    <a:pt x="740" y="897"/>
                    <a:pt x="736" y="905"/>
                    <a:pt x="732" y="909"/>
                  </a:cubicBezTo>
                  <a:cubicBezTo>
                    <a:pt x="728" y="912"/>
                    <a:pt x="726" y="919"/>
                    <a:pt x="726" y="924"/>
                  </a:cubicBezTo>
                  <a:cubicBezTo>
                    <a:pt x="726" y="929"/>
                    <a:pt x="725" y="948"/>
                    <a:pt x="736" y="948"/>
                  </a:cubicBezTo>
                  <a:cubicBezTo>
                    <a:pt x="748" y="948"/>
                    <a:pt x="764" y="946"/>
                    <a:pt x="765" y="937"/>
                  </a:cubicBezTo>
                  <a:cubicBezTo>
                    <a:pt x="766" y="929"/>
                    <a:pt x="764" y="925"/>
                    <a:pt x="769" y="919"/>
                  </a:cubicBezTo>
                  <a:cubicBezTo>
                    <a:pt x="774" y="913"/>
                    <a:pt x="786" y="897"/>
                    <a:pt x="790" y="895"/>
                  </a:cubicBezTo>
                  <a:cubicBezTo>
                    <a:pt x="794" y="892"/>
                    <a:pt x="800" y="888"/>
                    <a:pt x="799" y="880"/>
                  </a:cubicBezTo>
                  <a:cubicBezTo>
                    <a:pt x="798" y="872"/>
                    <a:pt x="792" y="857"/>
                    <a:pt x="795" y="852"/>
                  </a:cubicBezTo>
                  <a:cubicBezTo>
                    <a:pt x="798" y="848"/>
                    <a:pt x="818" y="828"/>
                    <a:pt x="824" y="827"/>
                  </a:cubicBezTo>
                  <a:cubicBezTo>
                    <a:pt x="829" y="825"/>
                    <a:pt x="845" y="830"/>
                    <a:pt x="843" y="823"/>
                  </a:cubicBezTo>
                  <a:cubicBezTo>
                    <a:pt x="840" y="816"/>
                    <a:pt x="837" y="800"/>
                    <a:pt x="837" y="796"/>
                  </a:cubicBezTo>
                  <a:cubicBezTo>
                    <a:pt x="837" y="791"/>
                    <a:pt x="836" y="780"/>
                    <a:pt x="829" y="776"/>
                  </a:cubicBezTo>
                  <a:cubicBezTo>
                    <a:pt x="823" y="771"/>
                    <a:pt x="808" y="760"/>
                    <a:pt x="803" y="760"/>
                  </a:cubicBezTo>
                  <a:cubicBezTo>
                    <a:pt x="797" y="760"/>
                    <a:pt x="779" y="748"/>
                    <a:pt x="780" y="740"/>
                  </a:cubicBezTo>
                  <a:cubicBezTo>
                    <a:pt x="780" y="731"/>
                    <a:pt x="788" y="730"/>
                    <a:pt x="788" y="720"/>
                  </a:cubicBezTo>
                  <a:cubicBezTo>
                    <a:pt x="788" y="709"/>
                    <a:pt x="795" y="688"/>
                    <a:pt x="799" y="680"/>
                  </a:cubicBezTo>
                  <a:cubicBezTo>
                    <a:pt x="803" y="673"/>
                    <a:pt x="816" y="658"/>
                    <a:pt x="824" y="663"/>
                  </a:cubicBezTo>
                  <a:cubicBezTo>
                    <a:pt x="832" y="668"/>
                    <a:pt x="835" y="675"/>
                    <a:pt x="840" y="676"/>
                  </a:cubicBezTo>
                  <a:cubicBezTo>
                    <a:pt x="844" y="676"/>
                    <a:pt x="869" y="681"/>
                    <a:pt x="880" y="681"/>
                  </a:cubicBezTo>
                  <a:cubicBezTo>
                    <a:pt x="890" y="681"/>
                    <a:pt x="898" y="691"/>
                    <a:pt x="898" y="698"/>
                  </a:cubicBezTo>
                  <a:cubicBezTo>
                    <a:pt x="898" y="705"/>
                    <a:pt x="898" y="714"/>
                    <a:pt x="907" y="718"/>
                  </a:cubicBezTo>
                  <a:cubicBezTo>
                    <a:pt x="916" y="722"/>
                    <a:pt x="923" y="728"/>
                    <a:pt x="929" y="724"/>
                  </a:cubicBezTo>
                  <a:cubicBezTo>
                    <a:pt x="934" y="720"/>
                    <a:pt x="933" y="710"/>
                    <a:pt x="936" y="704"/>
                  </a:cubicBezTo>
                  <a:cubicBezTo>
                    <a:pt x="939" y="697"/>
                    <a:pt x="940" y="688"/>
                    <a:pt x="933" y="680"/>
                  </a:cubicBezTo>
                  <a:cubicBezTo>
                    <a:pt x="925" y="672"/>
                    <a:pt x="916" y="666"/>
                    <a:pt x="908" y="660"/>
                  </a:cubicBezTo>
                  <a:cubicBezTo>
                    <a:pt x="901" y="653"/>
                    <a:pt x="897" y="651"/>
                    <a:pt x="893" y="645"/>
                  </a:cubicBezTo>
                  <a:cubicBezTo>
                    <a:pt x="889" y="640"/>
                    <a:pt x="860" y="633"/>
                    <a:pt x="849" y="627"/>
                  </a:cubicBezTo>
                  <a:cubicBezTo>
                    <a:pt x="838" y="620"/>
                    <a:pt x="823" y="608"/>
                    <a:pt x="811" y="603"/>
                  </a:cubicBezTo>
                  <a:cubicBezTo>
                    <a:pt x="799" y="598"/>
                    <a:pt x="732" y="583"/>
                    <a:pt x="724" y="572"/>
                  </a:cubicBezTo>
                  <a:cubicBezTo>
                    <a:pt x="716" y="562"/>
                    <a:pt x="710" y="564"/>
                    <a:pt x="715" y="559"/>
                  </a:cubicBezTo>
                  <a:cubicBezTo>
                    <a:pt x="720" y="553"/>
                    <a:pt x="740" y="543"/>
                    <a:pt x="736" y="535"/>
                  </a:cubicBezTo>
                  <a:cubicBezTo>
                    <a:pt x="732" y="527"/>
                    <a:pt x="730" y="524"/>
                    <a:pt x="726" y="524"/>
                  </a:cubicBezTo>
                  <a:cubicBezTo>
                    <a:pt x="722" y="524"/>
                    <a:pt x="693" y="527"/>
                    <a:pt x="688" y="528"/>
                  </a:cubicBezTo>
                  <a:cubicBezTo>
                    <a:pt x="682" y="528"/>
                    <a:pt x="656" y="532"/>
                    <a:pt x="651" y="529"/>
                  </a:cubicBezTo>
                  <a:cubicBezTo>
                    <a:pt x="645" y="526"/>
                    <a:pt x="639" y="523"/>
                    <a:pt x="634" y="522"/>
                  </a:cubicBezTo>
                  <a:cubicBezTo>
                    <a:pt x="629" y="521"/>
                    <a:pt x="627" y="514"/>
                    <a:pt x="621" y="509"/>
                  </a:cubicBezTo>
                  <a:cubicBezTo>
                    <a:pt x="616" y="504"/>
                    <a:pt x="598" y="493"/>
                    <a:pt x="586" y="479"/>
                  </a:cubicBezTo>
                  <a:cubicBezTo>
                    <a:pt x="574" y="464"/>
                    <a:pt x="561" y="460"/>
                    <a:pt x="555" y="439"/>
                  </a:cubicBezTo>
                  <a:cubicBezTo>
                    <a:pt x="548" y="417"/>
                    <a:pt x="535" y="385"/>
                    <a:pt x="529" y="374"/>
                  </a:cubicBezTo>
                  <a:cubicBezTo>
                    <a:pt x="523" y="363"/>
                    <a:pt x="519" y="362"/>
                    <a:pt x="511" y="359"/>
                  </a:cubicBezTo>
                  <a:cubicBezTo>
                    <a:pt x="502" y="357"/>
                    <a:pt x="475" y="337"/>
                    <a:pt x="465" y="331"/>
                  </a:cubicBezTo>
                  <a:cubicBezTo>
                    <a:pt x="455" y="324"/>
                    <a:pt x="435" y="315"/>
                    <a:pt x="434" y="307"/>
                  </a:cubicBezTo>
                  <a:cubicBezTo>
                    <a:pt x="432" y="300"/>
                    <a:pt x="415" y="279"/>
                    <a:pt x="418" y="274"/>
                  </a:cubicBezTo>
                  <a:cubicBezTo>
                    <a:pt x="421" y="269"/>
                    <a:pt x="425" y="273"/>
                    <a:pt x="423" y="267"/>
                  </a:cubicBezTo>
                  <a:cubicBezTo>
                    <a:pt x="420" y="260"/>
                    <a:pt x="415" y="251"/>
                    <a:pt x="419" y="246"/>
                  </a:cubicBezTo>
                  <a:cubicBezTo>
                    <a:pt x="423" y="240"/>
                    <a:pt x="429" y="239"/>
                    <a:pt x="433" y="234"/>
                  </a:cubicBezTo>
                  <a:cubicBezTo>
                    <a:pt x="437" y="229"/>
                    <a:pt x="444" y="227"/>
                    <a:pt x="437" y="223"/>
                  </a:cubicBezTo>
                  <a:cubicBezTo>
                    <a:pt x="430" y="218"/>
                    <a:pt x="428" y="222"/>
                    <a:pt x="426" y="215"/>
                  </a:cubicBezTo>
                  <a:cubicBezTo>
                    <a:pt x="423" y="207"/>
                    <a:pt x="426" y="203"/>
                    <a:pt x="419" y="197"/>
                  </a:cubicBezTo>
                  <a:cubicBezTo>
                    <a:pt x="413" y="191"/>
                    <a:pt x="410" y="186"/>
                    <a:pt x="415" y="181"/>
                  </a:cubicBezTo>
                  <a:cubicBezTo>
                    <a:pt x="419" y="176"/>
                    <a:pt x="412" y="176"/>
                    <a:pt x="422" y="171"/>
                  </a:cubicBezTo>
                  <a:cubicBezTo>
                    <a:pt x="431" y="167"/>
                    <a:pt x="436" y="158"/>
                    <a:pt x="436" y="161"/>
                  </a:cubicBezTo>
                  <a:cubicBezTo>
                    <a:pt x="436" y="164"/>
                    <a:pt x="426" y="171"/>
                    <a:pt x="433" y="170"/>
                  </a:cubicBezTo>
                  <a:cubicBezTo>
                    <a:pt x="440" y="168"/>
                    <a:pt x="446" y="163"/>
                    <a:pt x="456" y="159"/>
                  </a:cubicBezTo>
                  <a:cubicBezTo>
                    <a:pt x="467" y="155"/>
                    <a:pt x="478" y="157"/>
                    <a:pt x="479" y="151"/>
                  </a:cubicBezTo>
                  <a:cubicBezTo>
                    <a:pt x="479" y="146"/>
                    <a:pt x="477" y="137"/>
                    <a:pt x="483" y="138"/>
                  </a:cubicBezTo>
                  <a:cubicBezTo>
                    <a:pt x="490" y="140"/>
                    <a:pt x="497" y="150"/>
                    <a:pt x="502" y="147"/>
                  </a:cubicBezTo>
                  <a:cubicBezTo>
                    <a:pt x="505" y="145"/>
                    <a:pt x="508" y="142"/>
                    <a:pt x="512" y="142"/>
                  </a:cubicBezTo>
                  <a:cubicBezTo>
                    <a:pt x="514" y="136"/>
                    <a:pt x="515" y="130"/>
                    <a:pt x="517" y="125"/>
                  </a:cubicBezTo>
                  <a:cubicBezTo>
                    <a:pt x="521" y="116"/>
                    <a:pt x="516" y="119"/>
                    <a:pt x="504" y="114"/>
                  </a:cubicBezTo>
                  <a:close/>
                  <a:moveTo>
                    <a:pt x="449" y="546"/>
                  </a:moveTo>
                  <a:cubicBezTo>
                    <a:pt x="454" y="545"/>
                    <a:pt x="456" y="550"/>
                    <a:pt x="451" y="553"/>
                  </a:cubicBezTo>
                  <a:cubicBezTo>
                    <a:pt x="449" y="554"/>
                    <a:pt x="444" y="547"/>
                    <a:pt x="449" y="546"/>
                  </a:cubicBezTo>
                  <a:close/>
                  <a:moveTo>
                    <a:pt x="440" y="350"/>
                  </a:moveTo>
                  <a:cubicBezTo>
                    <a:pt x="445" y="350"/>
                    <a:pt x="448" y="355"/>
                    <a:pt x="445" y="358"/>
                  </a:cubicBezTo>
                  <a:cubicBezTo>
                    <a:pt x="440" y="362"/>
                    <a:pt x="436" y="350"/>
                    <a:pt x="440" y="350"/>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5" name="Freeform 168"/>
            <p:cNvSpPr>
              <a:spLocks/>
            </p:cNvSpPr>
            <p:nvPr/>
          </p:nvSpPr>
          <p:spPr bwMode="auto">
            <a:xfrm>
              <a:off x="4913313" y="5095875"/>
              <a:ext cx="19050" cy="19050"/>
            </a:xfrm>
            <a:custGeom>
              <a:avLst/>
              <a:gdLst>
                <a:gd name="T0" fmla="*/ 9 w 12"/>
                <a:gd name="T1" fmla="*/ 8 h 12"/>
                <a:gd name="T2" fmla="*/ 4 w 12"/>
                <a:gd name="T3" fmla="*/ 0 h 12"/>
                <a:gd name="T4" fmla="*/ 9 w 12"/>
                <a:gd name="T5" fmla="*/ 8 h 12"/>
              </a:gdLst>
              <a:ahLst/>
              <a:cxnLst>
                <a:cxn ang="0">
                  <a:pos x="T0" y="T1"/>
                </a:cxn>
                <a:cxn ang="0">
                  <a:pos x="T2" y="T3"/>
                </a:cxn>
                <a:cxn ang="0">
                  <a:pos x="T4" y="T5"/>
                </a:cxn>
              </a:cxnLst>
              <a:rect l="0" t="0" r="r" b="b"/>
              <a:pathLst>
                <a:path w="12" h="12">
                  <a:moveTo>
                    <a:pt x="9" y="8"/>
                  </a:moveTo>
                  <a:cubicBezTo>
                    <a:pt x="12" y="5"/>
                    <a:pt x="9" y="0"/>
                    <a:pt x="4" y="0"/>
                  </a:cubicBezTo>
                  <a:cubicBezTo>
                    <a:pt x="0" y="0"/>
                    <a:pt x="4" y="12"/>
                    <a:pt x="9"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6" name="Freeform 169"/>
            <p:cNvSpPr>
              <a:spLocks/>
            </p:cNvSpPr>
            <p:nvPr/>
          </p:nvSpPr>
          <p:spPr bwMode="auto">
            <a:xfrm>
              <a:off x="4926013" y="5403850"/>
              <a:ext cx="19050" cy="12700"/>
            </a:xfrm>
            <a:custGeom>
              <a:avLst/>
              <a:gdLst>
                <a:gd name="T0" fmla="*/ 7 w 12"/>
                <a:gd name="T1" fmla="*/ 8 h 9"/>
                <a:gd name="T2" fmla="*/ 5 w 12"/>
                <a:gd name="T3" fmla="*/ 1 h 9"/>
                <a:gd name="T4" fmla="*/ 7 w 12"/>
                <a:gd name="T5" fmla="*/ 8 h 9"/>
              </a:gdLst>
              <a:ahLst/>
              <a:cxnLst>
                <a:cxn ang="0">
                  <a:pos x="T0" y="T1"/>
                </a:cxn>
                <a:cxn ang="0">
                  <a:pos x="T2" y="T3"/>
                </a:cxn>
                <a:cxn ang="0">
                  <a:pos x="T4" y="T5"/>
                </a:cxn>
              </a:cxnLst>
              <a:rect l="0" t="0" r="r" b="b"/>
              <a:pathLst>
                <a:path w="12" h="9">
                  <a:moveTo>
                    <a:pt x="7" y="8"/>
                  </a:moveTo>
                  <a:cubicBezTo>
                    <a:pt x="12" y="5"/>
                    <a:pt x="10" y="0"/>
                    <a:pt x="5" y="1"/>
                  </a:cubicBezTo>
                  <a:cubicBezTo>
                    <a:pt x="0" y="2"/>
                    <a:pt x="5" y="9"/>
                    <a:pt x="7" y="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7" name="Freeform 170"/>
            <p:cNvSpPr>
              <a:spLocks/>
            </p:cNvSpPr>
            <p:nvPr/>
          </p:nvSpPr>
          <p:spPr bwMode="auto">
            <a:xfrm>
              <a:off x="4210050" y="4029075"/>
              <a:ext cx="101600" cy="179388"/>
            </a:xfrm>
            <a:custGeom>
              <a:avLst/>
              <a:gdLst>
                <a:gd name="T0" fmla="*/ 51 w 65"/>
                <a:gd name="T1" fmla="*/ 99 h 113"/>
                <a:gd name="T2" fmla="*/ 61 w 65"/>
                <a:gd name="T3" fmla="*/ 87 h 113"/>
                <a:gd name="T4" fmla="*/ 63 w 65"/>
                <a:gd name="T5" fmla="*/ 74 h 113"/>
                <a:gd name="T6" fmla="*/ 61 w 65"/>
                <a:gd name="T7" fmla="*/ 56 h 113"/>
                <a:gd name="T8" fmla="*/ 47 w 65"/>
                <a:gd name="T9" fmla="*/ 47 h 113"/>
                <a:gd name="T10" fmla="*/ 28 w 65"/>
                <a:gd name="T11" fmla="*/ 19 h 113"/>
                <a:gd name="T12" fmla="*/ 25 w 65"/>
                <a:gd name="T13" fmla="*/ 0 h 113"/>
                <a:gd name="T14" fmla="*/ 8 w 65"/>
                <a:gd name="T15" fmla="*/ 14 h 113"/>
                <a:gd name="T16" fmla="*/ 7 w 65"/>
                <a:gd name="T17" fmla="*/ 46 h 113"/>
                <a:gd name="T18" fmla="*/ 8 w 65"/>
                <a:gd name="T19" fmla="*/ 60 h 113"/>
                <a:gd name="T20" fmla="*/ 7 w 65"/>
                <a:gd name="T21" fmla="*/ 70 h 113"/>
                <a:gd name="T22" fmla="*/ 0 w 65"/>
                <a:gd name="T23" fmla="*/ 83 h 113"/>
                <a:gd name="T24" fmla="*/ 11 w 65"/>
                <a:gd name="T25" fmla="*/ 81 h 113"/>
                <a:gd name="T26" fmla="*/ 27 w 65"/>
                <a:gd name="T27" fmla="*/ 87 h 113"/>
                <a:gd name="T28" fmla="*/ 41 w 65"/>
                <a:gd name="T29" fmla="*/ 106 h 113"/>
                <a:gd name="T30" fmla="*/ 50 w 65"/>
                <a:gd name="T31" fmla="*/ 111 h 113"/>
                <a:gd name="T32" fmla="*/ 51 w 65"/>
                <a:gd name="T3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113">
                  <a:moveTo>
                    <a:pt x="51" y="99"/>
                  </a:moveTo>
                  <a:cubicBezTo>
                    <a:pt x="52" y="86"/>
                    <a:pt x="59" y="88"/>
                    <a:pt x="61" y="87"/>
                  </a:cubicBezTo>
                  <a:cubicBezTo>
                    <a:pt x="63" y="87"/>
                    <a:pt x="62" y="79"/>
                    <a:pt x="63" y="74"/>
                  </a:cubicBezTo>
                  <a:cubicBezTo>
                    <a:pt x="65" y="69"/>
                    <a:pt x="63" y="63"/>
                    <a:pt x="61" y="56"/>
                  </a:cubicBezTo>
                  <a:cubicBezTo>
                    <a:pt x="58" y="50"/>
                    <a:pt x="54" y="49"/>
                    <a:pt x="47" y="47"/>
                  </a:cubicBezTo>
                  <a:cubicBezTo>
                    <a:pt x="40" y="44"/>
                    <a:pt x="31" y="27"/>
                    <a:pt x="28" y="19"/>
                  </a:cubicBezTo>
                  <a:cubicBezTo>
                    <a:pt x="25" y="14"/>
                    <a:pt x="25" y="5"/>
                    <a:pt x="25" y="0"/>
                  </a:cubicBezTo>
                  <a:cubicBezTo>
                    <a:pt x="22" y="6"/>
                    <a:pt x="10" y="9"/>
                    <a:pt x="8" y="14"/>
                  </a:cubicBezTo>
                  <a:cubicBezTo>
                    <a:pt x="5" y="21"/>
                    <a:pt x="1" y="38"/>
                    <a:pt x="7" y="46"/>
                  </a:cubicBezTo>
                  <a:cubicBezTo>
                    <a:pt x="12" y="54"/>
                    <a:pt x="7" y="55"/>
                    <a:pt x="8" y="60"/>
                  </a:cubicBezTo>
                  <a:cubicBezTo>
                    <a:pt x="9" y="65"/>
                    <a:pt x="12" y="66"/>
                    <a:pt x="7" y="70"/>
                  </a:cubicBezTo>
                  <a:cubicBezTo>
                    <a:pt x="5" y="72"/>
                    <a:pt x="1" y="79"/>
                    <a:pt x="0" y="83"/>
                  </a:cubicBezTo>
                  <a:cubicBezTo>
                    <a:pt x="3" y="82"/>
                    <a:pt x="7" y="81"/>
                    <a:pt x="11" y="81"/>
                  </a:cubicBezTo>
                  <a:cubicBezTo>
                    <a:pt x="19" y="81"/>
                    <a:pt x="20" y="81"/>
                    <a:pt x="27" y="87"/>
                  </a:cubicBezTo>
                  <a:cubicBezTo>
                    <a:pt x="34" y="93"/>
                    <a:pt x="37" y="104"/>
                    <a:pt x="41" y="106"/>
                  </a:cubicBezTo>
                  <a:cubicBezTo>
                    <a:pt x="44" y="108"/>
                    <a:pt x="46" y="113"/>
                    <a:pt x="50" y="111"/>
                  </a:cubicBezTo>
                  <a:cubicBezTo>
                    <a:pt x="50" y="107"/>
                    <a:pt x="50" y="103"/>
                    <a:pt x="51" y="99"/>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8" name="Freeform 171"/>
            <p:cNvSpPr>
              <a:spLocks/>
            </p:cNvSpPr>
            <p:nvPr/>
          </p:nvSpPr>
          <p:spPr bwMode="auto">
            <a:xfrm>
              <a:off x="3943350" y="3514725"/>
              <a:ext cx="400050" cy="442913"/>
            </a:xfrm>
            <a:custGeom>
              <a:avLst/>
              <a:gdLst>
                <a:gd name="T0" fmla="*/ 19 w 254"/>
                <a:gd name="T1" fmla="*/ 214 h 281"/>
                <a:gd name="T2" fmla="*/ 37 w 254"/>
                <a:gd name="T3" fmla="*/ 222 h 281"/>
                <a:gd name="T4" fmla="*/ 53 w 254"/>
                <a:gd name="T5" fmla="*/ 213 h 281"/>
                <a:gd name="T6" fmla="*/ 67 w 254"/>
                <a:gd name="T7" fmla="*/ 206 h 281"/>
                <a:gd name="T8" fmla="*/ 70 w 254"/>
                <a:gd name="T9" fmla="*/ 197 h 281"/>
                <a:gd name="T10" fmla="*/ 83 w 254"/>
                <a:gd name="T11" fmla="*/ 200 h 281"/>
                <a:gd name="T12" fmla="*/ 93 w 254"/>
                <a:gd name="T13" fmla="*/ 195 h 281"/>
                <a:gd name="T14" fmla="*/ 100 w 254"/>
                <a:gd name="T15" fmla="*/ 206 h 281"/>
                <a:gd name="T16" fmla="*/ 111 w 254"/>
                <a:gd name="T17" fmla="*/ 200 h 281"/>
                <a:gd name="T18" fmla="*/ 113 w 254"/>
                <a:gd name="T19" fmla="*/ 209 h 281"/>
                <a:gd name="T20" fmla="*/ 120 w 254"/>
                <a:gd name="T21" fmla="*/ 222 h 281"/>
                <a:gd name="T22" fmla="*/ 138 w 254"/>
                <a:gd name="T23" fmla="*/ 223 h 281"/>
                <a:gd name="T24" fmla="*/ 148 w 254"/>
                <a:gd name="T25" fmla="*/ 230 h 281"/>
                <a:gd name="T26" fmla="*/ 160 w 254"/>
                <a:gd name="T27" fmla="*/ 238 h 281"/>
                <a:gd name="T28" fmla="*/ 154 w 254"/>
                <a:gd name="T29" fmla="*/ 248 h 281"/>
                <a:gd name="T30" fmla="*/ 144 w 254"/>
                <a:gd name="T31" fmla="*/ 265 h 281"/>
                <a:gd name="T32" fmla="*/ 160 w 254"/>
                <a:gd name="T33" fmla="*/ 277 h 281"/>
                <a:gd name="T34" fmla="*/ 171 w 254"/>
                <a:gd name="T35" fmla="*/ 279 h 281"/>
                <a:gd name="T36" fmla="*/ 169 w 254"/>
                <a:gd name="T37" fmla="*/ 274 h 281"/>
                <a:gd name="T38" fmla="*/ 173 w 254"/>
                <a:gd name="T39" fmla="*/ 262 h 281"/>
                <a:gd name="T40" fmla="*/ 166 w 254"/>
                <a:gd name="T41" fmla="*/ 249 h 281"/>
                <a:gd name="T42" fmla="*/ 180 w 254"/>
                <a:gd name="T43" fmla="*/ 235 h 281"/>
                <a:gd name="T44" fmla="*/ 175 w 254"/>
                <a:gd name="T45" fmla="*/ 226 h 281"/>
                <a:gd name="T46" fmla="*/ 186 w 254"/>
                <a:gd name="T47" fmla="*/ 210 h 281"/>
                <a:gd name="T48" fmla="*/ 174 w 254"/>
                <a:gd name="T49" fmla="*/ 173 h 281"/>
                <a:gd name="T50" fmla="*/ 185 w 254"/>
                <a:gd name="T51" fmla="*/ 162 h 281"/>
                <a:gd name="T52" fmla="*/ 214 w 254"/>
                <a:gd name="T53" fmla="*/ 162 h 281"/>
                <a:gd name="T54" fmla="*/ 226 w 254"/>
                <a:gd name="T55" fmla="*/ 153 h 281"/>
                <a:gd name="T56" fmla="*/ 225 w 254"/>
                <a:gd name="T57" fmla="*/ 141 h 281"/>
                <a:gd name="T58" fmla="*/ 243 w 254"/>
                <a:gd name="T59" fmla="*/ 123 h 281"/>
                <a:gd name="T60" fmla="*/ 241 w 254"/>
                <a:gd name="T61" fmla="*/ 108 h 281"/>
                <a:gd name="T62" fmla="*/ 224 w 254"/>
                <a:gd name="T63" fmla="*/ 99 h 281"/>
                <a:gd name="T64" fmla="*/ 226 w 254"/>
                <a:gd name="T65" fmla="*/ 87 h 281"/>
                <a:gd name="T66" fmla="*/ 245 w 254"/>
                <a:gd name="T67" fmla="*/ 86 h 281"/>
                <a:gd name="T68" fmla="*/ 251 w 254"/>
                <a:gd name="T69" fmla="*/ 60 h 281"/>
                <a:gd name="T70" fmla="*/ 246 w 254"/>
                <a:gd name="T71" fmla="*/ 19 h 281"/>
                <a:gd name="T72" fmla="*/ 241 w 254"/>
                <a:gd name="T73" fmla="*/ 14 h 281"/>
                <a:gd name="T74" fmla="*/ 222 w 254"/>
                <a:gd name="T75" fmla="*/ 0 h 281"/>
                <a:gd name="T76" fmla="*/ 182 w 254"/>
                <a:gd name="T77" fmla="*/ 7 h 281"/>
                <a:gd name="T78" fmla="*/ 150 w 254"/>
                <a:gd name="T79" fmla="*/ 20 h 281"/>
                <a:gd name="T80" fmla="*/ 139 w 254"/>
                <a:gd name="T81" fmla="*/ 37 h 281"/>
                <a:gd name="T82" fmla="*/ 110 w 254"/>
                <a:gd name="T83" fmla="*/ 51 h 281"/>
                <a:gd name="T84" fmla="*/ 99 w 254"/>
                <a:gd name="T85" fmla="*/ 48 h 281"/>
                <a:gd name="T86" fmla="*/ 90 w 254"/>
                <a:gd name="T87" fmla="*/ 79 h 281"/>
                <a:gd name="T88" fmla="*/ 71 w 254"/>
                <a:gd name="T89" fmla="*/ 124 h 281"/>
                <a:gd name="T90" fmla="*/ 57 w 254"/>
                <a:gd name="T91" fmla="*/ 143 h 281"/>
                <a:gd name="T92" fmla="*/ 50 w 254"/>
                <a:gd name="T93" fmla="*/ 155 h 281"/>
                <a:gd name="T94" fmla="*/ 38 w 254"/>
                <a:gd name="T95" fmla="*/ 163 h 281"/>
                <a:gd name="T96" fmla="*/ 24 w 254"/>
                <a:gd name="T97" fmla="*/ 171 h 281"/>
                <a:gd name="T98" fmla="*/ 32 w 254"/>
                <a:gd name="T99" fmla="*/ 176 h 281"/>
                <a:gd name="T100" fmla="*/ 13 w 254"/>
                <a:gd name="T101" fmla="*/ 181 h 281"/>
                <a:gd name="T102" fmla="*/ 11 w 254"/>
                <a:gd name="T103" fmla="*/ 194 h 281"/>
                <a:gd name="T104" fmla="*/ 0 w 254"/>
                <a:gd name="T105" fmla="*/ 201 h 281"/>
                <a:gd name="T106" fmla="*/ 5 w 254"/>
                <a:gd name="T107" fmla="*/ 214 h 281"/>
                <a:gd name="T108" fmla="*/ 19 w 254"/>
                <a:gd name="T109" fmla="*/ 214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 h="281">
                  <a:moveTo>
                    <a:pt x="19" y="214"/>
                  </a:moveTo>
                  <a:cubicBezTo>
                    <a:pt x="24" y="215"/>
                    <a:pt x="28" y="220"/>
                    <a:pt x="37" y="222"/>
                  </a:cubicBezTo>
                  <a:cubicBezTo>
                    <a:pt x="46" y="223"/>
                    <a:pt x="49" y="218"/>
                    <a:pt x="53" y="213"/>
                  </a:cubicBezTo>
                  <a:cubicBezTo>
                    <a:pt x="58" y="208"/>
                    <a:pt x="63" y="207"/>
                    <a:pt x="67" y="206"/>
                  </a:cubicBezTo>
                  <a:cubicBezTo>
                    <a:pt x="70" y="205"/>
                    <a:pt x="67" y="201"/>
                    <a:pt x="70" y="197"/>
                  </a:cubicBezTo>
                  <a:cubicBezTo>
                    <a:pt x="74" y="194"/>
                    <a:pt x="77" y="194"/>
                    <a:pt x="83" y="200"/>
                  </a:cubicBezTo>
                  <a:cubicBezTo>
                    <a:pt x="89" y="205"/>
                    <a:pt x="87" y="197"/>
                    <a:pt x="93" y="195"/>
                  </a:cubicBezTo>
                  <a:cubicBezTo>
                    <a:pt x="99" y="194"/>
                    <a:pt x="96" y="199"/>
                    <a:pt x="100" y="206"/>
                  </a:cubicBezTo>
                  <a:cubicBezTo>
                    <a:pt x="103" y="213"/>
                    <a:pt x="106" y="203"/>
                    <a:pt x="111" y="200"/>
                  </a:cubicBezTo>
                  <a:cubicBezTo>
                    <a:pt x="117" y="196"/>
                    <a:pt x="113" y="203"/>
                    <a:pt x="113" y="209"/>
                  </a:cubicBezTo>
                  <a:cubicBezTo>
                    <a:pt x="113" y="216"/>
                    <a:pt x="117" y="214"/>
                    <a:pt x="120" y="222"/>
                  </a:cubicBezTo>
                  <a:cubicBezTo>
                    <a:pt x="124" y="230"/>
                    <a:pt x="127" y="223"/>
                    <a:pt x="138" y="223"/>
                  </a:cubicBezTo>
                  <a:cubicBezTo>
                    <a:pt x="148" y="223"/>
                    <a:pt x="141" y="223"/>
                    <a:pt x="148" y="230"/>
                  </a:cubicBezTo>
                  <a:cubicBezTo>
                    <a:pt x="155" y="237"/>
                    <a:pt x="156" y="234"/>
                    <a:pt x="160" y="238"/>
                  </a:cubicBezTo>
                  <a:cubicBezTo>
                    <a:pt x="163" y="243"/>
                    <a:pt x="156" y="241"/>
                    <a:pt x="154" y="248"/>
                  </a:cubicBezTo>
                  <a:cubicBezTo>
                    <a:pt x="153" y="255"/>
                    <a:pt x="146" y="260"/>
                    <a:pt x="144" y="265"/>
                  </a:cubicBezTo>
                  <a:cubicBezTo>
                    <a:pt x="142" y="269"/>
                    <a:pt x="153" y="270"/>
                    <a:pt x="160" y="277"/>
                  </a:cubicBezTo>
                  <a:cubicBezTo>
                    <a:pt x="164" y="281"/>
                    <a:pt x="167" y="280"/>
                    <a:pt x="171" y="279"/>
                  </a:cubicBezTo>
                  <a:cubicBezTo>
                    <a:pt x="169" y="278"/>
                    <a:pt x="169" y="276"/>
                    <a:pt x="169" y="274"/>
                  </a:cubicBezTo>
                  <a:cubicBezTo>
                    <a:pt x="171" y="268"/>
                    <a:pt x="174" y="266"/>
                    <a:pt x="173" y="262"/>
                  </a:cubicBezTo>
                  <a:cubicBezTo>
                    <a:pt x="171" y="259"/>
                    <a:pt x="162" y="252"/>
                    <a:pt x="166" y="249"/>
                  </a:cubicBezTo>
                  <a:cubicBezTo>
                    <a:pt x="169" y="246"/>
                    <a:pt x="180" y="240"/>
                    <a:pt x="180" y="235"/>
                  </a:cubicBezTo>
                  <a:cubicBezTo>
                    <a:pt x="180" y="230"/>
                    <a:pt x="170" y="230"/>
                    <a:pt x="175" y="226"/>
                  </a:cubicBezTo>
                  <a:cubicBezTo>
                    <a:pt x="181" y="222"/>
                    <a:pt x="184" y="220"/>
                    <a:pt x="186" y="210"/>
                  </a:cubicBezTo>
                  <a:cubicBezTo>
                    <a:pt x="188" y="201"/>
                    <a:pt x="174" y="180"/>
                    <a:pt x="174" y="173"/>
                  </a:cubicBezTo>
                  <a:cubicBezTo>
                    <a:pt x="175" y="166"/>
                    <a:pt x="179" y="163"/>
                    <a:pt x="185" y="162"/>
                  </a:cubicBezTo>
                  <a:cubicBezTo>
                    <a:pt x="191" y="161"/>
                    <a:pt x="204" y="165"/>
                    <a:pt x="214" y="162"/>
                  </a:cubicBezTo>
                  <a:cubicBezTo>
                    <a:pt x="224" y="159"/>
                    <a:pt x="226" y="159"/>
                    <a:pt x="226" y="153"/>
                  </a:cubicBezTo>
                  <a:cubicBezTo>
                    <a:pt x="226" y="148"/>
                    <a:pt x="217" y="147"/>
                    <a:pt x="225" y="141"/>
                  </a:cubicBezTo>
                  <a:cubicBezTo>
                    <a:pt x="234" y="135"/>
                    <a:pt x="240" y="130"/>
                    <a:pt x="243" y="123"/>
                  </a:cubicBezTo>
                  <a:cubicBezTo>
                    <a:pt x="246" y="116"/>
                    <a:pt x="250" y="110"/>
                    <a:pt x="241" y="108"/>
                  </a:cubicBezTo>
                  <a:cubicBezTo>
                    <a:pt x="232" y="105"/>
                    <a:pt x="224" y="108"/>
                    <a:pt x="224" y="99"/>
                  </a:cubicBezTo>
                  <a:cubicBezTo>
                    <a:pt x="224" y="90"/>
                    <a:pt x="217" y="87"/>
                    <a:pt x="226" y="87"/>
                  </a:cubicBezTo>
                  <a:cubicBezTo>
                    <a:pt x="235" y="87"/>
                    <a:pt x="242" y="89"/>
                    <a:pt x="245" y="86"/>
                  </a:cubicBezTo>
                  <a:cubicBezTo>
                    <a:pt x="247" y="82"/>
                    <a:pt x="247" y="66"/>
                    <a:pt x="251" y="60"/>
                  </a:cubicBezTo>
                  <a:cubicBezTo>
                    <a:pt x="254" y="56"/>
                    <a:pt x="253" y="42"/>
                    <a:pt x="246" y="19"/>
                  </a:cubicBezTo>
                  <a:cubicBezTo>
                    <a:pt x="244" y="18"/>
                    <a:pt x="243" y="16"/>
                    <a:pt x="241" y="14"/>
                  </a:cubicBezTo>
                  <a:cubicBezTo>
                    <a:pt x="235" y="10"/>
                    <a:pt x="232" y="0"/>
                    <a:pt x="222" y="0"/>
                  </a:cubicBezTo>
                  <a:cubicBezTo>
                    <a:pt x="211" y="0"/>
                    <a:pt x="193" y="6"/>
                    <a:pt x="182" y="7"/>
                  </a:cubicBezTo>
                  <a:cubicBezTo>
                    <a:pt x="170" y="8"/>
                    <a:pt x="154" y="15"/>
                    <a:pt x="150" y="20"/>
                  </a:cubicBezTo>
                  <a:cubicBezTo>
                    <a:pt x="145" y="25"/>
                    <a:pt x="144" y="32"/>
                    <a:pt x="139" y="37"/>
                  </a:cubicBezTo>
                  <a:cubicBezTo>
                    <a:pt x="134" y="42"/>
                    <a:pt x="116" y="51"/>
                    <a:pt x="110" y="51"/>
                  </a:cubicBezTo>
                  <a:cubicBezTo>
                    <a:pt x="105" y="50"/>
                    <a:pt x="106" y="42"/>
                    <a:pt x="99" y="48"/>
                  </a:cubicBezTo>
                  <a:cubicBezTo>
                    <a:pt x="93" y="55"/>
                    <a:pt x="94" y="71"/>
                    <a:pt x="90" y="79"/>
                  </a:cubicBezTo>
                  <a:cubicBezTo>
                    <a:pt x="86" y="87"/>
                    <a:pt x="79" y="116"/>
                    <a:pt x="71" y="124"/>
                  </a:cubicBezTo>
                  <a:cubicBezTo>
                    <a:pt x="63" y="132"/>
                    <a:pt x="62" y="143"/>
                    <a:pt x="57" y="143"/>
                  </a:cubicBezTo>
                  <a:cubicBezTo>
                    <a:pt x="52" y="143"/>
                    <a:pt x="51" y="153"/>
                    <a:pt x="50" y="155"/>
                  </a:cubicBezTo>
                  <a:cubicBezTo>
                    <a:pt x="48" y="158"/>
                    <a:pt x="42" y="161"/>
                    <a:pt x="38" y="163"/>
                  </a:cubicBezTo>
                  <a:cubicBezTo>
                    <a:pt x="34" y="166"/>
                    <a:pt x="27" y="165"/>
                    <a:pt x="24" y="171"/>
                  </a:cubicBezTo>
                  <a:cubicBezTo>
                    <a:pt x="21" y="178"/>
                    <a:pt x="37" y="174"/>
                    <a:pt x="32" y="176"/>
                  </a:cubicBezTo>
                  <a:cubicBezTo>
                    <a:pt x="27" y="179"/>
                    <a:pt x="17" y="174"/>
                    <a:pt x="13" y="181"/>
                  </a:cubicBezTo>
                  <a:cubicBezTo>
                    <a:pt x="9" y="188"/>
                    <a:pt x="18" y="187"/>
                    <a:pt x="11" y="194"/>
                  </a:cubicBezTo>
                  <a:cubicBezTo>
                    <a:pt x="9" y="196"/>
                    <a:pt x="5" y="198"/>
                    <a:pt x="0" y="201"/>
                  </a:cubicBezTo>
                  <a:cubicBezTo>
                    <a:pt x="1" y="211"/>
                    <a:pt x="2" y="208"/>
                    <a:pt x="5" y="214"/>
                  </a:cubicBezTo>
                  <a:cubicBezTo>
                    <a:pt x="10" y="221"/>
                    <a:pt x="14" y="213"/>
                    <a:pt x="19" y="21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69" name="Freeform 172"/>
            <p:cNvSpPr>
              <a:spLocks/>
            </p:cNvSpPr>
            <p:nvPr/>
          </p:nvSpPr>
          <p:spPr bwMode="auto">
            <a:xfrm>
              <a:off x="3856038" y="3821113"/>
              <a:ext cx="398462" cy="342900"/>
            </a:xfrm>
            <a:custGeom>
              <a:avLst/>
              <a:gdLst>
                <a:gd name="T0" fmla="*/ 236 w 253"/>
                <a:gd name="T1" fmla="*/ 104 h 218"/>
                <a:gd name="T2" fmla="*/ 237 w 253"/>
                <a:gd name="T3" fmla="*/ 96 h 218"/>
                <a:gd name="T4" fmla="*/ 226 w 253"/>
                <a:gd name="T5" fmla="*/ 85 h 218"/>
                <a:gd name="T6" fmla="*/ 215 w 253"/>
                <a:gd name="T7" fmla="*/ 83 h 218"/>
                <a:gd name="T8" fmla="*/ 199 w 253"/>
                <a:gd name="T9" fmla="*/ 71 h 218"/>
                <a:gd name="T10" fmla="*/ 209 w 253"/>
                <a:gd name="T11" fmla="*/ 54 h 218"/>
                <a:gd name="T12" fmla="*/ 215 w 253"/>
                <a:gd name="T13" fmla="*/ 44 h 218"/>
                <a:gd name="T14" fmla="*/ 203 w 253"/>
                <a:gd name="T15" fmla="*/ 36 h 218"/>
                <a:gd name="T16" fmla="*/ 193 w 253"/>
                <a:gd name="T17" fmla="*/ 29 h 218"/>
                <a:gd name="T18" fmla="*/ 175 w 253"/>
                <a:gd name="T19" fmla="*/ 28 h 218"/>
                <a:gd name="T20" fmla="*/ 168 w 253"/>
                <a:gd name="T21" fmla="*/ 15 h 218"/>
                <a:gd name="T22" fmla="*/ 166 w 253"/>
                <a:gd name="T23" fmla="*/ 6 h 218"/>
                <a:gd name="T24" fmla="*/ 155 w 253"/>
                <a:gd name="T25" fmla="*/ 12 h 218"/>
                <a:gd name="T26" fmla="*/ 148 w 253"/>
                <a:gd name="T27" fmla="*/ 1 h 218"/>
                <a:gd name="T28" fmla="*/ 138 w 253"/>
                <a:gd name="T29" fmla="*/ 6 h 218"/>
                <a:gd name="T30" fmla="*/ 125 w 253"/>
                <a:gd name="T31" fmla="*/ 3 h 218"/>
                <a:gd name="T32" fmla="*/ 122 w 253"/>
                <a:gd name="T33" fmla="*/ 12 h 218"/>
                <a:gd name="T34" fmla="*/ 108 w 253"/>
                <a:gd name="T35" fmla="*/ 19 h 218"/>
                <a:gd name="T36" fmla="*/ 92 w 253"/>
                <a:gd name="T37" fmla="*/ 28 h 218"/>
                <a:gd name="T38" fmla="*/ 74 w 253"/>
                <a:gd name="T39" fmla="*/ 20 h 218"/>
                <a:gd name="T40" fmla="*/ 60 w 253"/>
                <a:gd name="T41" fmla="*/ 20 h 218"/>
                <a:gd name="T42" fmla="*/ 55 w 253"/>
                <a:gd name="T43" fmla="*/ 7 h 218"/>
                <a:gd name="T44" fmla="*/ 20 w 253"/>
                <a:gd name="T45" fmla="*/ 25 h 218"/>
                <a:gd name="T46" fmla="*/ 0 w 253"/>
                <a:gd name="T47" fmla="*/ 35 h 218"/>
                <a:gd name="T48" fmla="*/ 15 w 253"/>
                <a:gd name="T49" fmla="*/ 58 h 218"/>
                <a:gd name="T50" fmla="*/ 35 w 253"/>
                <a:gd name="T51" fmla="*/ 74 h 218"/>
                <a:gd name="T52" fmla="*/ 43 w 253"/>
                <a:gd name="T53" fmla="*/ 84 h 218"/>
                <a:gd name="T54" fmla="*/ 62 w 253"/>
                <a:gd name="T55" fmla="*/ 100 h 218"/>
                <a:gd name="T56" fmla="*/ 66 w 253"/>
                <a:gd name="T57" fmla="*/ 111 h 218"/>
                <a:gd name="T58" fmla="*/ 93 w 253"/>
                <a:gd name="T59" fmla="*/ 115 h 218"/>
                <a:gd name="T60" fmla="*/ 98 w 253"/>
                <a:gd name="T61" fmla="*/ 130 h 218"/>
                <a:gd name="T62" fmla="*/ 100 w 253"/>
                <a:gd name="T63" fmla="*/ 142 h 218"/>
                <a:gd name="T64" fmla="*/ 97 w 253"/>
                <a:gd name="T65" fmla="*/ 151 h 218"/>
                <a:gd name="T66" fmla="*/ 108 w 253"/>
                <a:gd name="T67" fmla="*/ 158 h 218"/>
                <a:gd name="T68" fmla="*/ 128 w 253"/>
                <a:gd name="T69" fmla="*/ 153 h 218"/>
                <a:gd name="T70" fmla="*/ 144 w 253"/>
                <a:gd name="T71" fmla="*/ 143 h 218"/>
                <a:gd name="T72" fmla="*/ 139 w 253"/>
                <a:gd name="T73" fmla="*/ 168 h 218"/>
                <a:gd name="T74" fmla="*/ 151 w 253"/>
                <a:gd name="T75" fmla="*/ 178 h 218"/>
                <a:gd name="T76" fmla="*/ 183 w 253"/>
                <a:gd name="T77" fmla="*/ 208 h 218"/>
                <a:gd name="T78" fmla="*/ 203 w 253"/>
                <a:gd name="T79" fmla="*/ 210 h 218"/>
                <a:gd name="T80" fmla="*/ 215 w 253"/>
                <a:gd name="T81" fmla="*/ 216 h 218"/>
                <a:gd name="T82" fmla="*/ 224 w 253"/>
                <a:gd name="T83" fmla="*/ 216 h 218"/>
                <a:gd name="T84" fmla="*/ 231 w 253"/>
                <a:gd name="T85" fmla="*/ 203 h 218"/>
                <a:gd name="T86" fmla="*/ 232 w 253"/>
                <a:gd name="T87" fmla="*/ 193 h 218"/>
                <a:gd name="T88" fmla="*/ 231 w 253"/>
                <a:gd name="T89" fmla="*/ 179 h 218"/>
                <a:gd name="T90" fmla="*/ 232 w 253"/>
                <a:gd name="T91" fmla="*/ 147 h 218"/>
                <a:gd name="T92" fmla="*/ 249 w 253"/>
                <a:gd name="T93" fmla="*/ 129 h 218"/>
                <a:gd name="T94" fmla="*/ 236 w 253"/>
                <a:gd name="T95" fmla="*/ 10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53" h="218">
                  <a:moveTo>
                    <a:pt x="236" y="104"/>
                  </a:moveTo>
                  <a:cubicBezTo>
                    <a:pt x="236" y="99"/>
                    <a:pt x="240" y="100"/>
                    <a:pt x="237" y="96"/>
                  </a:cubicBezTo>
                  <a:cubicBezTo>
                    <a:pt x="235" y="93"/>
                    <a:pt x="229" y="89"/>
                    <a:pt x="226" y="85"/>
                  </a:cubicBezTo>
                  <a:cubicBezTo>
                    <a:pt x="222" y="86"/>
                    <a:pt x="219" y="87"/>
                    <a:pt x="215" y="83"/>
                  </a:cubicBezTo>
                  <a:cubicBezTo>
                    <a:pt x="208" y="76"/>
                    <a:pt x="197" y="75"/>
                    <a:pt x="199" y="71"/>
                  </a:cubicBezTo>
                  <a:cubicBezTo>
                    <a:pt x="201" y="66"/>
                    <a:pt x="208" y="61"/>
                    <a:pt x="209" y="54"/>
                  </a:cubicBezTo>
                  <a:cubicBezTo>
                    <a:pt x="211" y="47"/>
                    <a:pt x="218" y="49"/>
                    <a:pt x="215" y="44"/>
                  </a:cubicBezTo>
                  <a:cubicBezTo>
                    <a:pt x="211" y="40"/>
                    <a:pt x="210" y="43"/>
                    <a:pt x="203" y="36"/>
                  </a:cubicBezTo>
                  <a:cubicBezTo>
                    <a:pt x="196" y="29"/>
                    <a:pt x="203" y="29"/>
                    <a:pt x="193" y="29"/>
                  </a:cubicBezTo>
                  <a:cubicBezTo>
                    <a:pt x="182" y="29"/>
                    <a:pt x="179" y="36"/>
                    <a:pt x="175" y="28"/>
                  </a:cubicBezTo>
                  <a:cubicBezTo>
                    <a:pt x="172" y="20"/>
                    <a:pt x="168" y="22"/>
                    <a:pt x="168" y="15"/>
                  </a:cubicBezTo>
                  <a:cubicBezTo>
                    <a:pt x="168" y="9"/>
                    <a:pt x="172" y="2"/>
                    <a:pt x="166" y="6"/>
                  </a:cubicBezTo>
                  <a:cubicBezTo>
                    <a:pt x="161" y="9"/>
                    <a:pt x="158" y="19"/>
                    <a:pt x="155" y="12"/>
                  </a:cubicBezTo>
                  <a:cubicBezTo>
                    <a:pt x="151" y="5"/>
                    <a:pt x="154" y="0"/>
                    <a:pt x="148" y="1"/>
                  </a:cubicBezTo>
                  <a:cubicBezTo>
                    <a:pt x="142" y="3"/>
                    <a:pt x="144" y="11"/>
                    <a:pt x="138" y="6"/>
                  </a:cubicBezTo>
                  <a:cubicBezTo>
                    <a:pt x="132" y="0"/>
                    <a:pt x="129" y="0"/>
                    <a:pt x="125" y="3"/>
                  </a:cubicBezTo>
                  <a:cubicBezTo>
                    <a:pt x="122" y="7"/>
                    <a:pt x="125" y="11"/>
                    <a:pt x="122" y="12"/>
                  </a:cubicBezTo>
                  <a:cubicBezTo>
                    <a:pt x="118" y="13"/>
                    <a:pt x="113" y="14"/>
                    <a:pt x="108" y="19"/>
                  </a:cubicBezTo>
                  <a:cubicBezTo>
                    <a:pt x="104" y="24"/>
                    <a:pt x="101" y="29"/>
                    <a:pt x="92" y="28"/>
                  </a:cubicBezTo>
                  <a:cubicBezTo>
                    <a:pt x="83" y="26"/>
                    <a:pt x="79" y="21"/>
                    <a:pt x="74" y="20"/>
                  </a:cubicBezTo>
                  <a:cubicBezTo>
                    <a:pt x="69" y="19"/>
                    <a:pt x="65" y="27"/>
                    <a:pt x="60" y="20"/>
                  </a:cubicBezTo>
                  <a:cubicBezTo>
                    <a:pt x="57" y="14"/>
                    <a:pt x="56" y="17"/>
                    <a:pt x="55" y="7"/>
                  </a:cubicBezTo>
                  <a:cubicBezTo>
                    <a:pt x="44" y="13"/>
                    <a:pt x="29" y="19"/>
                    <a:pt x="20" y="25"/>
                  </a:cubicBezTo>
                  <a:cubicBezTo>
                    <a:pt x="13" y="31"/>
                    <a:pt x="7" y="34"/>
                    <a:pt x="0" y="35"/>
                  </a:cubicBezTo>
                  <a:cubicBezTo>
                    <a:pt x="3" y="45"/>
                    <a:pt x="8" y="51"/>
                    <a:pt x="15" y="58"/>
                  </a:cubicBezTo>
                  <a:cubicBezTo>
                    <a:pt x="22" y="65"/>
                    <a:pt x="25" y="67"/>
                    <a:pt x="35" y="74"/>
                  </a:cubicBezTo>
                  <a:cubicBezTo>
                    <a:pt x="44" y="81"/>
                    <a:pt x="41" y="74"/>
                    <a:pt x="43" y="84"/>
                  </a:cubicBezTo>
                  <a:cubicBezTo>
                    <a:pt x="46" y="93"/>
                    <a:pt x="50" y="95"/>
                    <a:pt x="62" y="100"/>
                  </a:cubicBezTo>
                  <a:cubicBezTo>
                    <a:pt x="74" y="104"/>
                    <a:pt x="66" y="103"/>
                    <a:pt x="66" y="111"/>
                  </a:cubicBezTo>
                  <a:cubicBezTo>
                    <a:pt x="66" y="119"/>
                    <a:pt x="86" y="109"/>
                    <a:pt x="93" y="115"/>
                  </a:cubicBezTo>
                  <a:cubicBezTo>
                    <a:pt x="100" y="120"/>
                    <a:pt x="98" y="122"/>
                    <a:pt x="98" y="130"/>
                  </a:cubicBezTo>
                  <a:cubicBezTo>
                    <a:pt x="98" y="138"/>
                    <a:pt x="97" y="136"/>
                    <a:pt x="100" y="142"/>
                  </a:cubicBezTo>
                  <a:cubicBezTo>
                    <a:pt x="102" y="147"/>
                    <a:pt x="100" y="146"/>
                    <a:pt x="97" y="151"/>
                  </a:cubicBezTo>
                  <a:cubicBezTo>
                    <a:pt x="94" y="157"/>
                    <a:pt x="98" y="157"/>
                    <a:pt x="108" y="158"/>
                  </a:cubicBezTo>
                  <a:cubicBezTo>
                    <a:pt x="117" y="158"/>
                    <a:pt x="121" y="161"/>
                    <a:pt x="128" y="153"/>
                  </a:cubicBezTo>
                  <a:cubicBezTo>
                    <a:pt x="135" y="145"/>
                    <a:pt x="137" y="143"/>
                    <a:pt x="144" y="143"/>
                  </a:cubicBezTo>
                  <a:cubicBezTo>
                    <a:pt x="151" y="142"/>
                    <a:pt x="139" y="158"/>
                    <a:pt x="139" y="168"/>
                  </a:cubicBezTo>
                  <a:cubicBezTo>
                    <a:pt x="139" y="178"/>
                    <a:pt x="142" y="170"/>
                    <a:pt x="151" y="178"/>
                  </a:cubicBezTo>
                  <a:cubicBezTo>
                    <a:pt x="161" y="186"/>
                    <a:pt x="177" y="203"/>
                    <a:pt x="183" y="208"/>
                  </a:cubicBezTo>
                  <a:cubicBezTo>
                    <a:pt x="189" y="212"/>
                    <a:pt x="193" y="209"/>
                    <a:pt x="203" y="210"/>
                  </a:cubicBezTo>
                  <a:cubicBezTo>
                    <a:pt x="213" y="211"/>
                    <a:pt x="211" y="213"/>
                    <a:pt x="215" y="216"/>
                  </a:cubicBezTo>
                  <a:cubicBezTo>
                    <a:pt x="218" y="218"/>
                    <a:pt x="220" y="217"/>
                    <a:pt x="224" y="216"/>
                  </a:cubicBezTo>
                  <a:cubicBezTo>
                    <a:pt x="225" y="212"/>
                    <a:pt x="229" y="205"/>
                    <a:pt x="231" y="203"/>
                  </a:cubicBezTo>
                  <a:cubicBezTo>
                    <a:pt x="236" y="199"/>
                    <a:pt x="233" y="198"/>
                    <a:pt x="232" y="193"/>
                  </a:cubicBezTo>
                  <a:cubicBezTo>
                    <a:pt x="231" y="188"/>
                    <a:pt x="236" y="187"/>
                    <a:pt x="231" y="179"/>
                  </a:cubicBezTo>
                  <a:cubicBezTo>
                    <a:pt x="225" y="171"/>
                    <a:pt x="229" y="154"/>
                    <a:pt x="232" y="147"/>
                  </a:cubicBezTo>
                  <a:cubicBezTo>
                    <a:pt x="234" y="141"/>
                    <a:pt x="253" y="137"/>
                    <a:pt x="249" y="129"/>
                  </a:cubicBezTo>
                  <a:cubicBezTo>
                    <a:pt x="245" y="121"/>
                    <a:pt x="236" y="109"/>
                    <a:pt x="236" y="104"/>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0" name="Freeform 173"/>
            <p:cNvSpPr>
              <a:spLocks/>
            </p:cNvSpPr>
            <p:nvPr/>
          </p:nvSpPr>
          <p:spPr bwMode="auto">
            <a:xfrm>
              <a:off x="4298950" y="5094288"/>
              <a:ext cx="23813" cy="14287"/>
            </a:xfrm>
            <a:custGeom>
              <a:avLst/>
              <a:gdLst>
                <a:gd name="T0" fmla="*/ 11 w 15"/>
                <a:gd name="T1" fmla="*/ 1 h 9"/>
                <a:gd name="T2" fmla="*/ 1 w 15"/>
                <a:gd name="T3" fmla="*/ 4 h 9"/>
                <a:gd name="T4" fmla="*/ 0 w 15"/>
                <a:gd name="T5" fmla="*/ 9 h 9"/>
                <a:gd name="T6" fmla="*/ 15 w 15"/>
                <a:gd name="T7" fmla="*/ 4 h 9"/>
                <a:gd name="T8" fmla="*/ 11 w 15"/>
                <a:gd name="T9" fmla="*/ 1 h 9"/>
              </a:gdLst>
              <a:ahLst/>
              <a:cxnLst>
                <a:cxn ang="0">
                  <a:pos x="T0" y="T1"/>
                </a:cxn>
                <a:cxn ang="0">
                  <a:pos x="T2" y="T3"/>
                </a:cxn>
                <a:cxn ang="0">
                  <a:pos x="T4" y="T5"/>
                </a:cxn>
                <a:cxn ang="0">
                  <a:pos x="T6" y="T7"/>
                </a:cxn>
                <a:cxn ang="0">
                  <a:pos x="T8" y="T9"/>
                </a:cxn>
              </a:cxnLst>
              <a:rect l="0" t="0" r="r" b="b"/>
              <a:pathLst>
                <a:path w="15" h="9">
                  <a:moveTo>
                    <a:pt x="11" y="1"/>
                  </a:moveTo>
                  <a:cubicBezTo>
                    <a:pt x="8" y="0"/>
                    <a:pt x="2" y="2"/>
                    <a:pt x="1" y="4"/>
                  </a:cubicBezTo>
                  <a:cubicBezTo>
                    <a:pt x="1" y="5"/>
                    <a:pt x="1" y="7"/>
                    <a:pt x="0" y="9"/>
                  </a:cubicBezTo>
                  <a:cubicBezTo>
                    <a:pt x="4" y="7"/>
                    <a:pt x="9" y="6"/>
                    <a:pt x="15" y="4"/>
                  </a:cubicBezTo>
                  <a:cubicBezTo>
                    <a:pt x="14" y="2"/>
                    <a:pt x="13" y="1"/>
                    <a:pt x="11" y="1"/>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1" name="Freeform 174"/>
            <p:cNvSpPr>
              <a:spLocks/>
            </p:cNvSpPr>
            <p:nvPr/>
          </p:nvSpPr>
          <p:spPr bwMode="auto">
            <a:xfrm>
              <a:off x="3016250" y="3875088"/>
              <a:ext cx="1412875" cy="1414462"/>
            </a:xfrm>
            <a:custGeom>
              <a:avLst/>
              <a:gdLst>
                <a:gd name="T0" fmla="*/ 786 w 896"/>
                <a:gd name="T1" fmla="*/ 705 h 898"/>
                <a:gd name="T2" fmla="*/ 780 w 896"/>
                <a:gd name="T3" fmla="*/ 651 h 898"/>
                <a:gd name="T4" fmla="*/ 812 w 896"/>
                <a:gd name="T5" fmla="*/ 598 h 898"/>
                <a:gd name="T6" fmla="*/ 802 w 896"/>
                <a:gd name="T7" fmla="*/ 551 h 898"/>
                <a:gd name="T8" fmla="*/ 758 w 896"/>
                <a:gd name="T9" fmla="*/ 502 h 898"/>
                <a:gd name="T10" fmla="*/ 739 w 896"/>
                <a:gd name="T11" fmla="*/ 484 h 898"/>
                <a:gd name="T12" fmla="*/ 791 w 896"/>
                <a:gd name="T13" fmla="*/ 417 h 898"/>
                <a:gd name="T14" fmla="*/ 853 w 896"/>
                <a:gd name="T15" fmla="*/ 381 h 898"/>
                <a:gd name="T16" fmla="*/ 874 w 896"/>
                <a:gd name="T17" fmla="*/ 265 h 898"/>
                <a:gd name="T18" fmla="*/ 848 w 896"/>
                <a:gd name="T19" fmla="*/ 213 h 898"/>
                <a:gd name="T20" fmla="*/ 798 w 896"/>
                <a:gd name="T21" fmla="*/ 204 h 898"/>
                <a:gd name="T22" fmla="*/ 736 w 896"/>
                <a:gd name="T23" fmla="*/ 175 h 898"/>
                <a:gd name="T24" fmla="*/ 677 w 896"/>
                <a:gd name="T25" fmla="*/ 108 h 898"/>
                <a:gd name="T26" fmla="*/ 633 w 896"/>
                <a:gd name="T27" fmla="*/ 107 h 898"/>
                <a:gd name="T28" fmla="*/ 595 w 896"/>
                <a:gd name="T29" fmla="*/ 65 h 898"/>
                <a:gd name="T30" fmla="*/ 533 w 896"/>
                <a:gd name="T31" fmla="*/ 0 h 898"/>
                <a:gd name="T32" fmla="*/ 415 w 896"/>
                <a:gd name="T33" fmla="*/ 107 h 898"/>
                <a:gd name="T34" fmla="*/ 362 w 896"/>
                <a:gd name="T35" fmla="*/ 147 h 898"/>
                <a:gd name="T36" fmla="*/ 261 w 896"/>
                <a:gd name="T37" fmla="*/ 124 h 898"/>
                <a:gd name="T38" fmla="*/ 227 w 896"/>
                <a:gd name="T39" fmla="*/ 142 h 898"/>
                <a:gd name="T40" fmla="*/ 236 w 896"/>
                <a:gd name="T41" fmla="*/ 216 h 898"/>
                <a:gd name="T42" fmla="*/ 172 w 896"/>
                <a:gd name="T43" fmla="*/ 203 h 898"/>
                <a:gd name="T44" fmla="*/ 85 w 896"/>
                <a:gd name="T45" fmla="*/ 182 h 898"/>
                <a:gd name="T46" fmla="*/ 4 w 896"/>
                <a:gd name="T47" fmla="*/ 195 h 898"/>
                <a:gd name="T48" fmla="*/ 32 w 896"/>
                <a:gd name="T49" fmla="*/ 210 h 898"/>
                <a:gd name="T50" fmla="*/ 5 w 896"/>
                <a:gd name="T51" fmla="*/ 235 h 898"/>
                <a:gd name="T52" fmla="*/ 78 w 896"/>
                <a:gd name="T53" fmla="*/ 279 h 898"/>
                <a:gd name="T54" fmla="*/ 132 w 896"/>
                <a:gd name="T55" fmla="*/ 302 h 898"/>
                <a:gd name="T56" fmla="*/ 164 w 896"/>
                <a:gd name="T57" fmla="*/ 347 h 898"/>
                <a:gd name="T58" fmla="*/ 152 w 896"/>
                <a:gd name="T59" fmla="*/ 372 h 898"/>
                <a:gd name="T60" fmla="*/ 219 w 896"/>
                <a:gd name="T61" fmla="*/ 460 h 898"/>
                <a:gd name="T62" fmla="*/ 210 w 896"/>
                <a:gd name="T63" fmla="*/ 520 h 898"/>
                <a:gd name="T64" fmla="*/ 241 w 896"/>
                <a:gd name="T65" fmla="*/ 597 h 898"/>
                <a:gd name="T66" fmla="*/ 210 w 896"/>
                <a:gd name="T67" fmla="*/ 532 h 898"/>
                <a:gd name="T68" fmla="*/ 186 w 896"/>
                <a:gd name="T69" fmla="*/ 628 h 898"/>
                <a:gd name="T70" fmla="*/ 132 w 896"/>
                <a:gd name="T71" fmla="*/ 760 h 898"/>
                <a:gd name="T72" fmla="*/ 157 w 896"/>
                <a:gd name="T73" fmla="*/ 781 h 898"/>
                <a:gd name="T74" fmla="*/ 219 w 896"/>
                <a:gd name="T75" fmla="*/ 824 h 898"/>
                <a:gd name="T76" fmla="*/ 295 w 896"/>
                <a:gd name="T77" fmla="*/ 846 h 898"/>
                <a:gd name="T78" fmla="*/ 355 w 896"/>
                <a:gd name="T79" fmla="*/ 851 h 898"/>
                <a:gd name="T80" fmla="*/ 400 w 896"/>
                <a:gd name="T81" fmla="*/ 884 h 898"/>
                <a:gd name="T82" fmla="*/ 493 w 896"/>
                <a:gd name="T83" fmla="*/ 895 h 898"/>
                <a:gd name="T84" fmla="*/ 520 w 896"/>
                <a:gd name="T85" fmla="*/ 805 h 898"/>
                <a:gd name="T86" fmla="*/ 610 w 896"/>
                <a:gd name="T87" fmla="*/ 797 h 898"/>
                <a:gd name="T88" fmla="*/ 646 w 896"/>
                <a:gd name="T89" fmla="*/ 802 h 898"/>
                <a:gd name="T90" fmla="*/ 666 w 896"/>
                <a:gd name="T91" fmla="*/ 812 h 898"/>
                <a:gd name="T92" fmla="*/ 758 w 896"/>
                <a:gd name="T93" fmla="*/ 833 h 898"/>
                <a:gd name="T94" fmla="*/ 814 w 896"/>
                <a:gd name="T95" fmla="*/ 783 h 898"/>
                <a:gd name="T96" fmla="*/ 832 w 896"/>
                <a:gd name="T97" fmla="*/ 77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96" h="898">
                  <a:moveTo>
                    <a:pt x="832" y="763"/>
                  </a:moveTo>
                  <a:cubicBezTo>
                    <a:pt x="839" y="758"/>
                    <a:pt x="849" y="744"/>
                    <a:pt x="847" y="739"/>
                  </a:cubicBezTo>
                  <a:cubicBezTo>
                    <a:pt x="844" y="735"/>
                    <a:pt x="827" y="735"/>
                    <a:pt x="819" y="731"/>
                  </a:cubicBezTo>
                  <a:cubicBezTo>
                    <a:pt x="810" y="728"/>
                    <a:pt x="790" y="715"/>
                    <a:pt x="786" y="705"/>
                  </a:cubicBezTo>
                  <a:cubicBezTo>
                    <a:pt x="783" y="695"/>
                    <a:pt x="785" y="691"/>
                    <a:pt x="790" y="687"/>
                  </a:cubicBezTo>
                  <a:cubicBezTo>
                    <a:pt x="794" y="684"/>
                    <a:pt x="806" y="680"/>
                    <a:pt x="803" y="673"/>
                  </a:cubicBezTo>
                  <a:cubicBezTo>
                    <a:pt x="799" y="665"/>
                    <a:pt x="797" y="658"/>
                    <a:pt x="792" y="657"/>
                  </a:cubicBezTo>
                  <a:cubicBezTo>
                    <a:pt x="788" y="655"/>
                    <a:pt x="784" y="657"/>
                    <a:pt x="780" y="651"/>
                  </a:cubicBezTo>
                  <a:cubicBezTo>
                    <a:pt x="776" y="644"/>
                    <a:pt x="768" y="636"/>
                    <a:pt x="773" y="633"/>
                  </a:cubicBezTo>
                  <a:cubicBezTo>
                    <a:pt x="778" y="630"/>
                    <a:pt x="783" y="629"/>
                    <a:pt x="788" y="629"/>
                  </a:cubicBezTo>
                  <a:cubicBezTo>
                    <a:pt x="793" y="629"/>
                    <a:pt x="805" y="623"/>
                    <a:pt x="806" y="618"/>
                  </a:cubicBezTo>
                  <a:cubicBezTo>
                    <a:pt x="808" y="614"/>
                    <a:pt x="821" y="608"/>
                    <a:pt x="812" y="598"/>
                  </a:cubicBezTo>
                  <a:cubicBezTo>
                    <a:pt x="804" y="588"/>
                    <a:pt x="804" y="596"/>
                    <a:pt x="800" y="586"/>
                  </a:cubicBezTo>
                  <a:cubicBezTo>
                    <a:pt x="797" y="575"/>
                    <a:pt x="796" y="575"/>
                    <a:pt x="792" y="571"/>
                  </a:cubicBezTo>
                  <a:cubicBezTo>
                    <a:pt x="789" y="566"/>
                    <a:pt x="781" y="567"/>
                    <a:pt x="790" y="561"/>
                  </a:cubicBezTo>
                  <a:cubicBezTo>
                    <a:pt x="798" y="555"/>
                    <a:pt x="800" y="558"/>
                    <a:pt x="802" y="551"/>
                  </a:cubicBezTo>
                  <a:cubicBezTo>
                    <a:pt x="804" y="545"/>
                    <a:pt x="790" y="527"/>
                    <a:pt x="790" y="519"/>
                  </a:cubicBezTo>
                  <a:cubicBezTo>
                    <a:pt x="790" y="511"/>
                    <a:pt x="794" y="511"/>
                    <a:pt x="790" y="507"/>
                  </a:cubicBezTo>
                  <a:cubicBezTo>
                    <a:pt x="785" y="502"/>
                    <a:pt x="783" y="498"/>
                    <a:pt x="779" y="498"/>
                  </a:cubicBezTo>
                  <a:cubicBezTo>
                    <a:pt x="776" y="498"/>
                    <a:pt x="762" y="500"/>
                    <a:pt x="758" y="502"/>
                  </a:cubicBezTo>
                  <a:cubicBezTo>
                    <a:pt x="755" y="505"/>
                    <a:pt x="749" y="518"/>
                    <a:pt x="741" y="520"/>
                  </a:cubicBezTo>
                  <a:cubicBezTo>
                    <a:pt x="734" y="522"/>
                    <a:pt x="726" y="523"/>
                    <a:pt x="731" y="516"/>
                  </a:cubicBezTo>
                  <a:cubicBezTo>
                    <a:pt x="736" y="510"/>
                    <a:pt x="743" y="512"/>
                    <a:pt x="743" y="504"/>
                  </a:cubicBezTo>
                  <a:cubicBezTo>
                    <a:pt x="743" y="496"/>
                    <a:pt x="730" y="492"/>
                    <a:pt x="739" y="484"/>
                  </a:cubicBezTo>
                  <a:cubicBezTo>
                    <a:pt x="748" y="476"/>
                    <a:pt x="741" y="475"/>
                    <a:pt x="751" y="470"/>
                  </a:cubicBezTo>
                  <a:cubicBezTo>
                    <a:pt x="761" y="465"/>
                    <a:pt x="759" y="468"/>
                    <a:pt x="762" y="460"/>
                  </a:cubicBezTo>
                  <a:cubicBezTo>
                    <a:pt x="764" y="452"/>
                    <a:pt x="763" y="445"/>
                    <a:pt x="769" y="442"/>
                  </a:cubicBezTo>
                  <a:cubicBezTo>
                    <a:pt x="776" y="438"/>
                    <a:pt x="784" y="424"/>
                    <a:pt x="791" y="417"/>
                  </a:cubicBezTo>
                  <a:cubicBezTo>
                    <a:pt x="798" y="410"/>
                    <a:pt x="811" y="403"/>
                    <a:pt x="811" y="398"/>
                  </a:cubicBezTo>
                  <a:cubicBezTo>
                    <a:pt x="811" y="393"/>
                    <a:pt x="809" y="387"/>
                    <a:pt x="814" y="387"/>
                  </a:cubicBezTo>
                  <a:cubicBezTo>
                    <a:pt x="819" y="388"/>
                    <a:pt x="816" y="393"/>
                    <a:pt x="831" y="391"/>
                  </a:cubicBezTo>
                  <a:cubicBezTo>
                    <a:pt x="846" y="389"/>
                    <a:pt x="854" y="388"/>
                    <a:pt x="853" y="381"/>
                  </a:cubicBezTo>
                  <a:cubicBezTo>
                    <a:pt x="852" y="374"/>
                    <a:pt x="841" y="370"/>
                    <a:pt x="848" y="358"/>
                  </a:cubicBezTo>
                  <a:cubicBezTo>
                    <a:pt x="854" y="347"/>
                    <a:pt x="852" y="333"/>
                    <a:pt x="854" y="323"/>
                  </a:cubicBezTo>
                  <a:cubicBezTo>
                    <a:pt x="855" y="314"/>
                    <a:pt x="868" y="294"/>
                    <a:pt x="869" y="291"/>
                  </a:cubicBezTo>
                  <a:cubicBezTo>
                    <a:pt x="869" y="288"/>
                    <a:pt x="867" y="271"/>
                    <a:pt x="874" y="265"/>
                  </a:cubicBezTo>
                  <a:cubicBezTo>
                    <a:pt x="881" y="258"/>
                    <a:pt x="889" y="253"/>
                    <a:pt x="892" y="248"/>
                  </a:cubicBezTo>
                  <a:cubicBezTo>
                    <a:pt x="896" y="243"/>
                    <a:pt x="896" y="239"/>
                    <a:pt x="896" y="239"/>
                  </a:cubicBezTo>
                  <a:cubicBezTo>
                    <a:pt x="896" y="239"/>
                    <a:pt x="882" y="234"/>
                    <a:pt x="870" y="230"/>
                  </a:cubicBezTo>
                  <a:cubicBezTo>
                    <a:pt x="859" y="225"/>
                    <a:pt x="853" y="210"/>
                    <a:pt x="848" y="213"/>
                  </a:cubicBezTo>
                  <a:cubicBezTo>
                    <a:pt x="844" y="216"/>
                    <a:pt x="843" y="225"/>
                    <a:pt x="836" y="223"/>
                  </a:cubicBezTo>
                  <a:cubicBezTo>
                    <a:pt x="829" y="222"/>
                    <a:pt x="826" y="227"/>
                    <a:pt x="820" y="219"/>
                  </a:cubicBezTo>
                  <a:cubicBezTo>
                    <a:pt x="815" y="211"/>
                    <a:pt x="814" y="205"/>
                    <a:pt x="809" y="208"/>
                  </a:cubicBezTo>
                  <a:cubicBezTo>
                    <a:pt x="804" y="212"/>
                    <a:pt x="801" y="206"/>
                    <a:pt x="798" y="204"/>
                  </a:cubicBezTo>
                  <a:cubicBezTo>
                    <a:pt x="794" y="202"/>
                    <a:pt x="791" y="191"/>
                    <a:pt x="784" y="185"/>
                  </a:cubicBezTo>
                  <a:cubicBezTo>
                    <a:pt x="777" y="179"/>
                    <a:pt x="776" y="179"/>
                    <a:pt x="768" y="179"/>
                  </a:cubicBezTo>
                  <a:cubicBezTo>
                    <a:pt x="760" y="179"/>
                    <a:pt x="753" y="185"/>
                    <a:pt x="748" y="181"/>
                  </a:cubicBezTo>
                  <a:cubicBezTo>
                    <a:pt x="744" y="178"/>
                    <a:pt x="746" y="176"/>
                    <a:pt x="736" y="175"/>
                  </a:cubicBezTo>
                  <a:cubicBezTo>
                    <a:pt x="726" y="174"/>
                    <a:pt x="722" y="177"/>
                    <a:pt x="716" y="173"/>
                  </a:cubicBezTo>
                  <a:cubicBezTo>
                    <a:pt x="710" y="168"/>
                    <a:pt x="694" y="151"/>
                    <a:pt x="684" y="143"/>
                  </a:cubicBezTo>
                  <a:cubicBezTo>
                    <a:pt x="675" y="135"/>
                    <a:pt x="672" y="143"/>
                    <a:pt x="672" y="133"/>
                  </a:cubicBezTo>
                  <a:cubicBezTo>
                    <a:pt x="672" y="123"/>
                    <a:pt x="684" y="107"/>
                    <a:pt x="677" y="108"/>
                  </a:cubicBezTo>
                  <a:cubicBezTo>
                    <a:pt x="670" y="108"/>
                    <a:pt x="668" y="110"/>
                    <a:pt x="661" y="118"/>
                  </a:cubicBezTo>
                  <a:cubicBezTo>
                    <a:pt x="654" y="126"/>
                    <a:pt x="650" y="123"/>
                    <a:pt x="641" y="123"/>
                  </a:cubicBezTo>
                  <a:cubicBezTo>
                    <a:pt x="631" y="122"/>
                    <a:pt x="627" y="122"/>
                    <a:pt x="630" y="116"/>
                  </a:cubicBezTo>
                  <a:cubicBezTo>
                    <a:pt x="633" y="111"/>
                    <a:pt x="635" y="112"/>
                    <a:pt x="633" y="107"/>
                  </a:cubicBezTo>
                  <a:cubicBezTo>
                    <a:pt x="630" y="101"/>
                    <a:pt x="631" y="103"/>
                    <a:pt x="631" y="95"/>
                  </a:cubicBezTo>
                  <a:cubicBezTo>
                    <a:pt x="631" y="87"/>
                    <a:pt x="633" y="85"/>
                    <a:pt x="626" y="80"/>
                  </a:cubicBezTo>
                  <a:cubicBezTo>
                    <a:pt x="619" y="74"/>
                    <a:pt x="599" y="84"/>
                    <a:pt x="599" y="76"/>
                  </a:cubicBezTo>
                  <a:cubicBezTo>
                    <a:pt x="599" y="68"/>
                    <a:pt x="607" y="69"/>
                    <a:pt x="595" y="65"/>
                  </a:cubicBezTo>
                  <a:cubicBezTo>
                    <a:pt x="583" y="60"/>
                    <a:pt x="579" y="58"/>
                    <a:pt x="576" y="49"/>
                  </a:cubicBezTo>
                  <a:cubicBezTo>
                    <a:pt x="574" y="39"/>
                    <a:pt x="577" y="46"/>
                    <a:pt x="568" y="39"/>
                  </a:cubicBezTo>
                  <a:cubicBezTo>
                    <a:pt x="558" y="32"/>
                    <a:pt x="555" y="30"/>
                    <a:pt x="548" y="23"/>
                  </a:cubicBezTo>
                  <a:cubicBezTo>
                    <a:pt x="541" y="16"/>
                    <a:pt x="536" y="10"/>
                    <a:pt x="533" y="0"/>
                  </a:cubicBezTo>
                  <a:cubicBezTo>
                    <a:pt x="528" y="1"/>
                    <a:pt x="523" y="2"/>
                    <a:pt x="516" y="2"/>
                  </a:cubicBezTo>
                  <a:cubicBezTo>
                    <a:pt x="499" y="3"/>
                    <a:pt x="478" y="6"/>
                    <a:pt x="473" y="19"/>
                  </a:cubicBezTo>
                  <a:cubicBezTo>
                    <a:pt x="469" y="32"/>
                    <a:pt x="466" y="68"/>
                    <a:pt x="457" y="82"/>
                  </a:cubicBezTo>
                  <a:cubicBezTo>
                    <a:pt x="447" y="95"/>
                    <a:pt x="438" y="105"/>
                    <a:pt x="415" y="107"/>
                  </a:cubicBezTo>
                  <a:cubicBezTo>
                    <a:pt x="392" y="110"/>
                    <a:pt x="381" y="113"/>
                    <a:pt x="372" y="119"/>
                  </a:cubicBezTo>
                  <a:cubicBezTo>
                    <a:pt x="363" y="126"/>
                    <a:pt x="349" y="130"/>
                    <a:pt x="351" y="137"/>
                  </a:cubicBezTo>
                  <a:cubicBezTo>
                    <a:pt x="352" y="142"/>
                    <a:pt x="359" y="145"/>
                    <a:pt x="361" y="146"/>
                  </a:cubicBezTo>
                  <a:cubicBezTo>
                    <a:pt x="362" y="146"/>
                    <a:pt x="362" y="147"/>
                    <a:pt x="362" y="147"/>
                  </a:cubicBezTo>
                  <a:cubicBezTo>
                    <a:pt x="360" y="149"/>
                    <a:pt x="353" y="155"/>
                    <a:pt x="342" y="156"/>
                  </a:cubicBezTo>
                  <a:cubicBezTo>
                    <a:pt x="329" y="158"/>
                    <a:pt x="322" y="153"/>
                    <a:pt x="309" y="150"/>
                  </a:cubicBezTo>
                  <a:cubicBezTo>
                    <a:pt x="295" y="146"/>
                    <a:pt x="280" y="140"/>
                    <a:pt x="272" y="140"/>
                  </a:cubicBezTo>
                  <a:cubicBezTo>
                    <a:pt x="264" y="140"/>
                    <a:pt x="259" y="128"/>
                    <a:pt x="261" y="124"/>
                  </a:cubicBezTo>
                  <a:cubicBezTo>
                    <a:pt x="262" y="120"/>
                    <a:pt x="266" y="112"/>
                    <a:pt x="262" y="109"/>
                  </a:cubicBezTo>
                  <a:cubicBezTo>
                    <a:pt x="258" y="106"/>
                    <a:pt x="237" y="106"/>
                    <a:pt x="229" y="102"/>
                  </a:cubicBezTo>
                  <a:cubicBezTo>
                    <a:pt x="222" y="99"/>
                    <a:pt x="222" y="103"/>
                    <a:pt x="221" y="114"/>
                  </a:cubicBezTo>
                  <a:cubicBezTo>
                    <a:pt x="219" y="124"/>
                    <a:pt x="227" y="134"/>
                    <a:pt x="227" y="142"/>
                  </a:cubicBezTo>
                  <a:cubicBezTo>
                    <a:pt x="227" y="149"/>
                    <a:pt x="236" y="167"/>
                    <a:pt x="233" y="177"/>
                  </a:cubicBezTo>
                  <a:cubicBezTo>
                    <a:pt x="229" y="186"/>
                    <a:pt x="229" y="199"/>
                    <a:pt x="233" y="205"/>
                  </a:cubicBezTo>
                  <a:cubicBezTo>
                    <a:pt x="235" y="210"/>
                    <a:pt x="236" y="214"/>
                    <a:pt x="236" y="215"/>
                  </a:cubicBezTo>
                  <a:cubicBezTo>
                    <a:pt x="237" y="216"/>
                    <a:pt x="236" y="216"/>
                    <a:pt x="236" y="216"/>
                  </a:cubicBezTo>
                  <a:cubicBezTo>
                    <a:pt x="232" y="217"/>
                    <a:pt x="219" y="218"/>
                    <a:pt x="214" y="214"/>
                  </a:cubicBezTo>
                  <a:cubicBezTo>
                    <a:pt x="209" y="209"/>
                    <a:pt x="205" y="203"/>
                    <a:pt x="202" y="203"/>
                  </a:cubicBezTo>
                  <a:cubicBezTo>
                    <a:pt x="199" y="204"/>
                    <a:pt x="183" y="209"/>
                    <a:pt x="180" y="207"/>
                  </a:cubicBezTo>
                  <a:cubicBezTo>
                    <a:pt x="178" y="204"/>
                    <a:pt x="180" y="200"/>
                    <a:pt x="172" y="203"/>
                  </a:cubicBezTo>
                  <a:cubicBezTo>
                    <a:pt x="164" y="205"/>
                    <a:pt x="155" y="223"/>
                    <a:pt x="144" y="200"/>
                  </a:cubicBezTo>
                  <a:cubicBezTo>
                    <a:pt x="132" y="178"/>
                    <a:pt x="128" y="174"/>
                    <a:pt x="119" y="174"/>
                  </a:cubicBezTo>
                  <a:cubicBezTo>
                    <a:pt x="110" y="173"/>
                    <a:pt x="92" y="174"/>
                    <a:pt x="92" y="178"/>
                  </a:cubicBezTo>
                  <a:cubicBezTo>
                    <a:pt x="92" y="181"/>
                    <a:pt x="90" y="182"/>
                    <a:pt x="85" y="182"/>
                  </a:cubicBezTo>
                  <a:cubicBezTo>
                    <a:pt x="80" y="182"/>
                    <a:pt x="69" y="189"/>
                    <a:pt x="68" y="185"/>
                  </a:cubicBezTo>
                  <a:cubicBezTo>
                    <a:pt x="68" y="181"/>
                    <a:pt x="63" y="173"/>
                    <a:pt x="57" y="173"/>
                  </a:cubicBezTo>
                  <a:cubicBezTo>
                    <a:pt x="52" y="173"/>
                    <a:pt x="28" y="178"/>
                    <a:pt x="19" y="181"/>
                  </a:cubicBezTo>
                  <a:cubicBezTo>
                    <a:pt x="9" y="183"/>
                    <a:pt x="3" y="190"/>
                    <a:pt x="4" y="195"/>
                  </a:cubicBezTo>
                  <a:cubicBezTo>
                    <a:pt x="6" y="199"/>
                    <a:pt x="2" y="204"/>
                    <a:pt x="11" y="204"/>
                  </a:cubicBezTo>
                  <a:cubicBezTo>
                    <a:pt x="17" y="204"/>
                    <a:pt x="35" y="203"/>
                    <a:pt x="35" y="204"/>
                  </a:cubicBezTo>
                  <a:cubicBezTo>
                    <a:pt x="34" y="204"/>
                    <a:pt x="32" y="204"/>
                    <a:pt x="31" y="205"/>
                  </a:cubicBezTo>
                  <a:cubicBezTo>
                    <a:pt x="29" y="206"/>
                    <a:pt x="29" y="207"/>
                    <a:pt x="32" y="210"/>
                  </a:cubicBezTo>
                  <a:cubicBezTo>
                    <a:pt x="38" y="214"/>
                    <a:pt x="40" y="216"/>
                    <a:pt x="35" y="216"/>
                  </a:cubicBezTo>
                  <a:cubicBezTo>
                    <a:pt x="29" y="216"/>
                    <a:pt x="22" y="214"/>
                    <a:pt x="27" y="222"/>
                  </a:cubicBezTo>
                  <a:cubicBezTo>
                    <a:pt x="32" y="230"/>
                    <a:pt x="40" y="235"/>
                    <a:pt x="31" y="234"/>
                  </a:cubicBezTo>
                  <a:cubicBezTo>
                    <a:pt x="21" y="233"/>
                    <a:pt x="0" y="231"/>
                    <a:pt x="5" y="235"/>
                  </a:cubicBezTo>
                  <a:cubicBezTo>
                    <a:pt x="11" y="239"/>
                    <a:pt x="21" y="244"/>
                    <a:pt x="22" y="251"/>
                  </a:cubicBezTo>
                  <a:cubicBezTo>
                    <a:pt x="23" y="259"/>
                    <a:pt x="16" y="268"/>
                    <a:pt x="27" y="266"/>
                  </a:cubicBezTo>
                  <a:cubicBezTo>
                    <a:pt x="37" y="263"/>
                    <a:pt x="39" y="257"/>
                    <a:pt x="47" y="263"/>
                  </a:cubicBezTo>
                  <a:cubicBezTo>
                    <a:pt x="55" y="268"/>
                    <a:pt x="67" y="271"/>
                    <a:pt x="78" y="279"/>
                  </a:cubicBezTo>
                  <a:cubicBezTo>
                    <a:pt x="89" y="287"/>
                    <a:pt x="97" y="295"/>
                    <a:pt x="99" y="292"/>
                  </a:cubicBezTo>
                  <a:cubicBezTo>
                    <a:pt x="100" y="290"/>
                    <a:pt x="104" y="288"/>
                    <a:pt x="104" y="295"/>
                  </a:cubicBezTo>
                  <a:cubicBezTo>
                    <a:pt x="104" y="301"/>
                    <a:pt x="101" y="308"/>
                    <a:pt x="110" y="305"/>
                  </a:cubicBezTo>
                  <a:cubicBezTo>
                    <a:pt x="119" y="302"/>
                    <a:pt x="137" y="297"/>
                    <a:pt x="132" y="302"/>
                  </a:cubicBezTo>
                  <a:cubicBezTo>
                    <a:pt x="126" y="307"/>
                    <a:pt x="120" y="311"/>
                    <a:pt x="130" y="313"/>
                  </a:cubicBezTo>
                  <a:cubicBezTo>
                    <a:pt x="140" y="315"/>
                    <a:pt x="146" y="319"/>
                    <a:pt x="144" y="325"/>
                  </a:cubicBezTo>
                  <a:cubicBezTo>
                    <a:pt x="141" y="331"/>
                    <a:pt x="138" y="339"/>
                    <a:pt x="145" y="343"/>
                  </a:cubicBezTo>
                  <a:cubicBezTo>
                    <a:pt x="152" y="346"/>
                    <a:pt x="164" y="341"/>
                    <a:pt x="164" y="347"/>
                  </a:cubicBezTo>
                  <a:cubicBezTo>
                    <a:pt x="164" y="354"/>
                    <a:pt x="148" y="347"/>
                    <a:pt x="160" y="359"/>
                  </a:cubicBezTo>
                  <a:cubicBezTo>
                    <a:pt x="172" y="371"/>
                    <a:pt x="171" y="364"/>
                    <a:pt x="169" y="368"/>
                  </a:cubicBezTo>
                  <a:cubicBezTo>
                    <a:pt x="168" y="372"/>
                    <a:pt x="168" y="381"/>
                    <a:pt x="162" y="377"/>
                  </a:cubicBezTo>
                  <a:cubicBezTo>
                    <a:pt x="156" y="373"/>
                    <a:pt x="148" y="362"/>
                    <a:pt x="152" y="372"/>
                  </a:cubicBezTo>
                  <a:cubicBezTo>
                    <a:pt x="157" y="383"/>
                    <a:pt x="158" y="385"/>
                    <a:pt x="160" y="393"/>
                  </a:cubicBezTo>
                  <a:cubicBezTo>
                    <a:pt x="161" y="401"/>
                    <a:pt x="172" y="415"/>
                    <a:pt x="178" y="425"/>
                  </a:cubicBezTo>
                  <a:cubicBezTo>
                    <a:pt x="184" y="435"/>
                    <a:pt x="197" y="446"/>
                    <a:pt x="205" y="451"/>
                  </a:cubicBezTo>
                  <a:cubicBezTo>
                    <a:pt x="213" y="455"/>
                    <a:pt x="223" y="455"/>
                    <a:pt x="219" y="460"/>
                  </a:cubicBezTo>
                  <a:cubicBezTo>
                    <a:pt x="215" y="465"/>
                    <a:pt x="217" y="471"/>
                    <a:pt x="218" y="479"/>
                  </a:cubicBezTo>
                  <a:cubicBezTo>
                    <a:pt x="219" y="486"/>
                    <a:pt x="217" y="495"/>
                    <a:pt x="216" y="501"/>
                  </a:cubicBezTo>
                  <a:cubicBezTo>
                    <a:pt x="214" y="507"/>
                    <a:pt x="217" y="510"/>
                    <a:pt x="210" y="511"/>
                  </a:cubicBezTo>
                  <a:cubicBezTo>
                    <a:pt x="203" y="511"/>
                    <a:pt x="202" y="515"/>
                    <a:pt x="210" y="520"/>
                  </a:cubicBezTo>
                  <a:cubicBezTo>
                    <a:pt x="218" y="525"/>
                    <a:pt x="234" y="541"/>
                    <a:pt x="234" y="548"/>
                  </a:cubicBezTo>
                  <a:cubicBezTo>
                    <a:pt x="234" y="555"/>
                    <a:pt x="235" y="576"/>
                    <a:pt x="235" y="581"/>
                  </a:cubicBezTo>
                  <a:cubicBezTo>
                    <a:pt x="235" y="585"/>
                    <a:pt x="238" y="592"/>
                    <a:pt x="240" y="595"/>
                  </a:cubicBezTo>
                  <a:cubicBezTo>
                    <a:pt x="241" y="596"/>
                    <a:pt x="242" y="597"/>
                    <a:pt x="241" y="597"/>
                  </a:cubicBezTo>
                  <a:cubicBezTo>
                    <a:pt x="241" y="597"/>
                    <a:pt x="240" y="597"/>
                    <a:pt x="239" y="596"/>
                  </a:cubicBezTo>
                  <a:cubicBezTo>
                    <a:pt x="236" y="593"/>
                    <a:pt x="231" y="588"/>
                    <a:pt x="231" y="579"/>
                  </a:cubicBezTo>
                  <a:cubicBezTo>
                    <a:pt x="231" y="565"/>
                    <a:pt x="234" y="555"/>
                    <a:pt x="231" y="552"/>
                  </a:cubicBezTo>
                  <a:cubicBezTo>
                    <a:pt x="228" y="549"/>
                    <a:pt x="216" y="527"/>
                    <a:pt x="210" y="532"/>
                  </a:cubicBezTo>
                  <a:cubicBezTo>
                    <a:pt x="205" y="537"/>
                    <a:pt x="207" y="540"/>
                    <a:pt x="203" y="555"/>
                  </a:cubicBezTo>
                  <a:cubicBezTo>
                    <a:pt x="199" y="571"/>
                    <a:pt x="191" y="608"/>
                    <a:pt x="191" y="613"/>
                  </a:cubicBezTo>
                  <a:cubicBezTo>
                    <a:pt x="191" y="618"/>
                    <a:pt x="203" y="617"/>
                    <a:pt x="200" y="620"/>
                  </a:cubicBezTo>
                  <a:cubicBezTo>
                    <a:pt x="197" y="622"/>
                    <a:pt x="188" y="624"/>
                    <a:pt x="186" y="628"/>
                  </a:cubicBezTo>
                  <a:cubicBezTo>
                    <a:pt x="184" y="632"/>
                    <a:pt x="158" y="720"/>
                    <a:pt x="152" y="728"/>
                  </a:cubicBezTo>
                  <a:cubicBezTo>
                    <a:pt x="145" y="736"/>
                    <a:pt x="145" y="749"/>
                    <a:pt x="136" y="749"/>
                  </a:cubicBezTo>
                  <a:cubicBezTo>
                    <a:pt x="132" y="749"/>
                    <a:pt x="128" y="749"/>
                    <a:pt x="124" y="749"/>
                  </a:cubicBezTo>
                  <a:cubicBezTo>
                    <a:pt x="127" y="753"/>
                    <a:pt x="130" y="758"/>
                    <a:pt x="132" y="760"/>
                  </a:cubicBezTo>
                  <a:cubicBezTo>
                    <a:pt x="137" y="763"/>
                    <a:pt x="139" y="764"/>
                    <a:pt x="145" y="764"/>
                  </a:cubicBezTo>
                  <a:cubicBezTo>
                    <a:pt x="152" y="765"/>
                    <a:pt x="157" y="770"/>
                    <a:pt x="153" y="774"/>
                  </a:cubicBezTo>
                  <a:cubicBezTo>
                    <a:pt x="149" y="778"/>
                    <a:pt x="141" y="784"/>
                    <a:pt x="146" y="786"/>
                  </a:cubicBezTo>
                  <a:cubicBezTo>
                    <a:pt x="151" y="788"/>
                    <a:pt x="151" y="774"/>
                    <a:pt x="157" y="781"/>
                  </a:cubicBezTo>
                  <a:cubicBezTo>
                    <a:pt x="163" y="788"/>
                    <a:pt x="159" y="790"/>
                    <a:pt x="170" y="794"/>
                  </a:cubicBezTo>
                  <a:cubicBezTo>
                    <a:pt x="181" y="799"/>
                    <a:pt x="183" y="801"/>
                    <a:pt x="191" y="804"/>
                  </a:cubicBezTo>
                  <a:cubicBezTo>
                    <a:pt x="199" y="807"/>
                    <a:pt x="200" y="813"/>
                    <a:pt x="205" y="819"/>
                  </a:cubicBezTo>
                  <a:cubicBezTo>
                    <a:pt x="211" y="825"/>
                    <a:pt x="213" y="825"/>
                    <a:pt x="219" y="824"/>
                  </a:cubicBezTo>
                  <a:cubicBezTo>
                    <a:pt x="224" y="823"/>
                    <a:pt x="226" y="818"/>
                    <a:pt x="233" y="825"/>
                  </a:cubicBezTo>
                  <a:cubicBezTo>
                    <a:pt x="240" y="831"/>
                    <a:pt x="253" y="840"/>
                    <a:pt x="259" y="840"/>
                  </a:cubicBezTo>
                  <a:cubicBezTo>
                    <a:pt x="265" y="839"/>
                    <a:pt x="266" y="840"/>
                    <a:pt x="273" y="842"/>
                  </a:cubicBezTo>
                  <a:cubicBezTo>
                    <a:pt x="280" y="844"/>
                    <a:pt x="292" y="846"/>
                    <a:pt x="295" y="846"/>
                  </a:cubicBezTo>
                  <a:cubicBezTo>
                    <a:pt x="298" y="845"/>
                    <a:pt x="302" y="846"/>
                    <a:pt x="302" y="843"/>
                  </a:cubicBezTo>
                  <a:cubicBezTo>
                    <a:pt x="302" y="839"/>
                    <a:pt x="299" y="831"/>
                    <a:pt x="309" y="832"/>
                  </a:cubicBezTo>
                  <a:cubicBezTo>
                    <a:pt x="318" y="834"/>
                    <a:pt x="330" y="841"/>
                    <a:pt x="339" y="846"/>
                  </a:cubicBezTo>
                  <a:cubicBezTo>
                    <a:pt x="347" y="850"/>
                    <a:pt x="352" y="848"/>
                    <a:pt x="355" y="851"/>
                  </a:cubicBezTo>
                  <a:cubicBezTo>
                    <a:pt x="359" y="851"/>
                    <a:pt x="363" y="852"/>
                    <a:pt x="366" y="854"/>
                  </a:cubicBezTo>
                  <a:cubicBezTo>
                    <a:pt x="372" y="859"/>
                    <a:pt x="384" y="859"/>
                    <a:pt x="383" y="864"/>
                  </a:cubicBezTo>
                  <a:cubicBezTo>
                    <a:pt x="383" y="867"/>
                    <a:pt x="382" y="874"/>
                    <a:pt x="381" y="879"/>
                  </a:cubicBezTo>
                  <a:cubicBezTo>
                    <a:pt x="388" y="880"/>
                    <a:pt x="399" y="883"/>
                    <a:pt x="400" y="884"/>
                  </a:cubicBezTo>
                  <a:cubicBezTo>
                    <a:pt x="401" y="886"/>
                    <a:pt x="412" y="884"/>
                    <a:pt x="422" y="888"/>
                  </a:cubicBezTo>
                  <a:cubicBezTo>
                    <a:pt x="433" y="891"/>
                    <a:pt x="439" y="898"/>
                    <a:pt x="449" y="897"/>
                  </a:cubicBezTo>
                  <a:cubicBezTo>
                    <a:pt x="458" y="896"/>
                    <a:pt x="459" y="886"/>
                    <a:pt x="473" y="887"/>
                  </a:cubicBezTo>
                  <a:cubicBezTo>
                    <a:pt x="482" y="888"/>
                    <a:pt x="488" y="891"/>
                    <a:pt x="493" y="895"/>
                  </a:cubicBezTo>
                  <a:cubicBezTo>
                    <a:pt x="492" y="893"/>
                    <a:pt x="492" y="891"/>
                    <a:pt x="492" y="889"/>
                  </a:cubicBezTo>
                  <a:cubicBezTo>
                    <a:pt x="492" y="883"/>
                    <a:pt x="481" y="887"/>
                    <a:pt x="485" y="874"/>
                  </a:cubicBezTo>
                  <a:cubicBezTo>
                    <a:pt x="489" y="861"/>
                    <a:pt x="477" y="846"/>
                    <a:pt x="491" y="832"/>
                  </a:cubicBezTo>
                  <a:cubicBezTo>
                    <a:pt x="505" y="817"/>
                    <a:pt x="510" y="808"/>
                    <a:pt x="520" y="805"/>
                  </a:cubicBezTo>
                  <a:cubicBezTo>
                    <a:pt x="529" y="802"/>
                    <a:pt x="533" y="807"/>
                    <a:pt x="548" y="796"/>
                  </a:cubicBezTo>
                  <a:cubicBezTo>
                    <a:pt x="562" y="784"/>
                    <a:pt x="574" y="782"/>
                    <a:pt x="575" y="786"/>
                  </a:cubicBezTo>
                  <a:cubicBezTo>
                    <a:pt x="577" y="790"/>
                    <a:pt x="582" y="791"/>
                    <a:pt x="590" y="792"/>
                  </a:cubicBezTo>
                  <a:cubicBezTo>
                    <a:pt x="598" y="794"/>
                    <a:pt x="610" y="791"/>
                    <a:pt x="610" y="797"/>
                  </a:cubicBezTo>
                  <a:cubicBezTo>
                    <a:pt x="609" y="804"/>
                    <a:pt x="618" y="808"/>
                    <a:pt x="622" y="807"/>
                  </a:cubicBezTo>
                  <a:cubicBezTo>
                    <a:pt x="625" y="806"/>
                    <a:pt x="620" y="791"/>
                    <a:pt x="622" y="791"/>
                  </a:cubicBezTo>
                  <a:cubicBezTo>
                    <a:pt x="624" y="791"/>
                    <a:pt x="625" y="802"/>
                    <a:pt x="631" y="802"/>
                  </a:cubicBezTo>
                  <a:cubicBezTo>
                    <a:pt x="638" y="802"/>
                    <a:pt x="646" y="810"/>
                    <a:pt x="646" y="802"/>
                  </a:cubicBezTo>
                  <a:cubicBezTo>
                    <a:pt x="646" y="794"/>
                    <a:pt x="647" y="790"/>
                    <a:pt x="650" y="793"/>
                  </a:cubicBezTo>
                  <a:cubicBezTo>
                    <a:pt x="654" y="796"/>
                    <a:pt x="659" y="798"/>
                    <a:pt x="654" y="801"/>
                  </a:cubicBezTo>
                  <a:cubicBezTo>
                    <a:pt x="648" y="804"/>
                    <a:pt x="642" y="809"/>
                    <a:pt x="650" y="809"/>
                  </a:cubicBezTo>
                  <a:cubicBezTo>
                    <a:pt x="658" y="809"/>
                    <a:pt x="666" y="808"/>
                    <a:pt x="666" y="812"/>
                  </a:cubicBezTo>
                  <a:cubicBezTo>
                    <a:pt x="666" y="817"/>
                    <a:pt x="663" y="823"/>
                    <a:pt x="671" y="824"/>
                  </a:cubicBezTo>
                  <a:cubicBezTo>
                    <a:pt x="679" y="824"/>
                    <a:pt x="690" y="838"/>
                    <a:pt x="698" y="840"/>
                  </a:cubicBezTo>
                  <a:cubicBezTo>
                    <a:pt x="705" y="841"/>
                    <a:pt x="707" y="840"/>
                    <a:pt x="719" y="840"/>
                  </a:cubicBezTo>
                  <a:cubicBezTo>
                    <a:pt x="731" y="839"/>
                    <a:pt x="752" y="838"/>
                    <a:pt x="758" y="833"/>
                  </a:cubicBezTo>
                  <a:cubicBezTo>
                    <a:pt x="763" y="828"/>
                    <a:pt x="762" y="824"/>
                    <a:pt x="769" y="817"/>
                  </a:cubicBezTo>
                  <a:cubicBezTo>
                    <a:pt x="776" y="811"/>
                    <a:pt x="786" y="801"/>
                    <a:pt x="792" y="796"/>
                  </a:cubicBezTo>
                  <a:cubicBezTo>
                    <a:pt x="798" y="790"/>
                    <a:pt x="805" y="787"/>
                    <a:pt x="814" y="783"/>
                  </a:cubicBezTo>
                  <a:cubicBezTo>
                    <a:pt x="814" y="783"/>
                    <a:pt x="814" y="783"/>
                    <a:pt x="814" y="783"/>
                  </a:cubicBezTo>
                  <a:cubicBezTo>
                    <a:pt x="815" y="781"/>
                    <a:pt x="815" y="779"/>
                    <a:pt x="815" y="778"/>
                  </a:cubicBezTo>
                  <a:cubicBezTo>
                    <a:pt x="816" y="776"/>
                    <a:pt x="822" y="774"/>
                    <a:pt x="825" y="775"/>
                  </a:cubicBezTo>
                  <a:cubicBezTo>
                    <a:pt x="827" y="775"/>
                    <a:pt x="828" y="776"/>
                    <a:pt x="829" y="778"/>
                  </a:cubicBezTo>
                  <a:cubicBezTo>
                    <a:pt x="830" y="778"/>
                    <a:pt x="831" y="777"/>
                    <a:pt x="832" y="777"/>
                  </a:cubicBezTo>
                  <a:cubicBezTo>
                    <a:pt x="828" y="771"/>
                    <a:pt x="827" y="767"/>
                    <a:pt x="832" y="76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2" name="Freeform 175"/>
            <p:cNvSpPr>
              <a:spLocks/>
            </p:cNvSpPr>
            <p:nvPr/>
          </p:nvSpPr>
          <p:spPr bwMode="auto">
            <a:xfrm>
              <a:off x="3576638" y="5216525"/>
              <a:ext cx="44450" cy="42863"/>
            </a:xfrm>
            <a:custGeom>
              <a:avLst/>
              <a:gdLst>
                <a:gd name="T0" fmla="*/ 11 w 29"/>
                <a:gd name="T1" fmla="*/ 3 h 28"/>
                <a:gd name="T2" fmla="*/ 0 w 29"/>
                <a:gd name="T3" fmla="*/ 0 h 28"/>
                <a:gd name="T4" fmla="*/ 2 w 29"/>
                <a:gd name="T5" fmla="*/ 2 h 28"/>
                <a:gd name="T6" fmla="*/ 10 w 29"/>
                <a:gd name="T7" fmla="*/ 16 h 28"/>
                <a:gd name="T8" fmla="*/ 25 w 29"/>
                <a:gd name="T9" fmla="*/ 28 h 28"/>
                <a:gd name="T10" fmla="*/ 26 w 29"/>
                <a:gd name="T11" fmla="*/ 28 h 28"/>
                <a:gd name="T12" fmla="*/ 28 w 29"/>
                <a:gd name="T13" fmla="*/ 13 h 28"/>
                <a:gd name="T14" fmla="*/ 11 w 29"/>
                <a:gd name="T15" fmla="*/ 3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8">
                  <a:moveTo>
                    <a:pt x="11" y="3"/>
                  </a:moveTo>
                  <a:cubicBezTo>
                    <a:pt x="8" y="1"/>
                    <a:pt x="4" y="0"/>
                    <a:pt x="0" y="0"/>
                  </a:cubicBezTo>
                  <a:cubicBezTo>
                    <a:pt x="1" y="0"/>
                    <a:pt x="1" y="1"/>
                    <a:pt x="2" y="2"/>
                  </a:cubicBezTo>
                  <a:cubicBezTo>
                    <a:pt x="5" y="9"/>
                    <a:pt x="5" y="13"/>
                    <a:pt x="10" y="16"/>
                  </a:cubicBezTo>
                  <a:cubicBezTo>
                    <a:pt x="15" y="19"/>
                    <a:pt x="18" y="28"/>
                    <a:pt x="25" y="28"/>
                  </a:cubicBezTo>
                  <a:cubicBezTo>
                    <a:pt x="25" y="28"/>
                    <a:pt x="26" y="28"/>
                    <a:pt x="26" y="28"/>
                  </a:cubicBezTo>
                  <a:cubicBezTo>
                    <a:pt x="27" y="23"/>
                    <a:pt x="28" y="16"/>
                    <a:pt x="28" y="13"/>
                  </a:cubicBezTo>
                  <a:cubicBezTo>
                    <a:pt x="29" y="8"/>
                    <a:pt x="17" y="8"/>
                    <a:pt x="11" y="3"/>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3" name="Freeform 176"/>
            <p:cNvSpPr>
              <a:spLocks/>
            </p:cNvSpPr>
            <p:nvPr/>
          </p:nvSpPr>
          <p:spPr bwMode="auto">
            <a:xfrm>
              <a:off x="2303463" y="4849813"/>
              <a:ext cx="1498600" cy="1316037"/>
            </a:xfrm>
            <a:custGeom>
              <a:avLst/>
              <a:gdLst>
                <a:gd name="T0" fmla="*/ 853 w 951"/>
                <a:gd name="T1" fmla="*/ 265 h 835"/>
                <a:gd name="T2" fmla="*/ 810 w 951"/>
                <a:gd name="T3" fmla="*/ 234 h 835"/>
                <a:gd name="T4" fmla="*/ 755 w 951"/>
                <a:gd name="T5" fmla="*/ 224 h 835"/>
                <a:gd name="T6" fmla="*/ 712 w 951"/>
                <a:gd name="T7" fmla="*/ 221 h 835"/>
                <a:gd name="T8" fmla="*/ 658 w 951"/>
                <a:gd name="T9" fmla="*/ 200 h 835"/>
                <a:gd name="T10" fmla="*/ 610 w 951"/>
                <a:gd name="T11" fmla="*/ 162 h 835"/>
                <a:gd name="T12" fmla="*/ 598 w 951"/>
                <a:gd name="T13" fmla="*/ 145 h 835"/>
                <a:gd name="T14" fmla="*/ 569 w 951"/>
                <a:gd name="T15" fmla="*/ 129 h 835"/>
                <a:gd name="T16" fmla="*/ 493 w 951"/>
                <a:gd name="T17" fmla="*/ 109 h 835"/>
                <a:gd name="T18" fmla="*/ 441 w 951"/>
                <a:gd name="T19" fmla="*/ 96 h 835"/>
                <a:gd name="T20" fmla="*/ 309 w 951"/>
                <a:gd name="T21" fmla="*/ 64 h 835"/>
                <a:gd name="T22" fmla="*/ 255 w 951"/>
                <a:gd name="T23" fmla="*/ 47 h 835"/>
                <a:gd name="T24" fmla="*/ 134 w 951"/>
                <a:gd name="T25" fmla="*/ 8 h 835"/>
                <a:gd name="T26" fmla="*/ 91 w 951"/>
                <a:gd name="T27" fmla="*/ 17 h 835"/>
                <a:gd name="T28" fmla="*/ 64 w 951"/>
                <a:gd name="T29" fmla="*/ 32 h 835"/>
                <a:gd name="T30" fmla="*/ 9 w 951"/>
                <a:gd name="T31" fmla="*/ 42 h 835"/>
                <a:gd name="T32" fmla="*/ 12 w 951"/>
                <a:gd name="T33" fmla="*/ 95 h 835"/>
                <a:gd name="T34" fmla="*/ 22 w 951"/>
                <a:gd name="T35" fmla="*/ 111 h 835"/>
                <a:gd name="T36" fmla="*/ 37 w 951"/>
                <a:gd name="T37" fmla="*/ 132 h 835"/>
                <a:gd name="T38" fmla="*/ 6 w 951"/>
                <a:gd name="T39" fmla="*/ 170 h 835"/>
                <a:gd name="T40" fmla="*/ 62 w 951"/>
                <a:gd name="T41" fmla="*/ 156 h 835"/>
                <a:gd name="T42" fmla="*/ 64 w 951"/>
                <a:gd name="T43" fmla="*/ 190 h 835"/>
                <a:gd name="T44" fmla="*/ 117 w 951"/>
                <a:gd name="T45" fmla="*/ 201 h 835"/>
                <a:gd name="T46" fmla="*/ 167 w 951"/>
                <a:gd name="T47" fmla="*/ 203 h 835"/>
                <a:gd name="T48" fmla="*/ 193 w 951"/>
                <a:gd name="T49" fmla="*/ 238 h 835"/>
                <a:gd name="T50" fmla="*/ 180 w 951"/>
                <a:gd name="T51" fmla="*/ 270 h 835"/>
                <a:gd name="T52" fmla="*/ 135 w 951"/>
                <a:gd name="T53" fmla="*/ 295 h 835"/>
                <a:gd name="T54" fmla="*/ 126 w 951"/>
                <a:gd name="T55" fmla="*/ 356 h 835"/>
                <a:gd name="T56" fmla="*/ 109 w 951"/>
                <a:gd name="T57" fmla="*/ 387 h 835"/>
                <a:gd name="T58" fmla="*/ 71 w 951"/>
                <a:gd name="T59" fmla="*/ 428 h 835"/>
                <a:gd name="T60" fmla="*/ 66 w 951"/>
                <a:gd name="T61" fmla="*/ 472 h 835"/>
                <a:gd name="T62" fmla="*/ 64 w 951"/>
                <a:gd name="T63" fmla="*/ 517 h 835"/>
                <a:gd name="T64" fmla="*/ 47 w 951"/>
                <a:gd name="T65" fmla="*/ 569 h 835"/>
                <a:gd name="T66" fmla="*/ 36 w 951"/>
                <a:gd name="T67" fmla="*/ 599 h 835"/>
                <a:gd name="T68" fmla="*/ 0 w 951"/>
                <a:gd name="T69" fmla="*/ 681 h 835"/>
                <a:gd name="T70" fmla="*/ 76 w 951"/>
                <a:gd name="T71" fmla="*/ 733 h 835"/>
                <a:gd name="T72" fmla="*/ 84 w 951"/>
                <a:gd name="T73" fmla="*/ 785 h 835"/>
                <a:gd name="T74" fmla="*/ 134 w 951"/>
                <a:gd name="T75" fmla="*/ 833 h 835"/>
                <a:gd name="T76" fmla="*/ 220 w 951"/>
                <a:gd name="T77" fmla="*/ 798 h 835"/>
                <a:gd name="T78" fmla="*/ 332 w 951"/>
                <a:gd name="T79" fmla="*/ 798 h 835"/>
                <a:gd name="T80" fmla="*/ 414 w 951"/>
                <a:gd name="T81" fmla="*/ 801 h 835"/>
                <a:gd name="T82" fmla="*/ 470 w 951"/>
                <a:gd name="T83" fmla="*/ 779 h 835"/>
                <a:gd name="T84" fmla="*/ 555 w 951"/>
                <a:gd name="T85" fmla="*/ 743 h 835"/>
                <a:gd name="T86" fmla="*/ 583 w 951"/>
                <a:gd name="T87" fmla="*/ 693 h 835"/>
                <a:gd name="T88" fmla="*/ 637 w 951"/>
                <a:gd name="T89" fmla="*/ 648 h 835"/>
                <a:gd name="T90" fmla="*/ 633 w 951"/>
                <a:gd name="T91" fmla="*/ 578 h 835"/>
                <a:gd name="T92" fmla="*/ 725 w 951"/>
                <a:gd name="T93" fmla="*/ 441 h 835"/>
                <a:gd name="T94" fmla="*/ 736 w 951"/>
                <a:gd name="T95" fmla="*/ 421 h 835"/>
                <a:gd name="T96" fmla="*/ 866 w 951"/>
                <a:gd name="T97" fmla="*/ 367 h 835"/>
                <a:gd name="T98" fmla="*/ 942 w 951"/>
                <a:gd name="T99" fmla="*/ 297 h 835"/>
                <a:gd name="T100" fmla="*/ 926 w 951"/>
                <a:gd name="T101" fmla="*/ 2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1" h="835">
                  <a:moveTo>
                    <a:pt x="902" y="278"/>
                  </a:moveTo>
                  <a:cubicBezTo>
                    <a:pt x="892" y="279"/>
                    <a:pt x="886" y="272"/>
                    <a:pt x="875" y="269"/>
                  </a:cubicBezTo>
                  <a:cubicBezTo>
                    <a:pt x="865" y="265"/>
                    <a:pt x="854" y="267"/>
                    <a:pt x="853" y="265"/>
                  </a:cubicBezTo>
                  <a:cubicBezTo>
                    <a:pt x="852" y="264"/>
                    <a:pt x="839" y="260"/>
                    <a:pt x="833" y="260"/>
                  </a:cubicBezTo>
                  <a:cubicBezTo>
                    <a:pt x="826" y="260"/>
                    <a:pt x="823" y="251"/>
                    <a:pt x="818" y="248"/>
                  </a:cubicBezTo>
                  <a:cubicBezTo>
                    <a:pt x="813" y="245"/>
                    <a:pt x="813" y="241"/>
                    <a:pt x="810" y="234"/>
                  </a:cubicBezTo>
                  <a:cubicBezTo>
                    <a:pt x="807" y="228"/>
                    <a:pt x="802" y="232"/>
                    <a:pt x="792" y="227"/>
                  </a:cubicBezTo>
                  <a:cubicBezTo>
                    <a:pt x="783" y="222"/>
                    <a:pt x="771" y="215"/>
                    <a:pt x="762" y="213"/>
                  </a:cubicBezTo>
                  <a:cubicBezTo>
                    <a:pt x="752" y="212"/>
                    <a:pt x="755" y="220"/>
                    <a:pt x="755" y="224"/>
                  </a:cubicBezTo>
                  <a:cubicBezTo>
                    <a:pt x="755" y="227"/>
                    <a:pt x="751" y="226"/>
                    <a:pt x="748" y="227"/>
                  </a:cubicBezTo>
                  <a:cubicBezTo>
                    <a:pt x="745" y="227"/>
                    <a:pt x="733" y="225"/>
                    <a:pt x="726" y="223"/>
                  </a:cubicBezTo>
                  <a:cubicBezTo>
                    <a:pt x="719" y="221"/>
                    <a:pt x="718" y="220"/>
                    <a:pt x="712" y="221"/>
                  </a:cubicBezTo>
                  <a:cubicBezTo>
                    <a:pt x="706" y="221"/>
                    <a:pt x="693" y="212"/>
                    <a:pt x="686" y="206"/>
                  </a:cubicBezTo>
                  <a:cubicBezTo>
                    <a:pt x="679" y="199"/>
                    <a:pt x="677" y="204"/>
                    <a:pt x="672" y="205"/>
                  </a:cubicBezTo>
                  <a:cubicBezTo>
                    <a:pt x="666" y="206"/>
                    <a:pt x="664" y="206"/>
                    <a:pt x="658" y="200"/>
                  </a:cubicBezTo>
                  <a:cubicBezTo>
                    <a:pt x="653" y="194"/>
                    <a:pt x="652" y="188"/>
                    <a:pt x="644" y="185"/>
                  </a:cubicBezTo>
                  <a:cubicBezTo>
                    <a:pt x="636" y="182"/>
                    <a:pt x="634" y="180"/>
                    <a:pt x="623" y="175"/>
                  </a:cubicBezTo>
                  <a:cubicBezTo>
                    <a:pt x="612" y="171"/>
                    <a:pt x="616" y="169"/>
                    <a:pt x="610" y="162"/>
                  </a:cubicBezTo>
                  <a:cubicBezTo>
                    <a:pt x="604" y="155"/>
                    <a:pt x="604" y="169"/>
                    <a:pt x="599" y="167"/>
                  </a:cubicBezTo>
                  <a:cubicBezTo>
                    <a:pt x="594" y="165"/>
                    <a:pt x="602" y="159"/>
                    <a:pt x="606" y="155"/>
                  </a:cubicBezTo>
                  <a:cubicBezTo>
                    <a:pt x="610" y="151"/>
                    <a:pt x="605" y="146"/>
                    <a:pt x="598" y="145"/>
                  </a:cubicBezTo>
                  <a:cubicBezTo>
                    <a:pt x="592" y="145"/>
                    <a:pt x="590" y="144"/>
                    <a:pt x="585" y="141"/>
                  </a:cubicBezTo>
                  <a:cubicBezTo>
                    <a:pt x="583" y="139"/>
                    <a:pt x="580" y="134"/>
                    <a:pt x="577" y="130"/>
                  </a:cubicBezTo>
                  <a:cubicBezTo>
                    <a:pt x="574" y="130"/>
                    <a:pt x="571" y="129"/>
                    <a:pt x="569" y="129"/>
                  </a:cubicBezTo>
                  <a:cubicBezTo>
                    <a:pt x="566" y="129"/>
                    <a:pt x="557" y="137"/>
                    <a:pt x="546" y="133"/>
                  </a:cubicBezTo>
                  <a:cubicBezTo>
                    <a:pt x="535" y="129"/>
                    <a:pt x="525" y="124"/>
                    <a:pt x="518" y="118"/>
                  </a:cubicBezTo>
                  <a:cubicBezTo>
                    <a:pt x="511" y="113"/>
                    <a:pt x="497" y="107"/>
                    <a:pt x="493" y="109"/>
                  </a:cubicBezTo>
                  <a:cubicBezTo>
                    <a:pt x="490" y="110"/>
                    <a:pt x="482" y="117"/>
                    <a:pt x="473" y="113"/>
                  </a:cubicBezTo>
                  <a:cubicBezTo>
                    <a:pt x="465" y="108"/>
                    <a:pt x="461" y="107"/>
                    <a:pt x="456" y="105"/>
                  </a:cubicBezTo>
                  <a:cubicBezTo>
                    <a:pt x="450" y="102"/>
                    <a:pt x="447" y="96"/>
                    <a:pt x="441" y="96"/>
                  </a:cubicBezTo>
                  <a:cubicBezTo>
                    <a:pt x="436" y="96"/>
                    <a:pt x="413" y="95"/>
                    <a:pt x="405" y="95"/>
                  </a:cubicBezTo>
                  <a:cubicBezTo>
                    <a:pt x="397" y="95"/>
                    <a:pt x="377" y="93"/>
                    <a:pt x="362" y="85"/>
                  </a:cubicBezTo>
                  <a:cubicBezTo>
                    <a:pt x="347" y="77"/>
                    <a:pt x="320" y="66"/>
                    <a:pt x="309" y="64"/>
                  </a:cubicBezTo>
                  <a:cubicBezTo>
                    <a:pt x="299" y="61"/>
                    <a:pt x="293" y="61"/>
                    <a:pt x="288" y="54"/>
                  </a:cubicBezTo>
                  <a:cubicBezTo>
                    <a:pt x="282" y="47"/>
                    <a:pt x="284" y="40"/>
                    <a:pt x="277" y="43"/>
                  </a:cubicBezTo>
                  <a:cubicBezTo>
                    <a:pt x="269" y="46"/>
                    <a:pt x="270" y="50"/>
                    <a:pt x="255" y="47"/>
                  </a:cubicBezTo>
                  <a:cubicBezTo>
                    <a:pt x="240" y="44"/>
                    <a:pt x="175" y="36"/>
                    <a:pt x="170" y="29"/>
                  </a:cubicBezTo>
                  <a:cubicBezTo>
                    <a:pt x="165" y="23"/>
                    <a:pt x="164" y="13"/>
                    <a:pt x="155" y="9"/>
                  </a:cubicBezTo>
                  <a:cubicBezTo>
                    <a:pt x="145" y="4"/>
                    <a:pt x="142" y="10"/>
                    <a:pt x="134" y="8"/>
                  </a:cubicBezTo>
                  <a:cubicBezTo>
                    <a:pt x="126" y="5"/>
                    <a:pt x="132" y="0"/>
                    <a:pt x="124" y="2"/>
                  </a:cubicBezTo>
                  <a:cubicBezTo>
                    <a:pt x="116" y="5"/>
                    <a:pt x="106" y="13"/>
                    <a:pt x="100" y="13"/>
                  </a:cubicBezTo>
                  <a:cubicBezTo>
                    <a:pt x="95" y="13"/>
                    <a:pt x="88" y="17"/>
                    <a:pt x="91" y="17"/>
                  </a:cubicBezTo>
                  <a:cubicBezTo>
                    <a:pt x="94" y="17"/>
                    <a:pt x="103" y="18"/>
                    <a:pt x="98" y="23"/>
                  </a:cubicBezTo>
                  <a:cubicBezTo>
                    <a:pt x="93" y="28"/>
                    <a:pt x="96" y="38"/>
                    <a:pt x="87" y="33"/>
                  </a:cubicBezTo>
                  <a:cubicBezTo>
                    <a:pt x="77" y="29"/>
                    <a:pt x="69" y="30"/>
                    <a:pt x="64" y="32"/>
                  </a:cubicBezTo>
                  <a:cubicBezTo>
                    <a:pt x="60" y="33"/>
                    <a:pt x="52" y="26"/>
                    <a:pt x="44" y="26"/>
                  </a:cubicBezTo>
                  <a:cubicBezTo>
                    <a:pt x="37" y="26"/>
                    <a:pt x="32" y="33"/>
                    <a:pt x="26" y="33"/>
                  </a:cubicBezTo>
                  <a:cubicBezTo>
                    <a:pt x="20" y="33"/>
                    <a:pt x="9" y="37"/>
                    <a:pt x="9" y="42"/>
                  </a:cubicBezTo>
                  <a:cubicBezTo>
                    <a:pt x="9" y="47"/>
                    <a:pt x="11" y="51"/>
                    <a:pt x="12" y="60"/>
                  </a:cubicBezTo>
                  <a:cubicBezTo>
                    <a:pt x="12" y="69"/>
                    <a:pt x="17" y="82"/>
                    <a:pt x="21" y="81"/>
                  </a:cubicBezTo>
                  <a:cubicBezTo>
                    <a:pt x="25" y="79"/>
                    <a:pt x="12" y="91"/>
                    <a:pt x="12" y="95"/>
                  </a:cubicBezTo>
                  <a:cubicBezTo>
                    <a:pt x="12" y="99"/>
                    <a:pt x="11" y="100"/>
                    <a:pt x="19" y="96"/>
                  </a:cubicBezTo>
                  <a:cubicBezTo>
                    <a:pt x="27" y="92"/>
                    <a:pt x="36" y="83"/>
                    <a:pt x="32" y="93"/>
                  </a:cubicBezTo>
                  <a:cubicBezTo>
                    <a:pt x="28" y="102"/>
                    <a:pt x="22" y="105"/>
                    <a:pt x="22" y="111"/>
                  </a:cubicBezTo>
                  <a:cubicBezTo>
                    <a:pt x="22" y="117"/>
                    <a:pt x="26" y="120"/>
                    <a:pt x="28" y="121"/>
                  </a:cubicBezTo>
                  <a:cubicBezTo>
                    <a:pt x="29" y="122"/>
                    <a:pt x="21" y="126"/>
                    <a:pt x="23" y="130"/>
                  </a:cubicBezTo>
                  <a:cubicBezTo>
                    <a:pt x="25" y="136"/>
                    <a:pt x="37" y="131"/>
                    <a:pt x="37" y="132"/>
                  </a:cubicBezTo>
                  <a:cubicBezTo>
                    <a:pt x="37" y="133"/>
                    <a:pt x="35" y="133"/>
                    <a:pt x="34" y="134"/>
                  </a:cubicBezTo>
                  <a:cubicBezTo>
                    <a:pt x="30" y="137"/>
                    <a:pt x="26" y="142"/>
                    <a:pt x="20" y="146"/>
                  </a:cubicBezTo>
                  <a:cubicBezTo>
                    <a:pt x="12" y="152"/>
                    <a:pt x="8" y="161"/>
                    <a:pt x="6" y="170"/>
                  </a:cubicBezTo>
                  <a:cubicBezTo>
                    <a:pt x="14" y="165"/>
                    <a:pt x="26" y="157"/>
                    <a:pt x="31" y="157"/>
                  </a:cubicBezTo>
                  <a:cubicBezTo>
                    <a:pt x="39" y="156"/>
                    <a:pt x="41" y="157"/>
                    <a:pt x="46" y="157"/>
                  </a:cubicBezTo>
                  <a:cubicBezTo>
                    <a:pt x="51" y="157"/>
                    <a:pt x="57" y="153"/>
                    <a:pt x="62" y="156"/>
                  </a:cubicBezTo>
                  <a:cubicBezTo>
                    <a:pt x="66" y="160"/>
                    <a:pt x="69" y="164"/>
                    <a:pt x="69" y="169"/>
                  </a:cubicBezTo>
                  <a:cubicBezTo>
                    <a:pt x="69" y="174"/>
                    <a:pt x="60" y="177"/>
                    <a:pt x="60" y="181"/>
                  </a:cubicBezTo>
                  <a:cubicBezTo>
                    <a:pt x="60" y="185"/>
                    <a:pt x="57" y="189"/>
                    <a:pt x="64" y="190"/>
                  </a:cubicBezTo>
                  <a:cubicBezTo>
                    <a:pt x="71" y="192"/>
                    <a:pt x="73" y="180"/>
                    <a:pt x="82" y="186"/>
                  </a:cubicBezTo>
                  <a:cubicBezTo>
                    <a:pt x="92" y="192"/>
                    <a:pt x="94" y="194"/>
                    <a:pt x="101" y="196"/>
                  </a:cubicBezTo>
                  <a:cubicBezTo>
                    <a:pt x="107" y="199"/>
                    <a:pt x="109" y="199"/>
                    <a:pt x="117" y="201"/>
                  </a:cubicBezTo>
                  <a:cubicBezTo>
                    <a:pt x="124" y="203"/>
                    <a:pt x="130" y="205"/>
                    <a:pt x="135" y="199"/>
                  </a:cubicBezTo>
                  <a:cubicBezTo>
                    <a:pt x="139" y="194"/>
                    <a:pt x="135" y="186"/>
                    <a:pt x="143" y="192"/>
                  </a:cubicBezTo>
                  <a:cubicBezTo>
                    <a:pt x="151" y="197"/>
                    <a:pt x="158" y="201"/>
                    <a:pt x="167" y="203"/>
                  </a:cubicBezTo>
                  <a:cubicBezTo>
                    <a:pt x="176" y="205"/>
                    <a:pt x="183" y="208"/>
                    <a:pt x="183" y="212"/>
                  </a:cubicBezTo>
                  <a:cubicBezTo>
                    <a:pt x="183" y="217"/>
                    <a:pt x="177" y="223"/>
                    <a:pt x="178" y="229"/>
                  </a:cubicBezTo>
                  <a:cubicBezTo>
                    <a:pt x="180" y="235"/>
                    <a:pt x="189" y="238"/>
                    <a:pt x="193" y="238"/>
                  </a:cubicBezTo>
                  <a:cubicBezTo>
                    <a:pt x="197" y="238"/>
                    <a:pt x="201" y="246"/>
                    <a:pt x="201" y="250"/>
                  </a:cubicBezTo>
                  <a:cubicBezTo>
                    <a:pt x="201" y="253"/>
                    <a:pt x="196" y="256"/>
                    <a:pt x="192" y="262"/>
                  </a:cubicBezTo>
                  <a:cubicBezTo>
                    <a:pt x="189" y="267"/>
                    <a:pt x="185" y="268"/>
                    <a:pt x="180" y="270"/>
                  </a:cubicBezTo>
                  <a:cubicBezTo>
                    <a:pt x="176" y="272"/>
                    <a:pt x="167" y="277"/>
                    <a:pt x="161" y="281"/>
                  </a:cubicBezTo>
                  <a:cubicBezTo>
                    <a:pt x="155" y="285"/>
                    <a:pt x="148" y="292"/>
                    <a:pt x="144" y="293"/>
                  </a:cubicBezTo>
                  <a:cubicBezTo>
                    <a:pt x="141" y="294"/>
                    <a:pt x="135" y="292"/>
                    <a:pt x="135" y="295"/>
                  </a:cubicBezTo>
                  <a:cubicBezTo>
                    <a:pt x="135" y="299"/>
                    <a:pt x="139" y="306"/>
                    <a:pt x="137" y="315"/>
                  </a:cubicBezTo>
                  <a:cubicBezTo>
                    <a:pt x="134" y="323"/>
                    <a:pt x="135" y="337"/>
                    <a:pt x="132" y="341"/>
                  </a:cubicBezTo>
                  <a:cubicBezTo>
                    <a:pt x="129" y="344"/>
                    <a:pt x="126" y="349"/>
                    <a:pt x="126" y="356"/>
                  </a:cubicBezTo>
                  <a:cubicBezTo>
                    <a:pt x="126" y="362"/>
                    <a:pt x="131" y="366"/>
                    <a:pt x="127" y="368"/>
                  </a:cubicBezTo>
                  <a:cubicBezTo>
                    <a:pt x="123" y="370"/>
                    <a:pt x="112" y="367"/>
                    <a:pt x="110" y="372"/>
                  </a:cubicBezTo>
                  <a:cubicBezTo>
                    <a:pt x="108" y="378"/>
                    <a:pt x="107" y="383"/>
                    <a:pt x="109" y="387"/>
                  </a:cubicBezTo>
                  <a:cubicBezTo>
                    <a:pt x="111" y="391"/>
                    <a:pt x="116" y="399"/>
                    <a:pt x="109" y="405"/>
                  </a:cubicBezTo>
                  <a:cubicBezTo>
                    <a:pt x="102" y="410"/>
                    <a:pt x="96" y="429"/>
                    <a:pt x="91" y="430"/>
                  </a:cubicBezTo>
                  <a:cubicBezTo>
                    <a:pt x="85" y="431"/>
                    <a:pt x="78" y="428"/>
                    <a:pt x="71" y="428"/>
                  </a:cubicBezTo>
                  <a:cubicBezTo>
                    <a:pt x="64" y="428"/>
                    <a:pt x="53" y="417"/>
                    <a:pt x="54" y="424"/>
                  </a:cubicBezTo>
                  <a:cubicBezTo>
                    <a:pt x="55" y="431"/>
                    <a:pt x="62" y="438"/>
                    <a:pt x="64" y="444"/>
                  </a:cubicBezTo>
                  <a:cubicBezTo>
                    <a:pt x="66" y="450"/>
                    <a:pt x="60" y="460"/>
                    <a:pt x="66" y="472"/>
                  </a:cubicBezTo>
                  <a:cubicBezTo>
                    <a:pt x="72" y="483"/>
                    <a:pt x="75" y="484"/>
                    <a:pt x="78" y="489"/>
                  </a:cubicBezTo>
                  <a:cubicBezTo>
                    <a:pt x="80" y="494"/>
                    <a:pt x="85" y="493"/>
                    <a:pt x="80" y="501"/>
                  </a:cubicBezTo>
                  <a:cubicBezTo>
                    <a:pt x="76" y="510"/>
                    <a:pt x="71" y="516"/>
                    <a:pt x="64" y="517"/>
                  </a:cubicBezTo>
                  <a:cubicBezTo>
                    <a:pt x="57" y="517"/>
                    <a:pt x="51" y="523"/>
                    <a:pt x="51" y="528"/>
                  </a:cubicBezTo>
                  <a:cubicBezTo>
                    <a:pt x="51" y="533"/>
                    <a:pt x="46" y="538"/>
                    <a:pt x="43" y="542"/>
                  </a:cubicBezTo>
                  <a:cubicBezTo>
                    <a:pt x="39" y="545"/>
                    <a:pt x="44" y="561"/>
                    <a:pt x="47" y="569"/>
                  </a:cubicBezTo>
                  <a:cubicBezTo>
                    <a:pt x="50" y="577"/>
                    <a:pt x="50" y="581"/>
                    <a:pt x="57" y="582"/>
                  </a:cubicBezTo>
                  <a:cubicBezTo>
                    <a:pt x="64" y="583"/>
                    <a:pt x="64" y="589"/>
                    <a:pt x="57" y="591"/>
                  </a:cubicBezTo>
                  <a:cubicBezTo>
                    <a:pt x="51" y="593"/>
                    <a:pt x="43" y="595"/>
                    <a:pt x="36" y="599"/>
                  </a:cubicBezTo>
                  <a:cubicBezTo>
                    <a:pt x="29" y="604"/>
                    <a:pt x="27" y="611"/>
                    <a:pt x="19" y="617"/>
                  </a:cubicBezTo>
                  <a:cubicBezTo>
                    <a:pt x="12" y="623"/>
                    <a:pt x="1" y="632"/>
                    <a:pt x="1" y="637"/>
                  </a:cubicBezTo>
                  <a:cubicBezTo>
                    <a:pt x="1" y="641"/>
                    <a:pt x="2" y="666"/>
                    <a:pt x="0" y="681"/>
                  </a:cubicBezTo>
                  <a:cubicBezTo>
                    <a:pt x="10" y="682"/>
                    <a:pt x="21" y="685"/>
                    <a:pt x="25" y="686"/>
                  </a:cubicBezTo>
                  <a:cubicBezTo>
                    <a:pt x="32" y="686"/>
                    <a:pt x="44" y="684"/>
                    <a:pt x="52" y="695"/>
                  </a:cubicBezTo>
                  <a:cubicBezTo>
                    <a:pt x="59" y="707"/>
                    <a:pt x="76" y="727"/>
                    <a:pt x="76" y="733"/>
                  </a:cubicBezTo>
                  <a:cubicBezTo>
                    <a:pt x="76" y="739"/>
                    <a:pt x="72" y="750"/>
                    <a:pt x="73" y="754"/>
                  </a:cubicBezTo>
                  <a:cubicBezTo>
                    <a:pt x="75" y="758"/>
                    <a:pt x="88" y="763"/>
                    <a:pt x="84" y="769"/>
                  </a:cubicBezTo>
                  <a:cubicBezTo>
                    <a:pt x="81" y="775"/>
                    <a:pt x="83" y="779"/>
                    <a:pt x="84" y="785"/>
                  </a:cubicBezTo>
                  <a:cubicBezTo>
                    <a:pt x="86" y="791"/>
                    <a:pt x="92" y="808"/>
                    <a:pt x="98" y="812"/>
                  </a:cubicBezTo>
                  <a:cubicBezTo>
                    <a:pt x="104" y="816"/>
                    <a:pt x="110" y="821"/>
                    <a:pt x="117" y="827"/>
                  </a:cubicBezTo>
                  <a:cubicBezTo>
                    <a:pt x="123" y="832"/>
                    <a:pt x="128" y="835"/>
                    <a:pt x="134" y="833"/>
                  </a:cubicBezTo>
                  <a:cubicBezTo>
                    <a:pt x="133" y="822"/>
                    <a:pt x="132" y="800"/>
                    <a:pt x="159" y="815"/>
                  </a:cubicBezTo>
                  <a:cubicBezTo>
                    <a:pt x="163" y="810"/>
                    <a:pt x="173" y="800"/>
                    <a:pt x="184" y="798"/>
                  </a:cubicBezTo>
                  <a:cubicBezTo>
                    <a:pt x="196" y="795"/>
                    <a:pt x="204" y="806"/>
                    <a:pt x="220" y="798"/>
                  </a:cubicBezTo>
                  <a:cubicBezTo>
                    <a:pt x="237" y="790"/>
                    <a:pt x="246" y="787"/>
                    <a:pt x="261" y="787"/>
                  </a:cubicBezTo>
                  <a:cubicBezTo>
                    <a:pt x="275" y="787"/>
                    <a:pt x="298" y="789"/>
                    <a:pt x="309" y="793"/>
                  </a:cubicBezTo>
                  <a:cubicBezTo>
                    <a:pt x="321" y="797"/>
                    <a:pt x="324" y="800"/>
                    <a:pt x="332" y="798"/>
                  </a:cubicBezTo>
                  <a:cubicBezTo>
                    <a:pt x="340" y="795"/>
                    <a:pt x="368" y="801"/>
                    <a:pt x="377" y="807"/>
                  </a:cubicBezTo>
                  <a:cubicBezTo>
                    <a:pt x="387" y="814"/>
                    <a:pt x="388" y="812"/>
                    <a:pt x="396" y="807"/>
                  </a:cubicBezTo>
                  <a:cubicBezTo>
                    <a:pt x="404" y="801"/>
                    <a:pt x="404" y="801"/>
                    <a:pt x="414" y="801"/>
                  </a:cubicBezTo>
                  <a:cubicBezTo>
                    <a:pt x="425" y="801"/>
                    <a:pt x="424" y="806"/>
                    <a:pt x="429" y="812"/>
                  </a:cubicBezTo>
                  <a:cubicBezTo>
                    <a:pt x="435" y="819"/>
                    <a:pt x="447" y="811"/>
                    <a:pt x="452" y="804"/>
                  </a:cubicBezTo>
                  <a:cubicBezTo>
                    <a:pt x="457" y="797"/>
                    <a:pt x="463" y="791"/>
                    <a:pt x="470" y="779"/>
                  </a:cubicBezTo>
                  <a:cubicBezTo>
                    <a:pt x="477" y="767"/>
                    <a:pt x="477" y="757"/>
                    <a:pt x="490" y="753"/>
                  </a:cubicBezTo>
                  <a:cubicBezTo>
                    <a:pt x="504" y="749"/>
                    <a:pt x="505" y="743"/>
                    <a:pt x="516" y="742"/>
                  </a:cubicBezTo>
                  <a:cubicBezTo>
                    <a:pt x="526" y="740"/>
                    <a:pt x="545" y="743"/>
                    <a:pt x="555" y="743"/>
                  </a:cubicBezTo>
                  <a:cubicBezTo>
                    <a:pt x="565" y="743"/>
                    <a:pt x="575" y="745"/>
                    <a:pt x="572" y="738"/>
                  </a:cubicBezTo>
                  <a:cubicBezTo>
                    <a:pt x="569" y="731"/>
                    <a:pt x="553" y="737"/>
                    <a:pt x="561" y="729"/>
                  </a:cubicBezTo>
                  <a:cubicBezTo>
                    <a:pt x="570" y="721"/>
                    <a:pt x="579" y="700"/>
                    <a:pt x="583" y="693"/>
                  </a:cubicBezTo>
                  <a:cubicBezTo>
                    <a:pt x="587" y="686"/>
                    <a:pt x="589" y="685"/>
                    <a:pt x="594" y="681"/>
                  </a:cubicBezTo>
                  <a:cubicBezTo>
                    <a:pt x="599" y="677"/>
                    <a:pt x="598" y="670"/>
                    <a:pt x="607" y="663"/>
                  </a:cubicBezTo>
                  <a:cubicBezTo>
                    <a:pt x="616" y="657"/>
                    <a:pt x="631" y="654"/>
                    <a:pt x="637" y="648"/>
                  </a:cubicBezTo>
                  <a:cubicBezTo>
                    <a:pt x="644" y="642"/>
                    <a:pt x="670" y="635"/>
                    <a:pt x="667" y="631"/>
                  </a:cubicBezTo>
                  <a:cubicBezTo>
                    <a:pt x="665" y="627"/>
                    <a:pt x="660" y="624"/>
                    <a:pt x="653" y="618"/>
                  </a:cubicBezTo>
                  <a:cubicBezTo>
                    <a:pt x="646" y="613"/>
                    <a:pt x="635" y="589"/>
                    <a:pt x="633" y="578"/>
                  </a:cubicBezTo>
                  <a:cubicBezTo>
                    <a:pt x="632" y="566"/>
                    <a:pt x="626" y="558"/>
                    <a:pt x="632" y="550"/>
                  </a:cubicBezTo>
                  <a:cubicBezTo>
                    <a:pt x="637" y="542"/>
                    <a:pt x="663" y="502"/>
                    <a:pt x="677" y="490"/>
                  </a:cubicBezTo>
                  <a:cubicBezTo>
                    <a:pt x="690" y="477"/>
                    <a:pt x="724" y="437"/>
                    <a:pt x="725" y="441"/>
                  </a:cubicBezTo>
                  <a:cubicBezTo>
                    <a:pt x="726" y="445"/>
                    <a:pt x="725" y="451"/>
                    <a:pt x="729" y="448"/>
                  </a:cubicBezTo>
                  <a:cubicBezTo>
                    <a:pt x="733" y="445"/>
                    <a:pt x="746" y="438"/>
                    <a:pt x="742" y="431"/>
                  </a:cubicBezTo>
                  <a:cubicBezTo>
                    <a:pt x="739" y="425"/>
                    <a:pt x="733" y="426"/>
                    <a:pt x="736" y="421"/>
                  </a:cubicBezTo>
                  <a:cubicBezTo>
                    <a:pt x="739" y="416"/>
                    <a:pt x="750" y="405"/>
                    <a:pt x="764" y="399"/>
                  </a:cubicBezTo>
                  <a:cubicBezTo>
                    <a:pt x="778" y="394"/>
                    <a:pt x="844" y="393"/>
                    <a:pt x="854" y="383"/>
                  </a:cubicBezTo>
                  <a:cubicBezTo>
                    <a:pt x="863" y="374"/>
                    <a:pt x="857" y="372"/>
                    <a:pt x="866" y="367"/>
                  </a:cubicBezTo>
                  <a:cubicBezTo>
                    <a:pt x="876" y="362"/>
                    <a:pt x="917" y="350"/>
                    <a:pt x="931" y="337"/>
                  </a:cubicBezTo>
                  <a:cubicBezTo>
                    <a:pt x="946" y="324"/>
                    <a:pt x="951" y="322"/>
                    <a:pt x="947" y="315"/>
                  </a:cubicBezTo>
                  <a:cubicBezTo>
                    <a:pt x="943" y="308"/>
                    <a:pt x="934" y="301"/>
                    <a:pt x="942" y="297"/>
                  </a:cubicBezTo>
                  <a:cubicBezTo>
                    <a:pt x="949" y="293"/>
                    <a:pt x="951" y="295"/>
                    <a:pt x="951" y="289"/>
                  </a:cubicBezTo>
                  <a:cubicBezTo>
                    <a:pt x="951" y="284"/>
                    <a:pt x="948" y="280"/>
                    <a:pt x="946" y="276"/>
                  </a:cubicBezTo>
                  <a:cubicBezTo>
                    <a:pt x="941" y="272"/>
                    <a:pt x="935" y="269"/>
                    <a:pt x="926" y="268"/>
                  </a:cubicBezTo>
                  <a:cubicBezTo>
                    <a:pt x="912" y="267"/>
                    <a:pt x="911" y="277"/>
                    <a:pt x="902" y="278"/>
                  </a:cubicBezTo>
                  <a:close/>
                </a:path>
              </a:pathLst>
            </a:custGeom>
            <a:grpFill/>
            <a:ln w="6350" cmpd="sng">
              <a:solidFill>
                <a:schemeClr val="tx1">
                  <a:alpha val="33000"/>
                </a:schemeClr>
              </a:solidFill>
              <a:round/>
              <a:headEnd/>
              <a:tailEnd/>
            </a:ln>
          </p:spPr>
          <p:txBody>
            <a:bodyPr/>
            <a:lstStyle/>
            <a:p>
              <a:pPr>
                <a:defRPr/>
              </a:pPr>
              <a:endParaRPr lang="ja-JP" altLang="en-US"/>
            </a:p>
          </p:txBody>
        </p:sp>
        <p:sp>
          <p:nvSpPr>
            <p:cNvPr id="74" name="Freeform 177"/>
            <p:cNvSpPr>
              <a:spLocks/>
            </p:cNvSpPr>
            <p:nvPr/>
          </p:nvSpPr>
          <p:spPr bwMode="auto">
            <a:xfrm>
              <a:off x="2081213" y="5091113"/>
              <a:ext cx="538162" cy="846137"/>
            </a:xfrm>
            <a:custGeom>
              <a:avLst/>
              <a:gdLst>
                <a:gd name="T0" fmla="*/ 160 w 342"/>
                <a:gd name="T1" fmla="*/ 464 h 537"/>
                <a:gd name="T2" fmla="*/ 198 w 342"/>
                <a:gd name="T3" fmla="*/ 438 h 537"/>
                <a:gd name="T4" fmla="*/ 188 w 342"/>
                <a:gd name="T5" fmla="*/ 416 h 537"/>
                <a:gd name="T6" fmla="*/ 192 w 342"/>
                <a:gd name="T7" fmla="*/ 375 h 537"/>
                <a:gd name="T8" fmla="*/ 221 w 342"/>
                <a:gd name="T9" fmla="*/ 348 h 537"/>
                <a:gd name="T10" fmla="*/ 207 w 342"/>
                <a:gd name="T11" fmla="*/ 319 h 537"/>
                <a:gd name="T12" fmla="*/ 195 w 342"/>
                <a:gd name="T13" fmla="*/ 271 h 537"/>
                <a:gd name="T14" fmla="*/ 232 w 342"/>
                <a:gd name="T15" fmla="*/ 277 h 537"/>
                <a:gd name="T16" fmla="*/ 250 w 342"/>
                <a:gd name="T17" fmla="*/ 234 h 537"/>
                <a:gd name="T18" fmla="*/ 268 w 342"/>
                <a:gd name="T19" fmla="*/ 215 h 537"/>
                <a:gd name="T20" fmla="*/ 273 w 342"/>
                <a:gd name="T21" fmla="*/ 188 h 537"/>
                <a:gd name="T22" fmla="*/ 276 w 342"/>
                <a:gd name="T23" fmla="*/ 142 h 537"/>
                <a:gd name="T24" fmla="*/ 302 w 342"/>
                <a:gd name="T25" fmla="*/ 128 h 537"/>
                <a:gd name="T26" fmla="*/ 333 w 342"/>
                <a:gd name="T27" fmla="*/ 109 h 537"/>
                <a:gd name="T28" fmla="*/ 334 w 342"/>
                <a:gd name="T29" fmla="*/ 85 h 537"/>
                <a:gd name="T30" fmla="*/ 324 w 342"/>
                <a:gd name="T31" fmla="*/ 59 h 537"/>
                <a:gd name="T32" fmla="*/ 284 w 342"/>
                <a:gd name="T33" fmla="*/ 39 h 537"/>
                <a:gd name="T34" fmla="*/ 258 w 342"/>
                <a:gd name="T35" fmla="*/ 48 h 537"/>
                <a:gd name="T36" fmla="*/ 223 w 342"/>
                <a:gd name="T37" fmla="*/ 33 h 537"/>
                <a:gd name="T38" fmla="*/ 201 w 342"/>
                <a:gd name="T39" fmla="*/ 28 h 537"/>
                <a:gd name="T40" fmla="*/ 203 w 342"/>
                <a:gd name="T41" fmla="*/ 3 h 537"/>
                <a:gd name="T42" fmla="*/ 172 w 342"/>
                <a:gd name="T43" fmla="*/ 4 h 537"/>
                <a:gd name="T44" fmla="*/ 146 w 342"/>
                <a:gd name="T45" fmla="*/ 18 h 537"/>
                <a:gd name="T46" fmla="*/ 141 w 342"/>
                <a:gd name="T47" fmla="*/ 111 h 537"/>
                <a:gd name="T48" fmla="*/ 99 w 342"/>
                <a:gd name="T49" fmla="*/ 197 h 537"/>
                <a:gd name="T50" fmla="*/ 39 w 342"/>
                <a:gd name="T51" fmla="*/ 269 h 537"/>
                <a:gd name="T52" fmla="*/ 17 w 342"/>
                <a:gd name="T53" fmla="*/ 310 h 537"/>
                <a:gd name="T54" fmla="*/ 44 w 342"/>
                <a:gd name="T55" fmla="*/ 327 h 537"/>
                <a:gd name="T56" fmla="*/ 59 w 342"/>
                <a:gd name="T57" fmla="*/ 325 h 537"/>
                <a:gd name="T58" fmla="*/ 34 w 342"/>
                <a:gd name="T59" fmla="*/ 345 h 537"/>
                <a:gd name="T60" fmla="*/ 54 w 342"/>
                <a:gd name="T61" fmla="*/ 362 h 537"/>
                <a:gd name="T62" fmla="*/ 71 w 342"/>
                <a:gd name="T63" fmla="*/ 369 h 537"/>
                <a:gd name="T64" fmla="*/ 52 w 342"/>
                <a:gd name="T65" fmla="*/ 397 h 537"/>
                <a:gd name="T66" fmla="*/ 41 w 342"/>
                <a:gd name="T67" fmla="*/ 438 h 537"/>
                <a:gd name="T68" fmla="*/ 12 w 342"/>
                <a:gd name="T69" fmla="*/ 509 h 537"/>
                <a:gd name="T70" fmla="*/ 97 w 342"/>
                <a:gd name="T71" fmla="*/ 535 h 537"/>
                <a:gd name="T72" fmla="*/ 141 w 342"/>
                <a:gd name="T73" fmla="*/ 528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537">
                  <a:moveTo>
                    <a:pt x="142" y="484"/>
                  </a:moveTo>
                  <a:cubicBezTo>
                    <a:pt x="142" y="479"/>
                    <a:pt x="153" y="470"/>
                    <a:pt x="160" y="464"/>
                  </a:cubicBezTo>
                  <a:cubicBezTo>
                    <a:pt x="168" y="458"/>
                    <a:pt x="170" y="451"/>
                    <a:pt x="177" y="446"/>
                  </a:cubicBezTo>
                  <a:cubicBezTo>
                    <a:pt x="184" y="442"/>
                    <a:pt x="192" y="440"/>
                    <a:pt x="198" y="438"/>
                  </a:cubicBezTo>
                  <a:cubicBezTo>
                    <a:pt x="205" y="436"/>
                    <a:pt x="205" y="430"/>
                    <a:pt x="198" y="429"/>
                  </a:cubicBezTo>
                  <a:cubicBezTo>
                    <a:pt x="191" y="428"/>
                    <a:pt x="191" y="424"/>
                    <a:pt x="188" y="416"/>
                  </a:cubicBezTo>
                  <a:cubicBezTo>
                    <a:pt x="185" y="408"/>
                    <a:pt x="180" y="392"/>
                    <a:pt x="184" y="389"/>
                  </a:cubicBezTo>
                  <a:cubicBezTo>
                    <a:pt x="187" y="385"/>
                    <a:pt x="192" y="380"/>
                    <a:pt x="192" y="375"/>
                  </a:cubicBezTo>
                  <a:cubicBezTo>
                    <a:pt x="192" y="370"/>
                    <a:pt x="198" y="364"/>
                    <a:pt x="205" y="364"/>
                  </a:cubicBezTo>
                  <a:cubicBezTo>
                    <a:pt x="212" y="363"/>
                    <a:pt x="217" y="357"/>
                    <a:pt x="221" y="348"/>
                  </a:cubicBezTo>
                  <a:cubicBezTo>
                    <a:pt x="226" y="340"/>
                    <a:pt x="221" y="341"/>
                    <a:pt x="219" y="336"/>
                  </a:cubicBezTo>
                  <a:cubicBezTo>
                    <a:pt x="216" y="331"/>
                    <a:pt x="213" y="330"/>
                    <a:pt x="207" y="319"/>
                  </a:cubicBezTo>
                  <a:cubicBezTo>
                    <a:pt x="201" y="307"/>
                    <a:pt x="207" y="297"/>
                    <a:pt x="205" y="291"/>
                  </a:cubicBezTo>
                  <a:cubicBezTo>
                    <a:pt x="203" y="285"/>
                    <a:pt x="196" y="278"/>
                    <a:pt x="195" y="271"/>
                  </a:cubicBezTo>
                  <a:cubicBezTo>
                    <a:pt x="194" y="264"/>
                    <a:pt x="205" y="275"/>
                    <a:pt x="212" y="275"/>
                  </a:cubicBezTo>
                  <a:cubicBezTo>
                    <a:pt x="219" y="275"/>
                    <a:pt x="226" y="278"/>
                    <a:pt x="232" y="277"/>
                  </a:cubicBezTo>
                  <a:cubicBezTo>
                    <a:pt x="237" y="276"/>
                    <a:pt x="243" y="257"/>
                    <a:pt x="250" y="252"/>
                  </a:cubicBezTo>
                  <a:cubicBezTo>
                    <a:pt x="257" y="246"/>
                    <a:pt x="252" y="238"/>
                    <a:pt x="250" y="234"/>
                  </a:cubicBezTo>
                  <a:cubicBezTo>
                    <a:pt x="248" y="230"/>
                    <a:pt x="249" y="225"/>
                    <a:pt x="251" y="219"/>
                  </a:cubicBezTo>
                  <a:cubicBezTo>
                    <a:pt x="253" y="214"/>
                    <a:pt x="264" y="217"/>
                    <a:pt x="268" y="215"/>
                  </a:cubicBezTo>
                  <a:cubicBezTo>
                    <a:pt x="272" y="213"/>
                    <a:pt x="267" y="209"/>
                    <a:pt x="267" y="203"/>
                  </a:cubicBezTo>
                  <a:cubicBezTo>
                    <a:pt x="267" y="196"/>
                    <a:pt x="270" y="191"/>
                    <a:pt x="273" y="188"/>
                  </a:cubicBezTo>
                  <a:cubicBezTo>
                    <a:pt x="276" y="184"/>
                    <a:pt x="275" y="170"/>
                    <a:pt x="278" y="162"/>
                  </a:cubicBezTo>
                  <a:cubicBezTo>
                    <a:pt x="280" y="153"/>
                    <a:pt x="276" y="146"/>
                    <a:pt x="276" y="142"/>
                  </a:cubicBezTo>
                  <a:cubicBezTo>
                    <a:pt x="276" y="139"/>
                    <a:pt x="282" y="141"/>
                    <a:pt x="285" y="140"/>
                  </a:cubicBezTo>
                  <a:cubicBezTo>
                    <a:pt x="289" y="139"/>
                    <a:pt x="296" y="132"/>
                    <a:pt x="302" y="128"/>
                  </a:cubicBezTo>
                  <a:cubicBezTo>
                    <a:pt x="308" y="124"/>
                    <a:pt x="317" y="119"/>
                    <a:pt x="321" y="117"/>
                  </a:cubicBezTo>
                  <a:cubicBezTo>
                    <a:pt x="326" y="115"/>
                    <a:pt x="330" y="114"/>
                    <a:pt x="333" y="109"/>
                  </a:cubicBezTo>
                  <a:cubicBezTo>
                    <a:pt x="337" y="103"/>
                    <a:pt x="342" y="100"/>
                    <a:pt x="342" y="97"/>
                  </a:cubicBezTo>
                  <a:cubicBezTo>
                    <a:pt x="342" y="93"/>
                    <a:pt x="338" y="85"/>
                    <a:pt x="334" y="85"/>
                  </a:cubicBezTo>
                  <a:cubicBezTo>
                    <a:pt x="330" y="85"/>
                    <a:pt x="321" y="82"/>
                    <a:pt x="319" y="76"/>
                  </a:cubicBezTo>
                  <a:cubicBezTo>
                    <a:pt x="318" y="70"/>
                    <a:pt x="324" y="64"/>
                    <a:pt x="324" y="59"/>
                  </a:cubicBezTo>
                  <a:cubicBezTo>
                    <a:pt x="324" y="55"/>
                    <a:pt x="317" y="52"/>
                    <a:pt x="308" y="50"/>
                  </a:cubicBezTo>
                  <a:cubicBezTo>
                    <a:pt x="299" y="48"/>
                    <a:pt x="292" y="44"/>
                    <a:pt x="284" y="39"/>
                  </a:cubicBezTo>
                  <a:cubicBezTo>
                    <a:pt x="276" y="33"/>
                    <a:pt x="280" y="41"/>
                    <a:pt x="276" y="46"/>
                  </a:cubicBezTo>
                  <a:cubicBezTo>
                    <a:pt x="271" y="52"/>
                    <a:pt x="265" y="50"/>
                    <a:pt x="258" y="48"/>
                  </a:cubicBezTo>
                  <a:cubicBezTo>
                    <a:pt x="250" y="46"/>
                    <a:pt x="248" y="46"/>
                    <a:pt x="242" y="43"/>
                  </a:cubicBezTo>
                  <a:cubicBezTo>
                    <a:pt x="235" y="41"/>
                    <a:pt x="233" y="39"/>
                    <a:pt x="223" y="33"/>
                  </a:cubicBezTo>
                  <a:cubicBezTo>
                    <a:pt x="214" y="27"/>
                    <a:pt x="212" y="39"/>
                    <a:pt x="205" y="37"/>
                  </a:cubicBezTo>
                  <a:cubicBezTo>
                    <a:pt x="198" y="36"/>
                    <a:pt x="201" y="32"/>
                    <a:pt x="201" y="28"/>
                  </a:cubicBezTo>
                  <a:cubicBezTo>
                    <a:pt x="201" y="24"/>
                    <a:pt x="210" y="21"/>
                    <a:pt x="210" y="16"/>
                  </a:cubicBezTo>
                  <a:cubicBezTo>
                    <a:pt x="210" y="11"/>
                    <a:pt x="207" y="7"/>
                    <a:pt x="203" y="3"/>
                  </a:cubicBezTo>
                  <a:cubicBezTo>
                    <a:pt x="198" y="0"/>
                    <a:pt x="192" y="4"/>
                    <a:pt x="187" y="4"/>
                  </a:cubicBezTo>
                  <a:cubicBezTo>
                    <a:pt x="182" y="4"/>
                    <a:pt x="180" y="3"/>
                    <a:pt x="172" y="4"/>
                  </a:cubicBezTo>
                  <a:cubicBezTo>
                    <a:pt x="167" y="4"/>
                    <a:pt x="155" y="12"/>
                    <a:pt x="147" y="17"/>
                  </a:cubicBezTo>
                  <a:cubicBezTo>
                    <a:pt x="146" y="17"/>
                    <a:pt x="146" y="18"/>
                    <a:pt x="146" y="18"/>
                  </a:cubicBezTo>
                  <a:cubicBezTo>
                    <a:pt x="144" y="27"/>
                    <a:pt x="143" y="49"/>
                    <a:pt x="141" y="68"/>
                  </a:cubicBezTo>
                  <a:cubicBezTo>
                    <a:pt x="140" y="86"/>
                    <a:pt x="145" y="101"/>
                    <a:pt x="141" y="111"/>
                  </a:cubicBezTo>
                  <a:cubicBezTo>
                    <a:pt x="136" y="120"/>
                    <a:pt x="114" y="171"/>
                    <a:pt x="106" y="177"/>
                  </a:cubicBezTo>
                  <a:cubicBezTo>
                    <a:pt x="98" y="184"/>
                    <a:pt x="102" y="193"/>
                    <a:pt x="99" y="197"/>
                  </a:cubicBezTo>
                  <a:cubicBezTo>
                    <a:pt x="96" y="201"/>
                    <a:pt x="67" y="252"/>
                    <a:pt x="59" y="257"/>
                  </a:cubicBezTo>
                  <a:cubicBezTo>
                    <a:pt x="51" y="261"/>
                    <a:pt x="40" y="265"/>
                    <a:pt x="39" y="269"/>
                  </a:cubicBezTo>
                  <a:cubicBezTo>
                    <a:pt x="38" y="274"/>
                    <a:pt x="32" y="283"/>
                    <a:pt x="30" y="286"/>
                  </a:cubicBezTo>
                  <a:cubicBezTo>
                    <a:pt x="29" y="289"/>
                    <a:pt x="22" y="305"/>
                    <a:pt x="17" y="310"/>
                  </a:cubicBezTo>
                  <a:cubicBezTo>
                    <a:pt x="12" y="316"/>
                    <a:pt x="5" y="328"/>
                    <a:pt x="14" y="329"/>
                  </a:cubicBezTo>
                  <a:cubicBezTo>
                    <a:pt x="23" y="331"/>
                    <a:pt x="31" y="334"/>
                    <a:pt x="44" y="327"/>
                  </a:cubicBezTo>
                  <a:cubicBezTo>
                    <a:pt x="57" y="320"/>
                    <a:pt x="61" y="312"/>
                    <a:pt x="61" y="312"/>
                  </a:cubicBezTo>
                  <a:cubicBezTo>
                    <a:pt x="62" y="312"/>
                    <a:pt x="59" y="321"/>
                    <a:pt x="59" y="325"/>
                  </a:cubicBezTo>
                  <a:cubicBezTo>
                    <a:pt x="59" y="329"/>
                    <a:pt x="54" y="335"/>
                    <a:pt x="49" y="336"/>
                  </a:cubicBezTo>
                  <a:cubicBezTo>
                    <a:pt x="43" y="337"/>
                    <a:pt x="37" y="340"/>
                    <a:pt x="34" y="345"/>
                  </a:cubicBezTo>
                  <a:cubicBezTo>
                    <a:pt x="32" y="351"/>
                    <a:pt x="25" y="363"/>
                    <a:pt x="33" y="363"/>
                  </a:cubicBezTo>
                  <a:cubicBezTo>
                    <a:pt x="40" y="363"/>
                    <a:pt x="47" y="360"/>
                    <a:pt x="54" y="362"/>
                  </a:cubicBezTo>
                  <a:cubicBezTo>
                    <a:pt x="61" y="365"/>
                    <a:pt x="72" y="357"/>
                    <a:pt x="71" y="359"/>
                  </a:cubicBezTo>
                  <a:cubicBezTo>
                    <a:pt x="70" y="361"/>
                    <a:pt x="68" y="365"/>
                    <a:pt x="71" y="369"/>
                  </a:cubicBezTo>
                  <a:cubicBezTo>
                    <a:pt x="74" y="374"/>
                    <a:pt x="72" y="373"/>
                    <a:pt x="65" y="374"/>
                  </a:cubicBezTo>
                  <a:cubicBezTo>
                    <a:pt x="59" y="376"/>
                    <a:pt x="55" y="392"/>
                    <a:pt x="52" y="397"/>
                  </a:cubicBezTo>
                  <a:cubicBezTo>
                    <a:pt x="49" y="401"/>
                    <a:pt x="43" y="417"/>
                    <a:pt x="44" y="421"/>
                  </a:cubicBezTo>
                  <a:cubicBezTo>
                    <a:pt x="45" y="426"/>
                    <a:pt x="48" y="428"/>
                    <a:pt x="41" y="438"/>
                  </a:cubicBezTo>
                  <a:cubicBezTo>
                    <a:pt x="35" y="449"/>
                    <a:pt x="37" y="465"/>
                    <a:pt x="30" y="476"/>
                  </a:cubicBezTo>
                  <a:cubicBezTo>
                    <a:pt x="24" y="487"/>
                    <a:pt x="0" y="507"/>
                    <a:pt x="12" y="509"/>
                  </a:cubicBezTo>
                  <a:cubicBezTo>
                    <a:pt x="23" y="510"/>
                    <a:pt x="33" y="501"/>
                    <a:pt x="49" y="511"/>
                  </a:cubicBezTo>
                  <a:cubicBezTo>
                    <a:pt x="66" y="521"/>
                    <a:pt x="85" y="533"/>
                    <a:pt x="97" y="535"/>
                  </a:cubicBezTo>
                  <a:cubicBezTo>
                    <a:pt x="108" y="537"/>
                    <a:pt x="117" y="529"/>
                    <a:pt x="126" y="527"/>
                  </a:cubicBezTo>
                  <a:cubicBezTo>
                    <a:pt x="130" y="527"/>
                    <a:pt x="135" y="527"/>
                    <a:pt x="141" y="528"/>
                  </a:cubicBezTo>
                  <a:cubicBezTo>
                    <a:pt x="143" y="513"/>
                    <a:pt x="142" y="488"/>
                    <a:pt x="142" y="484"/>
                  </a:cubicBezTo>
                  <a:close/>
                </a:path>
              </a:pathLst>
            </a:custGeom>
            <a:grpFill/>
            <a:ln w="6350" cmpd="sng">
              <a:solidFill>
                <a:schemeClr val="tx1">
                  <a:alpha val="33000"/>
                </a:schemeClr>
              </a:solidFill>
              <a:round/>
              <a:headEnd/>
              <a:tailEnd/>
            </a:ln>
          </p:spPr>
          <p:txBody>
            <a:bodyPr/>
            <a:lstStyle/>
            <a:p>
              <a:pPr>
                <a:defRPr/>
              </a:pPr>
              <a:endParaRPr lang="ja-JP" altLang="en-US"/>
            </a:p>
          </p:txBody>
        </p:sp>
      </p:grpSp>
      <p:grpSp>
        <p:nvGrpSpPr>
          <p:cNvPr id="75" name="グループ化 74"/>
          <p:cNvGrpSpPr>
            <a:grpSpLocks noChangeAspect="1"/>
          </p:cNvGrpSpPr>
          <p:nvPr/>
        </p:nvGrpSpPr>
        <p:grpSpPr>
          <a:xfrm>
            <a:off x="1589510" y="2420888"/>
            <a:ext cx="1573813" cy="1294603"/>
            <a:chOff x="7326313" y="1492250"/>
            <a:chExt cx="1290637" cy="1214438"/>
          </a:xfrm>
          <a:solidFill>
            <a:srgbClr val="FF0000">
              <a:alpha val="33000"/>
            </a:srgbClr>
          </a:solidFill>
        </p:grpSpPr>
        <p:sp>
          <p:nvSpPr>
            <p:cNvPr id="76" name="Freeform 151"/>
            <p:cNvSpPr>
              <a:spLocks/>
            </p:cNvSpPr>
            <p:nvPr/>
          </p:nvSpPr>
          <p:spPr bwMode="auto">
            <a:xfrm>
              <a:off x="7326313" y="2362200"/>
              <a:ext cx="26987" cy="41275"/>
            </a:xfrm>
            <a:custGeom>
              <a:avLst/>
              <a:gdLst>
                <a:gd name="T0" fmla="*/ 3 w 9"/>
                <a:gd name="T1" fmla="*/ 13 h 14"/>
                <a:gd name="T2" fmla="*/ 6 w 9"/>
                <a:gd name="T3" fmla="*/ 2 h 14"/>
                <a:gd name="T4" fmla="*/ 3 w 9"/>
                <a:gd name="T5" fmla="*/ 13 h 14"/>
              </a:gdLst>
              <a:ahLst/>
              <a:cxnLst>
                <a:cxn ang="0">
                  <a:pos x="T0" y="T1"/>
                </a:cxn>
                <a:cxn ang="0">
                  <a:pos x="T2" y="T3"/>
                </a:cxn>
                <a:cxn ang="0">
                  <a:pos x="T4" y="T5"/>
                </a:cxn>
              </a:cxnLst>
              <a:rect l="0" t="0" r="r" b="b"/>
              <a:pathLst>
                <a:path w="9" h="14">
                  <a:moveTo>
                    <a:pt x="3" y="13"/>
                  </a:moveTo>
                  <a:cubicBezTo>
                    <a:pt x="0" y="14"/>
                    <a:pt x="2" y="0"/>
                    <a:pt x="6" y="2"/>
                  </a:cubicBezTo>
                  <a:cubicBezTo>
                    <a:pt x="9" y="4"/>
                    <a:pt x="5" y="13"/>
                    <a:pt x="3" y="13"/>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7" name="Freeform 153"/>
            <p:cNvSpPr>
              <a:spLocks/>
            </p:cNvSpPr>
            <p:nvPr/>
          </p:nvSpPr>
          <p:spPr bwMode="auto">
            <a:xfrm>
              <a:off x="8459788" y="1581150"/>
              <a:ext cx="65087" cy="58738"/>
            </a:xfrm>
            <a:custGeom>
              <a:avLst/>
              <a:gdLst>
                <a:gd name="T0" fmla="*/ 2 w 22"/>
                <a:gd name="T1" fmla="*/ 19 h 20"/>
                <a:gd name="T2" fmla="*/ 15 w 22"/>
                <a:gd name="T3" fmla="*/ 1 h 20"/>
                <a:gd name="T4" fmla="*/ 22 w 22"/>
                <a:gd name="T5" fmla="*/ 2 h 20"/>
                <a:gd name="T6" fmla="*/ 2 w 22"/>
                <a:gd name="T7" fmla="*/ 19 h 20"/>
              </a:gdLst>
              <a:ahLst/>
              <a:cxnLst>
                <a:cxn ang="0">
                  <a:pos x="T0" y="T1"/>
                </a:cxn>
                <a:cxn ang="0">
                  <a:pos x="T2" y="T3"/>
                </a:cxn>
                <a:cxn ang="0">
                  <a:pos x="T4" y="T5"/>
                </a:cxn>
                <a:cxn ang="0">
                  <a:pos x="T6" y="T7"/>
                </a:cxn>
              </a:cxnLst>
              <a:rect l="0" t="0" r="r" b="b"/>
              <a:pathLst>
                <a:path w="22" h="20">
                  <a:moveTo>
                    <a:pt x="2" y="19"/>
                  </a:moveTo>
                  <a:cubicBezTo>
                    <a:pt x="0" y="17"/>
                    <a:pt x="13" y="2"/>
                    <a:pt x="15" y="1"/>
                  </a:cubicBezTo>
                  <a:cubicBezTo>
                    <a:pt x="16" y="0"/>
                    <a:pt x="22" y="0"/>
                    <a:pt x="22" y="2"/>
                  </a:cubicBezTo>
                  <a:cubicBezTo>
                    <a:pt x="22" y="3"/>
                    <a:pt x="4" y="20"/>
                    <a:pt x="2" y="1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8" name="Freeform 154"/>
            <p:cNvSpPr>
              <a:spLocks/>
            </p:cNvSpPr>
            <p:nvPr/>
          </p:nvSpPr>
          <p:spPr bwMode="auto">
            <a:xfrm>
              <a:off x="8555038" y="1520825"/>
              <a:ext cx="61912" cy="60325"/>
            </a:xfrm>
            <a:custGeom>
              <a:avLst/>
              <a:gdLst>
                <a:gd name="T0" fmla="*/ 8 w 21"/>
                <a:gd name="T1" fmla="*/ 18 h 20"/>
                <a:gd name="T2" fmla="*/ 2 w 21"/>
                <a:gd name="T3" fmla="*/ 17 h 20"/>
                <a:gd name="T4" fmla="*/ 19 w 21"/>
                <a:gd name="T5" fmla="*/ 2 h 20"/>
                <a:gd name="T6" fmla="*/ 8 w 21"/>
                <a:gd name="T7" fmla="*/ 18 h 20"/>
              </a:gdLst>
              <a:ahLst/>
              <a:cxnLst>
                <a:cxn ang="0">
                  <a:pos x="T0" y="T1"/>
                </a:cxn>
                <a:cxn ang="0">
                  <a:pos x="T2" y="T3"/>
                </a:cxn>
                <a:cxn ang="0">
                  <a:pos x="T4" y="T5"/>
                </a:cxn>
                <a:cxn ang="0">
                  <a:pos x="T6" y="T7"/>
                </a:cxn>
              </a:cxnLst>
              <a:rect l="0" t="0" r="r" b="b"/>
              <a:pathLst>
                <a:path w="21" h="20">
                  <a:moveTo>
                    <a:pt x="8" y="18"/>
                  </a:moveTo>
                  <a:cubicBezTo>
                    <a:pt x="5" y="19"/>
                    <a:pt x="0" y="20"/>
                    <a:pt x="2" y="17"/>
                  </a:cubicBezTo>
                  <a:cubicBezTo>
                    <a:pt x="3" y="14"/>
                    <a:pt x="18" y="0"/>
                    <a:pt x="19" y="2"/>
                  </a:cubicBezTo>
                  <a:cubicBezTo>
                    <a:pt x="21" y="4"/>
                    <a:pt x="11" y="17"/>
                    <a:pt x="8" y="1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79" name="Freeform 155"/>
            <p:cNvSpPr>
              <a:spLocks/>
            </p:cNvSpPr>
            <p:nvPr/>
          </p:nvSpPr>
          <p:spPr bwMode="auto">
            <a:xfrm>
              <a:off x="8070850" y="1492250"/>
              <a:ext cx="403225" cy="333375"/>
            </a:xfrm>
            <a:custGeom>
              <a:avLst/>
              <a:gdLst>
                <a:gd name="T0" fmla="*/ 130 w 137"/>
                <a:gd name="T1" fmla="*/ 65 h 113"/>
                <a:gd name="T2" fmla="*/ 121 w 137"/>
                <a:gd name="T3" fmla="*/ 70 h 113"/>
                <a:gd name="T4" fmla="*/ 114 w 137"/>
                <a:gd name="T5" fmla="*/ 70 h 113"/>
                <a:gd name="T6" fmla="*/ 109 w 137"/>
                <a:gd name="T7" fmla="*/ 71 h 113"/>
                <a:gd name="T8" fmla="*/ 102 w 137"/>
                <a:gd name="T9" fmla="*/ 71 h 113"/>
                <a:gd name="T10" fmla="*/ 84 w 137"/>
                <a:gd name="T11" fmla="*/ 89 h 113"/>
                <a:gd name="T12" fmla="*/ 79 w 137"/>
                <a:gd name="T13" fmla="*/ 100 h 113"/>
                <a:gd name="T14" fmla="*/ 58 w 137"/>
                <a:gd name="T15" fmla="*/ 89 h 113"/>
                <a:gd name="T16" fmla="*/ 46 w 137"/>
                <a:gd name="T17" fmla="*/ 82 h 113"/>
                <a:gd name="T18" fmla="*/ 35 w 137"/>
                <a:gd name="T19" fmla="*/ 86 h 113"/>
                <a:gd name="T20" fmla="*/ 27 w 137"/>
                <a:gd name="T21" fmla="*/ 89 h 113"/>
                <a:gd name="T22" fmla="*/ 19 w 137"/>
                <a:gd name="T23" fmla="*/ 83 h 113"/>
                <a:gd name="T24" fmla="*/ 12 w 137"/>
                <a:gd name="T25" fmla="*/ 90 h 113"/>
                <a:gd name="T26" fmla="*/ 19 w 137"/>
                <a:gd name="T27" fmla="*/ 95 h 113"/>
                <a:gd name="T28" fmla="*/ 30 w 137"/>
                <a:gd name="T29" fmla="*/ 104 h 113"/>
                <a:gd name="T30" fmla="*/ 20 w 137"/>
                <a:gd name="T31" fmla="*/ 105 h 113"/>
                <a:gd name="T32" fmla="*/ 7 w 137"/>
                <a:gd name="T33" fmla="*/ 113 h 113"/>
                <a:gd name="T34" fmla="*/ 5 w 137"/>
                <a:gd name="T35" fmla="*/ 106 h 113"/>
                <a:gd name="T36" fmla="*/ 7 w 137"/>
                <a:gd name="T37" fmla="*/ 98 h 113"/>
                <a:gd name="T38" fmla="*/ 0 w 137"/>
                <a:gd name="T39" fmla="*/ 90 h 113"/>
                <a:gd name="T40" fmla="*/ 2 w 137"/>
                <a:gd name="T41" fmla="*/ 80 h 113"/>
                <a:gd name="T42" fmla="*/ 16 w 137"/>
                <a:gd name="T43" fmla="*/ 72 h 113"/>
                <a:gd name="T44" fmla="*/ 14 w 137"/>
                <a:gd name="T45" fmla="*/ 62 h 113"/>
                <a:gd name="T46" fmla="*/ 20 w 137"/>
                <a:gd name="T47" fmla="*/ 61 h 113"/>
                <a:gd name="T48" fmla="*/ 30 w 137"/>
                <a:gd name="T49" fmla="*/ 67 h 113"/>
                <a:gd name="T50" fmla="*/ 36 w 137"/>
                <a:gd name="T51" fmla="*/ 62 h 113"/>
                <a:gd name="T52" fmla="*/ 38 w 137"/>
                <a:gd name="T53" fmla="*/ 48 h 113"/>
                <a:gd name="T54" fmla="*/ 44 w 137"/>
                <a:gd name="T55" fmla="*/ 40 h 113"/>
                <a:gd name="T56" fmla="*/ 47 w 137"/>
                <a:gd name="T57" fmla="*/ 23 h 113"/>
                <a:gd name="T58" fmla="*/ 43 w 137"/>
                <a:gd name="T59" fmla="*/ 11 h 113"/>
                <a:gd name="T60" fmla="*/ 44 w 137"/>
                <a:gd name="T61" fmla="*/ 1 h 113"/>
                <a:gd name="T62" fmla="*/ 53 w 137"/>
                <a:gd name="T63" fmla="*/ 2 h 113"/>
                <a:gd name="T64" fmla="*/ 74 w 137"/>
                <a:gd name="T65" fmla="*/ 27 h 113"/>
                <a:gd name="T66" fmla="*/ 100 w 137"/>
                <a:gd name="T67" fmla="*/ 41 h 113"/>
                <a:gd name="T68" fmla="*/ 114 w 137"/>
                <a:gd name="T69" fmla="*/ 45 h 113"/>
                <a:gd name="T70" fmla="*/ 127 w 137"/>
                <a:gd name="T71" fmla="*/ 38 h 113"/>
                <a:gd name="T72" fmla="*/ 125 w 137"/>
                <a:gd name="T73" fmla="*/ 50 h 113"/>
                <a:gd name="T74" fmla="*/ 130 w 137"/>
                <a:gd name="T75" fmla="*/ 59 h 113"/>
                <a:gd name="T76" fmla="*/ 136 w 137"/>
                <a:gd name="T77" fmla="*/ 62 h 113"/>
                <a:gd name="T78" fmla="*/ 130 w 137"/>
                <a:gd name="T79" fmla="*/ 6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7" h="113">
                  <a:moveTo>
                    <a:pt x="130" y="65"/>
                  </a:moveTo>
                  <a:cubicBezTo>
                    <a:pt x="128" y="66"/>
                    <a:pt x="124" y="72"/>
                    <a:pt x="121" y="70"/>
                  </a:cubicBezTo>
                  <a:cubicBezTo>
                    <a:pt x="118" y="69"/>
                    <a:pt x="116" y="69"/>
                    <a:pt x="114" y="70"/>
                  </a:cubicBezTo>
                  <a:cubicBezTo>
                    <a:pt x="113" y="71"/>
                    <a:pt x="112" y="72"/>
                    <a:pt x="109" y="71"/>
                  </a:cubicBezTo>
                  <a:cubicBezTo>
                    <a:pt x="106" y="71"/>
                    <a:pt x="105" y="71"/>
                    <a:pt x="102" y="71"/>
                  </a:cubicBezTo>
                  <a:cubicBezTo>
                    <a:pt x="99" y="72"/>
                    <a:pt x="85" y="86"/>
                    <a:pt x="84" y="89"/>
                  </a:cubicBezTo>
                  <a:cubicBezTo>
                    <a:pt x="82" y="92"/>
                    <a:pt x="82" y="101"/>
                    <a:pt x="79" y="100"/>
                  </a:cubicBezTo>
                  <a:cubicBezTo>
                    <a:pt x="76" y="99"/>
                    <a:pt x="60" y="90"/>
                    <a:pt x="58" y="89"/>
                  </a:cubicBezTo>
                  <a:cubicBezTo>
                    <a:pt x="56" y="87"/>
                    <a:pt x="48" y="82"/>
                    <a:pt x="46" y="82"/>
                  </a:cubicBezTo>
                  <a:cubicBezTo>
                    <a:pt x="44" y="82"/>
                    <a:pt x="39" y="83"/>
                    <a:pt x="35" y="86"/>
                  </a:cubicBezTo>
                  <a:cubicBezTo>
                    <a:pt x="32" y="88"/>
                    <a:pt x="29" y="91"/>
                    <a:pt x="27" y="89"/>
                  </a:cubicBezTo>
                  <a:cubicBezTo>
                    <a:pt x="24" y="87"/>
                    <a:pt x="24" y="82"/>
                    <a:pt x="19" y="83"/>
                  </a:cubicBezTo>
                  <a:cubicBezTo>
                    <a:pt x="14" y="85"/>
                    <a:pt x="10" y="84"/>
                    <a:pt x="12" y="90"/>
                  </a:cubicBezTo>
                  <a:cubicBezTo>
                    <a:pt x="13" y="95"/>
                    <a:pt x="12" y="94"/>
                    <a:pt x="19" y="95"/>
                  </a:cubicBezTo>
                  <a:cubicBezTo>
                    <a:pt x="25" y="97"/>
                    <a:pt x="32" y="101"/>
                    <a:pt x="30" y="104"/>
                  </a:cubicBezTo>
                  <a:cubicBezTo>
                    <a:pt x="27" y="108"/>
                    <a:pt x="22" y="104"/>
                    <a:pt x="20" y="105"/>
                  </a:cubicBezTo>
                  <a:cubicBezTo>
                    <a:pt x="18" y="105"/>
                    <a:pt x="10" y="113"/>
                    <a:pt x="7" y="113"/>
                  </a:cubicBezTo>
                  <a:cubicBezTo>
                    <a:pt x="4" y="113"/>
                    <a:pt x="4" y="108"/>
                    <a:pt x="5" y="106"/>
                  </a:cubicBezTo>
                  <a:cubicBezTo>
                    <a:pt x="6" y="104"/>
                    <a:pt x="11" y="104"/>
                    <a:pt x="7" y="98"/>
                  </a:cubicBezTo>
                  <a:cubicBezTo>
                    <a:pt x="2" y="92"/>
                    <a:pt x="0" y="92"/>
                    <a:pt x="0" y="90"/>
                  </a:cubicBezTo>
                  <a:cubicBezTo>
                    <a:pt x="0" y="88"/>
                    <a:pt x="0" y="81"/>
                    <a:pt x="2" y="80"/>
                  </a:cubicBezTo>
                  <a:cubicBezTo>
                    <a:pt x="5" y="79"/>
                    <a:pt x="17" y="79"/>
                    <a:pt x="16" y="72"/>
                  </a:cubicBezTo>
                  <a:cubicBezTo>
                    <a:pt x="15" y="65"/>
                    <a:pt x="10" y="64"/>
                    <a:pt x="14" y="62"/>
                  </a:cubicBezTo>
                  <a:cubicBezTo>
                    <a:pt x="17" y="60"/>
                    <a:pt x="18" y="60"/>
                    <a:pt x="20" y="61"/>
                  </a:cubicBezTo>
                  <a:cubicBezTo>
                    <a:pt x="23" y="63"/>
                    <a:pt x="25" y="67"/>
                    <a:pt x="30" y="67"/>
                  </a:cubicBezTo>
                  <a:cubicBezTo>
                    <a:pt x="34" y="67"/>
                    <a:pt x="35" y="67"/>
                    <a:pt x="36" y="62"/>
                  </a:cubicBezTo>
                  <a:cubicBezTo>
                    <a:pt x="36" y="57"/>
                    <a:pt x="35" y="51"/>
                    <a:pt x="38" y="48"/>
                  </a:cubicBezTo>
                  <a:cubicBezTo>
                    <a:pt x="41" y="46"/>
                    <a:pt x="44" y="43"/>
                    <a:pt x="44" y="40"/>
                  </a:cubicBezTo>
                  <a:cubicBezTo>
                    <a:pt x="44" y="37"/>
                    <a:pt x="47" y="28"/>
                    <a:pt x="47" y="23"/>
                  </a:cubicBezTo>
                  <a:cubicBezTo>
                    <a:pt x="47" y="18"/>
                    <a:pt x="43" y="16"/>
                    <a:pt x="43" y="11"/>
                  </a:cubicBezTo>
                  <a:cubicBezTo>
                    <a:pt x="43" y="6"/>
                    <a:pt x="40" y="2"/>
                    <a:pt x="44" y="1"/>
                  </a:cubicBezTo>
                  <a:cubicBezTo>
                    <a:pt x="49" y="0"/>
                    <a:pt x="51" y="0"/>
                    <a:pt x="53" y="2"/>
                  </a:cubicBezTo>
                  <a:cubicBezTo>
                    <a:pt x="54" y="4"/>
                    <a:pt x="69" y="24"/>
                    <a:pt x="74" y="27"/>
                  </a:cubicBezTo>
                  <a:cubicBezTo>
                    <a:pt x="79" y="30"/>
                    <a:pt x="97" y="43"/>
                    <a:pt x="100" y="41"/>
                  </a:cubicBezTo>
                  <a:cubicBezTo>
                    <a:pt x="103" y="40"/>
                    <a:pt x="108" y="46"/>
                    <a:pt x="114" y="45"/>
                  </a:cubicBezTo>
                  <a:cubicBezTo>
                    <a:pt x="120" y="44"/>
                    <a:pt x="128" y="36"/>
                    <a:pt x="127" y="38"/>
                  </a:cubicBezTo>
                  <a:cubicBezTo>
                    <a:pt x="126" y="40"/>
                    <a:pt x="124" y="48"/>
                    <a:pt x="125" y="50"/>
                  </a:cubicBezTo>
                  <a:cubicBezTo>
                    <a:pt x="126" y="52"/>
                    <a:pt x="128" y="58"/>
                    <a:pt x="130" y="59"/>
                  </a:cubicBezTo>
                  <a:cubicBezTo>
                    <a:pt x="132" y="59"/>
                    <a:pt x="137" y="61"/>
                    <a:pt x="136" y="62"/>
                  </a:cubicBezTo>
                  <a:cubicBezTo>
                    <a:pt x="135" y="62"/>
                    <a:pt x="132" y="65"/>
                    <a:pt x="130" y="6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0" name="Freeform 156"/>
            <p:cNvSpPr>
              <a:spLocks/>
            </p:cNvSpPr>
            <p:nvPr/>
          </p:nvSpPr>
          <p:spPr bwMode="auto">
            <a:xfrm>
              <a:off x="7954963" y="2078038"/>
              <a:ext cx="33337" cy="44450"/>
            </a:xfrm>
            <a:custGeom>
              <a:avLst/>
              <a:gdLst>
                <a:gd name="T0" fmla="*/ 6 w 11"/>
                <a:gd name="T1" fmla="*/ 15 h 15"/>
                <a:gd name="T2" fmla="*/ 3 w 11"/>
                <a:gd name="T3" fmla="*/ 9 h 15"/>
                <a:gd name="T4" fmla="*/ 2 w 11"/>
                <a:gd name="T5" fmla="*/ 5 h 15"/>
                <a:gd name="T6" fmla="*/ 7 w 11"/>
                <a:gd name="T7" fmla="*/ 1 h 15"/>
                <a:gd name="T8" fmla="*/ 7 w 11"/>
                <a:gd name="T9" fmla="*/ 9 h 15"/>
                <a:gd name="T10" fmla="*/ 6 w 11"/>
                <a:gd name="T11" fmla="*/ 15 h 15"/>
              </a:gdLst>
              <a:ahLst/>
              <a:cxnLst>
                <a:cxn ang="0">
                  <a:pos x="T0" y="T1"/>
                </a:cxn>
                <a:cxn ang="0">
                  <a:pos x="T2" y="T3"/>
                </a:cxn>
                <a:cxn ang="0">
                  <a:pos x="T4" y="T5"/>
                </a:cxn>
                <a:cxn ang="0">
                  <a:pos x="T6" y="T7"/>
                </a:cxn>
                <a:cxn ang="0">
                  <a:pos x="T8" y="T9"/>
                </a:cxn>
                <a:cxn ang="0">
                  <a:pos x="T10" y="T11"/>
                </a:cxn>
              </a:cxnLst>
              <a:rect l="0" t="0" r="r" b="b"/>
              <a:pathLst>
                <a:path w="11" h="15">
                  <a:moveTo>
                    <a:pt x="6" y="15"/>
                  </a:moveTo>
                  <a:cubicBezTo>
                    <a:pt x="5" y="15"/>
                    <a:pt x="5" y="10"/>
                    <a:pt x="3" y="9"/>
                  </a:cubicBezTo>
                  <a:cubicBezTo>
                    <a:pt x="1" y="8"/>
                    <a:pt x="0" y="7"/>
                    <a:pt x="2" y="5"/>
                  </a:cubicBezTo>
                  <a:cubicBezTo>
                    <a:pt x="4" y="4"/>
                    <a:pt x="7" y="0"/>
                    <a:pt x="7" y="1"/>
                  </a:cubicBezTo>
                  <a:cubicBezTo>
                    <a:pt x="7" y="3"/>
                    <a:pt x="6" y="9"/>
                    <a:pt x="7" y="9"/>
                  </a:cubicBezTo>
                  <a:cubicBezTo>
                    <a:pt x="9" y="9"/>
                    <a:pt x="11" y="12"/>
                    <a:pt x="6" y="15"/>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1" name="Freeform 157"/>
            <p:cNvSpPr>
              <a:spLocks/>
            </p:cNvSpPr>
            <p:nvPr/>
          </p:nvSpPr>
          <p:spPr bwMode="auto">
            <a:xfrm>
              <a:off x="7408863" y="2686050"/>
              <a:ext cx="20637" cy="20638"/>
            </a:xfrm>
            <a:custGeom>
              <a:avLst/>
              <a:gdLst>
                <a:gd name="T0" fmla="*/ 3 w 7"/>
                <a:gd name="T1" fmla="*/ 7 h 7"/>
                <a:gd name="T2" fmla="*/ 3 w 7"/>
                <a:gd name="T3" fmla="*/ 1 h 7"/>
                <a:gd name="T4" fmla="*/ 3 w 7"/>
                <a:gd name="T5" fmla="*/ 7 h 7"/>
              </a:gdLst>
              <a:ahLst/>
              <a:cxnLst>
                <a:cxn ang="0">
                  <a:pos x="T0" y="T1"/>
                </a:cxn>
                <a:cxn ang="0">
                  <a:pos x="T2" y="T3"/>
                </a:cxn>
                <a:cxn ang="0">
                  <a:pos x="T4" y="T5"/>
                </a:cxn>
              </a:cxnLst>
              <a:rect l="0" t="0" r="r" b="b"/>
              <a:pathLst>
                <a:path w="7" h="7">
                  <a:moveTo>
                    <a:pt x="3" y="7"/>
                  </a:moveTo>
                  <a:cubicBezTo>
                    <a:pt x="2" y="7"/>
                    <a:pt x="0" y="2"/>
                    <a:pt x="3" y="1"/>
                  </a:cubicBezTo>
                  <a:cubicBezTo>
                    <a:pt x="7" y="0"/>
                    <a:pt x="5" y="7"/>
                    <a:pt x="3" y="7"/>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2" name="Freeform 158"/>
            <p:cNvSpPr>
              <a:spLocks/>
            </p:cNvSpPr>
            <p:nvPr/>
          </p:nvSpPr>
          <p:spPr bwMode="auto">
            <a:xfrm>
              <a:off x="7443788" y="2663825"/>
              <a:ext cx="19050" cy="25400"/>
            </a:xfrm>
            <a:custGeom>
              <a:avLst/>
              <a:gdLst>
                <a:gd name="T0" fmla="*/ 2 w 6"/>
                <a:gd name="T1" fmla="*/ 9 h 9"/>
                <a:gd name="T2" fmla="*/ 4 w 6"/>
                <a:gd name="T3" fmla="*/ 1 h 9"/>
                <a:gd name="T4" fmla="*/ 2 w 6"/>
                <a:gd name="T5" fmla="*/ 9 h 9"/>
              </a:gdLst>
              <a:ahLst/>
              <a:cxnLst>
                <a:cxn ang="0">
                  <a:pos x="T0" y="T1"/>
                </a:cxn>
                <a:cxn ang="0">
                  <a:pos x="T2" y="T3"/>
                </a:cxn>
                <a:cxn ang="0">
                  <a:pos x="T4" y="T5"/>
                </a:cxn>
              </a:cxnLst>
              <a:rect l="0" t="0" r="r" b="b"/>
              <a:pathLst>
                <a:path w="6" h="9">
                  <a:moveTo>
                    <a:pt x="2" y="9"/>
                  </a:moveTo>
                  <a:cubicBezTo>
                    <a:pt x="0" y="9"/>
                    <a:pt x="2" y="1"/>
                    <a:pt x="4" y="1"/>
                  </a:cubicBezTo>
                  <a:cubicBezTo>
                    <a:pt x="6" y="0"/>
                    <a:pt x="5" y="9"/>
                    <a:pt x="2" y="9"/>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3" name="Freeform 161"/>
            <p:cNvSpPr>
              <a:spLocks/>
            </p:cNvSpPr>
            <p:nvPr/>
          </p:nvSpPr>
          <p:spPr bwMode="auto">
            <a:xfrm>
              <a:off x="7446963" y="1828800"/>
              <a:ext cx="776287" cy="633413"/>
            </a:xfrm>
            <a:custGeom>
              <a:avLst/>
              <a:gdLst>
                <a:gd name="T0" fmla="*/ 247 w 263"/>
                <a:gd name="T1" fmla="*/ 5 h 214"/>
                <a:gd name="T2" fmla="*/ 257 w 263"/>
                <a:gd name="T3" fmla="*/ 35 h 214"/>
                <a:gd name="T4" fmla="*/ 256 w 263"/>
                <a:gd name="T5" fmla="*/ 68 h 214"/>
                <a:gd name="T6" fmla="*/ 248 w 263"/>
                <a:gd name="T7" fmla="*/ 85 h 214"/>
                <a:gd name="T8" fmla="*/ 236 w 263"/>
                <a:gd name="T9" fmla="*/ 98 h 214"/>
                <a:gd name="T10" fmla="*/ 231 w 263"/>
                <a:gd name="T11" fmla="*/ 129 h 214"/>
                <a:gd name="T12" fmla="*/ 232 w 263"/>
                <a:gd name="T13" fmla="*/ 155 h 214"/>
                <a:gd name="T14" fmla="*/ 211 w 263"/>
                <a:gd name="T15" fmla="*/ 175 h 214"/>
                <a:gd name="T16" fmla="*/ 214 w 263"/>
                <a:gd name="T17" fmla="*/ 157 h 214"/>
                <a:gd name="T18" fmla="*/ 207 w 263"/>
                <a:gd name="T19" fmla="*/ 167 h 214"/>
                <a:gd name="T20" fmla="*/ 192 w 263"/>
                <a:gd name="T21" fmla="*/ 171 h 214"/>
                <a:gd name="T22" fmla="*/ 183 w 263"/>
                <a:gd name="T23" fmla="*/ 170 h 214"/>
                <a:gd name="T24" fmla="*/ 157 w 263"/>
                <a:gd name="T25" fmla="*/ 182 h 214"/>
                <a:gd name="T26" fmla="*/ 145 w 263"/>
                <a:gd name="T27" fmla="*/ 178 h 214"/>
                <a:gd name="T28" fmla="*/ 136 w 263"/>
                <a:gd name="T29" fmla="*/ 181 h 214"/>
                <a:gd name="T30" fmla="*/ 129 w 263"/>
                <a:gd name="T31" fmla="*/ 194 h 214"/>
                <a:gd name="T32" fmla="*/ 113 w 263"/>
                <a:gd name="T33" fmla="*/ 213 h 214"/>
                <a:gd name="T34" fmla="*/ 100 w 263"/>
                <a:gd name="T35" fmla="*/ 194 h 214"/>
                <a:gd name="T36" fmla="*/ 101 w 263"/>
                <a:gd name="T37" fmla="*/ 182 h 214"/>
                <a:gd name="T38" fmla="*/ 82 w 263"/>
                <a:gd name="T39" fmla="*/ 179 h 214"/>
                <a:gd name="T40" fmla="*/ 57 w 263"/>
                <a:gd name="T41" fmla="*/ 188 h 214"/>
                <a:gd name="T42" fmla="*/ 40 w 263"/>
                <a:gd name="T43" fmla="*/ 193 h 214"/>
                <a:gd name="T44" fmla="*/ 31 w 263"/>
                <a:gd name="T45" fmla="*/ 196 h 214"/>
                <a:gd name="T46" fmla="*/ 18 w 263"/>
                <a:gd name="T47" fmla="*/ 197 h 214"/>
                <a:gd name="T48" fmla="*/ 4 w 263"/>
                <a:gd name="T49" fmla="*/ 190 h 214"/>
                <a:gd name="T50" fmla="*/ 25 w 263"/>
                <a:gd name="T51" fmla="*/ 176 h 214"/>
                <a:gd name="T52" fmla="*/ 70 w 263"/>
                <a:gd name="T53" fmla="*/ 162 h 214"/>
                <a:gd name="T54" fmla="*/ 99 w 263"/>
                <a:gd name="T55" fmla="*/ 154 h 214"/>
                <a:gd name="T56" fmla="*/ 119 w 263"/>
                <a:gd name="T57" fmla="*/ 154 h 214"/>
                <a:gd name="T58" fmla="*/ 136 w 263"/>
                <a:gd name="T59" fmla="*/ 128 h 214"/>
                <a:gd name="T60" fmla="*/ 139 w 263"/>
                <a:gd name="T61" fmla="*/ 108 h 214"/>
                <a:gd name="T62" fmla="*/ 143 w 263"/>
                <a:gd name="T63" fmla="*/ 120 h 214"/>
                <a:gd name="T64" fmla="*/ 163 w 263"/>
                <a:gd name="T65" fmla="*/ 115 h 214"/>
                <a:gd name="T66" fmla="*/ 192 w 263"/>
                <a:gd name="T67" fmla="*/ 96 h 214"/>
                <a:gd name="T68" fmla="*/ 213 w 263"/>
                <a:gd name="T69" fmla="*/ 64 h 214"/>
                <a:gd name="T70" fmla="*/ 209 w 263"/>
                <a:gd name="T71" fmla="*/ 41 h 214"/>
                <a:gd name="T72" fmla="*/ 213 w 263"/>
                <a:gd name="T73" fmla="*/ 23 h 214"/>
                <a:gd name="T74" fmla="*/ 224 w 263"/>
                <a:gd name="T75" fmla="*/ 7 h 214"/>
                <a:gd name="T76" fmla="*/ 232 w 263"/>
                <a:gd name="T77" fmla="*/ 19 h 214"/>
                <a:gd name="T78" fmla="*/ 242 w 263"/>
                <a:gd name="T79" fmla="*/ 17 h 214"/>
                <a:gd name="T80" fmla="*/ 236 w 263"/>
                <a:gd name="T81" fmla="*/ 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3" h="214">
                  <a:moveTo>
                    <a:pt x="237" y="0"/>
                  </a:moveTo>
                  <a:cubicBezTo>
                    <a:pt x="242" y="0"/>
                    <a:pt x="247" y="4"/>
                    <a:pt x="247" y="5"/>
                  </a:cubicBezTo>
                  <a:cubicBezTo>
                    <a:pt x="247" y="6"/>
                    <a:pt x="247" y="16"/>
                    <a:pt x="249" y="20"/>
                  </a:cubicBezTo>
                  <a:cubicBezTo>
                    <a:pt x="252" y="23"/>
                    <a:pt x="254" y="31"/>
                    <a:pt x="257" y="35"/>
                  </a:cubicBezTo>
                  <a:cubicBezTo>
                    <a:pt x="260" y="39"/>
                    <a:pt x="263" y="51"/>
                    <a:pt x="263" y="53"/>
                  </a:cubicBezTo>
                  <a:cubicBezTo>
                    <a:pt x="263" y="55"/>
                    <a:pt x="259" y="67"/>
                    <a:pt x="256" y="68"/>
                  </a:cubicBezTo>
                  <a:cubicBezTo>
                    <a:pt x="253" y="70"/>
                    <a:pt x="252" y="72"/>
                    <a:pt x="251" y="74"/>
                  </a:cubicBezTo>
                  <a:cubicBezTo>
                    <a:pt x="251" y="77"/>
                    <a:pt x="250" y="85"/>
                    <a:pt x="248" y="85"/>
                  </a:cubicBezTo>
                  <a:cubicBezTo>
                    <a:pt x="247" y="85"/>
                    <a:pt x="245" y="84"/>
                    <a:pt x="241" y="86"/>
                  </a:cubicBezTo>
                  <a:cubicBezTo>
                    <a:pt x="238" y="88"/>
                    <a:pt x="235" y="94"/>
                    <a:pt x="236" y="98"/>
                  </a:cubicBezTo>
                  <a:cubicBezTo>
                    <a:pt x="237" y="102"/>
                    <a:pt x="238" y="108"/>
                    <a:pt x="237" y="114"/>
                  </a:cubicBezTo>
                  <a:cubicBezTo>
                    <a:pt x="236" y="121"/>
                    <a:pt x="233" y="126"/>
                    <a:pt x="231" y="129"/>
                  </a:cubicBezTo>
                  <a:cubicBezTo>
                    <a:pt x="228" y="131"/>
                    <a:pt x="227" y="138"/>
                    <a:pt x="229" y="144"/>
                  </a:cubicBezTo>
                  <a:cubicBezTo>
                    <a:pt x="230" y="149"/>
                    <a:pt x="235" y="154"/>
                    <a:pt x="232" y="155"/>
                  </a:cubicBezTo>
                  <a:cubicBezTo>
                    <a:pt x="230" y="155"/>
                    <a:pt x="227" y="160"/>
                    <a:pt x="226" y="163"/>
                  </a:cubicBezTo>
                  <a:cubicBezTo>
                    <a:pt x="226" y="166"/>
                    <a:pt x="212" y="179"/>
                    <a:pt x="211" y="175"/>
                  </a:cubicBezTo>
                  <a:cubicBezTo>
                    <a:pt x="210" y="172"/>
                    <a:pt x="211" y="166"/>
                    <a:pt x="213" y="164"/>
                  </a:cubicBezTo>
                  <a:cubicBezTo>
                    <a:pt x="215" y="162"/>
                    <a:pt x="217" y="158"/>
                    <a:pt x="214" y="157"/>
                  </a:cubicBezTo>
                  <a:cubicBezTo>
                    <a:pt x="211" y="157"/>
                    <a:pt x="207" y="157"/>
                    <a:pt x="208" y="160"/>
                  </a:cubicBezTo>
                  <a:cubicBezTo>
                    <a:pt x="208" y="162"/>
                    <a:pt x="208" y="167"/>
                    <a:pt x="207" y="167"/>
                  </a:cubicBezTo>
                  <a:cubicBezTo>
                    <a:pt x="206" y="167"/>
                    <a:pt x="200" y="161"/>
                    <a:pt x="199" y="161"/>
                  </a:cubicBezTo>
                  <a:cubicBezTo>
                    <a:pt x="198" y="161"/>
                    <a:pt x="192" y="168"/>
                    <a:pt x="192" y="171"/>
                  </a:cubicBezTo>
                  <a:cubicBezTo>
                    <a:pt x="192" y="173"/>
                    <a:pt x="192" y="183"/>
                    <a:pt x="187" y="182"/>
                  </a:cubicBezTo>
                  <a:cubicBezTo>
                    <a:pt x="183" y="181"/>
                    <a:pt x="185" y="169"/>
                    <a:pt x="183" y="170"/>
                  </a:cubicBezTo>
                  <a:cubicBezTo>
                    <a:pt x="181" y="170"/>
                    <a:pt x="170" y="184"/>
                    <a:pt x="168" y="184"/>
                  </a:cubicBezTo>
                  <a:cubicBezTo>
                    <a:pt x="167" y="184"/>
                    <a:pt x="161" y="183"/>
                    <a:pt x="157" y="182"/>
                  </a:cubicBezTo>
                  <a:cubicBezTo>
                    <a:pt x="153" y="182"/>
                    <a:pt x="149" y="187"/>
                    <a:pt x="148" y="184"/>
                  </a:cubicBezTo>
                  <a:cubicBezTo>
                    <a:pt x="146" y="181"/>
                    <a:pt x="147" y="180"/>
                    <a:pt x="145" y="178"/>
                  </a:cubicBezTo>
                  <a:cubicBezTo>
                    <a:pt x="143" y="176"/>
                    <a:pt x="142" y="173"/>
                    <a:pt x="140" y="174"/>
                  </a:cubicBezTo>
                  <a:cubicBezTo>
                    <a:pt x="139" y="174"/>
                    <a:pt x="134" y="179"/>
                    <a:pt x="136" y="181"/>
                  </a:cubicBezTo>
                  <a:cubicBezTo>
                    <a:pt x="138" y="184"/>
                    <a:pt x="141" y="187"/>
                    <a:pt x="140" y="189"/>
                  </a:cubicBezTo>
                  <a:cubicBezTo>
                    <a:pt x="139" y="191"/>
                    <a:pt x="132" y="191"/>
                    <a:pt x="129" y="194"/>
                  </a:cubicBezTo>
                  <a:cubicBezTo>
                    <a:pt x="127" y="197"/>
                    <a:pt x="119" y="205"/>
                    <a:pt x="118" y="208"/>
                  </a:cubicBezTo>
                  <a:cubicBezTo>
                    <a:pt x="117" y="211"/>
                    <a:pt x="116" y="214"/>
                    <a:pt x="113" y="213"/>
                  </a:cubicBezTo>
                  <a:cubicBezTo>
                    <a:pt x="109" y="212"/>
                    <a:pt x="103" y="206"/>
                    <a:pt x="100" y="203"/>
                  </a:cubicBezTo>
                  <a:cubicBezTo>
                    <a:pt x="97" y="200"/>
                    <a:pt x="99" y="195"/>
                    <a:pt x="100" y="194"/>
                  </a:cubicBezTo>
                  <a:cubicBezTo>
                    <a:pt x="100" y="192"/>
                    <a:pt x="108" y="190"/>
                    <a:pt x="108" y="186"/>
                  </a:cubicBezTo>
                  <a:cubicBezTo>
                    <a:pt x="107" y="182"/>
                    <a:pt x="102" y="182"/>
                    <a:pt x="101" y="182"/>
                  </a:cubicBezTo>
                  <a:cubicBezTo>
                    <a:pt x="100" y="183"/>
                    <a:pt x="96" y="183"/>
                    <a:pt x="94" y="182"/>
                  </a:cubicBezTo>
                  <a:cubicBezTo>
                    <a:pt x="91" y="180"/>
                    <a:pt x="87" y="178"/>
                    <a:pt x="82" y="179"/>
                  </a:cubicBezTo>
                  <a:cubicBezTo>
                    <a:pt x="78" y="181"/>
                    <a:pt x="71" y="186"/>
                    <a:pt x="69" y="186"/>
                  </a:cubicBezTo>
                  <a:cubicBezTo>
                    <a:pt x="66" y="185"/>
                    <a:pt x="59" y="186"/>
                    <a:pt x="57" y="188"/>
                  </a:cubicBezTo>
                  <a:cubicBezTo>
                    <a:pt x="55" y="189"/>
                    <a:pt x="50" y="191"/>
                    <a:pt x="48" y="191"/>
                  </a:cubicBezTo>
                  <a:cubicBezTo>
                    <a:pt x="45" y="191"/>
                    <a:pt x="42" y="195"/>
                    <a:pt x="40" y="193"/>
                  </a:cubicBezTo>
                  <a:cubicBezTo>
                    <a:pt x="37" y="191"/>
                    <a:pt x="35" y="189"/>
                    <a:pt x="34" y="190"/>
                  </a:cubicBezTo>
                  <a:cubicBezTo>
                    <a:pt x="32" y="190"/>
                    <a:pt x="31" y="192"/>
                    <a:pt x="31" y="196"/>
                  </a:cubicBezTo>
                  <a:cubicBezTo>
                    <a:pt x="31" y="200"/>
                    <a:pt x="31" y="205"/>
                    <a:pt x="29" y="203"/>
                  </a:cubicBezTo>
                  <a:cubicBezTo>
                    <a:pt x="26" y="201"/>
                    <a:pt x="19" y="197"/>
                    <a:pt x="18" y="197"/>
                  </a:cubicBezTo>
                  <a:cubicBezTo>
                    <a:pt x="17" y="198"/>
                    <a:pt x="3" y="201"/>
                    <a:pt x="1" y="199"/>
                  </a:cubicBezTo>
                  <a:cubicBezTo>
                    <a:pt x="0" y="197"/>
                    <a:pt x="1" y="192"/>
                    <a:pt x="4" y="190"/>
                  </a:cubicBezTo>
                  <a:cubicBezTo>
                    <a:pt x="6" y="189"/>
                    <a:pt x="10" y="188"/>
                    <a:pt x="13" y="186"/>
                  </a:cubicBezTo>
                  <a:cubicBezTo>
                    <a:pt x="16" y="183"/>
                    <a:pt x="19" y="177"/>
                    <a:pt x="25" y="176"/>
                  </a:cubicBezTo>
                  <a:cubicBezTo>
                    <a:pt x="31" y="175"/>
                    <a:pt x="46" y="157"/>
                    <a:pt x="52" y="158"/>
                  </a:cubicBezTo>
                  <a:cubicBezTo>
                    <a:pt x="58" y="159"/>
                    <a:pt x="65" y="164"/>
                    <a:pt x="70" y="162"/>
                  </a:cubicBezTo>
                  <a:cubicBezTo>
                    <a:pt x="75" y="160"/>
                    <a:pt x="81" y="158"/>
                    <a:pt x="88" y="157"/>
                  </a:cubicBezTo>
                  <a:cubicBezTo>
                    <a:pt x="94" y="156"/>
                    <a:pt x="97" y="152"/>
                    <a:pt x="99" y="154"/>
                  </a:cubicBezTo>
                  <a:cubicBezTo>
                    <a:pt x="101" y="156"/>
                    <a:pt x="102" y="163"/>
                    <a:pt x="106" y="162"/>
                  </a:cubicBezTo>
                  <a:cubicBezTo>
                    <a:pt x="110" y="161"/>
                    <a:pt x="117" y="157"/>
                    <a:pt x="119" y="154"/>
                  </a:cubicBezTo>
                  <a:cubicBezTo>
                    <a:pt x="120" y="151"/>
                    <a:pt x="120" y="144"/>
                    <a:pt x="122" y="142"/>
                  </a:cubicBezTo>
                  <a:cubicBezTo>
                    <a:pt x="124" y="140"/>
                    <a:pt x="136" y="131"/>
                    <a:pt x="136" y="128"/>
                  </a:cubicBezTo>
                  <a:cubicBezTo>
                    <a:pt x="136" y="125"/>
                    <a:pt x="135" y="117"/>
                    <a:pt x="136" y="114"/>
                  </a:cubicBezTo>
                  <a:cubicBezTo>
                    <a:pt x="137" y="111"/>
                    <a:pt x="137" y="108"/>
                    <a:pt x="139" y="108"/>
                  </a:cubicBezTo>
                  <a:cubicBezTo>
                    <a:pt x="142" y="108"/>
                    <a:pt x="147" y="107"/>
                    <a:pt x="146" y="109"/>
                  </a:cubicBezTo>
                  <a:cubicBezTo>
                    <a:pt x="145" y="112"/>
                    <a:pt x="143" y="118"/>
                    <a:pt x="143" y="120"/>
                  </a:cubicBezTo>
                  <a:cubicBezTo>
                    <a:pt x="143" y="121"/>
                    <a:pt x="145" y="128"/>
                    <a:pt x="148" y="127"/>
                  </a:cubicBezTo>
                  <a:cubicBezTo>
                    <a:pt x="151" y="125"/>
                    <a:pt x="159" y="115"/>
                    <a:pt x="163" y="115"/>
                  </a:cubicBezTo>
                  <a:cubicBezTo>
                    <a:pt x="168" y="114"/>
                    <a:pt x="172" y="116"/>
                    <a:pt x="175" y="114"/>
                  </a:cubicBezTo>
                  <a:cubicBezTo>
                    <a:pt x="179" y="113"/>
                    <a:pt x="189" y="97"/>
                    <a:pt x="192" y="96"/>
                  </a:cubicBezTo>
                  <a:cubicBezTo>
                    <a:pt x="194" y="95"/>
                    <a:pt x="199" y="91"/>
                    <a:pt x="200" y="86"/>
                  </a:cubicBezTo>
                  <a:cubicBezTo>
                    <a:pt x="201" y="80"/>
                    <a:pt x="211" y="68"/>
                    <a:pt x="213" y="64"/>
                  </a:cubicBezTo>
                  <a:cubicBezTo>
                    <a:pt x="215" y="61"/>
                    <a:pt x="217" y="52"/>
                    <a:pt x="214" y="48"/>
                  </a:cubicBezTo>
                  <a:cubicBezTo>
                    <a:pt x="211" y="45"/>
                    <a:pt x="208" y="43"/>
                    <a:pt x="209" y="41"/>
                  </a:cubicBezTo>
                  <a:cubicBezTo>
                    <a:pt x="211" y="39"/>
                    <a:pt x="214" y="38"/>
                    <a:pt x="214" y="35"/>
                  </a:cubicBezTo>
                  <a:cubicBezTo>
                    <a:pt x="214" y="33"/>
                    <a:pt x="212" y="26"/>
                    <a:pt x="213" y="23"/>
                  </a:cubicBezTo>
                  <a:cubicBezTo>
                    <a:pt x="214" y="21"/>
                    <a:pt x="222" y="17"/>
                    <a:pt x="222" y="14"/>
                  </a:cubicBezTo>
                  <a:cubicBezTo>
                    <a:pt x="222" y="12"/>
                    <a:pt x="222" y="7"/>
                    <a:pt x="224" y="7"/>
                  </a:cubicBezTo>
                  <a:cubicBezTo>
                    <a:pt x="226" y="6"/>
                    <a:pt x="228" y="6"/>
                    <a:pt x="228" y="9"/>
                  </a:cubicBezTo>
                  <a:cubicBezTo>
                    <a:pt x="228" y="12"/>
                    <a:pt x="230" y="20"/>
                    <a:pt x="232" y="19"/>
                  </a:cubicBezTo>
                  <a:cubicBezTo>
                    <a:pt x="233" y="17"/>
                    <a:pt x="234" y="13"/>
                    <a:pt x="235" y="14"/>
                  </a:cubicBezTo>
                  <a:cubicBezTo>
                    <a:pt x="237" y="15"/>
                    <a:pt x="241" y="19"/>
                    <a:pt x="242" y="17"/>
                  </a:cubicBezTo>
                  <a:cubicBezTo>
                    <a:pt x="242" y="14"/>
                    <a:pt x="243" y="10"/>
                    <a:pt x="242" y="9"/>
                  </a:cubicBezTo>
                  <a:cubicBezTo>
                    <a:pt x="240" y="8"/>
                    <a:pt x="237" y="11"/>
                    <a:pt x="236" y="8"/>
                  </a:cubicBezTo>
                  <a:cubicBezTo>
                    <a:pt x="235" y="5"/>
                    <a:pt x="234" y="0"/>
                    <a:pt x="237" y="0"/>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4" name="Freeform 162"/>
            <p:cNvSpPr>
              <a:spLocks/>
            </p:cNvSpPr>
            <p:nvPr/>
          </p:nvSpPr>
          <p:spPr bwMode="auto">
            <a:xfrm>
              <a:off x="7535863" y="2387600"/>
              <a:ext cx="177800" cy="127000"/>
            </a:xfrm>
            <a:custGeom>
              <a:avLst/>
              <a:gdLst>
                <a:gd name="T0" fmla="*/ 57 w 60"/>
                <a:gd name="T1" fmla="*/ 14 h 43"/>
                <a:gd name="T2" fmla="*/ 44 w 60"/>
                <a:gd name="T3" fmla="*/ 28 h 43"/>
                <a:gd name="T4" fmla="*/ 35 w 60"/>
                <a:gd name="T5" fmla="*/ 24 h 43"/>
                <a:gd name="T6" fmla="*/ 24 w 60"/>
                <a:gd name="T7" fmla="*/ 29 h 43"/>
                <a:gd name="T8" fmla="*/ 16 w 60"/>
                <a:gd name="T9" fmla="*/ 43 h 43"/>
                <a:gd name="T10" fmla="*/ 7 w 60"/>
                <a:gd name="T11" fmla="*/ 37 h 43"/>
                <a:gd name="T12" fmla="*/ 6 w 60"/>
                <a:gd name="T13" fmla="*/ 30 h 43"/>
                <a:gd name="T14" fmla="*/ 2 w 60"/>
                <a:gd name="T15" fmla="*/ 24 h 43"/>
                <a:gd name="T16" fmla="*/ 12 w 60"/>
                <a:gd name="T17" fmla="*/ 17 h 43"/>
                <a:gd name="T18" fmla="*/ 17 w 60"/>
                <a:gd name="T19" fmla="*/ 8 h 43"/>
                <a:gd name="T20" fmla="*/ 23 w 60"/>
                <a:gd name="T21" fmla="*/ 11 h 43"/>
                <a:gd name="T22" fmla="*/ 34 w 60"/>
                <a:gd name="T23" fmla="*/ 7 h 43"/>
                <a:gd name="T24" fmla="*/ 42 w 60"/>
                <a:gd name="T25" fmla="*/ 1 h 43"/>
                <a:gd name="T26" fmla="*/ 54 w 60"/>
                <a:gd name="T27" fmla="*/ 5 h 43"/>
                <a:gd name="T28" fmla="*/ 57 w 60"/>
                <a:gd name="T29"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43">
                  <a:moveTo>
                    <a:pt x="57" y="14"/>
                  </a:moveTo>
                  <a:cubicBezTo>
                    <a:pt x="56" y="16"/>
                    <a:pt x="47" y="29"/>
                    <a:pt x="44" y="28"/>
                  </a:cubicBezTo>
                  <a:cubicBezTo>
                    <a:pt x="42" y="27"/>
                    <a:pt x="37" y="23"/>
                    <a:pt x="35" y="24"/>
                  </a:cubicBezTo>
                  <a:cubicBezTo>
                    <a:pt x="34" y="24"/>
                    <a:pt x="25" y="27"/>
                    <a:pt x="24" y="29"/>
                  </a:cubicBezTo>
                  <a:cubicBezTo>
                    <a:pt x="23" y="31"/>
                    <a:pt x="20" y="43"/>
                    <a:pt x="16" y="43"/>
                  </a:cubicBezTo>
                  <a:cubicBezTo>
                    <a:pt x="13" y="43"/>
                    <a:pt x="7" y="39"/>
                    <a:pt x="7" y="37"/>
                  </a:cubicBezTo>
                  <a:cubicBezTo>
                    <a:pt x="7" y="35"/>
                    <a:pt x="9" y="33"/>
                    <a:pt x="6" y="30"/>
                  </a:cubicBezTo>
                  <a:cubicBezTo>
                    <a:pt x="4" y="27"/>
                    <a:pt x="0" y="26"/>
                    <a:pt x="2" y="24"/>
                  </a:cubicBezTo>
                  <a:cubicBezTo>
                    <a:pt x="4" y="22"/>
                    <a:pt x="12" y="20"/>
                    <a:pt x="12" y="17"/>
                  </a:cubicBezTo>
                  <a:cubicBezTo>
                    <a:pt x="12" y="13"/>
                    <a:pt x="13" y="8"/>
                    <a:pt x="17" y="8"/>
                  </a:cubicBezTo>
                  <a:cubicBezTo>
                    <a:pt x="21" y="9"/>
                    <a:pt x="19" y="12"/>
                    <a:pt x="23" y="11"/>
                  </a:cubicBezTo>
                  <a:cubicBezTo>
                    <a:pt x="27" y="10"/>
                    <a:pt x="33" y="11"/>
                    <a:pt x="34" y="7"/>
                  </a:cubicBezTo>
                  <a:cubicBezTo>
                    <a:pt x="34" y="3"/>
                    <a:pt x="38" y="0"/>
                    <a:pt x="42" y="1"/>
                  </a:cubicBezTo>
                  <a:cubicBezTo>
                    <a:pt x="47" y="1"/>
                    <a:pt x="52" y="5"/>
                    <a:pt x="54" y="5"/>
                  </a:cubicBezTo>
                  <a:cubicBezTo>
                    <a:pt x="57" y="5"/>
                    <a:pt x="60" y="9"/>
                    <a:pt x="57" y="14"/>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5" name="Freeform 163"/>
            <p:cNvSpPr>
              <a:spLocks/>
            </p:cNvSpPr>
            <p:nvPr/>
          </p:nvSpPr>
          <p:spPr bwMode="auto">
            <a:xfrm>
              <a:off x="7707313" y="2379663"/>
              <a:ext cx="20637" cy="23812"/>
            </a:xfrm>
            <a:custGeom>
              <a:avLst/>
              <a:gdLst>
                <a:gd name="T0" fmla="*/ 3 w 7"/>
                <a:gd name="T1" fmla="*/ 8 h 8"/>
                <a:gd name="T2" fmla="*/ 6 w 7"/>
                <a:gd name="T3" fmla="*/ 0 h 8"/>
                <a:gd name="T4" fmla="*/ 3 w 7"/>
                <a:gd name="T5" fmla="*/ 8 h 8"/>
              </a:gdLst>
              <a:ahLst/>
              <a:cxnLst>
                <a:cxn ang="0">
                  <a:pos x="T0" y="T1"/>
                </a:cxn>
                <a:cxn ang="0">
                  <a:pos x="T2" y="T3"/>
                </a:cxn>
                <a:cxn ang="0">
                  <a:pos x="T4" y="T5"/>
                </a:cxn>
              </a:cxnLst>
              <a:rect l="0" t="0" r="r" b="b"/>
              <a:pathLst>
                <a:path w="7" h="8">
                  <a:moveTo>
                    <a:pt x="3" y="8"/>
                  </a:moveTo>
                  <a:cubicBezTo>
                    <a:pt x="0" y="8"/>
                    <a:pt x="5" y="0"/>
                    <a:pt x="6" y="0"/>
                  </a:cubicBezTo>
                  <a:cubicBezTo>
                    <a:pt x="7" y="0"/>
                    <a:pt x="7" y="8"/>
                    <a:pt x="3" y="8"/>
                  </a:cubicBezTo>
                  <a:close/>
                </a:path>
              </a:pathLst>
            </a:custGeom>
            <a:grpFill/>
            <a:ln w="6350" cmpd="sng">
              <a:solidFill>
                <a:schemeClr val="tx1">
                  <a:alpha val="50000"/>
                </a:schemeClr>
              </a:solidFill>
              <a:round/>
              <a:headEnd/>
              <a:tailEnd/>
            </a:ln>
          </p:spPr>
          <p:txBody>
            <a:bodyPr/>
            <a:lstStyle/>
            <a:p>
              <a:pPr>
                <a:defRPr/>
              </a:pPr>
              <a:endParaRPr lang="ja-JP" altLang="en-US"/>
            </a:p>
          </p:txBody>
        </p:sp>
        <p:sp>
          <p:nvSpPr>
            <p:cNvPr id="86" name="Freeform 164"/>
            <p:cNvSpPr>
              <a:spLocks/>
            </p:cNvSpPr>
            <p:nvPr/>
          </p:nvSpPr>
          <p:spPr bwMode="auto">
            <a:xfrm>
              <a:off x="7353300" y="2417763"/>
              <a:ext cx="165100" cy="230187"/>
            </a:xfrm>
            <a:custGeom>
              <a:avLst/>
              <a:gdLst>
                <a:gd name="T0" fmla="*/ 54 w 56"/>
                <a:gd name="T1" fmla="*/ 33 h 78"/>
                <a:gd name="T2" fmla="*/ 47 w 56"/>
                <a:gd name="T3" fmla="*/ 43 h 78"/>
                <a:gd name="T4" fmla="*/ 42 w 56"/>
                <a:gd name="T5" fmla="*/ 66 h 78"/>
                <a:gd name="T6" fmla="*/ 35 w 56"/>
                <a:gd name="T7" fmla="*/ 70 h 78"/>
                <a:gd name="T8" fmla="*/ 27 w 56"/>
                <a:gd name="T9" fmla="*/ 77 h 78"/>
                <a:gd name="T10" fmla="*/ 28 w 56"/>
                <a:gd name="T11" fmla="*/ 70 h 78"/>
                <a:gd name="T12" fmla="*/ 26 w 56"/>
                <a:gd name="T13" fmla="*/ 66 h 78"/>
                <a:gd name="T14" fmla="*/ 30 w 56"/>
                <a:gd name="T15" fmla="*/ 63 h 78"/>
                <a:gd name="T16" fmla="*/ 26 w 56"/>
                <a:gd name="T17" fmla="*/ 59 h 78"/>
                <a:gd name="T18" fmla="*/ 22 w 56"/>
                <a:gd name="T19" fmla="*/ 64 h 78"/>
                <a:gd name="T20" fmla="*/ 21 w 56"/>
                <a:gd name="T21" fmla="*/ 71 h 78"/>
                <a:gd name="T22" fmla="*/ 16 w 56"/>
                <a:gd name="T23" fmla="*/ 67 h 78"/>
                <a:gd name="T24" fmla="*/ 16 w 56"/>
                <a:gd name="T25" fmla="*/ 58 h 78"/>
                <a:gd name="T26" fmla="*/ 16 w 56"/>
                <a:gd name="T27" fmla="*/ 49 h 78"/>
                <a:gd name="T28" fmla="*/ 24 w 56"/>
                <a:gd name="T29" fmla="*/ 38 h 78"/>
                <a:gd name="T30" fmla="*/ 24 w 56"/>
                <a:gd name="T31" fmla="*/ 30 h 78"/>
                <a:gd name="T32" fmla="*/ 17 w 56"/>
                <a:gd name="T33" fmla="*/ 23 h 78"/>
                <a:gd name="T34" fmla="*/ 17 w 56"/>
                <a:gd name="T35" fmla="*/ 29 h 78"/>
                <a:gd name="T36" fmla="*/ 18 w 56"/>
                <a:gd name="T37" fmla="*/ 36 h 78"/>
                <a:gd name="T38" fmla="*/ 13 w 56"/>
                <a:gd name="T39" fmla="*/ 32 h 78"/>
                <a:gd name="T40" fmla="*/ 7 w 56"/>
                <a:gd name="T41" fmla="*/ 34 h 78"/>
                <a:gd name="T42" fmla="*/ 5 w 56"/>
                <a:gd name="T43" fmla="*/ 27 h 78"/>
                <a:gd name="T44" fmla="*/ 10 w 56"/>
                <a:gd name="T45" fmla="*/ 29 h 78"/>
                <a:gd name="T46" fmla="*/ 1 w 56"/>
                <a:gd name="T47" fmla="*/ 20 h 78"/>
                <a:gd name="T48" fmla="*/ 7 w 56"/>
                <a:gd name="T49" fmla="*/ 16 h 78"/>
                <a:gd name="T50" fmla="*/ 16 w 56"/>
                <a:gd name="T51" fmla="*/ 10 h 78"/>
                <a:gd name="T52" fmla="*/ 22 w 56"/>
                <a:gd name="T53" fmla="*/ 8 h 78"/>
                <a:gd name="T54" fmla="*/ 28 w 56"/>
                <a:gd name="T55" fmla="*/ 2 h 78"/>
                <a:gd name="T56" fmla="*/ 34 w 56"/>
                <a:gd name="T57" fmla="*/ 7 h 78"/>
                <a:gd name="T58" fmla="*/ 40 w 56"/>
                <a:gd name="T59" fmla="*/ 11 h 78"/>
                <a:gd name="T60" fmla="*/ 51 w 56"/>
                <a:gd name="T61" fmla="*/ 10 h 78"/>
                <a:gd name="T62" fmla="*/ 52 w 56"/>
                <a:gd name="T63" fmla="*/ 17 h 78"/>
                <a:gd name="T64" fmla="*/ 55 w 56"/>
                <a:gd name="T65" fmla="*/ 25 h 78"/>
                <a:gd name="T66" fmla="*/ 54 w 56"/>
                <a:gd name="T67"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8">
                  <a:moveTo>
                    <a:pt x="54" y="33"/>
                  </a:moveTo>
                  <a:cubicBezTo>
                    <a:pt x="52" y="35"/>
                    <a:pt x="48" y="41"/>
                    <a:pt x="47" y="43"/>
                  </a:cubicBezTo>
                  <a:cubicBezTo>
                    <a:pt x="47" y="46"/>
                    <a:pt x="45" y="66"/>
                    <a:pt x="42" y="66"/>
                  </a:cubicBezTo>
                  <a:cubicBezTo>
                    <a:pt x="38" y="67"/>
                    <a:pt x="37" y="68"/>
                    <a:pt x="35" y="70"/>
                  </a:cubicBezTo>
                  <a:cubicBezTo>
                    <a:pt x="33" y="73"/>
                    <a:pt x="28" y="78"/>
                    <a:pt x="27" y="77"/>
                  </a:cubicBezTo>
                  <a:cubicBezTo>
                    <a:pt x="26" y="76"/>
                    <a:pt x="30" y="71"/>
                    <a:pt x="28" y="70"/>
                  </a:cubicBezTo>
                  <a:cubicBezTo>
                    <a:pt x="26" y="69"/>
                    <a:pt x="24" y="67"/>
                    <a:pt x="26" y="66"/>
                  </a:cubicBezTo>
                  <a:cubicBezTo>
                    <a:pt x="27" y="65"/>
                    <a:pt x="30" y="66"/>
                    <a:pt x="30" y="63"/>
                  </a:cubicBezTo>
                  <a:cubicBezTo>
                    <a:pt x="30" y="61"/>
                    <a:pt x="28" y="59"/>
                    <a:pt x="26" y="59"/>
                  </a:cubicBezTo>
                  <a:cubicBezTo>
                    <a:pt x="24" y="59"/>
                    <a:pt x="22" y="62"/>
                    <a:pt x="22" y="64"/>
                  </a:cubicBezTo>
                  <a:cubicBezTo>
                    <a:pt x="22" y="67"/>
                    <a:pt x="23" y="70"/>
                    <a:pt x="21" y="71"/>
                  </a:cubicBezTo>
                  <a:cubicBezTo>
                    <a:pt x="20" y="71"/>
                    <a:pt x="16" y="70"/>
                    <a:pt x="16" y="67"/>
                  </a:cubicBezTo>
                  <a:cubicBezTo>
                    <a:pt x="17" y="63"/>
                    <a:pt x="17" y="60"/>
                    <a:pt x="16" y="58"/>
                  </a:cubicBezTo>
                  <a:cubicBezTo>
                    <a:pt x="15" y="56"/>
                    <a:pt x="14" y="50"/>
                    <a:pt x="16" y="49"/>
                  </a:cubicBezTo>
                  <a:cubicBezTo>
                    <a:pt x="18" y="48"/>
                    <a:pt x="24" y="41"/>
                    <a:pt x="24" y="38"/>
                  </a:cubicBezTo>
                  <a:cubicBezTo>
                    <a:pt x="24" y="35"/>
                    <a:pt x="25" y="33"/>
                    <a:pt x="24" y="30"/>
                  </a:cubicBezTo>
                  <a:cubicBezTo>
                    <a:pt x="23" y="27"/>
                    <a:pt x="18" y="21"/>
                    <a:pt x="17" y="23"/>
                  </a:cubicBezTo>
                  <a:cubicBezTo>
                    <a:pt x="15" y="24"/>
                    <a:pt x="16" y="26"/>
                    <a:pt x="17" y="29"/>
                  </a:cubicBezTo>
                  <a:cubicBezTo>
                    <a:pt x="19" y="32"/>
                    <a:pt x="20" y="36"/>
                    <a:pt x="18" y="36"/>
                  </a:cubicBezTo>
                  <a:cubicBezTo>
                    <a:pt x="16" y="36"/>
                    <a:pt x="14" y="32"/>
                    <a:pt x="13" y="32"/>
                  </a:cubicBezTo>
                  <a:cubicBezTo>
                    <a:pt x="12" y="32"/>
                    <a:pt x="8" y="35"/>
                    <a:pt x="7" y="34"/>
                  </a:cubicBezTo>
                  <a:cubicBezTo>
                    <a:pt x="6" y="33"/>
                    <a:pt x="2" y="26"/>
                    <a:pt x="5" y="27"/>
                  </a:cubicBezTo>
                  <a:cubicBezTo>
                    <a:pt x="7" y="28"/>
                    <a:pt x="11" y="32"/>
                    <a:pt x="10" y="29"/>
                  </a:cubicBezTo>
                  <a:cubicBezTo>
                    <a:pt x="9" y="25"/>
                    <a:pt x="0" y="22"/>
                    <a:pt x="1" y="20"/>
                  </a:cubicBezTo>
                  <a:cubicBezTo>
                    <a:pt x="2" y="18"/>
                    <a:pt x="3" y="17"/>
                    <a:pt x="7" y="16"/>
                  </a:cubicBezTo>
                  <a:cubicBezTo>
                    <a:pt x="11" y="15"/>
                    <a:pt x="14" y="11"/>
                    <a:pt x="16" y="10"/>
                  </a:cubicBezTo>
                  <a:cubicBezTo>
                    <a:pt x="18" y="8"/>
                    <a:pt x="20" y="10"/>
                    <a:pt x="22" y="8"/>
                  </a:cubicBezTo>
                  <a:cubicBezTo>
                    <a:pt x="24" y="6"/>
                    <a:pt x="23" y="0"/>
                    <a:pt x="28" y="2"/>
                  </a:cubicBezTo>
                  <a:cubicBezTo>
                    <a:pt x="33" y="4"/>
                    <a:pt x="32" y="4"/>
                    <a:pt x="34" y="7"/>
                  </a:cubicBezTo>
                  <a:cubicBezTo>
                    <a:pt x="37" y="10"/>
                    <a:pt x="38" y="12"/>
                    <a:pt x="40" y="11"/>
                  </a:cubicBezTo>
                  <a:cubicBezTo>
                    <a:pt x="43" y="10"/>
                    <a:pt x="50" y="8"/>
                    <a:pt x="51" y="10"/>
                  </a:cubicBezTo>
                  <a:cubicBezTo>
                    <a:pt x="52" y="12"/>
                    <a:pt x="49" y="16"/>
                    <a:pt x="52" y="17"/>
                  </a:cubicBezTo>
                  <a:cubicBezTo>
                    <a:pt x="55" y="18"/>
                    <a:pt x="55" y="24"/>
                    <a:pt x="55" y="25"/>
                  </a:cubicBezTo>
                  <a:cubicBezTo>
                    <a:pt x="55" y="26"/>
                    <a:pt x="56" y="30"/>
                    <a:pt x="54" y="33"/>
                  </a:cubicBezTo>
                  <a:close/>
                </a:path>
              </a:pathLst>
            </a:custGeom>
            <a:grpFill/>
            <a:ln w="6350" cmpd="sng">
              <a:solidFill>
                <a:schemeClr val="tx1">
                  <a:alpha val="50000"/>
                </a:schemeClr>
              </a:solidFill>
              <a:round/>
              <a:headEnd/>
              <a:tailEnd/>
            </a:ln>
          </p:spPr>
          <p:txBody>
            <a:bodyPr/>
            <a:lstStyle/>
            <a:p>
              <a:pPr>
                <a:defRPr/>
              </a:pPr>
              <a:endParaRPr lang="ja-JP" altLang="en-US"/>
            </a:p>
          </p:txBody>
        </p:sp>
      </p:grpSp>
      <p:sp>
        <p:nvSpPr>
          <p:cNvPr id="87" name="円/楕円 86"/>
          <p:cNvSpPr/>
          <p:nvPr/>
        </p:nvSpPr>
        <p:spPr>
          <a:xfrm>
            <a:off x="2123728" y="3284984"/>
            <a:ext cx="45719" cy="6942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88" name="円/楕円 87"/>
          <p:cNvSpPr/>
          <p:nvPr/>
        </p:nvSpPr>
        <p:spPr>
          <a:xfrm>
            <a:off x="2503863" y="3208566"/>
            <a:ext cx="45719" cy="7641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cxnSp>
        <p:nvCxnSpPr>
          <p:cNvPr id="89" name="直線コネクタ 88"/>
          <p:cNvCxnSpPr>
            <a:stCxn id="87" idx="6"/>
            <a:endCxn id="88" idx="2"/>
          </p:cNvCxnSpPr>
          <p:nvPr/>
        </p:nvCxnSpPr>
        <p:spPr>
          <a:xfrm flipV="1">
            <a:off x="2169447" y="3246775"/>
            <a:ext cx="334416" cy="7292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143644" y="1641099"/>
            <a:ext cx="3924300" cy="2757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国に</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おける主要</a:t>
            </a:r>
            <a:r>
              <a:rPr lang="en-US" altLang="ja-JP"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都市間の</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距離</a:t>
            </a:r>
          </a:p>
        </p:txBody>
      </p:sp>
      <p:sp>
        <p:nvSpPr>
          <p:cNvPr id="148" name="テキスト ボックス 61"/>
          <p:cNvSpPr txBox="1">
            <a:spLocks noChangeArrowheads="1"/>
          </p:cNvSpPr>
          <p:nvPr/>
        </p:nvSpPr>
        <p:spPr bwMode="auto">
          <a:xfrm>
            <a:off x="287660" y="1916832"/>
            <a:ext cx="3283155" cy="3693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⇒日本は南北・東西に細長く、東京～大阪間は</a:t>
            </a:r>
            <a:r>
              <a:rPr lang="ja-JP" altLang="en-US" sz="900" dirty="0" smtClean="0">
                <a:latin typeface="Meiryo UI" pitchFamily="50" charset="-128"/>
                <a:ea typeface="Meiryo UI" pitchFamily="50" charset="-128"/>
              </a:rPr>
              <a:t>、欧州等の</a:t>
            </a:r>
            <a:r>
              <a:rPr lang="ja-JP" altLang="en-US" sz="900" dirty="0">
                <a:latin typeface="Meiryo UI" pitchFamily="50" charset="-128"/>
                <a:ea typeface="Meiryo UI" pitchFamily="50" charset="-128"/>
              </a:rPr>
              <a:t>主要</a:t>
            </a:r>
            <a:r>
              <a:rPr lang="ja-JP" altLang="en-US" sz="900" dirty="0" smtClean="0">
                <a:latin typeface="Meiryo UI" pitchFamily="50" charset="-128"/>
                <a:ea typeface="Meiryo UI" pitchFamily="50" charset="-128"/>
              </a:rPr>
              <a:t>２都市の</a:t>
            </a:r>
            <a:r>
              <a:rPr lang="ja-JP" altLang="en-US" sz="900" dirty="0">
                <a:latin typeface="Meiryo UI" pitchFamily="50" charset="-128"/>
                <a:ea typeface="Meiryo UI" pitchFamily="50" charset="-128"/>
              </a:rPr>
              <a:t>距離と同等。</a:t>
            </a:r>
          </a:p>
        </p:txBody>
      </p:sp>
      <p:graphicFrame>
        <p:nvGraphicFramePr>
          <p:cNvPr id="152" name="表 151"/>
          <p:cNvGraphicFramePr>
            <a:graphicFrameLocks noGrp="1"/>
          </p:cNvGraphicFramePr>
          <p:nvPr>
            <p:extLst>
              <p:ext uri="{D42A27DB-BD31-4B8C-83A1-F6EECF244321}">
                <p14:modId xmlns:p14="http://schemas.microsoft.com/office/powerpoint/2010/main" val="3354964752"/>
              </p:ext>
            </p:extLst>
          </p:nvPr>
        </p:nvGraphicFramePr>
        <p:xfrm>
          <a:off x="287660" y="4437112"/>
          <a:ext cx="3664511" cy="2133540"/>
        </p:xfrm>
        <a:graphic>
          <a:graphicData uri="http://schemas.openxmlformats.org/drawingml/2006/table">
            <a:tbl>
              <a:tblPr firstRow="1" bandRow="1">
                <a:tableStyleId>{5940675A-B579-460E-94D1-54222C63F5DA}</a:tableStyleId>
              </a:tblPr>
              <a:tblGrid>
                <a:gridCol w="50953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490680">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tblGrid>
              <a:tr h="169527">
                <a:tc rowSpan="2">
                  <a:txBody>
                    <a:bodyPr/>
                    <a:lstStyle/>
                    <a:p>
                      <a:pPr algn="ctr"/>
                      <a:r>
                        <a:rPr kumimoji="1" lang="ja-JP" altLang="en-US" sz="800" dirty="0" smtClean="0">
                          <a:latin typeface="Meiryo UI" pitchFamily="50" charset="-128"/>
                          <a:ea typeface="Meiryo UI" pitchFamily="50" charset="-128"/>
                          <a:cs typeface="Meiryo UI" pitchFamily="50" charset="-128"/>
                        </a:rPr>
                        <a:t>国名</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都市～都市</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en-US" altLang="ja-JP" sz="800" dirty="0" smtClean="0">
                        <a:latin typeface="Meiryo UI" pitchFamily="50" charset="-128"/>
                        <a:ea typeface="Meiryo UI" pitchFamily="50" charset="-128"/>
                        <a:cs typeface="Meiryo UI" pitchFamily="50" charset="-128"/>
                      </a:endParaRPr>
                    </a:p>
                    <a:p>
                      <a:pPr algn="ctr"/>
                      <a:r>
                        <a:rPr kumimoji="1" lang="ja-JP" altLang="en-US" sz="800" dirty="0" smtClean="0">
                          <a:latin typeface="Meiryo UI" pitchFamily="50" charset="-128"/>
                          <a:ea typeface="Meiryo UI" pitchFamily="50" charset="-128"/>
                          <a:cs typeface="Meiryo UI" pitchFamily="50" charset="-128"/>
                        </a:rPr>
                        <a:t>距離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kumimoji="1" lang="ja-JP" altLang="en-US" sz="800" dirty="0" smtClean="0">
                          <a:latin typeface="Meiryo UI" pitchFamily="50" charset="-128"/>
                          <a:ea typeface="Meiryo UI" pitchFamily="50" charset="-128"/>
                          <a:cs typeface="Meiryo UI" pitchFamily="50" charset="-128"/>
                        </a:rPr>
                        <a:t>所要時間</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h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extLst>
                  <a:ext uri="{0D108BD9-81ED-4DB2-BD59-A6C34878D82A}">
                    <a16:rowId xmlns:a16="http://schemas.microsoft.com/office/drawing/2014/main" val="10000"/>
                  </a:ext>
                </a:extLst>
              </a:tr>
              <a:tr h="169527">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endParaRPr kumimoji="1" lang="ja-JP" altLang="en-US" sz="1200" dirty="0">
                        <a:latin typeface="Meiryo UI" pitchFamily="50" charset="-128"/>
                        <a:ea typeface="Meiryo UI" pitchFamily="50" charset="-128"/>
                        <a:cs typeface="Meiryo UI" pitchFamily="50" charset="-128"/>
                      </a:endParaRPr>
                    </a:p>
                  </a:txBody>
                  <a:tcPr anchor="ctr"/>
                </a:tc>
                <a:tc vMerge="1">
                  <a:txBody>
                    <a:bodyPr/>
                    <a:lstStyle/>
                    <a:p>
                      <a:pPr algn="ctr"/>
                      <a:endParaRPr kumimoji="1" lang="ja-JP" altLang="en-US" sz="1200" dirty="0">
                        <a:latin typeface="Meiryo UI" pitchFamily="50" charset="-128"/>
                        <a:ea typeface="Meiryo UI" pitchFamily="50" charset="-128"/>
                        <a:cs typeface="Meiryo UI" pitchFamily="50" charset="-128"/>
                      </a:endParaRPr>
                    </a:p>
                  </a:txBody>
                  <a:tcPr anchor="ctr"/>
                </a:tc>
                <a:tc>
                  <a:txBody>
                    <a:bodyPr/>
                    <a:lstStyle/>
                    <a:p>
                      <a:pPr algn="ctr"/>
                      <a:r>
                        <a:rPr kumimoji="1" lang="ja-JP" altLang="en-US" sz="800" dirty="0" smtClean="0">
                          <a:latin typeface="Meiryo UI" pitchFamily="50" charset="-128"/>
                          <a:ea typeface="Meiryo UI" pitchFamily="50" charset="-128"/>
                          <a:cs typeface="Meiryo UI" pitchFamily="50" charset="-128"/>
                        </a:rPr>
                        <a:t>道路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鉄路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800" dirty="0" smtClean="0">
                          <a:latin typeface="Meiryo UI" pitchFamily="50" charset="-128"/>
                          <a:ea typeface="Meiryo UI" pitchFamily="50" charset="-128"/>
                          <a:cs typeface="Meiryo UI" pitchFamily="50" charset="-128"/>
                        </a:rPr>
                        <a:t>空路</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9527">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日本</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東京～大阪</a:t>
                      </a:r>
                      <a:endPar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550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400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150</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65</a:t>
                      </a:r>
                      <a:r>
                        <a:rPr kumimoji="1" lang="ja-JP" altLang="en-US" sz="800" b="1" dirty="0" smtClean="0">
                          <a:effectLst>
                            <a:outerShdw blurRad="38100" dist="38100" dir="2700000" algn="tl">
                              <a:srgbClr val="000000">
                                <a:alpha val="43137"/>
                              </a:srgbClr>
                            </a:outerShdw>
                          </a:effectLst>
                          <a:latin typeface="Meiryo UI" pitchFamily="50" charset="-128"/>
                          <a:ea typeface="Meiryo UI" pitchFamily="50" charset="-128"/>
                          <a:cs typeface="Meiryo UI" pitchFamily="50" charset="-128"/>
                        </a:rPr>
                        <a:t>分</a:t>
                      </a:r>
                      <a:endParaRPr kumimoji="1" lang="ja-JP" altLang="en-US" sz="800" b="1" dirty="0">
                        <a:effectLst>
                          <a:outerShdw blurRad="38100" dist="38100" dir="2700000" algn="tl">
                            <a:srgbClr val="000000">
                              <a:alpha val="43137"/>
                            </a:srgbClr>
                          </a:outerShdw>
                        </a:effectLst>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69527">
                <a:tc>
                  <a:txBody>
                    <a:bodyPr/>
                    <a:lstStyle/>
                    <a:p>
                      <a:r>
                        <a:rPr kumimoji="1" lang="ja-JP" altLang="en-US" sz="800" dirty="0" smtClean="0">
                          <a:latin typeface="Meiryo UI" pitchFamily="50" charset="-128"/>
                          <a:ea typeface="Meiryo UI" pitchFamily="50" charset="-128"/>
                          <a:cs typeface="Meiryo UI" pitchFamily="50" charset="-128"/>
                        </a:rPr>
                        <a:t>フランス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パリ～マルセイユ</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9527">
                <a:tc>
                  <a:txBody>
                    <a:bodyPr/>
                    <a:lstStyle/>
                    <a:p>
                      <a:r>
                        <a:rPr kumimoji="1" lang="ja-JP" altLang="en-US" sz="800" dirty="0" smtClean="0">
                          <a:latin typeface="Meiryo UI" pitchFamily="50" charset="-128"/>
                          <a:ea typeface="Meiryo UI" pitchFamily="50" charset="-128"/>
                          <a:cs typeface="Meiryo UI" pitchFamily="50" charset="-128"/>
                        </a:rPr>
                        <a:t>ドイツ</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ベルリン～ボン</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イタリア</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ローマ～ミラノ</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69527">
                <a:tc>
                  <a:txBody>
                    <a:bodyPr/>
                    <a:lstStyle/>
                    <a:p>
                      <a:r>
                        <a:rPr kumimoji="1" lang="ja-JP" altLang="en-US" sz="800" dirty="0" smtClean="0">
                          <a:latin typeface="Meiryo UI" pitchFamily="50" charset="-128"/>
                          <a:ea typeface="Meiryo UI" pitchFamily="50" charset="-128"/>
                          <a:cs typeface="Meiryo UI" pitchFamily="50" charset="-128"/>
                        </a:rPr>
                        <a:t>イギリス</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ロンドン～マンチェスター</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420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69527">
                <a:tc>
                  <a:txBody>
                    <a:bodyPr/>
                    <a:lstStyle/>
                    <a:p>
                      <a:r>
                        <a:rPr kumimoji="1" lang="ja-JP" altLang="en-US" sz="800" dirty="0" smtClean="0">
                          <a:latin typeface="Meiryo UI" pitchFamily="50" charset="-128"/>
                          <a:ea typeface="Meiryo UI" pitchFamily="50" charset="-128"/>
                          <a:cs typeface="Meiryo UI" pitchFamily="50" charset="-128"/>
                        </a:rPr>
                        <a:t>アメリカ</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ワシントン～ＮＹ</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360</a:t>
                      </a:r>
                      <a:r>
                        <a:rPr kumimoji="1" lang="ja-JP" altLang="en-US" sz="800" dirty="0" smtClean="0">
                          <a:latin typeface="Meiryo UI" pitchFamily="50" charset="-128"/>
                          <a:ea typeface="Meiryo UI" pitchFamily="50" charset="-128"/>
                          <a:cs typeface="Meiryo UI" pitchFamily="50" charset="-128"/>
                        </a:rPr>
                        <a:t>㎞</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60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69527">
                <a:tc>
                  <a:txBody>
                    <a:bodyPr/>
                    <a:lstStyle/>
                    <a:p>
                      <a:pPr algn="ct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ロンドン～パリ</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460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135</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80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69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err="1" smtClean="0">
                          <a:latin typeface="Meiryo UI" pitchFamily="50" charset="-128"/>
                          <a:ea typeface="Meiryo UI" pitchFamily="50" charset="-128"/>
                          <a:cs typeface="Meiryo UI" pitchFamily="50" charset="-128"/>
                        </a:rPr>
                        <a:t>ー</a:t>
                      </a:r>
                      <a:endParaRPr kumimoji="1" lang="ja-JP" altLang="en-US"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800" dirty="0" smtClean="0">
                          <a:latin typeface="Meiryo UI" pitchFamily="50" charset="-128"/>
                          <a:ea typeface="Meiryo UI" pitchFamily="50" charset="-128"/>
                          <a:cs typeface="Meiryo UI" pitchFamily="50" charset="-128"/>
                        </a:rPr>
                        <a:t>パリ～フランクフルト</a:t>
                      </a:r>
                      <a:endParaRPr kumimoji="1" lang="en-US" altLang="ja-JP" sz="800" dirty="0" smtClean="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800" dirty="0" smtClean="0">
                          <a:latin typeface="Meiryo UI" pitchFamily="50" charset="-128"/>
                          <a:ea typeface="Meiryo UI" pitchFamily="50" charset="-128"/>
                          <a:cs typeface="Meiryo UI" pitchFamily="50" charset="-128"/>
                        </a:rPr>
                        <a:t>580</a:t>
                      </a:r>
                      <a:r>
                        <a:rPr kumimoji="1" lang="ja-JP" altLang="en-US" sz="800" dirty="0" smtClean="0">
                          <a:latin typeface="Meiryo UI" pitchFamily="50" charset="-128"/>
                          <a:ea typeface="Meiryo UI" pitchFamily="50" charset="-128"/>
                          <a:cs typeface="Meiryo UI" pitchFamily="50" charset="-128"/>
                        </a:rPr>
                        <a:t>㎞</a:t>
                      </a: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340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230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kumimoji="1" lang="en-US" altLang="ja-JP" sz="800" dirty="0" smtClean="0">
                          <a:latin typeface="Meiryo UI" pitchFamily="50" charset="-128"/>
                          <a:ea typeface="Meiryo UI" pitchFamily="50" charset="-128"/>
                          <a:cs typeface="Meiryo UI" pitchFamily="50" charset="-128"/>
                        </a:rPr>
                        <a:t>70</a:t>
                      </a:r>
                      <a:r>
                        <a:rPr kumimoji="1" lang="ja-JP" altLang="en-US" sz="800" dirty="0" smtClean="0">
                          <a:latin typeface="Meiryo UI" pitchFamily="50" charset="-128"/>
                          <a:ea typeface="Meiryo UI" pitchFamily="50" charset="-128"/>
                          <a:cs typeface="Meiryo UI" pitchFamily="50" charset="-128"/>
                        </a:rPr>
                        <a:t>分</a:t>
                      </a:r>
                      <a:endParaRPr kumimoji="1" lang="ja-JP" altLang="en-US" sz="800" dirty="0">
                        <a:latin typeface="Meiryo UI" pitchFamily="50" charset="-128"/>
                        <a:ea typeface="Meiryo UI" pitchFamily="50" charset="-128"/>
                        <a:cs typeface="Meiryo UI" pitchFamily="50" charset="-128"/>
                      </a:endParaRPr>
                    </a:p>
                  </a:txBody>
                  <a:tcPr marT="45717" marB="4571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55" name="テキスト ボックス 114"/>
          <p:cNvSpPr txBox="1">
            <a:spLocks noChangeArrowheads="1"/>
          </p:cNvSpPr>
          <p:nvPr/>
        </p:nvSpPr>
        <p:spPr bwMode="auto">
          <a:xfrm>
            <a:off x="4139952" y="1662916"/>
            <a:ext cx="214409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latin typeface="Meiryo UI" pitchFamily="50" charset="-128"/>
                <a:ea typeface="Meiryo UI" pitchFamily="50" charset="-128"/>
              </a:rPr>
              <a:t>■</a:t>
            </a:r>
            <a:r>
              <a:rPr lang="ja-JP" altLang="en-US" sz="1050" b="1" dirty="0" smtClean="0">
                <a:latin typeface="Meiryo UI" pitchFamily="50" charset="-128"/>
                <a:ea typeface="Meiryo UI" pitchFamily="50" charset="-128"/>
              </a:rPr>
              <a:t>世界の都市総合力の比較</a:t>
            </a:r>
            <a:endParaRPr lang="en-US" altLang="ja-JP" sz="1050" b="1" dirty="0">
              <a:latin typeface="Meiryo UI" pitchFamily="50" charset="-128"/>
              <a:ea typeface="Meiryo UI" pitchFamily="50" charset="-128"/>
            </a:endParaRPr>
          </a:p>
        </p:txBody>
      </p:sp>
      <p:sp>
        <p:nvSpPr>
          <p:cNvPr id="91" name="テキスト ボックス 90"/>
          <p:cNvSpPr txBox="1"/>
          <p:nvPr/>
        </p:nvSpPr>
        <p:spPr>
          <a:xfrm>
            <a:off x="194672" y="35332"/>
            <a:ext cx="8409776"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latin typeface="Meiryo UI" panose="020B0604030504040204" pitchFamily="50" charset="-128"/>
                <a:ea typeface="Meiryo UI" panose="020B0604030504040204" pitchFamily="50" charset="-128"/>
                <a:cs typeface="Meiryo UI" panose="020B0604030504040204" pitchFamily="50" charset="-128"/>
              </a:rPr>
              <a:t>副首都の必要性</a:t>
            </a:r>
          </a:p>
        </p:txBody>
      </p:sp>
      <p:sp>
        <p:nvSpPr>
          <p:cNvPr id="156" name="テキスト ボックス 77"/>
          <p:cNvSpPr txBox="1">
            <a:spLocks noChangeArrowheads="1"/>
          </p:cNvSpPr>
          <p:nvPr/>
        </p:nvSpPr>
        <p:spPr bwMode="auto">
          <a:xfrm>
            <a:off x="4283968" y="1916832"/>
            <a:ext cx="4137809"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a:latin typeface="Meiryo UI" pitchFamily="50" charset="-128"/>
                <a:ea typeface="Meiryo UI" pitchFamily="50" charset="-128"/>
              </a:rPr>
              <a:t>⇒大阪と東京の都市総合力についての評価は開きが</a:t>
            </a:r>
            <a:r>
              <a:rPr lang="ja-JP" altLang="en-US" sz="900" dirty="0" smtClean="0">
                <a:latin typeface="Meiryo UI" pitchFamily="50" charset="-128"/>
                <a:ea typeface="Meiryo UI" pitchFamily="50" charset="-128"/>
              </a:rPr>
              <a:t>大きい。</a:t>
            </a:r>
            <a:endParaRPr lang="ja-JP" altLang="en-US" sz="900" dirty="0">
              <a:latin typeface="Meiryo UI" pitchFamily="50" charset="-128"/>
              <a:ea typeface="Meiryo UI" pitchFamily="50" charset="-128"/>
            </a:endParaRPr>
          </a:p>
        </p:txBody>
      </p:sp>
      <p:sp>
        <p:nvSpPr>
          <p:cNvPr id="104" name="正方形/長方形 103"/>
          <p:cNvSpPr/>
          <p:nvPr/>
        </p:nvSpPr>
        <p:spPr>
          <a:xfrm>
            <a:off x="287660" y="843342"/>
            <a:ext cx="8591622" cy="71345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グローバルな</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都市間競争の時代を勝ち抜くには、東京一極ではなく、競争力のある都市が複数必要。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わが国の地形・地勢を考慮すると、東京に加え、西の拠点としての大阪の中枢性を再構築していくことが極めて重要。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正方形/長方形 102"/>
          <p:cNvSpPr/>
          <p:nvPr/>
        </p:nvSpPr>
        <p:spPr>
          <a:xfrm>
            <a:off x="5266110" y="6669940"/>
            <a:ext cx="3842394" cy="215444"/>
          </a:xfrm>
          <a:prstGeom prst="rect">
            <a:avLst/>
          </a:prstGeom>
        </p:spPr>
        <p:txBody>
          <a:bodyPr wrap="square">
            <a:spAutoFit/>
          </a:bodyPr>
          <a:lstStyle/>
          <a:p>
            <a:pPr lvl="0" algn="ctr"/>
            <a:r>
              <a:rPr kumimoji="0" lang="ja-JP" altLang="en-US" sz="800" kern="0" dirty="0" smtClean="0">
                <a:latin typeface="Meiryo UI" panose="020B0604030504040204" pitchFamily="50" charset="-128"/>
                <a:ea typeface="Meiryo UI" panose="020B0604030504040204" pitchFamily="50" charset="-128"/>
                <a:cs typeface="Meiryo UI" pitchFamily="50" charset="-128"/>
              </a:rPr>
              <a:t>出典：森記念財団都市戦略研究所「世界の都市総合力ランキング</a:t>
            </a:r>
            <a:r>
              <a:rPr kumimoji="0" lang="en-US" altLang="ja-JP" sz="800" kern="0" dirty="0" smtClean="0">
                <a:latin typeface="Meiryo UI" panose="020B0604030504040204" pitchFamily="50" charset="-128"/>
                <a:ea typeface="Meiryo UI" panose="020B0604030504040204" pitchFamily="50" charset="-128"/>
                <a:cs typeface="Meiryo UI" pitchFamily="50" charset="-128"/>
              </a:rPr>
              <a:t>2016</a:t>
            </a:r>
            <a:r>
              <a:rPr kumimoji="0" lang="ja-JP" altLang="en-US" sz="800" kern="0" dirty="0" smtClean="0">
                <a:latin typeface="Meiryo UI" panose="020B0604030504040204" pitchFamily="50" charset="-128"/>
                <a:ea typeface="Meiryo UI" panose="020B0604030504040204" pitchFamily="50" charset="-128"/>
                <a:cs typeface="Meiryo UI" pitchFamily="50" charset="-128"/>
              </a:rPr>
              <a:t>」</a:t>
            </a:r>
            <a:endParaRPr lang="ja-JP" altLang="en-US" sz="800" dirty="0">
              <a:latin typeface="Meiryo UI" panose="020B0604030504040204" pitchFamily="50" charset="-128"/>
              <a:ea typeface="Meiryo UI" panose="020B0604030504040204" pitchFamily="50" charset="-128"/>
            </a:endParaRPr>
          </a:p>
        </p:txBody>
      </p:sp>
      <p:sp>
        <p:nvSpPr>
          <p:cNvPr id="105" name="テキスト ボックス 61"/>
          <p:cNvSpPr txBox="1">
            <a:spLocks noChangeArrowheads="1"/>
          </p:cNvSpPr>
          <p:nvPr/>
        </p:nvSpPr>
        <p:spPr bwMode="auto">
          <a:xfrm>
            <a:off x="4139952" y="2132856"/>
            <a:ext cx="5112569" cy="215444"/>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800" dirty="0" smtClean="0">
                <a:latin typeface="Meiryo UI" pitchFamily="50" charset="-128"/>
                <a:ea typeface="Meiryo UI" pitchFamily="50" charset="-128"/>
              </a:rPr>
              <a:t>※</a:t>
            </a:r>
            <a:r>
              <a:rPr lang="ja-JP" altLang="en-US" sz="800" dirty="0" smtClean="0">
                <a:latin typeface="Meiryo UI" pitchFamily="50" charset="-128"/>
                <a:ea typeface="Meiryo UI" pitchFamily="50" charset="-128"/>
              </a:rPr>
              <a:t>「</a:t>
            </a:r>
            <a:r>
              <a:rPr kumimoji="0" lang="ja-JP" altLang="en-US" sz="800" kern="0" dirty="0" smtClean="0">
                <a:latin typeface="Meiryo UI" panose="020B0604030504040204" pitchFamily="50" charset="-128"/>
                <a:ea typeface="Meiryo UI" panose="020B0604030504040204" pitchFamily="50" charset="-128"/>
                <a:cs typeface="Meiryo UI" pitchFamily="50" charset="-128"/>
              </a:rPr>
              <a:t>世界</a:t>
            </a:r>
            <a:r>
              <a:rPr kumimoji="0" lang="ja-JP" altLang="en-US" sz="800" kern="0" dirty="0">
                <a:latin typeface="Meiryo UI" panose="020B0604030504040204" pitchFamily="50" charset="-128"/>
                <a:ea typeface="Meiryo UI" panose="020B0604030504040204" pitchFamily="50" charset="-128"/>
                <a:cs typeface="Meiryo UI" pitchFamily="50" charset="-128"/>
              </a:rPr>
              <a:t>の都市総合力</a:t>
            </a:r>
            <a:r>
              <a:rPr kumimoji="0" lang="ja-JP" altLang="en-US" sz="800" kern="0" dirty="0" smtClean="0">
                <a:latin typeface="Meiryo UI" panose="020B0604030504040204" pitchFamily="50" charset="-128"/>
                <a:ea typeface="Meiryo UI" panose="020B0604030504040204" pitchFamily="50" charset="-128"/>
                <a:cs typeface="Meiryo UI" pitchFamily="50" charset="-128"/>
              </a:rPr>
              <a:t>ランキング」における</a:t>
            </a:r>
            <a:r>
              <a:rPr kumimoji="0" lang="en-US" altLang="ja-JP" sz="800" kern="0" dirty="0" smtClean="0">
                <a:latin typeface="Meiryo UI" panose="020B0604030504040204" pitchFamily="50" charset="-128"/>
                <a:ea typeface="Meiryo UI" panose="020B0604030504040204" pitchFamily="50" charset="-128"/>
                <a:cs typeface="Meiryo UI" pitchFamily="50" charset="-128"/>
              </a:rPr>
              <a:t>42</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都市の中</a:t>
            </a:r>
            <a:r>
              <a:rPr kumimoji="0" lang="ja-JP" altLang="en-US" sz="800" kern="0" dirty="0">
                <a:latin typeface="Meiryo UI" panose="020B0604030504040204" pitchFamily="50" charset="-128"/>
                <a:ea typeface="Meiryo UI" panose="020B0604030504040204" pitchFamily="50" charset="-128"/>
                <a:cs typeface="Meiryo UI" pitchFamily="50" charset="-128"/>
              </a:rPr>
              <a:t>での</a:t>
            </a:r>
            <a:r>
              <a:rPr kumimoji="0" lang="ja-JP" altLang="en-US" sz="800" kern="0" dirty="0" smtClean="0">
                <a:latin typeface="Meiryo UI" panose="020B0604030504040204" pitchFamily="50" charset="-128"/>
                <a:ea typeface="Meiryo UI" panose="020B0604030504040204" pitchFamily="50" charset="-128"/>
                <a:cs typeface="Meiryo UI" pitchFamily="50" charset="-128"/>
              </a:rPr>
              <a:t>順位より作成。外側に行くほど順位が高い。</a:t>
            </a:r>
            <a:endParaRPr lang="ja-JP" altLang="en-US" sz="800" strike="sngStrike" dirty="0">
              <a:solidFill>
                <a:srgbClr val="FF0000"/>
              </a:solidFill>
              <a:latin typeface="Meiryo UI" pitchFamily="50" charset="-128"/>
              <a:ea typeface="Meiryo UI" pitchFamily="50" charset="-128"/>
            </a:endParaRPr>
          </a:p>
        </p:txBody>
      </p:sp>
      <p:graphicFrame>
        <p:nvGraphicFramePr>
          <p:cNvPr id="92" name="グラフ 91"/>
          <p:cNvGraphicFramePr>
            <a:graphicFrameLocks/>
          </p:cNvGraphicFramePr>
          <p:nvPr>
            <p:extLst>
              <p:ext uri="{D42A27DB-BD31-4B8C-83A1-F6EECF244321}">
                <p14:modId xmlns:p14="http://schemas.microsoft.com/office/powerpoint/2010/main" val="3846597916"/>
              </p:ext>
            </p:extLst>
          </p:nvPr>
        </p:nvGraphicFramePr>
        <p:xfrm>
          <a:off x="4067945" y="2273475"/>
          <a:ext cx="3384376" cy="12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グラフ 92"/>
          <p:cNvGraphicFramePr>
            <a:graphicFrameLocks/>
          </p:cNvGraphicFramePr>
          <p:nvPr>
            <p:extLst>
              <p:ext uri="{D42A27DB-BD31-4B8C-83A1-F6EECF244321}">
                <p14:modId xmlns:p14="http://schemas.microsoft.com/office/powerpoint/2010/main" val="3681367601"/>
              </p:ext>
            </p:extLst>
          </p:nvPr>
        </p:nvGraphicFramePr>
        <p:xfrm>
          <a:off x="4067945" y="4365104"/>
          <a:ext cx="3384376" cy="126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4" name="グラフ 93"/>
          <p:cNvGraphicFramePr>
            <a:graphicFrameLocks/>
          </p:cNvGraphicFramePr>
          <p:nvPr>
            <p:extLst>
              <p:ext uri="{D42A27DB-BD31-4B8C-83A1-F6EECF244321}">
                <p14:modId xmlns:p14="http://schemas.microsoft.com/office/powerpoint/2010/main" val="2379645907"/>
              </p:ext>
            </p:extLst>
          </p:nvPr>
        </p:nvGraphicFramePr>
        <p:xfrm>
          <a:off x="4067944" y="3293301"/>
          <a:ext cx="3384376" cy="12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5" name="グラフ 94"/>
          <p:cNvGraphicFramePr>
            <a:graphicFrameLocks/>
          </p:cNvGraphicFramePr>
          <p:nvPr>
            <p:extLst>
              <p:ext uri="{D42A27DB-BD31-4B8C-83A1-F6EECF244321}">
                <p14:modId xmlns:p14="http://schemas.microsoft.com/office/powerpoint/2010/main" val="2536006945"/>
              </p:ext>
            </p:extLst>
          </p:nvPr>
        </p:nvGraphicFramePr>
        <p:xfrm>
          <a:off x="4067943" y="5517232"/>
          <a:ext cx="3456385" cy="126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6" name="グラフ 95"/>
          <p:cNvGraphicFramePr>
            <a:graphicFrameLocks/>
          </p:cNvGraphicFramePr>
          <p:nvPr>
            <p:extLst>
              <p:ext uri="{D42A27DB-BD31-4B8C-83A1-F6EECF244321}">
                <p14:modId xmlns:p14="http://schemas.microsoft.com/office/powerpoint/2010/main" val="1749589690"/>
              </p:ext>
            </p:extLst>
          </p:nvPr>
        </p:nvGraphicFramePr>
        <p:xfrm>
          <a:off x="6228184" y="2276872"/>
          <a:ext cx="3600400" cy="1260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7" name="グラフ 96"/>
          <p:cNvGraphicFramePr>
            <a:graphicFrameLocks/>
          </p:cNvGraphicFramePr>
          <p:nvPr>
            <p:extLst>
              <p:ext uri="{D42A27DB-BD31-4B8C-83A1-F6EECF244321}">
                <p14:modId xmlns:p14="http://schemas.microsoft.com/office/powerpoint/2010/main" val="3549323725"/>
              </p:ext>
            </p:extLst>
          </p:nvPr>
        </p:nvGraphicFramePr>
        <p:xfrm>
          <a:off x="6228184" y="4365104"/>
          <a:ext cx="3600400" cy="1260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8" name="グラフ 97"/>
          <p:cNvGraphicFramePr>
            <a:graphicFrameLocks/>
          </p:cNvGraphicFramePr>
          <p:nvPr>
            <p:extLst>
              <p:ext uri="{D42A27DB-BD31-4B8C-83A1-F6EECF244321}">
                <p14:modId xmlns:p14="http://schemas.microsoft.com/office/powerpoint/2010/main" val="2407571448"/>
              </p:ext>
            </p:extLst>
          </p:nvPr>
        </p:nvGraphicFramePr>
        <p:xfrm>
          <a:off x="6228184" y="3319698"/>
          <a:ext cx="3600400" cy="1260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9" name="グラフ 98"/>
          <p:cNvGraphicFramePr>
            <a:graphicFrameLocks/>
          </p:cNvGraphicFramePr>
          <p:nvPr>
            <p:extLst>
              <p:ext uri="{D42A27DB-BD31-4B8C-83A1-F6EECF244321}">
                <p14:modId xmlns:p14="http://schemas.microsoft.com/office/powerpoint/2010/main" val="1322421013"/>
              </p:ext>
            </p:extLst>
          </p:nvPr>
        </p:nvGraphicFramePr>
        <p:xfrm>
          <a:off x="6300192" y="5517232"/>
          <a:ext cx="3528392" cy="1260000"/>
        </p:xfrm>
        <a:graphic>
          <a:graphicData uri="http://schemas.openxmlformats.org/drawingml/2006/chart">
            <c:chart xmlns:c="http://schemas.openxmlformats.org/drawingml/2006/chart" xmlns:r="http://schemas.openxmlformats.org/officeDocument/2006/relationships" r:id="rId10"/>
          </a:graphicData>
        </a:graphic>
      </p:graphicFrame>
      <p:sp>
        <p:nvSpPr>
          <p:cNvPr id="100" name="正方形/長方形 99"/>
          <p:cNvSpPr/>
          <p:nvPr/>
        </p:nvSpPr>
        <p:spPr>
          <a:xfrm>
            <a:off x="4427984"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正方形/長方形 101"/>
          <p:cNvSpPr/>
          <p:nvPr/>
        </p:nvSpPr>
        <p:spPr>
          <a:xfrm>
            <a:off x="6660232" y="242088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4427984" y="4500000"/>
            <a:ext cx="648072"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ベルリン</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660232" y="4500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フランクフルト</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正方形/長方形 112"/>
          <p:cNvSpPr/>
          <p:nvPr/>
        </p:nvSpPr>
        <p:spPr>
          <a:xfrm>
            <a:off x="4427984" y="3429000"/>
            <a:ext cx="864096" cy="220237"/>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ニューヨーク</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6660232" y="3429000"/>
            <a:ext cx="90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ロサンゼ</a:t>
            </a: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ルス</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正方形/長方形 115"/>
          <p:cNvSpPr/>
          <p:nvPr/>
        </p:nvSpPr>
        <p:spPr>
          <a:xfrm>
            <a:off x="4427984"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上海</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696296" y="5661248"/>
            <a:ext cx="540000" cy="2160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北京</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4355976" y="2636912"/>
            <a:ext cx="838126"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6588224" y="263691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4427984" y="3645024"/>
            <a:ext cx="720080"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6588224" y="364502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355976"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588224" y="4725144"/>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正方形/長方形 110"/>
          <p:cNvSpPr/>
          <p:nvPr/>
        </p:nvSpPr>
        <p:spPr>
          <a:xfrm>
            <a:off x="4355976"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588224" y="5877272"/>
            <a:ext cx="792088" cy="2497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総合</a:t>
            </a:r>
            <a:r>
              <a:rPr lang="en-US" altLang="ja-JP"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612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251520" y="44624"/>
            <a:ext cx="8470031"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② 首都･東京の負荷を軽減し、想定外の大災害にも対応しうる国土の強靭化が必要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正方形/長方形 91"/>
          <p:cNvSpPr/>
          <p:nvPr/>
        </p:nvSpPr>
        <p:spPr>
          <a:xfrm>
            <a:off x="251520" y="1446783"/>
            <a:ext cx="55245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直下型地震の被害想定</a:t>
            </a:r>
            <a:endPar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（首都直下型地震対策検討ＷＧ最終報告の概要</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月）から抜粋）</a:t>
            </a:r>
          </a:p>
        </p:txBody>
      </p:sp>
      <p:sp>
        <p:nvSpPr>
          <p:cNvPr id="93" name="コンテンツ プレースホルダー 6"/>
          <p:cNvSpPr txBox="1">
            <a:spLocks/>
          </p:cNvSpPr>
          <p:nvPr/>
        </p:nvSpPr>
        <p:spPr bwMode="auto">
          <a:xfrm>
            <a:off x="279879" y="1951609"/>
            <a:ext cx="4508146" cy="158340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１．首都直下の</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M7</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クラスの地震（</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の発生確率）の被害想定</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・地震の揺れによる被害⇒</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建物倒壊による死者：最大約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・市街地火災の多発と延焼⇒</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死者最大約</a:t>
            </a:r>
            <a:r>
              <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23,000</a:t>
            </a:r>
            <a:r>
              <a:rPr lang="ja-JP" altLang="en-US"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これらによる経済的被害　約</a:t>
            </a:r>
            <a:r>
              <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兆円</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（建物被害、生産・ｻｰﾋﾞｽ被害）</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２．社会・経済への影響と課題</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政府機関や、企業活動等の経済中枢機能への影響</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深刻な道路交通麻痺や物流機能の低下による物資不足</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復旧・復興のための土地不足など、</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巨大過密都市を襲う被害と課題</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コンテンツ プレースホルダー 6"/>
          <p:cNvSpPr txBox="1">
            <a:spLocks/>
          </p:cNvSpPr>
          <p:nvPr/>
        </p:nvSpPr>
        <p:spPr bwMode="auto">
          <a:xfrm>
            <a:off x="4932040" y="1950839"/>
            <a:ext cx="3960440" cy="1590626"/>
          </a:xfrm>
          <a:prstGeom prst="rect">
            <a:avLst/>
          </a:prstGeom>
          <a:noFill/>
          <a:ln w="9525" cap="flat" cmpd="sng" algn="ctr">
            <a:solidFill>
              <a:schemeClr val="tx1"/>
            </a:solidFill>
            <a:prstDash val="solid"/>
          </a:ln>
          <a:extLst>
            <a:ext uri="{909E8E84-426E-40DD-AFC4-6F175D3DCCD1}">
              <a14:hiddenFill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さいたま</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新都心等の東京圏内の地区のほか、大規模地震に係る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地対策本部</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の設置予定箇所、</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各府省等の地方支分部局が</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する都市（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札幌市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、仙台市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、名古屋市、大阪市、広島市、</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福岡</a:t>
            </a:r>
            <a:endParaRPr lang="en-US" altLang="ja-JP"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等）等</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代替拠点</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と成り得る</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を対象</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に、代替拠点への</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移動手段、既存</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の庁舎</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、設備及び資</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機材の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活用、宿泊施設</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確保等に係る</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具体的</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なオペレーション</a:t>
            </a:r>
            <a:r>
              <a:rPr lang="ja-JP" altLang="en-US" sz="105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についても検討</a:t>
            </a:r>
            <a:r>
              <a:rPr lang="ja-JP" altLang="en-US" sz="105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ものと</a:t>
            </a:r>
            <a:r>
              <a:rPr lang="ja-JP" altLang="en-US"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defRPr/>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4888011" y="1439565"/>
            <a:ext cx="4652541"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a:t>
            </a: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業務継続のための検討課題</a:t>
            </a:r>
          </a:p>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（政府業務継続計画（首都直下地震対策</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３月）から抜粋）</a:t>
            </a:r>
          </a:p>
        </p:txBody>
      </p:sp>
      <p:sp>
        <p:nvSpPr>
          <p:cNvPr id="96" name="テキスト ボックス 61"/>
          <p:cNvSpPr txBox="1">
            <a:spLocks noChangeArrowheads="1"/>
          </p:cNvSpPr>
          <p:nvPr/>
        </p:nvSpPr>
        <p:spPr bwMode="auto">
          <a:xfrm>
            <a:off x="279878" y="3607023"/>
            <a:ext cx="4508146"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⇒集中</a:t>
            </a:r>
            <a:r>
              <a:rPr lang="ja-JP" altLang="en-US" sz="900" dirty="0">
                <a:solidFill>
                  <a:srgbClr val="000000"/>
                </a:solidFill>
                <a:latin typeface="Meiryo UI" pitchFamily="50" charset="-128"/>
                <a:ea typeface="Meiryo UI" pitchFamily="50" charset="-128"/>
              </a:rPr>
              <a:t>に</a:t>
            </a:r>
            <a:r>
              <a:rPr lang="ja-JP" altLang="en-US" sz="900" dirty="0" smtClean="0">
                <a:solidFill>
                  <a:srgbClr val="000000"/>
                </a:solidFill>
                <a:latin typeface="Meiryo UI" pitchFamily="50" charset="-128"/>
                <a:ea typeface="Meiryo UI" pitchFamily="50" charset="-128"/>
              </a:rPr>
              <a:t>より巨大な人的・経済的被害が想定される首都直下型地震の発生確率は高い。</a:t>
            </a:r>
            <a:endParaRPr lang="en-US" altLang="ja-JP" sz="900" dirty="0" smtClean="0">
              <a:solidFill>
                <a:srgbClr val="000000"/>
              </a:solidFill>
              <a:latin typeface="Meiryo UI" pitchFamily="50" charset="-128"/>
              <a:ea typeface="Meiryo UI" pitchFamily="50" charset="-128"/>
            </a:endParaRPr>
          </a:p>
        </p:txBody>
      </p:sp>
      <p:sp>
        <p:nvSpPr>
          <p:cNvPr id="97" name="テキスト ボックス 61"/>
          <p:cNvSpPr txBox="1">
            <a:spLocks noChangeArrowheads="1"/>
          </p:cNvSpPr>
          <p:nvPr/>
        </p:nvSpPr>
        <p:spPr bwMode="auto">
          <a:xfrm>
            <a:off x="4932040" y="3607023"/>
            <a:ext cx="3960440" cy="230832"/>
          </a:xfrm>
          <a:prstGeom prst="rect">
            <a:avLst/>
          </a:prstGeom>
          <a:noFill/>
          <a:ln w="9525">
            <a:solidFill>
              <a:srgbClr val="00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dirty="0" smtClean="0">
                <a:solidFill>
                  <a:srgbClr val="000000"/>
                </a:solidFill>
                <a:latin typeface="Meiryo UI" pitchFamily="50" charset="-128"/>
                <a:ea typeface="Meiryo UI" pitchFamily="50" charset="-128"/>
              </a:rPr>
              <a:t>⇒上記については、今後の検討課題とされている。</a:t>
            </a:r>
            <a:endParaRPr lang="en-US" altLang="ja-JP" sz="900" dirty="0" smtClean="0">
              <a:solidFill>
                <a:srgbClr val="000000"/>
              </a:solidFill>
              <a:latin typeface="Meiryo UI" pitchFamily="50" charset="-128"/>
              <a:ea typeface="Meiryo UI" pitchFamily="50" charset="-128"/>
            </a:endParaRPr>
          </a:p>
        </p:txBody>
      </p:sp>
      <p:pic>
        <p:nvPicPr>
          <p:cNvPr id="184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4464" y="4619228"/>
            <a:ext cx="3528392" cy="2180705"/>
          </a:xfrm>
          <a:prstGeom prst="rect">
            <a:avLst/>
          </a:prstGeom>
          <a:noFill/>
          <a:ln w="9525">
            <a:noFill/>
            <a:miter lim="800000"/>
            <a:headEnd/>
            <a:tailEnd/>
          </a:ln>
        </p:spPr>
      </p:pic>
      <p:sp>
        <p:nvSpPr>
          <p:cNvPr id="14" name="正方形/長方形 13"/>
          <p:cNvSpPr/>
          <p:nvPr/>
        </p:nvSpPr>
        <p:spPr>
          <a:xfrm>
            <a:off x="4211960" y="4366816"/>
            <a:ext cx="5328592" cy="2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あるべき分権型の仕組み</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（大阪発“地方分権改革”ビジョン（</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）から抜粋</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251520" y="4055294"/>
            <a:ext cx="8892480" cy="369332"/>
          </a:xfrm>
          <a:prstGeom prst="rect">
            <a:avLst/>
          </a:prstGeom>
          <a:noFill/>
        </p:spPr>
        <p:txBody>
          <a:bodyPr wrap="square" rtlCol="0">
            <a:spAutoFit/>
          </a:bodyPr>
          <a:lstStyle/>
          <a:p>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③ 地域の自己決定・自己責任に基づく分権型の仕組みへの転換を先導する取組みが必要</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79878" y="476671"/>
            <a:ext cx="8612602" cy="93480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災害リスクの観点から、東京一極集中は危険であり、東京のバックアップを想定する必要。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東京と同時被災の可能性の低い大都市を「戦略拠点都市」として育成する必要。</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非常時にもバックアップとして補完できるよう、普段から高度な機能を担うべき。</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279878" y="4725144"/>
            <a:ext cx="4206657" cy="1689410"/>
          </a:xfrm>
          <a:prstGeom prst="rect">
            <a:avLst/>
          </a:prstGeom>
          <a:no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明治以来の官主導、中央集権に変わる新しい行政のあり方や規制改革を「副首都」で実現し、都市経営と行政改革の全国の先駆けとすべき。 　</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中央集権型システムは、地域の実情にあわせて決められないなど、限界。全国一律ではなくそれぞれの強みや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個性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を存分に発揮することで各地域が自らの発展をめざす。そのことが国全体の活力維持、発展につながる。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7</a:t>
            </a:fld>
            <a:endParaRPr lang="ja-JP" altLang="en-US" sz="1200" dirty="0"/>
          </a:p>
        </p:txBody>
      </p:sp>
    </p:spTree>
    <p:extLst>
      <p:ext uri="{BB962C8B-B14F-4D97-AF65-F5344CB8AC3E}">
        <p14:creationId xmlns:p14="http://schemas.microsoft.com/office/powerpoint/2010/main" val="2174324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正方形/長方形 9"/>
          <p:cNvSpPr/>
          <p:nvPr/>
        </p:nvSpPr>
        <p:spPr>
          <a:xfrm>
            <a:off x="1" y="188640"/>
            <a:ext cx="3995936" cy="380512"/>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副首都・大阪が果たすべき役割</a:t>
            </a:r>
          </a:p>
        </p:txBody>
      </p:sp>
      <p:sp>
        <p:nvSpPr>
          <p:cNvPr id="11" name="正方形/長方形 10"/>
          <p:cNvSpPr/>
          <p:nvPr/>
        </p:nvSpPr>
        <p:spPr>
          <a:xfrm>
            <a:off x="314117" y="836712"/>
            <a:ext cx="8424936" cy="388843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大阪は、東京に次いで政治・行政・経済・金融・都市インフラ等</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が集積</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西日本随一の</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都市、世界</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の都市間競争を</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戦いうる総合的</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な競争力と豊かな個性を持った都市</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であり</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としてのポテンシャルを十分に有している。</a:t>
            </a:r>
          </a:p>
          <a:p>
            <a:pPr>
              <a:lnSpc>
                <a:spcPts val="2200"/>
              </a:lnSpc>
            </a:pPr>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こうした大阪のポテンシャルを</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活かして、</a:t>
            </a:r>
            <a:r>
              <a:rPr lang="ja-JP" altLang="ja-JP" b="1" dirty="0">
                <a:solidFill>
                  <a:schemeClr val="tx1"/>
                </a:solidFill>
                <a:latin typeface="Meiryo UI" panose="020B0604030504040204" pitchFamily="50" charset="-128"/>
                <a:ea typeface="Meiryo UI" panose="020B0604030504040204" pitchFamily="50" charset="-128"/>
              </a:rPr>
              <a:t>わが国全体の成長・発展や国土の強靭化に寄与し、分権型社会を</a:t>
            </a:r>
            <a:r>
              <a:rPr lang="ja-JP" altLang="ja-JP" b="1" dirty="0" smtClean="0">
                <a:solidFill>
                  <a:schemeClr val="tx1"/>
                </a:solidFill>
                <a:latin typeface="Meiryo UI" panose="020B0604030504040204" pitchFamily="50" charset="-128"/>
                <a:ea typeface="Meiryo UI" panose="020B0604030504040204" pitchFamily="50" charset="-128"/>
              </a:rPr>
              <a:t>先導</a:t>
            </a:r>
            <a:r>
              <a:rPr lang="ja-JP" altLang="en-US" dirty="0">
                <a:solidFill>
                  <a:schemeClr val="tx1"/>
                </a:solidFill>
                <a:latin typeface="Meiryo UI" panose="020B0604030504040204" pitchFamily="50" charset="-128"/>
                <a:ea typeface="Meiryo UI" panose="020B0604030504040204" pitchFamily="50" charset="-128"/>
              </a:rPr>
              <a:t>して</a:t>
            </a:r>
            <a:r>
              <a:rPr lang="ja-JP" altLang="en-US" dirty="0" smtClean="0">
                <a:solidFill>
                  <a:schemeClr val="tx1"/>
                </a:solidFill>
                <a:latin typeface="Meiryo UI" panose="020B0604030504040204" pitchFamily="50" charset="-128"/>
                <a:ea typeface="Meiryo UI" panose="020B0604030504040204" pitchFamily="50" charset="-128"/>
              </a:rPr>
              <a:t>いくため、副首都・大阪は、</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次の役割</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を果たしていく。</a:t>
            </a:r>
          </a:p>
          <a:p>
            <a:pPr lvl="0">
              <a:lnSpc>
                <a:spcPct val="150000"/>
              </a:lnSpc>
              <a:spcBef>
                <a:spcPts val="600"/>
              </a:spcBef>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「西日本の首都」（分都）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として中枢性・拠点性を充実</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「首都機能のバックアップ」（重都）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として平時を含めた代替機能を確保</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「アジアの主要都市」</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として東京と異なる個性・新たな価値観を発揮</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150000"/>
              </a:lnSpc>
              <a:spcAft>
                <a:spcPts val="0"/>
              </a:spcAft>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「民都」</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として民の力を最大限に活かす都市を実現</a:t>
            </a:r>
          </a:p>
        </p:txBody>
      </p:sp>
      <p:sp>
        <p:nvSpPr>
          <p:cNvPr id="2" name="正方形/長方形 1"/>
          <p:cNvSpPr/>
          <p:nvPr/>
        </p:nvSpPr>
        <p:spPr>
          <a:xfrm>
            <a:off x="11159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西日本の首都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4716384" y="5085240"/>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首都機能のバックアップ</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47160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民</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都</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115616" y="5805264"/>
            <a:ext cx="3312000" cy="504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アジアの主要都市</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pPr algn="r" eaLnBrk="1" hangingPunct="1">
                <a:spcBef>
                  <a:spcPct val="0"/>
                </a:spcBef>
                <a:buFontTx/>
                <a:buNone/>
              </a:pPr>
              <a:t>8</a:t>
            </a:fld>
            <a:endParaRPr lang="ja-JP" altLang="en-US" sz="1200" dirty="0"/>
          </a:p>
        </p:txBody>
      </p:sp>
    </p:spTree>
    <p:extLst>
      <p:ext uri="{BB962C8B-B14F-4D97-AF65-F5344CB8AC3E}">
        <p14:creationId xmlns:p14="http://schemas.microsoft.com/office/powerpoint/2010/main" val="3762959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784736"/>
            <a:ext cx="9144000" cy="60732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スライド番号プレースホルダー 1"/>
          <p:cNvSpPr txBox="1">
            <a:spLocks/>
          </p:cNvSpPr>
          <p:nvPr/>
        </p:nvSpPr>
        <p:spPr bwMode="auto">
          <a:xfrm>
            <a:off x="8388424" y="6520259"/>
            <a:ext cx="7651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r" eaLnBrk="1" hangingPunct="1">
              <a:spcBef>
                <a:spcPct val="0"/>
              </a:spcBef>
              <a:buFontTx/>
              <a:buNone/>
            </a:pPr>
            <a:fld id="{D921A03E-96E9-4566-ADA2-8E01143782A4}" type="slidenum">
              <a:rPr lang="ja-JP" altLang="en-US" sz="1200">
                <a:solidFill>
                  <a:prstClr val="black"/>
                </a:solidFill>
              </a:rPr>
              <a:pPr algn="r" eaLnBrk="1" hangingPunct="1">
                <a:spcBef>
                  <a:spcPct val="0"/>
                </a:spcBef>
                <a:buFontTx/>
                <a:buNone/>
              </a:pPr>
              <a:t>9</a:t>
            </a:fld>
            <a:endParaRPr lang="ja-JP" altLang="en-US" sz="1200" dirty="0">
              <a:solidFill>
                <a:prstClr val="black"/>
              </a:solidFill>
            </a:endParaRPr>
          </a:p>
        </p:txBody>
      </p:sp>
      <p:sp>
        <p:nvSpPr>
          <p:cNvPr id="10" name="正方形/長方形 9"/>
          <p:cNvSpPr/>
          <p:nvPr/>
        </p:nvSpPr>
        <p:spPr>
          <a:xfrm>
            <a:off x="478817" y="1032364"/>
            <a:ext cx="8186365" cy="5502331"/>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自らが、本来のポテンシャルを発揮し、首都・東京とともに、他の大都市に先行する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トップランナー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へと変貌を遂げる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、東京を頂点とするピラミッド型の国土構造・社会構造・価値観を大きく転換し、わが国が抱える社会問題を解決する</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先導役を果たすため、</a:t>
            </a:r>
            <a:r>
              <a:rPr lang="ja-JP" altLang="en-US"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東京</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とは異なる個性・新たな価値観をもって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、世界で存在感を発揮する</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「東西二極の一極」として</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、平時にも非常時にも</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日本の未来を支え、けん引する</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成長エンジンの役割を果たす</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flipV="1">
            <a:off x="3059832" y="174850"/>
            <a:ext cx="2952328" cy="432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正方形/長方形 8"/>
          <p:cNvSpPr/>
          <p:nvPr/>
        </p:nvSpPr>
        <p:spPr>
          <a:xfrm>
            <a:off x="575556" y="1619994"/>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大阪が変わる。大阪から日本を変える。大阪から世界へ発信する。</a:t>
            </a:r>
            <a:r>
              <a:rPr lang="en-US" altLang="ja-JP"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正方形/長方形 12"/>
          <p:cNvSpPr/>
          <p:nvPr/>
        </p:nvSpPr>
        <p:spPr>
          <a:xfrm>
            <a:off x="467544" y="1052736"/>
            <a:ext cx="7920880" cy="56785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2200"/>
              </a:lnSpc>
            </a:pPr>
            <a:r>
              <a:rPr lang="ja-JP" altLang="en-US" sz="20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上記の役割を果たす副首都・大阪がめざすもの</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909984" y="4918175"/>
            <a:ext cx="7252023" cy="1220847"/>
          </a:xfrm>
          <a:prstGeom prst="rect">
            <a:avLst/>
          </a:prstGeom>
          <a:noFill/>
          <a:ln>
            <a:solidFill>
              <a:schemeClr val="tx1"/>
            </a:solidFill>
            <a:prstDash val="dash"/>
          </a:ln>
        </p:spPr>
        <p:txBody>
          <a:bodyPr wrap="square" rtlCol="0">
            <a:spAutoFit/>
          </a:bodyPr>
          <a:lstStyle/>
          <a:p>
            <a:pPr>
              <a:lnSpc>
                <a:spcPts val="2200"/>
              </a:lnSpc>
            </a:pP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京都や神戸など、</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独自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の個性を有する都市と一体的に都市圏を構成していることは大阪の強みであり</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都市圏は世界有数の人口集積地域でもある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。副首都</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・大阪の実現に</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向けて</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、大阪だけでなく、副首都圏</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して</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京阪神</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関西圏</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までも視野に入れた</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a:t>
            </a:r>
            <a:r>
              <a:rPr lang="ja-JP"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を進める</a:t>
            </a:r>
            <a:r>
              <a:rPr lang="ja-JP"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55868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CBB57323-2A06-4A1D-A7BC-473AC3279C63}"/>
</file>

<file path=customXml/itemProps2.xml><?xml version="1.0" encoding="utf-8"?>
<ds:datastoreItem xmlns:ds="http://schemas.openxmlformats.org/officeDocument/2006/customXml" ds:itemID="{969AA1BF-04D6-40B2-AC59-158868F11AB1}"/>
</file>

<file path=customXml/itemProps3.xml><?xml version="1.0" encoding="utf-8"?>
<ds:datastoreItem xmlns:ds="http://schemas.openxmlformats.org/officeDocument/2006/customXml" ds:itemID="{2CBB0D62-33CF-4268-ADE0-65144B0DA10E}"/>
</file>

<file path=docProps/app.xml><?xml version="1.0" encoding="utf-8"?>
<Properties xmlns="http://schemas.openxmlformats.org/officeDocument/2006/extended-properties" xmlns:vt="http://schemas.openxmlformats.org/officeDocument/2006/docPropsVTypes">
  <TotalTime>20652</TotalTime>
  <Words>10073</Words>
  <PresentationFormat>画面に合わせる (4:3)</PresentationFormat>
  <Paragraphs>2474</Paragraphs>
  <Slides>56</Slides>
  <Notes>52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56</vt:i4>
      </vt:variant>
    </vt:vector>
  </HeadingPairs>
  <TitlesOfParts>
    <vt:vector size="67" baseType="lpstr">
      <vt:lpstr>HG創英角ｺﾞｼｯｸUB</vt:lpstr>
      <vt:lpstr>Meiryo UI</vt:lpstr>
      <vt:lpstr>ＭＳ Ｐゴシック</vt:lpstr>
      <vt:lpstr>メイリオ</vt:lpstr>
      <vt:lpstr>Arial</vt:lpstr>
      <vt:lpstr>Calibri</vt:lpstr>
      <vt:lpstr>Century</vt:lpstr>
      <vt:lpstr>Times New Roman</vt:lpstr>
      <vt:lpstr>Wingdings</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2019-05-17T07:28:58Z</cp:lastPrinted>
  <dcterms:created xsi:type="dcterms:W3CDTF">2014-08-01T07:03:14Z</dcterms:created>
  <dcterms:modified xsi:type="dcterms:W3CDTF">2019-05-21T04:47:28Z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