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5"/>
  </p:notesMasterIdLst>
  <p:sldIdLst>
    <p:sldId id="258" r:id="rId2"/>
    <p:sldId id="261" r:id="rId3"/>
    <p:sldId id="260" r:id="rId4"/>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5" d="100"/>
          <a:sy n="75" d="100"/>
        </p:scale>
        <p:origin x="932" y="-5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6E44C8EF-4427-49F0-8856-9BC76511AE48}" type="datetimeFigureOut">
              <a:rPr kumimoji="1" lang="ja-JP" altLang="en-US" smtClean="0"/>
              <a:t>2025/7/29</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A178BB0-96D6-4FB1-B37C-7504CC59A682}" type="slidenum">
              <a:rPr kumimoji="1" lang="ja-JP" altLang="en-US" smtClean="0"/>
              <a:t>‹#›</a:t>
            </a:fld>
            <a:endParaRPr kumimoji="1" lang="ja-JP" altLang="en-US"/>
          </a:p>
        </p:txBody>
      </p:sp>
    </p:spTree>
    <p:extLst>
      <p:ext uri="{BB962C8B-B14F-4D97-AF65-F5344CB8AC3E}">
        <p14:creationId xmlns:p14="http://schemas.microsoft.com/office/powerpoint/2010/main" val="38019775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FBBAF45-B67C-4888-BA07-EDC307BEFC76}" type="datetime1">
              <a:rPr kumimoji="1" lang="ja-JP" altLang="en-US" smtClean="0"/>
              <a:t>2025/7/29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AC9C6ED-BFDB-4561-9AC5-5235E9A3CD2C}" type="slidenum">
              <a:rPr kumimoji="1" lang="ja-JP" altLang="en-US" smtClean="0"/>
              <a:t>‹#›</a:t>
            </a:fld>
            <a:endParaRPr kumimoji="1" lang="ja-JP" altLang="en-US"/>
          </a:p>
        </p:txBody>
      </p:sp>
    </p:spTree>
    <p:extLst>
      <p:ext uri="{BB962C8B-B14F-4D97-AF65-F5344CB8AC3E}">
        <p14:creationId xmlns:p14="http://schemas.microsoft.com/office/powerpoint/2010/main" val="1966449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5D8169-46A4-4EA5-9D36-7619C470F082}" type="datetime1">
              <a:rPr kumimoji="1" lang="ja-JP" altLang="en-US" smtClean="0"/>
              <a:t>2025/7/29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AC9C6ED-BFDB-4561-9AC5-5235E9A3CD2C}" type="slidenum">
              <a:rPr kumimoji="1" lang="ja-JP" altLang="en-US" smtClean="0"/>
              <a:t>‹#›</a:t>
            </a:fld>
            <a:endParaRPr kumimoji="1" lang="ja-JP" altLang="en-US"/>
          </a:p>
        </p:txBody>
      </p:sp>
    </p:spTree>
    <p:extLst>
      <p:ext uri="{BB962C8B-B14F-4D97-AF65-F5344CB8AC3E}">
        <p14:creationId xmlns:p14="http://schemas.microsoft.com/office/powerpoint/2010/main" val="3069795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1D159C6-53FD-432E-BA35-4DD3BEE0F4B7}" type="datetime1">
              <a:rPr kumimoji="1" lang="ja-JP" altLang="en-US" smtClean="0"/>
              <a:t>2025/7/29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AC9C6ED-BFDB-4561-9AC5-5235E9A3CD2C}" type="slidenum">
              <a:rPr kumimoji="1" lang="ja-JP" altLang="en-US" smtClean="0"/>
              <a:t>‹#›</a:t>
            </a:fld>
            <a:endParaRPr kumimoji="1" lang="ja-JP" altLang="en-US"/>
          </a:p>
        </p:txBody>
      </p:sp>
    </p:spTree>
    <p:extLst>
      <p:ext uri="{BB962C8B-B14F-4D97-AF65-F5344CB8AC3E}">
        <p14:creationId xmlns:p14="http://schemas.microsoft.com/office/powerpoint/2010/main" val="2139693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7F313B1-ABE5-4E04-BFB5-8A9DD66B4BC0}" type="datetime1">
              <a:rPr kumimoji="1" lang="ja-JP" altLang="en-US" smtClean="0"/>
              <a:t>2025/7/29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AC9C6ED-BFDB-4561-9AC5-5235E9A3CD2C}" type="slidenum">
              <a:rPr kumimoji="1" lang="ja-JP" altLang="en-US" smtClean="0"/>
              <a:t>‹#›</a:t>
            </a:fld>
            <a:endParaRPr kumimoji="1" lang="ja-JP" altLang="en-US"/>
          </a:p>
        </p:txBody>
      </p:sp>
    </p:spTree>
    <p:extLst>
      <p:ext uri="{BB962C8B-B14F-4D97-AF65-F5344CB8AC3E}">
        <p14:creationId xmlns:p14="http://schemas.microsoft.com/office/powerpoint/2010/main" val="1447153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B2869EB-E68D-4EC4-9CAB-9CEDB5952AEE}" type="datetime1">
              <a:rPr kumimoji="1" lang="ja-JP" altLang="en-US" smtClean="0"/>
              <a:t>2025/7/29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AC9C6ED-BFDB-4561-9AC5-5235E9A3CD2C}" type="slidenum">
              <a:rPr kumimoji="1" lang="ja-JP" altLang="en-US" smtClean="0"/>
              <a:t>‹#›</a:t>
            </a:fld>
            <a:endParaRPr kumimoji="1" lang="ja-JP" altLang="en-US"/>
          </a:p>
        </p:txBody>
      </p:sp>
    </p:spTree>
    <p:extLst>
      <p:ext uri="{BB962C8B-B14F-4D97-AF65-F5344CB8AC3E}">
        <p14:creationId xmlns:p14="http://schemas.microsoft.com/office/powerpoint/2010/main" val="3967743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B684AAA-C43D-44CF-8386-DDDB3FFE08AC}" type="datetime1">
              <a:rPr kumimoji="1" lang="ja-JP" altLang="en-US" smtClean="0"/>
              <a:t>2025/7/29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AC9C6ED-BFDB-4561-9AC5-5235E9A3CD2C}" type="slidenum">
              <a:rPr kumimoji="1" lang="ja-JP" altLang="en-US" smtClean="0"/>
              <a:t>‹#›</a:t>
            </a:fld>
            <a:endParaRPr kumimoji="1" lang="ja-JP" altLang="en-US"/>
          </a:p>
        </p:txBody>
      </p:sp>
    </p:spTree>
    <p:extLst>
      <p:ext uri="{BB962C8B-B14F-4D97-AF65-F5344CB8AC3E}">
        <p14:creationId xmlns:p14="http://schemas.microsoft.com/office/powerpoint/2010/main" val="418543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1F71D40-B357-4E2F-8769-65532662D902}" type="datetime1">
              <a:rPr kumimoji="1" lang="ja-JP" altLang="en-US" smtClean="0"/>
              <a:t>2025/7/29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AC9C6ED-BFDB-4561-9AC5-5235E9A3CD2C}" type="slidenum">
              <a:rPr kumimoji="1" lang="ja-JP" altLang="en-US" smtClean="0"/>
              <a:t>‹#›</a:t>
            </a:fld>
            <a:endParaRPr kumimoji="1" lang="ja-JP" altLang="en-US"/>
          </a:p>
        </p:txBody>
      </p:sp>
    </p:spTree>
    <p:extLst>
      <p:ext uri="{BB962C8B-B14F-4D97-AF65-F5344CB8AC3E}">
        <p14:creationId xmlns:p14="http://schemas.microsoft.com/office/powerpoint/2010/main" val="704133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D847815-0F85-493C-87CC-5DF30FBBA81C}" type="datetime1">
              <a:rPr kumimoji="1" lang="ja-JP" altLang="en-US" smtClean="0"/>
              <a:t>2025/7/29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AC9C6ED-BFDB-4561-9AC5-5235E9A3CD2C}" type="slidenum">
              <a:rPr kumimoji="1" lang="ja-JP" altLang="en-US" smtClean="0"/>
              <a:t>‹#›</a:t>
            </a:fld>
            <a:endParaRPr kumimoji="1" lang="ja-JP" altLang="en-US"/>
          </a:p>
        </p:txBody>
      </p:sp>
    </p:spTree>
    <p:extLst>
      <p:ext uri="{BB962C8B-B14F-4D97-AF65-F5344CB8AC3E}">
        <p14:creationId xmlns:p14="http://schemas.microsoft.com/office/powerpoint/2010/main" val="371191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0F3587-7AB7-4FCB-8A92-2FA02DC30A7E}" type="datetime1">
              <a:rPr kumimoji="1" lang="ja-JP" altLang="en-US" smtClean="0"/>
              <a:t>2025/7/29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AC9C6ED-BFDB-4561-9AC5-5235E9A3CD2C}" type="slidenum">
              <a:rPr kumimoji="1" lang="ja-JP" altLang="en-US" smtClean="0"/>
              <a:t>‹#›</a:t>
            </a:fld>
            <a:endParaRPr kumimoji="1" lang="ja-JP" altLang="en-US"/>
          </a:p>
        </p:txBody>
      </p:sp>
    </p:spTree>
    <p:extLst>
      <p:ext uri="{BB962C8B-B14F-4D97-AF65-F5344CB8AC3E}">
        <p14:creationId xmlns:p14="http://schemas.microsoft.com/office/powerpoint/2010/main" val="3665608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1D5A758-A6D6-43F2-A35B-FA29FBD98C76}" type="datetime1">
              <a:rPr kumimoji="1" lang="ja-JP" altLang="en-US" smtClean="0"/>
              <a:t>2025/7/29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AC9C6ED-BFDB-4561-9AC5-5235E9A3CD2C}" type="slidenum">
              <a:rPr kumimoji="1" lang="ja-JP" altLang="en-US" smtClean="0"/>
              <a:t>‹#›</a:t>
            </a:fld>
            <a:endParaRPr kumimoji="1" lang="ja-JP" altLang="en-US"/>
          </a:p>
        </p:txBody>
      </p:sp>
    </p:spTree>
    <p:extLst>
      <p:ext uri="{BB962C8B-B14F-4D97-AF65-F5344CB8AC3E}">
        <p14:creationId xmlns:p14="http://schemas.microsoft.com/office/powerpoint/2010/main" val="2049612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AF467F0-225D-49E4-BD0C-01934C2DA415}" type="datetime1">
              <a:rPr kumimoji="1" lang="ja-JP" altLang="en-US" smtClean="0"/>
              <a:t>2025/7/29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AC9C6ED-BFDB-4561-9AC5-5235E9A3CD2C}" type="slidenum">
              <a:rPr kumimoji="1" lang="ja-JP" altLang="en-US" smtClean="0"/>
              <a:t>‹#›</a:t>
            </a:fld>
            <a:endParaRPr kumimoji="1" lang="ja-JP" altLang="en-US"/>
          </a:p>
        </p:txBody>
      </p:sp>
    </p:spTree>
    <p:extLst>
      <p:ext uri="{BB962C8B-B14F-4D97-AF65-F5344CB8AC3E}">
        <p14:creationId xmlns:p14="http://schemas.microsoft.com/office/powerpoint/2010/main" val="1136843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BF6C8C-CA35-4B37-86C4-D9086839A814}" type="datetime1">
              <a:rPr kumimoji="1" lang="ja-JP" altLang="en-US" smtClean="0"/>
              <a:t>2025/7/29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C9C6ED-BFDB-4561-9AC5-5235E9A3CD2C}" type="slidenum">
              <a:rPr kumimoji="1" lang="ja-JP" altLang="en-US" smtClean="0"/>
              <a:t>‹#›</a:t>
            </a:fld>
            <a:endParaRPr kumimoji="1" lang="ja-JP" altLang="en-US"/>
          </a:p>
        </p:txBody>
      </p:sp>
    </p:spTree>
    <p:extLst>
      <p:ext uri="{BB962C8B-B14F-4D97-AF65-F5344CB8AC3E}">
        <p14:creationId xmlns:p14="http://schemas.microsoft.com/office/powerpoint/2010/main" val="10883125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a:extLst>
              <a:ext uri="{FF2B5EF4-FFF2-40B4-BE49-F238E27FC236}">
                <a16:creationId xmlns:a16="http://schemas.microsoft.com/office/drawing/2014/main" id="{E69F9A38-E5E8-4EB5-9340-0B787C9E9AE7}"/>
              </a:ext>
            </a:extLst>
          </p:cNvPr>
          <p:cNvPicPr>
            <a:picLocks noChangeAspect="1"/>
          </p:cNvPicPr>
          <p:nvPr/>
        </p:nvPicPr>
        <p:blipFill>
          <a:blip r:embed="rId2"/>
          <a:stretch>
            <a:fillRect/>
          </a:stretch>
        </p:blipFill>
        <p:spPr>
          <a:xfrm>
            <a:off x="6124863" y="4694607"/>
            <a:ext cx="3036071" cy="2304488"/>
          </a:xfrm>
          <a:prstGeom prst="rect">
            <a:avLst/>
          </a:prstGeom>
        </p:spPr>
      </p:pic>
      <p:pic>
        <p:nvPicPr>
          <p:cNvPr id="5" name="図 4">
            <a:extLst>
              <a:ext uri="{FF2B5EF4-FFF2-40B4-BE49-F238E27FC236}">
                <a16:creationId xmlns:a16="http://schemas.microsoft.com/office/drawing/2014/main" id="{A3C7BDCD-6B99-4003-A579-BDB8A2D379E3}"/>
              </a:ext>
            </a:extLst>
          </p:cNvPr>
          <p:cNvPicPr>
            <a:picLocks noChangeAspect="1"/>
          </p:cNvPicPr>
          <p:nvPr/>
        </p:nvPicPr>
        <p:blipFill>
          <a:blip r:embed="rId3"/>
          <a:stretch>
            <a:fillRect/>
          </a:stretch>
        </p:blipFill>
        <p:spPr>
          <a:xfrm>
            <a:off x="3229875" y="4698800"/>
            <a:ext cx="2962913" cy="2286198"/>
          </a:xfrm>
          <a:prstGeom prst="rect">
            <a:avLst/>
          </a:prstGeom>
        </p:spPr>
      </p:pic>
      <p:pic>
        <p:nvPicPr>
          <p:cNvPr id="3" name="図 2">
            <a:extLst>
              <a:ext uri="{FF2B5EF4-FFF2-40B4-BE49-F238E27FC236}">
                <a16:creationId xmlns:a16="http://schemas.microsoft.com/office/drawing/2014/main" id="{636B79CC-AEA9-40A5-A9F9-5DA199CABC93}"/>
              </a:ext>
            </a:extLst>
          </p:cNvPr>
          <p:cNvPicPr>
            <a:picLocks noChangeAspect="1"/>
          </p:cNvPicPr>
          <p:nvPr/>
        </p:nvPicPr>
        <p:blipFill>
          <a:blip r:embed="rId4"/>
          <a:stretch>
            <a:fillRect/>
          </a:stretch>
        </p:blipFill>
        <p:spPr>
          <a:xfrm>
            <a:off x="129556" y="4705250"/>
            <a:ext cx="3176291" cy="2286198"/>
          </a:xfrm>
          <a:prstGeom prst="rect">
            <a:avLst/>
          </a:prstGeom>
        </p:spPr>
      </p:pic>
      <p:sp>
        <p:nvSpPr>
          <p:cNvPr id="4" name="テキスト ボックス 3"/>
          <p:cNvSpPr txBox="1"/>
          <p:nvPr/>
        </p:nvSpPr>
        <p:spPr>
          <a:xfrm>
            <a:off x="0" y="56060"/>
            <a:ext cx="9144000" cy="468000"/>
          </a:xfrm>
          <a:prstGeom prst="rect">
            <a:avLst/>
          </a:prstGeom>
          <a:solidFill>
            <a:schemeClr val="accent1"/>
          </a:solidFill>
        </p:spPr>
        <p:txBody>
          <a:bodyPr wrap="square" rtlCol="0" anchor="ctr">
            <a:noAutofit/>
          </a:bodyPr>
          <a:lstStyle/>
          <a:p>
            <a:pPr algn="ctr"/>
            <a:r>
              <a:rPr lang="ja-JP" altLang="en-US" sz="2000" b="1" dirty="0">
                <a:solidFill>
                  <a:schemeClr val="bg1"/>
                </a:solidFill>
                <a:latin typeface="Meiryo UI" panose="020B0604030504040204" pitchFamily="50" charset="-128"/>
                <a:ea typeface="Meiryo UI" panose="020B0604030504040204" pitchFamily="50" charset="-128"/>
              </a:rPr>
              <a:t>ウィズ／アフターコロナ時代における</a:t>
            </a:r>
            <a:r>
              <a:rPr lang="en-US" altLang="ja-JP" sz="2000" b="1" dirty="0">
                <a:solidFill>
                  <a:schemeClr val="bg1"/>
                </a:solidFill>
                <a:latin typeface="Meiryo UI" panose="020B0604030504040204" pitchFamily="50" charset="-128"/>
                <a:ea typeface="Meiryo UI" panose="020B0604030504040204" pitchFamily="50" charset="-128"/>
              </a:rPr>
              <a:t>MICE</a:t>
            </a:r>
            <a:r>
              <a:rPr lang="ja-JP" altLang="en-US" sz="2000" b="1" dirty="0">
                <a:solidFill>
                  <a:schemeClr val="bg1"/>
                </a:solidFill>
                <a:latin typeface="Meiryo UI" panose="020B0604030504040204" pitchFamily="50" charset="-128"/>
                <a:ea typeface="Meiryo UI" panose="020B0604030504040204" pitchFamily="50" charset="-128"/>
              </a:rPr>
              <a:t>について（現状）</a:t>
            </a:r>
            <a:r>
              <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ja-JP" altLang="ja-JP" b="1" dirty="0">
              <a:solidFill>
                <a:schemeClr val="bg1"/>
              </a:solidFill>
              <a:latin typeface="Meiryo UI" panose="020B0604030504040204" pitchFamily="50" charset="-128"/>
              <a:ea typeface="Meiryo UI" panose="020B0604030504040204" pitchFamily="50" charset="-128"/>
            </a:endParaRPr>
          </a:p>
        </p:txBody>
      </p:sp>
      <p:graphicFrame>
        <p:nvGraphicFramePr>
          <p:cNvPr id="7" name="表 6"/>
          <p:cNvGraphicFramePr>
            <a:graphicFrameLocks noGrp="1"/>
          </p:cNvGraphicFramePr>
          <p:nvPr/>
        </p:nvGraphicFramePr>
        <p:xfrm>
          <a:off x="309304" y="910871"/>
          <a:ext cx="8525392" cy="3406106"/>
        </p:xfrm>
        <a:graphic>
          <a:graphicData uri="http://schemas.openxmlformats.org/drawingml/2006/table">
            <a:tbl>
              <a:tblPr firstCol="1" bandRow="1">
                <a:tableStyleId>{5C22544A-7EE6-4342-B048-85BDC9FD1C3A}</a:tableStyleId>
              </a:tblPr>
              <a:tblGrid>
                <a:gridCol w="1155601">
                  <a:extLst>
                    <a:ext uri="{9D8B030D-6E8A-4147-A177-3AD203B41FA5}">
                      <a16:colId xmlns:a16="http://schemas.microsoft.com/office/drawing/2014/main" val="3255045649"/>
                    </a:ext>
                  </a:extLst>
                </a:gridCol>
                <a:gridCol w="7369791">
                  <a:extLst>
                    <a:ext uri="{9D8B030D-6E8A-4147-A177-3AD203B41FA5}">
                      <a16:colId xmlns:a16="http://schemas.microsoft.com/office/drawing/2014/main" val="1437126694"/>
                    </a:ext>
                  </a:extLst>
                </a:gridCol>
              </a:tblGrid>
              <a:tr h="1680409">
                <a:tc>
                  <a:txBody>
                    <a:bodyPr/>
                    <a:lstStyle/>
                    <a:p>
                      <a:pPr algn="l">
                        <a:spcAft>
                          <a:spcPts val="0"/>
                        </a:spcAft>
                      </a:pP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各種レポート等</a:t>
                      </a:r>
                      <a:endParaRPr lang="en-US" altLang="ja-JP" sz="18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tc>
                <a:tc>
                  <a:txBody>
                    <a:bodyPr/>
                    <a:lstStyle/>
                    <a:p>
                      <a:pPr marL="0" indent="0">
                        <a:lnSpc>
                          <a:spcPct val="100000"/>
                        </a:lnSpc>
                        <a:buFont typeface="Wingdings" panose="05000000000000000000" pitchFamily="2" charset="2"/>
                        <a:buNone/>
                      </a:pPr>
                      <a:r>
                        <a:rPr kumimoji="1" lang="en-US" altLang="ja-JP" sz="1200" b="0" u="none" dirty="0">
                          <a:solidFill>
                            <a:schemeClr val="tx1"/>
                          </a:solidFill>
                          <a:latin typeface="Meiryo UI" panose="020B0604030504040204" pitchFamily="50" charset="-128"/>
                          <a:ea typeface="Meiryo UI" panose="020B0604030504040204" pitchFamily="50" charset="-128"/>
                        </a:rPr>
                        <a:t>【</a:t>
                      </a:r>
                      <a:r>
                        <a:rPr kumimoji="1" lang="ja-JP" altLang="en-US" sz="1200" b="0" u="none" dirty="0">
                          <a:solidFill>
                            <a:schemeClr val="tx1"/>
                          </a:solidFill>
                          <a:latin typeface="Meiryo UI" panose="020B0604030504040204" pitchFamily="50" charset="-128"/>
                          <a:ea typeface="Meiryo UI" panose="020B0604030504040204" pitchFamily="50" charset="-128"/>
                        </a:rPr>
                        <a:t>開催状況等</a:t>
                      </a:r>
                      <a:r>
                        <a:rPr kumimoji="1" lang="en-US" altLang="ja-JP" sz="1200" b="0" u="none" dirty="0">
                          <a:solidFill>
                            <a:schemeClr val="tx1"/>
                          </a:solidFill>
                          <a:latin typeface="Meiryo UI" panose="020B0604030504040204" pitchFamily="50" charset="-128"/>
                          <a:ea typeface="Meiryo UI" panose="020B0604030504040204" pitchFamily="50" charset="-128"/>
                        </a:rPr>
                        <a:t>】</a:t>
                      </a:r>
                    </a:p>
                    <a:p>
                      <a:pPr marL="171450" indent="-171450">
                        <a:lnSpc>
                          <a:spcPct val="100000"/>
                        </a:lnSpc>
                        <a:buFont typeface="Wingdings" panose="05000000000000000000" pitchFamily="2" charset="2"/>
                        <a:buChar char="l"/>
                      </a:pPr>
                      <a:r>
                        <a:rPr kumimoji="1" lang="ja-JP" altLang="en-US" sz="1100" b="0" u="none" dirty="0">
                          <a:solidFill>
                            <a:schemeClr val="tx1"/>
                          </a:solidFill>
                          <a:latin typeface="Meiryo UI" panose="020B0604030504040204" pitchFamily="50" charset="-128"/>
                          <a:ea typeface="Meiryo UI" panose="020B0604030504040204" pitchFamily="50" charset="-128"/>
                        </a:rPr>
                        <a:t>秋以降、</a:t>
                      </a:r>
                      <a:r>
                        <a:rPr kumimoji="1" lang="en-US" altLang="ja-JP" sz="1100" b="0" u="none" dirty="0">
                          <a:solidFill>
                            <a:schemeClr val="tx1"/>
                          </a:solidFill>
                          <a:latin typeface="Meiryo UI" panose="020B0604030504040204" pitchFamily="50" charset="-128"/>
                          <a:ea typeface="Meiryo UI" panose="020B0604030504040204" pitchFamily="50" charset="-128"/>
                        </a:rPr>
                        <a:t>MICE</a:t>
                      </a:r>
                      <a:r>
                        <a:rPr kumimoji="1" lang="ja-JP" altLang="en-US" sz="1100" b="0" u="none" dirty="0">
                          <a:solidFill>
                            <a:schemeClr val="tx1"/>
                          </a:solidFill>
                          <a:latin typeface="Meiryo UI" panose="020B0604030504040204" pitchFamily="50" charset="-128"/>
                          <a:ea typeface="Meiryo UI" panose="020B0604030504040204" pitchFamily="50" charset="-128"/>
                        </a:rPr>
                        <a:t>開催は回復傾向にあったが、</a:t>
                      </a:r>
                      <a:r>
                        <a:rPr kumimoji="1" lang="ja-JP" altLang="en-US" sz="1100" b="0" u="none" kern="1200" dirty="0">
                          <a:solidFill>
                            <a:schemeClr val="tx1"/>
                          </a:solidFill>
                          <a:latin typeface="Meiryo UI" panose="020B0604030504040204" pitchFamily="50" charset="-128"/>
                          <a:ea typeface="Meiryo UI" panose="020B0604030504040204" pitchFamily="50" charset="-128"/>
                          <a:cs typeface="+mn-cs"/>
                        </a:rPr>
                        <a:t>今年に入り再度中止・延期が増加傾向　</a:t>
                      </a:r>
                      <a:endParaRPr kumimoji="1" lang="en-US" altLang="ja-JP" sz="1100" b="0" u="none" kern="1200" dirty="0">
                        <a:solidFill>
                          <a:schemeClr val="tx1"/>
                        </a:solidFill>
                        <a:latin typeface="Meiryo UI" panose="020B0604030504040204" pitchFamily="50" charset="-128"/>
                        <a:ea typeface="Meiryo UI" panose="020B0604030504040204" pitchFamily="50" charset="-128"/>
                        <a:cs typeface="+mn-cs"/>
                      </a:endParaRPr>
                    </a:p>
                    <a:p>
                      <a:pPr marL="171450" indent="-171450">
                        <a:lnSpc>
                          <a:spcPct val="100000"/>
                        </a:lnSpc>
                        <a:buFont typeface="Wingdings" panose="05000000000000000000" pitchFamily="2" charset="2"/>
                        <a:buChar char="l"/>
                      </a:pPr>
                      <a:r>
                        <a:rPr kumimoji="1" lang="ja-JP" altLang="en-US" sz="1100" b="0" u="none" dirty="0">
                          <a:solidFill>
                            <a:schemeClr val="tx1"/>
                          </a:solidFill>
                          <a:latin typeface="Meiryo UI" panose="020B0604030504040204" pitchFamily="50" charset="-128"/>
                          <a:ea typeface="Meiryo UI" panose="020B0604030504040204" pitchFamily="50" charset="-128"/>
                        </a:rPr>
                        <a:t>リアル開催では、</a:t>
                      </a:r>
                      <a:r>
                        <a:rPr kumimoji="1" lang="ja-JP" altLang="en-US" sz="1100" b="1" u="sng" dirty="0">
                          <a:solidFill>
                            <a:schemeClr val="tx1"/>
                          </a:solidFill>
                          <a:latin typeface="Meiryo UI" panose="020B0604030504040204" pitchFamily="50" charset="-128"/>
                          <a:ea typeface="Meiryo UI" panose="020B0604030504040204" pitchFamily="50" charset="-128"/>
                        </a:rPr>
                        <a:t>出展社数や来場者数が大きく減少している展示会も多い</a:t>
                      </a:r>
                      <a:r>
                        <a:rPr kumimoji="1" lang="ja-JP" altLang="en-US" sz="1100" b="1" u="none" dirty="0">
                          <a:solidFill>
                            <a:schemeClr val="tx1"/>
                          </a:solidFill>
                          <a:latin typeface="Meiryo UI" panose="020B0604030504040204" pitchFamily="50" charset="-128"/>
                          <a:ea typeface="Meiryo UI" panose="020B0604030504040204" pitchFamily="50" charset="-128"/>
                        </a:rPr>
                        <a:t>　</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171450" indent="-171450">
                        <a:lnSpc>
                          <a:spcPct val="100000"/>
                        </a:lnSpc>
                        <a:buFont typeface="Wingdings" panose="05000000000000000000" pitchFamily="2" charset="2"/>
                        <a:buChar char="l"/>
                      </a:pPr>
                      <a:r>
                        <a:rPr kumimoji="1" lang="ja-JP" altLang="en-US" sz="1100" b="0" u="none" kern="1200" dirty="0">
                          <a:solidFill>
                            <a:schemeClr val="tx1"/>
                          </a:solidFill>
                          <a:latin typeface="Meiryo UI" panose="020B0604030504040204" pitchFamily="50" charset="-128"/>
                          <a:ea typeface="Meiryo UI" panose="020B0604030504040204" pitchFamily="50" charset="-128"/>
                          <a:cs typeface="+mn-cs"/>
                        </a:rPr>
                        <a:t>大手を中心に展示会への参加を禁止している企業も多い　</a:t>
                      </a:r>
                      <a:endParaRPr kumimoji="1" lang="en-US" altLang="ja-JP" sz="1100" b="0" u="none" kern="1200" dirty="0">
                        <a:solidFill>
                          <a:schemeClr val="tx1"/>
                        </a:solidFill>
                        <a:latin typeface="Meiryo UI" panose="020B0604030504040204" pitchFamily="50" charset="-128"/>
                        <a:ea typeface="Meiryo UI" panose="020B0604030504040204" pitchFamily="50" charset="-128"/>
                        <a:cs typeface="+mn-cs"/>
                      </a:endParaRPr>
                    </a:p>
                    <a:p>
                      <a:pPr marL="0" indent="0">
                        <a:lnSpc>
                          <a:spcPct val="100000"/>
                        </a:lnSpc>
                        <a:buFont typeface="Wingdings" panose="05000000000000000000" pitchFamily="2" charset="2"/>
                        <a:buNone/>
                      </a:pPr>
                      <a:endParaRPr kumimoji="1" lang="en-US" altLang="ja-JP" sz="1200" b="0" u="none" dirty="0">
                        <a:solidFill>
                          <a:schemeClr val="tx1"/>
                        </a:solidFill>
                        <a:latin typeface="Meiryo UI" panose="020B0604030504040204" pitchFamily="50" charset="-128"/>
                        <a:ea typeface="Meiryo UI" panose="020B0604030504040204" pitchFamily="50" charset="-128"/>
                      </a:endParaRPr>
                    </a:p>
                    <a:p>
                      <a:pPr marL="0" indent="0">
                        <a:lnSpc>
                          <a:spcPct val="100000"/>
                        </a:lnSpc>
                        <a:buFont typeface="Wingdings" panose="05000000000000000000" pitchFamily="2" charset="2"/>
                        <a:buNone/>
                      </a:pPr>
                      <a:r>
                        <a:rPr kumimoji="1" lang="en-US" altLang="ja-JP" sz="1200" b="0" u="none" dirty="0">
                          <a:solidFill>
                            <a:schemeClr val="tx1"/>
                          </a:solidFill>
                          <a:latin typeface="Meiryo UI" panose="020B0604030504040204" pitchFamily="50" charset="-128"/>
                          <a:ea typeface="Meiryo UI" panose="020B0604030504040204" pitchFamily="50" charset="-128"/>
                        </a:rPr>
                        <a:t>【</a:t>
                      </a:r>
                      <a:r>
                        <a:rPr kumimoji="1" lang="ja-JP" altLang="en-US" sz="1200" b="0" u="none" dirty="0">
                          <a:solidFill>
                            <a:schemeClr val="tx1"/>
                          </a:solidFill>
                          <a:latin typeface="Meiryo UI" panose="020B0604030504040204" pitchFamily="50" charset="-128"/>
                          <a:ea typeface="Meiryo UI" panose="020B0604030504040204" pitchFamily="50" charset="-128"/>
                        </a:rPr>
                        <a:t>ビジネスモデルの変化</a:t>
                      </a:r>
                      <a:r>
                        <a:rPr kumimoji="1" lang="en-US" altLang="ja-JP" sz="1200" b="0" u="none" dirty="0">
                          <a:solidFill>
                            <a:schemeClr val="tx1"/>
                          </a:solidFill>
                          <a:latin typeface="Meiryo UI" panose="020B0604030504040204" pitchFamily="50" charset="-128"/>
                          <a:ea typeface="Meiryo UI" panose="020B0604030504040204" pitchFamily="50" charset="-128"/>
                        </a:rPr>
                        <a:t>】</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100" b="0" u="none" dirty="0">
                          <a:solidFill>
                            <a:schemeClr val="tx1"/>
                          </a:solidFill>
                          <a:latin typeface="Meiryo UI" panose="020B0604030504040204" pitchFamily="50" charset="-128"/>
                          <a:ea typeface="Meiryo UI" panose="020B0604030504040204" pitchFamily="50" charset="-128"/>
                        </a:rPr>
                        <a:t>50%</a:t>
                      </a:r>
                      <a:r>
                        <a:rPr kumimoji="1" lang="ja-JP" altLang="en-US" sz="1100" b="0" u="none" dirty="0">
                          <a:solidFill>
                            <a:schemeClr val="tx1"/>
                          </a:solidFill>
                          <a:latin typeface="Meiryo UI" panose="020B0604030504040204" pitchFamily="50" charset="-128"/>
                          <a:ea typeface="Meiryo UI" panose="020B0604030504040204" pitchFamily="50" charset="-128"/>
                        </a:rPr>
                        <a:t>以上の企業がオンラインの導入を検討又は検討予定</a:t>
                      </a:r>
                      <a:endParaRPr kumimoji="1" lang="en-US" altLang="ja-JP" sz="1000" b="0" u="none" dirty="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u="none" dirty="0">
                          <a:solidFill>
                            <a:schemeClr val="tx1"/>
                          </a:solidFill>
                          <a:latin typeface="Meiryo UI" panose="020B0604030504040204" pitchFamily="50" charset="-128"/>
                          <a:ea typeface="Meiryo UI" panose="020B0604030504040204" pitchFamily="50" charset="-128"/>
                        </a:rPr>
                        <a:t>ハイブリッド開催のコンベンションでは、リアル：オンラインの参加比率はおおよそ２：８</a:t>
                      </a:r>
                      <a:endParaRPr kumimoji="1" lang="en-US" altLang="ja-JP" sz="1000" b="0" u="none" dirty="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u="none" dirty="0">
                          <a:solidFill>
                            <a:schemeClr val="tx1"/>
                          </a:solidFill>
                          <a:latin typeface="Meiryo UI" panose="020B0604030504040204" pitchFamily="50" charset="-128"/>
                          <a:ea typeface="Meiryo UI" panose="020B0604030504040204" pitchFamily="50" charset="-128"/>
                        </a:rPr>
                        <a:t>オンライン参加も含めれば参加者数が増加している会議や展示会もある</a:t>
                      </a:r>
                      <a:endParaRPr kumimoji="1" lang="en-US" altLang="ja-JP" sz="1000" b="0" u="none" kern="1200" dirty="0">
                        <a:solidFill>
                          <a:schemeClr val="tx1"/>
                        </a:solidFill>
                        <a:latin typeface="Meiryo UI" panose="020B0604030504040204" pitchFamily="50" charset="-128"/>
                        <a:ea typeface="Meiryo UI" panose="020B0604030504040204" pitchFamily="50" charset="-128"/>
                        <a:cs typeface="+mn-cs"/>
                      </a:endParaRPr>
                    </a:p>
                  </a:txBody>
                  <a:tcPr marL="72000" marR="36000" marT="36000" marB="36000" anchor="ctr"/>
                </a:tc>
                <a:extLst>
                  <a:ext uri="{0D108BD9-81ED-4DB2-BD59-A6C34878D82A}">
                    <a16:rowId xmlns:a16="http://schemas.microsoft.com/office/drawing/2014/main" val="395237568"/>
                  </a:ext>
                </a:extLst>
              </a:tr>
              <a:tr h="1725697">
                <a:tc>
                  <a:txBody>
                    <a:bodyPr/>
                    <a:lstStyle/>
                    <a:p>
                      <a:pPr algn="l">
                        <a:spcAft>
                          <a:spcPts val="0"/>
                        </a:spcAft>
                      </a:pP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関係者ヒアリング</a:t>
                      </a:r>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200" b="0" u="none"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b="0" u="none" kern="1200" dirty="0">
                          <a:solidFill>
                            <a:schemeClr val="tx1"/>
                          </a:solidFill>
                          <a:latin typeface="Meiryo UI" panose="020B0604030504040204" pitchFamily="50" charset="-128"/>
                          <a:ea typeface="Meiryo UI" panose="020B0604030504040204" pitchFamily="50" charset="-128"/>
                          <a:cs typeface="+mn-cs"/>
                        </a:rPr>
                        <a:t>開催状況等</a:t>
                      </a:r>
                      <a:r>
                        <a:rPr kumimoji="1" lang="en-US" altLang="ja-JP" sz="1200" b="0" u="none" kern="1200" dirty="0">
                          <a:solidFill>
                            <a:schemeClr val="tx1"/>
                          </a:solidFill>
                          <a:latin typeface="Meiryo UI" panose="020B0604030504040204" pitchFamily="50" charset="-128"/>
                          <a:ea typeface="Meiryo UI" panose="020B0604030504040204" pitchFamily="50" charset="-128"/>
                          <a:cs typeface="+mn-cs"/>
                        </a:rPr>
                        <a:t>】</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u="none" kern="1200" dirty="0">
                          <a:solidFill>
                            <a:schemeClr val="tx1"/>
                          </a:solidFill>
                          <a:latin typeface="Meiryo UI" panose="020B0604030504040204" pitchFamily="50" charset="-128"/>
                          <a:ea typeface="Meiryo UI" panose="020B0604030504040204" pitchFamily="50" charset="-128"/>
                          <a:cs typeface="+mn-cs"/>
                        </a:rPr>
                        <a:t>会議、展示のいずれも大幅に減少</a:t>
                      </a:r>
                      <a:endParaRPr kumimoji="1" lang="en-US" altLang="ja-JP" sz="1000" b="0" u="none" kern="1200" dirty="0">
                        <a:solidFill>
                          <a:schemeClr val="tx1"/>
                        </a:solidFill>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出展社数・来場者数ともに減少しており、展示面積にも影響が出ている</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（費用対効果も減少）</a:t>
                      </a: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大企業や外資系企業は企業イメージや感染症拡大への懸念の観点から、展示会への参加を控える傾向が強い</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200" b="0" u="none"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200" b="0" u="none"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b="0" u="none" kern="1200" dirty="0">
                          <a:solidFill>
                            <a:schemeClr val="tx1"/>
                          </a:solidFill>
                          <a:latin typeface="Meiryo UI" panose="020B0604030504040204" pitchFamily="50" charset="-128"/>
                          <a:ea typeface="Meiryo UI" panose="020B0604030504040204" pitchFamily="50" charset="-128"/>
                          <a:cs typeface="+mn-cs"/>
                        </a:rPr>
                        <a:t>ビジネスモデルの変化</a:t>
                      </a:r>
                      <a:r>
                        <a:rPr kumimoji="1" lang="en-US" altLang="ja-JP" sz="1200" b="0" u="none" kern="1200" dirty="0">
                          <a:solidFill>
                            <a:schemeClr val="tx1"/>
                          </a:solidFill>
                          <a:latin typeface="Meiryo UI" panose="020B0604030504040204" pitchFamily="50" charset="-128"/>
                          <a:ea typeface="Meiryo UI" panose="020B0604030504040204" pitchFamily="50" charset="-128"/>
                          <a:cs typeface="+mn-cs"/>
                        </a:rPr>
                        <a:t>】</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開催形態としては、</a:t>
                      </a:r>
                      <a:r>
                        <a:rPr kumimoji="1" lang="ja-JP" altLang="en-US"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完全オンライン開催やハイブリッド型開催が増加</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100" b="1" u="sng" kern="1200" dirty="0">
                        <a:solidFill>
                          <a:schemeClr val="tx1"/>
                        </a:solidFill>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100" b="0" u="none" dirty="0">
                          <a:solidFill>
                            <a:schemeClr val="tx1">
                              <a:lumMod val="75000"/>
                              <a:lumOff val="25000"/>
                            </a:schemeClr>
                          </a:solidFill>
                          <a:latin typeface="Meiryo UI" panose="020B0604030504040204" pitchFamily="50" charset="-128"/>
                          <a:ea typeface="Meiryo UI" panose="020B0604030504040204" pitchFamily="50" charset="-128"/>
                        </a:rPr>
                        <a:t>コ</a:t>
                      </a:r>
                      <a:r>
                        <a:rPr kumimoji="1" lang="ja-JP" altLang="en-US" sz="1100" b="0" u="none" kern="1200" dirty="0">
                          <a:solidFill>
                            <a:schemeClr val="tx1"/>
                          </a:solidFill>
                          <a:latin typeface="Meiryo UI" panose="020B0604030504040204" pitchFamily="50" charset="-128"/>
                          <a:ea typeface="Meiryo UI" panose="020B0604030504040204" pitchFamily="50" charset="-128"/>
                          <a:cs typeface="+mn-cs"/>
                        </a:rPr>
                        <a:t>ンベンションの</a:t>
                      </a:r>
                      <a:r>
                        <a:rPr kumimoji="1" lang="en-US" altLang="ja-JP" sz="1100" b="0" u="none" kern="1200" dirty="0">
                          <a:solidFill>
                            <a:schemeClr val="tx1"/>
                          </a:solidFill>
                          <a:latin typeface="Meiryo UI" panose="020B0604030504040204" pitchFamily="50" charset="-128"/>
                          <a:ea typeface="Meiryo UI" panose="020B0604030504040204" pitchFamily="50" charset="-128"/>
                          <a:cs typeface="+mn-cs"/>
                        </a:rPr>
                        <a:t>2020</a:t>
                      </a:r>
                      <a:r>
                        <a:rPr kumimoji="1" lang="ja-JP" altLang="en-US" sz="1100" b="0" u="none" kern="1200" dirty="0">
                          <a:solidFill>
                            <a:schemeClr val="tx1"/>
                          </a:solidFill>
                          <a:latin typeface="Meiryo UI" panose="020B0604030504040204" pitchFamily="50" charset="-128"/>
                          <a:ea typeface="Meiryo UI" panose="020B0604030504040204" pitchFamily="50" charset="-128"/>
                          <a:cs typeface="+mn-cs"/>
                        </a:rPr>
                        <a:t>年開催実績は、オンラインとハイブリッド開催で</a:t>
                      </a:r>
                      <a:r>
                        <a:rPr kumimoji="1" lang="en-US" altLang="ja-JP" sz="1100" b="0" u="none" kern="1200" dirty="0">
                          <a:solidFill>
                            <a:schemeClr val="tx1"/>
                          </a:solidFill>
                          <a:latin typeface="Meiryo UI" panose="020B0604030504040204" pitchFamily="50" charset="-128"/>
                          <a:ea typeface="Meiryo UI" panose="020B0604030504040204" pitchFamily="50" charset="-128"/>
                          <a:cs typeface="+mn-cs"/>
                        </a:rPr>
                        <a:t>9</a:t>
                      </a:r>
                      <a:r>
                        <a:rPr kumimoji="1" lang="ja-JP" altLang="en-US" sz="1100" b="0" u="none" kern="1200" dirty="0">
                          <a:solidFill>
                            <a:schemeClr val="tx1"/>
                          </a:solidFill>
                          <a:latin typeface="Meiryo UI" panose="020B0604030504040204" pitchFamily="50" charset="-128"/>
                          <a:ea typeface="Meiryo UI" panose="020B0604030504040204" pitchFamily="50" charset="-128"/>
                          <a:cs typeface="+mn-cs"/>
                        </a:rPr>
                        <a:t>割超　</a:t>
                      </a:r>
                      <a:endParaRPr kumimoji="1" lang="en-US" altLang="ja-JP" sz="1100" b="0" u="none" kern="1200" dirty="0">
                        <a:solidFill>
                          <a:schemeClr val="tx1"/>
                        </a:solidFill>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u="none" kern="1200" dirty="0">
                          <a:solidFill>
                            <a:schemeClr val="tx1"/>
                          </a:solidFill>
                          <a:latin typeface="Meiryo UI" panose="020B0604030504040204" pitchFamily="50" charset="-128"/>
                          <a:ea typeface="Meiryo UI" panose="020B0604030504040204" pitchFamily="50" charset="-128"/>
                          <a:cs typeface="+mn-cs"/>
                        </a:rPr>
                        <a:t>展示会では、</a:t>
                      </a:r>
                      <a:r>
                        <a:rPr kumimoji="1" lang="ja-JP" altLang="en-US" sz="1100" b="1" i="0" u="sng" strike="noStrike" kern="1200" cap="none" spc="0" normalizeH="0" baseline="0" dirty="0">
                          <a:ln>
                            <a:noFill/>
                          </a:ln>
                          <a:solidFill>
                            <a:prstClr val="black"/>
                          </a:solidFill>
                          <a:effectLst/>
                          <a:uLnTx/>
                          <a:uFillTx/>
                          <a:latin typeface="Meiryo UI" panose="020B0604030504040204" pitchFamily="50" charset="-128"/>
                          <a:ea typeface="Meiryo UI" panose="020B0604030504040204" pitchFamily="50" charset="-128"/>
                          <a:cs typeface="+mn-cs"/>
                        </a:rPr>
                        <a:t>業種によってオンライン開催ではマッチングまで至らず効果が薄いケースもある</a:t>
                      </a:r>
                      <a:r>
                        <a:rPr kumimoji="1" lang="ja-JP" altLang="en-US" sz="1100" b="0" i="0" u="none" strike="noStrike" kern="1200" cap="none" spc="0" normalizeH="0" baseline="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100" b="1" i="0" u="sng" strike="noStrike" kern="1200" cap="none" spc="0" normalizeH="0" baseline="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36000" marT="36000" marB="36000" anchor="ctr"/>
                </a:tc>
                <a:extLst>
                  <a:ext uri="{0D108BD9-81ED-4DB2-BD59-A6C34878D82A}">
                    <a16:rowId xmlns:a16="http://schemas.microsoft.com/office/drawing/2014/main" val="1652585522"/>
                  </a:ext>
                </a:extLst>
              </a:tr>
            </a:tbl>
          </a:graphicData>
        </a:graphic>
      </p:graphicFrame>
      <p:sp>
        <p:nvSpPr>
          <p:cNvPr id="10" name="テキスト ボックス 9"/>
          <p:cNvSpPr txBox="1"/>
          <p:nvPr/>
        </p:nvSpPr>
        <p:spPr>
          <a:xfrm>
            <a:off x="3752850" y="4504828"/>
            <a:ext cx="3638550" cy="215444"/>
          </a:xfrm>
          <a:prstGeom prst="rect">
            <a:avLst/>
          </a:prstGeom>
          <a:noFill/>
        </p:spPr>
        <p:txBody>
          <a:bodyPr wrap="square" rtlCol="0">
            <a:spAutoFit/>
          </a:bodyPr>
          <a:lstStyle/>
          <a:p>
            <a:pPr lvl="0"/>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　件数は各施設</a:t>
            </a:r>
            <a:r>
              <a:rPr lang="en-US" altLang="ja-JP" sz="800" dirty="0">
                <a:latin typeface="Meiryo UI" panose="020B0604030504040204" pitchFamily="50" charset="-128"/>
                <a:ea typeface="Meiryo UI" panose="020B0604030504040204" pitchFamily="50" charset="-128"/>
              </a:rPr>
              <a:t>HP</a:t>
            </a:r>
            <a:r>
              <a:rPr lang="ja-JP" altLang="en-US" sz="800" dirty="0">
                <a:latin typeface="Meiryo UI" panose="020B0604030504040204" pitchFamily="50" charset="-128"/>
                <a:ea typeface="Meiryo UI" panose="020B0604030504040204" pitchFamily="50" charset="-128"/>
              </a:rPr>
              <a:t>の公表情報による。太字＋下線が</a:t>
            </a:r>
            <a:r>
              <a:rPr lang="en-US" altLang="ja-JP" sz="800" dirty="0">
                <a:latin typeface="Meiryo UI" panose="020B0604030504040204" pitchFamily="50" charset="-128"/>
                <a:ea typeface="Meiryo UI" panose="020B0604030504040204" pitchFamily="50" charset="-128"/>
              </a:rPr>
              <a:t>2020</a:t>
            </a:r>
            <a:r>
              <a:rPr lang="ja-JP" altLang="en-US" sz="800" dirty="0">
                <a:latin typeface="Meiryo UI" panose="020B0604030504040204" pitchFamily="50" charset="-128"/>
                <a:ea typeface="Meiryo UI" panose="020B0604030504040204" pitchFamily="50" charset="-128"/>
              </a:rPr>
              <a:t>年度件数</a:t>
            </a:r>
          </a:p>
        </p:txBody>
      </p:sp>
      <p:sp>
        <p:nvSpPr>
          <p:cNvPr id="15" name="テキスト ボックス 14"/>
          <p:cNvSpPr txBox="1"/>
          <p:nvPr/>
        </p:nvSpPr>
        <p:spPr>
          <a:xfrm>
            <a:off x="5005602" y="4908123"/>
            <a:ext cx="352565" cy="261610"/>
          </a:xfrm>
          <a:prstGeom prst="rect">
            <a:avLst/>
          </a:prstGeom>
          <a:noFill/>
        </p:spPr>
        <p:txBody>
          <a:bodyPr wrap="square" rtlCol="0">
            <a:spAutoFit/>
          </a:bodyPr>
          <a:lstStyle/>
          <a:p>
            <a:r>
              <a:rPr kumimoji="1" lang="en-US" altLang="ja-JP" sz="1100" b="1" u="sng" dirty="0">
                <a:latin typeface="+mn-ea"/>
              </a:rPr>
              <a:t>61</a:t>
            </a:r>
            <a:endParaRPr kumimoji="1" lang="ja-JP" altLang="en-US" sz="1100" b="1" u="sng" dirty="0">
              <a:latin typeface="+mn-ea"/>
            </a:endParaRPr>
          </a:p>
        </p:txBody>
      </p:sp>
      <p:sp>
        <p:nvSpPr>
          <p:cNvPr id="16" name="正方形/長方形 15"/>
          <p:cNvSpPr/>
          <p:nvPr/>
        </p:nvSpPr>
        <p:spPr>
          <a:xfrm>
            <a:off x="127356" y="4448965"/>
            <a:ext cx="3649217" cy="307777"/>
          </a:xfrm>
          <a:prstGeom prst="rect">
            <a:avLst/>
          </a:prstGeom>
          <a:ln>
            <a:noFill/>
          </a:ln>
        </p:spPr>
        <p:style>
          <a:lnRef idx="3">
            <a:schemeClr val="lt1"/>
          </a:lnRef>
          <a:fillRef idx="1">
            <a:schemeClr val="accent5"/>
          </a:fillRef>
          <a:effectRef idx="1">
            <a:schemeClr val="accent5"/>
          </a:effectRef>
          <a:fontRef idx="minor">
            <a:schemeClr val="lt1"/>
          </a:fontRef>
        </p:style>
        <p:txBody>
          <a:bodyPr vert="horz" wrap="square" anchor="ctr">
            <a:spAutoFit/>
          </a:bodyPr>
          <a:lstStyle/>
          <a:p>
            <a:pPr algn="ctr">
              <a:spcAft>
                <a:spcPts val="0"/>
              </a:spcAft>
            </a:pPr>
            <a:r>
              <a:rPr lang="en-US" altLang="ja-JP" sz="1400" b="1" kern="100" dirty="0">
                <a:latin typeface="Meiryo UI" panose="020B0604030504040204" pitchFamily="50" charset="-128"/>
                <a:ea typeface="Meiryo UI" panose="020B0604030504040204" pitchFamily="50" charset="-128"/>
                <a:cs typeface="Times New Roman" panose="02020603050405020304" pitchFamily="18" charset="0"/>
              </a:rPr>
              <a:t>2019</a:t>
            </a:r>
            <a:r>
              <a:rPr lang="ja-JP" altLang="en-US" sz="14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400" b="1" kern="100" dirty="0">
                <a:latin typeface="Meiryo UI" panose="020B0604030504040204" pitchFamily="50" charset="-128"/>
                <a:ea typeface="Meiryo UI" panose="020B0604030504040204" pitchFamily="50" charset="-128"/>
                <a:cs typeface="Times New Roman" panose="02020603050405020304" pitchFamily="18" charset="0"/>
              </a:rPr>
              <a:t>2020</a:t>
            </a:r>
            <a:r>
              <a:rPr lang="ja-JP" altLang="en-US" sz="1400" b="1" kern="100" dirty="0">
                <a:latin typeface="Meiryo UI" panose="020B0604030504040204" pitchFamily="50" charset="-128"/>
                <a:ea typeface="Meiryo UI" panose="020B0604030504040204" pitchFamily="50" charset="-128"/>
                <a:cs typeface="Times New Roman" panose="02020603050405020304" pitchFamily="18" charset="0"/>
              </a:rPr>
              <a:t>年度催事開催件数の動向</a:t>
            </a:r>
            <a:endParaRPr lang="ja-JP" altLang="ja-JP" sz="1400" b="1"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3" name="正方形/長方形 12"/>
          <p:cNvSpPr/>
          <p:nvPr/>
        </p:nvSpPr>
        <p:spPr>
          <a:xfrm>
            <a:off x="129474" y="603094"/>
            <a:ext cx="1390852" cy="307777"/>
          </a:xfrm>
          <a:prstGeom prst="rect">
            <a:avLst/>
          </a:prstGeom>
          <a:ln>
            <a:noFill/>
          </a:ln>
        </p:spPr>
        <p:style>
          <a:lnRef idx="3">
            <a:schemeClr val="lt1"/>
          </a:lnRef>
          <a:fillRef idx="1">
            <a:schemeClr val="accent5"/>
          </a:fillRef>
          <a:effectRef idx="1">
            <a:schemeClr val="accent5"/>
          </a:effectRef>
          <a:fontRef idx="minor">
            <a:schemeClr val="lt1"/>
          </a:fontRef>
        </p:style>
        <p:txBody>
          <a:bodyPr vert="horz" wrap="square" anchor="ctr">
            <a:spAutoFit/>
          </a:bodyPr>
          <a:lstStyle/>
          <a:p>
            <a:pPr algn="ctr">
              <a:spcAft>
                <a:spcPts val="0"/>
              </a:spcAft>
            </a:pPr>
            <a:r>
              <a:rPr lang="ja-JP" altLang="en-US" sz="1400" b="1" kern="100" dirty="0">
                <a:latin typeface="Meiryo UI" panose="020B0604030504040204" pitchFamily="50" charset="-128"/>
                <a:ea typeface="Meiryo UI" panose="020B0604030504040204" pitchFamily="50" charset="-128"/>
                <a:cs typeface="Times New Roman" panose="02020603050405020304" pitchFamily="18" charset="0"/>
              </a:rPr>
              <a:t>主な意見等</a:t>
            </a:r>
            <a:endParaRPr lang="ja-JP" altLang="ja-JP" sz="1400" b="1"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2" name="テキスト ボックス 1"/>
          <p:cNvSpPr txBox="1"/>
          <p:nvPr/>
        </p:nvSpPr>
        <p:spPr>
          <a:xfrm>
            <a:off x="8207418" y="121627"/>
            <a:ext cx="830323" cy="337185"/>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ctr" anchorCtr="0" forceAA="0" compatLnSpc="1">
            <a:noAutofit/>
          </a:bodyPr>
          <a:lstStyle/>
          <a:p>
            <a:pPr algn="ctr">
              <a:spcAft>
                <a:spcPts val="0"/>
              </a:spcAft>
            </a:pPr>
            <a:r>
              <a:rPr lang="ja-JP" sz="1400" kern="100" dirty="0">
                <a:effectLst/>
                <a:latin typeface="+mn-ea"/>
                <a:cs typeface="Meiryo UI" panose="020B0604030504040204" pitchFamily="50" charset="-128"/>
              </a:rPr>
              <a:t>資料</a:t>
            </a:r>
            <a:r>
              <a:rPr lang="ja-JP" altLang="en-US" sz="1400" kern="100" dirty="0">
                <a:effectLst/>
                <a:latin typeface="+mn-ea"/>
                <a:cs typeface="Meiryo UI" panose="020B0604030504040204" pitchFamily="50" charset="-128"/>
              </a:rPr>
              <a:t>５</a:t>
            </a:r>
            <a:endParaRPr lang="ja-JP" sz="1400" kern="100" dirty="0">
              <a:effectLst/>
              <a:latin typeface="+mn-ea"/>
              <a:cs typeface="Meiryo UI" panose="020B0604030504040204" pitchFamily="50" charset="-128"/>
            </a:endParaRPr>
          </a:p>
        </p:txBody>
      </p:sp>
      <p:sp>
        <p:nvSpPr>
          <p:cNvPr id="2" name="スライド番号プレースホルダー 1"/>
          <p:cNvSpPr>
            <a:spLocks noGrp="1"/>
          </p:cNvSpPr>
          <p:nvPr>
            <p:ph type="sldNum" sz="quarter" idx="12"/>
          </p:nvPr>
        </p:nvSpPr>
        <p:spPr>
          <a:xfrm>
            <a:off x="7129463" y="6527801"/>
            <a:ext cx="2057400" cy="365125"/>
          </a:xfrm>
        </p:spPr>
        <p:txBody>
          <a:bodyPr/>
          <a:lstStyle/>
          <a:p>
            <a:fld id="{6AC9C6ED-BFDB-4561-9AC5-5235E9A3CD2C}" type="slidenum">
              <a:rPr kumimoji="1" lang="ja-JP" altLang="en-US" smtClean="0"/>
              <a:t>1</a:t>
            </a:fld>
            <a:endParaRPr kumimoji="1" lang="ja-JP" altLang="en-US" dirty="0"/>
          </a:p>
        </p:txBody>
      </p:sp>
    </p:spTree>
    <p:extLst>
      <p:ext uri="{BB962C8B-B14F-4D97-AF65-F5344CB8AC3E}">
        <p14:creationId xmlns:p14="http://schemas.microsoft.com/office/powerpoint/2010/main" val="3563236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58121"/>
            <a:ext cx="9144000" cy="468000"/>
          </a:xfrm>
          <a:prstGeom prst="rect">
            <a:avLst/>
          </a:prstGeom>
          <a:solidFill>
            <a:schemeClr val="accent1"/>
          </a:solidFill>
        </p:spPr>
        <p:txBody>
          <a:bodyPr wrap="square" rtlCol="0" anchor="ctr">
            <a:noAutofit/>
          </a:bodyPr>
          <a:lstStyle/>
          <a:p>
            <a:pPr algn="ctr"/>
            <a:r>
              <a:rPr lang="ja-JP" altLang="en-US" sz="2000" b="1" dirty="0">
                <a:solidFill>
                  <a:schemeClr val="bg1"/>
                </a:solidFill>
                <a:latin typeface="Meiryo UI" panose="020B0604030504040204" pitchFamily="50" charset="-128"/>
                <a:ea typeface="Meiryo UI" panose="020B0604030504040204" pitchFamily="50" charset="-128"/>
              </a:rPr>
              <a:t>ウィズ／アフターコロナ時代における</a:t>
            </a:r>
            <a:r>
              <a:rPr lang="en-US" altLang="ja-JP" sz="2000" b="1" dirty="0">
                <a:solidFill>
                  <a:schemeClr val="bg1"/>
                </a:solidFill>
                <a:latin typeface="Meiryo UI" panose="020B0604030504040204" pitchFamily="50" charset="-128"/>
                <a:ea typeface="Meiryo UI" panose="020B0604030504040204" pitchFamily="50" charset="-128"/>
              </a:rPr>
              <a:t>MICE</a:t>
            </a:r>
            <a:r>
              <a:rPr lang="ja-JP" altLang="en-US" sz="2000" b="1" dirty="0">
                <a:solidFill>
                  <a:schemeClr val="bg1"/>
                </a:solidFill>
                <a:latin typeface="Meiryo UI" panose="020B0604030504040204" pitchFamily="50" charset="-128"/>
                <a:ea typeface="Meiryo UI" panose="020B0604030504040204" pitchFamily="50" charset="-128"/>
              </a:rPr>
              <a:t>について（今後の動向）</a:t>
            </a:r>
            <a:r>
              <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ja-JP" altLang="ja-JP" sz="2000" b="1" dirty="0">
              <a:solidFill>
                <a:schemeClr val="bg1"/>
              </a:solidFill>
              <a:latin typeface="Meiryo UI" panose="020B0604030504040204" pitchFamily="50" charset="-128"/>
              <a:ea typeface="Meiryo UI" panose="020B0604030504040204" pitchFamily="50" charset="-128"/>
            </a:endParaRPr>
          </a:p>
        </p:txBody>
      </p:sp>
      <p:graphicFrame>
        <p:nvGraphicFramePr>
          <p:cNvPr id="7" name="表 6"/>
          <p:cNvGraphicFramePr>
            <a:graphicFrameLocks noGrp="1"/>
          </p:cNvGraphicFramePr>
          <p:nvPr/>
        </p:nvGraphicFramePr>
        <p:xfrm>
          <a:off x="273244" y="1196565"/>
          <a:ext cx="8597511" cy="5273603"/>
        </p:xfrm>
        <a:graphic>
          <a:graphicData uri="http://schemas.openxmlformats.org/drawingml/2006/table">
            <a:tbl>
              <a:tblPr firstCol="1" bandRow="1">
                <a:tableStyleId>{5C22544A-7EE6-4342-B048-85BDC9FD1C3A}</a:tableStyleId>
              </a:tblPr>
              <a:tblGrid>
                <a:gridCol w="1228010">
                  <a:extLst>
                    <a:ext uri="{9D8B030D-6E8A-4147-A177-3AD203B41FA5}">
                      <a16:colId xmlns:a16="http://schemas.microsoft.com/office/drawing/2014/main" val="3255045649"/>
                    </a:ext>
                  </a:extLst>
                </a:gridCol>
                <a:gridCol w="7369501">
                  <a:extLst>
                    <a:ext uri="{9D8B030D-6E8A-4147-A177-3AD203B41FA5}">
                      <a16:colId xmlns:a16="http://schemas.microsoft.com/office/drawing/2014/main" val="1437126694"/>
                    </a:ext>
                  </a:extLst>
                </a:gridCol>
              </a:tblGrid>
              <a:tr h="2327540">
                <a:tc>
                  <a:txBody>
                    <a:bodyPr/>
                    <a:lstStyle/>
                    <a:p>
                      <a:pPr algn="l">
                        <a:spcAft>
                          <a:spcPts val="0"/>
                        </a:spcAft>
                      </a:pP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各種レポート等</a:t>
                      </a:r>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tc>
                <a:tc>
                  <a:txBody>
                    <a:bodyPr/>
                    <a:lstStyle/>
                    <a:p>
                      <a:pPr marL="0" indent="0">
                        <a:buFont typeface="Wingdings" panose="05000000000000000000" pitchFamily="2" charset="2"/>
                        <a:buNone/>
                      </a:pPr>
                      <a:r>
                        <a:rPr kumimoji="1" lang="en-US" altLang="ja-JP" sz="1200" b="0" u="none" dirty="0">
                          <a:solidFill>
                            <a:schemeClr val="tx1"/>
                          </a:solidFill>
                          <a:latin typeface="Meiryo UI" panose="020B0604030504040204" pitchFamily="50" charset="-128"/>
                          <a:ea typeface="Meiryo UI" panose="020B0604030504040204" pitchFamily="50" charset="-128"/>
                        </a:rPr>
                        <a:t>【</a:t>
                      </a:r>
                      <a:r>
                        <a:rPr kumimoji="1" lang="ja-JP" altLang="en-US" sz="1200" b="0" u="none" dirty="0">
                          <a:solidFill>
                            <a:schemeClr val="tx1"/>
                          </a:solidFill>
                          <a:latin typeface="Meiryo UI" panose="020B0604030504040204" pitchFamily="50" charset="-128"/>
                          <a:ea typeface="Meiryo UI" panose="020B0604030504040204" pitchFamily="50" charset="-128"/>
                        </a:rPr>
                        <a:t>開催ニーズ</a:t>
                      </a:r>
                      <a:r>
                        <a:rPr kumimoji="1" lang="en-US" altLang="ja-JP" sz="1200" b="0" u="none" dirty="0">
                          <a:solidFill>
                            <a:schemeClr val="tx1"/>
                          </a:solidFill>
                          <a:latin typeface="Meiryo UI" panose="020B0604030504040204" pitchFamily="50" charset="-128"/>
                          <a:ea typeface="Meiryo UI" panose="020B0604030504040204" pitchFamily="50" charset="-128"/>
                        </a:rPr>
                        <a:t>】</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u="none" dirty="0">
                          <a:solidFill>
                            <a:schemeClr val="tx1"/>
                          </a:solidFill>
                          <a:latin typeface="Meiryo UI" panose="020B0604030504040204" pitchFamily="50" charset="-128"/>
                          <a:ea typeface="Meiryo UI" panose="020B0604030504040204" pitchFamily="50" charset="-128"/>
                        </a:rPr>
                        <a:t>バーチャル化は交通アクセス等地方格差解消や参加者層の拡大も期待できる</a:t>
                      </a:r>
                      <a:endParaRPr kumimoji="1" lang="en-US" altLang="ja-JP" sz="1000" b="0" u="none" dirty="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100" b="0" u="none" dirty="0">
                          <a:solidFill>
                            <a:schemeClr val="tx1"/>
                          </a:solidFill>
                          <a:latin typeface="Meiryo UI" panose="020B0604030504040204" pitchFamily="50" charset="-128"/>
                          <a:ea typeface="Meiryo UI" panose="020B0604030504040204" pitchFamily="50" charset="-128"/>
                        </a:rPr>
                        <a:t>MICE</a:t>
                      </a:r>
                      <a:r>
                        <a:rPr kumimoji="1" lang="ja-JP" altLang="en-US" sz="1100" b="0" u="none" dirty="0">
                          <a:solidFill>
                            <a:schemeClr val="tx1"/>
                          </a:solidFill>
                          <a:latin typeface="Meiryo UI" panose="020B0604030504040204" pitchFamily="50" charset="-128"/>
                          <a:ea typeface="Meiryo UI" panose="020B0604030504040204" pitchFamily="50" charset="-128"/>
                        </a:rPr>
                        <a:t>の</a:t>
                      </a:r>
                      <a:r>
                        <a:rPr kumimoji="1" lang="ja-JP" altLang="en-US" sz="1100" b="1" u="sng" dirty="0">
                          <a:solidFill>
                            <a:schemeClr val="tx1"/>
                          </a:solidFill>
                          <a:latin typeface="Meiryo UI" panose="020B0604030504040204" pitchFamily="50" charset="-128"/>
                          <a:ea typeface="Meiryo UI" panose="020B0604030504040204" pitchFamily="50" charset="-128"/>
                        </a:rPr>
                        <a:t>バーチャル化が進む一方、リアル形式自体は今後も根強く残る</a:t>
                      </a:r>
                      <a:r>
                        <a:rPr kumimoji="1" lang="ja-JP" altLang="en-US" sz="1100" b="0" u="none" kern="1200" dirty="0">
                          <a:solidFill>
                            <a:schemeClr val="tx1"/>
                          </a:solidFill>
                          <a:latin typeface="Meiryo UI" panose="020B0604030504040204" pitchFamily="50" charset="-128"/>
                          <a:ea typeface="Meiryo UI" panose="020B0604030504040204" pitchFamily="50" charset="-128"/>
                          <a:cs typeface="+mn-cs"/>
                        </a:rPr>
                        <a:t>（偶発性、体験性、縦覧性）</a:t>
                      </a:r>
                      <a:endParaRPr kumimoji="1" lang="en-US" altLang="ja-JP" sz="1100" b="0" u="none" kern="1200" dirty="0">
                        <a:solidFill>
                          <a:schemeClr val="tx1"/>
                        </a:solidFill>
                        <a:latin typeface="Meiryo UI" panose="020B0604030504040204" pitchFamily="50" charset="-128"/>
                        <a:ea typeface="Meiryo UI" panose="020B0604030504040204" pitchFamily="50" charset="-128"/>
                        <a:cs typeface="+mn-cs"/>
                      </a:endParaRPr>
                    </a:p>
                    <a:p>
                      <a:pPr marL="171450" indent="-171450">
                        <a:buFont typeface="Wingdings" panose="05000000000000000000" pitchFamily="2" charset="2"/>
                        <a:buChar char="l"/>
                      </a:pPr>
                      <a:endParaRPr kumimoji="1" lang="en-US" altLang="ja-JP" sz="1100" b="0" u="none" dirty="0">
                        <a:solidFill>
                          <a:schemeClr val="tx1"/>
                        </a:solidFill>
                        <a:latin typeface="Meiryo UI" panose="020B0604030504040204" pitchFamily="50" charset="-128"/>
                        <a:ea typeface="Meiryo UI" panose="020B0604030504040204" pitchFamily="50" charset="-128"/>
                      </a:endParaRPr>
                    </a:p>
                    <a:p>
                      <a:pPr marL="0" indent="0">
                        <a:buFont typeface="Wingdings" panose="05000000000000000000" pitchFamily="2" charset="2"/>
                        <a:buNone/>
                      </a:pPr>
                      <a:r>
                        <a:rPr kumimoji="1" lang="en-US" altLang="ja-JP" sz="1200" b="0" u="none" dirty="0">
                          <a:solidFill>
                            <a:schemeClr val="tx1"/>
                          </a:solidFill>
                          <a:latin typeface="Meiryo UI" panose="020B0604030504040204" pitchFamily="50" charset="-128"/>
                          <a:ea typeface="Meiryo UI" panose="020B0604030504040204" pitchFamily="50" charset="-128"/>
                        </a:rPr>
                        <a:t>【</a:t>
                      </a:r>
                      <a:r>
                        <a:rPr kumimoji="1" lang="ja-JP" altLang="en-US" sz="1200" b="0" u="none" dirty="0">
                          <a:solidFill>
                            <a:schemeClr val="tx1"/>
                          </a:solidFill>
                          <a:latin typeface="Meiryo UI" panose="020B0604030504040204" pitchFamily="50" charset="-128"/>
                          <a:ea typeface="Meiryo UI" panose="020B0604030504040204" pitchFamily="50" charset="-128"/>
                        </a:rPr>
                        <a:t>求められる施設</a:t>
                      </a:r>
                      <a:r>
                        <a:rPr kumimoji="1" lang="en-US" altLang="ja-JP" sz="1200" b="0" u="none" dirty="0">
                          <a:solidFill>
                            <a:schemeClr val="tx1"/>
                          </a:solidFill>
                          <a:latin typeface="Meiryo UI" panose="020B0604030504040204" pitchFamily="50" charset="-128"/>
                          <a:ea typeface="Meiryo UI" panose="020B0604030504040204" pitchFamily="50" charset="-128"/>
                        </a:rPr>
                        <a:t>】</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リアルとバーチャルの融合への対応、施設機能の複合化、サービスレベルの向上等</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リアルとバーチャルの融合が進むことで、必ずしも従来の会場規模は必要なくなるはず</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indent="0">
                        <a:buFont typeface="Wingdings" panose="05000000000000000000" pitchFamily="2" charset="2"/>
                        <a:buNone/>
                      </a:pPr>
                      <a:endPar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indent="0">
                        <a:buFont typeface="Wingdings" panose="05000000000000000000" pitchFamily="2" charset="2"/>
                        <a:buNone/>
                      </a:pPr>
                      <a:r>
                        <a:rPr kumimoji="1"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今後の動向</a:t>
                      </a:r>
                      <a:r>
                        <a:rPr kumimoji="1"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100" b="1" u="sng" dirty="0">
                          <a:solidFill>
                            <a:schemeClr val="tx1"/>
                          </a:solidFill>
                          <a:latin typeface="Meiryo UI" panose="020B0604030504040204" pitchFamily="50" charset="-128"/>
                          <a:ea typeface="Meiryo UI" panose="020B0604030504040204" pitchFamily="50" charset="-128"/>
                        </a:rPr>
                        <a:t>MICE</a:t>
                      </a:r>
                      <a:r>
                        <a:rPr kumimoji="1" lang="ja-JP" altLang="en-US" sz="1100" b="1" u="sng" dirty="0">
                          <a:solidFill>
                            <a:schemeClr val="tx1"/>
                          </a:solidFill>
                          <a:latin typeface="Meiryo UI" panose="020B0604030504040204" pitchFamily="50" charset="-128"/>
                          <a:ea typeface="Meiryo UI" panose="020B0604030504040204" pitchFamily="50" charset="-128"/>
                        </a:rPr>
                        <a:t>産業はまさにイノベーションの渦中にあり、あり方が大きく変わろうとしている</a:t>
                      </a:r>
                      <a:endParaRPr kumimoji="1" lang="en-US" altLang="ja-JP" sz="1100" b="1" u="sng" dirty="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u="none" kern="1200" dirty="0">
                          <a:solidFill>
                            <a:schemeClr val="tx1"/>
                          </a:solidFill>
                          <a:latin typeface="Meiryo UI" panose="020B0604030504040204" pitchFamily="50" charset="-128"/>
                          <a:ea typeface="Meiryo UI" panose="020B0604030504040204" pitchFamily="50" charset="-128"/>
                          <a:cs typeface="+mn-cs"/>
                        </a:rPr>
                        <a:t>ハイブリッド開催では、リアル参加者は減少するが、参加者全体数は増加すると想定</a:t>
                      </a:r>
                      <a:r>
                        <a:rPr kumimoji="1" lang="ja-JP" altLang="en-US" sz="1100" b="0" u="none" dirty="0">
                          <a:solidFill>
                            <a:schemeClr val="tx1"/>
                          </a:solidFill>
                          <a:latin typeface="Meiryo UI" panose="020B0604030504040204" pitchFamily="50" charset="-128"/>
                          <a:ea typeface="Meiryo UI" panose="020B0604030504040204" pitchFamily="50" charset="-128"/>
                        </a:rPr>
                        <a:t>　</a:t>
                      </a:r>
                      <a:endParaRPr kumimoji="1" lang="en-US" altLang="ja-JP" sz="1000" b="0" u="none" kern="1200" dirty="0">
                        <a:solidFill>
                          <a:schemeClr val="tx1"/>
                        </a:solidFill>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u="none" dirty="0">
                          <a:solidFill>
                            <a:schemeClr val="tx1"/>
                          </a:solidFill>
                          <a:latin typeface="Meiryo UI" panose="020B0604030504040204" pitchFamily="50" charset="-128"/>
                          <a:ea typeface="Meiryo UI" panose="020B0604030504040204" pitchFamily="50" charset="-128"/>
                        </a:rPr>
                        <a:t>開催都市は、</a:t>
                      </a:r>
                      <a:r>
                        <a:rPr kumimoji="1" lang="en-US" altLang="ja-JP" sz="1100" b="0" u="none" dirty="0">
                          <a:solidFill>
                            <a:schemeClr val="tx1"/>
                          </a:solidFill>
                          <a:latin typeface="Meiryo UI" panose="020B0604030504040204" pitchFamily="50" charset="-128"/>
                          <a:ea typeface="Meiryo UI" panose="020B0604030504040204" pitchFamily="50" charset="-128"/>
                        </a:rPr>
                        <a:t>MICE</a:t>
                      </a:r>
                      <a:r>
                        <a:rPr kumimoji="1" lang="ja-JP" altLang="en-US" sz="1100" b="0" u="none" dirty="0">
                          <a:solidFill>
                            <a:schemeClr val="tx1"/>
                          </a:solidFill>
                          <a:latin typeface="Meiryo UI" panose="020B0604030504040204" pitchFamily="50" charset="-128"/>
                          <a:ea typeface="Meiryo UI" panose="020B0604030504040204" pitchFamily="50" charset="-128"/>
                        </a:rPr>
                        <a:t>の価値の再設定、ターゲットの再検討を軸にした戦略の再構築などが必要</a:t>
                      </a:r>
                      <a:r>
                        <a:rPr kumimoji="1" lang="ja-JP" altLang="en-US" sz="1000" b="0" u="none" dirty="0">
                          <a:solidFill>
                            <a:schemeClr val="tx1"/>
                          </a:solidFill>
                          <a:latin typeface="Meiryo UI" panose="020B0604030504040204" pitchFamily="50" charset="-128"/>
                          <a:ea typeface="Meiryo UI" panose="020B0604030504040204" pitchFamily="50" charset="-128"/>
                        </a:rPr>
                        <a:t>　</a:t>
                      </a:r>
                      <a:endParaRPr kumimoji="1" lang="en-US" altLang="ja-JP" sz="1000" b="0" u="none" dirty="0">
                        <a:solidFill>
                          <a:schemeClr val="tx1"/>
                        </a:solidFill>
                        <a:latin typeface="Meiryo UI" panose="020B0604030504040204" pitchFamily="50" charset="-128"/>
                        <a:ea typeface="Meiryo UI" panose="020B0604030504040204" pitchFamily="50" charset="-128"/>
                      </a:endParaRPr>
                    </a:p>
                  </a:txBody>
                  <a:tcPr marL="72000" marR="36000" marT="36000" marB="36000" anchor="ctr"/>
                </a:tc>
                <a:extLst>
                  <a:ext uri="{0D108BD9-81ED-4DB2-BD59-A6C34878D82A}">
                    <a16:rowId xmlns:a16="http://schemas.microsoft.com/office/drawing/2014/main" val="395237568"/>
                  </a:ext>
                </a:extLst>
              </a:tr>
              <a:tr h="2946063">
                <a:tc>
                  <a:txBody>
                    <a:bodyPr/>
                    <a:lstStyle/>
                    <a:p>
                      <a:pPr algn="l">
                        <a:spcAft>
                          <a:spcPts val="0"/>
                        </a:spcAft>
                      </a:pP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関係者ヒアリング</a:t>
                      </a:r>
                      <a:endParaRPr lang="ja-JP" altLang="ja-JP" sz="900"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tc>
                <a:tc>
                  <a:txBody>
                    <a:bodyPr/>
                    <a:lstStyle/>
                    <a:p>
                      <a:pPr marL="0" indent="0" algn="l" defTabSz="914400" rtl="0" eaLnBrk="1" latinLnBrk="0" hangingPunct="1">
                        <a:lnSpc>
                          <a:spcPct val="100000"/>
                        </a:lnSpc>
                        <a:spcBef>
                          <a:spcPts val="0"/>
                        </a:spcBef>
                        <a:spcAft>
                          <a:spcPts val="300"/>
                        </a:spcAft>
                        <a:buFont typeface="Wingdings" panose="05000000000000000000" pitchFamily="2" charset="2"/>
                        <a:buNone/>
                      </a:pPr>
                      <a:r>
                        <a:rPr kumimoji="1" lang="en-US" altLang="ja-JP" sz="1200" b="0" u="none"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b="0" u="none" kern="1200" dirty="0">
                          <a:solidFill>
                            <a:schemeClr val="tx1"/>
                          </a:solidFill>
                          <a:latin typeface="Meiryo UI" panose="020B0604030504040204" pitchFamily="50" charset="-128"/>
                          <a:ea typeface="Meiryo UI" panose="020B0604030504040204" pitchFamily="50" charset="-128"/>
                          <a:cs typeface="+mn-cs"/>
                        </a:rPr>
                        <a:t>開催ニーズ</a:t>
                      </a:r>
                      <a:r>
                        <a:rPr kumimoji="1" lang="en-US" altLang="ja-JP" sz="1200" b="0" u="none" kern="1200" dirty="0">
                          <a:solidFill>
                            <a:schemeClr val="tx1"/>
                          </a:solidFill>
                          <a:latin typeface="Meiryo UI" panose="020B0604030504040204" pitchFamily="50" charset="-128"/>
                          <a:ea typeface="Meiryo UI" panose="020B0604030504040204" pitchFamily="50" charset="-128"/>
                          <a:cs typeface="+mn-cs"/>
                        </a:rPr>
                        <a:t>】</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u="none" kern="1200" dirty="0">
                          <a:solidFill>
                            <a:schemeClr val="tx1"/>
                          </a:solidFill>
                          <a:latin typeface="Meiryo UI" panose="020B0604030504040204" pitchFamily="50" charset="-128"/>
                          <a:ea typeface="Meiryo UI" panose="020B0604030504040204" pitchFamily="50" charset="-128"/>
                          <a:cs typeface="+mn-cs"/>
                        </a:rPr>
                        <a:t>オンラインが進んでも名刺交換や対面での情報交換の価値の重要性からリアルが良いとの意見</a:t>
                      </a:r>
                      <a:endParaRPr kumimoji="1" lang="en-US" altLang="ja-JP" sz="1100" b="0" u="none" kern="1200" dirty="0">
                        <a:solidFill>
                          <a:schemeClr val="tx1"/>
                        </a:solidFill>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u="none" kern="1200" noProof="0" dirty="0">
                          <a:solidFill>
                            <a:schemeClr val="tx1"/>
                          </a:solidFill>
                          <a:latin typeface="Meiryo UI" panose="020B0604030504040204" pitchFamily="50" charset="-128"/>
                          <a:ea typeface="Meiryo UI" panose="020B0604030504040204" pitchFamily="50" charset="-128"/>
                          <a:cs typeface="+mn-cs"/>
                        </a:rPr>
                        <a:t>これまでも一部</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取り入れられていた</a:t>
                      </a:r>
                      <a:r>
                        <a:rPr kumimoji="1" lang="ja-JP" altLang="en-US"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オンラインの良さを再認識</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オンライン開催により、</a:t>
                      </a:r>
                      <a:r>
                        <a:rPr kumimoji="1" lang="en-US" altLang="ja-JP" sz="11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BtoB</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で重要なマッチングの効果がアップ</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コロナ禍以降においてもリアルのニーズは高く、特に中小企業の参加意欲は不変　</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b="0" u="none"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200" b="0" u="none"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b="0" u="none" kern="1200" dirty="0">
                          <a:solidFill>
                            <a:schemeClr val="tx1"/>
                          </a:solidFill>
                          <a:latin typeface="Meiryo UI" panose="020B0604030504040204" pitchFamily="50" charset="-128"/>
                          <a:ea typeface="Meiryo UI" panose="020B0604030504040204" pitchFamily="50" charset="-128"/>
                          <a:cs typeface="+mn-cs"/>
                        </a:rPr>
                        <a:t>求められる施設</a:t>
                      </a:r>
                      <a:r>
                        <a:rPr kumimoji="1" lang="en-US" altLang="ja-JP" sz="1200" b="0" u="none" kern="1200" dirty="0">
                          <a:solidFill>
                            <a:schemeClr val="tx1"/>
                          </a:solidFill>
                          <a:latin typeface="Meiryo UI" panose="020B0604030504040204" pitchFamily="50" charset="-128"/>
                          <a:ea typeface="Meiryo UI" panose="020B0604030504040204" pitchFamily="50" charset="-128"/>
                          <a:cs typeface="+mn-cs"/>
                        </a:rPr>
                        <a:t>】</a:t>
                      </a:r>
                    </a:p>
                    <a:p>
                      <a:pPr marL="171450" marR="0" lvl="0" indent="-171450" algn="l" defTabSz="914400" rtl="0" eaLnBrk="1" fontAlgn="auto" latinLnBrk="0" hangingPunct="1">
                        <a:lnSpc>
                          <a:spcPct val="100000"/>
                        </a:lnSpc>
                        <a:spcBef>
                          <a:spcPts val="0"/>
                        </a:spcBef>
                        <a:spcAft>
                          <a:spcPts val="300"/>
                        </a:spcAft>
                        <a:buClrTx/>
                        <a:buSzTx/>
                        <a:buFont typeface="Wingdings" panose="05000000000000000000" pitchFamily="2" charset="2"/>
                        <a:buChar char="l"/>
                        <a:tabLst/>
                        <a:defRPr/>
                      </a:pPr>
                      <a:r>
                        <a:rPr kumimoji="1" lang="ja-JP" altLang="en-US" sz="1100" b="1" u="sng" kern="1200" noProof="0" dirty="0">
                          <a:solidFill>
                            <a:schemeClr val="tx1"/>
                          </a:solidFill>
                          <a:latin typeface="Meiryo UI" panose="020B0604030504040204" pitchFamily="50" charset="-128"/>
                          <a:ea typeface="Meiryo UI" panose="020B0604030504040204" pitchFamily="50" charset="-128"/>
                          <a:cs typeface="+mn-cs"/>
                        </a:rPr>
                        <a:t>感染症対策</a:t>
                      </a:r>
                      <a:r>
                        <a:rPr kumimoji="1" lang="ja-JP" altLang="en-US" sz="1100" b="0" u="none" kern="1200" noProof="0" dirty="0">
                          <a:solidFill>
                            <a:schemeClr val="tx1"/>
                          </a:solidFill>
                          <a:latin typeface="Meiryo UI" panose="020B0604030504040204" pitchFamily="50" charset="-128"/>
                          <a:ea typeface="Meiryo UI" panose="020B0604030504040204" pitchFamily="50" charset="-128"/>
                          <a:cs typeface="+mn-cs"/>
                        </a:rPr>
                        <a:t>に適した施設　</a:t>
                      </a:r>
                      <a:endParaRPr kumimoji="1" lang="en-US" altLang="ja-JP" sz="1000" b="0" u="none" kern="1200" noProof="0" dirty="0">
                        <a:solidFill>
                          <a:schemeClr val="tx1"/>
                        </a:solidFill>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ts val="1100"/>
                        </a:lnSpc>
                        <a:spcBef>
                          <a:spcPts val="0"/>
                        </a:spcBef>
                        <a:spcAft>
                          <a:spcPts val="300"/>
                        </a:spcAft>
                        <a:buClrTx/>
                        <a:buSzTx/>
                        <a:buFont typeface="Wingdings" panose="05000000000000000000" pitchFamily="2" charset="2"/>
                        <a:buChar char="l"/>
                        <a:tabLst/>
                        <a:defRPr/>
                      </a:pPr>
                      <a:r>
                        <a:rPr kumimoji="1" lang="ja-JP" altLang="en-US" sz="1100" b="0" u="none" kern="1200" noProof="0" dirty="0">
                          <a:solidFill>
                            <a:schemeClr val="tx1"/>
                          </a:solidFill>
                          <a:latin typeface="Meiryo UI" panose="020B0604030504040204" pitchFamily="50" charset="-128"/>
                          <a:ea typeface="Meiryo UI" panose="020B0604030504040204" pitchFamily="50" charset="-128"/>
                          <a:cs typeface="+mn-cs"/>
                        </a:rPr>
                        <a:t>大容量通信への対応や通信設備の増強等、</a:t>
                      </a:r>
                      <a:r>
                        <a:rPr kumimoji="1" lang="en-US" altLang="ja-JP" sz="1100" b="1" u="sng" kern="1200" noProof="0" dirty="0">
                          <a:solidFill>
                            <a:schemeClr val="tx1"/>
                          </a:solidFill>
                          <a:latin typeface="Meiryo UI" panose="020B0604030504040204" pitchFamily="50" charset="-128"/>
                          <a:ea typeface="Meiryo UI" panose="020B0604030504040204" pitchFamily="50" charset="-128"/>
                          <a:cs typeface="+mn-cs"/>
                        </a:rPr>
                        <a:t>IT</a:t>
                      </a:r>
                      <a:r>
                        <a:rPr kumimoji="1" lang="ja-JP" altLang="en-US" sz="1100" b="1" u="sng" kern="1200" noProof="0" dirty="0">
                          <a:solidFill>
                            <a:schemeClr val="tx1"/>
                          </a:solidFill>
                          <a:latin typeface="Meiryo UI" panose="020B0604030504040204" pitchFamily="50" charset="-128"/>
                          <a:ea typeface="Meiryo UI" panose="020B0604030504040204" pitchFamily="50" charset="-128"/>
                          <a:cs typeface="+mn-cs"/>
                        </a:rPr>
                        <a:t>インフラ・ネット環境</a:t>
                      </a:r>
                      <a:r>
                        <a:rPr kumimoji="1" lang="ja-JP" altLang="en-US" sz="1100" b="0" u="none" kern="1200" noProof="0" dirty="0">
                          <a:solidFill>
                            <a:schemeClr val="tx1"/>
                          </a:solidFill>
                          <a:latin typeface="Meiryo UI" panose="020B0604030504040204" pitchFamily="50" charset="-128"/>
                          <a:ea typeface="Meiryo UI" panose="020B0604030504040204" pitchFamily="50" charset="-128"/>
                          <a:cs typeface="+mn-cs"/>
                        </a:rPr>
                        <a:t>の整備　</a:t>
                      </a:r>
                      <a:endParaRPr kumimoji="1" lang="en-US" altLang="ja-JP" sz="1100" b="0" u="none" kern="1200" noProof="0" dirty="0">
                        <a:solidFill>
                          <a:schemeClr val="tx1"/>
                        </a:solidFill>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ts val="1100"/>
                        </a:lnSpc>
                        <a:spcBef>
                          <a:spcPts val="0"/>
                        </a:spcBef>
                        <a:spcAft>
                          <a:spcPts val="300"/>
                        </a:spcAft>
                        <a:buClrTx/>
                        <a:buSzTx/>
                        <a:buFont typeface="Wingdings" panose="05000000000000000000" pitchFamily="2" charset="2"/>
                        <a:buChar char="l"/>
                        <a:tabLst/>
                        <a:defRPr/>
                      </a:pPr>
                      <a:r>
                        <a:rPr kumimoji="1" lang="ja-JP" altLang="en-US" sz="1100" b="0" u="none" kern="1200" noProof="0" dirty="0">
                          <a:solidFill>
                            <a:schemeClr val="tx1"/>
                          </a:solidFill>
                          <a:latin typeface="Meiryo UI" panose="020B0604030504040204" pitchFamily="50" charset="-128"/>
                          <a:ea typeface="Meiryo UI" panose="020B0604030504040204" pitchFamily="50" charset="-128"/>
                          <a:cs typeface="+mn-cs"/>
                        </a:rPr>
                        <a:t>誰が入場したかわかる</a:t>
                      </a:r>
                      <a:r>
                        <a:rPr kumimoji="1" lang="ja-JP" altLang="en-US" sz="1100" b="1" u="sng" kern="1200" noProof="0" dirty="0">
                          <a:solidFill>
                            <a:schemeClr val="tx1"/>
                          </a:solidFill>
                          <a:latin typeface="Meiryo UI" panose="020B0604030504040204" pitchFamily="50" charset="-128"/>
                          <a:ea typeface="Meiryo UI" panose="020B0604030504040204" pitchFamily="50" charset="-128"/>
                          <a:cs typeface="+mn-cs"/>
                        </a:rPr>
                        <a:t>入場管理システム</a:t>
                      </a:r>
                      <a:r>
                        <a:rPr kumimoji="1" lang="ja-JP" altLang="en-US" sz="1100" b="0" u="none" kern="1200" noProof="0" dirty="0">
                          <a:solidFill>
                            <a:schemeClr val="tx1"/>
                          </a:solidFill>
                          <a:latin typeface="Meiryo UI" panose="020B0604030504040204" pitchFamily="50" charset="-128"/>
                          <a:ea typeface="Meiryo UI" panose="020B0604030504040204" pitchFamily="50" charset="-128"/>
                          <a:cs typeface="+mn-cs"/>
                        </a:rPr>
                        <a:t>の常設</a:t>
                      </a:r>
                      <a:r>
                        <a:rPr kumimoji="1" lang="ja-JP" altLang="en-US" sz="1000" b="0" u="none" kern="1200" noProof="0" dirty="0">
                          <a:solidFill>
                            <a:schemeClr val="tx1"/>
                          </a:solidFill>
                          <a:latin typeface="Meiryo UI" panose="020B0604030504040204" pitchFamily="50" charset="-128"/>
                          <a:ea typeface="Meiryo UI" panose="020B0604030504040204" pitchFamily="50" charset="-128"/>
                          <a:cs typeface="+mn-cs"/>
                        </a:rPr>
                        <a:t>　</a:t>
                      </a:r>
                      <a:endParaRPr kumimoji="1" lang="en-US" altLang="ja-JP" sz="1000" b="0" u="none" kern="1200" noProof="0" dirty="0">
                        <a:solidFill>
                          <a:schemeClr val="tx1"/>
                        </a:solidFill>
                        <a:latin typeface="Meiryo UI" panose="020B0604030504040204" pitchFamily="50" charset="-128"/>
                        <a:ea typeface="Meiryo UI" panose="020B0604030504040204" pitchFamily="50" charset="-128"/>
                        <a:cs typeface="+mn-cs"/>
                      </a:endParaRPr>
                    </a:p>
                    <a:p>
                      <a:pPr marL="0" indent="0">
                        <a:buFont typeface="Wingdings" panose="05000000000000000000" pitchFamily="2" charset="2"/>
                        <a:buNone/>
                      </a:pPr>
                      <a:endParaRPr kumimoji="1" lang="en-US" altLang="ja-JP" sz="800" b="0" u="none" kern="1200" dirty="0">
                        <a:solidFill>
                          <a:schemeClr val="tx1"/>
                        </a:solidFill>
                        <a:latin typeface="Meiryo UI" panose="020B0604030504040204" pitchFamily="50" charset="-128"/>
                        <a:ea typeface="Meiryo UI" panose="020B0604030504040204" pitchFamily="50" charset="-128"/>
                        <a:cs typeface="+mn-cs"/>
                      </a:endParaRPr>
                    </a:p>
                    <a:p>
                      <a:pPr marL="0" indent="0">
                        <a:buFont typeface="Wingdings" panose="05000000000000000000" pitchFamily="2" charset="2"/>
                        <a:buNone/>
                      </a:pPr>
                      <a:r>
                        <a:rPr kumimoji="1" lang="en-US" altLang="ja-JP" sz="1200" b="0" u="none"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b="0" u="none" kern="1200" dirty="0">
                          <a:solidFill>
                            <a:schemeClr val="tx1"/>
                          </a:solidFill>
                          <a:latin typeface="Meiryo UI" panose="020B0604030504040204" pitchFamily="50" charset="-128"/>
                          <a:ea typeface="Meiryo UI" panose="020B0604030504040204" pitchFamily="50" charset="-128"/>
                          <a:cs typeface="+mn-cs"/>
                        </a:rPr>
                        <a:t>今後の動向</a:t>
                      </a:r>
                      <a:r>
                        <a:rPr kumimoji="1" lang="en-US" altLang="ja-JP" sz="1200" b="0" u="none" kern="1200" dirty="0">
                          <a:solidFill>
                            <a:schemeClr val="tx1"/>
                          </a:solidFill>
                          <a:latin typeface="Meiryo UI" panose="020B0604030504040204" pitchFamily="50" charset="-128"/>
                          <a:ea typeface="Meiryo UI" panose="020B0604030504040204" pitchFamily="50" charset="-128"/>
                          <a:cs typeface="+mn-cs"/>
                        </a:rPr>
                        <a:t>】</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MICE</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モデルはハイブリッド型が今後進んでいくと想定　</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展示会業界が回復するには相当の期間が必要　</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今後の</a:t>
                      </a:r>
                      <a:r>
                        <a:rPr kumimoji="1" lang="en-US" altLang="ja-JP"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MICE</a:t>
                      </a:r>
                      <a:r>
                        <a:rPr kumimoji="1" lang="ja-JP" altLang="en-US"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市場、特に展示会がどうなっていくのかは読めない</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36000" marT="36000" marB="36000" anchor="ctr"/>
                </a:tc>
                <a:extLst>
                  <a:ext uri="{0D108BD9-81ED-4DB2-BD59-A6C34878D82A}">
                    <a16:rowId xmlns:a16="http://schemas.microsoft.com/office/drawing/2014/main" val="1652585522"/>
                  </a:ext>
                </a:extLst>
              </a:tr>
            </a:tbl>
          </a:graphicData>
        </a:graphic>
      </p:graphicFrame>
      <p:sp>
        <p:nvSpPr>
          <p:cNvPr id="13" name="正方形/長方形 12"/>
          <p:cNvSpPr/>
          <p:nvPr/>
        </p:nvSpPr>
        <p:spPr>
          <a:xfrm>
            <a:off x="141734" y="710238"/>
            <a:ext cx="1390852" cy="307777"/>
          </a:xfrm>
          <a:prstGeom prst="rect">
            <a:avLst/>
          </a:prstGeom>
          <a:ln>
            <a:noFill/>
          </a:ln>
        </p:spPr>
        <p:style>
          <a:lnRef idx="3">
            <a:schemeClr val="lt1"/>
          </a:lnRef>
          <a:fillRef idx="1">
            <a:schemeClr val="accent5"/>
          </a:fillRef>
          <a:effectRef idx="1">
            <a:schemeClr val="accent5"/>
          </a:effectRef>
          <a:fontRef idx="minor">
            <a:schemeClr val="lt1"/>
          </a:fontRef>
        </p:style>
        <p:txBody>
          <a:bodyPr vert="horz" wrap="square" anchor="ctr">
            <a:spAutoFit/>
          </a:bodyPr>
          <a:lstStyle/>
          <a:p>
            <a:pPr algn="ctr">
              <a:spcAft>
                <a:spcPts val="0"/>
              </a:spcAft>
            </a:pPr>
            <a:r>
              <a:rPr lang="ja-JP" altLang="en-US" sz="1400" b="1" kern="100" dirty="0">
                <a:latin typeface="Meiryo UI" panose="020B0604030504040204" pitchFamily="50" charset="-128"/>
                <a:ea typeface="Meiryo UI" panose="020B0604030504040204" pitchFamily="50" charset="-128"/>
                <a:cs typeface="Times New Roman" panose="02020603050405020304" pitchFamily="18" charset="0"/>
              </a:rPr>
              <a:t>主な意見等</a:t>
            </a:r>
            <a:endParaRPr lang="ja-JP" altLang="ja-JP" sz="1400" b="1"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2" name="スライド番号プレースホルダー 1"/>
          <p:cNvSpPr>
            <a:spLocks noGrp="1"/>
          </p:cNvSpPr>
          <p:nvPr>
            <p:ph type="sldNum" sz="quarter" idx="12"/>
          </p:nvPr>
        </p:nvSpPr>
        <p:spPr>
          <a:xfrm>
            <a:off x="7115175" y="6542088"/>
            <a:ext cx="2057400" cy="365125"/>
          </a:xfrm>
        </p:spPr>
        <p:txBody>
          <a:bodyPr/>
          <a:lstStyle/>
          <a:p>
            <a:fld id="{6AC9C6ED-BFDB-4561-9AC5-5235E9A3CD2C}" type="slidenum">
              <a:rPr kumimoji="1" lang="ja-JP" altLang="en-US" smtClean="0"/>
              <a:t>2</a:t>
            </a:fld>
            <a:endParaRPr kumimoji="1" lang="ja-JP" altLang="en-US" dirty="0"/>
          </a:p>
        </p:txBody>
      </p:sp>
    </p:spTree>
    <p:extLst>
      <p:ext uri="{BB962C8B-B14F-4D97-AF65-F5344CB8AC3E}">
        <p14:creationId xmlns:p14="http://schemas.microsoft.com/office/powerpoint/2010/main" val="2839860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58121"/>
            <a:ext cx="9144000" cy="468000"/>
          </a:xfrm>
          <a:prstGeom prst="rect">
            <a:avLst/>
          </a:prstGeom>
          <a:solidFill>
            <a:schemeClr val="accent1"/>
          </a:solidFill>
        </p:spPr>
        <p:txBody>
          <a:bodyPr wrap="square" rtlCol="0" anchor="ctr">
            <a:noAutofit/>
          </a:bodyPr>
          <a:lstStyle/>
          <a:p>
            <a:r>
              <a:rPr lang="ja-JP" altLang="en-US" sz="2000" b="1" dirty="0">
                <a:solidFill>
                  <a:schemeClr val="bg1"/>
                </a:solidFill>
                <a:latin typeface="Meiryo UI" panose="020B0604030504040204" pitchFamily="50" charset="-128"/>
                <a:ea typeface="Meiryo UI" panose="020B0604030504040204" pitchFamily="50" charset="-128"/>
              </a:rPr>
              <a:t>　　　　　ウィズ／アフターコロナ時代における</a:t>
            </a:r>
            <a:r>
              <a:rPr lang="en-US" altLang="ja-JP" sz="2000" b="1" dirty="0">
                <a:solidFill>
                  <a:schemeClr val="bg1"/>
                </a:solidFill>
                <a:latin typeface="Meiryo UI" panose="020B0604030504040204" pitchFamily="50" charset="-128"/>
                <a:ea typeface="Meiryo UI" panose="020B0604030504040204" pitchFamily="50" charset="-128"/>
              </a:rPr>
              <a:t>MICE</a:t>
            </a:r>
            <a:r>
              <a:rPr lang="ja-JP" altLang="en-US" sz="2000" b="1" dirty="0">
                <a:solidFill>
                  <a:schemeClr val="bg1"/>
                </a:solidFill>
                <a:latin typeface="Meiryo UI" panose="020B0604030504040204" pitchFamily="50" charset="-128"/>
                <a:ea typeface="Meiryo UI" panose="020B0604030504040204" pitchFamily="50" charset="-128"/>
              </a:rPr>
              <a:t>について（今後の動向）</a:t>
            </a:r>
            <a:r>
              <a:rPr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ja-JP" altLang="ja-JP" b="1" dirty="0">
              <a:solidFill>
                <a:schemeClr val="bg1"/>
              </a:solidFill>
              <a:latin typeface="Meiryo UI" panose="020B0604030504040204" pitchFamily="50" charset="-128"/>
              <a:ea typeface="Meiryo UI"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477442468"/>
              </p:ext>
            </p:extLst>
          </p:nvPr>
        </p:nvGraphicFramePr>
        <p:xfrm>
          <a:off x="304668" y="1164529"/>
          <a:ext cx="8597511" cy="1507234"/>
        </p:xfrm>
        <a:graphic>
          <a:graphicData uri="http://schemas.openxmlformats.org/drawingml/2006/table">
            <a:tbl>
              <a:tblPr firstCol="1" bandRow="1">
                <a:tableStyleId>{0660B408-B3CF-4A94-85FC-2B1E0A45F4A2}</a:tableStyleId>
              </a:tblPr>
              <a:tblGrid>
                <a:gridCol w="8597511">
                  <a:extLst>
                    <a:ext uri="{9D8B030D-6E8A-4147-A177-3AD203B41FA5}">
                      <a16:colId xmlns:a16="http://schemas.microsoft.com/office/drawing/2014/main" val="406900164"/>
                    </a:ext>
                  </a:extLst>
                </a:gridCol>
              </a:tblGrid>
              <a:tr h="1507234">
                <a:tc>
                  <a:txBody>
                    <a:bodyPr/>
                    <a:lstStyle/>
                    <a:p>
                      <a:pPr marL="171450" indent="-171450">
                        <a:lnSpc>
                          <a:spcPts val="2200"/>
                        </a:lnSpc>
                        <a:buFont typeface="Wingdings" panose="05000000000000000000" pitchFamily="2" charset="2"/>
                        <a:buChar char="l"/>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コロナを機に、</a:t>
                      </a:r>
                      <a:r>
                        <a:rPr kumimoji="1" lang="ja-JP" altLang="en-US" sz="1200" b="1" u="sng" strike="noStrike" kern="1200" cap="none" spc="0" normalizeH="0" baseline="0" noProof="0" dirty="0">
                          <a:ln>
                            <a:noFill/>
                          </a:ln>
                          <a:effectLst/>
                          <a:uLnTx/>
                          <a:uFillTx/>
                          <a:latin typeface="Meiryo UI" panose="020B0604030504040204" pitchFamily="50" charset="-128"/>
                          <a:ea typeface="Meiryo UI" panose="020B0604030504040204" pitchFamily="50" charset="-128"/>
                        </a:rPr>
                        <a:t>オンライン開催やハイブリッド開催など、ニューノーマルな開催モデルが構築されつつある</a:t>
                      </a:r>
                      <a:endParaRPr kumimoji="1" lang="en-US" altLang="ja-JP" sz="1200" b="1" u="sng"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2200"/>
                        </a:lnSpc>
                        <a:spcBef>
                          <a:spcPts val="0"/>
                        </a:spcBef>
                        <a:spcAft>
                          <a:spcPts val="0"/>
                        </a:spcAft>
                        <a:buClrTx/>
                        <a:buSzTx/>
                        <a:buFont typeface="Wingdings" panose="05000000000000000000" pitchFamily="2" charset="2"/>
                        <a:buChar char="l"/>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一方で、</a:t>
                      </a:r>
                      <a:r>
                        <a:rPr kumimoji="1" lang="ja-JP" altLang="en-US" sz="1200" b="1" u="sng" strike="noStrike" kern="1200" cap="none" spc="0" normalizeH="0" baseline="0" noProof="0" dirty="0">
                          <a:ln>
                            <a:noFill/>
                          </a:ln>
                          <a:effectLst/>
                          <a:uLnTx/>
                          <a:uFillTx/>
                          <a:latin typeface="Meiryo UI" panose="020B0604030504040204" pitchFamily="50" charset="-128"/>
                          <a:ea typeface="Meiryo UI" panose="020B0604030504040204" pitchFamily="50" charset="-128"/>
                        </a:rPr>
                        <a:t>リアル開催の必要性を強調する意見も多く</a:t>
                      </a: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、今後は、目的や状況に応じて開催方式を選択することが想定される</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2200"/>
                        </a:lnSpc>
                        <a:spcBef>
                          <a:spcPts val="0"/>
                        </a:spcBef>
                        <a:spcAft>
                          <a:spcPts val="0"/>
                        </a:spcAft>
                        <a:buClrTx/>
                        <a:buSzTx/>
                        <a:buFont typeface="Wingdings" panose="05000000000000000000" pitchFamily="2" charset="2"/>
                        <a:buChar char="l"/>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施設については、感染症対策や通信環境の強化、入場管理システムの常設等、</a:t>
                      </a:r>
                      <a:r>
                        <a:rPr kumimoji="1" lang="ja-JP" altLang="en-US" sz="1200" b="1" u="sng" strike="noStrike" kern="1200" cap="none" spc="0" normalizeH="0" baseline="0" noProof="0" dirty="0">
                          <a:ln>
                            <a:noFill/>
                          </a:ln>
                          <a:effectLst/>
                          <a:uLnTx/>
                          <a:uFillTx/>
                          <a:latin typeface="Meiryo UI" panose="020B0604030504040204" pitchFamily="50" charset="-128"/>
                          <a:ea typeface="Meiryo UI" panose="020B0604030504040204" pitchFamily="50" charset="-128"/>
                        </a:rPr>
                        <a:t>時代に即した機能整備が求められる</a:t>
                      </a:r>
                      <a:endParaRPr kumimoji="1" lang="en-US" altLang="ja-JP" sz="1200" b="1" u="sng"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2200"/>
                        </a:lnSpc>
                        <a:spcBef>
                          <a:spcPts val="0"/>
                        </a:spcBef>
                        <a:spcAft>
                          <a:spcPts val="0"/>
                        </a:spcAft>
                        <a:buClrTx/>
                        <a:buSzTx/>
                        <a:buFont typeface="Wingdings" panose="05000000000000000000" pitchFamily="2" charset="2"/>
                        <a:buChar char="l"/>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展示会需要の動向を見極めるためには相当の期間が必要であり、</a:t>
                      </a:r>
                      <a:r>
                        <a:rPr kumimoji="1" lang="ja-JP" altLang="en-US" sz="1200" b="1" u="sng" strike="noStrike" kern="1200" cap="none" spc="0" normalizeH="0" baseline="0" noProof="0" dirty="0">
                          <a:ln>
                            <a:noFill/>
                          </a:ln>
                          <a:effectLst/>
                          <a:uLnTx/>
                          <a:uFillTx/>
                          <a:latin typeface="Meiryo UI" panose="020B0604030504040204" pitchFamily="50" charset="-128"/>
                          <a:ea typeface="Meiryo UI" panose="020B0604030504040204" pitchFamily="50" charset="-128"/>
                        </a:rPr>
                        <a:t>今後の動向を注視していくことが必要</a:t>
                      </a:r>
                      <a:endParaRPr lang="ja-JP" sz="1200" b="1" u="sng"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tc>
                <a:extLst>
                  <a:ext uri="{0D108BD9-81ED-4DB2-BD59-A6C34878D82A}">
                    <a16:rowId xmlns:a16="http://schemas.microsoft.com/office/drawing/2014/main" val="1125728976"/>
                  </a:ext>
                </a:extLst>
              </a:tr>
            </a:tbl>
          </a:graphicData>
        </a:graphic>
      </p:graphicFrame>
      <p:sp>
        <p:nvSpPr>
          <p:cNvPr id="28" name="正方形/長方形 27"/>
          <p:cNvSpPr/>
          <p:nvPr/>
        </p:nvSpPr>
        <p:spPr>
          <a:xfrm>
            <a:off x="218943" y="743588"/>
            <a:ext cx="1390852" cy="307777"/>
          </a:xfrm>
          <a:prstGeom prst="rect">
            <a:avLst/>
          </a:prstGeom>
          <a:ln>
            <a:noFill/>
          </a:ln>
        </p:spPr>
        <p:style>
          <a:lnRef idx="3">
            <a:schemeClr val="lt1"/>
          </a:lnRef>
          <a:fillRef idx="1">
            <a:schemeClr val="accent5"/>
          </a:fillRef>
          <a:effectRef idx="1">
            <a:schemeClr val="accent5"/>
          </a:effectRef>
          <a:fontRef idx="minor">
            <a:schemeClr val="lt1"/>
          </a:fontRef>
        </p:style>
        <p:txBody>
          <a:bodyPr vert="horz" wrap="square" anchor="ctr">
            <a:spAutoFit/>
          </a:bodyPr>
          <a:lstStyle/>
          <a:p>
            <a:pPr algn="ctr">
              <a:spcAft>
                <a:spcPts val="0"/>
              </a:spcAft>
            </a:pPr>
            <a:r>
              <a:rPr lang="ja-JP" altLang="en-US" sz="1400" b="1" kern="100" dirty="0">
                <a:latin typeface="Meiryo UI" panose="020B0604030504040204" pitchFamily="50" charset="-128"/>
                <a:ea typeface="Meiryo UI" panose="020B0604030504040204" pitchFamily="50" charset="-128"/>
                <a:cs typeface="Times New Roman" panose="02020603050405020304" pitchFamily="18" charset="0"/>
              </a:rPr>
              <a:t>今後の動向</a:t>
            </a:r>
            <a:endParaRPr lang="ja-JP" altLang="ja-JP" sz="1400" b="1"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2" name="下矢印 1"/>
          <p:cNvSpPr/>
          <p:nvPr/>
        </p:nvSpPr>
        <p:spPr>
          <a:xfrm>
            <a:off x="4286250" y="2784927"/>
            <a:ext cx="571500" cy="38689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548428" y="3577847"/>
            <a:ext cx="8138372" cy="1479928"/>
          </a:xfrm>
          <a:prstGeom prst="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144000" tIns="72000" bIns="72000" rtlCol="0" anchor="ctr"/>
          <a:lstStyle/>
          <a:p>
            <a:pPr>
              <a:lnSpc>
                <a:spcPts val="1700"/>
              </a:lnSpc>
              <a:spcAft>
                <a:spcPts val="600"/>
              </a:spcAft>
            </a:pPr>
            <a:r>
              <a:rPr kumimoji="1" lang="ja-JP" altLang="en-US" sz="1400" dirty="0">
                <a:solidFill>
                  <a:schemeClr val="tx1"/>
                </a:solidFill>
                <a:latin typeface="Meiryo UI" panose="020B0604030504040204" pitchFamily="50" charset="-128"/>
                <a:ea typeface="Meiryo UI" panose="020B0604030504040204" pitchFamily="50" charset="-128"/>
              </a:rPr>
              <a:t>・　今後の</a:t>
            </a:r>
            <a:r>
              <a:rPr kumimoji="1" lang="en-US" altLang="ja-JP" sz="1400" dirty="0">
                <a:solidFill>
                  <a:schemeClr val="tx1"/>
                </a:solidFill>
                <a:latin typeface="Meiryo UI" panose="020B0604030504040204" pitchFamily="50" charset="-128"/>
                <a:ea typeface="Meiryo UI" panose="020B0604030504040204" pitchFamily="50" charset="-128"/>
              </a:rPr>
              <a:t>MICE</a:t>
            </a:r>
            <a:r>
              <a:rPr kumimoji="1" lang="ja-JP" altLang="en-US" sz="1400" dirty="0">
                <a:solidFill>
                  <a:schemeClr val="tx1"/>
                </a:solidFill>
                <a:latin typeface="Meiryo UI" panose="020B0604030504040204" pitchFamily="50" charset="-128"/>
                <a:ea typeface="Meiryo UI" panose="020B0604030504040204" pitchFamily="50" charset="-128"/>
              </a:rPr>
              <a:t>ビジネスモデルや新しい生活様式の変化・進展を見極めていく必要</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700"/>
              </a:lnSpc>
              <a:spcAft>
                <a:spcPts val="600"/>
              </a:spcAft>
            </a:pPr>
            <a:r>
              <a:rPr kumimoji="1" lang="ja-JP" altLang="en-US" sz="1400" dirty="0">
                <a:solidFill>
                  <a:schemeClr val="tx1"/>
                </a:solidFill>
                <a:latin typeface="Meiryo UI" panose="020B0604030504040204" pitchFamily="50" charset="-128"/>
                <a:ea typeface="Meiryo UI" panose="020B0604030504040204" pitchFamily="50" charset="-128"/>
              </a:rPr>
              <a:t>・　社会状況の変化を踏まえ、機動的・弾力的な対応が必要</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700"/>
              </a:lnSpc>
              <a:spcAft>
                <a:spcPts val="600"/>
              </a:spcAft>
            </a:pPr>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400" u="sng" dirty="0">
                <a:solidFill>
                  <a:schemeClr val="tx1"/>
                </a:solidFill>
                <a:latin typeface="Meiryo UI" panose="020B0604030504040204" pitchFamily="50" charset="-128"/>
                <a:ea typeface="Meiryo UI" panose="020B0604030504040204" pitchFamily="50" charset="-128"/>
              </a:rPr>
              <a:t>開業時には国基準のＩＲとしてスタート</a:t>
            </a:r>
            <a:r>
              <a:rPr kumimoji="1" lang="ja-JP" altLang="en-US" sz="1400" dirty="0">
                <a:solidFill>
                  <a:schemeClr val="tx1"/>
                </a:solidFill>
                <a:latin typeface="Meiryo UI" panose="020B0604030504040204" pitchFamily="50" charset="-128"/>
                <a:ea typeface="Meiryo UI" panose="020B0604030504040204" pitchFamily="50" charset="-128"/>
              </a:rPr>
              <a:t>させ、</a:t>
            </a:r>
            <a:r>
              <a:rPr kumimoji="1" lang="ja-JP" altLang="en-US" sz="1400" u="sng" dirty="0">
                <a:solidFill>
                  <a:schemeClr val="tx1"/>
                </a:solidFill>
                <a:latin typeface="Meiryo UI" panose="020B0604030504040204" pitchFamily="50" charset="-128"/>
                <a:ea typeface="Meiryo UI" panose="020B0604030504040204" pitchFamily="50" charset="-128"/>
              </a:rPr>
              <a:t>段階的な整備を実施</a:t>
            </a:r>
            <a:endParaRPr kumimoji="1" lang="en-US" altLang="ja-JP" sz="1400" u="sng" dirty="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400" dirty="0">
                <a:solidFill>
                  <a:schemeClr val="tx1"/>
                </a:solidFill>
                <a:latin typeface="Meiryo UI" panose="020B0604030504040204" pitchFamily="50" charset="-128"/>
                <a:ea typeface="Meiryo UI" panose="020B0604030504040204" pitchFamily="50" charset="-128"/>
              </a:rPr>
              <a:t>・　ニーズに応じて</a:t>
            </a:r>
            <a:r>
              <a:rPr kumimoji="1" lang="ja-JP" altLang="en-US" sz="1400" u="sng" dirty="0">
                <a:solidFill>
                  <a:schemeClr val="tx1"/>
                </a:solidFill>
                <a:latin typeface="Meiryo UI" panose="020B0604030504040204" pitchFamily="50" charset="-128"/>
                <a:ea typeface="Meiryo UI" panose="020B0604030504040204" pitchFamily="50" charset="-128"/>
              </a:rPr>
              <a:t>常に時代の最先端となる施設・機能</a:t>
            </a:r>
            <a:r>
              <a:rPr kumimoji="1" lang="ja-JP" altLang="en-US" sz="1400" dirty="0">
                <a:solidFill>
                  <a:schemeClr val="tx1"/>
                </a:solidFill>
                <a:latin typeface="Meiryo UI" panose="020B0604030504040204" pitchFamily="50" charset="-128"/>
                <a:ea typeface="Meiryo UI" panose="020B0604030504040204" pitchFamily="50" charset="-128"/>
              </a:rPr>
              <a:t>、そして</a:t>
            </a:r>
            <a:r>
              <a:rPr kumimoji="1" lang="ja-JP" altLang="en-US" sz="1400" u="sng" dirty="0">
                <a:solidFill>
                  <a:schemeClr val="tx1"/>
                </a:solidFill>
                <a:latin typeface="Meiryo UI" panose="020B0604030504040204" pitchFamily="50" charset="-128"/>
                <a:ea typeface="Meiryo UI" panose="020B0604030504040204" pitchFamily="50" charset="-128"/>
              </a:rPr>
              <a:t>サービスを提供（成長型ＩＲ）</a:t>
            </a:r>
          </a:p>
        </p:txBody>
      </p:sp>
      <p:sp>
        <p:nvSpPr>
          <p:cNvPr id="6" name="テキスト ボックス 5"/>
          <p:cNvSpPr txBox="1"/>
          <p:nvPr/>
        </p:nvSpPr>
        <p:spPr>
          <a:xfrm>
            <a:off x="539304" y="5197331"/>
            <a:ext cx="8208268" cy="561692"/>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sz="1400" dirty="0">
                <a:latin typeface="Meiryo UI" panose="020B0604030504040204" pitchFamily="50" charset="-128"/>
                <a:ea typeface="Meiryo UI" panose="020B0604030504040204" pitchFamily="50" charset="-128"/>
              </a:rPr>
              <a:t>社会状況の変化を踏まえ、</a:t>
            </a:r>
            <a:r>
              <a:rPr kumimoji="1" lang="ja-JP" altLang="en-US" sz="1400" b="1" u="sng" dirty="0">
                <a:latin typeface="Meiryo UI" panose="020B0604030504040204" pitchFamily="50" charset="-128"/>
                <a:ea typeface="Meiryo UI" panose="020B0604030504040204" pitchFamily="50" charset="-128"/>
              </a:rPr>
              <a:t>常にニーズや時代に即した施設となるよう機動的・弾力的に対応を行いながら、</a:t>
            </a:r>
            <a:endParaRPr kumimoji="1" lang="en-US" altLang="ja-JP" sz="1400" b="1" u="sng" dirty="0">
              <a:latin typeface="Meiryo UI" panose="020B0604030504040204" pitchFamily="50" charset="-128"/>
              <a:ea typeface="Meiryo UI" panose="020B0604030504040204" pitchFamily="50" charset="-128"/>
            </a:endParaRPr>
          </a:p>
          <a:p>
            <a:pPr>
              <a:spcBef>
                <a:spcPts val="300"/>
              </a:spcBef>
            </a:pPr>
            <a:r>
              <a:rPr kumimoji="1" lang="ja-JP" altLang="en-US" sz="1400" dirty="0">
                <a:latin typeface="Meiryo UI" panose="020B0604030504040204" pitchFamily="50" charset="-128"/>
                <a:ea typeface="Meiryo UI" panose="020B0604030504040204" pitchFamily="50" charset="-128"/>
              </a:rPr>
              <a:t>　　 </a:t>
            </a:r>
            <a:r>
              <a:rPr kumimoji="1" lang="ja-JP" altLang="en-US" sz="1400" b="1" u="sng" dirty="0">
                <a:latin typeface="Meiryo UI" panose="020B0604030504040204" pitchFamily="50" charset="-128"/>
                <a:ea typeface="Meiryo UI" panose="020B0604030504040204" pitchFamily="50" charset="-128"/>
              </a:rPr>
              <a:t>引き続き、大阪がめざす「世界最高水準の成長型ＩＲ」を追求</a:t>
            </a:r>
          </a:p>
        </p:txBody>
      </p:sp>
      <p:sp>
        <p:nvSpPr>
          <p:cNvPr id="11" name="角丸四角形 10"/>
          <p:cNvSpPr/>
          <p:nvPr/>
        </p:nvSpPr>
        <p:spPr>
          <a:xfrm>
            <a:off x="218943" y="3284991"/>
            <a:ext cx="8683236" cy="2715760"/>
          </a:xfrm>
          <a:prstGeom prst="roundRect">
            <a:avLst>
              <a:gd name="adj" fmla="val 5601"/>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スライド番号プレースホルダー 6"/>
          <p:cNvSpPr>
            <a:spLocks noGrp="1"/>
          </p:cNvSpPr>
          <p:nvPr>
            <p:ph type="sldNum" sz="quarter" idx="12"/>
          </p:nvPr>
        </p:nvSpPr>
        <p:spPr>
          <a:xfrm>
            <a:off x="7100887" y="6542088"/>
            <a:ext cx="2057400" cy="365125"/>
          </a:xfrm>
        </p:spPr>
        <p:txBody>
          <a:bodyPr/>
          <a:lstStyle/>
          <a:p>
            <a:fld id="{6AC9C6ED-BFDB-4561-9AC5-5235E9A3CD2C}" type="slidenum">
              <a:rPr kumimoji="1" lang="ja-JP" altLang="en-US" smtClean="0"/>
              <a:t>3</a:t>
            </a:fld>
            <a:endParaRPr kumimoji="1" lang="ja-JP" altLang="en-US"/>
          </a:p>
        </p:txBody>
      </p:sp>
    </p:spTree>
    <p:extLst>
      <p:ext uri="{BB962C8B-B14F-4D97-AF65-F5344CB8AC3E}">
        <p14:creationId xmlns:p14="http://schemas.microsoft.com/office/powerpoint/2010/main" val="190896933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847</Words>
  <Application>Microsoft Office PowerPoint</Application>
  <PresentationFormat>画面に合わせる (4:3)</PresentationFormat>
  <Paragraphs>72</Paragraphs>
  <Slides>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2025-07-29T06:26:50Z</dcterms:created>
  <dcterms:modified xsi:type="dcterms:W3CDTF">2025-07-29T06:29:23Z</dcterms:modified>
</cp:coreProperties>
</file>