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1"/>
  </p:sldMasterIdLst>
  <p:notesMasterIdLst>
    <p:notesMasterId r:id="rId5"/>
  </p:notesMasterIdLst>
  <p:sldIdLst>
    <p:sldId id="334" r:id="rId2"/>
    <p:sldId id="335" r:id="rId3"/>
    <p:sldId id="336" r:id="rId4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F4BA2B17-2BDA-481C-8034-1DBF96B8D7E2}">
          <p14:sldIdLst>
            <p14:sldId id="334"/>
            <p14:sldId id="335"/>
            <p14:sldId id="33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15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65" autoAdjust="0"/>
    <p:restoredTop sz="94434" autoAdjust="0"/>
  </p:normalViewPr>
  <p:slideViewPr>
    <p:cSldViewPr showGuides="1">
      <p:cViewPr varScale="1">
        <p:scale>
          <a:sx n="110" d="100"/>
          <a:sy n="110" d="100"/>
        </p:scale>
        <p:origin x="1104" y="96"/>
      </p:cViewPr>
      <p:guideLst>
        <p:guide orient="horz" pos="211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0" d="100"/>
        <a:sy n="160" d="100"/>
      </p:scale>
      <p:origin x="0" y="8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50375" cy="498966"/>
          </a:xfrm>
          <a:prstGeom prst="rect">
            <a:avLst/>
          </a:prstGeom>
        </p:spPr>
        <p:txBody>
          <a:bodyPr vert="horz" lIns="92222" tIns="46112" rIns="92222" bIns="4611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221" y="0"/>
            <a:ext cx="2950374" cy="498966"/>
          </a:xfrm>
          <a:prstGeom prst="rect">
            <a:avLst/>
          </a:prstGeom>
        </p:spPr>
        <p:txBody>
          <a:bodyPr vert="horz" lIns="92222" tIns="46112" rIns="92222" bIns="46112" rtlCol="0"/>
          <a:lstStyle>
            <a:lvl1pPr algn="r">
              <a:defRPr sz="1200"/>
            </a:lvl1pPr>
          </a:lstStyle>
          <a:p>
            <a:fld id="{21FBE91B-DD20-4633-B5A7-50ECDD937794}" type="datetimeFigureOut">
              <a:rPr kumimoji="1" lang="ja-JP" altLang="en-US" smtClean="0"/>
              <a:t>2021/2/23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22" tIns="46112" rIns="92222" bIns="4611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241" y="4783357"/>
            <a:ext cx="5446723" cy="3913364"/>
          </a:xfrm>
          <a:prstGeom prst="rect">
            <a:avLst/>
          </a:prstGeom>
        </p:spPr>
        <p:txBody>
          <a:bodyPr vert="horz" lIns="92222" tIns="46112" rIns="92222" bIns="4611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440372"/>
            <a:ext cx="2950375" cy="498966"/>
          </a:xfrm>
          <a:prstGeom prst="rect">
            <a:avLst/>
          </a:prstGeom>
        </p:spPr>
        <p:txBody>
          <a:bodyPr vert="horz" lIns="92222" tIns="46112" rIns="92222" bIns="4611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221" y="9440372"/>
            <a:ext cx="2950374" cy="498966"/>
          </a:xfrm>
          <a:prstGeom prst="rect">
            <a:avLst/>
          </a:prstGeom>
        </p:spPr>
        <p:txBody>
          <a:bodyPr vert="horz" lIns="92222" tIns="46112" rIns="92222" bIns="46112" rtlCol="0" anchor="b"/>
          <a:lstStyle>
            <a:lvl1pPr algn="r">
              <a:defRPr sz="1200"/>
            </a:lvl1pPr>
          </a:lstStyle>
          <a:p>
            <a:fld id="{A02E4635-7844-4EFD-843D-24F877E47A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0704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39F79-C8A0-4D1F-BBFD-EFCD63420342}" type="datetime1">
              <a:rPr kumimoji="1" lang="ja-JP" altLang="en-US" smtClean="0"/>
              <a:t>2021/2/23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8B988-03A0-4C61-87A5-A6ADD3801F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7899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A677A-D3FE-414F-BF6F-7B1F857E546E}" type="datetime1">
              <a:rPr kumimoji="1" lang="ja-JP" altLang="en-US" smtClean="0"/>
              <a:t>2021/2/23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8B988-03A0-4C61-87A5-A6ADD3801F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0273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602BA-3476-4EE1-8F31-A1A942E5D50C}" type="datetime1">
              <a:rPr kumimoji="1" lang="ja-JP" altLang="en-US" smtClean="0"/>
              <a:t>2021/2/23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8B988-03A0-4C61-87A5-A6ADD3801F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1350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404A1-3E6A-4BD8-A1EB-5A25E5667ACB}" type="datetime1">
              <a:rPr kumimoji="1" lang="ja-JP" altLang="en-US" smtClean="0"/>
              <a:t>2021/2/23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8B988-03A0-4C61-87A5-A6ADD3801F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1643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5EAE8-A58A-4632-A72B-48FF002E9185}" type="datetime1">
              <a:rPr kumimoji="1" lang="ja-JP" altLang="en-US" smtClean="0"/>
              <a:t>2021/2/23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8B988-03A0-4C61-87A5-A6ADD3801F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9111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64D13-E31A-45A7-8EB1-B435D0FD060A}" type="datetime1">
              <a:rPr kumimoji="1" lang="ja-JP" altLang="en-US" smtClean="0"/>
              <a:t>2021/2/23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8B988-03A0-4C61-87A5-A6ADD3801F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0580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18B08-9351-4506-9DBA-A076EFA7DA27}" type="datetime1">
              <a:rPr kumimoji="1" lang="ja-JP" altLang="en-US" smtClean="0"/>
              <a:t>2021/2/23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8B988-03A0-4C61-87A5-A6ADD3801F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8744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A6900-4618-4F50-A06C-12162AA49D06}" type="datetime1">
              <a:rPr kumimoji="1" lang="ja-JP" altLang="en-US" smtClean="0"/>
              <a:t>2021/2/23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8B988-03A0-4C61-87A5-A6ADD3801F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6033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3ADA5-4CED-4B99-B7A5-3F5618BDFD7C}" type="datetime1">
              <a:rPr kumimoji="1" lang="ja-JP" altLang="en-US" smtClean="0"/>
              <a:t>2021/2/23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8B988-03A0-4C61-87A5-A6ADD3801F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7911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C8846-EC80-46C2-AE5B-36EDAD613160}" type="datetime1">
              <a:rPr kumimoji="1" lang="ja-JP" altLang="en-US" smtClean="0"/>
              <a:t>2021/2/23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8B988-03A0-4C61-87A5-A6ADD3801F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5064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B6C56-DA94-4CA9-B4C1-3B6B8B3E0E5B}" type="datetime1">
              <a:rPr kumimoji="1" lang="ja-JP" altLang="en-US" smtClean="0"/>
              <a:t>2021/2/23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8B988-03A0-4C61-87A5-A6ADD3801F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3430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3EA03-8CA2-469B-B14D-7D9DC97BD070}" type="datetime1">
              <a:rPr kumimoji="1" lang="ja-JP" altLang="en-US" smtClean="0"/>
              <a:t>2021/2/23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38B988-03A0-4C61-87A5-A6ADD3801F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1832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42758" y="908720"/>
            <a:ext cx="2096994" cy="25736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63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128016" tIns="36000" rIns="128016" bIns="36000" rtlCol="0" anchor="ctr">
            <a:spAutoFit/>
          </a:bodyPr>
          <a:lstStyle/>
          <a:p>
            <a:r>
              <a:rPr lang="en-US" altLang="ja-JP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</a:t>
            </a:r>
            <a:r>
              <a:rPr lang="en-US" altLang="ja-JP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 </a:t>
            </a:r>
            <a:r>
              <a:rPr lang="ja-JP" altLang="en-US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スケジュール　</a:t>
            </a:r>
            <a:r>
              <a:rPr lang="en-US" altLang="ja-JP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修正</a:t>
            </a:r>
            <a:r>
              <a:rPr lang="en-US" altLang="ja-JP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6100010"/>
              </p:ext>
            </p:extLst>
          </p:nvPr>
        </p:nvGraphicFramePr>
        <p:xfrm>
          <a:off x="683568" y="1801392"/>
          <a:ext cx="7665965" cy="42277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6608">
                  <a:extLst>
                    <a:ext uri="{9D8B030D-6E8A-4147-A177-3AD203B41FA5}">
                      <a16:colId xmlns:a16="http://schemas.microsoft.com/office/drawing/2014/main" val="3967525378"/>
                    </a:ext>
                  </a:extLst>
                </a:gridCol>
                <a:gridCol w="1187768">
                  <a:extLst>
                    <a:ext uri="{9D8B030D-6E8A-4147-A177-3AD203B41FA5}">
                      <a16:colId xmlns:a16="http://schemas.microsoft.com/office/drawing/2014/main" val="3357706672"/>
                    </a:ext>
                  </a:extLst>
                </a:gridCol>
                <a:gridCol w="2597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5634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当初スケジュール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修正後スケジュール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内　容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63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―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―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令和３年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2021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年）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３月頃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実施方針確定・募集要項等修正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参加資格審査の追加受付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6505511"/>
                  </a:ext>
                </a:extLst>
              </a:tr>
              <a:tr h="355634">
                <a:tc rowSpan="4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令和２年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2020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年）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４月頃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７月頃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提案書類の提出期限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5634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６月頃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９月頃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事業予定者の選定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4846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月～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月頃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月～１月頃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区域整備計画の作成及び公聴会等の実施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7878903"/>
                  </a:ext>
                </a:extLst>
              </a:tr>
              <a:tr h="443580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月～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月頃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令和４年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2022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年）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２月～３月頃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府議会・市会の同意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606594"/>
                  </a:ext>
                </a:extLst>
              </a:tr>
              <a:tr h="443580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令和３年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2021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年）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１月～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４月頃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区域整備計画の認定の申請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484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秋頃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en-US" altLang="ja-JP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夏頃～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区域整備計画の認定（国）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１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実施協定の締結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0739302"/>
                  </a:ext>
                </a:extLst>
              </a:tr>
              <a:tr h="444846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令和５年度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2023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年度）以降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設置運営事業の開始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土地引渡し ・ 工事着工　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２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484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―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―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2020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年代後半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開業　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２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0747774"/>
                  </a:ext>
                </a:extLst>
              </a:tr>
            </a:tbl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467544" y="1225328"/>
            <a:ext cx="8208911" cy="594416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Ins="36000" rtlCol="0" anchor="ctr">
            <a:noAutofit/>
          </a:bodyPr>
          <a:lstStyle/>
          <a:p>
            <a:pPr marL="171450" indent="-171450">
              <a:lnSpc>
                <a:spcPts val="1800"/>
              </a:lnSpc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ＩＲ施設の開業については、</a:t>
            </a:r>
            <a:r>
              <a:rPr lang="en-US" altLang="ja-JP" sz="12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2020</a:t>
            </a:r>
            <a:r>
              <a:rPr lang="ja-JP" altLang="en-US" sz="12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年代後半を想定している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が、世界最高水準のＩＲ及び早期開業による速やかな事業効果の発現が実現できるよう、公民連携して取り組む。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876906" y="6061453"/>
            <a:ext cx="2736304" cy="391883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Ins="36000" rtlCol="0" anchor="ctr">
            <a:noAutofit/>
          </a:bodyPr>
          <a:lstStyle/>
          <a:p>
            <a:pPr>
              <a:spcBef>
                <a:spcPts val="600"/>
              </a:spcBef>
            </a:pP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１　国のスケジュールは想定</a:t>
            </a:r>
            <a:b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２　時期は事業者の提案による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41D5F4F-B85F-4DDD-9C27-6AAAA0CBD666}"/>
              </a:ext>
            </a:extLst>
          </p:cNvPr>
          <p:cNvSpPr txBox="1"/>
          <p:nvPr/>
        </p:nvSpPr>
        <p:spPr>
          <a:xfrm>
            <a:off x="0" y="-14977"/>
            <a:ext cx="9144000" cy="40011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ja-JP" altLang="en-US" sz="2000" b="1">
                <a:solidFill>
                  <a:schemeClr val="bg1"/>
                </a:solidFill>
                <a:latin typeface="+mn-ea"/>
                <a:cs typeface="Meiryo UI" panose="020B0604030504040204" pitchFamily="50" charset="-128"/>
              </a:rPr>
              <a:t>   大阪</a:t>
            </a:r>
            <a:r>
              <a:rPr lang="ja-JP" altLang="en-US" sz="2000" b="1" dirty="0">
                <a:solidFill>
                  <a:schemeClr val="bg1"/>
                </a:solidFill>
                <a:latin typeface="+mn-ea"/>
                <a:cs typeface="Meiryo UI" panose="020B0604030504040204" pitchFamily="50" charset="-128"/>
              </a:rPr>
              <a:t>・夢洲地区特定複合観光施設区域整備 実施方針（案）の修正概要</a:t>
            </a:r>
            <a:endParaRPr lang="en-US" altLang="ja-JP" sz="2000" b="1" dirty="0">
              <a:solidFill>
                <a:schemeClr val="bg1"/>
              </a:solidFill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118D279E-0157-4913-815A-47638A0C3306}"/>
              </a:ext>
            </a:extLst>
          </p:cNvPr>
          <p:cNvSpPr txBox="1"/>
          <p:nvPr/>
        </p:nvSpPr>
        <p:spPr>
          <a:xfrm>
            <a:off x="3002112" y="1793580"/>
            <a:ext cx="2736304" cy="4227708"/>
          </a:xfrm>
          <a:prstGeom prst="rect">
            <a:avLst/>
          </a:prstGeom>
          <a:noFill/>
          <a:ln w="38100">
            <a:solidFill>
              <a:schemeClr val="tx2">
                <a:lumMod val="75000"/>
              </a:schemeClr>
            </a:solidFill>
            <a:prstDash val="solid"/>
          </a:ln>
        </p:spPr>
        <p:txBody>
          <a:bodyPr wrap="square" rIns="36000" rtlCol="0" anchor="ctr">
            <a:noAutofit/>
          </a:bodyPr>
          <a:lstStyle/>
          <a:p>
            <a:pPr>
              <a:spcBef>
                <a:spcPts val="600"/>
              </a:spcBef>
            </a:pP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テキスト ボックス 1"/>
          <p:cNvSpPr txBox="1"/>
          <p:nvPr/>
        </p:nvSpPr>
        <p:spPr>
          <a:xfrm>
            <a:off x="8207418" y="7327"/>
            <a:ext cx="830323" cy="337185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400" kern="100" dirty="0">
                <a:effectLst/>
                <a:latin typeface="+mn-ea"/>
                <a:cs typeface="Meiryo UI" panose="020B0604030504040204" pitchFamily="50" charset="-128"/>
              </a:rPr>
              <a:t>資料</a:t>
            </a:r>
            <a:r>
              <a:rPr lang="ja-JP" altLang="en-US" sz="1400" kern="100" dirty="0">
                <a:effectLst/>
                <a:latin typeface="+mn-ea"/>
                <a:cs typeface="Meiryo UI" panose="020B0604030504040204" pitchFamily="50" charset="-128"/>
              </a:rPr>
              <a:t>４</a:t>
            </a:r>
            <a:endParaRPr lang="ja-JP" sz="1400" kern="100" dirty="0">
              <a:effectLst/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642D4856-6FE0-4995-9537-F33B40EA2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06046" y="6495687"/>
            <a:ext cx="2133600" cy="365125"/>
          </a:xfrm>
        </p:spPr>
        <p:txBody>
          <a:bodyPr/>
          <a:lstStyle/>
          <a:p>
            <a:r>
              <a:rPr kumimoji="1" lang="en-US" altLang="ja-JP" dirty="0"/>
              <a:t>1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13612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2283752"/>
              </p:ext>
            </p:extLst>
          </p:nvPr>
        </p:nvGraphicFramePr>
        <p:xfrm>
          <a:off x="467544" y="2342017"/>
          <a:ext cx="8208912" cy="39527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>
                  <a:extLst>
                    <a:ext uri="{9D8B030D-6E8A-4147-A177-3AD203B41FA5}">
                      <a16:colId xmlns:a16="http://schemas.microsoft.com/office/drawing/2014/main" val="3299572889"/>
                    </a:ext>
                  </a:extLst>
                </a:gridCol>
                <a:gridCol w="3384376">
                  <a:extLst>
                    <a:ext uri="{9D8B030D-6E8A-4147-A177-3AD203B41FA5}">
                      <a16:colId xmlns:a16="http://schemas.microsoft.com/office/drawing/2014/main" val="1833021305"/>
                    </a:ext>
                  </a:extLst>
                </a:gridCol>
                <a:gridCol w="4032448">
                  <a:extLst>
                    <a:ext uri="{9D8B030D-6E8A-4147-A177-3AD203B41FA5}">
                      <a16:colId xmlns:a16="http://schemas.microsoft.com/office/drawing/2014/main" val="2119245481"/>
                    </a:ext>
                  </a:extLst>
                </a:gridCol>
              </a:tblGrid>
              <a:tr h="405709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</a:pPr>
                      <a:endParaRPr kumimoji="1" lang="ja-JP" alt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施設の規模等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段階整備の条件等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9866174"/>
                  </a:ext>
                </a:extLst>
              </a:tr>
              <a:tr h="230620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ＭＩＣＥ施設</a:t>
                      </a:r>
                    </a:p>
                  </a:txBody>
                  <a:tcPr marL="84406" marR="84406" marT="42203" marB="4220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8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展示等施設：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万㎡以上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ts val="18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国際会議場：最大国際会議室　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6,000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人以上、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ts val="18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　　　　同数以上収容可能な中小会議室群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展示等施設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 ・　開業時</a:t>
                      </a:r>
                      <a:r>
                        <a:rPr kumimoji="1" lang="ja-JP" altLang="en-US" sz="12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　　　 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２万㎡以上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 ・　開業後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年以内</a:t>
                      </a:r>
                      <a:r>
                        <a:rPr kumimoji="1" lang="ja-JP" altLang="en-US" sz="12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６万㎡以上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  </a:t>
                      </a: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 </a:t>
                      </a:r>
                      <a:r>
                        <a:rPr kumimoji="1" lang="en-US" altLang="ja-JP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(</a:t>
                      </a: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開業後</a:t>
                      </a:r>
                      <a:r>
                        <a:rPr kumimoji="1" lang="en-US" altLang="ja-JP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年以内に拡張計画決定</a:t>
                      </a:r>
                      <a:r>
                        <a:rPr kumimoji="1" lang="en-US" altLang="ja-JP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 ・　事業期間内　        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万㎡以上の計画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国際会議場は開業時に整備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268288" marR="0" lvl="0" indent="-174625" algn="l" defTabSz="914400" rtl="0" eaLnBrk="1" fontAlgn="auto" latinLnBrk="0" hangingPunct="1"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 </a:t>
                      </a:r>
                      <a:r>
                        <a:rPr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段階整備の時期・規模等については、新型コロナウイルス感染症による影響等も含め、展示会等の需要動向、</a:t>
                      </a:r>
                      <a:r>
                        <a:rPr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MICE</a:t>
                      </a:r>
                      <a:r>
                        <a:rPr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ビジネスモデル、事業者の財務状況等を踏まえて、必要に応じ見直す。</a:t>
                      </a:r>
                      <a:endParaRPr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5562799"/>
                  </a:ext>
                </a:extLst>
              </a:tr>
              <a:tr h="1240826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宿泊施設</a:t>
                      </a:r>
                      <a:endParaRPr kumimoji="1" lang="ja-JP" altLang="en-US" dirty="0"/>
                    </a:p>
                  </a:txBody>
                  <a:tcPr marL="84406" marR="84406" marT="42203" marB="4220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3,000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室以上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 ・　開業時　　　　　  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万㎡以上（客室面積）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 ・　事業期間内 　　 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3,000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室以上の計画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268288" marR="0" lvl="0" indent="-174625" algn="l" defTabSz="914400" rtl="0" eaLnBrk="1" fontAlgn="auto" latinLnBrk="0" hangingPunct="1"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 </a:t>
                      </a:r>
                      <a:r>
                        <a:rPr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段階整備の時期・規模等については、新型コロナウイルス感染症による影響等も含め、来訪者の需要動向、展示等施設の拡張状況、事業者の財務状況等を踏まえて、必要に応じ見直す。</a:t>
                      </a:r>
                      <a:endParaRPr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D46737D-0D51-49FE-9FCF-19522AD87F67}"/>
              </a:ext>
            </a:extLst>
          </p:cNvPr>
          <p:cNvSpPr txBox="1"/>
          <p:nvPr/>
        </p:nvSpPr>
        <p:spPr>
          <a:xfrm>
            <a:off x="4644008" y="2332190"/>
            <a:ext cx="4032447" cy="3962568"/>
          </a:xfrm>
          <a:prstGeom prst="rect">
            <a:avLst/>
          </a:prstGeom>
          <a:noFill/>
          <a:ln w="38100">
            <a:solidFill>
              <a:schemeClr val="tx2">
                <a:lumMod val="75000"/>
              </a:schemeClr>
            </a:solidFill>
            <a:prstDash val="solid"/>
          </a:ln>
        </p:spPr>
        <p:txBody>
          <a:bodyPr wrap="square" rIns="36000" rtlCol="0" anchor="ctr">
            <a:noAutofit/>
          </a:bodyPr>
          <a:lstStyle/>
          <a:p>
            <a:pPr>
              <a:spcBef>
                <a:spcPts val="600"/>
              </a:spcBef>
            </a:pP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51520" y="1628800"/>
            <a:ext cx="3393139" cy="25678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63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128016" tIns="36000" rIns="128016" bIns="36000" rtlCol="0" anchor="ctr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</a:t>
            </a:r>
            <a:r>
              <a:rPr lang="en-US" altLang="ja-JP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ＭＩＣＥ・宿泊施設</a:t>
            </a:r>
            <a:r>
              <a:rPr lang="ja-JP" altLang="en-US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の段階整備　</a:t>
            </a:r>
            <a:r>
              <a:rPr lang="en-US" altLang="ja-JP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修正</a:t>
            </a:r>
            <a:r>
              <a:rPr lang="en-US" altLang="ja-JP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1200" spc="92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FFAC74-F785-45BE-AC48-D9A23B87871E}"/>
              </a:ext>
            </a:extLst>
          </p:cNvPr>
          <p:cNvSpPr txBox="1"/>
          <p:nvPr/>
        </p:nvSpPr>
        <p:spPr>
          <a:xfrm>
            <a:off x="467544" y="1884096"/>
            <a:ext cx="8208911" cy="402280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Ins="36000" rtlCol="0" anchor="ctr">
            <a:noAutofit/>
          </a:bodyPr>
          <a:lstStyle/>
          <a:p>
            <a:pPr marL="171450" indent="-17145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ＭＩＣＥ施設のうち展示等施設及び宿泊施設については、段階整備を可能とする。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771D2F9-9B1F-4CDF-8DCB-4A0C17DFC539}"/>
              </a:ext>
            </a:extLst>
          </p:cNvPr>
          <p:cNvSpPr txBox="1"/>
          <p:nvPr/>
        </p:nvSpPr>
        <p:spPr>
          <a:xfrm>
            <a:off x="251520" y="465896"/>
            <a:ext cx="3096344" cy="25736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63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128016" tIns="36000" rIns="128016" bIns="36000" rtlCol="0" anchor="ctr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</a:t>
            </a:r>
            <a:r>
              <a:rPr lang="en-US" altLang="ja-JP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参加資格審査の追加受付　</a:t>
            </a:r>
            <a:r>
              <a:rPr lang="en-US" altLang="ja-JP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追加</a:t>
            </a:r>
            <a:r>
              <a:rPr lang="en-US" altLang="ja-JP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1200" spc="92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C30508C-6B2D-47EB-BBDE-6862B07EDA4F}"/>
              </a:ext>
            </a:extLst>
          </p:cNvPr>
          <p:cNvSpPr txBox="1"/>
          <p:nvPr/>
        </p:nvSpPr>
        <p:spPr>
          <a:xfrm>
            <a:off x="404299" y="712489"/>
            <a:ext cx="8208911" cy="484263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Ins="36000" rtlCol="0" anchor="ctr">
            <a:noAutofit/>
          </a:bodyPr>
          <a:lstStyle/>
          <a:p>
            <a:pPr marL="171450" indent="-17145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事業スケジュールなど事業条件の一部を変更することにより、参加資格審査の追加受付を実施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62863346-1B30-4C71-A19C-2F1442F5A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97337" y="6486978"/>
            <a:ext cx="2133600" cy="365125"/>
          </a:xfrm>
        </p:spPr>
        <p:txBody>
          <a:bodyPr/>
          <a:lstStyle/>
          <a:p>
            <a:r>
              <a:rPr lang="en-US" altLang="ja-JP" dirty="0"/>
              <a:t>2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63386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341659" y="723359"/>
            <a:ext cx="2862189" cy="25736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63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128016" tIns="36000" rIns="128016" bIns="36000" rtlCol="0" anchor="ctr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４</a:t>
            </a:r>
            <a:r>
              <a:rPr lang="en-US" altLang="ja-JP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国の基本方針確定に伴う追加等</a:t>
            </a:r>
            <a:endParaRPr lang="ja-JP" altLang="en-US" sz="1200" spc="92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FFAC74-F785-45BE-AC48-D9A23B87871E}"/>
              </a:ext>
            </a:extLst>
          </p:cNvPr>
          <p:cNvSpPr txBox="1"/>
          <p:nvPr/>
        </p:nvSpPr>
        <p:spPr>
          <a:xfrm>
            <a:off x="467545" y="1132065"/>
            <a:ext cx="8280920" cy="712759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Ins="36000" rtlCol="0" anchor="ctr">
            <a:noAutofit/>
          </a:bodyPr>
          <a:lstStyle/>
          <a:p>
            <a:pPr marL="171450" indent="-171450">
              <a:lnSpc>
                <a:spcPts val="1800"/>
              </a:lnSpc>
              <a:spcBef>
                <a:spcPts val="600"/>
              </a:spcBef>
              <a:buFont typeface="Wingdings" panose="05000000000000000000" pitchFamily="2" charset="2"/>
              <a:buChar char="l"/>
            </a:pP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20" name="表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8115870"/>
              </p:ext>
            </p:extLst>
          </p:nvPr>
        </p:nvGraphicFramePr>
        <p:xfrm>
          <a:off x="502757" y="1275573"/>
          <a:ext cx="8248625" cy="2988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4394">
                  <a:extLst>
                    <a:ext uri="{9D8B030D-6E8A-4147-A177-3AD203B41FA5}">
                      <a16:colId xmlns:a16="http://schemas.microsoft.com/office/drawing/2014/main" val="3299572889"/>
                    </a:ext>
                  </a:extLst>
                </a:gridCol>
                <a:gridCol w="6684231">
                  <a:extLst>
                    <a:ext uri="{9D8B030D-6E8A-4147-A177-3AD203B41FA5}">
                      <a16:colId xmlns:a16="http://schemas.microsoft.com/office/drawing/2014/main" val="1833021305"/>
                    </a:ext>
                  </a:extLst>
                </a:gridCol>
              </a:tblGrid>
              <a:tr h="353227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</a:pPr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項　目</a:t>
                      </a:r>
                    </a:p>
                  </a:txBody>
                  <a:tcPr marL="84406" marR="84406" marT="42203" marB="4220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>
                          <a:solidFill>
                            <a:schemeClr val="l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内　容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9866174"/>
                  </a:ext>
                </a:extLst>
              </a:tr>
              <a:tr h="112994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感染症対策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追加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ts val="18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buChar char="l"/>
                      </a:pPr>
                      <a:r>
                        <a:rPr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諸外国のＩＲの取組例や感染防止のためのガイドラインなども踏まえ、対策内容や実施体制を定めた計画を策定、適切な対策を実施</a:t>
                      </a:r>
                      <a:endParaRPr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71450" indent="-171450">
                        <a:lnSpc>
                          <a:spcPts val="1800"/>
                        </a:lnSpc>
                        <a:spcBef>
                          <a:spcPts val="0"/>
                        </a:spcBef>
                        <a:buFont typeface="Wingdings" panose="05000000000000000000" pitchFamily="2" charset="2"/>
                        <a:buChar char="l"/>
                      </a:pPr>
                      <a:r>
                        <a:rPr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感染症が発生した場合、拡大状況等を踏まえ、国、府・市が発表する規制・方針等を踏まえ適切に対応、連携した取組み</a:t>
                      </a:r>
                      <a:endParaRPr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5562799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ギャンブル等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依存症対策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修正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endParaRPr kumimoji="1" lang="ja-JP" altLang="en-US" dirty="0"/>
                    </a:p>
                  </a:txBody>
                  <a:tcPr marL="84406" marR="84406" marT="42203" marB="4220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  <a:tabLst/>
                        <a:defRPr/>
                      </a:pPr>
                      <a:r>
                        <a:rPr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2020</a:t>
                      </a:r>
                      <a:r>
                        <a:rPr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年３月に策定した大阪府ギャンブル等依存症対策推進計画に基づき、市町村及び関係機関と連携協力し、有効な対策を着実に実施</a:t>
                      </a:r>
                      <a:endParaRPr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3267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事業者等対応指針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追加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endParaRPr kumimoji="1" lang="ja-JP" altLang="en-US" dirty="0"/>
                    </a:p>
                  </a:txBody>
                  <a:tcPr marL="84406" marR="84406" marT="42203" marB="4220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ts val="18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buChar char="l"/>
                      </a:pPr>
                      <a:r>
                        <a:rPr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公平性・公正性及び透明性の確保を徹底するため、「事業者対応等指針」を策定・運用済み</a:t>
                      </a:r>
                      <a:endParaRPr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71450" indent="-171450">
                        <a:lnSpc>
                          <a:spcPts val="1800"/>
                        </a:lnSpc>
                        <a:spcBef>
                          <a:spcPts val="0"/>
                        </a:spcBef>
                        <a:buFont typeface="Wingdings" panose="05000000000000000000" pitchFamily="2" charset="2"/>
                        <a:buChar char="l"/>
                      </a:pPr>
                      <a:r>
                        <a:rPr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基本方針の修正に合わせ、特別職（知事・市長・副知事・副市長）を追加</a:t>
                      </a:r>
                      <a:endParaRPr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1052169"/>
                  </a:ext>
                </a:extLst>
              </a:tr>
            </a:tbl>
          </a:graphicData>
        </a:graphic>
      </p:graphicFrame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7748FC63-35D2-4719-B562-E7B8E2170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97337" y="6495687"/>
            <a:ext cx="2133600" cy="365125"/>
          </a:xfrm>
        </p:spPr>
        <p:txBody>
          <a:bodyPr/>
          <a:lstStyle/>
          <a:p>
            <a:r>
              <a:rPr lang="en-US" altLang="ja-JP" dirty="0"/>
              <a:t>3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520637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2">
              <a:lumMod val="75000"/>
            </a:schemeClr>
          </a:solidFill>
          <a:tailEnd type="none" w="med" len="med"/>
        </a:ln>
      </a:spPr>
      <a:bodyPr rtlCol="0" anchor="ctr"/>
      <a:lstStyle>
        <a:defPPr algn="ctr">
          <a:defRPr kumimoji="1"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66675">
          <a:solidFill>
            <a:schemeClr val="tx2">
              <a:lumMod val="75000"/>
            </a:schemeClr>
          </a:solidFill>
          <a:tailEnd type="triangl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469</Words>
  <Application>Microsoft Office PowerPoint</Application>
  <PresentationFormat>画面に合わせる (4:3)</PresentationFormat>
  <Paragraphs>88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Meiryo UI</vt:lpstr>
      <vt:lpstr>ＭＳ Ｐゴシック</vt:lpstr>
      <vt:lpstr>Arial</vt:lpstr>
      <vt:lpstr>Calibri</vt:lpstr>
      <vt:lpstr>Wingdings</vt:lpstr>
      <vt:lpstr>Office ​​テーマ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/>
  <cp:lastModifiedBy/>
  <cp:revision>1052</cp:revision>
  <cp:lastPrinted>2019-11-12T12:33:27Z</cp:lastPrinted>
  <dcterms:created xsi:type="dcterms:W3CDTF">2015-05-10T11:12:44Z</dcterms:created>
  <dcterms:modified xsi:type="dcterms:W3CDTF">2021-02-23T05:39:35Z</dcterms:modified>
</cp:coreProperties>
</file>