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5"/>
  </p:notesMasterIdLst>
  <p:sldIdLst>
    <p:sldId id="334" r:id="rId2"/>
    <p:sldId id="335" r:id="rId3"/>
    <p:sldId id="336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4BA2B17-2BDA-481C-8034-1DBF96B8D7E2}">
          <p14:sldIdLst>
            <p14:sldId id="334"/>
            <p14:sldId id="335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434" autoAdjust="0"/>
  </p:normalViewPr>
  <p:slideViewPr>
    <p:cSldViewPr showGuides="1">
      <p:cViewPr varScale="1">
        <p:scale>
          <a:sx n="110" d="100"/>
          <a:sy n="110" d="100"/>
        </p:scale>
        <p:origin x="1104" y="96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F79-C8A0-4D1F-BBFD-EFCD63420342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77A-D3FE-414F-BF6F-7B1F857E546E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02BA-3476-4EE1-8F31-A1A942E5D50C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04A1-3E6A-4BD8-A1EB-5A25E5667ACB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EAE8-A58A-4632-A72B-48FF002E9185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4D13-E31A-45A7-8EB1-B435D0FD060A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8B08-9351-4506-9DBA-A076EFA7DA27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6900-4618-4F50-A06C-12162AA49D06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3ADA5-4CED-4B99-B7A5-3F5618BDFD7C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8846-EC80-46C2-AE5B-36EDAD613160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6C56-DA94-4CA9-B4C1-3B6B8B3E0E5B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EA03-8CA2-469B-B14D-7D9DC97BD070}" type="datetime1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2758" y="908720"/>
            <a:ext cx="2096994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00010"/>
              </p:ext>
            </p:extLst>
          </p:nvPr>
        </p:nvGraphicFramePr>
        <p:xfrm>
          <a:off x="683568" y="1801392"/>
          <a:ext cx="7665965" cy="4227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608">
                  <a:extLst>
                    <a:ext uri="{9D8B030D-6E8A-4147-A177-3AD203B41FA5}">
                      <a16:colId xmlns:a16="http://schemas.microsoft.com/office/drawing/2014/main" val="3967525378"/>
                    </a:ext>
                  </a:extLst>
                </a:gridCol>
                <a:gridCol w="1187768">
                  <a:extLst>
                    <a:ext uri="{9D8B030D-6E8A-4147-A177-3AD203B41FA5}">
                      <a16:colId xmlns:a16="http://schemas.microsoft.com/office/drawing/2014/main" val="3357706672"/>
                    </a:ext>
                  </a:extLst>
                </a:gridCol>
                <a:gridCol w="259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3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当初スケジュール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修正後スケジュール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実施方針確定・募集要項等修正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参加資格審査の追加受付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05511"/>
                  </a:ext>
                </a:extLst>
              </a:tr>
              <a:tr h="355634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提案書類の提出期限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3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事業予定者の選定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月～１月頃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区域整備計画の作成及び公聴会等の実施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78903"/>
                  </a:ext>
                </a:extLst>
              </a:tr>
              <a:tr h="4435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２月～３月頃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府議会・市会の同意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6594"/>
                  </a:ext>
                </a:extLst>
              </a:tr>
              <a:tr h="44358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区域整備計画の認定の申請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夏頃～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区域整備計画の認定（国）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実施協定の締結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39302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令和５年度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年度）以降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設置運営事業の開始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土地引渡し ・ 工事着工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8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年代後半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747774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67544" y="1225328"/>
            <a:ext cx="8208911" cy="59441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ＩＲ施設の開業については、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年代後半を想定している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が、世界最高水準のＩＲ及び早期開業による速やかな事業効果の発現が実現できるよう、公民連携して取り組む。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76906" y="6061453"/>
            <a:ext cx="2736304" cy="39188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国のスケジュールは想定</a:t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時期は事業者の提案による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1D5F4F-B85F-4DDD-9C27-6AAAA0CBD666}"/>
              </a:ext>
            </a:extLst>
          </p:cNvPr>
          <p:cNvSpPr txBox="1"/>
          <p:nvPr/>
        </p:nvSpPr>
        <p:spPr>
          <a:xfrm>
            <a:off x="0" y="-14977"/>
            <a:ext cx="91440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  大阪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・夢洲地区特定複合観光施設区域整備 実施方針（案）の修正概要</a:t>
            </a:r>
            <a:endParaRPr lang="en-US" altLang="ja-JP" sz="2000" b="1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18D279E-0157-4913-815A-47638A0C3306}"/>
              </a:ext>
            </a:extLst>
          </p:cNvPr>
          <p:cNvSpPr txBox="1"/>
          <p:nvPr/>
        </p:nvSpPr>
        <p:spPr>
          <a:xfrm>
            <a:off x="3002112" y="1793580"/>
            <a:ext cx="2736304" cy="4227708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8207418" y="7327"/>
            <a:ext cx="830323" cy="33718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４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42D4856-6FE0-4995-9537-F33B40EA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6046" y="6495687"/>
            <a:ext cx="2133600" cy="365125"/>
          </a:xfrm>
        </p:spPr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36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83752"/>
              </p:ext>
            </p:extLst>
          </p:nvPr>
        </p:nvGraphicFramePr>
        <p:xfrm>
          <a:off x="467544" y="2342017"/>
          <a:ext cx="8208912" cy="3952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299572889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833021305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119245481"/>
                    </a:ext>
                  </a:extLst>
                </a:gridCol>
              </a:tblGrid>
              <a:tr h="40570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施設の規模等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段階整備の条件等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866174"/>
                  </a:ext>
                </a:extLst>
              </a:tr>
              <a:tr h="23062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ＭＩＣＥ施設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展示等施設：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国際会議場：最大国際会議室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人以上、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同数以上収容可能な中小会議室群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展示等施設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開業時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年以内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開業後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年以内に拡張計画決定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事業期間内　       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万㎡以上の計画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国際会議場は開業時に整備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marR="0" lvl="0" indent="-17462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段階整備の時期・規模等については、新型コロナウイルス感染症による影響等も含め、展示会等の需要動向、</a:t>
                      </a: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ビジネスモデル、事業者の財務状況等を踏まえて、必要に応じ見直す。</a:t>
                      </a:r>
                      <a:endParaRPr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562799"/>
                  </a:ext>
                </a:extLst>
              </a:tr>
              <a:tr h="124082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室以上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開業時　　　　　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万㎡以上（客室面積）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事業期間内 　　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室以上の計画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marR="0" lvl="0" indent="-17462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段階整備の時期・規模等については、新型コロナウイルス感染症による影響等も含め、来訪者の需要動向、展示等施設の拡張状況、事業者の財務状況等を踏まえて、必要に応じ見直す。</a:t>
                      </a:r>
                      <a:endParaRPr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46737D-0D51-49FE-9FCF-19522AD87F67}"/>
              </a:ext>
            </a:extLst>
          </p:cNvPr>
          <p:cNvSpPr txBox="1"/>
          <p:nvPr/>
        </p:nvSpPr>
        <p:spPr>
          <a:xfrm>
            <a:off x="4644008" y="2332190"/>
            <a:ext cx="4032447" cy="3962568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628800"/>
            <a:ext cx="3393139" cy="2567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ＭＩＣＥ・宿泊施設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の段階整備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FFAC74-F785-45BE-AC48-D9A23B87871E}"/>
              </a:ext>
            </a:extLst>
          </p:cNvPr>
          <p:cNvSpPr txBox="1"/>
          <p:nvPr/>
        </p:nvSpPr>
        <p:spPr>
          <a:xfrm>
            <a:off x="467544" y="1884096"/>
            <a:ext cx="8208911" cy="40228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ＭＩＣＥ施設のうち展示等施設及び宿泊施設については、段階整備を可能とする。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71D2F9-9B1F-4CDF-8DCB-4A0C17DFC539}"/>
              </a:ext>
            </a:extLst>
          </p:cNvPr>
          <p:cNvSpPr txBox="1"/>
          <p:nvPr/>
        </p:nvSpPr>
        <p:spPr>
          <a:xfrm>
            <a:off x="251520" y="465896"/>
            <a:ext cx="3096344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参加資格審査の追加受付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30508C-6B2D-47EB-BBDE-6862B07EDA4F}"/>
              </a:ext>
            </a:extLst>
          </p:cNvPr>
          <p:cNvSpPr txBox="1"/>
          <p:nvPr/>
        </p:nvSpPr>
        <p:spPr>
          <a:xfrm>
            <a:off x="404299" y="712489"/>
            <a:ext cx="8208911" cy="48426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事業スケジュールなど事業条件の一部を変更することにより、参加資格審査の追加受付を実施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863346-1B30-4C71-A19C-2F1442F5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337" y="6486978"/>
            <a:ext cx="2133600" cy="365125"/>
          </a:xfrm>
        </p:spPr>
        <p:txBody>
          <a:bodyPr/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338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41659" y="723359"/>
            <a:ext cx="2862189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国の基本方針確定に伴う追加等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FFAC74-F785-45BE-AC48-D9A23B87871E}"/>
              </a:ext>
            </a:extLst>
          </p:cNvPr>
          <p:cNvSpPr txBox="1"/>
          <p:nvPr/>
        </p:nvSpPr>
        <p:spPr>
          <a:xfrm>
            <a:off x="467545" y="1132065"/>
            <a:ext cx="8280920" cy="71275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15870"/>
              </p:ext>
            </p:extLst>
          </p:nvPr>
        </p:nvGraphicFramePr>
        <p:xfrm>
          <a:off x="502757" y="1275573"/>
          <a:ext cx="8248625" cy="298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394">
                  <a:extLst>
                    <a:ext uri="{9D8B030D-6E8A-4147-A177-3AD203B41FA5}">
                      <a16:colId xmlns:a16="http://schemas.microsoft.com/office/drawing/2014/main" val="3299572889"/>
                    </a:ext>
                  </a:extLst>
                </a:gridCol>
                <a:gridCol w="6684231">
                  <a:extLst>
                    <a:ext uri="{9D8B030D-6E8A-4147-A177-3AD203B41FA5}">
                      <a16:colId xmlns:a16="http://schemas.microsoft.com/office/drawing/2014/main" val="1833021305"/>
                    </a:ext>
                  </a:extLst>
                </a:gridCol>
              </a:tblGrid>
              <a:tr h="35322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目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866174"/>
                  </a:ext>
                </a:extLst>
              </a:tr>
              <a:tr h="11299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追加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諸外国のＩＲの取組例や感染防止のためのガイドラインなども踏まえ、対策内容や実施体制を定めた計画を策定、適切な対策を実施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感染症が発生した場合、拡大状況等を踏まえ、国、府・市が発表する規制・方針等を踏まえ適切に対応、連携した取組み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56279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ギャンブル等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依存症対策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修正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年３月に策定した大阪府ギャンブル等依存症対策推進計画に基づき、市町村及び関係機関と連携協力し、有効な対策を着実に実施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26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事業者等対応指針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追加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公平性・公正性及び透明性の確保を徹底するため、「事業者対応等指針」を策定・運用済み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基本方針の修正に合わせ、特別職（知事・市長・副知事・副市長）を追加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052169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748FC63-35D2-4719-B562-E7B8E217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337" y="6495687"/>
            <a:ext cx="2133600" cy="365125"/>
          </a:xfrm>
        </p:spPr>
        <p:txBody>
          <a:bodyPr/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206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2">
              <a:lumMod val="75000"/>
            </a:schemeClr>
          </a:solidFill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66675">
          <a:solidFill>
            <a:schemeClr val="tx2">
              <a:lumMod val="75000"/>
            </a:schemeClr>
          </a:solidFill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画面に合わせる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1052</cp:revision>
  <cp:lastPrinted>2019-11-12T12:33:27Z</cp:lastPrinted>
  <dcterms:created xsi:type="dcterms:W3CDTF">2015-05-10T11:12:44Z</dcterms:created>
  <dcterms:modified xsi:type="dcterms:W3CDTF">2021-02-23T05:39:35Z</dcterms:modified>
</cp:coreProperties>
</file>