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307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>
          <p15:clr>
            <a:srgbClr val="A4A3A4"/>
          </p15:clr>
        </p15:guide>
        <p15:guide id="3" pos="3120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0099C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59" autoAdjust="0"/>
    <p:restoredTop sz="98763" autoAdjust="0"/>
  </p:normalViewPr>
  <p:slideViewPr>
    <p:cSldViewPr showGuides="1">
      <p:cViewPr varScale="1">
        <p:scale>
          <a:sx n="62" d="100"/>
          <a:sy n="62" d="100"/>
        </p:scale>
        <p:origin x="1276" y="44"/>
      </p:cViewPr>
      <p:guideLst>
        <p:guide orient="horz" pos="2115"/>
        <p:guide pos="312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50375" cy="498966"/>
          </a:xfrm>
          <a:prstGeom prst="rect">
            <a:avLst/>
          </a:prstGeom>
        </p:spPr>
        <p:txBody>
          <a:bodyPr vert="horz" lIns="92222" tIns="46112" rIns="92222" bIns="461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22" tIns="46112" rIns="92222" bIns="46112" rtlCol="0"/>
          <a:lstStyle>
            <a:lvl1pPr algn="r">
              <a:defRPr sz="1200"/>
            </a:lvl1pPr>
          </a:lstStyle>
          <a:p>
            <a:fld id="{21FBE91B-DD20-4633-B5A7-50ECDD937794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2" tIns="46112" rIns="92222" bIns="461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1" y="4783357"/>
            <a:ext cx="5446723" cy="3913364"/>
          </a:xfrm>
          <a:prstGeom prst="rect">
            <a:avLst/>
          </a:prstGeom>
        </p:spPr>
        <p:txBody>
          <a:bodyPr vert="horz" lIns="92222" tIns="46112" rIns="92222" bIns="461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372"/>
            <a:ext cx="2950375" cy="498966"/>
          </a:xfrm>
          <a:prstGeom prst="rect">
            <a:avLst/>
          </a:prstGeom>
        </p:spPr>
        <p:txBody>
          <a:bodyPr vert="horz" lIns="92222" tIns="46112" rIns="92222" bIns="461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22" tIns="46112" rIns="92222" bIns="46112" rtlCol="0" anchor="b"/>
          <a:lstStyle>
            <a:lvl1pPr algn="r">
              <a:defRPr sz="1200"/>
            </a:lvl1pPr>
          </a:lstStyle>
          <a:p>
            <a:fld id="{A02E4635-7844-4EFD-843D-24F877E47A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0704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899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273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350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1643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11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580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744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033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911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064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430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0FC92-A00A-4CED-8F43-F141EDC08017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832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31707" y="893072"/>
            <a:ext cx="9343516" cy="582994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180000" rIns="180000" rtlCol="0" anchor="ctr">
            <a:noAutofit/>
          </a:bodyPr>
          <a:lstStyle/>
          <a:p>
            <a:pPr>
              <a:lnSpc>
                <a:spcPts val="2100"/>
              </a:lnSpc>
              <a:spcBef>
                <a:spcPts val="600"/>
              </a:spcBef>
            </a:pP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00472" y="174692"/>
            <a:ext cx="9577063" cy="504055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2000" b="1" spc="15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  </a:t>
            </a:r>
            <a:r>
              <a:rPr lang="en-US" altLang="ja-JP" sz="2000" b="1" spc="15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I R </a:t>
            </a:r>
            <a:r>
              <a:rPr lang="ja-JP" altLang="en-US" sz="2000" b="1" spc="15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誘 致 に 関 す る 他 都 市 の 動 向</a:t>
            </a:r>
            <a:endParaRPr lang="en-US" altLang="ja-JP" sz="2000" b="1" spc="150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4569" y="678746"/>
            <a:ext cx="9549996" cy="6044270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 anchor="t" anchorCtr="0">
            <a:noAutofit/>
          </a:bodyPr>
          <a:lstStyle/>
          <a:p>
            <a:pPr marL="185738">
              <a:lnSpc>
                <a:spcPts val="2000"/>
              </a:lnSpc>
              <a:spcBef>
                <a:spcPts val="600"/>
              </a:spcBef>
            </a:pP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</a:t>
            </a:r>
            <a:endParaRPr lang="en-US" altLang="ja-JP" sz="14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2000"/>
              </a:lnSpc>
              <a:spcBef>
                <a:spcPts val="600"/>
              </a:spcBef>
              <a:spcAft>
                <a:spcPts val="1200"/>
              </a:spcAft>
            </a:pP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直近の動き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　　　　　　　　　　　　　　　</a:t>
            </a:r>
            <a:endParaRPr lang="en-US" altLang="ja-JP" sz="14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2000"/>
              </a:lnSpc>
              <a:spcBef>
                <a:spcPts val="600"/>
              </a:spcBef>
              <a:spcAft>
                <a:spcPts val="300"/>
              </a:spcAft>
            </a:pPr>
            <a:r>
              <a:rPr lang="ja-JP" altLang="en-US" sz="13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＜横浜市＞</a:t>
            </a:r>
            <a:endParaRPr lang="en-US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2000"/>
              </a:lnSpc>
            </a:pP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　・ 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11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日   市会において実施方針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案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を提示</a:t>
            </a:r>
            <a:endParaRPr lang="en-US" altLang="ja-JP" sz="14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2000"/>
              </a:lnSpc>
            </a:pPr>
            <a:endParaRPr lang="en-US" altLang="ja-JP" sz="14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2000"/>
              </a:lnSpc>
            </a:pP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　・ 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2021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年１月８日　市会で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誘致の住民投票条例案を否決</a:t>
            </a:r>
            <a:endParaRPr lang="en-US" altLang="ja-JP" sz="14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2000"/>
              </a:lnSpc>
              <a:spcBef>
                <a:spcPts val="300"/>
              </a:spcBef>
            </a:pPr>
            <a:endParaRPr lang="en-US" altLang="ja-JP" sz="1400" b="1" u="sng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800"/>
              </a:lnSpc>
              <a:spcBef>
                <a:spcPts val="1800"/>
              </a:spcBef>
            </a:pP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  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800"/>
              </a:lnSpc>
              <a:spcBef>
                <a:spcPts val="600"/>
              </a:spcBef>
              <a:spcAft>
                <a:spcPts val="600"/>
              </a:spcAft>
            </a:pPr>
            <a:r>
              <a:rPr lang="ja-JP" altLang="en-US" sz="13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＜和歌山県＞</a:t>
            </a:r>
            <a:endParaRPr lang="en-US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2000"/>
              </a:lnSpc>
            </a:pP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　・ 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年３月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日   事業者公募開始 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(2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者応募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)</a:t>
            </a:r>
          </a:p>
          <a:p>
            <a:pPr marL="185738">
              <a:lnSpc>
                <a:spcPts val="2000"/>
              </a:lnSpc>
              <a:spcBef>
                <a:spcPts val="300"/>
              </a:spcBef>
            </a:pPr>
            <a:r>
              <a:rPr lang="ja-JP" altLang="en-US" sz="14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・ 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11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月６日   実施方針修正版・募集要項修正版の公表</a:t>
            </a:r>
            <a:endParaRPr lang="en-US" altLang="ja-JP" sz="14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2000"/>
              </a:lnSpc>
              <a:spcBef>
                <a:spcPts val="300"/>
              </a:spcBef>
            </a:pP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　・ 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2021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年１月７日　実施方針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確定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の公表</a:t>
            </a:r>
            <a:endParaRPr lang="en-US" altLang="ja-JP" sz="14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2000"/>
              </a:lnSpc>
              <a:spcBef>
                <a:spcPts val="300"/>
              </a:spcBef>
            </a:pP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3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</a:t>
            </a:r>
            <a:endParaRPr lang="en-US" altLang="ja-JP" sz="13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800"/>
              </a:lnSpc>
              <a:spcBef>
                <a:spcPts val="1800"/>
              </a:spcBef>
            </a:pPr>
            <a:endParaRPr lang="en-US" altLang="ja-JP" sz="13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800"/>
              </a:lnSpc>
              <a:spcBef>
                <a:spcPts val="600"/>
              </a:spcBef>
              <a:spcAft>
                <a:spcPts val="600"/>
              </a:spcAft>
            </a:pPr>
            <a:r>
              <a:rPr lang="ja-JP" altLang="en-US" sz="13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＜長崎県＞</a:t>
            </a:r>
            <a:endParaRPr lang="en-US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2000"/>
              </a:lnSpc>
            </a:pP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　・ 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11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25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日　実施方針修正案の公表</a:t>
            </a:r>
            <a:endParaRPr lang="en-US" altLang="ja-JP" sz="14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2000"/>
              </a:lnSpc>
              <a:spcBef>
                <a:spcPts val="300"/>
              </a:spcBef>
            </a:pP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・ </a:t>
            </a:r>
            <a:r>
              <a:rPr lang="en-US" altLang="ja-JP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2021</a:t>
            </a:r>
            <a:r>
              <a:rPr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年１月７日　 実施方針</a:t>
            </a:r>
            <a:r>
              <a:rPr lang="en-US" altLang="ja-JP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確定</a:t>
            </a:r>
            <a:r>
              <a:rPr lang="en-US" altLang="ja-JP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の公表、事業者公募開始</a:t>
            </a:r>
            <a:endParaRPr lang="en-US" altLang="ja-JP" sz="1400" b="1" u="sng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2000"/>
              </a:lnSpc>
              <a:spcBef>
                <a:spcPts val="300"/>
              </a:spcBef>
            </a:pP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　　　　　　　　　　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※2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20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日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参加登録事業者</a:t>
            </a:r>
            <a:r>
              <a:rPr lang="en-US" altLang="ja-JP" sz="120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〔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5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者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〕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の公表）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　 　</a:t>
            </a:r>
            <a:endParaRPr lang="en-US" altLang="ja-JP" sz="1200" b="1" u="sng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2000"/>
              </a:lnSpc>
            </a:pP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2000"/>
              </a:lnSpc>
            </a:pP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　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85738">
              <a:lnSpc>
                <a:spcPts val="2000"/>
              </a:lnSpc>
            </a:pP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352976" y="4959081"/>
            <a:ext cx="2848496" cy="105535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rIns="36000" rtlCol="0" anchor="t" anchorCtr="0"/>
          <a:lstStyle/>
          <a:p>
            <a:pPr marL="85725">
              <a:lnSpc>
                <a:spcPts val="1800"/>
              </a:lnSpc>
            </a:pP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●スケジュール</a:t>
            </a:r>
            <a:endParaRPr lang="en-US" altLang="ja-JP" sz="11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85725">
              <a:lnSpc>
                <a:spcPts val="1800"/>
              </a:lnSpc>
            </a:pPr>
            <a:r>
              <a:rPr lang="ja-JP" altLang="en-US" sz="11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1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2021</a:t>
            </a:r>
            <a:r>
              <a:rPr lang="ja-JP" altLang="en-US" sz="11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年６月　　　　　提案期限　</a:t>
            </a:r>
            <a:endParaRPr lang="en-US" altLang="ja-JP" sz="11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85725">
              <a:lnSpc>
                <a:spcPts val="1800"/>
              </a:lnSpc>
            </a:pP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2021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年夏～秋頃　　   事業者選定</a:t>
            </a:r>
            <a:endParaRPr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85725">
              <a:lnSpc>
                <a:spcPts val="1800"/>
              </a:lnSpc>
            </a:pP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年代後半　　　　</a:t>
            </a:r>
            <a:r>
              <a:rPr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開業</a:t>
            </a:r>
            <a:endParaRPr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6352976" y="3606495"/>
            <a:ext cx="2848496" cy="830617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marL="85725">
              <a:lnSpc>
                <a:spcPts val="1800"/>
              </a:lnSpc>
            </a:pP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●スケジュール</a:t>
            </a:r>
            <a:endParaRPr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85725">
              <a:lnSpc>
                <a:spcPts val="1800"/>
              </a:lnSpc>
            </a:pPr>
            <a:r>
              <a:rPr lang="ja-JP" altLang="en-US" sz="11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2021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年春頃　　　　　事業者選定</a:t>
            </a:r>
            <a:endParaRPr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85725">
              <a:lnSpc>
                <a:spcPts val="1800"/>
              </a:lnSpc>
            </a:pP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2026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年春頃　　　 　　</a:t>
            </a:r>
            <a:r>
              <a:rPr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開業</a:t>
            </a:r>
            <a:endParaRPr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356413" y="2049399"/>
            <a:ext cx="2845059" cy="1019561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36000" rtlCol="0" anchor="t" anchorCtr="0"/>
          <a:lstStyle/>
          <a:p>
            <a:pPr marL="108000">
              <a:lnSpc>
                <a:spcPts val="1800"/>
              </a:lnSpc>
            </a:pP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●スケジュール</a:t>
            </a:r>
            <a:endParaRPr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08000">
              <a:lnSpc>
                <a:spcPts val="1800"/>
              </a:lnSpc>
            </a:pP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2021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年６月</a:t>
            </a:r>
            <a:r>
              <a:rPr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11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日　　　提案期限</a:t>
            </a:r>
            <a:endParaRPr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08000">
              <a:lnSpc>
                <a:spcPts val="1800"/>
              </a:lnSpc>
            </a:pP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2021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年夏頃　　　　　事業者選定</a:t>
            </a:r>
            <a:endParaRPr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marL="108000">
              <a:lnSpc>
                <a:spcPts val="1800"/>
              </a:lnSpc>
            </a:pP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年代後半　　　　</a:t>
            </a:r>
            <a:r>
              <a:rPr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開業</a:t>
            </a:r>
            <a:endParaRPr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718176" y="2677951"/>
            <a:ext cx="4467973" cy="255286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r>
              <a:rPr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・ </a:t>
            </a:r>
            <a:r>
              <a:rPr lang="en-US" altLang="ja-JP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2021</a:t>
            </a:r>
            <a:r>
              <a:rPr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年１月</a:t>
            </a:r>
            <a:r>
              <a:rPr lang="en-US" altLang="ja-JP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21</a:t>
            </a:r>
            <a:r>
              <a:rPr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日　実施方針の公表、事業者公募開始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706601" y="4370814"/>
            <a:ext cx="4752000" cy="2520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r>
              <a:rPr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・ </a:t>
            </a:r>
            <a:r>
              <a:rPr lang="en-US" altLang="ja-JP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2021</a:t>
            </a:r>
            <a:r>
              <a:rPr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年１月</a:t>
            </a:r>
            <a:r>
              <a:rPr lang="en-US" altLang="ja-JP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15</a:t>
            </a:r>
            <a:r>
              <a:rPr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日　提案審査書類の提案期限（２者提案）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テキスト ボックス 1"/>
          <p:cNvSpPr txBox="1"/>
          <p:nvPr/>
        </p:nvSpPr>
        <p:spPr>
          <a:xfrm>
            <a:off x="8732617" y="253377"/>
            <a:ext cx="921948" cy="320757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+mn-ea"/>
                <a:cs typeface="Meiryo UI" panose="020B0604030504040204" pitchFamily="50" charset="-128"/>
              </a:rPr>
              <a:t>資料</a:t>
            </a:r>
            <a:r>
              <a:rPr lang="ja-JP" altLang="en-US" sz="1400" kern="100" dirty="0">
                <a:effectLst/>
                <a:latin typeface="+mn-ea"/>
                <a:cs typeface="Meiryo UI" panose="020B0604030504040204" pitchFamily="50" charset="-128"/>
              </a:rPr>
              <a:t>３</a:t>
            </a:r>
            <a:endParaRPr lang="ja-JP" sz="1400" kern="100" dirty="0">
              <a:effectLst/>
              <a:latin typeface="+mn-ea"/>
              <a:cs typeface="Meiryo UI" panose="020B0604030504040204" pitchFamily="50" charset="-128"/>
            </a:endParaRPr>
          </a:p>
        </p:txBody>
      </p:sp>
      <p:cxnSp>
        <p:nvCxnSpPr>
          <p:cNvPr id="22" name="直線矢印コネクタ 21"/>
          <p:cNvCxnSpPr/>
          <p:nvPr/>
        </p:nvCxnSpPr>
        <p:spPr>
          <a:xfrm>
            <a:off x="5818732" y="5589240"/>
            <a:ext cx="716192" cy="0"/>
          </a:xfrm>
          <a:prstGeom prst="straightConnector1">
            <a:avLst/>
          </a:prstGeom>
          <a:ln w="47625">
            <a:solidFill>
              <a:schemeClr val="accent5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>
            <a:off x="5650947" y="2806686"/>
            <a:ext cx="891456" cy="0"/>
          </a:xfrm>
          <a:prstGeom prst="straightConnector1">
            <a:avLst/>
          </a:prstGeom>
          <a:ln w="47625">
            <a:solidFill>
              <a:schemeClr val="accent5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>
            <a:off x="5653333" y="4064193"/>
            <a:ext cx="891456" cy="0"/>
          </a:xfrm>
          <a:prstGeom prst="straightConnector1">
            <a:avLst/>
          </a:prstGeom>
          <a:ln w="47625">
            <a:solidFill>
              <a:schemeClr val="accent5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166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3175"/>
      </a:spPr>
      <a:bodyPr rtlCol="0" anchor="ctr"/>
      <a:lstStyle>
        <a:defPPr algn="ctr">
          <a:defRPr kumimoji="1" sz="1600" b="1" dirty="0" smtClean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lnDef>
      <a:spPr>
        <a:ln>
          <a:solidFill>
            <a:schemeClr val="tx1"/>
          </a:solidFill>
          <a:prstDash val="solid"/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291</Words>
  <Application>Microsoft Office PowerPoint</Application>
  <PresentationFormat>A4 210 x 297 mm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2025-07-29T05:09:56Z</dcterms:created>
  <dcterms:modified xsi:type="dcterms:W3CDTF">2025-07-29T05:10:20Z</dcterms:modified>
</cp:coreProperties>
</file>