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3"/>
  </p:notesMasterIdLst>
  <p:handoutMasterIdLst>
    <p:handoutMasterId r:id="rId4"/>
  </p:handoutMasterIdLst>
  <p:sldIdLst>
    <p:sldId id="560" r:id="rId2"/>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00"/>
    <a:srgbClr val="CC0000"/>
    <a:srgbClr val="33CC33"/>
    <a:srgbClr val="FF6600"/>
    <a:srgbClr val="FF0066"/>
    <a:srgbClr val="FF9900"/>
    <a:srgbClr val="00FFFF"/>
    <a:srgbClr val="FFCCFF"/>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44" autoAdjust="0"/>
    <p:restoredTop sz="88689" autoAdjust="0"/>
  </p:normalViewPr>
  <p:slideViewPr>
    <p:cSldViewPr>
      <p:cViewPr varScale="1">
        <p:scale>
          <a:sx n="62" d="100"/>
          <a:sy n="62" d="100"/>
        </p:scale>
        <p:origin x="1104" y="44"/>
      </p:cViewPr>
      <p:guideLst>
        <p:guide orient="horz" pos="2160"/>
        <p:guide pos="288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50375" cy="498966"/>
          </a:xfrm>
          <a:prstGeom prst="rect">
            <a:avLst/>
          </a:prstGeom>
        </p:spPr>
        <p:txBody>
          <a:bodyPr vert="horz" lIns="92218" tIns="46108" rIns="92218" bIns="4610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1" y="0"/>
            <a:ext cx="2950374" cy="498966"/>
          </a:xfrm>
          <a:prstGeom prst="rect">
            <a:avLst/>
          </a:prstGeom>
        </p:spPr>
        <p:txBody>
          <a:bodyPr vert="horz" lIns="92218" tIns="46108" rIns="92218" bIns="46108" rtlCol="0"/>
          <a:lstStyle>
            <a:lvl1pPr algn="r">
              <a:defRPr sz="1200"/>
            </a:lvl1pPr>
          </a:lstStyle>
          <a:p>
            <a:fld id="{1BC125FA-E3ED-4A92-8051-F83999803E77}" type="datetimeFigureOut">
              <a:rPr kumimoji="1" lang="ja-JP" altLang="en-US" smtClean="0"/>
              <a:t>2025/7/29</a:t>
            </a:fld>
            <a:endParaRPr kumimoji="1" lang="ja-JP" altLang="en-US"/>
          </a:p>
        </p:txBody>
      </p:sp>
      <p:sp>
        <p:nvSpPr>
          <p:cNvPr id="4" name="フッター プレースホルダー 3"/>
          <p:cNvSpPr>
            <a:spLocks noGrp="1"/>
          </p:cNvSpPr>
          <p:nvPr>
            <p:ph type="ftr" sz="quarter" idx="2"/>
          </p:nvPr>
        </p:nvSpPr>
        <p:spPr>
          <a:xfrm>
            <a:off x="3" y="9440372"/>
            <a:ext cx="2950375" cy="498966"/>
          </a:xfrm>
          <a:prstGeom prst="rect">
            <a:avLst/>
          </a:prstGeom>
        </p:spPr>
        <p:txBody>
          <a:bodyPr vert="horz" lIns="92218" tIns="46108" rIns="92218" bIns="461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1" y="9440372"/>
            <a:ext cx="2950374" cy="498966"/>
          </a:xfrm>
          <a:prstGeom prst="rect">
            <a:avLst/>
          </a:prstGeom>
        </p:spPr>
        <p:txBody>
          <a:bodyPr vert="horz" lIns="92218" tIns="46108" rIns="92218" bIns="46108" rtlCol="0" anchor="b"/>
          <a:lstStyle>
            <a:lvl1pPr algn="r">
              <a:defRPr sz="1200"/>
            </a:lvl1pPr>
          </a:lstStyle>
          <a:p>
            <a:fld id="{B5C46E38-60B7-4CE9-825E-E13CA1801DAA}" type="slidenum">
              <a:rPr kumimoji="1" lang="ja-JP" altLang="en-US" smtClean="0"/>
              <a:t>‹#›</a:t>
            </a:fld>
            <a:endParaRPr kumimoji="1" lang="ja-JP" altLang="en-US"/>
          </a:p>
        </p:txBody>
      </p:sp>
    </p:spTree>
    <p:extLst>
      <p:ext uri="{BB962C8B-B14F-4D97-AF65-F5344CB8AC3E}">
        <p14:creationId xmlns:p14="http://schemas.microsoft.com/office/powerpoint/2010/main" val="17389248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1"/>
            <a:ext cx="2949786" cy="496967"/>
          </a:xfrm>
          <a:prstGeom prst="rect">
            <a:avLst/>
          </a:prstGeom>
        </p:spPr>
        <p:txBody>
          <a:bodyPr vert="horz" lIns="93164" tIns="46581" rIns="93164" bIns="4658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1" y="1"/>
            <a:ext cx="2949786" cy="496967"/>
          </a:xfrm>
          <a:prstGeom prst="rect">
            <a:avLst/>
          </a:prstGeom>
        </p:spPr>
        <p:txBody>
          <a:bodyPr vert="horz" lIns="93164" tIns="46581" rIns="93164" bIns="46581" rtlCol="0"/>
          <a:lstStyle>
            <a:lvl1pPr algn="r">
              <a:defRPr sz="1200"/>
            </a:lvl1pPr>
          </a:lstStyle>
          <a:p>
            <a:fld id="{D5A21C45-B727-4435-9AC4-1E8AB20BB473}" type="datetimeFigureOut">
              <a:rPr kumimoji="1" lang="ja-JP" altLang="en-US" smtClean="0"/>
              <a:t>2025/7/29</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7450"/>
          </a:xfrm>
          <a:prstGeom prst="rect">
            <a:avLst/>
          </a:prstGeom>
          <a:noFill/>
          <a:ln w="12700">
            <a:solidFill>
              <a:prstClr val="black"/>
            </a:solidFill>
          </a:ln>
        </p:spPr>
        <p:txBody>
          <a:bodyPr vert="horz" lIns="93164" tIns="46581" rIns="93164" bIns="46581" rtlCol="0" anchor="ctr"/>
          <a:lstStyle/>
          <a:p>
            <a:endParaRPr lang="ja-JP" altLang="en-US"/>
          </a:p>
        </p:txBody>
      </p:sp>
      <p:sp>
        <p:nvSpPr>
          <p:cNvPr id="5" name="ノート プレースホルダー 4"/>
          <p:cNvSpPr>
            <a:spLocks noGrp="1"/>
          </p:cNvSpPr>
          <p:nvPr>
            <p:ph type="body" sz="quarter" idx="3"/>
          </p:nvPr>
        </p:nvSpPr>
        <p:spPr>
          <a:xfrm>
            <a:off x="680721" y="4721188"/>
            <a:ext cx="5445760" cy="4472702"/>
          </a:xfrm>
          <a:prstGeom prst="rect">
            <a:avLst/>
          </a:prstGeom>
        </p:spPr>
        <p:txBody>
          <a:bodyPr vert="horz" lIns="93164" tIns="46581" rIns="93164" bIns="4658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648"/>
            <a:ext cx="2949786" cy="496967"/>
          </a:xfrm>
          <a:prstGeom prst="rect">
            <a:avLst/>
          </a:prstGeom>
        </p:spPr>
        <p:txBody>
          <a:bodyPr vert="horz" lIns="93164" tIns="46581" rIns="93164" bIns="4658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1" y="9440648"/>
            <a:ext cx="2949786" cy="496967"/>
          </a:xfrm>
          <a:prstGeom prst="rect">
            <a:avLst/>
          </a:prstGeom>
        </p:spPr>
        <p:txBody>
          <a:bodyPr vert="horz" lIns="93164" tIns="46581" rIns="93164" bIns="46581" rtlCol="0" anchor="b"/>
          <a:lstStyle>
            <a:lvl1pPr algn="r">
              <a:defRPr sz="1200"/>
            </a:lvl1pPr>
          </a:lstStyle>
          <a:p>
            <a:fld id="{C87FEAE8-49FA-4C6F-8B83-2549C32EEEEF}" type="slidenum">
              <a:rPr kumimoji="1" lang="ja-JP" altLang="en-US" smtClean="0"/>
              <a:t>‹#›</a:t>
            </a:fld>
            <a:endParaRPr kumimoji="1" lang="ja-JP" altLang="en-US"/>
          </a:p>
        </p:txBody>
      </p:sp>
    </p:spTree>
    <p:extLst>
      <p:ext uri="{BB962C8B-B14F-4D97-AF65-F5344CB8AC3E}">
        <p14:creationId xmlns:p14="http://schemas.microsoft.com/office/powerpoint/2010/main" val="57131939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0"/>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073" indent="0" algn="ctr">
              <a:buNone/>
              <a:defRPr>
                <a:solidFill>
                  <a:schemeClr val="tx1">
                    <a:tint val="75000"/>
                  </a:schemeClr>
                </a:solidFill>
              </a:defRPr>
            </a:lvl2pPr>
            <a:lvl3pPr marL="914146" indent="0" algn="ctr">
              <a:buNone/>
              <a:defRPr>
                <a:solidFill>
                  <a:schemeClr val="tx1">
                    <a:tint val="75000"/>
                  </a:schemeClr>
                </a:solidFill>
              </a:defRPr>
            </a:lvl3pPr>
            <a:lvl4pPr marL="1371220" indent="0" algn="ctr">
              <a:buNone/>
              <a:defRPr>
                <a:solidFill>
                  <a:schemeClr val="tx1">
                    <a:tint val="75000"/>
                  </a:schemeClr>
                </a:solidFill>
              </a:defRPr>
            </a:lvl4pPr>
            <a:lvl5pPr marL="1828292" indent="0" algn="ctr">
              <a:buNone/>
              <a:defRPr>
                <a:solidFill>
                  <a:schemeClr val="tx1">
                    <a:tint val="75000"/>
                  </a:schemeClr>
                </a:solidFill>
              </a:defRPr>
            </a:lvl5pPr>
            <a:lvl6pPr marL="2285366" indent="0" algn="ctr">
              <a:buNone/>
              <a:defRPr>
                <a:solidFill>
                  <a:schemeClr val="tx1">
                    <a:tint val="75000"/>
                  </a:schemeClr>
                </a:solidFill>
              </a:defRPr>
            </a:lvl6pPr>
            <a:lvl7pPr marL="2742440" indent="0" algn="ctr">
              <a:buNone/>
              <a:defRPr>
                <a:solidFill>
                  <a:schemeClr val="tx1">
                    <a:tint val="75000"/>
                  </a:schemeClr>
                </a:solidFill>
              </a:defRPr>
            </a:lvl7pPr>
            <a:lvl8pPr marL="3199512" indent="0" algn="ctr">
              <a:buNone/>
              <a:defRPr>
                <a:solidFill>
                  <a:schemeClr val="tx1">
                    <a:tint val="75000"/>
                  </a:schemeClr>
                </a:solidFill>
              </a:defRPr>
            </a:lvl8pPr>
            <a:lvl9pPr marL="3656586"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F0E7D152-B230-4DCD-81A0-EC69F5988D2E}" type="datetime1">
              <a:rPr lang="ja-JP" altLang="en-US" smtClean="0">
                <a:solidFill>
                  <a:prstClr val="black">
                    <a:tint val="75000"/>
                  </a:prstClr>
                </a:solidFill>
              </a:rPr>
              <a:t>2025/7/29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10652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F06C1872-CE57-4FE0-AD25-7ABB7EF8C652}" type="datetime1">
              <a:rPr lang="ja-JP" altLang="en-US" smtClean="0">
                <a:solidFill>
                  <a:prstClr val="black">
                    <a:tint val="75000"/>
                  </a:prstClr>
                </a:solidFill>
              </a:rPr>
              <a:t>2025/7/29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27794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5"/>
            <a:ext cx="222885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95300" y="274645"/>
            <a:ext cx="652145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0433EA1C-390B-430A-9375-CF60D5C7D31C}" type="datetime1">
              <a:rPr lang="ja-JP" altLang="en-US" smtClean="0">
                <a:solidFill>
                  <a:prstClr val="black">
                    <a:tint val="75000"/>
                  </a:prstClr>
                </a:solidFill>
              </a:rPr>
              <a:t>2025/7/29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60060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99E32E4-79F6-4BE2-8FEA-150CCCC8E2B0}" type="datetime1">
              <a:rPr lang="ja-JP" altLang="en-US" smtClean="0">
                <a:solidFill>
                  <a:prstClr val="black">
                    <a:tint val="75000"/>
                  </a:prstClr>
                </a:solidFill>
              </a:rPr>
              <a:t>2025/7/29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86047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6"/>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073" indent="0">
              <a:buNone/>
              <a:defRPr sz="1800">
                <a:solidFill>
                  <a:schemeClr val="tx1">
                    <a:tint val="75000"/>
                  </a:schemeClr>
                </a:solidFill>
              </a:defRPr>
            </a:lvl2pPr>
            <a:lvl3pPr marL="914146" indent="0">
              <a:buNone/>
              <a:defRPr sz="1600">
                <a:solidFill>
                  <a:schemeClr val="tx1">
                    <a:tint val="75000"/>
                  </a:schemeClr>
                </a:solidFill>
              </a:defRPr>
            </a:lvl3pPr>
            <a:lvl4pPr marL="1371220" indent="0">
              <a:buNone/>
              <a:defRPr sz="1400">
                <a:solidFill>
                  <a:schemeClr val="tx1">
                    <a:tint val="75000"/>
                  </a:schemeClr>
                </a:solidFill>
              </a:defRPr>
            </a:lvl4pPr>
            <a:lvl5pPr marL="1828292" indent="0">
              <a:buNone/>
              <a:defRPr sz="1400">
                <a:solidFill>
                  <a:schemeClr val="tx1">
                    <a:tint val="75000"/>
                  </a:schemeClr>
                </a:solidFill>
              </a:defRPr>
            </a:lvl5pPr>
            <a:lvl6pPr marL="2285366" indent="0">
              <a:buNone/>
              <a:defRPr sz="1400">
                <a:solidFill>
                  <a:schemeClr val="tx1">
                    <a:tint val="75000"/>
                  </a:schemeClr>
                </a:solidFill>
              </a:defRPr>
            </a:lvl6pPr>
            <a:lvl7pPr marL="2742440" indent="0">
              <a:buNone/>
              <a:defRPr sz="1400">
                <a:solidFill>
                  <a:schemeClr val="tx1">
                    <a:tint val="75000"/>
                  </a:schemeClr>
                </a:solidFill>
              </a:defRPr>
            </a:lvl7pPr>
            <a:lvl8pPr marL="3199512" indent="0">
              <a:buNone/>
              <a:defRPr sz="1400">
                <a:solidFill>
                  <a:schemeClr val="tx1">
                    <a:tint val="75000"/>
                  </a:schemeClr>
                </a:solidFill>
              </a:defRPr>
            </a:lvl8pPr>
            <a:lvl9pPr marL="3656586"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B94469BC-49A8-4990-80F7-5B12BC211987}" type="datetime1">
              <a:rPr lang="ja-JP" altLang="en-US" smtClean="0">
                <a:solidFill>
                  <a:prstClr val="black">
                    <a:tint val="75000"/>
                  </a:prstClr>
                </a:solidFill>
              </a:rPr>
              <a:t>2025/7/29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23018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9530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035551"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FACB5F5F-3D2D-4394-BCA9-AA4EED6334EB}" type="datetime1">
              <a:rPr lang="ja-JP" altLang="en-US" smtClean="0">
                <a:solidFill>
                  <a:prstClr val="black">
                    <a:tint val="75000"/>
                  </a:prstClr>
                </a:solidFill>
              </a:rPr>
              <a:t>2025/7/29</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24459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0" y="1535114"/>
            <a:ext cx="4376870" cy="639762"/>
          </a:xfrm>
        </p:spPr>
        <p:txBody>
          <a:bodyPr anchor="b"/>
          <a:lstStyle>
            <a:lvl1pPr marL="0" indent="0">
              <a:buNone/>
              <a:defRPr sz="2400" b="1"/>
            </a:lvl1pPr>
            <a:lvl2pPr marL="457073" indent="0">
              <a:buNone/>
              <a:defRPr sz="2000" b="1"/>
            </a:lvl2pPr>
            <a:lvl3pPr marL="914146" indent="0">
              <a:buNone/>
              <a:defRPr sz="1800" b="1"/>
            </a:lvl3pPr>
            <a:lvl4pPr marL="1371220" indent="0">
              <a:buNone/>
              <a:defRPr sz="1600" b="1"/>
            </a:lvl4pPr>
            <a:lvl5pPr marL="1828292" indent="0">
              <a:buNone/>
              <a:defRPr sz="1600" b="1"/>
            </a:lvl5pPr>
            <a:lvl6pPr marL="2285366" indent="0">
              <a:buNone/>
              <a:defRPr sz="1600" b="1"/>
            </a:lvl6pPr>
            <a:lvl7pPr marL="2742440" indent="0">
              <a:buNone/>
              <a:defRPr sz="1600" b="1"/>
            </a:lvl7pPr>
            <a:lvl8pPr marL="3199512" indent="0">
              <a:buNone/>
              <a:defRPr sz="1600" b="1"/>
            </a:lvl8pPr>
            <a:lvl9pPr marL="3656586"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5" y="1535114"/>
            <a:ext cx="4378590" cy="639762"/>
          </a:xfrm>
        </p:spPr>
        <p:txBody>
          <a:bodyPr anchor="b"/>
          <a:lstStyle>
            <a:lvl1pPr marL="0" indent="0">
              <a:buNone/>
              <a:defRPr sz="2400" b="1"/>
            </a:lvl1pPr>
            <a:lvl2pPr marL="457073" indent="0">
              <a:buNone/>
              <a:defRPr sz="2000" b="1"/>
            </a:lvl2pPr>
            <a:lvl3pPr marL="914146" indent="0">
              <a:buNone/>
              <a:defRPr sz="1800" b="1"/>
            </a:lvl3pPr>
            <a:lvl4pPr marL="1371220" indent="0">
              <a:buNone/>
              <a:defRPr sz="1600" b="1"/>
            </a:lvl4pPr>
            <a:lvl5pPr marL="1828292" indent="0">
              <a:buNone/>
              <a:defRPr sz="1600" b="1"/>
            </a:lvl5pPr>
            <a:lvl6pPr marL="2285366" indent="0">
              <a:buNone/>
              <a:defRPr sz="1600" b="1"/>
            </a:lvl6pPr>
            <a:lvl7pPr marL="2742440" indent="0">
              <a:buNone/>
              <a:defRPr sz="1600" b="1"/>
            </a:lvl7pPr>
            <a:lvl8pPr marL="3199512" indent="0">
              <a:buNone/>
              <a:defRPr sz="1600" b="1"/>
            </a:lvl8pPr>
            <a:lvl9pPr marL="3656586"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E2D4721-8DCE-415A-A6E3-42A76D475CAC}" type="datetime1">
              <a:rPr lang="ja-JP" altLang="en-US" smtClean="0">
                <a:solidFill>
                  <a:prstClr val="black">
                    <a:tint val="75000"/>
                  </a:prstClr>
                </a:solidFill>
              </a:rPr>
              <a:t>2025/7/29</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90162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49AD9328-DEA4-4615-8555-56D942BC3156}" type="datetime1">
              <a:rPr lang="ja-JP" altLang="en-US" smtClean="0">
                <a:solidFill>
                  <a:prstClr val="black">
                    <a:tint val="75000"/>
                  </a:prstClr>
                </a:solidFill>
              </a:rPr>
              <a:t>2025/7/29</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59995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854E3EE-2F02-4C37-A308-B08D0CA9699C}" type="datetime1">
              <a:rPr lang="ja-JP" altLang="en-US" smtClean="0">
                <a:solidFill>
                  <a:prstClr val="black">
                    <a:tint val="75000"/>
                  </a:prstClr>
                </a:solidFill>
              </a:rPr>
              <a:t>2025/7/29</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78997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6" y="273051"/>
            <a:ext cx="3259006"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2" y="273056"/>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6" y="1435104"/>
            <a:ext cx="3259006" cy="4691063"/>
          </a:xfrm>
        </p:spPr>
        <p:txBody>
          <a:bodyPr/>
          <a:lstStyle>
            <a:lvl1pPr marL="0" indent="0">
              <a:buNone/>
              <a:defRPr sz="1400"/>
            </a:lvl1pPr>
            <a:lvl2pPr marL="457073" indent="0">
              <a:buNone/>
              <a:defRPr sz="1200"/>
            </a:lvl2pPr>
            <a:lvl3pPr marL="914146" indent="0">
              <a:buNone/>
              <a:defRPr sz="1000"/>
            </a:lvl3pPr>
            <a:lvl4pPr marL="1371220" indent="0">
              <a:buNone/>
              <a:defRPr sz="900"/>
            </a:lvl4pPr>
            <a:lvl5pPr marL="1828292" indent="0">
              <a:buNone/>
              <a:defRPr sz="900"/>
            </a:lvl5pPr>
            <a:lvl6pPr marL="2285366" indent="0">
              <a:buNone/>
              <a:defRPr sz="900"/>
            </a:lvl6pPr>
            <a:lvl7pPr marL="2742440" indent="0">
              <a:buNone/>
              <a:defRPr sz="900"/>
            </a:lvl7pPr>
            <a:lvl8pPr marL="3199512" indent="0">
              <a:buNone/>
              <a:defRPr sz="900"/>
            </a:lvl8pPr>
            <a:lvl9pPr marL="3656586"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8E37FFF6-590A-411E-8AC2-54C608C295DD}" type="datetime1">
              <a:rPr lang="ja-JP" altLang="en-US" smtClean="0">
                <a:solidFill>
                  <a:prstClr val="black">
                    <a:tint val="75000"/>
                  </a:prstClr>
                </a:solidFill>
              </a:rPr>
              <a:t>2025/7/29</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88114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073" indent="0">
              <a:buNone/>
              <a:defRPr sz="2800"/>
            </a:lvl2pPr>
            <a:lvl3pPr marL="914146" indent="0">
              <a:buNone/>
              <a:defRPr sz="2400"/>
            </a:lvl3pPr>
            <a:lvl4pPr marL="1371220" indent="0">
              <a:buNone/>
              <a:defRPr sz="2000"/>
            </a:lvl4pPr>
            <a:lvl5pPr marL="1828292" indent="0">
              <a:buNone/>
              <a:defRPr sz="2000"/>
            </a:lvl5pPr>
            <a:lvl6pPr marL="2285366" indent="0">
              <a:buNone/>
              <a:defRPr sz="2000"/>
            </a:lvl6pPr>
            <a:lvl7pPr marL="2742440" indent="0">
              <a:buNone/>
              <a:defRPr sz="2000"/>
            </a:lvl7pPr>
            <a:lvl8pPr marL="3199512" indent="0">
              <a:buNone/>
              <a:defRPr sz="2000"/>
            </a:lvl8pPr>
            <a:lvl9pPr marL="3656586"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073" indent="0">
              <a:buNone/>
              <a:defRPr sz="1200"/>
            </a:lvl2pPr>
            <a:lvl3pPr marL="914146" indent="0">
              <a:buNone/>
              <a:defRPr sz="1000"/>
            </a:lvl3pPr>
            <a:lvl4pPr marL="1371220" indent="0">
              <a:buNone/>
              <a:defRPr sz="900"/>
            </a:lvl4pPr>
            <a:lvl5pPr marL="1828292" indent="0">
              <a:buNone/>
              <a:defRPr sz="900"/>
            </a:lvl5pPr>
            <a:lvl6pPr marL="2285366" indent="0">
              <a:buNone/>
              <a:defRPr sz="900"/>
            </a:lvl6pPr>
            <a:lvl7pPr marL="2742440" indent="0">
              <a:buNone/>
              <a:defRPr sz="900"/>
            </a:lvl7pPr>
            <a:lvl8pPr marL="3199512" indent="0">
              <a:buNone/>
              <a:defRPr sz="900"/>
            </a:lvl8pPr>
            <a:lvl9pPr marL="3656586"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21A9D68F-7CBF-46FA-B719-6C82ECD7A562}" type="datetime1">
              <a:rPr lang="ja-JP" altLang="en-US" smtClean="0">
                <a:solidFill>
                  <a:prstClr val="black">
                    <a:tint val="75000"/>
                  </a:prstClr>
                </a:solidFill>
              </a:rPr>
              <a:t>2025/7/29</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51869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14" tIns="45708" rIns="91414" bIns="45708"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4"/>
            <a:ext cx="8915400" cy="4525963"/>
          </a:xfrm>
          <a:prstGeom prst="rect">
            <a:avLst/>
          </a:prstGeom>
        </p:spPr>
        <p:txBody>
          <a:bodyPr vert="horz" lIns="91414" tIns="45708" rIns="91414" bIns="4570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6"/>
            <a:ext cx="2311400" cy="365125"/>
          </a:xfrm>
          <a:prstGeom prst="rect">
            <a:avLst/>
          </a:prstGeom>
        </p:spPr>
        <p:txBody>
          <a:bodyPr vert="horz" lIns="91414" tIns="45708" rIns="91414" bIns="45708" rtlCol="0" anchor="ctr"/>
          <a:lstStyle>
            <a:lvl1pPr algn="l">
              <a:defRPr sz="1200">
                <a:solidFill>
                  <a:schemeClr val="tx1">
                    <a:tint val="75000"/>
                  </a:schemeClr>
                </a:solidFill>
              </a:defRPr>
            </a:lvl1pPr>
          </a:lstStyle>
          <a:p>
            <a:pPr defTabSz="914146"/>
            <a:fld id="{CC9C71F0-4AE2-486F-8097-7F2C08D2C38B}" type="datetime1">
              <a:rPr lang="ja-JP" altLang="en-US" smtClean="0">
                <a:solidFill>
                  <a:prstClr val="black">
                    <a:tint val="75000"/>
                  </a:prstClr>
                </a:solidFill>
              </a:rPr>
              <a:t>2025/7/29</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0" y="6356356"/>
            <a:ext cx="3136900" cy="365125"/>
          </a:xfrm>
          <a:prstGeom prst="rect">
            <a:avLst/>
          </a:prstGeom>
        </p:spPr>
        <p:txBody>
          <a:bodyPr vert="horz" lIns="91414" tIns="45708" rIns="91414" bIns="45708" rtlCol="0" anchor="ctr"/>
          <a:lstStyle>
            <a:lvl1pPr algn="ctr">
              <a:defRPr sz="1200">
                <a:solidFill>
                  <a:schemeClr val="tx1">
                    <a:tint val="75000"/>
                  </a:schemeClr>
                </a:solidFill>
              </a:defRPr>
            </a:lvl1pPr>
          </a:lstStyle>
          <a:p>
            <a:pPr defTabSz="914146"/>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1" y="6356356"/>
            <a:ext cx="2311400" cy="365125"/>
          </a:xfrm>
          <a:prstGeom prst="rect">
            <a:avLst/>
          </a:prstGeom>
        </p:spPr>
        <p:txBody>
          <a:bodyPr vert="horz" lIns="91414" tIns="45708" rIns="91414" bIns="45708" rtlCol="0" anchor="ctr"/>
          <a:lstStyle>
            <a:lvl1pPr algn="r">
              <a:defRPr sz="1200">
                <a:solidFill>
                  <a:schemeClr val="tx1">
                    <a:tint val="75000"/>
                  </a:schemeClr>
                </a:solidFill>
              </a:defRPr>
            </a:lvl1pPr>
          </a:lstStyle>
          <a:p>
            <a:pPr defTabSz="914146"/>
            <a:fld id="{D2D8002D-B5B0-4BAC-B1F6-782DDCCE6D9C}" type="slidenum">
              <a:rPr lang="ja-JP" altLang="en-US" smtClean="0">
                <a:solidFill>
                  <a:prstClr val="black">
                    <a:tint val="75000"/>
                  </a:prstClr>
                </a:solidFill>
              </a:rPr>
              <a:pPr defTabSz="914146"/>
              <a:t>‹#›</a:t>
            </a:fld>
            <a:endParaRPr lang="ja-JP" altLang="en-US">
              <a:solidFill>
                <a:prstClr val="black">
                  <a:tint val="75000"/>
                </a:prstClr>
              </a:solidFill>
            </a:endParaRPr>
          </a:p>
        </p:txBody>
      </p:sp>
    </p:spTree>
    <p:extLst>
      <p:ext uri="{BB962C8B-B14F-4D97-AF65-F5344CB8AC3E}">
        <p14:creationId xmlns:p14="http://schemas.microsoft.com/office/powerpoint/2010/main" val="327834498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146" rtl="0" eaLnBrk="1" latinLnBrk="0" hangingPunct="1">
        <a:spcBef>
          <a:spcPct val="0"/>
        </a:spcBef>
        <a:buNone/>
        <a:defRPr kumimoji="1" sz="4400" kern="1200">
          <a:solidFill>
            <a:schemeClr val="tx1"/>
          </a:solidFill>
          <a:latin typeface="+mj-lt"/>
          <a:ea typeface="+mj-ea"/>
          <a:cs typeface="+mj-cs"/>
        </a:defRPr>
      </a:lvl1pPr>
    </p:titleStyle>
    <p:bodyStyle>
      <a:lvl1pPr marL="342805" indent="-342805" algn="l" defTabSz="914146"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744" indent="-285670" algn="l" defTabSz="914146"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684" indent="-228538" algn="l" defTabSz="914146"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9756"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6830"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3903"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976"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050"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122"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146" rtl="0" eaLnBrk="1" latinLnBrk="0" hangingPunct="1">
        <a:defRPr kumimoji="1" sz="1800" kern="1200">
          <a:solidFill>
            <a:schemeClr val="tx1"/>
          </a:solidFill>
          <a:latin typeface="+mn-lt"/>
          <a:ea typeface="+mn-ea"/>
          <a:cs typeface="+mn-cs"/>
        </a:defRPr>
      </a:lvl1pPr>
      <a:lvl2pPr marL="457073" algn="l" defTabSz="914146" rtl="0" eaLnBrk="1" latinLnBrk="0" hangingPunct="1">
        <a:defRPr kumimoji="1" sz="1800" kern="1200">
          <a:solidFill>
            <a:schemeClr val="tx1"/>
          </a:solidFill>
          <a:latin typeface="+mn-lt"/>
          <a:ea typeface="+mn-ea"/>
          <a:cs typeface="+mn-cs"/>
        </a:defRPr>
      </a:lvl2pPr>
      <a:lvl3pPr marL="914146" algn="l" defTabSz="914146" rtl="0" eaLnBrk="1" latinLnBrk="0" hangingPunct="1">
        <a:defRPr kumimoji="1" sz="1800" kern="1200">
          <a:solidFill>
            <a:schemeClr val="tx1"/>
          </a:solidFill>
          <a:latin typeface="+mn-lt"/>
          <a:ea typeface="+mn-ea"/>
          <a:cs typeface="+mn-cs"/>
        </a:defRPr>
      </a:lvl3pPr>
      <a:lvl4pPr marL="1371220" algn="l" defTabSz="914146" rtl="0" eaLnBrk="1" latinLnBrk="0" hangingPunct="1">
        <a:defRPr kumimoji="1" sz="1800" kern="1200">
          <a:solidFill>
            <a:schemeClr val="tx1"/>
          </a:solidFill>
          <a:latin typeface="+mn-lt"/>
          <a:ea typeface="+mn-ea"/>
          <a:cs typeface="+mn-cs"/>
        </a:defRPr>
      </a:lvl4pPr>
      <a:lvl5pPr marL="1828292" algn="l" defTabSz="914146" rtl="0" eaLnBrk="1" latinLnBrk="0" hangingPunct="1">
        <a:defRPr kumimoji="1" sz="1800" kern="1200">
          <a:solidFill>
            <a:schemeClr val="tx1"/>
          </a:solidFill>
          <a:latin typeface="+mn-lt"/>
          <a:ea typeface="+mn-ea"/>
          <a:cs typeface="+mn-cs"/>
        </a:defRPr>
      </a:lvl5pPr>
      <a:lvl6pPr marL="2285366" algn="l" defTabSz="914146" rtl="0" eaLnBrk="1" latinLnBrk="0" hangingPunct="1">
        <a:defRPr kumimoji="1" sz="1800" kern="1200">
          <a:solidFill>
            <a:schemeClr val="tx1"/>
          </a:solidFill>
          <a:latin typeface="+mn-lt"/>
          <a:ea typeface="+mn-ea"/>
          <a:cs typeface="+mn-cs"/>
        </a:defRPr>
      </a:lvl6pPr>
      <a:lvl7pPr marL="2742440" algn="l" defTabSz="914146" rtl="0" eaLnBrk="1" latinLnBrk="0" hangingPunct="1">
        <a:defRPr kumimoji="1" sz="1800" kern="1200">
          <a:solidFill>
            <a:schemeClr val="tx1"/>
          </a:solidFill>
          <a:latin typeface="+mn-lt"/>
          <a:ea typeface="+mn-ea"/>
          <a:cs typeface="+mn-cs"/>
        </a:defRPr>
      </a:lvl7pPr>
      <a:lvl8pPr marL="3199512" algn="l" defTabSz="914146" rtl="0" eaLnBrk="1" latinLnBrk="0" hangingPunct="1">
        <a:defRPr kumimoji="1" sz="1800" kern="1200">
          <a:solidFill>
            <a:schemeClr val="tx1"/>
          </a:solidFill>
          <a:latin typeface="+mn-lt"/>
          <a:ea typeface="+mn-ea"/>
          <a:cs typeface="+mn-cs"/>
        </a:defRPr>
      </a:lvl8pPr>
      <a:lvl9pPr marL="3656586" algn="l" defTabSz="914146"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847422" y="698010"/>
            <a:ext cx="8179136" cy="2878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r>
              <a:rPr lang="ja-JP" altLang="en-US" sz="1400" b="1" dirty="0">
                <a:solidFill>
                  <a:schemeClr val="tx1"/>
                </a:solidFill>
                <a:latin typeface="+mj-ea"/>
              </a:rPr>
              <a:t>ギャンブル等依存症対策研究会の概要（第１回～６回）</a:t>
            </a:r>
          </a:p>
        </p:txBody>
      </p:sp>
      <p:graphicFrame>
        <p:nvGraphicFramePr>
          <p:cNvPr id="8" name="コンテンツ プレースホルダー 4"/>
          <p:cNvGraphicFramePr>
            <a:graphicFrameLocks/>
          </p:cNvGraphicFramePr>
          <p:nvPr>
            <p:extLst>
              <p:ext uri="{D42A27DB-BD31-4B8C-83A1-F6EECF244321}">
                <p14:modId xmlns:p14="http://schemas.microsoft.com/office/powerpoint/2010/main" val="1284548235"/>
              </p:ext>
            </p:extLst>
          </p:nvPr>
        </p:nvGraphicFramePr>
        <p:xfrm>
          <a:off x="437363" y="1052736"/>
          <a:ext cx="9049048" cy="4413198"/>
        </p:xfrm>
        <a:graphic>
          <a:graphicData uri="http://schemas.openxmlformats.org/drawingml/2006/table">
            <a:tbl>
              <a:tblPr firstRow="1" bandRow="1">
                <a:tableStyleId>{5C22544A-7EE6-4342-B048-85BDC9FD1C3A}</a:tableStyleId>
              </a:tblPr>
              <a:tblGrid>
                <a:gridCol w="943778">
                  <a:extLst>
                    <a:ext uri="{9D8B030D-6E8A-4147-A177-3AD203B41FA5}">
                      <a16:colId xmlns:a16="http://schemas.microsoft.com/office/drawing/2014/main" val="20000"/>
                    </a:ext>
                  </a:extLst>
                </a:gridCol>
                <a:gridCol w="8105270">
                  <a:extLst>
                    <a:ext uri="{9D8B030D-6E8A-4147-A177-3AD203B41FA5}">
                      <a16:colId xmlns:a16="http://schemas.microsoft.com/office/drawing/2014/main" val="20001"/>
                    </a:ext>
                  </a:extLst>
                </a:gridCol>
              </a:tblGrid>
              <a:tr h="268465">
                <a:tc>
                  <a:txBody>
                    <a:bodyPr/>
                    <a:lstStyle/>
                    <a:p>
                      <a:pPr algn="ctr"/>
                      <a:r>
                        <a:rPr kumimoji="1" lang="ja-JP" altLang="en-US"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テーマ</a:t>
                      </a:r>
                      <a:r>
                        <a:rPr kumimoji="1" lang="en-US" altLang="ja-JP"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endParaRPr kumimoji="1" lang="ja-JP" altLang="en-US"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74295" marR="742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主なご意見</a:t>
                      </a:r>
                    </a:p>
                  </a:txBody>
                  <a:tcPr marL="74295" marR="742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365775">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総　　　括</a:t>
                      </a:r>
                    </a:p>
                  </a:txBody>
                  <a:tcPr marL="74295" marR="742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100"/>
                        </a:lnSpc>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明確な目標を持って科学的根拠のあるフレームワークで戦略的な対策を作成し、行政、医療福祉関係機関、事業者が協力して対策を実施</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1100"/>
                        </a:lnSpc>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することが重要。</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74295" marR="742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338950">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実態把握</a:t>
                      </a:r>
                    </a:p>
                  </a:txBody>
                  <a:tcPr marL="74295" marR="742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100"/>
                        </a:lnSpc>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（依存症の実態）</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1100"/>
                        </a:lnSpc>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・相談、診療、支援を行う機関から、報告があり、</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いずれの機関でも相談等の件数は増加傾向に</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なっている。性別では</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男性が圧倒的</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に多く、</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a:lnSpc>
                          <a:spcPts val="1100"/>
                        </a:lnSpc>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　年代別では</a:t>
                      </a:r>
                      <a:r>
                        <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20</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a:t>
                      </a:r>
                      <a:r>
                        <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40</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代</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が</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中心</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。背景等については、</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問題が深刻化してから相談支援に繋がっていること、借金を繰り返していること、心理的な</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a:lnSpc>
                          <a:spcPts val="1100"/>
                        </a:lnSpc>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　</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問題があるなど類似の実態を一定、把握。</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a:lnSpc>
                          <a:spcPts val="1100"/>
                        </a:lnSpc>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（実態把握の在り方や手法）</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a:lnSpc>
                          <a:spcPts val="1100"/>
                        </a:lnSpc>
                      </a:pP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・既存の情報やデータさえ、十分把握、共有できていないことが課題とされ、相談実績などを整理分析することに加え、行政が保有する各種</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a:lnSpc>
                          <a:spcPts val="1100"/>
                        </a:lnSpc>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　</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統計データなどを合わせて分析することで、有用な実態把握が</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可能</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a:lnSpc>
                          <a:spcPts val="1100"/>
                        </a:lnSpc>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対策の立案や実施、施策効果</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等</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の検証のためには、有病率調査は不可欠であるものの、高額な費用がかかる</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こと</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や</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役割分担を考える</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a:lnSpc>
                          <a:spcPts val="1100"/>
                        </a:lnSpc>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　</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と、適切なサーベイランス（</a:t>
                      </a:r>
                      <a:r>
                        <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IR</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立地の有無の比較含む）を国に提案すべき</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74295" marR="742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691305">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大阪独自の対策</a:t>
                      </a:r>
                    </a:p>
                  </a:txBody>
                  <a:tcPr marL="74295" marR="742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340" rtl="0" eaLnBrk="1" fontAlgn="auto" latinLnBrk="0" hangingPunct="1">
                        <a:lnSpc>
                          <a:spcPts val="1100"/>
                        </a:lnSpc>
                        <a:spcBef>
                          <a:spcPts val="0"/>
                        </a:spcBef>
                        <a:spcAft>
                          <a:spcPts val="0"/>
                        </a:spcAft>
                        <a:buClrTx/>
                        <a:buSzTx/>
                        <a:buFontTx/>
                        <a:buNone/>
                        <a:tabLst/>
                        <a:defRPr/>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（相談支援）</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1" indent="0" algn="l" defTabSz="914340" rtl="0" eaLnBrk="1" fontAlgn="auto" latinLnBrk="0" hangingPunct="1">
                        <a:lnSpc>
                          <a:spcPts val="1100"/>
                        </a:lnSpc>
                        <a:spcBef>
                          <a:spcPts val="0"/>
                        </a:spcBef>
                        <a:spcAft>
                          <a:spcPts val="0"/>
                        </a:spcAft>
                        <a:buClrTx/>
                        <a:buSzTx/>
                        <a:buFontTx/>
                        <a:buNone/>
                        <a:tabLst/>
                        <a:defRPr/>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相談支援のタイミングや継続的に関わることの重要性、背景にある家族関係・生育歴等の問題を考慮した支援</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病識を認めさせることに拘ら</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marL="0" marR="0" lvl="1" indent="0" algn="l" defTabSz="914340" rtl="0" eaLnBrk="1" fontAlgn="auto" latinLnBrk="0" hangingPunct="1">
                        <a:lnSpc>
                          <a:spcPts val="1100"/>
                        </a:lnSpc>
                        <a:spcBef>
                          <a:spcPts val="0"/>
                        </a:spcBef>
                        <a:spcAft>
                          <a:spcPts val="0"/>
                        </a:spcAft>
                        <a:buClrTx/>
                        <a:buSzTx/>
                        <a:buFontTx/>
                        <a:buNone/>
                        <a:tabLst/>
                        <a:defRPr/>
                      </a:pPr>
                      <a:r>
                        <a:rPr kumimoji="1" lang="ja-JP" altLang="en-US" sz="1050" kern="1200" baseline="0" dirty="0">
                          <a:solidFill>
                            <a:schemeClr val="dk1"/>
                          </a:solidFill>
                          <a:effectLst/>
                          <a:latin typeface="ＭＳ Ｐゴシック" panose="020B0600070205080204" pitchFamily="50" charset="-128"/>
                          <a:ea typeface="ＭＳ Ｐゴシック" panose="020B0600070205080204" pitchFamily="50" charset="-128"/>
                          <a:cs typeface="+mn-cs"/>
                        </a:rPr>
                        <a:t>  </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ない多様なアプローチに加え、助けを求められる選択肢の存在と</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それらの</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周知</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が</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必要</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marL="0" marR="0" lvl="1" indent="0" algn="l" defTabSz="914340" rtl="0" eaLnBrk="1" fontAlgn="auto" latinLnBrk="0" hangingPunct="1">
                        <a:lnSpc>
                          <a:spcPts val="1100"/>
                        </a:lnSpc>
                        <a:spcBef>
                          <a:spcPts val="0"/>
                        </a:spcBef>
                        <a:spcAft>
                          <a:spcPts val="0"/>
                        </a:spcAft>
                        <a:buClrTx/>
                        <a:buSzTx/>
                        <a:buFontTx/>
                        <a:buNone/>
                        <a:tabLst/>
                        <a:defRPr/>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（治療）</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marL="0" marR="0" lvl="1" indent="0" algn="l" defTabSz="914340" rtl="0" eaLnBrk="1" fontAlgn="auto" latinLnBrk="0" hangingPunct="1">
                        <a:lnSpc>
                          <a:spcPts val="1100"/>
                        </a:lnSpc>
                        <a:spcBef>
                          <a:spcPts val="0"/>
                        </a:spcBef>
                        <a:spcAft>
                          <a:spcPts val="0"/>
                        </a:spcAft>
                        <a:buClrTx/>
                        <a:buSzTx/>
                        <a:buFontTx/>
                        <a:buNone/>
                        <a:tabLst/>
                        <a:defRPr/>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健康増進的な一般予防から、過度なギャンブル行動を抑止する危害縮小化的な選択的予防、そして、治療に繋げるしくみを考えるべき。</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marL="0" marR="0" lvl="1" indent="0" algn="l" defTabSz="914340" rtl="0" eaLnBrk="1" fontAlgn="auto" latinLnBrk="0" hangingPunct="1">
                        <a:lnSpc>
                          <a:spcPts val="1100"/>
                        </a:lnSpc>
                        <a:spcBef>
                          <a:spcPts val="0"/>
                        </a:spcBef>
                        <a:spcAft>
                          <a:spcPts val="0"/>
                        </a:spcAft>
                        <a:buClrTx/>
                        <a:buSzTx/>
                        <a:buFontTx/>
                        <a:buNone/>
                        <a:tabLst/>
                        <a:defRPr/>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・診療報酬の位置づけがないと民間医療機関での継続的な支援は困難。</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marL="0" marR="0" lvl="1" indent="0" algn="l" defTabSz="914340" rtl="0" eaLnBrk="1" fontAlgn="auto" latinLnBrk="0" hangingPunct="1">
                        <a:lnSpc>
                          <a:spcPts val="1100"/>
                        </a:lnSpc>
                        <a:spcBef>
                          <a:spcPts val="0"/>
                        </a:spcBef>
                        <a:spcAft>
                          <a:spcPts val="0"/>
                        </a:spcAft>
                        <a:buClrTx/>
                        <a:buSzTx/>
                        <a:buFontTx/>
                        <a:buNone/>
                        <a:tabLst/>
                        <a:defRPr/>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（予防）</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marL="0" marR="0" lvl="1" indent="0" algn="l" defTabSz="914340" rtl="0" eaLnBrk="1" fontAlgn="auto" latinLnBrk="0" hangingPunct="1">
                        <a:lnSpc>
                          <a:spcPts val="1100"/>
                        </a:lnSpc>
                        <a:spcBef>
                          <a:spcPts val="0"/>
                        </a:spcBef>
                        <a:spcAft>
                          <a:spcPts val="0"/>
                        </a:spcAft>
                        <a:buClrTx/>
                        <a:buSzTx/>
                        <a:buFontTx/>
                        <a:buNone/>
                        <a:tabLst/>
                        <a:defRPr/>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・ＩＲ事業者は１次予防のための情報提供や早期発見のための従業員教育を徹底すべき</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marL="0" marR="0" lvl="1" indent="0" algn="l" defTabSz="914340" rtl="0" eaLnBrk="1" fontAlgn="auto" latinLnBrk="0" hangingPunct="1">
                        <a:lnSpc>
                          <a:spcPts val="1100"/>
                        </a:lnSpc>
                        <a:spcBef>
                          <a:spcPts val="0"/>
                        </a:spcBef>
                        <a:spcAft>
                          <a:spcPts val="0"/>
                        </a:spcAft>
                        <a:buClrTx/>
                        <a:buSzTx/>
                        <a:buFontTx/>
                        <a:buNone/>
                        <a:tabLst/>
                        <a:defRPr/>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・海外事例の紹介、ギャンブル等のスタート時期が早いことやオンラインの普及を考えると若年層への教育啓発は非常に重要。</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1" indent="0" algn="l" defTabSz="914340" rtl="0" eaLnBrk="1" fontAlgn="auto" latinLnBrk="0" hangingPunct="1">
                        <a:lnSpc>
                          <a:spcPts val="1100"/>
                        </a:lnSpc>
                        <a:spcBef>
                          <a:spcPts val="0"/>
                        </a:spcBef>
                        <a:spcAft>
                          <a:spcPts val="0"/>
                        </a:spcAft>
                        <a:buClrTx/>
                        <a:buSzTx/>
                        <a:buFontTx/>
                        <a:buNone/>
                        <a:tabLst/>
                        <a:defRPr/>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（人材育成）</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1" indent="0" algn="l" defTabSz="914340" rtl="0" eaLnBrk="1" fontAlgn="auto" latinLnBrk="0" hangingPunct="1">
                        <a:lnSpc>
                          <a:spcPts val="1100"/>
                        </a:lnSpc>
                        <a:spcBef>
                          <a:spcPts val="0"/>
                        </a:spcBef>
                        <a:spcAft>
                          <a:spcPts val="0"/>
                        </a:spcAft>
                        <a:buClrTx/>
                        <a:buSzTx/>
                        <a:buFontTx/>
                        <a:buNone/>
                        <a:tabLst/>
                        <a:defRPr/>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・公的機関はもとより、民間機関や支援者などを含め継続した支援のためには、専門職の技量向上が必要。</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74295" marR="742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727993">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ＩＴ技術も踏まえた対策</a:t>
                      </a:r>
                    </a:p>
                  </a:txBody>
                  <a:tcPr marL="74295" marR="742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ts val="1100"/>
                        </a:lnSpc>
                        <a:spcBef>
                          <a:spcPts val="0"/>
                        </a:spcBef>
                        <a:spcAft>
                          <a:spcPts val="0"/>
                        </a:spcAft>
                        <a:buClrTx/>
                        <a:buSzTx/>
                        <a:buFontTx/>
                        <a:buNone/>
                        <a:tabLst/>
                        <a:defRPr/>
                      </a:pPr>
                      <a:r>
                        <a:rPr kumimoji="1" lang="ja-JP" altLang="en-US" sz="105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カジノ施設や</a:t>
                      </a:r>
                      <a:r>
                        <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IR</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来場者の</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行動</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情報</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を収集、分析、研究することにより、依存症のメカニズムとしての脳の報酬系に関する研究を深め、より先進</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marL="0" marR="0" lvl="1" indent="0" algn="l" defTabSz="914400" rtl="0" eaLnBrk="1" fontAlgn="auto" latinLnBrk="0" hangingPunct="1">
                        <a:lnSpc>
                          <a:spcPts val="1100"/>
                        </a:lnSpc>
                        <a:spcBef>
                          <a:spcPts val="0"/>
                        </a:spcBef>
                        <a:spcAft>
                          <a:spcPts val="0"/>
                        </a:spcAft>
                        <a:buClrTx/>
                        <a:buSzTx/>
                        <a:buFontTx/>
                        <a:buNone/>
                        <a:tabLst/>
                        <a:defRPr/>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　</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的な対策に活かしていくこと</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に</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期待。</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a:lnSpc>
                          <a:spcPts val="1100"/>
                        </a:lnSpc>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行動情報の収集、管理、活用に関しては、個人情報保護法をクリアできるしくみの検討や透明性の確保、効率的なデータ管理などの課題</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や、</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a:lnSpc>
                          <a:spcPts val="1100"/>
                        </a:lnSpc>
                      </a:pP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　</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事業者の協力を得て、</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行政が</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多大の負担をすることなくデータの提供を得</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られ</a:t>
                      </a:r>
                      <a:r>
                        <a:rPr kumimoji="1" lang="ja-JP"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rPr>
                        <a:t>環境と体制整備が</a:t>
                      </a:r>
                      <a:r>
                        <a:rPr kumimoji="1" lang="ja-JP" altLang="en-US" sz="1050" kern="1200" dirty="0">
                          <a:solidFill>
                            <a:schemeClr val="dk1"/>
                          </a:solidFill>
                          <a:effectLst/>
                          <a:latin typeface="ＭＳ Ｐゴシック" panose="020B0600070205080204" pitchFamily="50" charset="-128"/>
                          <a:ea typeface="ＭＳ Ｐゴシック" panose="020B0600070205080204" pitchFamily="50" charset="-128"/>
                          <a:cs typeface="+mn-cs"/>
                        </a:rPr>
                        <a:t>必要。</a:t>
                      </a:r>
                      <a:endParaRPr kumimoji="1" lang="en-US" altLang="ja-JP" sz="1050" kern="1200" dirty="0">
                        <a:solidFill>
                          <a:schemeClr val="dk1"/>
                        </a:solidFill>
                        <a:effectLst/>
                        <a:latin typeface="ＭＳ Ｐゴシック" panose="020B0600070205080204" pitchFamily="50" charset="-128"/>
                        <a:ea typeface="ＭＳ Ｐゴシック" panose="020B0600070205080204" pitchFamily="50" charset="-128"/>
                        <a:cs typeface="+mn-cs"/>
                      </a:endParaRPr>
                    </a:p>
                  </a:txBody>
                  <a:tcPr marL="74295" marR="742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2" name="正方形/長方形 1"/>
          <p:cNvSpPr/>
          <p:nvPr/>
        </p:nvSpPr>
        <p:spPr>
          <a:xfrm>
            <a:off x="488503" y="5531238"/>
            <a:ext cx="8897449" cy="1220831"/>
          </a:xfrm>
          <a:prstGeom prst="rect">
            <a:avLst/>
          </a:prstGeom>
        </p:spPr>
        <p:txBody>
          <a:bodyPr wrap="square" lIns="91422" tIns="45712" rIns="91422" bIns="45712">
            <a:spAutoFit/>
          </a:bodyPr>
          <a:lstStyle/>
          <a:p>
            <a:pPr>
              <a:lnSpc>
                <a:spcPts val="1100"/>
              </a:lnSpc>
            </a:pPr>
            <a:r>
              <a:rPr lang="en-US" altLang="ja-JP" sz="1000" dirty="0">
                <a:latin typeface="ＭＳ Ｐゴシック" panose="020B0600070205080204" pitchFamily="50" charset="-128"/>
                <a:ea typeface="ＭＳ Ｐゴシック" panose="020B0600070205080204" pitchFamily="50" charset="-128"/>
              </a:rPr>
              <a:t>【</a:t>
            </a:r>
            <a:r>
              <a:rPr lang="ja-JP" altLang="en-US" sz="1000" dirty="0">
                <a:latin typeface="ＭＳ Ｐゴシック" panose="020B0600070205080204" pitchFamily="50" charset="-128"/>
                <a:ea typeface="ＭＳ Ｐゴシック" panose="020B0600070205080204" pitchFamily="50" charset="-128"/>
              </a:rPr>
              <a:t>開催実績</a:t>
            </a:r>
            <a:r>
              <a:rPr lang="en-US" altLang="ja-JP" sz="1000" dirty="0">
                <a:latin typeface="ＭＳ Ｐゴシック" panose="020B0600070205080204" pitchFamily="50" charset="-128"/>
                <a:ea typeface="ＭＳ Ｐゴシック" panose="020B0600070205080204" pitchFamily="50" charset="-128"/>
              </a:rPr>
              <a:t>】</a:t>
            </a:r>
          </a:p>
          <a:p>
            <a:pPr>
              <a:lnSpc>
                <a:spcPts val="1100"/>
              </a:lnSpc>
            </a:pPr>
            <a:r>
              <a:rPr lang="ja-JP" altLang="en-US" sz="1000" dirty="0">
                <a:latin typeface="ＭＳ Ｐゴシック" panose="020B0600070205080204" pitchFamily="50" charset="-128"/>
                <a:ea typeface="ＭＳ Ｐゴシック" panose="020B0600070205080204" pitchFamily="50" charset="-128"/>
              </a:rPr>
              <a:t>　・第１回（５月２９日）　</a:t>
            </a:r>
            <a:r>
              <a:rPr lang="ja-JP" altLang="ja-JP" sz="1000" dirty="0">
                <a:latin typeface="ＭＳ Ｐゴシック" panose="020B0600070205080204" pitchFamily="50" charset="-128"/>
                <a:ea typeface="ＭＳ Ｐゴシック" panose="020B0600070205080204" pitchFamily="50" charset="-128"/>
              </a:rPr>
              <a:t>研究テーマ及び研究会の構成　</a:t>
            </a:r>
            <a:r>
              <a:rPr lang="ja-JP" altLang="en-US" sz="1000" dirty="0">
                <a:latin typeface="ＭＳ Ｐゴシック" panose="020B0600070205080204" pitchFamily="50" charset="-128"/>
                <a:ea typeface="ＭＳ Ｐゴシック" panose="020B0600070205080204" pitchFamily="50" charset="-128"/>
              </a:rPr>
              <a:t>など</a:t>
            </a:r>
            <a:endParaRPr lang="en-US" altLang="ja-JP" sz="1000" dirty="0">
              <a:latin typeface="ＭＳ Ｐゴシック" panose="020B0600070205080204" pitchFamily="50" charset="-128"/>
              <a:ea typeface="ＭＳ Ｐゴシック" panose="020B0600070205080204" pitchFamily="50" charset="-128"/>
            </a:endParaRPr>
          </a:p>
          <a:p>
            <a:pPr>
              <a:lnSpc>
                <a:spcPts val="1100"/>
              </a:lnSpc>
            </a:pPr>
            <a:r>
              <a:rPr lang="ja-JP" altLang="en-US" sz="1000" dirty="0">
                <a:latin typeface="ＭＳ Ｐゴシック" panose="020B0600070205080204" pitchFamily="50" charset="-128"/>
                <a:ea typeface="ＭＳ Ｐゴシック" panose="020B0600070205080204" pitchFamily="50" charset="-128"/>
              </a:rPr>
              <a:t>　・第２回（６月２７日）　</a:t>
            </a:r>
            <a:r>
              <a:rPr lang="ja-JP" altLang="ja-JP" sz="1000" dirty="0">
                <a:latin typeface="ＭＳ Ｐゴシック" panose="020B0600070205080204" pitchFamily="50" charset="-128"/>
                <a:ea typeface="ＭＳ Ｐゴシック" panose="020B0600070205080204" pitchFamily="50" charset="-128"/>
              </a:rPr>
              <a:t>ギャンブル等依存症の実態把握に向けた調査・研究</a:t>
            </a:r>
            <a:r>
              <a:rPr lang="ja-JP" altLang="en-US" sz="1000" dirty="0">
                <a:latin typeface="ＭＳ Ｐゴシック" panose="020B0600070205080204" pitchFamily="50" charset="-128"/>
                <a:ea typeface="ＭＳ Ｐゴシック" panose="020B0600070205080204" pitchFamily="50" charset="-128"/>
              </a:rPr>
              <a:t>（相談事例の紹介・分析など）</a:t>
            </a:r>
          </a:p>
          <a:p>
            <a:pPr>
              <a:lnSpc>
                <a:spcPts val="1100"/>
              </a:lnSpc>
            </a:pPr>
            <a:r>
              <a:rPr lang="ja-JP" altLang="en-US" sz="1000" dirty="0">
                <a:latin typeface="ＭＳ Ｐゴシック" panose="020B0600070205080204" pitchFamily="50" charset="-128"/>
                <a:ea typeface="ＭＳ Ｐゴシック" panose="020B0600070205080204" pitchFamily="50" charset="-128"/>
              </a:rPr>
              <a:t>　・第３回（７月１１日）　大阪独自</a:t>
            </a:r>
            <a:r>
              <a:rPr lang="ja-JP" altLang="ja-JP" sz="1000" dirty="0">
                <a:latin typeface="ＭＳ Ｐゴシック" panose="020B0600070205080204" pitchFamily="50" charset="-128"/>
                <a:ea typeface="ＭＳ Ｐゴシック" panose="020B0600070205080204" pitchFamily="50" charset="-128"/>
              </a:rPr>
              <a:t>の依存症対策</a:t>
            </a:r>
            <a:r>
              <a:rPr lang="ja-JP" altLang="en-US" sz="1000" dirty="0">
                <a:latin typeface="ＭＳ Ｐゴシック" panose="020B0600070205080204" pitchFamily="50" charset="-128"/>
                <a:ea typeface="ＭＳ Ｐゴシック" panose="020B0600070205080204" pitchFamily="50" charset="-128"/>
              </a:rPr>
              <a:t>のあり方研究（現状の取組みや海外事例の報告、対策の提案など）</a:t>
            </a:r>
            <a:endParaRPr lang="en-US" altLang="ja-JP" sz="1000" dirty="0">
              <a:latin typeface="ＭＳ Ｐゴシック" panose="020B0600070205080204" pitchFamily="50" charset="-128"/>
              <a:ea typeface="ＭＳ Ｐゴシック" panose="020B0600070205080204" pitchFamily="50" charset="-128"/>
            </a:endParaRPr>
          </a:p>
          <a:p>
            <a:pPr>
              <a:lnSpc>
                <a:spcPts val="1100"/>
              </a:lnSpc>
            </a:pPr>
            <a:r>
              <a:rPr lang="ja-JP" altLang="en-US" sz="1000" dirty="0">
                <a:latin typeface="ＭＳ Ｐゴシック" panose="020B0600070205080204" pitchFamily="50" charset="-128"/>
                <a:ea typeface="ＭＳ Ｐゴシック" panose="020B0600070205080204" pitchFamily="50" charset="-128"/>
              </a:rPr>
              <a:t>　・第４回（７月１７日）　 </a:t>
            </a:r>
            <a:r>
              <a:rPr lang="ja-JP" altLang="ja-JP" sz="1000" dirty="0">
                <a:latin typeface="ＭＳ Ｐゴシック" panose="020B0600070205080204" pitchFamily="50" charset="-128"/>
                <a:ea typeface="ＭＳ Ｐゴシック" panose="020B0600070205080204" pitchFamily="50" charset="-128"/>
              </a:rPr>
              <a:t>ＩＴ</a:t>
            </a:r>
            <a:r>
              <a:rPr lang="ja-JP" altLang="en-US" sz="1000" dirty="0">
                <a:latin typeface="ＭＳ Ｐゴシック" panose="020B0600070205080204" pitchFamily="50" charset="-128"/>
                <a:ea typeface="ＭＳ Ｐゴシック" panose="020B0600070205080204" pitchFamily="50" charset="-128"/>
              </a:rPr>
              <a:t>技術の進歩を踏まえた先進的な依存症対策のあり方研究（行動情報の収集、管理、活用方策の検討など）</a:t>
            </a:r>
            <a:endParaRPr lang="en-US" altLang="ja-JP" sz="1000" dirty="0">
              <a:latin typeface="ＭＳ Ｐゴシック" panose="020B0600070205080204" pitchFamily="50" charset="-128"/>
              <a:ea typeface="ＭＳ Ｐゴシック" panose="020B0600070205080204" pitchFamily="50" charset="-128"/>
            </a:endParaRPr>
          </a:p>
          <a:p>
            <a:pPr>
              <a:lnSpc>
                <a:spcPts val="1100"/>
              </a:lnSpc>
            </a:pPr>
            <a:r>
              <a:rPr lang="ja-JP" altLang="en-US" sz="1000" dirty="0">
                <a:latin typeface="ＭＳ Ｐゴシック" panose="020B0600070205080204" pitchFamily="50" charset="-128"/>
                <a:ea typeface="ＭＳ Ｐゴシック" panose="020B0600070205080204" pitchFamily="50" charset="-128"/>
              </a:rPr>
              <a:t>　・第５回（８月  ２日）　大阪独自</a:t>
            </a:r>
            <a:r>
              <a:rPr lang="ja-JP" altLang="ja-JP" sz="1000" dirty="0">
                <a:latin typeface="ＭＳ Ｐゴシック" panose="020B0600070205080204" pitchFamily="50" charset="-128"/>
                <a:ea typeface="ＭＳ Ｐゴシック" panose="020B0600070205080204" pitchFamily="50" charset="-128"/>
              </a:rPr>
              <a:t>の依存症対策</a:t>
            </a:r>
            <a:r>
              <a:rPr lang="ja-JP" altLang="en-US" sz="1000" dirty="0">
                <a:latin typeface="ＭＳ Ｐゴシック" panose="020B0600070205080204" pitchFamily="50" charset="-128"/>
                <a:ea typeface="ＭＳ Ｐゴシック" panose="020B0600070205080204" pitchFamily="50" charset="-128"/>
              </a:rPr>
              <a:t>のあり方研究（相談・支援のあり方、ＩＲ事業者に求める対策など）</a:t>
            </a:r>
            <a:endParaRPr lang="en-US" altLang="ja-JP" sz="1000" dirty="0">
              <a:latin typeface="ＭＳ Ｐゴシック" panose="020B0600070205080204" pitchFamily="50" charset="-128"/>
              <a:ea typeface="ＭＳ Ｐゴシック" panose="020B0600070205080204" pitchFamily="50" charset="-128"/>
            </a:endParaRPr>
          </a:p>
          <a:p>
            <a:pPr>
              <a:lnSpc>
                <a:spcPts val="1100"/>
              </a:lnSpc>
            </a:pPr>
            <a:r>
              <a:rPr lang="ja-JP" altLang="en-US" sz="1000" dirty="0">
                <a:latin typeface="ＭＳ Ｐゴシック" panose="020B0600070205080204" pitchFamily="50" charset="-128"/>
                <a:ea typeface="ＭＳ Ｐゴシック" panose="020B0600070205080204" pitchFamily="50" charset="-128"/>
              </a:rPr>
              <a:t>　・第６回（１１月１３日） </a:t>
            </a:r>
            <a:r>
              <a:rPr lang="ja-JP" altLang="ja-JP" sz="1000" dirty="0">
                <a:latin typeface="ＭＳ Ｐゴシック" panose="020B0600070205080204" pitchFamily="50" charset="-128"/>
                <a:ea typeface="ＭＳ Ｐゴシック" panose="020B0600070205080204" pitchFamily="50" charset="-128"/>
              </a:rPr>
              <a:t>ＩＴ</a:t>
            </a:r>
            <a:r>
              <a:rPr lang="ja-JP" altLang="en-US" sz="1000" dirty="0">
                <a:latin typeface="ＭＳ Ｐゴシック" panose="020B0600070205080204" pitchFamily="50" charset="-128"/>
                <a:ea typeface="ＭＳ Ｐゴシック" panose="020B0600070205080204" pitchFamily="50" charset="-128"/>
              </a:rPr>
              <a:t>技術の進歩を踏まえた先進的な依存症対策のあり方研究（行動情報の収集、管理、活用方策の検討など）</a:t>
            </a:r>
            <a:endParaRPr lang="en-US" altLang="ja-JP" sz="1000" dirty="0">
              <a:latin typeface="ＭＳ Ｐゴシック" panose="020B0600070205080204" pitchFamily="50" charset="-128"/>
              <a:ea typeface="ＭＳ Ｐゴシック" panose="020B0600070205080204" pitchFamily="50" charset="-128"/>
            </a:endParaRPr>
          </a:p>
          <a:p>
            <a:pPr>
              <a:lnSpc>
                <a:spcPts val="1100"/>
              </a:lnSpc>
            </a:pPr>
            <a:r>
              <a:rPr lang="ja-JP" altLang="en-US" sz="1000" dirty="0">
                <a:latin typeface="ＭＳ Ｐゴシック" panose="020B0600070205080204" pitchFamily="50" charset="-128"/>
                <a:ea typeface="ＭＳ Ｐゴシック" panose="020B0600070205080204" pitchFamily="50" charset="-128"/>
              </a:rPr>
              <a:t>　　第７回以降、これまでの議論を踏まえ、ＩＲ事業者に求める対策や海外事例を参考にした、より先進的な対策などについてさらに検討を深める。</a:t>
            </a:r>
            <a:endParaRPr lang="ja-JP" altLang="ja-JP" sz="1000" dirty="0">
              <a:latin typeface="ＭＳ Ｐゴシック" panose="020B0600070205080204" pitchFamily="50" charset="-128"/>
              <a:ea typeface="ＭＳ Ｐゴシック" panose="020B0600070205080204" pitchFamily="50" charset="-128"/>
            </a:endParaRPr>
          </a:p>
        </p:txBody>
      </p:sp>
      <p:sp>
        <p:nvSpPr>
          <p:cNvPr id="6" name="テキスト ボックス 5"/>
          <p:cNvSpPr txBox="1"/>
          <p:nvPr/>
        </p:nvSpPr>
        <p:spPr>
          <a:xfrm>
            <a:off x="387570" y="141668"/>
            <a:ext cx="9098841" cy="461665"/>
          </a:xfrm>
          <a:prstGeom prst="rect">
            <a:avLst/>
          </a:prstGeom>
          <a:solidFill>
            <a:schemeClr val="accent1"/>
          </a:solidFill>
        </p:spPr>
        <p:txBody>
          <a:bodyPr wrap="square" rtlCol="0">
            <a:spAutoFit/>
          </a:bodyPr>
          <a:lstStyle/>
          <a:p>
            <a:pPr algn="ctr"/>
            <a:r>
              <a:rPr lang="ja-JP"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ギャンブル等依存症対策について</a:t>
            </a:r>
            <a:r>
              <a:rPr lang="ja-JP" altLang="en-US" sz="24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　</a:t>
            </a:r>
            <a:endParaRPr kumimoji="1" lang="ja-JP" altLang="en-US" sz="12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0" name="テキスト ボックス 1"/>
          <p:cNvSpPr txBox="1"/>
          <p:nvPr/>
        </p:nvSpPr>
        <p:spPr>
          <a:xfrm>
            <a:off x="8475316" y="182034"/>
            <a:ext cx="921948" cy="386367"/>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400" kern="100" dirty="0">
                <a:effectLst/>
                <a:latin typeface="+mn-ea"/>
                <a:cs typeface="Meiryo UI" panose="020B0604030504040204" pitchFamily="50" charset="-128"/>
              </a:rPr>
              <a:t>資料</a:t>
            </a:r>
            <a:r>
              <a:rPr lang="ja-JP" altLang="en-US" sz="1400" kern="100" dirty="0">
                <a:latin typeface="+mn-ea"/>
                <a:cs typeface="Meiryo UI" panose="020B0604030504040204" pitchFamily="50" charset="-128"/>
              </a:rPr>
              <a:t>３</a:t>
            </a:r>
            <a:endParaRPr lang="ja-JP" sz="1400" kern="100" dirty="0">
              <a:effectLst/>
              <a:latin typeface="+mn-ea"/>
              <a:cs typeface="Meiryo UI" panose="020B0604030504040204" pitchFamily="50" charset="-128"/>
            </a:endParaRPr>
          </a:p>
        </p:txBody>
      </p:sp>
    </p:spTree>
    <p:extLst>
      <p:ext uri="{BB962C8B-B14F-4D97-AF65-F5344CB8AC3E}">
        <p14:creationId xmlns:p14="http://schemas.microsoft.com/office/powerpoint/2010/main" val="1933256178"/>
      </p:ext>
    </p:extLst>
  </p:cSld>
  <p:clrMapOvr>
    <a:masterClrMapping/>
  </p:clrMapOvr>
</p:sld>
</file>

<file path=ppt/theme/theme1.xml><?xml version="1.0" encoding="utf-8"?>
<a:theme xmlns:a="http://schemas.openxmlformats.org/drawingml/2006/main" name="3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826</Words>
  <Application>Microsoft Office PowerPoint</Application>
  <PresentationFormat>A4 210 x 297 mm</PresentationFormat>
  <Paragraphs>43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游ゴシック</vt:lpstr>
      <vt:lpstr>Arial</vt:lpstr>
      <vt:lpstr>Calibri</vt:lpstr>
      <vt:lpstr>3_Office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2025-07-29T00:59:37Z</dcterms:created>
  <dcterms:modified xsi:type="dcterms:W3CDTF">2025-07-29T00:59:50Z</dcterms:modified>
</cp:coreProperties>
</file>