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3"/>
  </p:notesMasterIdLst>
  <p:sldIdLst>
    <p:sldId id="259" r:id="rId2"/>
  </p:sldIdLst>
  <p:sldSz cx="9906000" cy="6858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00"/>
    <a:srgbClr val="000066"/>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353" autoAdjust="0"/>
    <p:restoredTop sz="94660" autoAdjust="0"/>
  </p:normalViewPr>
  <p:slideViewPr>
    <p:cSldViewPr showGuides="1">
      <p:cViewPr varScale="1">
        <p:scale>
          <a:sx n="62" d="100"/>
          <a:sy n="62" d="100"/>
        </p:scale>
        <p:origin x="1264" y="44"/>
      </p:cViewPr>
      <p:guideLst>
        <p:guide orient="horz" pos="2160"/>
        <p:guide pos="312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p:scale>
          <a:sx n="50" d="100"/>
          <a:sy n="50" d="100"/>
        </p:scale>
        <p:origin x="2600" y="-172"/>
      </p:cViewPr>
      <p:guideLst/>
    </p:cSldViewPr>
  </p:notes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6888"/>
          </a:xfrm>
          <a:prstGeom prst="rect">
            <a:avLst/>
          </a:prstGeom>
        </p:spPr>
        <p:txBody>
          <a:bodyPr vert="horz" lIns="91440" tIns="45720" rIns="91440" bIns="45720" rtlCol="0"/>
          <a:lstStyle>
            <a:lvl1pPr algn="r">
              <a:defRPr sz="1200"/>
            </a:lvl1pPr>
          </a:lstStyle>
          <a:p>
            <a:fld id="{033E91B9-5748-4875-90F9-3F636DB33420}" type="datetimeFigureOut">
              <a:rPr kumimoji="1" lang="ja-JP" altLang="en-US" smtClean="0"/>
              <a:t>2025/7/29</a:t>
            </a:fld>
            <a:endParaRPr kumimoji="1" lang="ja-JP" altLang="en-US"/>
          </a:p>
        </p:txBody>
      </p:sp>
      <p:sp>
        <p:nvSpPr>
          <p:cNvPr id="4" name="スライド イメージ プレースホルダー 3"/>
          <p:cNvSpPr>
            <a:spLocks noGrp="1" noRot="1" noChangeAspect="1"/>
          </p:cNvSpPr>
          <p:nvPr>
            <p:ph type="sldImg" idx="2"/>
          </p:nvPr>
        </p:nvSpPr>
        <p:spPr>
          <a:xfrm>
            <a:off x="712788" y="746125"/>
            <a:ext cx="5381625"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21225"/>
            <a:ext cx="5445125" cy="4471988"/>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6887"/>
          </a:xfrm>
          <a:prstGeom prst="rect">
            <a:avLst/>
          </a:prstGeom>
        </p:spPr>
        <p:txBody>
          <a:bodyPr vert="horz" lIns="91440" tIns="45720" rIns="91440" bIns="45720" rtlCol="0" anchor="b"/>
          <a:lstStyle>
            <a:lvl1pPr algn="r">
              <a:defRPr sz="1200"/>
            </a:lvl1pPr>
          </a:lstStyle>
          <a:p>
            <a:fld id="{A74CC93A-A52D-4DDA-82E9-E35D0BAB0D40}" type="slidenum">
              <a:rPr kumimoji="1" lang="ja-JP" altLang="en-US" smtClean="0"/>
              <a:t>‹#›</a:t>
            </a:fld>
            <a:endParaRPr kumimoji="1" lang="ja-JP" altLang="en-US"/>
          </a:p>
        </p:txBody>
      </p:sp>
    </p:spTree>
    <p:extLst>
      <p:ext uri="{BB962C8B-B14F-4D97-AF65-F5344CB8AC3E}">
        <p14:creationId xmlns:p14="http://schemas.microsoft.com/office/powerpoint/2010/main" val="43139907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12788" y="746125"/>
            <a:ext cx="5381625" cy="3727450"/>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DA9B08F4-7FF6-477B-A703-F4CF992AFED1}" type="slidenum">
              <a:rPr lang="ja-JP" altLang="en-US" smtClean="0">
                <a:solidFill>
                  <a:prstClr val="black"/>
                </a:solidFill>
              </a:rPr>
              <a:pPr/>
              <a:t>1</a:t>
            </a:fld>
            <a:endParaRPr lang="ja-JP" altLang="en-US">
              <a:solidFill>
                <a:prstClr val="black"/>
              </a:solidFill>
            </a:endParaRPr>
          </a:p>
        </p:txBody>
      </p:sp>
    </p:spTree>
    <p:extLst>
      <p:ext uri="{BB962C8B-B14F-4D97-AF65-F5344CB8AC3E}">
        <p14:creationId xmlns:p14="http://schemas.microsoft.com/office/powerpoint/2010/main" val="29528698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0EDA4976-FFCE-434B-980F-1A49D296640B}" type="datetimeFigureOut">
              <a:rPr kumimoji="1" lang="ja-JP" altLang="en-US" smtClean="0"/>
              <a:t>2025/7/29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25CF947-8998-4DAE-8F8D-2B106BB2421D}" type="slidenum">
              <a:rPr kumimoji="1" lang="ja-JP" altLang="en-US" smtClean="0"/>
              <a:t>‹#›</a:t>
            </a:fld>
            <a:endParaRPr kumimoji="1" lang="ja-JP" altLang="en-US"/>
          </a:p>
        </p:txBody>
      </p:sp>
    </p:spTree>
    <p:extLst>
      <p:ext uri="{BB962C8B-B14F-4D97-AF65-F5344CB8AC3E}">
        <p14:creationId xmlns:p14="http://schemas.microsoft.com/office/powerpoint/2010/main" val="2339280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EDA4976-FFCE-434B-980F-1A49D296640B}" type="datetimeFigureOut">
              <a:rPr kumimoji="1" lang="ja-JP" altLang="en-US" smtClean="0"/>
              <a:t>2025/7/29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25CF947-8998-4DAE-8F8D-2B106BB2421D}" type="slidenum">
              <a:rPr kumimoji="1" lang="ja-JP" altLang="en-US" smtClean="0"/>
              <a:t>‹#›</a:t>
            </a:fld>
            <a:endParaRPr kumimoji="1" lang="ja-JP" altLang="en-US"/>
          </a:p>
        </p:txBody>
      </p:sp>
    </p:spTree>
    <p:extLst>
      <p:ext uri="{BB962C8B-B14F-4D97-AF65-F5344CB8AC3E}">
        <p14:creationId xmlns:p14="http://schemas.microsoft.com/office/powerpoint/2010/main" val="18580761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39"/>
            <a:ext cx="222885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95300" y="274639"/>
            <a:ext cx="652145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EDA4976-FFCE-434B-980F-1A49D296640B}" type="datetimeFigureOut">
              <a:rPr kumimoji="1" lang="ja-JP" altLang="en-US" smtClean="0"/>
              <a:t>2025/7/29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25CF947-8998-4DAE-8F8D-2B106BB2421D}" type="slidenum">
              <a:rPr kumimoji="1" lang="ja-JP" altLang="en-US" smtClean="0"/>
              <a:t>‹#›</a:t>
            </a:fld>
            <a:endParaRPr kumimoji="1" lang="ja-JP" altLang="en-US"/>
          </a:p>
        </p:txBody>
      </p:sp>
    </p:spTree>
    <p:extLst>
      <p:ext uri="{BB962C8B-B14F-4D97-AF65-F5344CB8AC3E}">
        <p14:creationId xmlns:p14="http://schemas.microsoft.com/office/powerpoint/2010/main" val="18657561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EDA4976-FFCE-434B-980F-1A49D296640B}" type="datetimeFigureOut">
              <a:rPr kumimoji="1" lang="ja-JP" altLang="en-US" smtClean="0"/>
              <a:t>2025/7/29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25CF947-8998-4DAE-8F8D-2B106BB2421D}" type="slidenum">
              <a:rPr kumimoji="1" lang="ja-JP" altLang="en-US" smtClean="0"/>
              <a:t>‹#›</a:t>
            </a:fld>
            <a:endParaRPr kumimoji="1" lang="ja-JP" altLang="en-US"/>
          </a:p>
        </p:txBody>
      </p:sp>
    </p:spTree>
    <p:extLst>
      <p:ext uri="{BB962C8B-B14F-4D97-AF65-F5344CB8AC3E}">
        <p14:creationId xmlns:p14="http://schemas.microsoft.com/office/powerpoint/2010/main" val="22767049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1"/>
            <a:ext cx="84201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0EDA4976-FFCE-434B-980F-1A49D296640B}" type="datetimeFigureOut">
              <a:rPr kumimoji="1" lang="ja-JP" altLang="en-US" smtClean="0"/>
              <a:t>2025/7/29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25CF947-8998-4DAE-8F8D-2B106BB2421D}" type="slidenum">
              <a:rPr kumimoji="1" lang="ja-JP" altLang="en-US" smtClean="0"/>
              <a:t>‹#›</a:t>
            </a:fld>
            <a:endParaRPr kumimoji="1" lang="ja-JP" altLang="en-US"/>
          </a:p>
        </p:txBody>
      </p:sp>
    </p:spTree>
    <p:extLst>
      <p:ext uri="{BB962C8B-B14F-4D97-AF65-F5344CB8AC3E}">
        <p14:creationId xmlns:p14="http://schemas.microsoft.com/office/powerpoint/2010/main" val="14120105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9530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03555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0EDA4976-FFCE-434B-980F-1A49D296640B}" type="datetimeFigureOut">
              <a:rPr kumimoji="1" lang="ja-JP" altLang="en-US" smtClean="0"/>
              <a:t>2025/7/29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25CF947-8998-4DAE-8F8D-2B106BB2421D}" type="slidenum">
              <a:rPr kumimoji="1" lang="ja-JP" altLang="en-US" smtClean="0"/>
              <a:t>‹#›</a:t>
            </a:fld>
            <a:endParaRPr kumimoji="1" lang="ja-JP" altLang="en-US"/>
          </a:p>
        </p:txBody>
      </p:sp>
    </p:spTree>
    <p:extLst>
      <p:ext uri="{BB962C8B-B14F-4D97-AF65-F5344CB8AC3E}">
        <p14:creationId xmlns:p14="http://schemas.microsoft.com/office/powerpoint/2010/main" val="5568573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0EDA4976-FFCE-434B-980F-1A49D296640B}" type="datetimeFigureOut">
              <a:rPr kumimoji="1" lang="ja-JP" altLang="en-US" smtClean="0"/>
              <a:t>2025/7/29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425CF947-8998-4DAE-8F8D-2B106BB2421D}" type="slidenum">
              <a:rPr kumimoji="1" lang="ja-JP" altLang="en-US" smtClean="0"/>
              <a:t>‹#›</a:t>
            </a:fld>
            <a:endParaRPr kumimoji="1" lang="ja-JP" altLang="en-US"/>
          </a:p>
        </p:txBody>
      </p:sp>
    </p:spTree>
    <p:extLst>
      <p:ext uri="{BB962C8B-B14F-4D97-AF65-F5344CB8AC3E}">
        <p14:creationId xmlns:p14="http://schemas.microsoft.com/office/powerpoint/2010/main" val="39732251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0EDA4976-FFCE-434B-980F-1A49D296640B}" type="datetimeFigureOut">
              <a:rPr kumimoji="1" lang="ja-JP" altLang="en-US" smtClean="0"/>
              <a:t>2025/7/29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425CF947-8998-4DAE-8F8D-2B106BB2421D}" type="slidenum">
              <a:rPr kumimoji="1" lang="ja-JP" altLang="en-US" smtClean="0"/>
              <a:t>‹#›</a:t>
            </a:fld>
            <a:endParaRPr kumimoji="1" lang="ja-JP" altLang="en-US"/>
          </a:p>
        </p:txBody>
      </p:sp>
    </p:spTree>
    <p:extLst>
      <p:ext uri="{BB962C8B-B14F-4D97-AF65-F5344CB8AC3E}">
        <p14:creationId xmlns:p14="http://schemas.microsoft.com/office/powerpoint/2010/main" val="33320798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0EDA4976-FFCE-434B-980F-1A49D296640B}" type="datetimeFigureOut">
              <a:rPr kumimoji="1" lang="ja-JP" altLang="en-US" smtClean="0"/>
              <a:t>2025/7/29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425CF947-8998-4DAE-8F8D-2B106BB2421D}" type="slidenum">
              <a:rPr kumimoji="1" lang="ja-JP" altLang="en-US" smtClean="0"/>
              <a:t>‹#›</a:t>
            </a:fld>
            <a:endParaRPr kumimoji="1" lang="ja-JP" altLang="en-US"/>
          </a:p>
        </p:txBody>
      </p:sp>
    </p:spTree>
    <p:extLst>
      <p:ext uri="{BB962C8B-B14F-4D97-AF65-F5344CB8AC3E}">
        <p14:creationId xmlns:p14="http://schemas.microsoft.com/office/powerpoint/2010/main" val="25494361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0EDA4976-FFCE-434B-980F-1A49D296640B}" type="datetimeFigureOut">
              <a:rPr kumimoji="1" lang="ja-JP" altLang="en-US" smtClean="0"/>
              <a:t>2025/7/29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25CF947-8998-4DAE-8F8D-2B106BB2421D}" type="slidenum">
              <a:rPr kumimoji="1" lang="ja-JP" altLang="en-US" smtClean="0"/>
              <a:t>‹#›</a:t>
            </a:fld>
            <a:endParaRPr kumimoji="1" lang="ja-JP" altLang="en-US"/>
          </a:p>
        </p:txBody>
      </p:sp>
    </p:spTree>
    <p:extLst>
      <p:ext uri="{BB962C8B-B14F-4D97-AF65-F5344CB8AC3E}">
        <p14:creationId xmlns:p14="http://schemas.microsoft.com/office/powerpoint/2010/main" val="13802447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0EDA4976-FFCE-434B-980F-1A49D296640B}" type="datetimeFigureOut">
              <a:rPr kumimoji="1" lang="ja-JP" altLang="en-US" smtClean="0"/>
              <a:t>2025/7/29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25CF947-8998-4DAE-8F8D-2B106BB2421D}" type="slidenum">
              <a:rPr kumimoji="1" lang="ja-JP" altLang="en-US" smtClean="0"/>
              <a:t>‹#›</a:t>
            </a:fld>
            <a:endParaRPr kumimoji="1" lang="ja-JP" altLang="en-US"/>
          </a:p>
        </p:txBody>
      </p:sp>
    </p:spTree>
    <p:extLst>
      <p:ext uri="{BB962C8B-B14F-4D97-AF65-F5344CB8AC3E}">
        <p14:creationId xmlns:p14="http://schemas.microsoft.com/office/powerpoint/2010/main" val="18246955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EDA4976-FFCE-434B-980F-1A49D296640B}" type="datetimeFigureOut">
              <a:rPr kumimoji="1" lang="ja-JP" altLang="en-US" smtClean="0"/>
              <a:t>2025/7/29</a:t>
            </a:fld>
            <a:endParaRPr kumimoji="1" lang="ja-JP" altLang="en-US"/>
          </a:p>
        </p:txBody>
      </p:sp>
      <p:sp>
        <p:nvSpPr>
          <p:cNvPr id="5" name="フッター プレースホルダー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5CF947-8998-4DAE-8F8D-2B106BB2421D}" type="slidenum">
              <a:rPr kumimoji="1" lang="ja-JP" altLang="en-US" smtClean="0"/>
              <a:t>‹#›</a:t>
            </a:fld>
            <a:endParaRPr kumimoji="1" lang="ja-JP" altLang="en-US"/>
          </a:p>
        </p:txBody>
      </p:sp>
    </p:spTree>
    <p:extLst>
      <p:ext uri="{BB962C8B-B14F-4D97-AF65-F5344CB8AC3E}">
        <p14:creationId xmlns:p14="http://schemas.microsoft.com/office/powerpoint/2010/main" val="22154276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ボックス 8"/>
          <p:cNvSpPr txBox="1"/>
          <p:nvPr/>
        </p:nvSpPr>
        <p:spPr>
          <a:xfrm>
            <a:off x="408863" y="461665"/>
            <a:ext cx="9098841" cy="461665"/>
          </a:xfrm>
          <a:prstGeom prst="rect">
            <a:avLst/>
          </a:prstGeom>
          <a:solidFill>
            <a:schemeClr val="accent1"/>
          </a:solidFill>
        </p:spPr>
        <p:txBody>
          <a:bodyPr wrap="square" rtlCol="0">
            <a:spAutoFit/>
          </a:bodyPr>
          <a:lstStyle/>
          <a:p>
            <a:pPr algn="ctr"/>
            <a:r>
              <a:rPr lang="ja-JP" altLang="en-US" sz="2000" b="1" dirty="0">
                <a:solidFill>
                  <a:schemeClr val="bg1"/>
                </a:solidFill>
                <a:latin typeface="ＭＳ Ｐゴシック" panose="020B0600070205080204" pitchFamily="50" charset="-128"/>
                <a:ea typeface="ＭＳ Ｐゴシック" panose="020B0600070205080204" pitchFamily="50" charset="-128"/>
                <a:cs typeface="Meiryo UI" panose="020B0604030504040204" pitchFamily="50" charset="-128"/>
              </a:rPr>
              <a:t>国 の 動 向 等 に つ い て</a:t>
            </a:r>
            <a:r>
              <a:rPr lang="ja-JP" altLang="en-US" sz="2400" b="1" dirty="0">
                <a:solidFill>
                  <a:schemeClr val="bg1"/>
                </a:solidFill>
                <a:latin typeface="ＭＳ Ｐゴシック" panose="020B0600070205080204" pitchFamily="50" charset="-128"/>
                <a:ea typeface="ＭＳ Ｐゴシック" panose="020B0600070205080204" pitchFamily="50" charset="-128"/>
                <a:cs typeface="Meiryo UI" panose="020B0604030504040204" pitchFamily="50" charset="-128"/>
              </a:rPr>
              <a:t>　</a:t>
            </a:r>
            <a:endParaRPr kumimoji="1" lang="ja-JP" altLang="en-US" sz="1200" b="1" dirty="0">
              <a:solidFill>
                <a:schemeClr val="bg1"/>
              </a:solidFill>
              <a:latin typeface="ＭＳ Ｐゴシック" panose="020B0600070205080204" pitchFamily="50" charset="-128"/>
              <a:ea typeface="ＭＳ Ｐゴシック" panose="020B0600070205080204" pitchFamily="50" charset="-128"/>
              <a:cs typeface="Meiryo UI" panose="020B0604030504040204" pitchFamily="50" charset="-128"/>
            </a:endParaRPr>
          </a:p>
        </p:txBody>
      </p:sp>
      <p:sp>
        <p:nvSpPr>
          <p:cNvPr id="16" name="コンテンツ プレースホルダー 1"/>
          <p:cNvSpPr txBox="1">
            <a:spLocks/>
          </p:cNvSpPr>
          <p:nvPr/>
        </p:nvSpPr>
        <p:spPr>
          <a:xfrm>
            <a:off x="408863" y="1060430"/>
            <a:ext cx="9098841" cy="2944634"/>
          </a:xfrm>
          <a:prstGeom prst="rect">
            <a:avLst/>
          </a:prstGeom>
        </p:spPr>
        <p:txBody>
          <a:bodyPr vert="horz" lIns="91414" tIns="45708" rIns="91414" bIns="45708" rtlCol="0">
            <a:noAutofit/>
          </a:bodyPr>
          <a:lstStyle>
            <a:lvl1pPr marL="342805" indent="-342805" algn="l" defTabSz="914146"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744" indent="-285670" algn="l" defTabSz="914146"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2684" indent="-228538" algn="l" defTabSz="914146"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599756" indent="-228538" algn="l" defTabSz="914146"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6830" indent="-228538" algn="l" defTabSz="914146"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3903" indent="-228538" algn="l" defTabSz="914146"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0976" indent="-228538" algn="l" defTabSz="914146"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8050" indent="-228538" algn="l" defTabSz="914146"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5122" indent="-228538" algn="l" defTabSz="914146"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268288" indent="-268288">
              <a:buNone/>
            </a:pPr>
            <a:r>
              <a:rPr lang="ja-JP" altLang="en-US" sz="1800" b="1" dirty="0">
                <a:latin typeface="+mn-ea"/>
                <a:cs typeface="Meiryo UI" panose="020B0604030504040204" pitchFamily="50" charset="-128"/>
              </a:rPr>
              <a:t>○　国の最近の主な動き</a:t>
            </a:r>
            <a:endParaRPr lang="en-US" altLang="ja-JP" sz="1800" b="1" dirty="0">
              <a:latin typeface="+mn-ea"/>
              <a:cs typeface="Meiryo UI" panose="020B0604030504040204" pitchFamily="50" charset="-128"/>
            </a:endParaRPr>
          </a:p>
          <a:p>
            <a:pPr marL="268288" indent="-268288">
              <a:buNone/>
            </a:pPr>
            <a:r>
              <a:rPr lang="ja-JP" altLang="en-US" sz="1600" b="1" dirty="0">
                <a:latin typeface="+mn-ea"/>
                <a:cs typeface="Meiryo UI" panose="020B0604030504040204" pitchFamily="50" charset="-128"/>
              </a:rPr>
              <a:t>　　</a:t>
            </a:r>
            <a:r>
              <a:rPr lang="ja-JP" altLang="en-US" sz="1600" dirty="0">
                <a:latin typeface="+mn-ea"/>
                <a:cs typeface="Meiryo UI" panose="020B0604030504040204" pitchFamily="50" charset="-128"/>
              </a:rPr>
              <a:t>・　</a:t>
            </a:r>
            <a:r>
              <a:rPr lang="en-US" altLang="ja-JP" sz="1600" dirty="0">
                <a:latin typeface="+mn-ea"/>
                <a:cs typeface="Meiryo UI" panose="020B0604030504040204" pitchFamily="50" charset="-128"/>
              </a:rPr>
              <a:t>2018</a:t>
            </a:r>
            <a:r>
              <a:rPr lang="ja-JP" altLang="en-US" sz="1600" dirty="0">
                <a:latin typeface="+mn-ea"/>
                <a:cs typeface="Meiryo UI" panose="020B0604030504040204" pitchFamily="50" charset="-128"/>
              </a:rPr>
              <a:t>年  </a:t>
            </a:r>
            <a:r>
              <a:rPr lang="en-US" altLang="ja-JP" sz="1600" dirty="0">
                <a:latin typeface="+mn-ea"/>
                <a:cs typeface="Meiryo UI" panose="020B0604030504040204" pitchFamily="50" charset="-128"/>
              </a:rPr>
              <a:t>7</a:t>
            </a:r>
            <a:r>
              <a:rPr lang="ja-JP" altLang="en-US" sz="1600" dirty="0">
                <a:latin typeface="+mn-ea"/>
                <a:cs typeface="Meiryo UI" panose="020B0604030504040204" pitchFamily="50" charset="-128"/>
              </a:rPr>
              <a:t>月　</a:t>
            </a:r>
            <a:r>
              <a:rPr lang="en-US" altLang="ja-JP" sz="1600" dirty="0">
                <a:latin typeface="+mn-ea"/>
                <a:cs typeface="Meiryo UI" panose="020B0604030504040204" pitchFamily="50" charset="-128"/>
              </a:rPr>
              <a:t>6</a:t>
            </a:r>
            <a:r>
              <a:rPr lang="ja-JP" altLang="en-US" sz="1600" dirty="0">
                <a:latin typeface="+mn-ea"/>
                <a:cs typeface="Meiryo UI" panose="020B0604030504040204" pitchFamily="50" charset="-128"/>
              </a:rPr>
              <a:t>日　　 ギャンブル等依存症対策基本法が成立</a:t>
            </a:r>
            <a:endParaRPr lang="en-US" altLang="ja-JP" sz="1600" dirty="0">
              <a:latin typeface="+mn-ea"/>
              <a:cs typeface="Meiryo UI" panose="020B0604030504040204" pitchFamily="50" charset="-128"/>
            </a:endParaRPr>
          </a:p>
          <a:p>
            <a:pPr marL="268288" indent="-268288">
              <a:buNone/>
            </a:pPr>
            <a:r>
              <a:rPr lang="ja-JP" altLang="en-US" sz="1600" dirty="0">
                <a:latin typeface="+mn-ea"/>
                <a:cs typeface="Meiryo UI" panose="020B0604030504040204" pitchFamily="50" charset="-128"/>
              </a:rPr>
              <a:t>　　・　</a:t>
            </a:r>
            <a:r>
              <a:rPr lang="en-US" altLang="ja-JP" sz="1600" dirty="0">
                <a:latin typeface="+mn-ea"/>
                <a:cs typeface="Meiryo UI" panose="020B0604030504040204" pitchFamily="50" charset="-128"/>
              </a:rPr>
              <a:t>2018</a:t>
            </a:r>
            <a:r>
              <a:rPr lang="ja-JP" altLang="en-US" sz="1600" dirty="0">
                <a:latin typeface="+mn-ea"/>
                <a:cs typeface="Meiryo UI" panose="020B0604030504040204" pitchFamily="50" charset="-128"/>
              </a:rPr>
              <a:t>年  </a:t>
            </a:r>
            <a:r>
              <a:rPr lang="en-US" altLang="ja-JP" sz="1600" dirty="0">
                <a:latin typeface="+mn-ea"/>
                <a:cs typeface="Meiryo UI" panose="020B0604030504040204" pitchFamily="50" charset="-128"/>
              </a:rPr>
              <a:t>7</a:t>
            </a:r>
            <a:r>
              <a:rPr lang="ja-JP" altLang="en-US" sz="1600" dirty="0">
                <a:latin typeface="+mn-ea"/>
                <a:cs typeface="Meiryo UI" panose="020B0604030504040204" pitchFamily="50" charset="-128"/>
              </a:rPr>
              <a:t>月</a:t>
            </a:r>
            <a:r>
              <a:rPr lang="en-US" altLang="ja-JP" sz="1600" dirty="0">
                <a:latin typeface="+mn-ea"/>
                <a:cs typeface="Meiryo UI" panose="020B0604030504040204" pitchFamily="50" charset="-128"/>
              </a:rPr>
              <a:t>20</a:t>
            </a:r>
            <a:r>
              <a:rPr lang="ja-JP" altLang="en-US" sz="1600" dirty="0">
                <a:latin typeface="+mn-ea"/>
                <a:cs typeface="Meiryo UI" panose="020B0604030504040204" pitchFamily="50" charset="-128"/>
              </a:rPr>
              <a:t>日　　 特定複合観光施設区域整備法が成立</a:t>
            </a:r>
            <a:endParaRPr lang="en-US" altLang="ja-JP" sz="1600" dirty="0">
              <a:latin typeface="+mn-ea"/>
              <a:cs typeface="Meiryo UI" panose="020B0604030504040204" pitchFamily="50" charset="-128"/>
            </a:endParaRPr>
          </a:p>
          <a:p>
            <a:pPr marL="268288" indent="-268288">
              <a:buNone/>
            </a:pPr>
            <a:r>
              <a:rPr lang="ja-JP" altLang="en-US" sz="1600" dirty="0">
                <a:latin typeface="+mn-ea"/>
                <a:cs typeface="Meiryo UI" panose="020B0604030504040204" pitchFamily="50" charset="-128"/>
              </a:rPr>
              <a:t>　　・　</a:t>
            </a:r>
            <a:r>
              <a:rPr lang="en-US" altLang="ja-JP" sz="1600" dirty="0">
                <a:latin typeface="+mn-ea"/>
                <a:cs typeface="Meiryo UI" panose="020B0604030504040204" pitchFamily="50" charset="-128"/>
              </a:rPr>
              <a:t>2018</a:t>
            </a:r>
            <a:r>
              <a:rPr lang="ja-JP" altLang="en-US" sz="1600" dirty="0">
                <a:latin typeface="+mn-ea"/>
                <a:cs typeface="Meiryo UI" panose="020B0604030504040204" pitchFamily="50" charset="-128"/>
              </a:rPr>
              <a:t>年</a:t>
            </a:r>
            <a:r>
              <a:rPr lang="en-US" altLang="ja-JP" sz="1600" dirty="0">
                <a:latin typeface="+mn-ea"/>
                <a:cs typeface="Meiryo UI" panose="020B0604030504040204" pitchFamily="50" charset="-128"/>
              </a:rPr>
              <a:t>10</a:t>
            </a:r>
            <a:r>
              <a:rPr lang="ja-JP" altLang="en-US" sz="1600" dirty="0">
                <a:latin typeface="+mn-ea"/>
                <a:cs typeface="Meiryo UI" panose="020B0604030504040204" pitchFamily="50" charset="-128"/>
              </a:rPr>
              <a:t>月</a:t>
            </a:r>
            <a:r>
              <a:rPr lang="en-US" altLang="ja-JP" sz="1600" dirty="0">
                <a:latin typeface="+mn-ea"/>
                <a:cs typeface="Meiryo UI" panose="020B0604030504040204" pitchFamily="50" charset="-128"/>
              </a:rPr>
              <a:t>19</a:t>
            </a:r>
            <a:r>
              <a:rPr lang="ja-JP" altLang="en-US" sz="1600" dirty="0">
                <a:latin typeface="+mn-ea"/>
                <a:cs typeface="Meiryo UI" panose="020B0604030504040204" pitchFamily="50" charset="-128"/>
              </a:rPr>
              <a:t>日　　　ギャンブル等依存症対策推進本部　第</a:t>
            </a:r>
            <a:r>
              <a:rPr lang="en-US" altLang="ja-JP" sz="1600" dirty="0">
                <a:latin typeface="+mn-ea"/>
                <a:cs typeface="Meiryo UI" panose="020B0604030504040204" pitchFamily="50" charset="-128"/>
              </a:rPr>
              <a:t>1</a:t>
            </a:r>
            <a:r>
              <a:rPr lang="ja-JP" altLang="en-US" sz="1600" dirty="0">
                <a:latin typeface="+mn-ea"/>
                <a:cs typeface="Meiryo UI" panose="020B0604030504040204" pitchFamily="50" charset="-128"/>
              </a:rPr>
              <a:t>回会合を開催</a:t>
            </a:r>
            <a:endParaRPr lang="en-US" altLang="ja-JP" sz="1600" dirty="0">
              <a:latin typeface="+mn-ea"/>
              <a:cs typeface="Meiryo UI" panose="020B0604030504040204" pitchFamily="50" charset="-128"/>
            </a:endParaRPr>
          </a:p>
          <a:p>
            <a:pPr marL="268288" indent="-268288">
              <a:buNone/>
            </a:pPr>
            <a:r>
              <a:rPr lang="ja-JP" altLang="en-US" sz="1600" dirty="0">
                <a:latin typeface="+mn-ea"/>
                <a:cs typeface="Meiryo UI" panose="020B0604030504040204" pitchFamily="50" charset="-128"/>
              </a:rPr>
              <a:t>　　・　</a:t>
            </a:r>
            <a:r>
              <a:rPr lang="en-US" altLang="ja-JP" sz="1600" dirty="0">
                <a:latin typeface="+mn-ea"/>
                <a:cs typeface="Meiryo UI" panose="020B0604030504040204" pitchFamily="50" charset="-128"/>
              </a:rPr>
              <a:t>2018</a:t>
            </a:r>
            <a:r>
              <a:rPr lang="ja-JP" altLang="en-US" sz="1600" dirty="0">
                <a:latin typeface="+mn-ea"/>
                <a:cs typeface="Meiryo UI" panose="020B0604030504040204" pitchFamily="50" charset="-128"/>
              </a:rPr>
              <a:t>年</a:t>
            </a:r>
            <a:r>
              <a:rPr lang="en-US" altLang="ja-JP" sz="1600" dirty="0">
                <a:latin typeface="+mn-ea"/>
                <a:cs typeface="Meiryo UI" panose="020B0604030504040204" pitchFamily="50" charset="-128"/>
              </a:rPr>
              <a:t>11</a:t>
            </a:r>
            <a:r>
              <a:rPr lang="ja-JP" altLang="en-US" sz="1600" dirty="0">
                <a:latin typeface="+mn-ea"/>
                <a:cs typeface="Meiryo UI" panose="020B0604030504040204" pitchFamily="50" charset="-128"/>
              </a:rPr>
              <a:t>月　</a:t>
            </a:r>
            <a:r>
              <a:rPr lang="en-US" altLang="ja-JP" sz="1600" dirty="0">
                <a:latin typeface="+mn-ea"/>
                <a:cs typeface="Meiryo UI" panose="020B0604030504040204" pitchFamily="50" charset="-128"/>
              </a:rPr>
              <a:t>5</a:t>
            </a:r>
            <a:r>
              <a:rPr lang="ja-JP" altLang="en-US" sz="1600" dirty="0">
                <a:latin typeface="+mn-ea"/>
                <a:cs typeface="Meiryo UI" panose="020B0604030504040204" pitchFamily="50" charset="-128"/>
              </a:rPr>
              <a:t>日　　 特定複合観光施設区域整備推進会議　第</a:t>
            </a:r>
            <a:r>
              <a:rPr lang="en-US" altLang="ja-JP" sz="1600" dirty="0">
                <a:latin typeface="+mn-ea"/>
                <a:cs typeface="Meiryo UI" panose="020B0604030504040204" pitchFamily="50" charset="-128"/>
              </a:rPr>
              <a:t>12</a:t>
            </a:r>
            <a:r>
              <a:rPr lang="ja-JP" altLang="en-US" sz="1600" dirty="0">
                <a:latin typeface="+mn-ea"/>
                <a:cs typeface="Meiryo UI" panose="020B0604030504040204" pitchFamily="50" charset="-128"/>
              </a:rPr>
              <a:t>回会議を開催</a:t>
            </a:r>
            <a:endParaRPr lang="en-US" altLang="ja-JP" sz="1600" dirty="0">
              <a:latin typeface="+mn-ea"/>
              <a:cs typeface="Meiryo UI" panose="020B0604030504040204" pitchFamily="50" charset="-128"/>
            </a:endParaRPr>
          </a:p>
          <a:p>
            <a:pPr marL="268288" indent="-268288">
              <a:buNone/>
            </a:pPr>
            <a:endParaRPr lang="en-US" altLang="ja-JP" sz="2000" dirty="0">
              <a:latin typeface="+mn-ea"/>
              <a:cs typeface="Meiryo UI" panose="020B0604030504040204" pitchFamily="50" charset="-128"/>
            </a:endParaRPr>
          </a:p>
          <a:p>
            <a:pPr marL="268288" indent="-268288">
              <a:buNone/>
            </a:pPr>
            <a:r>
              <a:rPr lang="ja-JP" altLang="en-US" sz="1800" b="1" dirty="0">
                <a:latin typeface="+mn-ea"/>
                <a:cs typeface="Meiryo UI" panose="020B0604030504040204" pitchFamily="50" charset="-128"/>
              </a:rPr>
              <a:t>○　国の今後の主な予定</a:t>
            </a:r>
            <a:endParaRPr lang="en-US" altLang="ja-JP" sz="1800" b="1" dirty="0">
              <a:latin typeface="+mn-ea"/>
              <a:cs typeface="Meiryo UI" panose="020B0604030504040204" pitchFamily="50" charset="-128"/>
            </a:endParaRPr>
          </a:p>
          <a:p>
            <a:pPr marL="631825" indent="-631825">
              <a:buNone/>
            </a:pPr>
            <a:r>
              <a:rPr lang="ja-JP" altLang="en-US" sz="1600" dirty="0">
                <a:latin typeface="+mn-ea"/>
                <a:cs typeface="Meiryo UI" panose="020B0604030504040204" pitchFamily="50" charset="-128"/>
              </a:rPr>
              <a:t>　　・　</a:t>
            </a:r>
            <a:r>
              <a:rPr lang="en-US" altLang="ja-JP" sz="1600" dirty="0">
                <a:latin typeface="+mn-ea"/>
                <a:cs typeface="Meiryo UI" panose="020B0604030504040204" pitchFamily="50" charset="-128"/>
              </a:rPr>
              <a:t>2019</a:t>
            </a:r>
            <a:r>
              <a:rPr lang="ja-JP" altLang="en-US" sz="1600" dirty="0">
                <a:latin typeface="+mn-ea"/>
                <a:cs typeface="Meiryo UI" panose="020B0604030504040204" pitchFamily="50" charset="-128"/>
              </a:rPr>
              <a:t>年</a:t>
            </a:r>
            <a:r>
              <a:rPr lang="en-US" altLang="ja-JP" sz="1600" dirty="0">
                <a:latin typeface="+mn-ea"/>
                <a:cs typeface="Meiryo UI" panose="020B0604030504040204" pitchFamily="50" charset="-128"/>
              </a:rPr>
              <a:t>3</a:t>
            </a:r>
            <a:r>
              <a:rPr lang="ja-JP" altLang="en-US" sz="1600" dirty="0">
                <a:latin typeface="+mn-ea"/>
                <a:cs typeface="Meiryo UI" panose="020B0604030504040204" pitchFamily="50" charset="-128"/>
              </a:rPr>
              <a:t>月末目途　　特定複合観光施設区域整備法に係る一般的な細則に関する政令（</a:t>
            </a:r>
            <a:r>
              <a:rPr lang="en-US" altLang="ja-JP" sz="1600" dirty="0">
                <a:latin typeface="+mn-ea"/>
                <a:cs typeface="Meiryo UI" panose="020B0604030504040204" pitchFamily="50" charset="-128"/>
              </a:rPr>
              <a:t>※</a:t>
            </a:r>
            <a:r>
              <a:rPr lang="ja-JP" altLang="en-US" sz="1600" dirty="0">
                <a:latin typeface="+mn-ea"/>
                <a:cs typeface="Meiryo UI" panose="020B0604030504040204" pitchFamily="50" charset="-128"/>
              </a:rPr>
              <a:t>）の公布</a:t>
            </a:r>
            <a:endParaRPr lang="en-US" altLang="ja-JP" sz="1600" dirty="0">
              <a:latin typeface="+mn-ea"/>
              <a:cs typeface="Meiryo UI" panose="020B0604030504040204" pitchFamily="50" charset="-128"/>
            </a:endParaRPr>
          </a:p>
          <a:p>
            <a:pPr marL="631825" indent="-631825">
              <a:buNone/>
            </a:pPr>
            <a:r>
              <a:rPr lang="ja-JP" altLang="en-US" sz="1600" dirty="0">
                <a:latin typeface="+mn-ea"/>
                <a:cs typeface="Meiryo UI" panose="020B0604030504040204" pitchFamily="50" charset="-128"/>
              </a:rPr>
              <a:t>　　・　</a:t>
            </a:r>
            <a:r>
              <a:rPr lang="en-US" altLang="ja-JP" sz="1600" dirty="0">
                <a:latin typeface="+mn-ea"/>
                <a:cs typeface="Meiryo UI" panose="020B0604030504040204" pitchFamily="50" charset="-128"/>
              </a:rPr>
              <a:t>2019</a:t>
            </a:r>
            <a:r>
              <a:rPr lang="ja-JP" altLang="en-US" sz="1600" dirty="0">
                <a:latin typeface="+mn-ea"/>
                <a:cs typeface="Meiryo UI" panose="020B0604030504040204" pitchFamily="50" charset="-128"/>
              </a:rPr>
              <a:t>年</a:t>
            </a:r>
            <a:r>
              <a:rPr lang="en-US" altLang="ja-JP" sz="1600" dirty="0">
                <a:latin typeface="+mn-ea"/>
                <a:cs typeface="Meiryo UI" panose="020B0604030504040204" pitchFamily="50" charset="-128"/>
              </a:rPr>
              <a:t>4</a:t>
            </a:r>
            <a:r>
              <a:rPr lang="ja-JP" altLang="en-US" sz="1600" dirty="0">
                <a:latin typeface="+mn-ea"/>
                <a:cs typeface="Meiryo UI" panose="020B0604030504040204" pitchFamily="50" charset="-128"/>
              </a:rPr>
              <a:t>月　　　　　　　ギャンブル等依存症対策推進基本計画　閣議決定</a:t>
            </a:r>
            <a:endParaRPr lang="en-US" altLang="ja-JP" sz="1600" dirty="0">
              <a:latin typeface="+mn-ea"/>
              <a:cs typeface="Meiryo UI" panose="020B0604030504040204" pitchFamily="50" charset="-128"/>
            </a:endParaRPr>
          </a:p>
          <a:p>
            <a:pPr marL="631825" indent="-631825">
              <a:buNone/>
            </a:pPr>
            <a:endParaRPr lang="en-US" altLang="ja-JP" sz="2000" dirty="0">
              <a:latin typeface="+mn-ea"/>
              <a:cs typeface="Meiryo UI" panose="020B0604030504040204" pitchFamily="50" charset="-128"/>
            </a:endParaRPr>
          </a:p>
          <a:p>
            <a:pPr marL="631825" indent="-631825">
              <a:buNone/>
            </a:pPr>
            <a:endParaRPr lang="en-US" altLang="ja-JP" sz="1400" dirty="0">
              <a:latin typeface="+mn-ea"/>
              <a:cs typeface="Meiryo UI" panose="020B0604030504040204" pitchFamily="50" charset="-128"/>
            </a:endParaRPr>
          </a:p>
        </p:txBody>
      </p:sp>
      <p:sp>
        <p:nvSpPr>
          <p:cNvPr id="5" name="テキスト ボックス 1"/>
          <p:cNvSpPr txBox="1"/>
          <p:nvPr/>
        </p:nvSpPr>
        <p:spPr>
          <a:xfrm>
            <a:off x="8496609" y="502031"/>
            <a:ext cx="921948" cy="386367"/>
          </a:xfrm>
          <a:prstGeom prst="rect">
            <a:avLst/>
          </a:prstGeom>
          <a:solidFill>
            <a:sysClr val="window" lastClr="FFFFFF"/>
          </a:solidFill>
          <a:ln w="6350">
            <a:solidFill>
              <a:prstClr val="black"/>
            </a:solidFill>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0"/>
              </a:spcAft>
            </a:pPr>
            <a:r>
              <a:rPr lang="ja-JP" sz="1400" kern="100" dirty="0">
                <a:effectLst/>
                <a:latin typeface="+mn-ea"/>
                <a:cs typeface="Meiryo UI" panose="020B0604030504040204" pitchFamily="50" charset="-128"/>
              </a:rPr>
              <a:t>資料</a:t>
            </a:r>
            <a:r>
              <a:rPr lang="ja-JP" altLang="en-US" sz="1400" kern="100" dirty="0">
                <a:latin typeface="+mn-ea"/>
                <a:cs typeface="Meiryo UI" panose="020B0604030504040204" pitchFamily="50" charset="-128"/>
              </a:rPr>
              <a:t>１</a:t>
            </a:r>
            <a:endParaRPr lang="ja-JP" sz="1400" kern="100" dirty="0">
              <a:effectLst/>
              <a:latin typeface="+mn-ea"/>
              <a:cs typeface="Meiryo UI" panose="020B0604030504040204" pitchFamily="50" charset="-128"/>
            </a:endParaRPr>
          </a:p>
        </p:txBody>
      </p:sp>
      <p:sp>
        <p:nvSpPr>
          <p:cNvPr id="2" name="正方形/長方形 1"/>
          <p:cNvSpPr/>
          <p:nvPr/>
        </p:nvSpPr>
        <p:spPr>
          <a:xfrm>
            <a:off x="683923" y="4077072"/>
            <a:ext cx="8548720" cy="2220543"/>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31825" indent="-631825">
              <a:buNone/>
            </a:pPr>
            <a:r>
              <a:rPr lang="ja-JP" altLang="en-US" sz="1400" dirty="0">
                <a:solidFill>
                  <a:schemeClr val="tx1"/>
                </a:solidFill>
                <a:latin typeface="+mn-ea"/>
                <a:cs typeface="Meiryo UI" panose="020B0604030504040204" pitchFamily="50" charset="-128"/>
              </a:rPr>
              <a:t>　</a:t>
            </a:r>
            <a:r>
              <a:rPr lang="en-US" altLang="ja-JP" sz="1400" dirty="0">
                <a:solidFill>
                  <a:schemeClr val="tx1"/>
                </a:solidFill>
                <a:latin typeface="+mn-ea"/>
                <a:cs typeface="Meiryo UI" panose="020B0604030504040204" pitchFamily="50" charset="-128"/>
              </a:rPr>
              <a:t>※</a:t>
            </a:r>
            <a:r>
              <a:rPr lang="ja-JP" altLang="en-US" sz="1400" dirty="0">
                <a:solidFill>
                  <a:schemeClr val="tx1"/>
                </a:solidFill>
                <a:latin typeface="+mn-ea"/>
                <a:cs typeface="Meiryo UI" panose="020B0604030504040204" pitchFamily="50" charset="-128"/>
              </a:rPr>
              <a:t>　政令について</a:t>
            </a:r>
            <a:endParaRPr lang="en-US" altLang="ja-JP" sz="1400" dirty="0">
              <a:solidFill>
                <a:schemeClr val="tx1"/>
              </a:solidFill>
              <a:latin typeface="+mn-ea"/>
              <a:cs typeface="Meiryo UI" panose="020B0604030504040204" pitchFamily="50" charset="-128"/>
            </a:endParaRPr>
          </a:p>
          <a:p>
            <a:pPr marL="631825" indent="-631825">
              <a:buNone/>
            </a:pPr>
            <a:r>
              <a:rPr lang="ja-JP" altLang="en-US" sz="1400" dirty="0">
                <a:solidFill>
                  <a:schemeClr val="tx1"/>
                </a:solidFill>
                <a:latin typeface="+mn-ea"/>
                <a:cs typeface="Meiryo UI" panose="020B0604030504040204" pitchFamily="50" charset="-128"/>
              </a:rPr>
              <a:t>　　　 ⇒①ＩＲを構成する中核施設の要件</a:t>
            </a:r>
            <a:endParaRPr lang="en-US" altLang="ja-JP" sz="1400" dirty="0">
              <a:solidFill>
                <a:schemeClr val="tx1"/>
              </a:solidFill>
              <a:latin typeface="+mn-ea"/>
              <a:cs typeface="Meiryo UI" panose="020B0604030504040204" pitchFamily="50" charset="-128"/>
            </a:endParaRPr>
          </a:p>
          <a:p>
            <a:pPr marL="631825" indent="-631825">
              <a:buNone/>
            </a:pPr>
            <a:r>
              <a:rPr lang="ja-JP" altLang="en-US" sz="1400" dirty="0">
                <a:solidFill>
                  <a:schemeClr val="tx1"/>
                </a:solidFill>
                <a:latin typeface="+mn-ea"/>
                <a:cs typeface="Meiryo UI" panose="020B0604030504040204" pitchFamily="50" charset="-128"/>
              </a:rPr>
              <a:t>　　　　　②専らカジノ行為の用に供される部分（ゲーミング区域）の床面積の上限</a:t>
            </a:r>
            <a:endParaRPr lang="en-US" altLang="ja-JP" sz="1400" dirty="0">
              <a:solidFill>
                <a:schemeClr val="tx1"/>
              </a:solidFill>
              <a:latin typeface="+mn-ea"/>
              <a:cs typeface="Meiryo UI" panose="020B0604030504040204" pitchFamily="50" charset="-128"/>
            </a:endParaRPr>
          </a:p>
          <a:p>
            <a:pPr marL="631825" indent="-631825">
              <a:buNone/>
            </a:pPr>
            <a:r>
              <a:rPr lang="ja-JP" altLang="en-US" sz="1400" dirty="0">
                <a:solidFill>
                  <a:schemeClr val="tx1"/>
                </a:solidFill>
                <a:latin typeface="+mn-ea"/>
                <a:cs typeface="Meiryo UI" panose="020B0604030504040204" pitchFamily="50" charset="-128"/>
              </a:rPr>
              <a:t>　　　　　③ＩＲ区域以外の地域でカジノ事業等に関する広告物の表示等が制限されない施設</a:t>
            </a:r>
            <a:endParaRPr lang="en-US" altLang="ja-JP" sz="1400" dirty="0">
              <a:solidFill>
                <a:schemeClr val="tx1"/>
              </a:solidFill>
              <a:latin typeface="+mn-ea"/>
              <a:cs typeface="Meiryo UI" panose="020B0604030504040204" pitchFamily="50" charset="-128"/>
            </a:endParaRPr>
          </a:p>
          <a:p>
            <a:pPr marL="631825" indent="-631825">
              <a:buNone/>
            </a:pPr>
            <a:r>
              <a:rPr lang="ja-JP" altLang="en-US" sz="1400" dirty="0">
                <a:solidFill>
                  <a:schemeClr val="tx1"/>
                </a:solidFill>
                <a:latin typeface="+mn-ea"/>
                <a:cs typeface="Meiryo UI" panose="020B0604030504040204" pitchFamily="50" charset="-128"/>
              </a:rPr>
              <a:t>　　　　　④マネー・ロンダリング対策（本人確認の対象となる特定取引の範囲・ＣＴＲの範囲）</a:t>
            </a:r>
            <a:endParaRPr lang="en-US" altLang="ja-JP" sz="1400" dirty="0">
              <a:solidFill>
                <a:schemeClr val="tx1"/>
              </a:solidFill>
              <a:latin typeface="+mn-ea"/>
              <a:cs typeface="Meiryo UI" panose="020B0604030504040204" pitchFamily="50" charset="-128"/>
            </a:endParaRPr>
          </a:p>
          <a:p>
            <a:pPr marL="631825" indent="-631825">
              <a:buNone/>
            </a:pPr>
            <a:r>
              <a:rPr lang="ja-JP" altLang="en-US" sz="1400" dirty="0">
                <a:solidFill>
                  <a:schemeClr val="tx1"/>
                </a:solidFill>
                <a:latin typeface="+mn-ea"/>
                <a:cs typeface="Meiryo UI" panose="020B0604030504040204" pitchFamily="50" charset="-128"/>
              </a:rPr>
              <a:t>　　　　　⑤カジノ事業の免許等の際の欠格事由となる罰金刑の対象となる罪</a:t>
            </a:r>
            <a:endParaRPr lang="en-US" altLang="ja-JP" sz="1400" dirty="0">
              <a:solidFill>
                <a:schemeClr val="tx1"/>
              </a:solidFill>
              <a:latin typeface="+mn-ea"/>
              <a:cs typeface="Meiryo UI" panose="020B0604030504040204" pitchFamily="50" charset="-128"/>
            </a:endParaRPr>
          </a:p>
          <a:p>
            <a:pPr marL="631825" indent="-631825">
              <a:buNone/>
            </a:pPr>
            <a:r>
              <a:rPr lang="ja-JP" altLang="en-US" sz="1400" dirty="0">
                <a:solidFill>
                  <a:schemeClr val="tx1"/>
                </a:solidFill>
                <a:latin typeface="+mn-ea"/>
                <a:cs typeface="Meiryo UI" panose="020B0604030504040204" pitchFamily="50" charset="-128"/>
              </a:rPr>
              <a:t>　　　　　⑥カジノ施設の入場規制（日本人等への入場料の賦課及び入場回数制限、一定の者の入場禁止）、</a:t>
            </a:r>
            <a:endParaRPr lang="en-US" altLang="ja-JP" sz="1400" dirty="0">
              <a:solidFill>
                <a:schemeClr val="tx1"/>
              </a:solidFill>
              <a:latin typeface="+mn-ea"/>
              <a:cs typeface="Meiryo UI" panose="020B0604030504040204" pitchFamily="50" charset="-128"/>
            </a:endParaRPr>
          </a:p>
          <a:p>
            <a:pPr marL="631825" indent="-631825">
              <a:buNone/>
            </a:pPr>
            <a:r>
              <a:rPr lang="ja-JP" altLang="en-US" sz="1400" dirty="0">
                <a:solidFill>
                  <a:schemeClr val="tx1"/>
                </a:solidFill>
                <a:latin typeface="+mn-ea"/>
                <a:cs typeface="Meiryo UI" panose="020B0604030504040204" pitchFamily="50" charset="-128"/>
              </a:rPr>
              <a:t>　　　　　　 一定の者のカジノ行為の禁止規制の例外</a:t>
            </a:r>
            <a:endParaRPr lang="en-US" altLang="ja-JP" sz="1400" dirty="0">
              <a:solidFill>
                <a:schemeClr val="tx1"/>
              </a:solidFill>
              <a:latin typeface="+mn-ea"/>
              <a:cs typeface="Meiryo UI" panose="020B0604030504040204" pitchFamily="50" charset="-128"/>
            </a:endParaRPr>
          </a:p>
          <a:p>
            <a:pPr marL="631825" indent="-631825">
              <a:buNone/>
            </a:pPr>
            <a:r>
              <a:rPr lang="ja-JP" altLang="en-US" sz="1400" dirty="0">
                <a:solidFill>
                  <a:schemeClr val="tx1"/>
                </a:solidFill>
                <a:latin typeface="+mn-ea"/>
                <a:cs typeface="Meiryo UI" panose="020B0604030504040204" pitchFamily="50" charset="-128"/>
              </a:rPr>
              <a:t>　　　　　⑦その他、技術的な事項　　等</a:t>
            </a:r>
            <a:endParaRPr kumimoji="1" lang="ja-JP" altLang="en-US" sz="1400" dirty="0">
              <a:solidFill>
                <a:schemeClr val="tx1"/>
              </a:solidFill>
            </a:endParaRPr>
          </a:p>
        </p:txBody>
      </p:sp>
    </p:spTree>
    <p:extLst>
      <p:ext uri="{BB962C8B-B14F-4D97-AF65-F5344CB8AC3E}">
        <p14:creationId xmlns:p14="http://schemas.microsoft.com/office/powerpoint/2010/main" val="64545207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325</Words>
  <Application>Microsoft Office PowerPoint</Application>
  <PresentationFormat>A4 210 x 297 mm</PresentationFormat>
  <Paragraphs>21</Paragraphs>
  <Slides>1</Slides>
  <Notes>1</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ＭＳ Ｐゴシック</vt:lpstr>
      <vt:lpstr>Arial</vt:lpstr>
      <vt:lpstr>Calibri</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2025-07-29T00:50:42Z</dcterms:created>
  <dcterms:modified xsi:type="dcterms:W3CDTF">2025-07-29T00:51:30Z</dcterms:modified>
</cp:coreProperties>
</file>