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 autoAdjust="0"/>
  </p:normalViewPr>
  <p:slideViewPr>
    <p:cSldViewPr showGuides="1">
      <p:cViewPr varScale="1">
        <p:scale>
          <a:sx n="62" d="100"/>
          <a:sy n="62" d="100"/>
        </p:scale>
        <p:origin x="1264" y="2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528" y="-35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91B9-5748-4875-90F9-3F636DB33420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C93A-A52D-4DDA-82E9-E35D0BAB0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39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86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07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7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01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85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22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07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43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24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69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42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391752" y="461665"/>
            <a:ext cx="909884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　大阪ＩＲにおける「送客機能施設」「広域観光連携」の検討について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1568624" y="3561876"/>
            <a:ext cx="8558320" cy="5134662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600" b="1" u="sng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600" b="1" u="sng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+mn-ea"/>
                <a:cs typeface="Meiryo UI" panose="020B0604030504040204" pitchFamily="50" charset="-128"/>
              </a:rPr>
              <a:t>　　　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+mn-ea"/>
                <a:cs typeface="Meiryo UI" panose="020B0604030504040204" pitchFamily="50" charset="-128"/>
              </a:rPr>
              <a:t>　　</a:t>
            </a: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12680" y="5512182"/>
            <a:ext cx="8856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＜参考：送客機能施設＞（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IR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実施法案　第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2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条第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項第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4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号）</a:t>
            </a:r>
            <a:endParaRPr lang="en-US" altLang="ja-JP" sz="12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我が国における</a:t>
            </a:r>
            <a:r>
              <a:rPr lang="ja-JP" altLang="en-US" sz="1200" u="sng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各地域の観光の魅力に関する情報を適切に提供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し、併せて</a:t>
            </a:r>
            <a:r>
              <a:rPr lang="ja-JP" altLang="en-US" sz="1200" u="sng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各地域への観光旅行に必要な運送、宿泊その他のサービスの手配を一元的に行う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ことにより、国内における観光旅行の促進に資する施設であって、政令で定める基準に適合するもの</a:t>
            </a:r>
            <a:endParaRPr lang="en-US" altLang="ja-JP" sz="12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2682" y="1962303"/>
            <a:ext cx="6132239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ja-JP" altLang="en-US" sz="16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「送客機能施設」、「広域観光連携」の検討に向けたキーワード</a:t>
            </a:r>
            <a:endParaRPr lang="en-US" altLang="ja-JP" sz="16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6536" y="2420888"/>
            <a:ext cx="777686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○　各地の観光資源の魅力を実感できるショーケース機能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例）　・各地の企画展示や各種イベント（スポーツ、食など）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　　　 ・最新技術の活用（ＶＲなど）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　　　 ・伝統、文化、芸術等の一次体験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○　様々なターゲットに対応可能なコンシェルジュ機能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例）　・プレミアム感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　　　 ・ＩｏＴを活用した最新サービス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○　各地域の観光資源との連携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例）　・観光素材の発掘・磨き上げ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　　　 ・テーマツーリズム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Ｐゴシック"/>
                <a:cs typeface="Meiryo UI" panose="020B0604030504040204" pitchFamily="50" charset="-128"/>
              </a:rPr>
              <a:t>　　　　　　　 ・周辺自治体との事業連携</a:t>
            </a:r>
            <a:endParaRPr lang="en-US" altLang="ja-JP" sz="1400" dirty="0">
              <a:solidFill>
                <a:prstClr val="black"/>
              </a:solidFill>
              <a:latin typeface="ＭＳ Ｐゴシック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12682" y="1052736"/>
            <a:ext cx="8856983" cy="738664"/>
          </a:xfrm>
          <a:prstGeom prst="rect">
            <a:avLst/>
          </a:prstGeom>
        </p:spPr>
        <p:txBody>
          <a:bodyPr wrap="square" lIns="72000" rIns="36000">
            <a:spAutoFit/>
          </a:bodyPr>
          <a:lstStyle/>
          <a:p>
            <a:pPr lvl="0"/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Meiryo UI" panose="020B0604030504040204" pitchFamily="50" charset="-128"/>
              </a:rPr>
              <a:t>・ＩＲ実施法案では、</a:t>
            </a:r>
            <a:r>
              <a:rPr lang="en-US" altLang="ja-JP" sz="1400" dirty="0">
                <a:solidFill>
                  <a:prstClr val="black"/>
                </a:solidFill>
                <a:latin typeface="+mj-ea"/>
                <a:ea typeface="+mj-ea"/>
                <a:cs typeface="Meiryo UI" panose="020B0604030504040204" pitchFamily="50" charset="-128"/>
              </a:rPr>
              <a:t>I</a:t>
            </a: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Meiryo UI" panose="020B0604030504040204" pitchFamily="50" charset="-128"/>
              </a:rPr>
              <a:t>Ｒの中核施設として「送客機能施設」の設置を規定</a:t>
            </a:r>
            <a:endParaRPr lang="en-US" altLang="ja-JP" sz="1400" dirty="0">
              <a:solidFill>
                <a:prstClr val="black"/>
              </a:solidFill>
              <a:latin typeface="+mj-ea"/>
              <a:ea typeface="+mj-ea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Meiryo UI" panose="020B0604030504040204" pitchFamily="50" charset="-128"/>
              </a:rPr>
              <a:t>・大阪ＩＲ基本構想（案）・中間骨子でも、“ひろがり・つながりを生み出すＩＲ”という方向性のもと、「広域観光連携」の</a:t>
            </a:r>
            <a:endParaRPr lang="en-US" altLang="ja-JP" sz="1400" dirty="0">
              <a:solidFill>
                <a:prstClr val="black"/>
              </a:solidFill>
              <a:latin typeface="+mj-ea"/>
              <a:ea typeface="+mj-ea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Meiryo UI" panose="020B0604030504040204" pitchFamily="50" charset="-128"/>
              </a:rPr>
              <a:t>　必要性について明記</a:t>
            </a:r>
            <a:endParaRPr lang="en-US" altLang="ja-JP" sz="1400" dirty="0">
              <a:solidFill>
                <a:prstClr val="black"/>
              </a:solidFill>
              <a:latin typeface="+mj-ea"/>
              <a:ea typeface="+mj-ea"/>
              <a:cs typeface="Meiryo UI" panose="020B0604030504040204" pitchFamily="50" charset="-128"/>
            </a:endParaRPr>
          </a:p>
        </p:txBody>
      </p:sp>
      <p:sp>
        <p:nvSpPr>
          <p:cNvPr id="10" name="テキスト ボックス 1"/>
          <p:cNvSpPr txBox="1"/>
          <p:nvPr/>
        </p:nvSpPr>
        <p:spPr>
          <a:xfrm>
            <a:off x="8496609" y="502031"/>
            <a:ext cx="921948" cy="38636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latin typeface="+mn-ea"/>
                <a:cs typeface="Meiryo UI" panose="020B0604030504040204" pitchFamily="50" charset="-128"/>
              </a:rPr>
              <a:t>５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5452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2025-07-29T00:24:46Z</dcterms:created>
  <dcterms:modified xsi:type="dcterms:W3CDTF">2025-07-29T00:25:36Z</dcterms:modified>
</cp:coreProperties>
</file>