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60" r:id="rId2"/>
    <p:sldId id="263" r:id="rId3"/>
    <p:sldId id="262" r:id="rId4"/>
    <p:sldId id="264" r:id="rId5"/>
  </p:sldIdLst>
  <p:sldSz cx="9906000" cy="6858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 snapToGrid="0">
      <p:cViewPr>
        <p:scale>
          <a:sx n="75" d="100"/>
          <a:sy n="75" d="100"/>
        </p:scale>
        <p:origin x="852" y="20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EE9B7-28EE-405C-82C0-9E8EE0FC99D3}" type="datetimeFigureOut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75A6-F1E7-4536-AFC4-3EAC05A44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95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D08F-90B6-4534-8B41-57E59806C1E9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73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8F8C4-D3D7-47BF-B97E-2D266B191DCB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92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0D787-6E0A-4397-B9F2-2949602343EF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8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C944D-313C-4D6A-BB8D-11ED30F54682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91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B6AE-E154-4C1F-BA07-F961CBA42DBF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579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F8E7-48F5-4977-B3AD-D6F10B2A4CF8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94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972C-5F41-4074-9602-2B0249B71E84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4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5592-B956-4D10-8194-23DE6563F3C8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5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4E2-5C3F-4F25-8256-747FA3FC2B9A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9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81858-7F0F-46FD-AB46-2F3400176EF8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75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1" y="987430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5C3B-A818-42D8-8143-360B84E982E0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62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3A79D-DD66-4674-9854-42B197EB3514}" type="datetime1">
              <a:rPr kumimoji="1" lang="ja-JP" altLang="en-US" smtClean="0"/>
              <a:t>2025/7/29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5024D-6516-44D3-96D6-A5A383B893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57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408864" y="2255051"/>
            <a:ext cx="4356319" cy="3539426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①　府民・市民全体への情報発信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・事業進捗に応じた内容をテーマにＩＲセミナーを開催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・第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回は、谷岡先生ご講演「世界から観るＩＲの軌跡」を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　テーマに開催（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6/4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7/3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・第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回は、西村先生ご講演「（仮題）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ギャンブル等依存症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　の本質とその対策」をテーマに開催（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8/1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9/5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</a:t>
            </a:r>
          </a:p>
          <a:p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②　地元企業への情報発信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・地元・中小企業向けビジネスセミナーの企画・開催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・経済団体等との共催講演会の開催（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月から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・経済団体等への出前講座の開催</a:t>
            </a:r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endParaRPr lang="en-US" altLang="ja-JP" sz="15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③　女性・ファミリー層への情報発信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・女性・ファミリー層向けフォーラムの開催（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回予定）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・女性の意見を取り入れた、手に取りやすくわかりやすい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内容のミニパンフレットの作成（年内目途に完成）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80993" y="2249927"/>
            <a:ext cx="4626714" cy="4031869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④　大学生・若い世代への情報発信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・提案・研究発表会（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2/8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）に向けた大学ゼミとの連携事業の実施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200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 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5/16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スタート 阪南大、大阪観光大、立命館大、流通科学大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　ほか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・外部講師による特別講演の開催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5/9 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大阪観光大　ほか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・職員による出前授業の開催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（立命館大、近畿大　など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大学予定）</a:t>
            </a:r>
          </a:p>
          <a:p>
            <a:endParaRPr lang="en-US" altLang="ja-JP" sz="1500" b="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⑤　リーフレットの配布や動画の放映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・リーフレット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種の作成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（ＩＲって何</a:t>
            </a:r>
            <a:r>
              <a:rPr lang="ja-JP" altLang="en-US" sz="12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？、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ＩＲの魅力、ギャンブル等依存症対策、地域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 風俗環境対策）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・動画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種の作成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（ＩＲの魅力編、ビジネスチャンス編、ギャンブル等依存症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 対策編）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・当局主催のセミナーや講演会、市役所等の公共施設等で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配布・放映</a:t>
            </a: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・動画については、包括連携協定締結企業が持つ広報媒体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の活用も検討　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5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8863" y="461665"/>
            <a:ext cx="90988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平成</a:t>
            </a:r>
            <a:r>
              <a:rPr lang="en-US" altLang="ja-JP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20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ＩＲ誘致に向けた理解促進について </a:t>
            </a:r>
            <a:r>
              <a:rPr lang="en-US" altLang="ja-JP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&lt;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1100" b="1" spc="3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予算額　</a:t>
            </a:r>
            <a:r>
              <a:rPr lang="en-US" altLang="ja-JP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6,600</a:t>
            </a:r>
            <a:r>
              <a:rPr lang="ja-JP" altLang="en-US" sz="11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千円＞</a:t>
            </a:r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1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"/>
          <p:cNvSpPr txBox="1"/>
          <p:nvPr/>
        </p:nvSpPr>
        <p:spPr>
          <a:xfrm>
            <a:off x="8496609" y="502031"/>
            <a:ext cx="921948" cy="386367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400" kern="100" dirty="0">
                <a:effectLst/>
                <a:latin typeface="+mn-ea"/>
                <a:cs typeface="Meiryo UI" panose="020B0604030504040204" pitchFamily="50" charset="-128"/>
              </a:rPr>
              <a:t>資料</a:t>
            </a:r>
            <a:r>
              <a:rPr lang="ja-JP" altLang="en-US" sz="1400" kern="100" dirty="0">
                <a:latin typeface="+mn-ea"/>
                <a:cs typeface="Meiryo UI" panose="020B0604030504040204" pitchFamily="50" charset="-128"/>
              </a:rPr>
              <a:t>３</a:t>
            </a:r>
            <a:endParaRPr lang="ja-JP" sz="1400" kern="100" dirty="0">
              <a:effectLst/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額縁 12"/>
          <p:cNvSpPr/>
          <p:nvPr/>
        </p:nvSpPr>
        <p:spPr>
          <a:xfrm>
            <a:off x="408864" y="1020030"/>
            <a:ext cx="9098842" cy="780485"/>
          </a:xfrm>
          <a:prstGeom prst="bevel">
            <a:avLst>
              <a:gd name="adj" fmla="val 5000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>
              <a:lnSpc>
                <a:spcPts val="24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 ＩＲに対する府民・市民のコンセンサスを得ることが重要であるため、府民・市民全体、女性・ファミリー層、大学生・</a:t>
            </a:r>
            <a:endParaRPr lang="en-US" altLang="ja-JP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若い世代などを対象として、戦略的に丁寧な情報発信に取り組み、理解促進を図ります。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408863" y="2016843"/>
            <a:ext cx="9098842" cy="4371078"/>
          </a:xfrm>
          <a:prstGeom prst="roundRect">
            <a:avLst>
              <a:gd name="adj" fmla="val 4682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lvl="0">
              <a:lnSpc>
                <a:spcPct val="150000"/>
              </a:lnSpc>
            </a:pPr>
            <a:endParaRPr lang="en-US" altLang="ja-JP" sz="1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199585" y="1894544"/>
            <a:ext cx="1517398" cy="244596"/>
          </a:xfrm>
          <a:prstGeom prst="roundRect">
            <a:avLst>
              <a:gd name="adj" fmla="val 1666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994" tIns="46797" rIns="89994" bIns="46797" anchor="ctr"/>
          <a:lstStyle/>
          <a:p>
            <a:pPr algn="ctr">
              <a:defRPr/>
            </a:pPr>
            <a:r>
              <a:rPr lang="ja-JP" altLang="en-US" sz="14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主な取組み</a:t>
            </a:r>
          </a:p>
        </p:txBody>
      </p:sp>
      <p:sp>
        <p:nvSpPr>
          <p:cNvPr id="18" name="大かっこ 17"/>
          <p:cNvSpPr/>
          <p:nvPr/>
        </p:nvSpPr>
        <p:spPr>
          <a:xfrm>
            <a:off x="848543" y="2896839"/>
            <a:ext cx="3790131" cy="675036"/>
          </a:xfrm>
          <a:prstGeom prst="bracketPair">
            <a:avLst>
              <a:gd name="adj" fmla="val 65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2361" y="332656"/>
            <a:ext cx="57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外部講師による特別講演に関する新聞記事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4721771" y="846676"/>
            <a:ext cx="4476513" cy="5508118"/>
            <a:chOff x="520724" y="846676"/>
            <a:chExt cx="4476513" cy="5508118"/>
          </a:xfrm>
        </p:grpSpPr>
        <p:pic>
          <p:nvPicPr>
            <p:cNvPr id="1028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24" y="846676"/>
              <a:ext cx="4407257" cy="5369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520724" y="6077795"/>
              <a:ext cx="4476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平成</a:t>
              </a:r>
              <a:r>
                <a:rPr kumimoji="1"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</a:t>
              </a:r>
              <a:r>
                <a:rPr kumimoji="1"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r>
                <a:rPr kumimoji="1"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kumimoji="1"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r>
                <a:rPr kumimoji="1"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11</a:t>
              </a:r>
              <a:r>
                <a:rPr kumimoji="1"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 毎日新聞 朝刊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58491" y="1036476"/>
            <a:ext cx="4476513" cy="2904825"/>
            <a:chOff x="5910087" y="1122740"/>
            <a:chExt cx="4476513" cy="2904825"/>
          </a:xfrm>
        </p:grpSpPr>
        <p:pic>
          <p:nvPicPr>
            <p:cNvPr id="1029" name="Picture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">
              <a:off x="5933124" y="1361755"/>
              <a:ext cx="2958434" cy="2665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910087" y="1122740"/>
              <a:ext cx="4476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平成</a:t>
              </a:r>
              <a:r>
                <a: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</a:t>
              </a:r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年</a:t>
              </a:r>
              <a:r>
                <a: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月</a:t>
              </a:r>
              <a:r>
                <a:rPr lang="en-US" altLang="ja-JP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</a:t>
              </a:r>
              <a:r>
                <a:rPr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日 読売</a:t>
              </a:r>
              <a:r>
                <a:rPr kumimoji="1" lang="ja-JP" altLang="en-US" sz="1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新聞 朝刊</a:t>
              </a:r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095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5146" y="260648"/>
            <a:ext cx="572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大学ゼミとの連携事業に関する新聞記事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767571" y="810374"/>
            <a:ext cx="3215102" cy="490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15" y="656348"/>
            <a:ext cx="2287071" cy="60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725008" y="5738738"/>
            <a:ext cx="3447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22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 読売新聞 朝刊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2015" y="445314"/>
            <a:ext cx="3481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平成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kumimoji="1"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 朝日新聞 朝刊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35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B2B6140-BF10-40A7-8956-AE7209E0B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717" y="3636954"/>
            <a:ext cx="3755461" cy="140220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E5084E-C73C-4A65-A083-241024E4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88" y="3566696"/>
            <a:ext cx="3737172" cy="139610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C856949-F1B1-48A0-A9C3-C27B95536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330" y="2010045"/>
            <a:ext cx="3755461" cy="147536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FD16B47-C3A7-4D6B-807F-F6779643B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132" y="1975045"/>
            <a:ext cx="3724979" cy="1481456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9223935" y="6557554"/>
            <a:ext cx="389244" cy="300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F99F4CE-CC43-4C61-B32D-E05E100DC90B}" type="slidenum">
              <a:rPr lang="ja-JP" altLang="en-US" sz="140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fld>
            <a:endParaRPr kumimoji="1" lang="ja-JP" altLang="en-US" sz="1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8863" y="461665"/>
            <a:ext cx="909884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平成</a:t>
            </a:r>
            <a:r>
              <a:rPr lang="en-US" altLang="ja-JP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年度</a:t>
            </a:r>
            <a:r>
              <a:rPr lang="ja-JP" altLang="en-US" sz="2000" b="1" spc="6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ＩＲ誘致に向けた理解促進の取組み結果</a:t>
            </a:r>
            <a:r>
              <a:rPr lang="ja-JP" altLang="en-US" sz="2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</a:t>
            </a:r>
            <a:endParaRPr kumimoji="1" lang="ja-JP" altLang="en-US" sz="12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6822" y="1027635"/>
            <a:ext cx="8667481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①　府民・市民全体への情報発信（ＩＲセミナー）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・職員及び外部講師により、ＩＲの必要性や効果、大阪がめざすＩＲ像のほか、懸念事項対策等を説明（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回実施、計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782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名参加）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・アンケート結果概要（回答者数：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625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名）</a:t>
            </a:r>
          </a:p>
          <a:p>
            <a:pPr>
              <a:lnSpc>
                <a:spcPts val="25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1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1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u="sng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②　大学生への情報発信　　　　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　　　職員による出前授業の開催（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大学・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571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名参加）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500"/>
              </a:lnSpc>
            </a:pP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地元企業への情報発信</a:t>
            </a:r>
            <a:endParaRPr lang="en-US" altLang="ja-JP" sz="1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職員による経済団体の役員会等での出前講座の開催（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団体・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251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名参加）　</a:t>
            </a:r>
            <a:endParaRPr lang="en-US" altLang="ja-JP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34390" y="1000664"/>
            <a:ext cx="8884167" cy="5400829"/>
          </a:xfrm>
          <a:prstGeom prst="roundRect">
            <a:avLst>
              <a:gd name="adj" fmla="val 1767"/>
            </a:avLst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57734" y="1939473"/>
            <a:ext cx="19719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kumimoji="1" lang="ja-JP" altLang="en-US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セミナーの理解度</a:t>
            </a:r>
            <a:r>
              <a:rPr kumimoji="1" lang="en-US" altLang="ja-JP" sz="9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endParaRPr kumimoji="1"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2832232" y="2239313"/>
            <a:ext cx="993913" cy="309383"/>
            <a:chOff x="2659712" y="2204809"/>
            <a:chExt cx="993913" cy="309383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2659712" y="2204809"/>
              <a:ext cx="99391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理解できなかった</a:t>
              </a: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3357471" y="2356314"/>
              <a:ext cx="119271" cy="1578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/>
          <p:cNvGrpSpPr/>
          <p:nvPr/>
        </p:nvGrpSpPr>
        <p:grpSpPr>
          <a:xfrm>
            <a:off x="3496162" y="2202360"/>
            <a:ext cx="357811" cy="259511"/>
            <a:chOff x="3323642" y="2116100"/>
            <a:chExt cx="357811" cy="25951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3323642" y="2116100"/>
              <a:ext cx="35781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不明</a:t>
              </a: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3525051" y="2267611"/>
              <a:ext cx="36000" cy="1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/>
          <p:cNvSpPr txBox="1"/>
          <p:nvPr/>
        </p:nvSpPr>
        <p:spPr>
          <a:xfrm>
            <a:off x="3466071" y="2829525"/>
            <a:ext cx="3600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ある程度</a:t>
            </a:r>
            <a:endParaRPr kumimoji="1" lang="en-US" altLang="ja-JP" sz="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理解できた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1483736" y="2548696"/>
            <a:ext cx="1615227" cy="280829"/>
          </a:xfrm>
          <a:prstGeom prst="borderCallout1">
            <a:avLst>
              <a:gd name="adj1" fmla="val 101687"/>
              <a:gd name="adj2" fmla="val 86197"/>
              <a:gd name="adj3" fmla="val 164720"/>
              <a:gd name="adj4" fmla="val 117614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「よく理解できた」「ある程度理解できた」と答えた方の計：</a:t>
            </a:r>
            <a:r>
              <a:rPr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87.9</a:t>
            </a:r>
            <a:r>
              <a:rPr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3328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785</Words>
  <Application>Microsoft Office PowerPoint</Application>
  <PresentationFormat>A4 210 x 297 mm</PresentationFormat>
  <Paragraphs>78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ＭＳ Ｐゴシック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2025-07-29T00:16:05Z</dcterms:created>
  <dcterms:modified xsi:type="dcterms:W3CDTF">2025-07-29T00:20:23Z</dcterms:modified>
</cp:coreProperties>
</file>